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9"/>
  </p:notesMasterIdLst>
  <p:handoutMasterIdLst>
    <p:handoutMasterId r:id="rId50"/>
  </p:handoutMasterIdLst>
  <p:sldIdLst>
    <p:sldId id="2147483502" r:id="rId2"/>
    <p:sldId id="2147483275" r:id="rId3"/>
    <p:sldId id="2147483276" r:id="rId4"/>
    <p:sldId id="262" r:id="rId5"/>
    <p:sldId id="284" r:id="rId6"/>
    <p:sldId id="258" r:id="rId7"/>
    <p:sldId id="259" r:id="rId8"/>
    <p:sldId id="260" r:id="rId9"/>
    <p:sldId id="261" r:id="rId10"/>
    <p:sldId id="256" r:id="rId11"/>
    <p:sldId id="264" r:id="rId12"/>
    <p:sldId id="274" r:id="rId13"/>
    <p:sldId id="2147483504" r:id="rId14"/>
    <p:sldId id="282" r:id="rId15"/>
    <p:sldId id="285" r:id="rId16"/>
    <p:sldId id="286" r:id="rId17"/>
    <p:sldId id="265" r:id="rId18"/>
    <p:sldId id="275" r:id="rId19"/>
    <p:sldId id="266" r:id="rId20"/>
    <p:sldId id="276" r:id="rId21"/>
    <p:sldId id="277" r:id="rId22"/>
    <p:sldId id="278" r:id="rId23"/>
    <p:sldId id="279" r:id="rId24"/>
    <p:sldId id="288" r:id="rId25"/>
    <p:sldId id="2147483497" r:id="rId26"/>
    <p:sldId id="289" r:id="rId27"/>
    <p:sldId id="287" r:id="rId28"/>
    <p:sldId id="291" r:id="rId29"/>
    <p:sldId id="292" r:id="rId30"/>
    <p:sldId id="267" r:id="rId31"/>
    <p:sldId id="2147483498" r:id="rId32"/>
    <p:sldId id="272" r:id="rId33"/>
    <p:sldId id="281" r:id="rId34"/>
    <p:sldId id="295" r:id="rId35"/>
    <p:sldId id="300" r:id="rId36"/>
    <p:sldId id="299" r:id="rId37"/>
    <p:sldId id="293" r:id="rId38"/>
    <p:sldId id="294" r:id="rId39"/>
    <p:sldId id="296" r:id="rId40"/>
    <p:sldId id="298" r:id="rId41"/>
    <p:sldId id="301" r:id="rId42"/>
    <p:sldId id="303" r:id="rId43"/>
    <p:sldId id="257" r:id="rId44"/>
    <p:sldId id="305" r:id="rId45"/>
    <p:sldId id="2147483499" r:id="rId46"/>
    <p:sldId id="307" r:id="rId47"/>
    <p:sldId id="2147483444" r:id="rId4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863818-A4D3-99BD-6992-7D292A974E5E}" name="Mònica Segú Martín" initials="MM" userId="S::m.segu@evidenze.com::625d25dd-0cd1-4237-9848-e5a3665716cb" providerId="AD"/>
  <p188:author id="{E50BEF4C-C5B5-1A01-64BF-32DA80D392F9}" name="ssantosalarcon" initials="ss" userId="S::ssantosalarcon_outlook.es#ext#@almirall365.onmicrosoft.com::443501b5-8f1b-44ed-94f9-6e7a1d26dfee" providerId="AD"/>
  <p188:author id="{D6819679-B3DB-4FA9-ADAD-B78B3792AB1D}" name="Olga Lopez Diaz" initials="OL" userId="S::olopezd@almirall.com::d1795498-d8da-442b-afa0-9bfc0f4dea32" providerId="AD"/>
  <p188:author id="{D40F7B8B-4E69-BA97-02E0-C963DBFD169F}" name="Álvaro Casadomé Perales" initials="ÁC" userId="S::a.casadome@evidenze.com::e9b9fc07-1d1c-4fc4-a026-415668044e04" providerId="AD"/>
  <p188:author id="{BE5924BA-2565-19AE-E4D1-A1550FCFEAC4}" name="María Pastor Hernández" initials="MP" userId="S::mpastor@evidenze.com::0bdc9485-3aef-4a75-ac39-bde72a7882a5" providerId="AD"/>
  <p188:author id="{99628FCB-6B9B-8D0F-E8E2-39966AAD3E2F}" name="Cristina Medina Menéndez" initials="CM" userId="S::c.medina@evidenze.com::5e2b328b-8383-4e5a-aefc-e2761a5ba809" providerId="AD"/>
  <p188:author id="{612360EF-F408-2183-AD40-CCA0E7F92167}" name="Elena Del Pozo Gutierrez" initials="ED" userId="S::edel@almirall.com::ee81c2f5-851e-4c4f-94f2-c946b7aa01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46A"/>
    <a:srgbClr val="00F0BF"/>
    <a:srgbClr val="9CEAE3"/>
    <a:srgbClr val="B7EEEA"/>
    <a:srgbClr val="00787F"/>
    <a:srgbClr val="003867"/>
    <a:srgbClr val="000000"/>
    <a:srgbClr val="FFFFFF"/>
    <a:srgbClr val="F1F2F2"/>
    <a:srgbClr val="7A4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DAF4C8-D5F9-E548-92D1-0EC9FF954721}" type="doc">
      <dgm:prSet loTypeId="urn:microsoft.com/office/officeart/2016/7/layout/ChevronBlockProcess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81E88CA1-C9E3-BB48-8631-3261A42790CB}">
      <dgm:prSet custT="1"/>
      <dgm:spPr>
        <a:solidFill>
          <a:srgbClr val="00F0BF"/>
        </a:solidFill>
        <a:ln>
          <a:noFill/>
        </a:ln>
      </dgm:spPr>
      <dgm:t>
        <a:bodyPr/>
        <a:lstStyle/>
        <a:p>
          <a:r>
            <a:rPr lang="es-ES" sz="2000" b="1">
              <a:latin typeface="Arial" panose="020B0604020202020204" pitchFamily="34" charset="0"/>
              <a:cs typeface="Arial" panose="020B0604020202020204" pitchFamily="34" charset="0"/>
            </a:rPr>
            <a:t>Diferencias Genéticas</a:t>
          </a:r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B7F825-B524-A849-AA81-F9C8DCED95D4}" type="parTrans" cxnId="{DE238144-785E-BC4D-BF48-9B1A29FD8BC5}">
      <dgm:prSet/>
      <dgm:spPr/>
      <dgm:t>
        <a:bodyPr/>
        <a:lstStyle/>
        <a:p>
          <a:endParaRPr lang="es-ES" sz="2400"/>
        </a:p>
      </dgm:t>
    </dgm:pt>
    <dgm:pt modelId="{2037F0B9-5C7D-F143-9907-B3E140C5DF89}" type="sibTrans" cxnId="{DE238144-785E-BC4D-BF48-9B1A29FD8BC5}">
      <dgm:prSet/>
      <dgm:spPr/>
      <dgm:t>
        <a:bodyPr/>
        <a:lstStyle/>
        <a:p>
          <a:endParaRPr lang="es-ES"/>
        </a:p>
      </dgm:t>
    </dgm:pt>
    <dgm:pt modelId="{FCEED2AF-A6E1-7243-9E7A-EEDDD06A27FD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endParaRPr lang="es-ES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642EE-2B72-8E47-B569-54F550F128E1}" type="parTrans" cxnId="{50C774CA-AF44-7D48-B152-2151F7B1FB85}">
      <dgm:prSet/>
      <dgm:spPr/>
      <dgm:t>
        <a:bodyPr/>
        <a:lstStyle/>
        <a:p>
          <a:endParaRPr lang="es-ES" sz="2400"/>
        </a:p>
      </dgm:t>
    </dgm:pt>
    <dgm:pt modelId="{5EA68A27-7E1C-3842-89AA-F78BAD665B41}" type="sibTrans" cxnId="{50C774CA-AF44-7D48-B152-2151F7B1FB85}">
      <dgm:prSet/>
      <dgm:spPr/>
      <dgm:t>
        <a:bodyPr/>
        <a:lstStyle/>
        <a:p>
          <a:endParaRPr lang="es-ES"/>
        </a:p>
      </dgm:t>
    </dgm:pt>
    <dgm:pt modelId="{3967D5D5-C045-4B47-9C67-1898D7C26A85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- Locus principal: </a:t>
          </a: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HLA-</a:t>
          </a:r>
          <a:r>
            <a:rPr lang="es-ES" b="1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Cw</a:t>
          </a: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*0602 (PSORS1 6p21)</a:t>
          </a:r>
          <a:r>
            <a:rPr lang="es-ES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DA796AAA-57FC-B74E-B060-25ED62437DDD}" type="parTrans" cxnId="{C5F715AB-5E93-5747-B334-31524BF63174}">
      <dgm:prSet/>
      <dgm:spPr/>
      <dgm:t>
        <a:bodyPr/>
        <a:lstStyle/>
        <a:p>
          <a:endParaRPr lang="es-ES" sz="2400"/>
        </a:p>
      </dgm:t>
    </dgm:pt>
    <dgm:pt modelId="{28FBC88B-A633-4544-8C11-855723DB107D}" type="sibTrans" cxnId="{C5F715AB-5E93-5747-B334-31524BF63174}">
      <dgm:prSet/>
      <dgm:spPr/>
      <dgm:t>
        <a:bodyPr/>
        <a:lstStyle/>
        <a:p>
          <a:endParaRPr lang="es-ES"/>
        </a:p>
      </dgm:t>
    </dgm:pt>
    <dgm:pt modelId="{8769CB6F-F610-E449-8B4F-B562C184ECEB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- Deleción LCE 3B/3C:</a:t>
          </a:r>
          <a:r>
            <a:rPr lang="es-ES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Alteración de la barrera epidérmica.</a:t>
          </a:r>
        </a:p>
        <a:p>
          <a:pPr>
            <a:lnSpc>
              <a:spcPct val="100000"/>
            </a:lnSpc>
          </a:pPr>
          <a:endParaRPr lang="es-ES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D65FE9-9221-514F-B79C-C19579A3C836}" type="parTrans" cxnId="{E1F64C14-D8AC-9C41-8745-ACF7FF193820}">
      <dgm:prSet/>
      <dgm:spPr/>
      <dgm:t>
        <a:bodyPr/>
        <a:lstStyle/>
        <a:p>
          <a:endParaRPr lang="es-ES" sz="2400"/>
        </a:p>
      </dgm:t>
    </dgm:pt>
    <dgm:pt modelId="{135139D1-ACFC-A54F-8BDA-4C7177DB3404}" type="sibTrans" cxnId="{E1F64C14-D8AC-9C41-8745-ACF7FF193820}">
      <dgm:prSet/>
      <dgm:spPr/>
      <dgm:t>
        <a:bodyPr/>
        <a:lstStyle/>
        <a:p>
          <a:endParaRPr lang="es-ES"/>
        </a:p>
      </dgm:t>
    </dgm:pt>
    <dgm:pt modelId="{505DF90C-B2AD-AA44-BD22-1F9D4AF35822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Dermatitis Atópica:</a:t>
          </a:r>
        </a:p>
        <a:p>
          <a:pPr>
            <a:lnSpc>
              <a:spcPct val="100000"/>
            </a:lnSpc>
          </a:pP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- Mutaciones en FLG (</a:t>
          </a:r>
          <a:r>
            <a:rPr lang="es-ES" b="1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filagrina</a:t>
          </a: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):</a:t>
          </a:r>
          <a:r>
            <a:rPr lang="es-ES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Defectos en la barrera epidérmica.</a:t>
          </a:r>
        </a:p>
      </dgm:t>
    </dgm:pt>
    <dgm:pt modelId="{1D5202F9-ABF9-E84B-92B9-695D407A2369}" type="parTrans" cxnId="{8FF200B0-DA47-B744-B1DC-8FA6113E6096}">
      <dgm:prSet/>
      <dgm:spPr/>
      <dgm:t>
        <a:bodyPr/>
        <a:lstStyle/>
        <a:p>
          <a:endParaRPr lang="es-ES" sz="2400"/>
        </a:p>
      </dgm:t>
    </dgm:pt>
    <dgm:pt modelId="{E8A09328-DA88-C042-B0BE-AF38692D07AD}" type="sibTrans" cxnId="{8FF200B0-DA47-B744-B1DC-8FA6113E6096}">
      <dgm:prSet/>
      <dgm:spPr/>
      <dgm:t>
        <a:bodyPr/>
        <a:lstStyle/>
        <a:p>
          <a:endParaRPr lang="es-ES"/>
        </a:p>
      </dgm:t>
    </dgm:pt>
    <dgm:pt modelId="{0D53F657-C697-694D-9F01-D9CB8EE461E5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- Alteraciones en el </a:t>
          </a:r>
          <a:r>
            <a:rPr lang="es-ES" b="1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Epidermal</a:t>
          </a: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b="1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Differentiation</a:t>
          </a: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b="1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Complex</a:t>
          </a:r>
          <a:r>
            <a:rPr lang="es-ES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(EDC, 1q21.3)</a:t>
          </a:r>
          <a:r>
            <a:rPr lang="es-ES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BCB8EC74-EE6C-F948-BE65-2F2C93C0963F}" type="parTrans" cxnId="{7EF6A61D-E480-C34C-98A9-D5EA56CF2734}">
      <dgm:prSet/>
      <dgm:spPr/>
      <dgm:t>
        <a:bodyPr/>
        <a:lstStyle/>
        <a:p>
          <a:endParaRPr lang="es-ES" sz="2400"/>
        </a:p>
      </dgm:t>
    </dgm:pt>
    <dgm:pt modelId="{990FE122-0E26-D049-8CF5-DB144B49CCC5}" type="sibTrans" cxnId="{7EF6A61D-E480-C34C-98A9-D5EA56CF2734}">
      <dgm:prSet/>
      <dgm:spPr/>
      <dgm:t>
        <a:bodyPr/>
        <a:lstStyle/>
        <a:p>
          <a:endParaRPr lang="es-ES"/>
        </a:p>
      </dgm:t>
    </dgm:pt>
    <dgm:pt modelId="{9765E9D8-B68B-0D43-8C86-D55830A10955}">
      <dgm:prSet custT="1"/>
      <dgm:spPr>
        <a:solidFill>
          <a:srgbClr val="00F0BF"/>
        </a:solidFill>
        <a:ln>
          <a:noFill/>
        </a:ln>
      </dgm:spPr>
      <dgm:t>
        <a:bodyPr/>
        <a:lstStyle/>
        <a:p>
          <a:r>
            <a:rPr lang="es-ES" sz="2000" b="1">
              <a:latin typeface="Arial" panose="020B0604020202020204" pitchFamily="34" charset="0"/>
              <a:cs typeface="Arial" panose="020B0604020202020204" pitchFamily="34" charset="0"/>
            </a:rPr>
            <a:t>Similitudes Genéticas</a:t>
          </a:r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75DBE7-2183-1949-B4C0-B3B19D77945E}" type="parTrans" cxnId="{D3CBD9AA-E5B3-8D4F-9D55-9DB6AF93A399}">
      <dgm:prSet/>
      <dgm:spPr/>
      <dgm:t>
        <a:bodyPr/>
        <a:lstStyle/>
        <a:p>
          <a:endParaRPr lang="es-ES" sz="2400"/>
        </a:p>
      </dgm:t>
    </dgm:pt>
    <dgm:pt modelId="{EEA04A6B-B61C-C045-B4F8-F2CFD2978A1D}" type="sibTrans" cxnId="{D3CBD9AA-E5B3-8D4F-9D55-9DB6AF93A399}">
      <dgm:prSet/>
      <dgm:spPr/>
      <dgm:t>
        <a:bodyPr/>
        <a:lstStyle/>
        <a:p>
          <a:endParaRPr lang="es-ES"/>
        </a:p>
      </dgm:t>
    </dgm:pt>
    <dgm:pt modelId="{7A949918-1D8F-A44D-8195-E0ED79E8D6B9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Locus compartido: </a:t>
          </a:r>
          <a:r>
            <a:rPr lang="es-ES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Región 5q31.1 (IL-13)</a:t>
          </a: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6C2BB7CF-CAC9-D04D-9A2E-4817F99173C7}" type="parTrans" cxnId="{C0C37B9D-6591-2D45-BBB8-DF39E0A13D7F}">
      <dgm:prSet/>
      <dgm:spPr/>
      <dgm:t>
        <a:bodyPr/>
        <a:lstStyle/>
        <a:p>
          <a:endParaRPr lang="es-ES" sz="2400"/>
        </a:p>
      </dgm:t>
    </dgm:pt>
    <dgm:pt modelId="{C8BDD911-43D7-A143-8D7A-9DADB76CACBE}" type="sibTrans" cxnId="{C0C37B9D-6591-2D45-BBB8-DF39E0A13D7F}">
      <dgm:prSet/>
      <dgm:spPr/>
      <dgm:t>
        <a:bodyPr/>
        <a:lstStyle/>
        <a:p>
          <a:endParaRPr lang="es-ES"/>
        </a:p>
      </dgm:t>
    </dgm:pt>
    <dgm:pt modelId="{591B6C0A-D906-2D42-82BD-2BBC22001151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Variantes de </a:t>
          </a:r>
          <a:r>
            <a:rPr lang="es-ES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FLG</a:t>
          </a: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relacionadas con psoriasis en poblaciones asiáticas.</a:t>
          </a:r>
        </a:p>
      </dgm:t>
    </dgm:pt>
    <dgm:pt modelId="{27D88A35-4934-E44B-8367-FADBB38607AC}" type="parTrans" cxnId="{818E6CDE-84FE-BD4A-B672-0733502948A9}">
      <dgm:prSet/>
      <dgm:spPr/>
      <dgm:t>
        <a:bodyPr/>
        <a:lstStyle/>
        <a:p>
          <a:endParaRPr lang="es-ES" sz="2400"/>
        </a:p>
      </dgm:t>
    </dgm:pt>
    <dgm:pt modelId="{154DFDA3-A6AA-894F-A1C4-8451AB91562E}" type="sibTrans" cxnId="{818E6CDE-84FE-BD4A-B672-0733502948A9}">
      <dgm:prSet/>
      <dgm:spPr/>
      <dgm:t>
        <a:bodyPr/>
        <a:lstStyle/>
        <a:p>
          <a:endParaRPr lang="es-ES"/>
        </a:p>
      </dgm:t>
    </dgm:pt>
    <dgm:pt modelId="{55B861BB-CC51-424F-8B6E-611362F6D3C7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Compartición de vías inflamatorias: </a:t>
          </a:r>
          <a:r>
            <a:rPr lang="es-ES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Th17</a:t>
          </a: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ES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Th22</a:t>
          </a: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408927AF-4C48-3046-BE62-A3F3A794FC13}" type="parTrans" cxnId="{966A5E5F-E19D-264C-83FE-91E7E9012EE3}">
      <dgm:prSet/>
      <dgm:spPr/>
      <dgm:t>
        <a:bodyPr/>
        <a:lstStyle/>
        <a:p>
          <a:endParaRPr lang="es-ES" sz="2400"/>
        </a:p>
      </dgm:t>
    </dgm:pt>
    <dgm:pt modelId="{14FC4F9F-37E0-264E-80F0-3A150E8D275C}" type="sibTrans" cxnId="{966A5E5F-E19D-264C-83FE-91E7E9012EE3}">
      <dgm:prSet/>
      <dgm:spPr/>
      <dgm:t>
        <a:bodyPr/>
        <a:lstStyle/>
        <a:p>
          <a:endParaRPr lang="es-ES"/>
        </a:p>
      </dgm:t>
    </dgm:pt>
    <dgm:pt modelId="{B828E2A7-CDEC-3F45-9762-D798C13924FC}">
      <dgm:prSet custT="1"/>
      <dgm:spPr>
        <a:solidFill>
          <a:srgbClr val="00F0BF"/>
        </a:solidFill>
        <a:ln>
          <a:noFill/>
        </a:ln>
      </dgm:spPr>
      <dgm:t>
        <a:bodyPr/>
        <a:lstStyle/>
        <a:p>
          <a:r>
            <a:rPr lang="es-ES" sz="2000" b="1">
              <a:latin typeface="Arial" panose="020B0604020202020204" pitchFamily="34" charset="0"/>
              <a:cs typeface="Arial" panose="020B0604020202020204" pitchFamily="34" charset="0"/>
            </a:rPr>
            <a:t>Conclusión</a:t>
          </a:r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9A2F42-152D-4A4A-833A-1B8C81FE9D67}" type="parTrans" cxnId="{02DEFAB5-D42A-3640-8481-878B31C1C9EA}">
      <dgm:prSet/>
      <dgm:spPr/>
      <dgm:t>
        <a:bodyPr/>
        <a:lstStyle/>
        <a:p>
          <a:endParaRPr lang="es-ES" sz="2400"/>
        </a:p>
      </dgm:t>
    </dgm:pt>
    <dgm:pt modelId="{B8283DA7-FFBB-C543-BE09-6E2E519B38EF}" type="sibTrans" cxnId="{02DEFAB5-D42A-3640-8481-878B31C1C9EA}">
      <dgm:prSet/>
      <dgm:spPr/>
      <dgm:t>
        <a:bodyPr/>
        <a:lstStyle/>
        <a:p>
          <a:endParaRPr lang="es-ES"/>
        </a:p>
      </dgm:t>
    </dgm:pt>
    <dgm:pt modelId="{809BB91D-98EA-1545-96F2-96C87A2D09CA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100000"/>
            </a:lnSpc>
          </a:pP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Susceptibilidad asociada a HLA y vías Th17/IL-23.</a:t>
          </a:r>
        </a:p>
      </dgm:t>
    </dgm:pt>
    <dgm:pt modelId="{85255F71-052E-2745-AB06-486EE0DE0C35}" type="parTrans" cxnId="{22F3FC9E-8E32-D549-AB02-D6390F26889C}">
      <dgm:prSet/>
      <dgm:spPr/>
      <dgm:t>
        <a:bodyPr/>
        <a:lstStyle/>
        <a:p>
          <a:endParaRPr lang="es-ES" sz="2400"/>
        </a:p>
      </dgm:t>
    </dgm:pt>
    <dgm:pt modelId="{202A1AB1-B9FD-5C4D-A61D-1F2C197EF860}" type="sibTrans" cxnId="{22F3FC9E-8E32-D549-AB02-D6390F26889C}">
      <dgm:prSet/>
      <dgm:spPr/>
      <dgm:t>
        <a:bodyPr/>
        <a:lstStyle/>
        <a:p>
          <a:endParaRPr lang="es-ES"/>
        </a:p>
      </dgm:t>
    </dgm:pt>
    <dgm:pt modelId="{E60834E3-5699-C14B-B852-175EEF1CF1C5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endParaRPr lang="es-ES" b="1">
            <a:solidFill>
              <a:srgbClr val="003867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</a:pPr>
          <a:r>
            <a:rPr lang="es-ES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Dermatitis Atópica:</a:t>
          </a: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100000"/>
            </a:lnSpc>
          </a:pP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Predomina la alteración de la barrera epidérmica y la respuesta Th2.</a:t>
          </a:r>
        </a:p>
      </dgm:t>
    </dgm:pt>
    <dgm:pt modelId="{8191CD83-503E-604C-81BC-43896E228A30}" type="parTrans" cxnId="{6798B077-A4BE-BB45-B080-9C377A9A8F2E}">
      <dgm:prSet/>
      <dgm:spPr/>
      <dgm:t>
        <a:bodyPr/>
        <a:lstStyle/>
        <a:p>
          <a:endParaRPr lang="es-ES" sz="2400"/>
        </a:p>
      </dgm:t>
    </dgm:pt>
    <dgm:pt modelId="{7024BC33-6DB3-EB42-BC66-12F001079E42}" type="sibTrans" cxnId="{6798B077-A4BE-BB45-B080-9C377A9A8F2E}">
      <dgm:prSet/>
      <dgm:spPr/>
      <dgm:t>
        <a:bodyPr/>
        <a:lstStyle/>
        <a:p>
          <a:endParaRPr lang="es-ES"/>
        </a:p>
      </dgm:t>
    </dgm:pt>
    <dgm:pt modelId="{1520A6ED-5F28-7342-8659-7E4138B077A0}">
      <dgm:prSet/>
      <dgm:spPr>
        <a:solidFill>
          <a:srgbClr val="F1F2F2">
            <a:alpha val="90000"/>
          </a:srgbClr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endParaRPr lang="es-ES" b="1">
            <a:solidFill>
              <a:srgbClr val="003867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00000"/>
            </a:lnSpc>
          </a:pPr>
          <a:r>
            <a:rPr lang="es-ES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Solapamiento:</a:t>
          </a: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100000"/>
            </a:lnSpc>
          </a:pPr>
          <a:r>
            <a:rPr lang="es-ES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Limitado a ciertos loci y poblaciones específicas.</a:t>
          </a:r>
        </a:p>
      </dgm:t>
    </dgm:pt>
    <dgm:pt modelId="{F1D26640-535A-DE41-AFA9-98B2CF7373F5}" type="parTrans" cxnId="{909CFB7D-D131-2E43-9595-49DBD078AD56}">
      <dgm:prSet/>
      <dgm:spPr/>
      <dgm:t>
        <a:bodyPr/>
        <a:lstStyle/>
        <a:p>
          <a:endParaRPr lang="es-ES" sz="2400"/>
        </a:p>
      </dgm:t>
    </dgm:pt>
    <dgm:pt modelId="{44E7390D-59F8-C345-B1E1-9E11641D73E7}" type="sibTrans" cxnId="{909CFB7D-D131-2E43-9595-49DBD078AD56}">
      <dgm:prSet/>
      <dgm:spPr/>
      <dgm:t>
        <a:bodyPr/>
        <a:lstStyle/>
        <a:p>
          <a:endParaRPr lang="es-ES"/>
        </a:p>
      </dgm:t>
    </dgm:pt>
    <dgm:pt modelId="{37C6947F-70C6-F340-A5F5-BE884D509CF8}" type="pres">
      <dgm:prSet presAssocID="{E6DAF4C8-D5F9-E548-92D1-0EC9FF954721}" presName="Name0" presStyleCnt="0">
        <dgm:presLayoutVars>
          <dgm:dir/>
          <dgm:animLvl val="lvl"/>
          <dgm:resizeHandles val="exact"/>
        </dgm:presLayoutVars>
      </dgm:prSet>
      <dgm:spPr/>
    </dgm:pt>
    <dgm:pt modelId="{D5667611-34A2-924F-A442-2895EE4F00D2}" type="pres">
      <dgm:prSet presAssocID="{81E88CA1-C9E3-BB48-8631-3261A42790CB}" presName="composite" presStyleCnt="0"/>
      <dgm:spPr/>
    </dgm:pt>
    <dgm:pt modelId="{EE8F3E0D-02BE-C440-A78F-A51796E68687}" type="pres">
      <dgm:prSet presAssocID="{81E88CA1-C9E3-BB48-8631-3261A42790CB}" presName="parTx" presStyleLbl="alignNode1" presStyleIdx="0" presStyleCnt="3">
        <dgm:presLayoutVars>
          <dgm:chMax val="0"/>
          <dgm:chPref val="0"/>
        </dgm:presLayoutVars>
      </dgm:prSet>
      <dgm:spPr/>
    </dgm:pt>
    <dgm:pt modelId="{A6B111CB-BBDA-2A45-A79F-EDB0580A086C}" type="pres">
      <dgm:prSet presAssocID="{81E88CA1-C9E3-BB48-8631-3261A42790CB}" presName="desTx" presStyleLbl="alignAccFollowNode1" presStyleIdx="0" presStyleCnt="3">
        <dgm:presLayoutVars/>
      </dgm:prSet>
      <dgm:spPr/>
    </dgm:pt>
    <dgm:pt modelId="{2FB995F9-91B3-8544-9121-0EC4FA71C18E}" type="pres">
      <dgm:prSet presAssocID="{2037F0B9-5C7D-F143-9907-B3E140C5DF89}" presName="space" presStyleCnt="0"/>
      <dgm:spPr/>
    </dgm:pt>
    <dgm:pt modelId="{27AC6FA4-34E7-CD44-8B37-B23B76FA4DC6}" type="pres">
      <dgm:prSet presAssocID="{9765E9D8-B68B-0D43-8C86-D55830A10955}" presName="composite" presStyleCnt="0"/>
      <dgm:spPr/>
    </dgm:pt>
    <dgm:pt modelId="{73835E63-62C1-7047-9BD6-2F4B2528F416}" type="pres">
      <dgm:prSet presAssocID="{9765E9D8-B68B-0D43-8C86-D55830A10955}" presName="parTx" presStyleLbl="alignNode1" presStyleIdx="1" presStyleCnt="3" custLinFactNeighborY="-28089">
        <dgm:presLayoutVars>
          <dgm:chMax val="0"/>
          <dgm:chPref val="0"/>
        </dgm:presLayoutVars>
      </dgm:prSet>
      <dgm:spPr/>
    </dgm:pt>
    <dgm:pt modelId="{49023964-6414-5D4E-AA03-16616C6C1FCD}" type="pres">
      <dgm:prSet presAssocID="{9765E9D8-B68B-0D43-8C86-D55830A10955}" presName="desTx" presStyleLbl="alignAccFollowNode1" presStyleIdx="1" presStyleCnt="3">
        <dgm:presLayoutVars/>
      </dgm:prSet>
      <dgm:spPr/>
    </dgm:pt>
    <dgm:pt modelId="{723E5050-EF4A-DC4E-B968-5EF4EF4A4478}" type="pres">
      <dgm:prSet presAssocID="{EEA04A6B-B61C-C045-B4F8-F2CFD2978A1D}" presName="space" presStyleCnt="0"/>
      <dgm:spPr/>
    </dgm:pt>
    <dgm:pt modelId="{3FCC64B0-64C5-7F43-AE62-9360A0550A7E}" type="pres">
      <dgm:prSet presAssocID="{B828E2A7-CDEC-3F45-9762-D798C13924FC}" presName="composite" presStyleCnt="0"/>
      <dgm:spPr/>
    </dgm:pt>
    <dgm:pt modelId="{C0C8879F-BC00-5542-B293-01FF0F476200}" type="pres">
      <dgm:prSet presAssocID="{B828E2A7-CDEC-3F45-9762-D798C13924FC}" presName="parTx" presStyleLbl="alignNode1" presStyleIdx="2" presStyleCnt="3">
        <dgm:presLayoutVars>
          <dgm:chMax val="0"/>
          <dgm:chPref val="0"/>
        </dgm:presLayoutVars>
      </dgm:prSet>
      <dgm:spPr/>
    </dgm:pt>
    <dgm:pt modelId="{4EBCF3A7-E293-E648-9766-06F5853C1479}" type="pres">
      <dgm:prSet presAssocID="{B828E2A7-CDEC-3F45-9762-D798C13924FC}" presName="desTx" presStyleLbl="alignAccFollowNode1" presStyleIdx="2" presStyleCnt="3">
        <dgm:presLayoutVars/>
      </dgm:prSet>
      <dgm:spPr/>
    </dgm:pt>
  </dgm:ptLst>
  <dgm:cxnLst>
    <dgm:cxn modelId="{D1AA1900-E46E-4A46-942F-BA3D1866ABED}" type="presOf" srcId="{7A949918-1D8F-A44D-8195-E0ED79E8D6B9}" destId="{49023964-6414-5D4E-AA03-16616C6C1FCD}" srcOrd="0" destOrd="0" presId="urn:microsoft.com/office/officeart/2016/7/layout/ChevronBlockProcess"/>
    <dgm:cxn modelId="{3C261804-7AAF-7243-AB5E-D0A39DCC81CB}" type="presOf" srcId="{81E88CA1-C9E3-BB48-8631-3261A42790CB}" destId="{EE8F3E0D-02BE-C440-A78F-A51796E68687}" srcOrd="0" destOrd="0" presId="urn:microsoft.com/office/officeart/2016/7/layout/ChevronBlockProcess"/>
    <dgm:cxn modelId="{81FD120D-F489-8C47-AB42-3279700AD5E9}" type="presOf" srcId="{591B6C0A-D906-2D42-82BD-2BBC22001151}" destId="{49023964-6414-5D4E-AA03-16616C6C1FCD}" srcOrd="0" destOrd="1" presId="urn:microsoft.com/office/officeart/2016/7/layout/ChevronBlockProcess"/>
    <dgm:cxn modelId="{4FB3D00E-1677-DF42-B26E-3EE381F8EC8D}" type="presOf" srcId="{E60834E3-5699-C14B-B852-175EEF1CF1C5}" destId="{4EBCF3A7-E293-E648-9766-06F5853C1479}" srcOrd="0" destOrd="1" presId="urn:microsoft.com/office/officeart/2016/7/layout/ChevronBlockProcess"/>
    <dgm:cxn modelId="{E1F64C14-D8AC-9C41-8745-ACF7FF193820}" srcId="{81E88CA1-C9E3-BB48-8631-3261A42790CB}" destId="{8769CB6F-F610-E449-8B4F-B562C184ECEB}" srcOrd="2" destOrd="0" parTransId="{B5D65FE9-9221-514F-B79C-C19579A3C836}" sibTransId="{135139D1-ACFC-A54F-8BDA-4C7177DB3404}"/>
    <dgm:cxn modelId="{92FC3615-05B6-FB49-BF8E-C6DA88345EDC}" type="presOf" srcId="{505DF90C-B2AD-AA44-BD22-1F9D4AF35822}" destId="{A6B111CB-BBDA-2A45-A79F-EDB0580A086C}" srcOrd="0" destOrd="3" presId="urn:microsoft.com/office/officeart/2016/7/layout/ChevronBlockProcess"/>
    <dgm:cxn modelId="{D6B44717-7396-4847-BA74-48C63291EE01}" type="presOf" srcId="{E6DAF4C8-D5F9-E548-92D1-0EC9FF954721}" destId="{37C6947F-70C6-F340-A5F5-BE884D509CF8}" srcOrd="0" destOrd="0" presId="urn:microsoft.com/office/officeart/2016/7/layout/ChevronBlockProcess"/>
    <dgm:cxn modelId="{7EF6A61D-E480-C34C-98A9-D5EA56CF2734}" srcId="{81E88CA1-C9E3-BB48-8631-3261A42790CB}" destId="{0D53F657-C697-694D-9F01-D9CB8EE461E5}" srcOrd="4" destOrd="0" parTransId="{BCB8EC74-EE6C-F948-BE65-2F2C93C0963F}" sibTransId="{990FE122-0E26-D049-8CF5-DB144B49CCC5}"/>
    <dgm:cxn modelId="{FF58922B-1A33-8A45-8D5D-95E708C2E275}" type="presOf" srcId="{809BB91D-98EA-1545-96F2-96C87A2D09CA}" destId="{4EBCF3A7-E293-E648-9766-06F5853C1479}" srcOrd="0" destOrd="0" presId="urn:microsoft.com/office/officeart/2016/7/layout/ChevronBlockProcess"/>
    <dgm:cxn modelId="{966A5E5F-E19D-264C-83FE-91E7E9012EE3}" srcId="{9765E9D8-B68B-0D43-8C86-D55830A10955}" destId="{55B861BB-CC51-424F-8B6E-611362F6D3C7}" srcOrd="2" destOrd="0" parTransId="{408927AF-4C48-3046-BE62-A3F3A794FC13}" sibTransId="{14FC4F9F-37E0-264E-80F0-3A150E8D275C}"/>
    <dgm:cxn modelId="{E4949B5F-5E30-CC42-BE17-3BE981E2EEED}" type="presOf" srcId="{55B861BB-CC51-424F-8B6E-611362F6D3C7}" destId="{49023964-6414-5D4E-AA03-16616C6C1FCD}" srcOrd="0" destOrd="2" presId="urn:microsoft.com/office/officeart/2016/7/layout/ChevronBlockProcess"/>
    <dgm:cxn modelId="{DE238144-785E-BC4D-BF48-9B1A29FD8BC5}" srcId="{E6DAF4C8-D5F9-E548-92D1-0EC9FF954721}" destId="{81E88CA1-C9E3-BB48-8631-3261A42790CB}" srcOrd="0" destOrd="0" parTransId="{7AB7F825-B524-A849-AA81-F9C8DCED95D4}" sibTransId="{2037F0B9-5C7D-F143-9907-B3E140C5DF89}"/>
    <dgm:cxn modelId="{8966A768-3A30-434D-A13A-6E2EBE14BC0E}" type="presOf" srcId="{8769CB6F-F610-E449-8B4F-B562C184ECEB}" destId="{A6B111CB-BBDA-2A45-A79F-EDB0580A086C}" srcOrd="0" destOrd="2" presId="urn:microsoft.com/office/officeart/2016/7/layout/ChevronBlockProcess"/>
    <dgm:cxn modelId="{8EA9D173-5721-3A46-9D1C-4B84C40B8F0E}" type="presOf" srcId="{9765E9D8-B68B-0D43-8C86-D55830A10955}" destId="{73835E63-62C1-7047-9BD6-2F4B2528F416}" srcOrd="0" destOrd="0" presId="urn:microsoft.com/office/officeart/2016/7/layout/ChevronBlockProcess"/>
    <dgm:cxn modelId="{6798B077-A4BE-BB45-B080-9C377A9A8F2E}" srcId="{B828E2A7-CDEC-3F45-9762-D798C13924FC}" destId="{E60834E3-5699-C14B-B852-175EEF1CF1C5}" srcOrd="1" destOrd="0" parTransId="{8191CD83-503E-604C-81BC-43896E228A30}" sibTransId="{7024BC33-6DB3-EB42-BC66-12F001079E42}"/>
    <dgm:cxn modelId="{909CFB7D-D131-2E43-9595-49DBD078AD56}" srcId="{B828E2A7-CDEC-3F45-9762-D798C13924FC}" destId="{1520A6ED-5F28-7342-8659-7E4138B077A0}" srcOrd="2" destOrd="0" parTransId="{F1D26640-535A-DE41-AFA9-98B2CF7373F5}" sibTransId="{44E7390D-59F8-C345-B1E1-9E11641D73E7}"/>
    <dgm:cxn modelId="{C0C37B9D-6591-2D45-BBB8-DF39E0A13D7F}" srcId="{9765E9D8-B68B-0D43-8C86-D55830A10955}" destId="{7A949918-1D8F-A44D-8195-E0ED79E8D6B9}" srcOrd="0" destOrd="0" parTransId="{6C2BB7CF-CAC9-D04D-9A2E-4817F99173C7}" sibTransId="{C8BDD911-43D7-A143-8D7A-9DADB76CACBE}"/>
    <dgm:cxn modelId="{22F3FC9E-8E32-D549-AB02-D6390F26889C}" srcId="{B828E2A7-CDEC-3F45-9762-D798C13924FC}" destId="{809BB91D-98EA-1545-96F2-96C87A2D09CA}" srcOrd="0" destOrd="0" parTransId="{85255F71-052E-2745-AB06-486EE0DE0C35}" sibTransId="{202A1AB1-B9FD-5C4D-A61D-1F2C197EF860}"/>
    <dgm:cxn modelId="{4EC5EAA0-DA6F-3247-8679-6FE0A40B465F}" type="presOf" srcId="{1520A6ED-5F28-7342-8659-7E4138B077A0}" destId="{4EBCF3A7-E293-E648-9766-06F5853C1479}" srcOrd="0" destOrd="2" presId="urn:microsoft.com/office/officeart/2016/7/layout/ChevronBlockProcess"/>
    <dgm:cxn modelId="{D3CBD9AA-E5B3-8D4F-9D55-9DB6AF93A399}" srcId="{E6DAF4C8-D5F9-E548-92D1-0EC9FF954721}" destId="{9765E9D8-B68B-0D43-8C86-D55830A10955}" srcOrd="1" destOrd="0" parTransId="{CC75DBE7-2183-1949-B4C0-B3B19D77945E}" sibTransId="{EEA04A6B-B61C-C045-B4F8-F2CFD2978A1D}"/>
    <dgm:cxn modelId="{C5F715AB-5E93-5747-B334-31524BF63174}" srcId="{81E88CA1-C9E3-BB48-8631-3261A42790CB}" destId="{3967D5D5-C045-4B47-9C67-1898D7C26A85}" srcOrd="1" destOrd="0" parTransId="{DA796AAA-57FC-B74E-B060-25ED62437DDD}" sibTransId="{28FBC88B-A633-4544-8C11-855723DB107D}"/>
    <dgm:cxn modelId="{8FF200B0-DA47-B744-B1DC-8FA6113E6096}" srcId="{81E88CA1-C9E3-BB48-8631-3261A42790CB}" destId="{505DF90C-B2AD-AA44-BD22-1F9D4AF35822}" srcOrd="3" destOrd="0" parTransId="{1D5202F9-ABF9-E84B-92B9-695D407A2369}" sibTransId="{E8A09328-DA88-C042-B0BE-AF38692D07AD}"/>
    <dgm:cxn modelId="{02DEFAB5-D42A-3640-8481-878B31C1C9EA}" srcId="{E6DAF4C8-D5F9-E548-92D1-0EC9FF954721}" destId="{B828E2A7-CDEC-3F45-9762-D798C13924FC}" srcOrd="2" destOrd="0" parTransId="{049A2F42-152D-4A4A-833A-1B8C81FE9D67}" sibTransId="{B8283DA7-FFBB-C543-BE09-6E2E519B38EF}"/>
    <dgm:cxn modelId="{0E1D60BF-6A42-5C48-8ADB-7ED688A9CBAD}" type="presOf" srcId="{0D53F657-C697-694D-9F01-D9CB8EE461E5}" destId="{A6B111CB-BBDA-2A45-A79F-EDB0580A086C}" srcOrd="0" destOrd="4" presId="urn:microsoft.com/office/officeart/2016/7/layout/ChevronBlockProcess"/>
    <dgm:cxn modelId="{50C774CA-AF44-7D48-B152-2151F7B1FB85}" srcId="{81E88CA1-C9E3-BB48-8631-3261A42790CB}" destId="{FCEED2AF-A6E1-7243-9E7A-EEDDD06A27FD}" srcOrd="0" destOrd="0" parTransId="{1AA642EE-2B72-8E47-B569-54F550F128E1}" sibTransId="{5EA68A27-7E1C-3842-89AA-F78BAD665B41}"/>
    <dgm:cxn modelId="{C080A8D4-4124-0547-9B8B-1994567027B8}" type="presOf" srcId="{3967D5D5-C045-4B47-9C67-1898D7C26A85}" destId="{A6B111CB-BBDA-2A45-A79F-EDB0580A086C}" srcOrd="0" destOrd="1" presId="urn:microsoft.com/office/officeart/2016/7/layout/ChevronBlockProcess"/>
    <dgm:cxn modelId="{0159AEDB-F030-E14F-9F20-D4F5B3C45FCD}" type="presOf" srcId="{FCEED2AF-A6E1-7243-9E7A-EEDDD06A27FD}" destId="{A6B111CB-BBDA-2A45-A79F-EDB0580A086C}" srcOrd="0" destOrd="0" presId="urn:microsoft.com/office/officeart/2016/7/layout/ChevronBlockProcess"/>
    <dgm:cxn modelId="{818E6CDE-84FE-BD4A-B672-0733502948A9}" srcId="{9765E9D8-B68B-0D43-8C86-D55830A10955}" destId="{591B6C0A-D906-2D42-82BD-2BBC22001151}" srcOrd="1" destOrd="0" parTransId="{27D88A35-4934-E44B-8367-FADBB38607AC}" sibTransId="{154DFDA3-A6AA-894F-A1C4-8451AB91562E}"/>
    <dgm:cxn modelId="{B7C579DF-2FF7-5749-A7AE-A4C7E0833192}" type="presOf" srcId="{B828E2A7-CDEC-3F45-9762-D798C13924FC}" destId="{C0C8879F-BC00-5542-B293-01FF0F476200}" srcOrd="0" destOrd="0" presId="urn:microsoft.com/office/officeart/2016/7/layout/ChevronBlockProcess"/>
    <dgm:cxn modelId="{20FB04FD-7814-E844-82B4-A375FDB33C69}" type="presParOf" srcId="{37C6947F-70C6-F340-A5F5-BE884D509CF8}" destId="{D5667611-34A2-924F-A442-2895EE4F00D2}" srcOrd="0" destOrd="0" presId="urn:microsoft.com/office/officeart/2016/7/layout/ChevronBlockProcess"/>
    <dgm:cxn modelId="{9ECFE00D-2054-C641-B115-92256B6F01A1}" type="presParOf" srcId="{D5667611-34A2-924F-A442-2895EE4F00D2}" destId="{EE8F3E0D-02BE-C440-A78F-A51796E68687}" srcOrd="0" destOrd="0" presId="urn:microsoft.com/office/officeart/2016/7/layout/ChevronBlockProcess"/>
    <dgm:cxn modelId="{735A1F42-4D0E-8449-A2E6-869267DE552F}" type="presParOf" srcId="{D5667611-34A2-924F-A442-2895EE4F00D2}" destId="{A6B111CB-BBDA-2A45-A79F-EDB0580A086C}" srcOrd="1" destOrd="0" presId="urn:microsoft.com/office/officeart/2016/7/layout/ChevronBlockProcess"/>
    <dgm:cxn modelId="{0DCE1D80-8386-9340-ABF1-F13FA0A21D9F}" type="presParOf" srcId="{37C6947F-70C6-F340-A5F5-BE884D509CF8}" destId="{2FB995F9-91B3-8544-9121-0EC4FA71C18E}" srcOrd="1" destOrd="0" presId="urn:microsoft.com/office/officeart/2016/7/layout/ChevronBlockProcess"/>
    <dgm:cxn modelId="{CA40B589-EC8B-394D-A643-63296508D0F0}" type="presParOf" srcId="{37C6947F-70C6-F340-A5F5-BE884D509CF8}" destId="{27AC6FA4-34E7-CD44-8B37-B23B76FA4DC6}" srcOrd="2" destOrd="0" presId="urn:microsoft.com/office/officeart/2016/7/layout/ChevronBlockProcess"/>
    <dgm:cxn modelId="{AD2DBA35-DDFC-074A-A09D-CAF591EBBEC1}" type="presParOf" srcId="{27AC6FA4-34E7-CD44-8B37-B23B76FA4DC6}" destId="{73835E63-62C1-7047-9BD6-2F4B2528F416}" srcOrd="0" destOrd="0" presId="urn:microsoft.com/office/officeart/2016/7/layout/ChevronBlockProcess"/>
    <dgm:cxn modelId="{7CD1AAB3-928A-0042-A05A-06666E76D413}" type="presParOf" srcId="{27AC6FA4-34E7-CD44-8B37-B23B76FA4DC6}" destId="{49023964-6414-5D4E-AA03-16616C6C1FCD}" srcOrd="1" destOrd="0" presId="urn:microsoft.com/office/officeart/2016/7/layout/ChevronBlockProcess"/>
    <dgm:cxn modelId="{8B1DAABF-5273-914D-AE30-EF9E2F257918}" type="presParOf" srcId="{37C6947F-70C6-F340-A5F5-BE884D509CF8}" destId="{723E5050-EF4A-DC4E-B968-5EF4EF4A4478}" srcOrd="3" destOrd="0" presId="urn:microsoft.com/office/officeart/2016/7/layout/ChevronBlockProcess"/>
    <dgm:cxn modelId="{7D9FE989-03E2-AE48-AE10-ACE8CAAEFD53}" type="presParOf" srcId="{37C6947F-70C6-F340-A5F5-BE884D509CF8}" destId="{3FCC64B0-64C5-7F43-AE62-9360A0550A7E}" srcOrd="4" destOrd="0" presId="urn:microsoft.com/office/officeart/2016/7/layout/ChevronBlockProcess"/>
    <dgm:cxn modelId="{2BA9E428-3829-D947-8EB1-A116DEA6B8DA}" type="presParOf" srcId="{3FCC64B0-64C5-7F43-AE62-9360A0550A7E}" destId="{C0C8879F-BC00-5542-B293-01FF0F476200}" srcOrd="0" destOrd="0" presId="urn:microsoft.com/office/officeart/2016/7/layout/ChevronBlockProcess"/>
    <dgm:cxn modelId="{EC7B5F5C-981E-C540-BAE9-537EE9E71F9C}" type="presParOf" srcId="{3FCC64B0-64C5-7F43-AE62-9360A0550A7E}" destId="{4EBCF3A7-E293-E648-9766-06F5853C1479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69F03-C23A-934E-A51D-FC39FA0908DF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8A286F0-EF82-FE4B-BA3C-D235FB9D93BF}">
      <dgm:prSet custT="1"/>
      <dgm:spPr>
        <a:solidFill>
          <a:srgbClr val="00F0BF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1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Expresión de IL-23/Th17</a:t>
          </a:r>
          <a:endParaRPr lang="es-ES" sz="11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31DDEA-A8B9-FF4A-A394-5DDF7D3CB312}" type="parTrans" cxnId="{8536D16E-7DC6-B543-94C0-30135FAAF169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48530B78-0138-9742-8C9B-7C9407FE7859}" type="sibTrans" cxnId="{8536D16E-7DC6-B543-94C0-30135FAAF169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E0007BD7-4DED-F44F-A805-6D99D5B359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Alta expresión de IL-23, IL-17A/F y receptores IL-23R/IL-12R</a:t>
          </a:r>
          <a:r>
            <a:rPr lang="el-GR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β1.</a:t>
          </a:r>
          <a:endParaRPr lang="es-ES" sz="9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518A2-53ED-504A-B103-C3AB6558109C}" type="parTrans" cxnId="{79F6C533-739A-4C41-8321-22E16BE84A80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9EFEF142-FBD9-6449-B5F7-EEE24EF66BD0}" type="sibTrans" cxnId="{79F6C533-739A-4C41-8321-22E16BE84A80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55E325BC-38E1-494B-BEAC-0BD1CB8F175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AD: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Baja expresión de estas moléculas.</a:t>
          </a:r>
        </a:p>
      </dgm:t>
    </dgm:pt>
    <dgm:pt modelId="{216B66DC-55B8-5B4F-BA0F-3EEBB1F1AC1E}" type="parTrans" cxnId="{204957BF-531F-D148-BD2C-CFCAF57A8C5C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75100B24-EE30-0249-8AD7-FDFA07403A2F}" type="sibTrans" cxnId="{204957BF-531F-D148-BD2C-CFCAF57A8C5C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3EC97BD6-CEF2-B44C-88F0-7D155AEED835}">
      <dgm:prSet custT="1"/>
      <dgm:spPr>
        <a:solidFill>
          <a:srgbClr val="00F0BF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1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Proteínas antimicrobianas</a:t>
          </a:r>
          <a:endParaRPr lang="es-ES" sz="11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66686E-8125-0147-88E1-F889E2540AC2}" type="parTrans" cxnId="{BCB655AE-B560-694C-AAEF-7B0FC9AB6D1C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1EA8CAC8-FDF0-9A42-ACC2-8BFBC7BFCD9D}" type="sibTrans" cxnId="{BCB655AE-B560-694C-AAEF-7B0FC9AB6D1C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6F3A1C87-748B-EA40-97AB-BB39073202D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Elevada inducción (</a:t>
          </a:r>
          <a:r>
            <a:rPr lang="es-ES" sz="9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lipocalina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2, defensina </a:t>
          </a:r>
          <a:r>
            <a:rPr lang="el-GR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β2, </a:t>
          </a:r>
          <a:r>
            <a:rPr lang="es-ES" sz="9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elafina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, S100A7/9).</a:t>
          </a:r>
        </a:p>
      </dgm:t>
    </dgm:pt>
    <dgm:pt modelId="{2BBDFB8A-589D-644B-A6AA-BD072466D78A}" type="parTrans" cxnId="{05ABD092-4EC5-5E46-A7FA-D47D0435B61A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41296807-EB56-4840-80D6-0A945BAC55DD}" type="sibTrans" cxnId="{05ABD092-4EC5-5E46-A7FA-D47D0435B61A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A36A47C0-9469-E247-9E44-0E94FBA9EF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AD: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Subexpresión, contribuyendo a infecciones recurrentes.</a:t>
          </a:r>
        </a:p>
      </dgm:t>
    </dgm:pt>
    <dgm:pt modelId="{8C213FA4-455C-D94D-AB12-CA1811F45AA3}" type="parTrans" cxnId="{4DF019EB-8B90-6241-9555-999F2371FEEF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226CAF63-9605-214E-B780-15A64740329C}" type="sibTrans" cxnId="{4DF019EB-8B90-6241-9555-999F2371FEEF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DC2F85F5-4F78-B541-B093-B0358E3DC488}">
      <dgm:prSet custT="1"/>
      <dgm:spPr>
        <a:solidFill>
          <a:srgbClr val="00F0BF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1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Queratinocitos</a:t>
          </a:r>
          <a:endParaRPr lang="es-ES" sz="11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622298-316D-734B-8CDD-E127FE3EF807}" type="parTrans" cxnId="{3AFE0752-B6D7-AD44-83B0-B039CA5E504C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C56D3564-7CC0-2E4B-A8F4-22C8958683E6}" type="sibTrans" cxnId="{3AFE0752-B6D7-AD44-83B0-B039CA5E504C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2E3E02E3-BDF7-3741-BD42-FEB451BC48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IL-17: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Potente inductor de antimicrobianos en queratinocitos.</a:t>
          </a:r>
        </a:p>
      </dgm:t>
    </dgm:pt>
    <dgm:pt modelId="{C34E442C-F842-FF43-BFBD-F3E011FB20A0}" type="parTrans" cxnId="{8C63414A-4D30-C940-8032-F28BD7E822EE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1919D712-E7BD-7E49-A872-F7A50092B284}" type="sibTrans" cxnId="{8C63414A-4D30-C940-8032-F28BD7E822EE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8D72A10F-3669-BD4D-A530-426FED9044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IFN-</a:t>
          </a:r>
          <a:r>
            <a:rPr lang="el-GR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γ:</a:t>
          </a:r>
          <a:r>
            <a:rPr lang="el-GR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Sin efecto relevante.</a:t>
          </a:r>
        </a:p>
      </dgm:t>
    </dgm:pt>
    <dgm:pt modelId="{3E2F26B6-7A56-FB47-9C2C-515E21F39168}" type="parTrans" cxnId="{ABE20BFD-0CE7-7E46-A01D-9AD6157D94A8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C6266307-9B2B-B745-AF28-9C0D37E62E90}" type="sibTrans" cxnId="{ABE20BFD-0CE7-7E46-A01D-9AD6157D94A8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34C1332C-70EB-BB4D-B093-816DEF7203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IL-22: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Respuesta menos pronunciada que IL-17.</a:t>
          </a:r>
        </a:p>
      </dgm:t>
    </dgm:pt>
    <dgm:pt modelId="{5D631AA8-9ED9-D44F-81B4-7811C7AE4B8A}" type="parTrans" cxnId="{F1CD7997-8569-F941-B537-7AB7776D8CCB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AACF321C-D1A4-DB46-B34F-0E955948156B}" type="sibTrans" cxnId="{F1CD7997-8569-F941-B537-7AB7776D8CCB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1365A7EC-F441-7645-A078-05A60F5F5992}">
      <dgm:prSet custT="1"/>
      <dgm:spPr>
        <a:solidFill>
          <a:srgbClr val="00F0BF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1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es-ES" sz="11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Células dendríticas (</a:t>
          </a:r>
          <a:r>
            <a:rPr lang="es-ES" sz="1100" b="1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DCs</a:t>
          </a:r>
          <a:r>
            <a:rPr lang="es-ES" sz="11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S" sz="11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A02B20-5DDC-4B49-99C6-B0251D0C2442}" type="parTrans" cxnId="{15095D5A-7DE2-F644-BDA9-CE552EC2CDAA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55DD87FA-20C7-8244-AAA6-8B4CB714DB64}" type="sibTrans" cxnId="{15095D5A-7DE2-F644-BDA9-CE552EC2CDAA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D9A6AB56-385E-1146-AAA0-2751AD25F9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CD11c+ producen TNF-</a:t>
          </a:r>
          <a:r>
            <a:rPr lang="el-GR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α 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e IL-23, polarizando hacia Th17.</a:t>
          </a:r>
        </a:p>
      </dgm:t>
    </dgm:pt>
    <dgm:pt modelId="{38C724CE-0B57-EC4C-AA26-EF786FE5E22D}" type="parTrans" cxnId="{921014B4-A8B5-964B-BF2E-383A6EB19D5B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63E236E0-45F2-F947-99A2-D164EDE7CABE}" type="sibTrans" cxnId="{921014B4-A8B5-964B-BF2E-383A6EB19D5B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CB1D0572-036C-4141-A4CA-2D7D09463CD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900" b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AD: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9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DCs</a:t>
          </a:r>
          <a:r>
            <a:rPr lang="es-ES" sz="9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carecen de estas características.</a:t>
          </a:r>
        </a:p>
      </dgm:t>
    </dgm:pt>
    <dgm:pt modelId="{2C737E05-A9A5-6B48-A963-A7235C21FF3E}" type="parTrans" cxnId="{E01F3D43-7525-5A45-9EBF-F27D48E0DD74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FAC459BD-547B-DA4D-8BF8-8788A1EA8E12}" type="sibTrans" cxnId="{E01F3D43-7525-5A45-9EBF-F27D48E0DD74}">
      <dgm:prSet/>
      <dgm:spPr/>
      <dgm:t>
        <a:bodyPr/>
        <a:lstStyle/>
        <a:p>
          <a:endParaRPr lang="es-ES" sz="4400">
            <a:solidFill>
              <a:srgbClr val="22346A"/>
            </a:solidFill>
          </a:endParaRPr>
        </a:p>
      </dgm:t>
    </dgm:pt>
    <dgm:pt modelId="{8F6E8616-B615-3649-ACB9-1385950F8132}" type="pres">
      <dgm:prSet presAssocID="{F3569F03-C23A-934E-A51D-FC39FA0908DF}" presName="Name0" presStyleCnt="0">
        <dgm:presLayoutVars>
          <dgm:dir/>
          <dgm:animLvl val="lvl"/>
          <dgm:resizeHandles val="exact"/>
        </dgm:presLayoutVars>
      </dgm:prSet>
      <dgm:spPr/>
    </dgm:pt>
    <dgm:pt modelId="{BC61F66A-D16A-C444-BDAE-B92DD63977C8}" type="pres">
      <dgm:prSet presAssocID="{D8A286F0-EF82-FE4B-BA3C-D235FB9D93BF}" presName="vertFlow" presStyleCnt="0"/>
      <dgm:spPr/>
    </dgm:pt>
    <dgm:pt modelId="{308AAF91-8E75-5641-882D-112D4C5B409B}" type="pres">
      <dgm:prSet presAssocID="{D8A286F0-EF82-FE4B-BA3C-D235FB9D93BF}" presName="header" presStyleLbl="node1" presStyleIdx="0" presStyleCnt="4"/>
      <dgm:spPr/>
    </dgm:pt>
    <dgm:pt modelId="{46FAB6A2-6AB0-2145-BD44-849F4B3B00A8}" type="pres">
      <dgm:prSet presAssocID="{AC0518A2-53ED-504A-B103-C3AB6558109C}" presName="parTrans" presStyleLbl="sibTrans2D1" presStyleIdx="0" presStyleCnt="9"/>
      <dgm:spPr/>
    </dgm:pt>
    <dgm:pt modelId="{4FEAC7F1-FEB2-784D-A0D7-8D80BAA7A598}" type="pres">
      <dgm:prSet presAssocID="{E0007BD7-4DED-F44F-A805-6D99D5B359E0}" presName="child" presStyleLbl="alignAccFollowNode1" presStyleIdx="0" presStyleCnt="9">
        <dgm:presLayoutVars>
          <dgm:chMax val="0"/>
          <dgm:bulletEnabled val="1"/>
        </dgm:presLayoutVars>
      </dgm:prSet>
      <dgm:spPr/>
    </dgm:pt>
    <dgm:pt modelId="{7743607C-7E42-E847-BA5A-4A6E6CCDE433}" type="pres">
      <dgm:prSet presAssocID="{9EFEF142-FBD9-6449-B5F7-EEE24EF66BD0}" presName="sibTrans" presStyleLbl="sibTrans2D1" presStyleIdx="1" presStyleCnt="9"/>
      <dgm:spPr/>
    </dgm:pt>
    <dgm:pt modelId="{F299F0A7-5A1B-F749-BBF4-ACCBD13521C2}" type="pres">
      <dgm:prSet presAssocID="{55E325BC-38E1-494B-BEAC-0BD1CB8F1756}" presName="child" presStyleLbl="alignAccFollowNode1" presStyleIdx="1" presStyleCnt="9">
        <dgm:presLayoutVars>
          <dgm:chMax val="0"/>
          <dgm:bulletEnabled val="1"/>
        </dgm:presLayoutVars>
      </dgm:prSet>
      <dgm:spPr/>
    </dgm:pt>
    <dgm:pt modelId="{1773C2E9-A86A-EF40-A850-571CF1E0A347}" type="pres">
      <dgm:prSet presAssocID="{D8A286F0-EF82-FE4B-BA3C-D235FB9D93BF}" presName="hSp" presStyleCnt="0"/>
      <dgm:spPr/>
    </dgm:pt>
    <dgm:pt modelId="{BBD1B3B9-BF9A-534C-84D0-128D47965221}" type="pres">
      <dgm:prSet presAssocID="{3EC97BD6-CEF2-B44C-88F0-7D155AEED835}" presName="vertFlow" presStyleCnt="0"/>
      <dgm:spPr/>
    </dgm:pt>
    <dgm:pt modelId="{619D4D24-A0AA-EA43-924A-09C7341586D9}" type="pres">
      <dgm:prSet presAssocID="{3EC97BD6-CEF2-B44C-88F0-7D155AEED835}" presName="header" presStyleLbl="node1" presStyleIdx="1" presStyleCnt="4"/>
      <dgm:spPr/>
    </dgm:pt>
    <dgm:pt modelId="{5E4C14B3-CE5D-3B4C-A40D-E91DDA4AEA69}" type="pres">
      <dgm:prSet presAssocID="{2BBDFB8A-589D-644B-A6AA-BD072466D78A}" presName="parTrans" presStyleLbl="sibTrans2D1" presStyleIdx="2" presStyleCnt="9"/>
      <dgm:spPr/>
    </dgm:pt>
    <dgm:pt modelId="{D46D2249-0C79-FF4E-BD0B-681B76CCFB18}" type="pres">
      <dgm:prSet presAssocID="{6F3A1C87-748B-EA40-97AB-BB39073202D6}" presName="child" presStyleLbl="alignAccFollowNode1" presStyleIdx="2" presStyleCnt="9">
        <dgm:presLayoutVars>
          <dgm:chMax val="0"/>
          <dgm:bulletEnabled val="1"/>
        </dgm:presLayoutVars>
      </dgm:prSet>
      <dgm:spPr/>
    </dgm:pt>
    <dgm:pt modelId="{9D3F8D8F-4DC4-9640-BAF5-E500A0E3A122}" type="pres">
      <dgm:prSet presAssocID="{41296807-EB56-4840-80D6-0A945BAC55DD}" presName="sibTrans" presStyleLbl="sibTrans2D1" presStyleIdx="3" presStyleCnt="9"/>
      <dgm:spPr/>
    </dgm:pt>
    <dgm:pt modelId="{AECB223A-6120-8C4D-BCAD-011A3403B842}" type="pres">
      <dgm:prSet presAssocID="{A36A47C0-9469-E247-9E44-0E94FBA9EF88}" presName="child" presStyleLbl="alignAccFollowNode1" presStyleIdx="3" presStyleCnt="9">
        <dgm:presLayoutVars>
          <dgm:chMax val="0"/>
          <dgm:bulletEnabled val="1"/>
        </dgm:presLayoutVars>
      </dgm:prSet>
      <dgm:spPr/>
    </dgm:pt>
    <dgm:pt modelId="{8F7595C7-FB08-034C-B756-4C67B7AB39C2}" type="pres">
      <dgm:prSet presAssocID="{3EC97BD6-CEF2-B44C-88F0-7D155AEED835}" presName="hSp" presStyleCnt="0"/>
      <dgm:spPr/>
    </dgm:pt>
    <dgm:pt modelId="{5461F381-1F62-4044-9276-0D9CFA501677}" type="pres">
      <dgm:prSet presAssocID="{DC2F85F5-4F78-B541-B093-B0358E3DC488}" presName="vertFlow" presStyleCnt="0"/>
      <dgm:spPr/>
    </dgm:pt>
    <dgm:pt modelId="{E66F9A85-78DE-C84F-ABBF-324B658EFAD0}" type="pres">
      <dgm:prSet presAssocID="{DC2F85F5-4F78-B541-B093-B0358E3DC488}" presName="header" presStyleLbl="node1" presStyleIdx="2" presStyleCnt="4"/>
      <dgm:spPr/>
    </dgm:pt>
    <dgm:pt modelId="{28483525-AD33-A349-A96E-903704DF7A06}" type="pres">
      <dgm:prSet presAssocID="{C34E442C-F842-FF43-BFBD-F3E011FB20A0}" presName="parTrans" presStyleLbl="sibTrans2D1" presStyleIdx="4" presStyleCnt="9"/>
      <dgm:spPr/>
    </dgm:pt>
    <dgm:pt modelId="{04373211-BB27-3941-9FCB-084538C07800}" type="pres">
      <dgm:prSet presAssocID="{2E3E02E3-BDF7-3741-BD42-FEB451BC4851}" presName="child" presStyleLbl="alignAccFollowNode1" presStyleIdx="4" presStyleCnt="9">
        <dgm:presLayoutVars>
          <dgm:chMax val="0"/>
          <dgm:bulletEnabled val="1"/>
        </dgm:presLayoutVars>
      </dgm:prSet>
      <dgm:spPr/>
    </dgm:pt>
    <dgm:pt modelId="{D01952F5-A939-054B-B53A-2AEAD0897915}" type="pres">
      <dgm:prSet presAssocID="{1919D712-E7BD-7E49-A872-F7A50092B284}" presName="sibTrans" presStyleLbl="sibTrans2D1" presStyleIdx="5" presStyleCnt="9"/>
      <dgm:spPr/>
    </dgm:pt>
    <dgm:pt modelId="{1AFF128A-1185-6D4A-83CF-F2D250E12A80}" type="pres">
      <dgm:prSet presAssocID="{8D72A10F-3669-BD4D-A530-426FED904459}" presName="child" presStyleLbl="alignAccFollowNode1" presStyleIdx="5" presStyleCnt="9">
        <dgm:presLayoutVars>
          <dgm:chMax val="0"/>
          <dgm:bulletEnabled val="1"/>
        </dgm:presLayoutVars>
      </dgm:prSet>
      <dgm:spPr/>
    </dgm:pt>
    <dgm:pt modelId="{E648FA0C-5378-6248-BE4F-4002140D4366}" type="pres">
      <dgm:prSet presAssocID="{C6266307-9B2B-B745-AF28-9C0D37E62E90}" presName="sibTrans" presStyleLbl="sibTrans2D1" presStyleIdx="6" presStyleCnt="9"/>
      <dgm:spPr/>
    </dgm:pt>
    <dgm:pt modelId="{2A936DF8-18FF-D04A-8A3E-37EEE9FF92F4}" type="pres">
      <dgm:prSet presAssocID="{34C1332C-70EB-BB4D-B093-816DEF7203F3}" presName="child" presStyleLbl="alignAccFollowNode1" presStyleIdx="6" presStyleCnt="9">
        <dgm:presLayoutVars>
          <dgm:chMax val="0"/>
          <dgm:bulletEnabled val="1"/>
        </dgm:presLayoutVars>
      </dgm:prSet>
      <dgm:spPr/>
    </dgm:pt>
    <dgm:pt modelId="{04F2E066-F5D6-2043-9660-7DDB25207731}" type="pres">
      <dgm:prSet presAssocID="{DC2F85F5-4F78-B541-B093-B0358E3DC488}" presName="hSp" presStyleCnt="0"/>
      <dgm:spPr/>
    </dgm:pt>
    <dgm:pt modelId="{66B42768-0445-EB49-B56C-9E61BCD7586A}" type="pres">
      <dgm:prSet presAssocID="{1365A7EC-F441-7645-A078-05A60F5F5992}" presName="vertFlow" presStyleCnt="0"/>
      <dgm:spPr/>
    </dgm:pt>
    <dgm:pt modelId="{B3F637F7-1500-0047-9B82-43B1930D9E2D}" type="pres">
      <dgm:prSet presAssocID="{1365A7EC-F441-7645-A078-05A60F5F5992}" presName="header" presStyleLbl="node1" presStyleIdx="3" presStyleCnt="4"/>
      <dgm:spPr/>
    </dgm:pt>
    <dgm:pt modelId="{CA095405-7E19-A94F-AF08-0294C288DBE1}" type="pres">
      <dgm:prSet presAssocID="{38C724CE-0B57-EC4C-AA26-EF786FE5E22D}" presName="parTrans" presStyleLbl="sibTrans2D1" presStyleIdx="7" presStyleCnt="9"/>
      <dgm:spPr/>
    </dgm:pt>
    <dgm:pt modelId="{058C27D8-B2D6-D746-8643-D22047119788}" type="pres">
      <dgm:prSet presAssocID="{D9A6AB56-385E-1146-AAA0-2751AD25F988}" presName="child" presStyleLbl="alignAccFollowNode1" presStyleIdx="7" presStyleCnt="9">
        <dgm:presLayoutVars>
          <dgm:chMax val="0"/>
          <dgm:bulletEnabled val="1"/>
        </dgm:presLayoutVars>
      </dgm:prSet>
      <dgm:spPr/>
    </dgm:pt>
    <dgm:pt modelId="{55D55BD0-CB29-234B-873D-7AE626B8C1CF}" type="pres">
      <dgm:prSet presAssocID="{63E236E0-45F2-F947-99A2-D164EDE7CABE}" presName="sibTrans" presStyleLbl="sibTrans2D1" presStyleIdx="8" presStyleCnt="9"/>
      <dgm:spPr/>
    </dgm:pt>
    <dgm:pt modelId="{188836F9-8931-8948-97A3-FAD4AD9E048B}" type="pres">
      <dgm:prSet presAssocID="{CB1D0572-036C-4141-A4CA-2D7D09463CD0}" presName="child" presStyleLbl="alignAccFollowNode1" presStyleIdx="8" presStyleCnt="9">
        <dgm:presLayoutVars>
          <dgm:chMax val="0"/>
          <dgm:bulletEnabled val="1"/>
        </dgm:presLayoutVars>
      </dgm:prSet>
      <dgm:spPr/>
    </dgm:pt>
  </dgm:ptLst>
  <dgm:cxnLst>
    <dgm:cxn modelId="{76643C18-B959-0744-B9AC-852825B0353E}" type="presOf" srcId="{3EC97BD6-CEF2-B44C-88F0-7D155AEED835}" destId="{619D4D24-A0AA-EA43-924A-09C7341586D9}" srcOrd="0" destOrd="0" presId="urn:microsoft.com/office/officeart/2005/8/layout/lProcess1"/>
    <dgm:cxn modelId="{BBA81C19-66A6-5A4D-A001-232150FD387E}" type="presOf" srcId="{D8A286F0-EF82-FE4B-BA3C-D235FB9D93BF}" destId="{308AAF91-8E75-5641-882D-112D4C5B409B}" srcOrd="0" destOrd="0" presId="urn:microsoft.com/office/officeart/2005/8/layout/lProcess1"/>
    <dgm:cxn modelId="{65A8F31C-39C2-0C49-A60D-1BF916AF5330}" type="presOf" srcId="{1365A7EC-F441-7645-A078-05A60F5F5992}" destId="{B3F637F7-1500-0047-9B82-43B1930D9E2D}" srcOrd="0" destOrd="0" presId="urn:microsoft.com/office/officeart/2005/8/layout/lProcess1"/>
    <dgm:cxn modelId="{D2ADE22F-A961-694D-ACE4-55332D267F1F}" type="presOf" srcId="{AC0518A2-53ED-504A-B103-C3AB6558109C}" destId="{46FAB6A2-6AB0-2145-BD44-849F4B3B00A8}" srcOrd="0" destOrd="0" presId="urn:microsoft.com/office/officeart/2005/8/layout/lProcess1"/>
    <dgm:cxn modelId="{79F6C533-739A-4C41-8321-22E16BE84A80}" srcId="{D8A286F0-EF82-FE4B-BA3C-D235FB9D93BF}" destId="{E0007BD7-4DED-F44F-A805-6D99D5B359E0}" srcOrd="0" destOrd="0" parTransId="{AC0518A2-53ED-504A-B103-C3AB6558109C}" sibTransId="{9EFEF142-FBD9-6449-B5F7-EEE24EF66BD0}"/>
    <dgm:cxn modelId="{60CEB836-AD43-9F46-9A01-28FA5F6FF5FD}" type="presOf" srcId="{2E3E02E3-BDF7-3741-BD42-FEB451BC4851}" destId="{04373211-BB27-3941-9FCB-084538C07800}" srcOrd="0" destOrd="0" presId="urn:microsoft.com/office/officeart/2005/8/layout/lProcess1"/>
    <dgm:cxn modelId="{E01F3D43-7525-5A45-9EBF-F27D48E0DD74}" srcId="{1365A7EC-F441-7645-A078-05A60F5F5992}" destId="{CB1D0572-036C-4141-A4CA-2D7D09463CD0}" srcOrd="1" destOrd="0" parTransId="{2C737E05-A9A5-6B48-A963-A7235C21FF3E}" sibTransId="{FAC459BD-547B-DA4D-8BF8-8788A1EA8E12}"/>
    <dgm:cxn modelId="{90473C44-4653-F445-BF37-048897DD4924}" type="presOf" srcId="{C6266307-9B2B-B745-AF28-9C0D37E62E90}" destId="{E648FA0C-5378-6248-BE4F-4002140D4366}" srcOrd="0" destOrd="0" presId="urn:microsoft.com/office/officeart/2005/8/layout/lProcess1"/>
    <dgm:cxn modelId="{64FE0B46-F94C-7E47-ABEC-DA7750884419}" type="presOf" srcId="{DC2F85F5-4F78-B541-B093-B0358E3DC488}" destId="{E66F9A85-78DE-C84F-ABBF-324B658EFAD0}" srcOrd="0" destOrd="0" presId="urn:microsoft.com/office/officeart/2005/8/layout/lProcess1"/>
    <dgm:cxn modelId="{8C63414A-4D30-C940-8032-F28BD7E822EE}" srcId="{DC2F85F5-4F78-B541-B093-B0358E3DC488}" destId="{2E3E02E3-BDF7-3741-BD42-FEB451BC4851}" srcOrd="0" destOrd="0" parTransId="{C34E442C-F842-FF43-BFBD-F3E011FB20A0}" sibTransId="{1919D712-E7BD-7E49-A872-F7A50092B284}"/>
    <dgm:cxn modelId="{8536D16E-7DC6-B543-94C0-30135FAAF169}" srcId="{F3569F03-C23A-934E-A51D-FC39FA0908DF}" destId="{D8A286F0-EF82-FE4B-BA3C-D235FB9D93BF}" srcOrd="0" destOrd="0" parTransId="{1431DDEA-A8B9-FF4A-A394-5DDF7D3CB312}" sibTransId="{48530B78-0138-9742-8C9B-7C9407FE7859}"/>
    <dgm:cxn modelId="{84AF2970-32F6-0A48-A7CD-220F80AAE1F0}" type="presOf" srcId="{CB1D0572-036C-4141-A4CA-2D7D09463CD0}" destId="{188836F9-8931-8948-97A3-FAD4AD9E048B}" srcOrd="0" destOrd="0" presId="urn:microsoft.com/office/officeart/2005/8/layout/lProcess1"/>
    <dgm:cxn modelId="{3AFE0752-B6D7-AD44-83B0-B039CA5E504C}" srcId="{F3569F03-C23A-934E-A51D-FC39FA0908DF}" destId="{DC2F85F5-4F78-B541-B093-B0358E3DC488}" srcOrd="2" destOrd="0" parTransId="{DD622298-316D-734B-8CDD-E127FE3EF807}" sibTransId="{C56D3564-7CC0-2E4B-A8F4-22C8958683E6}"/>
    <dgm:cxn modelId="{15095D5A-7DE2-F644-BDA9-CE552EC2CDAA}" srcId="{F3569F03-C23A-934E-A51D-FC39FA0908DF}" destId="{1365A7EC-F441-7645-A078-05A60F5F5992}" srcOrd="3" destOrd="0" parTransId="{60A02B20-5DDC-4B49-99C6-B0251D0C2442}" sibTransId="{55DD87FA-20C7-8244-AAA6-8B4CB714DB64}"/>
    <dgm:cxn modelId="{4C4E787C-ACB1-FE4A-BC94-732338804786}" type="presOf" srcId="{C34E442C-F842-FF43-BFBD-F3E011FB20A0}" destId="{28483525-AD33-A349-A96E-903704DF7A06}" srcOrd="0" destOrd="0" presId="urn:microsoft.com/office/officeart/2005/8/layout/lProcess1"/>
    <dgm:cxn modelId="{CF6E317D-A38F-A043-A6DC-C8ACA70C276A}" type="presOf" srcId="{8D72A10F-3669-BD4D-A530-426FED904459}" destId="{1AFF128A-1185-6D4A-83CF-F2D250E12A80}" srcOrd="0" destOrd="0" presId="urn:microsoft.com/office/officeart/2005/8/layout/lProcess1"/>
    <dgm:cxn modelId="{D4AC3784-834A-9B41-A7B8-7D6198A11B5C}" type="presOf" srcId="{55E325BC-38E1-494B-BEAC-0BD1CB8F1756}" destId="{F299F0A7-5A1B-F749-BBF4-ACCBD13521C2}" srcOrd="0" destOrd="0" presId="urn:microsoft.com/office/officeart/2005/8/layout/lProcess1"/>
    <dgm:cxn modelId="{05ABD092-4EC5-5E46-A7FA-D47D0435B61A}" srcId="{3EC97BD6-CEF2-B44C-88F0-7D155AEED835}" destId="{6F3A1C87-748B-EA40-97AB-BB39073202D6}" srcOrd="0" destOrd="0" parTransId="{2BBDFB8A-589D-644B-A6AA-BD072466D78A}" sibTransId="{41296807-EB56-4840-80D6-0A945BAC55DD}"/>
    <dgm:cxn modelId="{A1051D94-7F3F-604A-940C-81212C2DBF60}" type="presOf" srcId="{63E236E0-45F2-F947-99A2-D164EDE7CABE}" destId="{55D55BD0-CB29-234B-873D-7AE626B8C1CF}" srcOrd="0" destOrd="0" presId="urn:microsoft.com/office/officeart/2005/8/layout/lProcess1"/>
    <dgm:cxn modelId="{D5153B97-53BC-3E4E-BC8B-03CDB1B98E9F}" type="presOf" srcId="{34C1332C-70EB-BB4D-B093-816DEF7203F3}" destId="{2A936DF8-18FF-D04A-8A3E-37EEE9FF92F4}" srcOrd="0" destOrd="0" presId="urn:microsoft.com/office/officeart/2005/8/layout/lProcess1"/>
    <dgm:cxn modelId="{F1CD7997-8569-F941-B537-7AB7776D8CCB}" srcId="{DC2F85F5-4F78-B541-B093-B0358E3DC488}" destId="{34C1332C-70EB-BB4D-B093-816DEF7203F3}" srcOrd="2" destOrd="0" parTransId="{5D631AA8-9ED9-D44F-81B4-7811C7AE4B8A}" sibTransId="{AACF321C-D1A4-DB46-B34F-0E955948156B}"/>
    <dgm:cxn modelId="{D0E3A59E-1713-F14A-839B-365D6DAE63D4}" type="presOf" srcId="{1919D712-E7BD-7E49-A872-F7A50092B284}" destId="{D01952F5-A939-054B-B53A-2AEAD0897915}" srcOrd="0" destOrd="0" presId="urn:microsoft.com/office/officeart/2005/8/layout/lProcess1"/>
    <dgm:cxn modelId="{6A5C8EA4-DE30-D34E-B36E-7E6CFCB5121D}" type="presOf" srcId="{A36A47C0-9469-E247-9E44-0E94FBA9EF88}" destId="{AECB223A-6120-8C4D-BCAD-011A3403B842}" srcOrd="0" destOrd="0" presId="urn:microsoft.com/office/officeart/2005/8/layout/lProcess1"/>
    <dgm:cxn modelId="{7445C5A6-A6F9-E843-9F0D-4E1A43BF058D}" type="presOf" srcId="{6F3A1C87-748B-EA40-97AB-BB39073202D6}" destId="{D46D2249-0C79-FF4E-BD0B-681B76CCFB18}" srcOrd="0" destOrd="0" presId="urn:microsoft.com/office/officeart/2005/8/layout/lProcess1"/>
    <dgm:cxn modelId="{BCB655AE-B560-694C-AAEF-7B0FC9AB6D1C}" srcId="{F3569F03-C23A-934E-A51D-FC39FA0908DF}" destId="{3EC97BD6-CEF2-B44C-88F0-7D155AEED835}" srcOrd="1" destOrd="0" parTransId="{1766686E-8125-0147-88E1-F889E2540AC2}" sibTransId="{1EA8CAC8-FDF0-9A42-ACC2-8BFBC7BFCD9D}"/>
    <dgm:cxn modelId="{921014B4-A8B5-964B-BF2E-383A6EB19D5B}" srcId="{1365A7EC-F441-7645-A078-05A60F5F5992}" destId="{D9A6AB56-385E-1146-AAA0-2751AD25F988}" srcOrd="0" destOrd="0" parTransId="{38C724CE-0B57-EC4C-AA26-EF786FE5E22D}" sibTransId="{63E236E0-45F2-F947-99A2-D164EDE7CABE}"/>
    <dgm:cxn modelId="{204957BF-531F-D148-BD2C-CFCAF57A8C5C}" srcId="{D8A286F0-EF82-FE4B-BA3C-D235FB9D93BF}" destId="{55E325BC-38E1-494B-BEAC-0BD1CB8F1756}" srcOrd="1" destOrd="0" parTransId="{216B66DC-55B8-5B4F-BA0F-3EEBB1F1AC1E}" sibTransId="{75100B24-EE30-0249-8AD7-FDFA07403A2F}"/>
    <dgm:cxn modelId="{8A489ADA-1073-574C-BC92-CD4765C8134D}" type="presOf" srcId="{E0007BD7-4DED-F44F-A805-6D99D5B359E0}" destId="{4FEAC7F1-FEB2-784D-A0D7-8D80BAA7A598}" srcOrd="0" destOrd="0" presId="urn:microsoft.com/office/officeart/2005/8/layout/lProcess1"/>
    <dgm:cxn modelId="{5B7345E1-B222-F441-9394-DCDBD9679D04}" type="presOf" srcId="{38C724CE-0B57-EC4C-AA26-EF786FE5E22D}" destId="{CA095405-7E19-A94F-AF08-0294C288DBE1}" srcOrd="0" destOrd="0" presId="urn:microsoft.com/office/officeart/2005/8/layout/lProcess1"/>
    <dgm:cxn modelId="{EAFDA3E1-6A2D-444C-AF9F-20494EB19949}" type="presOf" srcId="{D9A6AB56-385E-1146-AAA0-2751AD25F988}" destId="{058C27D8-B2D6-D746-8643-D22047119788}" srcOrd="0" destOrd="0" presId="urn:microsoft.com/office/officeart/2005/8/layout/lProcess1"/>
    <dgm:cxn modelId="{4DF019EB-8B90-6241-9555-999F2371FEEF}" srcId="{3EC97BD6-CEF2-B44C-88F0-7D155AEED835}" destId="{A36A47C0-9469-E247-9E44-0E94FBA9EF88}" srcOrd="1" destOrd="0" parTransId="{8C213FA4-455C-D94D-AB12-CA1811F45AA3}" sibTransId="{226CAF63-9605-214E-B780-15A64740329C}"/>
    <dgm:cxn modelId="{DE8A17F0-6AB0-704B-9AFA-FC700F4D2912}" type="presOf" srcId="{2BBDFB8A-589D-644B-A6AA-BD072466D78A}" destId="{5E4C14B3-CE5D-3B4C-A40D-E91DDA4AEA69}" srcOrd="0" destOrd="0" presId="urn:microsoft.com/office/officeart/2005/8/layout/lProcess1"/>
    <dgm:cxn modelId="{5A304AF5-CD1D-DB42-B82F-ADA91C1A2F0A}" type="presOf" srcId="{9EFEF142-FBD9-6449-B5F7-EEE24EF66BD0}" destId="{7743607C-7E42-E847-BA5A-4A6E6CCDE433}" srcOrd="0" destOrd="0" presId="urn:microsoft.com/office/officeart/2005/8/layout/lProcess1"/>
    <dgm:cxn modelId="{368050F7-E817-484A-B62B-F8A2E7A898DA}" type="presOf" srcId="{41296807-EB56-4840-80D6-0A945BAC55DD}" destId="{9D3F8D8F-4DC4-9640-BAF5-E500A0E3A122}" srcOrd="0" destOrd="0" presId="urn:microsoft.com/office/officeart/2005/8/layout/lProcess1"/>
    <dgm:cxn modelId="{ABE20BFD-0CE7-7E46-A01D-9AD6157D94A8}" srcId="{DC2F85F5-4F78-B541-B093-B0358E3DC488}" destId="{8D72A10F-3669-BD4D-A530-426FED904459}" srcOrd="1" destOrd="0" parTransId="{3E2F26B6-7A56-FB47-9C2C-515E21F39168}" sibTransId="{C6266307-9B2B-B745-AF28-9C0D37E62E90}"/>
    <dgm:cxn modelId="{10FF9EFE-F93C-2646-AF8E-48E51FB614D0}" type="presOf" srcId="{F3569F03-C23A-934E-A51D-FC39FA0908DF}" destId="{8F6E8616-B615-3649-ACB9-1385950F8132}" srcOrd="0" destOrd="0" presId="urn:microsoft.com/office/officeart/2005/8/layout/lProcess1"/>
    <dgm:cxn modelId="{0A4C9C56-2A41-C244-9E80-25F1D375C685}" type="presParOf" srcId="{8F6E8616-B615-3649-ACB9-1385950F8132}" destId="{BC61F66A-D16A-C444-BDAE-B92DD63977C8}" srcOrd="0" destOrd="0" presId="urn:microsoft.com/office/officeart/2005/8/layout/lProcess1"/>
    <dgm:cxn modelId="{F71E8600-C722-9D42-9FF0-B44D3737FAFD}" type="presParOf" srcId="{BC61F66A-D16A-C444-BDAE-B92DD63977C8}" destId="{308AAF91-8E75-5641-882D-112D4C5B409B}" srcOrd="0" destOrd="0" presId="urn:microsoft.com/office/officeart/2005/8/layout/lProcess1"/>
    <dgm:cxn modelId="{96632A1A-EC6A-CE4F-9E4F-F6038E9ED72D}" type="presParOf" srcId="{BC61F66A-D16A-C444-BDAE-B92DD63977C8}" destId="{46FAB6A2-6AB0-2145-BD44-849F4B3B00A8}" srcOrd="1" destOrd="0" presId="urn:microsoft.com/office/officeart/2005/8/layout/lProcess1"/>
    <dgm:cxn modelId="{1F6AADDF-E2A4-A64A-9C7D-116C488C5289}" type="presParOf" srcId="{BC61F66A-D16A-C444-BDAE-B92DD63977C8}" destId="{4FEAC7F1-FEB2-784D-A0D7-8D80BAA7A598}" srcOrd="2" destOrd="0" presId="urn:microsoft.com/office/officeart/2005/8/layout/lProcess1"/>
    <dgm:cxn modelId="{1793CEDE-46A3-F74D-8D96-1ECA96A2E11D}" type="presParOf" srcId="{BC61F66A-D16A-C444-BDAE-B92DD63977C8}" destId="{7743607C-7E42-E847-BA5A-4A6E6CCDE433}" srcOrd="3" destOrd="0" presId="urn:microsoft.com/office/officeart/2005/8/layout/lProcess1"/>
    <dgm:cxn modelId="{6F6083E6-F9D5-1349-AE1C-588D07ACCB8C}" type="presParOf" srcId="{BC61F66A-D16A-C444-BDAE-B92DD63977C8}" destId="{F299F0A7-5A1B-F749-BBF4-ACCBD13521C2}" srcOrd="4" destOrd="0" presId="urn:microsoft.com/office/officeart/2005/8/layout/lProcess1"/>
    <dgm:cxn modelId="{4C734F02-22C7-924C-ABA3-B98C311193CD}" type="presParOf" srcId="{8F6E8616-B615-3649-ACB9-1385950F8132}" destId="{1773C2E9-A86A-EF40-A850-571CF1E0A347}" srcOrd="1" destOrd="0" presId="urn:microsoft.com/office/officeart/2005/8/layout/lProcess1"/>
    <dgm:cxn modelId="{24FA1238-A382-F44F-BFB3-3F4DBCBDE4C8}" type="presParOf" srcId="{8F6E8616-B615-3649-ACB9-1385950F8132}" destId="{BBD1B3B9-BF9A-534C-84D0-128D47965221}" srcOrd="2" destOrd="0" presId="urn:microsoft.com/office/officeart/2005/8/layout/lProcess1"/>
    <dgm:cxn modelId="{C7FBE7D9-F71C-5548-8950-1C73605B95C0}" type="presParOf" srcId="{BBD1B3B9-BF9A-534C-84D0-128D47965221}" destId="{619D4D24-A0AA-EA43-924A-09C7341586D9}" srcOrd="0" destOrd="0" presId="urn:microsoft.com/office/officeart/2005/8/layout/lProcess1"/>
    <dgm:cxn modelId="{B16641EE-E3D3-7E4C-BEAF-775707B32B53}" type="presParOf" srcId="{BBD1B3B9-BF9A-534C-84D0-128D47965221}" destId="{5E4C14B3-CE5D-3B4C-A40D-E91DDA4AEA69}" srcOrd="1" destOrd="0" presId="urn:microsoft.com/office/officeart/2005/8/layout/lProcess1"/>
    <dgm:cxn modelId="{769C74C7-8452-CA46-8795-D04970262C25}" type="presParOf" srcId="{BBD1B3B9-BF9A-534C-84D0-128D47965221}" destId="{D46D2249-0C79-FF4E-BD0B-681B76CCFB18}" srcOrd="2" destOrd="0" presId="urn:microsoft.com/office/officeart/2005/8/layout/lProcess1"/>
    <dgm:cxn modelId="{2A88B04E-4148-A24B-8476-C3B55B94C995}" type="presParOf" srcId="{BBD1B3B9-BF9A-534C-84D0-128D47965221}" destId="{9D3F8D8F-4DC4-9640-BAF5-E500A0E3A122}" srcOrd="3" destOrd="0" presId="urn:microsoft.com/office/officeart/2005/8/layout/lProcess1"/>
    <dgm:cxn modelId="{2B14FD56-A117-494F-9743-AD5C8CBA26FB}" type="presParOf" srcId="{BBD1B3B9-BF9A-534C-84D0-128D47965221}" destId="{AECB223A-6120-8C4D-BCAD-011A3403B842}" srcOrd="4" destOrd="0" presId="urn:microsoft.com/office/officeart/2005/8/layout/lProcess1"/>
    <dgm:cxn modelId="{63696FE8-4074-1C4B-8BC1-DEE9E32C1845}" type="presParOf" srcId="{8F6E8616-B615-3649-ACB9-1385950F8132}" destId="{8F7595C7-FB08-034C-B756-4C67B7AB39C2}" srcOrd="3" destOrd="0" presId="urn:microsoft.com/office/officeart/2005/8/layout/lProcess1"/>
    <dgm:cxn modelId="{14E0B30A-E2D2-384C-9B6D-C9272F1F1CD5}" type="presParOf" srcId="{8F6E8616-B615-3649-ACB9-1385950F8132}" destId="{5461F381-1F62-4044-9276-0D9CFA501677}" srcOrd="4" destOrd="0" presId="urn:microsoft.com/office/officeart/2005/8/layout/lProcess1"/>
    <dgm:cxn modelId="{3EAA407E-3147-DA40-B92D-954364697E3E}" type="presParOf" srcId="{5461F381-1F62-4044-9276-0D9CFA501677}" destId="{E66F9A85-78DE-C84F-ABBF-324B658EFAD0}" srcOrd="0" destOrd="0" presId="urn:microsoft.com/office/officeart/2005/8/layout/lProcess1"/>
    <dgm:cxn modelId="{F472AE5D-2FE6-D04B-B548-91339C346A3B}" type="presParOf" srcId="{5461F381-1F62-4044-9276-0D9CFA501677}" destId="{28483525-AD33-A349-A96E-903704DF7A06}" srcOrd="1" destOrd="0" presId="urn:microsoft.com/office/officeart/2005/8/layout/lProcess1"/>
    <dgm:cxn modelId="{9DD7AC0C-2F1E-054B-ACD9-4E721FFC07E3}" type="presParOf" srcId="{5461F381-1F62-4044-9276-0D9CFA501677}" destId="{04373211-BB27-3941-9FCB-084538C07800}" srcOrd="2" destOrd="0" presId="urn:microsoft.com/office/officeart/2005/8/layout/lProcess1"/>
    <dgm:cxn modelId="{21EB5800-2F66-C648-BBD0-0E84AEC1D315}" type="presParOf" srcId="{5461F381-1F62-4044-9276-0D9CFA501677}" destId="{D01952F5-A939-054B-B53A-2AEAD0897915}" srcOrd="3" destOrd="0" presId="urn:microsoft.com/office/officeart/2005/8/layout/lProcess1"/>
    <dgm:cxn modelId="{0FF46431-96EF-AE4E-AC41-0D892BB7D252}" type="presParOf" srcId="{5461F381-1F62-4044-9276-0D9CFA501677}" destId="{1AFF128A-1185-6D4A-83CF-F2D250E12A80}" srcOrd="4" destOrd="0" presId="urn:microsoft.com/office/officeart/2005/8/layout/lProcess1"/>
    <dgm:cxn modelId="{BDAD128D-2879-D64E-9FBA-07278BA17D50}" type="presParOf" srcId="{5461F381-1F62-4044-9276-0D9CFA501677}" destId="{E648FA0C-5378-6248-BE4F-4002140D4366}" srcOrd="5" destOrd="0" presId="urn:microsoft.com/office/officeart/2005/8/layout/lProcess1"/>
    <dgm:cxn modelId="{F35F357F-4176-5946-80ED-76BD26474E25}" type="presParOf" srcId="{5461F381-1F62-4044-9276-0D9CFA501677}" destId="{2A936DF8-18FF-D04A-8A3E-37EEE9FF92F4}" srcOrd="6" destOrd="0" presId="urn:microsoft.com/office/officeart/2005/8/layout/lProcess1"/>
    <dgm:cxn modelId="{B2782B31-DA83-9E4C-AD38-9DDEB2BB264C}" type="presParOf" srcId="{8F6E8616-B615-3649-ACB9-1385950F8132}" destId="{04F2E066-F5D6-2043-9660-7DDB25207731}" srcOrd="5" destOrd="0" presId="urn:microsoft.com/office/officeart/2005/8/layout/lProcess1"/>
    <dgm:cxn modelId="{07449615-EC1D-424F-8B6D-5A657A2A462B}" type="presParOf" srcId="{8F6E8616-B615-3649-ACB9-1385950F8132}" destId="{66B42768-0445-EB49-B56C-9E61BCD7586A}" srcOrd="6" destOrd="0" presId="urn:microsoft.com/office/officeart/2005/8/layout/lProcess1"/>
    <dgm:cxn modelId="{4691F285-E244-8F4D-B71F-6F30F462E9A5}" type="presParOf" srcId="{66B42768-0445-EB49-B56C-9E61BCD7586A}" destId="{B3F637F7-1500-0047-9B82-43B1930D9E2D}" srcOrd="0" destOrd="0" presId="urn:microsoft.com/office/officeart/2005/8/layout/lProcess1"/>
    <dgm:cxn modelId="{5C6B00E2-2FB0-6849-89AD-6DC137F6F1F4}" type="presParOf" srcId="{66B42768-0445-EB49-B56C-9E61BCD7586A}" destId="{CA095405-7E19-A94F-AF08-0294C288DBE1}" srcOrd="1" destOrd="0" presId="urn:microsoft.com/office/officeart/2005/8/layout/lProcess1"/>
    <dgm:cxn modelId="{75EF561D-9F50-AF4E-8F9D-45AE7727D4D5}" type="presParOf" srcId="{66B42768-0445-EB49-B56C-9E61BCD7586A}" destId="{058C27D8-B2D6-D746-8643-D22047119788}" srcOrd="2" destOrd="0" presId="urn:microsoft.com/office/officeart/2005/8/layout/lProcess1"/>
    <dgm:cxn modelId="{BEE6EC89-37EE-374C-AC4E-6C9F26F6DE51}" type="presParOf" srcId="{66B42768-0445-EB49-B56C-9E61BCD7586A}" destId="{55D55BD0-CB29-234B-873D-7AE626B8C1CF}" srcOrd="3" destOrd="0" presId="urn:microsoft.com/office/officeart/2005/8/layout/lProcess1"/>
    <dgm:cxn modelId="{D2A04E6D-25A7-DF4B-B4D9-805A39D81B85}" type="presParOf" srcId="{66B42768-0445-EB49-B56C-9E61BCD7586A}" destId="{188836F9-8931-8948-97A3-FAD4AD9E048B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10A0ED-03F2-3249-856C-DBF608BE20C0}" type="doc">
      <dgm:prSet loTypeId="urn:microsoft.com/office/officeart/2005/8/layout/vList5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8E7EB86F-7112-E34F-A5DC-06F1A735F7C5}">
      <dgm:prSet custT="1"/>
      <dgm:spPr>
        <a:solidFill>
          <a:srgbClr val="00F0BF"/>
        </a:solidFill>
        <a:effectLst/>
      </dgm:spPr>
      <dgm:t>
        <a:bodyPr/>
        <a:lstStyle/>
        <a:p>
          <a:r>
            <a:rPr lang="es-ES" sz="2000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Dermatitis Atópica</a:t>
          </a:r>
          <a:endParaRPr lang="es-ES" sz="2000">
            <a:solidFill>
              <a:srgbClr val="0038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2E2D18-5A14-0F4C-B550-56C04170254B}" type="parTrans" cxnId="{51B1DE54-7E16-1E45-83C6-01B104C3695C}">
      <dgm:prSet/>
      <dgm:spPr/>
      <dgm:t>
        <a:bodyPr/>
        <a:lstStyle/>
        <a:p>
          <a:endParaRPr lang="es-ES"/>
        </a:p>
      </dgm:t>
    </dgm:pt>
    <dgm:pt modelId="{F4B94B67-00C3-7A4D-BE82-51CD812ECD68}" type="sibTrans" cxnId="{51B1DE54-7E16-1E45-83C6-01B104C3695C}">
      <dgm:prSet/>
      <dgm:spPr/>
      <dgm:t>
        <a:bodyPr/>
        <a:lstStyle/>
        <a:p>
          <a:endParaRPr lang="es-ES"/>
        </a:p>
      </dgm:t>
    </dgm:pt>
    <dgm:pt modelId="{8B48E8A4-39F6-9340-B225-C465C8D45A93}">
      <dgm:prSet custT="1"/>
      <dgm:spPr>
        <a:solidFill>
          <a:srgbClr val="003867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00F0BF"/>
            </a:buClr>
            <a:buSzPct val="80000"/>
          </a:pP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Clima seco</a:t>
          </a:r>
        </a:p>
      </dgm:t>
    </dgm:pt>
    <dgm:pt modelId="{18242E1D-3171-B04E-A3BD-F13EC1D35273}" type="parTrans" cxnId="{3C4C16F3-E735-BD4D-B3A7-476B8BEA6979}">
      <dgm:prSet/>
      <dgm:spPr/>
      <dgm:t>
        <a:bodyPr/>
        <a:lstStyle/>
        <a:p>
          <a:endParaRPr lang="es-ES"/>
        </a:p>
      </dgm:t>
    </dgm:pt>
    <dgm:pt modelId="{9C6AA81B-7C35-DF47-AFBC-79418305B8CA}" type="sibTrans" cxnId="{3C4C16F3-E735-BD4D-B3A7-476B8BEA6979}">
      <dgm:prSet/>
      <dgm:spPr/>
      <dgm:t>
        <a:bodyPr/>
        <a:lstStyle/>
        <a:p>
          <a:endParaRPr lang="es-ES"/>
        </a:p>
      </dgm:t>
    </dgm:pt>
    <dgm:pt modelId="{A9E087D3-F6A5-2F4E-8B49-BA542107801A}">
      <dgm:prSet custT="1"/>
      <dgm:spPr>
        <a:solidFill>
          <a:srgbClr val="003867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00F0BF"/>
            </a:buClr>
            <a:buSzPct val="80000"/>
          </a:pP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Disbiosis (</a:t>
          </a:r>
          <a:r>
            <a:rPr lang="es-ES" sz="14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 </a:t>
          </a:r>
          <a:r>
            <a:rPr lang="es-ES" sz="1400" i="1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aureus</a:t>
          </a: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7972FA96-8CC6-6D4A-8EFC-C8FE48C76F2C}" type="parTrans" cxnId="{B76017A4-4F65-9C4D-BBCC-3CFA3E90F933}">
      <dgm:prSet/>
      <dgm:spPr/>
      <dgm:t>
        <a:bodyPr/>
        <a:lstStyle/>
        <a:p>
          <a:endParaRPr lang="es-ES"/>
        </a:p>
      </dgm:t>
    </dgm:pt>
    <dgm:pt modelId="{4629022E-C29D-1943-92AF-AA676BFF96CA}" type="sibTrans" cxnId="{B76017A4-4F65-9C4D-BBCC-3CFA3E90F933}">
      <dgm:prSet/>
      <dgm:spPr/>
      <dgm:t>
        <a:bodyPr/>
        <a:lstStyle/>
        <a:p>
          <a:endParaRPr lang="es-ES"/>
        </a:p>
      </dgm:t>
    </dgm:pt>
    <dgm:pt modelId="{FE669614-910A-4A47-972D-A23590EFDE19}">
      <dgm:prSet custT="1"/>
      <dgm:spPr>
        <a:solidFill>
          <a:srgbClr val="00F0BF"/>
        </a:solidFill>
        <a:effectLst>
          <a:softEdge rad="0"/>
        </a:effectLst>
      </dgm:spPr>
      <dgm:t>
        <a:bodyPr/>
        <a:lstStyle/>
        <a:p>
          <a:r>
            <a:rPr lang="es-ES" sz="2000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Psoriasis</a:t>
          </a:r>
          <a:endParaRPr lang="es-ES" sz="2000">
            <a:solidFill>
              <a:srgbClr val="0038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A7BA7F-38CC-AC47-9E3B-08D2CBDE31B9}" type="parTrans" cxnId="{4FA56CD8-3120-0D41-8D99-4C1E35C73EE1}">
      <dgm:prSet/>
      <dgm:spPr/>
      <dgm:t>
        <a:bodyPr/>
        <a:lstStyle/>
        <a:p>
          <a:endParaRPr lang="es-ES"/>
        </a:p>
      </dgm:t>
    </dgm:pt>
    <dgm:pt modelId="{1573C613-D0A0-9045-9174-6A79B6E1A70E}" type="sibTrans" cxnId="{4FA56CD8-3120-0D41-8D99-4C1E35C73EE1}">
      <dgm:prSet/>
      <dgm:spPr/>
      <dgm:t>
        <a:bodyPr/>
        <a:lstStyle/>
        <a:p>
          <a:endParaRPr lang="es-ES"/>
        </a:p>
      </dgm:t>
    </dgm:pt>
    <dgm:pt modelId="{D29BDC1D-48E1-9048-BC06-B91F7D7AA131}">
      <dgm:prSet custT="1"/>
      <dgm:spPr>
        <a:solidFill>
          <a:srgbClr val="003867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00F0BF"/>
            </a:buClr>
            <a:buSzPct val="80000"/>
          </a:pP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Estrés mecánico (fenómeno de </a:t>
          </a:r>
          <a:r>
            <a:rPr lang="es-ES" sz="14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Koebner</a:t>
          </a: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CFFCD346-B6C2-6648-B7AF-A4B48CD4644C}" type="parTrans" cxnId="{D9C55997-EB4A-CB4C-8FB9-B835789D269A}">
      <dgm:prSet/>
      <dgm:spPr/>
      <dgm:t>
        <a:bodyPr/>
        <a:lstStyle/>
        <a:p>
          <a:endParaRPr lang="es-ES"/>
        </a:p>
      </dgm:t>
    </dgm:pt>
    <dgm:pt modelId="{74C8186A-57D1-7342-B19C-31E5F2A5A6F1}" type="sibTrans" cxnId="{D9C55997-EB4A-CB4C-8FB9-B835789D269A}">
      <dgm:prSet/>
      <dgm:spPr/>
      <dgm:t>
        <a:bodyPr/>
        <a:lstStyle/>
        <a:p>
          <a:endParaRPr lang="es-ES"/>
        </a:p>
      </dgm:t>
    </dgm:pt>
    <dgm:pt modelId="{A955BD8B-B5C6-CE4F-8C5C-9C8FED7FA6B2}">
      <dgm:prSet custT="1"/>
      <dgm:spPr>
        <a:solidFill>
          <a:srgbClr val="003867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00F0BF"/>
            </a:buClr>
            <a:buSzPct val="80000"/>
          </a:pP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Infecciones (estreptococo)</a:t>
          </a:r>
        </a:p>
      </dgm:t>
    </dgm:pt>
    <dgm:pt modelId="{0B21850B-5AD3-DB42-BC03-8CCCBCD1CF1A}" type="parTrans" cxnId="{A01E7BC2-5CFE-A347-970C-46C534FC0700}">
      <dgm:prSet/>
      <dgm:spPr/>
      <dgm:t>
        <a:bodyPr/>
        <a:lstStyle/>
        <a:p>
          <a:endParaRPr lang="es-ES"/>
        </a:p>
      </dgm:t>
    </dgm:pt>
    <dgm:pt modelId="{B0A978A4-F2DE-FD46-8B27-381C3DF41698}" type="sibTrans" cxnId="{A01E7BC2-5CFE-A347-970C-46C534FC0700}">
      <dgm:prSet/>
      <dgm:spPr/>
      <dgm:t>
        <a:bodyPr/>
        <a:lstStyle/>
        <a:p>
          <a:endParaRPr lang="es-ES"/>
        </a:p>
      </dgm:t>
    </dgm:pt>
    <dgm:pt modelId="{59EFABC6-924B-2146-B5BA-C082EEBF57DB}">
      <dgm:prSet custT="1"/>
      <dgm:spPr>
        <a:solidFill>
          <a:srgbClr val="003867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00F0BF"/>
            </a:buClr>
            <a:buSzPct val="80000"/>
          </a:pP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Obesidad</a:t>
          </a:r>
        </a:p>
      </dgm:t>
    </dgm:pt>
    <dgm:pt modelId="{BCAB20FC-44BF-0649-9B8F-B3AF219FB563}" type="parTrans" cxnId="{91D947A5-C644-7246-AC2B-D037A93B249C}">
      <dgm:prSet/>
      <dgm:spPr/>
      <dgm:t>
        <a:bodyPr/>
        <a:lstStyle/>
        <a:p>
          <a:endParaRPr lang="es-ES"/>
        </a:p>
      </dgm:t>
    </dgm:pt>
    <dgm:pt modelId="{91E0E1C7-621F-C044-A7A5-299AC1E0A518}" type="sibTrans" cxnId="{91D947A5-C644-7246-AC2B-D037A93B249C}">
      <dgm:prSet/>
      <dgm:spPr/>
      <dgm:t>
        <a:bodyPr/>
        <a:lstStyle/>
        <a:p>
          <a:endParaRPr lang="es-ES"/>
        </a:p>
      </dgm:t>
    </dgm:pt>
    <dgm:pt modelId="{11ADEAD4-489E-ED40-B29B-5DF70C79742F}">
      <dgm:prSet custT="1"/>
      <dgm:spPr>
        <a:solidFill>
          <a:srgbClr val="003867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00F0BF"/>
            </a:buClr>
            <a:buSzPct val="80000"/>
          </a:pP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Tabaquismo</a:t>
          </a:r>
        </a:p>
      </dgm:t>
    </dgm:pt>
    <dgm:pt modelId="{2F85E80F-D379-B047-8570-331DA50376F0}" type="parTrans" cxnId="{6619968E-7199-9844-9055-D30CAC3A76D9}">
      <dgm:prSet/>
      <dgm:spPr/>
      <dgm:t>
        <a:bodyPr/>
        <a:lstStyle/>
        <a:p>
          <a:endParaRPr lang="es-ES"/>
        </a:p>
      </dgm:t>
    </dgm:pt>
    <dgm:pt modelId="{87D4FF1E-D2B7-404D-AB03-CB6670EEF988}" type="sibTrans" cxnId="{6619968E-7199-9844-9055-D30CAC3A76D9}">
      <dgm:prSet/>
      <dgm:spPr/>
      <dgm:t>
        <a:bodyPr/>
        <a:lstStyle/>
        <a:p>
          <a:endParaRPr lang="es-ES"/>
        </a:p>
      </dgm:t>
    </dgm:pt>
    <dgm:pt modelId="{E185CCB0-EC36-924E-8EBB-92B7CF63C2BB}">
      <dgm:prSet custT="1"/>
      <dgm:spPr>
        <a:solidFill>
          <a:srgbClr val="003867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00F0BF"/>
            </a:buClr>
            <a:buSzPct val="80000"/>
          </a:pP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Alérgenos (ácaros, pólenes)</a:t>
          </a:r>
        </a:p>
      </dgm:t>
    </dgm:pt>
    <dgm:pt modelId="{DBA9919B-BB91-1D44-878C-7193BE13BE27}" type="parTrans" cxnId="{968AD38E-021B-9849-AEFA-A2B6C4893F45}">
      <dgm:prSet/>
      <dgm:spPr/>
      <dgm:t>
        <a:bodyPr/>
        <a:lstStyle/>
        <a:p>
          <a:endParaRPr lang="es-ES"/>
        </a:p>
      </dgm:t>
    </dgm:pt>
    <dgm:pt modelId="{F12751B8-01BF-C14E-93CE-5A881023F3FB}" type="sibTrans" cxnId="{968AD38E-021B-9849-AEFA-A2B6C4893F45}">
      <dgm:prSet/>
      <dgm:spPr/>
      <dgm:t>
        <a:bodyPr/>
        <a:lstStyle/>
        <a:p>
          <a:endParaRPr lang="es-ES"/>
        </a:p>
      </dgm:t>
    </dgm:pt>
    <dgm:pt modelId="{2D49D8FD-75D8-9644-AB62-6BAFCDE361E3}">
      <dgm:prSet custT="1"/>
      <dgm:spPr>
        <a:solidFill>
          <a:srgbClr val="003867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00F0BF"/>
            </a:buClr>
            <a:buSzPct val="80000"/>
          </a:pPr>
          <a:r>
            <a:rPr lang="es-E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Contaminación ambiental</a:t>
          </a:r>
        </a:p>
      </dgm:t>
    </dgm:pt>
    <dgm:pt modelId="{1E4204E9-A50D-7542-BEC2-F786C4B4877F}" type="sibTrans" cxnId="{80D08560-74C0-0045-B60B-57429FF4D736}">
      <dgm:prSet/>
      <dgm:spPr/>
      <dgm:t>
        <a:bodyPr/>
        <a:lstStyle/>
        <a:p>
          <a:endParaRPr lang="es-ES"/>
        </a:p>
      </dgm:t>
    </dgm:pt>
    <dgm:pt modelId="{B1734DCC-B919-CE48-B302-245190E3CADE}" type="parTrans" cxnId="{80D08560-74C0-0045-B60B-57429FF4D736}">
      <dgm:prSet/>
      <dgm:spPr/>
      <dgm:t>
        <a:bodyPr/>
        <a:lstStyle/>
        <a:p>
          <a:endParaRPr lang="es-ES"/>
        </a:p>
      </dgm:t>
    </dgm:pt>
    <dgm:pt modelId="{36652966-BEC9-234A-BCFA-F0F9DE11A712}" type="pres">
      <dgm:prSet presAssocID="{D610A0ED-03F2-3249-856C-DBF608BE20C0}" presName="Name0" presStyleCnt="0">
        <dgm:presLayoutVars>
          <dgm:dir/>
          <dgm:animLvl val="lvl"/>
          <dgm:resizeHandles val="exact"/>
        </dgm:presLayoutVars>
      </dgm:prSet>
      <dgm:spPr/>
    </dgm:pt>
    <dgm:pt modelId="{228DBC5F-ABFD-E64D-83EB-0E478E325E29}" type="pres">
      <dgm:prSet presAssocID="{8E7EB86F-7112-E34F-A5DC-06F1A735F7C5}" presName="linNode" presStyleCnt="0"/>
      <dgm:spPr/>
    </dgm:pt>
    <dgm:pt modelId="{7314CE9E-73EB-674A-9910-B3FD295C75D2}" type="pres">
      <dgm:prSet presAssocID="{8E7EB86F-7112-E34F-A5DC-06F1A735F7C5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020E7EB0-FC30-DB46-BFC6-D1E22B74F338}" type="pres">
      <dgm:prSet presAssocID="{8E7EB86F-7112-E34F-A5DC-06F1A735F7C5}" presName="descendantText" presStyleLbl="alignAccFollowNode1" presStyleIdx="0" presStyleCnt="2">
        <dgm:presLayoutVars>
          <dgm:bulletEnabled val="1"/>
        </dgm:presLayoutVars>
      </dgm:prSet>
      <dgm:spPr/>
    </dgm:pt>
    <dgm:pt modelId="{8A36D11D-5B8C-9F49-BCF9-F02DC7A13056}" type="pres">
      <dgm:prSet presAssocID="{F4B94B67-00C3-7A4D-BE82-51CD812ECD68}" presName="sp" presStyleCnt="0"/>
      <dgm:spPr/>
    </dgm:pt>
    <dgm:pt modelId="{1924A786-803C-1F46-8996-D5FFBE0C4C76}" type="pres">
      <dgm:prSet presAssocID="{FE669614-910A-4A47-972D-A23590EFDE19}" presName="linNode" presStyleCnt="0"/>
      <dgm:spPr/>
    </dgm:pt>
    <dgm:pt modelId="{850A9A90-8C13-6842-BD77-0AFF7B82DEB6}" type="pres">
      <dgm:prSet presAssocID="{FE669614-910A-4A47-972D-A23590EFDE1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76A5CB06-B5EF-234F-A5C9-B647CF42CA03}" type="pres">
      <dgm:prSet presAssocID="{FE669614-910A-4A47-972D-A23590EFDE1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C41AF09-59A2-9F4C-B20D-589594F941D8}" type="presOf" srcId="{A955BD8B-B5C6-CE4F-8C5C-9C8FED7FA6B2}" destId="{76A5CB06-B5EF-234F-A5C9-B647CF42CA03}" srcOrd="0" destOrd="1" presId="urn:microsoft.com/office/officeart/2005/8/layout/vList5"/>
    <dgm:cxn modelId="{0DAF9F0C-4974-CA41-9518-B0C3308A6DE2}" type="presOf" srcId="{8B48E8A4-39F6-9340-B225-C465C8D45A93}" destId="{020E7EB0-FC30-DB46-BFC6-D1E22B74F338}" srcOrd="0" destOrd="0" presId="urn:microsoft.com/office/officeart/2005/8/layout/vList5"/>
    <dgm:cxn modelId="{B5E86B0F-35F5-BD4B-B798-BBEE6ED22B0B}" type="presOf" srcId="{D610A0ED-03F2-3249-856C-DBF608BE20C0}" destId="{36652966-BEC9-234A-BCFA-F0F9DE11A712}" srcOrd="0" destOrd="0" presId="urn:microsoft.com/office/officeart/2005/8/layout/vList5"/>
    <dgm:cxn modelId="{BD1B232A-31D5-1549-8A85-7AA9F940FB82}" type="presOf" srcId="{FE669614-910A-4A47-972D-A23590EFDE19}" destId="{850A9A90-8C13-6842-BD77-0AFF7B82DEB6}" srcOrd="0" destOrd="0" presId="urn:microsoft.com/office/officeart/2005/8/layout/vList5"/>
    <dgm:cxn modelId="{FEDA0732-736C-544D-9610-61BD62E0263C}" type="presOf" srcId="{11ADEAD4-489E-ED40-B29B-5DF70C79742F}" destId="{76A5CB06-B5EF-234F-A5C9-B647CF42CA03}" srcOrd="0" destOrd="3" presId="urn:microsoft.com/office/officeart/2005/8/layout/vList5"/>
    <dgm:cxn modelId="{80D08560-74C0-0045-B60B-57429FF4D736}" srcId="{8E7EB86F-7112-E34F-A5DC-06F1A735F7C5}" destId="{2D49D8FD-75D8-9644-AB62-6BAFCDE361E3}" srcOrd="1" destOrd="0" parTransId="{B1734DCC-B919-CE48-B302-245190E3CADE}" sibTransId="{1E4204E9-A50D-7542-BEC2-F786C4B4877F}"/>
    <dgm:cxn modelId="{E2C64D4D-B500-1E40-91AA-6A536A405216}" type="presOf" srcId="{D29BDC1D-48E1-9048-BC06-B91F7D7AA131}" destId="{76A5CB06-B5EF-234F-A5C9-B647CF42CA03}" srcOrd="0" destOrd="0" presId="urn:microsoft.com/office/officeart/2005/8/layout/vList5"/>
    <dgm:cxn modelId="{354EAB74-ADDC-0F4E-9AA1-23036C595981}" type="presOf" srcId="{59EFABC6-924B-2146-B5BA-C082EEBF57DB}" destId="{76A5CB06-B5EF-234F-A5C9-B647CF42CA03}" srcOrd="0" destOrd="2" presId="urn:microsoft.com/office/officeart/2005/8/layout/vList5"/>
    <dgm:cxn modelId="{51B1DE54-7E16-1E45-83C6-01B104C3695C}" srcId="{D610A0ED-03F2-3249-856C-DBF608BE20C0}" destId="{8E7EB86F-7112-E34F-A5DC-06F1A735F7C5}" srcOrd="0" destOrd="0" parTransId="{802E2D18-5A14-0F4C-B550-56C04170254B}" sibTransId="{F4B94B67-00C3-7A4D-BE82-51CD812ECD68}"/>
    <dgm:cxn modelId="{B7DE7F59-1DC2-6542-8CE7-0D2BBB213F10}" type="presOf" srcId="{2D49D8FD-75D8-9644-AB62-6BAFCDE361E3}" destId="{020E7EB0-FC30-DB46-BFC6-D1E22B74F338}" srcOrd="0" destOrd="1" presId="urn:microsoft.com/office/officeart/2005/8/layout/vList5"/>
    <dgm:cxn modelId="{6619968E-7199-9844-9055-D30CAC3A76D9}" srcId="{FE669614-910A-4A47-972D-A23590EFDE19}" destId="{11ADEAD4-489E-ED40-B29B-5DF70C79742F}" srcOrd="3" destOrd="0" parTransId="{2F85E80F-D379-B047-8570-331DA50376F0}" sibTransId="{87D4FF1E-D2B7-404D-AB03-CB6670EEF988}"/>
    <dgm:cxn modelId="{968AD38E-021B-9849-AEFA-A2B6C4893F45}" srcId="{8E7EB86F-7112-E34F-A5DC-06F1A735F7C5}" destId="{E185CCB0-EC36-924E-8EBB-92B7CF63C2BB}" srcOrd="3" destOrd="0" parTransId="{DBA9919B-BB91-1D44-878C-7193BE13BE27}" sibTransId="{F12751B8-01BF-C14E-93CE-5A881023F3FB}"/>
    <dgm:cxn modelId="{C31E2E8F-21C0-9C43-A6AC-286AC1BCAE8F}" type="presOf" srcId="{E185CCB0-EC36-924E-8EBB-92B7CF63C2BB}" destId="{020E7EB0-FC30-DB46-BFC6-D1E22B74F338}" srcOrd="0" destOrd="3" presId="urn:microsoft.com/office/officeart/2005/8/layout/vList5"/>
    <dgm:cxn modelId="{D9C55997-EB4A-CB4C-8FB9-B835789D269A}" srcId="{FE669614-910A-4A47-972D-A23590EFDE19}" destId="{D29BDC1D-48E1-9048-BC06-B91F7D7AA131}" srcOrd="0" destOrd="0" parTransId="{CFFCD346-B6C2-6648-B7AF-A4B48CD4644C}" sibTransId="{74C8186A-57D1-7342-B19C-31E5F2A5A6F1}"/>
    <dgm:cxn modelId="{B76017A4-4F65-9C4D-BBCC-3CFA3E90F933}" srcId="{8E7EB86F-7112-E34F-A5DC-06F1A735F7C5}" destId="{A9E087D3-F6A5-2F4E-8B49-BA542107801A}" srcOrd="2" destOrd="0" parTransId="{7972FA96-8CC6-6D4A-8EFC-C8FE48C76F2C}" sibTransId="{4629022E-C29D-1943-92AF-AA676BFF96CA}"/>
    <dgm:cxn modelId="{91D947A5-C644-7246-AC2B-D037A93B249C}" srcId="{FE669614-910A-4A47-972D-A23590EFDE19}" destId="{59EFABC6-924B-2146-B5BA-C082EEBF57DB}" srcOrd="2" destOrd="0" parTransId="{BCAB20FC-44BF-0649-9B8F-B3AF219FB563}" sibTransId="{91E0E1C7-621F-C044-A7A5-299AC1E0A518}"/>
    <dgm:cxn modelId="{621A53AF-3930-CF49-8B6F-EC49C0EA4AC4}" type="presOf" srcId="{8E7EB86F-7112-E34F-A5DC-06F1A735F7C5}" destId="{7314CE9E-73EB-674A-9910-B3FD295C75D2}" srcOrd="0" destOrd="0" presId="urn:microsoft.com/office/officeart/2005/8/layout/vList5"/>
    <dgm:cxn modelId="{6767B7C1-12FD-6E4D-836E-6B37A1F8F9F6}" type="presOf" srcId="{A9E087D3-F6A5-2F4E-8B49-BA542107801A}" destId="{020E7EB0-FC30-DB46-BFC6-D1E22B74F338}" srcOrd="0" destOrd="2" presId="urn:microsoft.com/office/officeart/2005/8/layout/vList5"/>
    <dgm:cxn modelId="{A01E7BC2-5CFE-A347-970C-46C534FC0700}" srcId="{FE669614-910A-4A47-972D-A23590EFDE19}" destId="{A955BD8B-B5C6-CE4F-8C5C-9C8FED7FA6B2}" srcOrd="1" destOrd="0" parTransId="{0B21850B-5AD3-DB42-BC03-8CCCBCD1CF1A}" sibTransId="{B0A978A4-F2DE-FD46-8B27-381C3DF41698}"/>
    <dgm:cxn modelId="{4FA56CD8-3120-0D41-8D99-4C1E35C73EE1}" srcId="{D610A0ED-03F2-3249-856C-DBF608BE20C0}" destId="{FE669614-910A-4A47-972D-A23590EFDE19}" srcOrd="1" destOrd="0" parTransId="{92A7BA7F-38CC-AC47-9E3B-08D2CBDE31B9}" sibTransId="{1573C613-D0A0-9045-9174-6A79B6E1A70E}"/>
    <dgm:cxn modelId="{3C4C16F3-E735-BD4D-B3A7-476B8BEA6979}" srcId="{8E7EB86F-7112-E34F-A5DC-06F1A735F7C5}" destId="{8B48E8A4-39F6-9340-B225-C465C8D45A93}" srcOrd="0" destOrd="0" parTransId="{18242E1D-3171-B04E-A3BD-F13EC1D35273}" sibTransId="{9C6AA81B-7C35-DF47-AFBC-79418305B8CA}"/>
    <dgm:cxn modelId="{341C40A8-785D-9443-915B-D873E9F43E6B}" type="presParOf" srcId="{36652966-BEC9-234A-BCFA-F0F9DE11A712}" destId="{228DBC5F-ABFD-E64D-83EB-0E478E325E29}" srcOrd="0" destOrd="0" presId="urn:microsoft.com/office/officeart/2005/8/layout/vList5"/>
    <dgm:cxn modelId="{C03F33ED-EE4F-0E43-AAEC-0DF453B011CC}" type="presParOf" srcId="{228DBC5F-ABFD-E64D-83EB-0E478E325E29}" destId="{7314CE9E-73EB-674A-9910-B3FD295C75D2}" srcOrd="0" destOrd="0" presId="urn:microsoft.com/office/officeart/2005/8/layout/vList5"/>
    <dgm:cxn modelId="{6162651E-2E2A-774D-AEA8-B506A8C7A4F0}" type="presParOf" srcId="{228DBC5F-ABFD-E64D-83EB-0E478E325E29}" destId="{020E7EB0-FC30-DB46-BFC6-D1E22B74F338}" srcOrd="1" destOrd="0" presId="urn:microsoft.com/office/officeart/2005/8/layout/vList5"/>
    <dgm:cxn modelId="{DCB482FB-BA67-FC44-8802-CA591B7FC0DD}" type="presParOf" srcId="{36652966-BEC9-234A-BCFA-F0F9DE11A712}" destId="{8A36D11D-5B8C-9F49-BCF9-F02DC7A13056}" srcOrd="1" destOrd="0" presId="urn:microsoft.com/office/officeart/2005/8/layout/vList5"/>
    <dgm:cxn modelId="{FAB482DF-AE08-644E-9763-4B770D246F70}" type="presParOf" srcId="{36652966-BEC9-234A-BCFA-F0F9DE11A712}" destId="{1924A786-803C-1F46-8996-D5FFBE0C4C76}" srcOrd="2" destOrd="0" presId="urn:microsoft.com/office/officeart/2005/8/layout/vList5"/>
    <dgm:cxn modelId="{F89B3FB8-0B09-5846-B1AE-3E4C5A327EDC}" type="presParOf" srcId="{1924A786-803C-1F46-8996-D5FFBE0C4C76}" destId="{850A9A90-8C13-6842-BD77-0AFF7B82DEB6}" srcOrd="0" destOrd="0" presId="urn:microsoft.com/office/officeart/2005/8/layout/vList5"/>
    <dgm:cxn modelId="{D85ABC4A-581F-FD45-B162-C4A451DAFD3D}" type="presParOf" srcId="{1924A786-803C-1F46-8996-D5FFBE0C4C76}" destId="{76A5CB06-B5EF-234F-A5C9-B647CF42CA0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50E801-D3FE-2444-9DF0-204CD9805978}" type="doc">
      <dgm:prSet loTypeId="urn:microsoft.com/office/officeart/2005/8/layout/cycle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CADE0C7-6219-9D4C-A3AE-24C18AA4F5B1}">
      <dgm:prSet custT="1"/>
      <dgm:spPr>
        <a:solidFill>
          <a:srgbClr val="00F0BF"/>
        </a:solidFill>
      </dgm:spPr>
      <dgm:t>
        <a:bodyPr/>
        <a:lstStyle/>
        <a:p>
          <a:pPr>
            <a:lnSpc>
              <a:spcPct val="100000"/>
            </a:lnSpc>
          </a:pPr>
          <a:endParaRPr lang="es-E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EC33CA-7858-F847-8970-8DA3B6361912}" type="parTrans" cxnId="{5E43BB83-581D-0347-9E3D-22AE2940E338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07C4A-B7DB-8E41-B778-6C146F7ED40D}" type="sibTrans" cxnId="{5E43BB83-581D-0347-9E3D-22AE2940E338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EBD98E-3B35-784C-8429-D9558AC38A5B}">
      <dgm:prSet custT="1"/>
      <dgm:spPr>
        <a:solidFill>
          <a:srgbClr val="22346A"/>
        </a:solidFill>
      </dgm:spPr>
      <dgm:t>
        <a:bodyPr/>
        <a:lstStyle/>
        <a:p>
          <a:pPr>
            <a:lnSpc>
              <a:spcPct val="100000"/>
            </a:lnSpc>
          </a:pPr>
          <a:endParaRPr lang="es-E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1B3298-E465-E545-9CDC-E3F9B5D54D20}" type="parTrans" cxnId="{83B90849-22ED-604B-A81D-2DDD412D1C06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571F0B-F799-1E49-BFAB-C9BA37F3A39D}" type="sibTrans" cxnId="{83B90849-22ED-604B-A81D-2DDD412D1C06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36A4D2-D1DA-0B46-BCF8-99623E4684EE}">
      <dgm:prSet custT="1"/>
      <dgm:spPr>
        <a:ln>
          <a:noFill/>
        </a:ln>
      </dgm:spPr>
      <dgm:t>
        <a:bodyPr/>
        <a:lstStyle/>
        <a:p>
          <a:pPr>
            <a:lnSpc>
              <a:spcPct val="100000"/>
            </a:lnSpc>
            <a:buClr>
              <a:srgbClr val="00F0BF"/>
            </a:buClr>
            <a:buSzPct val="80000"/>
          </a:pPr>
          <a:r>
            <a:rPr lang="es-ES" sz="1200">
              <a:latin typeface="Arial" panose="020B0604020202020204" pitchFamily="34" charset="0"/>
              <a:cs typeface="Arial" panose="020B0604020202020204" pitchFamily="34" charset="0"/>
            </a:rPr>
            <a:t>Mapas </a:t>
          </a:r>
          <a:r>
            <a:rPr lang="es-ES" sz="1200" err="1">
              <a:latin typeface="Arial" panose="020B0604020202020204" pitchFamily="34" charset="0"/>
              <a:cs typeface="Arial" panose="020B0604020202020204" pitchFamily="34" charset="0"/>
            </a:rPr>
            <a:t>transcriptómicos</a:t>
          </a:r>
          <a:r>
            <a:rPr lang="es-ES" sz="1200">
              <a:latin typeface="Arial" panose="020B0604020202020204" pitchFamily="34" charset="0"/>
              <a:cs typeface="Arial" panose="020B0604020202020204" pitchFamily="34" charset="0"/>
            </a:rPr>
            <a:t> permiten diferenciar psoriasis y DA en casos de solapamiento.</a:t>
          </a:r>
        </a:p>
      </dgm:t>
    </dgm:pt>
    <dgm:pt modelId="{67EB18EB-AF45-3C41-AA70-25E96CB004F3}" type="parTrans" cxnId="{1DA7C9BF-F0E9-C742-AE4C-D82D3A02D540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E741B5-8433-F041-BDE0-BDC38BB92F6D}" type="sibTrans" cxnId="{1DA7C9BF-F0E9-C742-AE4C-D82D3A02D540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DFAA8D-F815-D941-9340-F58E45A47B55}">
      <dgm:prSet custT="1"/>
      <dgm:spPr>
        <a:solidFill>
          <a:srgbClr val="00787F"/>
        </a:solidFill>
      </dgm:spPr>
      <dgm:t>
        <a:bodyPr/>
        <a:lstStyle/>
        <a:p>
          <a:pPr>
            <a:lnSpc>
              <a:spcPct val="100000"/>
            </a:lnSpc>
          </a:pPr>
          <a:endParaRPr lang="es-E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56F971-9C63-504D-8FD8-BF8DA4E86C45}" type="parTrans" cxnId="{5456C305-56E8-C140-AF94-2BD72DAAF390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0D580-D210-714E-8532-DD4F0AA1F6AB}" type="sibTrans" cxnId="{5456C305-56E8-C140-AF94-2BD72DAAF390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ED95D1-7C65-1047-B580-9AEAF6DD9B86}">
      <dgm:prSet custT="1"/>
      <dgm:spPr>
        <a:ln>
          <a:noFill/>
        </a:ln>
      </dgm:spPr>
      <dgm:t>
        <a:bodyPr/>
        <a:lstStyle/>
        <a:p>
          <a:pPr>
            <a:lnSpc>
              <a:spcPct val="100000"/>
            </a:lnSpc>
            <a:buClr>
              <a:srgbClr val="00F0BF"/>
            </a:buClr>
          </a:pP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Emparejar terapias con vías dominantes mejora eficacia:</a:t>
          </a:r>
          <a:br>
            <a:rPr lang="es-ES" sz="1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s-ES" sz="1000" b="1">
              <a:latin typeface="Arial" panose="020B0604020202020204" pitchFamily="34" charset="0"/>
              <a:cs typeface="Arial" panose="020B0604020202020204" pitchFamily="34" charset="0"/>
            </a:rPr>
            <a:t>Th17</a:t>
          </a: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 (psoriasis), </a:t>
          </a:r>
          <a:r>
            <a:rPr lang="es-ES" sz="1000" b="1">
              <a:latin typeface="Arial" panose="020B0604020202020204" pitchFamily="34" charset="0"/>
              <a:cs typeface="Arial" panose="020B0604020202020204" pitchFamily="34" charset="0"/>
            </a:rPr>
            <a:t>Th2</a:t>
          </a: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 (DA).</a:t>
          </a:r>
          <a:br>
            <a:rPr lang="es-ES" sz="1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	Nuevos objetivos: interferón tipo I, C1QBP.</a:t>
          </a:r>
        </a:p>
      </dgm:t>
    </dgm:pt>
    <dgm:pt modelId="{88C5E768-0B98-3848-8355-97B816AA7F15}" type="parTrans" cxnId="{0617CC8A-DA3D-4842-B17D-6C88E09333D1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CEF2BA-B933-6A44-A5BC-B29A160E2189}" type="sibTrans" cxnId="{0617CC8A-DA3D-4842-B17D-6C88E09333D1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C6C251-B430-674C-82B1-2EB08596F588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lnSpc>
              <a:spcPct val="100000"/>
            </a:lnSpc>
          </a:pPr>
          <a:endParaRPr lang="es-E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DC477-1A74-C04D-ABD8-D2C96670D40F}" type="sibTrans" cxnId="{68F91AE2-7A4B-A64F-B8BC-9A5D17A4D74B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EB841B-67FF-2A4D-A619-C3D3140244B2}" type="parTrans" cxnId="{68F91AE2-7A4B-A64F-B8BC-9A5D17A4D74B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E6F364-F8FE-544D-916D-6B3B87F9CD5C}">
      <dgm:prSet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buNone/>
          </a:pPr>
          <a:r>
            <a:rPr lang="es-ES" sz="1000" b="1">
              <a:latin typeface="Arial" panose="020B0604020202020204" pitchFamily="34" charset="0"/>
              <a:cs typeface="Arial" panose="020B0604020202020204" pitchFamily="34" charset="0"/>
            </a:rPr>
            <a:t>Psoriasis</a:t>
          </a: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</dgm:t>
    </dgm:pt>
    <dgm:pt modelId="{5C04F0B7-DC0A-894F-AC36-A62420C6F965}" type="sibTrans" cxnId="{8742DC4E-D342-D64D-AAEE-0D3796A8CA1C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211DEB-A304-0B4F-9627-B779B004BD62}" type="parTrans" cxnId="{8742DC4E-D342-D64D-AAEE-0D3796A8CA1C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7074A-3932-AD4A-9992-857F84925C29}">
      <dgm:prSet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00F0BF"/>
            </a:buClr>
          </a:pP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 Tres fenotipos principales:</a:t>
          </a:r>
          <a:br>
            <a:rPr lang="es-ES" sz="1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s-ES" sz="1000" b="1">
              <a:latin typeface="Arial" panose="020B0604020202020204" pitchFamily="34" charset="0"/>
              <a:cs typeface="Arial" panose="020B0604020202020204" pitchFamily="34" charset="0"/>
            </a:rPr>
            <a:t>Th17</a:t>
          </a: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: Psoriasis crónica.</a:t>
          </a:r>
          <a:br>
            <a:rPr lang="es-ES" sz="1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s-ES" sz="1000" b="1">
              <a:latin typeface="Arial" panose="020B0604020202020204" pitchFamily="34" charset="0"/>
              <a:cs typeface="Arial" panose="020B0604020202020204" pitchFamily="34" charset="0"/>
            </a:rPr>
            <a:t>Neutrofílica</a:t>
          </a: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: Psoriasis pustulosa.</a:t>
          </a:r>
          <a:br>
            <a:rPr lang="es-ES" sz="1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s-ES" sz="1000" b="1">
              <a:latin typeface="Arial" panose="020B0604020202020204" pitchFamily="34" charset="0"/>
              <a:cs typeface="Arial" panose="020B0604020202020204" pitchFamily="34" charset="0"/>
            </a:rPr>
            <a:t>Interferón tipo I</a:t>
          </a: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: Lesiones 	inflamatorias agudas.</a:t>
          </a:r>
          <a:br>
            <a:rPr lang="es-ES" sz="1000">
              <a:latin typeface="Arial" panose="020B0604020202020204" pitchFamily="34" charset="0"/>
              <a:cs typeface="Arial" panose="020B0604020202020204" pitchFamily="34" charset="0"/>
            </a:rPr>
          </a:br>
          <a:endParaRPr lang="es-E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68443-015F-5044-80D1-86542490A9D9}" type="sibTrans" cxnId="{CDCBCB8C-FE49-094E-AFFB-47C99E1EBB30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619779-8FCB-A44D-B61D-2D946E8C8681}" type="parTrans" cxnId="{CDCBCB8C-FE49-094E-AFFB-47C99E1EBB30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A70A42-3C7C-5D49-8B55-2E17BC1C69D0}">
      <dgm:prSet custT="1"/>
      <dgm:spPr>
        <a:ln>
          <a:noFill/>
        </a:ln>
      </dgm:spPr>
      <dgm:t>
        <a:bodyPr/>
        <a:lstStyle/>
        <a:p>
          <a:pPr>
            <a:lnSpc>
              <a:spcPct val="100000"/>
            </a:lnSpc>
            <a:buClr>
              <a:srgbClr val="00F0BF"/>
            </a:buClr>
            <a:buSzPct val="80000"/>
          </a:pPr>
          <a:r>
            <a:rPr lang="es-ES" sz="1200">
              <a:latin typeface="Arial" panose="020B0604020202020204" pitchFamily="34" charset="0"/>
              <a:cs typeface="Arial" panose="020B0604020202020204" pitchFamily="34" charset="0"/>
            </a:rPr>
            <a:t>Entender </a:t>
          </a:r>
          <a:r>
            <a:rPr lang="es-ES" sz="1200" err="1">
              <a:latin typeface="Arial" panose="020B0604020202020204" pitchFamily="34" charset="0"/>
              <a:cs typeface="Arial" panose="020B0604020202020204" pitchFamily="34" charset="0"/>
            </a:rPr>
            <a:t>endotipos</a:t>
          </a:r>
          <a:r>
            <a:rPr lang="es-ES" sz="1200">
              <a:latin typeface="Arial" panose="020B0604020202020204" pitchFamily="34" charset="0"/>
              <a:cs typeface="Arial" panose="020B0604020202020204" pitchFamily="34" charset="0"/>
            </a:rPr>
            <a:t> moleculares en </a:t>
          </a:r>
          <a:r>
            <a:rPr lang="es-ES" sz="1200" b="1">
              <a:latin typeface="Arial" panose="020B0604020202020204" pitchFamily="34" charset="0"/>
              <a:cs typeface="Arial" panose="020B0604020202020204" pitchFamily="34" charset="0"/>
            </a:rPr>
            <a:t>psoriasis</a:t>
          </a:r>
          <a:r>
            <a:rPr lang="es-ES" sz="120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ES" sz="1200" b="1">
              <a:latin typeface="Arial" panose="020B0604020202020204" pitchFamily="34" charset="0"/>
              <a:cs typeface="Arial" panose="020B0604020202020204" pitchFamily="34" charset="0"/>
            </a:rPr>
            <a:t>dermatitis atópica (DA)</a:t>
          </a:r>
          <a:r>
            <a:rPr lang="es-ES" sz="1200">
              <a:latin typeface="Arial" panose="020B0604020202020204" pitchFamily="34" charset="0"/>
              <a:cs typeface="Arial" panose="020B0604020202020204" pitchFamily="34" charset="0"/>
            </a:rPr>
            <a:t>, su solapamiento y resistencia a tratamientos mediante transcriptómica.</a:t>
          </a:r>
        </a:p>
      </dgm:t>
    </dgm:pt>
    <dgm:pt modelId="{BA796006-EAB0-5E44-8F75-B63EF1367A25}" type="parTrans" cxnId="{F0B0DBD3-D53A-0D48-94F5-8D4F84DA94C2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CF7AFA-587F-8541-9A9E-46DEBF4C5C84}" type="sibTrans" cxnId="{F0B0DBD3-D53A-0D48-94F5-8D4F84DA94C2}">
      <dgm:prSet/>
      <dgm:spPr/>
      <dgm:t>
        <a:bodyPr/>
        <a:lstStyle/>
        <a:p>
          <a:pPr>
            <a:lnSpc>
              <a:spcPct val="100000"/>
            </a:lnSpc>
          </a:pPr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B65986-4C93-3644-8643-05A1CE267FEA}">
      <dgm:prSet custT="1"/>
      <dgm:spPr>
        <a:ln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00F0BF"/>
            </a:buClr>
          </a:pPr>
          <a:r>
            <a:rPr lang="es-ES" sz="1000">
              <a:latin typeface="Arial" panose="020B0604020202020204" pitchFamily="34" charset="0"/>
              <a:cs typeface="Arial" panose="020B0604020202020204" pitchFamily="34" charset="0"/>
            </a:rPr>
            <a:t> Resistencia explicada por cambios en vías dominantes tras tratamientos.</a:t>
          </a:r>
        </a:p>
      </dgm:t>
    </dgm:pt>
    <dgm:pt modelId="{AB06A4E0-7368-304D-AFED-D1F5EDA9542C}" type="parTrans" cxnId="{AFA46FEE-93D6-4645-BC07-AF3AAF1C533A}">
      <dgm:prSet/>
      <dgm:spPr/>
      <dgm:t>
        <a:bodyPr/>
        <a:lstStyle/>
        <a:p>
          <a:endParaRPr lang="es-ES"/>
        </a:p>
      </dgm:t>
    </dgm:pt>
    <dgm:pt modelId="{E7A2DBD4-3B18-FB45-A7DC-D2EA6FD87732}" type="sibTrans" cxnId="{AFA46FEE-93D6-4645-BC07-AF3AAF1C533A}">
      <dgm:prSet/>
      <dgm:spPr/>
      <dgm:t>
        <a:bodyPr/>
        <a:lstStyle/>
        <a:p>
          <a:endParaRPr lang="es-ES"/>
        </a:p>
      </dgm:t>
    </dgm:pt>
    <dgm:pt modelId="{2FED5C2C-73A1-014F-A984-48CC90062F3F}" type="pres">
      <dgm:prSet presAssocID="{7150E801-D3FE-2444-9DF0-204CD980597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FFFA700-4647-9540-9057-CF17D811DBEE}" type="pres">
      <dgm:prSet presAssocID="{7150E801-D3FE-2444-9DF0-204CD9805978}" presName="children" presStyleCnt="0"/>
      <dgm:spPr/>
    </dgm:pt>
    <dgm:pt modelId="{E470BA93-2FBD-3745-BDB6-DCDB821BCD47}" type="pres">
      <dgm:prSet presAssocID="{7150E801-D3FE-2444-9DF0-204CD9805978}" presName="child1group" presStyleCnt="0"/>
      <dgm:spPr/>
    </dgm:pt>
    <dgm:pt modelId="{49C13ADE-B1A1-E84E-B679-712C745ECEB0}" type="pres">
      <dgm:prSet presAssocID="{7150E801-D3FE-2444-9DF0-204CD9805978}" presName="child1" presStyleLbl="bgAcc1" presStyleIdx="0" presStyleCnt="4" custScaleX="142586" custLinFactNeighborX="-82853" custLinFactNeighborY="54805"/>
      <dgm:spPr/>
    </dgm:pt>
    <dgm:pt modelId="{7BBC91F8-AA17-0B44-881F-B0C119A82C52}" type="pres">
      <dgm:prSet presAssocID="{7150E801-D3FE-2444-9DF0-204CD9805978}" presName="child1Text" presStyleLbl="bgAcc1" presStyleIdx="0" presStyleCnt="4">
        <dgm:presLayoutVars>
          <dgm:bulletEnabled val="1"/>
        </dgm:presLayoutVars>
      </dgm:prSet>
      <dgm:spPr/>
    </dgm:pt>
    <dgm:pt modelId="{EE7DCAA5-823B-654F-B3F4-6B752E7C79AF}" type="pres">
      <dgm:prSet presAssocID="{7150E801-D3FE-2444-9DF0-204CD9805978}" presName="child2group" presStyleCnt="0"/>
      <dgm:spPr/>
    </dgm:pt>
    <dgm:pt modelId="{8D96D3CA-0139-E949-A65E-F57A0A80B9CD}" type="pres">
      <dgm:prSet presAssocID="{7150E801-D3FE-2444-9DF0-204CD9805978}" presName="child2" presStyleLbl="bgAcc1" presStyleIdx="1" presStyleCnt="4" custScaleX="208146" custLinFactNeighborX="11805" custLinFactNeighborY="47133"/>
      <dgm:spPr/>
    </dgm:pt>
    <dgm:pt modelId="{05DF0213-A0DF-1B48-A015-B61DD96BEA40}" type="pres">
      <dgm:prSet presAssocID="{7150E801-D3FE-2444-9DF0-204CD9805978}" presName="child2Text" presStyleLbl="bgAcc1" presStyleIdx="1" presStyleCnt="4">
        <dgm:presLayoutVars>
          <dgm:bulletEnabled val="1"/>
        </dgm:presLayoutVars>
      </dgm:prSet>
      <dgm:spPr/>
    </dgm:pt>
    <dgm:pt modelId="{3D12DA80-3619-B143-AEB4-33CBC06FA696}" type="pres">
      <dgm:prSet presAssocID="{7150E801-D3FE-2444-9DF0-204CD9805978}" presName="child3group" presStyleCnt="0"/>
      <dgm:spPr/>
    </dgm:pt>
    <dgm:pt modelId="{869F0E6E-0743-2240-AD37-8C880377940F}" type="pres">
      <dgm:prSet presAssocID="{7150E801-D3FE-2444-9DF0-204CD9805978}" presName="child3" presStyleLbl="bgAcc1" presStyleIdx="2" presStyleCnt="4" custScaleX="210553" custLinFactNeighborX="16034"/>
      <dgm:spPr/>
    </dgm:pt>
    <dgm:pt modelId="{AD676F51-5A61-084E-BE39-9E492A290932}" type="pres">
      <dgm:prSet presAssocID="{7150E801-D3FE-2444-9DF0-204CD9805978}" presName="child3Text" presStyleLbl="bgAcc1" presStyleIdx="2" presStyleCnt="4">
        <dgm:presLayoutVars>
          <dgm:bulletEnabled val="1"/>
        </dgm:presLayoutVars>
      </dgm:prSet>
      <dgm:spPr/>
    </dgm:pt>
    <dgm:pt modelId="{186571A2-E5B8-1E4C-BF7B-BC5F5AED7ADA}" type="pres">
      <dgm:prSet presAssocID="{7150E801-D3FE-2444-9DF0-204CD9805978}" presName="child4group" presStyleCnt="0"/>
      <dgm:spPr/>
    </dgm:pt>
    <dgm:pt modelId="{40730AD6-BDD7-5843-8542-0174453FB9A9}" type="pres">
      <dgm:prSet presAssocID="{7150E801-D3FE-2444-9DF0-204CD9805978}" presName="child4" presStyleLbl="bgAcc1" presStyleIdx="3" presStyleCnt="4" custScaleX="144671" custLinFactNeighborX="-82527" custLinFactNeighborY="-22418"/>
      <dgm:spPr/>
    </dgm:pt>
    <dgm:pt modelId="{98DC8D85-DBDD-7A4F-B4C3-24EAB4D3D7E7}" type="pres">
      <dgm:prSet presAssocID="{7150E801-D3FE-2444-9DF0-204CD9805978}" presName="child4Text" presStyleLbl="bgAcc1" presStyleIdx="3" presStyleCnt="4">
        <dgm:presLayoutVars>
          <dgm:bulletEnabled val="1"/>
        </dgm:presLayoutVars>
      </dgm:prSet>
      <dgm:spPr/>
    </dgm:pt>
    <dgm:pt modelId="{9F38CB3E-00CB-CE43-9E73-9A2677B9C40C}" type="pres">
      <dgm:prSet presAssocID="{7150E801-D3FE-2444-9DF0-204CD9805978}" presName="childPlaceholder" presStyleCnt="0"/>
      <dgm:spPr/>
    </dgm:pt>
    <dgm:pt modelId="{C6BE3EEE-2B2D-344D-AFAA-2C4622DB61FD}" type="pres">
      <dgm:prSet presAssocID="{7150E801-D3FE-2444-9DF0-204CD9805978}" presName="circle" presStyleCnt="0"/>
      <dgm:spPr/>
    </dgm:pt>
    <dgm:pt modelId="{369AF651-C218-4A44-BE0B-63008C885650}" type="pres">
      <dgm:prSet presAssocID="{7150E801-D3FE-2444-9DF0-204CD9805978}" presName="quadrant1" presStyleLbl="node1" presStyleIdx="0" presStyleCnt="4" custScaleX="83931" custScaleY="83931" custLinFactNeighborX="-51693" custLinFactNeighborY="839">
        <dgm:presLayoutVars>
          <dgm:chMax val="1"/>
          <dgm:bulletEnabled val="1"/>
        </dgm:presLayoutVars>
      </dgm:prSet>
      <dgm:spPr/>
    </dgm:pt>
    <dgm:pt modelId="{65E2553C-2AB2-F54F-93ED-E97508C1F6C5}" type="pres">
      <dgm:prSet presAssocID="{7150E801-D3FE-2444-9DF0-204CD9805978}" presName="quadrant2" presStyleLbl="node1" presStyleIdx="1" presStyleCnt="4" custScaleX="83931" custScaleY="83931" custLinFactNeighborX="-62037" custLinFactNeighborY="450">
        <dgm:presLayoutVars>
          <dgm:chMax val="1"/>
          <dgm:bulletEnabled val="1"/>
        </dgm:presLayoutVars>
      </dgm:prSet>
      <dgm:spPr/>
    </dgm:pt>
    <dgm:pt modelId="{153C864A-A2F0-6D42-9AAE-65D144BB9785}" type="pres">
      <dgm:prSet presAssocID="{7150E801-D3FE-2444-9DF0-204CD9805978}" presName="quadrant3" presStyleLbl="node1" presStyleIdx="2" presStyleCnt="4" custScaleX="83931" custScaleY="83931" custLinFactNeighborX="-62037" custLinFactNeighborY="-11412">
        <dgm:presLayoutVars>
          <dgm:chMax val="1"/>
          <dgm:bulletEnabled val="1"/>
        </dgm:presLayoutVars>
      </dgm:prSet>
      <dgm:spPr/>
    </dgm:pt>
    <dgm:pt modelId="{2A1E1A26-B480-DA4F-BCD8-48E1A4B052C6}" type="pres">
      <dgm:prSet presAssocID="{7150E801-D3FE-2444-9DF0-204CD9805978}" presName="quadrant4" presStyleLbl="node1" presStyleIdx="3" presStyleCnt="4" custScaleX="83931" custScaleY="83931" custLinFactNeighborX="-51693" custLinFactNeighborY="-10573">
        <dgm:presLayoutVars>
          <dgm:chMax val="1"/>
          <dgm:bulletEnabled val="1"/>
        </dgm:presLayoutVars>
      </dgm:prSet>
      <dgm:spPr/>
    </dgm:pt>
    <dgm:pt modelId="{B8080A40-59A9-0147-A8E8-09F7084A6369}" type="pres">
      <dgm:prSet presAssocID="{7150E801-D3FE-2444-9DF0-204CD9805978}" presName="quadrantPlaceholder" presStyleCnt="0"/>
      <dgm:spPr/>
    </dgm:pt>
    <dgm:pt modelId="{40BD38A6-F180-7A4F-A894-02136A6565E3}" type="pres">
      <dgm:prSet presAssocID="{7150E801-D3FE-2444-9DF0-204CD9805978}" presName="center1" presStyleLbl="fgShp" presStyleIdx="0" presStyleCnt="2" custScaleX="206633" custScaleY="206632" custLinFactX="-65498" custLinFactNeighborX="-100000" custLinFactNeighborY="-17544"/>
      <dgm:spPr>
        <a:solidFill>
          <a:schemeClr val="bg2">
            <a:lumMod val="50000"/>
          </a:schemeClr>
        </a:solidFill>
        <a:ln>
          <a:noFill/>
        </a:ln>
      </dgm:spPr>
    </dgm:pt>
    <dgm:pt modelId="{445BB3B2-7804-8748-8BFE-7460440FDD91}" type="pres">
      <dgm:prSet presAssocID="{7150E801-D3FE-2444-9DF0-204CD9805978}" presName="center2" presStyleLbl="fgShp" presStyleIdx="1" presStyleCnt="2" custScaleX="206633" custScaleY="206632" custLinFactX="-65498" custLinFactNeighborX="-100000" custLinFactNeighborY="-17544"/>
      <dgm:spPr>
        <a:solidFill>
          <a:schemeClr val="bg2">
            <a:lumMod val="50000"/>
          </a:schemeClr>
        </a:solidFill>
        <a:ln>
          <a:noFill/>
        </a:ln>
      </dgm:spPr>
    </dgm:pt>
  </dgm:ptLst>
  <dgm:cxnLst>
    <dgm:cxn modelId="{5456C305-56E8-C140-AF94-2BD72DAAF390}" srcId="{7150E801-D3FE-2444-9DF0-204CD9805978}" destId="{9BDFAA8D-F815-D941-9340-F58E45A47B55}" srcOrd="2" destOrd="0" parTransId="{DF56F971-9C63-504D-8FD8-BF8DA4E86C45}" sibTransId="{6450D580-D210-714E-8532-DD4F0AA1F6AB}"/>
    <dgm:cxn modelId="{C8F7950F-33A8-F74B-906E-B9CA5FB0A9A1}" type="presOf" srcId="{9BDFAA8D-F815-D941-9340-F58E45A47B55}" destId="{153C864A-A2F0-6D42-9AAE-65D144BB9785}" srcOrd="0" destOrd="0" presId="urn:microsoft.com/office/officeart/2005/8/layout/cycle4"/>
    <dgm:cxn modelId="{ECCB7915-9629-1D41-BDB1-3544ABE777B7}" type="presOf" srcId="{5CADE0C7-6219-9D4C-A3AE-24C18AA4F5B1}" destId="{65E2553C-2AB2-F54F-93ED-E97508C1F6C5}" srcOrd="0" destOrd="0" presId="urn:microsoft.com/office/officeart/2005/8/layout/cycle4"/>
    <dgm:cxn modelId="{658A4C3C-2A1C-1347-9D8F-F60EE5AFEA23}" type="presOf" srcId="{9436A4D2-D1DA-0B46-BCF8-99623E4684EE}" destId="{98DC8D85-DBDD-7A4F-B4C3-24EAB4D3D7E7}" srcOrd="1" destOrd="0" presId="urn:microsoft.com/office/officeart/2005/8/layout/cycle4"/>
    <dgm:cxn modelId="{6BCC4260-CE82-664A-9634-9327F08A73D7}" type="presOf" srcId="{9FB65986-4C93-3644-8643-05A1CE267FEA}" destId="{8D96D3CA-0139-E949-A65E-F57A0A80B9CD}" srcOrd="0" destOrd="2" presId="urn:microsoft.com/office/officeart/2005/8/layout/cycle4"/>
    <dgm:cxn modelId="{B4867746-2B4C-F445-8A1E-87517AC61700}" type="presOf" srcId="{CCED95D1-7C65-1047-B580-9AEAF6DD9B86}" destId="{AD676F51-5A61-084E-BE39-9E492A290932}" srcOrd="1" destOrd="0" presId="urn:microsoft.com/office/officeart/2005/8/layout/cycle4"/>
    <dgm:cxn modelId="{83B90849-22ED-604B-A81D-2DDD412D1C06}" srcId="{7150E801-D3FE-2444-9DF0-204CD9805978}" destId="{69EBD98E-3B35-784C-8429-D9558AC38A5B}" srcOrd="3" destOrd="0" parTransId="{F71B3298-E465-E545-9CDC-E3F9B5D54D20}" sibTransId="{2E571F0B-F799-1E49-BFAB-C9BA37F3A39D}"/>
    <dgm:cxn modelId="{8742DC4E-D342-D64D-AAEE-0D3796A8CA1C}" srcId="{5CADE0C7-6219-9D4C-A3AE-24C18AA4F5B1}" destId="{7EE6F364-F8FE-544D-916D-6B3B87F9CD5C}" srcOrd="0" destOrd="0" parTransId="{A4211DEB-A304-0B4F-9627-B779B004BD62}" sibTransId="{5C04F0B7-DC0A-894F-AC36-A62420C6F965}"/>
    <dgm:cxn modelId="{B4C7514F-9199-004F-BB26-77A0615F152A}" type="presOf" srcId="{69EBD98E-3B35-784C-8429-D9558AC38A5B}" destId="{2A1E1A26-B480-DA4F-BCD8-48E1A4B052C6}" srcOrd="0" destOrd="0" presId="urn:microsoft.com/office/officeart/2005/8/layout/cycle4"/>
    <dgm:cxn modelId="{3B022771-5EEB-F94B-93F4-7C4239D47972}" type="presOf" srcId="{7150E801-D3FE-2444-9DF0-204CD9805978}" destId="{2FED5C2C-73A1-014F-A984-48CC90062F3F}" srcOrd="0" destOrd="0" presId="urn:microsoft.com/office/officeart/2005/8/layout/cycle4"/>
    <dgm:cxn modelId="{ABC58459-AD85-6743-81F0-574DDE94DF28}" type="presOf" srcId="{9436A4D2-D1DA-0B46-BCF8-99623E4684EE}" destId="{40730AD6-BDD7-5843-8542-0174453FB9A9}" srcOrd="0" destOrd="0" presId="urn:microsoft.com/office/officeart/2005/8/layout/cycle4"/>
    <dgm:cxn modelId="{5F7CB77E-67B5-5A47-A0E7-E4002A143807}" type="presOf" srcId="{7EE6F364-F8FE-544D-916D-6B3B87F9CD5C}" destId="{05DF0213-A0DF-1B48-A015-B61DD96BEA40}" srcOrd="1" destOrd="0" presId="urn:microsoft.com/office/officeart/2005/8/layout/cycle4"/>
    <dgm:cxn modelId="{5E43BB83-581D-0347-9E3D-22AE2940E338}" srcId="{7150E801-D3FE-2444-9DF0-204CD9805978}" destId="{5CADE0C7-6219-9D4C-A3AE-24C18AA4F5B1}" srcOrd="1" destOrd="0" parTransId="{55EC33CA-7858-F847-8970-8DA3B6361912}" sibTransId="{31507C4A-B7DB-8E41-B778-6C146F7ED40D}"/>
    <dgm:cxn modelId="{05DD9984-5783-B14C-A33C-296A72D5DDD3}" type="presOf" srcId="{05C6C251-B430-674C-82B1-2EB08596F588}" destId="{369AF651-C218-4A44-BE0B-63008C885650}" srcOrd="0" destOrd="0" presId="urn:microsoft.com/office/officeart/2005/8/layout/cycle4"/>
    <dgm:cxn modelId="{0617CC8A-DA3D-4842-B17D-6C88E09333D1}" srcId="{9BDFAA8D-F815-D941-9340-F58E45A47B55}" destId="{CCED95D1-7C65-1047-B580-9AEAF6DD9B86}" srcOrd="0" destOrd="0" parTransId="{88C5E768-0B98-3848-8355-97B816AA7F15}" sibTransId="{9ECEF2BA-B933-6A44-A5BC-B29A160E2189}"/>
    <dgm:cxn modelId="{CDCBCB8C-FE49-094E-AFFB-47C99E1EBB30}" srcId="{7EE6F364-F8FE-544D-916D-6B3B87F9CD5C}" destId="{71C7074A-3932-AD4A-9992-857F84925C29}" srcOrd="0" destOrd="0" parTransId="{9B619779-8FCB-A44D-B61D-2D946E8C8681}" sibTransId="{1ED68443-015F-5044-80D1-86542490A9D9}"/>
    <dgm:cxn modelId="{98560B93-A49F-D842-8D4D-04C118CC2A3A}" type="presOf" srcId="{69A70A42-3C7C-5D49-8B55-2E17BC1C69D0}" destId="{49C13ADE-B1A1-E84E-B679-712C745ECEB0}" srcOrd="0" destOrd="0" presId="urn:microsoft.com/office/officeart/2005/8/layout/cycle4"/>
    <dgm:cxn modelId="{D2BEC793-956B-5141-B0E9-1273817C018C}" type="presOf" srcId="{CCED95D1-7C65-1047-B580-9AEAF6DD9B86}" destId="{869F0E6E-0743-2240-AD37-8C880377940F}" srcOrd="0" destOrd="0" presId="urn:microsoft.com/office/officeart/2005/8/layout/cycle4"/>
    <dgm:cxn modelId="{7B49E499-258E-7641-A4D0-F4517BADD6F5}" type="presOf" srcId="{69A70A42-3C7C-5D49-8B55-2E17BC1C69D0}" destId="{7BBC91F8-AA17-0B44-881F-B0C119A82C52}" srcOrd="1" destOrd="0" presId="urn:microsoft.com/office/officeart/2005/8/layout/cycle4"/>
    <dgm:cxn modelId="{44694AB2-DCBB-934B-ACFA-0FBB9E082052}" type="presOf" srcId="{7EE6F364-F8FE-544D-916D-6B3B87F9CD5C}" destId="{8D96D3CA-0139-E949-A65E-F57A0A80B9CD}" srcOrd="0" destOrd="0" presId="urn:microsoft.com/office/officeart/2005/8/layout/cycle4"/>
    <dgm:cxn modelId="{1DA7C9BF-F0E9-C742-AE4C-D82D3A02D540}" srcId="{69EBD98E-3B35-784C-8429-D9558AC38A5B}" destId="{9436A4D2-D1DA-0B46-BCF8-99623E4684EE}" srcOrd="0" destOrd="0" parTransId="{67EB18EB-AF45-3C41-AA70-25E96CB004F3}" sibTransId="{CFE741B5-8433-F041-BDE0-BDC38BB92F6D}"/>
    <dgm:cxn modelId="{F0B0DBD3-D53A-0D48-94F5-8D4F84DA94C2}" srcId="{05C6C251-B430-674C-82B1-2EB08596F588}" destId="{69A70A42-3C7C-5D49-8B55-2E17BC1C69D0}" srcOrd="0" destOrd="0" parTransId="{BA796006-EAB0-5E44-8F75-B63EF1367A25}" sibTransId="{ECCF7AFA-587F-8541-9A9E-46DEBF4C5C84}"/>
    <dgm:cxn modelId="{68F91AE2-7A4B-A64F-B8BC-9A5D17A4D74B}" srcId="{7150E801-D3FE-2444-9DF0-204CD9805978}" destId="{05C6C251-B430-674C-82B1-2EB08596F588}" srcOrd="0" destOrd="0" parTransId="{2CEB841B-67FF-2A4D-A619-C3D3140244B2}" sibTransId="{91FDC477-1A74-C04D-ABD8-D2C96670D40F}"/>
    <dgm:cxn modelId="{AFA46FEE-93D6-4645-BC07-AF3AAF1C533A}" srcId="{7EE6F364-F8FE-544D-916D-6B3B87F9CD5C}" destId="{9FB65986-4C93-3644-8643-05A1CE267FEA}" srcOrd="1" destOrd="0" parTransId="{AB06A4E0-7368-304D-AFED-D1F5EDA9542C}" sibTransId="{E7A2DBD4-3B18-FB45-A7DC-D2EA6FD87732}"/>
    <dgm:cxn modelId="{978010EF-8576-FA41-B28F-872E40B4EF90}" type="presOf" srcId="{9FB65986-4C93-3644-8643-05A1CE267FEA}" destId="{05DF0213-A0DF-1B48-A015-B61DD96BEA40}" srcOrd="1" destOrd="2" presId="urn:microsoft.com/office/officeart/2005/8/layout/cycle4"/>
    <dgm:cxn modelId="{667B78F4-7C80-DB4F-B82F-9981A63355D8}" type="presOf" srcId="{71C7074A-3932-AD4A-9992-857F84925C29}" destId="{8D96D3CA-0139-E949-A65E-F57A0A80B9CD}" srcOrd="0" destOrd="1" presId="urn:microsoft.com/office/officeart/2005/8/layout/cycle4"/>
    <dgm:cxn modelId="{FF993EF6-D21F-C04F-B53E-49D10ED96395}" type="presOf" srcId="{71C7074A-3932-AD4A-9992-857F84925C29}" destId="{05DF0213-A0DF-1B48-A015-B61DD96BEA40}" srcOrd="1" destOrd="1" presId="urn:microsoft.com/office/officeart/2005/8/layout/cycle4"/>
    <dgm:cxn modelId="{E2D0A9A5-32DB-5848-8EA6-5747D6E65327}" type="presParOf" srcId="{2FED5C2C-73A1-014F-A984-48CC90062F3F}" destId="{CFFFA700-4647-9540-9057-CF17D811DBEE}" srcOrd="0" destOrd="0" presId="urn:microsoft.com/office/officeart/2005/8/layout/cycle4"/>
    <dgm:cxn modelId="{87E971F2-D48C-BE46-82FD-2C5C69787D25}" type="presParOf" srcId="{CFFFA700-4647-9540-9057-CF17D811DBEE}" destId="{E470BA93-2FBD-3745-BDB6-DCDB821BCD47}" srcOrd="0" destOrd="0" presId="urn:microsoft.com/office/officeart/2005/8/layout/cycle4"/>
    <dgm:cxn modelId="{7F7B66F6-9224-FA4A-B005-70178808B41A}" type="presParOf" srcId="{E470BA93-2FBD-3745-BDB6-DCDB821BCD47}" destId="{49C13ADE-B1A1-E84E-B679-712C745ECEB0}" srcOrd="0" destOrd="0" presId="urn:microsoft.com/office/officeart/2005/8/layout/cycle4"/>
    <dgm:cxn modelId="{63F74D44-896E-1A40-A65B-916D362B450E}" type="presParOf" srcId="{E470BA93-2FBD-3745-BDB6-DCDB821BCD47}" destId="{7BBC91F8-AA17-0B44-881F-B0C119A82C52}" srcOrd="1" destOrd="0" presId="urn:microsoft.com/office/officeart/2005/8/layout/cycle4"/>
    <dgm:cxn modelId="{46A77D25-EE6C-6545-A927-FAA04EC014EA}" type="presParOf" srcId="{CFFFA700-4647-9540-9057-CF17D811DBEE}" destId="{EE7DCAA5-823B-654F-B3F4-6B752E7C79AF}" srcOrd="1" destOrd="0" presId="urn:microsoft.com/office/officeart/2005/8/layout/cycle4"/>
    <dgm:cxn modelId="{0B49C76E-162A-294C-BC50-4CA242644216}" type="presParOf" srcId="{EE7DCAA5-823B-654F-B3F4-6B752E7C79AF}" destId="{8D96D3CA-0139-E949-A65E-F57A0A80B9CD}" srcOrd="0" destOrd="0" presId="urn:microsoft.com/office/officeart/2005/8/layout/cycle4"/>
    <dgm:cxn modelId="{CB624255-7336-FF4A-8A9B-647B3F35959F}" type="presParOf" srcId="{EE7DCAA5-823B-654F-B3F4-6B752E7C79AF}" destId="{05DF0213-A0DF-1B48-A015-B61DD96BEA40}" srcOrd="1" destOrd="0" presId="urn:microsoft.com/office/officeart/2005/8/layout/cycle4"/>
    <dgm:cxn modelId="{854789B4-1F3E-1846-9517-0E2F3A981024}" type="presParOf" srcId="{CFFFA700-4647-9540-9057-CF17D811DBEE}" destId="{3D12DA80-3619-B143-AEB4-33CBC06FA696}" srcOrd="2" destOrd="0" presId="urn:microsoft.com/office/officeart/2005/8/layout/cycle4"/>
    <dgm:cxn modelId="{83177043-2B68-2746-8C6F-8A6ADDC0D1A2}" type="presParOf" srcId="{3D12DA80-3619-B143-AEB4-33CBC06FA696}" destId="{869F0E6E-0743-2240-AD37-8C880377940F}" srcOrd="0" destOrd="0" presId="urn:microsoft.com/office/officeart/2005/8/layout/cycle4"/>
    <dgm:cxn modelId="{907D91B8-346F-3C42-9CA3-05A130EE2223}" type="presParOf" srcId="{3D12DA80-3619-B143-AEB4-33CBC06FA696}" destId="{AD676F51-5A61-084E-BE39-9E492A290932}" srcOrd="1" destOrd="0" presId="urn:microsoft.com/office/officeart/2005/8/layout/cycle4"/>
    <dgm:cxn modelId="{1FABD1F3-0008-AD4D-AD28-0084AA3A633D}" type="presParOf" srcId="{CFFFA700-4647-9540-9057-CF17D811DBEE}" destId="{186571A2-E5B8-1E4C-BF7B-BC5F5AED7ADA}" srcOrd="3" destOrd="0" presId="urn:microsoft.com/office/officeart/2005/8/layout/cycle4"/>
    <dgm:cxn modelId="{3627CC1D-211D-B349-B4A7-E8CB1407542E}" type="presParOf" srcId="{186571A2-E5B8-1E4C-BF7B-BC5F5AED7ADA}" destId="{40730AD6-BDD7-5843-8542-0174453FB9A9}" srcOrd="0" destOrd="0" presId="urn:microsoft.com/office/officeart/2005/8/layout/cycle4"/>
    <dgm:cxn modelId="{10F0A7AD-C60C-C64E-84F9-AFD70CC4E9DC}" type="presParOf" srcId="{186571A2-E5B8-1E4C-BF7B-BC5F5AED7ADA}" destId="{98DC8D85-DBDD-7A4F-B4C3-24EAB4D3D7E7}" srcOrd="1" destOrd="0" presId="urn:microsoft.com/office/officeart/2005/8/layout/cycle4"/>
    <dgm:cxn modelId="{E420D468-F793-5E4F-BD26-702A6EB46EA9}" type="presParOf" srcId="{CFFFA700-4647-9540-9057-CF17D811DBEE}" destId="{9F38CB3E-00CB-CE43-9E73-9A2677B9C40C}" srcOrd="4" destOrd="0" presId="urn:microsoft.com/office/officeart/2005/8/layout/cycle4"/>
    <dgm:cxn modelId="{6F63A8BD-159E-6042-9C5B-A2BC4A3E1191}" type="presParOf" srcId="{2FED5C2C-73A1-014F-A984-48CC90062F3F}" destId="{C6BE3EEE-2B2D-344D-AFAA-2C4622DB61FD}" srcOrd="1" destOrd="0" presId="urn:microsoft.com/office/officeart/2005/8/layout/cycle4"/>
    <dgm:cxn modelId="{C4D171F5-6E33-A744-82A0-B61AFD3A058B}" type="presParOf" srcId="{C6BE3EEE-2B2D-344D-AFAA-2C4622DB61FD}" destId="{369AF651-C218-4A44-BE0B-63008C885650}" srcOrd="0" destOrd="0" presId="urn:microsoft.com/office/officeart/2005/8/layout/cycle4"/>
    <dgm:cxn modelId="{B8C654D0-69D7-FD40-9FDA-CCA314DD492C}" type="presParOf" srcId="{C6BE3EEE-2B2D-344D-AFAA-2C4622DB61FD}" destId="{65E2553C-2AB2-F54F-93ED-E97508C1F6C5}" srcOrd="1" destOrd="0" presId="urn:microsoft.com/office/officeart/2005/8/layout/cycle4"/>
    <dgm:cxn modelId="{6F87A722-CA5C-4E4A-B832-F1486DBCB6A5}" type="presParOf" srcId="{C6BE3EEE-2B2D-344D-AFAA-2C4622DB61FD}" destId="{153C864A-A2F0-6D42-9AAE-65D144BB9785}" srcOrd="2" destOrd="0" presId="urn:microsoft.com/office/officeart/2005/8/layout/cycle4"/>
    <dgm:cxn modelId="{D953436A-57A6-2E45-81E3-7CC8283E277A}" type="presParOf" srcId="{C6BE3EEE-2B2D-344D-AFAA-2C4622DB61FD}" destId="{2A1E1A26-B480-DA4F-BCD8-48E1A4B052C6}" srcOrd="3" destOrd="0" presId="urn:microsoft.com/office/officeart/2005/8/layout/cycle4"/>
    <dgm:cxn modelId="{EEEF54AC-3BC1-D64C-B24B-137D3C7DE138}" type="presParOf" srcId="{C6BE3EEE-2B2D-344D-AFAA-2C4622DB61FD}" destId="{B8080A40-59A9-0147-A8E8-09F7084A6369}" srcOrd="4" destOrd="0" presId="urn:microsoft.com/office/officeart/2005/8/layout/cycle4"/>
    <dgm:cxn modelId="{65AD9FB3-1766-7643-8A85-42010C6B0091}" type="presParOf" srcId="{2FED5C2C-73A1-014F-A984-48CC90062F3F}" destId="{40BD38A6-F180-7A4F-A894-02136A6565E3}" srcOrd="2" destOrd="0" presId="urn:microsoft.com/office/officeart/2005/8/layout/cycle4"/>
    <dgm:cxn modelId="{DDB5A6F0-948C-E64A-AC37-508750C27D1E}" type="presParOf" srcId="{2FED5C2C-73A1-014F-A984-48CC90062F3F}" destId="{445BB3B2-7804-8748-8BFE-7460440FDD9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BF704B-DA86-431A-B793-7627E283DA25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C3F31F-47CB-439F-A10B-85C329249628}">
      <dgm:prSet custT="1"/>
      <dgm:spPr>
        <a:solidFill>
          <a:srgbClr val="00787F"/>
        </a:solidFill>
        <a:ln>
          <a:noFill/>
        </a:ln>
      </dgm:spPr>
      <dgm:t>
        <a:bodyPr/>
        <a:lstStyle/>
        <a:p>
          <a:pPr algn="l"/>
          <a: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  <a:t>  Espectro </a:t>
          </a:r>
          <a:b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s-ES" sz="1600" b="1" err="1">
              <a:latin typeface="Arial" panose="020B0604020202020204" pitchFamily="34" charset="0"/>
              <a:cs typeface="Arial" panose="020B0604020202020204" pitchFamily="34" charset="0"/>
            </a:rPr>
            <a:t>Pso</a:t>
          </a:r>
          <a: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  <a:t>-AD</a:t>
          </a:r>
          <a:endParaRPr lang="en-US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877864-F315-4348-AEC3-E1D5CC1B27BA}" type="parTrans" cxnId="{4D3EEA48-0B7B-4A1B-9A6A-882A20832E39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26ED9E-ECAD-4F3A-BF1B-B07EC2185A05}" type="sibTrans" cxnId="{4D3EEA48-0B7B-4A1B-9A6A-882A20832E3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1F4434-F192-4214-A218-731AD05D3C64}">
      <dgm:prSet custT="1"/>
      <dgm:spPr>
        <a:solidFill>
          <a:srgbClr val="22346A">
            <a:alpha val="29020"/>
          </a:srgbClr>
        </a:solidFill>
        <a:ln>
          <a:noFill/>
        </a:ln>
      </dgm:spPr>
      <dgm:t>
        <a:bodyPr/>
        <a:lstStyle/>
        <a:p>
          <a: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Superposiciones inmunológicas-histológicas-clínicas</a:t>
          </a:r>
          <a:b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y subtipos específicos.</a:t>
          </a:r>
          <a:endParaRPr lang="en-US" sz="1600" b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E992E2-9A8F-4D31-BD17-077315760050}" type="parTrans" cxnId="{C6D0FDB4-7938-459C-A7CC-27BA59E54F03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23BAA8-23D2-48A6-8DD8-763CF6F53F92}" type="sibTrans" cxnId="{C6D0FDB4-7938-459C-A7CC-27BA59E54F0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FB21E3-FEE7-4FF5-9BA3-C841F1363A78}">
      <dgm:prSet custT="1"/>
      <dgm:spPr>
        <a:solidFill>
          <a:srgbClr val="00F0BF"/>
        </a:solidFill>
        <a:ln>
          <a:noFill/>
        </a:ln>
      </dgm:spPr>
      <dgm:t>
        <a:bodyPr/>
        <a:lstStyle/>
        <a:p>
          <a:pPr algn="l"/>
          <a: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  <a:t>  Diagnóstico </a:t>
          </a:r>
          <a:b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  <a:t>  diferencial</a:t>
          </a:r>
          <a:endParaRPr lang="en-US" sz="1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C21BA6-3272-4BD2-92BD-C5412A9FC6AB}" type="parTrans" cxnId="{FCAA1B1A-796A-44AE-9266-2F1C71D730EB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B3754-F61B-42AD-A40D-259C853935C8}" type="sibTrans" cxnId="{FCAA1B1A-796A-44AE-9266-2F1C71D730E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F9B3C5-AEC8-489E-B833-96B257D14C01}">
      <dgm:prSet custT="1"/>
      <dgm:spPr>
        <a:solidFill>
          <a:srgbClr val="22346A">
            <a:alpha val="29020"/>
          </a:srgbClr>
        </a:solidFill>
        <a:ln>
          <a:noFill/>
        </a:ln>
      </dgm:spPr>
      <dgm:t>
        <a:bodyPr/>
        <a:lstStyle/>
        <a:p>
          <a: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Zonas de solapamiento y fenómenos paradójicos complican </a:t>
          </a:r>
          <a:b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el diagnóstico, especialmente en niños y localizaciones específicas.</a:t>
          </a:r>
          <a:endParaRPr lang="en-US" sz="1600" b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5512B4-5B1D-44D4-8E86-229F8782C4AC}" type="parTrans" cxnId="{10524081-6AAB-4E0A-A7CC-65A9B3D91B3D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E1009-7114-4116-B500-25705B807842}" type="sibTrans" cxnId="{10524081-6AAB-4E0A-A7CC-65A9B3D91B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93F41-7D3D-4472-9FC1-F25BD6548BF0}">
      <dgm:prSet custT="1"/>
      <dgm:spPr>
        <a:solidFill>
          <a:srgbClr val="22346A"/>
        </a:solidFill>
        <a:ln>
          <a:noFill/>
        </a:ln>
      </dgm:spPr>
      <dgm:t>
        <a:bodyPr/>
        <a:lstStyle/>
        <a:p>
          <a:pPr algn="l"/>
          <a: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  <a:t>  Implicaciones </a:t>
          </a:r>
          <a:b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1">
              <a:latin typeface="Arial" panose="020B0604020202020204" pitchFamily="34" charset="0"/>
              <a:cs typeface="Arial" panose="020B0604020202020204" pitchFamily="34" charset="0"/>
            </a:rPr>
            <a:t>  terapéuticas</a:t>
          </a:r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624AFA-D945-4484-8FE7-E043618349CF}" type="parTrans" cxnId="{8FF05957-9F9A-43C7-9B60-F86A7595E0EB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327AB4-6A82-4FB6-8A3C-51211B4E4E6D}" type="sibTrans" cxnId="{8FF05957-9F9A-43C7-9B60-F86A7595E0E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8D12A-7260-409B-924A-A821B6006873}">
      <dgm:prSet custT="1"/>
      <dgm:spPr>
        <a:solidFill>
          <a:srgbClr val="22346A">
            <a:alpha val="29020"/>
          </a:srgbClr>
        </a:solidFill>
        <a:ln>
          <a:noFill/>
        </a:ln>
      </dgm:spPr>
      <dgm:t>
        <a:bodyPr/>
        <a:lstStyle/>
        <a:p>
          <a: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La personalización del tratamiento, basada en biomarcadores </a:t>
          </a:r>
          <a:b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y subtipos, es clave para optimizar resultados.</a:t>
          </a:r>
          <a:endParaRPr lang="en-US" sz="1600" b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FD3D09-A3A7-4B5A-841E-48EF3FD047F8}" type="parTrans" cxnId="{53D91F12-D025-4C41-8051-428EEB1AE6E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AD1D7F-BDF9-4A73-8028-AB5698856120}" type="sibTrans" cxnId="{53D91F12-D025-4C41-8051-428EEB1AE6E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5B8CD9-EE02-DE48-93DB-406A3FAC06EB}" type="pres">
      <dgm:prSet presAssocID="{3CBF704B-DA86-431A-B793-7627E283DA25}" presName="Name0" presStyleCnt="0">
        <dgm:presLayoutVars>
          <dgm:dir/>
          <dgm:animLvl val="lvl"/>
          <dgm:resizeHandles val="exact"/>
        </dgm:presLayoutVars>
      </dgm:prSet>
      <dgm:spPr/>
    </dgm:pt>
    <dgm:pt modelId="{A6B5A740-77DA-6C4A-A20F-849A0B2E19E2}" type="pres">
      <dgm:prSet presAssocID="{7BC3F31F-47CB-439F-A10B-85C329249628}" presName="linNode" presStyleCnt="0"/>
      <dgm:spPr/>
    </dgm:pt>
    <dgm:pt modelId="{FF349D17-AEE2-1A47-8D35-401D20E4675E}" type="pres">
      <dgm:prSet presAssocID="{7BC3F31F-47CB-439F-A10B-85C329249628}" presName="parentText" presStyleLbl="alignNode1" presStyleIdx="0" presStyleCnt="3" custScaleX="118142">
        <dgm:presLayoutVars>
          <dgm:chMax val="1"/>
          <dgm:bulletEnabled/>
        </dgm:presLayoutVars>
      </dgm:prSet>
      <dgm:spPr/>
    </dgm:pt>
    <dgm:pt modelId="{E523D5B2-0688-874E-98A9-870138D1035F}" type="pres">
      <dgm:prSet presAssocID="{7BC3F31F-47CB-439F-A10B-85C329249628}" presName="descendantText" presStyleLbl="alignAccFollowNode1" presStyleIdx="0" presStyleCnt="3" custScaleX="96675" custLinFactNeighborX="0">
        <dgm:presLayoutVars>
          <dgm:bulletEnabled/>
        </dgm:presLayoutVars>
      </dgm:prSet>
      <dgm:spPr/>
    </dgm:pt>
    <dgm:pt modelId="{E0BFFCE5-9544-1A42-AAE7-D5254FEAA6E2}" type="pres">
      <dgm:prSet presAssocID="{6426ED9E-ECAD-4F3A-BF1B-B07EC2185A05}" presName="sp" presStyleCnt="0"/>
      <dgm:spPr/>
    </dgm:pt>
    <dgm:pt modelId="{0ECF7B4A-30E5-F747-9545-4C9F3A64218D}" type="pres">
      <dgm:prSet presAssocID="{80FB21E3-FEE7-4FF5-9BA3-C841F1363A78}" presName="linNode" presStyleCnt="0"/>
      <dgm:spPr/>
    </dgm:pt>
    <dgm:pt modelId="{76BF6549-582C-F74F-BCD9-98BF3733DB05}" type="pres">
      <dgm:prSet presAssocID="{80FB21E3-FEE7-4FF5-9BA3-C841F1363A78}" presName="parentText" presStyleLbl="alignNode1" presStyleIdx="1" presStyleCnt="3" custScaleX="116515">
        <dgm:presLayoutVars>
          <dgm:chMax val="1"/>
          <dgm:bulletEnabled/>
        </dgm:presLayoutVars>
      </dgm:prSet>
      <dgm:spPr/>
    </dgm:pt>
    <dgm:pt modelId="{94B4B6C3-9C85-C447-9B0D-932C56675EC1}" type="pres">
      <dgm:prSet presAssocID="{80FB21E3-FEE7-4FF5-9BA3-C841F1363A78}" presName="descendantText" presStyleLbl="alignAccFollowNode1" presStyleIdx="1" presStyleCnt="3" custScaleX="96675">
        <dgm:presLayoutVars>
          <dgm:bulletEnabled/>
        </dgm:presLayoutVars>
      </dgm:prSet>
      <dgm:spPr/>
    </dgm:pt>
    <dgm:pt modelId="{D2C29FBD-B76C-7E48-B920-531F3B8CC5EA}" type="pres">
      <dgm:prSet presAssocID="{346B3754-F61B-42AD-A40D-259C853935C8}" presName="sp" presStyleCnt="0"/>
      <dgm:spPr/>
    </dgm:pt>
    <dgm:pt modelId="{C175815F-F25D-ED4D-B255-E02153BF7A92}" type="pres">
      <dgm:prSet presAssocID="{AF793F41-7D3D-4472-9FC1-F25BD6548BF0}" presName="linNode" presStyleCnt="0"/>
      <dgm:spPr/>
    </dgm:pt>
    <dgm:pt modelId="{1BDCDCA0-AB1A-984D-A538-5E3E2842501F}" type="pres">
      <dgm:prSet presAssocID="{AF793F41-7D3D-4472-9FC1-F25BD6548BF0}" presName="parentText" presStyleLbl="alignNode1" presStyleIdx="2" presStyleCnt="3" custScaleX="116515">
        <dgm:presLayoutVars>
          <dgm:chMax val="1"/>
          <dgm:bulletEnabled/>
        </dgm:presLayoutVars>
      </dgm:prSet>
      <dgm:spPr/>
    </dgm:pt>
    <dgm:pt modelId="{CCC718FE-876C-7E48-B5FE-9FCF8419E076}" type="pres">
      <dgm:prSet presAssocID="{AF793F41-7D3D-4472-9FC1-F25BD6548BF0}" presName="descendantText" presStyleLbl="alignAccFollowNode1" presStyleIdx="2" presStyleCnt="3" custScaleX="96675" custLinFactNeighborX="3197">
        <dgm:presLayoutVars>
          <dgm:bulletEnabled/>
        </dgm:presLayoutVars>
      </dgm:prSet>
      <dgm:spPr/>
    </dgm:pt>
  </dgm:ptLst>
  <dgm:cxnLst>
    <dgm:cxn modelId="{53D91F12-D025-4C41-8051-428EEB1AE6EA}" srcId="{AF793F41-7D3D-4472-9FC1-F25BD6548BF0}" destId="{63F8D12A-7260-409B-924A-A821B6006873}" srcOrd="0" destOrd="0" parTransId="{00FD3D09-A3A7-4B5A-841E-48EF3FD047F8}" sibTransId="{C9AD1D7F-BDF9-4A73-8028-AB5698856120}"/>
    <dgm:cxn modelId="{FCAA1B1A-796A-44AE-9266-2F1C71D730EB}" srcId="{3CBF704B-DA86-431A-B793-7627E283DA25}" destId="{80FB21E3-FEE7-4FF5-9BA3-C841F1363A78}" srcOrd="1" destOrd="0" parTransId="{11C21BA6-3272-4BD2-92BD-C5412A9FC6AB}" sibTransId="{346B3754-F61B-42AD-A40D-259C853935C8}"/>
    <dgm:cxn modelId="{8F598825-ED8C-3247-9583-90C41C3AFFF0}" type="presOf" srcId="{80FB21E3-FEE7-4FF5-9BA3-C841F1363A78}" destId="{76BF6549-582C-F74F-BCD9-98BF3733DB05}" srcOrd="0" destOrd="0" presId="urn:microsoft.com/office/officeart/2016/7/layout/VerticalSolidActionList"/>
    <dgm:cxn modelId="{FEB85C39-AB19-5444-A8A0-2B3957C4CF6F}" type="presOf" srcId="{AF793F41-7D3D-4472-9FC1-F25BD6548BF0}" destId="{1BDCDCA0-AB1A-984D-A538-5E3E2842501F}" srcOrd="0" destOrd="0" presId="urn:microsoft.com/office/officeart/2016/7/layout/VerticalSolidActionList"/>
    <dgm:cxn modelId="{9E50E740-F469-AE4D-844C-E5AD0511A84A}" type="presOf" srcId="{63F8D12A-7260-409B-924A-A821B6006873}" destId="{CCC718FE-876C-7E48-B5FE-9FCF8419E076}" srcOrd="0" destOrd="0" presId="urn:microsoft.com/office/officeart/2016/7/layout/VerticalSolidActionList"/>
    <dgm:cxn modelId="{25AADB42-4D17-D843-9602-41E3E7B1069A}" type="presOf" srcId="{3A1F4434-F192-4214-A218-731AD05D3C64}" destId="{E523D5B2-0688-874E-98A9-870138D1035F}" srcOrd="0" destOrd="0" presId="urn:microsoft.com/office/officeart/2016/7/layout/VerticalSolidActionList"/>
    <dgm:cxn modelId="{4D3EEA48-0B7B-4A1B-9A6A-882A20832E39}" srcId="{3CBF704B-DA86-431A-B793-7627E283DA25}" destId="{7BC3F31F-47CB-439F-A10B-85C329249628}" srcOrd="0" destOrd="0" parTransId="{F5877864-F315-4348-AEC3-E1D5CC1B27BA}" sibTransId="{6426ED9E-ECAD-4F3A-BF1B-B07EC2185A05}"/>
    <dgm:cxn modelId="{985E324E-5268-8F40-B147-9C67A86B6B3F}" type="presOf" srcId="{7BC3F31F-47CB-439F-A10B-85C329249628}" destId="{FF349D17-AEE2-1A47-8D35-401D20E4675E}" srcOrd="0" destOrd="0" presId="urn:microsoft.com/office/officeart/2016/7/layout/VerticalSolidActionList"/>
    <dgm:cxn modelId="{8FF05957-9F9A-43C7-9B60-F86A7595E0EB}" srcId="{3CBF704B-DA86-431A-B793-7627E283DA25}" destId="{AF793F41-7D3D-4472-9FC1-F25BD6548BF0}" srcOrd="2" destOrd="0" parTransId="{AD624AFA-D945-4484-8FE7-E043618349CF}" sibTransId="{BF327AB4-6A82-4FB6-8A3C-51211B4E4E6D}"/>
    <dgm:cxn modelId="{E7B3177B-EF09-5F41-9F18-E5FB471092D6}" type="presOf" srcId="{C3F9B3C5-AEC8-489E-B833-96B257D14C01}" destId="{94B4B6C3-9C85-C447-9B0D-932C56675EC1}" srcOrd="0" destOrd="0" presId="urn:microsoft.com/office/officeart/2016/7/layout/VerticalSolidActionList"/>
    <dgm:cxn modelId="{10524081-6AAB-4E0A-A7CC-65A9B3D91B3D}" srcId="{80FB21E3-FEE7-4FF5-9BA3-C841F1363A78}" destId="{C3F9B3C5-AEC8-489E-B833-96B257D14C01}" srcOrd="0" destOrd="0" parTransId="{3D5512B4-5B1D-44D4-8E86-229F8782C4AC}" sibTransId="{C69E1009-7114-4116-B500-25705B807842}"/>
    <dgm:cxn modelId="{C6D0FDB4-7938-459C-A7CC-27BA59E54F03}" srcId="{7BC3F31F-47CB-439F-A10B-85C329249628}" destId="{3A1F4434-F192-4214-A218-731AD05D3C64}" srcOrd="0" destOrd="0" parTransId="{FFE992E2-9A8F-4D31-BD17-077315760050}" sibTransId="{4E23BAA8-23D2-48A6-8DD8-763CF6F53F92}"/>
    <dgm:cxn modelId="{FD0FEDC3-AD81-A746-902B-BEBB5C7F6F72}" type="presOf" srcId="{3CBF704B-DA86-431A-B793-7627E283DA25}" destId="{7D5B8CD9-EE02-DE48-93DB-406A3FAC06EB}" srcOrd="0" destOrd="0" presId="urn:microsoft.com/office/officeart/2016/7/layout/VerticalSolidActionList"/>
    <dgm:cxn modelId="{C9C48229-62D5-304F-92C1-62F458473632}" type="presParOf" srcId="{7D5B8CD9-EE02-DE48-93DB-406A3FAC06EB}" destId="{A6B5A740-77DA-6C4A-A20F-849A0B2E19E2}" srcOrd="0" destOrd="0" presId="urn:microsoft.com/office/officeart/2016/7/layout/VerticalSolidActionList"/>
    <dgm:cxn modelId="{E08649A1-8172-D640-847F-8CE95299FD40}" type="presParOf" srcId="{A6B5A740-77DA-6C4A-A20F-849A0B2E19E2}" destId="{FF349D17-AEE2-1A47-8D35-401D20E4675E}" srcOrd="0" destOrd="0" presId="urn:microsoft.com/office/officeart/2016/7/layout/VerticalSolidActionList"/>
    <dgm:cxn modelId="{A0DEBAF2-BF1C-E049-B01D-DF67B480599F}" type="presParOf" srcId="{A6B5A740-77DA-6C4A-A20F-849A0B2E19E2}" destId="{E523D5B2-0688-874E-98A9-870138D1035F}" srcOrd="1" destOrd="0" presId="urn:microsoft.com/office/officeart/2016/7/layout/VerticalSolidActionList"/>
    <dgm:cxn modelId="{56DE3A2B-0B1E-EC41-BAF4-DC5DE439678A}" type="presParOf" srcId="{7D5B8CD9-EE02-DE48-93DB-406A3FAC06EB}" destId="{E0BFFCE5-9544-1A42-AAE7-D5254FEAA6E2}" srcOrd="1" destOrd="0" presId="urn:microsoft.com/office/officeart/2016/7/layout/VerticalSolidActionList"/>
    <dgm:cxn modelId="{973625BB-F2AE-034C-AAB3-D5A5618A475E}" type="presParOf" srcId="{7D5B8CD9-EE02-DE48-93DB-406A3FAC06EB}" destId="{0ECF7B4A-30E5-F747-9545-4C9F3A64218D}" srcOrd="2" destOrd="0" presId="urn:microsoft.com/office/officeart/2016/7/layout/VerticalSolidActionList"/>
    <dgm:cxn modelId="{149AE893-9211-4F40-A878-C7EE9D87B69F}" type="presParOf" srcId="{0ECF7B4A-30E5-F747-9545-4C9F3A64218D}" destId="{76BF6549-582C-F74F-BCD9-98BF3733DB05}" srcOrd="0" destOrd="0" presId="urn:microsoft.com/office/officeart/2016/7/layout/VerticalSolidActionList"/>
    <dgm:cxn modelId="{D362A369-BEEB-044F-BE13-80DB84880C59}" type="presParOf" srcId="{0ECF7B4A-30E5-F747-9545-4C9F3A64218D}" destId="{94B4B6C3-9C85-C447-9B0D-932C56675EC1}" srcOrd="1" destOrd="0" presId="urn:microsoft.com/office/officeart/2016/7/layout/VerticalSolidActionList"/>
    <dgm:cxn modelId="{791628EE-D948-244D-80E8-B45461C51827}" type="presParOf" srcId="{7D5B8CD9-EE02-DE48-93DB-406A3FAC06EB}" destId="{D2C29FBD-B76C-7E48-B920-531F3B8CC5EA}" srcOrd="3" destOrd="0" presId="urn:microsoft.com/office/officeart/2016/7/layout/VerticalSolidActionList"/>
    <dgm:cxn modelId="{F7FFB395-4CF2-4D46-98A1-DD5D802921F7}" type="presParOf" srcId="{7D5B8CD9-EE02-DE48-93DB-406A3FAC06EB}" destId="{C175815F-F25D-ED4D-B255-E02153BF7A92}" srcOrd="4" destOrd="0" presId="urn:microsoft.com/office/officeart/2016/7/layout/VerticalSolidActionList"/>
    <dgm:cxn modelId="{0A0DCFFB-DF3F-804F-BC4E-1576EF1250D6}" type="presParOf" srcId="{C175815F-F25D-ED4D-B255-E02153BF7A92}" destId="{1BDCDCA0-AB1A-984D-A538-5E3E2842501F}" srcOrd="0" destOrd="0" presId="urn:microsoft.com/office/officeart/2016/7/layout/VerticalSolidActionList"/>
    <dgm:cxn modelId="{DD43BB07-E38B-2A4D-A136-CE72BF3FB6A8}" type="presParOf" srcId="{C175815F-F25D-ED4D-B255-E02153BF7A92}" destId="{CCC718FE-876C-7E48-B5FE-9FCF8419E076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F3E0D-02BE-C440-A78F-A51796E68687}">
      <dsp:nvSpPr>
        <dsp:cNvPr id="0" name=""/>
        <dsp:cNvSpPr/>
      </dsp:nvSpPr>
      <dsp:spPr>
        <a:xfrm>
          <a:off x="7882" y="0"/>
          <a:ext cx="3119715" cy="935914"/>
        </a:xfrm>
        <a:prstGeom prst="chevron">
          <a:avLst>
            <a:gd name="adj" fmla="val 30000"/>
          </a:avLst>
        </a:prstGeom>
        <a:solidFill>
          <a:srgbClr val="00F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559" tIns="115559" rIns="115559" bIns="11555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latin typeface="Arial" panose="020B0604020202020204" pitchFamily="34" charset="0"/>
              <a:cs typeface="Arial" panose="020B0604020202020204" pitchFamily="34" charset="0"/>
            </a:rPr>
            <a:t>Diferencias Genéticas</a:t>
          </a:r>
          <a:endParaRPr lang="es-E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656" y="0"/>
        <a:ext cx="2558167" cy="935914"/>
      </dsp:txXfrm>
    </dsp:sp>
    <dsp:sp modelId="{A6B111CB-BBDA-2A45-A79F-EDB0580A086C}">
      <dsp:nvSpPr>
        <dsp:cNvPr id="0" name=""/>
        <dsp:cNvSpPr/>
      </dsp:nvSpPr>
      <dsp:spPr>
        <a:xfrm>
          <a:off x="7882" y="935914"/>
          <a:ext cx="2838940" cy="2902548"/>
        </a:xfrm>
        <a:prstGeom prst="rect">
          <a:avLst/>
        </a:prstGeom>
        <a:solidFill>
          <a:srgbClr val="F1F2F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39" tIns="224339" rIns="224339" bIns="448679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endParaRPr lang="es-ES" sz="1100" kern="12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- Locus principal: </a:t>
          </a: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HLA-</a:t>
          </a:r>
          <a:r>
            <a:rPr lang="es-ES" sz="1100" b="1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Cw</a:t>
          </a: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*0602 (PSORS1 6p21)</a:t>
          </a:r>
          <a:r>
            <a:rPr lang="es-ES" sz="11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- Deleción LCE 3B/3C:</a:t>
          </a:r>
          <a:r>
            <a:rPr lang="es-ES" sz="11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Alteración de la barrera epidérmica.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Dermatitis Atópica: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- Mutaciones en FLG (</a:t>
          </a:r>
          <a:r>
            <a:rPr lang="es-ES" sz="1100" b="1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filagrina</a:t>
          </a: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):</a:t>
          </a:r>
          <a:r>
            <a:rPr lang="es-ES" sz="11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Defectos en la barrera epidérmica.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- Alteraciones en el </a:t>
          </a:r>
          <a:r>
            <a:rPr lang="es-ES" sz="1100" b="1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Epidermal</a:t>
          </a: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100" b="1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Differentiation</a:t>
          </a: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100" b="1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Complex</a:t>
          </a: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(EDC, 1q21.3)</a:t>
          </a:r>
          <a:r>
            <a:rPr lang="es-ES" sz="11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7882" y="935914"/>
        <a:ext cx="2838940" cy="2902548"/>
      </dsp:txXfrm>
    </dsp:sp>
    <dsp:sp modelId="{73835E63-62C1-7047-9BD6-2F4B2528F416}">
      <dsp:nvSpPr>
        <dsp:cNvPr id="0" name=""/>
        <dsp:cNvSpPr/>
      </dsp:nvSpPr>
      <dsp:spPr>
        <a:xfrm>
          <a:off x="3081232" y="0"/>
          <a:ext cx="3119715" cy="935914"/>
        </a:xfrm>
        <a:prstGeom prst="chevron">
          <a:avLst>
            <a:gd name="adj" fmla="val 30000"/>
          </a:avLst>
        </a:prstGeom>
        <a:solidFill>
          <a:srgbClr val="00F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559" tIns="115559" rIns="115559" bIns="11555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latin typeface="Arial" panose="020B0604020202020204" pitchFamily="34" charset="0"/>
              <a:cs typeface="Arial" panose="020B0604020202020204" pitchFamily="34" charset="0"/>
            </a:rPr>
            <a:t>Similitudes Genéticas</a:t>
          </a:r>
          <a:endParaRPr lang="es-E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62006" y="0"/>
        <a:ext cx="2558167" cy="935914"/>
      </dsp:txXfrm>
    </dsp:sp>
    <dsp:sp modelId="{49023964-6414-5D4E-AA03-16616C6C1FCD}">
      <dsp:nvSpPr>
        <dsp:cNvPr id="0" name=""/>
        <dsp:cNvSpPr/>
      </dsp:nvSpPr>
      <dsp:spPr>
        <a:xfrm>
          <a:off x="3081232" y="935914"/>
          <a:ext cx="2838940" cy="2902548"/>
        </a:xfrm>
        <a:prstGeom prst="rect">
          <a:avLst/>
        </a:prstGeom>
        <a:solidFill>
          <a:srgbClr val="F1F2F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39" tIns="224339" rIns="224339" bIns="448679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Locus compartido: </a:t>
          </a:r>
          <a:r>
            <a:rPr lang="es-ES" sz="11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Región 5q31.1 (IL-13)</a:t>
          </a: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Variantes de </a:t>
          </a:r>
          <a:r>
            <a:rPr lang="es-ES" sz="11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FLG</a:t>
          </a: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relacionadas con psoriasis en poblaciones asiáticas.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Compartición de vías inflamatorias: </a:t>
          </a:r>
          <a:r>
            <a:rPr lang="es-ES" sz="11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Th17</a:t>
          </a: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ES" sz="11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Th22</a:t>
          </a: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081232" y="935914"/>
        <a:ext cx="2838940" cy="2902548"/>
      </dsp:txXfrm>
    </dsp:sp>
    <dsp:sp modelId="{C0C8879F-BC00-5542-B293-01FF0F476200}">
      <dsp:nvSpPr>
        <dsp:cNvPr id="0" name=""/>
        <dsp:cNvSpPr/>
      </dsp:nvSpPr>
      <dsp:spPr>
        <a:xfrm>
          <a:off x="6154581" y="0"/>
          <a:ext cx="3119715" cy="935914"/>
        </a:xfrm>
        <a:prstGeom prst="chevron">
          <a:avLst>
            <a:gd name="adj" fmla="val 30000"/>
          </a:avLst>
        </a:prstGeom>
        <a:solidFill>
          <a:srgbClr val="00F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5559" tIns="115559" rIns="115559" bIns="11555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latin typeface="Arial" panose="020B0604020202020204" pitchFamily="34" charset="0"/>
              <a:cs typeface="Arial" panose="020B0604020202020204" pitchFamily="34" charset="0"/>
            </a:rPr>
            <a:t>Conclusión</a:t>
          </a:r>
          <a:endParaRPr lang="es-E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35355" y="0"/>
        <a:ext cx="2558167" cy="935914"/>
      </dsp:txXfrm>
    </dsp:sp>
    <dsp:sp modelId="{4EBCF3A7-E293-E648-9766-06F5853C1479}">
      <dsp:nvSpPr>
        <dsp:cNvPr id="0" name=""/>
        <dsp:cNvSpPr/>
      </dsp:nvSpPr>
      <dsp:spPr>
        <a:xfrm>
          <a:off x="6154581" y="935914"/>
          <a:ext cx="2838940" cy="2902548"/>
        </a:xfrm>
        <a:prstGeom prst="rect">
          <a:avLst/>
        </a:prstGeom>
        <a:solidFill>
          <a:srgbClr val="F1F2F2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39" tIns="224339" rIns="224339" bIns="448679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Susceptibilidad asociada a HLA y vías Th17/IL-23.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solidFill>
              <a:srgbClr val="003867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Dermatitis Atópica:</a:t>
          </a: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Predomina la alteración de la barrera epidérmica y la respuesta Th2.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solidFill>
              <a:srgbClr val="003867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Solapamiento:</a:t>
          </a: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- Limitado a ciertos loci y poblaciones específicas.</a:t>
          </a:r>
        </a:p>
      </dsp:txBody>
      <dsp:txXfrm>
        <a:off x="6154581" y="935914"/>
        <a:ext cx="2838940" cy="2902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AAF91-8E75-5641-882D-112D4C5B409B}">
      <dsp:nvSpPr>
        <dsp:cNvPr id="0" name=""/>
        <dsp:cNvSpPr/>
      </dsp:nvSpPr>
      <dsp:spPr>
        <a:xfrm>
          <a:off x="6987" y="103764"/>
          <a:ext cx="2445293" cy="611323"/>
        </a:xfrm>
        <a:prstGeom prst="roundRect">
          <a:avLst>
            <a:gd name="adj" fmla="val 10000"/>
          </a:avLst>
        </a:prstGeom>
        <a:solidFill>
          <a:srgbClr val="00F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Expresión de IL-23/Th17</a:t>
          </a:r>
          <a:endParaRPr lang="es-ES" sz="1100" kern="12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892" y="121669"/>
        <a:ext cx="2409483" cy="575513"/>
      </dsp:txXfrm>
    </dsp:sp>
    <dsp:sp modelId="{46FAB6A2-6AB0-2145-BD44-849F4B3B00A8}">
      <dsp:nvSpPr>
        <dsp:cNvPr id="0" name=""/>
        <dsp:cNvSpPr/>
      </dsp:nvSpPr>
      <dsp:spPr>
        <a:xfrm rot="5400000">
          <a:off x="1176143" y="768578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AC7F1-FEB2-784D-A0D7-8D80BAA7A598}">
      <dsp:nvSpPr>
        <dsp:cNvPr id="0" name=""/>
        <dsp:cNvSpPr/>
      </dsp:nvSpPr>
      <dsp:spPr>
        <a:xfrm>
          <a:off x="6987" y="929050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Alta expresión de IL-23, IL-17A/F y receptores IL-23R/IL-12R</a:t>
          </a:r>
          <a:r>
            <a:rPr lang="el-GR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β1.</a:t>
          </a:r>
          <a:endParaRPr lang="es-ES" sz="900" kern="12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892" y="946955"/>
        <a:ext cx="2409483" cy="575513"/>
      </dsp:txXfrm>
    </dsp:sp>
    <dsp:sp modelId="{7743607C-7E42-E847-BA5A-4A6E6CCDE433}">
      <dsp:nvSpPr>
        <dsp:cNvPr id="0" name=""/>
        <dsp:cNvSpPr/>
      </dsp:nvSpPr>
      <dsp:spPr>
        <a:xfrm rot="5400000">
          <a:off x="1176143" y="1593864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9F0A7-5A1B-F749-BBF4-ACCBD13521C2}">
      <dsp:nvSpPr>
        <dsp:cNvPr id="0" name=""/>
        <dsp:cNvSpPr/>
      </dsp:nvSpPr>
      <dsp:spPr>
        <a:xfrm>
          <a:off x="6987" y="1754337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AD: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Baja expresión de estas moléculas.</a:t>
          </a:r>
        </a:p>
      </dsp:txBody>
      <dsp:txXfrm>
        <a:off x="24892" y="1772242"/>
        <a:ext cx="2409483" cy="575513"/>
      </dsp:txXfrm>
    </dsp:sp>
    <dsp:sp modelId="{619D4D24-A0AA-EA43-924A-09C7341586D9}">
      <dsp:nvSpPr>
        <dsp:cNvPr id="0" name=""/>
        <dsp:cNvSpPr/>
      </dsp:nvSpPr>
      <dsp:spPr>
        <a:xfrm>
          <a:off x="2794622" y="103764"/>
          <a:ext cx="2445293" cy="611323"/>
        </a:xfrm>
        <a:prstGeom prst="roundRect">
          <a:avLst>
            <a:gd name="adj" fmla="val 10000"/>
          </a:avLst>
        </a:prstGeom>
        <a:solidFill>
          <a:srgbClr val="00F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Proteínas antimicrobianas</a:t>
          </a:r>
          <a:endParaRPr lang="es-ES" sz="1100" kern="12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2527" y="121669"/>
        <a:ext cx="2409483" cy="575513"/>
      </dsp:txXfrm>
    </dsp:sp>
    <dsp:sp modelId="{5E4C14B3-CE5D-3B4C-A40D-E91DDA4AEA69}">
      <dsp:nvSpPr>
        <dsp:cNvPr id="0" name=""/>
        <dsp:cNvSpPr/>
      </dsp:nvSpPr>
      <dsp:spPr>
        <a:xfrm rot="5400000">
          <a:off x="3963778" y="768578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D2249-0C79-FF4E-BD0B-681B76CCFB18}">
      <dsp:nvSpPr>
        <dsp:cNvPr id="0" name=""/>
        <dsp:cNvSpPr/>
      </dsp:nvSpPr>
      <dsp:spPr>
        <a:xfrm>
          <a:off x="2794622" y="929050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Elevada inducción (</a:t>
          </a:r>
          <a:r>
            <a:rPr lang="es-ES" sz="900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lipocalina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2, defensina </a:t>
          </a:r>
          <a:r>
            <a:rPr lang="el-GR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β2, </a:t>
          </a:r>
          <a:r>
            <a:rPr lang="es-ES" sz="900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elafina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, S100A7/9).</a:t>
          </a:r>
        </a:p>
      </dsp:txBody>
      <dsp:txXfrm>
        <a:off x="2812527" y="946955"/>
        <a:ext cx="2409483" cy="575513"/>
      </dsp:txXfrm>
    </dsp:sp>
    <dsp:sp modelId="{9D3F8D8F-4DC4-9640-BAF5-E500A0E3A122}">
      <dsp:nvSpPr>
        <dsp:cNvPr id="0" name=""/>
        <dsp:cNvSpPr/>
      </dsp:nvSpPr>
      <dsp:spPr>
        <a:xfrm rot="5400000">
          <a:off x="3963778" y="1593864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B223A-6120-8C4D-BCAD-011A3403B842}">
      <dsp:nvSpPr>
        <dsp:cNvPr id="0" name=""/>
        <dsp:cNvSpPr/>
      </dsp:nvSpPr>
      <dsp:spPr>
        <a:xfrm>
          <a:off x="2794622" y="1754337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AD: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Subexpresión, contribuyendo a infecciones recurrentes.</a:t>
          </a:r>
        </a:p>
      </dsp:txBody>
      <dsp:txXfrm>
        <a:off x="2812527" y="1772242"/>
        <a:ext cx="2409483" cy="575513"/>
      </dsp:txXfrm>
    </dsp:sp>
    <dsp:sp modelId="{E66F9A85-78DE-C84F-ABBF-324B658EFAD0}">
      <dsp:nvSpPr>
        <dsp:cNvPr id="0" name=""/>
        <dsp:cNvSpPr/>
      </dsp:nvSpPr>
      <dsp:spPr>
        <a:xfrm>
          <a:off x="5582256" y="103764"/>
          <a:ext cx="2445293" cy="611323"/>
        </a:xfrm>
        <a:prstGeom prst="roundRect">
          <a:avLst>
            <a:gd name="adj" fmla="val 10000"/>
          </a:avLst>
        </a:prstGeom>
        <a:solidFill>
          <a:srgbClr val="00F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Queratinocitos</a:t>
          </a:r>
          <a:endParaRPr lang="es-ES" sz="1100" kern="12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0161" y="121669"/>
        <a:ext cx="2409483" cy="575513"/>
      </dsp:txXfrm>
    </dsp:sp>
    <dsp:sp modelId="{28483525-AD33-A349-A96E-903704DF7A06}">
      <dsp:nvSpPr>
        <dsp:cNvPr id="0" name=""/>
        <dsp:cNvSpPr/>
      </dsp:nvSpPr>
      <dsp:spPr>
        <a:xfrm rot="5400000">
          <a:off x="6751412" y="768578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73211-BB27-3941-9FCB-084538C07800}">
      <dsp:nvSpPr>
        <dsp:cNvPr id="0" name=""/>
        <dsp:cNvSpPr/>
      </dsp:nvSpPr>
      <dsp:spPr>
        <a:xfrm>
          <a:off x="5582256" y="929050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IL-17: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Potente inductor de antimicrobianos en queratinocitos.</a:t>
          </a:r>
        </a:p>
      </dsp:txBody>
      <dsp:txXfrm>
        <a:off x="5600161" y="946955"/>
        <a:ext cx="2409483" cy="575513"/>
      </dsp:txXfrm>
    </dsp:sp>
    <dsp:sp modelId="{D01952F5-A939-054B-B53A-2AEAD0897915}">
      <dsp:nvSpPr>
        <dsp:cNvPr id="0" name=""/>
        <dsp:cNvSpPr/>
      </dsp:nvSpPr>
      <dsp:spPr>
        <a:xfrm rot="5400000">
          <a:off x="6751412" y="1593864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F128A-1185-6D4A-83CF-F2D250E12A80}">
      <dsp:nvSpPr>
        <dsp:cNvPr id="0" name=""/>
        <dsp:cNvSpPr/>
      </dsp:nvSpPr>
      <dsp:spPr>
        <a:xfrm>
          <a:off x="5582256" y="1754337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IFN-</a:t>
          </a:r>
          <a:r>
            <a:rPr lang="el-GR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γ:</a:t>
          </a:r>
          <a:r>
            <a:rPr lang="el-GR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Sin efecto relevante.</a:t>
          </a:r>
        </a:p>
      </dsp:txBody>
      <dsp:txXfrm>
        <a:off x="5600161" y="1772242"/>
        <a:ext cx="2409483" cy="575513"/>
      </dsp:txXfrm>
    </dsp:sp>
    <dsp:sp modelId="{E648FA0C-5378-6248-BE4F-4002140D4366}">
      <dsp:nvSpPr>
        <dsp:cNvPr id="0" name=""/>
        <dsp:cNvSpPr/>
      </dsp:nvSpPr>
      <dsp:spPr>
        <a:xfrm rot="5400000">
          <a:off x="6751412" y="2419151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36DF8-18FF-D04A-8A3E-37EEE9FF92F4}">
      <dsp:nvSpPr>
        <dsp:cNvPr id="0" name=""/>
        <dsp:cNvSpPr/>
      </dsp:nvSpPr>
      <dsp:spPr>
        <a:xfrm>
          <a:off x="5582256" y="2579623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IL-22: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Respuesta menos pronunciada que IL-17.</a:t>
          </a:r>
        </a:p>
      </dsp:txBody>
      <dsp:txXfrm>
        <a:off x="5600161" y="2597528"/>
        <a:ext cx="2409483" cy="575513"/>
      </dsp:txXfrm>
    </dsp:sp>
    <dsp:sp modelId="{B3F637F7-1500-0047-9B82-43B1930D9E2D}">
      <dsp:nvSpPr>
        <dsp:cNvPr id="0" name=""/>
        <dsp:cNvSpPr/>
      </dsp:nvSpPr>
      <dsp:spPr>
        <a:xfrm>
          <a:off x="8369890" y="103764"/>
          <a:ext cx="2445293" cy="611323"/>
        </a:xfrm>
        <a:prstGeom prst="roundRect">
          <a:avLst>
            <a:gd name="adj" fmla="val 10000"/>
          </a:avLst>
        </a:prstGeom>
        <a:solidFill>
          <a:srgbClr val="00F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Células dendríticas (</a:t>
          </a:r>
          <a:r>
            <a:rPr lang="es-ES" sz="1100" b="1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DCs</a:t>
          </a:r>
          <a:r>
            <a:rPr lang="es-ES" sz="11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S" sz="1100" kern="1200">
            <a:solidFill>
              <a:srgbClr val="22346A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87795" y="121669"/>
        <a:ext cx="2409483" cy="575513"/>
      </dsp:txXfrm>
    </dsp:sp>
    <dsp:sp modelId="{CA095405-7E19-A94F-AF08-0294C288DBE1}">
      <dsp:nvSpPr>
        <dsp:cNvPr id="0" name=""/>
        <dsp:cNvSpPr/>
      </dsp:nvSpPr>
      <dsp:spPr>
        <a:xfrm rot="5400000">
          <a:off x="9539046" y="768578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C27D8-B2D6-D746-8643-D22047119788}">
      <dsp:nvSpPr>
        <dsp:cNvPr id="0" name=""/>
        <dsp:cNvSpPr/>
      </dsp:nvSpPr>
      <dsp:spPr>
        <a:xfrm>
          <a:off x="8369890" y="929050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Psoriasis: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CD11c+ producen TNF-</a:t>
          </a:r>
          <a:r>
            <a:rPr lang="el-GR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α 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e IL-23, polarizando hacia Th17.</a:t>
          </a:r>
        </a:p>
      </dsp:txBody>
      <dsp:txXfrm>
        <a:off x="8387795" y="946955"/>
        <a:ext cx="2409483" cy="575513"/>
      </dsp:txXfrm>
    </dsp:sp>
    <dsp:sp modelId="{55D55BD0-CB29-234B-873D-7AE626B8C1CF}">
      <dsp:nvSpPr>
        <dsp:cNvPr id="0" name=""/>
        <dsp:cNvSpPr/>
      </dsp:nvSpPr>
      <dsp:spPr>
        <a:xfrm rot="5400000">
          <a:off x="9539046" y="1593864"/>
          <a:ext cx="106981" cy="10698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836F9-8931-8948-97A3-FAD4AD9E048B}">
      <dsp:nvSpPr>
        <dsp:cNvPr id="0" name=""/>
        <dsp:cNvSpPr/>
      </dsp:nvSpPr>
      <dsp:spPr>
        <a:xfrm>
          <a:off x="8369890" y="1754337"/>
          <a:ext cx="2445293" cy="6113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AD: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900" kern="1200" err="1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DCs</a:t>
          </a:r>
          <a:r>
            <a:rPr lang="es-ES" sz="900" kern="1200">
              <a:solidFill>
                <a:srgbClr val="22346A"/>
              </a:solidFill>
              <a:latin typeface="Arial" panose="020B0604020202020204" pitchFamily="34" charset="0"/>
              <a:cs typeface="Arial" panose="020B0604020202020204" pitchFamily="34" charset="0"/>
            </a:rPr>
            <a:t> carecen de estas características.</a:t>
          </a:r>
        </a:p>
      </dsp:txBody>
      <dsp:txXfrm>
        <a:off x="8387795" y="1772242"/>
        <a:ext cx="2409483" cy="575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E7EB0-FC30-DB46-BFC6-D1E22B74F338}">
      <dsp:nvSpPr>
        <dsp:cNvPr id="0" name=""/>
        <dsp:cNvSpPr/>
      </dsp:nvSpPr>
      <dsp:spPr>
        <a:xfrm rot="5400000">
          <a:off x="2699296" y="-608467"/>
          <a:ext cx="1698041" cy="3339592"/>
        </a:xfrm>
        <a:prstGeom prst="round2SameRect">
          <a:avLst/>
        </a:prstGeom>
        <a:solidFill>
          <a:srgbClr val="003867">
            <a:alpha val="9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Clima seco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Contaminación ambiental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Disbiosis (</a:t>
          </a:r>
          <a:r>
            <a:rPr lang="es-ES" sz="1400" i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 </a:t>
          </a:r>
          <a:r>
            <a:rPr lang="es-ES" sz="1400" i="1" kern="12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aureus</a:t>
          </a: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Alérgenos (ácaros, pólenes)</a:t>
          </a:r>
        </a:p>
      </dsp:txBody>
      <dsp:txXfrm rot="-5400000">
        <a:off x="1878521" y="295200"/>
        <a:ext cx="3256700" cy="1532257"/>
      </dsp:txXfrm>
    </dsp:sp>
    <dsp:sp modelId="{7314CE9E-73EB-674A-9910-B3FD295C75D2}">
      <dsp:nvSpPr>
        <dsp:cNvPr id="0" name=""/>
        <dsp:cNvSpPr/>
      </dsp:nvSpPr>
      <dsp:spPr>
        <a:xfrm>
          <a:off x="0" y="53"/>
          <a:ext cx="1878520" cy="2122552"/>
        </a:xfrm>
        <a:prstGeom prst="roundRect">
          <a:avLst/>
        </a:prstGeom>
        <a:solidFill>
          <a:srgbClr val="00F0B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Dermatitis Atópica</a:t>
          </a:r>
          <a:endParaRPr lang="es-ES" sz="2000" kern="1200">
            <a:solidFill>
              <a:srgbClr val="003867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702" y="91755"/>
        <a:ext cx="1695116" cy="1939148"/>
      </dsp:txXfrm>
    </dsp:sp>
    <dsp:sp modelId="{76A5CB06-B5EF-234F-A5C9-B647CF42CA03}">
      <dsp:nvSpPr>
        <dsp:cNvPr id="0" name=""/>
        <dsp:cNvSpPr/>
      </dsp:nvSpPr>
      <dsp:spPr>
        <a:xfrm rot="5400000">
          <a:off x="2699296" y="1620212"/>
          <a:ext cx="1698041" cy="3339592"/>
        </a:xfrm>
        <a:prstGeom prst="round2SameRect">
          <a:avLst/>
        </a:prstGeom>
        <a:solidFill>
          <a:srgbClr val="003867">
            <a:alpha val="90000"/>
          </a:srgb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Estrés mecánico (fenómeno de </a:t>
          </a:r>
          <a:r>
            <a:rPr lang="es-ES" sz="1400" kern="12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Koebner</a:t>
          </a: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Infecciones (estreptococo)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Obesidad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4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Tabaquismo</a:t>
          </a:r>
        </a:p>
      </dsp:txBody>
      <dsp:txXfrm rot="-5400000">
        <a:off x="1878521" y="2523879"/>
        <a:ext cx="3256700" cy="1532257"/>
      </dsp:txXfrm>
    </dsp:sp>
    <dsp:sp modelId="{850A9A90-8C13-6842-BD77-0AFF7B82DEB6}">
      <dsp:nvSpPr>
        <dsp:cNvPr id="0" name=""/>
        <dsp:cNvSpPr/>
      </dsp:nvSpPr>
      <dsp:spPr>
        <a:xfrm>
          <a:off x="0" y="2228732"/>
          <a:ext cx="1878520" cy="2122552"/>
        </a:xfrm>
        <a:prstGeom prst="roundRect">
          <a:avLst/>
        </a:prstGeom>
        <a:solidFill>
          <a:srgbClr val="00F0BF"/>
        </a:solidFill>
        <a:ln>
          <a:noFill/>
        </a:ln>
        <a:effectLst>
          <a:softEdge rad="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rPr>
            <a:t>Psoriasis</a:t>
          </a:r>
          <a:endParaRPr lang="es-ES" sz="2000" kern="1200">
            <a:solidFill>
              <a:srgbClr val="003867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702" y="2320434"/>
        <a:ext cx="1695116" cy="19391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F0E6E-0743-2240-AD37-8C880377940F}">
      <dsp:nvSpPr>
        <dsp:cNvPr id="0" name=""/>
        <dsp:cNvSpPr/>
      </dsp:nvSpPr>
      <dsp:spPr>
        <a:xfrm>
          <a:off x="4988297" y="2838775"/>
          <a:ext cx="4342207" cy="13358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Char char="•"/>
          </a:pP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Emparejar terapias con vías dominantes mejora eficacia:</a:t>
          </a:r>
          <a:b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s-ES" sz="1000" b="1" kern="1200">
              <a:latin typeface="Arial" panose="020B0604020202020204" pitchFamily="34" charset="0"/>
              <a:cs typeface="Arial" panose="020B0604020202020204" pitchFamily="34" charset="0"/>
            </a:rPr>
            <a:t>Th17</a:t>
          </a: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 (psoriasis), </a:t>
          </a:r>
          <a:r>
            <a:rPr lang="es-ES" sz="1000" b="1" kern="1200">
              <a:latin typeface="Arial" panose="020B0604020202020204" pitchFamily="34" charset="0"/>
              <a:cs typeface="Arial" panose="020B0604020202020204" pitchFamily="34" charset="0"/>
            </a:rPr>
            <a:t>Th2</a:t>
          </a: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 (DA).</a:t>
          </a:r>
          <a:b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	Nuevos objetivos: interferón tipo I, C1QBP.</a:t>
          </a:r>
        </a:p>
      </dsp:txBody>
      <dsp:txXfrm>
        <a:off x="6320304" y="3202094"/>
        <a:ext cx="2980854" cy="943230"/>
      </dsp:txXfrm>
    </dsp:sp>
    <dsp:sp modelId="{40730AD6-BDD7-5843-8542-0174453FB9A9}">
      <dsp:nvSpPr>
        <dsp:cNvPr id="0" name=""/>
        <dsp:cNvSpPr/>
      </dsp:nvSpPr>
      <dsp:spPr>
        <a:xfrm>
          <a:off x="270240" y="2539294"/>
          <a:ext cx="2983531" cy="13358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200" kern="1200">
              <a:latin typeface="Arial" panose="020B0604020202020204" pitchFamily="34" charset="0"/>
              <a:cs typeface="Arial" panose="020B0604020202020204" pitchFamily="34" charset="0"/>
            </a:rPr>
            <a:t>Mapas </a:t>
          </a:r>
          <a:r>
            <a:rPr lang="es-ES" sz="1200" kern="1200" err="1">
              <a:latin typeface="Arial" panose="020B0604020202020204" pitchFamily="34" charset="0"/>
              <a:cs typeface="Arial" panose="020B0604020202020204" pitchFamily="34" charset="0"/>
            </a:rPr>
            <a:t>transcriptómicos</a:t>
          </a:r>
          <a:r>
            <a:rPr lang="es-ES" sz="1200" kern="1200">
              <a:latin typeface="Arial" panose="020B0604020202020204" pitchFamily="34" charset="0"/>
              <a:cs typeface="Arial" panose="020B0604020202020204" pitchFamily="34" charset="0"/>
            </a:rPr>
            <a:t> permiten diferenciar psoriasis y DA en casos de solapamiento.</a:t>
          </a:r>
        </a:p>
      </dsp:txBody>
      <dsp:txXfrm>
        <a:off x="299585" y="2902613"/>
        <a:ext cx="2029781" cy="943230"/>
      </dsp:txXfrm>
    </dsp:sp>
    <dsp:sp modelId="{8D96D3CA-0139-E949-A65E-F57A0A80B9CD}">
      <dsp:nvSpPr>
        <dsp:cNvPr id="0" name=""/>
        <dsp:cNvSpPr/>
      </dsp:nvSpPr>
      <dsp:spPr>
        <a:xfrm>
          <a:off x="4925903" y="629647"/>
          <a:ext cx="4292567" cy="13358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000" b="1" kern="1200">
              <a:latin typeface="Arial" panose="020B0604020202020204" pitchFamily="34" charset="0"/>
              <a:cs typeface="Arial" panose="020B0604020202020204" pitchFamily="34" charset="0"/>
            </a:rPr>
            <a:t>Psoriasis</a:t>
          </a: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>
          <a:pPr marL="114300" lvl="2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Char char="•"/>
          </a:pP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 Tres fenotipos principales:</a:t>
          </a:r>
          <a:b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s-ES" sz="1000" b="1" kern="1200">
              <a:latin typeface="Arial" panose="020B0604020202020204" pitchFamily="34" charset="0"/>
              <a:cs typeface="Arial" panose="020B0604020202020204" pitchFamily="34" charset="0"/>
            </a:rPr>
            <a:t>Th17</a:t>
          </a: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: Psoriasis crónica.</a:t>
          </a:r>
          <a:b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s-ES" sz="1000" b="1" kern="1200">
              <a:latin typeface="Arial" panose="020B0604020202020204" pitchFamily="34" charset="0"/>
              <a:cs typeface="Arial" panose="020B0604020202020204" pitchFamily="34" charset="0"/>
            </a:rPr>
            <a:t>Neutrofílica</a:t>
          </a: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: Psoriasis pustulosa.</a:t>
          </a:r>
          <a:b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s-ES" sz="1000" b="1" kern="1200">
              <a:latin typeface="Arial" panose="020B0604020202020204" pitchFamily="34" charset="0"/>
              <a:cs typeface="Arial" panose="020B0604020202020204" pitchFamily="34" charset="0"/>
            </a:rPr>
            <a:t>Interferón tipo I</a:t>
          </a: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: Lesiones 	inflamatorias agudas.</a:t>
          </a:r>
          <a:b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</a:br>
          <a:endParaRPr lang="es-ES" sz="10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2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Char char="•"/>
          </a:pPr>
          <a:r>
            <a:rPr lang="es-ES" sz="1000" kern="1200">
              <a:latin typeface="Arial" panose="020B0604020202020204" pitchFamily="34" charset="0"/>
              <a:cs typeface="Arial" panose="020B0604020202020204" pitchFamily="34" charset="0"/>
            </a:rPr>
            <a:t> Resistencia explicada por cambios en vías dominantes tras tratamientos.</a:t>
          </a:r>
        </a:p>
      </dsp:txBody>
      <dsp:txXfrm>
        <a:off x="6243018" y="658992"/>
        <a:ext cx="2946107" cy="943230"/>
      </dsp:txXfrm>
    </dsp:sp>
    <dsp:sp modelId="{49C13ADE-B1A1-E84E-B679-712C745ECEB0}">
      <dsp:nvSpPr>
        <dsp:cNvPr id="0" name=""/>
        <dsp:cNvSpPr/>
      </dsp:nvSpPr>
      <dsp:spPr>
        <a:xfrm>
          <a:off x="285017" y="732136"/>
          <a:ext cx="2940532" cy="13358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00F0BF"/>
            </a:buClr>
            <a:buSzPct val="80000"/>
            <a:buChar char="•"/>
          </a:pPr>
          <a:r>
            <a:rPr lang="es-ES" sz="1200" kern="1200">
              <a:latin typeface="Arial" panose="020B0604020202020204" pitchFamily="34" charset="0"/>
              <a:cs typeface="Arial" panose="020B0604020202020204" pitchFamily="34" charset="0"/>
            </a:rPr>
            <a:t>Entender </a:t>
          </a:r>
          <a:r>
            <a:rPr lang="es-ES" sz="1200" kern="1200" err="1">
              <a:latin typeface="Arial" panose="020B0604020202020204" pitchFamily="34" charset="0"/>
              <a:cs typeface="Arial" panose="020B0604020202020204" pitchFamily="34" charset="0"/>
            </a:rPr>
            <a:t>endotipos</a:t>
          </a:r>
          <a:r>
            <a:rPr lang="es-ES" sz="1200" kern="1200">
              <a:latin typeface="Arial" panose="020B0604020202020204" pitchFamily="34" charset="0"/>
              <a:cs typeface="Arial" panose="020B0604020202020204" pitchFamily="34" charset="0"/>
            </a:rPr>
            <a:t> moleculares en </a:t>
          </a:r>
          <a:r>
            <a:rPr lang="es-ES" sz="1200" b="1" kern="1200">
              <a:latin typeface="Arial" panose="020B0604020202020204" pitchFamily="34" charset="0"/>
              <a:cs typeface="Arial" panose="020B0604020202020204" pitchFamily="34" charset="0"/>
            </a:rPr>
            <a:t>psoriasis</a:t>
          </a:r>
          <a:r>
            <a:rPr lang="es-ES" sz="1200" kern="120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ES" sz="1200" b="1" kern="1200">
              <a:latin typeface="Arial" panose="020B0604020202020204" pitchFamily="34" charset="0"/>
              <a:cs typeface="Arial" panose="020B0604020202020204" pitchFamily="34" charset="0"/>
            </a:rPr>
            <a:t>dermatitis atópica (DA)</a:t>
          </a:r>
          <a:r>
            <a:rPr lang="es-ES" sz="1200" kern="1200">
              <a:latin typeface="Arial" panose="020B0604020202020204" pitchFamily="34" charset="0"/>
              <a:cs typeface="Arial" panose="020B0604020202020204" pitchFamily="34" charset="0"/>
            </a:rPr>
            <a:t>, su solapamiento y resistencia a tratamientos mediante transcriptómica.</a:t>
          </a:r>
        </a:p>
      </dsp:txBody>
      <dsp:txXfrm>
        <a:off x="314362" y="761481"/>
        <a:ext cx="1999682" cy="943230"/>
      </dsp:txXfrm>
    </dsp:sp>
    <dsp:sp modelId="{369AF651-C218-4A44-BE0B-63008C885650}">
      <dsp:nvSpPr>
        <dsp:cNvPr id="0" name=""/>
        <dsp:cNvSpPr/>
      </dsp:nvSpPr>
      <dsp:spPr>
        <a:xfrm>
          <a:off x="2847447" y="398356"/>
          <a:ext cx="1517163" cy="1517163"/>
        </a:xfrm>
        <a:prstGeom prst="pieWedg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1814" y="842723"/>
        <a:ext cx="1072796" cy="1072796"/>
      </dsp:txXfrm>
    </dsp:sp>
    <dsp:sp modelId="{65E2553C-2AB2-F54F-93ED-E97508C1F6C5}">
      <dsp:nvSpPr>
        <dsp:cNvPr id="0" name=""/>
        <dsp:cNvSpPr/>
      </dsp:nvSpPr>
      <dsp:spPr>
        <a:xfrm rot="5400000">
          <a:off x="4551591" y="391324"/>
          <a:ext cx="1517163" cy="1517163"/>
        </a:xfrm>
        <a:prstGeom prst="pieWedge">
          <a:avLst/>
        </a:prstGeom>
        <a:solidFill>
          <a:srgbClr val="00F0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551591" y="835691"/>
        <a:ext cx="1072796" cy="1072796"/>
      </dsp:txXfrm>
    </dsp:sp>
    <dsp:sp modelId="{153C864A-A2F0-6D42-9AAE-65D144BB9785}">
      <dsp:nvSpPr>
        <dsp:cNvPr id="0" name=""/>
        <dsp:cNvSpPr/>
      </dsp:nvSpPr>
      <dsp:spPr>
        <a:xfrm rot="10800000">
          <a:off x="4551591" y="2068028"/>
          <a:ext cx="1517163" cy="1517163"/>
        </a:xfrm>
        <a:prstGeom prst="pieWedge">
          <a:avLst/>
        </a:prstGeom>
        <a:solidFill>
          <a:srgbClr val="0078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551591" y="2068028"/>
        <a:ext cx="1072796" cy="1072796"/>
      </dsp:txXfrm>
    </dsp:sp>
    <dsp:sp modelId="{2A1E1A26-B480-DA4F-BCD8-48E1A4B052C6}">
      <dsp:nvSpPr>
        <dsp:cNvPr id="0" name=""/>
        <dsp:cNvSpPr/>
      </dsp:nvSpPr>
      <dsp:spPr>
        <a:xfrm rot="16200000">
          <a:off x="2847447" y="2083194"/>
          <a:ext cx="1517163" cy="1517163"/>
        </a:xfrm>
        <a:prstGeom prst="pieWedge">
          <a:avLst/>
        </a:prstGeom>
        <a:solidFill>
          <a:srgbClr val="22346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291814" y="2083194"/>
        <a:ext cx="1072796" cy="1072796"/>
      </dsp:txXfrm>
    </dsp:sp>
    <dsp:sp modelId="{40BD38A6-F180-7A4F-A894-02136A6565E3}">
      <dsp:nvSpPr>
        <dsp:cNvPr id="0" name=""/>
        <dsp:cNvSpPr/>
      </dsp:nvSpPr>
      <dsp:spPr>
        <a:xfrm>
          <a:off x="3808304" y="1327052"/>
          <a:ext cx="1289623" cy="1121406"/>
        </a:xfrm>
        <a:prstGeom prst="circularArrow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BB3B2-7804-8748-8BFE-7460440FDD91}">
      <dsp:nvSpPr>
        <dsp:cNvPr id="0" name=""/>
        <dsp:cNvSpPr/>
      </dsp:nvSpPr>
      <dsp:spPr>
        <a:xfrm rot="10800000">
          <a:off x="3808304" y="1535785"/>
          <a:ext cx="1289623" cy="1121406"/>
        </a:xfrm>
        <a:prstGeom prst="circularArrow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3D5B2-0688-874E-98A9-870138D1035F}">
      <dsp:nvSpPr>
        <dsp:cNvPr id="0" name=""/>
        <dsp:cNvSpPr/>
      </dsp:nvSpPr>
      <dsp:spPr>
        <a:xfrm>
          <a:off x="2227646" y="1373"/>
          <a:ext cx="7288742" cy="1407517"/>
        </a:xfrm>
        <a:prstGeom prst="rect">
          <a:avLst/>
        </a:prstGeom>
        <a:solidFill>
          <a:srgbClr val="22346A">
            <a:alpha val="2902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86" tIns="357509" rIns="146286" bIns="35750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Superposiciones inmunológicas-histológicas-clínicas</a:t>
          </a:r>
          <a:b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y subtipos específicos.</a:t>
          </a:r>
          <a:endParaRPr lang="en-US" sz="1600" b="0" kern="1200">
            <a:solidFill>
              <a:schemeClr val="bg1">
                <a:lumMod val="9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27646" y="1373"/>
        <a:ext cx="7288742" cy="1407517"/>
      </dsp:txXfrm>
    </dsp:sp>
    <dsp:sp modelId="{FF349D17-AEE2-1A47-8D35-401D20E4675E}">
      <dsp:nvSpPr>
        <dsp:cNvPr id="0" name=""/>
        <dsp:cNvSpPr/>
      </dsp:nvSpPr>
      <dsp:spPr>
        <a:xfrm>
          <a:off x="838" y="1373"/>
          <a:ext cx="2226807" cy="1407517"/>
        </a:xfrm>
        <a:prstGeom prst="rect">
          <a:avLst/>
        </a:prstGeom>
        <a:solidFill>
          <a:srgbClr val="0078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740" tIns="139031" rIns="99740" bIns="13903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 Espectro </a:t>
          </a:r>
          <a:b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s-ES" sz="1600" b="1" kern="1200" err="1">
              <a:latin typeface="Arial" panose="020B0604020202020204" pitchFamily="34" charset="0"/>
              <a:cs typeface="Arial" panose="020B0604020202020204" pitchFamily="34" charset="0"/>
            </a:rPr>
            <a:t>Pso</a:t>
          </a: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-AD</a:t>
          </a:r>
          <a:endParaRPr lang="en-US" sz="1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8" y="1373"/>
        <a:ext cx="2226807" cy="1407517"/>
      </dsp:txXfrm>
    </dsp:sp>
    <dsp:sp modelId="{94B4B6C3-9C85-C447-9B0D-932C56675EC1}">
      <dsp:nvSpPr>
        <dsp:cNvPr id="0" name=""/>
        <dsp:cNvSpPr/>
      </dsp:nvSpPr>
      <dsp:spPr>
        <a:xfrm>
          <a:off x="2203477" y="1493341"/>
          <a:ext cx="7310306" cy="1407517"/>
        </a:xfrm>
        <a:prstGeom prst="rect">
          <a:avLst/>
        </a:prstGeom>
        <a:solidFill>
          <a:srgbClr val="22346A">
            <a:alpha val="2902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719" tIns="357509" rIns="146719" bIns="35750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Zonas de solapamiento y fenómenos paradójicos complican </a:t>
          </a:r>
          <a:b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el diagnóstico, especialmente en niños y localizaciones específicas.</a:t>
          </a:r>
          <a:endParaRPr lang="en-US" sz="1600" b="0" kern="1200">
            <a:solidFill>
              <a:schemeClr val="bg1">
                <a:lumMod val="9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03477" y="1493341"/>
        <a:ext cx="7310306" cy="1407517"/>
      </dsp:txXfrm>
    </dsp:sp>
    <dsp:sp modelId="{76BF6549-582C-F74F-BCD9-98BF3733DB05}">
      <dsp:nvSpPr>
        <dsp:cNvPr id="0" name=""/>
        <dsp:cNvSpPr/>
      </dsp:nvSpPr>
      <dsp:spPr>
        <a:xfrm>
          <a:off x="838" y="1493341"/>
          <a:ext cx="2202638" cy="1407517"/>
        </a:xfrm>
        <a:prstGeom prst="rect">
          <a:avLst/>
        </a:prstGeom>
        <a:solidFill>
          <a:srgbClr val="00F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35" tIns="139031" rIns="100035" bIns="13903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 Diagnóstico </a:t>
          </a:r>
          <a:b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 diferencial</a:t>
          </a:r>
          <a:endParaRPr lang="en-US" sz="1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8" y="1493341"/>
        <a:ext cx="2202638" cy="1407517"/>
      </dsp:txXfrm>
    </dsp:sp>
    <dsp:sp modelId="{CCC718FE-876C-7E48-B5FE-9FCF8419E076}">
      <dsp:nvSpPr>
        <dsp:cNvPr id="0" name=""/>
        <dsp:cNvSpPr/>
      </dsp:nvSpPr>
      <dsp:spPr>
        <a:xfrm>
          <a:off x="2206920" y="2985309"/>
          <a:ext cx="7310306" cy="1407517"/>
        </a:xfrm>
        <a:prstGeom prst="rect">
          <a:avLst/>
        </a:prstGeom>
        <a:solidFill>
          <a:srgbClr val="22346A">
            <a:alpha val="2902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719" tIns="357509" rIns="146719" bIns="35750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La personalización del tratamiento, basada en biomarcadores </a:t>
          </a:r>
          <a:b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0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y subtipos, es clave para optimizar resultados.</a:t>
          </a:r>
          <a:endParaRPr lang="en-US" sz="1600" b="0" kern="1200">
            <a:solidFill>
              <a:schemeClr val="bg1">
                <a:lumMod val="9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06920" y="2985309"/>
        <a:ext cx="7310306" cy="1407517"/>
      </dsp:txXfrm>
    </dsp:sp>
    <dsp:sp modelId="{1BDCDCA0-AB1A-984D-A538-5E3E2842501F}">
      <dsp:nvSpPr>
        <dsp:cNvPr id="0" name=""/>
        <dsp:cNvSpPr/>
      </dsp:nvSpPr>
      <dsp:spPr>
        <a:xfrm>
          <a:off x="838" y="2985309"/>
          <a:ext cx="2202638" cy="1407517"/>
        </a:xfrm>
        <a:prstGeom prst="rect">
          <a:avLst/>
        </a:prstGeom>
        <a:solidFill>
          <a:srgbClr val="2234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35" tIns="139031" rIns="100035" bIns="13903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 Implicaciones </a:t>
          </a:r>
          <a:b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 terapéuticas</a:t>
          </a:r>
          <a:endParaRPr lang="en-US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8" y="2985309"/>
        <a:ext cx="2202638" cy="1407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82235C3-1908-E36B-57B1-F0502A0D8A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2860A25-D0D4-3673-126C-71C2A752C2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38247-2F92-0B4D-A522-D1BB6494545F}" type="datetimeFigureOut">
              <a:rPr lang="es-ES" smtClean="0"/>
              <a:t>18/02/2025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1DBBD7-A176-047E-6192-A7A7C787FD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5033B7-9371-C8F0-A2C0-FE73F16ECC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21F44-106F-304F-8FE0-440142A11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9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05EA174-DD47-4829-91EC-8675AB2C854F}" type="datetimeFigureOut">
              <a:rPr lang="es-ES" smtClean="0"/>
              <a:pPr/>
              <a:t>18/02/2025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BBB158F-49C6-4E0F-99A2-AB925A7B074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88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9B9E4-205B-5C2C-400F-13A1E1DB3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090851B-B4B5-A65C-EBF9-13205C6EE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10E1D4D-CE3C-17E5-A131-4A480053A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B74EF0-3E64-F6E9-78F1-B7188B9BE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B158F-49C6-4E0F-99A2-AB925A7B074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553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E, Krueger JG.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two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different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diseases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spectrum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Curr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Opin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2017;48:68-73. doi:10.1016/j.coi.2017.08.008</a:t>
            </a:r>
          </a:p>
          <a:p>
            <a:endParaRPr lang="es-ES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676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Egeberg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A, Griffiths CEM, Williams HC, Andersen YMF, Thyssen JP.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characteristics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symptoms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burden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adults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Br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online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ahead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print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doi:10.1111/BJD.18622.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33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Rev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2023;64(2):123-135.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392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30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Rev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2023;64(2):123-135.</a:t>
            </a:r>
          </a:p>
          <a:p>
            <a:pPr>
              <a:spcBef>
                <a:spcPts val="900"/>
              </a:spcBef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Leung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DYM.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dermatitis: Age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race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matter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!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2023;151(3):678-681.</a:t>
            </a:r>
          </a:p>
          <a:p>
            <a:pPr>
              <a:spcBef>
                <a:spcPts val="900"/>
              </a:spcBef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3. Noda S, Suárez-Fariñas 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Ungar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B, Kim SJ, de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Guzman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Strong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Xu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H, et al.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Asian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combines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increased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TH17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polarization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2023;151(4):982-992.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94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Rev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2023;64(2):123-135.</a:t>
            </a:r>
          </a:p>
          <a:p>
            <a:pPr>
              <a:spcBef>
                <a:spcPts val="900"/>
              </a:spcBef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Leung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DYM.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dermatitis: Age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race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matter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!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2023;151(3):678-681.</a:t>
            </a:r>
          </a:p>
          <a:p>
            <a:pPr>
              <a:spcBef>
                <a:spcPts val="900"/>
              </a:spcBef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3. Noda S, Suárez-Fariñas 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Ungar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B, Kim SJ, de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Guzman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Strong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Xu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H, et al.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Asian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combines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increased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TH17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polarization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2023;151(4):982-992.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304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Moy AP,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Murali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Kroshinsky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D, Duncan LM,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Nazarian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RM.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Immunologic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overlap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helper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subtypes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17 and 22 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erythrodermic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dermatitis. JAMA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2015;151(7):761–768. doi:10.1001/jamadermatol.2015.2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Wang H, Wang S, Li L, Wang X, Liu C, Lu M, Xia Y, Liu Y.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Involvement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cytokine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TWEAK 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vulgaris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pustular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psoriasis,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erythrodermic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Cytokine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2021;138:155391. doi:10.1016/j.cyto.2020.155391.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Wang X, Zhao X, Li D,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Sun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X, Zhang Y. IL-36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cytokines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autoimmunity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inflammatory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Oncotarget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2015;9(2). doi:10.18632/oncotarget.22814.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5587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32C1-187D-D5A4-761C-843A909A0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6BF9CC9-D013-4EEA-39E7-8881AD57F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A69C8B3-5D4E-4621-AE29-2B5CB6AA8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err="1">
                <a:effectLst/>
              </a:rPr>
              <a:t>Rebora</a:t>
            </a:r>
            <a:r>
              <a:rPr lang="es-ES">
                <a:effectLst/>
              </a:rPr>
              <a:t>, A.; </a:t>
            </a:r>
            <a:r>
              <a:rPr lang="es-ES" err="1">
                <a:effectLst/>
              </a:rPr>
              <a:t>Rongioletti</a:t>
            </a:r>
            <a:r>
              <a:rPr lang="es-ES">
                <a:effectLst/>
              </a:rPr>
              <a:t>, F. Psoriasis; ISED: Brescia, </a:t>
            </a:r>
            <a:r>
              <a:rPr lang="es-ES" err="1">
                <a:effectLst/>
              </a:rPr>
              <a:t>Italy</a:t>
            </a:r>
            <a:r>
              <a:rPr lang="es-ES">
                <a:effectLst/>
              </a:rPr>
              <a:t>, 1994.</a:t>
            </a:r>
          </a:p>
          <a:p>
            <a:r>
              <a:rPr lang="es-ES" err="1">
                <a:effectLst/>
              </a:rPr>
              <a:t>Beylot</a:t>
            </a:r>
            <a:r>
              <a:rPr lang="es-ES">
                <a:effectLst/>
              </a:rPr>
              <a:t>, C.; </a:t>
            </a:r>
            <a:r>
              <a:rPr lang="es-ES" err="1">
                <a:effectLst/>
              </a:rPr>
              <a:t>Puissant</a:t>
            </a:r>
            <a:r>
              <a:rPr lang="es-ES">
                <a:effectLst/>
              </a:rPr>
              <a:t>, A.; </a:t>
            </a:r>
            <a:r>
              <a:rPr lang="es-ES" err="1">
                <a:effectLst/>
              </a:rPr>
              <a:t>Bioulac</a:t>
            </a:r>
            <a:r>
              <a:rPr lang="es-ES">
                <a:effectLst/>
              </a:rPr>
              <a:t>, P.; </a:t>
            </a:r>
            <a:r>
              <a:rPr lang="es-ES" err="1">
                <a:effectLst/>
              </a:rPr>
              <a:t>Saurat</a:t>
            </a:r>
            <a:r>
              <a:rPr lang="es-ES">
                <a:effectLst/>
              </a:rPr>
              <a:t>, J.H.; </a:t>
            </a:r>
            <a:r>
              <a:rPr lang="es-ES" err="1">
                <a:effectLst/>
              </a:rPr>
              <a:t>Pringuet</a:t>
            </a:r>
            <a:r>
              <a:rPr lang="es-ES">
                <a:effectLst/>
              </a:rPr>
              <a:t>, R.; </a:t>
            </a:r>
            <a:r>
              <a:rPr lang="es-ES" err="1">
                <a:effectLst/>
              </a:rPr>
              <a:t>Doutre</a:t>
            </a:r>
            <a:r>
              <a:rPr lang="es-ES">
                <a:effectLst/>
              </a:rPr>
              <a:t>, M.S. Particular </a:t>
            </a:r>
            <a:r>
              <a:rPr lang="es-ES" err="1">
                <a:effectLst/>
              </a:rPr>
              <a:t>clinical</a:t>
            </a:r>
            <a:r>
              <a:rPr lang="es-ES">
                <a:effectLst/>
              </a:rPr>
              <a:t> </a:t>
            </a:r>
            <a:r>
              <a:rPr lang="es-ES" err="1">
                <a:effectLst/>
              </a:rPr>
              <a:t>features</a:t>
            </a:r>
            <a:r>
              <a:rPr lang="es-ES">
                <a:effectLst/>
              </a:rPr>
              <a:t> </a:t>
            </a:r>
            <a:r>
              <a:rPr lang="es-ES" err="1">
                <a:effectLst/>
              </a:rPr>
              <a:t>of</a:t>
            </a:r>
            <a:r>
              <a:rPr lang="es-ES">
                <a:effectLst/>
              </a:rPr>
              <a:t> psoriasis in </a:t>
            </a:r>
            <a:r>
              <a:rPr lang="es-ES" err="1">
                <a:effectLst/>
              </a:rPr>
              <a:t>infants</a:t>
            </a:r>
            <a:r>
              <a:rPr lang="es-ES">
                <a:effectLst/>
              </a:rPr>
              <a:t> and</a:t>
            </a:r>
          </a:p>
          <a:p>
            <a:r>
              <a:rPr lang="es-ES" err="1">
                <a:effectLst/>
              </a:rPr>
              <a:t>chidren</a:t>
            </a:r>
            <a:r>
              <a:rPr lang="es-ES">
                <a:effectLst/>
              </a:rPr>
              <a:t>. Acta </a:t>
            </a:r>
            <a:r>
              <a:rPr lang="es-ES" err="1">
                <a:effectLst/>
              </a:rPr>
              <a:t>Derm</a:t>
            </a:r>
            <a:r>
              <a:rPr lang="es-ES">
                <a:effectLst/>
              </a:rPr>
              <a:t>. </a:t>
            </a:r>
            <a:r>
              <a:rPr lang="es-ES" err="1">
                <a:effectLst/>
              </a:rPr>
              <a:t>Venereol</a:t>
            </a:r>
            <a:r>
              <a:rPr lang="es-ES">
                <a:effectLst/>
              </a:rPr>
              <a:t>. </a:t>
            </a:r>
            <a:r>
              <a:rPr lang="es-ES" err="1">
                <a:effectLst/>
              </a:rPr>
              <a:t>Suppl</a:t>
            </a:r>
            <a:r>
              <a:rPr lang="es-ES">
                <a:effectLst/>
              </a:rPr>
              <a:t>. 1979, 87, 95–97.</a:t>
            </a:r>
          </a:p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693710-A544-D22E-ABED-8151CC300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852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Müller S,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Welchowski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T, Schmid 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Maintz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L, Herrmann N,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Wilsmann-Theis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algorithm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predict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switches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 (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flip-flop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phenomenon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2024.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511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Bick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J. Th1, Th2, &amp; Th17: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Profiling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Optimal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Immunoprofiling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[Internet].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Doylestown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PA: Incite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; 2023 [citado el 5 de diciembre de 2024]. Disponible en: https://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www.incitehealth.com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/blog/th1-th2-th17-immunoprofiling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6299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McGonagle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D, McDermott MF. A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proposed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immunological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diseases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PLoS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2006 Aug;3(8):e297.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10.1371/journal.pmed.0030297. PMID: 16942393; PMCID: PMC1564298.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705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Müller S,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Welchowski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T, Schmid 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Maintz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L, Herrmann N,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Wilsmann-Theis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algorithm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predict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switches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 (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flip-flop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phenomenon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Murphy MJ, Cohen JM,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Vesely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MD,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Damsky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W.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Paradoxical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eruptions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targeted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therapies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dermatology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A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systematic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review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J Am Acad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2023;89(5):1234-1246.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1028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Müller S,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Welchowski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T, Schmid 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Maintz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L, Herrmann N,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Wilsmann-Theis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algorithm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predict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switches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 (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flip-flop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phenomenon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Murphy MJ, Cohen JM,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Vesely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MD,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Damsky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W.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Paradoxical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eruptions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targeted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therapies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dermatology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A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systematic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review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J Am Acad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2023;89(5):1234-1246.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17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Schäbitz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Eyerich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K,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Garzorz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-Stark N. So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close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yet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so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far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away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dichotomy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specific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response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inflammation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in psoriasis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dermatitis.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Acad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Venereol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2023;37(8):1385-1395.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359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Maronese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CA,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Valenti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Moltrasio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Romagnuolo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Ferrucci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SM,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Gilliet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M, et al.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Paradoxical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updated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review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options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Invest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2024;144(11):2364–76. DOI:10.1016/j.jid.2024.05.015.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128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Reflexión personal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986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J Mol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Sci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2022 May 15;23(10):5518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636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Liu Y, Wang H, Taylor M, Cook C, Martínez-Berdeja A, North JP, et al.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human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inflammatory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skin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based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single-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profiling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Sci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2022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Apr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15;7(70):eabl9165.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10.1126/sciimmunol.abl9165.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529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Gilliet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Dissecting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transcriptome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molecular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endotypes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resistance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Keynote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introduced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Christopher Griffiths (Manchester, UK). Psoriasis: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Gene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; 2024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5-7; London,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United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Kingdom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342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Gilliet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Dissecting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transcriptome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molecular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endotypes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resistance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Keynote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introduced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Christopher Griffiths (Manchester, UK). Psoriasis: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Gene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; 2024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5-7; London,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United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Kingdom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5164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Gilliet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Dissecting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transcriptome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molecular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endotypes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resistance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Keynote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introduced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Christopher Griffiths (Manchester, UK). Psoriasis: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Gene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; 2024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Dec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5-7; London,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United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Kingdom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s-ES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38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J Mol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Sci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2022 May 15;23(10):5518.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10.3390/ijms23105518. PMCID: PMC9143118.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3014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B158F-49C6-4E0F-99A2-AB925A7B0744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599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Lowes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MA, Fuentes-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Duculan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J,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Zaba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LC,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Cardinale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Nograles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KE, et al. Low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expression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IL-23/Th17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pathway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compared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psoriasis.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2008 Nov 15;181(10):7420–7. PMCID: PMC3488892.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5589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Egawa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G.,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Weninger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, W.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psoriasis: Dynamics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skin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environment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in acute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inflammation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Nat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2018;19(12):1286–98. doi:10.1038/s41590-018-0231-8.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129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E, Krueger JG.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two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different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diseases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one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spectrum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Curr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Opin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2017;48:68-73. doi:10.1016/j.coi.2017.08.008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77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Nograles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KE, Krueger JG.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Contrasting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psoriasis–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part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pathologic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concepts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2011 May;127(5):1110-8.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10.1016/j.jaci.2011.01.053.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Epub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2011 Mar 8.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354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Nograles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KE, Krueger JG.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Contrasting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psoriasis–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part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pathologic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concepts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2011 May;127(5):1110-8.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10.1016/j.jaci.2011.01.053.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Epub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2011 Mar 8.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732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CC60-346D-B22B-EF30-7EC668F2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1C9ADA2-1288-65ED-5DC6-C5EADB5DF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C5DF4E0-3A41-FABF-C389-6847C286C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Nograles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KE, Krueger JG.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Contrasting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dermatitis and psoriasis–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part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I: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pathologic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concepts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. 2011 May;127(5):1110-8.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doi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: 10.1016/j.jaci.2011.01.053. </a:t>
            </a:r>
            <a:r>
              <a:rPr lang="es-ES" err="1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Epub</a:t>
            </a:r>
            <a:r>
              <a:rPr lang="es-ES">
                <a:solidFill>
                  <a:srgbClr val="0E0E0E"/>
                </a:solidFill>
                <a:effectLst/>
                <a:latin typeface="Arial" panose="020B0604020202020204" pitchFamily="34" charset="0"/>
              </a:rPr>
              <a:t> 2011 Mar 8.</a:t>
            </a:r>
          </a:p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07A4B8-89B0-E4E5-C1CD-2A565569E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7498E-2C3A-B14A-85DC-13AD1D0D7C4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87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6727AED-29E8-1D33-2507-28DCD5AFA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01284E4-924A-4BDB-A498-D5FD48F7FF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652" y="1990687"/>
            <a:ext cx="6756301" cy="952451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Clic para editar título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5D8BFE2A-41FB-733A-D552-F48CEF372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652" y="3069963"/>
            <a:ext cx="6756301" cy="7481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CAF5A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Clic para editar subtítulo</a:t>
            </a:r>
          </a:p>
        </p:txBody>
      </p:sp>
    </p:spTree>
    <p:extLst>
      <p:ext uri="{BB962C8B-B14F-4D97-AF65-F5344CB8AC3E}">
        <p14:creationId xmlns:p14="http://schemas.microsoft.com/office/powerpoint/2010/main" val="148749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3D6727-CD4A-0917-33C5-CC89354AD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677F15C-1E2D-2142-8DA1-23DF7678A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58" y="79513"/>
            <a:ext cx="10710038" cy="903218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1818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FEA39B-121E-B423-ABC0-8AAA0A52E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A77B8D43-7970-E10C-B344-1C326D926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58" y="79513"/>
            <a:ext cx="10710038" cy="903218"/>
          </a:xfrm>
        </p:spPr>
        <p:txBody>
          <a:bodyPr anchor="ctr"/>
          <a:lstStyle>
            <a:lvl1pPr>
              <a:defRPr b="1">
                <a:solidFill>
                  <a:srgbClr val="2234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13DE74-2A50-3EBB-C22A-AF35B7CFA4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6223624" y="231744"/>
            <a:ext cx="6502400" cy="6502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180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7586D4-8C68-9E1D-686E-6FA4EBF0A9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852" y="276087"/>
            <a:ext cx="6502400" cy="6502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FEA39B-121E-B423-ABC0-8AAA0A52EE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A77B8D43-7970-E10C-B344-1C326D926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58" y="79513"/>
            <a:ext cx="10710038" cy="903218"/>
          </a:xfrm>
        </p:spPr>
        <p:txBody>
          <a:bodyPr anchor="ctr"/>
          <a:lstStyle>
            <a:lvl1pPr>
              <a:defRPr b="1">
                <a:solidFill>
                  <a:srgbClr val="2234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7859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79D18-DE2A-B645-AEDD-CC9DB6D2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36F498-8C33-AB03-EB51-7217ADD7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BCEA-0F17-2746-B516-EB6F9A728AFD}" type="datetimeFigureOut">
              <a:rPr lang="es-ES" smtClean="0"/>
              <a:t>18/02/2025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082878-2E9B-AAC6-713E-45549593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10BA26-BDF7-FB9B-5C8B-1128E4F3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3E5AA-E9D5-8446-88F0-606E07504B56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F0C1DF-5CC7-19E8-9794-F1F083969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0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3C8E61-E764-4514-A413-F49833494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39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>
            <a:extLst>
              <a:ext uri="{FF2B5EF4-FFF2-40B4-BE49-F238E27FC236}">
                <a16:creationId xmlns:a16="http://schemas.microsoft.com/office/drawing/2014/main" id="{E2592040-B0B5-67B5-422A-74C178EDA22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22627" y="63500"/>
            <a:ext cx="774700" cy="138499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es-ES" sz="90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Uso interno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A84837-C853-FF8F-FFEC-DC8A7DBF3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944843"/>
            <a:ext cx="2084439" cy="913157"/>
          </a:xfrm>
          <a:prstGeom prst="rect">
            <a:avLst/>
          </a:prstGeom>
        </p:spPr>
      </p:pic>
      <p:sp>
        <p:nvSpPr>
          <p:cNvPr id="3" name="Marcador de imagen 24">
            <a:extLst>
              <a:ext uri="{FF2B5EF4-FFF2-40B4-BE49-F238E27FC236}">
                <a16:creationId xmlns:a16="http://schemas.microsoft.com/office/drawing/2014/main" id="{6A28C765-6FD6-0A5C-C8D3-9BD2E065E311}"/>
              </a:ext>
            </a:extLst>
          </p:cNvPr>
          <p:cNvSpPr txBox="1">
            <a:spLocks/>
          </p:cNvSpPr>
          <p:nvPr userDrawn="1"/>
        </p:nvSpPr>
        <p:spPr>
          <a:xfrm>
            <a:off x="1" y="161378"/>
            <a:ext cx="12191999" cy="2009359"/>
          </a:xfrm>
          <a:custGeom>
            <a:avLst/>
            <a:gdLst>
              <a:gd name="connsiteX0" fmla="*/ 0 w 9144000"/>
              <a:gd name="connsiteY0" fmla="*/ 0 h 4722626"/>
              <a:gd name="connsiteX1" fmla="*/ 9144000 w 9144000"/>
              <a:gd name="connsiteY1" fmla="*/ 0 h 4722626"/>
              <a:gd name="connsiteX2" fmla="*/ 9144000 w 9144000"/>
              <a:gd name="connsiteY2" fmla="*/ 4722626 h 4722626"/>
              <a:gd name="connsiteX3" fmla="*/ 0 w 9144000"/>
              <a:gd name="connsiteY3" fmla="*/ 4722626 h 4722626"/>
              <a:gd name="connsiteX4" fmla="*/ 0 w 9144000"/>
              <a:gd name="connsiteY4" fmla="*/ 0 h 4722626"/>
              <a:gd name="connsiteX0" fmla="*/ 0 w 9144000"/>
              <a:gd name="connsiteY0" fmla="*/ 650240 h 4722626"/>
              <a:gd name="connsiteX1" fmla="*/ 9144000 w 9144000"/>
              <a:gd name="connsiteY1" fmla="*/ 0 h 4722626"/>
              <a:gd name="connsiteX2" fmla="*/ 9144000 w 9144000"/>
              <a:gd name="connsiteY2" fmla="*/ 4722626 h 4722626"/>
              <a:gd name="connsiteX3" fmla="*/ 0 w 9144000"/>
              <a:gd name="connsiteY3" fmla="*/ 4722626 h 4722626"/>
              <a:gd name="connsiteX4" fmla="*/ 0 w 9144000"/>
              <a:gd name="connsiteY4" fmla="*/ 650240 h 4722626"/>
              <a:gd name="connsiteX0" fmla="*/ 0 w 9144000"/>
              <a:gd name="connsiteY0" fmla="*/ 650240 h 4722626"/>
              <a:gd name="connsiteX1" fmla="*/ 8275320 w 9144000"/>
              <a:gd name="connsiteY1" fmla="*/ 59186 h 4722626"/>
              <a:gd name="connsiteX2" fmla="*/ 9144000 w 9144000"/>
              <a:gd name="connsiteY2" fmla="*/ 0 h 4722626"/>
              <a:gd name="connsiteX3" fmla="*/ 9144000 w 9144000"/>
              <a:gd name="connsiteY3" fmla="*/ 4722626 h 4722626"/>
              <a:gd name="connsiteX4" fmla="*/ 0 w 9144000"/>
              <a:gd name="connsiteY4" fmla="*/ 4722626 h 4722626"/>
              <a:gd name="connsiteX5" fmla="*/ 0 w 9144000"/>
              <a:gd name="connsiteY5" fmla="*/ 650240 h 4722626"/>
              <a:gd name="connsiteX0" fmla="*/ 0 w 9144000"/>
              <a:gd name="connsiteY0" fmla="*/ 650240 h 4722626"/>
              <a:gd name="connsiteX1" fmla="*/ 8407400 w 9144000"/>
              <a:gd name="connsiteY1" fmla="*/ 653546 h 4722626"/>
              <a:gd name="connsiteX2" fmla="*/ 9144000 w 9144000"/>
              <a:gd name="connsiteY2" fmla="*/ 0 h 4722626"/>
              <a:gd name="connsiteX3" fmla="*/ 9144000 w 9144000"/>
              <a:gd name="connsiteY3" fmla="*/ 4722626 h 4722626"/>
              <a:gd name="connsiteX4" fmla="*/ 0 w 9144000"/>
              <a:gd name="connsiteY4" fmla="*/ 4722626 h 4722626"/>
              <a:gd name="connsiteX5" fmla="*/ 0 w 9144000"/>
              <a:gd name="connsiteY5" fmla="*/ 650240 h 4722626"/>
              <a:gd name="connsiteX0" fmla="*/ 0 w 9144017"/>
              <a:gd name="connsiteY0" fmla="*/ 650240 h 4722626"/>
              <a:gd name="connsiteX1" fmla="*/ 8407400 w 9144017"/>
              <a:gd name="connsiteY1" fmla="*/ 653546 h 4722626"/>
              <a:gd name="connsiteX2" fmla="*/ 9144000 w 9144017"/>
              <a:gd name="connsiteY2" fmla="*/ 0 h 4722626"/>
              <a:gd name="connsiteX3" fmla="*/ 9144000 w 9144017"/>
              <a:gd name="connsiteY3" fmla="*/ 4722626 h 4722626"/>
              <a:gd name="connsiteX4" fmla="*/ 0 w 9144017"/>
              <a:gd name="connsiteY4" fmla="*/ 4722626 h 4722626"/>
              <a:gd name="connsiteX5" fmla="*/ 0 w 9144017"/>
              <a:gd name="connsiteY5" fmla="*/ 650240 h 4722626"/>
              <a:gd name="connsiteX0" fmla="*/ 0 w 9144022"/>
              <a:gd name="connsiteY0" fmla="*/ 650240 h 4722626"/>
              <a:gd name="connsiteX1" fmla="*/ 8407400 w 9144022"/>
              <a:gd name="connsiteY1" fmla="*/ 653546 h 4722626"/>
              <a:gd name="connsiteX2" fmla="*/ 9144000 w 9144022"/>
              <a:gd name="connsiteY2" fmla="*/ 0 h 4722626"/>
              <a:gd name="connsiteX3" fmla="*/ 9144000 w 9144022"/>
              <a:gd name="connsiteY3" fmla="*/ 4722626 h 4722626"/>
              <a:gd name="connsiteX4" fmla="*/ 0 w 9144022"/>
              <a:gd name="connsiteY4" fmla="*/ 4722626 h 4722626"/>
              <a:gd name="connsiteX5" fmla="*/ 0 w 9144022"/>
              <a:gd name="connsiteY5" fmla="*/ 650240 h 4722626"/>
              <a:gd name="connsiteX0" fmla="*/ 0 w 9144000"/>
              <a:gd name="connsiteY0" fmla="*/ 650240 h 4722626"/>
              <a:gd name="connsiteX1" fmla="*/ 8407400 w 9144000"/>
              <a:gd name="connsiteY1" fmla="*/ 653546 h 4722626"/>
              <a:gd name="connsiteX2" fmla="*/ 9144000 w 9144000"/>
              <a:gd name="connsiteY2" fmla="*/ 0 h 4722626"/>
              <a:gd name="connsiteX3" fmla="*/ 9144000 w 9144000"/>
              <a:gd name="connsiteY3" fmla="*/ 4722626 h 4722626"/>
              <a:gd name="connsiteX4" fmla="*/ 0 w 9144000"/>
              <a:gd name="connsiteY4" fmla="*/ 4722626 h 4722626"/>
              <a:gd name="connsiteX5" fmla="*/ 0 w 9144000"/>
              <a:gd name="connsiteY5" fmla="*/ 650240 h 4722626"/>
              <a:gd name="connsiteX0" fmla="*/ 0 w 9144000"/>
              <a:gd name="connsiteY0" fmla="*/ 650240 h 4722626"/>
              <a:gd name="connsiteX1" fmla="*/ 8407400 w 9144000"/>
              <a:gd name="connsiteY1" fmla="*/ 653546 h 4722626"/>
              <a:gd name="connsiteX2" fmla="*/ 9144000 w 9144000"/>
              <a:gd name="connsiteY2" fmla="*/ 0 h 4722626"/>
              <a:gd name="connsiteX3" fmla="*/ 9144000 w 9144000"/>
              <a:gd name="connsiteY3" fmla="*/ 4722626 h 4722626"/>
              <a:gd name="connsiteX4" fmla="*/ 0 w 9144000"/>
              <a:gd name="connsiteY4" fmla="*/ 4722626 h 4722626"/>
              <a:gd name="connsiteX5" fmla="*/ 0 w 9144000"/>
              <a:gd name="connsiteY5" fmla="*/ 650240 h 4722626"/>
              <a:gd name="connsiteX0" fmla="*/ 0 w 9144000"/>
              <a:gd name="connsiteY0" fmla="*/ 665417 h 4737803"/>
              <a:gd name="connsiteX1" fmla="*/ 8407400 w 9144000"/>
              <a:gd name="connsiteY1" fmla="*/ 668723 h 4737803"/>
              <a:gd name="connsiteX2" fmla="*/ 9144000 w 9144000"/>
              <a:gd name="connsiteY2" fmla="*/ 0 h 4737803"/>
              <a:gd name="connsiteX3" fmla="*/ 9144000 w 9144000"/>
              <a:gd name="connsiteY3" fmla="*/ 4737803 h 4737803"/>
              <a:gd name="connsiteX4" fmla="*/ 0 w 9144000"/>
              <a:gd name="connsiteY4" fmla="*/ 4737803 h 4737803"/>
              <a:gd name="connsiteX5" fmla="*/ 0 w 9144000"/>
              <a:gd name="connsiteY5" fmla="*/ 665417 h 4737803"/>
              <a:gd name="connsiteX0" fmla="*/ 0 w 9144000"/>
              <a:gd name="connsiteY0" fmla="*/ 665417 h 4737803"/>
              <a:gd name="connsiteX1" fmla="*/ 8407400 w 9144000"/>
              <a:gd name="connsiteY1" fmla="*/ 668723 h 4737803"/>
              <a:gd name="connsiteX2" fmla="*/ 9144000 w 9144000"/>
              <a:gd name="connsiteY2" fmla="*/ 0 h 4737803"/>
              <a:gd name="connsiteX3" fmla="*/ 9144000 w 9144000"/>
              <a:gd name="connsiteY3" fmla="*/ 4737803 h 4737803"/>
              <a:gd name="connsiteX4" fmla="*/ 0 w 9144000"/>
              <a:gd name="connsiteY4" fmla="*/ 4737803 h 4737803"/>
              <a:gd name="connsiteX5" fmla="*/ 0 w 9144000"/>
              <a:gd name="connsiteY5" fmla="*/ 665417 h 4737803"/>
              <a:gd name="connsiteX0" fmla="*/ 0 w 9144000"/>
              <a:gd name="connsiteY0" fmla="*/ 517444 h 4589830"/>
              <a:gd name="connsiteX1" fmla="*/ 8407400 w 9144000"/>
              <a:gd name="connsiteY1" fmla="*/ 520750 h 4589830"/>
              <a:gd name="connsiteX2" fmla="*/ 9140205 w 9144000"/>
              <a:gd name="connsiteY2" fmla="*/ 0 h 4589830"/>
              <a:gd name="connsiteX3" fmla="*/ 9144000 w 9144000"/>
              <a:gd name="connsiteY3" fmla="*/ 4589830 h 4589830"/>
              <a:gd name="connsiteX4" fmla="*/ 0 w 9144000"/>
              <a:gd name="connsiteY4" fmla="*/ 4589830 h 4589830"/>
              <a:gd name="connsiteX5" fmla="*/ 0 w 9144000"/>
              <a:gd name="connsiteY5" fmla="*/ 517444 h 4589830"/>
              <a:gd name="connsiteX0" fmla="*/ 0 w 9144000"/>
              <a:gd name="connsiteY0" fmla="*/ 612299 h 4684685"/>
              <a:gd name="connsiteX1" fmla="*/ 8407400 w 9144000"/>
              <a:gd name="connsiteY1" fmla="*/ 615605 h 4684685"/>
              <a:gd name="connsiteX2" fmla="*/ 9140205 w 9144000"/>
              <a:gd name="connsiteY2" fmla="*/ 0 h 4684685"/>
              <a:gd name="connsiteX3" fmla="*/ 9144000 w 9144000"/>
              <a:gd name="connsiteY3" fmla="*/ 4684685 h 4684685"/>
              <a:gd name="connsiteX4" fmla="*/ 0 w 9144000"/>
              <a:gd name="connsiteY4" fmla="*/ 4684685 h 4684685"/>
              <a:gd name="connsiteX5" fmla="*/ 0 w 9144000"/>
              <a:gd name="connsiteY5" fmla="*/ 612299 h 4684685"/>
              <a:gd name="connsiteX0" fmla="*/ 0 w 9144000"/>
              <a:gd name="connsiteY0" fmla="*/ 612299 h 4684685"/>
              <a:gd name="connsiteX1" fmla="*/ 8407400 w 9144000"/>
              <a:gd name="connsiteY1" fmla="*/ 615605 h 4684685"/>
              <a:gd name="connsiteX2" fmla="*/ 9140205 w 9144000"/>
              <a:gd name="connsiteY2" fmla="*/ 0 h 4684685"/>
              <a:gd name="connsiteX3" fmla="*/ 9144000 w 9144000"/>
              <a:gd name="connsiteY3" fmla="*/ 4684685 h 4684685"/>
              <a:gd name="connsiteX4" fmla="*/ 0 w 9144000"/>
              <a:gd name="connsiteY4" fmla="*/ 4684685 h 4684685"/>
              <a:gd name="connsiteX5" fmla="*/ 0 w 9144000"/>
              <a:gd name="connsiteY5" fmla="*/ 612299 h 4684685"/>
              <a:gd name="connsiteX0" fmla="*/ 0 w 9144000"/>
              <a:gd name="connsiteY0" fmla="*/ 612299 h 4684685"/>
              <a:gd name="connsiteX1" fmla="*/ 8407400 w 9144000"/>
              <a:gd name="connsiteY1" fmla="*/ 615605 h 4684685"/>
              <a:gd name="connsiteX2" fmla="*/ 9140205 w 9144000"/>
              <a:gd name="connsiteY2" fmla="*/ 0 h 4684685"/>
              <a:gd name="connsiteX3" fmla="*/ 9144000 w 9144000"/>
              <a:gd name="connsiteY3" fmla="*/ 4684685 h 4684685"/>
              <a:gd name="connsiteX4" fmla="*/ 0 w 9144000"/>
              <a:gd name="connsiteY4" fmla="*/ 4684685 h 4684685"/>
              <a:gd name="connsiteX5" fmla="*/ 0 w 9144000"/>
              <a:gd name="connsiteY5" fmla="*/ 612299 h 4684685"/>
              <a:gd name="connsiteX0" fmla="*/ 0 w 9144000"/>
              <a:gd name="connsiteY0" fmla="*/ 612299 h 4684685"/>
              <a:gd name="connsiteX1" fmla="*/ 8407400 w 9144000"/>
              <a:gd name="connsiteY1" fmla="*/ 615605 h 4684685"/>
              <a:gd name="connsiteX2" fmla="*/ 9140205 w 9144000"/>
              <a:gd name="connsiteY2" fmla="*/ 0 h 4684685"/>
              <a:gd name="connsiteX3" fmla="*/ 9144000 w 9144000"/>
              <a:gd name="connsiteY3" fmla="*/ 4684685 h 4684685"/>
              <a:gd name="connsiteX4" fmla="*/ 0 w 9144000"/>
              <a:gd name="connsiteY4" fmla="*/ 4684685 h 4684685"/>
              <a:gd name="connsiteX5" fmla="*/ 0 w 9144000"/>
              <a:gd name="connsiteY5" fmla="*/ 612299 h 4684685"/>
              <a:gd name="connsiteX0" fmla="*/ 0 w 9144000"/>
              <a:gd name="connsiteY0" fmla="*/ 612303 h 4684689"/>
              <a:gd name="connsiteX1" fmla="*/ 8407400 w 9144000"/>
              <a:gd name="connsiteY1" fmla="*/ 615609 h 4684689"/>
              <a:gd name="connsiteX2" fmla="*/ 9140205 w 9144000"/>
              <a:gd name="connsiteY2" fmla="*/ 4 h 4684689"/>
              <a:gd name="connsiteX3" fmla="*/ 9144000 w 9144000"/>
              <a:gd name="connsiteY3" fmla="*/ 4684689 h 4684689"/>
              <a:gd name="connsiteX4" fmla="*/ 0 w 9144000"/>
              <a:gd name="connsiteY4" fmla="*/ 4684689 h 4684689"/>
              <a:gd name="connsiteX5" fmla="*/ 0 w 9144000"/>
              <a:gd name="connsiteY5" fmla="*/ 612303 h 4684689"/>
              <a:gd name="connsiteX0" fmla="*/ 0 w 9144000"/>
              <a:gd name="connsiteY0" fmla="*/ 612303 h 4684689"/>
              <a:gd name="connsiteX1" fmla="*/ 8407400 w 9144000"/>
              <a:gd name="connsiteY1" fmla="*/ 615609 h 4684689"/>
              <a:gd name="connsiteX2" fmla="*/ 9140205 w 9144000"/>
              <a:gd name="connsiteY2" fmla="*/ 4 h 4684689"/>
              <a:gd name="connsiteX3" fmla="*/ 9144000 w 9144000"/>
              <a:gd name="connsiteY3" fmla="*/ 4684689 h 4684689"/>
              <a:gd name="connsiteX4" fmla="*/ 0 w 9144000"/>
              <a:gd name="connsiteY4" fmla="*/ 4684689 h 4684689"/>
              <a:gd name="connsiteX5" fmla="*/ 0 w 9144000"/>
              <a:gd name="connsiteY5" fmla="*/ 612303 h 4684689"/>
              <a:gd name="connsiteX0" fmla="*/ 0 w 9144000"/>
              <a:gd name="connsiteY0" fmla="*/ 609129 h 4681515"/>
              <a:gd name="connsiteX1" fmla="*/ 8407400 w 9144000"/>
              <a:gd name="connsiteY1" fmla="*/ 612435 h 4681515"/>
              <a:gd name="connsiteX2" fmla="*/ 9143380 w 9144000"/>
              <a:gd name="connsiteY2" fmla="*/ 5 h 4681515"/>
              <a:gd name="connsiteX3" fmla="*/ 9144000 w 9144000"/>
              <a:gd name="connsiteY3" fmla="*/ 4681515 h 4681515"/>
              <a:gd name="connsiteX4" fmla="*/ 0 w 9144000"/>
              <a:gd name="connsiteY4" fmla="*/ 4681515 h 4681515"/>
              <a:gd name="connsiteX5" fmla="*/ 0 w 9144000"/>
              <a:gd name="connsiteY5" fmla="*/ 609129 h 4681515"/>
              <a:gd name="connsiteX0" fmla="*/ 0 w 9144000"/>
              <a:gd name="connsiteY0" fmla="*/ 901554 h 4973940"/>
              <a:gd name="connsiteX1" fmla="*/ 8407400 w 9144000"/>
              <a:gd name="connsiteY1" fmla="*/ 904860 h 4973940"/>
              <a:gd name="connsiteX2" fmla="*/ 9140006 w 9144000"/>
              <a:gd name="connsiteY2" fmla="*/ 2 h 4973940"/>
              <a:gd name="connsiteX3" fmla="*/ 9144000 w 9144000"/>
              <a:gd name="connsiteY3" fmla="*/ 4973940 h 4973940"/>
              <a:gd name="connsiteX4" fmla="*/ 0 w 9144000"/>
              <a:gd name="connsiteY4" fmla="*/ 4973940 h 4973940"/>
              <a:gd name="connsiteX5" fmla="*/ 0 w 9144000"/>
              <a:gd name="connsiteY5" fmla="*/ 901554 h 4973940"/>
              <a:gd name="connsiteX0" fmla="*/ 0 w 9144000"/>
              <a:gd name="connsiteY0" fmla="*/ 901554 h 4973940"/>
              <a:gd name="connsiteX1" fmla="*/ 8407400 w 9144000"/>
              <a:gd name="connsiteY1" fmla="*/ 904860 h 4973940"/>
              <a:gd name="connsiteX2" fmla="*/ 9140006 w 9144000"/>
              <a:gd name="connsiteY2" fmla="*/ 2 h 4973940"/>
              <a:gd name="connsiteX3" fmla="*/ 9144000 w 9144000"/>
              <a:gd name="connsiteY3" fmla="*/ 4973940 h 4973940"/>
              <a:gd name="connsiteX4" fmla="*/ 0 w 9144000"/>
              <a:gd name="connsiteY4" fmla="*/ 4973940 h 4973940"/>
              <a:gd name="connsiteX5" fmla="*/ 0 w 9144000"/>
              <a:gd name="connsiteY5" fmla="*/ 901554 h 4973940"/>
              <a:gd name="connsiteX0" fmla="*/ 0 w 9144000"/>
              <a:gd name="connsiteY0" fmla="*/ 901554 h 4973940"/>
              <a:gd name="connsiteX1" fmla="*/ 8407400 w 9144000"/>
              <a:gd name="connsiteY1" fmla="*/ 904860 h 4973940"/>
              <a:gd name="connsiteX2" fmla="*/ 9140006 w 9144000"/>
              <a:gd name="connsiteY2" fmla="*/ 2 h 4973940"/>
              <a:gd name="connsiteX3" fmla="*/ 9144000 w 9144000"/>
              <a:gd name="connsiteY3" fmla="*/ 4973940 h 4973940"/>
              <a:gd name="connsiteX4" fmla="*/ 0 w 9144000"/>
              <a:gd name="connsiteY4" fmla="*/ 1970858 h 4973940"/>
              <a:gd name="connsiteX5" fmla="*/ 0 w 9144000"/>
              <a:gd name="connsiteY5" fmla="*/ 901554 h 4973940"/>
              <a:gd name="connsiteX0" fmla="*/ 0 w 9144000"/>
              <a:gd name="connsiteY0" fmla="*/ 901554 h 2009359"/>
              <a:gd name="connsiteX1" fmla="*/ 8407400 w 9144000"/>
              <a:gd name="connsiteY1" fmla="*/ 904860 h 2009359"/>
              <a:gd name="connsiteX2" fmla="*/ 9140006 w 9144000"/>
              <a:gd name="connsiteY2" fmla="*/ 2 h 2009359"/>
              <a:gd name="connsiteX3" fmla="*/ 9144000 w 9144000"/>
              <a:gd name="connsiteY3" fmla="*/ 2009359 h 2009359"/>
              <a:gd name="connsiteX4" fmla="*/ 0 w 9144000"/>
              <a:gd name="connsiteY4" fmla="*/ 1970858 h 2009359"/>
              <a:gd name="connsiteX5" fmla="*/ 0 w 9144000"/>
              <a:gd name="connsiteY5" fmla="*/ 901554 h 200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009359">
                <a:moveTo>
                  <a:pt x="0" y="901554"/>
                </a:moveTo>
                <a:lnTo>
                  <a:pt x="8407400" y="904860"/>
                </a:lnTo>
                <a:cubicBezTo>
                  <a:pt x="9048608" y="852293"/>
                  <a:pt x="9145901" y="-1834"/>
                  <a:pt x="9140006" y="2"/>
                </a:cubicBezTo>
                <a:cubicBezTo>
                  <a:pt x="9140213" y="1560505"/>
                  <a:pt x="9143793" y="448856"/>
                  <a:pt x="9144000" y="2009359"/>
                </a:cubicBezTo>
                <a:lnTo>
                  <a:pt x="0" y="1970858"/>
                </a:lnTo>
                <a:lnTo>
                  <a:pt x="0" y="901554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922A0D3-3EAD-2141-9C80-08EE53AF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84FECB-EBB0-0143-96F9-D0A4CC926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E17EAF-6261-3944-9AE5-C337CF84A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9EABCEA-0F17-2746-B516-EB6F9A728AFD}" type="datetimeFigureOut">
              <a:rPr lang="es-ES" smtClean="0"/>
              <a:pPr/>
              <a:t>18/02/2025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FEAC58-755C-924D-9D50-8098E54DD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99C9E-4131-1647-895E-3F3C8FE59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843E5AA-E9D5-8446-88F0-606E07504B5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108C7C-0BB3-44D0-B1EE-3791C31AD00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30777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220320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7" r:id="rId2"/>
    <p:sldLayoutId id="2147483701" r:id="rId3"/>
    <p:sldLayoutId id="2147483693" r:id="rId4"/>
    <p:sldLayoutId id="2147483700" r:id="rId5"/>
    <p:sldLayoutId id="2147483695" r:id="rId6"/>
    <p:sldLayoutId id="214748370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386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AF6A8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AF6A8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AF6A8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AF6A8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AF6A8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9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FE18F-1EE4-6A83-3663-5B144C8C1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44DF7-2957-3A6E-6585-91AA8E7ED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350" y="1005099"/>
            <a:ext cx="9304798" cy="1326642"/>
          </a:xfrm>
        </p:spPr>
        <p:txBody>
          <a:bodyPr anchor="t"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Psoriasis vs Dermatitis </a:t>
            </a:r>
            <a:r>
              <a:rPr lang="en-US" err="1">
                <a:latin typeface="Arial"/>
                <a:cs typeface="Arial"/>
              </a:rPr>
              <a:t>Atópica</a:t>
            </a:r>
            <a:r>
              <a:rPr lang="en-US">
                <a:latin typeface="Arial"/>
                <a:cs typeface="Arial"/>
              </a:rPr>
              <a:t>: ¿Son </a:t>
            </a:r>
            <a:r>
              <a:rPr lang="en-US" err="1">
                <a:latin typeface="Arial"/>
                <a:cs typeface="Arial"/>
              </a:rPr>
              <a:t>enfermedades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distintas</a:t>
            </a:r>
            <a:r>
              <a:rPr lang="en-US">
                <a:latin typeface="Arial"/>
                <a:cs typeface="Arial"/>
              </a:rPr>
              <a:t> o </a:t>
            </a:r>
            <a:r>
              <a:rPr lang="en-US" err="1">
                <a:latin typeface="Arial"/>
                <a:cs typeface="Arial"/>
              </a:rPr>
              <a:t>variaciones</a:t>
            </a:r>
            <a:r>
              <a:rPr lang="en-US">
                <a:latin typeface="Arial"/>
                <a:cs typeface="Arial"/>
              </a:rPr>
              <a:t> de un </a:t>
            </a:r>
            <a:r>
              <a:rPr lang="en-US" err="1">
                <a:latin typeface="Arial"/>
                <a:cs typeface="Arial"/>
              </a:rPr>
              <a:t>mismo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espectro</a:t>
            </a:r>
            <a:r>
              <a:rPr lang="en-US">
                <a:latin typeface="Arial"/>
                <a:cs typeface="Arial"/>
              </a:rPr>
              <a:t>?</a:t>
            </a:r>
            <a:endParaRPr lang="es-ES"/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EB071E3A-93A0-AAD2-16F5-0C99D7D805B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93350" y="3447454"/>
            <a:ext cx="6796533" cy="13681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>
                <a:solidFill>
                  <a:srgbClr val="00F0BF"/>
                </a:solidFill>
                <a:latin typeface="Arial"/>
                <a:cs typeface="Arial"/>
              </a:rPr>
              <a:t>Dr. Sergio Santos Alarcón</a:t>
            </a:r>
            <a:endParaRPr lang="es-ES" dirty="0">
              <a:solidFill>
                <a:srgbClr val="00F0BF"/>
              </a:solidFill>
            </a:endParaRPr>
          </a:p>
          <a:p>
            <a:r>
              <a:rPr lang="es-ES" dirty="0" err="1">
                <a:solidFill>
                  <a:srgbClr val="00F0BF"/>
                </a:solidFill>
                <a:latin typeface="Arial"/>
                <a:cs typeface="Arial"/>
              </a:rPr>
              <a:t>Dermatologia</a:t>
            </a:r>
            <a:r>
              <a:rPr lang="es-ES" dirty="0">
                <a:solidFill>
                  <a:srgbClr val="00F0BF"/>
                </a:solidFill>
                <a:latin typeface="Arial"/>
                <a:cs typeface="Arial"/>
              </a:rPr>
              <a:t>. Hospital Virgen de los Lirios </a:t>
            </a:r>
            <a:r>
              <a:rPr lang="es-ES">
                <a:solidFill>
                  <a:srgbClr val="00F0BF"/>
                </a:solidFill>
                <a:latin typeface="Arial"/>
                <a:cs typeface="Arial"/>
              </a:rPr>
              <a:t>de Alcoy</a:t>
            </a:r>
            <a:endParaRPr lang="es-ES" dirty="0">
              <a:solidFill>
                <a:srgbClr val="00F0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CB492351-2640-D4D1-DB41-AEF12D91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58" y="1646877"/>
            <a:ext cx="5067300" cy="3737657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D06598F-BD11-2EFE-CEB5-061545318D64}"/>
              </a:ext>
            </a:extLst>
          </p:cNvPr>
          <p:cNvSpPr txBox="1"/>
          <p:nvPr/>
        </p:nvSpPr>
        <p:spPr>
          <a:xfrm>
            <a:off x="5845276" y="3687971"/>
            <a:ext cx="6070601" cy="18004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900"/>
              </a:spcBef>
            </a:pPr>
            <a:r>
              <a:rPr lang="es-ES" sz="12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Dermatitis Atópica</a:t>
            </a:r>
            <a:endParaRPr lang="es-ES" sz="1200" b="1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Mediadores clave:</a:t>
            </a:r>
            <a:b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	Th2 y Th22 (en todos los subtipos).</a:t>
            </a:r>
            <a:b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	Citocinas: IL-4, IL-13, IL-22, TSLP.</a:t>
            </a: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Características clínicas:</a:t>
            </a:r>
            <a:br>
              <a:rPr lang="es-ES" sz="1200">
                <a:effectLst/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	Alteración de la barrera epidérmica.</a:t>
            </a:r>
            <a:br>
              <a:rPr lang="es-ES" sz="1200"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latin typeface="Arial"/>
                <a:cs typeface="Arial"/>
              </a:rPr>
              <a:t>	</a:t>
            </a: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Respuesta alérgica: IgE elevada (DA extrínseca).</a:t>
            </a:r>
            <a:br>
              <a:rPr lang="es-ES" sz="1200">
                <a:effectLst/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	DA asiática: Mezcla con rasgos psoriásicos (</a:t>
            </a:r>
            <a:r>
              <a:rPr lang="es-ES" sz="1200">
                <a:solidFill>
                  <a:srgbClr val="003867"/>
                </a:solidFill>
                <a:latin typeface="Arial"/>
                <a:cs typeface="Arial"/>
              </a:rPr>
              <a:t>paraqueratosis</a:t>
            </a: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, neutrófilos).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B9176F-5CFE-F671-14DC-A4A65519D534}"/>
              </a:ext>
            </a:extLst>
          </p:cNvPr>
          <p:cNvSpPr txBox="1"/>
          <p:nvPr/>
        </p:nvSpPr>
        <p:spPr>
          <a:xfrm>
            <a:off x="5845276" y="1559257"/>
            <a:ext cx="5969001" cy="18697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Psoriasis </a:t>
            </a:r>
            <a:r>
              <a:rPr lang="es-ES" sz="1200" b="1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Vulgaris</a:t>
            </a:r>
            <a:endParaRPr lang="es-ES" sz="1200" b="1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Mediadores clave:</a:t>
            </a:r>
            <a:b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	Tipo 17 T-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(Th17, Tc17).</a:t>
            </a:r>
            <a:b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	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Citocinas: IL-17, IL-23, TNF, IL-19, IL-36.</a:t>
            </a: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Características clínicas:</a:t>
            </a:r>
            <a:br>
              <a:rPr lang="es-ES" sz="1200">
                <a:effectLst/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	Hiperplasia epidérmica (</a:t>
            </a:r>
            <a:r>
              <a:rPr lang="es-ES" sz="1200">
                <a:solidFill>
                  <a:srgbClr val="003867"/>
                </a:solidFill>
                <a:latin typeface="Arial"/>
                <a:cs typeface="Arial"/>
              </a:rPr>
              <a:t>paraqueratosis</a:t>
            </a: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).</a:t>
            </a:r>
            <a:br>
              <a:rPr lang="es-ES" sz="1200">
                <a:effectLst/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	Respuesta molecular homogénea en lesiones (S100A7, </a:t>
            </a:r>
            <a:r>
              <a:rPr lang="es-ES" sz="1200" err="1">
                <a:solidFill>
                  <a:srgbClr val="003867"/>
                </a:solidFill>
                <a:effectLst/>
                <a:latin typeface="Arial"/>
                <a:cs typeface="Arial"/>
              </a:rPr>
              <a:t>lipocalina</a:t>
            </a: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 2).</a:t>
            </a:r>
            <a:br>
              <a:rPr lang="es-ES" sz="1200">
                <a:effectLst/>
                <a:latin typeface="Arial" panose="020B0604020202020204" pitchFamily="34" charset="0"/>
              </a:rPr>
            </a:br>
            <a:r>
              <a:rPr lang="es-ES" sz="1200">
                <a:solidFill>
                  <a:srgbClr val="003867"/>
                </a:solidFill>
                <a:effectLst/>
                <a:latin typeface="Arial"/>
                <a:cs typeface="Arial"/>
              </a:rPr>
              <a:t>	Autoinmunidad (autoantígenos LL37, ADAMTSL5).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E711E9E-39E5-0908-8343-45EE28CF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87273"/>
            <a:ext cx="10710038" cy="903218"/>
          </a:xfrm>
        </p:spPr>
        <p:txBody>
          <a:bodyPr>
            <a:normAutofit/>
          </a:bodyPr>
          <a:lstStyle/>
          <a:p>
            <a:r>
              <a:rPr lang="es-ES"/>
              <a:t>Diferencia </a:t>
            </a:r>
            <a:r>
              <a:rPr lang="es-ES" err="1"/>
              <a:t>inmunofenotípicas</a:t>
            </a:r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1A3B4D-903C-0918-B714-6F5397DF08E9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ADAM:  metaloproteinasas de tipo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desintegrina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DA: dermatitis atópica;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Ig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: inmunoglobulina; TNF: factor de necrosis tumoral; Th: células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0A03B0-BC3B-8682-F2AC-044F9137BF97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E, Krueger JG.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two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different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diseases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spectrum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Curr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Opin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2017;48:68-73.</a:t>
            </a:r>
          </a:p>
        </p:txBody>
      </p:sp>
    </p:spTree>
    <p:extLst>
      <p:ext uri="{BB962C8B-B14F-4D97-AF65-F5344CB8AC3E}">
        <p14:creationId xmlns:p14="http://schemas.microsoft.com/office/powerpoint/2010/main" val="391987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BC1983-E123-4852-4734-5EC65D252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75" y="1568339"/>
            <a:ext cx="4064000" cy="3784600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D2BA545-F87E-F9B8-E294-FACA9DDAE352}"/>
              </a:ext>
            </a:extLst>
          </p:cNvPr>
          <p:cNvSpPr txBox="1"/>
          <p:nvPr/>
        </p:nvSpPr>
        <p:spPr>
          <a:xfrm>
            <a:off x="5434496" y="1682368"/>
            <a:ext cx="5816600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>
                <a:solidFill>
                  <a:srgbClr val="003867"/>
                </a:solidFill>
                <a:latin typeface="Arial" panose="020B0604020202020204" pitchFamily="34" charset="0"/>
              </a:rPr>
              <a:t>1</a:t>
            </a:r>
            <a:r>
              <a:rPr lang="el-GR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Asociaciones clínicas: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AD: </a:t>
            </a: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Frecuente asociación con niveles elevados de IgE, alergias, asma y otros fenómenos atópicos.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PSO: </a:t>
            </a: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Asociada a artritis psoriásica, pero sin relación con enfermedades alérgicas.</a:t>
            </a:r>
          </a:p>
          <a:p>
            <a:pPr>
              <a:spcBef>
                <a:spcPts val="900"/>
              </a:spcBef>
            </a:pPr>
            <a:endParaRPr lang="es-ES" sz="16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es-ES" sz="1600" b="1">
                <a:solidFill>
                  <a:srgbClr val="003867"/>
                </a:solidFill>
                <a:latin typeface="Arial" panose="020B0604020202020204" pitchFamily="34" charset="0"/>
              </a:rPr>
              <a:t>2</a:t>
            </a:r>
            <a:r>
              <a:rPr lang="es-ES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. Características clínicas: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PSO: </a:t>
            </a: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Placas crónicas, bien delimitadas y con escamas gruesas.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AD: </a:t>
            </a: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Placas delgadas o parches con bordes menos definidos.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866F6B9-A8D1-2810-2A94-FBC663BAC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85891"/>
            <a:ext cx="10710038" cy="903218"/>
          </a:xfrm>
        </p:spPr>
        <p:txBody>
          <a:bodyPr>
            <a:normAutofit/>
          </a:bodyPr>
          <a:lstStyle/>
          <a:p>
            <a:r>
              <a:rPr lang="es-ES"/>
              <a:t>Diferencias Clínicas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168859-2E9C-418F-4201-29CC788E3B9B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Ig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: inmunoglobulina; PSO: psoriasis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E5EA66-BC1C-B4F6-416A-E5E0D3B4C306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Nograles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KE, Krueger JG.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Contrasting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psoriasis–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part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I: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pathologic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concepts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2011 May;127(5):1110-8. </a:t>
            </a:r>
          </a:p>
        </p:txBody>
      </p:sp>
    </p:spTree>
    <p:extLst>
      <p:ext uri="{BB962C8B-B14F-4D97-AF65-F5344CB8AC3E}">
        <p14:creationId xmlns:p14="http://schemas.microsoft.com/office/powerpoint/2010/main" val="2771421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echa izquierda y derecha 9">
            <a:extLst>
              <a:ext uri="{FF2B5EF4-FFF2-40B4-BE49-F238E27FC236}">
                <a16:creationId xmlns:a16="http://schemas.microsoft.com/office/drawing/2014/main" id="{4906B122-1992-103D-7F92-9D942780DEA9}"/>
              </a:ext>
            </a:extLst>
          </p:cNvPr>
          <p:cNvSpPr/>
          <p:nvPr/>
        </p:nvSpPr>
        <p:spPr>
          <a:xfrm>
            <a:off x="5242368" y="1433887"/>
            <a:ext cx="6008728" cy="903218"/>
          </a:xfrm>
          <a:prstGeom prst="leftRightArrow">
            <a:avLst>
              <a:gd name="adj1" fmla="val 100000"/>
              <a:gd name="adj2" fmla="val 29963"/>
            </a:avLst>
          </a:prstGeom>
          <a:gradFill flip="none" rotWithShape="1">
            <a:gsLst>
              <a:gs pos="10000">
                <a:srgbClr val="003867"/>
              </a:gs>
              <a:gs pos="100000">
                <a:srgbClr val="00F0B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4EBCBF-3FBC-D308-E910-8684AF2C2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4" y="1266092"/>
            <a:ext cx="4077201" cy="4512408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EF1D5A4-8CDF-5274-8F31-DAFEA6FF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87083"/>
            <a:ext cx="10710038" cy="903218"/>
          </a:xfrm>
        </p:spPr>
        <p:txBody>
          <a:bodyPr>
            <a:normAutofit/>
          </a:bodyPr>
          <a:lstStyle/>
          <a:p>
            <a:r>
              <a:rPr lang="es-ES"/>
              <a:t>Diferencia Histológicas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045E6B-3F08-1DAA-F8A2-CAAFADDB3894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Nograles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KE, Krueger JG.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Contrasting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psoriasis–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part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I: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pathologic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concepts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2011 May;127(5):1110-8.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0749A0-6EE3-419F-142A-A5CEA97160B2}"/>
              </a:ext>
            </a:extLst>
          </p:cNvPr>
          <p:cNvSpPr txBox="1"/>
          <p:nvPr/>
        </p:nvSpPr>
        <p:spPr>
          <a:xfrm>
            <a:off x="5776657" y="1696196"/>
            <a:ext cx="2301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16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Dermatitis</a:t>
            </a:r>
            <a:endParaRPr lang="es-ES" sz="16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CE9C58-1A15-D1FD-1F59-EC0170E4A393}"/>
              </a:ext>
            </a:extLst>
          </p:cNvPr>
          <p:cNvSpPr txBox="1"/>
          <p:nvPr/>
        </p:nvSpPr>
        <p:spPr>
          <a:xfrm>
            <a:off x="8308842" y="1696196"/>
            <a:ext cx="2301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Psoriasis</a:t>
            </a:r>
            <a:endParaRPr lang="es-ES" sz="16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41226F-7222-EA24-5880-C9BBCEE5AFEC}"/>
              </a:ext>
            </a:extLst>
          </p:cNvPr>
          <p:cNvSpPr txBox="1"/>
          <p:nvPr/>
        </p:nvSpPr>
        <p:spPr>
          <a:xfrm>
            <a:off x="5896077" y="2793603"/>
            <a:ext cx="23016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Epidermal</a:t>
            </a:r>
            <a:r>
              <a:rPr lang="es-ES" sz="12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1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change</a:t>
            </a:r>
            <a:endParaRPr lang="es-ES" sz="1200" b="1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Regular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hyperkeratosis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Irregular acantosis</a:t>
            </a: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Spongiosis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r>
              <a:rPr lang="es-ES" sz="1200" b="1">
                <a:solidFill>
                  <a:srgbClr val="003867"/>
                </a:solidFill>
                <a:latin typeface="Arial" panose="020B0604020202020204" pitchFamily="34" charset="0"/>
              </a:rPr>
              <a:t>D</a:t>
            </a:r>
            <a:r>
              <a:rPr lang="es-ES" sz="12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ermal </a:t>
            </a:r>
            <a:r>
              <a:rPr lang="es-ES" sz="1200" b="1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change</a:t>
            </a:r>
            <a:endParaRPr lang="es-ES" sz="1200" b="1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Vasodilatation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without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neoangiogenesis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00F0BF"/>
              </a:buClr>
            </a:pP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62E98ED-23A9-306C-90B3-73CC52DA7248}"/>
              </a:ext>
            </a:extLst>
          </p:cNvPr>
          <p:cNvSpPr txBox="1"/>
          <p:nvPr/>
        </p:nvSpPr>
        <p:spPr>
          <a:xfrm>
            <a:off x="8982084" y="2793764"/>
            <a:ext cx="21986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Epidermal</a:t>
            </a:r>
            <a:r>
              <a:rPr lang="es-ES" sz="12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1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change</a:t>
            </a:r>
            <a:endParaRPr lang="es-ES" sz="1200" b="1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Hyperparakeratosis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Hypogranulosis</a:t>
            </a: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Regular acantosis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elongated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rete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ridges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Kogoj</a:t>
            </a: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spongiform</a:t>
            </a: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micropustules</a:t>
            </a: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Munro’s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microabscesses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r>
              <a:rPr lang="es-ES" sz="1200" b="1">
                <a:solidFill>
                  <a:srgbClr val="003867"/>
                </a:solidFill>
                <a:latin typeface="Arial" panose="020B0604020202020204" pitchFamily="34" charset="0"/>
              </a:rPr>
              <a:t>D</a:t>
            </a:r>
            <a:r>
              <a:rPr lang="es-ES" sz="12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ermal </a:t>
            </a:r>
            <a:r>
              <a:rPr lang="es-ES" sz="1200" b="1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change</a:t>
            </a:r>
            <a:endParaRPr lang="es-ES" sz="1200" b="1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Dilated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tortuous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capillaries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Suprapapillary</a:t>
            </a: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thinning</a:t>
            </a: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Neoangiogenesis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00F0BF"/>
              </a:buClr>
            </a:pP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40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21688C-648A-C46C-897C-A3A881D9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echa izquierda y derecha 9">
            <a:extLst>
              <a:ext uri="{FF2B5EF4-FFF2-40B4-BE49-F238E27FC236}">
                <a16:creationId xmlns:a16="http://schemas.microsoft.com/office/drawing/2014/main" id="{04EC92FC-A183-1CB8-2BC9-97C77DEB44BB}"/>
              </a:ext>
            </a:extLst>
          </p:cNvPr>
          <p:cNvSpPr/>
          <p:nvPr/>
        </p:nvSpPr>
        <p:spPr>
          <a:xfrm>
            <a:off x="5242368" y="1433887"/>
            <a:ext cx="6008728" cy="903218"/>
          </a:xfrm>
          <a:prstGeom prst="leftRightArrow">
            <a:avLst>
              <a:gd name="adj1" fmla="val 100000"/>
              <a:gd name="adj2" fmla="val 29963"/>
            </a:avLst>
          </a:prstGeom>
          <a:gradFill flip="none" rotWithShape="1">
            <a:gsLst>
              <a:gs pos="10000">
                <a:srgbClr val="003867"/>
              </a:gs>
              <a:gs pos="100000">
                <a:srgbClr val="00F0B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F3D40D-8CCA-5F12-A173-28D7EE910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4" y="1266092"/>
            <a:ext cx="4077201" cy="4512408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1AF9530-A983-AF28-81E2-BD8C407D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87083"/>
            <a:ext cx="10710038" cy="903218"/>
          </a:xfrm>
        </p:spPr>
        <p:txBody>
          <a:bodyPr>
            <a:normAutofit/>
          </a:bodyPr>
          <a:lstStyle/>
          <a:p>
            <a:r>
              <a:rPr lang="es-ES"/>
              <a:t>Diferencia Histológicas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D3EE0B-3894-F248-7DA1-CFB553749348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Nograles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KE, Krueger JG.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Contrasting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psoriasis–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part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I: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pathologic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concepts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2011 May;127(5):1110-8.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B9168D-72DF-EE4B-1E4F-D8089EC810A4}"/>
              </a:ext>
            </a:extLst>
          </p:cNvPr>
          <p:cNvSpPr txBox="1"/>
          <p:nvPr/>
        </p:nvSpPr>
        <p:spPr>
          <a:xfrm>
            <a:off x="5776657" y="1696196"/>
            <a:ext cx="2301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Dermatitis Atópica</a:t>
            </a:r>
            <a:endParaRPr lang="es-ES" sz="16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190D8C-43A5-B20C-78A3-155D6981DB8C}"/>
              </a:ext>
            </a:extLst>
          </p:cNvPr>
          <p:cNvSpPr txBox="1"/>
          <p:nvPr/>
        </p:nvSpPr>
        <p:spPr>
          <a:xfrm>
            <a:off x="8308842" y="1696196"/>
            <a:ext cx="2301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Psoriasis</a:t>
            </a:r>
            <a:endParaRPr lang="es-ES" sz="16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D44706-4D32-4E35-6200-76B4A9522CFE}"/>
              </a:ext>
            </a:extLst>
          </p:cNvPr>
          <p:cNvSpPr txBox="1"/>
          <p:nvPr/>
        </p:nvSpPr>
        <p:spPr>
          <a:xfrm>
            <a:off x="8982084" y="2793764"/>
            <a:ext cx="21986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Cambio epidérmico</a:t>
            </a: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Hiperparaqueratosis</a:t>
            </a: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Hipogranulosis</a:t>
            </a: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 </a:t>
            </a: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Acantosis regular</a:t>
            </a: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 con crestas de rete alargadas</a:t>
            </a: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Micropústulas</a:t>
            </a: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 espongiformes de </a:t>
            </a: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Kogoj</a:t>
            </a: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Microabcesos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Murno</a:t>
            </a: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r>
              <a:rPr lang="es-ES" sz="1200" b="1">
                <a:solidFill>
                  <a:srgbClr val="003867"/>
                </a:solidFill>
                <a:latin typeface="Arial" panose="020B0604020202020204" pitchFamily="34" charset="0"/>
              </a:rPr>
              <a:t>Cambio dérmico</a:t>
            </a:r>
            <a:endParaRPr lang="es-ES" sz="1200" b="1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Dilated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tortuous</a:t>
            </a: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capillaries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Suprapapillary</a:t>
            </a: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003867"/>
                </a:solidFill>
                <a:latin typeface="Arial" panose="020B0604020202020204" pitchFamily="34" charset="0"/>
              </a:rPr>
              <a:t>thinning</a:t>
            </a: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Neoangiogenesis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00F0BF"/>
              </a:buClr>
            </a:pP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1C2A012-89CA-5BE4-7C66-F4638AC4662D}"/>
              </a:ext>
            </a:extLst>
          </p:cNvPr>
          <p:cNvSpPr txBox="1"/>
          <p:nvPr/>
        </p:nvSpPr>
        <p:spPr>
          <a:xfrm>
            <a:off x="6025328" y="2853405"/>
            <a:ext cx="23016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Cambio epidérmico</a:t>
            </a: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Hiperqueratosis regular</a:t>
            </a: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latin typeface="Arial" panose="020B0604020202020204" pitchFamily="34" charset="0"/>
              </a:rPr>
              <a:t>Acantosis irregular</a:t>
            </a: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Espongiosis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r>
              <a:rPr lang="es-ES" sz="1200" b="1">
                <a:solidFill>
                  <a:srgbClr val="003867"/>
                </a:solidFill>
                <a:latin typeface="Arial" panose="020B0604020202020204" pitchFamily="34" charset="0"/>
              </a:rPr>
              <a:t>Cambio dérmico</a:t>
            </a:r>
            <a:endParaRPr lang="es-ES" sz="1200" b="1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12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Vasodilatación sin </a:t>
            </a:r>
            <a:r>
              <a:rPr lang="es-ES" sz="12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neoangiogénesis</a:t>
            </a: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00F0BF"/>
              </a:buClr>
            </a:pPr>
            <a:endParaRPr lang="es-ES" sz="12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033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5182B29-C5CB-49F5-D99A-10BB9982B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211" y="404036"/>
            <a:ext cx="6695578" cy="5583923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2031E8-99FA-A19B-1A48-4DFF910FD53E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E, Krueger JG.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two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different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diseases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spectrum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Curr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Opin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2017;48:68-73. </a:t>
            </a:r>
          </a:p>
        </p:txBody>
      </p:sp>
    </p:spTree>
    <p:extLst>
      <p:ext uri="{BB962C8B-B14F-4D97-AF65-F5344CB8AC3E}">
        <p14:creationId xmlns:p14="http://schemas.microsoft.com/office/powerpoint/2010/main" val="129713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225C2-7443-ECE8-6530-FB46D17A2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970983-29D1-E60E-55CB-C0869CCE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Preguntas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7CA7856-C39A-1FF4-FF28-1A0FAF7FE033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J Mol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Sci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2022 May 15;23(10):5518.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FC5CAD-30C9-BCAC-FC0C-D6B4AE116CC6}"/>
              </a:ext>
            </a:extLst>
          </p:cNvPr>
          <p:cNvSpPr txBox="1">
            <a:spLocks/>
          </p:cNvSpPr>
          <p:nvPr/>
        </p:nvSpPr>
        <p:spPr>
          <a:xfrm>
            <a:off x="838200" y="16816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es el </a:t>
            </a:r>
            <a:r>
              <a:rPr lang="es-ES" i="1">
                <a:solidFill>
                  <a:srgbClr val="22346A"/>
                </a:solidFill>
              </a:rPr>
              <a:t>overlap</a:t>
            </a:r>
            <a:r>
              <a:rPr lang="es-ES">
                <a:solidFill>
                  <a:srgbClr val="22346A"/>
                </a:solidFill>
              </a:rPr>
              <a:t>?</a:t>
            </a:r>
          </a:p>
          <a:p>
            <a:pPr marL="0" indent="0">
              <a:buClr>
                <a:srgbClr val="00F0BF"/>
              </a:buClr>
              <a:buNone/>
            </a:pPr>
            <a:endParaRPr lang="es-ES">
              <a:solidFill>
                <a:srgbClr val="22346A"/>
              </a:solidFill>
            </a:endParaRPr>
          </a:p>
          <a:p>
            <a:pPr marL="0" indent="0">
              <a:buClr>
                <a:srgbClr val="00F0BF"/>
              </a:buClr>
              <a:buNone/>
            </a:pPr>
            <a:r>
              <a:rPr lang="es-ES">
                <a:solidFill>
                  <a:schemeClr val="bg2">
                    <a:lumMod val="50000"/>
                  </a:schemeClr>
                </a:solidFill>
              </a:rPr>
              <a:t>El termino </a:t>
            </a:r>
            <a:r>
              <a:rPr lang="es-ES" i="1">
                <a:solidFill>
                  <a:schemeClr val="bg2">
                    <a:lumMod val="50000"/>
                  </a:schemeClr>
                </a:solidFill>
              </a:rPr>
              <a:t>overlap</a:t>
            </a:r>
            <a:r>
              <a:rPr lang="es-ES">
                <a:solidFill>
                  <a:schemeClr val="bg2">
                    <a:lumMod val="50000"/>
                  </a:schemeClr>
                </a:solidFill>
              </a:rPr>
              <a:t> resalta que ambas enfermedades comparten características inflamatorias y estructurales, lo que sugiere que pueden considerarse como parte de un espectro continuo de enfermedades inflamatorias cutáneas, influenciadas por factores genéticos, inmunológicos y ambientales.</a:t>
            </a: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93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E0623-3F14-D321-CD69-E09013A30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83490-7B68-C4CC-D9B6-559B3784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Preguntas 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0445CF9-E70D-B1A6-D253-A513BDB35309}"/>
              </a:ext>
            </a:extLst>
          </p:cNvPr>
          <p:cNvSpPr txBox="1">
            <a:spLocks/>
          </p:cNvSpPr>
          <p:nvPr/>
        </p:nvSpPr>
        <p:spPr>
          <a:xfrm>
            <a:off x="838200" y="16816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¿Dónde el diagnóstico diferencial entre psoriasis y dermatitis atópica es más difícil?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tipos de </a:t>
            </a:r>
            <a:r>
              <a:rPr lang="es-ES" i="1">
                <a:solidFill>
                  <a:srgbClr val="22346A"/>
                </a:solidFill>
              </a:rPr>
              <a:t>overlap</a:t>
            </a:r>
            <a:r>
              <a:rPr lang="es-ES">
                <a:solidFill>
                  <a:srgbClr val="22346A"/>
                </a:solidFill>
              </a:rPr>
              <a:t> hay?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¿Cómo diferenciarlos?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aspectos terapéuticos hay que tener en cuenta?</a:t>
            </a:r>
          </a:p>
        </p:txBody>
      </p:sp>
    </p:spTree>
    <p:extLst>
      <p:ext uri="{BB962C8B-B14F-4D97-AF65-F5344CB8AC3E}">
        <p14:creationId xmlns:p14="http://schemas.microsoft.com/office/powerpoint/2010/main" val="1755117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8ABEF3B9-F60E-C220-60AC-3F6524316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48" y="1559850"/>
            <a:ext cx="4777381" cy="373829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ln w="19050">
            <a:solidFill>
              <a:srgbClr val="00F0BF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2052E7-AF0D-5953-4DF2-1A3807E1741A}"/>
              </a:ext>
            </a:extLst>
          </p:cNvPr>
          <p:cNvSpPr txBox="1"/>
          <p:nvPr/>
        </p:nvSpPr>
        <p:spPr>
          <a:xfrm>
            <a:off x="6139549" y="1927681"/>
            <a:ext cx="5328003" cy="4192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 dirty="0">
                <a:effectLst/>
                <a:latin typeface="Arial"/>
                <a:cs typeface="Arial"/>
              </a:rPr>
              <a:t>Zonas con mayor overlap entre psoriasis y dermatitis </a:t>
            </a:r>
            <a:r>
              <a:rPr lang="en-US" sz="1600" b="1" dirty="0" err="1">
                <a:effectLst/>
                <a:latin typeface="Arial"/>
                <a:cs typeface="Arial"/>
              </a:rPr>
              <a:t>atópica</a:t>
            </a:r>
            <a:r>
              <a:rPr lang="en-US" sz="1600" b="1" dirty="0">
                <a:effectLst/>
                <a:latin typeface="Arial"/>
                <a:cs typeface="Arial"/>
              </a:rPr>
              <a:t> (</a:t>
            </a:r>
            <a:r>
              <a:rPr lang="en-US" sz="1600" b="1" dirty="0" err="1">
                <a:effectLst/>
                <a:latin typeface="Arial"/>
                <a:cs typeface="Arial"/>
              </a:rPr>
              <a:t>muy</a:t>
            </a:r>
            <a:r>
              <a:rPr lang="en-US" sz="1600" b="1" dirty="0">
                <a:effectLst/>
                <a:latin typeface="Arial"/>
                <a:cs typeface="Arial"/>
              </a:rPr>
              <a:t> </a:t>
            </a:r>
            <a:r>
              <a:rPr lang="en-US" sz="1600" b="1" dirty="0" err="1">
                <a:effectLst/>
                <a:latin typeface="Arial"/>
                <a:cs typeface="Arial"/>
              </a:rPr>
              <a:t>similares</a:t>
            </a:r>
            <a:r>
              <a:rPr lang="en-US" sz="1600" b="1" dirty="0">
                <a:effectLst/>
                <a:latin typeface="Arial"/>
                <a:cs typeface="Arial"/>
              </a:rPr>
              <a:t>, </a:t>
            </a:r>
            <a:r>
              <a:rPr lang="en-US" sz="1600" b="1" dirty="0" err="1">
                <a:effectLst/>
                <a:latin typeface="Arial"/>
                <a:cs typeface="Arial"/>
              </a:rPr>
              <a:t>diferencia</a:t>
            </a:r>
            <a:r>
              <a:rPr lang="en-US" sz="1600" b="1" dirty="0">
                <a:effectLst/>
                <a:latin typeface="Arial"/>
                <a:cs typeface="Arial"/>
              </a:rPr>
              <a:t> &lt; 10%)</a:t>
            </a:r>
          </a:p>
          <a:p>
            <a:endParaRPr lang="en-US" sz="1400">
              <a:latin typeface="Arial" panose="020B0604020202020204" pitchFamily="34" charset="0"/>
            </a:endParaRPr>
          </a:p>
          <a:p>
            <a:r>
              <a:rPr lang="en-US" sz="1400" dirty="0">
                <a:latin typeface="Arial"/>
                <a:cs typeface="Arial"/>
              </a:rPr>
              <a:t>En general las </a:t>
            </a:r>
            <a:r>
              <a:rPr lang="en-US" sz="1400" err="1">
                <a:latin typeface="Arial"/>
                <a:cs typeface="Arial"/>
              </a:rPr>
              <a:t>lesiones</a:t>
            </a:r>
            <a:r>
              <a:rPr lang="en-US" sz="1400" dirty="0">
                <a:latin typeface="Arial"/>
                <a:cs typeface="Arial"/>
              </a:rPr>
              <a:t> de </a:t>
            </a:r>
            <a:r>
              <a:rPr lang="en-US" sz="1400" u="sng" dirty="0">
                <a:latin typeface="Arial"/>
                <a:cs typeface="Arial"/>
              </a:rPr>
              <a:t>psoriasis </a:t>
            </a:r>
            <a:r>
              <a:rPr lang="en-US" sz="1400" u="sng" err="1">
                <a:latin typeface="Arial"/>
                <a:cs typeface="Arial"/>
              </a:rPr>
              <a:t>suelen</a:t>
            </a:r>
            <a:r>
              <a:rPr lang="en-US" sz="1400" u="sng" dirty="0">
                <a:latin typeface="Arial"/>
                <a:cs typeface="Arial"/>
              </a:rPr>
              <a:t> ser </a:t>
            </a:r>
            <a:r>
              <a:rPr lang="en-US" sz="1400" u="sng" err="1">
                <a:latin typeface="Arial"/>
                <a:cs typeface="Arial"/>
              </a:rPr>
              <a:t>más</a:t>
            </a:r>
            <a:r>
              <a:rPr lang="en-US" sz="1400" u="sng" dirty="0">
                <a:latin typeface="Arial"/>
                <a:cs typeface="Arial"/>
              </a:rPr>
              <a:t> </a:t>
            </a:r>
            <a:r>
              <a:rPr lang="en-US" sz="1400" u="sng" err="1">
                <a:latin typeface="Arial"/>
                <a:cs typeface="Arial"/>
              </a:rPr>
              <a:t>localizadas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err="1">
                <a:latin typeface="Arial"/>
                <a:cs typeface="Arial"/>
              </a:rPr>
              <a:t>mientras</a:t>
            </a:r>
            <a:r>
              <a:rPr lang="en-US" sz="1400" dirty="0">
                <a:latin typeface="Arial"/>
                <a:cs typeface="Arial"/>
              </a:rPr>
              <a:t> que las de </a:t>
            </a:r>
            <a:r>
              <a:rPr lang="en-US" sz="1400" u="sng" dirty="0">
                <a:latin typeface="Arial"/>
                <a:cs typeface="Arial"/>
              </a:rPr>
              <a:t>dermatitis </a:t>
            </a:r>
            <a:r>
              <a:rPr lang="en-US" sz="1400" u="sng" err="1">
                <a:latin typeface="Arial"/>
                <a:cs typeface="Arial"/>
              </a:rPr>
              <a:t>atópica</a:t>
            </a:r>
            <a:r>
              <a:rPr lang="en-US" sz="1400" u="sng" dirty="0">
                <a:latin typeface="Arial"/>
                <a:cs typeface="Arial"/>
              </a:rPr>
              <a:t> son </a:t>
            </a:r>
            <a:r>
              <a:rPr lang="en-US" sz="1400" u="sng" err="1">
                <a:latin typeface="Arial"/>
                <a:cs typeface="Arial"/>
              </a:rPr>
              <a:t>más</a:t>
            </a:r>
            <a:r>
              <a:rPr lang="en-US" sz="1400" u="sng" dirty="0">
                <a:latin typeface="Arial"/>
                <a:cs typeface="Arial"/>
              </a:rPr>
              <a:t> </a:t>
            </a:r>
            <a:r>
              <a:rPr lang="en-US" sz="1400" u="sng" err="1">
                <a:latin typeface="Arial"/>
                <a:cs typeface="Arial"/>
              </a:rPr>
              <a:t>difusas</a:t>
            </a:r>
            <a:r>
              <a:rPr lang="en-US" sz="1400" dirty="0">
                <a:latin typeface="Arial"/>
                <a:cs typeface="Arial"/>
              </a:rPr>
              <a:t>:</a:t>
            </a:r>
            <a:endParaRPr lang="en-US" sz="1400" dirty="0">
              <a:effectLst/>
              <a:latin typeface="Arial"/>
              <a:cs typeface="Arial"/>
            </a:endParaRPr>
          </a:p>
          <a:p>
            <a:br>
              <a:rPr lang="en-US" sz="1400" dirty="0">
                <a:effectLst/>
                <a:latin typeface="Arial" panose="020B0604020202020204" pitchFamily="34" charset="0"/>
              </a:rPr>
            </a:br>
            <a:endParaRPr lang="en-US" sz="1400">
              <a:effectLst/>
              <a:latin typeface="Arial" panose="020B0604020202020204" pitchFamily="34" charset="0"/>
            </a:endParaRPr>
          </a:p>
          <a:p>
            <a:pPr marL="114300" indent="-342900">
              <a:buClr>
                <a:srgbClr val="00F0BF"/>
              </a:buClr>
              <a:buFont typeface="+mj-lt"/>
              <a:buAutoNum type="arabicPeriod"/>
            </a:pPr>
            <a:r>
              <a:rPr lang="en-US" sz="1400" dirty="0">
                <a:effectLst/>
                <a:latin typeface="Arial"/>
                <a:cs typeface="Arial"/>
              </a:rPr>
              <a:t>Cuero </a:t>
            </a:r>
            <a:r>
              <a:rPr lang="en-US" sz="1400" dirty="0" err="1">
                <a:effectLst/>
                <a:latin typeface="Arial"/>
                <a:cs typeface="Arial"/>
              </a:rPr>
              <a:t>cabelludo</a:t>
            </a:r>
            <a:r>
              <a:rPr lang="en-US" sz="1400" dirty="0">
                <a:effectLst/>
                <a:latin typeface="Arial"/>
                <a:cs typeface="Arial"/>
              </a:rPr>
              <a:t> o </a:t>
            </a:r>
            <a:r>
              <a:rPr lang="en-US" sz="1400" dirty="0" err="1">
                <a:effectLst/>
                <a:latin typeface="Arial"/>
                <a:cs typeface="Arial"/>
              </a:rPr>
              <a:t>línea</a:t>
            </a:r>
            <a:r>
              <a:rPr lang="en-US" sz="1400" dirty="0">
                <a:effectLst/>
                <a:latin typeface="Arial"/>
                <a:cs typeface="Arial"/>
              </a:rPr>
              <a:t> del </a:t>
            </a:r>
            <a:r>
              <a:rPr lang="en-US" sz="1400" dirty="0" err="1">
                <a:latin typeface="Arial"/>
                <a:cs typeface="Arial"/>
              </a:rPr>
              <a:t>c</a:t>
            </a:r>
            <a:r>
              <a:rPr lang="en-US" sz="1400" dirty="0" err="1">
                <a:effectLst/>
                <a:latin typeface="Arial"/>
                <a:cs typeface="Arial"/>
              </a:rPr>
              <a:t>abello</a:t>
            </a:r>
            <a:r>
              <a:rPr lang="en-US" sz="1400" dirty="0">
                <a:effectLst/>
                <a:latin typeface="Arial"/>
                <a:cs typeface="Arial"/>
              </a:rPr>
              <a:t>.</a:t>
            </a:r>
          </a:p>
          <a:p>
            <a:pPr marL="114300" indent="-342900">
              <a:buClr>
                <a:srgbClr val="00F0BF"/>
              </a:buClr>
              <a:buFont typeface="+mj-lt"/>
              <a:buAutoNum type="arabicPeriod"/>
            </a:pPr>
            <a:r>
              <a:rPr lang="en-US" sz="1400" dirty="0">
                <a:effectLst/>
                <a:latin typeface="Arial"/>
                <a:cs typeface="Arial"/>
              </a:rPr>
              <a:t>Región </a:t>
            </a:r>
            <a:r>
              <a:rPr lang="en-US" sz="1400" dirty="0" err="1">
                <a:effectLst/>
                <a:latin typeface="Arial"/>
                <a:cs typeface="Arial"/>
              </a:rPr>
              <a:t>periorbitaria</a:t>
            </a:r>
            <a:r>
              <a:rPr lang="en-US" sz="1400" dirty="0">
                <a:effectLst/>
                <a:latin typeface="Arial"/>
                <a:cs typeface="Arial"/>
              </a:rPr>
              <a:t> y periocular.</a:t>
            </a:r>
            <a:endParaRPr lang="en-US" sz="1400" dirty="0">
              <a:latin typeface="Arial"/>
              <a:cs typeface="Arial"/>
            </a:endParaRPr>
          </a:p>
          <a:p>
            <a:pPr marL="114300" indent="-342900">
              <a:buClr>
                <a:srgbClr val="00F0BF"/>
              </a:buClr>
              <a:buFont typeface="+mj-lt"/>
              <a:buAutoNum type="arabicPeriod"/>
            </a:pPr>
            <a:r>
              <a:rPr lang="en-US" sz="1400" dirty="0">
                <a:effectLst/>
                <a:latin typeface="Arial"/>
                <a:cs typeface="Arial"/>
              </a:rPr>
              <a:t>Abdomen.</a:t>
            </a:r>
          </a:p>
          <a:p>
            <a:pPr marL="114300" indent="-342900">
              <a:buClr>
                <a:srgbClr val="00F0BF"/>
              </a:buClr>
              <a:buFont typeface="+mj-lt"/>
              <a:buAutoNum type="arabicPeriod"/>
            </a:pPr>
            <a:r>
              <a:rPr lang="en-US" sz="1400" dirty="0">
                <a:effectLst/>
                <a:latin typeface="Arial"/>
                <a:cs typeface="Arial"/>
              </a:rPr>
              <a:t>Región lumbar.</a:t>
            </a:r>
            <a:endParaRPr lang="en-US" sz="1400" dirty="0">
              <a:latin typeface="Arial"/>
              <a:cs typeface="Arial"/>
            </a:endParaRPr>
          </a:p>
          <a:p>
            <a:pPr marL="114300" indent="-342900">
              <a:buClr>
                <a:srgbClr val="00F0BF"/>
              </a:buClr>
              <a:buFont typeface="+mj-lt"/>
              <a:buAutoNum type="arabicPeriod"/>
            </a:pPr>
            <a:r>
              <a:rPr lang="en-US" sz="1400" dirty="0" err="1">
                <a:effectLst/>
                <a:latin typeface="Arial"/>
                <a:cs typeface="Arial"/>
              </a:rPr>
              <a:t>Genitales</a:t>
            </a:r>
            <a:r>
              <a:rPr lang="en-US" sz="1400" dirty="0">
                <a:effectLst/>
                <a:latin typeface="Arial"/>
                <a:cs typeface="Arial"/>
              </a:rPr>
              <a:t>.</a:t>
            </a:r>
          </a:p>
          <a:p>
            <a:pPr marL="114300" indent="-342900">
              <a:buClr>
                <a:srgbClr val="00F0BF"/>
              </a:buClr>
              <a:buFont typeface="+mj-lt"/>
              <a:buAutoNum type="arabicPeriod"/>
            </a:pPr>
            <a:r>
              <a:rPr lang="en-US" sz="1400" dirty="0">
                <a:effectLst/>
                <a:latin typeface="Arial"/>
                <a:cs typeface="Arial"/>
              </a:rPr>
              <a:t>Palmas y </a:t>
            </a:r>
            <a:r>
              <a:rPr lang="en-US" sz="1400" dirty="0" err="1">
                <a:effectLst/>
                <a:latin typeface="Arial"/>
                <a:cs typeface="Arial"/>
              </a:rPr>
              <a:t>plantas</a:t>
            </a:r>
            <a:r>
              <a:rPr lang="en-US" sz="1400" dirty="0">
                <a:effectLst/>
                <a:latin typeface="Arial"/>
                <a:cs typeface="Arial"/>
              </a:rPr>
              <a:t>.</a:t>
            </a:r>
          </a:p>
          <a:p>
            <a:r>
              <a:rPr lang="en-US" sz="1400" dirty="0">
                <a:latin typeface="Arial"/>
                <a:cs typeface="Arial"/>
              </a:rPr>
              <a:t>       </a:t>
            </a:r>
            <a:r>
              <a:rPr lang="en-US" sz="1200" dirty="0">
                <a:latin typeface="Arial"/>
                <a:cs typeface="Arial"/>
              </a:rPr>
              <a:t>Más </a:t>
            </a:r>
            <a:r>
              <a:rPr lang="en-US" sz="1200" dirty="0" err="1">
                <a:latin typeface="Arial"/>
                <a:cs typeface="Arial"/>
              </a:rPr>
              <a:t>frecuente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el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respeto</a:t>
            </a:r>
            <a:r>
              <a:rPr lang="en-US" sz="1200" dirty="0">
                <a:latin typeface="Arial"/>
                <a:cs typeface="Arial"/>
              </a:rPr>
              <a:t> plantar </a:t>
            </a:r>
            <a:r>
              <a:rPr lang="en-US" sz="1200" dirty="0" err="1">
                <a:latin typeface="Arial"/>
                <a:cs typeface="Arial"/>
              </a:rPr>
              <a:t>en</a:t>
            </a:r>
            <a:r>
              <a:rPr lang="en-US" sz="1200" dirty="0">
                <a:latin typeface="Arial"/>
                <a:cs typeface="Arial"/>
              </a:rPr>
              <a:t> dermatitis </a:t>
            </a:r>
            <a:r>
              <a:rPr lang="en-US" sz="1200" dirty="0" err="1">
                <a:latin typeface="Arial"/>
                <a:cs typeface="Arial"/>
              </a:rPr>
              <a:t>atópica</a:t>
            </a:r>
            <a:endParaRPr lang="en-US" sz="1200" dirty="0">
              <a:effectLst/>
              <a:latin typeface="Arial"/>
              <a:cs typeface="Arial"/>
            </a:endParaRP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1400">
              <a:effectLst/>
              <a:latin typeface="Arial" panose="020B060402020202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753C88A-D666-044D-985F-4AA91605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86340"/>
            <a:ext cx="10710038" cy="903218"/>
          </a:xfrm>
        </p:spPr>
        <p:txBody>
          <a:bodyPr>
            <a:normAutofit/>
          </a:bodyPr>
          <a:lstStyle/>
          <a:p>
            <a:r>
              <a:rPr lang="es-ES" sz="2400"/>
              <a:t>En algunas localizaciones es más probable que haya este </a:t>
            </a:r>
            <a:r>
              <a:rPr lang="es-ES" sz="2400" i="1"/>
              <a:t>overlap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1529A7-BC14-71AA-9200-A5484886B1FF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Egeberg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characteristics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symptoms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burden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adults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Br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2020 Jul;183(1):128-138.</a:t>
            </a:r>
          </a:p>
        </p:txBody>
      </p:sp>
    </p:spTree>
    <p:extLst>
      <p:ext uri="{BB962C8B-B14F-4D97-AF65-F5344CB8AC3E}">
        <p14:creationId xmlns:p14="http://schemas.microsoft.com/office/powerpoint/2010/main" val="1405793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1FCBBB81-6F8D-5F0A-92C0-2FA3E0A594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82459" r="291" b="-1722"/>
          <a:stretch/>
        </p:blipFill>
        <p:spPr>
          <a:xfrm>
            <a:off x="7355135" y="471892"/>
            <a:ext cx="4489732" cy="546576"/>
          </a:xfrm>
          <a:ln w="19050">
            <a:solidFill>
              <a:srgbClr val="7A45B8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A391B06-5EAA-24C8-B8FA-5FFA3988567D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Rev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2023;64(2):123-135.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EA2C0CD-1FC2-C451-8D30-22C8F01674F2}"/>
              </a:ext>
            </a:extLst>
          </p:cNvPr>
          <p:cNvSpPr/>
          <p:nvPr/>
        </p:nvSpPr>
        <p:spPr>
          <a:xfrm>
            <a:off x="4846318" y="250221"/>
            <a:ext cx="1955410" cy="1955410"/>
          </a:xfrm>
          <a:prstGeom prst="ellipse">
            <a:avLst/>
          </a:prstGeom>
          <a:solidFill>
            <a:srgbClr val="00787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Psoriasis dermatitis</a:t>
            </a:r>
          </a:p>
          <a:p>
            <a:pPr algn="ctr"/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Eczema in </a:t>
            </a:r>
            <a:r>
              <a:rPr lang="es-ES" sz="950" b="1" err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psoriatico</a:t>
            </a:r>
            <a:endParaRPr lang="es-ES" sz="950" b="1">
              <a:solidFill>
                <a:srgbClr val="00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0DDC003-14B9-0D99-96B6-E62685696ACA}"/>
              </a:ext>
            </a:extLst>
          </p:cNvPr>
          <p:cNvSpPr/>
          <p:nvPr/>
        </p:nvSpPr>
        <p:spPr>
          <a:xfrm>
            <a:off x="2890908" y="1745296"/>
            <a:ext cx="1955410" cy="1955410"/>
          </a:xfrm>
          <a:prstGeom prst="ellipse">
            <a:avLst/>
          </a:prstGeom>
          <a:solidFill>
            <a:srgbClr val="00787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50" b="1" err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Asian</a:t>
            </a:r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E87C516-4B97-5DCD-8CF2-ADF978EB5C03}"/>
              </a:ext>
            </a:extLst>
          </p:cNvPr>
          <p:cNvSpPr/>
          <p:nvPr/>
        </p:nvSpPr>
        <p:spPr>
          <a:xfrm>
            <a:off x="3657599" y="4066202"/>
            <a:ext cx="1955410" cy="1955410"/>
          </a:xfrm>
          <a:prstGeom prst="ellipse">
            <a:avLst/>
          </a:prstGeom>
          <a:solidFill>
            <a:srgbClr val="00787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50" b="1" err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Biologics</a:t>
            </a:r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50" b="1" err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752AB16-4587-4C07-6554-4D78A37A4677}"/>
              </a:ext>
            </a:extLst>
          </p:cNvPr>
          <p:cNvSpPr/>
          <p:nvPr/>
        </p:nvSpPr>
        <p:spPr>
          <a:xfrm>
            <a:off x="6042073" y="4066202"/>
            <a:ext cx="1955410" cy="1955410"/>
          </a:xfrm>
          <a:prstGeom prst="ellipse">
            <a:avLst/>
          </a:prstGeom>
          <a:solidFill>
            <a:srgbClr val="00787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50" b="1" err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Biologics</a:t>
            </a:r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50" b="1" err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733AD9E-FEDF-B26A-7405-25EC826562BE}"/>
              </a:ext>
            </a:extLst>
          </p:cNvPr>
          <p:cNvSpPr/>
          <p:nvPr/>
        </p:nvSpPr>
        <p:spPr>
          <a:xfrm>
            <a:off x="6815798" y="1745296"/>
            <a:ext cx="1955410" cy="1955410"/>
          </a:xfrm>
          <a:prstGeom prst="ellipse">
            <a:avLst/>
          </a:prstGeom>
          <a:solidFill>
            <a:srgbClr val="00787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50" b="1" err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Nummular</a:t>
            </a:r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PSO</a:t>
            </a:r>
          </a:p>
          <a:p>
            <a:pPr algn="ctr"/>
            <a:r>
              <a:rPr lang="es-ES" sz="950" b="1" err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Erythrodermic</a:t>
            </a:r>
            <a:r>
              <a:rPr lang="es-ES" sz="95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42015DB-6C52-C198-A940-CFB68C8BC25F}"/>
              </a:ext>
            </a:extLst>
          </p:cNvPr>
          <p:cNvSpPr/>
          <p:nvPr/>
        </p:nvSpPr>
        <p:spPr>
          <a:xfrm>
            <a:off x="4418819" y="1910072"/>
            <a:ext cx="2824478" cy="2824478"/>
          </a:xfrm>
          <a:prstGeom prst="ellipse">
            <a:avLst/>
          </a:prstGeom>
          <a:solidFill>
            <a:srgbClr val="00787F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	PSO</a:t>
            </a:r>
          </a:p>
        </p:txBody>
      </p:sp>
    </p:spTree>
    <p:extLst>
      <p:ext uri="{BB962C8B-B14F-4D97-AF65-F5344CB8AC3E}">
        <p14:creationId xmlns:p14="http://schemas.microsoft.com/office/powerpoint/2010/main" val="2089410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aptura de pantalla 2024-11-28 a las 18.01.40.png">
            <a:extLst>
              <a:ext uri="{FF2B5EF4-FFF2-40B4-BE49-F238E27FC236}">
                <a16:creationId xmlns:a16="http://schemas.microsoft.com/office/drawing/2014/main" id="{DAEB57F3-757C-25B3-610D-1DBAB7F4B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42" y="1990410"/>
            <a:ext cx="5458968" cy="2401944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61C7912-4353-4BA0-4ED6-48571C36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Psoriasis dermatitis, muy frecuente en niños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E6D33D-262B-1365-6510-24D8FB3A61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72504" y="2013870"/>
            <a:ext cx="5131641" cy="3829301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Clr>
                <a:srgbClr val="00F0BF"/>
              </a:buClr>
              <a:buNone/>
            </a:pPr>
            <a:r>
              <a:rPr lang="es-ES" sz="1200" b="1">
                <a:solidFill>
                  <a:srgbClr val="003867"/>
                </a:solidFill>
              </a:rPr>
              <a:t>Psoriasis dermatitis (PD)</a:t>
            </a:r>
          </a:p>
          <a:p>
            <a:pPr>
              <a:lnSpc>
                <a:spcPct val="100000"/>
              </a:lnSpc>
              <a:buClr>
                <a:srgbClr val="00F0BF"/>
              </a:buClr>
            </a:pPr>
            <a:r>
              <a:rPr lang="es-ES" sz="1200">
                <a:solidFill>
                  <a:srgbClr val="003867"/>
                </a:solidFill>
              </a:rPr>
              <a:t>Fenotipo clínico con características de </a:t>
            </a:r>
            <a:br>
              <a:rPr lang="es-ES" sz="1200">
                <a:solidFill>
                  <a:srgbClr val="003867"/>
                </a:solidFill>
              </a:rPr>
            </a:br>
            <a:r>
              <a:rPr lang="es-ES" sz="1200">
                <a:solidFill>
                  <a:srgbClr val="003867"/>
                </a:solidFill>
              </a:rPr>
              <a:t>psoriasis (</a:t>
            </a:r>
            <a:r>
              <a:rPr lang="es-ES" sz="1200" err="1">
                <a:solidFill>
                  <a:srgbClr val="003867"/>
                </a:solidFill>
              </a:rPr>
              <a:t>Ps</a:t>
            </a:r>
            <a:r>
              <a:rPr lang="es-ES" sz="1200">
                <a:solidFill>
                  <a:srgbClr val="003867"/>
                </a:solidFill>
              </a:rPr>
              <a:t>) y dermatitis atópica (AD).</a:t>
            </a:r>
          </a:p>
          <a:p>
            <a:pPr marL="0" indent="0">
              <a:lnSpc>
                <a:spcPct val="100000"/>
              </a:lnSpc>
              <a:buClr>
                <a:srgbClr val="00F0BF"/>
              </a:buClr>
              <a:buNone/>
            </a:pPr>
            <a:endParaRPr lang="es-ES" sz="1200" b="1">
              <a:solidFill>
                <a:srgbClr val="003867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F0BF"/>
              </a:buClr>
              <a:buNone/>
            </a:pPr>
            <a:r>
              <a:rPr lang="es-ES" sz="1200" b="1">
                <a:solidFill>
                  <a:srgbClr val="003867"/>
                </a:solidFill>
              </a:rPr>
              <a:t>Prevalencia</a:t>
            </a:r>
            <a:r>
              <a:rPr lang="es-ES" sz="1200">
                <a:solidFill>
                  <a:srgbClr val="003867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00F0BF"/>
              </a:buClr>
            </a:pPr>
            <a:r>
              <a:rPr lang="es-ES" sz="1200">
                <a:solidFill>
                  <a:srgbClr val="003867"/>
                </a:solidFill>
                <a:latin typeface="Arial"/>
                <a:cs typeface="Arial"/>
              </a:rPr>
              <a:t>Común en niños; 83.3% evolucionan a una forma definida:</a:t>
            </a:r>
          </a:p>
          <a:p>
            <a:pPr marL="457200" lvl="1" indent="0">
              <a:lnSpc>
                <a:spcPct val="100000"/>
              </a:lnSpc>
              <a:buClr>
                <a:srgbClr val="00F0BF"/>
              </a:buClr>
              <a:buNone/>
            </a:pPr>
            <a:r>
              <a:rPr lang="es-ES" sz="1200" err="1">
                <a:solidFill>
                  <a:srgbClr val="003867"/>
                </a:solidFill>
              </a:rPr>
              <a:t>Ps</a:t>
            </a:r>
            <a:r>
              <a:rPr lang="es-ES" sz="1200">
                <a:solidFill>
                  <a:srgbClr val="003867"/>
                </a:solidFill>
              </a:rPr>
              <a:t> (44.4%)</a:t>
            </a:r>
          </a:p>
          <a:p>
            <a:pPr marL="457200" lvl="1" indent="0">
              <a:lnSpc>
                <a:spcPct val="100000"/>
              </a:lnSpc>
              <a:buClr>
                <a:srgbClr val="00F0BF"/>
              </a:buClr>
              <a:buNone/>
            </a:pPr>
            <a:r>
              <a:rPr lang="es-ES" sz="1200">
                <a:solidFill>
                  <a:srgbClr val="003867"/>
                </a:solidFill>
              </a:rPr>
              <a:t>AD (38.9%).</a:t>
            </a:r>
          </a:p>
          <a:p>
            <a:pPr marL="0" indent="0">
              <a:lnSpc>
                <a:spcPct val="100000"/>
              </a:lnSpc>
              <a:buClr>
                <a:srgbClr val="00F0BF"/>
              </a:buClr>
              <a:buNone/>
            </a:pPr>
            <a:endParaRPr lang="es-ES" sz="1200">
              <a:solidFill>
                <a:srgbClr val="003867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F0BF"/>
              </a:buClr>
              <a:buNone/>
            </a:pPr>
            <a:r>
              <a:rPr lang="es-ES" sz="1200" b="1">
                <a:solidFill>
                  <a:srgbClr val="003867"/>
                </a:solidFill>
              </a:rPr>
              <a:t>Factores asociados</a:t>
            </a:r>
          </a:p>
          <a:p>
            <a:pPr>
              <a:lnSpc>
                <a:spcPct val="100000"/>
              </a:lnSpc>
              <a:buClr>
                <a:srgbClr val="00F0BF"/>
              </a:buClr>
            </a:pPr>
            <a:r>
              <a:rPr lang="es-ES" sz="1200">
                <a:solidFill>
                  <a:srgbClr val="003867"/>
                </a:solidFill>
              </a:rPr>
              <a:t>Edad temprana predice evolución hacia AD.</a:t>
            </a:r>
          </a:p>
          <a:p>
            <a:pPr>
              <a:lnSpc>
                <a:spcPct val="100000"/>
              </a:lnSpc>
              <a:buClr>
                <a:srgbClr val="00F0BF"/>
              </a:buClr>
            </a:pPr>
            <a:r>
              <a:rPr lang="es-ES" sz="1200">
                <a:solidFill>
                  <a:srgbClr val="003867"/>
                </a:solidFill>
              </a:rPr>
              <a:t>Antecedentes familiares: </a:t>
            </a:r>
            <a:r>
              <a:rPr lang="es-ES" sz="1200" err="1">
                <a:solidFill>
                  <a:srgbClr val="003867"/>
                </a:solidFill>
              </a:rPr>
              <a:t>Ps</a:t>
            </a:r>
            <a:r>
              <a:rPr lang="es-ES" sz="1200">
                <a:solidFill>
                  <a:srgbClr val="003867"/>
                </a:solidFill>
              </a:rPr>
              <a:t> favorece AD, y AD favorece </a:t>
            </a:r>
            <a:r>
              <a:rPr lang="es-ES" sz="1200" err="1">
                <a:solidFill>
                  <a:srgbClr val="003867"/>
                </a:solidFill>
              </a:rPr>
              <a:t>Ps</a:t>
            </a:r>
            <a:r>
              <a:rPr lang="es-ES" sz="1200">
                <a:solidFill>
                  <a:srgbClr val="003867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Clr>
                <a:srgbClr val="00F0BF"/>
              </a:buClr>
              <a:buNone/>
            </a:pPr>
            <a:endParaRPr lang="es-ES" sz="1200">
              <a:solidFill>
                <a:srgbClr val="003867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00F0BF"/>
              </a:buClr>
              <a:buNone/>
            </a:pPr>
            <a:r>
              <a:rPr lang="es-ES" sz="1200" b="1">
                <a:solidFill>
                  <a:srgbClr val="003867"/>
                </a:solidFill>
              </a:rPr>
              <a:t>Implicación clínica</a:t>
            </a:r>
            <a:r>
              <a:rPr lang="es-ES" sz="1200">
                <a:solidFill>
                  <a:srgbClr val="003867"/>
                </a:solidFill>
              </a:rPr>
              <a:t> </a:t>
            </a:r>
          </a:p>
          <a:p>
            <a:pPr>
              <a:lnSpc>
                <a:spcPct val="100000"/>
              </a:lnSpc>
              <a:buClr>
                <a:srgbClr val="00F0BF"/>
              </a:buClr>
            </a:pPr>
            <a:r>
              <a:rPr lang="es-ES" sz="1200">
                <a:solidFill>
                  <a:srgbClr val="003867"/>
                </a:solidFill>
              </a:rPr>
              <a:t>Diagnóstico temprano y personalizado, seguimiento necesario.</a:t>
            </a:r>
          </a:p>
          <a:p>
            <a:pPr>
              <a:lnSpc>
                <a:spcPct val="100000"/>
              </a:lnSpc>
              <a:buClr>
                <a:srgbClr val="00F0BF"/>
              </a:buClr>
            </a:pPr>
            <a:endParaRPr lang="es-ES" sz="1200">
              <a:solidFill>
                <a:srgbClr val="00386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AB4C5D7-59AF-7317-84B0-AF51F0832983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Docampo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-Simón A, et al. Psoriasis dermatitis, 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common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early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forms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both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children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: A prospective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multicenter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study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2024 Oct;63(10):1392-1397.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8215BD-81C1-0C2B-5EB6-34D06F1E56DA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PD: psoriasis dermatitis;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Ps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: psoriasis.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E48F2C3-2F60-BE35-ECE2-36DB660C3AF8}"/>
              </a:ext>
            </a:extLst>
          </p:cNvPr>
          <p:cNvGrpSpPr/>
          <p:nvPr/>
        </p:nvGrpSpPr>
        <p:grpSpPr>
          <a:xfrm>
            <a:off x="10297387" y="319866"/>
            <a:ext cx="1141955" cy="1813043"/>
            <a:chOff x="4418819" y="250221"/>
            <a:chExt cx="2824478" cy="4484329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120076E-3250-5762-3D16-AF016B91E269}"/>
                </a:ext>
              </a:extLst>
            </p:cNvPr>
            <p:cNvSpPr/>
            <p:nvPr/>
          </p:nvSpPr>
          <p:spPr>
            <a:xfrm>
              <a:off x="4846318" y="250221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Psoriasis dermatitis</a:t>
              </a:r>
            </a:p>
            <a:p>
              <a:pPr algn="ctr"/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Eczema in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psoriatico</a:t>
              </a:r>
              <a:endParaRPr lang="es-ES" sz="60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29F3399D-97E3-9A43-A018-E68108661CBE}"/>
                </a:ext>
              </a:extLst>
            </p:cNvPr>
            <p:cNvSpPr/>
            <p:nvPr/>
          </p:nvSpPr>
          <p:spPr>
            <a:xfrm>
              <a:off x="4418819" y="1910072"/>
              <a:ext cx="2824478" cy="2824478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531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4DADA9-2376-2095-F623-8B11DF3703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2563" y="6392863"/>
            <a:ext cx="57943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09EF1-F99E-2846-B900-05CEFB69D2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F6F6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F6F6F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BF10B2-8688-75BD-F9F0-A657A4F86F82}"/>
              </a:ext>
            </a:extLst>
          </p:cNvPr>
          <p:cNvSpPr txBox="1"/>
          <p:nvPr/>
        </p:nvSpPr>
        <p:spPr>
          <a:xfrm>
            <a:off x="760476" y="371824"/>
            <a:ext cx="965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234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Exoneración de responsabilidad y uso de la presentación</a:t>
            </a:r>
            <a:endParaRPr kumimoji="0" lang="es-ES" sz="2400" b="1" i="0" u="none" strike="noStrike" kern="1200" cap="none" spc="0" normalizeH="0" baseline="30000" noProof="0" dirty="0">
              <a:ln>
                <a:noFill/>
              </a:ln>
              <a:solidFill>
                <a:srgbClr val="2234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87B49F5-199A-FE3D-8661-EB7EF8590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265238"/>
            <a:ext cx="10872788" cy="469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</a:p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</a:p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 </a:t>
            </a:r>
          </a:p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Igualmente, todos los nombres comerciales, marcas o signos distintivos de cualquier clase contenidos en la Presentación están protegidos por la Ley.</a:t>
            </a:r>
          </a:p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just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65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5F04B14-6589-8D94-AF67-AD8A262ED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Psoriasis dermatitis, muy frecuente en niños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39728D-D67F-4F5B-B7B0-3647CA30A0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5979" y="1435715"/>
            <a:ext cx="4749801" cy="4072113"/>
          </a:xfrm>
        </p:spPr>
        <p:txBody>
          <a:bodyPr>
            <a:normAutofit/>
          </a:bodyPr>
          <a:lstStyle/>
          <a:p>
            <a:pPr marL="0" indent="0">
              <a:spcBef>
                <a:spcPts val="900"/>
              </a:spcBef>
              <a:buClr>
                <a:srgbClr val="00F0BF"/>
              </a:buClr>
              <a:buNone/>
            </a:pPr>
            <a:r>
              <a:rPr lang="es-ES" sz="1200" b="1">
                <a:solidFill>
                  <a:srgbClr val="22346A"/>
                </a:solidFill>
                <a:effectLst/>
              </a:rPr>
              <a:t>Lesiones</a:t>
            </a:r>
            <a:endParaRPr lang="es-ES" sz="1200">
              <a:solidFill>
                <a:srgbClr val="22346A"/>
              </a:solidFill>
            </a:endParaRP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 sz="1200">
                <a:solidFill>
                  <a:srgbClr val="22346A"/>
                </a:solidFill>
                <a:effectLst/>
              </a:rPr>
              <a:t>Mayor proporción de lesiones faciales, característico de la dermatitis atópica (AD).</a:t>
            </a: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 sz="1200">
                <a:solidFill>
                  <a:srgbClr val="22346A"/>
                </a:solidFill>
                <a:effectLst/>
              </a:rPr>
              <a:t> Menor afectación del cuero cabelludo, más común en psoriasis.</a:t>
            </a:r>
          </a:p>
          <a:p>
            <a:pPr marL="0" indent="0">
              <a:spcBef>
                <a:spcPts val="900"/>
              </a:spcBef>
              <a:buClr>
                <a:srgbClr val="00F0BF"/>
              </a:buClr>
              <a:buNone/>
            </a:pPr>
            <a:r>
              <a:rPr lang="es-ES" sz="1200">
                <a:solidFill>
                  <a:srgbClr val="22346A"/>
                </a:solidFill>
                <a:effectLst/>
              </a:rPr>
              <a:t> </a:t>
            </a:r>
            <a:r>
              <a:rPr lang="es-ES" sz="1200" b="1">
                <a:solidFill>
                  <a:srgbClr val="22346A"/>
                </a:solidFill>
                <a:effectLst/>
              </a:rPr>
              <a:t>Criterios diagnósticos</a:t>
            </a:r>
            <a:endParaRPr lang="es-ES" sz="1200">
              <a:solidFill>
                <a:srgbClr val="22346A"/>
              </a:solidFill>
            </a:endParaRP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 sz="1200">
                <a:solidFill>
                  <a:srgbClr val="22346A"/>
                </a:solidFill>
                <a:effectLst/>
              </a:rPr>
              <a:t>Los pacientes con PD cumplen más criterios de diagnóstico para atopia (como los de </a:t>
            </a:r>
            <a:r>
              <a:rPr lang="es-ES" sz="1200" err="1">
                <a:solidFill>
                  <a:srgbClr val="22346A"/>
                </a:solidFill>
                <a:effectLst/>
              </a:rPr>
              <a:t>Hanifin</a:t>
            </a:r>
            <a:r>
              <a:rPr lang="es-ES" sz="1200">
                <a:solidFill>
                  <a:srgbClr val="22346A"/>
                </a:solidFill>
                <a:effectLst/>
              </a:rPr>
              <a:t> y </a:t>
            </a:r>
            <a:r>
              <a:rPr lang="es-ES" sz="1200" err="1">
                <a:solidFill>
                  <a:srgbClr val="22346A"/>
                </a:solidFill>
                <a:effectLst/>
              </a:rPr>
              <a:t>Rajka</a:t>
            </a:r>
            <a:r>
              <a:rPr lang="es-ES" sz="1200">
                <a:solidFill>
                  <a:srgbClr val="22346A"/>
                </a:solidFill>
                <a:effectLst/>
              </a:rPr>
              <a:t>).</a:t>
            </a: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 sz="1200">
                <a:solidFill>
                  <a:srgbClr val="22346A"/>
                </a:solidFill>
                <a:effectLst/>
              </a:rPr>
              <a:t>Cumplen menos criterios específicos de psoriasis en comparación con los pacientes con psoriasis pura.</a:t>
            </a:r>
          </a:p>
          <a:p>
            <a:pPr marL="0" indent="0">
              <a:spcBef>
                <a:spcPts val="900"/>
              </a:spcBef>
              <a:buClr>
                <a:srgbClr val="00F0BF"/>
              </a:buClr>
              <a:buNone/>
            </a:pPr>
            <a:r>
              <a:rPr lang="es-ES" sz="1200" b="1">
                <a:solidFill>
                  <a:srgbClr val="22346A"/>
                </a:solidFill>
                <a:effectLst/>
              </a:rPr>
              <a:t>Factores familiares</a:t>
            </a:r>
            <a:endParaRPr lang="es-ES" sz="1200">
              <a:solidFill>
                <a:srgbClr val="22346A"/>
              </a:solidFill>
            </a:endParaRP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 sz="1200">
                <a:solidFill>
                  <a:srgbClr val="22346A"/>
                </a:solidFill>
                <a:effectLst/>
              </a:rPr>
              <a:t>La historia familiar de atopia es significativamente más frecuente en PD (53.3%) que en psoriasis (20.2%).</a:t>
            </a:r>
            <a:endParaRPr lang="es-ES" sz="1200">
              <a:solidFill>
                <a:srgbClr val="22346A"/>
              </a:solidFill>
            </a:endParaRPr>
          </a:p>
          <a:p>
            <a:pPr marL="0" indent="0">
              <a:spcBef>
                <a:spcPts val="900"/>
              </a:spcBef>
              <a:buClr>
                <a:srgbClr val="00F0BF"/>
              </a:buClr>
              <a:buNone/>
            </a:pPr>
            <a:r>
              <a:rPr lang="es-ES" sz="1200" b="1">
                <a:solidFill>
                  <a:srgbClr val="22346A"/>
                </a:solidFill>
                <a:effectLst/>
              </a:rPr>
              <a:t>Desencadenantes</a:t>
            </a: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 sz="1200">
                <a:solidFill>
                  <a:srgbClr val="22346A"/>
                </a:solidFill>
                <a:effectLst/>
              </a:rPr>
              <a:t>Factores como infecciones o estrés se reportan con menos frecuencia en PD que en psoriasis.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C0C83D-2640-4A21-72D8-B21F6AC3A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22" y="2483961"/>
            <a:ext cx="4749800" cy="2321230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59F5C49-C0B3-E66C-8CD2-D1F9DABD4444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Kouwenhoven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TA, et al. Psoriasis dermatitis: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overlap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condition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children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Acad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Venereol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2019 Feb;33(2):e74-e76.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C95E15F-A319-9C79-0558-B9683E579848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PD: psoriasis dermatitis; PSO: psoriasis.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BA82A95-C696-C92C-F607-73956113164D}"/>
              </a:ext>
            </a:extLst>
          </p:cNvPr>
          <p:cNvGrpSpPr/>
          <p:nvPr/>
        </p:nvGrpSpPr>
        <p:grpSpPr>
          <a:xfrm>
            <a:off x="10297387" y="319866"/>
            <a:ext cx="1141955" cy="1813043"/>
            <a:chOff x="4418819" y="250221"/>
            <a:chExt cx="2824478" cy="4484329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714B1A6-A90D-6ADD-D275-7D82ACD88BD7}"/>
                </a:ext>
              </a:extLst>
            </p:cNvPr>
            <p:cNvSpPr/>
            <p:nvPr/>
          </p:nvSpPr>
          <p:spPr>
            <a:xfrm>
              <a:off x="4846318" y="250221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Psoriasis dermatitis</a:t>
              </a:r>
            </a:p>
            <a:p>
              <a:pPr algn="ctr"/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Eczema in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psoriatico</a:t>
              </a:r>
              <a:endParaRPr lang="es-ES" sz="600" b="1">
                <a:solidFill>
                  <a:srgbClr val="0038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D6BA2941-81B4-D562-A3C6-72DCAC3E8018}"/>
                </a:ext>
              </a:extLst>
            </p:cNvPr>
            <p:cNvSpPr/>
            <p:nvPr/>
          </p:nvSpPr>
          <p:spPr>
            <a:xfrm>
              <a:off x="4418819" y="1910072"/>
              <a:ext cx="2824478" cy="2824478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29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820A0E-83CD-8B7D-DC2B-4883D0EB2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405" y="1735706"/>
            <a:ext cx="2483284" cy="3342367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C7B2EC-0EA9-7D68-8C7B-88EB34D7F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508" y="1735706"/>
            <a:ext cx="2322881" cy="3342367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7F07F275-F93D-D745-590F-F8C510526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322136"/>
              </p:ext>
            </p:extLst>
          </p:nvPr>
        </p:nvGraphicFramePr>
        <p:xfrm>
          <a:off x="572668" y="862921"/>
          <a:ext cx="5832000" cy="4685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2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5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056">
                <a:tc>
                  <a:txBody>
                    <a:bodyPr/>
                    <a:lstStyle/>
                    <a:p>
                      <a:r>
                        <a:rPr sz="1200" b="1" i="0" err="1">
                          <a:solidFill>
                            <a:srgbClr val="223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</a:t>
                      </a:r>
                      <a:endParaRPr sz="1200" b="1">
                        <a:solidFill>
                          <a:srgbClr val="2234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Pacientes</a:t>
                      </a:r>
                      <a:r>
                        <a:rPr sz="120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 </a:t>
                      </a:r>
                      <a:br>
                        <a:rPr lang="es-ES" sz="120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</a:br>
                      <a:r>
                        <a:rPr sz="120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Asiáticos</a:t>
                      </a:r>
                      <a:endParaRPr sz="1200" dirty="0">
                        <a:solidFill>
                          <a:srgbClr val="22346A"/>
                        </a:solidFill>
                        <a:latin typeface="Arial"/>
                        <a:cs typeface="Arial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Pacientes</a:t>
                      </a:r>
                      <a:r>
                        <a:rPr sz="120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 </a:t>
                      </a:r>
                      <a:br>
                        <a:rPr lang="es-ES" sz="120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</a:br>
                      <a:r>
                        <a:rPr sz="120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Caucásicos</a:t>
                      </a:r>
                      <a:endParaRPr sz="1200" dirty="0">
                        <a:solidFill>
                          <a:srgbClr val="22346A"/>
                        </a:solidFill>
                        <a:latin typeface="Arial"/>
                        <a:cs typeface="Arial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961">
                <a:tc>
                  <a:txBody>
                    <a:bodyPr/>
                    <a:lstStyle/>
                    <a:p>
                      <a:r>
                        <a:rPr sz="1200" b="0" i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Lesiones</a:t>
                      </a:r>
                      <a:endParaRPr sz="12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latin typeface="Arial"/>
                          <a:cs typeface="Arial"/>
                        </a:rPr>
                        <a:t>Psoriasiformes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: bien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delimitadas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eritematosas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y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en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placas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>
                          <a:latin typeface="Arial"/>
                          <a:cs typeface="Arial"/>
                        </a:rPr>
                        <a:t>AD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clásica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: mal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delimitadas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más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difusas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509">
                <a:tc>
                  <a:txBody>
                    <a:bodyPr/>
                    <a:lstStyle/>
                    <a:p>
                      <a:r>
                        <a:rPr sz="1200" b="0" i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Inmunología</a:t>
                      </a:r>
                      <a:endParaRPr sz="1200" b="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>
                          <a:latin typeface="Arial"/>
                          <a:cs typeface="Arial"/>
                        </a:rPr>
                        <a:t>Mayor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infiltración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de CD3, CD8, CD11c, y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FcεRI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>
                          <a:latin typeface="Arial"/>
                          <a:cs typeface="Arial"/>
                        </a:rPr>
                        <a:t>Menor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infiltración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inmune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981">
                <a:tc>
                  <a:txBody>
                    <a:bodyPr/>
                    <a:lstStyle/>
                    <a:p>
                      <a:r>
                        <a:rPr sz="1200" b="0" i="1" dirty="0" err="1">
                          <a:latin typeface="Arial"/>
                          <a:cs typeface="Arial"/>
                        </a:rPr>
                        <a:t>Hiperplasia</a:t>
                      </a:r>
                      <a:r>
                        <a:rPr sz="12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i="1" dirty="0" err="1">
                          <a:latin typeface="Arial"/>
                          <a:cs typeface="Arial"/>
                        </a:rPr>
                        <a:t>Epidérmica</a:t>
                      </a:r>
                      <a:endParaRPr sz="1200" i="1" dirty="0">
                        <a:latin typeface="Arial"/>
                        <a:cs typeface="Arial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>
                          <a:latin typeface="Arial"/>
                          <a:cs typeface="Arial"/>
                        </a:rPr>
                        <a:t>Más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pronunciada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, mayor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grosor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y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proliferación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celular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(Ki67).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>
                          <a:latin typeface="Arial"/>
                          <a:cs typeface="Arial"/>
                        </a:rPr>
                        <a:t>Menor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grosor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y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proliferación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epidérmica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056">
                <a:tc>
                  <a:txBody>
                    <a:bodyPr/>
                    <a:lstStyle/>
                    <a:p>
                      <a:r>
                        <a:rPr sz="1200" b="0" i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Langerina</a:t>
                      </a:r>
                      <a:endParaRPr sz="12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>
                          <a:latin typeface="Arial"/>
                          <a:cs typeface="Arial"/>
                        </a:rPr>
                        <a:t>Mayor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expresión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en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lesiones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>
                          <a:latin typeface="Arial"/>
                          <a:cs typeface="Arial"/>
                        </a:rPr>
                        <a:t>Menor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expresión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en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lesiones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05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200" b="0" i="1" err="1">
                          <a:latin typeface="Arial"/>
                          <a:cs typeface="Arial"/>
                        </a:rPr>
                        <a:t>Genética</a:t>
                      </a:r>
                      <a:endParaRPr sz="1200" i="1">
                        <a:latin typeface="Arial"/>
                        <a:cs typeface="Arial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200" b="0" i="0" err="1">
                          <a:latin typeface="Arial"/>
                          <a:cs typeface="Arial"/>
                        </a:rPr>
                        <a:t>Mutaciones</a:t>
                      </a:r>
                      <a:r>
                        <a:rPr lang="es-ES" sz="1200">
                          <a:latin typeface="Arial"/>
                          <a:cs typeface="Arial"/>
                        </a:rPr>
                        <a:t> de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filagrina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menos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frecuentes</a:t>
                      </a:r>
                      <a:r>
                        <a:rPr lang="es-ES" sz="1200">
                          <a:latin typeface="Arial"/>
                          <a:cs typeface="Arial"/>
                        </a:rPr>
                        <a:t>,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pero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niveles</a:t>
                      </a:r>
                      <a:r>
                        <a:rPr lang="es-ES" sz="1200">
                          <a:latin typeface="Arial"/>
                          <a:cs typeface="Arial"/>
                        </a:rPr>
                        <a:t> de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filagrina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reducidos</a:t>
                      </a:r>
                      <a:r>
                        <a:rPr lang="es-ES" sz="1200">
                          <a:latin typeface="Arial"/>
                          <a:cs typeface="Arial"/>
                        </a:rPr>
                        <a:t>.</a:t>
                      </a:r>
                      <a:endParaRPr/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200" b="0" i="0" err="1">
                          <a:latin typeface="Arial"/>
                          <a:cs typeface="Arial"/>
                        </a:rPr>
                        <a:t>Mutaciones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en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filagrina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comunes</a:t>
                      </a:r>
                      <a:r>
                        <a:rPr lang="es-ES" sz="1200">
                          <a:latin typeface="Arial"/>
                          <a:cs typeface="Arial"/>
                        </a:rPr>
                        <a:t>,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contribuyendo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200">
                          <a:latin typeface="Arial"/>
                          <a:cs typeface="Arial"/>
                        </a:rPr>
                        <a:t>a la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disfunción</a:t>
                      </a:r>
                      <a:r>
                        <a:rPr lang="es-ES" sz="1200">
                          <a:latin typeface="Arial"/>
                          <a:cs typeface="Arial"/>
                        </a:rPr>
                        <a:t> de la barrera </a:t>
                      </a:r>
                      <a:r>
                        <a:rPr lang="es-ES" sz="1200" err="1">
                          <a:latin typeface="Arial"/>
                          <a:cs typeface="Arial"/>
                        </a:rPr>
                        <a:t>cutánea</a:t>
                      </a:r>
                      <a:r>
                        <a:rPr lang="es-ES" sz="1200">
                          <a:latin typeface="Arial"/>
                          <a:cs typeface="Arial"/>
                        </a:rPr>
                        <a:t>.</a:t>
                      </a:r>
                      <a:endParaRPr/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834713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743FCA0-F4C5-B458-9DDE-5D6DEC95E543}"/>
              </a:ext>
            </a:extLst>
          </p:cNvPr>
          <p:cNvSpPr txBox="1"/>
          <p:nvPr/>
        </p:nvSpPr>
        <p:spPr>
          <a:xfrm>
            <a:off x="1583266" y="6146114"/>
            <a:ext cx="10261601" cy="461665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Rev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2023;64(2):123-135; 2.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Leung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DYM.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dermatitis: Age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race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matter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!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2023;151(3):678-681; 3. Noda S,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Asian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combines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increased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TH17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polarization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2023;151(4):982-992.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5404F7-ED70-C985-48B1-8BE088DE8CE8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CD: células dendríticas;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Ig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: inmunoglobulina;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PSO: psoriasis.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5CCED3-702B-7268-3E56-7204F9F9CE42}"/>
              </a:ext>
            </a:extLst>
          </p:cNvPr>
          <p:cNvGrpSpPr/>
          <p:nvPr/>
        </p:nvGrpSpPr>
        <p:grpSpPr>
          <a:xfrm>
            <a:off x="9679642" y="250221"/>
            <a:ext cx="1759699" cy="1208575"/>
            <a:chOff x="2890908" y="1745296"/>
            <a:chExt cx="4352389" cy="298925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247D9E7-889D-9960-77E7-EFC76DDBC5A8}"/>
                </a:ext>
              </a:extLst>
            </p:cNvPr>
            <p:cNvSpPr/>
            <p:nvPr/>
          </p:nvSpPr>
          <p:spPr>
            <a:xfrm>
              <a:off x="2890908" y="1745296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Asian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A4E977C8-0A2D-E8D8-3599-A34D8FD2E569}"/>
                </a:ext>
              </a:extLst>
            </p:cNvPr>
            <p:cNvSpPr/>
            <p:nvPr/>
          </p:nvSpPr>
          <p:spPr>
            <a:xfrm>
              <a:off x="4418819" y="1910072"/>
              <a:ext cx="2824478" cy="2824478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  <p:sp>
        <p:nvSpPr>
          <p:cNvPr id="5" name="Título 4">
            <a:extLst>
              <a:ext uri="{FF2B5EF4-FFF2-40B4-BE49-F238E27FC236}">
                <a16:creationId xmlns:a16="http://schemas.microsoft.com/office/drawing/2014/main" id="{C673091F-09EE-9CB9-CFEA-DCDC5D41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79513"/>
            <a:ext cx="10710038" cy="903218"/>
          </a:xfrm>
        </p:spPr>
        <p:txBody>
          <a:bodyPr>
            <a:normAutofit/>
          </a:bodyPr>
          <a:lstStyle/>
          <a:p>
            <a:r>
              <a:rPr lang="es-ES">
                <a:latin typeface="Arial"/>
                <a:cs typeface="Arial"/>
              </a:rPr>
              <a:t>Dermatitis atópica en asiáticos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810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3E9D6BE0-8789-874F-E576-B35A4F30A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451222"/>
              </p:ext>
            </p:extLst>
          </p:nvPr>
        </p:nvGraphicFramePr>
        <p:xfrm>
          <a:off x="589644" y="1343640"/>
          <a:ext cx="6746127" cy="369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2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279">
                <a:tc>
                  <a:txBody>
                    <a:bodyPr/>
                    <a:lstStyle/>
                    <a:p>
                      <a:r>
                        <a:rPr sz="1200" b="1" i="0" err="1">
                          <a:solidFill>
                            <a:srgbClr val="223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</a:t>
                      </a:r>
                      <a:endParaRPr sz="1200" b="1">
                        <a:solidFill>
                          <a:srgbClr val="2234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Pacientes</a:t>
                      </a:r>
                      <a:r>
                        <a:rPr sz="120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Asiáticos</a:t>
                      </a:r>
                      <a:endParaRPr sz="1200" dirty="0">
                        <a:solidFill>
                          <a:srgbClr val="22346A"/>
                        </a:solidFill>
                        <a:latin typeface="Arial"/>
                        <a:cs typeface="Arial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Pacientes</a:t>
                      </a:r>
                      <a:r>
                        <a:rPr sz="120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Caucásicos</a:t>
                      </a:r>
                      <a:endParaRPr sz="1200" dirty="0">
                        <a:solidFill>
                          <a:srgbClr val="22346A"/>
                        </a:solidFill>
                        <a:latin typeface="Arial"/>
                        <a:cs typeface="Arial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81">
                <a:tc>
                  <a:txBody>
                    <a:bodyPr/>
                    <a:lstStyle/>
                    <a:p>
                      <a:r>
                        <a:rPr sz="1200" b="0" i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Inmunología</a:t>
                      </a:r>
                      <a:endParaRPr sz="12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>
                          <a:latin typeface="Arial"/>
                          <a:cs typeface="Arial"/>
                        </a:rPr>
                        <a:t>Mayor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activación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de TH17 y TH22 junto con TH2.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latin typeface="Arial"/>
                          <a:cs typeface="Arial"/>
                        </a:rPr>
                        <a:t>Predominio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de la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activación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TH2, con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menor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participación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de TH17/TH22.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312">
                <a:tc>
                  <a:txBody>
                    <a:bodyPr/>
                    <a:lstStyle/>
                    <a:p>
                      <a:r>
                        <a:rPr sz="1200" b="0" i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Citoquinas</a:t>
                      </a:r>
                      <a:endParaRPr sz="12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latin typeface="Arial"/>
                          <a:cs typeface="Arial"/>
                        </a:rPr>
                        <a:t>Aumento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de IL-17A, IL-19, IL-22,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asociadas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con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hiperplasia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epidérmica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y parakeratosis.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latin typeface="Arial"/>
                          <a:cs typeface="Arial"/>
                        </a:rPr>
                        <a:t>Predominio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de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citoquinas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relacionadas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con la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polarización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TH2 (IL-4, IL-13).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312">
                <a:tc>
                  <a:txBody>
                    <a:bodyPr/>
                    <a:lstStyle/>
                    <a:p>
                      <a:r>
                        <a:rPr sz="1200" b="0" i="1" dirty="0" err="1">
                          <a:latin typeface="Arial"/>
                          <a:cs typeface="Arial"/>
                        </a:rPr>
                        <a:t>Características</a:t>
                      </a:r>
                      <a:r>
                        <a:rPr sz="1200" b="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1" dirty="0" err="1">
                          <a:latin typeface="Arial"/>
                          <a:cs typeface="Arial"/>
                        </a:rPr>
                        <a:t>clínicas</a:t>
                      </a:r>
                      <a:endParaRPr sz="1200" b="0" i="1" dirty="0">
                        <a:latin typeface="Arial"/>
                        <a:cs typeface="Arial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latin typeface="Arial"/>
                          <a:cs typeface="Arial"/>
                        </a:rPr>
                        <a:t>Lesiones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bien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delimitadas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eritematosas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y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en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placas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, con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aspecto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 err="1">
                          <a:latin typeface="Arial"/>
                          <a:cs typeface="Arial"/>
                        </a:rPr>
                        <a:t>psoriasiforme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200" b="0" i="0" dirty="0" err="1">
                          <a:latin typeface="Arial"/>
                          <a:cs typeface="Arial"/>
                        </a:rPr>
                        <a:t>Lesiones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mal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delimitadas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menos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elevadas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 y </a:t>
                      </a:r>
                      <a:r>
                        <a:rPr sz="1200" b="0" i="0" dirty="0" err="1">
                          <a:latin typeface="Arial"/>
                          <a:cs typeface="Arial"/>
                        </a:rPr>
                        <a:t>eritematosas</a:t>
                      </a:r>
                      <a:r>
                        <a:rPr sz="12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31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200" b="0" i="1" dirty="0">
                          <a:latin typeface="Arial"/>
                          <a:cs typeface="Arial"/>
                        </a:rPr>
                        <a:t>Terapias</a:t>
                      </a:r>
                      <a:endParaRPr sz="1200" i="1" dirty="0">
                        <a:latin typeface="Arial"/>
                        <a:cs typeface="Arial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200" b="0" i="0" dirty="0">
                          <a:latin typeface="Arial"/>
                          <a:cs typeface="Arial"/>
                        </a:rPr>
                        <a:t>Potencial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para terapias dirigidas a IL-17 e IL-22.</a:t>
                      </a:r>
                      <a:endParaRPr dirty="0"/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ES" sz="1200" b="0" i="0" dirty="0">
                          <a:latin typeface="Arial"/>
                          <a:cs typeface="Arial"/>
                        </a:rPr>
                        <a:t>Efectivas</a:t>
                      </a:r>
                      <a:r>
                        <a:rPr lang="es-ES" sz="1200" dirty="0">
                          <a:latin typeface="Arial"/>
                          <a:cs typeface="Arial"/>
                        </a:rPr>
                        <a:t> terapias dirigidas a IL-4/IL-13.</a:t>
                      </a:r>
                      <a:endParaRPr dirty="0"/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873715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246E0C5A-FAD9-816D-0270-2441969B4D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598"/>
          <a:stretch/>
        </p:blipFill>
        <p:spPr>
          <a:xfrm>
            <a:off x="7954081" y="1857823"/>
            <a:ext cx="2809397" cy="2887746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3C78048-ABE7-C387-F9F7-72FB3DF5E06D}"/>
              </a:ext>
            </a:extLst>
          </p:cNvPr>
          <p:cNvSpPr txBox="1"/>
          <p:nvPr/>
        </p:nvSpPr>
        <p:spPr>
          <a:xfrm>
            <a:off x="1583266" y="6146114"/>
            <a:ext cx="10261601" cy="461665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Rev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2023;64(2):123-135; 2.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Leung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DYM.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dermatitis: Age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race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matter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!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2023;151(3):678-681; 3. Noda S,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Asian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combines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increased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TH17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polarization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Clin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2023;151(4):982-992.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61BEAE-C118-34E9-7363-D618BB761A80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CD: células dendríticas;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PSO: psoriasis; Th: células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730035E-FB69-A924-BEEA-E83575956D50}"/>
              </a:ext>
            </a:extLst>
          </p:cNvPr>
          <p:cNvGrpSpPr/>
          <p:nvPr/>
        </p:nvGrpSpPr>
        <p:grpSpPr>
          <a:xfrm>
            <a:off x="9679642" y="250221"/>
            <a:ext cx="1759699" cy="1208575"/>
            <a:chOff x="2890908" y="1745296"/>
            <a:chExt cx="4352389" cy="298925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DC8814CF-CCFE-7CE8-B335-115E5DC6734E}"/>
                </a:ext>
              </a:extLst>
            </p:cNvPr>
            <p:cNvSpPr/>
            <p:nvPr/>
          </p:nvSpPr>
          <p:spPr>
            <a:xfrm>
              <a:off x="2890908" y="1745296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Asian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1D9B1F0-BAA3-D7B8-1B69-E2B5A789CBAF}"/>
                </a:ext>
              </a:extLst>
            </p:cNvPr>
            <p:cNvSpPr/>
            <p:nvPr/>
          </p:nvSpPr>
          <p:spPr>
            <a:xfrm>
              <a:off x="4418819" y="1910072"/>
              <a:ext cx="2824478" cy="2824478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  <p:sp>
        <p:nvSpPr>
          <p:cNvPr id="3" name="Título 4">
            <a:extLst>
              <a:ext uri="{FF2B5EF4-FFF2-40B4-BE49-F238E27FC236}">
                <a16:creationId xmlns:a16="http://schemas.microsoft.com/office/drawing/2014/main" id="{D44A9E22-89F0-98FF-3220-604944FB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79513"/>
            <a:ext cx="10710038" cy="903218"/>
          </a:xfrm>
        </p:spPr>
        <p:txBody>
          <a:bodyPr>
            <a:normAutofit/>
          </a:bodyPr>
          <a:lstStyle/>
          <a:p>
            <a:r>
              <a:rPr lang="es-ES">
                <a:latin typeface="Arial"/>
                <a:cs typeface="Arial"/>
              </a:rPr>
              <a:t>Dermatitis atópica en asiáticos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491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4F022372-35A0-4A4C-0D12-4873D11FA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60334"/>
              </p:ext>
            </p:extLst>
          </p:nvPr>
        </p:nvGraphicFramePr>
        <p:xfrm>
          <a:off x="590842" y="1433313"/>
          <a:ext cx="7533120" cy="409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3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5875">
                <a:tc>
                  <a:txBody>
                    <a:bodyPr/>
                    <a:lstStyle/>
                    <a:p>
                      <a:r>
                        <a:rPr sz="1100" b="1" i="0" err="1">
                          <a:solidFill>
                            <a:srgbClr val="223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</a:t>
                      </a:r>
                      <a:endParaRPr sz="1100" b="1" i="0">
                        <a:solidFill>
                          <a:srgbClr val="2234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1" i="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Psoriasis </a:t>
                      </a:r>
                      <a:br>
                        <a:rPr lang="es-ES" sz="1100" b="1" i="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</a:br>
                      <a:r>
                        <a:rPr sz="1100" b="1" i="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Vulgaris (PV)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1" i="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Psoriasis </a:t>
                      </a:r>
                      <a:endParaRPr lang="es-ES" sz="1100" b="1" i="0" dirty="0">
                        <a:solidFill>
                          <a:srgbClr val="22346A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sz="1100" b="1" i="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Pustulosa (PP)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1" i="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Psoriasis </a:t>
                      </a:r>
                      <a:br>
                        <a:rPr lang="es-ES" sz="1100" b="1" i="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</a:br>
                      <a:r>
                        <a:rPr sz="1100" b="1" i="0" dirty="0" err="1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Eritrodérmica</a:t>
                      </a:r>
                      <a:r>
                        <a:rPr sz="1100" b="1" i="0" dirty="0">
                          <a:solidFill>
                            <a:srgbClr val="22346A"/>
                          </a:solidFill>
                          <a:latin typeface="Arial"/>
                          <a:cs typeface="Arial"/>
                        </a:rPr>
                        <a:t> (EP)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217">
                <a:tc>
                  <a:txBody>
                    <a:bodyPr/>
                    <a:lstStyle/>
                    <a:p>
                      <a:r>
                        <a:rPr sz="1100" b="0" i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Fenotípico</a:t>
                      </a:r>
                      <a:endParaRPr sz="11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Lesiones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 err="1">
                          <a:latin typeface="Arial"/>
                          <a:cs typeface="Arial"/>
                        </a:rPr>
                        <a:t>en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 err="1">
                          <a:latin typeface="Arial"/>
                          <a:cs typeface="Arial"/>
                        </a:rPr>
                        <a:t>placas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 err="1">
                          <a:latin typeface="Arial"/>
                          <a:cs typeface="Arial"/>
                        </a:rPr>
                        <a:t>eritematosas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, con </a:t>
                      </a:r>
                      <a:r>
                        <a:rPr sz="1100" dirty="0" err="1">
                          <a:latin typeface="Arial"/>
                          <a:cs typeface="Arial"/>
                        </a:rPr>
                        <a:t>descamación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Pústulas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estériles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localizadas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o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generalizadas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Eritema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difuso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y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descamación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en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gran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parte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del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cuerpo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875"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Citoquinas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clave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>
                          <a:latin typeface="Arial"/>
                          <a:cs typeface="Arial"/>
                        </a:rPr>
                        <a:t>IL-17A, IFN-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γ.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>
                          <a:latin typeface="Arial"/>
                          <a:cs typeface="Arial"/>
                        </a:rPr>
                        <a:t>IL-36γ,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moderada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relación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con TWEAK.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>
                          <a:latin typeface="Arial"/>
                          <a:cs typeface="Arial"/>
                        </a:rPr>
                        <a:t>IL-36γ,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alta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correlación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con TWEAK.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217"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Niveles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de TWEAK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Elevados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correlacionados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con PASI y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citoquinas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como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IL-17A.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>
                          <a:latin typeface="Arial"/>
                          <a:cs typeface="Arial"/>
                        </a:rPr>
                        <a:t>Bajos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en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comparación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con PV y EP.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1" i="0" dirty="0">
                          <a:latin typeface="Arial"/>
                          <a:cs typeface="Arial"/>
                        </a:rPr>
                        <a:t>Muy </a:t>
                      </a:r>
                      <a:r>
                        <a:rPr sz="1100" b="1" i="0" err="1">
                          <a:latin typeface="Arial"/>
                          <a:cs typeface="Arial"/>
                        </a:rPr>
                        <a:t>elevados</a:t>
                      </a:r>
                      <a:r>
                        <a:rPr sz="1100" b="1" i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100" b="1" i="0" err="1">
                          <a:latin typeface="Arial"/>
                          <a:cs typeface="Arial"/>
                        </a:rPr>
                        <a:t>correlacionados</a:t>
                      </a:r>
                      <a:r>
                        <a:rPr sz="1100" b="1" i="0" dirty="0">
                          <a:latin typeface="Arial"/>
                          <a:cs typeface="Arial"/>
                        </a:rPr>
                        <a:t> con IL-36γ.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217">
                <a:tc>
                  <a:txBody>
                    <a:bodyPr/>
                    <a:lstStyle/>
                    <a:p>
                      <a:r>
                        <a:rPr sz="1100" b="0" i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Histología</a:t>
                      </a:r>
                      <a:endParaRPr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Hiperplasia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epidérmica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infiltración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de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células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T CD8+.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Hiperplasia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epidérmica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infiltración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de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neutrófilos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en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pústulas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>
                          <a:latin typeface="Arial"/>
                          <a:cs typeface="Arial"/>
                        </a:rPr>
                        <a:t>Extensa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inflamación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dérmica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y epidermis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engrosada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217">
                <a:tc>
                  <a:txBody>
                    <a:bodyPr/>
                    <a:lstStyle/>
                    <a:p>
                      <a:r>
                        <a:rPr sz="1100" b="0" i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Inflamación</a:t>
                      </a:r>
                      <a:endParaRPr sz="11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Moderada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a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alta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predominantemente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mediada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por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Th17 y Th1.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 err="1">
                          <a:latin typeface="Arial"/>
                          <a:cs typeface="Arial"/>
                        </a:rPr>
                        <a:t>Moderada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, con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ciclos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inflamatorios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exacerbados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0" i="0" dirty="0" err="1">
                          <a:latin typeface="Arial"/>
                          <a:cs typeface="Arial"/>
                        </a:rPr>
                        <a:t>por</a:t>
                      </a:r>
                      <a:r>
                        <a:rPr sz="1100" b="0" i="0" dirty="0">
                          <a:latin typeface="Arial"/>
                          <a:cs typeface="Arial"/>
                        </a:rPr>
                        <a:t> IL-36γ.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sz="1100" b="0" i="0" dirty="0">
                          <a:latin typeface="Arial"/>
                          <a:cs typeface="Arial"/>
                        </a:rPr>
                        <a:t>Alta, con </a:t>
                      </a:r>
                      <a:r>
                        <a:rPr sz="1100" dirty="0" err="1">
                          <a:latin typeface="Arial"/>
                          <a:cs typeface="Arial"/>
                        </a:rPr>
                        <a:t>inflamación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 err="1">
                          <a:latin typeface="Arial"/>
                          <a:cs typeface="Arial"/>
                        </a:rPr>
                        <a:t>sistémica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 err="1">
                          <a:latin typeface="Arial"/>
                          <a:cs typeface="Arial"/>
                        </a:rPr>
                        <a:t>significativa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.</a:t>
                      </a:r>
                    </a:p>
                  </a:txBody>
                  <a:tcPr marL="127440" marR="127440" marT="117720" marB="11772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Imagen 13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A93ABFFC-5E0A-F11B-FFB4-DEC7A7C53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427" y="3719944"/>
            <a:ext cx="3190719" cy="2007494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E8414D1-45D1-27EC-E524-BE703F246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27" y="1520544"/>
            <a:ext cx="1937510" cy="2103554"/>
          </a:xfrm>
          <a:prstGeom prst="rect">
            <a:avLst/>
          </a:prstGeom>
          <a:noFill/>
          <a:ln w="19050">
            <a:solidFill>
              <a:srgbClr val="00F0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E1B9FDB-2A0F-CF9E-8D62-92C05C0BA1B0}"/>
              </a:ext>
            </a:extLst>
          </p:cNvPr>
          <p:cNvSpPr txBox="1"/>
          <p:nvPr/>
        </p:nvSpPr>
        <p:spPr>
          <a:xfrm>
            <a:off x="1583266" y="6269225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1. Moy AP,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Immunologic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overlap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helper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T-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subtypes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17 and 22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erythrodermic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dermatitis. JAMA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2015;151(7):761–768; 2. Wang H,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Involvement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cytokine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TWEAK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vulgaris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pustular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psoriasis,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erythrodermic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Cytokine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2021;138:155391; 3. Wang X, et al. IL-36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cytokines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autoimmunity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inflammatory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Oncotarget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2015;9(2). 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E16E511-90BE-F527-B30E-0BDE00AE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86767"/>
            <a:ext cx="10710038" cy="903218"/>
          </a:xfrm>
        </p:spPr>
        <p:txBody>
          <a:bodyPr>
            <a:normAutofit/>
          </a:bodyPr>
          <a:lstStyle/>
          <a:p>
            <a:r>
              <a:rPr lang="es-ES">
                <a:latin typeface="Arial"/>
                <a:cs typeface="Arial"/>
              </a:rPr>
              <a:t>Psoriasis </a:t>
            </a:r>
            <a:r>
              <a:rPr lang="es-ES" err="1">
                <a:latin typeface="Arial"/>
                <a:cs typeface="Arial"/>
              </a:rPr>
              <a:t>eritrodérmica</a:t>
            </a:r>
            <a:endParaRPr lang="es-ES" err="1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B674D8-2D76-DC15-528D-517C71E3AF84}"/>
              </a:ext>
            </a:extLst>
          </p:cNvPr>
          <p:cNvSpPr txBox="1"/>
          <p:nvPr/>
        </p:nvSpPr>
        <p:spPr>
          <a:xfrm>
            <a:off x="487854" y="599031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CD: células dendríticas;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PSO: psoriasis; Th: células T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TWEAK: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Tumour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necrois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factor (TNF)-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like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weak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inducer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of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apoptosis.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714FD55-1758-1BA3-A696-48CA393D86E9}"/>
              </a:ext>
            </a:extLst>
          </p:cNvPr>
          <p:cNvGrpSpPr/>
          <p:nvPr/>
        </p:nvGrpSpPr>
        <p:grpSpPr>
          <a:xfrm>
            <a:off x="10039350" y="159796"/>
            <a:ext cx="1807863" cy="1208575"/>
            <a:chOff x="4418819" y="1745295"/>
            <a:chExt cx="4471517" cy="2989255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8E753C0B-93F0-87FF-5480-3CFBAC793564}"/>
                </a:ext>
              </a:extLst>
            </p:cNvPr>
            <p:cNvSpPr/>
            <p:nvPr/>
          </p:nvSpPr>
          <p:spPr>
            <a:xfrm>
              <a:off x="6815798" y="1745295"/>
              <a:ext cx="2074538" cy="1955411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Nummular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PSO</a:t>
              </a:r>
            </a:p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Erythrodermic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PSO</a:t>
              </a: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AA5A6E51-59E2-1263-731F-8CB39225400D}"/>
                </a:ext>
              </a:extLst>
            </p:cNvPr>
            <p:cNvSpPr/>
            <p:nvPr/>
          </p:nvSpPr>
          <p:spPr>
            <a:xfrm>
              <a:off x="4418819" y="1910072"/>
              <a:ext cx="2824478" cy="2824478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3546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637FB-7129-CF55-48CB-EDA75D50C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ummular Eczema – Symptoms and causes | National Eczema Association">
            <a:extLst>
              <a:ext uri="{FF2B5EF4-FFF2-40B4-BE49-F238E27FC236}">
                <a16:creationId xmlns:a16="http://schemas.microsoft.com/office/drawing/2014/main" id="{D9E7C4E5-1747-194B-78FE-35CEA00D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14" y="1770350"/>
            <a:ext cx="2743717" cy="2055139"/>
          </a:xfrm>
          <a:prstGeom prst="rect">
            <a:avLst/>
          </a:prstGeom>
          <a:noFill/>
          <a:ln w="19050">
            <a:solidFill>
              <a:srgbClr val="00F0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C3AB87-5249-6636-2734-1A6CB6ACAF79}"/>
              </a:ext>
            </a:extLst>
          </p:cNvPr>
          <p:cNvSpPr txBox="1"/>
          <p:nvPr/>
        </p:nvSpPr>
        <p:spPr>
          <a:xfrm>
            <a:off x="689674" y="1762270"/>
            <a:ext cx="6576290" cy="30546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900"/>
              </a:spcBef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Lesiones localizadas principalmente en extremidades (brazos y piernas).</a:t>
            </a:r>
          </a:p>
          <a:p>
            <a:pPr>
              <a:spcBef>
                <a:spcPts val="900"/>
              </a:spcBef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Lesiones en forma circular u ovalada, de 4-5 cm de diámetro.</a:t>
            </a:r>
          </a:p>
          <a:p>
            <a:pPr>
              <a:spcBef>
                <a:spcPts val="900"/>
              </a:spcBef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Bordes bien definidos.</a:t>
            </a:r>
          </a:p>
          <a:p>
            <a:pPr>
              <a:spcBef>
                <a:spcPts val="900"/>
              </a:spcBef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Alta similitud clínica con el eccema numular.</a:t>
            </a:r>
          </a:p>
          <a:p>
            <a:pPr>
              <a:spcBef>
                <a:spcPts val="900"/>
              </a:spcBef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Frecuente presencia de prurito intenso.</a:t>
            </a:r>
          </a:p>
          <a:p>
            <a:pPr>
              <a:spcBef>
                <a:spcPts val="900"/>
              </a:spcBef>
            </a:pPr>
            <a:br>
              <a:rPr lang="es-ES" sz="1400" dirty="0">
                <a:effectLst/>
                <a:latin typeface="Arial" panose="020B0604020202020204" pitchFamily="34" charset="0"/>
              </a:rPr>
            </a:br>
            <a:br>
              <a:rPr lang="es-ES" sz="1400" dirty="0">
                <a:effectLst/>
                <a:latin typeface="Arial" panose="020B0604020202020204" pitchFamily="34" charset="0"/>
              </a:rPr>
            </a:br>
            <a:r>
              <a:rPr lang="es-ES" sz="1400" b="1" dirty="0">
                <a:solidFill>
                  <a:srgbClr val="22346A"/>
                </a:solidFill>
                <a:effectLst/>
                <a:latin typeface="Arial"/>
                <a:cs typeface="Arial"/>
              </a:rPr>
              <a:t>Relevancia pediátrica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Puede ser la </a:t>
            </a:r>
            <a:r>
              <a:rPr lang="es-ES" sz="1400" u="sng" dirty="0">
                <a:solidFill>
                  <a:srgbClr val="22346A"/>
                </a:solidFill>
                <a:effectLst/>
                <a:latin typeface="Arial"/>
                <a:cs typeface="Arial"/>
              </a:rPr>
              <a:t>primera manifestación de psoriasis en la infancia</a:t>
            </a: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Diagnóstico más complejo debido a similitudes con dermatitis atópica.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07FB61-E442-F2C6-C04E-D129712BE118}"/>
              </a:ext>
            </a:extLst>
          </p:cNvPr>
          <p:cNvSpPr txBox="1"/>
          <p:nvPr/>
        </p:nvSpPr>
        <p:spPr>
          <a:xfrm>
            <a:off x="7377868" y="4072203"/>
            <a:ext cx="412445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Predominancia Th1 con superposición de la vía Th17.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Participación de citoquinas como IL-17 y TNF-</a:t>
            </a:r>
            <a:r>
              <a:rPr lang="el-GR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α.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En algunos casos, niveles elevados de IgE y eosinofilia periférica.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216451-DCB6-6266-8D09-0C12BAB21750}"/>
              </a:ext>
            </a:extLst>
          </p:cNvPr>
          <p:cNvSpPr txBox="1"/>
          <p:nvPr/>
        </p:nvSpPr>
        <p:spPr>
          <a:xfrm>
            <a:off x="1583266" y="6269225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Rebora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A.;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Rongioletti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F. Psoriasis; ISED: Brescia,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1994; 2.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Beylot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C.;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Puissant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A.;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Bioulac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P.;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Saurat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J.H.;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Pringuet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R.;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Doutre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M.S. Particular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infants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chidren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Acta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Venereol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Suppl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1979, 87, 95–97.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42571F7D-60B8-8F03-4DCF-13442DCA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89503"/>
            <a:ext cx="10710038" cy="903218"/>
          </a:xfrm>
        </p:spPr>
        <p:txBody>
          <a:bodyPr>
            <a:normAutofit/>
          </a:bodyPr>
          <a:lstStyle/>
          <a:p>
            <a:r>
              <a:rPr lang="es-ES"/>
              <a:t>Psoriasis numular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541CC35-AB3E-B939-A29C-4D565B280FF3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Ig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: inmunoglobulina;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PSO: psoriasis; Th: células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TNF: factor necrosis tumoral.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0A01F08-B50B-FA6A-ECED-6239AC4F5A00}"/>
              </a:ext>
            </a:extLst>
          </p:cNvPr>
          <p:cNvGrpSpPr/>
          <p:nvPr/>
        </p:nvGrpSpPr>
        <p:grpSpPr>
          <a:xfrm>
            <a:off x="10039350" y="159796"/>
            <a:ext cx="1807863" cy="1208575"/>
            <a:chOff x="4418819" y="1745295"/>
            <a:chExt cx="4471517" cy="2989255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6AC2D445-A046-10C7-2E20-9CAC21AB7B15}"/>
                </a:ext>
              </a:extLst>
            </p:cNvPr>
            <p:cNvSpPr/>
            <p:nvPr/>
          </p:nvSpPr>
          <p:spPr>
            <a:xfrm>
              <a:off x="6815798" y="1745295"/>
              <a:ext cx="2074538" cy="1955411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Nummular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PSO</a:t>
              </a:r>
            </a:p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Erythrodermic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PSO</a:t>
              </a: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3C79CA0-BB02-71DC-5D7F-133A7711CBBA}"/>
                </a:ext>
              </a:extLst>
            </p:cNvPr>
            <p:cNvSpPr/>
            <p:nvPr/>
          </p:nvSpPr>
          <p:spPr>
            <a:xfrm>
              <a:off x="4418819" y="1910072"/>
              <a:ext cx="2824478" cy="2824478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5870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15E472E-5DF2-8D84-04A9-23290678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Preguntas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A0C3488-B45F-D89F-FF54-DCEF542E26FB}"/>
              </a:ext>
            </a:extLst>
          </p:cNvPr>
          <p:cNvSpPr txBox="1">
            <a:spLocks/>
          </p:cNvSpPr>
          <p:nvPr/>
        </p:nvSpPr>
        <p:spPr>
          <a:xfrm>
            <a:off x="838200" y="16816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¿Puede una dermatitis atópica “convertirse” en psoriasis? ¿Y viceversa?</a:t>
            </a:r>
          </a:p>
          <a:p>
            <a:pPr marL="0" indent="0">
              <a:buClr>
                <a:srgbClr val="00F0BF"/>
              </a:buClr>
              <a:buNone/>
            </a:pPr>
            <a:endParaRPr lang="es-ES">
              <a:solidFill>
                <a:srgbClr val="22346A"/>
              </a:solidFill>
            </a:endParaRPr>
          </a:p>
          <a:p>
            <a:pPr lvl="1"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Espontáneamente</a:t>
            </a:r>
          </a:p>
          <a:p>
            <a:pPr lvl="1"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  <a:latin typeface="Arial"/>
                <a:cs typeface="Arial"/>
              </a:rPr>
              <a:t>Farmacológicamente</a:t>
            </a:r>
            <a:endParaRPr lang="es-ES">
              <a:solidFill>
                <a:srgbClr val="22346A"/>
              </a:solidFill>
            </a:endParaRPr>
          </a:p>
          <a:p>
            <a:pPr marL="457200" lvl="1" indent="0">
              <a:buClr>
                <a:srgbClr val="00F0BF"/>
              </a:buClr>
              <a:buNone/>
            </a:pPr>
            <a:endParaRPr lang="es-ES">
              <a:solidFill>
                <a:srgbClr val="22346A"/>
              </a:solidFill>
            </a:endParaRPr>
          </a:p>
          <a:p>
            <a:pPr lvl="1"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¿“Dermatitis paradójica”?</a:t>
            </a:r>
          </a:p>
          <a:p>
            <a:pPr lvl="1"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¿“Psoriasis paradójica”?</a:t>
            </a:r>
          </a:p>
          <a:p>
            <a:pPr marL="457200" lvl="1" indent="0">
              <a:buClr>
                <a:srgbClr val="00F0BF"/>
              </a:buClr>
              <a:buNone/>
            </a:pPr>
            <a:endParaRPr lang="es-ES">
              <a:solidFill>
                <a:srgbClr val="22346A"/>
              </a:solidFill>
            </a:endParaRPr>
          </a:p>
          <a:p>
            <a:pPr lvl="1"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¿Cómo podríamos predecirlo?</a:t>
            </a:r>
          </a:p>
          <a:p>
            <a:pPr lvl="1"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implicaciones terapéuticas tendría?</a:t>
            </a: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6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0E8BC-901E-F96B-6EDE-15CBE489C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4A52228-264E-01AB-0AEE-9010AAA8ECC2}"/>
              </a:ext>
            </a:extLst>
          </p:cNvPr>
          <p:cNvSpPr txBox="1"/>
          <p:nvPr/>
        </p:nvSpPr>
        <p:spPr>
          <a:xfrm>
            <a:off x="7037479" y="1158493"/>
            <a:ext cx="4866360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s-ES" sz="1600">
                <a:latin typeface="Arial" panose="020B0604020202020204" pitchFamily="34" charset="0"/>
              </a:rPr>
              <a:t>Herramienta en desarrollo para diferenciar entre psoriasis, dermatitis atópica y cuadros de solapamiento: </a:t>
            </a:r>
            <a:r>
              <a:rPr lang="es-ES" sz="1600" b="1" err="1">
                <a:latin typeface="Arial" panose="020B0604020202020204" pitchFamily="34" charset="0"/>
              </a:rPr>
              <a:t>flip-flop</a:t>
            </a:r>
            <a:r>
              <a:rPr lang="es-ES" sz="1600" b="1">
                <a:latin typeface="Arial" panose="020B0604020202020204" pitchFamily="34" charset="0"/>
              </a:rPr>
              <a:t> score.</a:t>
            </a:r>
          </a:p>
          <a:p>
            <a:pPr lvl="1"/>
            <a:endParaRPr lang="es-ES" sz="1600">
              <a:latin typeface="Arial" panose="020B0604020202020204" pitchFamily="34" charset="0"/>
            </a:endParaRPr>
          </a:p>
          <a:p>
            <a:pPr lvl="1"/>
            <a:r>
              <a:rPr lang="es-ES" sz="1600">
                <a:latin typeface="Arial"/>
                <a:cs typeface="Arial"/>
              </a:rPr>
              <a:t>No presentan datos.</a:t>
            </a:r>
          </a:p>
          <a:p>
            <a:pPr lvl="1"/>
            <a:endParaRPr lang="es-ES" sz="1600">
              <a:latin typeface="Arial" panose="020B0604020202020204" pitchFamily="34" charset="0"/>
            </a:endParaRPr>
          </a:p>
          <a:p>
            <a:pPr lvl="1"/>
            <a:r>
              <a:rPr lang="es-ES" sz="1600">
                <a:latin typeface="Arial" panose="020B0604020202020204" pitchFamily="34" charset="0"/>
              </a:rPr>
              <a:t>Contemplan diferentes maneras de llegar a cuadros de solapamiento:</a:t>
            </a:r>
          </a:p>
          <a:p>
            <a:pPr lvl="1"/>
            <a:endParaRPr lang="es-ES" sz="1600">
              <a:latin typeface="Arial" panose="020B0604020202020204" pitchFamily="34" charset="0"/>
            </a:endParaRPr>
          </a:p>
          <a:p>
            <a:pPr marL="742950" lvl="1" indent="-2857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>
                <a:latin typeface="Arial" panose="020B0604020202020204" pitchFamily="34" charset="0"/>
              </a:rPr>
              <a:t>Aparición simultánea de psoriasis y dermatitis atópica (muy infrecuente).</a:t>
            </a:r>
            <a:br>
              <a:rPr lang="es-ES" sz="1600">
                <a:latin typeface="Arial" panose="020B0604020202020204" pitchFamily="34" charset="0"/>
              </a:rPr>
            </a:br>
            <a:endParaRPr lang="es-ES" sz="1600">
              <a:latin typeface="Arial" panose="020B0604020202020204" pitchFamily="34" charset="0"/>
            </a:endParaRPr>
          </a:p>
          <a:p>
            <a:pPr marL="742950" lvl="1" indent="-285750"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>
                <a:latin typeface="Arial" panose="020B0604020202020204" pitchFamily="34" charset="0"/>
              </a:rPr>
              <a:t>Viraje entre ambas:</a:t>
            </a:r>
          </a:p>
          <a:p>
            <a:pPr lvl="3"/>
            <a:r>
              <a:rPr lang="es-ES" sz="1600">
                <a:latin typeface="Arial" panose="020B0604020202020204" pitchFamily="34" charset="0"/>
              </a:rPr>
              <a:t>Tras un tratamiento biológico.</a:t>
            </a:r>
          </a:p>
          <a:p>
            <a:pPr lvl="3"/>
            <a:r>
              <a:rPr lang="es-ES" sz="1600">
                <a:latin typeface="Arial" panose="020B0604020202020204" pitchFamily="34" charset="0"/>
              </a:rPr>
              <a:t>Sin un tratamiento biológico como causa (menos frecuente).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C00DCE-EC59-8E2C-02D2-85B4E7C5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92"/>
          <a:stretch/>
        </p:blipFill>
        <p:spPr>
          <a:xfrm>
            <a:off x="871588" y="874825"/>
            <a:ext cx="6039281" cy="4599211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6987698-0E6D-574C-2F58-8DE72824875C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Müller S,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algorithm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predict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switches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 (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flip-flop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phenomenon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2024 Jan; 79(1):164-173.</a:t>
            </a:r>
          </a:p>
        </p:txBody>
      </p:sp>
    </p:spTree>
    <p:extLst>
      <p:ext uri="{BB962C8B-B14F-4D97-AF65-F5344CB8AC3E}">
        <p14:creationId xmlns:p14="http://schemas.microsoft.com/office/powerpoint/2010/main" val="1071607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mary of the cytokine-driven mechanisms of naïve T-cell differentiation into Th1, Th2, Th17, or Tregs.">
            <a:extLst>
              <a:ext uri="{FF2B5EF4-FFF2-40B4-BE49-F238E27FC236}">
                <a16:creationId xmlns:a16="http://schemas.microsoft.com/office/drawing/2014/main" id="{66F4F3D8-A3C8-7BDC-F5B9-D8BFD8059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15" y="1963690"/>
            <a:ext cx="5861197" cy="3205342"/>
          </a:xfrm>
          <a:prstGeom prst="rect">
            <a:avLst/>
          </a:prstGeom>
          <a:noFill/>
          <a:ln w="19050">
            <a:solidFill>
              <a:srgbClr val="00F0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02815BC-E63F-567F-393C-BF2CCB64E31F}"/>
              </a:ext>
            </a:extLst>
          </p:cNvPr>
          <p:cNvSpPr txBox="1"/>
          <p:nvPr/>
        </p:nvSpPr>
        <p:spPr>
          <a:xfrm>
            <a:off x="1583266" y="6269225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Bick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J. Th1, Th2, &amp; Th17: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Profiling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Optimal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Immunoprofiling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[Internet].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Doylestown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PA: Incite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; 2023 [citado el 5 de diciembre de 2024]. Disponible en: https://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www.incitehealth.com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/blog/th1-th2-th17-immunoprofiling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EE8CE8-D282-983E-B963-19729175DF66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PSO: psoriasis; TGF: factor de crecimiento tumoral; Th: célula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D434D04-D000-A751-9262-F979CECF2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74" y="1963690"/>
            <a:ext cx="3962400" cy="1727200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90A13220-FCAC-B8D1-9D53-E083C352421C}"/>
              </a:ext>
            </a:extLst>
          </p:cNvPr>
          <p:cNvGrpSpPr/>
          <p:nvPr/>
        </p:nvGrpSpPr>
        <p:grpSpPr>
          <a:xfrm>
            <a:off x="10090224" y="131409"/>
            <a:ext cx="1754643" cy="1662323"/>
            <a:chOff x="3657599" y="1910072"/>
            <a:chExt cx="4339884" cy="4111540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1ABB294-9256-F0A5-F5BA-4CCD4BF29385}"/>
                </a:ext>
              </a:extLst>
            </p:cNvPr>
            <p:cNvSpPr/>
            <p:nvPr/>
          </p:nvSpPr>
          <p:spPr>
            <a:xfrm>
              <a:off x="3657599" y="4066202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Biologics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1ACB2F3E-8DE0-C792-2CF0-977321F0D1AF}"/>
                </a:ext>
              </a:extLst>
            </p:cNvPr>
            <p:cNvSpPr/>
            <p:nvPr/>
          </p:nvSpPr>
          <p:spPr>
            <a:xfrm>
              <a:off x="6042073" y="4066202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Biologics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PSO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756BAC0-46DD-A14A-451B-CA0BF370F778}"/>
                </a:ext>
              </a:extLst>
            </p:cNvPr>
            <p:cNvSpPr/>
            <p:nvPr/>
          </p:nvSpPr>
          <p:spPr>
            <a:xfrm>
              <a:off x="4418819" y="1910072"/>
              <a:ext cx="2824479" cy="2824477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195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E0224-DAED-2401-9FC6-C85573A2D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9CCBCFF-1452-46AC-5403-5FCA643F9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77304"/>
              </p:ext>
            </p:extLst>
          </p:nvPr>
        </p:nvGraphicFramePr>
        <p:xfrm>
          <a:off x="4761033" y="1935806"/>
          <a:ext cx="7010568" cy="3372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299">
                  <a:extLst>
                    <a:ext uri="{9D8B030D-6E8A-4147-A177-3AD203B41FA5}">
                      <a16:colId xmlns:a16="http://schemas.microsoft.com/office/drawing/2014/main" val="813681995"/>
                    </a:ext>
                  </a:extLst>
                </a:gridCol>
                <a:gridCol w="2904229">
                  <a:extLst>
                    <a:ext uri="{9D8B030D-6E8A-4147-A177-3AD203B41FA5}">
                      <a16:colId xmlns:a16="http://schemas.microsoft.com/office/drawing/2014/main" val="341398267"/>
                    </a:ext>
                  </a:extLst>
                </a:gridCol>
                <a:gridCol w="2406040">
                  <a:extLst>
                    <a:ext uri="{9D8B030D-6E8A-4147-A177-3AD203B41FA5}">
                      <a16:colId xmlns:a16="http://schemas.microsoft.com/office/drawing/2014/main" val="1249960117"/>
                    </a:ext>
                  </a:extLst>
                </a:gridCol>
              </a:tblGrid>
              <a:tr h="415405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Causa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Detalles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Ejemplos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625523"/>
                  </a:ext>
                </a:extLst>
              </a:tr>
              <a:tr h="7393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Predisposición Genética e Inmunológica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Loci genéticos compartidos entre AD y PV. Desequilibrio en vías inmunes (Th2 vs. Th17).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Antecedentes familiares de atopia o psoriasis.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7763985"/>
                  </a:ext>
                </a:extLst>
              </a:tr>
              <a:tr h="7393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Cambios en Vías Inmunológicas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Activación conjunta de IL-17 e IL-22. Desregulación de citoquinas clave.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Sobreactivación</a:t>
                      </a:r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Th17 en AD.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14553"/>
                  </a:ext>
                </a:extLst>
              </a:tr>
              <a:tr h="7393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Factores Ambientales y Externos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Estrés, infecciones, cambios hormonales. </a:t>
                      </a:r>
                    </a:p>
                    <a:p>
                      <a:pPr algn="l" fontAlgn="b"/>
                      <a:r>
                        <a:rPr lang="es-ES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Alteración del microbioma cutáneo.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Infecciones por </a:t>
                      </a:r>
                      <a:r>
                        <a:rPr lang="es-ES" sz="1200" b="0" i="1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Staphylococcus</a:t>
                      </a:r>
                      <a:r>
                        <a:rPr lang="es-ES" sz="1200" b="0" i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b="0" i="1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aureus</a:t>
                      </a:r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771693"/>
                  </a:ext>
                </a:extLst>
              </a:tr>
              <a:tr h="73936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Disfunción de la Barrera Cutánea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Alteraciones en la estructura de la piel. Inflamación compensatoria por daño barrera.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Lesiones eccematosas que evolucionan a placas.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600" marR="79600" marT="79600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05641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BD30C83-656A-7E7C-97C8-4D594D1C7E9E}"/>
              </a:ext>
            </a:extLst>
          </p:cNvPr>
          <p:cNvSpPr txBox="1"/>
          <p:nvPr/>
        </p:nvSpPr>
        <p:spPr>
          <a:xfrm>
            <a:off x="1583266" y="6261730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1. Müller S,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algorithm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predict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switches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 (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flip-flop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phenomenon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2024; 2. Murphy MJ, Cohen JM,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Vesely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MD,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Damsky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W.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Paradoxical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eruptions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targeted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therapies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dermatology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: 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systematic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review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Am Acad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2023;89(5):1234-1246.</a:t>
            </a: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4516FAB2-FCF2-568A-9FDD-8CEA10086C75}"/>
              </a:ext>
            </a:extLst>
          </p:cNvPr>
          <p:cNvSpPr txBox="1">
            <a:spLocks/>
          </p:cNvSpPr>
          <p:nvPr/>
        </p:nvSpPr>
        <p:spPr>
          <a:xfrm>
            <a:off x="541058" y="79513"/>
            <a:ext cx="10710038" cy="90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234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Sin tratamiento biológico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DF1B73-29CA-F816-A6AE-56B3CB6E4EB3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Th: célula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798E848-7CD7-F0F1-D093-52FE84B8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74" y="1963690"/>
            <a:ext cx="3962400" cy="1727200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</p:spTree>
    <p:extLst>
      <p:ext uri="{BB962C8B-B14F-4D97-AF65-F5344CB8AC3E}">
        <p14:creationId xmlns:p14="http://schemas.microsoft.com/office/powerpoint/2010/main" val="4067005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7884E-7AFE-8BB1-B1BE-D33131309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BA343A-175D-D7F9-8922-E49FC657B2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438"/>
          <a:stretch/>
        </p:blipFill>
        <p:spPr>
          <a:xfrm>
            <a:off x="5649030" y="1580220"/>
            <a:ext cx="5602066" cy="3297643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C0D532B-48C9-B101-A161-9B83700727FA}"/>
              </a:ext>
            </a:extLst>
          </p:cNvPr>
          <p:cNvSpPr txBox="1"/>
          <p:nvPr/>
        </p:nvSpPr>
        <p:spPr>
          <a:xfrm>
            <a:off x="487854" y="3605238"/>
            <a:ext cx="4713082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s-ES" sz="14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Manejo: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Depende de la gravedad: desde terapias tópicas o sistémicas en </a:t>
            </a:r>
            <a:r>
              <a:rPr lang="es-ES" sz="14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RPs</a:t>
            </a:r>
            <a:r>
              <a:rPr lang="es-ES" sz="14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leves hasta cambio de clase de biológico en reacciones graves.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Resolución completa en ~66% tras suspensión del fármaco causante.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842AAF3-4E8C-48B7-B301-3E828F3AAF30}"/>
              </a:ext>
            </a:extLst>
          </p:cNvPr>
          <p:cNvSpPr txBox="1"/>
          <p:nvPr/>
        </p:nvSpPr>
        <p:spPr>
          <a:xfrm>
            <a:off x="1583266" y="6269225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1. Müller S,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algorithm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predict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switches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 and psoriasis (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flip-flop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phenomenon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Allergy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2024; 2. Murphy MJ, Cohen JM,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Vesely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MD,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Damsky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W.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Paradoxical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eruptions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targeted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therapies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dermatology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: 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systematic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review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Am Acad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2023;89(5):1234-1246.</a:t>
            </a: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44C0EF42-8FCE-0E89-AE66-ADBF07B924FA}"/>
              </a:ext>
            </a:extLst>
          </p:cNvPr>
          <p:cNvSpPr txBox="1">
            <a:spLocks/>
          </p:cNvSpPr>
          <p:nvPr/>
        </p:nvSpPr>
        <p:spPr>
          <a:xfrm>
            <a:off x="541058" y="79513"/>
            <a:ext cx="10710038" cy="90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234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>
                <a:latin typeface="Arial"/>
                <a:cs typeface="Arial"/>
              </a:rPr>
              <a:t>Con tratamiento biológico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F80AFF-214E-2E83-B750-644DD3B096AB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RP: reacciones paradoxales.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82023E2-4A19-8478-B395-6F9DC192F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74" y="1525563"/>
            <a:ext cx="3962400" cy="1727200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</p:spTree>
    <p:extLst>
      <p:ext uri="{BB962C8B-B14F-4D97-AF65-F5344CB8AC3E}">
        <p14:creationId xmlns:p14="http://schemas.microsoft.com/office/powerpoint/2010/main" val="418421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9B4102-2386-862E-541B-4964EEEB78E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85250" y="6392863"/>
            <a:ext cx="32067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Deck title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4DADA9-2376-2095-F623-8B11DF3703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2563" y="6392863"/>
            <a:ext cx="57943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09EF1-F99E-2846-B900-05CEFB69D2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F6F6F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F6F6F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FBF10B2-8688-75BD-F9F0-A657A4F86F82}"/>
              </a:ext>
            </a:extLst>
          </p:cNvPr>
          <p:cNvSpPr txBox="1"/>
          <p:nvPr/>
        </p:nvSpPr>
        <p:spPr>
          <a:xfrm>
            <a:off x="760476" y="381061"/>
            <a:ext cx="965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234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Conflictos de interés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87B49F5-199A-FE3D-8661-EB7EF8590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197" y="1582341"/>
            <a:ext cx="867560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He proporcionado asesoramiento científico, participado en reuniones médicas y cursos de formación patrocinados por …..</a:t>
            </a:r>
          </a:p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He participado como investigador principal o colaborador en ensayos clínicos o trabajos de investigación para …</a:t>
            </a:r>
          </a:p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l" defTabSz="116411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Recibo honorarios por esta presentación.</a:t>
            </a:r>
          </a:p>
        </p:txBody>
      </p:sp>
    </p:spTree>
    <p:extLst>
      <p:ext uri="{BB962C8B-B14F-4D97-AF65-F5344CB8AC3E}">
        <p14:creationId xmlns:p14="http://schemas.microsoft.com/office/powerpoint/2010/main" val="2769948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D6AD76B-7D69-C314-85B0-E1C219E4D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91" y="576775"/>
            <a:ext cx="3933756" cy="4867422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FEB49D0-862C-7F36-6122-190220A27AA4}"/>
              </a:ext>
            </a:extLst>
          </p:cNvPr>
          <p:cNvSpPr txBox="1"/>
          <p:nvPr/>
        </p:nvSpPr>
        <p:spPr>
          <a:xfrm>
            <a:off x="5467398" y="1768903"/>
            <a:ext cx="5993081" cy="28392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900"/>
              </a:spcBef>
            </a:pPr>
            <a:r>
              <a:rPr lang="es-ES" sz="1400" b="1" dirty="0">
                <a:solidFill>
                  <a:srgbClr val="22346A"/>
                </a:solidFill>
                <a:effectLst/>
                <a:latin typeface="Arial"/>
                <a:cs typeface="Arial"/>
              </a:rPr>
              <a:t>Mecanismo: </a:t>
            </a: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Supresión selectiva de una vía </a:t>
            </a:r>
            <a:br>
              <a:rPr lang="es-ES" sz="1400" dirty="0">
                <a:effectLst/>
                <a:latin typeface="Arial" panose="020B0604020202020204" pitchFamily="34" charset="0"/>
              </a:rPr>
            </a:b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inmune puede activar otra (</a:t>
            </a:r>
            <a:r>
              <a:rPr lang="es-ES" sz="1400" b="1" err="1">
                <a:solidFill>
                  <a:srgbClr val="22346A"/>
                </a:solidFill>
                <a:effectLst/>
                <a:latin typeface="Arial"/>
                <a:cs typeface="Arial"/>
              </a:rPr>
              <a:t>antagonía</a:t>
            </a:r>
            <a:r>
              <a:rPr lang="es-ES" sz="1400" b="1" dirty="0">
                <a:solidFill>
                  <a:srgbClr val="22346A"/>
                </a:solidFill>
                <a:effectLst/>
                <a:latin typeface="Arial"/>
                <a:cs typeface="Arial"/>
              </a:rPr>
              <a:t> Th17/Th2)</a:t>
            </a: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.</a:t>
            </a:r>
          </a:p>
          <a:p>
            <a:pPr>
              <a:spcBef>
                <a:spcPts val="900"/>
              </a:spcBef>
            </a:pPr>
            <a:endParaRPr lang="es-ES" sz="1400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es-ES" sz="1400" b="1" dirty="0">
                <a:solidFill>
                  <a:srgbClr val="22346A"/>
                </a:solidFill>
                <a:effectLst/>
                <a:latin typeface="Arial"/>
                <a:cs typeface="Arial"/>
              </a:rPr>
              <a:t>Desafíos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Fenotipos mixtos complican el diagnóstico y manejo.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Biomarcadores clave para terapias personalizadas.</a:t>
            </a:r>
          </a:p>
          <a:p>
            <a:pPr>
              <a:spcBef>
                <a:spcPts val="900"/>
              </a:spcBef>
            </a:pPr>
            <a:r>
              <a:rPr lang="es-ES" sz="1400" b="1" dirty="0">
                <a:solidFill>
                  <a:srgbClr val="22346A"/>
                </a:solidFill>
                <a:effectLst/>
                <a:latin typeface="Arial"/>
                <a:cs typeface="Arial"/>
              </a:rPr>
              <a:t>Implicaciones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Seguimiento estrecho para identificar cambios inmunológicos.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22346A"/>
                </a:solidFill>
                <a:effectLst/>
                <a:latin typeface="Arial"/>
                <a:cs typeface="Arial"/>
              </a:rPr>
              <a:t>Estrategias específicas para fenotipos solapados.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888F2A-C249-9207-E937-AD3158883623}"/>
              </a:ext>
            </a:extLst>
          </p:cNvPr>
          <p:cNvSpPr txBox="1"/>
          <p:nvPr/>
        </p:nvSpPr>
        <p:spPr>
          <a:xfrm>
            <a:off x="6464597" y="5839173"/>
            <a:ext cx="7600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latin typeface="Arial" panose="020B0604020202020204" pitchFamily="34" charset="0"/>
              </a:rPr>
              <a:t>AD: dermatitis atópica; PSO: psoriasis; Th: célula T-</a:t>
            </a:r>
            <a:r>
              <a:rPr lang="es-ES" sz="1200" err="1">
                <a:latin typeface="Arial" panose="020B0604020202020204" pitchFamily="34" charset="0"/>
              </a:rPr>
              <a:t>helper</a:t>
            </a:r>
            <a:r>
              <a:rPr lang="es-ES" sz="12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80383D-16B8-161C-0897-6ED1A939E978}"/>
              </a:ext>
            </a:extLst>
          </p:cNvPr>
          <p:cNvSpPr txBox="1"/>
          <p:nvPr/>
        </p:nvSpPr>
        <p:spPr>
          <a:xfrm>
            <a:off x="1583266" y="6269225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Schäbitz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Eyerich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K,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Garzorz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-Stark N. So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close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yet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so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far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away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dichotomy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specific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response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inflammation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in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dermatitis.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Eur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Acad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Venereol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2023;37(8):1385-1395.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BF5F8E-21AE-F135-1B36-B78AAF84A070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PD: psoriasis dermatitis;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Ps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: psoriasis.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096D5A6-807D-1B6E-FE12-9CCDC4161C15}"/>
              </a:ext>
            </a:extLst>
          </p:cNvPr>
          <p:cNvGrpSpPr/>
          <p:nvPr/>
        </p:nvGrpSpPr>
        <p:grpSpPr>
          <a:xfrm>
            <a:off x="10090224" y="131409"/>
            <a:ext cx="1754643" cy="1662323"/>
            <a:chOff x="3657599" y="1910072"/>
            <a:chExt cx="4339884" cy="4111540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68DC5ED1-C55D-F6E4-B216-2096A29488A9}"/>
                </a:ext>
              </a:extLst>
            </p:cNvPr>
            <p:cNvSpPr/>
            <p:nvPr/>
          </p:nvSpPr>
          <p:spPr>
            <a:xfrm>
              <a:off x="3657599" y="4066202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Biologics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</a:t>
              </a: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0834A06B-6277-86F3-38A1-C13C52FD6DC9}"/>
                </a:ext>
              </a:extLst>
            </p:cNvPr>
            <p:cNvSpPr/>
            <p:nvPr/>
          </p:nvSpPr>
          <p:spPr>
            <a:xfrm>
              <a:off x="6042073" y="4066202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Biologics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PSO</a:t>
              </a: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FA6E5E87-BCEB-1C2A-9E28-7FC1F25B8CF9}"/>
                </a:ext>
              </a:extLst>
            </p:cNvPr>
            <p:cNvSpPr/>
            <p:nvPr/>
          </p:nvSpPr>
          <p:spPr>
            <a:xfrm>
              <a:off x="4418819" y="1910072"/>
              <a:ext cx="2824479" cy="2824477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944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EF9366EA-72BC-F857-E05A-EFDBC6A6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35" y="391638"/>
            <a:ext cx="5484627" cy="1056161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7279A622-6FF6-CC45-6820-19D132C3FE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339"/>
          <a:stretch/>
        </p:blipFill>
        <p:spPr>
          <a:xfrm>
            <a:off x="7165762" y="2958638"/>
            <a:ext cx="4292373" cy="2902681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9" name="Imagen 8" descr="Tabla&#10;&#10;Descripción generada automáticamente">
            <a:extLst>
              <a:ext uri="{FF2B5EF4-FFF2-40B4-BE49-F238E27FC236}">
                <a16:creationId xmlns:a16="http://schemas.microsoft.com/office/drawing/2014/main" id="{74FFC535-8305-2308-3F8C-0CCEE94EF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762" y="382173"/>
            <a:ext cx="2928740" cy="2358596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E3F5F54-59E5-652B-AAB4-461CCAF9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230" y="1652954"/>
            <a:ext cx="2933832" cy="4208365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13" name="Imagen 1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CD982298-A031-F36C-9FC4-EF6E5D7D7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435" y="1652954"/>
            <a:ext cx="2367955" cy="4208365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34B3C3-2590-3AF4-7C64-CDEDAD32FB36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Al-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Janabi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A, et al. BADBIR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Study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Group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Risk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Paradoxical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Eczema 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Patients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Receiving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Biologics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Psoriasis. JAMA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2024 Jan 1;160(1):71-79.</a:t>
            </a:r>
          </a:p>
        </p:txBody>
      </p:sp>
    </p:spTree>
    <p:extLst>
      <p:ext uri="{BB962C8B-B14F-4D97-AF65-F5344CB8AC3E}">
        <p14:creationId xmlns:p14="http://schemas.microsoft.com/office/powerpoint/2010/main" val="372738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11BB8C-A7A3-D705-FA32-2A9E42B9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92" y="1132449"/>
            <a:ext cx="5935112" cy="3931919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6315477-1F91-2ABA-2D54-D908C2FDB883}"/>
              </a:ext>
            </a:extLst>
          </p:cNvPr>
          <p:cNvSpPr txBox="1"/>
          <p:nvPr/>
        </p:nvSpPr>
        <p:spPr>
          <a:xfrm>
            <a:off x="7043637" y="1038996"/>
            <a:ext cx="4491871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Epidemiología y medicamentos relacionados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Casos documentados con anti-TNF, inhibidores de IL-17, IL-12/23, y IL-4/13.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Mayor frecuencia en mujeres (60-70%) y pacientes con enfermedades inflamatorias como IBD o artritis.</a:t>
            </a:r>
          </a:p>
          <a:p>
            <a:pPr>
              <a:spcBef>
                <a:spcPts val="900"/>
              </a:spcBef>
            </a:pPr>
            <a:endParaRPr lang="es-ES" sz="1200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es-ES" sz="12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Características clínicas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Formas comunes: placas, </a:t>
            </a:r>
            <a:r>
              <a:rPr lang="es-ES" sz="12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pustulosis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palmoplantar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y lesiones en cuero cabelludo.</a:t>
            </a:r>
            <a:endParaRPr lang="es-ES" sz="1200">
              <a:solidFill>
                <a:srgbClr val="22346A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Tiempo promedio de aparición: de semanas a años. 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s-ES" sz="1200">
              <a:solidFill>
                <a:srgbClr val="22346A"/>
              </a:solidFill>
              <a:latin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es-ES" sz="12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Opciones terapéuticas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Casos leves: tratamiento conservador con tópicos y agentes sistémicos tradicionales.</a:t>
            </a:r>
          </a:p>
          <a:p>
            <a:pPr marL="285750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Casos moderados/graves: cambio a inhibidores de IL-17, IL-23, o JAK.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E3365C-DBD2-E1FA-A228-57E4111BCB47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Maronese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CA,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Paradoxical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updated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review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options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J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Invest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Dermatol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2024;144(11):2364–76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EDDCE4-04AC-A0FB-A16F-42126DE8775F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IBD: enfermedad inflamatoria intestinal;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JAK: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Janus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quinasa;   TNF: factor de necrosis tumoral.</a:t>
            </a:r>
          </a:p>
        </p:txBody>
      </p:sp>
    </p:spTree>
    <p:extLst>
      <p:ext uri="{BB962C8B-B14F-4D97-AF65-F5344CB8AC3E}">
        <p14:creationId xmlns:p14="http://schemas.microsoft.com/office/powerpoint/2010/main" val="705868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C00A2E8-DD09-35C3-6233-D2E1EF89D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0900"/>
              </p:ext>
            </p:extLst>
          </p:nvPr>
        </p:nvGraphicFramePr>
        <p:xfrm>
          <a:off x="683113" y="1363683"/>
          <a:ext cx="7387305" cy="3948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4776">
                  <a:extLst>
                    <a:ext uri="{9D8B030D-6E8A-4147-A177-3AD203B41FA5}">
                      <a16:colId xmlns:a16="http://schemas.microsoft.com/office/drawing/2014/main" val="3137606779"/>
                    </a:ext>
                  </a:extLst>
                </a:gridCol>
                <a:gridCol w="2934269">
                  <a:extLst>
                    <a:ext uri="{9D8B030D-6E8A-4147-A177-3AD203B41FA5}">
                      <a16:colId xmlns:a16="http://schemas.microsoft.com/office/drawing/2014/main" val="652306686"/>
                    </a:ext>
                  </a:extLst>
                </a:gridCol>
                <a:gridCol w="3088260">
                  <a:extLst>
                    <a:ext uri="{9D8B030D-6E8A-4147-A177-3AD203B41FA5}">
                      <a16:colId xmlns:a16="http://schemas.microsoft.com/office/drawing/2014/main" val="3207441476"/>
                    </a:ext>
                  </a:extLst>
                </a:gridCol>
              </a:tblGrid>
              <a:tr h="395854"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1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Aspecto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1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Eczema </a:t>
                      </a:r>
                      <a:r>
                        <a:rPr lang="es-ES" sz="1200" b="1" i="0" u="none" strike="noStrike" err="1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Paradoxical</a:t>
                      </a:r>
                      <a:endParaRPr lang="es-ES" sz="1200" b="1" i="0" u="none" strike="noStrike">
                        <a:solidFill>
                          <a:srgbClr val="22346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200" b="1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Reacciones </a:t>
                      </a:r>
                      <a:r>
                        <a:rPr lang="es-ES" sz="1200" b="1" i="0" u="none" strike="noStrike" err="1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Psoriasiformes</a:t>
                      </a:r>
                      <a:endParaRPr lang="es-ES" sz="1200" b="1" i="0" u="none" strike="noStrike">
                        <a:solidFill>
                          <a:srgbClr val="22346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273504"/>
                  </a:ext>
                </a:extLst>
              </a:tr>
              <a:tr h="868426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1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Relación con Fármaco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Menor riesgo con inhibidores de IL-23.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Casos documentados con anti-TNF, inhibidores de IL-17, IL-12/23, y IL-4/13. 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463616"/>
                  </a:ext>
                </a:extLst>
              </a:tr>
              <a:tr h="1104893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1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Características Clínicas predictoras 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Más frecuente a mayor edad.</a:t>
                      </a:r>
                    </a:p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Riesgo menor en hombres.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Más frecuente en mujeres.</a:t>
                      </a:r>
                    </a:p>
                    <a:p>
                      <a:pPr algn="l" fontAlgn="b"/>
                      <a:r>
                        <a:rPr lang="es-ES" sz="1200" b="0" i="0" u="none" strike="noStrike" err="1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Pustulosis</a:t>
                      </a:r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ES" sz="1200" b="0" i="0" u="none" strike="noStrike" err="1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palmoplantar</a:t>
                      </a:r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Lesiones en cuero cabelludo. </a:t>
                      </a:r>
                    </a:p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Tiempo de aparición: semanas a años.</a:t>
                      </a:r>
                    </a:p>
                    <a:p>
                      <a:pPr algn="l" fontAlgn="b"/>
                      <a:endParaRPr lang="es-ES" sz="1200" b="0" i="0" u="none" strike="noStrike">
                        <a:solidFill>
                          <a:srgbClr val="22346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95013"/>
                  </a:ext>
                </a:extLst>
              </a:tr>
              <a:tr h="580315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1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Comorbilidades Asociadas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Historia de dermatitis atópica y fiebre del heno. 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Enfermedades inflamatorias como EII o artritis.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501095"/>
                  </a:ext>
                </a:extLst>
              </a:tr>
              <a:tr h="940454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1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Implicaciones Terapéuticas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Considerar inhibidores de IL-23 en pacientes con factores de riesgo.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Casos leves: tópicos y sistémicos tradicionales. Moderados/graves: cambio a inhibidores de IL-17, IL-23, o </a:t>
                      </a:r>
                      <a:r>
                        <a:rPr lang="es-ES" sz="1200" b="0" i="0" u="none" strike="noStrike" err="1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iJAK</a:t>
                      </a:r>
                      <a:r>
                        <a:rPr lang="es-ES" sz="12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117525" marR="117525" marT="117525" marB="108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921391"/>
                  </a:ext>
                </a:extLst>
              </a:tr>
            </a:tbl>
          </a:graphicData>
        </a:graphic>
      </p:graphicFrame>
      <p:sp>
        <p:nvSpPr>
          <p:cNvPr id="6" name="Título 5">
            <a:extLst>
              <a:ext uri="{FF2B5EF4-FFF2-40B4-BE49-F238E27FC236}">
                <a16:creationId xmlns:a16="http://schemas.microsoft.com/office/drawing/2014/main" id="{308A3537-A99A-F4A6-34B6-69E6E17D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/>
              <a:t>¿Cómo podríamos predecirlo?</a:t>
            </a:r>
            <a:br>
              <a:rPr lang="es-ES" sz="2400"/>
            </a:br>
            <a:r>
              <a:rPr lang="es-ES" sz="2400"/>
              <a:t>¿Qué implicaciones terapéuticas tendría?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5FDEA98-FCA0-DC4F-4FE7-4EC722672A62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JAK: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Janus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quinasa; PSO: psoriasis; TGF: factor de crecimiento tumoral; Th: célula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9571783-15D1-50F7-AC3C-FB43DD829104}"/>
              </a:ext>
            </a:extLst>
          </p:cNvPr>
          <p:cNvGrpSpPr/>
          <p:nvPr/>
        </p:nvGrpSpPr>
        <p:grpSpPr>
          <a:xfrm>
            <a:off x="10090224" y="131409"/>
            <a:ext cx="1754643" cy="1662323"/>
            <a:chOff x="3657599" y="1910072"/>
            <a:chExt cx="4339884" cy="4111540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B1B5D41C-938E-D3DB-0876-A448A5565EE7}"/>
                </a:ext>
              </a:extLst>
            </p:cNvPr>
            <p:cNvSpPr/>
            <p:nvPr/>
          </p:nvSpPr>
          <p:spPr>
            <a:xfrm>
              <a:off x="3657599" y="4066202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Biologics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F6021228-8427-FFD5-1DA6-19495E58898F}"/>
                </a:ext>
              </a:extLst>
            </p:cNvPr>
            <p:cNvSpPr/>
            <p:nvPr/>
          </p:nvSpPr>
          <p:spPr>
            <a:xfrm>
              <a:off x="6042073" y="4066202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Biologics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PSO</a:t>
              </a: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26228AA9-F405-1EF6-0A68-2CACE29B652F}"/>
                </a:ext>
              </a:extLst>
            </p:cNvPr>
            <p:cNvSpPr/>
            <p:nvPr/>
          </p:nvSpPr>
          <p:spPr>
            <a:xfrm>
              <a:off x="4418819" y="1910072"/>
              <a:ext cx="2824479" cy="2824477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879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EE46B0F-1EC6-F319-D647-CA4D218E50BF}"/>
              </a:ext>
            </a:extLst>
          </p:cNvPr>
          <p:cNvSpPr txBox="1"/>
          <p:nvPr/>
        </p:nvSpPr>
        <p:spPr>
          <a:xfrm>
            <a:off x="6096000" y="351234"/>
            <a:ext cx="6098058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Pustulosis</a:t>
            </a:r>
            <a:r>
              <a:rPr lang="es-ES" sz="14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400" b="1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Palmoplantar</a:t>
            </a:r>
            <a:r>
              <a:rPr lang="es-ES" sz="14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(PPP): Resumen y Desafíos</a:t>
            </a:r>
          </a:p>
          <a:p>
            <a:b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</a:br>
            <a:r>
              <a:rPr lang="es-ES" sz="12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Patogénesis y Genética</a:t>
            </a: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Mutaciones en CARD14, AP1S3, ATG16L1, y posiblemente IL36RN.</a:t>
            </a: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Factores inflamatorios implicados: eje IL-17/IL-36.</a:t>
            </a:r>
          </a:p>
          <a:p>
            <a:pPr>
              <a:spcBef>
                <a:spcPts val="900"/>
              </a:spcBef>
            </a:pPr>
            <a:endParaRPr lang="es-ES" sz="1200" b="1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es-ES" sz="12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Factores de Riesgo</a:t>
            </a: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latin typeface="Arial" panose="020B0604020202020204" pitchFamily="34" charset="0"/>
              </a:rPr>
              <a:t>T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abaquismo: Aumenta 32.7 veces el riesgo; dejarlo mejora resultados.</a:t>
            </a: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IMC elevado/Obesidad: Asociado a mayor severidad de PPP.</a:t>
            </a: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PPP Paradoxal: </a:t>
            </a:r>
          </a:p>
          <a:p>
            <a:pPr lvl="1">
              <a:spcBef>
                <a:spcPts val="900"/>
              </a:spcBef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Inducida por inhibidores de TNF-</a:t>
            </a:r>
            <a:r>
              <a:rPr lang="el-GR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α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lvl="1">
              <a:spcBef>
                <a:spcPts val="900"/>
              </a:spcBef>
            </a:pPr>
            <a:r>
              <a:rPr lang="es-ES" sz="1200">
                <a:solidFill>
                  <a:srgbClr val="22346A"/>
                </a:solidFill>
                <a:latin typeface="Arial" panose="020B0604020202020204" pitchFamily="34" charset="0"/>
              </a:rPr>
              <a:t>M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ás frecuente en hombres jóvenes. </a:t>
            </a:r>
          </a:p>
          <a:p>
            <a:pPr lvl="1">
              <a:spcBef>
                <a:spcPts val="900"/>
              </a:spcBef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También asociada a otros biológicos como </a:t>
            </a:r>
            <a:r>
              <a:rPr lang="es-ES" sz="12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secukinumab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sz="12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ustekinumab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s-ES" sz="12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brodalumab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, y a inhibidores de JAK como </a:t>
            </a:r>
            <a:r>
              <a:rPr lang="es-ES" sz="12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tofacitinib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y </a:t>
            </a:r>
            <a:r>
              <a:rPr lang="es-ES" sz="12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baricitinib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900"/>
              </a:spcBef>
            </a:pPr>
            <a:endParaRPr lang="es-ES" sz="1200" b="1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Tratamientos</a:t>
            </a:r>
            <a:endParaRPr lang="es-ES" sz="1200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Tópicos</a:t>
            </a:r>
            <a:r>
              <a:rPr lang="es-ES" sz="1200">
                <a:solidFill>
                  <a:srgbClr val="22346A"/>
                </a:solidFill>
                <a:latin typeface="Arial" panose="020B0604020202020204" pitchFamily="34" charset="0"/>
              </a:rPr>
              <a:t> y 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Fototerapia</a:t>
            </a:r>
            <a:r>
              <a:rPr lang="es-ES" sz="1200">
                <a:solidFill>
                  <a:srgbClr val="22346A"/>
                </a:solidFill>
                <a:latin typeface="Arial" panose="020B0604020202020204" pitchFamily="34" charset="0"/>
              </a:rPr>
              <a:t> (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PUVA, la más eficaz), </a:t>
            </a:r>
            <a:r>
              <a:rPr lang="es-ES" sz="12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Acitretino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y Ciclosporina.</a:t>
            </a:r>
          </a:p>
          <a:p>
            <a:pPr marL="171450" indent="-1714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Biológicos: Promesa en </a:t>
            </a:r>
            <a:r>
              <a:rPr lang="es-ES" sz="1200">
                <a:solidFill>
                  <a:srgbClr val="22346A"/>
                </a:solidFill>
                <a:latin typeface="Arial" panose="020B0604020202020204" pitchFamily="34" charset="0"/>
              </a:rPr>
              <a:t>IL23p19 </a:t>
            </a:r>
            <a:r>
              <a:rPr lang="es-ES" sz="12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; IL-36 e inhibidores TYK2 en investigación.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EBF787-2314-AAD4-1E5A-E69F51FF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93" y="1590578"/>
            <a:ext cx="3829824" cy="3803457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CFFDC6-E5CE-CB9B-4CE6-D1AF1E7BD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93" y="288887"/>
            <a:ext cx="2743199" cy="1152143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8280197-42CD-2196-8209-A6D4B24FCC49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Heidemeyer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K, et al 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Palmoplantar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Pustulosis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: 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Systematic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Review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Risk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Factors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Therapies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Psoriasis (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Auckl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). 2023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Sep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22;13:33-58. 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F0BEDE-4656-EF2C-39C8-7280EA41F81B}"/>
              </a:ext>
            </a:extLst>
          </p:cNvPr>
          <p:cNvSpPr txBox="1"/>
          <p:nvPr/>
        </p:nvSpPr>
        <p:spPr>
          <a:xfrm>
            <a:off x="487854" y="5693130"/>
            <a:ext cx="101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IMC: índice de masa corporal;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PPP: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pustulosis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palmoplantar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PUVA: psoraleno y ultravioleta A;  TNF: factor de necrosis tumoral; Th: célula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TYK: tirosina quinasa.</a:t>
            </a:r>
          </a:p>
        </p:txBody>
      </p:sp>
    </p:spTree>
    <p:extLst>
      <p:ext uri="{BB962C8B-B14F-4D97-AF65-F5344CB8AC3E}">
        <p14:creationId xmlns:p14="http://schemas.microsoft.com/office/powerpoint/2010/main" val="3970249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5252EE7-714C-02EC-431E-EE7D0FA1E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0561"/>
            <a:ext cx="7772400" cy="5166413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E3322F-CF08-6AD7-6032-B8C357545B97}"/>
              </a:ext>
            </a:extLst>
          </p:cNvPr>
          <p:cNvSpPr txBox="1"/>
          <p:nvPr/>
        </p:nvSpPr>
        <p:spPr>
          <a:xfrm>
            <a:off x="10017410" y="479295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err="1">
                <a:latin typeface="Arial" panose="020B0604020202020204" pitchFamily="34" charset="0"/>
              </a:rPr>
              <a:t>Deucravacitinib</a:t>
            </a:r>
            <a:r>
              <a:rPr lang="es-ES">
                <a:latin typeface="Arial" panose="020B0604020202020204" pitchFamily="34" charset="0"/>
              </a:rPr>
              <a:t>??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B28ABF-D7DD-A467-69C9-7710A041D85C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J Mol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Sci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2022 May 15;23(10):5518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926681-A598-AEC5-F827-AAB37CEA3CD6}"/>
              </a:ext>
            </a:extLst>
          </p:cNvPr>
          <p:cNvGrpSpPr/>
          <p:nvPr/>
        </p:nvGrpSpPr>
        <p:grpSpPr>
          <a:xfrm>
            <a:off x="10090224" y="131408"/>
            <a:ext cx="1754643" cy="1662322"/>
            <a:chOff x="3657599" y="1910072"/>
            <a:chExt cx="4339884" cy="411154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257A26D-E01A-4626-D652-0250A58849C8}"/>
                </a:ext>
              </a:extLst>
            </p:cNvPr>
            <p:cNvSpPr/>
            <p:nvPr/>
          </p:nvSpPr>
          <p:spPr>
            <a:xfrm>
              <a:off x="3657599" y="4066202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Biologics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AD</a:t>
              </a: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C4B10FF-BD1E-1742-F1FC-70600AD96D7D}"/>
                </a:ext>
              </a:extLst>
            </p:cNvPr>
            <p:cNvSpPr/>
            <p:nvPr/>
          </p:nvSpPr>
          <p:spPr>
            <a:xfrm>
              <a:off x="6042073" y="4066202"/>
              <a:ext cx="1955410" cy="1955410"/>
            </a:xfrm>
            <a:prstGeom prst="ellipse">
              <a:avLst/>
            </a:prstGeom>
            <a:solidFill>
              <a:srgbClr val="00F0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Biologics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600" b="1" err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induced</a:t>
              </a:r>
              <a:r>
                <a:rPr lang="es-ES" sz="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PSO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1A4BC4BF-9F06-FD22-ACFF-40A8843CA16F}"/>
                </a:ext>
              </a:extLst>
            </p:cNvPr>
            <p:cNvSpPr/>
            <p:nvPr/>
          </p:nvSpPr>
          <p:spPr>
            <a:xfrm>
              <a:off x="4418819" y="1910072"/>
              <a:ext cx="2824479" cy="2824477"/>
            </a:xfrm>
            <a:prstGeom prst="ellipse">
              <a:avLst/>
            </a:prstGeom>
            <a:solidFill>
              <a:srgbClr val="00787F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</a:t>
              </a:r>
              <a:b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600" b="1">
                  <a:solidFill>
                    <a:srgbClr val="0038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0225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BE884FB0-07F6-54EA-1BB8-D99D5FE5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72" y="1304252"/>
            <a:ext cx="4159348" cy="1369402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9" name="Imagen 8" descr="Captura de pantalla de un celular con texto&#10;&#10;Descripción generada automáticamente">
            <a:extLst>
              <a:ext uri="{FF2B5EF4-FFF2-40B4-BE49-F238E27FC236}">
                <a16:creationId xmlns:a16="http://schemas.microsoft.com/office/drawing/2014/main" id="{8AA5048D-049A-8551-FBAA-57B96EEE1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172" y="2826532"/>
            <a:ext cx="4159348" cy="1569680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11" name="Imagen 10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C0A1DEDD-B0DD-647C-C216-29C009C25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172" y="4602734"/>
            <a:ext cx="4159348" cy="1453266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10C4D1-CD2A-1EF8-D6FA-88EC26B3F9F5}"/>
              </a:ext>
            </a:extLst>
          </p:cNvPr>
          <p:cNvSpPr txBox="1"/>
          <p:nvPr/>
        </p:nvSpPr>
        <p:spPr>
          <a:xfrm>
            <a:off x="1384289" y="1698847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latin typeface="Arial" panose="020B0604020202020204" pitchFamily="34" charset="0"/>
              </a:rPr>
              <a:t>Tratamiento secuencial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27EC91-D857-D127-BEA0-9298265C1DF5}"/>
              </a:ext>
            </a:extLst>
          </p:cNvPr>
          <p:cNvSpPr txBox="1"/>
          <p:nvPr/>
        </p:nvSpPr>
        <p:spPr>
          <a:xfrm>
            <a:off x="1843921" y="2096890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>
                <a:latin typeface="Arial" panose="020B0604020202020204" pitchFamily="34" charset="0"/>
              </a:rPr>
              <a:t>“primero uno, luego otro”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E872E2D-F73B-5A73-2CDD-5E9C20F7ED33}"/>
              </a:ext>
            </a:extLst>
          </p:cNvPr>
          <p:cNvSpPr txBox="1"/>
          <p:nvPr/>
        </p:nvSpPr>
        <p:spPr>
          <a:xfrm>
            <a:off x="1384289" y="3165817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latin typeface="Arial" panose="020B0604020202020204" pitchFamily="34" charset="0"/>
              </a:rPr>
              <a:t>Tratamiento simultáneo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86A462-1013-1BE4-C80A-ADF02B5CDECF}"/>
              </a:ext>
            </a:extLst>
          </p:cNvPr>
          <p:cNvSpPr txBox="1"/>
          <p:nvPr/>
        </p:nvSpPr>
        <p:spPr>
          <a:xfrm>
            <a:off x="1843921" y="3557005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>
                <a:latin typeface="Arial" panose="020B0604020202020204" pitchFamily="34" charset="0"/>
              </a:rPr>
              <a:t>“ambos fármacos a la vez”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B198170-360C-0524-A28F-F261046ED1E7}"/>
              </a:ext>
            </a:extLst>
          </p:cNvPr>
          <p:cNvSpPr txBox="1"/>
          <p:nvPr/>
        </p:nvSpPr>
        <p:spPr>
          <a:xfrm>
            <a:off x="1384289" y="4929336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latin typeface="Arial" panose="020B0604020202020204" pitchFamily="34" charset="0"/>
              </a:rPr>
              <a:t>Tratamiento: inhibidores de JAK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33E563-73A9-7776-C455-68303E308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79599"/>
            <a:ext cx="10710038" cy="903218"/>
          </a:xfrm>
        </p:spPr>
        <p:txBody>
          <a:bodyPr>
            <a:normAutofit/>
          </a:bodyPr>
          <a:lstStyle/>
          <a:p>
            <a:r>
              <a:rPr lang="es-ES"/>
              <a:t>¿Qué implicaciones terapéuticas tendría?</a:t>
            </a:r>
          </a:p>
        </p:txBody>
      </p:sp>
    </p:spTree>
    <p:extLst>
      <p:ext uri="{BB962C8B-B14F-4D97-AF65-F5344CB8AC3E}">
        <p14:creationId xmlns:p14="http://schemas.microsoft.com/office/powerpoint/2010/main" val="3029012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g. 6.">
            <a:extLst>
              <a:ext uri="{FF2B5EF4-FFF2-40B4-BE49-F238E27FC236}">
                <a16:creationId xmlns:a16="http://schemas.microsoft.com/office/drawing/2014/main" id="{2B0B73BE-E499-FF14-E286-09581195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636" y="327390"/>
            <a:ext cx="4571131" cy="5200761"/>
          </a:xfrm>
          <a:prstGeom prst="rect">
            <a:avLst/>
          </a:prstGeom>
          <a:noFill/>
          <a:ln w="19050">
            <a:solidFill>
              <a:srgbClr val="00F0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854D1F2-2E96-2D94-F816-EB25EA038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2588"/>
              </p:ext>
            </p:extLst>
          </p:nvPr>
        </p:nvGraphicFramePr>
        <p:xfrm>
          <a:off x="569283" y="1312687"/>
          <a:ext cx="5526717" cy="4050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0582">
                  <a:extLst>
                    <a:ext uri="{9D8B030D-6E8A-4147-A177-3AD203B41FA5}">
                      <a16:colId xmlns:a16="http://schemas.microsoft.com/office/drawing/2014/main" val="2075341338"/>
                    </a:ext>
                  </a:extLst>
                </a:gridCol>
                <a:gridCol w="1482096">
                  <a:extLst>
                    <a:ext uri="{9D8B030D-6E8A-4147-A177-3AD203B41FA5}">
                      <a16:colId xmlns:a16="http://schemas.microsoft.com/office/drawing/2014/main" val="578418594"/>
                    </a:ext>
                  </a:extLst>
                </a:gridCol>
                <a:gridCol w="1612360">
                  <a:extLst>
                    <a:ext uri="{9D8B030D-6E8A-4147-A177-3AD203B41FA5}">
                      <a16:colId xmlns:a16="http://schemas.microsoft.com/office/drawing/2014/main" val="1334620931"/>
                    </a:ext>
                  </a:extLst>
                </a:gridCol>
                <a:gridCol w="1381679">
                  <a:extLst>
                    <a:ext uri="{9D8B030D-6E8A-4147-A177-3AD203B41FA5}">
                      <a16:colId xmlns:a16="http://schemas.microsoft.com/office/drawing/2014/main" val="3079083894"/>
                    </a:ext>
                  </a:extLst>
                </a:gridCol>
              </a:tblGrid>
              <a:tr h="385658">
                <a:tc>
                  <a:txBody>
                    <a:bodyPr/>
                    <a:lstStyle/>
                    <a:p>
                      <a:pPr algn="l" fontAlgn="t"/>
                      <a:r>
                        <a:rPr lang="es-ES" sz="900" b="1" i="0" u="none" strike="noStrike">
                          <a:effectLst/>
                          <a:latin typeface="Arial" panose="020B0604020202020204" pitchFamily="34" charset="0"/>
                        </a:rPr>
                        <a:t>Aspecto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900" b="1" i="0" u="none" strike="noStrike">
                          <a:effectLst/>
                          <a:latin typeface="Arial" panose="020B0604020202020204" pitchFamily="34" charset="0"/>
                        </a:rPr>
                        <a:t>Psoriasis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900" b="1" i="0" u="none" strike="noStrike">
                          <a:effectLst/>
                          <a:latin typeface="Arial" panose="020B0604020202020204" pitchFamily="34" charset="0"/>
                        </a:rPr>
                        <a:t>Dermatitis Atópica (AD)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900" b="1" i="0" u="none" strike="noStrike" err="1">
                          <a:effectLst/>
                          <a:latin typeface="Arial" panose="020B0604020202020204" pitchFamily="34" charset="0"/>
                        </a:rPr>
                        <a:t>CIRs</a:t>
                      </a:r>
                      <a:r>
                        <a:rPr lang="es-ES" sz="900" b="1" i="0" u="none" strike="noStrike">
                          <a:effectLst/>
                          <a:latin typeface="Arial" panose="020B0604020202020204" pitchFamily="34" charset="0"/>
                        </a:rPr>
                        <a:t> (Erupciones Indeterminadas)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72773"/>
                  </a:ext>
                </a:extLst>
              </a:tr>
              <a:tr h="48477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1" u="none" strike="noStrike">
                          <a:effectLst/>
                          <a:latin typeface="Arial" panose="020B0604020202020204" pitchFamily="34" charset="0"/>
                        </a:rPr>
                        <a:t>Perfil Inflamatorio</a:t>
                      </a:r>
                      <a:endParaRPr lang="es-ES" sz="9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Th1/Th17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Th2/Th22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Mixto (rasgos de Th1/Th17 y Th2/Th22)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903456"/>
                  </a:ext>
                </a:extLst>
              </a:tr>
              <a:tr h="72843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1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Células Clave</a:t>
                      </a: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err="1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Trm</a:t>
                      </a:r>
                      <a:r>
                        <a:rPr lang="es-ES" sz="9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 (elevada expresión de IL-17, CXCL13); Tc17, Th17; NK activadas</a:t>
                      </a: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err="1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Trm</a:t>
                      </a:r>
                      <a:r>
                        <a:rPr lang="es-ES" sz="9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 (IL17RB, TWIST1, CYSLTR1); CD8+ citotóxicas; ILC</a:t>
                      </a: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22346A"/>
                          </a:solidFill>
                          <a:effectLst/>
                          <a:latin typeface="Arial" panose="020B0604020202020204" pitchFamily="34" charset="0"/>
                        </a:rPr>
                        <a:t>Dependiente del perfil molecular (agrupadas hacia psoriasis o AD según marcadores)</a:t>
                      </a: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175435"/>
                  </a:ext>
                </a:extLst>
              </a:tr>
              <a:tr h="72843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1" u="none" strike="noStrike">
                          <a:effectLst/>
                          <a:latin typeface="Arial" panose="020B0604020202020204" pitchFamily="34" charset="0"/>
                        </a:rPr>
                        <a:t>Genes Característicos</a:t>
                      </a:r>
                      <a:endParaRPr lang="es-ES" sz="9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GNLY, CTLA4, MAP3K4, AREG (hiperplasia epidérmica)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TWIST1, AHNAK, NEAT1, S100A4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Clasificación basada en expresión de genes específicos de </a:t>
                      </a:r>
                      <a:r>
                        <a:rPr lang="es-ES" sz="900" b="0" i="0" u="none" strike="noStrike" err="1">
                          <a:effectLst/>
                          <a:latin typeface="Arial" panose="020B0604020202020204" pitchFamily="34" charset="0"/>
                        </a:rPr>
                        <a:t>Trm</a:t>
                      </a:r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 para AD o psoriasis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3184"/>
                  </a:ext>
                </a:extLst>
              </a:tr>
              <a:tr h="760333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1" u="none" strike="noStrike">
                          <a:effectLst/>
                          <a:latin typeface="Arial" panose="020B0604020202020204" pitchFamily="34" charset="0"/>
                        </a:rPr>
                        <a:t>Respuestas Terapéuticas</a:t>
                      </a:r>
                      <a:endParaRPr lang="es-ES" sz="9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IL-17/IL-23 antagonistas (ej., secukinumab, ustekinumab)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IL-4R</a:t>
                      </a:r>
                      <a:r>
                        <a:rPr lang="el-GR" sz="900" u="none" strike="noStrike">
                          <a:effectLst/>
                        </a:rPr>
                        <a:t>α </a:t>
                      </a:r>
                      <a:r>
                        <a:rPr lang="es-ES" sz="900" u="none" strike="noStrike">
                          <a:effectLst/>
                        </a:rPr>
                        <a:t>bloqueadores (ej., </a:t>
                      </a:r>
                      <a:r>
                        <a:rPr lang="es-ES" sz="900" u="none" strike="noStrike" err="1">
                          <a:effectLst/>
                        </a:rPr>
                        <a:t>dupilumab</a:t>
                      </a:r>
                      <a:r>
                        <a:rPr lang="es-ES" sz="900" u="none" strike="noStrike">
                          <a:effectLst/>
                        </a:rPr>
                        <a:t>); JAK1 inhibidores (ej., </a:t>
                      </a:r>
                      <a:r>
                        <a:rPr lang="es-ES" sz="900" u="none" strike="noStrike" err="1">
                          <a:effectLst/>
                        </a:rPr>
                        <a:t>upadacitinib</a:t>
                      </a:r>
                      <a:r>
                        <a:rPr lang="es-ES" sz="900" u="none" strike="noStrike">
                          <a:effectLst/>
                        </a:rPr>
                        <a:t>)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Respuestas variables según el perfil molecular: AD → </a:t>
                      </a:r>
                      <a:r>
                        <a:rPr lang="es-ES" sz="900" b="0" i="0" u="none" strike="noStrike" err="1">
                          <a:effectLst/>
                          <a:latin typeface="Arial" panose="020B0604020202020204" pitchFamily="34" charset="0"/>
                        </a:rPr>
                        <a:t>Dupilumab</a:t>
                      </a:r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; Psoriasis → IL-17/IL-23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00820"/>
                  </a:ext>
                </a:extLst>
              </a:tr>
              <a:tr h="850268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1" u="none" strike="noStrike">
                          <a:effectLst/>
                          <a:latin typeface="Arial" panose="020B0604020202020204" pitchFamily="34" charset="0"/>
                        </a:rPr>
                        <a:t>Hallazgos Clave</a:t>
                      </a:r>
                      <a:endParaRPr lang="es-ES" sz="9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Aumento de Tc17/Th17 y células T citotóxicas agotadas (</a:t>
                      </a:r>
                      <a:r>
                        <a:rPr lang="es-ES" sz="900" u="none" strike="noStrike" err="1">
                          <a:effectLst/>
                        </a:rPr>
                        <a:t>CTLex</a:t>
                      </a:r>
                      <a:r>
                        <a:rPr lang="es-ES" sz="900" u="none" strike="noStrike">
                          <a:effectLst/>
                        </a:rPr>
                        <a:t>); proliferación en lesiones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Elevada inflamación alérgica; monocitos clásicos con S100A4; expansión de células ILC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effectLst/>
                          <a:latin typeface="Arial" panose="020B0604020202020204" pitchFamily="34" charset="0"/>
                        </a:rPr>
                        <a:t>Segregan molecularmente hacia AD o psoriasis; útiles para guiar decisiones terapéuticas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222" marR="77222" marT="77222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45071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8D563EC-BE8F-F4DE-70ED-F4F6D40886DD}"/>
              </a:ext>
            </a:extLst>
          </p:cNvPr>
          <p:cNvSpPr txBox="1"/>
          <p:nvPr/>
        </p:nvSpPr>
        <p:spPr>
          <a:xfrm>
            <a:off x="1583266" y="6392335"/>
            <a:ext cx="10261601" cy="21544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Liu Y, et al.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human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inflammatory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skin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based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single-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profiling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Sci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2022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Apr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15;7(70):eabl9165. 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E113D1D4-6E8F-37B8-6AD9-E58E2DBD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Single-</a:t>
            </a:r>
            <a:r>
              <a:rPr lang="es-ES" err="1"/>
              <a:t>cell</a:t>
            </a:r>
            <a:r>
              <a:rPr lang="es-ES"/>
              <a:t> RNA </a:t>
            </a:r>
            <a:r>
              <a:rPr lang="es-ES" err="1"/>
              <a:t>sequencing</a:t>
            </a:r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B4C40D-0326-2526-84AF-021CB796C3D7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ILC: células linfoides innatas; RNA: ácido ribonucleico; Th: célula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2473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5C7B7-004C-6147-FA05-2A5B03626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79513"/>
            <a:ext cx="10289335" cy="903218"/>
          </a:xfrm>
        </p:spPr>
        <p:txBody>
          <a:bodyPr>
            <a:normAutofit/>
          </a:bodyPr>
          <a:lstStyle/>
          <a:p>
            <a:r>
              <a:rPr lang="es-ES" sz="2400" err="1">
                <a:solidFill>
                  <a:srgbClr val="003867"/>
                </a:solidFill>
                <a:effectLst/>
              </a:rPr>
              <a:t>Dissecting</a:t>
            </a:r>
            <a:r>
              <a:rPr lang="es-ES" sz="2400">
                <a:solidFill>
                  <a:srgbClr val="003867"/>
                </a:solidFill>
                <a:effectLst/>
              </a:rPr>
              <a:t> </a:t>
            </a:r>
            <a:r>
              <a:rPr lang="es-ES" sz="2400" err="1">
                <a:solidFill>
                  <a:srgbClr val="003867"/>
                </a:solidFill>
                <a:effectLst/>
              </a:rPr>
              <a:t>the</a:t>
            </a:r>
            <a:r>
              <a:rPr lang="es-ES" sz="2400">
                <a:solidFill>
                  <a:srgbClr val="003867"/>
                </a:solidFill>
                <a:effectLst/>
              </a:rPr>
              <a:t> Psoriasis and </a:t>
            </a:r>
            <a:r>
              <a:rPr lang="es-ES" sz="2400" err="1">
                <a:solidFill>
                  <a:srgbClr val="003867"/>
                </a:solidFill>
                <a:effectLst/>
              </a:rPr>
              <a:t>Atopic</a:t>
            </a:r>
            <a:r>
              <a:rPr lang="es-ES" sz="2400">
                <a:solidFill>
                  <a:srgbClr val="003867"/>
                </a:solidFill>
                <a:effectLst/>
              </a:rPr>
              <a:t> Dermatitis </a:t>
            </a:r>
            <a:r>
              <a:rPr lang="es-ES" sz="2400" err="1">
                <a:solidFill>
                  <a:srgbClr val="003867"/>
                </a:solidFill>
                <a:effectLst/>
              </a:rPr>
              <a:t>Transcriptome</a:t>
            </a:r>
            <a:r>
              <a:rPr lang="es-ES" sz="2400">
                <a:solidFill>
                  <a:srgbClr val="003867"/>
                </a:solidFill>
                <a:effectLst/>
              </a:rPr>
              <a:t>: </a:t>
            </a:r>
            <a:r>
              <a:rPr lang="es-ES" sz="2400" err="1">
                <a:solidFill>
                  <a:srgbClr val="003867"/>
                </a:solidFill>
                <a:effectLst/>
              </a:rPr>
              <a:t>Insights</a:t>
            </a:r>
            <a:r>
              <a:rPr lang="es-ES" sz="2400">
                <a:solidFill>
                  <a:srgbClr val="003867"/>
                </a:solidFill>
                <a:effectLst/>
              </a:rPr>
              <a:t> and </a:t>
            </a:r>
            <a:r>
              <a:rPr lang="es-ES" sz="2400" err="1">
                <a:solidFill>
                  <a:srgbClr val="003867"/>
                </a:solidFill>
                <a:effectLst/>
              </a:rPr>
              <a:t>Applications</a:t>
            </a:r>
            <a:endParaRPr lang="es-ES" sz="2400">
              <a:solidFill>
                <a:srgbClr val="003867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F0254E8-A62D-D577-B5ED-0778AB6C3B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036363"/>
              </p:ext>
            </p:extLst>
          </p:nvPr>
        </p:nvGraphicFramePr>
        <p:xfrm>
          <a:off x="609989" y="1360967"/>
          <a:ext cx="10972022" cy="4174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D656825-6823-AD99-3B11-65F15F0AE8F9}"/>
              </a:ext>
            </a:extLst>
          </p:cNvPr>
          <p:cNvSpPr txBox="1"/>
          <p:nvPr/>
        </p:nvSpPr>
        <p:spPr>
          <a:xfrm>
            <a:off x="1590300" y="6205948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Gilliet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M.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Dissecting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transcriptome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molecular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endotypes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resistance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Keynote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introduced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Christopher Griffiths (Manchester, UK). Psoriasis: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Gene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; 2024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5-7; London,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United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Kingdom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11421D-B277-1C3D-06D9-8E23D5668F81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Th: célula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57D6BBF-9F00-3B9B-22C1-B3001363BB1F}"/>
              </a:ext>
            </a:extLst>
          </p:cNvPr>
          <p:cNvSpPr txBox="1"/>
          <p:nvPr/>
        </p:nvSpPr>
        <p:spPr>
          <a:xfrm>
            <a:off x="1003983" y="1481601"/>
            <a:ext cx="1461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ES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Objetivo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0A78B61-2EA4-D537-7523-CE0A1039F866}"/>
              </a:ext>
            </a:extLst>
          </p:cNvPr>
          <p:cNvSpPr txBox="1"/>
          <p:nvPr/>
        </p:nvSpPr>
        <p:spPr>
          <a:xfrm>
            <a:off x="6812540" y="1464771"/>
            <a:ext cx="2368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ES" sz="1800" b="0">
                <a:solidFill>
                  <a:srgbClr val="00F0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Hallazgos clave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98B83E-CC14-31E1-82E4-2354B944D2B4}"/>
              </a:ext>
            </a:extLst>
          </p:cNvPr>
          <p:cNvSpPr txBox="1"/>
          <p:nvPr/>
        </p:nvSpPr>
        <p:spPr>
          <a:xfrm>
            <a:off x="894340" y="3799232"/>
            <a:ext cx="1883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ES" sz="1800" b="0">
                <a:latin typeface="Arial" panose="020B0604020202020204" pitchFamily="34" charset="0"/>
                <a:cs typeface="Arial" panose="020B0604020202020204" pitchFamily="34" charset="0"/>
              </a:rPr>
              <a:t> 4. Diagnóstico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6968A5-C485-4F5A-8C1E-784AA61E43F4}"/>
              </a:ext>
            </a:extLst>
          </p:cNvPr>
          <p:cNvSpPr txBox="1"/>
          <p:nvPr/>
        </p:nvSpPr>
        <p:spPr>
          <a:xfrm>
            <a:off x="6828627" y="4097105"/>
            <a:ext cx="2368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s-ES" sz="1800" b="0">
                <a:solidFill>
                  <a:srgbClr val="0078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Tratamiento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9AC4DD5-7AEB-7F3A-6798-3D7301D8191D}"/>
              </a:ext>
            </a:extLst>
          </p:cNvPr>
          <p:cNvSpPr txBox="1"/>
          <p:nvPr/>
        </p:nvSpPr>
        <p:spPr>
          <a:xfrm>
            <a:off x="9413046" y="2079598"/>
            <a:ext cx="2168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buClr>
                <a:srgbClr val="00F0BF"/>
              </a:buClr>
            </a:pPr>
            <a:r>
              <a:rPr lang="es-ES" sz="1000" b="1">
                <a:latin typeface="Arial" panose="020B0604020202020204" pitchFamily="34" charset="0"/>
                <a:cs typeface="Arial" panose="020B0604020202020204" pitchFamily="34" charset="0"/>
              </a:rPr>
              <a:t>Dermatitis atópica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lvl="0" indent="-171450">
              <a:lnSpc>
                <a:spcPct val="100000"/>
              </a:lnSpc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Dominada por </a:t>
            </a:r>
            <a:r>
              <a:rPr lang="es-ES" sz="1000" b="1">
                <a:latin typeface="Arial" panose="020B0604020202020204" pitchFamily="34" charset="0"/>
                <a:cs typeface="Arial" panose="020B0604020202020204" pitchFamily="34" charset="0"/>
              </a:rPr>
              <a:t>Th2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 (IL-4/IL-13).</a:t>
            </a:r>
          </a:p>
          <a:p>
            <a:pPr marL="171450" lvl="0" indent="-171450">
              <a:lnSpc>
                <a:spcPct val="100000"/>
              </a:lnSpc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Solapamiento clínico con psoriasis en lesiones ambiguas.</a:t>
            </a:r>
          </a:p>
        </p:txBody>
      </p:sp>
    </p:spTree>
    <p:extLst>
      <p:ext uri="{BB962C8B-B14F-4D97-AF65-F5344CB8AC3E}">
        <p14:creationId xmlns:p14="http://schemas.microsoft.com/office/powerpoint/2010/main" val="3534406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20E3E0-BFF5-9092-B365-C9BBF680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43" y="1455406"/>
            <a:ext cx="7914914" cy="4341144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921651-C0C7-63F7-698C-E1BCBFD1FB55}"/>
              </a:ext>
            </a:extLst>
          </p:cNvPr>
          <p:cNvSpPr txBox="1"/>
          <p:nvPr/>
        </p:nvSpPr>
        <p:spPr>
          <a:xfrm>
            <a:off x="1583266" y="6269225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Gilliet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M.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Dissecting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transcriptome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molecular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endotypes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resistance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Keynote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introduced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Christopher Griffiths (Manchester, UK). Psoriasis: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Gene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; 2024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5-7; London,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United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Kingdom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9F18D27-5A9D-3170-F6AA-380CFD33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79513"/>
            <a:ext cx="10289335" cy="903218"/>
          </a:xfrm>
        </p:spPr>
        <p:txBody>
          <a:bodyPr>
            <a:normAutofit/>
          </a:bodyPr>
          <a:lstStyle/>
          <a:p>
            <a:r>
              <a:rPr lang="es-ES" sz="2400" err="1">
                <a:solidFill>
                  <a:srgbClr val="003867"/>
                </a:solidFill>
                <a:effectLst/>
              </a:rPr>
              <a:t>Dissecting</a:t>
            </a:r>
            <a:r>
              <a:rPr lang="es-ES" sz="2400">
                <a:solidFill>
                  <a:srgbClr val="003867"/>
                </a:solidFill>
                <a:effectLst/>
              </a:rPr>
              <a:t> </a:t>
            </a:r>
            <a:r>
              <a:rPr lang="es-ES" sz="2400" err="1">
                <a:solidFill>
                  <a:srgbClr val="003867"/>
                </a:solidFill>
                <a:effectLst/>
              </a:rPr>
              <a:t>the</a:t>
            </a:r>
            <a:r>
              <a:rPr lang="es-ES" sz="2400">
                <a:solidFill>
                  <a:srgbClr val="003867"/>
                </a:solidFill>
                <a:effectLst/>
              </a:rPr>
              <a:t> Psoriasis and </a:t>
            </a:r>
            <a:r>
              <a:rPr lang="es-ES" sz="2400" err="1">
                <a:solidFill>
                  <a:srgbClr val="003867"/>
                </a:solidFill>
                <a:effectLst/>
              </a:rPr>
              <a:t>Atopic</a:t>
            </a:r>
            <a:r>
              <a:rPr lang="es-ES" sz="2400">
                <a:solidFill>
                  <a:srgbClr val="003867"/>
                </a:solidFill>
                <a:effectLst/>
              </a:rPr>
              <a:t> Dermatitis </a:t>
            </a:r>
            <a:r>
              <a:rPr lang="es-ES" sz="2400" err="1">
                <a:solidFill>
                  <a:srgbClr val="003867"/>
                </a:solidFill>
                <a:effectLst/>
              </a:rPr>
              <a:t>Transcriptome</a:t>
            </a:r>
            <a:r>
              <a:rPr lang="es-ES" sz="2400">
                <a:solidFill>
                  <a:srgbClr val="003867"/>
                </a:solidFill>
                <a:effectLst/>
              </a:rPr>
              <a:t>: </a:t>
            </a:r>
            <a:r>
              <a:rPr lang="es-ES" sz="2400" err="1">
                <a:solidFill>
                  <a:srgbClr val="003867"/>
                </a:solidFill>
                <a:effectLst/>
              </a:rPr>
              <a:t>Insights</a:t>
            </a:r>
            <a:r>
              <a:rPr lang="es-ES" sz="2400">
                <a:solidFill>
                  <a:srgbClr val="003867"/>
                </a:solidFill>
                <a:effectLst/>
              </a:rPr>
              <a:t> and </a:t>
            </a:r>
            <a:r>
              <a:rPr lang="es-ES" sz="2400" err="1">
                <a:solidFill>
                  <a:srgbClr val="003867"/>
                </a:solidFill>
                <a:effectLst/>
              </a:rPr>
              <a:t>Applications</a:t>
            </a:r>
            <a:endParaRPr lang="es-ES" sz="2400">
              <a:solidFill>
                <a:srgbClr val="0038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69D39-7BF7-DC43-6DE4-D2F5CED33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Preguntas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49F53-F596-36D5-4757-F9F3F7F912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81692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es la psoriasis?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es la dermatitis atópica?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¿Son enfermedades distintas? 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¿Es una única enfermedad con diferentes espectros?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¿Se diferencian a nivel clínico-histológico?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¿Dónde el diagnóstico diferencial entre psoriasis y dermatitis atópica es más difícil?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tipos de </a:t>
            </a:r>
            <a:r>
              <a:rPr lang="es-ES" i="1">
                <a:solidFill>
                  <a:srgbClr val="22346A"/>
                </a:solidFill>
              </a:rPr>
              <a:t>overlap</a:t>
            </a:r>
            <a:r>
              <a:rPr lang="es-ES">
                <a:solidFill>
                  <a:srgbClr val="22346A"/>
                </a:solidFill>
              </a:rPr>
              <a:t> hay?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¿Cómo diferenciarlos?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aspectos terapéuticos hay que tener en cuenta?</a:t>
            </a: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  <a:p>
            <a:pPr>
              <a:buClr>
                <a:srgbClr val="00F0BF"/>
              </a:buClr>
            </a:pPr>
            <a:endParaRPr lang="es-ES">
              <a:solidFill>
                <a:srgbClr val="223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90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9F6B757-E7E0-AD25-2F45-3026145915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33" r="-1896"/>
          <a:stretch/>
        </p:blipFill>
        <p:spPr>
          <a:xfrm>
            <a:off x="2460000" y="1369854"/>
            <a:ext cx="7272000" cy="4512248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9C643E-2DF1-D052-E44C-5A599655F2EE}"/>
              </a:ext>
            </a:extLst>
          </p:cNvPr>
          <p:cNvSpPr txBox="1"/>
          <p:nvPr/>
        </p:nvSpPr>
        <p:spPr>
          <a:xfrm>
            <a:off x="1583266" y="6269225"/>
            <a:ext cx="10261601" cy="338554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Gilliet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M.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Dissecting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transcriptome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molecular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endotypes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resistance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Keynote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lecture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introduced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Christopher Griffiths (Manchester, UK). Psoriasis: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Gene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Clinic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; 2024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Dec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5-7; London,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United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Kingdom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ED06541-2FE6-A95A-8383-FC867A018EDC}"/>
              </a:ext>
            </a:extLst>
          </p:cNvPr>
          <p:cNvSpPr txBox="1">
            <a:spLocks/>
          </p:cNvSpPr>
          <p:nvPr/>
        </p:nvSpPr>
        <p:spPr>
          <a:xfrm>
            <a:off x="541058" y="79513"/>
            <a:ext cx="10289335" cy="90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234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400" err="1">
                <a:solidFill>
                  <a:srgbClr val="003867"/>
                </a:solidFill>
              </a:rPr>
              <a:t>Dissecting</a:t>
            </a:r>
            <a:r>
              <a:rPr lang="es-ES" sz="2400">
                <a:solidFill>
                  <a:srgbClr val="003867"/>
                </a:solidFill>
              </a:rPr>
              <a:t> </a:t>
            </a:r>
            <a:r>
              <a:rPr lang="es-ES" sz="2400" err="1">
                <a:solidFill>
                  <a:srgbClr val="003867"/>
                </a:solidFill>
              </a:rPr>
              <a:t>the</a:t>
            </a:r>
            <a:r>
              <a:rPr lang="es-ES" sz="2400">
                <a:solidFill>
                  <a:srgbClr val="003867"/>
                </a:solidFill>
              </a:rPr>
              <a:t> Psoriasis and </a:t>
            </a:r>
            <a:r>
              <a:rPr lang="es-ES" sz="2400" err="1">
                <a:solidFill>
                  <a:srgbClr val="003867"/>
                </a:solidFill>
              </a:rPr>
              <a:t>Atopic</a:t>
            </a:r>
            <a:r>
              <a:rPr lang="es-ES" sz="2400">
                <a:solidFill>
                  <a:srgbClr val="003867"/>
                </a:solidFill>
              </a:rPr>
              <a:t> Dermatitis </a:t>
            </a:r>
            <a:r>
              <a:rPr lang="es-ES" sz="2400" err="1">
                <a:solidFill>
                  <a:srgbClr val="003867"/>
                </a:solidFill>
              </a:rPr>
              <a:t>Transcriptome</a:t>
            </a:r>
            <a:r>
              <a:rPr lang="es-ES" sz="2400">
                <a:solidFill>
                  <a:srgbClr val="003867"/>
                </a:solidFill>
              </a:rPr>
              <a:t>: </a:t>
            </a:r>
            <a:r>
              <a:rPr lang="es-ES" sz="2400" err="1">
                <a:solidFill>
                  <a:srgbClr val="003867"/>
                </a:solidFill>
              </a:rPr>
              <a:t>Insights</a:t>
            </a:r>
            <a:r>
              <a:rPr lang="es-ES" sz="2400">
                <a:solidFill>
                  <a:srgbClr val="003867"/>
                </a:solidFill>
              </a:rPr>
              <a:t> and </a:t>
            </a:r>
            <a:r>
              <a:rPr lang="es-ES" sz="2400" err="1">
                <a:solidFill>
                  <a:srgbClr val="003867"/>
                </a:solidFill>
              </a:rPr>
              <a:t>Applications</a:t>
            </a:r>
            <a:endParaRPr lang="es-ES" sz="2400">
              <a:solidFill>
                <a:srgbClr val="0038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04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uadroTexto 4">
            <a:extLst>
              <a:ext uri="{FF2B5EF4-FFF2-40B4-BE49-F238E27FC236}">
                <a16:creationId xmlns:a16="http://schemas.microsoft.com/office/drawing/2014/main" id="{623CA4FF-FBA3-A898-2F3D-EF71A9BA0A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209973"/>
              </p:ext>
            </p:extLst>
          </p:nvPr>
        </p:nvGraphicFramePr>
        <p:xfrm>
          <a:off x="1674055" y="1140830"/>
          <a:ext cx="9517227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id="{6114576D-B20C-45C6-22D8-E7FEADC5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F49896-45C1-2360-560C-087CA8588EC9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AD: dermatitis atópica; PSO: psoriasis.</a:t>
            </a:r>
          </a:p>
        </p:txBody>
      </p:sp>
    </p:spTree>
    <p:extLst>
      <p:ext uri="{BB962C8B-B14F-4D97-AF65-F5344CB8AC3E}">
        <p14:creationId xmlns:p14="http://schemas.microsoft.com/office/powerpoint/2010/main" val="1918095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7999992-6C2E-1369-5A3A-23146DAEF0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/>
              <a:t>Caso clínico</a:t>
            </a:r>
          </a:p>
        </p:txBody>
      </p:sp>
    </p:spTree>
    <p:extLst>
      <p:ext uri="{BB962C8B-B14F-4D97-AF65-F5344CB8AC3E}">
        <p14:creationId xmlns:p14="http://schemas.microsoft.com/office/powerpoint/2010/main" val="3081114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527BF-8BB3-1931-C0BE-56C3B222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Caso clínico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DC28B5-0EE7-4666-3C21-2B5C82FF8F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1433" y="1736457"/>
            <a:ext cx="2465388" cy="520700"/>
          </a:xfrm>
        </p:spPr>
        <p:txBody>
          <a:bodyPr>
            <a:norm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s-ES" b="1">
                <a:solidFill>
                  <a:srgbClr val="003867"/>
                </a:solidFill>
                <a:effectLst/>
              </a:rPr>
              <a:t>Mujer, 50 años</a:t>
            </a:r>
            <a:endParaRPr lang="es-ES">
              <a:solidFill>
                <a:srgbClr val="003867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2C56AA-0F74-85F2-66B3-8D40F75241C9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IMC: índice de masa corporal.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57F4B30-6D8D-3662-8E67-F79C379F05CE}"/>
              </a:ext>
            </a:extLst>
          </p:cNvPr>
          <p:cNvSpPr txBox="1">
            <a:spLocks/>
          </p:cNvSpPr>
          <p:nvPr/>
        </p:nvSpPr>
        <p:spPr>
          <a:xfrm>
            <a:off x="921433" y="2257157"/>
            <a:ext cx="57466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s-ES">
                <a:solidFill>
                  <a:srgbClr val="003867"/>
                </a:solidFill>
              </a:rPr>
              <a:t>Antecedentes</a:t>
            </a: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>
                <a:solidFill>
                  <a:srgbClr val="003867"/>
                </a:solidFill>
              </a:rPr>
              <a:t>Diabetes mellitus (tratamiento con metformina).</a:t>
            </a: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>
                <a:solidFill>
                  <a:srgbClr val="003867"/>
                </a:solidFill>
              </a:rPr>
              <a:t>Dislipemia (tratamiento con simvastatina).</a:t>
            </a: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>
                <a:solidFill>
                  <a:srgbClr val="003867"/>
                </a:solidFill>
              </a:rPr>
              <a:t>IMC: 28,04 (sobrepeso).</a:t>
            </a:r>
          </a:p>
          <a:p>
            <a:pPr lvl="1">
              <a:spcBef>
                <a:spcPts val="900"/>
              </a:spcBef>
              <a:buClr>
                <a:srgbClr val="00F0BF"/>
              </a:buClr>
            </a:pPr>
            <a:r>
              <a:rPr lang="es-ES">
                <a:solidFill>
                  <a:srgbClr val="003867"/>
                </a:solidFill>
              </a:rPr>
              <a:t>Dermatitis alérgica de contacto al níquel (diagnosticada en 2003).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>
              <a:solidFill>
                <a:srgbClr val="003867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5A8900C-6FA0-7F8D-D047-3C577E7C5B64}"/>
              </a:ext>
            </a:extLst>
          </p:cNvPr>
          <p:cNvSpPr/>
          <p:nvPr/>
        </p:nvSpPr>
        <p:spPr>
          <a:xfrm>
            <a:off x="626012" y="1392702"/>
            <a:ext cx="6506308" cy="3833446"/>
          </a:xfrm>
          <a:prstGeom prst="rect">
            <a:avLst/>
          </a:prstGeom>
          <a:noFill/>
          <a:ln>
            <a:solidFill>
              <a:srgbClr val="00F0B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0036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0F19C-EBD3-AF87-8250-105E9F41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Caso clínico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2FC017-F570-004F-8ECE-E6DC91F0505E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Ig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: inmunoglobulina; IGA: evaluación global del investigador. 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1D50A01-DB06-9407-3F4D-8FA519073C3E}"/>
              </a:ext>
            </a:extLst>
          </p:cNvPr>
          <p:cNvSpPr txBox="1">
            <a:spLocks/>
          </p:cNvSpPr>
          <p:nvPr/>
        </p:nvSpPr>
        <p:spPr>
          <a:xfrm>
            <a:off x="921433" y="1736457"/>
            <a:ext cx="2465388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s-ES" b="1">
                <a:solidFill>
                  <a:srgbClr val="003867"/>
                </a:solidFill>
              </a:rPr>
              <a:t>2018</a:t>
            </a:r>
            <a:endParaRPr lang="es-ES">
              <a:solidFill>
                <a:srgbClr val="003867"/>
              </a:solidFill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89E1DA3-71F4-D09E-56F0-55BAEEA1EE05}"/>
              </a:ext>
            </a:extLst>
          </p:cNvPr>
          <p:cNvSpPr txBox="1">
            <a:spLocks/>
          </p:cNvSpPr>
          <p:nvPr/>
        </p:nvSpPr>
        <p:spPr>
          <a:xfrm>
            <a:off x="487854" y="2391508"/>
            <a:ext cx="4600137" cy="385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Historia de enfermedad</a:t>
            </a:r>
            <a:r>
              <a:rPr lang="es-ES" sz="1400">
                <a:solidFill>
                  <a:srgbClr val="003867"/>
                </a:solidFill>
              </a:rPr>
              <a:t>: Lesiones recurrentes en palmas y plantas de carácter eczematoso durante 15 años.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Estigmas psoriásicos</a:t>
            </a:r>
            <a:r>
              <a:rPr lang="es-ES" sz="1400">
                <a:solidFill>
                  <a:srgbClr val="003867"/>
                </a:solidFill>
              </a:rPr>
              <a:t>: Dermatitis seborreica facial, </a:t>
            </a:r>
            <a:r>
              <a:rPr lang="es-ES" sz="1400" err="1">
                <a:solidFill>
                  <a:srgbClr val="003867"/>
                </a:solidFill>
              </a:rPr>
              <a:t>pitting</a:t>
            </a:r>
            <a:r>
              <a:rPr lang="es-ES" sz="1400">
                <a:solidFill>
                  <a:srgbClr val="003867"/>
                </a:solidFill>
              </a:rPr>
              <a:t> ungueal leve.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Tratamientos</a:t>
            </a:r>
            <a:r>
              <a:rPr lang="es-ES" sz="1400">
                <a:solidFill>
                  <a:srgbClr val="003867"/>
                </a:solidFill>
              </a:rPr>
              <a:t>: Tandas recurrentes de prednisona oral.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Diagnóstico</a:t>
            </a:r>
            <a:r>
              <a:rPr lang="es-ES" sz="1400">
                <a:solidFill>
                  <a:srgbClr val="003867"/>
                </a:solidFill>
              </a:rPr>
              <a:t>: Dermatitis alérgica (historia previa).</a:t>
            </a:r>
            <a:br>
              <a:rPr lang="es-ES" sz="1400">
                <a:solidFill>
                  <a:srgbClr val="003867"/>
                </a:solidFill>
              </a:rPr>
            </a:br>
            <a:endParaRPr lang="es-ES" sz="1400">
              <a:solidFill>
                <a:srgbClr val="003867"/>
              </a:solidFill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endParaRPr lang="es-ES" sz="1400">
              <a:solidFill>
                <a:srgbClr val="003867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sz="1400">
              <a:solidFill>
                <a:srgbClr val="003867"/>
              </a:solidFill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E0E9139-CD01-ECA0-8A2B-D134C3180561}"/>
              </a:ext>
            </a:extLst>
          </p:cNvPr>
          <p:cNvSpPr txBox="1">
            <a:spLocks/>
          </p:cNvSpPr>
          <p:nvPr/>
        </p:nvSpPr>
        <p:spPr>
          <a:xfrm>
            <a:off x="6339793" y="1736457"/>
            <a:ext cx="2465388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s-ES" b="1">
                <a:solidFill>
                  <a:srgbClr val="003867"/>
                </a:solidFill>
              </a:rPr>
              <a:t>2019</a:t>
            </a:r>
            <a:endParaRPr lang="es-ES">
              <a:solidFill>
                <a:srgbClr val="003867"/>
              </a:solidFill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91D519A-CECA-6446-B864-9D937768CF6D}"/>
              </a:ext>
            </a:extLst>
          </p:cNvPr>
          <p:cNvSpPr txBox="1">
            <a:spLocks/>
          </p:cNvSpPr>
          <p:nvPr/>
        </p:nvSpPr>
        <p:spPr>
          <a:xfrm>
            <a:off x="5856977" y="2391508"/>
            <a:ext cx="4600137" cy="385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Biopsia</a:t>
            </a:r>
            <a:r>
              <a:rPr lang="es-ES" sz="1400">
                <a:solidFill>
                  <a:srgbClr val="003867"/>
                </a:solidFill>
              </a:rPr>
              <a:t>: Diagnóstico de dermatitis perivascular superficial </a:t>
            </a:r>
            <a:r>
              <a:rPr lang="es-ES" sz="1400" err="1">
                <a:solidFill>
                  <a:srgbClr val="003867"/>
                </a:solidFill>
              </a:rPr>
              <a:t>espongiótica</a:t>
            </a:r>
            <a:r>
              <a:rPr lang="es-ES" sz="1400">
                <a:solidFill>
                  <a:srgbClr val="003867"/>
                </a:solidFill>
              </a:rPr>
              <a:t>, compatible con eczema subagudo.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Histología</a:t>
            </a:r>
            <a:r>
              <a:rPr lang="es-ES" sz="1400">
                <a:solidFill>
                  <a:srgbClr val="003867"/>
                </a:solidFill>
              </a:rPr>
              <a:t>: Hiperplasia epidérmica irregular, </a:t>
            </a:r>
            <a:r>
              <a:rPr lang="es-ES" sz="1400" err="1">
                <a:solidFill>
                  <a:srgbClr val="003867"/>
                </a:solidFill>
              </a:rPr>
              <a:t>espongiosis</a:t>
            </a:r>
            <a:r>
              <a:rPr lang="es-ES" sz="1400">
                <a:solidFill>
                  <a:srgbClr val="003867"/>
                </a:solidFill>
              </a:rPr>
              <a:t> marcada, exocitosis celular variada, formación de costras y paraqueratosis focal.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Diagnóstico</a:t>
            </a:r>
            <a:r>
              <a:rPr lang="es-ES" sz="1400">
                <a:solidFill>
                  <a:srgbClr val="003867"/>
                </a:solidFill>
              </a:rPr>
              <a:t>: Overlap dermatitis atópica-psoriasis.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Analítica: </a:t>
            </a:r>
            <a:r>
              <a:rPr lang="es-ES" sz="1400">
                <a:solidFill>
                  <a:srgbClr val="003867"/>
                </a:solidFill>
              </a:rPr>
              <a:t>IgE total elevada (837).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Tratamiento</a:t>
            </a:r>
            <a:r>
              <a:rPr lang="es-ES" sz="1400">
                <a:solidFill>
                  <a:srgbClr val="003867"/>
                </a:solidFill>
              </a:rPr>
              <a:t>: Inicio con metotrexato (15 mg) logrando IGA 0, pero desarrollo de toxicidad hepática.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endParaRPr lang="es-ES" sz="1400">
              <a:solidFill>
                <a:srgbClr val="003867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sz="1400">
              <a:solidFill>
                <a:srgbClr val="003867"/>
              </a:solidFill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A47DEFF-B6EC-4738-F1FB-ACBFD1A1F4D6}"/>
              </a:ext>
            </a:extLst>
          </p:cNvPr>
          <p:cNvCxnSpPr/>
          <p:nvPr/>
        </p:nvCxnSpPr>
        <p:spPr>
          <a:xfrm>
            <a:off x="1821766" y="1927273"/>
            <a:ext cx="4171071" cy="0"/>
          </a:xfrm>
          <a:prstGeom prst="line">
            <a:avLst/>
          </a:prstGeom>
          <a:ln w="19050">
            <a:solidFill>
              <a:srgbClr val="00F0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399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61921-B569-6BF5-F0C9-9969BAB61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FF3EEC-F9B7-5F9A-498F-C0124D73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Caso clínico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A1B287-5711-A769-C4F6-EBA19F2D8AA4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IGA: evaluación global del investigador; PASI: índice de la severidad del área de psoriasis. 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35FC878-95FC-831F-17A1-EF80143B6476}"/>
              </a:ext>
            </a:extLst>
          </p:cNvPr>
          <p:cNvSpPr txBox="1">
            <a:spLocks/>
          </p:cNvSpPr>
          <p:nvPr/>
        </p:nvSpPr>
        <p:spPr>
          <a:xfrm>
            <a:off x="921433" y="1736457"/>
            <a:ext cx="2465388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s-ES" b="1">
                <a:solidFill>
                  <a:srgbClr val="003867"/>
                </a:solidFill>
              </a:rPr>
              <a:t>2020</a:t>
            </a:r>
            <a:endParaRPr lang="es-ES">
              <a:solidFill>
                <a:srgbClr val="003867"/>
              </a:solidFill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B3CE838C-4ED7-6098-E2F9-BB4F956C2D0E}"/>
              </a:ext>
            </a:extLst>
          </p:cNvPr>
          <p:cNvSpPr txBox="1">
            <a:spLocks/>
          </p:cNvSpPr>
          <p:nvPr/>
        </p:nvSpPr>
        <p:spPr>
          <a:xfrm>
            <a:off x="487855" y="2391508"/>
            <a:ext cx="3352626" cy="385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Progresión: </a:t>
            </a:r>
            <a:r>
              <a:rPr lang="es-ES" sz="1400">
                <a:solidFill>
                  <a:srgbClr val="003867"/>
                </a:solidFill>
              </a:rPr>
              <a:t>Debut de artropatía psoriásica periférica.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Tratamiento: </a:t>
            </a:r>
            <a:r>
              <a:rPr lang="es-ES" sz="1400">
                <a:solidFill>
                  <a:srgbClr val="003867"/>
                </a:solidFill>
              </a:rPr>
              <a:t>Reinicio de metotrexato (10 mg).</a:t>
            </a:r>
            <a:endParaRPr lang="es-ES" sz="1400" b="1">
              <a:solidFill>
                <a:srgbClr val="003867"/>
              </a:solidFill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IGA 0 y control articular</a:t>
            </a:r>
            <a:r>
              <a:rPr lang="es-ES" sz="1400">
                <a:solidFill>
                  <a:srgbClr val="003867"/>
                </a:solidFill>
              </a:rPr>
              <a:t>, pero nueva toxicidad hepática.</a:t>
            </a:r>
            <a:endParaRPr lang="es-ES" sz="1400" b="1">
              <a:solidFill>
                <a:srgbClr val="003867"/>
              </a:solidFill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Diagnóstico ecográfico</a:t>
            </a:r>
            <a:r>
              <a:rPr lang="es-ES" sz="1400">
                <a:solidFill>
                  <a:srgbClr val="003867"/>
                </a:solidFill>
              </a:rPr>
              <a:t>: Esteatosis hepática leve.</a:t>
            </a:r>
            <a:br>
              <a:rPr lang="es-ES" sz="1400">
                <a:solidFill>
                  <a:srgbClr val="003867"/>
                </a:solidFill>
              </a:rPr>
            </a:br>
            <a:endParaRPr lang="es-ES" sz="1400">
              <a:solidFill>
                <a:srgbClr val="003867"/>
              </a:solidFill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endParaRPr lang="es-ES" sz="1400">
              <a:solidFill>
                <a:srgbClr val="003867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sz="1400">
              <a:solidFill>
                <a:srgbClr val="003867"/>
              </a:solidFill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30D14F4-D8DB-9403-6DAB-47BB2FC745FB}"/>
              </a:ext>
            </a:extLst>
          </p:cNvPr>
          <p:cNvCxnSpPr>
            <a:cxnSpLocks/>
          </p:cNvCxnSpPr>
          <p:nvPr/>
        </p:nvCxnSpPr>
        <p:spPr>
          <a:xfrm>
            <a:off x="1821766" y="1927273"/>
            <a:ext cx="2152357" cy="0"/>
          </a:xfrm>
          <a:prstGeom prst="line">
            <a:avLst/>
          </a:prstGeom>
          <a:ln w="19050">
            <a:solidFill>
              <a:srgbClr val="00F0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D3A1FC5-FDA9-4C76-1FF8-B72B80615850}"/>
              </a:ext>
            </a:extLst>
          </p:cNvPr>
          <p:cNvSpPr txBox="1">
            <a:spLocks/>
          </p:cNvSpPr>
          <p:nvPr/>
        </p:nvSpPr>
        <p:spPr>
          <a:xfrm>
            <a:off x="4494627" y="1736457"/>
            <a:ext cx="2465388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s-ES" b="1">
                <a:solidFill>
                  <a:srgbClr val="003867"/>
                </a:solidFill>
              </a:rPr>
              <a:t>2022</a:t>
            </a:r>
            <a:endParaRPr lang="es-ES">
              <a:solidFill>
                <a:srgbClr val="003867"/>
              </a:solidFill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10D60C1-A5BF-C8C4-93C9-CBADF0D10BEE}"/>
              </a:ext>
            </a:extLst>
          </p:cNvPr>
          <p:cNvSpPr txBox="1">
            <a:spLocks/>
          </p:cNvSpPr>
          <p:nvPr/>
        </p:nvSpPr>
        <p:spPr>
          <a:xfrm>
            <a:off x="4287154" y="2391508"/>
            <a:ext cx="3352626" cy="385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Tratamiento: </a:t>
            </a:r>
            <a:r>
              <a:rPr lang="es-ES" sz="1400">
                <a:solidFill>
                  <a:srgbClr val="003867"/>
                </a:solidFill>
              </a:rPr>
              <a:t>Inicio de </a:t>
            </a:r>
            <a:r>
              <a:rPr lang="es-ES" sz="1400" err="1">
                <a:solidFill>
                  <a:srgbClr val="003867"/>
                </a:solidFill>
              </a:rPr>
              <a:t>etanercept</a:t>
            </a:r>
            <a:r>
              <a:rPr lang="es-ES" sz="1400">
                <a:solidFill>
                  <a:srgbClr val="003867"/>
                </a:solidFill>
              </a:rPr>
              <a:t>.</a:t>
            </a: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Respuesta: </a:t>
            </a:r>
            <a:r>
              <a:rPr lang="es-ES" sz="1400">
                <a:solidFill>
                  <a:srgbClr val="003867"/>
                </a:solidFill>
              </a:rPr>
              <a:t>PASI 0 y control articular.</a:t>
            </a:r>
            <a:br>
              <a:rPr lang="es-ES" sz="1400">
                <a:solidFill>
                  <a:srgbClr val="003867"/>
                </a:solidFill>
              </a:rPr>
            </a:br>
            <a:endParaRPr lang="es-ES" sz="1400">
              <a:solidFill>
                <a:srgbClr val="003867"/>
              </a:solidFill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endParaRPr lang="es-ES" sz="1400">
              <a:solidFill>
                <a:srgbClr val="003867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sz="1400">
              <a:solidFill>
                <a:srgbClr val="003867"/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2519A70-61E2-BBE5-2367-7863E9D07FF5}"/>
              </a:ext>
            </a:extLst>
          </p:cNvPr>
          <p:cNvCxnSpPr>
            <a:cxnSpLocks/>
          </p:cNvCxnSpPr>
          <p:nvPr/>
        </p:nvCxnSpPr>
        <p:spPr>
          <a:xfrm>
            <a:off x="5621065" y="1927273"/>
            <a:ext cx="2152357" cy="0"/>
          </a:xfrm>
          <a:prstGeom prst="line">
            <a:avLst/>
          </a:prstGeom>
          <a:ln w="19050">
            <a:solidFill>
              <a:srgbClr val="00F0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03BAC316-1C97-F6F7-0B8B-1B8E6E28C5B5}"/>
              </a:ext>
            </a:extLst>
          </p:cNvPr>
          <p:cNvSpPr txBox="1">
            <a:spLocks/>
          </p:cNvSpPr>
          <p:nvPr/>
        </p:nvSpPr>
        <p:spPr>
          <a:xfrm>
            <a:off x="8258756" y="1736457"/>
            <a:ext cx="2465388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s-ES" b="1">
                <a:solidFill>
                  <a:srgbClr val="003867"/>
                </a:solidFill>
              </a:rPr>
              <a:t>2024</a:t>
            </a:r>
            <a:endParaRPr lang="es-ES">
              <a:solidFill>
                <a:srgbClr val="003867"/>
              </a:solidFill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7C8EAD05-4CBE-0BAC-38D4-705B10E598CF}"/>
              </a:ext>
            </a:extLst>
          </p:cNvPr>
          <p:cNvSpPr txBox="1">
            <a:spLocks/>
          </p:cNvSpPr>
          <p:nvPr/>
        </p:nvSpPr>
        <p:spPr>
          <a:xfrm>
            <a:off x="7825178" y="2391508"/>
            <a:ext cx="3352626" cy="385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r>
              <a:rPr lang="es-ES" sz="1400" b="1">
                <a:solidFill>
                  <a:srgbClr val="003867"/>
                </a:solidFill>
              </a:rPr>
              <a:t>Fallo secundario: </a:t>
            </a:r>
            <a:r>
              <a:rPr lang="es-ES" sz="1400">
                <a:solidFill>
                  <a:srgbClr val="003867"/>
                </a:solidFill>
              </a:rPr>
              <a:t>Recaída en palmas (IGA 3).</a:t>
            </a:r>
          </a:p>
          <a:p>
            <a:pPr marL="457200" lvl="1" indent="0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  <a:buNone/>
            </a:pPr>
            <a:br>
              <a:rPr lang="es-ES" b="1">
                <a:solidFill>
                  <a:srgbClr val="003867"/>
                </a:solidFill>
              </a:rPr>
            </a:br>
            <a:r>
              <a:rPr lang="es-ES" b="1">
                <a:solidFill>
                  <a:srgbClr val="003867"/>
                </a:solidFill>
              </a:rPr>
              <a:t>¿Qué alternativa utilizarías?</a:t>
            </a:r>
            <a:br>
              <a:rPr lang="es-ES">
                <a:solidFill>
                  <a:srgbClr val="003867"/>
                </a:solidFill>
              </a:rPr>
            </a:br>
            <a:endParaRPr lang="es-ES">
              <a:solidFill>
                <a:srgbClr val="003867"/>
              </a:solidFill>
            </a:endParaRPr>
          </a:p>
          <a:p>
            <a:pPr lvl="1">
              <a:lnSpc>
                <a:spcPct val="100000"/>
              </a:lnSpc>
              <a:spcBef>
                <a:spcPts val="900"/>
              </a:spcBef>
              <a:buClr>
                <a:srgbClr val="00F0BF"/>
              </a:buClr>
            </a:pPr>
            <a:endParaRPr lang="es-ES" sz="1400">
              <a:solidFill>
                <a:srgbClr val="003867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sz="1400">
              <a:solidFill>
                <a:srgbClr val="0038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01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F38457F-5407-D692-D048-A5B8A1949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579544"/>
              </p:ext>
            </p:extLst>
          </p:nvPr>
        </p:nvGraphicFramePr>
        <p:xfrm>
          <a:off x="1035560" y="998415"/>
          <a:ext cx="10120879" cy="4078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4441">
                  <a:extLst>
                    <a:ext uri="{9D8B030D-6E8A-4147-A177-3AD203B41FA5}">
                      <a16:colId xmlns:a16="http://schemas.microsoft.com/office/drawing/2014/main" val="390410878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2264631690"/>
                    </a:ext>
                  </a:extLst>
                </a:gridCol>
                <a:gridCol w="6386198">
                  <a:extLst>
                    <a:ext uri="{9D8B030D-6E8A-4147-A177-3AD203B41FA5}">
                      <a16:colId xmlns:a16="http://schemas.microsoft.com/office/drawing/2014/main" val="24025860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Categoría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Opción Terapéutica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Justificación para evitar reacciones paradójicas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F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47001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Inhibidores de IL-17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Secukinumab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, </a:t>
                      </a:r>
                      <a:br>
                        <a:rPr lang="es-ES" sz="1100" b="0" i="0" u="none" strike="noStrike" dirty="0">
                          <a:effectLst/>
                          <a:latin typeface="Arial"/>
                        </a:rPr>
                      </a:br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Ixekizumab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, </a:t>
                      </a:r>
                      <a:br>
                        <a:rPr lang="es-ES" sz="1100" b="0" i="0" u="none" strike="noStrike" dirty="0">
                          <a:effectLst/>
                          <a:latin typeface="Arial"/>
                        </a:rPr>
                      </a:br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Brodalumab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,</a:t>
                      </a:r>
                      <a:br>
                        <a:rPr lang="es-ES" sz="1100" b="0" i="0" u="none" strike="noStrike" dirty="0">
                          <a:effectLst/>
                          <a:latin typeface="Arial"/>
                        </a:rPr>
                      </a:br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Bimekizumab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,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 Aunque eficaces, pueden inducir reacciones paradójicas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482564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Inhibidores de IL-23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Tildrakizumab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, </a:t>
                      </a:r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Guselkumab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, </a:t>
                      </a:r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Risankizumab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Bajo riesgo de reacciones paradójicas debido a su acción específica en IL-23 sin afectar directamente la vía IL-17.</a:t>
                      </a:r>
                      <a:br>
                        <a:rPr lang="es-ES" sz="1100" b="0" i="0" u="none" strike="noStrike" dirty="0">
                          <a:effectLst/>
                          <a:latin typeface="Arial"/>
                        </a:rPr>
                      </a:b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Ideales para </a:t>
                      </a:r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overlap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 DA-psoriasis y lesiones </a:t>
                      </a:r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palmoplantares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 recurrentes.</a:t>
                      </a:r>
                      <a:br>
                        <a:rPr lang="es-ES" sz="1100" b="0" i="0" u="none" strike="noStrike" dirty="0">
                          <a:effectLst/>
                          <a:latin typeface="Arial"/>
                        </a:rPr>
                      </a:b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Opción preferida en pacientes con comorbilidades metabólicas o hepatopatía.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666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Inhibidores de TYK2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err="1">
                          <a:effectLst/>
                          <a:latin typeface="Arial" panose="020B0604020202020204" pitchFamily="34" charset="0"/>
                        </a:rPr>
                        <a:t>Deucravacitinib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Baja probabilidad de activar vías alternas como Th2, minimizando el riesgo de fenómenos paradójicos.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98344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Inhibidores de PDE-4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err="1">
                          <a:effectLst/>
                          <a:latin typeface="Arial" panose="020B0604020202020204" pitchFamily="34" charset="0"/>
                        </a:rPr>
                        <a:t>Apremilast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Acción antiinflamatoria suave, sin supresión inmunológica profunda.  Seguro en pacientes con historial de reacciones paradójicas.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69604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Inhibidores de JAK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err="1">
                          <a:effectLst/>
                          <a:latin typeface="Arial" panose="020B0604020202020204" pitchFamily="34" charset="0"/>
                        </a:rPr>
                        <a:t>Upadacitinib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Riesgo de reacciones paradójicas bajo.</a:t>
                      </a:r>
                      <a:br>
                        <a:rPr lang="es-ES" sz="1100" b="0" i="0" u="none" strike="noStrike" dirty="0">
                          <a:effectLst/>
                          <a:latin typeface="Arial"/>
                        </a:rPr>
                      </a:b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Indicación </a:t>
                      </a:r>
                      <a:r>
                        <a:rPr lang="es-ES" sz="1100" b="0" i="0" u="none" strike="noStrike" dirty="0" err="1">
                          <a:effectLst/>
                          <a:latin typeface="Arial"/>
                        </a:rPr>
                        <a:t>A.Pso</a:t>
                      </a:r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.</a:t>
                      </a:r>
                      <a:br>
                        <a:rPr lang="es-ES" sz="1100" b="0" i="0" u="none" strike="noStrike" dirty="0">
                          <a:effectLst/>
                          <a:latin typeface="Arial"/>
                        </a:rPr>
                      </a:b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1705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Fototerapia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PUVA o UVB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effectLst/>
                          <a:latin typeface="Arial"/>
                        </a:rPr>
                        <a:t>Bajo riesgo de reacciones paradójicas; opción ideal para lesiones en palmas y plantas resistentes.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525" marR="81525" marT="81525" marB="72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52301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6177FADF-1B97-6CCA-B3E2-F2EC8DD81AB6}"/>
              </a:ext>
            </a:extLst>
          </p:cNvPr>
          <p:cNvSpPr txBox="1"/>
          <p:nvPr/>
        </p:nvSpPr>
        <p:spPr>
          <a:xfrm>
            <a:off x="487854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JAK: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Janus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Kinase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PDE: fosfodiesterasa; PUVA: psoraleno y ultravioleta A; TYK: tirosina quinasa; UVA: ultravioleta A.</a:t>
            </a:r>
          </a:p>
        </p:txBody>
      </p:sp>
    </p:spTree>
    <p:extLst>
      <p:ext uri="{BB962C8B-B14F-4D97-AF65-F5344CB8AC3E}">
        <p14:creationId xmlns:p14="http://schemas.microsoft.com/office/powerpoint/2010/main" val="3329700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F6F60-2DC6-E1BE-4F4C-8DF462451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02925" y="558736"/>
            <a:ext cx="10751893" cy="952451"/>
          </a:xfrm>
        </p:spPr>
        <p:txBody>
          <a:bodyPr>
            <a:normAutofit/>
          </a:bodyPr>
          <a:lstStyle/>
          <a:p>
            <a:pPr algn="ctr"/>
            <a:r>
              <a:rPr lang="es-ES" sz="6000"/>
              <a:t>Gracias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BFC0387-76BA-24E8-F88C-D7BFE3846D8D}"/>
              </a:ext>
            </a:extLst>
          </p:cNvPr>
          <p:cNvSpPr txBox="1"/>
          <p:nvPr/>
        </p:nvSpPr>
        <p:spPr>
          <a:xfrm rot="16200000">
            <a:off x="9815715" y="767884"/>
            <a:ext cx="437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ES-NOP-2400286 Enero 2025</a:t>
            </a:r>
          </a:p>
        </p:txBody>
      </p:sp>
    </p:spTree>
    <p:extLst>
      <p:ext uri="{BB962C8B-B14F-4D97-AF65-F5344CB8AC3E}">
        <p14:creationId xmlns:p14="http://schemas.microsoft.com/office/powerpoint/2010/main" val="302599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0DADE-AD11-FF7D-0E65-832C904BF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8539A-AF0F-AC87-8ADD-54B0BE02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Preguntas 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945C2822-771C-7D98-71C5-1BCE007054B9}"/>
              </a:ext>
            </a:extLst>
          </p:cNvPr>
          <p:cNvSpPr txBox="1">
            <a:spLocks/>
          </p:cNvSpPr>
          <p:nvPr/>
        </p:nvSpPr>
        <p:spPr>
          <a:xfrm>
            <a:off x="838200" y="16816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F6A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es la psoriasis?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¿Qué es la dermatitis atópica?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¿Son enfermedades distintas? 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¿Es una única enfermedad con diferentes espectros?</a:t>
            </a:r>
          </a:p>
          <a:p>
            <a:pPr>
              <a:buClr>
                <a:srgbClr val="00F0BF"/>
              </a:buClr>
            </a:pPr>
            <a:r>
              <a:rPr lang="es-ES">
                <a:solidFill>
                  <a:srgbClr val="22346A"/>
                </a:solidFill>
              </a:rPr>
              <a:t>¿Se diferencian a nivel clínico-histológico?</a:t>
            </a:r>
          </a:p>
        </p:txBody>
      </p:sp>
    </p:spTree>
    <p:extLst>
      <p:ext uri="{BB962C8B-B14F-4D97-AF65-F5344CB8AC3E}">
        <p14:creationId xmlns:p14="http://schemas.microsoft.com/office/powerpoint/2010/main" val="1586821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832B827-E9F8-C797-A82F-DD2AA4445477}"/>
              </a:ext>
            </a:extLst>
          </p:cNvPr>
          <p:cNvSpPr/>
          <p:nvPr/>
        </p:nvSpPr>
        <p:spPr>
          <a:xfrm>
            <a:off x="6290734" y="4702789"/>
            <a:ext cx="5284531" cy="110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336A31-0CAA-2993-2462-1D00245BB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5" y="927418"/>
            <a:ext cx="5284531" cy="4849215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DD064C2-1756-CA24-AD1C-4947BB797081}"/>
              </a:ext>
            </a:extLst>
          </p:cNvPr>
          <p:cNvSpPr txBox="1"/>
          <p:nvPr/>
        </p:nvSpPr>
        <p:spPr>
          <a:xfrm>
            <a:off x="6457596" y="675088"/>
            <a:ext cx="5117669" cy="497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s-ES" sz="1600" b="1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Autoimunidad</a:t>
            </a:r>
            <a:r>
              <a:rPr lang="es-ES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742950" lvl="1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Inflamación mediada principalmente por la respuesta inmune adaptativa (linfocitos B y T).</a:t>
            </a:r>
          </a:p>
          <a:p>
            <a:pPr marL="742950" lvl="1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Implica ruptura de la tolerancia inmunológica hacia antígenos propios.</a:t>
            </a:r>
          </a:p>
          <a:p>
            <a:pPr marL="742950" lvl="1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Asociada a autoanticuerpos.</a:t>
            </a:r>
          </a:p>
          <a:p>
            <a:pPr>
              <a:spcBef>
                <a:spcPts val="900"/>
              </a:spcBef>
            </a:pPr>
            <a:endParaRPr lang="es-ES" sz="16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es-ES" sz="16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Autoinflamación:</a:t>
            </a:r>
          </a:p>
          <a:p>
            <a:pPr marL="742950" lvl="1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Inflamación impulsada por la inmunidad innata (macrófagos, neutrófilos).</a:t>
            </a:r>
          </a:p>
          <a:p>
            <a:pPr marL="742950" lvl="1" indent="-285750">
              <a:spcBef>
                <a:spcPts val="9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No depende de autoanticuerpos ni de linfocitos T/B. </a:t>
            </a:r>
          </a:p>
          <a:p>
            <a:pPr>
              <a:spcBef>
                <a:spcPts val="900"/>
              </a:spcBef>
            </a:pPr>
            <a:endParaRPr lang="es-ES" sz="16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es-ES" sz="1400" b="1">
                <a:solidFill>
                  <a:srgbClr val="003867"/>
                </a:solidFill>
                <a:latin typeface="Arial" panose="020B0604020202020204" pitchFamily="34" charset="0"/>
              </a:rPr>
              <a:t>L</a:t>
            </a:r>
            <a:r>
              <a:rPr lang="es-ES" sz="1400" b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as enfermedades inmunológicas no son estrictamente autoinmunes o autoinflamatorias, sino una combinación variable de ambas.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2568217-CB12-BEC3-5344-CA1F93759EEE}"/>
              </a:ext>
            </a:extLst>
          </p:cNvPr>
          <p:cNvSpPr txBox="1"/>
          <p:nvPr/>
        </p:nvSpPr>
        <p:spPr>
          <a:xfrm>
            <a:off x="1583266" y="5899893"/>
            <a:ext cx="10261601" cy="707886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endParaRPr lang="es-ES" sz="800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endParaRPr lang="es-ES" sz="800">
              <a:solidFill>
                <a:srgbClr val="22346A"/>
              </a:solidFill>
              <a:latin typeface="Arial" panose="020B0604020202020204" pitchFamily="34" charset="0"/>
            </a:endParaRPr>
          </a:p>
          <a:p>
            <a:endParaRPr lang="es-ES" sz="800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endParaRPr lang="es-ES" sz="800">
              <a:solidFill>
                <a:srgbClr val="22346A"/>
              </a:solidFill>
              <a:latin typeface="Arial" panose="020B0604020202020204" pitchFamily="34" charset="0"/>
            </a:endParaRPr>
          </a:p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McGonagle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D, McDermott MF. A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proposed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immunological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diseases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PLoS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Med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2006 Aug;3(8):e297.</a:t>
            </a:r>
          </a:p>
        </p:txBody>
      </p:sp>
    </p:spTree>
    <p:extLst>
      <p:ext uri="{BB962C8B-B14F-4D97-AF65-F5344CB8AC3E}">
        <p14:creationId xmlns:p14="http://schemas.microsoft.com/office/powerpoint/2010/main" val="339017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EDEDC4D-AF45-DD26-AEB5-5A944B64963D}"/>
              </a:ext>
            </a:extLst>
          </p:cNvPr>
          <p:cNvSpPr txBox="1"/>
          <p:nvPr/>
        </p:nvSpPr>
        <p:spPr>
          <a:xfrm>
            <a:off x="697424" y="6284921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>
              <a:solidFill>
                <a:srgbClr val="0E0E0E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A441B2DB-8B6F-C954-066A-42A9AD9A2E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163463"/>
              </p:ext>
            </p:extLst>
          </p:nvPr>
        </p:nvGraphicFramePr>
        <p:xfrm>
          <a:off x="1411095" y="1469639"/>
          <a:ext cx="9282180" cy="383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B5D506D-C43D-EBD9-CF89-57E2BE373A46}"/>
              </a:ext>
            </a:extLst>
          </p:cNvPr>
          <p:cNvSpPr txBox="1"/>
          <p:nvPr/>
        </p:nvSpPr>
        <p:spPr>
          <a:xfrm>
            <a:off x="255213" y="5693130"/>
            <a:ext cx="1012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EDC: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Epidermal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Differentiation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Complex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FLG: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filigrina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HLA: Antígeno leucocitario humano;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Th: célula T-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helper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C4145740-C194-C156-F7ED-C7480B50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8" y="79513"/>
            <a:ext cx="8289675" cy="903218"/>
          </a:xfrm>
        </p:spPr>
        <p:txBody>
          <a:bodyPr>
            <a:normAutofit/>
          </a:bodyPr>
          <a:lstStyle/>
          <a:p>
            <a:r>
              <a:rPr lang="es-ES" sz="2400">
                <a:latin typeface="Arial" panose="020B0604020202020204" pitchFamily="34" charset="0"/>
              </a:rPr>
              <a:t>Existen tanto diferencias como similitudes genéticas entre Dermatitis Atópicas y Psoriasis</a:t>
            </a:r>
            <a:endParaRPr lang="es-ES" sz="24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6F9265-8EB4-A86D-63F4-EE05FC5D0814}"/>
              </a:ext>
            </a:extLst>
          </p:cNvPr>
          <p:cNvSpPr txBox="1"/>
          <p:nvPr/>
        </p:nvSpPr>
        <p:spPr>
          <a:xfrm>
            <a:off x="1583266" y="5899893"/>
            <a:ext cx="10261601" cy="707886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endParaRPr lang="es-ES" sz="800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endParaRPr lang="es-ES" sz="800">
              <a:solidFill>
                <a:srgbClr val="22346A"/>
              </a:solidFill>
              <a:latin typeface="Arial" panose="020B0604020202020204" pitchFamily="34" charset="0"/>
            </a:endParaRPr>
          </a:p>
          <a:p>
            <a:endParaRPr lang="es-ES" sz="800">
              <a:solidFill>
                <a:srgbClr val="22346A"/>
              </a:solidFill>
              <a:effectLst/>
              <a:latin typeface="Arial" panose="020B0604020202020204" pitchFamily="34" charset="0"/>
            </a:endParaRPr>
          </a:p>
          <a:p>
            <a:endParaRPr lang="es-ES" sz="800">
              <a:solidFill>
                <a:srgbClr val="22346A"/>
              </a:solidFill>
              <a:latin typeface="Arial" panose="020B0604020202020204" pitchFamily="34" charset="0"/>
            </a:endParaRPr>
          </a:p>
          <a:p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YC,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Tsai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TF.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Overlapping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Features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Psoriasis and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Dermatitis: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Immunopathogenesis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Phenotypes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Int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 J Mol </a:t>
            </a:r>
            <a:r>
              <a:rPr lang="es-ES" sz="800" err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Sci</a:t>
            </a:r>
            <a:r>
              <a:rPr lang="es-ES" sz="8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. 2022 May 15;23(10):5518.</a:t>
            </a:r>
            <a:endParaRPr lang="es-ES" sz="800">
              <a:solidFill>
                <a:srgbClr val="22346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28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5727D63-4C0B-9A48-F247-C57662C50F4E}"/>
              </a:ext>
            </a:extLst>
          </p:cNvPr>
          <p:cNvSpPr/>
          <p:nvPr/>
        </p:nvSpPr>
        <p:spPr>
          <a:xfrm>
            <a:off x="548640" y="4646518"/>
            <a:ext cx="10817124" cy="1162608"/>
          </a:xfrm>
          <a:prstGeom prst="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49F97F6-0A1B-5DA5-3F46-500769446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862976"/>
              </p:ext>
            </p:extLst>
          </p:nvPr>
        </p:nvGraphicFramePr>
        <p:xfrm>
          <a:off x="543592" y="1343089"/>
          <a:ext cx="10822172" cy="3294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36E72941-1E03-6330-DE35-7B3534245398}"/>
              </a:ext>
            </a:extLst>
          </p:cNvPr>
          <p:cNvSpPr txBox="1"/>
          <p:nvPr/>
        </p:nvSpPr>
        <p:spPr>
          <a:xfrm>
            <a:off x="826236" y="4800782"/>
            <a:ext cx="969407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Implicaciones terapéuticas:</a:t>
            </a:r>
          </a:p>
          <a:p>
            <a:pPr marL="285750" indent="-285750">
              <a:spcBef>
                <a:spcPts val="6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AD: Modulación de IL-23/IL-17 podría mejorar defensas antimicrobianas.</a:t>
            </a:r>
            <a:endParaRPr lang="es-ES" sz="1400">
              <a:solidFill>
                <a:srgbClr val="22346A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F0BF"/>
              </a:buClr>
              <a:buFont typeface="Arial" panose="020B0604020202020204" pitchFamily="34" charset="0"/>
              <a:buChar char="•"/>
            </a:pPr>
            <a:r>
              <a:rPr lang="es-ES" sz="1400">
                <a:solidFill>
                  <a:srgbClr val="22346A"/>
                </a:solidFill>
                <a:effectLst/>
                <a:latin typeface="Arial" panose="020B0604020202020204" pitchFamily="34" charset="0"/>
              </a:rPr>
              <a:t>Psoriasis: Inhibición de esta vía, clave para reducir inflamación y lesiones.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F391E560-9B34-F53E-EF31-A2A5031C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000"/>
              <a:t>La vía IL-23/Th17 es hiperactiva en psoriasis y casi ausente en AD, explicando diferencias en susceptibilidad a infecciones y patrones inflamatorios.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55FCE8-4CEA-2F9C-9FB9-1637AE8ED4DD}"/>
              </a:ext>
            </a:extLst>
          </p:cNvPr>
          <p:cNvSpPr txBox="1"/>
          <p:nvPr/>
        </p:nvSpPr>
        <p:spPr>
          <a:xfrm>
            <a:off x="541058" y="4033073"/>
            <a:ext cx="3861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AD: dermatitis atópica; CD: célula dendrítica; IL: </a:t>
            </a:r>
            <a:r>
              <a:rPr lang="es-ES" sz="100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interleuquina</a:t>
            </a:r>
            <a:r>
              <a:rPr lang="es-ES"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TNF: factor de necrosis tumoral.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AA1745F-5854-8509-CDA4-1FC068CC2500}"/>
              </a:ext>
            </a:extLst>
          </p:cNvPr>
          <p:cNvSpPr txBox="1"/>
          <p:nvPr/>
        </p:nvSpPr>
        <p:spPr>
          <a:xfrm>
            <a:off x="1583266" y="5899893"/>
            <a:ext cx="10261601" cy="707886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endParaRPr lang="es-ES" sz="8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8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endParaRPr lang="es-ES" sz="800">
              <a:solidFill>
                <a:srgbClr val="003867"/>
              </a:solidFill>
              <a:effectLst/>
              <a:latin typeface="Arial" panose="020B0604020202020204" pitchFamily="34" charset="0"/>
            </a:endParaRPr>
          </a:p>
          <a:p>
            <a:endParaRPr lang="es-ES" sz="800">
              <a:solidFill>
                <a:srgbClr val="003867"/>
              </a:solidFill>
              <a:latin typeface="Arial" panose="020B0604020202020204" pitchFamily="34" charset="0"/>
            </a:endParaRPr>
          </a:p>
          <a:p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Guttman-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Yassky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E,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Lowes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MA, Fuentes-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Duculan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J,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Zaba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LC,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Cardinale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I,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Nograles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KE, et al. Low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expression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IL-23/Th17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pathway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dermatitis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compared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 psoriasis. J </a:t>
            </a:r>
            <a:r>
              <a:rPr lang="es-ES" sz="800" err="1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rgbClr val="003867"/>
                </a:solidFill>
                <a:effectLst/>
                <a:latin typeface="Arial" panose="020B0604020202020204" pitchFamily="34" charset="0"/>
              </a:rPr>
              <a:t>. 2008 Nov 15;181(10):7420–7. </a:t>
            </a:r>
          </a:p>
        </p:txBody>
      </p:sp>
    </p:spTree>
    <p:extLst>
      <p:ext uri="{BB962C8B-B14F-4D97-AF65-F5344CB8AC3E}">
        <p14:creationId xmlns:p14="http://schemas.microsoft.com/office/powerpoint/2010/main" val="122927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1A38EE88-17E3-9086-004F-F48DB8152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026" y="1133641"/>
            <a:ext cx="3959777" cy="2573855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7702EC8-8DAA-F009-B82C-AB0832AD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026" y="3881452"/>
            <a:ext cx="3959777" cy="2227594"/>
          </a:xfrm>
          <a:prstGeom prst="rect">
            <a:avLst/>
          </a:prstGeom>
          <a:ln w="19050">
            <a:solidFill>
              <a:srgbClr val="00F0BF"/>
            </a:solidFill>
          </a:ln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FAADAAD4-CD3B-2547-280E-36D35A93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Diferencia en Factores Ambientales</a:t>
            </a: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EA35BEFD-79F6-6802-C24A-9C1F9630B7F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87061764"/>
              </p:ext>
            </p:extLst>
          </p:nvPr>
        </p:nvGraphicFramePr>
        <p:xfrm>
          <a:off x="1079817" y="1397645"/>
          <a:ext cx="521811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5C8E0C06-FE7A-0FEF-A00B-D98834F1386B}"/>
              </a:ext>
            </a:extLst>
          </p:cNvPr>
          <p:cNvSpPr txBox="1"/>
          <p:nvPr/>
        </p:nvSpPr>
        <p:spPr>
          <a:xfrm>
            <a:off x="2150533" y="5899893"/>
            <a:ext cx="9694334" cy="707886"/>
          </a:xfrm>
          <a:prstGeom prst="rect">
            <a:avLst/>
          </a:prstGeom>
          <a:noFill/>
        </p:spPr>
        <p:txBody>
          <a:bodyPr wrap="square" lIns="90000" rtlCol="0" anchor="b">
            <a:spAutoFit/>
          </a:bodyPr>
          <a:lstStyle/>
          <a:p>
            <a:endParaRPr lang="es-ES" sz="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s-ES" sz="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s-ES" sz="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s-ES" sz="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Egawa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G.,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Weninger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W.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Pathogenesis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atopic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dermatitis and psoriasis: Dynamics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skin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immune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environment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acute and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inflammation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Nat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8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Immunol</a:t>
            </a:r>
            <a:r>
              <a:rPr lang="es-ES" sz="8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2018;19(12):1286–98. </a:t>
            </a:r>
          </a:p>
        </p:txBody>
      </p:sp>
    </p:spTree>
    <p:extLst>
      <p:ext uri="{BB962C8B-B14F-4D97-AF65-F5344CB8AC3E}">
        <p14:creationId xmlns:p14="http://schemas.microsoft.com/office/powerpoint/2010/main" val="790338432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ersonalizado">
  <a:themeElements>
    <a:clrScheme name="Personalizados 1">
      <a:dk1>
        <a:srgbClr val="00224E"/>
      </a:dk1>
      <a:lt1>
        <a:srgbClr val="FFFFFF"/>
      </a:lt1>
      <a:dk2>
        <a:srgbClr val="2A1358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s 1">
    <a:dk1>
      <a:srgbClr val="00224E"/>
    </a:dk1>
    <a:lt1>
      <a:srgbClr val="FFFFFF"/>
    </a:lt1>
    <a:dk2>
      <a:srgbClr val="2A1358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6946</Words>
  <Application>Microsoft Office PowerPoint</Application>
  <PresentationFormat>Panorámica</PresentationFormat>
  <Paragraphs>674</Paragraphs>
  <Slides>47</Slides>
  <Notes>30</Notes>
  <HiddenSlides>1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0" baseType="lpstr">
      <vt:lpstr>Aptos</vt:lpstr>
      <vt:lpstr>Arial</vt:lpstr>
      <vt:lpstr>1_Diseño personalizado</vt:lpstr>
      <vt:lpstr>Psoriasis vs Dermatitis Atópica: ¿Son enfermedades distintas o variaciones de un mismo espectro?</vt:lpstr>
      <vt:lpstr>Presentación de PowerPoint</vt:lpstr>
      <vt:lpstr>Presentación de PowerPoint</vt:lpstr>
      <vt:lpstr>Preguntas </vt:lpstr>
      <vt:lpstr>Preguntas </vt:lpstr>
      <vt:lpstr>Presentación de PowerPoint</vt:lpstr>
      <vt:lpstr>Existen tanto diferencias como similitudes genéticas entre Dermatitis Atópicas y Psoriasis</vt:lpstr>
      <vt:lpstr>La vía IL-23/Th17 es hiperactiva en psoriasis y casi ausente en AD, explicando diferencias en susceptibilidad a infecciones y patrones inflamatorios.</vt:lpstr>
      <vt:lpstr>Diferencia en Factores Ambientales</vt:lpstr>
      <vt:lpstr>Diferencia inmunofenotípicas</vt:lpstr>
      <vt:lpstr>Diferencias Clínicas</vt:lpstr>
      <vt:lpstr>Diferencia Histológicas</vt:lpstr>
      <vt:lpstr>Diferencia Histológicas</vt:lpstr>
      <vt:lpstr>Presentación de PowerPoint</vt:lpstr>
      <vt:lpstr>Preguntas </vt:lpstr>
      <vt:lpstr>Preguntas </vt:lpstr>
      <vt:lpstr>En algunas localizaciones es más probable que haya este overlap</vt:lpstr>
      <vt:lpstr>Presentación de PowerPoint</vt:lpstr>
      <vt:lpstr>Psoriasis dermatitis, muy frecuente en niños</vt:lpstr>
      <vt:lpstr>Psoriasis dermatitis, muy frecuente en niños</vt:lpstr>
      <vt:lpstr>Dermatitis atópica en asiáticos</vt:lpstr>
      <vt:lpstr>Dermatitis atópica en asiáticos</vt:lpstr>
      <vt:lpstr>Psoriasis eritrodérmica</vt:lpstr>
      <vt:lpstr>Psoriasis numular</vt:lpstr>
      <vt:lpstr>Preguntas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podríamos predecirlo? ¿Qué implicaciones terapéuticas tendría?</vt:lpstr>
      <vt:lpstr>Presentación de PowerPoint</vt:lpstr>
      <vt:lpstr>Presentación de PowerPoint</vt:lpstr>
      <vt:lpstr>¿Qué implicaciones terapéuticas tendría?</vt:lpstr>
      <vt:lpstr>Single-cell RNA sequencing</vt:lpstr>
      <vt:lpstr>Dissecting the Psoriasis and Atopic Dermatitis Transcriptome: Insights and Applications</vt:lpstr>
      <vt:lpstr>Dissecting the Psoriasis and Atopic Dermatitis Transcriptome: Insights and Applications</vt:lpstr>
      <vt:lpstr>Presentación de PowerPoint</vt:lpstr>
      <vt:lpstr>Conclusiones</vt:lpstr>
      <vt:lpstr>Caso clínico</vt:lpstr>
      <vt:lpstr>Caso clínico</vt:lpstr>
      <vt:lpstr>Caso clínico</vt:lpstr>
      <vt:lpstr>Caso clínico</vt:lpstr>
      <vt:lpstr>Presentación de PowerPoint</vt:lpstr>
      <vt:lpstr>Gracias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Usuario de Microsoft Office</dc:creator>
  <cp:keywords/>
  <dc:description/>
  <cp:lastModifiedBy>Ana María Gómez Sánchez</cp:lastModifiedBy>
  <cp:revision>30</cp:revision>
  <dcterms:created xsi:type="dcterms:W3CDTF">2020-09-09T10:50:13Z</dcterms:created>
  <dcterms:modified xsi:type="dcterms:W3CDTF">2025-02-18T10:50:32Z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2024-09-04T13:42:02Z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76af2d00-5447-4e01-bd31-17ec1cd95f91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1_Diseño personalizado:8</vt:lpwstr>
  </property>
  <property fmtid="{D5CDD505-2E9C-101B-9397-08002B2CF9AE}" pid="10" name="ClassificationContentMarkingHeaderText">
    <vt:lpwstr>INTERNAL USE</vt:lpwstr>
  </property>
</Properties>
</file>