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7.xml" ContentType="application/vnd.openxmlformats-officedocument.themeOverrid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13.xml" ContentType="application/vnd.openxmlformats-officedocument.drawingml.chart+xml"/>
  <Override PartName="/ppt/theme/themeOverride9.xml" ContentType="application/vnd.openxmlformats-officedocument.themeOverride+xml"/>
  <Override PartName="/ppt/charts/chart14.xml" ContentType="application/vnd.openxmlformats-officedocument.drawingml.chart+xml"/>
  <Override PartName="/ppt/theme/themeOverride10.xml" ContentType="application/vnd.openxmlformats-officedocument.themeOverride+xml"/>
  <Override PartName="/ppt/notesSlides/notesSlide24.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6.xml" ContentType="application/vnd.openxmlformats-officedocument.drawingml.chart+xml"/>
  <Override PartName="/ppt/theme/themeOverride12.xml" ContentType="application/vnd.openxmlformats-officedocument.themeOverride+xml"/>
  <Override PartName="/ppt/charts/chart17.xml" ContentType="application/vnd.openxmlformats-officedocument.drawingml.chart+xml"/>
  <Override PartName="/ppt/theme/themeOverride1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notesSlides/notesSlide28.xml" ContentType="application/vnd.openxmlformats-officedocument.presentationml.notesSlid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9.xml" ContentType="application/vnd.openxmlformats-officedocument.presentationml.notesSlid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0.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theme/themeOverride1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6.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5.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7.xml" ContentType="application/vnd.openxmlformats-officedocument.themeOverride+xml"/>
  <Override PartName="/ppt/charts/chart26.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notesSlides/notesSlide35.xml" ContentType="application/vnd.openxmlformats-officedocument.presentationml.notesSlide+xml"/>
  <Override PartName="/ppt/charts/chart27.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9.xml" ContentType="application/vnd.openxmlformats-officedocument.themeOverride+xml"/>
  <Override PartName="/ppt/charts/chart28.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0.xml" ContentType="application/vnd.openxmlformats-officedocument.themeOverride+xml"/>
  <Override PartName="/ppt/notesSlides/notesSlide36.xml" ContentType="application/vnd.openxmlformats-officedocument.presentationml.notesSlide+xml"/>
  <Override PartName="/ppt/charts/chart29.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1.xml" ContentType="application/vnd.openxmlformats-officedocument.themeOverride+xml"/>
  <Override PartName="/ppt/charts/chart30.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2.xml" ContentType="application/vnd.openxmlformats-officedocument.themeOverride+xml"/>
  <Override PartName="/ppt/notesSlides/notesSlide37.xml" ContentType="application/vnd.openxmlformats-officedocument.presentationml.notesSlide+xml"/>
  <Override PartName="/ppt/charts/chart31.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3.xml" ContentType="application/vnd.openxmlformats-officedocument.themeOverride+xml"/>
  <Override PartName="/ppt/charts/chart32.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4.xml" ContentType="application/vnd.openxmlformats-officedocument.themeOverride+xml"/>
  <Override PartName="/ppt/charts/chart3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4.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5.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5.xml" ContentType="application/vnd.openxmlformats-officedocument.themeOverride+xml"/>
  <Override PartName="/ppt/charts/chart36.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6.xml" ContentType="application/vnd.openxmlformats-officedocument.themeOverride+xml"/>
  <Override PartName="/ppt/charts/chart3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1.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7.xml" ContentType="application/vnd.openxmlformats-officedocument.themeOverride+xml"/>
  <Override PartName="/ppt/charts/chart42.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8.xml" ContentType="application/vnd.openxmlformats-officedocument.themeOverride+xml"/>
  <Override PartName="/ppt/charts/chart43.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9.xml" ContentType="application/vnd.openxmlformats-officedocument.themeOverride+xml"/>
  <Override PartName="/ppt/charts/chart44.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5.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6.xml" ContentType="application/vnd.openxmlformats-officedocument.drawingml.chart+xml"/>
  <Override PartName="/ppt/theme/themeOverride32.xml" ContentType="application/vnd.openxmlformats-officedocument.themeOverride+xml"/>
  <Override PartName="/ppt/charts/chart47.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3.xml" ContentType="application/vnd.openxmlformats-officedocument.themeOverride+xml"/>
  <Override PartName="/ppt/notesSlides/notesSlide48.xml" ContentType="application/vnd.openxmlformats-officedocument.presentationml.notesSlide+xml"/>
  <Override PartName="/ppt/charts/chart48.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4.xml" ContentType="application/vnd.openxmlformats-officedocument.themeOverride+xml"/>
  <Override PartName="/ppt/charts/chart49.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35.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83"/>
  </p:notesMasterIdLst>
  <p:sldIdLst>
    <p:sldId id="2147483445" r:id="rId2"/>
    <p:sldId id="2147483447" r:id="rId3"/>
    <p:sldId id="270" r:id="rId4"/>
    <p:sldId id="2147483465" r:id="rId5"/>
    <p:sldId id="269" r:id="rId6"/>
    <p:sldId id="271" r:id="rId7"/>
    <p:sldId id="272" r:id="rId8"/>
    <p:sldId id="273" r:id="rId9"/>
    <p:sldId id="274" r:id="rId10"/>
    <p:sldId id="275" r:id="rId11"/>
    <p:sldId id="276" r:id="rId12"/>
    <p:sldId id="277" r:id="rId13"/>
    <p:sldId id="2147483392" r:id="rId14"/>
    <p:sldId id="2147483393" r:id="rId15"/>
    <p:sldId id="2147483394" r:id="rId16"/>
    <p:sldId id="2147483395" r:id="rId17"/>
    <p:sldId id="2147483466" r:id="rId18"/>
    <p:sldId id="2147483397" r:id="rId19"/>
    <p:sldId id="2147483448" r:id="rId20"/>
    <p:sldId id="2147483483" r:id="rId21"/>
    <p:sldId id="2147483401" r:id="rId22"/>
    <p:sldId id="2147483402" r:id="rId23"/>
    <p:sldId id="2147483403" r:id="rId24"/>
    <p:sldId id="2147483404" r:id="rId25"/>
    <p:sldId id="2147483405" r:id="rId26"/>
    <p:sldId id="2147483406" r:id="rId27"/>
    <p:sldId id="2147483407" r:id="rId28"/>
    <p:sldId id="2147483408" r:id="rId29"/>
    <p:sldId id="2147483409" r:id="rId30"/>
    <p:sldId id="2147483410" r:id="rId31"/>
    <p:sldId id="2147483411" r:id="rId32"/>
    <p:sldId id="2147483412" r:id="rId33"/>
    <p:sldId id="2147483413" r:id="rId34"/>
    <p:sldId id="2147483414" r:id="rId35"/>
    <p:sldId id="2147483416" r:id="rId36"/>
    <p:sldId id="2147483415" r:id="rId37"/>
    <p:sldId id="2147483417" r:id="rId38"/>
    <p:sldId id="2147483418" r:id="rId39"/>
    <p:sldId id="2147483484" r:id="rId40"/>
    <p:sldId id="2147483420" r:id="rId41"/>
    <p:sldId id="2147483421" r:id="rId42"/>
    <p:sldId id="2147483422" r:id="rId43"/>
    <p:sldId id="2147483423" r:id="rId44"/>
    <p:sldId id="2147483424" r:id="rId45"/>
    <p:sldId id="2147483481" r:id="rId46"/>
    <p:sldId id="2147483478" r:id="rId47"/>
    <p:sldId id="2147483468" r:id="rId48"/>
    <p:sldId id="2147483426" r:id="rId49"/>
    <p:sldId id="2147483427" r:id="rId50"/>
    <p:sldId id="2147483428" r:id="rId51"/>
    <p:sldId id="2147483429" r:id="rId52"/>
    <p:sldId id="2147483430" r:id="rId53"/>
    <p:sldId id="2147483431" r:id="rId54"/>
    <p:sldId id="2147483432" r:id="rId55"/>
    <p:sldId id="2147483450" r:id="rId56"/>
    <p:sldId id="2147483434" r:id="rId57"/>
    <p:sldId id="2147483435" r:id="rId58"/>
    <p:sldId id="2147483436" r:id="rId59"/>
    <p:sldId id="2147483437" r:id="rId60"/>
    <p:sldId id="2147483439" r:id="rId61"/>
    <p:sldId id="2147483440" r:id="rId62"/>
    <p:sldId id="2147483441" r:id="rId63"/>
    <p:sldId id="2147483442" r:id="rId64"/>
    <p:sldId id="2147483443" r:id="rId65"/>
    <p:sldId id="2147483389" r:id="rId66"/>
    <p:sldId id="256" r:id="rId67"/>
    <p:sldId id="2147483444" r:id="rId68"/>
    <p:sldId id="2147483458" r:id="rId69"/>
    <p:sldId id="2147483457" r:id="rId70"/>
    <p:sldId id="2147483469" r:id="rId71"/>
    <p:sldId id="2147483460" r:id="rId72"/>
    <p:sldId id="2147483470" r:id="rId73"/>
    <p:sldId id="2147483462" r:id="rId74"/>
    <p:sldId id="2147483471" r:id="rId75"/>
    <p:sldId id="2147483472" r:id="rId76"/>
    <p:sldId id="2147483473" r:id="rId77"/>
    <p:sldId id="2147483474" r:id="rId78"/>
    <p:sldId id="2147483475" r:id="rId79"/>
    <p:sldId id="2147483476" r:id="rId80"/>
    <p:sldId id="2147483477" r:id="rId81"/>
    <p:sldId id="2147483482" r:id="rId8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EC2F3A0-11A7-4C84-918E-811EC849E7DD}">
          <p14:sldIdLst>
            <p14:sldId id="2147483445"/>
            <p14:sldId id="2147483447"/>
            <p14:sldId id="270"/>
            <p14:sldId id="2147483465"/>
            <p14:sldId id="269"/>
            <p14:sldId id="271"/>
            <p14:sldId id="272"/>
            <p14:sldId id="273"/>
            <p14:sldId id="274"/>
            <p14:sldId id="275"/>
            <p14:sldId id="276"/>
            <p14:sldId id="277"/>
            <p14:sldId id="2147483392"/>
            <p14:sldId id="2147483393"/>
            <p14:sldId id="2147483394"/>
            <p14:sldId id="2147483395"/>
            <p14:sldId id="2147483466"/>
            <p14:sldId id="2147483397"/>
            <p14:sldId id="2147483448"/>
            <p14:sldId id="2147483483"/>
            <p14:sldId id="2147483401"/>
            <p14:sldId id="2147483402"/>
            <p14:sldId id="2147483403"/>
            <p14:sldId id="2147483404"/>
            <p14:sldId id="2147483405"/>
            <p14:sldId id="2147483406"/>
            <p14:sldId id="2147483407"/>
            <p14:sldId id="2147483408"/>
            <p14:sldId id="2147483409"/>
            <p14:sldId id="2147483410"/>
            <p14:sldId id="2147483411"/>
            <p14:sldId id="2147483412"/>
            <p14:sldId id="2147483413"/>
            <p14:sldId id="2147483414"/>
            <p14:sldId id="2147483416"/>
            <p14:sldId id="2147483415"/>
            <p14:sldId id="2147483417"/>
            <p14:sldId id="2147483418"/>
            <p14:sldId id="2147483484"/>
            <p14:sldId id="2147483420"/>
            <p14:sldId id="2147483421"/>
            <p14:sldId id="2147483422"/>
            <p14:sldId id="2147483423"/>
            <p14:sldId id="2147483424"/>
            <p14:sldId id="2147483481"/>
            <p14:sldId id="2147483478"/>
            <p14:sldId id="2147483468"/>
            <p14:sldId id="2147483426"/>
            <p14:sldId id="2147483427"/>
            <p14:sldId id="2147483428"/>
            <p14:sldId id="2147483429"/>
            <p14:sldId id="2147483430"/>
            <p14:sldId id="2147483431"/>
            <p14:sldId id="2147483432"/>
          </p14:sldIdLst>
        </p14:section>
        <p14:section name="Sección sin título" id="{F3CC1F35-2894-4E38-BC38-1570F2F41A60}">
          <p14:sldIdLst>
            <p14:sldId id="2147483450"/>
            <p14:sldId id="2147483434"/>
            <p14:sldId id="2147483435"/>
            <p14:sldId id="2147483436"/>
            <p14:sldId id="2147483437"/>
            <p14:sldId id="2147483439"/>
            <p14:sldId id="2147483440"/>
            <p14:sldId id="2147483441"/>
            <p14:sldId id="2147483442"/>
            <p14:sldId id="2147483443"/>
            <p14:sldId id="2147483389"/>
            <p14:sldId id="256"/>
            <p14:sldId id="2147483444"/>
            <p14:sldId id="2147483458"/>
            <p14:sldId id="2147483457"/>
            <p14:sldId id="2147483469"/>
            <p14:sldId id="2147483460"/>
            <p14:sldId id="2147483470"/>
            <p14:sldId id="2147483462"/>
            <p14:sldId id="2147483471"/>
            <p14:sldId id="2147483472"/>
            <p14:sldId id="2147483473"/>
            <p14:sldId id="2147483474"/>
            <p14:sldId id="2147483475"/>
            <p14:sldId id="2147483476"/>
            <p14:sldId id="2147483477"/>
            <p14:sldId id="214748348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819679-B3DB-4FA9-ADAD-B78B3792AB1D}" name="Olga Lopez Diaz" initials="OL" userId="S::olopezd@almirall.com::d1795498-d8da-442b-afa0-9bfc0f4dea32" providerId="AD"/>
  <p188:author id="{D40F7B8B-4E69-BA97-02E0-C963DBFD169F}" name="Álvaro Casadomé Perales" initials="ÁC" userId="S::a.casadome@evidenze.com::e9b9fc07-1d1c-4fc4-a026-415668044e04" providerId="AD"/>
  <p188:author id="{BE5924BA-2565-19AE-E4D1-A1550FCFEAC4}" name="María Pastor Hernández" initials="MP" userId="S::mpastor@evidenze.com::0bdc9485-3aef-4a75-ac39-bde72a7882a5"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a:srgbClr val="003867"/>
    <a:srgbClr val="7A45B8"/>
    <a:srgbClr val="E4DAF1"/>
    <a:srgbClr val="E4FAD4"/>
    <a:srgbClr val="D1D3D4"/>
    <a:srgbClr val="A27DCD"/>
    <a:srgbClr val="22346A"/>
    <a:srgbClr val="CCCCCC"/>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2F17DB-2965-4E92-B6DC-24AC4B1ACCF0}" v="1" dt="2024-10-07T11:25:24.67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2.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5.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7.xml"/><Relationship Id="rId1" Type="http://schemas.microsoft.com/office/2011/relationships/chartStyle" Target="style2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8.xml"/><Relationship Id="rId1" Type="http://schemas.microsoft.com/office/2011/relationships/chartStyle" Target="style28.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1.xml"/><Relationship Id="rId1" Type="http://schemas.microsoft.com/office/2011/relationships/chartStyle" Target="style3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2.xml"/><Relationship Id="rId1" Type="http://schemas.microsoft.com/office/2011/relationships/chartStyle" Target="style3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3.xml"/><Relationship Id="rId1" Type="http://schemas.microsoft.com/office/2011/relationships/chartStyle" Target="style3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4.xml"/><Relationship Id="rId1" Type="http://schemas.microsoft.com/office/2011/relationships/chartStyle" Target="style34.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themeOverride" Target="../theme/themeOverride32.xm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1.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accent3">
                  <a:lumMod val="20000"/>
                  <a:lumOff val="80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3268215362763361"/>
          <c:w val="0.82356061407328351"/>
          <c:h val="0.77264754620931919"/>
        </c:manualLayout>
      </c:layout>
      <c:lineChart>
        <c:grouping val="standard"/>
        <c:varyColors val="0"/>
        <c:ser>
          <c:idx val="0"/>
          <c:order val="0"/>
          <c:tx>
            <c:strRef>
              <c:f>Sheet1!$D$1</c:f>
              <c:strCache>
                <c:ptCount val="1"/>
                <c:pt idx="0">
                  <c:v>PBO (N=146)</c:v>
                </c:pt>
              </c:strCache>
            </c:strRef>
          </c:tx>
          <c:spPr>
            <a:ln w="28575" cap="flat">
              <a:solidFill>
                <a:srgbClr val="C5C5C5"/>
              </a:solidFill>
              <a:prstDash val="solid"/>
              <a:miter lim="800000"/>
            </a:ln>
            <a:effectLst/>
          </c:spPr>
          <c:marker>
            <c:symbol val="circle"/>
            <c:size val="9"/>
            <c:spPr>
              <a:solidFill>
                <a:srgbClr val="C5C5C5"/>
              </a:solidFill>
              <a:ln w="28575">
                <a:solidFill>
                  <a:srgbClr val="C5C5C5"/>
                </a:solidFill>
                <a:miter lim="800000"/>
              </a:ln>
              <a:effectLst/>
            </c:spPr>
          </c:marker>
          <c:dLbls>
            <c:dLbl>
              <c:idx val="8"/>
              <c:layout>
                <c:manualLayout>
                  <c:x val="0"/>
                  <c:y val="-8.2346620770993931E-2"/>
                </c:manualLayout>
              </c:layout>
              <c:tx>
                <c:rich>
                  <a:bodyPr/>
                  <a:lstStyle/>
                  <a:p>
                    <a:r>
                      <a:rPr lang="en-US"/>
                      <a:t>10.9</a:t>
                    </a:r>
                  </a:p>
                </c:rich>
              </c:tx>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0-07C0-49C8-841D-D1D5E9125D01}"/>
                </c:ext>
              </c:extLst>
            </c:dLbl>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mn-lt"/>
                    <a:ea typeface="+mn-ea"/>
                    <a:cs typeface="+mn-cs"/>
                  </a:defRPr>
                </a:pPr>
                <a:endParaRPr lang="es-E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0</c:v>
                </c:pt>
                <c:pt idx="2">
                  <c:v>1.4</c:v>
                </c:pt>
                <c:pt idx="3">
                  <c:v>3.2</c:v>
                </c:pt>
                <c:pt idx="4">
                  <c:v>4.2</c:v>
                </c:pt>
                <c:pt idx="5">
                  <c:v>4.0999999999999996</c:v>
                </c:pt>
                <c:pt idx="6">
                  <c:v>4.5</c:v>
                </c:pt>
                <c:pt idx="7">
                  <c:v>7.5</c:v>
                </c:pt>
                <c:pt idx="8">
                  <c:v>10.8</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7C0-49C8-841D-D1D5E9125D01}"/>
            </c:ext>
          </c:extLst>
        </c:ser>
        <c:ser>
          <c:idx val="1"/>
          <c:order val="1"/>
          <c:tx>
            <c:strRef>
              <c:f>Sheet1!$E$1</c:f>
              <c:strCache>
                <c:ptCount val="1"/>
                <c:pt idx="0">
                  <c:v>LEB 250 mg c2s (N=281)</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marker>
              <c:symbol val="circle"/>
              <c:size val="9"/>
              <c:spPr>
                <a:solidFill>
                  <a:srgbClr val="7A45B8"/>
                </a:solidFill>
                <a:ln w="28575">
                  <a:solidFill>
                    <a:srgbClr val="7A45B8"/>
                  </a:solidFill>
                  <a:miter lim="800000"/>
                </a:ln>
                <a:effectLst/>
              </c:spPr>
            </c:marker>
            <c:bubble3D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7C0-49C8-841D-D1D5E9125D01}"/>
              </c:ext>
            </c:extLst>
          </c:dPt>
          <c:dLbls>
            <c:dLbl>
              <c:idx val="8"/>
              <c:layout>
                <c:manualLayout>
                  <c:x val="-9.3820049415337965E-3"/>
                  <c:y val="-0.13326764891909312"/>
                </c:manualLayout>
              </c:layout>
              <c:tx>
                <c:rich>
                  <a:bodyPr/>
                  <a:lstStyle/>
                  <a:p>
                    <a:r>
                      <a:rPr lang="en-US"/>
                      <a:t>33.1</a:t>
                    </a:r>
                  </a:p>
                </c:rich>
              </c:tx>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2-07C0-49C8-841D-D1D5E9125D01}"/>
                </c:ext>
              </c:extLst>
            </c:dLbl>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0.7</c:v>
                </c:pt>
                <c:pt idx="2">
                  <c:v>9</c:v>
                </c:pt>
                <c:pt idx="3">
                  <c:v>15.6</c:v>
                </c:pt>
                <c:pt idx="4">
                  <c:v>22.3</c:v>
                </c:pt>
                <c:pt idx="5">
                  <c:v>22.2</c:v>
                </c:pt>
                <c:pt idx="6">
                  <c:v>26.4</c:v>
                </c:pt>
                <c:pt idx="7">
                  <c:v>29.4</c:v>
                </c:pt>
                <c:pt idx="8">
                  <c:v>33.200000000000003</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7C0-49C8-841D-D1D5E9125D01}"/>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crossAx val="1464482832"/>
        <c:crosses val="autoZero"/>
        <c:crossBetween val="midCat"/>
        <c:majorUnit val="20"/>
      </c:valAx>
      <c:spPr>
        <a:noFill/>
        <a:ln w="25400">
          <a:noFill/>
        </a:ln>
        <a:effectLst/>
      </c:spPr>
    </c:plotArea>
    <c:legend>
      <c:legendPos val="t"/>
      <c:legendEntry>
        <c:idx val="1"/>
        <c:txPr>
          <a:bodyPr rot="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legendEntry>
      <c:layout>
        <c:manualLayout>
          <c:xMode val="edge"/>
          <c:yMode val="edge"/>
          <c:x val="4.7896930743210352E-2"/>
          <c:y val="7.916612948671653E-2"/>
          <c:w val="0.93894339798877202"/>
          <c:h val="0.10922137138706739"/>
        </c:manualLayout>
      </c:layout>
      <c:overlay val="1"/>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legend>
    <c:plotVisOnly val="1"/>
    <c:dispBlanksAs val="zero"/>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8B46-4A3B-9663-F8B7F811716F}"/>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8B46-4A3B-9663-F8B7F811716F}"/>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8B46-4A3B-9663-F8B7F811716F}"/>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8B46-4A3B-9663-F8B7F811716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43</c:v>
                </c:pt>
                <c:pt idx="1">
                  <c:v>57</c:v>
                </c:pt>
                <c:pt idx="2">
                  <c:v>0</c:v>
                </c:pt>
                <c:pt idx="3">
                  <c:v>0</c:v>
                </c:pt>
              </c:numCache>
            </c:numRef>
          </c:val>
          <c:extLst>
            <c:ext xmlns:c16="http://schemas.microsoft.com/office/drawing/2014/chart" uri="{C3380CC4-5D6E-409C-BE32-E72D297353CC}">
              <c16:uniqueId val="{00000008-8B46-4A3B-9663-F8B7F811716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45AA-45F6-B137-21B9CEFC2327}"/>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45AA-45F6-B137-21B9CEFC2327}"/>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45AA-45F6-B137-21B9CEFC2327}"/>
              </c:ext>
            </c:extLst>
          </c:dPt>
          <c:dPt>
            <c:idx val="3"/>
            <c:bubble3D val="0"/>
            <c:spPr>
              <a:solidFill>
                <a:schemeClr val="accent5"/>
              </a:solidFill>
              <a:ln w="9525">
                <a:solidFill>
                  <a:schemeClr val="lt1"/>
                </a:solidFill>
              </a:ln>
              <a:effectLst/>
            </c:spPr>
            <c:extLst>
              <c:ext xmlns:c16="http://schemas.microsoft.com/office/drawing/2014/chart" uri="{C3380CC4-5D6E-409C-BE32-E72D297353CC}">
                <c16:uniqueId val="{00000007-45AA-45F6-B137-21B9CEFC232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46</c:v>
                </c:pt>
                <c:pt idx="1">
                  <c:v>54</c:v>
                </c:pt>
                <c:pt idx="2">
                  <c:v>0</c:v>
                </c:pt>
                <c:pt idx="3">
                  <c:v>0</c:v>
                </c:pt>
              </c:numCache>
            </c:numRef>
          </c:val>
          <c:extLst>
            <c:ext xmlns:c16="http://schemas.microsoft.com/office/drawing/2014/chart" uri="{C3380CC4-5D6E-409C-BE32-E72D297353CC}">
              <c16:uniqueId val="{00000008-45AA-45F6-B137-21B9CEFC232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4959131334759"/>
          <c:y val="0.15789106092044811"/>
          <c:w val="0.81151452097465504"/>
          <c:h val="0.68577092164178155"/>
        </c:manualLayout>
      </c:layout>
      <c:lineChart>
        <c:grouping val="standard"/>
        <c:varyColors val="0"/>
        <c:ser>
          <c:idx val="0"/>
          <c:order val="0"/>
          <c:tx>
            <c:strRef>
              <c:f>Sheet1!$D$1</c:f>
              <c:strCache>
                <c:ptCount val="1"/>
                <c:pt idx="0">
                  <c:v>PBO (N=130)</c:v>
                </c:pt>
              </c:strCache>
            </c:strRef>
          </c:tx>
          <c:spPr>
            <a:ln w="28575" cap="flat">
              <a:solidFill>
                <a:srgbClr val="C5C5C5"/>
              </a:solidFill>
              <a:prstDash val="solid"/>
              <a:miter lim="800000"/>
            </a:ln>
            <a:effectLst/>
          </c:spPr>
          <c:marker>
            <c:symbol val="circle"/>
            <c:size val="9"/>
            <c:spPr>
              <a:solidFill>
                <a:srgbClr val="C5C5C5"/>
              </a:solidFill>
              <a:ln w="28575">
                <a:solidFill>
                  <a:srgbClr val="C5C5C5"/>
                </a:solidFill>
              </a:ln>
              <a:effectLst/>
            </c:spPr>
          </c:marker>
          <c:dPt>
            <c:idx val="8"/>
            <c:marker>
              <c:spPr>
                <a:solidFill>
                  <a:srgbClr val="C5C5C5"/>
                </a:solidFill>
                <a:ln w="25400">
                  <a:solidFill>
                    <a:srgbClr val="C5C5C5"/>
                  </a:solidFill>
                </a:ln>
                <a:effectLst/>
              </c:spPr>
            </c:marker>
            <c:bubble3D val="0"/>
            <c:extLst>
              <c:ext xmlns:c16="http://schemas.microsoft.com/office/drawing/2014/chart" uri="{C3380CC4-5D6E-409C-BE32-E72D297353CC}">
                <c16:uniqueId val="{00000000-172A-489A-A34D-5C90484D5184}"/>
              </c:ext>
            </c:extLst>
          </c:dPt>
          <c:dLbls>
            <c:dLbl>
              <c:idx val="8"/>
              <c:layout>
                <c:manualLayout>
                  <c:x val="-2.2713241867872196E-2"/>
                  <c:y val="-8.9888434079336652E-2"/>
                </c:manualLayout>
              </c:layout>
              <c:tx>
                <c:rich>
                  <a:bodyPr rot="0" vert="horz"/>
                  <a:lstStyle/>
                  <a:p>
                    <a:pPr algn="ctr">
                      <a:defRPr sz="1800" b="1">
                        <a:solidFill>
                          <a:srgbClr val="B3B3B3"/>
                        </a:solidFill>
                        <a:latin typeface="Arial" panose="020B0604020202020204" pitchFamily="34" charset="0"/>
                        <a:cs typeface="Arial" panose="020B0604020202020204" pitchFamily="34" charset="0"/>
                      </a:defRPr>
                    </a:pPr>
                    <a:r>
                      <a:rPr lang="en-US" sz="1800" b="1">
                        <a:solidFill>
                          <a:srgbClr val="B3B3B3"/>
                        </a:solidFill>
                        <a:latin typeface="Arial" panose="020B0604020202020204" pitchFamily="34" charset="0"/>
                        <a:cs typeface="Arial" panose="020B0604020202020204" pitchFamily="34" charset="0"/>
                      </a:rPr>
                      <a:t>12.7</a:t>
                    </a:r>
                  </a:p>
                </c:rich>
              </c:tx>
              <c:spPr>
                <a:noFill/>
                <a:ln>
                  <a:noFill/>
                </a:ln>
                <a:effectLst/>
              </c:spPr>
              <c:dLblPos val="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172A-489A-A34D-5C90484D5184}"/>
                </c:ext>
              </c:extLst>
            </c:dLbl>
            <c:spPr>
              <a:noFill/>
              <a:ln>
                <a:noFill/>
              </a:ln>
              <a:effectLst/>
            </c:spPr>
            <c:txPr>
              <a:bodyPr rot="0" vert="horz"/>
              <a:lstStyle/>
              <a:p>
                <a:pPr>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0.9</c:v>
                </c:pt>
                <c:pt idx="2">
                  <c:v>2.2999999999999998</c:v>
                </c:pt>
                <c:pt idx="3">
                  <c:v>2.9</c:v>
                </c:pt>
                <c:pt idx="4">
                  <c:v>4.9000000000000004</c:v>
                </c:pt>
                <c:pt idx="5">
                  <c:v>7</c:v>
                </c:pt>
                <c:pt idx="6">
                  <c:v>10.9</c:v>
                </c:pt>
                <c:pt idx="7">
                  <c:v>11.8</c:v>
                </c:pt>
                <c:pt idx="8">
                  <c:v>13</c:v>
                </c:pt>
              </c:numCache>
            </c:numRef>
          </c:val>
          <c:smooth val="0"/>
          <c:extLst>
            <c:ext xmlns:c16="http://schemas.microsoft.com/office/drawing/2014/chart" uri="{C3380CC4-5D6E-409C-BE32-E72D297353CC}">
              <c16:uniqueId val="{00000001-172A-489A-A34D-5C90484D5184}"/>
            </c:ext>
          </c:extLst>
        </c:ser>
        <c:ser>
          <c:idx val="1"/>
          <c:order val="1"/>
          <c:tx>
            <c:strRef>
              <c:f>Sheet1!$E$1</c:f>
              <c:strCache>
                <c:ptCount val="1"/>
                <c:pt idx="0">
                  <c:v>LEB 250 mg c2s (N=263)</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bubble3D val="0"/>
            <c:extLst>
              <c:ext xmlns:c16="http://schemas.microsoft.com/office/drawing/2014/chart" uri="{C3380CC4-5D6E-409C-BE32-E72D297353CC}">
                <c16:uniqueId val="{00000002-172A-489A-A34D-5C90484D5184}"/>
              </c:ext>
            </c:extLst>
          </c:dPt>
          <c:dLbls>
            <c:dLbl>
              <c:idx val="8"/>
              <c:layout>
                <c:manualLayout>
                  <c:x val="-4.3012698347843093E-3"/>
                  <c:y val="-0.14739375443601366"/>
                </c:manualLayout>
              </c:layout>
              <c:tx>
                <c:rich>
                  <a:bodyPr rot="0" vert="horz"/>
                  <a:lstStyle/>
                  <a:p>
                    <a:pPr algn="ctr">
                      <a:defRPr sz="1800" b="1">
                        <a:solidFill>
                          <a:srgbClr val="7A45B8"/>
                        </a:solidFill>
                      </a:defRPr>
                    </a:pPr>
                    <a:r>
                      <a:rPr lang="en-US" sz="1800" b="1">
                        <a:solidFill>
                          <a:srgbClr val="7A45B8"/>
                        </a:solidFill>
                      </a:rPr>
                      <a:t>46.3</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2-172A-489A-A34D-5C90484D5184}"/>
                </c:ext>
              </c:extLst>
            </c:dLbl>
            <c:spPr>
              <a:solidFill>
                <a:srgbClr val="7A45B8"/>
              </a:solidFill>
              <a:ln>
                <a:noFill/>
              </a:ln>
              <a:effectLst/>
            </c:spPr>
            <c:txPr>
              <a:bodyPr rot="0" vert="horz"/>
              <a:lstStyle/>
              <a:p>
                <a:pPr algn="ctr">
                  <a:defRPr>
                    <a:solidFill>
                      <a:schemeClr val="bg1"/>
                    </a:solidFill>
                  </a:defRPr>
                </a:pPr>
                <a:endParaRPr lang="es-ES"/>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6.1</c:v>
                </c:pt>
                <c:pt idx="2">
                  <c:v>21.5</c:v>
                </c:pt>
                <c:pt idx="3">
                  <c:v>29</c:v>
                </c:pt>
                <c:pt idx="4">
                  <c:v>35.299999999999997</c:v>
                </c:pt>
                <c:pt idx="5">
                  <c:v>40.200000000000003</c:v>
                </c:pt>
                <c:pt idx="6">
                  <c:v>41</c:v>
                </c:pt>
                <c:pt idx="7">
                  <c:v>44.2</c:v>
                </c:pt>
                <c:pt idx="8">
                  <c:v>45.9</c:v>
                </c:pt>
              </c:numCache>
            </c:numRef>
          </c:val>
          <c:smooth val="0"/>
          <c:extLst>
            <c:ext xmlns:c16="http://schemas.microsoft.com/office/drawing/2014/chart" uri="{C3380CC4-5D6E-409C-BE32-E72D297353CC}">
              <c16:uniqueId val="{00000003-172A-489A-A34D-5C90484D5184}"/>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vert="horz"/>
          <a:lstStyle/>
          <a:p>
            <a:pPr>
              <a:defRPr>
                <a:solidFill>
                  <a:srgbClr val="22346A"/>
                </a:solidFill>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vert="horz"/>
          <a:lstStyle/>
          <a:p>
            <a:pPr>
              <a:defRPr>
                <a:solidFill>
                  <a:srgbClr val="22346A"/>
                </a:solidFill>
              </a:defRPr>
            </a:pPr>
            <a:endParaRPr lang="es-ES"/>
          </a:p>
        </c:txPr>
        <c:crossAx val="1464482832"/>
        <c:crosses val="autoZero"/>
        <c:crossBetween val="midCat"/>
        <c:majorUnit val="20"/>
      </c:valAx>
      <c:spPr>
        <a:noFill/>
        <a:ln>
          <a:noFill/>
        </a:ln>
        <a:effectLst/>
      </c:spPr>
    </c:plotArea>
    <c:legend>
      <c:legendPos val="t"/>
      <c:layout>
        <c:manualLayout>
          <c:xMode val="edge"/>
          <c:yMode val="edge"/>
          <c:x val="6.7044902906718259E-2"/>
          <c:y val="7.3397759073202715E-2"/>
          <c:w val="0.92079184029166239"/>
          <c:h val="0.10425505977249119"/>
        </c:manualLayout>
      </c:layout>
      <c:overlay val="0"/>
      <c:spPr>
        <a:noFill/>
        <a:ln>
          <a:noFill/>
        </a:ln>
        <a:effectLst/>
      </c:spPr>
      <c:txPr>
        <a:bodyPr rot="0" vert="horz"/>
        <a:lstStyle/>
        <a:p>
          <a:pPr>
            <a:defRPr>
              <a:solidFill>
                <a:srgbClr val="22346A"/>
              </a:solidFill>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6728365405036014"/>
          <c:w val="0.82430138382218343"/>
          <c:h val="0.73804614474127594"/>
        </c:manualLayout>
      </c:layout>
      <c:lineChart>
        <c:grouping val="standard"/>
        <c:varyColors val="0"/>
        <c:ser>
          <c:idx val="0"/>
          <c:order val="0"/>
          <c:tx>
            <c:strRef>
              <c:f>Sheet1!$B$1</c:f>
              <c:strCache>
                <c:ptCount val="1"/>
                <c:pt idx="0">
                  <c:v>PBO (N=134)</c:v>
                </c:pt>
              </c:strCache>
            </c:strRef>
          </c:tx>
          <c:spPr>
            <a:ln w="28575" cap="flat">
              <a:solidFill>
                <a:srgbClr val="C5C5C5"/>
              </a:solidFill>
              <a:prstDash val="solid"/>
              <a:miter lim="800000"/>
            </a:ln>
            <a:effectLst/>
          </c:spPr>
          <c:marker>
            <c:symbol val="circle"/>
            <c:size val="9"/>
            <c:spPr>
              <a:solidFill>
                <a:srgbClr val="C5C5C5">
                  <a:alpha val="96000"/>
                </a:srgbClr>
              </a:solidFill>
              <a:ln w="28575">
                <a:solidFill>
                  <a:srgbClr val="C5C5C5"/>
                </a:solidFill>
                <a:miter lim="800000"/>
              </a:ln>
              <a:effectLst/>
            </c:spPr>
          </c:marker>
          <c:dPt>
            <c:idx val="8"/>
            <c:marker>
              <c:spPr>
                <a:solidFill>
                  <a:srgbClr val="C5C5C5">
                    <a:alpha val="96000"/>
                  </a:srgbClr>
                </a:solidFill>
                <a:ln w="25400">
                  <a:solidFill>
                    <a:srgbClr val="C5C5C5"/>
                  </a:solidFill>
                </a:ln>
                <a:effectLst/>
              </c:spPr>
            </c:marker>
            <c:bubble3D val="0"/>
            <c:extLst>
              <c:ext xmlns:c16="http://schemas.microsoft.com/office/drawing/2014/chart" uri="{C3380CC4-5D6E-409C-BE32-E72D297353CC}">
                <c16:uniqueId val="{00000000-B21C-4CAD-8CA0-98EC27FE80C8}"/>
              </c:ext>
            </c:extLst>
          </c:dPt>
          <c:dLbls>
            <c:dLbl>
              <c:idx val="8"/>
              <c:layout>
                <c:manualLayout>
                  <c:x val="-2.6123273078851348E-2"/>
                  <c:y val="-9.5796761758903157E-2"/>
                </c:manualLayout>
              </c:layout>
              <c:tx>
                <c:rich>
                  <a:bodyPr rot="0" vert="horz"/>
                  <a:lstStyle/>
                  <a:p>
                    <a:pPr algn="ctr" rtl="0">
                      <a:defRPr sz="1800" b="1">
                        <a:solidFill>
                          <a:srgbClr val="B3B3B3"/>
                        </a:solidFill>
                      </a:defRPr>
                    </a:pPr>
                    <a:r>
                      <a:rPr lang="en-US" sz="1800" b="1">
                        <a:solidFill>
                          <a:srgbClr val="B3B3B3"/>
                        </a:solidFill>
                      </a:rPr>
                      <a:t>11.3</a:t>
                    </a:r>
                  </a:p>
                </c:rich>
              </c:tx>
              <c:spPr>
                <a:noFill/>
                <a:ln>
                  <a:noFill/>
                </a:ln>
                <a:effectLst/>
              </c:spPr>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0-B21C-4CAD-8CA0-98EC27FE80C8}"/>
                </c:ext>
              </c:extLst>
            </c:dLbl>
            <c:spPr>
              <a:solidFill>
                <a:srgbClr val="C5C5C5"/>
              </a:solidFill>
              <a:ln>
                <a:noFill/>
              </a:ln>
              <a:effectLst/>
            </c:spPr>
            <c:txPr>
              <a:bodyPr rot="0" vert="horz"/>
              <a:lstStyle/>
              <a:p>
                <a:pPr algn="ctr">
                  <a:defRPr/>
                </a:pPr>
                <a:endParaRPr lang="es-ES"/>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Sheet1!$B$2:$B$10</c:f>
              <c:numCache>
                <c:formatCode>General</c:formatCode>
                <c:ptCount val="9"/>
                <c:pt idx="0">
                  <c:v>0</c:v>
                </c:pt>
                <c:pt idx="1">
                  <c:v>0.7</c:v>
                </c:pt>
                <c:pt idx="2">
                  <c:v>3</c:v>
                </c:pt>
                <c:pt idx="3">
                  <c:v>6.3</c:v>
                </c:pt>
                <c:pt idx="4">
                  <c:v>7.6</c:v>
                </c:pt>
                <c:pt idx="5">
                  <c:v>9.1999999999999993</c:v>
                </c:pt>
                <c:pt idx="6">
                  <c:v>9.9</c:v>
                </c:pt>
                <c:pt idx="7">
                  <c:v>11.5</c:v>
                </c:pt>
                <c:pt idx="8">
                  <c:v>11.5</c:v>
                </c:pt>
              </c:numCache>
            </c:numRef>
          </c:val>
          <c:smooth val="0"/>
          <c:extLst>
            <c:ext xmlns:c16="http://schemas.microsoft.com/office/drawing/2014/chart" uri="{C3380CC4-5D6E-409C-BE32-E72D297353CC}">
              <c16:uniqueId val="{00000001-B21C-4CAD-8CA0-98EC27FE80C8}"/>
            </c:ext>
          </c:extLst>
        </c:ser>
        <c:ser>
          <c:idx val="1"/>
          <c:order val="1"/>
          <c:tx>
            <c:strRef>
              <c:f>Sheet1!$C$1</c:f>
              <c:strCache>
                <c:ptCount val="1"/>
                <c:pt idx="0">
                  <c:v>LEB 250 mg c2s (N=253)</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bubble3D val="0"/>
            <c:extLst>
              <c:ext xmlns:c16="http://schemas.microsoft.com/office/drawing/2014/chart" uri="{C3380CC4-5D6E-409C-BE32-E72D297353CC}">
                <c16:uniqueId val="{00000002-B21C-4CAD-8CA0-98EC27FE80C8}"/>
              </c:ext>
            </c:extLst>
          </c:dPt>
          <c:dLbls>
            <c:dLbl>
              <c:idx val="8"/>
              <c:layout>
                <c:manualLayout>
                  <c:x val="-9.8440705080391089E-3"/>
                  <c:y val="-0.12484280132534885"/>
                </c:manualLayout>
              </c:layout>
              <c:tx>
                <c:rich>
                  <a:bodyPr/>
                  <a:lstStyle/>
                  <a:p>
                    <a:r>
                      <a:rPr lang="en-US"/>
                      <a:t>38.3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21C-4CAD-8CA0-98EC27FE80C8}"/>
                </c:ext>
              </c:extLst>
            </c:dLbl>
            <c:spPr>
              <a:noFill/>
              <a:ln>
                <a:noFill/>
              </a:ln>
              <a:effectLst/>
            </c:spPr>
            <c:txPr>
              <a:bodyPr rot="0" vert="horz"/>
              <a:lstStyle/>
              <a:p>
                <a:pPr algn="ctr" rtl="0">
                  <a:defRPr sz="1800" b="1">
                    <a:solidFill>
                      <a:srgbClr val="7A45B8"/>
                    </a:solidFill>
                  </a:defRPr>
                </a:pPr>
                <a:endParaRPr lang="es-E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Sheet1!$C$2:$C$10</c:f>
              <c:numCache>
                <c:formatCode>General</c:formatCode>
                <c:ptCount val="9"/>
                <c:pt idx="0">
                  <c:v>0</c:v>
                </c:pt>
                <c:pt idx="1">
                  <c:v>3.6</c:v>
                </c:pt>
                <c:pt idx="2">
                  <c:v>16.8</c:v>
                </c:pt>
                <c:pt idx="3">
                  <c:v>25.3</c:v>
                </c:pt>
                <c:pt idx="4">
                  <c:v>30.2</c:v>
                </c:pt>
                <c:pt idx="5">
                  <c:v>35.700000000000003</c:v>
                </c:pt>
                <c:pt idx="6">
                  <c:v>36.200000000000003</c:v>
                </c:pt>
                <c:pt idx="7">
                  <c:v>37.299999999999997</c:v>
                </c:pt>
                <c:pt idx="8">
                  <c:v>39.799999999999997</c:v>
                </c:pt>
              </c:numCache>
            </c:numRef>
          </c:val>
          <c:smooth val="0"/>
          <c:extLst>
            <c:ext xmlns:c16="http://schemas.microsoft.com/office/drawing/2014/chart" uri="{C3380CC4-5D6E-409C-BE32-E72D297353CC}">
              <c16:uniqueId val="{00000003-B21C-4CAD-8CA0-98EC27FE80C8}"/>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vert="horz"/>
          <a:lstStyle/>
          <a:p>
            <a:pPr>
              <a:defRPr>
                <a:solidFill>
                  <a:srgbClr val="22346A"/>
                </a:solidFill>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vert="horz"/>
          <a:lstStyle/>
          <a:p>
            <a:pPr>
              <a:defRPr>
                <a:solidFill>
                  <a:srgbClr val="22346A"/>
                </a:solidFill>
              </a:defRPr>
            </a:pPr>
            <a:endParaRPr lang="es-ES"/>
          </a:p>
        </c:txPr>
        <c:crossAx val="1464482832"/>
        <c:crosses val="autoZero"/>
        <c:crossBetween val="midCat"/>
        <c:majorUnit val="20"/>
      </c:valAx>
      <c:spPr>
        <a:noFill/>
        <a:ln>
          <a:noFill/>
        </a:ln>
        <a:effectLst/>
      </c:spPr>
    </c:plotArea>
    <c:legend>
      <c:legendPos val="t"/>
      <c:legendEntry>
        <c:idx val="0"/>
        <c:txPr>
          <a:bodyPr rot="0" vert="horz"/>
          <a:lstStyle/>
          <a:p>
            <a:pPr>
              <a:defRPr>
                <a:solidFill>
                  <a:srgbClr val="22346A"/>
                </a:solidFill>
              </a:defRPr>
            </a:pPr>
            <a:endParaRPr lang="es-ES"/>
          </a:p>
        </c:txPr>
      </c:legendEntry>
      <c:legendEntry>
        <c:idx val="1"/>
        <c:txPr>
          <a:bodyPr rot="0" vert="horz"/>
          <a:lstStyle/>
          <a:p>
            <a:pPr>
              <a:defRPr>
                <a:solidFill>
                  <a:srgbClr val="22346A"/>
                </a:solidFill>
              </a:defRPr>
            </a:pPr>
            <a:endParaRPr lang="es-ES"/>
          </a:p>
        </c:txPr>
      </c:legendEntry>
      <c:layout>
        <c:manualLayout>
          <c:xMode val="edge"/>
          <c:yMode val="edge"/>
          <c:x val="8.1489278501300083E-2"/>
          <c:y val="8.5397249343856785E-2"/>
          <c:w val="0.82436954164710863"/>
          <c:h val="0.11821191959216536"/>
        </c:manualLayout>
      </c:layout>
      <c:overlay val="0"/>
      <c:spPr>
        <a:noFill/>
        <a:ln>
          <a:noFill/>
        </a:ln>
        <a:effectLst/>
      </c:spPr>
      <c:txPr>
        <a:bodyPr rot="0" vert="horz"/>
        <a:lstStyle/>
        <a:p>
          <a:pPr>
            <a:defRPr>
              <a:solidFill>
                <a:srgbClr val="22346A"/>
              </a:solidFill>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A755-4453-A77C-2A0FCB7CB0A8}"/>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A755-4453-A77C-2A0FCB7CB0A8}"/>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A755-4453-A77C-2A0FCB7CB0A8}"/>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A755-4453-A77C-2A0FCB7CB0A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39</c:v>
                </c:pt>
                <c:pt idx="1">
                  <c:v>61</c:v>
                </c:pt>
                <c:pt idx="2">
                  <c:v>0</c:v>
                </c:pt>
                <c:pt idx="3">
                  <c:v>0</c:v>
                </c:pt>
              </c:numCache>
            </c:numRef>
          </c:val>
          <c:extLst>
            <c:ext xmlns:c16="http://schemas.microsoft.com/office/drawing/2014/chart" uri="{C3380CC4-5D6E-409C-BE32-E72D297353CC}">
              <c16:uniqueId val="{00000008-A755-4453-A77C-2A0FCB7CB0A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35033468024614"/>
          <c:y val="0.11635873640794901"/>
          <c:w val="0.75073981475162688"/>
          <c:h val="0.73730572740907396"/>
        </c:manualLayout>
      </c:layout>
      <c:scatterChart>
        <c:scatterStyle val="lineMarker"/>
        <c:varyColors val="0"/>
        <c:ser>
          <c:idx val="1"/>
          <c:order val="0"/>
          <c:tx>
            <c:strRef>
              <c:f>Sheet1!$B$1</c:f>
              <c:strCache>
                <c:ptCount val="1"/>
                <c:pt idx="0">
                  <c:v>PBO (N=91)</c:v>
                </c:pt>
              </c:strCache>
            </c:strRef>
          </c:tx>
          <c:spPr>
            <a:ln w="28575" cap="flat">
              <a:solidFill>
                <a:srgbClr val="C5C5C5"/>
              </a:solidFill>
              <a:miter lim="800000"/>
            </a:ln>
          </c:spPr>
          <c:marker>
            <c:symbol val="circle"/>
            <c:size val="9"/>
            <c:spPr>
              <a:solidFill>
                <a:srgbClr val="C5C5C5"/>
              </a:solidFill>
              <a:ln w="28575">
                <a:solidFill>
                  <a:srgbClr val="C5C5C5"/>
                </a:solidFill>
                <a:miter lim="800000"/>
              </a:ln>
            </c:spPr>
          </c:marker>
          <c:dPt>
            <c:idx val="1"/>
            <c:marker>
              <c:spPr>
                <a:solidFill>
                  <a:srgbClr val="C5C5C5"/>
                </a:solidFill>
                <a:ln w="28575">
                  <a:noFill/>
                  <a:miter lim="800000"/>
                </a:ln>
              </c:spPr>
            </c:marker>
            <c:bubble3D val="0"/>
            <c:extLst>
              <c:ext xmlns:c16="http://schemas.microsoft.com/office/drawing/2014/chart" uri="{C3380CC4-5D6E-409C-BE32-E72D297353CC}">
                <c16:uniqueId val="{00000000-AE6F-4DEC-9CBE-B5297FCBF5FC}"/>
              </c:ext>
            </c:extLst>
          </c:dPt>
          <c:dLbls>
            <c:dLbl>
              <c:idx val="9"/>
              <c:layout>
                <c:manualLayout>
                  <c:x val="1.1074411775911853E-2"/>
                  <c:y val="-1.2269024275505847E-2"/>
                </c:manualLayout>
              </c:layout>
              <c:tx>
                <c:rich>
                  <a:bodyPr/>
                  <a:lstStyle/>
                  <a:p>
                    <a:r>
                      <a:rPr lang="en-US"/>
                      <a:t>5.1</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E6F-4DEC-9CBE-B5297FCBF5FC}"/>
                </c:ext>
              </c:extLst>
            </c:dLbl>
            <c:numFmt formatCode="#,##0.0" sourceLinked="0"/>
            <c:spPr>
              <a:noFill/>
              <a:ln>
                <a:noFill/>
              </a:ln>
              <a:effectLst/>
            </c:spPr>
            <c:txPr>
              <a:bodyPr wrap="square" lIns="38100" tIns="19050" rIns="38100" bIns="19050" anchor="ctr">
                <a:spAutoFit/>
              </a:bodyPr>
              <a:lstStyle/>
              <a:p>
                <a:pPr>
                  <a:defRPr sz="1800" b="1">
                    <a:solidFill>
                      <a:srgbClr val="B3B3B3"/>
                    </a:solidFill>
                    <a:latin typeface="Arial" panose="020B0604020202020204" pitchFamily="34" charset="0"/>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Sheet1!$A$2:$A$11</c:f>
              <c:numCache>
                <c:formatCode>General</c:formatCode>
                <c:ptCount val="10"/>
                <c:pt idx="0">
                  <c:v>0</c:v>
                </c:pt>
                <c:pt idx="1">
                  <c:v>1</c:v>
                </c:pt>
                <c:pt idx="2">
                  <c:v>2</c:v>
                </c:pt>
                <c:pt idx="3">
                  <c:v>4</c:v>
                </c:pt>
                <c:pt idx="4">
                  <c:v>6</c:v>
                </c:pt>
                <c:pt idx="5">
                  <c:v>8</c:v>
                </c:pt>
                <c:pt idx="6">
                  <c:v>10</c:v>
                </c:pt>
                <c:pt idx="7">
                  <c:v>12</c:v>
                </c:pt>
                <c:pt idx="8">
                  <c:v>14</c:v>
                </c:pt>
                <c:pt idx="9">
                  <c:v>16</c:v>
                </c:pt>
              </c:numCache>
            </c:numRef>
          </c:xVal>
          <c:yVal>
            <c:numRef>
              <c:f>Sheet1!$B$2:$B$11</c:f>
              <c:numCache>
                <c:formatCode>General</c:formatCode>
                <c:ptCount val="10"/>
                <c:pt idx="0">
                  <c:v>0</c:v>
                </c:pt>
                <c:pt idx="1">
                  <c:v>0</c:v>
                </c:pt>
                <c:pt idx="2">
                  <c:v>1.1000000000000001</c:v>
                </c:pt>
                <c:pt idx="3">
                  <c:v>3.3</c:v>
                </c:pt>
                <c:pt idx="4">
                  <c:v>4.5</c:v>
                </c:pt>
                <c:pt idx="5">
                  <c:v>4.5</c:v>
                </c:pt>
                <c:pt idx="6">
                  <c:v>6.8</c:v>
                </c:pt>
                <c:pt idx="7">
                  <c:v>5.9</c:v>
                </c:pt>
                <c:pt idx="8">
                  <c:v>3.4</c:v>
                </c:pt>
                <c:pt idx="9">
                  <c:v>4.7</c:v>
                </c:pt>
              </c:numCache>
            </c:numRef>
          </c:yVal>
          <c:smooth val="0"/>
          <c:extLst>
            <c:ext xmlns:c16="http://schemas.microsoft.com/office/drawing/2014/chart" uri="{C3380CC4-5D6E-409C-BE32-E72D297353CC}">
              <c16:uniqueId val="{00000002-AE6F-4DEC-9CBE-B5297FCBF5FC}"/>
            </c:ext>
          </c:extLst>
        </c:ser>
        <c:ser>
          <c:idx val="0"/>
          <c:order val="1"/>
          <c:tx>
            <c:strRef>
              <c:f>Sheet1!$C$1</c:f>
              <c:strCache>
                <c:ptCount val="1"/>
                <c:pt idx="0">
                  <c:v>LEBRI 250 mg c2s (N=195)</c:v>
                </c:pt>
              </c:strCache>
            </c:strRef>
          </c:tx>
          <c:spPr>
            <a:ln w="28575" cap="flat">
              <a:solidFill>
                <a:srgbClr val="7A45B8"/>
              </a:solidFill>
              <a:prstDash val="solid"/>
              <a:miter lim="800000"/>
            </a:ln>
          </c:spPr>
          <c:marker>
            <c:symbol val="circle"/>
            <c:size val="9"/>
            <c:spPr>
              <a:solidFill>
                <a:srgbClr val="7A45B8"/>
              </a:solidFill>
              <a:ln w="19050">
                <a:solidFill>
                  <a:srgbClr val="7A45B8"/>
                </a:solidFill>
              </a:ln>
            </c:spPr>
          </c:marker>
          <c:dPt>
            <c:idx val="1"/>
            <c:bubble3D val="0"/>
            <c:extLst>
              <c:ext xmlns:c16="http://schemas.microsoft.com/office/drawing/2014/chart" uri="{C3380CC4-5D6E-409C-BE32-E72D297353CC}">
                <c16:uniqueId val="{00000003-AE6F-4DEC-9CBE-B5297FCBF5FC}"/>
              </c:ext>
            </c:extLst>
          </c:dPt>
          <c:dLbls>
            <c:dLbl>
              <c:idx val="4"/>
              <c:delete val="1"/>
              <c:extLst>
                <c:ext xmlns:c15="http://schemas.microsoft.com/office/drawing/2012/chart" uri="{CE6537A1-D6FC-4f65-9D91-7224C49458BB}">
                  <c15:layout>
                    <c:manualLayout>
                      <c:w val="6.8498065222852469E-2"/>
                      <c:h val="5.0014998125234342E-2"/>
                    </c:manualLayout>
                  </c15:layout>
                </c:ext>
                <c:ext xmlns:c16="http://schemas.microsoft.com/office/drawing/2014/chart" uri="{C3380CC4-5D6E-409C-BE32-E72D297353CC}">
                  <c16:uniqueId val="{00000004-AE6F-4DEC-9CBE-B5297FCBF5FC}"/>
                </c:ext>
              </c:extLst>
            </c:dLbl>
            <c:dLbl>
              <c:idx val="9"/>
              <c:layout>
                <c:manualLayout>
                  <c:x val="-1.644256808869295E-2"/>
                  <c:y val="0.10215156696858596"/>
                </c:manualLayout>
              </c:layout>
              <c:tx>
                <c:rich>
                  <a:bodyPr wrap="square" lIns="38100" tIns="19050" rIns="38100" bIns="19050" anchor="ctr">
                    <a:spAutoFit/>
                  </a:bodyPr>
                  <a:lstStyle/>
                  <a:p>
                    <a:pPr>
                      <a:defRPr sz="1800" b="1">
                        <a:solidFill>
                          <a:srgbClr val="7A45B8"/>
                        </a:solidFill>
                      </a:defRPr>
                    </a:pPr>
                    <a:r>
                      <a:rPr lang="en-US" sz="1800" b="1">
                        <a:solidFill>
                          <a:srgbClr val="7A45B8"/>
                        </a:solidFill>
                      </a:rPr>
                      <a:t>38.7</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E6F-4DEC-9CBE-B5297FCBF5FC}"/>
                </c:ext>
              </c:extLst>
            </c:dLbl>
            <c:spPr>
              <a:solidFill>
                <a:srgbClr val="7A45B8"/>
              </a:solidFill>
              <a:ln>
                <a:noFill/>
              </a:ln>
              <a:effectLst/>
            </c:spPr>
            <c:txPr>
              <a:bodyPr wrap="square" lIns="38100" tIns="19050" rIns="38100" bIns="19050" anchor="ctr">
                <a:spAutoFit/>
              </a:bodyPr>
              <a:lstStyle/>
              <a:p>
                <a:pPr>
                  <a:defRPr sz="1000" b="0">
                    <a:solidFill>
                      <a:srgbClr val="7A45B8"/>
                    </a:solidFill>
                  </a:defRPr>
                </a:pPr>
                <a:endParaRPr lang="es-E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Sheet1!$A$2:$A$11</c:f>
              <c:numCache>
                <c:formatCode>General</c:formatCode>
                <c:ptCount val="10"/>
                <c:pt idx="0">
                  <c:v>0</c:v>
                </c:pt>
                <c:pt idx="1">
                  <c:v>1</c:v>
                </c:pt>
                <c:pt idx="2">
                  <c:v>2</c:v>
                </c:pt>
                <c:pt idx="3">
                  <c:v>4</c:v>
                </c:pt>
                <c:pt idx="4">
                  <c:v>6</c:v>
                </c:pt>
                <c:pt idx="5">
                  <c:v>8</c:v>
                </c:pt>
                <c:pt idx="6">
                  <c:v>10</c:v>
                </c:pt>
                <c:pt idx="7">
                  <c:v>12</c:v>
                </c:pt>
                <c:pt idx="8">
                  <c:v>14</c:v>
                </c:pt>
                <c:pt idx="9">
                  <c:v>16</c:v>
                </c:pt>
              </c:numCache>
            </c:numRef>
          </c:xVal>
          <c:yVal>
            <c:numRef>
              <c:f>Sheet1!$C$2:$C$11</c:f>
              <c:numCache>
                <c:formatCode>General</c:formatCode>
                <c:ptCount val="10"/>
                <c:pt idx="0">
                  <c:v>0</c:v>
                </c:pt>
                <c:pt idx="1">
                  <c:v>1.5</c:v>
                </c:pt>
                <c:pt idx="2">
                  <c:v>2.1</c:v>
                </c:pt>
                <c:pt idx="3">
                  <c:v>13.7</c:v>
                </c:pt>
                <c:pt idx="4">
                  <c:v>25.1</c:v>
                </c:pt>
                <c:pt idx="5">
                  <c:v>29.8</c:v>
                </c:pt>
                <c:pt idx="6">
                  <c:v>34.299999999999997</c:v>
                </c:pt>
                <c:pt idx="7">
                  <c:v>42.5</c:v>
                </c:pt>
                <c:pt idx="8">
                  <c:v>39.1</c:v>
                </c:pt>
                <c:pt idx="9">
                  <c:v>39</c:v>
                </c:pt>
              </c:numCache>
            </c:numRef>
          </c:yVal>
          <c:smooth val="0"/>
          <c:extLst>
            <c:ext xmlns:c16="http://schemas.microsoft.com/office/drawing/2014/chart" uri="{C3380CC4-5D6E-409C-BE32-E72D297353CC}">
              <c16:uniqueId val="{00000006-AE6F-4DEC-9CBE-B5297FCBF5FC}"/>
            </c:ext>
          </c:extLst>
        </c:ser>
        <c:dLbls>
          <c:showLegendKey val="0"/>
          <c:showVal val="0"/>
          <c:showCatName val="0"/>
          <c:showSerName val="0"/>
          <c:showPercent val="0"/>
          <c:showBubbleSize val="0"/>
        </c:dLbls>
        <c:axId val="166830080"/>
        <c:axId val="166832000"/>
      </c:scatterChart>
      <c:valAx>
        <c:axId val="166830080"/>
        <c:scaling>
          <c:orientation val="minMax"/>
          <c:max val="16"/>
          <c:min val="0"/>
        </c:scaling>
        <c:delete val="0"/>
        <c:axPos val="b"/>
        <c:numFmt formatCode="General" sourceLinked="1"/>
        <c:majorTickMark val="out"/>
        <c:minorTickMark val="none"/>
        <c:tickLblPos val="nextTo"/>
        <c:spPr>
          <a:ln>
            <a:solidFill>
              <a:srgbClr val="868686"/>
            </a:solidFill>
          </a:ln>
        </c:spPr>
        <c:txPr>
          <a:bodyPr/>
          <a:lstStyle/>
          <a:p>
            <a:pPr>
              <a:defRPr sz="1000">
                <a:solidFill>
                  <a:srgbClr val="002855"/>
                </a:solidFill>
                <a:latin typeface="Arial" panose="020B0604020202020204" pitchFamily="34" charset="0"/>
                <a:cs typeface="Arial" panose="020B0604020202020204" pitchFamily="34" charset="0"/>
              </a:defRPr>
            </a:pPr>
            <a:endParaRPr lang="es-ES"/>
          </a:p>
        </c:txPr>
        <c:crossAx val="166832000"/>
        <c:crosses val="autoZero"/>
        <c:crossBetween val="midCat"/>
        <c:majorUnit val="2"/>
      </c:valAx>
      <c:valAx>
        <c:axId val="166832000"/>
        <c:scaling>
          <c:orientation val="minMax"/>
          <c:max val="100"/>
        </c:scaling>
        <c:delete val="0"/>
        <c:axPos val="l"/>
        <c:numFmt formatCode="0" sourceLinked="0"/>
        <c:majorTickMark val="out"/>
        <c:minorTickMark val="none"/>
        <c:tickLblPos val="nextTo"/>
        <c:spPr>
          <a:ln>
            <a:solidFill>
              <a:srgbClr val="868686"/>
            </a:solidFill>
          </a:ln>
        </c:spPr>
        <c:txPr>
          <a:bodyPr/>
          <a:lstStyle/>
          <a:p>
            <a:pPr>
              <a:defRPr sz="1000">
                <a:solidFill>
                  <a:srgbClr val="002855"/>
                </a:solidFill>
                <a:latin typeface="Arial" panose="020B0604020202020204" pitchFamily="34" charset="0"/>
                <a:cs typeface="Arial" panose="020B0604020202020204" pitchFamily="34" charset="0"/>
              </a:defRPr>
            </a:pPr>
            <a:endParaRPr lang="es-ES"/>
          </a:p>
        </c:txPr>
        <c:crossAx val="166830080"/>
        <c:crosses val="autoZero"/>
        <c:crossBetween val="midCat"/>
        <c:majorUnit val="20"/>
      </c:valAx>
    </c:plotArea>
    <c:legend>
      <c:legendPos val="r"/>
      <c:layout>
        <c:manualLayout>
          <c:xMode val="edge"/>
          <c:yMode val="edge"/>
          <c:x val="0.14566671541865867"/>
          <c:y val="3.1953014081743357E-2"/>
          <c:w val="0.80020028581955183"/>
          <c:h val="0.11857072553430822"/>
        </c:manualLayout>
      </c:layout>
      <c:overlay val="1"/>
      <c:txPr>
        <a:bodyPr/>
        <a:lstStyle/>
        <a:p>
          <a:pPr>
            <a:defRPr sz="1050" b="0">
              <a:solidFill>
                <a:srgbClr val="002855"/>
              </a:solidFill>
              <a:latin typeface="Arial" panose="020B0604020202020204" pitchFamily="34" charset="0"/>
              <a:cs typeface="Arial" panose="020B0604020202020204" pitchFamily="34" charset="0"/>
            </a:defRPr>
          </a:pPr>
          <a:endParaRPr lang="es-ES"/>
        </a:p>
      </c:txPr>
    </c:legend>
    <c:plotVisOnly val="1"/>
    <c:dispBlanksAs val="gap"/>
    <c:showDLblsOverMax val="0"/>
  </c:chart>
  <c:spPr>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01776175793631"/>
          <c:y val="0.10743016497937759"/>
          <c:w val="0.71126981970073599"/>
          <c:h val="0.73730572740907396"/>
        </c:manualLayout>
      </c:layout>
      <c:scatterChart>
        <c:scatterStyle val="lineMarker"/>
        <c:varyColors val="0"/>
        <c:ser>
          <c:idx val="1"/>
          <c:order val="0"/>
          <c:tx>
            <c:strRef>
              <c:f>Sheet1!$B$1</c:f>
              <c:strCache>
                <c:ptCount val="1"/>
                <c:pt idx="0">
                  <c:v>PBO (N=97)</c:v>
                </c:pt>
              </c:strCache>
            </c:strRef>
          </c:tx>
          <c:spPr>
            <a:ln w="28575" cap="flat">
              <a:solidFill>
                <a:srgbClr val="C5C5C5"/>
              </a:solidFill>
              <a:miter lim="800000"/>
            </a:ln>
          </c:spPr>
          <c:marker>
            <c:symbol val="circle"/>
            <c:size val="9"/>
            <c:spPr>
              <a:solidFill>
                <a:srgbClr val="C5C5C5"/>
              </a:solidFill>
              <a:ln w="28575">
                <a:solidFill>
                  <a:srgbClr val="C5C5C5"/>
                </a:solidFill>
              </a:ln>
            </c:spPr>
          </c:marker>
          <c:dPt>
            <c:idx val="1"/>
            <c:marker>
              <c:spPr>
                <a:noFill/>
                <a:ln w="28575">
                  <a:noFill/>
                </a:ln>
              </c:spPr>
            </c:marker>
            <c:bubble3D val="0"/>
            <c:extLst>
              <c:ext xmlns:c16="http://schemas.microsoft.com/office/drawing/2014/chart" uri="{C3380CC4-5D6E-409C-BE32-E72D297353CC}">
                <c16:uniqueId val="{00000000-9AF7-4CAB-BEB3-A5CFD6EAADF6}"/>
              </c:ext>
            </c:extLst>
          </c:dPt>
          <c:dLbls>
            <c:dLbl>
              <c:idx val="0"/>
              <c:delete val="1"/>
              <c:extLst>
                <c:ext xmlns:c15="http://schemas.microsoft.com/office/drawing/2012/chart" uri="{CE6537A1-D6FC-4f65-9D91-7224C49458BB}"/>
                <c:ext xmlns:c16="http://schemas.microsoft.com/office/drawing/2014/chart" uri="{C3380CC4-5D6E-409C-BE32-E72D297353CC}">
                  <c16:uniqueId val="{00000001-9AF7-4CAB-BEB3-A5CFD6EAADF6}"/>
                </c:ext>
              </c:extLst>
            </c:dLbl>
            <c:dLbl>
              <c:idx val="1"/>
              <c:delete val="1"/>
              <c:extLst>
                <c:ext xmlns:c15="http://schemas.microsoft.com/office/drawing/2012/chart" uri="{CE6537A1-D6FC-4f65-9D91-7224C49458BB}"/>
                <c:ext xmlns:c16="http://schemas.microsoft.com/office/drawing/2014/chart" uri="{C3380CC4-5D6E-409C-BE32-E72D297353CC}">
                  <c16:uniqueId val="{00000000-9AF7-4CAB-BEB3-A5CFD6EAADF6}"/>
                </c:ext>
              </c:extLst>
            </c:dLbl>
            <c:dLbl>
              <c:idx val="2"/>
              <c:delete val="1"/>
              <c:extLst>
                <c:ext xmlns:c15="http://schemas.microsoft.com/office/drawing/2012/chart" uri="{CE6537A1-D6FC-4f65-9D91-7224C49458BB}"/>
                <c:ext xmlns:c16="http://schemas.microsoft.com/office/drawing/2014/chart" uri="{C3380CC4-5D6E-409C-BE32-E72D297353CC}">
                  <c16:uniqueId val="{00000002-9AF7-4CAB-BEB3-A5CFD6EAADF6}"/>
                </c:ext>
              </c:extLst>
            </c:dLbl>
            <c:dLbl>
              <c:idx val="3"/>
              <c:delete val="1"/>
              <c:extLst>
                <c:ext xmlns:c15="http://schemas.microsoft.com/office/drawing/2012/chart" uri="{CE6537A1-D6FC-4f65-9D91-7224C49458BB}"/>
                <c:ext xmlns:c16="http://schemas.microsoft.com/office/drawing/2014/chart" uri="{C3380CC4-5D6E-409C-BE32-E72D297353CC}">
                  <c16:uniqueId val="{00000003-9AF7-4CAB-BEB3-A5CFD6EAADF6}"/>
                </c:ext>
              </c:extLst>
            </c:dLbl>
            <c:dLbl>
              <c:idx val="4"/>
              <c:delete val="1"/>
              <c:extLst>
                <c:ext xmlns:c15="http://schemas.microsoft.com/office/drawing/2012/chart" uri="{CE6537A1-D6FC-4f65-9D91-7224C49458BB}"/>
                <c:ext xmlns:c16="http://schemas.microsoft.com/office/drawing/2014/chart" uri="{C3380CC4-5D6E-409C-BE32-E72D297353CC}">
                  <c16:uniqueId val="{00000004-9AF7-4CAB-BEB3-A5CFD6EAADF6}"/>
                </c:ext>
              </c:extLst>
            </c:dLbl>
            <c:dLbl>
              <c:idx val="5"/>
              <c:delete val="1"/>
              <c:extLst>
                <c:ext xmlns:c15="http://schemas.microsoft.com/office/drawing/2012/chart" uri="{CE6537A1-D6FC-4f65-9D91-7224C49458BB}"/>
                <c:ext xmlns:c16="http://schemas.microsoft.com/office/drawing/2014/chart" uri="{C3380CC4-5D6E-409C-BE32-E72D297353CC}">
                  <c16:uniqueId val="{00000005-9AF7-4CAB-BEB3-A5CFD6EAADF6}"/>
                </c:ext>
              </c:extLst>
            </c:dLbl>
            <c:dLbl>
              <c:idx val="6"/>
              <c:delete val="1"/>
              <c:extLst>
                <c:ext xmlns:c15="http://schemas.microsoft.com/office/drawing/2012/chart" uri="{CE6537A1-D6FC-4f65-9D91-7224C49458BB}"/>
                <c:ext xmlns:c16="http://schemas.microsoft.com/office/drawing/2014/chart" uri="{C3380CC4-5D6E-409C-BE32-E72D297353CC}">
                  <c16:uniqueId val="{00000006-9AF7-4CAB-BEB3-A5CFD6EAADF6}"/>
                </c:ext>
              </c:extLst>
            </c:dLbl>
            <c:dLbl>
              <c:idx val="7"/>
              <c:delete val="1"/>
              <c:extLst>
                <c:ext xmlns:c15="http://schemas.microsoft.com/office/drawing/2012/chart" uri="{CE6537A1-D6FC-4f65-9D91-7224C49458BB}"/>
                <c:ext xmlns:c16="http://schemas.microsoft.com/office/drawing/2014/chart" uri="{C3380CC4-5D6E-409C-BE32-E72D297353CC}">
                  <c16:uniqueId val="{00000007-9AF7-4CAB-BEB3-A5CFD6EAADF6}"/>
                </c:ext>
              </c:extLst>
            </c:dLbl>
            <c:dLbl>
              <c:idx val="8"/>
              <c:delete val="1"/>
              <c:extLst>
                <c:ext xmlns:c15="http://schemas.microsoft.com/office/drawing/2012/chart" uri="{CE6537A1-D6FC-4f65-9D91-7224C49458BB}"/>
                <c:ext xmlns:c16="http://schemas.microsoft.com/office/drawing/2014/chart" uri="{C3380CC4-5D6E-409C-BE32-E72D297353CC}">
                  <c16:uniqueId val="{00000008-9AF7-4CAB-BEB3-A5CFD6EAADF6}"/>
                </c:ext>
              </c:extLst>
            </c:dLbl>
            <c:dLbl>
              <c:idx val="9"/>
              <c:layout>
                <c:manualLayout>
                  <c:x val="1.5033510056023085E-2"/>
                  <c:y val="-6.721789949562568E-3"/>
                </c:manualLayout>
              </c:layout>
              <c:tx>
                <c:rich>
                  <a:bodyPr/>
                  <a:lstStyle/>
                  <a:p>
                    <a:r>
                      <a:rPr lang="en-US" sz="1800" b="1">
                        <a:solidFill>
                          <a:srgbClr val="B3B3B3"/>
                        </a:solidFill>
                      </a:rPr>
                      <a:t>7.8</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AF7-4CAB-BEB3-A5CFD6EAADF6}"/>
                </c:ext>
              </c:extLst>
            </c:dLbl>
            <c:spPr>
              <a:noFill/>
              <a:ln>
                <a:noFill/>
              </a:ln>
              <a:effectLst/>
            </c:spPr>
            <c:txPr>
              <a:bodyPr wrap="square" lIns="38100" tIns="19050" rIns="38100" bIns="19050" anchor="ctr">
                <a:spAutoFit/>
              </a:bodyPr>
              <a:lstStyle/>
              <a:p>
                <a:pPr>
                  <a:defRPr sz="1800" b="1">
                    <a:solidFill>
                      <a:srgbClr val="B3B3B3"/>
                    </a:solidFill>
                    <a:latin typeface="Arial" panose="020B0604020202020204" pitchFamily="34" charset="0"/>
                    <a:cs typeface="Arial" panose="020B0604020202020204"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Sheet1!$A$2:$A$11</c:f>
              <c:numCache>
                <c:formatCode>General</c:formatCode>
                <c:ptCount val="10"/>
                <c:pt idx="0">
                  <c:v>0</c:v>
                </c:pt>
                <c:pt idx="1">
                  <c:v>1</c:v>
                </c:pt>
                <c:pt idx="2">
                  <c:v>2</c:v>
                </c:pt>
                <c:pt idx="3">
                  <c:v>4</c:v>
                </c:pt>
                <c:pt idx="4">
                  <c:v>6</c:v>
                </c:pt>
                <c:pt idx="5">
                  <c:v>8</c:v>
                </c:pt>
                <c:pt idx="6">
                  <c:v>10</c:v>
                </c:pt>
                <c:pt idx="7">
                  <c:v>12</c:v>
                </c:pt>
                <c:pt idx="8">
                  <c:v>14</c:v>
                </c:pt>
                <c:pt idx="9">
                  <c:v>16</c:v>
                </c:pt>
              </c:numCache>
            </c:numRef>
          </c:xVal>
          <c:yVal>
            <c:numRef>
              <c:f>Sheet1!$B$2:$B$11</c:f>
              <c:numCache>
                <c:formatCode>General</c:formatCode>
                <c:ptCount val="10"/>
                <c:pt idx="0">
                  <c:v>0</c:v>
                </c:pt>
                <c:pt idx="1">
                  <c:v>1</c:v>
                </c:pt>
                <c:pt idx="2">
                  <c:v>2.1</c:v>
                </c:pt>
                <c:pt idx="3">
                  <c:v>4.2</c:v>
                </c:pt>
                <c:pt idx="4">
                  <c:v>5.2</c:v>
                </c:pt>
                <c:pt idx="5">
                  <c:v>4.4000000000000004</c:v>
                </c:pt>
                <c:pt idx="6">
                  <c:v>4.7</c:v>
                </c:pt>
                <c:pt idx="7">
                  <c:v>6.5</c:v>
                </c:pt>
                <c:pt idx="8">
                  <c:v>10.8</c:v>
                </c:pt>
                <c:pt idx="9">
                  <c:v>8.1999999999999993</c:v>
                </c:pt>
              </c:numCache>
            </c:numRef>
          </c:yVal>
          <c:smooth val="0"/>
          <c:extLst>
            <c:ext xmlns:c16="http://schemas.microsoft.com/office/drawing/2014/chart" uri="{C3380CC4-5D6E-409C-BE32-E72D297353CC}">
              <c16:uniqueId val="{0000000A-9AF7-4CAB-BEB3-A5CFD6EAADF6}"/>
            </c:ext>
          </c:extLst>
        </c:ser>
        <c:ser>
          <c:idx val="0"/>
          <c:order val="1"/>
          <c:tx>
            <c:strRef>
              <c:f>Sheet1!$C$1</c:f>
              <c:strCache>
                <c:ptCount val="1"/>
                <c:pt idx="0">
                  <c:v>LEBRI 250 mg c2s (N=161)</c:v>
                </c:pt>
              </c:strCache>
            </c:strRef>
          </c:tx>
          <c:spPr>
            <a:ln w="28575" cap="flat">
              <a:solidFill>
                <a:srgbClr val="7A45B8"/>
              </a:solidFill>
              <a:prstDash val="solid"/>
              <a:miter lim="800000"/>
            </a:ln>
          </c:spPr>
          <c:marker>
            <c:symbol val="circle"/>
            <c:size val="9"/>
            <c:spPr>
              <a:solidFill>
                <a:srgbClr val="7A45B8"/>
              </a:solidFill>
              <a:ln w="19050">
                <a:solidFill>
                  <a:srgbClr val="7A45B8"/>
                </a:solidFill>
                <a:miter lim="800000"/>
              </a:ln>
            </c:spPr>
          </c:marker>
          <c:dPt>
            <c:idx val="1"/>
            <c:bubble3D val="0"/>
            <c:extLst>
              <c:ext xmlns:c16="http://schemas.microsoft.com/office/drawing/2014/chart" uri="{C3380CC4-5D6E-409C-BE32-E72D297353CC}">
                <c16:uniqueId val="{0000000B-9AF7-4CAB-BEB3-A5CFD6EAADF6}"/>
              </c:ext>
            </c:extLst>
          </c:dPt>
          <c:dLbls>
            <c:dLbl>
              <c:idx val="0"/>
              <c:delete val="1"/>
              <c:extLst>
                <c:ext xmlns:c15="http://schemas.microsoft.com/office/drawing/2012/chart" uri="{CE6537A1-D6FC-4f65-9D91-7224C49458BB}"/>
                <c:ext xmlns:c16="http://schemas.microsoft.com/office/drawing/2014/chart" uri="{C3380CC4-5D6E-409C-BE32-E72D297353CC}">
                  <c16:uniqueId val="{0000000C-9AF7-4CAB-BEB3-A5CFD6EAADF6}"/>
                </c:ext>
              </c:extLst>
            </c:dLbl>
            <c:dLbl>
              <c:idx val="1"/>
              <c:delete val="1"/>
              <c:extLst>
                <c:ext xmlns:c15="http://schemas.microsoft.com/office/drawing/2012/chart" uri="{CE6537A1-D6FC-4f65-9D91-7224C49458BB}"/>
                <c:ext xmlns:c16="http://schemas.microsoft.com/office/drawing/2014/chart" uri="{C3380CC4-5D6E-409C-BE32-E72D297353CC}">
                  <c16:uniqueId val="{0000000B-9AF7-4CAB-BEB3-A5CFD6EAADF6}"/>
                </c:ext>
              </c:extLst>
            </c:dLbl>
            <c:dLbl>
              <c:idx val="2"/>
              <c:delete val="1"/>
              <c:extLst>
                <c:ext xmlns:c15="http://schemas.microsoft.com/office/drawing/2012/chart" uri="{CE6537A1-D6FC-4f65-9D91-7224C49458BB}"/>
                <c:ext xmlns:c16="http://schemas.microsoft.com/office/drawing/2014/chart" uri="{C3380CC4-5D6E-409C-BE32-E72D297353CC}">
                  <c16:uniqueId val="{0000000D-9AF7-4CAB-BEB3-A5CFD6EAADF6}"/>
                </c:ext>
              </c:extLst>
            </c:dLbl>
            <c:dLbl>
              <c:idx val="3"/>
              <c:delete val="1"/>
              <c:extLst>
                <c:ext xmlns:c15="http://schemas.microsoft.com/office/drawing/2012/chart" uri="{CE6537A1-D6FC-4f65-9D91-7224C49458BB}"/>
                <c:ext xmlns:c16="http://schemas.microsoft.com/office/drawing/2014/chart" uri="{C3380CC4-5D6E-409C-BE32-E72D297353CC}">
                  <c16:uniqueId val="{0000000E-9AF7-4CAB-BEB3-A5CFD6EAADF6}"/>
                </c:ext>
              </c:extLst>
            </c:dLbl>
            <c:dLbl>
              <c:idx val="4"/>
              <c:delete val="1"/>
              <c:extLst>
                <c:ext xmlns:c15="http://schemas.microsoft.com/office/drawing/2012/chart" uri="{CE6537A1-D6FC-4f65-9D91-7224C49458BB}"/>
                <c:ext xmlns:c16="http://schemas.microsoft.com/office/drawing/2014/chart" uri="{C3380CC4-5D6E-409C-BE32-E72D297353CC}">
                  <c16:uniqueId val="{0000000F-9AF7-4CAB-BEB3-A5CFD6EAADF6}"/>
                </c:ext>
              </c:extLst>
            </c:dLbl>
            <c:dLbl>
              <c:idx val="5"/>
              <c:delete val="1"/>
              <c:extLst>
                <c:ext xmlns:c15="http://schemas.microsoft.com/office/drawing/2012/chart" uri="{CE6537A1-D6FC-4f65-9D91-7224C49458BB}"/>
                <c:ext xmlns:c16="http://schemas.microsoft.com/office/drawing/2014/chart" uri="{C3380CC4-5D6E-409C-BE32-E72D297353CC}">
                  <c16:uniqueId val="{00000010-9AF7-4CAB-BEB3-A5CFD6EAADF6}"/>
                </c:ext>
              </c:extLst>
            </c:dLbl>
            <c:dLbl>
              <c:idx val="6"/>
              <c:delete val="1"/>
              <c:extLst>
                <c:ext xmlns:c15="http://schemas.microsoft.com/office/drawing/2012/chart" uri="{CE6537A1-D6FC-4f65-9D91-7224C49458BB}"/>
                <c:ext xmlns:c16="http://schemas.microsoft.com/office/drawing/2014/chart" uri="{C3380CC4-5D6E-409C-BE32-E72D297353CC}">
                  <c16:uniqueId val="{00000011-9AF7-4CAB-BEB3-A5CFD6EAADF6}"/>
                </c:ext>
              </c:extLst>
            </c:dLbl>
            <c:dLbl>
              <c:idx val="7"/>
              <c:delete val="1"/>
              <c:extLst>
                <c:ext xmlns:c15="http://schemas.microsoft.com/office/drawing/2012/chart" uri="{CE6537A1-D6FC-4f65-9D91-7224C49458BB}"/>
                <c:ext xmlns:c16="http://schemas.microsoft.com/office/drawing/2014/chart" uri="{C3380CC4-5D6E-409C-BE32-E72D297353CC}">
                  <c16:uniqueId val="{00000012-9AF7-4CAB-BEB3-A5CFD6EAADF6}"/>
                </c:ext>
              </c:extLst>
            </c:dLbl>
            <c:dLbl>
              <c:idx val="8"/>
              <c:delete val="1"/>
              <c:extLst>
                <c:ext xmlns:c15="http://schemas.microsoft.com/office/drawing/2012/chart" uri="{CE6537A1-D6FC-4f65-9D91-7224C49458BB}"/>
                <c:ext xmlns:c16="http://schemas.microsoft.com/office/drawing/2014/chart" uri="{C3380CC4-5D6E-409C-BE32-E72D297353CC}">
                  <c16:uniqueId val="{00000013-9AF7-4CAB-BEB3-A5CFD6EAADF6}"/>
                </c:ext>
              </c:extLst>
            </c:dLbl>
            <c:dLbl>
              <c:idx val="9"/>
              <c:layout>
                <c:manualLayout>
                  <c:x val="6.5149441521336164E-3"/>
                  <c:y val="-3.7018014607711992E-3"/>
                </c:manualLayout>
              </c:layout>
              <c:tx>
                <c:rich>
                  <a:bodyPr/>
                  <a:lstStyle/>
                  <a:p>
                    <a:r>
                      <a:rPr lang="en-US" sz="1800" b="0">
                        <a:solidFill>
                          <a:srgbClr val="7A45B8"/>
                        </a:solidFill>
                      </a:rPr>
                      <a:t>26.5</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9AF7-4CAB-BEB3-A5CFD6EAADF6}"/>
                </c:ext>
              </c:extLst>
            </c:dLbl>
            <c:spPr>
              <a:noFill/>
              <a:ln>
                <a:noFill/>
              </a:ln>
              <a:effectLst/>
            </c:spPr>
            <c:txPr>
              <a:bodyPr wrap="square" lIns="38100" tIns="19050" rIns="38100" bIns="19050" anchor="ctr">
                <a:spAutoFit/>
              </a:bodyPr>
              <a:lstStyle/>
              <a:p>
                <a:pPr>
                  <a:defRPr sz="1800" b="1" i="0">
                    <a:solidFill>
                      <a:srgbClr val="7A45B8"/>
                    </a:solidFill>
                    <a:latin typeface="Arial" panose="020B0604020202020204" pitchFamily="34" charset="0"/>
                    <a:cs typeface="Arial" panose="020B0604020202020204" pitchFamily="34" charset="0"/>
                  </a:defRPr>
                </a:pPr>
                <a:endParaRPr lang="es-E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a:noFill/>
                    </a:ln>
                  </c:spPr>
                </c15:leaderLines>
              </c:ext>
            </c:extLst>
          </c:dLbls>
          <c:xVal>
            <c:numRef>
              <c:f>Sheet1!$A$2:$A$11</c:f>
              <c:numCache>
                <c:formatCode>General</c:formatCode>
                <c:ptCount val="10"/>
                <c:pt idx="0">
                  <c:v>0</c:v>
                </c:pt>
                <c:pt idx="1">
                  <c:v>1</c:v>
                </c:pt>
                <c:pt idx="2">
                  <c:v>2</c:v>
                </c:pt>
                <c:pt idx="3">
                  <c:v>4</c:v>
                </c:pt>
                <c:pt idx="4">
                  <c:v>6</c:v>
                </c:pt>
                <c:pt idx="5">
                  <c:v>8</c:v>
                </c:pt>
                <c:pt idx="6">
                  <c:v>10</c:v>
                </c:pt>
                <c:pt idx="7">
                  <c:v>12</c:v>
                </c:pt>
                <c:pt idx="8">
                  <c:v>14</c:v>
                </c:pt>
                <c:pt idx="9">
                  <c:v>16</c:v>
                </c:pt>
              </c:numCache>
            </c:numRef>
          </c:xVal>
          <c:yVal>
            <c:numRef>
              <c:f>Sheet1!$C$2:$C$11</c:f>
              <c:numCache>
                <c:formatCode>General</c:formatCode>
                <c:ptCount val="10"/>
                <c:pt idx="0">
                  <c:v>0</c:v>
                </c:pt>
                <c:pt idx="1">
                  <c:v>0</c:v>
                </c:pt>
                <c:pt idx="2">
                  <c:v>1.9</c:v>
                </c:pt>
                <c:pt idx="3">
                  <c:v>11.3</c:v>
                </c:pt>
                <c:pt idx="4">
                  <c:v>18.8</c:v>
                </c:pt>
                <c:pt idx="5">
                  <c:v>24.4</c:v>
                </c:pt>
                <c:pt idx="6">
                  <c:v>26.3</c:v>
                </c:pt>
                <c:pt idx="7">
                  <c:v>29.3</c:v>
                </c:pt>
                <c:pt idx="8">
                  <c:v>29.9</c:v>
                </c:pt>
                <c:pt idx="9">
                  <c:v>28</c:v>
                </c:pt>
              </c:numCache>
            </c:numRef>
          </c:yVal>
          <c:smooth val="0"/>
          <c:extLst>
            <c:ext xmlns:c16="http://schemas.microsoft.com/office/drawing/2014/chart" uri="{C3380CC4-5D6E-409C-BE32-E72D297353CC}">
              <c16:uniqueId val="{00000015-9AF7-4CAB-BEB3-A5CFD6EAADF6}"/>
            </c:ext>
          </c:extLst>
        </c:ser>
        <c:dLbls>
          <c:dLblPos val="t"/>
          <c:showLegendKey val="0"/>
          <c:showVal val="1"/>
          <c:showCatName val="0"/>
          <c:showSerName val="0"/>
          <c:showPercent val="0"/>
          <c:showBubbleSize val="0"/>
        </c:dLbls>
        <c:axId val="166830080"/>
        <c:axId val="166832000"/>
      </c:scatterChart>
      <c:valAx>
        <c:axId val="166830080"/>
        <c:scaling>
          <c:orientation val="minMax"/>
          <c:max val="16"/>
          <c:min val="0"/>
        </c:scaling>
        <c:delete val="0"/>
        <c:axPos val="b"/>
        <c:numFmt formatCode="General" sourceLinked="1"/>
        <c:majorTickMark val="out"/>
        <c:minorTickMark val="none"/>
        <c:tickLblPos val="nextTo"/>
        <c:spPr>
          <a:ln>
            <a:solidFill>
              <a:srgbClr val="868686"/>
            </a:solidFill>
          </a:ln>
        </c:spPr>
        <c:txPr>
          <a:bodyPr/>
          <a:lstStyle/>
          <a:p>
            <a:pPr>
              <a:defRPr sz="1000">
                <a:solidFill>
                  <a:srgbClr val="002855"/>
                </a:solidFill>
                <a:latin typeface="Arial" panose="020B0604020202020204" pitchFamily="34" charset="0"/>
                <a:cs typeface="Arial" panose="020B0604020202020204" pitchFamily="34" charset="0"/>
              </a:defRPr>
            </a:pPr>
            <a:endParaRPr lang="es-ES"/>
          </a:p>
        </c:txPr>
        <c:crossAx val="166832000"/>
        <c:crosses val="autoZero"/>
        <c:crossBetween val="midCat"/>
        <c:majorUnit val="2"/>
      </c:valAx>
      <c:valAx>
        <c:axId val="166832000"/>
        <c:scaling>
          <c:orientation val="minMax"/>
          <c:max val="100"/>
        </c:scaling>
        <c:delete val="0"/>
        <c:axPos val="l"/>
        <c:numFmt formatCode="0" sourceLinked="0"/>
        <c:majorTickMark val="out"/>
        <c:minorTickMark val="none"/>
        <c:tickLblPos val="nextTo"/>
        <c:spPr>
          <a:ln>
            <a:solidFill>
              <a:srgbClr val="868686"/>
            </a:solidFill>
          </a:ln>
        </c:spPr>
        <c:txPr>
          <a:bodyPr/>
          <a:lstStyle/>
          <a:p>
            <a:pPr>
              <a:defRPr sz="1000">
                <a:solidFill>
                  <a:srgbClr val="002855"/>
                </a:solidFill>
                <a:latin typeface="Arial" panose="020B0604020202020204" pitchFamily="34" charset="0"/>
                <a:cs typeface="Arial" panose="020B0604020202020204" pitchFamily="34" charset="0"/>
              </a:defRPr>
            </a:pPr>
            <a:endParaRPr lang="es-ES"/>
          </a:p>
        </c:txPr>
        <c:crossAx val="166830080"/>
        <c:crosses val="autoZero"/>
        <c:crossBetween val="midCat"/>
        <c:majorUnit val="20"/>
      </c:valAx>
    </c:plotArea>
    <c:legend>
      <c:legendPos val="r"/>
      <c:layout>
        <c:manualLayout>
          <c:xMode val="edge"/>
          <c:yMode val="edge"/>
          <c:x val="0.1267364248613449"/>
          <c:y val="1.8044699135190034E-2"/>
          <c:w val="0.8017554627817195"/>
          <c:h val="0.11857072553430822"/>
        </c:manualLayout>
      </c:layout>
      <c:overlay val="1"/>
      <c:txPr>
        <a:bodyPr/>
        <a:lstStyle/>
        <a:p>
          <a:pPr>
            <a:defRPr sz="1000" b="0">
              <a:solidFill>
                <a:srgbClr val="002855"/>
              </a:solidFill>
              <a:latin typeface="Arial" panose="020B0604020202020204" pitchFamily="34" charset="0"/>
              <a:cs typeface="Arial" panose="020B0604020202020204" pitchFamily="34" charset="0"/>
            </a:defRPr>
          </a:pPr>
          <a:endParaRPr lang="es-ES"/>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D7E-4179-B1A5-2D7A11E028BD}"/>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D7E-4179-B1A5-2D7A11E028BD}"/>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D7E-4179-B1A5-2D7A11E028BD}"/>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D7E-4179-B1A5-2D7A11E028B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c:v>
                </c:pt>
                <c:pt idx="1">
                  <c:v>18</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2D7E-4179-B1A5-2D7A11E028B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29847429619036E-2"/>
          <c:y val="0.17001422076373074"/>
          <c:w val="0.90005343293589801"/>
          <c:h val="0.73960264444386248"/>
        </c:manualLayout>
      </c:layout>
      <c:lineChart>
        <c:grouping val="standard"/>
        <c:varyColors val="0"/>
        <c:ser>
          <c:idx val="0"/>
          <c:order val="0"/>
          <c:tx>
            <c:strRef>
              <c:f>Sheet1!$B$1</c:f>
              <c:strCache>
                <c:ptCount val="1"/>
                <c:pt idx="0">
                  <c:v>PBO (retirada de LEB)   (N=57)</c:v>
                </c:pt>
              </c:strCache>
            </c:strRef>
          </c:tx>
          <c:spPr>
            <a:ln w="28575" cap="rnd">
              <a:solidFill>
                <a:srgbClr val="C5C5C5"/>
              </a:solidFill>
              <a:round/>
            </a:ln>
            <a:effectLst/>
          </c:spPr>
          <c:marker>
            <c:symbol val="circle"/>
            <c:size val="9"/>
            <c:spPr>
              <a:solidFill>
                <a:srgbClr val="C5C5C5"/>
              </a:solidFill>
              <a:ln w="28575">
                <a:solidFill>
                  <a:srgbClr val="C5C5C5"/>
                </a:solidFill>
              </a:ln>
              <a:effectLst/>
            </c:spPr>
          </c:marker>
          <c:dPt>
            <c:idx val="9"/>
            <c:marker>
              <c:spPr>
                <a:solidFill>
                  <a:srgbClr val="C5C5C5"/>
                </a:solidFill>
                <a:ln w="25400">
                  <a:solidFill>
                    <a:srgbClr val="C5C5C5"/>
                  </a:solidFill>
                </a:ln>
                <a:effectLst/>
              </c:spPr>
            </c:marker>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8D1-474E-AC82-13C64E3602A2}"/>
              </c:ext>
            </c:extLst>
          </c:dPt>
          <c:dLbls>
            <c:dLbl>
              <c:idx val="9"/>
              <c:layout>
                <c:manualLayout>
                  <c:x val="3.3233199332512058E-3"/>
                  <c:y val="4.1952149198838121E-2"/>
                </c:manualLayout>
              </c:layout>
              <c:tx>
                <c:rich>
                  <a:bodyPr/>
                  <a:lstStyle/>
                  <a:p>
                    <a:r>
                      <a:rPr lang="en-US"/>
                      <a:t>66.4</a:t>
                    </a:r>
                  </a:p>
                </c:rich>
              </c:tx>
              <c:dLblPos val="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0-58D1-474E-AC82-13C64E3602A2}"/>
                </c:ext>
              </c:extLst>
            </c:dLbl>
            <c:numFmt formatCode="#,##0.0" sourceLinked="0"/>
            <c:spPr>
              <a:noFill/>
              <a:ln>
                <a:noFill/>
              </a:ln>
              <a:effectLst/>
            </c:spPr>
            <c:txPr>
              <a:bodyPr rot="0" vert="horz"/>
              <a:lstStyle/>
              <a:p>
                <a:pPr>
                  <a:defRPr sz="1800" b="1">
                    <a:solidFill>
                      <a:srgbClr val="B3B3B3"/>
                    </a:solidFill>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Sheet1!$B$2:$B$11</c:f>
              <c:numCache>
                <c:formatCode>0.0</c:formatCode>
                <c:ptCount val="10"/>
                <c:pt idx="0">
                  <c:v>100</c:v>
                </c:pt>
                <c:pt idx="1">
                  <c:v>88.8</c:v>
                </c:pt>
                <c:pt idx="2">
                  <c:v>85.3</c:v>
                </c:pt>
                <c:pt idx="3">
                  <c:v>84.9</c:v>
                </c:pt>
                <c:pt idx="4">
                  <c:v>79.400000000000006</c:v>
                </c:pt>
                <c:pt idx="5">
                  <c:v>78.3</c:v>
                </c:pt>
                <c:pt idx="6">
                  <c:v>77.2</c:v>
                </c:pt>
                <c:pt idx="7">
                  <c:v>72.5</c:v>
                </c:pt>
                <c:pt idx="8">
                  <c:v>69.8</c:v>
                </c:pt>
                <c:pt idx="9">
                  <c:v>66.400000000000006</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8D1-474E-AC82-13C64E3602A2}"/>
            </c:ext>
          </c:extLst>
        </c:ser>
        <c:ser>
          <c:idx val="1"/>
          <c:order val="1"/>
          <c:tx>
            <c:strRef>
              <c:f>Sheet1!$C$1</c:f>
              <c:strCache>
                <c:ptCount val="1"/>
                <c:pt idx="0">
                  <c:v>LEB 250 mg c4s (N=115)</c:v>
                </c:pt>
              </c:strCache>
            </c:strRef>
          </c:tx>
          <c:spPr>
            <a:ln w="28575" cap="rnd">
              <a:solidFill>
                <a:srgbClr val="002060"/>
              </a:solidFill>
              <a:round/>
            </a:ln>
            <a:effectLst/>
          </c:spPr>
          <c:marker>
            <c:symbol val="circle"/>
            <c:size val="9"/>
            <c:spPr>
              <a:solidFill>
                <a:srgbClr val="002060"/>
              </a:solidFill>
              <a:ln w="28575">
                <a:solidFill>
                  <a:srgbClr val="002060"/>
                </a:solid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8D1-474E-AC82-13C64E3602A2}"/>
              </c:ext>
            </c:extLst>
          </c:dPt>
          <c:dPt>
            <c:idx val="9"/>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8D1-474E-AC82-13C64E3602A2}"/>
              </c:ext>
            </c:extLst>
          </c:dPt>
          <c:dLbls>
            <c:dLbl>
              <c:idx val="9"/>
              <c:layout>
                <c:manualLayout>
                  <c:x val="3.3320817736102902E-3"/>
                  <c:y val="-6.8525185032130217E-2"/>
                </c:manualLayout>
              </c:layout>
              <c:tx>
                <c:rich>
                  <a:bodyPr rot="0" vert="horz"/>
                  <a:lstStyle/>
                  <a:p>
                    <a:pPr>
                      <a:defRPr sz="1800" b="1">
                        <a:solidFill>
                          <a:srgbClr val="22346A"/>
                        </a:solidFill>
                      </a:defRPr>
                    </a:pPr>
                    <a:r>
                      <a:rPr lang="en-US" sz="1800" b="1">
                        <a:solidFill>
                          <a:srgbClr val="22346A"/>
                        </a:solidFill>
                      </a:rPr>
                      <a:t>81.7</a:t>
                    </a:r>
                  </a:p>
                </c:rich>
              </c:tx>
              <c:numFmt formatCode="#,##0.0" sourceLinked="0"/>
              <c:spPr>
                <a:noFill/>
                <a:ln>
                  <a:noFill/>
                </a:ln>
                <a:effectLst/>
              </c:spPr>
              <c:dLblPos val="r"/>
              <c:showLegendKey val="0"/>
              <c:showVal val="1"/>
              <c:showCatName val="0"/>
              <c:showSerName val="0"/>
              <c:showPercent val="0"/>
              <c:showBubbleSize val="0"/>
              <c:separator>. </c:separato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3-58D1-474E-AC82-13C64E3602A2}"/>
                </c:ext>
              </c:extLst>
            </c:dLbl>
            <c:numFmt formatCode="#,##0" sourceLinked="0"/>
            <c:spPr>
              <a:solidFill>
                <a:srgbClr val="002060"/>
              </a:solidFill>
              <a:ln>
                <a:noFill/>
              </a:ln>
              <a:effectLst/>
            </c:spPr>
            <c:txPr>
              <a:bodyPr rot="0" vert="horz"/>
              <a:lstStyle/>
              <a:p>
                <a:pPr>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Sheet1!$C$2:$C$11</c:f>
              <c:numCache>
                <c:formatCode>0.0</c:formatCode>
                <c:ptCount val="10"/>
                <c:pt idx="0">
                  <c:v>100</c:v>
                </c:pt>
                <c:pt idx="1">
                  <c:v>88.1</c:v>
                </c:pt>
                <c:pt idx="2">
                  <c:v>86.1</c:v>
                </c:pt>
                <c:pt idx="3">
                  <c:v>89</c:v>
                </c:pt>
                <c:pt idx="4">
                  <c:v>88.9</c:v>
                </c:pt>
                <c:pt idx="5">
                  <c:v>87.3</c:v>
                </c:pt>
                <c:pt idx="6">
                  <c:v>89.8</c:v>
                </c:pt>
                <c:pt idx="7">
                  <c:v>87</c:v>
                </c:pt>
                <c:pt idx="8">
                  <c:v>84.4</c:v>
                </c:pt>
                <c:pt idx="9">
                  <c:v>81.7</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8D1-474E-AC82-13C64E3602A2}"/>
            </c:ext>
          </c:extLst>
        </c:ser>
        <c:ser>
          <c:idx val="2"/>
          <c:order val="2"/>
          <c:tx>
            <c:strRef>
              <c:f>Sheet1!$D$1</c:f>
              <c:strCache>
                <c:ptCount val="1"/>
                <c:pt idx="0">
                  <c:v>LEB 250 mg c2s (N=112)</c:v>
                </c:pt>
              </c:strCache>
            </c:strRef>
          </c:tx>
          <c:spPr>
            <a:ln w="28575" cap="rnd">
              <a:solidFill>
                <a:srgbClr val="834AC5"/>
              </a:solidFill>
              <a:round/>
            </a:ln>
            <a:effectLst/>
          </c:spPr>
          <c:marker>
            <c:symbol val="circle"/>
            <c:size val="9"/>
            <c:spPr>
              <a:solidFill>
                <a:srgbClr val="834AC5"/>
              </a:solidFill>
              <a:ln w="28575">
                <a:solidFill>
                  <a:srgbClr val="834AC5"/>
                </a:solidFill>
              </a:ln>
              <a:effectLst/>
            </c:spPr>
          </c:marker>
          <c:dPt>
            <c:idx val="9"/>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8D1-474E-AC82-13C64E3602A2}"/>
              </c:ext>
            </c:extLst>
          </c:dPt>
          <c:dLbls>
            <c:dLbl>
              <c:idx val="9"/>
              <c:layout>
                <c:manualLayout>
                  <c:x val="2.382944107754045E-3"/>
                  <c:y val="2.3546348923171954E-2"/>
                </c:manualLayout>
              </c:layout>
              <c:tx>
                <c:rich>
                  <a:bodyPr/>
                  <a:lstStyle/>
                  <a:p>
                    <a:r>
                      <a:rPr lang="en-US">
                        <a:solidFill>
                          <a:srgbClr val="7A45B8"/>
                        </a:solidFill>
                      </a:rPr>
                      <a:t>78.4</a:t>
                    </a:r>
                  </a:p>
                </c:rich>
              </c:tx>
              <c:dLblPos val="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5-58D1-474E-AC82-13C64E3602A2}"/>
                </c:ext>
              </c:extLst>
            </c:dLbl>
            <c:numFmt formatCode="#,##0.0" sourceLinked="0"/>
            <c:spPr>
              <a:noFill/>
              <a:ln>
                <a:noFill/>
              </a:ln>
              <a:effectLst/>
            </c:spPr>
            <c:txPr>
              <a:bodyPr rot="0" vert="horz"/>
              <a:lstStyle/>
              <a:p>
                <a:pPr>
                  <a:defRPr sz="1800" b="1">
                    <a:solidFill>
                      <a:srgbClr val="7A45B8"/>
                    </a:solidFill>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100</c:v>
                </c:pt>
                <c:pt idx="1">
                  <c:v>95.5</c:v>
                </c:pt>
                <c:pt idx="2">
                  <c:v>88.4</c:v>
                </c:pt>
                <c:pt idx="3">
                  <c:v>89</c:v>
                </c:pt>
                <c:pt idx="4">
                  <c:v>86.6</c:v>
                </c:pt>
                <c:pt idx="5">
                  <c:v>84.3</c:v>
                </c:pt>
                <c:pt idx="6">
                  <c:v>81.099999999999994</c:v>
                </c:pt>
                <c:pt idx="7">
                  <c:v>79</c:v>
                </c:pt>
                <c:pt idx="8">
                  <c:v>79.900000000000006</c:v>
                </c:pt>
                <c:pt idx="9">
                  <c:v>78.400000000000006</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8D1-474E-AC82-13C64E3602A2}"/>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round/>
          </a:ln>
          <a:effectLst/>
        </c:spPr>
        <c:txPr>
          <a:bodyPr rot="-60000000" vert="horz"/>
          <a:lstStyle/>
          <a:p>
            <a:pPr>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a:solidFill>
              <a:srgbClr val="868686"/>
            </a:solidFill>
          </a:ln>
          <a:effectLst/>
        </c:spPr>
        <c:txPr>
          <a:bodyPr rot="-60000000" vert="horz"/>
          <a:lstStyle/>
          <a:p>
            <a:pPr>
              <a:defRPr/>
            </a:pPr>
            <a:endParaRPr lang="es-ES"/>
          </a:p>
        </c:txPr>
        <c:crossAx val="1464482832"/>
        <c:crosses val="autoZero"/>
        <c:crossBetween val="midCat"/>
        <c:majorUnit val="20"/>
      </c:valAx>
      <c:spPr>
        <a:noFill/>
        <a:ln>
          <a:noFill/>
        </a:ln>
        <a:effectLst/>
      </c:spPr>
    </c:plotArea>
    <c:legend>
      <c:legendPos val="t"/>
      <c:layout>
        <c:manualLayout>
          <c:xMode val="edge"/>
          <c:yMode val="edge"/>
          <c:x val="5.230278150526884E-2"/>
          <c:y val="2.118992219523971E-2"/>
          <c:w val="0.89642298235783691"/>
          <c:h val="0.1159682525823609"/>
        </c:manualLayout>
      </c:layout>
      <c:overlay val="0"/>
      <c:spPr>
        <a:noFill/>
        <a:ln>
          <a:noFill/>
        </a:ln>
        <a:effectLst/>
      </c:spPr>
      <c:txPr>
        <a:bodyPr rot="0" vert="horz"/>
        <a:lstStyle/>
        <a:p>
          <a:pPr>
            <a:defRPr/>
          </a:pPr>
          <a:endParaRPr lang="es-ES"/>
        </a:p>
      </c:txPr>
    </c:legend>
    <c:plotVisOnly val="1"/>
    <c:dispBlanksAs val="zero"/>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rgbClr val="22346A"/>
          </a:solidFill>
          <a:latin typeface="Arial" panose="020B0604020202020204" pitchFamily="34" charset="0"/>
          <a:cs typeface="Arial" panose="020B0604020202020204" pitchFamily="34" charset="0"/>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accent3">
                  <a:lumMod val="20000"/>
                  <a:lumOff val="80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021009137463696E-2"/>
          <c:y val="0.17001422076373074"/>
          <c:w val="0.89687100019010135"/>
          <c:h val="0.73960264444386248"/>
        </c:manualLayout>
      </c:layout>
      <c:lineChart>
        <c:grouping val="standard"/>
        <c:varyColors val="0"/>
        <c:ser>
          <c:idx val="0"/>
          <c:order val="0"/>
          <c:tx>
            <c:strRef>
              <c:f>Sheet1!$B$1</c:f>
              <c:strCache>
                <c:ptCount val="1"/>
                <c:pt idx="0">
                  <c:v>PBO (LEBRI retiro) (N=57)</c:v>
                </c:pt>
              </c:strCache>
            </c:strRef>
          </c:tx>
          <c:spPr>
            <a:ln w="28575" cap="rnd">
              <a:solidFill>
                <a:schemeClr val="bg1">
                  <a:lumMod val="75000"/>
                </a:schemeClr>
              </a:solidFill>
              <a:round/>
            </a:ln>
            <a:effectLst/>
          </c:spPr>
          <c:marker>
            <c:symbol val="circle"/>
            <c:size val="9"/>
            <c:spPr>
              <a:solidFill>
                <a:srgbClr val="BFBFBF"/>
              </a:solidFill>
              <a:ln w="28575">
                <a:solidFill>
                  <a:schemeClr val="bg1">
                    <a:lumMod val="75000"/>
                  </a:schemeClr>
                </a:solidFill>
              </a:ln>
              <a:effectLst/>
            </c:spPr>
          </c:marker>
          <c:dLbls>
            <c:dLbl>
              <c:idx val="9"/>
              <c:tx>
                <c:rich>
                  <a:bodyPr/>
                  <a:lstStyle/>
                  <a:p>
                    <a:r>
                      <a:rPr lang="en-US" sz="1800" b="1">
                        <a:solidFill>
                          <a:srgbClr val="B3B3B3"/>
                        </a:solidFill>
                      </a:rPr>
                      <a:t>41.9</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0BB-449F-94D1-711CB6275B62}"/>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Sheet1!$B$2:$B$11</c:f>
              <c:numCache>
                <c:formatCode>0.0</c:formatCode>
                <c:ptCount val="10"/>
                <c:pt idx="0">
                  <c:v>60</c:v>
                </c:pt>
                <c:pt idx="1">
                  <c:v>55</c:v>
                </c:pt>
                <c:pt idx="2">
                  <c:v>65</c:v>
                </c:pt>
                <c:pt idx="3">
                  <c:v>70</c:v>
                </c:pt>
                <c:pt idx="4">
                  <c:v>55</c:v>
                </c:pt>
                <c:pt idx="5">
                  <c:v>50</c:v>
                </c:pt>
                <c:pt idx="6">
                  <c:v>60</c:v>
                </c:pt>
                <c:pt idx="7">
                  <c:v>51</c:v>
                </c:pt>
                <c:pt idx="8">
                  <c:v>50</c:v>
                </c:pt>
                <c:pt idx="9">
                  <c:v>41.9</c:v>
                </c:pt>
              </c:numCache>
            </c:numRef>
          </c:val>
          <c:smooth val="0"/>
          <c:extLst>
            <c:ext xmlns:c16="http://schemas.microsoft.com/office/drawing/2014/chart" uri="{C3380CC4-5D6E-409C-BE32-E72D297353CC}">
              <c16:uniqueId val="{00000001-40BB-449F-94D1-711CB6275B62}"/>
            </c:ext>
          </c:extLst>
        </c:ser>
        <c:ser>
          <c:idx val="1"/>
          <c:order val="1"/>
          <c:tx>
            <c:strRef>
              <c:f>Sheet1!$C$1</c:f>
              <c:strCache>
                <c:ptCount val="1"/>
                <c:pt idx="0">
                  <c:v>LEBRI 250 mg C4S (N=115)</c:v>
                </c:pt>
              </c:strCache>
            </c:strRef>
          </c:tx>
          <c:spPr>
            <a:ln w="28575" cap="rnd">
              <a:solidFill>
                <a:srgbClr val="002855"/>
              </a:solidFill>
              <a:round/>
            </a:ln>
            <a:effectLst/>
          </c:spPr>
          <c:marker>
            <c:symbol val="circle"/>
            <c:size val="9"/>
            <c:spPr>
              <a:solidFill>
                <a:srgbClr val="002855"/>
              </a:solidFill>
              <a:ln w="28575">
                <a:solidFill>
                  <a:srgbClr val="002855"/>
                </a:solidFill>
              </a:ln>
              <a:effectLst/>
            </c:spPr>
          </c:marker>
          <c:dPt>
            <c:idx val="0"/>
            <c:marker>
              <c:symbol val="circle"/>
              <c:size val="9"/>
              <c:spPr>
                <a:solidFill>
                  <a:srgbClr val="002855"/>
                </a:solidFill>
                <a:ln w="28575">
                  <a:solidFill>
                    <a:srgbClr val="002855"/>
                  </a:solidFill>
                </a:ln>
                <a:effectLst/>
              </c:spPr>
            </c:marker>
            <c:bubble3D val="0"/>
            <c:spPr>
              <a:ln w="28575" cap="rnd">
                <a:solidFill>
                  <a:srgbClr val="002855"/>
                </a:solidFill>
                <a:round/>
              </a:ln>
              <a:effectLst/>
            </c:spPr>
            <c:extLst>
              <c:ext xmlns:c16="http://schemas.microsoft.com/office/drawing/2014/chart" uri="{C3380CC4-5D6E-409C-BE32-E72D297353CC}">
                <c16:uniqueId val="{00000003-40BB-449F-94D1-711CB6275B62}"/>
              </c:ext>
            </c:extLst>
          </c:dPt>
          <c:dLbls>
            <c:dLbl>
              <c:idx val="9"/>
              <c:layout>
                <c:manualLayout>
                  <c:x val="-1.1736869497859981E-3"/>
                  <c:y val="-2.097603941702186E-2"/>
                </c:manualLayout>
              </c:layout>
              <c:tx>
                <c:rich>
                  <a:bodyPr/>
                  <a:lstStyle/>
                  <a:p>
                    <a:r>
                      <a:rPr lang="en-US"/>
                      <a:t>66.4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0BB-449F-94D1-711CB6275B62}"/>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Sheet1!$C$2:$C$11</c:f>
              <c:numCache>
                <c:formatCode>0.0</c:formatCode>
                <c:ptCount val="10"/>
                <c:pt idx="0">
                  <c:v>58</c:v>
                </c:pt>
                <c:pt idx="1">
                  <c:v>53</c:v>
                </c:pt>
                <c:pt idx="2">
                  <c:v>67</c:v>
                </c:pt>
                <c:pt idx="3">
                  <c:v>65</c:v>
                </c:pt>
                <c:pt idx="4">
                  <c:v>70</c:v>
                </c:pt>
                <c:pt idx="5">
                  <c:v>65</c:v>
                </c:pt>
                <c:pt idx="6">
                  <c:v>70</c:v>
                </c:pt>
                <c:pt idx="7">
                  <c:v>67</c:v>
                </c:pt>
                <c:pt idx="8">
                  <c:v>65</c:v>
                </c:pt>
                <c:pt idx="9">
                  <c:v>67</c:v>
                </c:pt>
              </c:numCache>
            </c:numRef>
          </c:val>
          <c:smooth val="0"/>
          <c:extLst>
            <c:ext xmlns:c16="http://schemas.microsoft.com/office/drawing/2014/chart" uri="{C3380CC4-5D6E-409C-BE32-E72D297353CC}">
              <c16:uniqueId val="{00000005-40BB-449F-94D1-711CB6275B62}"/>
            </c:ext>
          </c:extLst>
        </c:ser>
        <c:ser>
          <c:idx val="2"/>
          <c:order val="2"/>
          <c:tx>
            <c:strRef>
              <c:f>Sheet1!$D$1</c:f>
              <c:strCache>
                <c:ptCount val="1"/>
                <c:pt idx="0">
                  <c:v>LEBRI 250 mg C2S (N=112)</c:v>
                </c:pt>
              </c:strCache>
            </c:strRef>
          </c:tx>
          <c:spPr>
            <a:ln w="28575" cap="rnd">
              <a:solidFill>
                <a:srgbClr val="834AC5"/>
              </a:solidFill>
              <a:round/>
            </a:ln>
            <a:effectLst/>
          </c:spPr>
          <c:marker>
            <c:symbol val="circle"/>
            <c:size val="9"/>
            <c:spPr>
              <a:solidFill>
                <a:srgbClr val="834AC5"/>
              </a:solidFill>
              <a:ln w="28575">
                <a:solidFill>
                  <a:srgbClr val="834AC5"/>
                </a:solidFill>
              </a:ln>
              <a:effectLst/>
            </c:spPr>
          </c:marker>
          <c:dLbls>
            <c:dLbl>
              <c:idx val="9"/>
              <c:layout>
                <c:manualLayout>
                  <c:x val="0"/>
                  <c:y val="7.0412868653199817E-2"/>
                </c:manualLayout>
              </c:layout>
              <c:tx>
                <c:rich>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r>
                      <a:rPr lang="en-US" sz="1800" b="1">
                        <a:solidFill>
                          <a:srgbClr val="7A45B8"/>
                        </a:solidFill>
                      </a:rPr>
                      <a:t>64.0</a:t>
                    </a:r>
                  </a:p>
                </c:rich>
              </c:tx>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layout>
                    <c:manualLayout>
                      <c:w val="6.4049940608937955E-2"/>
                      <c:h val="0.11632566421510943"/>
                    </c:manualLayout>
                  </c15:layout>
                  <c15:showDataLabelsRange val="0"/>
                </c:ext>
                <c:ext xmlns:c16="http://schemas.microsoft.com/office/drawing/2014/chart" uri="{C3380CC4-5D6E-409C-BE32-E72D297353CC}">
                  <c16:uniqueId val="{00000006-40BB-449F-94D1-711CB6275B62}"/>
                </c:ext>
              </c:extLst>
            </c:dLbl>
            <c:numFmt formatCode="#,##0.0" sourceLinked="0"/>
            <c:spPr>
              <a:solidFill>
                <a:srgbClr val="834AC5"/>
              </a:solidFill>
              <a:ln>
                <a:noFill/>
              </a:ln>
              <a:effectLst/>
            </c:spPr>
            <c:txPr>
              <a:bodyPr rot="0" spcFirstLastPara="1" vertOverflow="ellipsis" vert="horz" wrap="square" anchor="ctr" anchorCtr="1"/>
              <a:lstStyle/>
              <a:p>
                <a:pPr>
                  <a:defRPr sz="1197" b="0"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60</c:v>
                </c:pt>
                <c:pt idx="1">
                  <c:v>63</c:v>
                </c:pt>
                <c:pt idx="2">
                  <c:v>61</c:v>
                </c:pt>
                <c:pt idx="3">
                  <c:v>63</c:v>
                </c:pt>
                <c:pt idx="4">
                  <c:v>65</c:v>
                </c:pt>
                <c:pt idx="5">
                  <c:v>60</c:v>
                </c:pt>
                <c:pt idx="6">
                  <c:v>64</c:v>
                </c:pt>
                <c:pt idx="7">
                  <c:v>59</c:v>
                </c:pt>
                <c:pt idx="8">
                  <c:v>65</c:v>
                </c:pt>
                <c:pt idx="9">
                  <c:v>66.400000000000006</c:v>
                </c:pt>
              </c:numCache>
            </c:numRef>
          </c:val>
          <c:smooth val="0"/>
          <c:extLst>
            <c:ext xmlns:c16="http://schemas.microsoft.com/office/drawing/2014/chart" uri="{C3380CC4-5D6E-409C-BE32-E72D297353CC}">
              <c16:uniqueId val="{00000007-40BB-449F-94D1-711CB6275B62}"/>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197" b="0"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197" b="0"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ln>
        <a:effectLst/>
      </c:spPr>
    </c:plotArea>
    <c:legend>
      <c:legendPos val="t"/>
      <c:layout>
        <c:manualLayout>
          <c:xMode val="edge"/>
          <c:yMode val="edge"/>
          <c:x val="5.4865456383267501E-2"/>
          <c:y val="3.2962347655320023E-2"/>
          <c:w val="0.89631646565631184"/>
          <c:h val="0.13846923046249454"/>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22346A"/>
          </a:solidFill>
          <a:latin typeface="Arial" panose="020B0604020202020204" pitchFamily="34" charset="0"/>
          <a:cs typeface="Arial" panose="020B0604020202020204" pitchFamily="34" charset="0"/>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78923610479621E-2"/>
          <c:y val="0.17001422076373074"/>
          <c:w val="0.89573784607200879"/>
          <c:h val="0.73960264444386248"/>
        </c:manualLayout>
      </c:layout>
      <c:lineChart>
        <c:grouping val="standard"/>
        <c:varyColors val="0"/>
        <c:ser>
          <c:idx val="0"/>
          <c:order val="0"/>
          <c:tx>
            <c:strRef>
              <c:f>Sheet1!$B$1</c:f>
              <c:strCache>
                <c:ptCount val="1"/>
                <c:pt idx="0">
                  <c:v>PBO (retirada de LEB)   (N=38)</c:v>
                </c:pt>
              </c:strCache>
            </c:strRef>
          </c:tx>
          <c:spPr>
            <a:ln w="28575" cap="rnd">
              <a:solidFill>
                <a:srgbClr val="C5C5C5"/>
              </a:solidFill>
              <a:round/>
            </a:ln>
            <a:effectLst/>
          </c:spPr>
          <c:marker>
            <c:symbol val="circle"/>
            <c:size val="9"/>
            <c:spPr>
              <a:solidFill>
                <a:srgbClr val="C5C5C5"/>
              </a:solidFill>
              <a:ln w="9525">
                <a:solidFill>
                  <a:srgbClr val="C5C5C5"/>
                </a:solidFill>
              </a:ln>
              <a:effectLst/>
            </c:spPr>
          </c:marker>
          <c:dLbls>
            <c:dLbl>
              <c:idx val="9"/>
              <c:layout>
                <c:manualLayout>
                  <c:x val="-8.774430815115454E-3"/>
                  <c:y val="8.5247813187424359E-2"/>
                </c:manualLayout>
              </c:layout>
              <c:tx>
                <c:rich>
                  <a:bodyPr/>
                  <a:lstStyle/>
                  <a:p>
                    <a:r>
                      <a:rPr lang="en-US">
                        <a:solidFill>
                          <a:srgbClr val="B3B3B3"/>
                        </a:solidFill>
                      </a:rPr>
                      <a:t>47.9</a:t>
                    </a:r>
                  </a:p>
                </c:rich>
              </c:tx>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layout>
                    <c:manualLayout>
                      <c:w val="6.0227825031495985E-2"/>
                      <c:h val="0.10431653756433541"/>
                    </c:manualLayout>
                  </c15:layout>
                  <c15:showDataLabelsRange val="0"/>
                </c:ext>
                <c:ext xmlns:c16="http://schemas.microsoft.com/office/drawing/2014/chart" uri="{C3380CC4-5D6E-409C-BE32-E72D297353CC}">
                  <c16:uniqueId val="{00000000-B8CB-401B-8212-A70F7B2E3E57}"/>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Sheet1!$B$2:$B$11</c:f>
              <c:numCache>
                <c:formatCode>0.0</c:formatCode>
                <c:ptCount val="10"/>
                <c:pt idx="0">
                  <c:v>100</c:v>
                </c:pt>
                <c:pt idx="1">
                  <c:v>71.099999999999994</c:v>
                </c:pt>
                <c:pt idx="2">
                  <c:v>67.8</c:v>
                </c:pt>
                <c:pt idx="3">
                  <c:v>66.599999999999994</c:v>
                </c:pt>
                <c:pt idx="4">
                  <c:v>60.7</c:v>
                </c:pt>
                <c:pt idx="5">
                  <c:v>65.5</c:v>
                </c:pt>
                <c:pt idx="6">
                  <c:v>69.8</c:v>
                </c:pt>
                <c:pt idx="7">
                  <c:v>58.9</c:v>
                </c:pt>
                <c:pt idx="8">
                  <c:v>51.1</c:v>
                </c:pt>
                <c:pt idx="9">
                  <c:v>47.9</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CB-401B-8212-A70F7B2E3E57}"/>
            </c:ext>
          </c:extLst>
        </c:ser>
        <c:ser>
          <c:idx val="1"/>
          <c:order val="1"/>
          <c:tx>
            <c:strRef>
              <c:f>Sheet1!$C$1</c:f>
              <c:strCache>
                <c:ptCount val="1"/>
                <c:pt idx="0">
                  <c:v>LEB 250 mg c4s (N=77)</c:v>
                </c:pt>
              </c:strCache>
            </c:strRef>
          </c:tx>
          <c:spPr>
            <a:ln w="28575" cap="rnd">
              <a:solidFill>
                <a:schemeClr val="accent1"/>
              </a:solidFill>
              <a:round/>
            </a:ln>
            <a:effectLst/>
          </c:spPr>
          <c:marker>
            <c:symbol val="circle"/>
            <c:size val="9"/>
            <c:spPr>
              <a:solidFill>
                <a:srgbClr val="002855"/>
              </a:solidFill>
              <a:ln w="28575">
                <a:solidFill>
                  <a:schemeClr val="accent1"/>
                </a:solidFill>
              </a:ln>
              <a:effectLst/>
            </c:spPr>
          </c:marker>
          <c:dPt>
            <c:idx val="0"/>
            <c:marker>
              <c:symbol val="circle"/>
              <c:size val="9"/>
              <c:spPr>
                <a:solidFill>
                  <a:srgbClr val="002855"/>
                </a:solidFill>
                <a:ln w="28575">
                  <a:solidFill>
                    <a:schemeClr val="accent1"/>
                  </a:solidFill>
                </a:ln>
                <a:effectLst/>
              </c:spPr>
            </c:marker>
            <c:bubble3D val="0"/>
            <c:spPr>
              <a:ln w="28575" cap="rnd">
                <a:solidFill>
                  <a:schemeClr val="accent1"/>
                </a:solidFill>
                <a:round/>
              </a:ln>
              <a:effectLst/>
            </c:spPr>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8CB-401B-8212-A70F7B2E3E57}"/>
              </c:ext>
            </c:extLst>
          </c:dPt>
          <c:dLbls>
            <c:dLbl>
              <c:idx val="9"/>
              <c:layout>
                <c:manualLayout>
                  <c:x val="7.3608418633836692E-3"/>
                  <c:y val="-1.6522533161234729E-2"/>
                </c:manualLayout>
              </c:layout>
              <c:tx>
                <c:rich>
                  <a:bodyPr rot="0" spcFirstLastPara="1" vertOverflow="ellipsis" vert="horz" wrap="square" anchor="ctr" anchorCtr="1"/>
                  <a:lstStyle/>
                  <a:p>
                    <a:pPr>
                      <a:defRPr sz="1800" b="1" i="0" u="none" strike="noStrike" kern="1200" baseline="0">
                        <a:solidFill>
                          <a:srgbClr val="22346A"/>
                        </a:solidFill>
                        <a:latin typeface="Arial" panose="020B0604020202020204" pitchFamily="34" charset="0"/>
                        <a:ea typeface="+mn-ea"/>
                        <a:cs typeface="Arial" panose="020B0604020202020204" pitchFamily="34" charset="0"/>
                      </a:defRPr>
                    </a:pPr>
                    <a:r>
                      <a:rPr lang="en-US" sz="1800" b="1">
                        <a:solidFill>
                          <a:srgbClr val="22346A"/>
                        </a:solidFill>
                      </a:rPr>
                      <a:t>76.9</a:t>
                    </a:r>
                  </a:p>
                </c:rich>
              </c:tx>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22346A"/>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layout>
                    <c:manualLayout>
                      <c:w val="4.9155494600449476E-2"/>
                      <c:h val="8.5544118859808088E-2"/>
                    </c:manualLayout>
                  </c15:layout>
                  <c15:showDataLabelsRange val="0"/>
                </c:ext>
                <c:ext xmlns:c16="http://schemas.microsoft.com/office/drawing/2014/chart" uri="{C3380CC4-5D6E-409C-BE32-E72D297353CC}">
                  <c16:uniqueId val="{00000004-B8CB-401B-8212-A70F7B2E3E57}"/>
                </c:ext>
              </c:extLst>
            </c:dLbl>
            <c:numFmt formatCode="#,##0.0" sourceLinked="0"/>
            <c:spPr>
              <a:solidFill>
                <a:schemeClr val="accent1"/>
              </a:solidFill>
              <a:ln>
                <a:noFill/>
              </a:ln>
              <a:effectLst/>
            </c:spPr>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Sheet1!$C$2:$C$11</c:f>
              <c:numCache>
                <c:formatCode>0.0</c:formatCode>
                <c:ptCount val="10"/>
                <c:pt idx="0">
                  <c:v>100</c:v>
                </c:pt>
                <c:pt idx="1">
                  <c:v>78.099999999999994</c:v>
                </c:pt>
                <c:pt idx="2">
                  <c:v>85.4</c:v>
                </c:pt>
                <c:pt idx="3">
                  <c:v>79.3</c:v>
                </c:pt>
                <c:pt idx="4">
                  <c:v>79.3</c:v>
                </c:pt>
                <c:pt idx="5">
                  <c:v>76.900000000000006</c:v>
                </c:pt>
                <c:pt idx="6">
                  <c:v>83.2</c:v>
                </c:pt>
                <c:pt idx="7">
                  <c:v>77.7</c:v>
                </c:pt>
                <c:pt idx="8">
                  <c:v>81.400000000000006</c:v>
                </c:pt>
                <c:pt idx="9">
                  <c:v>76.900000000000006</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8CB-401B-8212-A70F7B2E3E57}"/>
            </c:ext>
          </c:extLst>
        </c:ser>
        <c:ser>
          <c:idx val="2"/>
          <c:order val="2"/>
          <c:tx>
            <c:strRef>
              <c:f>Sheet1!$D$1</c:f>
              <c:strCache>
                <c:ptCount val="1"/>
                <c:pt idx="0">
                  <c:v>LEB 250 mg c2s (N=77)</c:v>
                </c:pt>
              </c:strCache>
            </c:strRef>
          </c:tx>
          <c:spPr>
            <a:ln w="28575" cap="rnd">
              <a:solidFill>
                <a:srgbClr val="834AC5"/>
              </a:solidFill>
              <a:round/>
            </a:ln>
            <a:effectLst/>
          </c:spPr>
          <c:marker>
            <c:symbol val="circle"/>
            <c:size val="9"/>
            <c:spPr>
              <a:solidFill>
                <a:srgbClr val="834AC5"/>
              </a:solidFill>
              <a:ln w="28575">
                <a:solidFill>
                  <a:srgbClr val="834AC5"/>
                </a:solidFill>
              </a:ln>
              <a:effectLst/>
            </c:spPr>
          </c:marker>
          <c:dLbls>
            <c:dLbl>
              <c:idx val="9"/>
              <c:layout>
                <c:manualLayout>
                  <c:x val="0"/>
                  <c:y val="8.7008226877449565E-2"/>
                </c:manualLayout>
              </c:layout>
              <c:tx>
                <c:rich>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r>
                      <a:rPr lang="en-US" sz="1800" b="1">
                        <a:solidFill>
                          <a:srgbClr val="7A45B8"/>
                        </a:solidFill>
                      </a:rPr>
                      <a:t>71.2</a:t>
                    </a:r>
                  </a:p>
                </c:rich>
              </c:tx>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layout>
                    <c:manualLayout>
                      <c:w val="5.9642859906471904E-2"/>
                      <c:h val="0.13487437854120438"/>
                    </c:manualLayout>
                  </c15:layout>
                  <c15:showDataLabelsRange val="0"/>
                </c:ext>
                <c:ext xmlns:c16="http://schemas.microsoft.com/office/drawing/2014/chart" uri="{C3380CC4-5D6E-409C-BE32-E72D297353CC}">
                  <c16:uniqueId val="{00000006-B8CB-401B-8212-A70F7B2E3E57}"/>
                </c:ext>
              </c:extLst>
            </c:dLbl>
            <c:numFmt formatCode="#,##0.0" sourceLinked="0"/>
            <c:spPr>
              <a:solidFill>
                <a:srgbClr val="834AC5"/>
              </a:solidFill>
              <a:ln>
                <a:noFill/>
              </a:ln>
              <a:effectLst/>
            </c:spPr>
            <c:txPr>
              <a:bodyPr rot="0" spcFirstLastPara="1" vertOverflow="ellipsis" vert="horz" wrap="square" anchor="ctr" anchorCtr="1"/>
              <a:lstStyle/>
              <a:p>
                <a:pPr>
                  <a:defRPr sz="1000" b="0"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100</c:v>
                </c:pt>
                <c:pt idx="1">
                  <c:v>86.6</c:v>
                </c:pt>
                <c:pt idx="2">
                  <c:v>81.400000000000006</c:v>
                </c:pt>
                <c:pt idx="3">
                  <c:v>77.2</c:v>
                </c:pt>
                <c:pt idx="4">
                  <c:v>75.7</c:v>
                </c:pt>
                <c:pt idx="5">
                  <c:v>70.099999999999994</c:v>
                </c:pt>
                <c:pt idx="6">
                  <c:v>73.2</c:v>
                </c:pt>
                <c:pt idx="7">
                  <c:v>68.7</c:v>
                </c:pt>
                <c:pt idx="8">
                  <c:v>72.900000000000006</c:v>
                </c:pt>
                <c:pt idx="9">
                  <c:v>71.2</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8CB-401B-8212-A70F7B2E3E57}"/>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Entry>
      <c:legendEntry>
        <c:idx val="1"/>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Entry>
      <c:legendEntry>
        <c:idx val="2"/>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Entry>
      <c:layout>
        <c:manualLayout>
          <c:xMode val="edge"/>
          <c:yMode val="edge"/>
          <c:x val="5.4826106733263463E-2"/>
          <c:y val="3.2962347655320023E-2"/>
          <c:w val="0.89642298235783691"/>
          <c:h val="0.1384692304624945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
    <c:plotVisOnly val="1"/>
    <c:dispBlanksAs val="zero"/>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1"/>
          </a:solidFill>
          <a:latin typeface="Arial" panose="020B0604020202020204" pitchFamily="34" charset="0"/>
          <a:cs typeface="Arial" panose="020B0604020202020204" pitchFamily="34" charset="0"/>
        </a:defRPr>
      </a:pPr>
      <a:endParaRPr lang="es-E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39B0-4A8B-B5B5-D834C195290A}"/>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39B0-4A8B-B5B5-D834C195290A}"/>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39B0-4A8B-B5B5-D834C195290A}"/>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39B0-4A8B-B5B5-D834C195290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77</c:v>
                </c:pt>
                <c:pt idx="1">
                  <c:v>33</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39B0-4A8B-B5B5-D834C195290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3C9-4290-A23F-20562E27BEF6}"/>
              </c:ext>
            </c:extLst>
          </c:dPt>
          <c:dPt>
            <c:idx val="1"/>
            <c:bubble3D val="0"/>
            <c:spPr>
              <a:solidFill>
                <a:schemeClr val="bg1">
                  <a:lumMod val="85000"/>
                </a:schemeClr>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3C9-4290-A23F-20562E27BEF6}"/>
              </c:ext>
            </c:extLst>
          </c:dPt>
          <c:dPt>
            <c:idx val="2"/>
            <c:bubble3D val="0"/>
            <c:spPr>
              <a:solidFill>
                <a:schemeClr val="accent3"/>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3C9-4290-A23F-20562E27BEF6}"/>
              </c:ext>
            </c:extLst>
          </c:dPt>
          <c:dPt>
            <c:idx val="3"/>
            <c:bubble3D val="0"/>
            <c:spPr>
              <a:solidFill>
                <a:schemeClr val="accent4"/>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3C9-4290-A23F-20562E27BEF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c:v>
                </c:pt>
                <c:pt idx="1">
                  <c:v>18</c:v>
                </c:pt>
                <c:pt idx="2">
                  <c:v>0</c:v>
                </c:pt>
                <c:pt idx="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3C9-4290-A23F-20562E27BEF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6504615645697E-2"/>
          <c:y val="0.17001422076373074"/>
          <c:w val="0.89998459760552718"/>
          <c:h val="0.73960264444386248"/>
        </c:manualLayout>
      </c:layout>
      <c:lineChart>
        <c:grouping val="standard"/>
        <c:varyColors val="0"/>
        <c:ser>
          <c:idx val="0"/>
          <c:order val="0"/>
          <c:tx>
            <c:strRef>
              <c:f>Sheet1!$B$1</c:f>
              <c:strCache>
                <c:ptCount val="1"/>
                <c:pt idx="0">
                  <c:v>PBO (retirada de LEB)   (N=28)</c:v>
                </c:pt>
              </c:strCache>
            </c:strRef>
          </c:tx>
          <c:spPr>
            <a:ln w="28575" cap="rnd">
              <a:solidFill>
                <a:srgbClr val="C5C5C5"/>
              </a:solidFill>
              <a:round/>
            </a:ln>
            <a:effectLst/>
          </c:spPr>
          <c:marker>
            <c:symbol val="circle"/>
            <c:size val="9"/>
            <c:spPr>
              <a:solidFill>
                <a:srgbClr val="C5C5C5"/>
              </a:solidFill>
              <a:ln w="28575">
                <a:solidFill>
                  <a:srgbClr val="C5C5C5"/>
                </a:solidFill>
              </a:ln>
              <a:effectLst/>
            </c:spPr>
          </c:marker>
          <c:dPt>
            <c:idx val="9"/>
            <c:marker>
              <c:spPr>
                <a:solidFill>
                  <a:srgbClr val="C5C5C5"/>
                </a:solidFill>
                <a:ln w="25400">
                  <a:solidFill>
                    <a:srgbClr val="C5C5C5"/>
                  </a:solidFill>
                </a:ln>
                <a:effectLst/>
              </c:spPr>
            </c:marker>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F6-41FE-85B3-714F8120C0C2}"/>
              </c:ext>
            </c:extLst>
          </c:dPt>
          <c:dLbls>
            <c:dLbl>
              <c:idx val="9"/>
              <c:layout>
                <c:manualLayout>
                  <c:x val="0"/>
                  <c:y val="4.7945232953192703E-2"/>
                </c:manualLayout>
              </c:layout>
              <c:tx>
                <c:rich>
                  <a:bodyPr/>
                  <a:lstStyle/>
                  <a:p>
                    <a:r>
                      <a:rPr lang="en-US"/>
                      <a:t>66.3</a:t>
                    </a:r>
                  </a:p>
                </c:rich>
              </c:tx>
              <c:dLblPos val="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0-82F6-41FE-85B3-714F8120C0C2}"/>
                </c:ext>
              </c:extLst>
            </c:dLbl>
            <c:numFmt formatCode="#,##0.0" sourceLinked="0"/>
            <c:spPr>
              <a:noFill/>
              <a:ln>
                <a:noFill/>
              </a:ln>
              <a:effectLst/>
            </c:spPr>
            <c:txPr>
              <a:bodyPr rot="0" vert="horz"/>
              <a:lstStyle/>
              <a:p>
                <a:pPr>
                  <a:defRPr sz="1800" b="1">
                    <a:solidFill>
                      <a:srgbClr val="B3B3B3"/>
                    </a:solidFill>
                    <a:latin typeface="Arial" panose="020B0604020202020204" pitchFamily="34" charset="0"/>
                    <a:cs typeface="Arial" panose="020B0604020202020204" pitchFamily="34" charset="0"/>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Sheet1!$B$2:$B$11</c:f>
              <c:numCache>
                <c:formatCode>0.0</c:formatCode>
                <c:ptCount val="10"/>
                <c:pt idx="0">
                  <c:v>100</c:v>
                </c:pt>
                <c:pt idx="1">
                  <c:v>79.400000000000006</c:v>
                </c:pt>
                <c:pt idx="2">
                  <c:v>81.599999999999994</c:v>
                </c:pt>
                <c:pt idx="3">
                  <c:v>81.599999999999994</c:v>
                </c:pt>
                <c:pt idx="4">
                  <c:v>81</c:v>
                </c:pt>
                <c:pt idx="5">
                  <c:v>71</c:v>
                </c:pt>
                <c:pt idx="6">
                  <c:v>70.900000000000006</c:v>
                </c:pt>
                <c:pt idx="7">
                  <c:v>71.7</c:v>
                </c:pt>
                <c:pt idx="8">
                  <c:v>64.7</c:v>
                </c:pt>
                <c:pt idx="9">
                  <c:v>66.3</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2F6-41FE-85B3-714F8120C0C2}"/>
            </c:ext>
          </c:extLst>
        </c:ser>
        <c:ser>
          <c:idx val="1"/>
          <c:order val="1"/>
          <c:tx>
            <c:strRef>
              <c:f>Sheet1!$C$1</c:f>
              <c:strCache>
                <c:ptCount val="1"/>
                <c:pt idx="0">
                  <c:v>LEB 250 mg c4s (N=65)</c:v>
                </c:pt>
              </c:strCache>
            </c:strRef>
          </c:tx>
          <c:spPr>
            <a:ln w="28575" cap="rnd">
              <a:solidFill>
                <a:srgbClr val="002855"/>
              </a:solidFill>
              <a:round/>
            </a:ln>
            <a:effectLst/>
          </c:spPr>
          <c:marker>
            <c:symbol val="circle"/>
            <c:size val="9"/>
            <c:spPr>
              <a:solidFill>
                <a:srgbClr val="002855"/>
              </a:solidFill>
              <a:ln w="28575">
                <a:solidFill>
                  <a:srgbClr val="002855"/>
                </a:solid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2F6-41FE-85B3-714F8120C0C2}"/>
              </c:ext>
            </c:extLst>
          </c:dPt>
          <c:dLbls>
            <c:dLbl>
              <c:idx val="9"/>
              <c:layout>
                <c:manualLayout>
                  <c:x val="2.213794458273635E-3"/>
                  <c:y val="-4.951232750324322E-2"/>
                </c:manualLayout>
              </c:layout>
              <c:tx>
                <c:rich>
                  <a:bodyPr/>
                  <a:lstStyle/>
                  <a:p>
                    <a:r>
                      <a:rPr lang="en-US" sz="1800" b="1">
                        <a:solidFill>
                          <a:srgbClr val="22346A"/>
                        </a:solidFill>
                      </a:rPr>
                      <a:t>84.7</a:t>
                    </a:r>
                  </a:p>
                </c:rich>
              </c:tx>
              <c:dLblPos val="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3-82F6-41FE-85B3-714F8120C0C2}"/>
                </c:ext>
              </c:extLst>
            </c:dLbl>
            <c:numFmt formatCode="#,##0.0" sourceLinked="0"/>
            <c:spPr>
              <a:noFill/>
              <a:ln>
                <a:noFill/>
              </a:ln>
              <a:effectLst/>
            </c:spPr>
            <c:txPr>
              <a:bodyPr rot="0" vert="horz"/>
              <a:lstStyle/>
              <a:p>
                <a:pPr>
                  <a:defRPr sz="1800" b="1">
                    <a:solidFill>
                      <a:srgbClr val="22346A"/>
                    </a:solidFill>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Sheet1!$C$2:$C$11</c:f>
              <c:numCache>
                <c:formatCode>0.0</c:formatCode>
                <c:ptCount val="10"/>
                <c:pt idx="0">
                  <c:v>100</c:v>
                </c:pt>
                <c:pt idx="1">
                  <c:v>89.2</c:v>
                </c:pt>
                <c:pt idx="2">
                  <c:v>86</c:v>
                </c:pt>
                <c:pt idx="3">
                  <c:v>83.9</c:v>
                </c:pt>
                <c:pt idx="4">
                  <c:v>85.3</c:v>
                </c:pt>
                <c:pt idx="5">
                  <c:v>90</c:v>
                </c:pt>
                <c:pt idx="6">
                  <c:v>86.6</c:v>
                </c:pt>
                <c:pt idx="7">
                  <c:v>88</c:v>
                </c:pt>
                <c:pt idx="8">
                  <c:v>86.7</c:v>
                </c:pt>
                <c:pt idx="9">
                  <c:v>84.7</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2F6-41FE-85B3-714F8120C0C2}"/>
            </c:ext>
          </c:extLst>
        </c:ser>
        <c:ser>
          <c:idx val="2"/>
          <c:order val="2"/>
          <c:tx>
            <c:strRef>
              <c:f>Sheet1!$D$1</c:f>
              <c:strCache>
                <c:ptCount val="1"/>
                <c:pt idx="0">
                  <c:v>LEB 250 mg c2s (N=61)</c:v>
                </c:pt>
              </c:strCache>
            </c:strRef>
          </c:tx>
          <c:spPr>
            <a:ln w="28575" cap="rnd">
              <a:solidFill>
                <a:srgbClr val="834AC5"/>
              </a:solidFill>
              <a:round/>
            </a:ln>
            <a:effectLst/>
          </c:spPr>
          <c:marker>
            <c:symbol val="circle"/>
            <c:size val="9"/>
            <c:spPr>
              <a:solidFill>
                <a:srgbClr val="834AC5"/>
              </a:solidFill>
              <a:ln w="28575">
                <a:solidFill>
                  <a:srgbClr val="834AC5"/>
                </a:solidFill>
              </a:ln>
              <a:effectLst/>
            </c:spPr>
          </c:marker>
          <c:dPt>
            <c:idx val="9"/>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2F6-41FE-85B3-714F8120C0C2}"/>
              </c:ext>
            </c:extLst>
          </c:dPt>
          <c:dLbls>
            <c:dLbl>
              <c:idx val="9"/>
              <c:layout>
                <c:manualLayout>
                  <c:x val="2.1204577923664993E-3"/>
                  <c:y val="5.4493630513070913E-2"/>
                </c:manualLayout>
              </c:layout>
              <c:tx>
                <c:rich>
                  <a:bodyPr rot="0" vert="horz"/>
                  <a:lstStyle/>
                  <a:p>
                    <a:pPr>
                      <a:defRPr sz="1800" b="1">
                        <a:solidFill>
                          <a:srgbClr val="7A45B8"/>
                        </a:solidFill>
                      </a:defRPr>
                    </a:pPr>
                    <a:r>
                      <a:rPr lang="en-US" sz="1800" b="1">
                        <a:solidFill>
                          <a:srgbClr val="7A45B8"/>
                        </a:solidFill>
                      </a:rPr>
                      <a:t>84.6</a:t>
                    </a:r>
                  </a:p>
                </c:rich>
              </c:tx>
              <c:numFmt formatCode="#,##0.0" sourceLinked="0"/>
              <c:spPr>
                <a:noFill/>
                <a:ln>
                  <a:noFill/>
                </a:ln>
                <a:effectLst/>
              </c:spPr>
              <c:dLblPos val="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5-82F6-41FE-85B3-714F8120C0C2}"/>
                </c:ext>
              </c:extLst>
            </c:dLbl>
            <c:numFmt formatCode="#,##0.0" sourceLinked="0"/>
            <c:spPr>
              <a:solidFill>
                <a:srgbClr val="834AC5"/>
              </a:solidFill>
              <a:ln>
                <a:noFill/>
              </a:ln>
              <a:effectLst/>
            </c:spPr>
            <c:txPr>
              <a:bodyPr rot="0" vert="horz"/>
              <a:lstStyle/>
              <a:p>
                <a:pPr>
                  <a:defRPr>
                    <a:solidFill>
                      <a:srgbClr val="7A45B8"/>
                    </a:solidFill>
                  </a:defRPr>
                </a:pPr>
                <a:endParaRPr lang="es-ES"/>
              </a:p>
            </c:tx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100</c:v>
                </c:pt>
                <c:pt idx="1">
                  <c:v>90.1</c:v>
                </c:pt>
                <c:pt idx="2">
                  <c:v>90.2</c:v>
                </c:pt>
                <c:pt idx="3">
                  <c:v>84.7</c:v>
                </c:pt>
                <c:pt idx="4">
                  <c:v>89.6</c:v>
                </c:pt>
                <c:pt idx="5">
                  <c:v>82.9</c:v>
                </c:pt>
                <c:pt idx="6">
                  <c:v>84.7</c:v>
                </c:pt>
                <c:pt idx="7">
                  <c:v>84.7</c:v>
                </c:pt>
                <c:pt idx="8">
                  <c:v>86.4</c:v>
                </c:pt>
                <c:pt idx="9">
                  <c:v>84.6</c:v>
                </c:pt>
              </c:numCache>
            </c:numRef>
          </c: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2F6-41FE-85B3-714F8120C0C2}"/>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round/>
          </a:ln>
          <a:effectLst/>
        </c:spPr>
        <c:txPr>
          <a:bodyPr rot="-60000000" vert="horz"/>
          <a:lstStyle/>
          <a:p>
            <a:pPr>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a:solidFill>
              <a:srgbClr val="868686"/>
            </a:solidFill>
          </a:ln>
          <a:effectLst/>
        </c:spPr>
        <c:txPr>
          <a:bodyPr rot="-60000000" vert="horz"/>
          <a:lstStyle/>
          <a:p>
            <a:pPr>
              <a:defRPr/>
            </a:pPr>
            <a:endParaRPr lang="es-ES"/>
          </a:p>
        </c:txPr>
        <c:crossAx val="1464482832"/>
        <c:crosses val="autoZero"/>
        <c:crossBetween val="midCat"/>
        <c:majorUnit val="20"/>
      </c:valAx>
      <c:spPr>
        <a:noFill/>
        <a:ln>
          <a:noFill/>
        </a:ln>
        <a:effectLst/>
      </c:spPr>
    </c:plotArea>
    <c:legend>
      <c:legendPos val="t"/>
      <c:legendEntry>
        <c:idx val="0"/>
        <c:txPr>
          <a:bodyPr rot="0" vert="horz"/>
          <a:lstStyle/>
          <a:p>
            <a:pPr>
              <a:defRPr>
                <a:solidFill>
                  <a:srgbClr val="22346A"/>
                </a:solidFill>
                <a:latin typeface="Arial" panose="020B0604020202020204" pitchFamily="34" charset="0"/>
                <a:cs typeface="Arial" panose="020B0604020202020204" pitchFamily="34" charset="0"/>
              </a:defRPr>
            </a:pPr>
            <a:endParaRPr lang="es-ES"/>
          </a:p>
        </c:txPr>
      </c:legendEntry>
      <c:legendEntry>
        <c:idx val="1"/>
        <c:txPr>
          <a:bodyPr rot="0" vert="horz"/>
          <a:lstStyle/>
          <a:p>
            <a:pPr>
              <a:defRPr>
                <a:solidFill>
                  <a:srgbClr val="22346A"/>
                </a:solidFill>
                <a:latin typeface="Arial" panose="020B0604020202020204" pitchFamily="34" charset="0"/>
                <a:cs typeface="Arial" panose="020B0604020202020204" pitchFamily="34" charset="0"/>
              </a:defRPr>
            </a:pPr>
            <a:endParaRPr lang="es-ES"/>
          </a:p>
        </c:txPr>
      </c:legendEntry>
      <c:legendEntry>
        <c:idx val="2"/>
        <c:txPr>
          <a:bodyPr rot="0" vert="horz"/>
          <a:lstStyle/>
          <a:p>
            <a:pPr>
              <a:defRPr>
                <a:solidFill>
                  <a:srgbClr val="22346A"/>
                </a:solidFill>
                <a:latin typeface="Arial" panose="020B0604020202020204" pitchFamily="34" charset="0"/>
                <a:cs typeface="Arial" panose="020B0604020202020204" pitchFamily="34" charset="0"/>
              </a:defRPr>
            </a:pPr>
            <a:endParaRPr lang="es-ES"/>
          </a:p>
        </c:txPr>
      </c:legendEntry>
      <c:layout>
        <c:manualLayout>
          <c:xMode val="edge"/>
          <c:yMode val="edge"/>
          <c:x val="5.4865370605231757E-2"/>
          <c:y val="2.0946232551593464E-2"/>
          <c:w val="0.89631646565631184"/>
          <c:h val="0.11280126457984062"/>
        </c:manualLayout>
      </c:layout>
      <c:overlay val="0"/>
      <c:spPr>
        <a:noFill/>
        <a:ln>
          <a:noFill/>
        </a:ln>
        <a:effectLst/>
      </c:spPr>
      <c:txPr>
        <a:bodyPr rot="0" vert="horz"/>
        <a:lstStyle/>
        <a:p>
          <a:pPr>
            <a:defRPr>
              <a:latin typeface="Arial" panose="020B0604020202020204" pitchFamily="34" charset="0"/>
              <a:cs typeface="Arial" panose="020B0604020202020204" pitchFamily="34" charset="0"/>
            </a:defRPr>
          </a:pPr>
          <a:endParaRPr lang="es-ES"/>
        </a:p>
      </c:txPr>
    </c:legend>
    <c:plotVisOnly val="1"/>
    <c:dispBlanksAs val="zero"/>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1"/>
          </a:solidFill>
        </a:defRPr>
      </a:pPr>
      <a:endParaRPr lang="es-E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394945708740345E-2"/>
          <c:y val="0.18037602673693037"/>
          <c:w val="0.93975481721962983"/>
          <c:h val="0.69941950616877546"/>
        </c:manualLayout>
      </c:layout>
      <c:lineChart>
        <c:grouping val="standard"/>
        <c:varyColors val="0"/>
        <c:ser>
          <c:idx val="0"/>
          <c:order val="0"/>
          <c:tx>
            <c:strRef>
              <c:f>Sheet1!$B$1</c:f>
              <c:strCache>
                <c:ptCount val="1"/>
                <c:pt idx="0">
                  <c:v>LEBRI 250 mg Q4W (KGAB/AC LEB Responders) </c:v>
                </c:pt>
              </c:strCache>
            </c:strRef>
          </c:tx>
          <c:spPr>
            <a:ln w="28575" cap="rnd">
              <a:solidFill>
                <a:srgbClr val="002855"/>
              </a:solidFill>
              <a:round/>
            </a:ln>
            <a:effectLst/>
          </c:spPr>
          <c:marker>
            <c:symbol val="circle"/>
            <c:size val="8"/>
            <c:spPr>
              <a:solidFill>
                <a:srgbClr val="002855"/>
              </a:solidFill>
              <a:ln w="9525">
                <a:solidFill>
                  <a:srgbClr val="002855"/>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Sheet1!$B$2:$B$17</c:f>
              <c:numCache>
                <c:formatCode>General</c:formatCode>
                <c:ptCount val="16"/>
                <c:pt idx="0">
                  <c:v>100</c:v>
                </c:pt>
                <c:pt idx="1">
                  <c:v>89.2</c:v>
                </c:pt>
                <c:pt idx="2">
                  <c:v>86.8</c:v>
                </c:pt>
                <c:pt idx="3">
                  <c:v>92.7</c:v>
                </c:pt>
                <c:pt idx="4">
                  <c:v>93.5</c:v>
                </c:pt>
                <c:pt idx="5">
                  <c:v>96</c:v>
                </c:pt>
                <c:pt idx="6">
                  <c:v>97.1</c:v>
                </c:pt>
                <c:pt idx="7">
                  <c:v>97.1</c:v>
                </c:pt>
                <c:pt idx="8">
                  <c:v>94.2</c:v>
                </c:pt>
                <c:pt idx="9">
                  <c:v>93.1</c:v>
                </c:pt>
                <c:pt idx="10">
                  <c:v>95.5</c:v>
                </c:pt>
                <c:pt idx="11">
                  <c:v>100</c:v>
                </c:pt>
                <c:pt idx="12">
                  <c:v>94.6</c:v>
                </c:pt>
                <c:pt idx="13">
                  <c:v>97.6</c:v>
                </c:pt>
                <c:pt idx="14">
                  <c:v>98.8</c:v>
                </c:pt>
                <c:pt idx="15">
                  <c:v>96.3</c:v>
                </c:pt>
              </c:numCache>
            </c:numRef>
          </c:val>
          <c:smooth val="0"/>
          <c:extLst>
            <c:ext xmlns:c16="http://schemas.microsoft.com/office/drawing/2014/chart" uri="{C3380CC4-5D6E-409C-BE32-E72D297353CC}">
              <c16:uniqueId val="{00000000-6C7E-4450-8B1E-C25F4E4EA86A}"/>
            </c:ext>
          </c:extLst>
        </c:ser>
        <c:ser>
          <c:idx val="1"/>
          <c:order val="1"/>
          <c:tx>
            <c:strRef>
              <c:f>Sheet1!$C$1</c:f>
              <c:strCache>
                <c:ptCount val="1"/>
                <c:pt idx="0">
                  <c:v>KGAA Q4W</c:v>
                </c:pt>
              </c:strCache>
            </c:strRef>
          </c:tx>
          <c:spPr>
            <a:ln w="28575" cap="rnd">
              <a:solidFill>
                <a:srgbClr val="566284"/>
              </a:solidFill>
              <a:round/>
            </a:ln>
            <a:effectLst/>
          </c:spPr>
          <c:marker>
            <c:symbol val="x"/>
            <c:size val="9"/>
            <c:spPr>
              <a:noFill/>
              <a:ln w="28575">
                <a:solidFill>
                  <a:srgbClr val="566284"/>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Sheet1!$C$2:$C$17</c:f>
              <c:numCache>
                <c:formatCode>General</c:formatCode>
                <c:ptCount val="16"/>
              </c:numCache>
            </c:numRef>
          </c:val>
          <c:smooth val="0"/>
          <c:extLst>
            <c:ext xmlns:c16="http://schemas.microsoft.com/office/drawing/2014/chart" uri="{C3380CC4-5D6E-409C-BE32-E72D297353CC}">
              <c16:uniqueId val="{00000001-6C7E-4450-8B1E-C25F4E4EA86A}"/>
            </c:ext>
          </c:extLst>
        </c:ser>
        <c:ser>
          <c:idx val="2"/>
          <c:order val="2"/>
          <c:tx>
            <c:strRef>
              <c:f>Sheet1!$D$1</c:f>
              <c:strCache>
                <c:ptCount val="1"/>
                <c:pt idx="0">
                  <c:v>KGAA Q2W</c:v>
                </c:pt>
              </c:strCache>
            </c:strRef>
          </c:tx>
          <c:spPr>
            <a:ln w="28575" cap="rnd">
              <a:solidFill>
                <a:srgbClr val="B1059D"/>
              </a:solidFill>
              <a:round/>
            </a:ln>
            <a:effectLst/>
          </c:spPr>
          <c:marker>
            <c:symbol val="circle"/>
            <c:size val="5"/>
            <c:spPr>
              <a:solidFill>
                <a:srgbClr val="B1059D"/>
              </a:solidFill>
              <a:ln w="28575">
                <a:solidFill>
                  <a:srgbClr val="B1059D"/>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Sheet1!$D$2:$D$17</c:f>
              <c:numCache>
                <c:formatCode>General</c:formatCode>
                <c:ptCount val="16"/>
              </c:numCache>
            </c:numRef>
          </c:val>
          <c:smooth val="0"/>
          <c:extLst>
            <c:ext xmlns:c16="http://schemas.microsoft.com/office/drawing/2014/chart" uri="{C3380CC4-5D6E-409C-BE32-E72D297353CC}">
              <c16:uniqueId val="{00000002-6C7E-4450-8B1E-C25F4E4EA86A}"/>
            </c:ext>
          </c:extLst>
        </c:ser>
        <c:ser>
          <c:idx val="3"/>
          <c:order val="3"/>
          <c:tx>
            <c:strRef>
              <c:f>Sheet1!$E$1</c:f>
              <c:strCache>
                <c:ptCount val="1"/>
                <c:pt idx="0">
                  <c:v>LEBRI 250 mg Q2W (KGAB/AC LEB Responders)</c:v>
                </c:pt>
              </c:strCache>
            </c:strRef>
          </c:tx>
          <c:spPr>
            <a:ln w="28575" cap="rnd">
              <a:solidFill>
                <a:srgbClr val="834AC5"/>
              </a:solidFill>
              <a:round/>
            </a:ln>
            <a:effectLst/>
          </c:spPr>
          <c:marker>
            <c:symbol val="circle"/>
            <c:size val="8"/>
            <c:spPr>
              <a:solidFill>
                <a:srgbClr val="834AC5"/>
              </a:solidFill>
              <a:ln w="9525">
                <a:solidFill>
                  <a:srgbClr val="834AC5"/>
                </a:solidFill>
              </a:ln>
              <a:effectLst/>
            </c:spPr>
          </c:marker>
          <c:dPt>
            <c:idx val="9"/>
            <c:marker>
              <c:symbol val="circle"/>
              <c:size val="8"/>
              <c:spPr>
                <a:solidFill>
                  <a:srgbClr val="834AC5"/>
                </a:solidFill>
                <a:ln w="9525">
                  <a:solidFill>
                    <a:srgbClr val="834AC5"/>
                  </a:solidFill>
                </a:ln>
                <a:effectLst/>
              </c:spPr>
            </c:marker>
            <c:bubble3D val="0"/>
            <c:extLst>
              <c:ext xmlns:c16="http://schemas.microsoft.com/office/drawing/2014/chart" uri="{C3380CC4-5D6E-409C-BE32-E72D297353CC}">
                <c16:uniqueId val="{00000003-6C7E-4450-8B1E-C25F4E4EA86A}"/>
              </c:ext>
            </c:extLst>
          </c:dPt>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Sheet1!$E$2:$E$18</c:f>
              <c:numCache>
                <c:formatCode>General</c:formatCode>
                <c:ptCount val="17"/>
                <c:pt idx="0">
                  <c:v>100</c:v>
                </c:pt>
                <c:pt idx="1">
                  <c:v>96.4</c:v>
                </c:pt>
                <c:pt idx="2">
                  <c:v>90.1</c:v>
                </c:pt>
                <c:pt idx="3">
                  <c:v>95.1</c:v>
                </c:pt>
                <c:pt idx="4">
                  <c:v>92.2</c:v>
                </c:pt>
                <c:pt idx="5">
                  <c:v>95.9</c:v>
                </c:pt>
                <c:pt idx="6">
                  <c:v>92.7</c:v>
                </c:pt>
                <c:pt idx="7">
                  <c:v>93.5</c:v>
                </c:pt>
                <c:pt idx="8">
                  <c:v>94.4</c:v>
                </c:pt>
                <c:pt idx="9">
                  <c:v>95.5</c:v>
                </c:pt>
                <c:pt idx="10">
                  <c:v>91</c:v>
                </c:pt>
                <c:pt idx="11">
                  <c:v>96.2</c:v>
                </c:pt>
                <c:pt idx="12">
                  <c:v>94.9</c:v>
                </c:pt>
                <c:pt idx="13">
                  <c:v>96.1</c:v>
                </c:pt>
                <c:pt idx="14">
                  <c:v>97.2</c:v>
                </c:pt>
                <c:pt idx="15">
                  <c:v>95.6</c:v>
                </c:pt>
              </c:numCache>
            </c:numRef>
          </c:val>
          <c:smooth val="0"/>
          <c:extLst>
            <c:ext xmlns:c16="http://schemas.microsoft.com/office/drawing/2014/chart" uri="{C3380CC4-5D6E-409C-BE32-E72D297353CC}">
              <c16:uniqueId val="{00000004-6C7E-4450-8B1E-C25F4E4EA86A}"/>
            </c:ext>
          </c:extLst>
        </c:ser>
        <c:dLbls>
          <c:showLegendKey val="0"/>
          <c:showVal val="0"/>
          <c:showCatName val="0"/>
          <c:showSerName val="0"/>
          <c:showPercent val="0"/>
          <c:showBubbleSize val="0"/>
        </c:dLbls>
        <c:marker val="1"/>
        <c:smooth val="0"/>
        <c:axId val="1464482832"/>
        <c:axId val="1464491984"/>
      </c:lineChart>
      <c:dateAx>
        <c:axId val="1464482832"/>
        <c:scaling>
          <c:orientation val="minMax"/>
        </c:scaling>
        <c:delete val="0"/>
        <c:axPos val="b"/>
        <c:numFmt formatCode="General" sourceLinked="1"/>
        <c:majorTickMark val="none"/>
        <c:minorTickMark val="none"/>
        <c:tickLblPos val="none"/>
        <c:spPr>
          <a:solidFill>
            <a:schemeClr val="bg1"/>
          </a:solidFill>
          <a:ln w="12700" cap="flat" cmpd="sng" algn="ctr">
            <a:solidFill>
              <a:sysClr val="window" lastClr="FFFFFF">
                <a:lumMod val="75000"/>
              </a:sys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1464491984"/>
        <c:crosses val="autoZero"/>
        <c:auto val="0"/>
        <c:lblOffset val="100"/>
        <c:baseTimeUnit val="days"/>
      </c:dateAx>
      <c:valAx>
        <c:axId val="1464491984"/>
        <c:scaling>
          <c:orientation val="minMax"/>
          <c:max val="100"/>
          <c:min val="0"/>
        </c:scaling>
        <c:delete val="0"/>
        <c:axPos val="l"/>
        <c:numFmt formatCode="General" sourceLinked="1"/>
        <c:majorTickMark val="out"/>
        <c:minorTickMark val="none"/>
        <c:tickLblPos val="nextTo"/>
        <c:spPr>
          <a:noFill/>
          <a:ln w="12700">
            <a:solidFill>
              <a:srgbClr val="BFBFBF"/>
            </a:solidFill>
          </a:ln>
          <a:effectLst/>
        </c:spPr>
        <c:txPr>
          <a:bodyPr rot="-60000000" spcFirstLastPara="1" vertOverflow="ellipsis" vert="horz" wrap="square" anchor="ctr" anchorCtr="1"/>
          <a:lstStyle/>
          <a:p>
            <a:pPr>
              <a:defRPr sz="800" b="0" i="0" u="none" strike="noStrike" kern="1200" baseline="0">
                <a:solidFill>
                  <a:srgbClr val="BFBFBF"/>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B4A-4BCC-8286-43BCE3FBC8D6}"/>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B4A-4BCC-8286-43BCE3FBC8D6}"/>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B4A-4BCC-8286-43BCE3FBC8D6}"/>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B4A-4BCC-8286-43BCE3FBC8D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96</c:v>
                </c:pt>
                <c:pt idx="1">
                  <c:v>4</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FB4A-4BCC-8286-43BCE3FBC8D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099568762330428E-2"/>
          <c:y val="0.16950214908657577"/>
          <c:w val="0.92981164801107541"/>
          <c:h val="0.69930567972167257"/>
        </c:manualLayout>
      </c:layout>
      <c:lineChart>
        <c:grouping val="standard"/>
        <c:varyColors val="0"/>
        <c:ser>
          <c:idx val="0"/>
          <c:order val="0"/>
          <c:tx>
            <c:strRef>
              <c:f>Sheet1!$B$1</c:f>
              <c:strCache>
                <c:ptCount val="1"/>
                <c:pt idx="0">
                  <c:v>LEBRI 250 mg Q4W (KGAB/AC LEB Responders) </c:v>
                </c:pt>
              </c:strCache>
            </c:strRef>
          </c:tx>
          <c:spPr>
            <a:ln w="28575" cap="rnd">
              <a:solidFill>
                <a:srgbClr val="002855"/>
              </a:solidFill>
              <a:round/>
            </a:ln>
            <a:effectLst/>
          </c:spPr>
          <c:marker>
            <c:symbol val="circle"/>
            <c:size val="9"/>
            <c:spPr>
              <a:solidFill>
                <a:srgbClr val="002855"/>
              </a:solidFill>
              <a:ln w="9525">
                <a:solidFill>
                  <a:srgbClr val="002855"/>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Sheet1!$B$2:$B$18</c:f>
              <c:numCache>
                <c:formatCode>General</c:formatCode>
                <c:ptCount val="17"/>
                <c:pt idx="0">
                  <c:v>60</c:v>
                </c:pt>
                <c:pt idx="1">
                  <c:v>55.9</c:v>
                </c:pt>
                <c:pt idx="2">
                  <c:v>69.3</c:v>
                </c:pt>
                <c:pt idx="3">
                  <c:v>69.7</c:v>
                </c:pt>
                <c:pt idx="4">
                  <c:v>75.900000000000006</c:v>
                </c:pt>
                <c:pt idx="5">
                  <c:v>77.8</c:v>
                </c:pt>
                <c:pt idx="6">
                  <c:v>79.400000000000006</c:v>
                </c:pt>
                <c:pt idx="7">
                  <c:v>80.599999999999994</c:v>
                </c:pt>
                <c:pt idx="8">
                  <c:v>77.900000000000006</c:v>
                </c:pt>
                <c:pt idx="9">
                  <c:v>78.2</c:v>
                </c:pt>
                <c:pt idx="10">
                  <c:v>79.8</c:v>
                </c:pt>
                <c:pt idx="11">
                  <c:v>80.599999999999994</c:v>
                </c:pt>
                <c:pt idx="12">
                  <c:v>81.7</c:v>
                </c:pt>
                <c:pt idx="13">
                  <c:v>85.7</c:v>
                </c:pt>
                <c:pt idx="14">
                  <c:v>85.5</c:v>
                </c:pt>
                <c:pt idx="15">
                  <c:v>82.5</c:v>
                </c:pt>
              </c:numCache>
            </c:numRef>
          </c:val>
          <c:smooth val="0"/>
          <c:extLst>
            <c:ext xmlns:c16="http://schemas.microsoft.com/office/drawing/2014/chart" uri="{C3380CC4-5D6E-409C-BE32-E72D297353CC}">
              <c16:uniqueId val="{00000000-CD5D-411B-A4C8-DDCE7FF9D17D}"/>
            </c:ext>
          </c:extLst>
        </c:ser>
        <c:ser>
          <c:idx val="1"/>
          <c:order val="1"/>
          <c:tx>
            <c:strRef>
              <c:f>Sheet1!$C$1</c:f>
              <c:strCache>
                <c:ptCount val="1"/>
                <c:pt idx="0">
                  <c:v>KGAA Q4W</c:v>
                </c:pt>
              </c:strCache>
            </c:strRef>
          </c:tx>
          <c:spPr>
            <a:ln w="28575" cap="rnd">
              <a:solidFill>
                <a:srgbClr val="566284"/>
              </a:solidFill>
              <a:round/>
            </a:ln>
            <a:effectLst/>
          </c:spPr>
          <c:marker>
            <c:symbol val="x"/>
            <c:size val="9"/>
            <c:spPr>
              <a:noFill/>
              <a:ln w="28575">
                <a:solidFill>
                  <a:srgbClr val="566284"/>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Sheet1!$C$2:$C$18</c:f>
              <c:numCache>
                <c:formatCode>General</c:formatCode>
                <c:ptCount val="17"/>
              </c:numCache>
            </c:numRef>
          </c:val>
          <c:smooth val="0"/>
          <c:extLst>
            <c:ext xmlns:c16="http://schemas.microsoft.com/office/drawing/2014/chart" uri="{C3380CC4-5D6E-409C-BE32-E72D297353CC}">
              <c16:uniqueId val="{00000001-CD5D-411B-A4C8-DDCE7FF9D17D}"/>
            </c:ext>
          </c:extLst>
        </c:ser>
        <c:ser>
          <c:idx val="2"/>
          <c:order val="2"/>
          <c:tx>
            <c:strRef>
              <c:f>Sheet1!$D$1</c:f>
              <c:strCache>
                <c:ptCount val="1"/>
                <c:pt idx="0">
                  <c:v>KGAA Q2W</c:v>
                </c:pt>
              </c:strCache>
            </c:strRef>
          </c:tx>
          <c:spPr>
            <a:ln w="28575" cap="rnd">
              <a:solidFill>
                <a:srgbClr val="B1059D"/>
              </a:solidFill>
              <a:round/>
            </a:ln>
            <a:effectLst/>
          </c:spPr>
          <c:marker>
            <c:symbol val="circle"/>
            <c:size val="5"/>
            <c:spPr>
              <a:solidFill>
                <a:srgbClr val="B1059D"/>
              </a:solidFill>
              <a:ln w="28575">
                <a:solidFill>
                  <a:srgbClr val="B1059D"/>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Sheet1!$D$2:$D$18</c:f>
              <c:numCache>
                <c:formatCode>General</c:formatCode>
                <c:ptCount val="17"/>
              </c:numCache>
            </c:numRef>
          </c:val>
          <c:smooth val="0"/>
          <c:extLst>
            <c:ext xmlns:c16="http://schemas.microsoft.com/office/drawing/2014/chart" uri="{C3380CC4-5D6E-409C-BE32-E72D297353CC}">
              <c16:uniqueId val="{00000002-CD5D-411B-A4C8-DDCE7FF9D17D}"/>
            </c:ext>
          </c:extLst>
        </c:ser>
        <c:ser>
          <c:idx val="3"/>
          <c:order val="3"/>
          <c:tx>
            <c:strRef>
              <c:f>Sheet1!$E$1</c:f>
              <c:strCache>
                <c:ptCount val="1"/>
                <c:pt idx="0">
                  <c:v>LEBRI 250 mg Q2W (KGAB/AC LEB Responders)</c:v>
                </c:pt>
              </c:strCache>
            </c:strRef>
          </c:tx>
          <c:spPr>
            <a:ln w="28575" cap="rnd">
              <a:solidFill>
                <a:srgbClr val="834AC5"/>
              </a:solidFill>
              <a:round/>
            </a:ln>
            <a:effectLst/>
          </c:spPr>
          <c:marker>
            <c:symbol val="circle"/>
            <c:size val="8"/>
            <c:spPr>
              <a:solidFill>
                <a:srgbClr val="834AC5"/>
              </a:solidFill>
              <a:ln w="9525">
                <a:solidFill>
                  <a:srgbClr val="834AC5"/>
                </a:solidFill>
              </a:ln>
              <a:effectLst/>
            </c:spPr>
          </c:marker>
          <c:dPt>
            <c:idx val="9"/>
            <c:marker>
              <c:symbol val="circle"/>
              <c:size val="8"/>
              <c:spPr>
                <a:solidFill>
                  <a:srgbClr val="834AC5"/>
                </a:solidFill>
                <a:ln w="9525">
                  <a:solidFill>
                    <a:srgbClr val="834AC5"/>
                  </a:solidFill>
                </a:ln>
                <a:effectLst/>
              </c:spPr>
            </c:marker>
            <c:bubble3D val="0"/>
            <c:extLst>
              <c:ext xmlns:c16="http://schemas.microsoft.com/office/drawing/2014/chart" uri="{C3380CC4-5D6E-409C-BE32-E72D297353CC}">
                <c16:uniqueId val="{00000003-CD5D-411B-A4C8-DDCE7FF9D17D}"/>
              </c:ext>
            </c:extLst>
          </c:dPt>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Sheet1!$E$2:$E$18</c:f>
              <c:numCache>
                <c:formatCode>General</c:formatCode>
                <c:ptCount val="17"/>
                <c:pt idx="0">
                  <c:v>61.6</c:v>
                </c:pt>
                <c:pt idx="1">
                  <c:v>63.6</c:v>
                </c:pt>
                <c:pt idx="2">
                  <c:v>63.1</c:v>
                </c:pt>
                <c:pt idx="3">
                  <c:v>68.599999999999994</c:v>
                </c:pt>
                <c:pt idx="4">
                  <c:v>70.900000000000006</c:v>
                </c:pt>
                <c:pt idx="5">
                  <c:v>70.099999999999994</c:v>
                </c:pt>
                <c:pt idx="6">
                  <c:v>74</c:v>
                </c:pt>
                <c:pt idx="7">
                  <c:v>71</c:v>
                </c:pt>
                <c:pt idx="8">
                  <c:v>79.8</c:v>
                </c:pt>
                <c:pt idx="9">
                  <c:v>78.400000000000006</c:v>
                </c:pt>
                <c:pt idx="10">
                  <c:v>76.900000000000006</c:v>
                </c:pt>
                <c:pt idx="11">
                  <c:v>75.900000000000006</c:v>
                </c:pt>
                <c:pt idx="12">
                  <c:v>76.900000000000006</c:v>
                </c:pt>
                <c:pt idx="13">
                  <c:v>83.1</c:v>
                </c:pt>
                <c:pt idx="14">
                  <c:v>79.2</c:v>
                </c:pt>
                <c:pt idx="15">
                  <c:v>82.4</c:v>
                </c:pt>
              </c:numCache>
            </c:numRef>
          </c:val>
          <c:smooth val="0"/>
          <c:extLst>
            <c:ext xmlns:c16="http://schemas.microsoft.com/office/drawing/2014/chart" uri="{C3380CC4-5D6E-409C-BE32-E72D297353CC}">
              <c16:uniqueId val="{00000004-CD5D-411B-A4C8-DDCE7FF9D17D}"/>
            </c:ext>
          </c:extLst>
        </c:ser>
        <c:dLbls>
          <c:showLegendKey val="0"/>
          <c:showVal val="0"/>
          <c:showCatName val="0"/>
          <c:showSerName val="0"/>
          <c:showPercent val="0"/>
          <c:showBubbleSize val="0"/>
        </c:dLbls>
        <c:marker val="1"/>
        <c:smooth val="0"/>
        <c:axId val="1464482832"/>
        <c:axId val="1464491984"/>
      </c:lineChart>
      <c:dateAx>
        <c:axId val="1464482832"/>
        <c:scaling>
          <c:orientation val="minMax"/>
        </c:scaling>
        <c:delete val="0"/>
        <c:axPos val="b"/>
        <c:numFmt formatCode="General" sourceLinked="1"/>
        <c:majorTickMark val="none"/>
        <c:minorTickMark val="none"/>
        <c:tickLblPos val="none"/>
        <c:spPr>
          <a:solidFill>
            <a:srgbClr val="002060"/>
          </a:solidFill>
          <a:ln w="12700" cap="flat" cmpd="sng" algn="ctr">
            <a:solidFill>
              <a:srgbClr val="BFBFBF"/>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1464491984"/>
        <c:crosses val="autoZero"/>
        <c:auto val="0"/>
        <c:lblOffset val="100"/>
        <c:baseTimeUnit val="days"/>
      </c:dateAx>
      <c:valAx>
        <c:axId val="1464491984"/>
        <c:scaling>
          <c:orientation val="minMax"/>
          <c:max val="100"/>
          <c:min val="0"/>
        </c:scaling>
        <c:delete val="0"/>
        <c:axPos val="l"/>
        <c:numFmt formatCode="General" sourceLinked="1"/>
        <c:majorTickMark val="out"/>
        <c:minorTickMark val="none"/>
        <c:tickLblPos val="nextTo"/>
        <c:spPr>
          <a:noFill/>
          <a:ln w="12700">
            <a:solidFill>
              <a:srgbClr val="BFBFBF"/>
            </a:solidFill>
          </a:ln>
          <a:effectLst/>
        </c:spPr>
        <c:txPr>
          <a:bodyPr rot="-60000000" spcFirstLastPara="1" vertOverflow="ellipsis" vert="horz" wrap="square" anchor="ctr" anchorCtr="1"/>
          <a:lstStyle/>
          <a:p>
            <a:pPr>
              <a:defRPr sz="800" b="0" i="0" u="none" strike="noStrike" kern="1200" baseline="0">
                <a:solidFill>
                  <a:srgbClr val="BFBFBF"/>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noFill/>
    </a:ln>
    <a:effectLst/>
  </c:spPr>
  <c:txPr>
    <a:bodyPr/>
    <a:lstStyle/>
    <a:p>
      <a:pPr>
        <a:defRPr sz="1200">
          <a:latin typeface="Arial" panose="020B0604020202020204" pitchFamily="34" charset="0"/>
          <a:cs typeface="Arial" panose="020B0604020202020204" pitchFamily="34" charset="0"/>
        </a:defRPr>
      </a:pPr>
      <a:endParaRPr lang="es-E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DF0A-9349-9E73-31315BAFB945}"/>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DF0A-9349-9E73-31315BAFB945}"/>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DF0A-9349-9E73-31315BAFB945}"/>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DF0A-9349-9E73-31315BAFB94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83</c:v>
                </c:pt>
                <c:pt idx="1">
                  <c:v>4</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DF0A-9349-9E73-31315BAFB94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0F3-4C77-B669-11BB9C06C262}"/>
              </c:ext>
            </c:extLst>
          </c:dPt>
          <c:dPt>
            <c:idx val="1"/>
            <c:bubble3D val="0"/>
            <c:spPr>
              <a:solidFill>
                <a:schemeClr val="bg1">
                  <a:lumMod val="85000"/>
                </a:schemeClr>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0F3-4C77-B669-11BB9C06C262}"/>
              </c:ext>
            </c:extLst>
          </c:dPt>
          <c:dPt>
            <c:idx val="2"/>
            <c:bubble3D val="0"/>
            <c:spPr>
              <a:solidFill>
                <a:schemeClr val="accent3"/>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0F3-4C77-B669-11BB9C06C262}"/>
              </c:ext>
            </c:extLst>
          </c:dPt>
          <c:dPt>
            <c:idx val="3"/>
            <c:bubble3D val="0"/>
            <c:spPr>
              <a:solidFill>
                <a:schemeClr val="accent4"/>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0F3-4C77-B669-11BB9C06C26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76</c:v>
                </c:pt>
                <c:pt idx="1">
                  <c:v>24</c:v>
                </c:pt>
                <c:pt idx="2">
                  <c:v>0</c:v>
                </c:pt>
                <c:pt idx="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0F3-4C77-B669-11BB9C06C26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057D-4180-BC09-159F020E225F}"/>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057D-4180-BC09-159F020E225F}"/>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057D-4180-BC09-159F020E225F}"/>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057D-4180-BC09-159F020E225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59</c:v>
                </c:pt>
                <c:pt idx="1">
                  <c:v>41</c:v>
                </c:pt>
                <c:pt idx="2">
                  <c:v>0</c:v>
                </c:pt>
                <c:pt idx="3">
                  <c:v>0</c:v>
                </c:pt>
              </c:numCache>
            </c:numRef>
          </c:val>
          <c:extLst>
            <c:ext xmlns:c16="http://schemas.microsoft.com/office/drawing/2014/chart" uri="{C3380CC4-5D6E-409C-BE32-E72D297353CC}">
              <c16:uniqueId val="{00000008-057D-4180-BC09-159F020E225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099568762330442E-2"/>
          <c:y val="9.8032572331330156E-2"/>
          <c:w val="0.94105024704506168"/>
          <c:h val="0.78176305681184566"/>
        </c:manualLayout>
      </c:layout>
      <c:lineChart>
        <c:grouping val="standard"/>
        <c:varyColors val="0"/>
        <c:ser>
          <c:idx val="0"/>
          <c:order val="0"/>
          <c:tx>
            <c:strRef>
              <c:f>Sheet1!$B$1</c:f>
              <c:strCache>
                <c:ptCount val="1"/>
                <c:pt idx="0">
                  <c:v>LEBRI 250 mg Q4W (KGAB/AC LEB Responders) </c:v>
                </c:pt>
              </c:strCache>
            </c:strRef>
          </c:tx>
          <c:spPr>
            <a:ln w="28575" cap="rnd">
              <a:solidFill>
                <a:srgbClr val="002855"/>
              </a:solidFill>
              <a:round/>
            </a:ln>
            <a:effectLst/>
          </c:spPr>
          <c:marker>
            <c:symbol val="circle"/>
            <c:size val="8"/>
            <c:spPr>
              <a:solidFill>
                <a:srgbClr val="002855"/>
              </a:solidFill>
              <a:ln w="9525">
                <a:solidFill>
                  <a:srgbClr val="002855"/>
                </a:solidFill>
              </a:ln>
              <a:effectLst/>
            </c:spPr>
          </c:marker>
          <c:dPt>
            <c:idx val="15"/>
            <c:marker>
              <c:symbol val="circle"/>
              <c:size val="8"/>
              <c:spPr>
                <a:solidFill>
                  <a:srgbClr val="002855"/>
                </a:solidFill>
                <a:ln w="9525">
                  <a:solidFill>
                    <a:srgbClr val="002855"/>
                  </a:solidFill>
                </a:ln>
                <a:effectLst/>
              </c:spPr>
            </c:marker>
            <c:bubble3D val="0"/>
            <c:spPr>
              <a:ln w="28575" cap="rnd">
                <a:solidFill>
                  <a:srgbClr val="002855"/>
                </a:solidFill>
                <a:round/>
              </a:ln>
              <a:effectLst/>
            </c:spPr>
            <c:extLst>
              <c:ext xmlns:c16="http://schemas.microsoft.com/office/drawing/2014/chart" uri="{C3380CC4-5D6E-409C-BE32-E72D297353CC}">
                <c16:uniqueId val="{00000001-0A4D-495E-8E91-D6A4C721E1F3}"/>
              </c:ext>
            </c:extLst>
          </c:dPt>
          <c:cat>
            <c:numRef>
              <c:f>Sheet1!$A$2:$A$18</c:f>
              <c:numCache>
                <c:formatCode>General</c:formatCode>
                <c:ptCount val="17"/>
                <c:pt idx="0">
                  <c:v>16</c:v>
                </c:pt>
                <c:pt idx="1">
                  <c:v>20</c:v>
                </c:pt>
                <c:pt idx="2">
                  <c:v>24</c:v>
                </c:pt>
                <c:pt idx="3">
                  <c:v>28</c:v>
                </c:pt>
                <c:pt idx="4">
                  <c:v>32</c:v>
                </c:pt>
                <c:pt idx="5">
                  <c:v>36</c:v>
                </c:pt>
                <c:pt idx="6">
                  <c:v>40</c:v>
                </c:pt>
                <c:pt idx="7">
                  <c:v>44</c:v>
                </c:pt>
                <c:pt idx="8">
                  <c:v>48</c:v>
                </c:pt>
                <c:pt idx="9">
                  <c:v>52</c:v>
                </c:pt>
                <c:pt idx="11">
                  <c:v>54</c:v>
                </c:pt>
                <c:pt idx="12">
                  <c:v>56</c:v>
                </c:pt>
                <c:pt idx="13">
                  <c:v>68</c:v>
                </c:pt>
                <c:pt idx="14">
                  <c:v>80</c:v>
                </c:pt>
                <c:pt idx="15">
                  <c:v>92</c:v>
                </c:pt>
                <c:pt idx="16">
                  <c:v>104</c:v>
                </c:pt>
              </c:numCache>
            </c:numRef>
          </c:cat>
          <c:val>
            <c:numRef>
              <c:f>Sheet1!$B$2:$B$18</c:f>
              <c:numCache>
                <c:formatCode>General</c:formatCode>
                <c:ptCount val="17"/>
                <c:pt idx="0">
                  <c:v>100</c:v>
                </c:pt>
                <c:pt idx="1">
                  <c:v>78.7</c:v>
                </c:pt>
                <c:pt idx="2">
                  <c:v>85.5</c:v>
                </c:pt>
                <c:pt idx="3">
                  <c:v>79.7</c:v>
                </c:pt>
                <c:pt idx="4">
                  <c:v>81.099999999999994</c:v>
                </c:pt>
                <c:pt idx="5">
                  <c:v>81.2</c:v>
                </c:pt>
                <c:pt idx="6">
                  <c:v>88.6</c:v>
                </c:pt>
                <c:pt idx="7">
                  <c:v>82.9</c:v>
                </c:pt>
                <c:pt idx="8">
                  <c:v>85.9</c:v>
                </c:pt>
                <c:pt idx="9">
                  <c:v>82.6</c:v>
                </c:pt>
                <c:pt idx="11">
                  <c:v>86.9</c:v>
                </c:pt>
                <c:pt idx="12">
                  <c:v>81.5</c:v>
                </c:pt>
                <c:pt idx="13">
                  <c:v>83.3</c:v>
                </c:pt>
                <c:pt idx="14">
                  <c:v>80</c:v>
                </c:pt>
                <c:pt idx="15">
                  <c:v>79.7</c:v>
                </c:pt>
                <c:pt idx="16">
                  <c:v>76.400000000000006</c:v>
                </c:pt>
              </c:numCache>
            </c:numRef>
          </c:val>
          <c:smooth val="0"/>
          <c:extLst>
            <c:ext xmlns:c16="http://schemas.microsoft.com/office/drawing/2014/chart" uri="{C3380CC4-5D6E-409C-BE32-E72D297353CC}">
              <c16:uniqueId val="{00000002-0A4D-495E-8E91-D6A4C721E1F3}"/>
            </c:ext>
          </c:extLst>
        </c:ser>
        <c:ser>
          <c:idx val="1"/>
          <c:order val="1"/>
          <c:tx>
            <c:strRef>
              <c:f>Sheet1!$C$1</c:f>
              <c:strCache>
                <c:ptCount val="1"/>
                <c:pt idx="0">
                  <c:v>KGAA Q4W</c:v>
                </c:pt>
              </c:strCache>
            </c:strRef>
          </c:tx>
          <c:spPr>
            <a:ln w="28575" cap="rnd">
              <a:solidFill>
                <a:srgbClr val="566284"/>
              </a:solidFill>
              <a:round/>
            </a:ln>
            <a:effectLst/>
          </c:spPr>
          <c:marker>
            <c:symbol val="x"/>
            <c:size val="9"/>
            <c:spPr>
              <a:noFill/>
              <a:ln w="28575">
                <a:solidFill>
                  <a:srgbClr val="566284"/>
                </a:solidFill>
              </a:ln>
              <a:effectLst/>
            </c:spPr>
          </c:marker>
          <c:cat>
            <c:numRef>
              <c:f>Sheet1!$A$2:$A$18</c:f>
              <c:numCache>
                <c:formatCode>General</c:formatCode>
                <c:ptCount val="17"/>
                <c:pt idx="0">
                  <c:v>16</c:v>
                </c:pt>
                <c:pt idx="1">
                  <c:v>20</c:v>
                </c:pt>
                <c:pt idx="2">
                  <c:v>24</c:v>
                </c:pt>
                <c:pt idx="3">
                  <c:v>28</c:v>
                </c:pt>
                <c:pt idx="4">
                  <c:v>32</c:v>
                </c:pt>
                <c:pt idx="5">
                  <c:v>36</c:v>
                </c:pt>
                <c:pt idx="6">
                  <c:v>40</c:v>
                </c:pt>
                <c:pt idx="7">
                  <c:v>44</c:v>
                </c:pt>
                <c:pt idx="8">
                  <c:v>48</c:v>
                </c:pt>
                <c:pt idx="9">
                  <c:v>52</c:v>
                </c:pt>
                <c:pt idx="11">
                  <c:v>54</c:v>
                </c:pt>
                <c:pt idx="12">
                  <c:v>56</c:v>
                </c:pt>
                <c:pt idx="13">
                  <c:v>68</c:v>
                </c:pt>
                <c:pt idx="14">
                  <c:v>80</c:v>
                </c:pt>
                <c:pt idx="15">
                  <c:v>92</c:v>
                </c:pt>
                <c:pt idx="16">
                  <c:v>104</c:v>
                </c:pt>
              </c:numCache>
            </c:numRef>
          </c:cat>
          <c:val>
            <c:numRef>
              <c:f>Sheet1!$C$2:$C$18</c:f>
              <c:numCache>
                <c:formatCode>General</c:formatCode>
                <c:ptCount val="17"/>
              </c:numCache>
            </c:numRef>
          </c:val>
          <c:smooth val="0"/>
          <c:extLst>
            <c:ext xmlns:c16="http://schemas.microsoft.com/office/drawing/2014/chart" uri="{C3380CC4-5D6E-409C-BE32-E72D297353CC}">
              <c16:uniqueId val="{00000003-0A4D-495E-8E91-D6A4C721E1F3}"/>
            </c:ext>
          </c:extLst>
        </c:ser>
        <c:ser>
          <c:idx val="2"/>
          <c:order val="2"/>
          <c:tx>
            <c:strRef>
              <c:f>Sheet1!$D$1</c:f>
              <c:strCache>
                <c:ptCount val="1"/>
                <c:pt idx="0">
                  <c:v>KGAA Q2W</c:v>
                </c:pt>
              </c:strCache>
            </c:strRef>
          </c:tx>
          <c:spPr>
            <a:ln w="28575" cap="rnd">
              <a:solidFill>
                <a:srgbClr val="B1059D"/>
              </a:solidFill>
              <a:round/>
            </a:ln>
            <a:effectLst/>
          </c:spPr>
          <c:marker>
            <c:symbol val="circle"/>
            <c:size val="5"/>
            <c:spPr>
              <a:solidFill>
                <a:srgbClr val="B1059D"/>
              </a:solidFill>
              <a:ln w="28575">
                <a:solidFill>
                  <a:srgbClr val="B1059D"/>
                </a:solidFill>
              </a:ln>
              <a:effectLst/>
            </c:spPr>
          </c:marker>
          <c:cat>
            <c:numRef>
              <c:f>Sheet1!$A$2:$A$18</c:f>
              <c:numCache>
                <c:formatCode>General</c:formatCode>
                <c:ptCount val="17"/>
                <c:pt idx="0">
                  <c:v>16</c:v>
                </c:pt>
                <c:pt idx="1">
                  <c:v>20</c:v>
                </c:pt>
                <c:pt idx="2">
                  <c:v>24</c:v>
                </c:pt>
                <c:pt idx="3">
                  <c:v>28</c:v>
                </c:pt>
                <c:pt idx="4">
                  <c:v>32</c:v>
                </c:pt>
                <c:pt idx="5">
                  <c:v>36</c:v>
                </c:pt>
                <c:pt idx="6">
                  <c:v>40</c:v>
                </c:pt>
                <c:pt idx="7">
                  <c:v>44</c:v>
                </c:pt>
                <c:pt idx="8">
                  <c:v>48</c:v>
                </c:pt>
                <c:pt idx="9">
                  <c:v>52</c:v>
                </c:pt>
                <c:pt idx="11">
                  <c:v>54</c:v>
                </c:pt>
                <c:pt idx="12">
                  <c:v>56</c:v>
                </c:pt>
                <c:pt idx="13">
                  <c:v>68</c:v>
                </c:pt>
                <c:pt idx="14">
                  <c:v>80</c:v>
                </c:pt>
                <c:pt idx="15">
                  <c:v>92</c:v>
                </c:pt>
                <c:pt idx="16">
                  <c:v>104</c:v>
                </c:pt>
              </c:numCache>
            </c:numRef>
          </c:cat>
          <c:val>
            <c:numRef>
              <c:f>Sheet1!$D$2:$D$18</c:f>
              <c:numCache>
                <c:formatCode>General</c:formatCode>
                <c:ptCount val="17"/>
              </c:numCache>
            </c:numRef>
          </c:val>
          <c:smooth val="0"/>
          <c:extLst>
            <c:ext xmlns:c16="http://schemas.microsoft.com/office/drawing/2014/chart" uri="{C3380CC4-5D6E-409C-BE32-E72D297353CC}">
              <c16:uniqueId val="{00000004-0A4D-495E-8E91-D6A4C721E1F3}"/>
            </c:ext>
          </c:extLst>
        </c:ser>
        <c:ser>
          <c:idx val="3"/>
          <c:order val="3"/>
          <c:tx>
            <c:strRef>
              <c:f>Sheet1!$E$1</c:f>
              <c:strCache>
                <c:ptCount val="1"/>
                <c:pt idx="0">
                  <c:v>LEBRI 250 mg Q2W (KGAB/AC LEB Responders)</c:v>
                </c:pt>
              </c:strCache>
            </c:strRef>
          </c:tx>
          <c:spPr>
            <a:ln w="28575" cap="rnd">
              <a:solidFill>
                <a:srgbClr val="834AC5"/>
              </a:solidFill>
              <a:round/>
            </a:ln>
            <a:effectLst/>
          </c:spPr>
          <c:marker>
            <c:symbol val="circle"/>
            <c:size val="8"/>
            <c:spPr>
              <a:solidFill>
                <a:srgbClr val="834AC5"/>
              </a:solidFill>
              <a:ln w="9525">
                <a:solidFill>
                  <a:srgbClr val="834AC5"/>
                </a:solidFill>
              </a:ln>
              <a:effectLst/>
            </c:spPr>
          </c:marker>
          <c:dPt>
            <c:idx val="9"/>
            <c:marker>
              <c:symbol val="circle"/>
              <c:size val="8"/>
              <c:spPr>
                <a:solidFill>
                  <a:srgbClr val="834AC5"/>
                </a:solidFill>
                <a:ln w="9525">
                  <a:solidFill>
                    <a:srgbClr val="834AC5"/>
                  </a:solidFill>
                </a:ln>
                <a:effectLst/>
              </c:spPr>
            </c:marker>
            <c:bubble3D val="0"/>
            <c:extLst>
              <c:ext xmlns:c16="http://schemas.microsoft.com/office/drawing/2014/chart" uri="{C3380CC4-5D6E-409C-BE32-E72D297353CC}">
                <c16:uniqueId val="{00000005-0A4D-495E-8E91-D6A4C721E1F3}"/>
              </c:ext>
            </c:extLst>
          </c:dPt>
          <c:cat>
            <c:numRef>
              <c:f>Sheet1!$A$2:$A$18</c:f>
              <c:numCache>
                <c:formatCode>General</c:formatCode>
                <c:ptCount val="17"/>
                <c:pt idx="0">
                  <c:v>16</c:v>
                </c:pt>
                <c:pt idx="1">
                  <c:v>20</c:v>
                </c:pt>
                <c:pt idx="2">
                  <c:v>24</c:v>
                </c:pt>
                <c:pt idx="3">
                  <c:v>28</c:v>
                </c:pt>
                <c:pt idx="4">
                  <c:v>32</c:v>
                </c:pt>
                <c:pt idx="5">
                  <c:v>36</c:v>
                </c:pt>
                <c:pt idx="6">
                  <c:v>40</c:v>
                </c:pt>
                <c:pt idx="7">
                  <c:v>44</c:v>
                </c:pt>
                <c:pt idx="8">
                  <c:v>48</c:v>
                </c:pt>
                <c:pt idx="9">
                  <c:v>52</c:v>
                </c:pt>
                <c:pt idx="11">
                  <c:v>54</c:v>
                </c:pt>
                <c:pt idx="12">
                  <c:v>56</c:v>
                </c:pt>
                <c:pt idx="13">
                  <c:v>68</c:v>
                </c:pt>
                <c:pt idx="14">
                  <c:v>80</c:v>
                </c:pt>
                <c:pt idx="15">
                  <c:v>92</c:v>
                </c:pt>
                <c:pt idx="16">
                  <c:v>104</c:v>
                </c:pt>
              </c:numCache>
            </c:numRef>
          </c:cat>
          <c:val>
            <c:numRef>
              <c:f>Sheet1!$E$2:$E$18</c:f>
              <c:numCache>
                <c:formatCode>General</c:formatCode>
                <c:ptCount val="17"/>
                <c:pt idx="0">
                  <c:v>100</c:v>
                </c:pt>
                <c:pt idx="1">
                  <c:v>86.7</c:v>
                </c:pt>
                <c:pt idx="2">
                  <c:v>80.5</c:v>
                </c:pt>
                <c:pt idx="3">
                  <c:v>80</c:v>
                </c:pt>
                <c:pt idx="4">
                  <c:v>77.5</c:v>
                </c:pt>
                <c:pt idx="5">
                  <c:v>78.5</c:v>
                </c:pt>
                <c:pt idx="6">
                  <c:v>81.5</c:v>
                </c:pt>
                <c:pt idx="7">
                  <c:v>78.099999999999994</c:v>
                </c:pt>
                <c:pt idx="8">
                  <c:v>86.4</c:v>
                </c:pt>
                <c:pt idx="9">
                  <c:v>81.400000000000006</c:v>
                </c:pt>
                <c:pt idx="11">
                  <c:v>84.9</c:v>
                </c:pt>
                <c:pt idx="12">
                  <c:v>84.9</c:v>
                </c:pt>
                <c:pt idx="13">
                  <c:v>86.8</c:v>
                </c:pt>
                <c:pt idx="14">
                  <c:v>78.8</c:v>
                </c:pt>
                <c:pt idx="15">
                  <c:v>85.1</c:v>
                </c:pt>
                <c:pt idx="16">
                  <c:v>86.4</c:v>
                </c:pt>
              </c:numCache>
            </c:numRef>
          </c:val>
          <c:smooth val="0"/>
          <c:extLst>
            <c:ext xmlns:c16="http://schemas.microsoft.com/office/drawing/2014/chart" uri="{C3380CC4-5D6E-409C-BE32-E72D297353CC}">
              <c16:uniqueId val="{00000006-0A4D-495E-8E91-D6A4C721E1F3}"/>
            </c:ext>
          </c:extLst>
        </c:ser>
        <c:dLbls>
          <c:showLegendKey val="0"/>
          <c:showVal val="0"/>
          <c:showCatName val="0"/>
          <c:showSerName val="0"/>
          <c:showPercent val="0"/>
          <c:showBubbleSize val="0"/>
        </c:dLbls>
        <c:marker val="1"/>
        <c:smooth val="0"/>
        <c:axId val="1464482832"/>
        <c:axId val="1464491984"/>
      </c:lineChart>
      <c:dateAx>
        <c:axId val="1464482832"/>
        <c:scaling>
          <c:orientation val="minMax"/>
        </c:scaling>
        <c:delete val="0"/>
        <c:axPos val="b"/>
        <c:numFmt formatCode="General" sourceLinked="1"/>
        <c:majorTickMark val="none"/>
        <c:minorTickMark val="none"/>
        <c:tickLblPos val="none"/>
        <c:spPr>
          <a:solidFill>
            <a:schemeClr val="bg1"/>
          </a:solidFill>
          <a:ln w="12700" cap="flat" cmpd="sng" algn="ctr">
            <a:solidFill>
              <a:srgbClr val="BFBFBF"/>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1464491984"/>
        <c:crosses val="autoZero"/>
        <c:auto val="0"/>
        <c:lblOffset val="100"/>
        <c:baseTimeUnit val="days"/>
      </c:dateAx>
      <c:valAx>
        <c:axId val="1464491984"/>
        <c:scaling>
          <c:orientation val="minMax"/>
          <c:max val="100"/>
          <c:min val="0"/>
        </c:scaling>
        <c:delete val="0"/>
        <c:axPos val="l"/>
        <c:numFmt formatCode="General" sourceLinked="1"/>
        <c:majorTickMark val="out"/>
        <c:minorTickMark val="none"/>
        <c:tickLblPos val="nextTo"/>
        <c:spPr>
          <a:noFill/>
          <a:ln w="12700">
            <a:solidFill>
              <a:srgbClr val="BFBFBF"/>
            </a:solidFill>
          </a:ln>
          <a:effectLst/>
        </c:spPr>
        <c:txPr>
          <a:bodyPr rot="-60000000" spcFirstLastPara="1" vertOverflow="ellipsis" vert="horz" wrap="square" anchor="ctr" anchorCtr="1"/>
          <a:lstStyle/>
          <a:p>
            <a:pPr algn="ctr">
              <a:defRPr lang="en-US" sz="800" b="0" i="0" u="none" strike="noStrike" kern="1200" baseline="0">
                <a:solidFill>
                  <a:srgbClr val="BFBFBF"/>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prstDash val="sysDot"/>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60067003829141E-2"/>
          <c:y val="9.8032572331330156E-2"/>
          <c:w val="0.93604800296665669"/>
          <c:h val="0.78176305681184566"/>
        </c:manualLayout>
      </c:layout>
      <c:lineChart>
        <c:grouping val="standard"/>
        <c:varyColors val="0"/>
        <c:ser>
          <c:idx val="0"/>
          <c:order val="0"/>
          <c:tx>
            <c:strRef>
              <c:f>Sheet1!$B$1</c:f>
              <c:strCache>
                <c:ptCount val="1"/>
                <c:pt idx="0">
                  <c:v>LEBRI 250 mg Q4W (KGAB/AC LEB Responders) </c:v>
                </c:pt>
              </c:strCache>
            </c:strRef>
          </c:tx>
          <c:spPr>
            <a:ln w="28575" cap="rnd">
              <a:solidFill>
                <a:srgbClr val="002855">
                  <a:alpha val="98000"/>
                </a:srgbClr>
              </a:solidFill>
              <a:round/>
            </a:ln>
            <a:effectLst/>
          </c:spPr>
          <c:marker>
            <c:symbol val="circle"/>
            <c:size val="8"/>
            <c:spPr>
              <a:solidFill>
                <a:srgbClr val="002855"/>
              </a:solidFill>
              <a:ln w="9525">
                <a:solidFill>
                  <a:srgbClr val="002855">
                    <a:alpha val="98000"/>
                  </a:srgbClr>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Sheet1!$B$2:$B$18</c:f>
              <c:numCache>
                <c:formatCode>General</c:formatCode>
                <c:ptCount val="17"/>
                <c:pt idx="0">
                  <c:v>100</c:v>
                </c:pt>
                <c:pt idx="1">
                  <c:v>88.9</c:v>
                </c:pt>
                <c:pt idx="2">
                  <c:v>85.7</c:v>
                </c:pt>
                <c:pt idx="3">
                  <c:v>83.3</c:v>
                </c:pt>
                <c:pt idx="4">
                  <c:v>85</c:v>
                </c:pt>
                <c:pt idx="5">
                  <c:v>91.1</c:v>
                </c:pt>
                <c:pt idx="6">
                  <c:v>91.5</c:v>
                </c:pt>
                <c:pt idx="7">
                  <c:v>92.9</c:v>
                </c:pt>
                <c:pt idx="8">
                  <c:v>90.9</c:v>
                </c:pt>
                <c:pt idx="9">
                  <c:v>89.1</c:v>
                </c:pt>
                <c:pt idx="10">
                  <c:v>93</c:v>
                </c:pt>
                <c:pt idx="11">
                  <c:v>89.8</c:v>
                </c:pt>
                <c:pt idx="12">
                  <c:v>89.6</c:v>
                </c:pt>
                <c:pt idx="13">
                  <c:v>87.8</c:v>
                </c:pt>
                <c:pt idx="14">
                  <c:v>90</c:v>
                </c:pt>
                <c:pt idx="15">
                  <c:v>89.7</c:v>
                </c:pt>
              </c:numCache>
            </c:numRef>
          </c:val>
          <c:smooth val="0"/>
          <c:extLst>
            <c:ext xmlns:c16="http://schemas.microsoft.com/office/drawing/2014/chart" uri="{C3380CC4-5D6E-409C-BE32-E72D297353CC}">
              <c16:uniqueId val="{00000000-5CF9-4489-A8CA-5CC9479DE083}"/>
            </c:ext>
          </c:extLst>
        </c:ser>
        <c:ser>
          <c:idx val="1"/>
          <c:order val="1"/>
          <c:tx>
            <c:strRef>
              <c:f>Sheet1!$C$1</c:f>
              <c:strCache>
                <c:ptCount val="1"/>
                <c:pt idx="0">
                  <c:v>KGAA Q4W</c:v>
                </c:pt>
              </c:strCache>
            </c:strRef>
          </c:tx>
          <c:spPr>
            <a:ln w="28575" cap="rnd">
              <a:solidFill>
                <a:srgbClr val="566284"/>
              </a:solidFill>
              <a:round/>
            </a:ln>
            <a:effectLst/>
          </c:spPr>
          <c:marker>
            <c:symbol val="x"/>
            <c:size val="9"/>
            <c:spPr>
              <a:noFill/>
              <a:ln w="28575">
                <a:solidFill>
                  <a:srgbClr val="566284"/>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Sheet1!$C$2:$C$18</c:f>
              <c:numCache>
                <c:formatCode>General</c:formatCode>
                <c:ptCount val="17"/>
              </c:numCache>
            </c:numRef>
          </c:val>
          <c:smooth val="0"/>
          <c:extLst>
            <c:ext xmlns:c16="http://schemas.microsoft.com/office/drawing/2014/chart" uri="{C3380CC4-5D6E-409C-BE32-E72D297353CC}">
              <c16:uniqueId val="{00000001-5CF9-4489-A8CA-5CC9479DE083}"/>
            </c:ext>
          </c:extLst>
        </c:ser>
        <c:ser>
          <c:idx val="2"/>
          <c:order val="2"/>
          <c:tx>
            <c:strRef>
              <c:f>Sheet1!$D$1</c:f>
              <c:strCache>
                <c:ptCount val="1"/>
                <c:pt idx="0">
                  <c:v>KGAA Q2W</c:v>
                </c:pt>
              </c:strCache>
            </c:strRef>
          </c:tx>
          <c:spPr>
            <a:ln w="28575" cap="rnd">
              <a:solidFill>
                <a:srgbClr val="B1059D"/>
              </a:solidFill>
              <a:round/>
            </a:ln>
            <a:effectLst/>
          </c:spPr>
          <c:marker>
            <c:symbol val="circle"/>
            <c:size val="5"/>
            <c:spPr>
              <a:solidFill>
                <a:srgbClr val="B1059D"/>
              </a:solidFill>
              <a:ln w="28575">
                <a:solidFill>
                  <a:srgbClr val="B1059D"/>
                </a:solidFill>
              </a:ln>
              <a:effectLst/>
            </c:spPr>
          </c:marker>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Sheet1!$D$2:$D$18</c:f>
              <c:numCache>
                <c:formatCode>General</c:formatCode>
                <c:ptCount val="17"/>
              </c:numCache>
            </c:numRef>
          </c:val>
          <c:smooth val="0"/>
          <c:extLst>
            <c:ext xmlns:c16="http://schemas.microsoft.com/office/drawing/2014/chart" uri="{C3380CC4-5D6E-409C-BE32-E72D297353CC}">
              <c16:uniqueId val="{00000002-5CF9-4489-A8CA-5CC9479DE083}"/>
            </c:ext>
          </c:extLst>
        </c:ser>
        <c:ser>
          <c:idx val="3"/>
          <c:order val="3"/>
          <c:tx>
            <c:strRef>
              <c:f>Sheet1!$E$1</c:f>
              <c:strCache>
                <c:ptCount val="1"/>
                <c:pt idx="0">
                  <c:v>LEBRI 250 mg Q2W (KGAB/AC LEB Responders)</c:v>
                </c:pt>
              </c:strCache>
            </c:strRef>
          </c:tx>
          <c:spPr>
            <a:ln w="28575" cap="rnd">
              <a:solidFill>
                <a:srgbClr val="834AC5"/>
              </a:solidFill>
              <a:round/>
            </a:ln>
            <a:effectLst/>
          </c:spPr>
          <c:marker>
            <c:symbol val="circle"/>
            <c:size val="8"/>
            <c:spPr>
              <a:solidFill>
                <a:srgbClr val="834AC5"/>
              </a:solidFill>
              <a:ln w="9525">
                <a:solidFill>
                  <a:srgbClr val="834AC5"/>
                </a:solidFill>
              </a:ln>
              <a:effectLst/>
            </c:spPr>
          </c:marker>
          <c:dPt>
            <c:idx val="9"/>
            <c:marker>
              <c:symbol val="circle"/>
              <c:size val="8"/>
              <c:spPr>
                <a:solidFill>
                  <a:srgbClr val="834AC5"/>
                </a:solidFill>
                <a:ln w="9525">
                  <a:solidFill>
                    <a:srgbClr val="834AC5"/>
                  </a:solidFill>
                </a:ln>
                <a:effectLst/>
              </c:spPr>
            </c:marker>
            <c:bubble3D val="0"/>
            <c:extLst>
              <c:ext xmlns:c16="http://schemas.microsoft.com/office/drawing/2014/chart" uri="{C3380CC4-5D6E-409C-BE32-E72D297353CC}">
                <c16:uniqueId val="{00000003-5CF9-4489-A8CA-5CC9479DE083}"/>
              </c:ext>
            </c:extLst>
          </c:dPt>
          <c:cat>
            <c:numRef>
              <c:f>Sheet1!$A$2:$A$17</c:f>
              <c:numCache>
                <c:formatCode>General</c:formatCode>
                <c:ptCount val="16"/>
                <c:pt idx="0">
                  <c:v>16</c:v>
                </c:pt>
                <c:pt idx="1">
                  <c:v>20</c:v>
                </c:pt>
                <c:pt idx="2">
                  <c:v>24</c:v>
                </c:pt>
                <c:pt idx="3">
                  <c:v>28</c:v>
                </c:pt>
                <c:pt idx="4">
                  <c:v>32</c:v>
                </c:pt>
                <c:pt idx="5">
                  <c:v>36</c:v>
                </c:pt>
                <c:pt idx="6">
                  <c:v>40</c:v>
                </c:pt>
                <c:pt idx="7">
                  <c:v>44</c:v>
                </c:pt>
                <c:pt idx="8">
                  <c:v>48</c:v>
                </c:pt>
                <c:pt idx="9">
                  <c:v>52</c:v>
                </c:pt>
                <c:pt idx="10">
                  <c:v>54</c:v>
                </c:pt>
                <c:pt idx="11">
                  <c:v>56</c:v>
                </c:pt>
                <c:pt idx="12">
                  <c:v>68</c:v>
                </c:pt>
                <c:pt idx="13">
                  <c:v>80</c:v>
                </c:pt>
                <c:pt idx="14">
                  <c:v>92</c:v>
                </c:pt>
                <c:pt idx="15">
                  <c:v>104</c:v>
                </c:pt>
              </c:numCache>
            </c:numRef>
          </c:cat>
          <c:val>
            <c:numRef>
              <c:f>Sheet1!$E$2:$E$18</c:f>
              <c:numCache>
                <c:formatCode>General</c:formatCode>
                <c:ptCount val="17"/>
                <c:pt idx="0">
                  <c:v>100</c:v>
                </c:pt>
                <c:pt idx="1">
                  <c:v>90</c:v>
                </c:pt>
                <c:pt idx="2">
                  <c:v>91.5</c:v>
                </c:pt>
                <c:pt idx="3">
                  <c:v>88.9</c:v>
                </c:pt>
                <c:pt idx="4">
                  <c:v>94.3</c:v>
                </c:pt>
                <c:pt idx="5">
                  <c:v>92</c:v>
                </c:pt>
                <c:pt idx="6">
                  <c:v>89.8</c:v>
                </c:pt>
                <c:pt idx="7">
                  <c:v>91.3</c:v>
                </c:pt>
                <c:pt idx="8">
                  <c:v>95.7</c:v>
                </c:pt>
                <c:pt idx="9">
                  <c:v>90.9</c:v>
                </c:pt>
                <c:pt idx="10">
                  <c:v>91.4</c:v>
                </c:pt>
                <c:pt idx="11">
                  <c:v>92.3</c:v>
                </c:pt>
                <c:pt idx="12">
                  <c:v>87.8</c:v>
                </c:pt>
                <c:pt idx="13">
                  <c:v>87.8</c:v>
                </c:pt>
                <c:pt idx="14">
                  <c:v>97</c:v>
                </c:pt>
                <c:pt idx="15">
                  <c:v>100</c:v>
                </c:pt>
              </c:numCache>
            </c:numRef>
          </c:val>
          <c:smooth val="0"/>
          <c:extLst>
            <c:ext xmlns:c16="http://schemas.microsoft.com/office/drawing/2014/chart" uri="{C3380CC4-5D6E-409C-BE32-E72D297353CC}">
              <c16:uniqueId val="{00000004-5CF9-4489-A8CA-5CC9479DE083}"/>
            </c:ext>
          </c:extLst>
        </c:ser>
        <c:dLbls>
          <c:showLegendKey val="0"/>
          <c:showVal val="0"/>
          <c:showCatName val="0"/>
          <c:showSerName val="0"/>
          <c:showPercent val="0"/>
          <c:showBubbleSize val="0"/>
        </c:dLbls>
        <c:marker val="1"/>
        <c:smooth val="0"/>
        <c:axId val="1464482832"/>
        <c:axId val="1464491984"/>
      </c:lineChart>
      <c:dateAx>
        <c:axId val="1464482832"/>
        <c:scaling>
          <c:orientation val="minMax"/>
        </c:scaling>
        <c:delete val="0"/>
        <c:axPos val="b"/>
        <c:numFmt formatCode="General" sourceLinked="1"/>
        <c:majorTickMark val="none"/>
        <c:minorTickMark val="none"/>
        <c:tickLblPos val="none"/>
        <c:spPr>
          <a:solidFill>
            <a:schemeClr val="bg1"/>
          </a:solidFill>
          <a:ln w="12700" cap="flat" cmpd="sng" algn="ctr">
            <a:solidFill>
              <a:srgbClr val="BFBFBF"/>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1464491984"/>
        <c:crosses val="autoZero"/>
        <c:auto val="0"/>
        <c:lblOffset val="100"/>
        <c:baseTimeUnit val="days"/>
      </c:dateAx>
      <c:valAx>
        <c:axId val="1464491984"/>
        <c:scaling>
          <c:orientation val="minMax"/>
          <c:max val="100"/>
          <c:min val="0"/>
        </c:scaling>
        <c:delete val="0"/>
        <c:axPos val="l"/>
        <c:numFmt formatCode="General" sourceLinked="1"/>
        <c:majorTickMark val="out"/>
        <c:minorTickMark val="none"/>
        <c:tickLblPos val="nextTo"/>
        <c:spPr>
          <a:noFill/>
          <a:ln w="12700">
            <a:solidFill>
              <a:srgbClr val="BFBFBF"/>
            </a:solidFill>
          </a:ln>
          <a:effectLst/>
        </c:spPr>
        <c:txPr>
          <a:bodyPr rot="-60000000" spcFirstLastPara="1" vertOverflow="ellipsis" vert="horz" wrap="square" anchor="ctr" anchorCtr="1"/>
          <a:lstStyle/>
          <a:p>
            <a:pPr>
              <a:defRPr sz="800" b="0" i="0" u="none" strike="noStrike" kern="1200" baseline="0">
                <a:solidFill>
                  <a:srgbClr val="BFBFBF"/>
                </a:solidFill>
                <a:latin typeface="Arial" panose="020B0604020202020204" pitchFamily="34" charset="0"/>
                <a:ea typeface="+mn-ea"/>
                <a:cs typeface="Arial" panose="020B0604020202020204" pitchFamily="34" charset="0"/>
              </a:defRPr>
            </a:pPr>
            <a:endParaRPr lang="es-ES"/>
          </a:p>
        </c:txPr>
        <c:crossAx val="1464482832"/>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s-E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3268-43BD-8444-CAB08ED5EE3A}"/>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3268-43BD-8444-CAB08ED5EE3A}"/>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3268-43BD-8444-CAB08ED5EE3A}"/>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3268-43BD-8444-CAB08ED5EE3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90</c:v>
                </c:pt>
                <c:pt idx="1">
                  <c:v>10</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3268-43BD-8444-CAB08ED5EE3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BF0C-47B0-81C9-1AEFBF52DA61}"/>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BF0C-47B0-81C9-1AEFBF52DA61}"/>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BF0C-47B0-81C9-1AEFBF52DA61}"/>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BF0C-47B0-81C9-1AEFBF52DA6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59</c:v>
                </c:pt>
                <c:pt idx="1">
                  <c:v>41</c:v>
                </c:pt>
                <c:pt idx="2">
                  <c:v>0</c:v>
                </c:pt>
                <c:pt idx="3">
                  <c:v>0</c:v>
                </c:pt>
              </c:numCache>
            </c:numRef>
          </c:val>
          <c:extLst>
            <c:ext xmlns:c16="http://schemas.microsoft.com/office/drawing/2014/chart" uri="{C3380CC4-5D6E-409C-BE32-E72D297353CC}">
              <c16:uniqueId val="{00000008-BF0C-47B0-81C9-1AEFBF52DA6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71ED-4819-B937-F3C65A0481B5}"/>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71ED-4819-B937-F3C65A0481B5}"/>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71ED-4819-B937-F3C65A0481B5}"/>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71ED-4819-B937-F3C65A0481B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38</c:v>
                </c:pt>
                <c:pt idx="1">
                  <c:v>62</c:v>
                </c:pt>
                <c:pt idx="2">
                  <c:v>0</c:v>
                </c:pt>
                <c:pt idx="3">
                  <c:v>0</c:v>
                </c:pt>
              </c:numCache>
            </c:numRef>
          </c:val>
          <c:extLst>
            <c:ext xmlns:c16="http://schemas.microsoft.com/office/drawing/2014/chart" uri="{C3380CC4-5D6E-409C-BE32-E72D297353CC}">
              <c16:uniqueId val="{00000008-71ED-4819-B937-F3C65A0481B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B70E-4AAD-B709-D6B19EB0CBD7}"/>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B70E-4AAD-B709-D6B19EB0CBD7}"/>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B70E-4AAD-B709-D6B19EB0CBD7}"/>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B70E-4AAD-B709-D6B19EB0CBD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43</c:v>
                </c:pt>
                <c:pt idx="1">
                  <c:v>57</c:v>
                </c:pt>
                <c:pt idx="2">
                  <c:v>0</c:v>
                </c:pt>
                <c:pt idx="3">
                  <c:v>0</c:v>
                </c:pt>
              </c:numCache>
            </c:numRef>
          </c:val>
          <c:extLst>
            <c:ext xmlns:c16="http://schemas.microsoft.com/office/drawing/2014/chart" uri="{C3380CC4-5D6E-409C-BE32-E72D297353CC}">
              <c16:uniqueId val="{00000008-B70E-4AAD-B709-D6B19EB0CBD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5"/>
            </a:solidFill>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D32C-468C-8B03-9FDE1702B004}"/>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D32C-468C-8B03-9FDE1702B004}"/>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D32C-468C-8B03-9FDE1702B004}"/>
              </c:ext>
            </c:extLst>
          </c:dPt>
          <c:dPt>
            <c:idx val="3"/>
            <c:bubble3D val="0"/>
            <c:spPr>
              <a:solidFill>
                <a:schemeClr val="accent5"/>
              </a:solidFill>
              <a:ln w="9525">
                <a:solidFill>
                  <a:schemeClr val="lt1"/>
                </a:solidFill>
              </a:ln>
              <a:effectLst/>
            </c:spPr>
            <c:extLst>
              <c:ext xmlns:c16="http://schemas.microsoft.com/office/drawing/2014/chart" uri="{C3380CC4-5D6E-409C-BE32-E72D297353CC}">
                <c16:uniqueId val="{00000007-D32C-468C-8B03-9FDE1702B00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46</c:v>
                </c:pt>
                <c:pt idx="1">
                  <c:v>54</c:v>
                </c:pt>
                <c:pt idx="2">
                  <c:v>0</c:v>
                </c:pt>
                <c:pt idx="3">
                  <c:v>0</c:v>
                </c:pt>
              </c:numCache>
            </c:numRef>
          </c:val>
          <c:extLst>
            <c:ext xmlns:c16="http://schemas.microsoft.com/office/drawing/2014/chart" uri="{C3380CC4-5D6E-409C-BE32-E72D297353CC}">
              <c16:uniqueId val="{00000008-D32C-468C-8B03-9FDE1702B00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DD8-4FF0-8200-1647A774E5C5}"/>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DD8-4FF0-8200-1647A774E5C5}"/>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DD8-4FF0-8200-1647A774E5C5}"/>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DD8-4FF0-8200-1647A774E5C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c:v>
                </c:pt>
                <c:pt idx="1">
                  <c:v>18</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1DD8-4FF0-8200-1647A774E5C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B44-42E0-A0DD-3ECAFE6D8B45}"/>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B44-42E0-A0DD-3ECAFE6D8B45}"/>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B44-42E0-A0DD-3ECAFE6D8B45}"/>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B44-42E0-A0DD-3ECAFE6D8B4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77</c:v>
                </c:pt>
                <c:pt idx="1">
                  <c:v>33</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7B44-42E0-A0DD-3ECAFE6D8B4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B0C6-4732-A670-48CAB9D35226}"/>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B0C6-4732-A670-48CAB9D35226}"/>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B0C6-4732-A670-48CAB9D35226}"/>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B0C6-4732-A670-48CAB9D3522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77</c:v>
                </c:pt>
                <c:pt idx="1">
                  <c:v>33</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B0C6-4732-A670-48CAB9D3522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6756748068485502"/>
          <c:w val="0.82356061407328351"/>
          <c:h val="0.74060361866753277"/>
        </c:manualLayout>
      </c:layout>
      <c:lineChart>
        <c:grouping val="standard"/>
        <c:varyColors val="0"/>
        <c:ser>
          <c:idx val="0"/>
          <c:order val="0"/>
          <c:tx>
            <c:strRef>
              <c:f>Sheet1!$D$1</c:f>
              <c:strCache>
                <c:ptCount val="1"/>
                <c:pt idx="0">
                  <c:v>PBO (N=141)</c:v>
                </c:pt>
              </c:strCache>
            </c:strRef>
          </c:tx>
          <c:spPr>
            <a:ln w="28575" cap="flat">
              <a:solidFill>
                <a:srgbClr val="C5C5C5"/>
              </a:solidFill>
              <a:prstDash val="solid"/>
              <a:miter lim="800000"/>
            </a:ln>
            <a:effectLst/>
          </c:spPr>
          <c:marker>
            <c:symbol val="circle"/>
            <c:size val="9"/>
            <c:spPr>
              <a:solidFill>
                <a:srgbClr val="C5C5C5"/>
              </a:solidFill>
              <a:ln w="28575">
                <a:solidFill>
                  <a:srgbClr val="C5C5C5"/>
                </a:solidFill>
                <a:miter lim="800000"/>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00-4EBE-49A1-BD11-B193BE8F5DA1}"/>
                </c:ext>
              </c:extLst>
            </c:dLbl>
            <c:dLbl>
              <c:idx val="8"/>
              <c:layout>
                <c:manualLayout>
                  <c:x val="-8.6716991692339079E-3"/>
                  <c:y val="-6.9595356393823568E-2"/>
                </c:manualLayout>
              </c:layout>
              <c:tx>
                <c:rich>
                  <a:bodyPr/>
                  <a:lstStyle/>
                  <a:p>
                    <a:r>
                      <a:rPr lang="en-US">
                        <a:solidFill>
                          <a:srgbClr val="B3B3B3"/>
                        </a:solidFill>
                      </a:rPr>
                      <a:t>16.4</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EBE-49A1-BD11-B193BE8F5DA1}"/>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5.2</c:v>
                </c:pt>
                <c:pt idx="2">
                  <c:v>6.8</c:v>
                </c:pt>
                <c:pt idx="3">
                  <c:v>11.6</c:v>
                </c:pt>
                <c:pt idx="4">
                  <c:v>12.1</c:v>
                </c:pt>
                <c:pt idx="5">
                  <c:v>15.5</c:v>
                </c:pt>
                <c:pt idx="6">
                  <c:v>15.6</c:v>
                </c:pt>
                <c:pt idx="7">
                  <c:v>17.7</c:v>
                </c:pt>
                <c:pt idx="8">
                  <c:v>16.2</c:v>
                </c:pt>
              </c:numCache>
            </c:numRef>
          </c:val>
          <c:smooth val="0"/>
          <c:extLst>
            <c:ext xmlns:c16="http://schemas.microsoft.com/office/drawing/2014/chart" uri="{C3380CC4-5D6E-409C-BE32-E72D297353CC}">
              <c16:uniqueId val="{00000002-4EBE-49A1-BD11-B193BE8F5DA1}"/>
            </c:ext>
          </c:extLst>
        </c:ser>
        <c:ser>
          <c:idx val="1"/>
          <c:order val="1"/>
          <c:tx>
            <c:strRef>
              <c:f>Sheet1!$E$1</c:f>
              <c:strCache>
                <c:ptCount val="1"/>
                <c:pt idx="0">
                  <c:v>LEB 250 mg c2s (N=283)</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marker>
              <c:symbol val="circle"/>
              <c:size val="9"/>
              <c:spPr>
                <a:solidFill>
                  <a:srgbClr val="7A45B8"/>
                </a:solidFill>
                <a:ln w="28575">
                  <a:solidFill>
                    <a:srgbClr val="7A45B8"/>
                  </a:solidFill>
                  <a:miter lim="800000"/>
                </a:ln>
                <a:effectLst/>
              </c:spPr>
            </c:marker>
            <c:bubble3D val="0"/>
            <c:extLst>
              <c:ext xmlns:c16="http://schemas.microsoft.com/office/drawing/2014/chart" uri="{C3380CC4-5D6E-409C-BE32-E72D297353CC}">
                <c16:uniqueId val="{00000003-4EBE-49A1-BD11-B193BE8F5DA1}"/>
              </c:ext>
            </c:extLst>
          </c:dPt>
          <c:dLbls>
            <c:dLbl>
              <c:idx val="8"/>
              <c:layout>
                <c:manualLayout>
                  <c:x val="-8.7975249088851591E-3"/>
                  <c:y val="-0.10374367450569279"/>
                </c:manualLayout>
              </c:layout>
              <c:tx>
                <c:rich>
                  <a:bodyPr/>
                  <a:lstStyle/>
                  <a:p>
                    <a:r>
                      <a:rPr lang="en-US"/>
                      <a:t>59.3</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EBE-49A1-BD11-B193BE8F5DA1}"/>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12</c:v>
                </c:pt>
                <c:pt idx="2">
                  <c:v>26.5</c:v>
                </c:pt>
                <c:pt idx="3">
                  <c:v>38.799999999999997</c:v>
                </c:pt>
                <c:pt idx="4">
                  <c:v>47.8</c:v>
                </c:pt>
                <c:pt idx="5">
                  <c:v>53.8</c:v>
                </c:pt>
                <c:pt idx="6">
                  <c:v>57.7</c:v>
                </c:pt>
                <c:pt idx="7">
                  <c:v>61.3</c:v>
                </c:pt>
                <c:pt idx="8">
                  <c:v>58.8</c:v>
                </c:pt>
              </c:numCache>
            </c:numRef>
          </c:val>
          <c:smooth val="0"/>
          <c:extLst>
            <c:ext xmlns:c16="http://schemas.microsoft.com/office/drawing/2014/chart" uri="{C3380CC4-5D6E-409C-BE32-E72D297353CC}">
              <c16:uniqueId val="{00000004-4EBE-49A1-BD11-B193BE8F5DA1}"/>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82832"/>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accent2"/>
                </a:solidFill>
                <a:latin typeface="Arial" panose="020B0604020202020204" pitchFamily="34" charset="0"/>
                <a:ea typeface="+mn-ea"/>
                <a:cs typeface="Arial" panose="020B0604020202020204" pitchFamily="34" charset="0"/>
              </a:defRPr>
            </a:pPr>
            <a:endParaRPr lang="es-ES"/>
          </a:p>
        </c:txPr>
      </c:legendEntry>
      <c:layout>
        <c:manualLayout>
          <c:xMode val="edge"/>
          <c:yMode val="edge"/>
          <c:x val="7.0745950321626408E-2"/>
          <c:y val="0.12257006610996489"/>
          <c:w val="0.91503562894252344"/>
          <c:h val="0.11931188303931008"/>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accent2"/>
              </a:solidFill>
              <a:latin typeface="Arial" panose="020B0604020202020204" pitchFamily="34" charset="0"/>
              <a:ea typeface="+mn-ea"/>
              <a:cs typeface="Arial" panose="020B0604020202020204" pitchFamily="34" charset="0"/>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15D-4816-AF9F-CDD4AD0F07FB}"/>
              </c:ext>
            </c:extLst>
          </c:dPt>
          <c:dPt>
            <c:idx val="1"/>
            <c:bubble3D val="0"/>
            <c:spPr>
              <a:solidFill>
                <a:schemeClr val="bg1">
                  <a:lumMod val="85000"/>
                </a:schemeClr>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15D-4816-AF9F-CDD4AD0F07FB}"/>
              </c:ext>
            </c:extLst>
          </c:dPt>
          <c:dPt>
            <c:idx val="2"/>
            <c:bubble3D val="0"/>
            <c:spPr>
              <a:solidFill>
                <a:schemeClr val="accent3"/>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15D-4816-AF9F-CDD4AD0F07FB}"/>
              </c:ext>
            </c:extLst>
          </c:dPt>
          <c:dPt>
            <c:idx val="3"/>
            <c:bubble3D val="0"/>
            <c:spPr>
              <a:solidFill>
                <a:schemeClr val="accent4"/>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15D-4816-AF9F-CDD4AD0F07F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c:v>
                </c:pt>
                <c:pt idx="1">
                  <c:v>18</c:v>
                </c:pt>
                <c:pt idx="2">
                  <c:v>0</c:v>
                </c:pt>
                <c:pt idx="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15D-4816-AF9F-CDD4AD0F07F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0EE6-4F09-A6DB-E06EE953F14B}"/>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0EE6-4F09-A6DB-E06EE953F14B}"/>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0EE6-4F09-A6DB-E06EE953F14B}"/>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0EE6-4F09-A6DB-E06EE953F14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96</c:v>
                </c:pt>
                <c:pt idx="1">
                  <c:v>4</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0EE6-4F09-A6DB-E06EE953F14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9CD6-46A3-ABA5-2BB4FF02C9F6}"/>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9CD6-46A3-ABA5-2BB4FF02C9F6}"/>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9CD6-46A3-ABA5-2BB4FF02C9F6}"/>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9CD6-46A3-ABA5-2BB4FF02C9F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83</c:v>
                </c:pt>
                <c:pt idx="1">
                  <c:v>4</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9CD6-46A3-ABA5-2BB4FF02C9F6}"/>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83B-4CF0-8CEC-41A760740D61}"/>
              </c:ext>
            </c:extLst>
          </c:dPt>
          <c:dPt>
            <c:idx val="1"/>
            <c:bubble3D val="0"/>
            <c:spPr>
              <a:solidFill>
                <a:schemeClr val="bg1">
                  <a:lumMod val="85000"/>
                </a:schemeClr>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83B-4CF0-8CEC-41A760740D61}"/>
              </c:ext>
            </c:extLst>
          </c:dPt>
          <c:dPt>
            <c:idx val="2"/>
            <c:bubble3D val="0"/>
            <c:spPr>
              <a:solidFill>
                <a:schemeClr val="accent3"/>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83B-4CF0-8CEC-41A760740D61}"/>
              </c:ext>
            </c:extLst>
          </c:dPt>
          <c:dPt>
            <c:idx val="3"/>
            <c:bubble3D val="0"/>
            <c:spPr>
              <a:solidFill>
                <a:schemeClr val="accent4"/>
              </a:solidFill>
              <a:ln w="9525">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83B-4CF0-8CEC-41A760740D6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76</c:v>
                </c:pt>
                <c:pt idx="1">
                  <c:v>24</c:v>
                </c:pt>
                <c:pt idx="2">
                  <c:v>0</c:v>
                </c:pt>
                <c:pt idx="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83B-4CF0-8CEC-41A760740D61}"/>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C080-45EE-9225-C1E1903D557A}"/>
              </c:ext>
            </c:extLst>
          </c:dPt>
          <c:dPt>
            <c:idx val="1"/>
            <c:bubble3D val="0"/>
            <c:spPr>
              <a:solidFill>
                <a:schemeClr val="bg1">
                  <a:lumMod val="85000"/>
                </a:schemeClr>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C080-45EE-9225-C1E1903D557A}"/>
              </c:ext>
            </c:extLst>
          </c:dPt>
          <c:dPt>
            <c:idx val="2"/>
            <c:bubble3D val="0"/>
            <c:spPr>
              <a:solidFill>
                <a:schemeClr val="accent3"/>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C080-45EE-9225-C1E1903D557A}"/>
              </c:ext>
            </c:extLst>
          </c:dPt>
          <c:dPt>
            <c:idx val="3"/>
            <c:bubble3D val="0"/>
            <c:spPr>
              <a:solidFill>
                <a:schemeClr val="accent4"/>
              </a:solidFill>
              <a:ln w="9525">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C080-45EE-9225-C1E1903D557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90</c:v>
                </c:pt>
                <c:pt idx="1">
                  <c:v>10</c:v>
                </c:pt>
                <c:pt idx="2">
                  <c:v>0</c:v>
                </c:pt>
                <c:pt idx="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8-C080-45EE-9225-C1E1903D557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c:ext xmlns:c16="http://schemas.microsoft.com/office/drawing/2014/chart" uri="{C3380CC4-5D6E-409C-BE32-E72D297353CC}">
                <c16:uniqueId val="{00000001-E777-42C1-A0EE-3C5EBCA57A12}"/>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E777-42C1-A0EE-3C5EBCA57A12}"/>
              </c:ext>
            </c:extLst>
          </c:dPt>
          <c:dPt>
            <c:idx val="2"/>
            <c:bubble3D val="0"/>
            <c:spPr>
              <a:solidFill>
                <a:srgbClr val="E1D3F1"/>
              </a:solidFill>
              <a:ln w="9525">
                <a:solidFill>
                  <a:schemeClr val="lt1"/>
                </a:solidFill>
              </a:ln>
              <a:effectLst/>
            </c:spPr>
            <c:extLst>
              <c:ext xmlns:c16="http://schemas.microsoft.com/office/drawing/2014/chart" uri="{C3380CC4-5D6E-409C-BE32-E72D297353CC}">
                <c16:uniqueId val="{00000005-E777-42C1-A0EE-3C5EBCA57A12}"/>
              </c:ext>
            </c:extLst>
          </c:dPt>
          <c:dPt>
            <c:idx val="3"/>
            <c:bubble3D val="0"/>
            <c:spPr>
              <a:solidFill>
                <a:srgbClr val="BDA0E0"/>
              </a:solidFill>
              <a:ln w="9525">
                <a:solidFill>
                  <a:schemeClr val="lt1"/>
                </a:solidFill>
              </a:ln>
              <a:effectLst/>
            </c:spPr>
            <c:extLst>
              <c:ext xmlns:c16="http://schemas.microsoft.com/office/drawing/2014/chart" uri="{C3380CC4-5D6E-409C-BE32-E72D297353CC}">
                <c16:uniqueId val="{00000007-E777-42C1-A0EE-3C5EBCA57A12}"/>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E777-42C1-A0EE-3C5EBCA57A1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861581660955456E-2"/>
          <c:y val="0.17203456383684798"/>
          <c:w val="0.87145726444223059"/>
          <c:h val="0.73803294792892271"/>
        </c:manualLayout>
      </c:layout>
      <c:lineChart>
        <c:grouping val="standard"/>
        <c:varyColors val="0"/>
        <c:ser>
          <c:idx val="0"/>
          <c:order val="0"/>
          <c:tx>
            <c:strRef>
              <c:f>Sheet1!$D$1</c:f>
              <c:strCache>
                <c:ptCount val="1"/>
                <c:pt idx="0">
                  <c:v>LEB 250 mg C2S no respondedores por protocolo (N=215)</c:v>
                </c:pt>
              </c:strCache>
            </c:strRef>
          </c:tx>
          <c:spPr>
            <a:ln w="28575" cap="rnd">
              <a:solidFill>
                <a:srgbClr val="834AC5"/>
              </a:solidFill>
              <a:round/>
            </a:ln>
            <a:effectLst/>
          </c:spPr>
          <c:marker>
            <c:symbol val="circle"/>
            <c:size val="9"/>
            <c:spPr>
              <a:solidFill>
                <a:srgbClr val="834AC5"/>
              </a:solidFill>
              <a:ln w="28575">
                <a:solidFill>
                  <a:srgbClr val="834AC5"/>
                </a:solidFill>
              </a:ln>
              <a:effectLst/>
            </c:spPr>
          </c:marker>
          <c:dLbls>
            <c:dLbl>
              <c:idx val="9"/>
              <c:layout>
                <c:manualLayout>
                  <c:x val="2.6746617663371158E-3"/>
                  <c:y val="-2.748027958404336E-3"/>
                </c:manualLayout>
              </c:layout>
              <c:tx>
                <c:rich>
                  <a:bodyPr/>
                  <a:lstStyle/>
                  <a:p>
                    <a:r>
                      <a:rPr lang="en-US" sz="1800" b="0">
                        <a:solidFill>
                          <a:srgbClr val="7A45B8"/>
                        </a:solidFill>
                      </a:rPr>
                      <a:t>75.5</a:t>
                    </a:r>
                  </a:p>
                </c:rich>
              </c:tx>
              <c:dLblPos val="r"/>
              <c:showLegendKey val="0"/>
              <c:showVal val="1"/>
              <c:showCatName val="0"/>
              <c:showSerName val="0"/>
              <c:showPercent val="0"/>
              <c:showBubbleSize val="0"/>
              <c:extLst>
                <c:ext xmlns:c15="http://schemas.microsoft.com/office/drawing/2012/chart" uri="{CE6537A1-D6FC-4f65-9D91-7224C49458BB}">
                  <c15:layout>
                    <c:manualLayout>
                      <c:w val="6.178824798113873E-2"/>
                      <c:h val="6.1645682798124025E-2"/>
                    </c:manualLayout>
                  </c15:layout>
                  <c15:showDataLabelsRange val="0"/>
                </c:ext>
                <c:ext xmlns:c16="http://schemas.microsoft.com/office/drawing/2014/chart" uri="{C3380CC4-5D6E-409C-BE32-E72D297353CC}">
                  <c16:uniqueId val="{00000000-3E37-4E24-A9C5-3C338A0194A1}"/>
                </c:ext>
              </c:extLst>
            </c:dLbl>
            <c:spPr>
              <a:noFill/>
              <a:ln>
                <a:noFill/>
              </a:ln>
              <a:effectLst/>
            </c:spPr>
            <c:txPr>
              <a:bodyPr rot="0" vert="horz"/>
              <a:lstStyle/>
              <a:p>
                <a:pPr>
                  <a:defRPr sz="1800" b="1" i="0">
                    <a:solidFill>
                      <a:srgbClr val="7A45B8"/>
                    </a:solidFill>
                    <a:latin typeface="Arial" panose="020B0604020202020204" pitchFamily="34" charset="0"/>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10.199999999999999</c:v>
                </c:pt>
                <c:pt idx="1">
                  <c:v>32.5</c:v>
                </c:pt>
                <c:pt idx="2">
                  <c:v>57.6</c:v>
                </c:pt>
                <c:pt idx="3">
                  <c:v>61.7</c:v>
                </c:pt>
                <c:pt idx="4">
                  <c:v>64.599999999999994</c:v>
                </c:pt>
                <c:pt idx="5">
                  <c:v>73.3</c:v>
                </c:pt>
                <c:pt idx="6">
                  <c:v>73.099999999999994</c:v>
                </c:pt>
                <c:pt idx="7">
                  <c:v>77.7</c:v>
                </c:pt>
                <c:pt idx="8">
                  <c:v>76.400000000000006</c:v>
                </c:pt>
                <c:pt idx="9">
                  <c:v>75.5</c:v>
                </c:pt>
              </c:numCache>
            </c:numRef>
          </c:val>
          <c:smooth val="0"/>
          <c:extLst>
            <c:ext xmlns:c16="http://schemas.microsoft.com/office/drawing/2014/chart" uri="{C3380CC4-5D6E-409C-BE32-E72D297353CC}">
              <c16:uniqueId val="{00000001-3E37-4E24-A9C5-3C338A0194A1}"/>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round/>
          </a:ln>
          <a:effectLst/>
        </c:spPr>
        <c:txPr>
          <a:bodyPr rot="-60000000" vert="horz"/>
          <a:lstStyle/>
          <a:p>
            <a:pPr>
              <a:defRPr>
                <a:solidFill>
                  <a:srgbClr val="22346A"/>
                </a:solidFill>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a:solidFill>
              <a:srgbClr val="868686"/>
            </a:solidFill>
          </a:ln>
          <a:effectLst/>
        </c:spPr>
        <c:txPr>
          <a:bodyPr rot="-60000000" vert="horz"/>
          <a:lstStyle/>
          <a:p>
            <a:pPr>
              <a:defRPr>
                <a:solidFill>
                  <a:srgbClr val="002855"/>
                </a:solidFill>
              </a:defRPr>
            </a:pPr>
            <a:endParaRPr lang="es-ES"/>
          </a:p>
        </c:txPr>
        <c:crossAx val="1464482832"/>
        <c:crosses val="autoZero"/>
        <c:crossBetween val="midCat"/>
        <c:majorUnit val="20"/>
      </c:valAx>
      <c:spPr>
        <a:noFill/>
        <a:ln>
          <a:noFill/>
        </a:ln>
        <a:effectLst/>
      </c:spPr>
    </c:plotArea>
    <c:legend>
      <c:legendPos val="t"/>
      <c:legendEntry>
        <c:idx val="0"/>
        <c:txPr>
          <a:bodyPr rot="0" vert="horz"/>
          <a:lstStyle/>
          <a:p>
            <a:pPr>
              <a:defRPr>
                <a:solidFill>
                  <a:srgbClr val="22346A"/>
                </a:solidFill>
              </a:defRPr>
            </a:pPr>
            <a:endParaRPr lang="es-ES"/>
          </a:p>
        </c:txPr>
      </c:legendEntry>
      <c:layout>
        <c:manualLayout>
          <c:xMode val="edge"/>
          <c:yMode val="edge"/>
          <c:x val="4.5195734914883684E-2"/>
          <c:y val="0.11522033433646363"/>
          <c:w val="0.89488777238371864"/>
          <c:h val="0.13645795622529941"/>
        </c:manualLayout>
      </c:layout>
      <c:overlay val="0"/>
      <c:spPr>
        <a:noFill/>
        <a:ln>
          <a:noFill/>
        </a:ln>
        <a:effectLst/>
      </c:spPr>
      <c:txPr>
        <a:bodyPr rot="0" vert="horz"/>
        <a:lstStyle/>
        <a:p>
          <a:pPr>
            <a:defRPr>
              <a:solidFill>
                <a:srgbClr val="22346A"/>
              </a:solidFill>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1"/>
          </a:solidFill>
        </a:defRPr>
      </a:pPr>
      <a:endParaRPr lang="es-E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c:ext xmlns:c16="http://schemas.microsoft.com/office/drawing/2014/chart" uri="{C3380CC4-5D6E-409C-BE32-E72D297353CC}">
                <c16:uniqueId val="{00000001-9F36-4721-9797-A42469E501A4}"/>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9F36-4721-9797-A42469E501A4}"/>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9F36-4721-9797-A42469E501A4}"/>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9F36-4721-9797-A42469E501A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58</c:v>
                </c:pt>
                <c:pt idx="1">
                  <c:v>42</c:v>
                </c:pt>
                <c:pt idx="2">
                  <c:v>0</c:v>
                </c:pt>
                <c:pt idx="3">
                  <c:v>0</c:v>
                </c:pt>
              </c:numCache>
            </c:numRef>
          </c:val>
          <c:extLst>
            <c:ext xmlns:c16="http://schemas.microsoft.com/office/drawing/2014/chart" uri="{C3380CC4-5D6E-409C-BE32-E72D297353CC}">
              <c16:uniqueId val="{00000008-9F36-4721-9797-A42469E501A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834AC5"/>
              </a:solidFill>
              <a:ln w="9525">
                <a:solidFill>
                  <a:schemeClr val="lt1"/>
                </a:solidFill>
              </a:ln>
              <a:effectLst/>
            </c:spPr>
            <c:extLst>
              <c:ext xmlns:c16="http://schemas.microsoft.com/office/drawing/2014/chart" uri="{C3380CC4-5D6E-409C-BE32-E72D297353CC}">
                <c16:uniqueId val="{00000001-328C-48A6-8695-2E1B7E7884C7}"/>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328C-48A6-8695-2E1B7E7884C7}"/>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328C-48A6-8695-2E1B7E7884C7}"/>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328C-48A6-8695-2E1B7E7884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28</c:v>
                </c:pt>
                <c:pt idx="1">
                  <c:v>42</c:v>
                </c:pt>
                <c:pt idx="2">
                  <c:v>0</c:v>
                </c:pt>
                <c:pt idx="3">
                  <c:v>0</c:v>
                </c:pt>
              </c:numCache>
            </c:numRef>
          </c:val>
          <c:extLst>
            <c:ext xmlns:c16="http://schemas.microsoft.com/office/drawing/2014/chart" uri="{C3380CC4-5D6E-409C-BE32-E72D297353CC}">
              <c16:uniqueId val="{00000008-328C-48A6-8695-2E1B7E7884C7}"/>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543572601132482E-2"/>
          <c:y val="0.17203456383684798"/>
          <c:w val="0.87633660133535707"/>
          <c:h val="0.73803294792892271"/>
        </c:manualLayout>
      </c:layout>
      <c:lineChart>
        <c:grouping val="standard"/>
        <c:varyColors val="0"/>
        <c:ser>
          <c:idx val="0"/>
          <c:order val="0"/>
          <c:tx>
            <c:strRef>
              <c:f>Sheet1!$D$1</c:f>
              <c:strCache>
                <c:ptCount val="1"/>
                <c:pt idx="0">
                  <c:v>LEB 250 mg C2S no respondedores por protocolo (N=215)</c:v>
                </c:pt>
              </c:strCache>
            </c:strRef>
          </c:tx>
          <c:spPr>
            <a:ln w="28575" cap="rnd" cmpd="sng" algn="ctr">
              <a:solidFill>
                <a:srgbClr val="834AC5"/>
              </a:solidFill>
              <a:prstDash val="solid"/>
              <a:round/>
            </a:ln>
            <a:effectLst/>
          </c:spPr>
          <c:marker>
            <c:symbol val="circle"/>
            <c:size val="9"/>
            <c:spPr>
              <a:solidFill>
                <a:srgbClr val="834AC5"/>
              </a:solidFill>
              <a:ln w="6350" cap="flat" cmpd="sng" algn="ctr">
                <a:solidFill>
                  <a:srgbClr val="834AC5"/>
                </a:solidFill>
                <a:prstDash val="solid"/>
                <a:round/>
              </a:ln>
              <a:effectLst/>
            </c:spPr>
          </c:marker>
          <c:dLbls>
            <c:dLbl>
              <c:idx val="9"/>
              <c:layout>
                <c:manualLayout>
                  <c:x val="3.4851984374462742E-3"/>
                  <c:y val="-1.6337309946550669E-2"/>
                </c:manualLayout>
              </c:layout>
              <c:tx>
                <c:rich>
                  <a:bodyPr/>
                  <a:lstStyle/>
                  <a:p>
                    <a:r>
                      <a:rPr lang="en-US" sz="1800" b="1">
                        <a:solidFill>
                          <a:srgbClr val="7A45B8"/>
                        </a:solidFill>
                        <a:latin typeface="Arial" panose="020B0604020202020204" pitchFamily="34" charset="0"/>
                        <a:cs typeface="Arial" panose="020B0604020202020204" pitchFamily="34" charset="0"/>
                      </a:rPr>
                      <a:t>36.1</a:t>
                    </a:r>
                  </a:p>
                </c:rich>
              </c:tx>
              <c:dLblPos val="r"/>
              <c:showLegendKey val="0"/>
              <c:showVal val="1"/>
              <c:showCatName val="0"/>
              <c:showSerName val="0"/>
              <c:showPercent val="0"/>
              <c:showBubbleSize val="0"/>
              <c:extLst>
                <c:ext xmlns:c15="http://schemas.microsoft.com/office/drawing/2012/chart" uri="{CE6537A1-D6FC-4f65-9D91-7224C49458BB}">
                  <c15:layout>
                    <c:manualLayout>
                      <c:w val="5.7983870967741935E-2"/>
                      <c:h val="6.2597110422211139E-2"/>
                    </c:manualLayout>
                  </c15:layout>
                  <c15:showDataLabelsRange val="0"/>
                </c:ext>
                <c:ext xmlns:c16="http://schemas.microsoft.com/office/drawing/2014/chart" uri="{C3380CC4-5D6E-409C-BE32-E72D297353CC}">
                  <c16:uniqueId val="{00000000-6DE1-4B21-98DB-C660DFCB566F}"/>
                </c:ext>
              </c:extLst>
            </c:dLbl>
            <c:spPr>
              <a:noFill/>
              <a:ln>
                <a:noFill/>
              </a:ln>
              <a:effectLst/>
            </c:spPr>
            <c:txPr>
              <a:bodyPr rot="0" spcFirstLastPara="1" vertOverflow="ellipsis" vert="horz" wrap="none" lIns="38100" tIns="19050" rIns="38100" bIns="19050" anchor="ctr" anchorCtr="1">
                <a:spAutoFit/>
              </a:bodyPr>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Sheet1!$A$2:$A$11</c:f>
              <c:numCache>
                <c:formatCode>0</c:formatCode>
                <c:ptCount val="10"/>
                <c:pt idx="0">
                  <c:v>16</c:v>
                </c:pt>
                <c:pt idx="1">
                  <c:v>20</c:v>
                </c:pt>
                <c:pt idx="2">
                  <c:v>24</c:v>
                </c:pt>
                <c:pt idx="3">
                  <c:v>28</c:v>
                </c:pt>
                <c:pt idx="4">
                  <c:v>32</c:v>
                </c:pt>
                <c:pt idx="5">
                  <c:v>36</c:v>
                </c:pt>
                <c:pt idx="6">
                  <c:v>40</c:v>
                </c:pt>
                <c:pt idx="7">
                  <c:v>44</c:v>
                </c:pt>
                <c:pt idx="8">
                  <c:v>48</c:v>
                </c:pt>
                <c:pt idx="9">
                  <c:v>52</c:v>
                </c:pt>
              </c:numCache>
            </c:numRef>
          </c:cat>
          <c:val>
            <c:numRef>
              <c:f>Sheet1!$D$2:$D$11</c:f>
              <c:numCache>
                <c:formatCode>0.0</c:formatCode>
                <c:ptCount val="10"/>
                <c:pt idx="0">
                  <c:v>4.2</c:v>
                </c:pt>
                <c:pt idx="1">
                  <c:v>12</c:v>
                </c:pt>
                <c:pt idx="2">
                  <c:v>22.9</c:v>
                </c:pt>
                <c:pt idx="3">
                  <c:v>25.7</c:v>
                </c:pt>
                <c:pt idx="4">
                  <c:v>28</c:v>
                </c:pt>
                <c:pt idx="5">
                  <c:v>34.799999999999997</c:v>
                </c:pt>
                <c:pt idx="6">
                  <c:v>34.4</c:v>
                </c:pt>
                <c:pt idx="7">
                  <c:v>37.799999999999997</c:v>
                </c:pt>
                <c:pt idx="8">
                  <c:v>38.5</c:v>
                </c:pt>
                <c:pt idx="9">
                  <c:v>36.1</c:v>
                </c:pt>
              </c:numCache>
            </c:numRef>
          </c:val>
          <c:smooth val="0"/>
          <c:extLst>
            <c:ext xmlns:c16="http://schemas.microsoft.com/office/drawing/2014/chart" uri="{C3380CC4-5D6E-409C-BE32-E72D297353CC}">
              <c16:uniqueId val="{00000001-6DE1-4B21-98DB-C660DFCB566F}"/>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0" sourceLinked="1"/>
        <c:majorTickMark val="out"/>
        <c:minorTickMark val="none"/>
        <c:tickLblPos val="nextTo"/>
        <c:spPr>
          <a:solidFill>
            <a:schemeClr val="bg1"/>
          </a:solidFill>
          <a:ln w="12700" cap="flat" cmpd="sng" algn="ctr">
            <a:solidFill>
              <a:srgbClr val="868686"/>
            </a:solidFill>
            <a:prstDash val="solid"/>
            <a:round/>
          </a:ln>
          <a:effectLst/>
        </c:spPr>
        <c:txPr>
          <a:bodyPr rot="-60000000" spcFirstLastPara="1" vertOverflow="ellipsis" vert="horz" wrap="square" anchor="ctr" anchorCtr="1"/>
          <a:lstStyle/>
          <a:p>
            <a:pPr algn="ctr">
              <a:defRPr lang="en-US" sz="1000" b="0" i="0" u="none" strike="noStrike" kern="1200" baseline="0">
                <a:solidFill>
                  <a:srgbClr val="22346A"/>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0" sourceLinked="0"/>
        <c:majorTickMark val="out"/>
        <c:minorTickMark val="none"/>
        <c:tickLblPos val="nextTo"/>
        <c:spPr>
          <a:noFill/>
          <a:ln w="12700" cap="flat" cmpd="sng" algn="ctr">
            <a:solidFill>
              <a:srgbClr val="868686"/>
            </a:solidFill>
            <a:prstDash val="solid"/>
            <a:round/>
          </a:ln>
          <a:effectLst/>
        </c:spPr>
        <c:txPr>
          <a:bodyPr rot="-60000000" spcFirstLastPara="1" vertOverflow="ellipsis" vert="horz" wrap="square" anchor="ctr" anchorCtr="1"/>
          <a:lstStyle/>
          <a:p>
            <a:pPr algn="ctr">
              <a:defRPr lang="en-US" sz="1000" b="0" i="0" u="none" strike="noStrike" kern="1200" baseline="0">
                <a:solidFill>
                  <a:schemeClr val="accent1"/>
                </a:solidFill>
                <a:latin typeface="+mn-lt"/>
                <a:ea typeface="+mn-ea"/>
                <a:cs typeface="+mn-cs"/>
              </a:defRPr>
            </a:pPr>
            <a:endParaRPr lang="es-ES"/>
          </a:p>
        </c:txPr>
        <c:crossAx val="1464482832"/>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Entry>
      <c:layout>
        <c:manualLayout>
          <c:xMode val="edge"/>
          <c:yMode val="edge"/>
          <c:x val="4.3673472885913424E-2"/>
          <c:y val="0.10476532567049808"/>
          <c:w val="0.89680439248096666"/>
          <c:h val="0.1364579562252994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1"/>
              </a:solidFill>
              <a:latin typeface="Arial" panose="020B0604020202020204" pitchFamily="34" charset="0"/>
              <a:ea typeface="+mn-ea"/>
              <a:cs typeface="Arial" panose="020B0604020202020204" pitchFamily="34" charset="0"/>
            </a:defRPr>
          </a:pPr>
          <a:endParaRPr lang="es-ES"/>
        </a:p>
      </c:txPr>
    </c:legend>
    <c:plotVisOnly val="1"/>
    <c:dispBlanksAs val="zero"/>
    <c:showDLblsOverMax val="0"/>
    <c:extLst/>
  </c:chart>
  <c:spPr>
    <a:noFill/>
    <a:ln w="6350" cap="flat" cmpd="sng" algn="ctr">
      <a:noFill/>
      <a:prstDash val="solid"/>
      <a:miter lim="800000"/>
    </a:ln>
    <a:effectLst/>
  </c:spPr>
  <c:txPr>
    <a:bodyPr/>
    <a:lstStyle/>
    <a:p>
      <a:pPr>
        <a:defRPr/>
      </a:pPr>
      <a:endParaRPr lang="es-E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6728369352458058"/>
          <c:w val="0.82356061407328351"/>
          <c:h val="0.73804608292756024"/>
        </c:manualLayout>
      </c:layout>
      <c:lineChart>
        <c:grouping val="standard"/>
        <c:varyColors val="0"/>
        <c:ser>
          <c:idx val="0"/>
          <c:order val="0"/>
          <c:tx>
            <c:strRef>
              <c:f>Sheet1!$D$1</c:f>
              <c:strCache>
                <c:ptCount val="1"/>
                <c:pt idx="0">
                  <c:v>PBO (N=146)</c:v>
                </c:pt>
              </c:strCache>
            </c:strRef>
          </c:tx>
          <c:spPr>
            <a:ln w="28575" cap="flat">
              <a:solidFill>
                <a:srgbClr val="C5C5C5"/>
              </a:solidFill>
              <a:prstDash val="solid"/>
              <a:miter lim="800000"/>
            </a:ln>
            <a:effectLst/>
          </c:spPr>
          <c:marker>
            <c:symbol val="circle"/>
            <c:size val="9"/>
            <c:spPr>
              <a:solidFill>
                <a:srgbClr val="C5C5C5"/>
              </a:solidFill>
              <a:ln w="28575">
                <a:solidFill>
                  <a:srgbClr val="C5C5C5"/>
                </a:solidFill>
                <a:miter lim="800000"/>
              </a:ln>
              <a:effectLst/>
            </c:spPr>
          </c:marker>
          <c:dLbls>
            <c:dLbl>
              <c:idx val="8"/>
              <c:layout>
                <c:manualLayout>
                  <c:x val="0"/>
                  <c:y val="-6.5752167379239737E-2"/>
                </c:manualLayout>
              </c:layout>
              <c:tx>
                <c:rich>
                  <a:bodyPr/>
                  <a:lstStyle/>
                  <a:p>
                    <a:r>
                      <a:rPr lang="en-US"/>
                      <a:t>18.2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5A0-49E7-8022-A7BC04FCC169}"/>
                </c:ext>
              </c:extLst>
            </c:dLbl>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2.1</c:v>
                </c:pt>
                <c:pt idx="2">
                  <c:v>5.7</c:v>
                </c:pt>
                <c:pt idx="3">
                  <c:v>8.9</c:v>
                </c:pt>
                <c:pt idx="4">
                  <c:v>9.6</c:v>
                </c:pt>
                <c:pt idx="5">
                  <c:v>13.7</c:v>
                </c:pt>
                <c:pt idx="6">
                  <c:v>14.1</c:v>
                </c:pt>
                <c:pt idx="7">
                  <c:v>15.3</c:v>
                </c:pt>
                <c:pt idx="8">
                  <c:v>18.100000000000001</c:v>
                </c:pt>
              </c:numCache>
            </c:numRef>
          </c:val>
          <c:smooth val="0"/>
          <c:extLst>
            <c:ext xmlns:c16="http://schemas.microsoft.com/office/drawing/2014/chart" uri="{C3380CC4-5D6E-409C-BE32-E72D297353CC}">
              <c16:uniqueId val="{00000001-85A0-49E7-8022-A7BC04FCC169}"/>
            </c:ext>
          </c:extLst>
        </c:ser>
        <c:ser>
          <c:idx val="1"/>
          <c:order val="1"/>
          <c:tx>
            <c:strRef>
              <c:f>Sheet1!$E$1</c:f>
              <c:strCache>
                <c:ptCount val="1"/>
                <c:pt idx="0">
                  <c:v>LEB 250 mg c2s (N=281)</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marker>
              <c:symbol val="circle"/>
              <c:size val="9"/>
              <c:spPr>
                <a:solidFill>
                  <a:srgbClr val="7A45B8"/>
                </a:solidFill>
                <a:ln w="28575">
                  <a:solidFill>
                    <a:srgbClr val="7A45B8"/>
                  </a:solidFill>
                  <a:miter lim="800000"/>
                </a:ln>
                <a:effectLst/>
              </c:spPr>
            </c:marker>
            <c:bubble3D val="0"/>
            <c:extLst>
              <c:ext xmlns:c16="http://schemas.microsoft.com/office/drawing/2014/chart" uri="{C3380CC4-5D6E-409C-BE32-E72D297353CC}">
                <c16:uniqueId val="{00000002-85A0-49E7-8022-A7BC04FCC169}"/>
              </c:ext>
            </c:extLst>
          </c:dPt>
          <c:dLbls>
            <c:dLbl>
              <c:idx val="8"/>
              <c:layout>
                <c:manualLayout>
                  <c:x val="-5.8149170810756897E-3"/>
                  <c:y val="-0.10678755247675276"/>
                </c:manualLayout>
              </c:layout>
              <c:tx>
                <c:rich>
                  <a:bodyPr/>
                  <a:lstStyle/>
                  <a:p>
                    <a:r>
                      <a:rPr lang="en-US"/>
                      <a:t>50.8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5A0-49E7-8022-A7BC04FCC169}"/>
                </c:ext>
              </c:extLst>
            </c:dLbl>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mn-lt"/>
                    <a:ea typeface="+mn-ea"/>
                    <a:cs typeface="+mn-cs"/>
                  </a:defRPr>
                </a:pPr>
                <a:endParaRPr lang="es-E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2.2000000000000002</c:v>
                </c:pt>
                <c:pt idx="2">
                  <c:v>17.5</c:v>
                </c:pt>
                <c:pt idx="3">
                  <c:v>30.7</c:v>
                </c:pt>
                <c:pt idx="4">
                  <c:v>38.1</c:v>
                </c:pt>
                <c:pt idx="5">
                  <c:v>43.4</c:v>
                </c:pt>
                <c:pt idx="6">
                  <c:v>46.8</c:v>
                </c:pt>
                <c:pt idx="7">
                  <c:v>48.6</c:v>
                </c:pt>
                <c:pt idx="8">
                  <c:v>52.1</c:v>
                </c:pt>
              </c:numCache>
            </c:numRef>
          </c:val>
          <c:smooth val="0"/>
          <c:extLst>
            <c:ext xmlns:c16="http://schemas.microsoft.com/office/drawing/2014/chart" uri="{C3380CC4-5D6E-409C-BE32-E72D297353CC}">
              <c16:uniqueId val="{00000003-85A0-49E7-8022-A7BC04FCC169}"/>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82832"/>
        <c:crosses val="autoZero"/>
        <c:crossBetween val="midCat"/>
        <c:majorUnit val="20"/>
      </c:valAx>
      <c:spPr>
        <a:noFill/>
        <a:ln w="25400">
          <a:noFill/>
        </a:ln>
        <a:effectLst/>
      </c:spPr>
    </c:plotArea>
    <c:legend>
      <c:legendPos val="t"/>
      <c:layout>
        <c:manualLayout>
          <c:xMode val="edge"/>
          <c:yMode val="edge"/>
          <c:x val="5.7195345094835648E-2"/>
          <c:y val="0.11839824000217448"/>
          <c:w val="0.91572128519683027"/>
          <c:h val="0.1182119474868416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6756748068485502"/>
          <c:w val="0.82356061407328351"/>
          <c:h val="0.74060361866753277"/>
        </c:manualLayout>
      </c:layout>
      <c:lineChart>
        <c:grouping val="standard"/>
        <c:varyColors val="0"/>
        <c:ser>
          <c:idx val="0"/>
          <c:order val="0"/>
          <c:tx>
            <c:strRef>
              <c:f>Sheet1!$D$1</c:f>
              <c:strCache>
                <c:ptCount val="1"/>
                <c:pt idx="0">
                  <c:v>PBO (N=141)</c:v>
                </c:pt>
              </c:strCache>
            </c:strRef>
          </c:tx>
          <c:spPr>
            <a:ln w="28575" cap="flat">
              <a:solidFill>
                <a:srgbClr val="C5C5C5"/>
              </a:solidFill>
              <a:miter lim="800000"/>
            </a:ln>
            <a:effectLst/>
          </c:spPr>
          <c:marker>
            <c:symbol val="circle"/>
            <c:size val="9"/>
            <c:spPr>
              <a:solidFill>
                <a:srgbClr val="C5C5C5"/>
              </a:solidFill>
              <a:ln w="28575">
                <a:solidFill>
                  <a:srgbClr val="C5C5C5"/>
                </a:solidFill>
              </a:ln>
              <a:effectLst/>
            </c:spPr>
          </c:marker>
          <c:dLbls>
            <c:dLbl>
              <c:idx val="2"/>
              <c:delete val="1"/>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0-1922-43D7-BE36-379D2FE47C31}"/>
                </c:ext>
              </c:extLst>
            </c:dLbl>
            <c:dLbl>
              <c:idx val="8"/>
              <c:layout>
                <c:manualLayout>
                  <c:x val="-6.1618306702302004E-3"/>
                  <c:y val="-8.6849120495692544E-2"/>
                </c:manualLayout>
              </c:layout>
              <c:tx>
                <c:rich>
                  <a:bodyPr/>
                  <a:lstStyle/>
                  <a:p>
                    <a:r>
                      <a:rPr lang="en-US" sz="1800" b="1">
                        <a:solidFill>
                          <a:srgbClr val="B3B3B3"/>
                        </a:solidFill>
                        <a:latin typeface="Arial" panose="020B0604020202020204" pitchFamily="34" charset="0"/>
                        <a:cs typeface="Arial" panose="020B0604020202020204" pitchFamily="34" charset="0"/>
                      </a:rPr>
                      <a:t>9.1</a:t>
                    </a:r>
                  </a:p>
                </c:rich>
              </c:tx>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1-1922-43D7-BE36-379D2FE47C3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dLblPos val="t"/>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0.7</c:v>
                </c:pt>
                <c:pt idx="2">
                  <c:v>1.6</c:v>
                </c:pt>
                <c:pt idx="3">
                  <c:v>2.8</c:v>
                </c:pt>
                <c:pt idx="4">
                  <c:v>1.2</c:v>
                </c:pt>
                <c:pt idx="5">
                  <c:v>3.6</c:v>
                </c:pt>
                <c:pt idx="6">
                  <c:v>6.6</c:v>
                </c:pt>
                <c:pt idx="7">
                  <c:v>6.3</c:v>
                </c:pt>
                <c:pt idx="8">
                  <c:v>9</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922-43D7-BE36-379D2FE47C31}"/>
            </c:ext>
          </c:extLst>
        </c:ser>
        <c:ser>
          <c:idx val="1"/>
          <c:order val="1"/>
          <c:tx>
            <c:strRef>
              <c:f>Sheet1!$E$1</c:f>
              <c:strCache>
                <c:ptCount val="1"/>
                <c:pt idx="0">
                  <c:v>LEBRI 250 mg c2s (N=283)</c:v>
                </c:pt>
              </c:strCache>
            </c:strRef>
          </c:tx>
          <c:spPr>
            <a:ln w="28575" cap="flat">
              <a:solidFill>
                <a:srgbClr val="7A45B8"/>
              </a:solidFill>
              <a:miter lim="800000"/>
            </a:ln>
            <a:effectLst/>
          </c:spPr>
          <c:marker>
            <c:symbol val="circle"/>
            <c:size val="9"/>
            <c:spPr>
              <a:solidFill>
                <a:srgbClr val="7A45B8"/>
              </a:solidFill>
              <a:ln w="28575">
                <a:solidFill>
                  <a:srgbClr val="7A45B8"/>
                </a:solidFill>
              </a:ln>
              <a:effectLst/>
            </c:spPr>
          </c:marker>
          <c:dPt>
            <c:idx val="8"/>
            <c:marker>
              <c:symbol val="circle"/>
              <c:size val="9"/>
              <c:spPr>
                <a:solidFill>
                  <a:srgbClr val="7A45B8"/>
                </a:solidFill>
                <a:ln w="28575">
                  <a:solidFill>
                    <a:srgbClr val="7A45B8"/>
                  </a:solidFill>
                </a:ln>
                <a:effectLst/>
              </c:spPr>
            </c:marker>
            <c:bubble3D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922-43D7-BE36-379D2FE47C31}"/>
              </c:ext>
            </c:extLst>
          </c:dPt>
          <c:dLbls>
            <c:dLbl>
              <c:idx val="2"/>
              <c:delete val="1"/>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1922-43D7-BE36-379D2FE47C31}"/>
                </c:ext>
              </c:extLst>
            </c:dLbl>
            <c:dLbl>
              <c:idx val="8"/>
              <c:layout>
                <c:manualLayout>
                  <c:x val="-1.0311871125258757E-2"/>
                  <c:y val="-0.12192848567116051"/>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r>
                      <a:rPr lang="en-US" sz="1800" b="1" i="0">
                        <a:solidFill>
                          <a:srgbClr val="7A45B8"/>
                        </a:solidFill>
                      </a:rPr>
                      <a:t>38.2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3-1922-43D7-BE36-379D2FE47C3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mn-lt"/>
                    <a:ea typeface="+mn-ea"/>
                    <a:cs typeface="+mn-cs"/>
                  </a:defRPr>
                </a:pPr>
                <a:endParaRPr lang="es-ES"/>
              </a:p>
            </c:txPr>
            <c:dLblPos val="t"/>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3.7</c:v>
                </c:pt>
                <c:pt idx="2">
                  <c:v>12.4</c:v>
                </c:pt>
                <c:pt idx="3">
                  <c:v>18.7</c:v>
                </c:pt>
                <c:pt idx="4">
                  <c:v>27.7</c:v>
                </c:pt>
                <c:pt idx="5">
                  <c:v>28.8</c:v>
                </c:pt>
                <c:pt idx="6">
                  <c:v>35.299999999999997</c:v>
                </c:pt>
                <c:pt idx="7">
                  <c:v>35.9</c:v>
                </c:pt>
                <c:pt idx="8">
                  <c:v>38.299999999999997</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922-43D7-BE36-379D2FE47C31}"/>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82832"/>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050" b="0" i="0" u="none" strike="noStrike" kern="1200" baseline="0">
                <a:solidFill>
                  <a:schemeClr val="accent2"/>
                </a:solidFill>
                <a:latin typeface="+mn-lt"/>
                <a:ea typeface="+mn-ea"/>
                <a:cs typeface="+mn-cs"/>
              </a:defRPr>
            </a:pPr>
            <a:endParaRPr lang="es-ES"/>
          </a:p>
        </c:txPr>
      </c:legendEntry>
      <c:legendEntry>
        <c:idx val="1"/>
        <c:txPr>
          <a:bodyPr rot="0" spcFirstLastPara="1" vertOverflow="ellipsis" vert="horz" wrap="square" anchor="ctr" anchorCtr="1"/>
          <a:lstStyle/>
          <a:p>
            <a:pPr>
              <a:defRPr sz="1050" b="0" i="0" u="none" strike="noStrike" kern="1200" baseline="0">
                <a:solidFill>
                  <a:schemeClr val="accent2"/>
                </a:solidFill>
                <a:latin typeface="+mn-lt"/>
                <a:ea typeface="+mn-ea"/>
                <a:cs typeface="+mn-cs"/>
              </a:defRPr>
            </a:pPr>
            <a:endParaRPr lang="es-ES"/>
          </a:p>
        </c:txPr>
      </c:legendEntry>
      <c:layout>
        <c:manualLayout>
          <c:xMode val="edge"/>
          <c:yMode val="edge"/>
          <c:x val="6.0706292431600958E-2"/>
          <c:y val="6.3409193972884401E-2"/>
          <c:w val="0.91580805104670726"/>
          <c:h val="0.11957874712394265"/>
        </c:manualLayout>
      </c:layout>
      <c:overlay val="1"/>
      <c:spPr>
        <a:noFill/>
        <a:ln>
          <a:noFill/>
        </a:ln>
        <a:effectLst/>
      </c:spPr>
      <c:txPr>
        <a:bodyPr rot="0" spcFirstLastPara="1" vertOverflow="ellipsis" vert="horz" wrap="square" anchor="ctr" anchorCtr="1"/>
        <a:lstStyle/>
        <a:p>
          <a:pPr>
            <a:defRPr sz="1050" b="0" i="0" u="none" strike="noStrike" kern="1200" baseline="0">
              <a:solidFill>
                <a:schemeClr val="accent1"/>
              </a:solidFill>
              <a:latin typeface="+mn-lt"/>
              <a:ea typeface="+mn-ea"/>
              <a:cs typeface="+mn-cs"/>
            </a:defRPr>
          </a:pPr>
          <a:endParaRPr lang="es-ES"/>
        </a:p>
      </c:txPr>
    </c:legend>
    <c:plotVisOnly val="1"/>
    <c:dispBlanksAs val="zero"/>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6728369352458058"/>
          <c:w val="0.82356061407328351"/>
          <c:h val="0.73804608292756024"/>
        </c:manualLayout>
      </c:layout>
      <c:lineChart>
        <c:grouping val="standard"/>
        <c:varyColors val="0"/>
        <c:ser>
          <c:idx val="0"/>
          <c:order val="0"/>
          <c:tx>
            <c:strRef>
              <c:f>Sheet1!$D$1</c:f>
              <c:strCache>
                <c:ptCount val="1"/>
                <c:pt idx="0">
                  <c:v>PBO (N=146)</c:v>
                </c:pt>
              </c:strCache>
            </c:strRef>
          </c:tx>
          <c:spPr>
            <a:ln w="28575" cap="flat">
              <a:solidFill>
                <a:srgbClr val="C5C5C5"/>
              </a:solidFill>
              <a:miter lim="800000"/>
            </a:ln>
            <a:effectLst/>
          </c:spPr>
          <c:marker>
            <c:symbol val="circle"/>
            <c:size val="9"/>
            <c:spPr>
              <a:solidFill>
                <a:srgbClr val="C5C5C5"/>
              </a:solidFill>
              <a:ln w="28575">
                <a:solidFill>
                  <a:srgbClr val="C5C5C5"/>
                </a:solidFill>
                <a:miter lim="800000"/>
              </a:ln>
              <a:effectLst/>
            </c:spPr>
          </c:marker>
          <c:dLbls>
            <c:dLbl>
              <c:idx val="8"/>
              <c:layout>
                <c:manualLayout>
                  <c:x val="-1.4458909468062029E-2"/>
                  <c:y val="-7.6452853055276396E-2"/>
                </c:manualLayout>
              </c:layout>
              <c:tx>
                <c:rich>
                  <a:bodyPr rot="0" spcFirstLastPara="1" vertOverflow="ellipsis" vert="horz" wrap="square" lIns="38100" tIns="19050" rIns="38100" bIns="19050" anchor="ctr" anchorCtr="1">
                    <a:noAutofit/>
                  </a:bodyPr>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r>
                      <a:rPr lang="en-US" sz="1800" b="1">
                        <a:solidFill>
                          <a:srgbClr val="B3B3B3"/>
                        </a:solidFill>
                        <a:latin typeface="Arial" panose="020B0604020202020204" pitchFamily="34" charset="0"/>
                        <a:cs typeface="Arial" panose="020B0604020202020204" pitchFamily="34" charset="0"/>
                      </a:rPr>
                      <a:t>9.4</a:t>
                    </a:r>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showLegendKey val="0"/>
              <c:showVal val="1"/>
              <c:showCatName val="0"/>
              <c:showSerName val="0"/>
              <c:showPercent val="0"/>
              <c:showBubbleSize val="0"/>
              <c:extLst>
                <c:ext xmlns:c15="http://schemas.microsoft.com/office/drawing/2012/chart" uri="{CE6537A1-D6FC-4f65-9D91-7224C49458BB}">
                  <c15:layout>
                    <c:manualLayout>
                      <c:w val="8.6512474983904505E-2"/>
                      <c:h val="8.6826726366716983E-2"/>
                    </c:manualLayout>
                  </c15:layout>
                  <c15:showDataLabelsRange val="0"/>
                </c:ext>
                <c:ext xmlns:c16="http://schemas.microsoft.com/office/drawing/2014/chart" uri="{C3380CC4-5D6E-409C-BE32-E72D297353CC}">
                  <c16:uniqueId val="{00000000-58B8-430B-9BC6-BBF99084F2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0</c:v>
                </c:pt>
                <c:pt idx="2">
                  <c:v>1.5</c:v>
                </c:pt>
                <c:pt idx="3">
                  <c:v>2.4</c:v>
                </c:pt>
                <c:pt idx="4">
                  <c:v>3.6</c:v>
                </c:pt>
                <c:pt idx="5">
                  <c:v>4.5999999999999996</c:v>
                </c:pt>
                <c:pt idx="6">
                  <c:v>4.8</c:v>
                </c:pt>
                <c:pt idx="7">
                  <c:v>6.3</c:v>
                </c:pt>
                <c:pt idx="8">
                  <c:v>9.5</c:v>
                </c:pt>
              </c:numCache>
            </c:numRef>
          </c:val>
          <c:smooth val="0"/>
          <c:extLst>
            <c:ext xmlns:c16="http://schemas.microsoft.com/office/drawing/2014/chart" uri="{C3380CC4-5D6E-409C-BE32-E72D297353CC}">
              <c16:uniqueId val="{00000001-58B8-430B-9BC6-BBF99084F261}"/>
            </c:ext>
          </c:extLst>
        </c:ser>
        <c:ser>
          <c:idx val="1"/>
          <c:order val="1"/>
          <c:tx>
            <c:strRef>
              <c:f>Sheet1!$E$1</c:f>
              <c:strCache>
                <c:ptCount val="1"/>
                <c:pt idx="0">
                  <c:v>LEBRI 250 mg c2s (N=281)</c:v>
                </c:pt>
              </c:strCache>
            </c:strRef>
          </c:tx>
          <c:spPr>
            <a:ln w="28575" cap="flat">
              <a:solidFill>
                <a:srgbClr val="7A45B8"/>
              </a:solidFill>
              <a:miter lim="800000"/>
            </a:ln>
            <a:effectLst/>
          </c:spPr>
          <c:marker>
            <c:symbol val="circle"/>
            <c:size val="9"/>
            <c:spPr>
              <a:solidFill>
                <a:srgbClr val="7A45B8"/>
              </a:solidFill>
              <a:ln w="28575">
                <a:solidFill>
                  <a:srgbClr val="7A45B8"/>
                </a:solidFill>
                <a:miter lim="800000"/>
              </a:ln>
              <a:effectLst/>
            </c:spPr>
          </c:marker>
          <c:dPt>
            <c:idx val="8"/>
            <c:marker>
              <c:symbol val="circle"/>
              <c:size val="9"/>
              <c:spPr>
                <a:solidFill>
                  <a:srgbClr val="7A45B8"/>
                </a:solidFill>
                <a:ln w="28575">
                  <a:solidFill>
                    <a:srgbClr val="7A45B8"/>
                  </a:solidFill>
                  <a:miter lim="800000"/>
                </a:ln>
                <a:effectLst/>
              </c:spPr>
            </c:marker>
            <c:bubble3D val="0"/>
            <c:extLst>
              <c:ext xmlns:c16="http://schemas.microsoft.com/office/drawing/2014/chart" uri="{C3380CC4-5D6E-409C-BE32-E72D297353CC}">
                <c16:uniqueId val="{00000002-58B8-430B-9BC6-BBF99084F261}"/>
              </c:ext>
            </c:extLst>
          </c:dPt>
          <c:dLbls>
            <c:dLbl>
              <c:idx val="2"/>
              <c:delete val="1"/>
              <c:extLst>
                <c:ext xmlns:c15="http://schemas.microsoft.com/office/drawing/2012/chart" uri="{CE6537A1-D6FC-4f65-9D91-7224C49458BB}"/>
                <c:ext xmlns:c16="http://schemas.microsoft.com/office/drawing/2014/chart" uri="{C3380CC4-5D6E-409C-BE32-E72D297353CC}">
                  <c16:uniqueId val="{00000003-58B8-430B-9BC6-BBF99084F261}"/>
                </c:ext>
              </c:extLst>
            </c:dLbl>
            <c:dLbl>
              <c:idx val="8"/>
              <c:layout>
                <c:manualLayout>
                  <c:x val="-2.4898925202087928E-3"/>
                  <c:y val="-0.11642994164750835"/>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r>
                      <a:rPr lang="en-US" sz="1800" b="1">
                        <a:solidFill>
                          <a:srgbClr val="7A45B8"/>
                        </a:solidFill>
                      </a:rPr>
                      <a:t>30.2</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8B8-430B-9BC6-BBF99084F261}"/>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A45B8"/>
                    </a:solidFill>
                    <a:latin typeface="+mn-lt"/>
                    <a:ea typeface="+mn-ea"/>
                    <a:cs typeface="+mn-cs"/>
                  </a:defRPr>
                </a:pPr>
                <a:endParaRPr lang="es-E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0.4</c:v>
                </c:pt>
                <c:pt idx="2">
                  <c:v>6.3</c:v>
                </c:pt>
                <c:pt idx="3">
                  <c:v>12</c:v>
                </c:pt>
                <c:pt idx="4">
                  <c:v>15.8</c:v>
                </c:pt>
                <c:pt idx="5">
                  <c:v>18.5</c:v>
                </c:pt>
                <c:pt idx="6">
                  <c:v>22.5</c:v>
                </c:pt>
                <c:pt idx="7">
                  <c:v>29.6</c:v>
                </c:pt>
                <c:pt idx="8">
                  <c:v>30.7</c:v>
                </c:pt>
              </c:numCache>
            </c:numRef>
          </c:val>
          <c:smooth val="0"/>
          <c:extLst>
            <c:ext xmlns:c16="http://schemas.microsoft.com/office/drawing/2014/chart" uri="{C3380CC4-5D6E-409C-BE32-E72D297353CC}">
              <c16:uniqueId val="{00000004-58B8-430B-9BC6-BBF99084F261}"/>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crossAx val="1464482832"/>
        <c:crosses val="autoZero"/>
        <c:crossBetween val="midCat"/>
        <c:majorUnit val="20"/>
      </c:valAx>
      <c:spPr>
        <a:noFill/>
        <a:ln>
          <a:noFill/>
        </a:ln>
        <a:effectLst/>
      </c:spPr>
    </c:plotArea>
    <c:legend>
      <c:legendPos val="t"/>
      <c:layout>
        <c:manualLayout>
          <c:xMode val="edge"/>
          <c:yMode val="edge"/>
          <c:x val="8.107178848550893E-2"/>
          <c:y val="0.10339442168923317"/>
          <c:w val="0.91572128519683027"/>
          <c:h val="0.1182119474868416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accent2"/>
              </a:solidFill>
              <a:latin typeface="+mn-lt"/>
              <a:ea typeface="+mn-ea"/>
              <a:cs typeface="+mn-cs"/>
            </a:defRPr>
          </a:pPr>
          <a:endParaRPr lang="es-E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effectLst/>
          </c:spPr>
          <c:dPt>
            <c:idx val="0"/>
            <c:bubble3D val="0"/>
            <c:spPr>
              <a:solidFill>
                <a:srgbClr val="7A45B8"/>
              </a:solidFill>
              <a:ln w="9525">
                <a:solidFill>
                  <a:schemeClr val="lt1"/>
                </a:solidFill>
              </a:ln>
              <a:effectLst/>
            </c:spPr>
            <c:extLst>
              <c:ext xmlns:c16="http://schemas.microsoft.com/office/drawing/2014/chart" uri="{C3380CC4-5D6E-409C-BE32-E72D297353CC}">
                <c16:uniqueId val="{00000001-2B11-4119-9A35-4E56A94C116F}"/>
              </c:ext>
            </c:extLst>
          </c:dPt>
          <c:dPt>
            <c:idx val="1"/>
            <c:bubble3D val="0"/>
            <c:spPr>
              <a:solidFill>
                <a:schemeClr val="bg1">
                  <a:lumMod val="85000"/>
                </a:schemeClr>
              </a:solidFill>
              <a:ln w="9525">
                <a:solidFill>
                  <a:schemeClr val="lt1"/>
                </a:solidFill>
              </a:ln>
              <a:effectLst/>
            </c:spPr>
            <c:extLst>
              <c:ext xmlns:c16="http://schemas.microsoft.com/office/drawing/2014/chart" uri="{C3380CC4-5D6E-409C-BE32-E72D297353CC}">
                <c16:uniqueId val="{00000003-2B11-4119-9A35-4E56A94C116F}"/>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2B11-4119-9A35-4E56A94C116F}"/>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2B11-4119-9A35-4E56A94C116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38</c:v>
                </c:pt>
                <c:pt idx="1">
                  <c:v>62</c:v>
                </c:pt>
                <c:pt idx="2">
                  <c:v>0</c:v>
                </c:pt>
                <c:pt idx="3">
                  <c:v>0</c:v>
                </c:pt>
              </c:numCache>
            </c:numRef>
          </c:val>
          <c:extLst>
            <c:ext xmlns:c16="http://schemas.microsoft.com/office/drawing/2014/chart" uri="{C3380CC4-5D6E-409C-BE32-E72D297353CC}">
              <c16:uniqueId val="{00000008-2B11-4119-9A35-4E56A94C116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18226872322335"/>
          <c:y val="0.11407661966256991"/>
          <c:w val="0.82356061407328351"/>
          <c:h val="0.79712959617471524"/>
        </c:manualLayout>
      </c:layout>
      <c:lineChart>
        <c:grouping val="standard"/>
        <c:varyColors val="0"/>
        <c:ser>
          <c:idx val="0"/>
          <c:order val="0"/>
          <c:tx>
            <c:strRef>
              <c:f>Sheet1!$D$1</c:f>
              <c:strCache>
                <c:ptCount val="1"/>
                <c:pt idx="0">
                  <c:v>PBO (N=141)</c:v>
                </c:pt>
              </c:strCache>
            </c:strRef>
          </c:tx>
          <c:spPr>
            <a:ln w="28575" cap="flat">
              <a:solidFill>
                <a:srgbClr val="C5C5C5"/>
              </a:solidFill>
              <a:prstDash val="solid"/>
              <a:miter lim="800000"/>
            </a:ln>
            <a:effectLst/>
          </c:spPr>
          <c:marker>
            <c:symbol val="circle"/>
            <c:size val="9"/>
            <c:spPr>
              <a:solidFill>
                <a:srgbClr val="C5C5C5"/>
              </a:solidFill>
              <a:ln w="28575">
                <a:solidFill>
                  <a:srgbClr val="C5C5C5"/>
                </a:solidFill>
                <a:miter lim="800000"/>
              </a:ln>
              <a:effectLst/>
            </c:spPr>
          </c:marker>
          <c:dLbls>
            <c:dLbl>
              <c:idx val="2"/>
              <c:delete val="1"/>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0-E55C-4700-9E55-5CC8FAE41434}"/>
                </c:ext>
              </c:extLst>
            </c:dLbl>
            <c:dLbl>
              <c:idx val="8"/>
              <c:layout>
                <c:manualLayout>
                  <c:x val="-6.1618295179694969E-3"/>
                  <c:y val="-7.8756632420901473E-2"/>
                </c:manualLayout>
              </c:layout>
              <c:tx>
                <c:rich>
                  <a:bodyPr/>
                  <a:lstStyle/>
                  <a:p>
                    <a:r>
                      <a:rPr lang="en-US"/>
                      <a:t>12.8</a:t>
                    </a:r>
                  </a:p>
                </c:rich>
              </c:tx>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1-E55C-4700-9E55-5CC8FAE41434}"/>
                </c:ext>
              </c:extLst>
            </c:dLbl>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B3B3B3"/>
                    </a:solidFill>
                    <a:latin typeface="Arial" panose="020B0604020202020204" pitchFamily="34" charset="0"/>
                    <a:ea typeface="+mn-ea"/>
                    <a:cs typeface="Arial" panose="020B0604020202020204" pitchFamily="34" charset="0"/>
                  </a:defRPr>
                </a:pPr>
                <a:endParaRPr lang="es-ES"/>
              </a:p>
            </c:txPr>
            <c:dLblPos val="t"/>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Sheet1!$D$2:$D$10</c:f>
              <c:numCache>
                <c:formatCode>General</c:formatCode>
                <c:ptCount val="9"/>
                <c:pt idx="0">
                  <c:v>0</c:v>
                </c:pt>
                <c:pt idx="1">
                  <c:v>0.7</c:v>
                </c:pt>
                <c:pt idx="2">
                  <c:v>0.8</c:v>
                </c:pt>
                <c:pt idx="3">
                  <c:v>1.4</c:v>
                </c:pt>
                <c:pt idx="4">
                  <c:v>1.6</c:v>
                </c:pt>
                <c:pt idx="5">
                  <c:v>3.1</c:v>
                </c:pt>
                <c:pt idx="6">
                  <c:v>6.1</c:v>
                </c:pt>
                <c:pt idx="7">
                  <c:v>6.5</c:v>
                </c:pt>
                <c:pt idx="8">
                  <c:v>12.7</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55C-4700-9E55-5CC8FAE41434}"/>
            </c:ext>
          </c:extLst>
        </c:ser>
        <c:ser>
          <c:idx val="1"/>
          <c:order val="1"/>
          <c:tx>
            <c:strRef>
              <c:f>Sheet1!$E$1</c:f>
              <c:strCache>
                <c:ptCount val="1"/>
                <c:pt idx="0">
                  <c:v>LEB 250 mg c2s (N=283)</c:v>
                </c:pt>
              </c:strCache>
            </c:strRef>
          </c:tx>
          <c:spPr>
            <a:ln w="28575" cap="flat">
              <a:solidFill>
                <a:srgbClr val="7A45B8"/>
              </a:solidFill>
              <a:prstDash val="solid"/>
              <a:miter lim="800000"/>
            </a:ln>
            <a:effectLst/>
          </c:spPr>
          <c:marker>
            <c:symbol val="circle"/>
            <c:size val="9"/>
            <c:spPr>
              <a:solidFill>
                <a:srgbClr val="7A45B8"/>
              </a:solidFill>
              <a:ln w="28575">
                <a:solidFill>
                  <a:srgbClr val="7A45B8"/>
                </a:solidFill>
                <a:miter lim="800000"/>
              </a:ln>
              <a:effectLst/>
            </c:spPr>
          </c:marker>
          <c:dPt>
            <c:idx val="8"/>
            <c:marker>
              <c:symbol val="circle"/>
              <c:size val="9"/>
              <c:spPr>
                <a:solidFill>
                  <a:srgbClr val="7A45B8"/>
                </a:solidFill>
                <a:ln w="28575">
                  <a:solidFill>
                    <a:srgbClr val="7A45B8"/>
                  </a:solidFill>
                  <a:miter lim="800000"/>
                </a:ln>
                <a:effectLst/>
              </c:spPr>
            </c:marker>
            <c:bubble3D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55C-4700-9E55-5CC8FAE41434}"/>
              </c:ext>
            </c:extLst>
          </c:dPt>
          <c:dLbls>
            <c:dLbl>
              <c:idx val="2"/>
              <c:delete val="1"/>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E55C-4700-9E55-5CC8FAE41434}"/>
                </c:ext>
              </c:extLst>
            </c:dLbl>
            <c:dLbl>
              <c:idx val="8"/>
              <c:layout>
                <c:manualLayout>
                  <c:x val="-1.0520788526401266E-2"/>
                  <c:y val="-0.13351757304534054"/>
                </c:manualLayout>
              </c:layout>
              <c:tx>
                <c:rich>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r>
                      <a:rPr lang="en-US" sz="1800" b="1">
                        <a:solidFill>
                          <a:srgbClr val="7A45B8"/>
                        </a:solidFill>
                        <a:latin typeface="Arial" panose="020B0604020202020204" pitchFamily="34" charset="0"/>
                        <a:cs typeface="Arial" panose="020B0604020202020204" pitchFamily="34" charset="0"/>
                      </a:rPr>
                      <a:t>43.0</a:t>
                    </a:r>
                  </a:p>
                </c:rich>
              </c:tx>
              <c:numFmt formatCode="#,##0.0" sourceLinked="0"/>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r"/>
              <c:showLegendKey val="0"/>
              <c:showVal val="1"/>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3-E55C-4700-9E55-5CC8FAE41434}"/>
                </c:ext>
              </c:extLst>
            </c:dLbl>
            <c:spPr>
              <a:noFill/>
              <a:ln>
                <a:noFill/>
              </a:ln>
              <a:effectLst/>
            </c:spPr>
            <c:txPr>
              <a:bodyPr rot="0" spcFirstLastPara="1" vertOverflow="ellipsis" vert="horz" wrap="square" anchor="ctr" anchorCtr="1"/>
              <a:lstStyle/>
              <a:p>
                <a:pPr>
                  <a:defRPr sz="1800" b="1" i="0" u="none" strike="noStrike" kern="1200" baseline="0">
                    <a:solidFill>
                      <a:srgbClr val="7A45B8"/>
                    </a:solidFill>
                    <a:latin typeface="Arial" panose="020B0604020202020204" pitchFamily="34" charset="0"/>
                    <a:ea typeface="+mn-ea"/>
                    <a:cs typeface="Arial" panose="020B0604020202020204" pitchFamily="34" charset="0"/>
                  </a:defRPr>
                </a:pPr>
                <a:endParaRPr lang="es-ES"/>
              </a:p>
            </c:txPr>
            <c:dLblPos val="t"/>
            <c:showLegendKey val="0"/>
            <c:showVal val="0"/>
            <c:showCatName val="0"/>
            <c:showSerName val="0"/>
            <c:showPercent val="0"/>
            <c:showBubbleSize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noFill/>
                      <a:round/>
                    </a:ln>
                    <a:effectLst/>
                  </c:spPr>
                </c15:leaderLines>
              </c:ext>
            </c:extLst>
          </c:dLbls>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Sheet1!$E$2:$E$10</c:f>
              <c:numCache>
                <c:formatCode>General</c:formatCode>
                <c:ptCount val="9"/>
                <c:pt idx="0">
                  <c:v>0</c:v>
                </c:pt>
                <c:pt idx="1">
                  <c:v>2.5</c:v>
                </c:pt>
                <c:pt idx="2">
                  <c:v>10.6</c:v>
                </c:pt>
                <c:pt idx="3">
                  <c:v>20</c:v>
                </c:pt>
                <c:pt idx="4">
                  <c:v>28.5</c:v>
                </c:pt>
                <c:pt idx="5">
                  <c:v>30.8</c:v>
                </c:pt>
                <c:pt idx="6">
                  <c:v>35.200000000000003</c:v>
                </c:pt>
                <c:pt idx="7">
                  <c:v>36.700000000000003</c:v>
                </c:pt>
                <c:pt idx="8">
                  <c:v>43.1</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55C-4700-9E55-5CC8FAE41434}"/>
            </c:ext>
          </c:extLst>
        </c:ser>
        <c:dLbls>
          <c:showLegendKey val="0"/>
          <c:showVal val="0"/>
          <c:showCatName val="0"/>
          <c:showSerName val="0"/>
          <c:showPercent val="0"/>
          <c:showBubbleSize val="0"/>
        </c:dLbls>
        <c:marker val="1"/>
        <c:smooth val="0"/>
        <c:axId val="1464482832"/>
        <c:axId val="1464491984"/>
      </c:lineChart>
      <c:catAx>
        <c:axId val="1464482832"/>
        <c:scaling>
          <c:orientation val="minMax"/>
        </c:scaling>
        <c:delete val="0"/>
        <c:axPos val="b"/>
        <c:numFmt formatCode="General" sourceLinked="1"/>
        <c:majorTickMark val="out"/>
        <c:minorTickMark val="none"/>
        <c:tickLblPos val="nextTo"/>
        <c:spPr>
          <a:solidFill>
            <a:schemeClr val="bg1"/>
          </a:solidFill>
          <a:ln w="12700" cap="flat" cmpd="sng" algn="ctr">
            <a:solidFill>
              <a:srgbClr val="868686"/>
            </a:solidFill>
            <a:round/>
          </a:ln>
          <a:effectLst/>
        </c:spPr>
        <c:txPr>
          <a:bodyPr rot="-6000000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crossAx val="1464491984"/>
        <c:crosses val="autoZero"/>
        <c:auto val="1"/>
        <c:lblAlgn val="ctr"/>
        <c:lblOffset val="100"/>
        <c:noMultiLvlLbl val="0"/>
      </c:catAx>
      <c:valAx>
        <c:axId val="1464491984"/>
        <c:scaling>
          <c:orientation val="minMax"/>
          <c:max val="100"/>
        </c:scaling>
        <c:delete val="0"/>
        <c:axPos val="l"/>
        <c:numFmt formatCode="General" sourceLinked="1"/>
        <c:majorTickMark val="out"/>
        <c:minorTickMark val="none"/>
        <c:tickLblPos val="nextTo"/>
        <c:spPr>
          <a:noFill/>
          <a:ln w="12700">
            <a:solidFill>
              <a:srgbClr val="868686"/>
            </a:solidFill>
          </a:ln>
          <a:effectLst/>
        </c:spPr>
        <c:txPr>
          <a:bodyPr rot="-6000000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crossAx val="1464482832"/>
        <c:crosses val="autoZero"/>
        <c:crossBetween val="midCat"/>
        <c:majorUnit val="20"/>
      </c:valAx>
      <c:spPr>
        <a:noFill/>
        <a:ln>
          <a:noFill/>
        </a:ln>
        <a:effectLst/>
      </c:spPr>
    </c:plotArea>
    <c:legend>
      <c:legendPos val="t"/>
      <c:legendEntry>
        <c:idx val="0"/>
        <c:txPr>
          <a:bodyPr rot="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legendEntry>
      <c:layout>
        <c:manualLayout>
          <c:xMode val="edge"/>
          <c:yMode val="edge"/>
          <c:x val="6.0706333540747212E-2"/>
          <c:y val="4.8164270502110147E-2"/>
          <c:w val="0.91503562894252344"/>
          <c:h val="0.11917836305478093"/>
        </c:manualLayout>
      </c:layout>
      <c:overlay val="1"/>
      <c:spPr>
        <a:noFill/>
        <a:ln>
          <a:noFill/>
        </a:ln>
        <a:effectLst/>
      </c:spPr>
      <c:txPr>
        <a:bodyPr rot="0" spcFirstLastPara="1" vertOverflow="ellipsis" vert="horz" wrap="square" anchor="ctr" anchorCtr="1"/>
        <a:lstStyle/>
        <a:p>
          <a:pPr>
            <a:defRPr sz="1000" b="0" i="0" u="none" strike="noStrike" kern="1200" baseline="0">
              <a:solidFill>
                <a:srgbClr val="002060"/>
              </a:solidFill>
              <a:latin typeface="+mn-lt"/>
              <a:ea typeface="+mn-ea"/>
              <a:cs typeface="+mn-cs"/>
            </a:defRPr>
          </a:pPr>
          <a:endParaRPr lang="es-ES"/>
        </a:p>
      </c:txPr>
    </c:legend>
    <c:plotVisOnly val="1"/>
    <c:dispBlanksAs val="zero"/>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accent2"/>
          </a:solidFill>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0.47298</cdr:x>
      <cdr:y>0.53306</cdr:y>
    </cdr:from>
    <cdr:to>
      <cdr:x>0.59535</cdr:x>
      <cdr:y>0.61843</cdr:y>
    </cdr:to>
    <cdr:sp macro="" textlink="">
      <cdr:nvSpPr>
        <cdr:cNvPr id="2" name="TextBox 2">
          <a:extLst xmlns:a="http://schemas.openxmlformats.org/drawingml/2006/main">
            <a:ext uri="{FF2B5EF4-FFF2-40B4-BE49-F238E27FC236}">
              <a16:creationId xmlns:a16="http://schemas.microsoft.com/office/drawing/2014/main" id="{DFACB9C0-B8B3-C0BA-17AF-53AE11099F4F}"/>
            </a:ext>
          </a:extLst>
        </cdr:cNvPr>
        <cdr:cNvSpPr txBox="1"/>
      </cdr:nvSpPr>
      <cdr:spPr>
        <a:xfrm xmlns:a="http://schemas.openxmlformats.org/drawingml/2006/main" rot="10800000" flipV="1">
          <a:off x="2461863" y="1921937"/>
          <a:ext cx="636936"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defTabSz="685800">
            <a:defRPr/>
          </a:pPr>
          <a:r>
            <a:rPr lang="en-US" sz="1400" b="1" dirty="0">
              <a:solidFill>
                <a:schemeClr val="accent1"/>
              </a:solidFill>
              <a:latin typeface="Arial" panose="020B0604020202020204" pitchFamily="34" charset="0"/>
              <a:cs typeface="Arial" panose="020B0604020202020204"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EA174-DD47-4829-91EC-8675AB2C854F}" type="datetimeFigureOut">
              <a:rPr lang="es-ES" smtClean="0"/>
              <a:t>10/10/2024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B158F-49C6-4E0F-99A2-AB925A7B0744}" type="slidenum">
              <a:rPr lang="es-ES" smtClean="0"/>
              <a:t>‹Nº›</a:t>
            </a:fld>
            <a:endParaRPr lang="es-ES"/>
          </a:p>
        </p:txBody>
      </p:sp>
    </p:spTree>
    <p:extLst>
      <p:ext uri="{BB962C8B-B14F-4D97-AF65-F5344CB8AC3E}">
        <p14:creationId xmlns:p14="http://schemas.microsoft.com/office/powerpoint/2010/main" val="23118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1</a:t>
            </a:fld>
            <a:endParaRPr lang="es-ES"/>
          </a:p>
        </p:txBody>
      </p:sp>
    </p:spTree>
    <p:extLst>
      <p:ext uri="{BB962C8B-B14F-4D97-AF65-F5344CB8AC3E}">
        <p14:creationId xmlns:p14="http://schemas.microsoft.com/office/powerpoint/2010/main" val="2324407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lgn="just">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¿Como </a:t>
            </a:r>
            <a:r>
              <a:rPr lang="es-ES" sz="1800" b="1" kern="1200">
                <a:solidFill>
                  <a:srgbClr val="C00000"/>
                </a:solidFill>
                <a:effectLst/>
                <a:latin typeface="Arial" panose="020B0604020202020204" pitchFamily="34" charset="0"/>
                <a:ea typeface="Times New Roman" panose="02020603050405020304" pitchFamily="18" charset="0"/>
              </a:rPr>
              <a:t>inhibe lebrikizumab la IL-13</a:t>
            </a:r>
            <a:r>
              <a:rPr lang="es-ES" sz="1800" kern="1200">
                <a:solidFill>
                  <a:srgbClr val="000000"/>
                </a:solidFill>
                <a:effectLst/>
                <a:latin typeface="Arial" panose="020B0604020202020204" pitchFamily="34" charset="0"/>
                <a:ea typeface="Times New Roman" panose="02020603050405020304" pitchFamily="18" charset="0"/>
              </a:rPr>
              <a:t>?</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pPr>
            <a:endParaRPr lang="es-ES" sz="1800" kern="1200">
              <a:solidFill>
                <a:srgbClr val="000000"/>
              </a:solidFill>
              <a:effectLst/>
              <a:latin typeface="Arial" panose="020B0604020202020204" pitchFamily="34" charset="0"/>
              <a:ea typeface="Times New Roman" panose="02020603050405020304" pitchFamily="18" charset="0"/>
            </a:endParaRPr>
          </a:p>
          <a:p>
            <a:pPr marL="285750" lvl="0" indent="-285750" algn="just">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Cuando lebrikizumab se une a la IL-13, esta puede unirse aun a la primera subunidad del receptor de tipo II. </a:t>
            </a:r>
            <a:r>
              <a:rPr lang="es-ES" sz="1800" b="1" kern="1200">
                <a:solidFill>
                  <a:srgbClr val="C00000"/>
                </a:solidFill>
                <a:effectLst/>
                <a:latin typeface="Arial" panose="020B0604020202020204" pitchFamily="34" charset="0"/>
                <a:ea typeface="Times New Roman" panose="02020603050405020304" pitchFamily="18" charset="0"/>
              </a:rPr>
              <a:t>Sin embargo,</a:t>
            </a:r>
            <a:r>
              <a:rPr lang="es-ES" sz="1800" kern="1200">
                <a:solidFill>
                  <a:srgbClr val="C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lebrikizumab va a bloquear la unión de la segunda subunidad, por lo que el receptor no se puede acoplar (</a:t>
            </a:r>
            <a:r>
              <a:rPr lang="es-ES" sz="1800" kern="1200" err="1">
                <a:solidFill>
                  <a:srgbClr val="000000"/>
                </a:solidFill>
                <a:effectLst/>
                <a:latin typeface="Arial" panose="020B0604020202020204" pitchFamily="34" charset="0"/>
                <a:ea typeface="Times New Roman" panose="02020603050405020304" pitchFamily="18" charset="0"/>
              </a:rPr>
              <a:t>heterodimerizar</a:t>
            </a:r>
            <a:r>
              <a:rPr lang="es-ES" sz="1800" kern="1200">
                <a:solidFill>
                  <a:srgbClr val="000000"/>
                </a:solidFill>
                <a:effectLst/>
                <a:latin typeface="Arial" panose="020B0604020202020204" pitchFamily="34" charset="0"/>
                <a:ea typeface="Times New Roman" panose="02020603050405020304" pitchFamily="18" charset="0"/>
              </a:rPr>
              <a:t>) y, por tanto, se inhibe la señalización de IL-13</a:t>
            </a:r>
            <a:r>
              <a:rPr lang="es-ES" sz="1800" b="1" kern="1200">
                <a:solidFill>
                  <a:srgbClr val="C00000"/>
                </a:solidFill>
                <a:effectLst/>
                <a:latin typeface="Arial" panose="020B0604020202020204" pitchFamily="34" charset="0"/>
                <a:ea typeface="Times New Roman" panose="02020603050405020304" pitchFamily="18" charset="0"/>
              </a:rPr>
              <a:t> al impedir la fosforilación de las quinasas intracelulares.</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pPr>
            <a:endParaRPr lang="es-ES" sz="1800" kern="1200">
              <a:solidFill>
                <a:srgbClr val="000000"/>
              </a:solidFill>
              <a:effectLst/>
              <a:latin typeface="Arial" panose="020B0604020202020204" pitchFamily="34" charset="0"/>
              <a:ea typeface="Times New Roman" panose="02020603050405020304" pitchFamily="18" charset="0"/>
            </a:endParaRPr>
          </a:p>
          <a:p>
            <a:pPr marL="285750" lvl="0" indent="-285750" algn="just">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Además, aunque lebrikizumab esté unido a la IL-13, esta puede seguir uniéndose al receptor </a:t>
            </a:r>
            <a:r>
              <a:rPr lang="es-ES" sz="1800" kern="1200" err="1">
                <a:solidFill>
                  <a:srgbClr val="000000"/>
                </a:solidFill>
                <a:effectLst/>
                <a:latin typeface="Arial" panose="020B0604020202020204" pitchFamily="34" charset="0"/>
                <a:ea typeface="Times New Roman" panose="02020603050405020304" pitchFamily="18" charset="0"/>
              </a:rPr>
              <a:t>decoy</a:t>
            </a:r>
            <a:r>
              <a:rPr lang="es-ES" sz="1800" kern="1200">
                <a:solidFill>
                  <a:srgbClr val="000000"/>
                </a:solidFill>
                <a:effectLst/>
                <a:latin typeface="Arial" panose="020B0604020202020204" pitchFamily="34" charset="0"/>
                <a:ea typeface="Times New Roman" panose="02020603050405020304" pitchFamily="18" charset="0"/>
              </a:rPr>
              <a:t>, ya que lebrikizumab se une a un epítopo que no bloquea el sitio de unión, por lo que el complejo lebri-IL13-decoy se puede internalizar igualmente y degradarse por los lisosomas celulares como pasaría de forma natural.</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pPr>
            <a:endParaRPr lang="es-ES" sz="1800" b="1" kern="1200">
              <a:solidFill>
                <a:srgbClr val="C00000"/>
              </a:solidFill>
              <a:effectLst/>
              <a:latin typeface="Arial" panose="020B0604020202020204" pitchFamily="34" charset="0"/>
              <a:ea typeface="Times New Roman" panose="02020603050405020304" pitchFamily="18" charset="0"/>
            </a:endParaRPr>
          </a:p>
          <a:p>
            <a:pPr marL="285750" lvl="0" indent="-285750" algn="just">
              <a:buFont typeface="Arial" panose="020B0604020202020204" pitchFamily="34" charset="0"/>
              <a:buChar char="•"/>
            </a:pPr>
            <a:r>
              <a:rPr lang="es-ES" sz="1800" b="1" kern="1200">
                <a:solidFill>
                  <a:srgbClr val="C00000"/>
                </a:solidFill>
                <a:effectLst/>
                <a:latin typeface="Arial" panose="020B0604020202020204" pitchFamily="34" charset="0"/>
                <a:ea typeface="Times New Roman" panose="02020603050405020304" pitchFamily="18" charset="0"/>
              </a:rPr>
              <a:t>Por lo tanto, el sistema de regulación endógena permanecería preservado bloqueándose exclusivamente la señalización de IL-13.</a:t>
            </a:r>
            <a:endParaRPr lang="es-ES" sz="1800">
              <a:effectLst/>
              <a:latin typeface="Times New Roman" panose="02020603050405020304" pitchFamily="18" charset="0"/>
              <a:ea typeface="Times New Roman" panose="02020603050405020304" pitchFamily="18" charset="0"/>
            </a:endParaRPr>
          </a:p>
          <a:p>
            <a:endParaRPr lang="es-ES_tradnl" sz="1000"/>
          </a:p>
        </p:txBody>
      </p:sp>
      <p:sp>
        <p:nvSpPr>
          <p:cNvPr id="4" name="Marcador de número de diapositiva 3"/>
          <p:cNvSpPr>
            <a:spLocks noGrp="1"/>
          </p:cNvSpPr>
          <p:nvPr>
            <p:ph type="sldNum" sz="quarter" idx="5"/>
          </p:nvPr>
        </p:nvSpPr>
        <p:spPr/>
        <p:txBody>
          <a:bodyPr/>
          <a:lstStyle/>
          <a:p>
            <a:fld id="{6BBB158F-49C6-4E0F-99A2-AB925A7B0744}" type="slidenum">
              <a:rPr lang="es-ES" smtClean="0"/>
              <a:t>15</a:t>
            </a:fld>
            <a:endParaRPr lang="es-ES"/>
          </a:p>
        </p:txBody>
      </p:sp>
    </p:spTree>
    <p:extLst>
      <p:ext uri="{BB962C8B-B14F-4D97-AF65-F5344CB8AC3E}">
        <p14:creationId xmlns:p14="http://schemas.microsoft.com/office/powerpoint/2010/main" val="91204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lgn="just">
              <a:buFont typeface="Arial" panose="020B0604020202020204" pitchFamily="34" charset="0"/>
              <a:buChar char="•"/>
            </a:pPr>
            <a:r>
              <a:rPr lang="es-ES" sz="1000" b="1" kern="1200">
                <a:solidFill>
                  <a:srgbClr val="000000"/>
                </a:solidFill>
                <a:effectLst/>
                <a:latin typeface="Arial" panose="020B0604020202020204" pitchFamily="34" charset="0"/>
                <a:ea typeface="Times New Roman" panose="02020603050405020304" pitchFamily="18" charset="0"/>
              </a:rPr>
              <a:t>El mecanismo de acción de lebrikizumab es diferente al de tralokinumab</a:t>
            </a:r>
            <a:r>
              <a:rPr lang="es-ES" sz="1000" kern="1200">
                <a:solidFill>
                  <a:srgbClr val="000000"/>
                </a:solidFill>
                <a:effectLst/>
                <a:latin typeface="Arial" panose="020B0604020202020204" pitchFamily="34" charset="0"/>
                <a:ea typeface="Times New Roman" panose="02020603050405020304" pitchFamily="18" charset="0"/>
              </a:rPr>
              <a:t>, aunque su diana sea la misma </a:t>
            </a:r>
            <a:r>
              <a:rPr lang="es-ES" sz="1000" kern="1200" err="1">
                <a:solidFill>
                  <a:srgbClr val="000000"/>
                </a:solidFill>
                <a:effectLst/>
                <a:latin typeface="Arial" panose="020B0604020202020204" pitchFamily="34" charset="0"/>
                <a:ea typeface="Times New Roman" panose="02020603050405020304" pitchFamily="18" charset="0"/>
              </a:rPr>
              <a:t>interleuquina</a:t>
            </a:r>
            <a:endParaRPr lang="es-ES" sz="1200">
              <a:effectLst/>
              <a:latin typeface="Times New Roman" panose="02020603050405020304" pitchFamily="18" charset="0"/>
              <a:ea typeface="Times New Roman" panose="02020603050405020304" pitchFamily="18" charset="0"/>
            </a:endParaRPr>
          </a:p>
          <a:p>
            <a:pPr marL="171450" lvl="0" indent="-171450" algn="jus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Se ha demostrado, mediante estudios in vitro, que:</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000" kern="1200">
              <a:solidFill>
                <a:srgbClr val="000000"/>
              </a:solidFill>
              <a:effectLst/>
              <a:latin typeface="Arial" panose="020B0604020202020204" pitchFamily="34"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En primer lugar, </a:t>
            </a:r>
            <a:r>
              <a:rPr lang="es-ES" sz="1000" kern="1200" err="1">
                <a:solidFill>
                  <a:srgbClr val="000000"/>
                </a:solidFill>
                <a:effectLst/>
                <a:latin typeface="Arial" panose="020B0604020202020204" pitchFamily="34" charset="0"/>
                <a:ea typeface="Times New Roman" panose="02020603050405020304" pitchFamily="18" charset="0"/>
              </a:rPr>
              <a:t>lebri</a:t>
            </a:r>
            <a:r>
              <a:rPr lang="es-ES" sz="1000" kern="1200">
                <a:solidFill>
                  <a:srgbClr val="000000"/>
                </a:solidFill>
                <a:effectLst/>
                <a:latin typeface="Arial" panose="020B0604020202020204" pitchFamily="34" charset="0"/>
                <a:ea typeface="Times New Roman" panose="02020603050405020304" pitchFamily="18" charset="0"/>
              </a:rPr>
              <a:t> y </a:t>
            </a:r>
            <a:r>
              <a:rPr lang="es-ES" sz="1000" kern="1200" err="1">
                <a:solidFill>
                  <a:srgbClr val="000000"/>
                </a:solidFill>
                <a:effectLst/>
                <a:latin typeface="Arial" panose="020B0604020202020204" pitchFamily="34" charset="0"/>
                <a:ea typeface="Times New Roman" panose="02020603050405020304" pitchFamily="18" charset="0"/>
              </a:rPr>
              <a:t>tralo</a:t>
            </a:r>
            <a:r>
              <a:rPr lang="es-ES" sz="1000" kern="1200">
                <a:solidFill>
                  <a:srgbClr val="000000"/>
                </a:solidFill>
                <a:effectLst/>
                <a:latin typeface="Arial" panose="020B0604020202020204" pitchFamily="34" charset="0"/>
                <a:ea typeface="Times New Roman" panose="02020603050405020304" pitchFamily="18" charset="0"/>
              </a:rPr>
              <a:t> se unen a </a:t>
            </a:r>
            <a:r>
              <a:rPr lang="es-ES" sz="1000" b="1" kern="1200">
                <a:solidFill>
                  <a:srgbClr val="000000"/>
                </a:solidFill>
                <a:effectLst/>
                <a:latin typeface="Arial" panose="020B0604020202020204" pitchFamily="34" charset="0"/>
                <a:ea typeface="Times New Roman" panose="02020603050405020304" pitchFamily="18" charset="0"/>
              </a:rPr>
              <a:t>epítopos diferentes</a:t>
            </a:r>
            <a:r>
              <a:rPr lang="es-ES" sz="1000" kern="1200">
                <a:solidFill>
                  <a:srgbClr val="000000"/>
                </a:solidFill>
                <a:effectLst/>
                <a:latin typeface="Arial" panose="020B0604020202020204" pitchFamily="34" charset="0"/>
                <a:ea typeface="Times New Roman" panose="02020603050405020304" pitchFamily="18" charset="0"/>
              </a:rPr>
              <a:t> de la IL-13. Como hemos visto, lebrikizumab se une a la IL-13 en un sitio que bloquea la unión de la segunda subunidad del receptor de tipo 2. Tralokinumab, se une justo en el lado contrario de la IL-13, por lo que directamente impide que la IL-13 pueda unirse a la primera subunidad.</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Por el mismo motivo, </a:t>
            </a:r>
            <a:r>
              <a:rPr lang="es-ES" sz="1000" b="1" kern="1200">
                <a:solidFill>
                  <a:srgbClr val="000000"/>
                </a:solidFill>
                <a:effectLst/>
                <a:latin typeface="Arial" panose="020B0604020202020204" pitchFamily="34" charset="0"/>
                <a:ea typeface="Times New Roman" panose="02020603050405020304" pitchFamily="18" charset="0"/>
              </a:rPr>
              <a:t>tralokinumab no deja que la IL-13 se una al receptor </a:t>
            </a:r>
            <a:r>
              <a:rPr lang="es-ES" sz="1000" b="1" kern="1200" err="1">
                <a:solidFill>
                  <a:srgbClr val="000000"/>
                </a:solidFill>
                <a:effectLst/>
                <a:latin typeface="Arial" panose="020B0604020202020204" pitchFamily="34" charset="0"/>
                <a:ea typeface="Times New Roman" panose="02020603050405020304" pitchFamily="18" charset="0"/>
              </a:rPr>
              <a:t>decoy</a:t>
            </a:r>
            <a:r>
              <a:rPr lang="es-ES" sz="1000" b="1" kern="1200">
                <a:solidFill>
                  <a:srgbClr val="000000"/>
                </a:solidFill>
                <a:effectLst/>
                <a:latin typeface="Arial" panose="020B0604020202020204" pitchFamily="34" charset="0"/>
                <a:ea typeface="Times New Roman" panose="02020603050405020304" pitchFamily="18" charset="0"/>
              </a:rPr>
              <a:t>, </a:t>
            </a:r>
            <a:r>
              <a:rPr lang="es-ES" sz="1000" kern="1200">
                <a:solidFill>
                  <a:srgbClr val="000000"/>
                </a:solidFill>
                <a:effectLst/>
                <a:latin typeface="Arial" panose="020B0604020202020204" pitchFamily="34" charset="0"/>
                <a:ea typeface="Times New Roman" panose="02020603050405020304" pitchFamily="18" charset="0"/>
              </a:rPr>
              <a:t>por lo que en presencia de tralokinumab, también se inhibe esa vía. En cambio, como ya hemos visto, lebrikizumab no interfiere en la unión de la IL-13 al </a:t>
            </a:r>
            <a:r>
              <a:rPr lang="es-ES" sz="1000" kern="1200" err="1">
                <a:solidFill>
                  <a:srgbClr val="000000"/>
                </a:solidFill>
                <a:effectLst/>
                <a:latin typeface="Arial" panose="020B0604020202020204" pitchFamily="34" charset="0"/>
                <a:ea typeface="Times New Roman" panose="02020603050405020304" pitchFamily="18" charset="0"/>
              </a:rPr>
              <a:t>decoy</a:t>
            </a:r>
            <a:r>
              <a:rPr lang="es-ES" sz="1000" kern="1200">
                <a:solidFill>
                  <a:srgbClr val="000000"/>
                </a:solidFill>
                <a:effectLst/>
                <a:latin typeface="Arial" panose="020B0604020202020204" pitchFamily="34" charset="0"/>
                <a:ea typeface="Times New Roman" panose="02020603050405020304" pitchFamily="18" charset="0"/>
              </a:rPr>
              <a:t>, y por tanto la eliminación de la IL-13 a través del receptor </a:t>
            </a:r>
            <a:r>
              <a:rPr lang="es-ES" sz="1000" kern="1200" err="1">
                <a:solidFill>
                  <a:srgbClr val="000000"/>
                </a:solidFill>
                <a:effectLst/>
                <a:latin typeface="Arial" panose="020B0604020202020204" pitchFamily="34" charset="0"/>
                <a:ea typeface="Times New Roman" panose="02020603050405020304" pitchFamily="18" charset="0"/>
              </a:rPr>
              <a:t>decoy</a:t>
            </a:r>
            <a:r>
              <a:rPr lang="es-ES" sz="1000" kern="1200">
                <a:solidFill>
                  <a:srgbClr val="000000"/>
                </a:solidFill>
                <a:effectLst/>
                <a:latin typeface="Arial" panose="020B0604020202020204" pitchFamily="34" charset="0"/>
                <a:ea typeface="Times New Roman" panose="02020603050405020304" pitchFamily="18" charset="0"/>
              </a:rPr>
              <a:t> queda preservada. </a:t>
            </a:r>
            <a:r>
              <a:rPr lang="es-ES" sz="1000" b="1" kern="1200">
                <a:solidFill>
                  <a:srgbClr val="C00000"/>
                </a:solidFill>
                <a:effectLst/>
                <a:latin typeface="Arial" panose="020B0604020202020204" pitchFamily="34" charset="0"/>
                <a:ea typeface="Times New Roman" panose="02020603050405020304" pitchFamily="18" charset="0"/>
              </a:rPr>
              <a:t>En la actualidad, sin embargo, no está definido el papel que esta diferencia pueda jugar en la práctica clínica.</a:t>
            </a:r>
            <a:endParaRPr lang="es-ES" sz="1200" b="1"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200" b="1"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Por otro lado, se ha demostrado que lebrikizumab se une a IL-13 con una </a:t>
            </a:r>
            <a:r>
              <a:rPr lang="es-ES" sz="1000" b="1" kern="1200">
                <a:solidFill>
                  <a:srgbClr val="000000"/>
                </a:solidFill>
                <a:effectLst/>
                <a:latin typeface="Arial" panose="020B0604020202020204" pitchFamily="34" charset="0"/>
                <a:ea typeface="Times New Roman" panose="02020603050405020304" pitchFamily="18" charset="0"/>
              </a:rPr>
              <a:t>mayor afinidad</a:t>
            </a:r>
            <a:r>
              <a:rPr lang="es-ES" sz="1000" kern="1200">
                <a:solidFill>
                  <a:srgbClr val="000000"/>
                </a:solidFill>
                <a:effectLst/>
                <a:latin typeface="Arial" panose="020B0604020202020204" pitchFamily="34" charset="0"/>
                <a:ea typeface="Times New Roman" panose="02020603050405020304" pitchFamily="18" charset="0"/>
              </a:rPr>
              <a:t> que tralokinumab (unas 10x más en formas glicosiladas de la IL-13 / unas 140x veces más en formas </a:t>
            </a:r>
            <a:r>
              <a:rPr lang="es-ES" sz="1000" kern="1200" err="1">
                <a:solidFill>
                  <a:srgbClr val="000000"/>
                </a:solidFill>
                <a:effectLst/>
                <a:latin typeface="Arial" panose="020B0604020202020204" pitchFamily="34" charset="0"/>
                <a:ea typeface="Times New Roman" panose="02020603050405020304" pitchFamily="18" charset="0"/>
              </a:rPr>
              <a:t>aglicosiladas</a:t>
            </a:r>
            <a:r>
              <a:rPr lang="es-ES" sz="1000" kern="1200">
                <a:solidFill>
                  <a:srgbClr val="000000"/>
                </a:solidFill>
                <a:effectLst/>
                <a:latin typeface="Arial" panose="020B0604020202020204" pitchFamily="34" charset="0"/>
                <a:ea typeface="Times New Roman" panose="02020603050405020304" pitchFamily="18" charset="0"/>
              </a:rPr>
              <a:t>) y </a:t>
            </a:r>
            <a:r>
              <a:rPr lang="es-ES" sz="1000" b="1" kern="1200">
                <a:solidFill>
                  <a:srgbClr val="000000"/>
                </a:solidFill>
                <a:effectLst/>
                <a:latin typeface="Arial" panose="020B0604020202020204" pitchFamily="34" charset="0"/>
                <a:ea typeface="Times New Roman" panose="02020603050405020304" pitchFamily="18" charset="0"/>
              </a:rPr>
              <a:t>además permanece unido a IL-13 durante más tiempo </a:t>
            </a:r>
            <a:r>
              <a:rPr lang="es-ES" sz="1000" kern="1200">
                <a:solidFill>
                  <a:srgbClr val="000000"/>
                </a:solidFill>
                <a:effectLst/>
                <a:latin typeface="Arial" panose="020B0604020202020204" pitchFamily="34" charset="0"/>
                <a:ea typeface="Times New Roman" panose="02020603050405020304" pitchFamily="18" charset="0"/>
              </a:rPr>
              <a:t>que tralokinumab </a:t>
            </a:r>
            <a:r>
              <a:rPr lang="es-ES" sz="1000" b="1" kern="1200">
                <a:solidFill>
                  <a:srgbClr val="C00000"/>
                </a:solidFill>
                <a:effectLst/>
                <a:latin typeface="Arial" panose="020B0604020202020204" pitchFamily="34" charset="0"/>
                <a:ea typeface="Times New Roman" panose="02020603050405020304" pitchFamily="18" charset="0"/>
              </a:rPr>
              <a:t>al presentar una tasa de disociación más baja.</a:t>
            </a:r>
            <a:endParaRPr lang="es-ES" sz="1200" b="1"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200" b="1"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En estos estudios in vitro también se observó que lebrikizumab neutraliza la IL-13 con </a:t>
            </a:r>
            <a:r>
              <a:rPr lang="es-ES" sz="1000" b="1" kern="1200">
                <a:solidFill>
                  <a:srgbClr val="000000"/>
                </a:solidFill>
                <a:effectLst/>
                <a:latin typeface="Arial" panose="020B0604020202020204" pitchFamily="34" charset="0"/>
                <a:ea typeface="Times New Roman" panose="02020603050405020304" pitchFamily="18" charset="0"/>
              </a:rPr>
              <a:t>mayor potencia</a:t>
            </a:r>
            <a:r>
              <a:rPr lang="es-ES" sz="1000" kern="1200">
                <a:solidFill>
                  <a:srgbClr val="000000"/>
                </a:solidFill>
                <a:effectLst/>
                <a:latin typeface="Arial" panose="020B0604020202020204" pitchFamily="34" charset="0"/>
                <a:ea typeface="Times New Roman" panose="02020603050405020304" pitchFamily="18" charset="0"/>
              </a:rPr>
              <a:t> que tralokinumab (a través de estudios de inhibición de la actividad de STAT6 y de la secreción de </a:t>
            </a:r>
            <a:r>
              <a:rPr lang="es-ES" sz="1000" kern="1200" err="1">
                <a:solidFill>
                  <a:srgbClr val="000000"/>
                </a:solidFill>
                <a:effectLst/>
                <a:latin typeface="Arial" panose="020B0604020202020204" pitchFamily="34" charset="0"/>
                <a:ea typeface="Times New Roman" panose="02020603050405020304" pitchFamily="18" charset="0"/>
              </a:rPr>
              <a:t>periostina</a:t>
            </a:r>
            <a:r>
              <a:rPr lang="es-ES" sz="1000" kern="1200">
                <a:solidFill>
                  <a:srgbClr val="000000"/>
                </a:solidFill>
                <a:effectLst/>
                <a:latin typeface="Arial" panose="020B0604020202020204" pitchFamily="34" charset="0"/>
                <a:ea typeface="Times New Roman" panose="02020603050405020304" pitchFamily="18" charset="0"/>
              </a:rPr>
              <a:t>).</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Arial" panose="020B0604020202020204" pitchFamily="34" charset="0"/>
              <a:buChar char="•"/>
            </a:pPr>
            <a:endParaRPr lang="es-ES" sz="1200" kern="1200">
              <a:solidFill>
                <a:schemeClr val="tx1"/>
              </a:solidFill>
              <a:effectLst/>
              <a:latin typeface="Times New Roman" panose="02020603050405020304" pitchFamily="18" charset="0"/>
              <a:ea typeface="Times New Roman" panose="02020603050405020304" pitchFamily="18" charset="0"/>
            </a:endParaRPr>
          </a:p>
          <a:p>
            <a:pPr marL="171450" lvl="0" indent="-171450" algn="jus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A pesar de que estas diferencias </a:t>
            </a:r>
            <a:r>
              <a:rPr lang="es-ES" sz="1000" kern="1200" err="1">
                <a:solidFill>
                  <a:srgbClr val="000000"/>
                </a:solidFill>
                <a:effectLst/>
                <a:latin typeface="Arial" panose="020B0604020202020204" pitchFamily="34" charset="0"/>
                <a:ea typeface="Times New Roman" panose="02020603050405020304" pitchFamily="18" charset="0"/>
              </a:rPr>
              <a:t>mecanísticas</a:t>
            </a:r>
            <a:r>
              <a:rPr lang="es-ES" sz="1000" kern="1200">
                <a:solidFill>
                  <a:srgbClr val="000000"/>
                </a:solidFill>
                <a:effectLst/>
                <a:latin typeface="Arial" panose="020B0604020202020204" pitchFamily="34" charset="0"/>
                <a:ea typeface="Times New Roman" panose="02020603050405020304" pitchFamily="18" charset="0"/>
              </a:rPr>
              <a:t> no se han podido correlacionar directamente con la eficacia clínica de los fármacos y que no se dispone de ensayos “head </a:t>
            </a:r>
            <a:r>
              <a:rPr lang="es-ES" sz="1000" kern="1200" err="1">
                <a:solidFill>
                  <a:srgbClr val="000000"/>
                </a:solidFill>
                <a:effectLst/>
                <a:latin typeface="Arial" panose="020B0604020202020204" pitchFamily="34" charset="0"/>
                <a:ea typeface="Times New Roman" panose="02020603050405020304" pitchFamily="18" charset="0"/>
              </a:rPr>
              <a:t>to</a:t>
            </a:r>
            <a:r>
              <a:rPr lang="es-ES" sz="1000" kern="1200">
                <a:solidFill>
                  <a:srgbClr val="000000"/>
                </a:solidFill>
                <a:effectLst/>
                <a:latin typeface="Arial" panose="020B0604020202020204" pitchFamily="34" charset="0"/>
                <a:ea typeface="Times New Roman" panose="02020603050405020304" pitchFamily="18" charset="0"/>
              </a:rPr>
              <a:t> head”, estas diferencias en el mecanismo de acción </a:t>
            </a:r>
            <a:r>
              <a:rPr lang="es-ES" sz="1000" b="1" kern="1200">
                <a:solidFill>
                  <a:srgbClr val="C00000"/>
                </a:solidFill>
                <a:effectLst/>
                <a:latin typeface="Arial" panose="020B0604020202020204" pitchFamily="34" charset="0"/>
                <a:ea typeface="Times New Roman" panose="02020603050405020304" pitchFamily="18" charset="0"/>
              </a:rPr>
              <a:t>podrían encajar</a:t>
            </a:r>
            <a:r>
              <a:rPr lang="es-ES" sz="1000" kern="1200">
                <a:solidFill>
                  <a:srgbClr val="C00000"/>
                </a:solidFill>
                <a:effectLst/>
                <a:latin typeface="Arial" panose="020B0604020202020204" pitchFamily="34" charset="0"/>
                <a:ea typeface="Times New Roman" panose="02020603050405020304" pitchFamily="18" charset="0"/>
              </a:rPr>
              <a:t> </a:t>
            </a:r>
            <a:r>
              <a:rPr lang="es-ES" sz="1000" kern="1200">
                <a:solidFill>
                  <a:srgbClr val="000000"/>
                </a:solidFill>
                <a:effectLst/>
                <a:latin typeface="Arial" panose="020B0604020202020204" pitchFamily="34" charset="0"/>
                <a:ea typeface="Times New Roman" panose="02020603050405020304" pitchFamily="18" charset="0"/>
              </a:rPr>
              <a:t>mucho con las diferencias que se han observado en las comparativas indirectas de eficacia.</a:t>
            </a:r>
            <a:endParaRPr lang="es-ES" sz="120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16</a:t>
            </a:fld>
            <a:endParaRPr lang="es-ES"/>
          </a:p>
        </p:txBody>
      </p:sp>
    </p:spTree>
    <p:extLst>
      <p:ext uri="{BB962C8B-B14F-4D97-AF65-F5344CB8AC3E}">
        <p14:creationId xmlns:p14="http://schemas.microsoft.com/office/powerpoint/2010/main" val="249648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r>
              <a:rPr lang="es-ES" sz="1000">
                <a:solidFill>
                  <a:srgbClr val="002855"/>
                </a:solidFill>
                <a:latin typeface="Arial" panose="020B0604020202020204" pitchFamily="34" charset="0"/>
                <a:cs typeface="Arial" panose="020B0604020202020204" pitchFamily="34" charset="0"/>
              </a:rPr>
              <a:t>En estos estudios in vitro también se observó que </a:t>
            </a:r>
            <a:r>
              <a:rPr lang="es-ES" sz="1000" err="1">
                <a:solidFill>
                  <a:srgbClr val="002855"/>
                </a:solidFill>
                <a:latin typeface="Arial" panose="020B0604020202020204" pitchFamily="34" charset="0"/>
                <a:cs typeface="Arial" panose="020B0604020202020204" pitchFamily="34" charset="0"/>
              </a:rPr>
              <a:t>lebrikizumab</a:t>
            </a:r>
            <a:r>
              <a:rPr lang="es-ES" sz="1000">
                <a:solidFill>
                  <a:srgbClr val="002855"/>
                </a:solidFill>
                <a:latin typeface="Arial" panose="020B0604020202020204" pitchFamily="34" charset="0"/>
                <a:cs typeface="Arial" panose="020B0604020202020204" pitchFamily="34" charset="0"/>
              </a:rPr>
              <a:t> neutraliza la IL-13 con </a:t>
            </a:r>
            <a:r>
              <a:rPr lang="es-ES" sz="1000" b="1">
                <a:solidFill>
                  <a:srgbClr val="002855"/>
                </a:solidFill>
                <a:latin typeface="Arial" panose="020B0604020202020204" pitchFamily="34" charset="0"/>
                <a:cs typeface="Arial" panose="020B0604020202020204" pitchFamily="34" charset="0"/>
              </a:rPr>
              <a:t>mayor potencia </a:t>
            </a:r>
            <a:r>
              <a:rPr lang="es-ES" sz="1000" b="0">
                <a:solidFill>
                  <a:srgbClr val="002855"/>
                </a:solidFill>
                <a:latin typeface="Arial" panose="020B0604020202020204" pitchFamily="34" charset="0"/>
                <a:cs typeface="Arial" panose="020B0604020202020204" pitchFamily="34" charset="0"/>
              </a:rPr>
              <a:t>q</a:t>
            </a:r>
            <a:r>
              <a:rPr lang="es-ES" sz="1000">
                <a:solidFill>
                  <a:srgbClr val="002855"/>
                </a:solidFill>
                <a:latin typeface="Arial" panose="020B0604020202020204" pitchFamily="34" charset="0"/>
                <a:cs typeface="Arial" panose="020B0604020202020204" pitchFamily="34" charset="0"/>
              </a:rPr>
              <a:t>ue </a:t>
            </a:r>
            <a:r>
              <a:rPr lang="es-ES" sz="1000" err="1">
                <a:solidFill>
                  <a:srgbClr val="002855"/>
                </a:solidFill>
                <a:latin typeface="Arial" panose="020B0604020202020204" pitchFamily="34" charset="0"/>
                <a:cs typeface="Arial" panose="020B0604020202020204" pitchFamily="34" charset="0"/>
              </a:rPr>
              <a:t>tralokinumab</a:t>
            </a:r>
            <a:r>
              <a:rPr lang="es-ES" sz="1000">
                <a:solidFill>
                  <a:srgbClr val="002855"/>
                </a:solidFill>
                <a:latin typeface="Arial" panose="020B0604020202020204" pitchFamily="34" charset="0"/>
                <a:cs typeface="Arial" panose="020B0604020202020204" pitchFamily="34" charset="0"/>
              </a:rPr>
              <a:t> (a través de estudios de inhibición de la actividad de STAT6 y de la secreción de </a:t>
            </a:r>
            <a:r>
              <a:rPr lang="es-ES" sz="1000" err="1">
                <a:solidFill>
                  <a:srgbClr val="002855"/>
                </a:solidFill>
                <a:latin typeface="Arial" panose="020B0604020202020204" pitchFamily="34" charset="0"/>
                <a:cs typeface="Arial" panose="020B0604020202020204" pitchFamily="34" charset="0"/>
              </a:rPr>
              <a:t>periostina</a:t>
            </a:r>
            <a:r>
              <a:rPr lang="es-ES" sz="1000">
                <a:solidFill>
                  <a:srgbClr val="002855"/>
                </a:solidFill>
                <a:latin typeface="Arial" panose="020B0604020202020204" pitchFamily="34" charset="0"/>
                <a:cs typeface="Arial" panose="020B0604020202020204" pitchFamily="34" charset="0"/>
              </a:rPr>
              <a:t>). Ambos fármacos inhibieron la actividad de STAT6 y la secreción de </a:t>
            </a:r>
            <a:r>
              <a:rPr lang="es-ES" sz="1000" err="1">
                <a:solidFill>
                  <a:srgbClr val="002855"/>
                </a:solidFill>
                <a:latin typeface="Arial" panose="020B0604020202020204" pitchFamily="34" charset="0"/>
                <a:cs typeface="Arial" panose="020B0604020202020204" pitchFamily="34" charset="0"/>
              </a:rPr>
              <a:t>periostina</a:t>
            </a:r>
            <a:r>
              <a:rPr lang="es-ES" sz="1000">
                <a:solidFill>
                  <a:srgbClr val="002855"/>
                </a:solidFill>
                <a:latin typeface="Arial" panose="020B0604020202020204" pitchFamily="34" charset="0"/>
                <a:cs typeface="Arial" panose="020B0604020202020204" pitchFamily="34" charset="0"/>
              </a:rPr>
              <a:t> de forma dosis dependiente, siendo </a:t>
            </a:r>
            <a:r>
              <a:rPr lang="es-ES" sz="1000" err="1">
                <a:solidFill>
                  <a:srgbClr val="002855"/>
                </a:solidFill>
                <a:latin typeface="Arial" panose="020B0604020202020204" pitchFamily="34" charset="0"/>
                <a:cs typeface="Arial" panose="020B0604020202020204" pitchFamily="34" charset="0"/>
              </a:rPr>
              <a:t>lebrikizumab</a:t>
            </a:r>
            <a:r>
              <a:rPr lang="es-ES" sz="1000">
                <a:solidFill>
                  <a:srgbClr val="002855"/>
                </a:solidFill>
                <a:latin typeface="Arial" panose="020B0604020202020204" pitchFamily="34" charset="0"/>
                <a:cs typeface="Arial" panose="020B0604020202020204" pitchFamily="34" charset="0"/>
              </a:rPr>
              <a:t> el más potente.</a:t>
            </a:r>
          </a:p>
          <a:p>
            <a:pPr marL="171450" indent="-171450">
              <a:buFontTx/>
              <a:buChar char="-"/>
            </a:pPr>
            <a:endParaRPr lang="es-ES" sz="1000">
              <a:solidFill>
                <a:srgbClr val="002855"/>
              </a:solidFill>
              <a:latin typeface="Arial" panose="020B0604020202020204" pitchFamily="34" charset="0"/>
              <a:cs typeface="Arial" panose="020B0604020202020204" pitchFamily="34" charset="0"/>
            </a:endParaRPr>
          </a:p>
          <a:p>
            <a:pPr marL="0" indent="0">
              <a:buFontTx/>
              <a:buNone/>
            </a:pPr>
            <a:r>
              <a:rPr lang="es-ES" sz="1000">
                <a:solidFill>
                  <a:srgbClr val="002855"/>
                </a:solidFill>
                <a:latin typeface="Arial" panose="020B0604020202020204" pitchFamily="34" charset="0"/>
                <a:cs typeface="Arial" panose="020B0604020202020204" pitchFamily="34" charset="0"/>
              </a:rPr>
              <a:t>A pesar de que estas diferencias mecanísticas no se han podido correlacionar directamente con la eficacia clínica de los fármacos, y que no se dispone de ensayos “head </a:t>
            </a:r>
            <a:r>
              <a:rPr lang="es-ES" sz="1000" err="1">
                <a:solidFill>
                  <a:srgbClr val="002855"/>
                </a:solidFill>
                <a:latin typeface="Arial" panose="020B0604020202020204" pitchFamily="34" charset="0"/>
                <a:cs typeface="Arial" panose="020B0604020202020204" pitchFamily="34" charset="0"/>
              </a:rPr>
              <a:t>to</a:t>
            </a:r>
            <a:r>
              <a:rPr lang="es-ES" sz="1000">
                <a:solidFill>
                  <a:srgbClr val="002855"/>
                </a:solidFill>
                <a:latin typeface="Arial" panose="020B0604020202020204" pitchFamily="34" charset="0"/>
                <a:cs typeface="Arial" panose="020B0604020202020204" pitchFamily="34" charset="0"/>
              </a:rPr>
              <a:t> head”, estas diferencias en el mecanismo de acción nos encajan mucho con las diferencias que se han observado en las comparativas indirectas de eficacia.</a:t>
            </a:r>
          </a:p>
          <a:p>
            <a:endParaRPr lang="es-ES" sz="1000">
              <a:solidFill>
                <a:srgbClr val="002855"/>
              </a:solidFill>
              <a:latin typeface="Arial" panose="020B0604020202020204" pitchFamily="34" charset="0"/>
              <a:cs typeface="Arial" panose="020B0604020202020204" pitchFamily="34" charset="0"/>
            </a:endParaRPr>
          </a:p>
          <a:p>
            <a:endParaRPr lang="es-ES_tradnl" sz="1000"/>
          </a:p>
        </p:txBody>
      </p:sp>
      <p:sp>
        <p:nvSpPr>
          <p:cNvPr id="4" name="Marcador de número de diapositiva 3"/>
          <p:cNvSpPr>
            <a:spLocks noGrp="1"/>
          </p:cNvSpPr>
          <p:nvPr>
            <p:ph type="sldNum" sz="quarter" idx="5"/>
          </p:nvPr>
        </p:nvSpPr>
        <p:spPr/>
        <p:txBody>
          <a:bodyPr/>
          <a:lstStyle/>
          <a:p>
            <a:fld id="{6BBB158F-49C6-4E0F-99A2-AB925A7B0744}" type="slidenum">
              <a:rPr lang="es-ES" smtClean="0"/>
              <a:t>18</a:t>
            </a:fld>
            <a:endParaRPr lang="es-ES"/>
          </a:p>
        </p:txBody>
      </p:sp>
    </p:spTree>
    <p:extLst>
      <p:ext uri="{BB962C8B-B14F-4D97-AF65-F5344CB8AC3E}">
        <p14:creationId xmlns:p14="http://schemas.microsoft.com/office/powerpoint/2010/main" val="3260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kern="1200">
                <a:solidFill>
                  <a:srgbClr val="000000"/>
                </a:solidFill>
                <a:effectLst/>
                <a:latin typeface="Arial" panose="020B0604020202020204" pitchFamily="34" charset="0"/>
                <a:ea typeface="Times New Roman" panose="02020603050405020304" pitchFamily="18" charset="0"/>
              </a:rPr>
              <a:t>Lebrikizumab dispone de un amplio plan de desarrollo clínico: Aquí podemos ver a grandes rasgos los ensayos clínicos de fase 3 en dermatitis atópica moderada-grave, que incluyen a más de 2500 pacientes.</a:t>
            </a:r>
            <a:endParaRPr lang="es-ES" sz="1800">
              <a:effectLst/>
              <a:latin typeface="Times New Roman" panose="02020603050405020304" pitchFamily="18" charset="0"/>
              <a:ea typeface="Times New Roman" panose="02020603050405020304" pitchFamily="18" charset="0"/>
            </a:endParaRPr>
          </a:p>
          <a:p>
            <a:pPr algn="just"/>
            <a:endParaRPr lang="es-ES" sz="1800" b="1" kern="1200">
              <a:solidFill>
                <a:srgbClr val="000000"/>
              </a:solidFill>
              <a:effectLst/>
              <a:latin typeface="Arial" panose="020B0604020202020204" pitchFamily="34"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ADvocate</a:t>
            </a:r>
            <a:r>
              <a:rPr lang="es-ES" sz="1800" b="1" kern="1200">
                <a:solidFill>
                  <a:srgbClr val="000000"/>
                </a:solidFill>
                <a:effectLst/>
                <a:latin typeface="Arial" panose="020B0604020202020204" pitchFamily="34" charset="0"/>
                <a:ea typeface="Times New Roman" panose="02020603050405020304" pitchFamily="18" charset="0"/>
              </a:rPr>
              <a:t> 1 y 2</a:t>
            </a:r>
            <a:r>
              <a:rPr lang="es-ES" sz="1800" kern="1200">
                <a:solidFill>
                  <a:srgbClr val="000000"/>
                </a:solidFill>
                <a:effectLst/>
                <a:latin typeface="Arial" panose="020B0604020202020204" pitchFamily="34" charset="0"/>
                <a:ea typeface="Times New Roman" panose="02020603050405020304" pitchFamily="18" charset="0"/>
              </a:rPr>
              <a:t> son los ensayos pivotales </a:t>
            </a:r>
            <a:r>
              <a:rPr lang="es-ES" sz="1800" b="1" kern="1200">
                <a:solidFill>
                  <a:srgbClr val="C00000"/>
                </a:solidFill>
                <a:effectLst/>
                <a:latin typeface="Arial" panose="020B0604020202020204" pitchFamily="34" charset="0"/>
                <a:ea typeface="Times New Roman" panose="02020603050405020304" pitchFamily="18" charset="0"/>
              </a:rPr>
              <a:t>que evaluaron eficacia y seguridad</a:t>
            </a:r>
            <a:r>
              <a:rPr lang="es-ES" sz="1800" kern="1200">
                <a:solidFill>
                  <a:srgbClr val="000000"/>
                </a:solidFill>
                <a:effectLst/>
                <a:latin typeface="Arial" panose="020B0604020202020204" pitchFamily="34" charset="0"/>
                <a:ea typeface="Times New Roman" panose="02020603050405020304" pitchFamily="18" charset="0"/>
              </a:rPr>
              <a:t> en </a:t>
            </a:r>
            <a:r>
              <a:rPr lang="es-ES" sz="1800" b="1" kern="1200">
                <a:solidFill>
                  <a:srgbClr val="000000"/>
                </a:solidFill>
                <a:effectLst/>
                <a:latin typeface="Arial" panose="020B0604020202020204" pitchFamily="34" charset="0"/>
                <a:ea typeface="Times New Roman" panose="02020603050405020304" pitchFamily="18" charset="0"/>
              </a:rPr>
              <a:t>monoterapia</a:t>
            </a:r>
            <a:r>
              <a:rPr lang="es-ES" sz="1800" kern="1200">
                <a:solidFill>
                  <a:srgbClr val="000000"/>
                </a:solidFill>
                <a:effectLst/>
                <a:latin typeface="Arial" panose="020B0604020202020204" pitchFamily="34" charset="0"/>
                <a:ea typeface="Times New Roman" panose="02020603050405020304" pitchFamily="18" charset="0"/>
              </a:rPr>
              <a:t> (hasta 52 semanas) en adultos y adolescentes.</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ADhere</a:t>
            </a:r>
            <a:r>
              <a:rPr lang="es-ES" sz="1800" kern="1200">
                <a:solidFill>
                  <a:srgbClr val="000000"/>
                </a:solidFill>
                <a:effectLst/>
                <a:latin typeface="Arial" panose="020B0604020202020204" pitchFamily="34" charset="0"/>
                <a:ea typeface="Times New Roman" panose="02020603050405020304" pitchFamily="18" charset="0"/>
              </a:rPr>
              <a:t> es el tercer pivotal, en adultos y adolescentes tratados con lebrikizumab en combinación con </a:t>
            </a:r>
            <a:r>
              <a:rPr lang="es-ES" sz="1800" b="1" kern="1200">
                <a:solidFill>
                  <a:srgbClr val="000000"/>
                </a:solidFill>
                <a:effectLst/>
                <a:latin typeface="Arial" panose="020B0604020202020204" pitchFamily="34" charset="0"/>
                <a:ea typeface="Times New Roman" panose="02020603050405020304" pitchFamily="18" charset="0"/>
              </a:rPr>
              <a:t>corticoides tópicos</a:t>
            </a:r>
            <a:r>
              <a:rPr lang="es-ES" sz="1800" b="0" kern="1200">
                <a:solidFill>
                  <a:srgbClr val="000000"/>
                </a:solidFill>
                <a:effectLst/>
                <a:latin typeface="Arial" panose="020B0604020202020204" pitchFamily="34" charset="0"/>
                <a:ea typeface="Times New Roman" panose="02020603050405020304" pitchFamily="18" charset="0"/>
              </a:rPr>
              <a:t>.</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ADore</a:t>
            </a:r>
            <a:r>
              <a:rPr lang="es-ES" sz="1800" kern="1200">
                <a:solidFill>
                  <a:srgbClr val="000000"/>
                </a:solidFill>
                <a:effectLst/>
                <a:latin typeface="Arial" panose="020B0604020202020204" pitchFamily="34" charset="0"/>
                <a:ea typeface="Times New Roman" panose="02020603050405020304" pitchFamily="18" charset="0"/>
              </a:rPr>
              <a:t> es un ensayo </a:t>
            </a:r>
            <a:r>
              <a:rPr lang="es-ES" sz="1800" b="1" kern="1200">
                <a:solidFill>
                  <a:srgbClr val="C00000"/>
                </a:solidFill>
                <a:effectLst/>
                <a:latin typeface="Arial" panose="020B0604020202020204" pitchFamily="34" charset="0"/>
                <a:ea typeface="Times New Roman" panose="02020603050405020304" pitchFamily="18" charset="0"/>
              </a:rPr>
              <a:t>adicional y abierto</a:t>
            </a:r>
            <a:r>
              <a:rPr lang="es-ES" sz="1800" kern="1200">
                <a:solidFill>
                  <a:srgbClr val="000000"/>
                </a:solidFill>
                <a:effectLst/>
                <a:latin typeface="Arial" panose="020B0604020202020204" pitchFamily="34" charset="0"/>
                <a:ea typeface="Times New Roman" panose="02020603050405020304" pitchFamily="18" charset="0"/>
              </a:rPr>
              <a:t> en </a:t>
            </a:r>
            <a:r>
              <a:rPr lang="es-ES" sz="1800" b="1" kern="1200">
                <a:solidFill>
                  <a:srgbClr val="000000"/>
                </a:solidFill>
                <a:effectLst/>
                <a:latin typeface="Arial" panose="020B0604020202020204" pitchFamily="34" charset="0"/>
                <a:ea typeface="Times New Roman" panose="02020603050405020304" pitchFamily="18" charset="0"/>
              </a:rPr>
              <a:t>adolescentes</a:t>
            </a:r>
            <a:r>
              <a:rPr lang="es-ES" sz="1800" kern="1200">
                <a:solidFill>
                  <a:srgbClr val="000000"/>
                </a:solidFill>
                <a:effectLst/>
                <a:latin typeface="Arial" panose="020B0604020202020204" pitchFamily="34" charset="0"/>
                <a:ea typeface="Times New Roman" panose="02020603050405020304" pitchFamily="18" charset="0"/>
              </a:rPr>
              <a:t> para ampliar la n de pacientes en esta población.</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ADopt</a:t>
            </a:r>
            <a:r>
              <a:rPr lang="es-ES" sz="1800" kern="1200">
                <a:solidFill>
                  <a:srgbClr val="000000"/>
                </a:solidFill>
                <a:effectLst/>
                <a:latin typeface="Arial" panose="020B0604020202020204" pitchFamily="34" charset="0"/>
                <a:ea typeface="Times New Roman" panose="02020603050405020304" pitchFamily="18" charset="0"/>
              </a:rPr>
              <a:t> es un estudio de seguridad en </a:t>
            </a:r>
            <a:r>
              <a:rPr lang="es-ES" sz="1800" b="1" kern="1200">
                <a:solidFill>
                  <a:srgbClr val="000000"/>
                </a:solidFill>
                <a:effectLst/>
                <a:latin typeface="Arial" panose="020B0604020202020204" pitchFamily="34" charset="0"/>
                <a:ea typeface="Times New Roman" panose="02020603050405020304" pitchFamily="18" charset="0"/>
              </a:rPr>
              <a:t>pacientes vacunados</a:t>
            </a:r>
            <a:r>
              <a:rPr lang="es-ES" sz="1800" kern="1200">
                <a:solidFill>
                  <a:srgbClr val="000000"/>
                </a:solidFill>
                <a:effectLst/>
                <a:latin typeface="Arial" panose="020B0604020202020204" pitchFamily="34" charset="0"/>
                <a:ea typeface="Times New Roman" panose="02020603050405020304" pitchFamily="18" charset="0"/>
              </a:rPr>
              <a:t> tratados con lebrikizumab.</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ADjoin</a:t>
            </a:r>
            <a:r>
              <a:rPr lang="es-ES" sz="1800" kern="1200">
                <a:solidFill>
                  <a:srgbClr val="000000"/>
                </a:solidFill>
                <a:effectLst/>
                <a:latin typeface="Arial" panose="020B0604020202020204" pitchFamily="34" charset="0"/>
                <a:ea typeface="Times New Roman" panose="02020603050405020304" pitchFamily="18" charset="0"/>
              </a:rPr>
              <a:t> es el estudio de </a:t>
            </a:r>
            <a:r>
              <a:rPr lang="es-ES" sz="1800" b="1" kern="1200">
                <a:solidFill>
                  <a:srgbClr val="000000"/>
                </a:solidFill>
                <a:effectLst/>
                <a:latin typeface="Arial" panose="020B0604020202020204" pitchFamily="34" charset="0"/>
                <a:ea typeface="Times New Roman" panose="02020603050405020304" pitchFamily="18" charset="0"/>
              </a:rPr>
              <a:t>extensión a largo plazo</a:t>
            </a:r>
            <a:r>
              <a:rPr lang="es-ES" sz="1800" kern="1200">
                <a:solidFill>
                  <a:srgbClr val="000000"/>
                </a:solidFill>
                <a:effectLst/>
                <a:latin typeface="Arial" panose="020B0604020202020204" pitchFamily="34" charset="0"/>
                <a:ea typeface="Times New Roman" panose="02020603050405020304" pitchFamily="18" charset="0"/>
              </a:rPr>
              <a:t> que permitía a los pacientes de los estudios anteriores continuar con el tratamiento con lebrikizumab y disponer de datos a más largo plazo (hasta 2 años).</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ADlong</a:t>
            </a:r>
            <a:r>
              <a:rPr lang="es-ES" sz="1800" kern="1200">
                <a:solidFill>
                  <a:srgbClr val="000000"/>
                </a:solidFill>
                <a:effectLst/>
                <a:latin typeface="Arial" panose="020B0604020202020204" pitchFamily="34" charset="0"/>
                <a:ea typeface="Times New Roman" panose="02020603050405020304" pitchFamily="18" charset="0"/>
              </a:rPr>
              <a:t> también es un estudio de </a:t>
            </a:r>
            <a:r>
              <a:rPr lang="es-ES" sz="1800" b="1" kern="1200">
                <a:solidFill>
                  <a:srgbClr val="000000"/>
                </a:solidFill>
                <a:effectLst/>
                <a:latin typeface="Arial" panose="020B0604020202020204" pitchFamily="34" charset="0"/>
                <a:ea typeface="Times New Roman" panose="02020603050405020304" pitchFamily="18" charset="0"/>
              </a:rPr>
              <a:t>extensión a largo plazo</a:t>
            </a:r>
            <a:r>
              <a:rPr lang="es-ES" sz="1800" kern="1200">
                <a:solidFill>
                  <a:srgbClr val="000000"/>
                </a:solidFill>
                <a:effectLst/>
                <a:latin typeface="Arial" panose="020B0604020202020204" pitchFamily="34" charset="0"/>
                <a:ea typeface="Times New Roman" panose="02020603050405020304" pitchFamily="18" charset="0"/>
              </a:rPr>
              <a:t> en Europa que permite continuar con el tratamiento a los pacientes que salen del </a:t>
            </a:r>
            <a:r>
              <a:rPr lang="es-ES" sz="1800" kern="1200" err="1">
                <a:solidFill>
                  <a:srgbClr val="000000"/>
                </a:solidFill>
                <a:effectLst/>
                <a:latin typeface="Arial" panose="020B0604020202020204" pitchFamily="34" charset="0"/>
                <a:ea typeface="Times New Roman" panose="02020603050405020304" pitchFamily="18" charset="0"/>
              </a:rPr>
              <a:t>Adjoin</a:t>
            </a:r>
            <a:r>
              <a:rPr lang="es-ES" sz="1800" kern="1200">
                <a:solidFill>
                  <a:srgbClr val="000000"/>
                </a:solidFill>
                <a:effectLst/>
                <a:latin typeface="Arial" panose="020B0604020202020204" pitchFamily="34" charset="0"/>
                <a:ea typeface="Times New Roman" panose="02020603050405020304" pitchFamily="18" charset="0"/>
              </a:rPr>
              <a:t>.</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ADhere</a:t>
            </a:r>
            <a:r>
              <a:rPr lang="es-ES" sz="1800" b="1" kern="1200">
                <a:solidFill>
                  <a:srgbClr val="000000"/>
                </a:solidFill>
                <a:effectLst/>
                <a:latin typeface="Arial" panose="020B0604020202020204" pitchFamily="34" charset="0"/>
                <a:ea typeface="Times New Roman" panose="02020603050405020304" pitchFamily="18" charset="0"/>
              </a:rPr>
              <a:t>-J</a:t>
            </a:r>
            <a:r>
              <a:rPr lang="es-ES" sz="1800" kern="1200">
                <a:solidFill>
                  <a:srgbClr val="000000"/>
                </a:solidFill>
                <a:effectLst/>
                <a:latin typeface="Arial" panose="020B0604020202020204" pitchFamily="34" charset="0"/>
                <a:ea typeface="Times New Roman" panose="02020603050405020304" pitchFamily="18" charset="0"/>
              </a:rPr>
              <a:t> es un ensayo en fase III en </a:t>
            </a:r>
            <a:r>
              <a:rPr lang="es-ES" sz="1800" b="1" kern="1200">
                <a:solidFill>
                  <a:srgbClr val="000000"/>
                </a:solidFill>
                <a:effectLst/>
                <a:latin typeface="Arial" panose="020B0604020202020204" pitchFamily="34" charset="0"/>
                <a:ea typeface="Times New Roman" panose="02020603050405020304" pitchFamily="18" charset="0"/>
              </a:rPr>
              <a:t>población japonesa</a:t>
            </a:r>
            <a:r>
              <a:rPr lang="es-ES" sz="1800" kern="1200">
                <a:solidFill>
                  <a:srgbClr val="000000"/>
                </a:solidFill>
                <a:effectLst/>
                <a:latin typeface="Arial" panose="020B0604020202020204" pitchFamily="34" charset="0"/>
                <a:ea typeface="Times New Roman" panose="02020603050405020304" pitchFamily="18" charset="0"/>
              </a:rPr>
              <a:t> necesario para la aprobación regulatoria del fármaco en Japón.</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ADvantage</a:t>
            </a:r>
            <a:r>
              <a:rPr lang="es-ES" sz="1800" kern="1200">
                <a:solidFill>
                  <a:srgbClr val="000000"/>
                </a:solidFill>
                <a:effectLst/>
                <a:latin typeface="Arial" panose="020B0604020202020204" pitchFamily="34" charset="0"/>
                <a:ea typeface="Times New Roman" panose="02020603050405020304" pitchFamily="18" charset="0"/>
              </a:rPr>
              <a:t> es el ensayo que evalúa lebrikizumab en pacientes </a:t>
            </a:r>
            <a:r>
              <a:rPr lang="es-ES" sz="1800" b="1" kern="1200">
                <a:solidFill>
                  <a:srgbClr val="000000"/>
                </a:solidFill>
                <a:effectLst/>
                <a:latin typeface="Arial" panose="020B0604020202020204" pitchFamily="34" charset="0"/>
                <a:ea typeface="Times New Roman" panose="02020603050405020304" pitchFamily="18" charset="0"/>
              </a:rPr>
              <a:t>post fallo a ciclosporina</a:t>
            </a:r>
            <a:r>
              <a:rPr lang="es-ES" sz="1800" kern="1200">
                <a:solidFill>
                  <a:srgbClr val="000000"/>
                </a:solidFill>
                <a:effectLst/>
                <a:latin typeface="Arial" panose="020B0604020202020204" pitchFamily="34" charset="0"/>
                <a:ea typeface="Times New Roman" panose="02020603050405020304" pitchFamily="18" charset="0"/>
              </a:rPr>
              <a:t>, actualmente en España los pacientes que completaron este estudio están con medicación de extensión, puesto que ya ha terminado el estudio.</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ADapt</a:t>
            </a:r>
            <a:r>
              <a:rPr lang="es-ES" sz="1800" kern="1200">
                <a:solidFill>
                  <a:srgbClr val="000000"/>
                </a:solidFill>
                <a:effectLst/>
                <a:latin typeface="Arial" panose="020B0604020202020204" pitchFamily="34" charset="0"/>
                <a:ea typeface="Times New Roman" panose="02020603050405020304" pitchFamily="18" charset="0"/>
              </a:rPr>
              <a:t> es otro ensayo que se está llevando a cabo en Estados Unidos donde se evalúa lebrikizumab en pacientes con </a:t>
            </a:r>
            <a:r>
              <a:rPr lang="es-ES" sz="1800" b="1" kern="1200">
                <a:solidFill>
                  <a:srgbClr val="000000"/>
                </a:solidFill>
                <a:effectLst/>
                <a:latin typeface="Arial" panose="020B0604020202020204" pitchFamily="34" charset="0"/>
                <a:ea typeface="Times New Roman" panose="02020603050405020304" pitchFamily="18" charset="0"/>
              </a:rPr>
              <a:t>respuesta insuficiente a dupilumab</a:t>
            </a:r>
            <a:r>
              <a:rPr lang="es-ES" sz="1800" b="0" kern="1200">
                <a:solidFill>
                  <a:srgbClr val="000000"/>
                </a:solidFill>
                <a:effectLst/>
                <a:latin typeface="Arial" panose="020B0604020202020204" pitchFamily="34" charset="0"/>
                <a:ea typeface="Times New Roman" panose="02020603050405020304" pitchFamily="18" charset="0"/>
              </a:rPr>
              <a:t>.</a:t>
            </a:r>
            <a:endParaRPr lang="es-ES" sz="1800">
              <a:effectLst/>
              <a:latin typeface="Times New Roman" panose="02020603050405020304" pitchFamily="18" charset="0"/>
              <a:ea typeface="Times New Roman" panose="02020603050405020304" pitchFamily="18" charset="0"/>
            </a:endParaRPr>
          </a:p>
          <a:p>
            <a:pPr algn="just"/>
            <a:r>
              <a:rPr lang="es-ES" sz="1800" b="1" kern="1200" err="1">
                <a:solidFill>
                  <a:srgbClr val="000000"/>
                </a:solidFill>
                <a:effectLst/>
                <a:latin typeface="Arial" panose="020B0604020202020204" pitchFamily="34" charset="0"/>
                <a:ea typeface="Times New Roman" panose="02020603050405020304" pitchFamily="18" charset="0"/>
              </a:rPr>
              <a:t>ADmirable</a:t>
            </a:r>
            <a:r>
              <a:rPr lang="es-ES" sz="1800" b="1" kern="1200">
                <a:solidFill>
                  <a:srgbClr val="0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es un ensayo en fase III en pacientes de </a:t>
            </a:r>
            <a:r>
              <a:rPr lang="es-ES" sz="1800" b="1" kern="1200">
                <a:solidFill>
                  <a:srgbClr val="000000"/>
                </a:solidFill>
                <a:effectLst/>
                <a:latin typeface="Arial" panose="020B0604020202020204" pitchFamily="34" charset="0"/>
                <a:ea typeface="Times New Roman" panose="02020603050405020304" pitchFamily="18" charset="0"/>
              </a:rPr>
              <a:t>raza negra</a:t>
            </a:r>
            <a:r>
              <a:rPr lang="es-ES" sz="1800" kern="1200">
                <a:solidFill>
                  <a:srgbClr val="000000"/>
                </a:solidFill>
                <a:effectLst/>
                <a:latin typeface="Arial" panose="020B0604020202020204" pitchFamily="34" charset="0"/>
                <a:ea typeface="Times New Roman" panose="02020603050405020304" pitchFamily="18" charset="0"/>
              </a:rPr>
              <a:t> que se está llevando a cabo también en Estados Unidos.</a:t>
            </a:r>
            <a:endParaRPr lang="es-ES" sz="1800">
              <a:effectLst/>
              <a:latin typeface="Times New Roman" panose="02020603050405020304" pitchFamily="18" charset="0"/>
              <a:ea typeface="Times New Roman" panose="02020603050405020304" pitchFamily="18" charset="0"/>
            </a:endParaRPr>
          </a:p>
          <a:p>
            <a:pPr>
              <a:lnSpc>
                <a:spcPct val="90000"/>
              </a:lnSpc>
            </a:pPr>
            <a:r>
              <a:rPr lang="es-ES" sz="1800" b="1" kern="1200" err="1">
                <a:solidFill>
                  <a:srgbClr val="000000"/>
                </a:solidFill>
                <a:effectLst/>
                <a:latin typeface="Arial" panose="020B0604020202020204" pitchFamily="34" charset="0"/>
                <a:ea typeface="Times New Roman" panose="02020603050405020304" pitchFamily="18" charset="0"/>
              </a:rPr>
              <a:t>ADorable</a:t>
            </a:r>
            <a:r>
              <a:rPr lang="es-ES" sz="1800" kern="1200">
                <a:solidFill>
                  <a:srgbClr val="000000"/>
                </a:solidFill>
                <a:effectLst/>
                <a:latin typeface="Arial" panose="020B0604020202020204" pitchFamily="34" charset="0"/>
                <a:ea typeface="Times New Roman" panose="02020603050405020304" pitchFamily="18" charset="0"/>
              </a:rPr>
              <a:t> es el primer ensayo de fase III a nivel internacional para tener la </a:t>
            </a:r>
            <a:r>
              <a:rPr lang="es-ES" sz="1800" b="1" kern="1200">
                <a:solidFill>
                  <a:srgbClr val="000000"/>
                </a:solidFill>
                <a:effectLst/>
                <a:latin typeface="Arial" panose="020B0604020202020204" pitchFamily="34" charset="0"/>
                <a:ea typeface="Times New Roman" panose="02020603050405020304" pitchFamily="18" charset="0"/>
              </a:rPr>
              <a:t>indicación pediátrica</a:t>
            </a:r>
            <a:r>
              <a:rPr lang="es-ES" sz="1800" kern="1200">
                <a:solidFill>
                  <a:srgbClr val="000000"/>
                </a:solidFill>
                <a:effectLst/>
                <a:latin typeface="Arial" panose="020B0604020202020204" pitchFamily="34" charset="0"/>
                <a:ea typeface="Times New Roman" panose="02020603050405020304" pitchFamily="18" charset="0"/>
              </a:rPr>
              <a:t> a partir de 6 meses de edad, ha empezado hace unas pocas semanas y en España ya se han empezado a incluir los primeros pacientes.</a:t>
            </a:r>
            <a:endParaRPr lang="es-ES" sz="180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05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b="1" kern="1200">
                <a:solidFill>
                  <a:srgbClr val="C00000"/>
                </a:solidFill>
                <a:effectLst/>
                <a:latin typeface="Arial" panose="020B0604020202020204" pitchFamily="34" charset="0"/>
                <a:ea typeface="Times New Roman" panose="02020603050405020304" pitchFamily="18" charset="0"/>
              </a:rPr>
              <a:t>A partir de ahora, nos vamos a centrar en los estudios </a:t>
            </a:r>
            <a:r>
              <a:rPr lang="es-ES" sz="1800" b="1" kern="1200" err="1">
                <a:solidFill>
                  <a:srgbClr val="C00000"/>
                </a:solidFill>
                <a:effectLst/>
                <a:latin typeface="Arial" panose="020B0604020202020204" pitchFamily="34" charset="0"/>
                <a:ea typeface="Times New Roman" panose="02020603050405020304" pitchFamily="18" charset="0"/>
              </a:rPr>
              <a:t>ADvocate</a:t>
            </a:r>
            <a:r>
              <a:rPr lang="es-ES" sz="1800" b="1" kern="1200">
                <a:solidFill>
                  <a:srgbClr val="C00000"/>
                </a:solidFill>
                <a:effectLst/>
                <a:latin typeface="Arial" panose="020B0604020202020204" pitchFamily="34" charset="0"/>
                <a:ea typeface="Times New Roman" panose="02020603050405020304" pitchFamily="18" charset="0"/>
              </a:rPr>
              <a:t> I y </a:t>
            </a:r>
            <a:r>
              <a:rPr lang="es-ES" sz="1800" b="1" kern="1200" err="1">
                <a:solidFill>
                  <a:srgbClr val="C00000"/>
                </a:solidFill>
                <a:effectLst/>
                <a:latin typeface="Arial" panose="020B0604020202020204" pitchFamily="34" charset="0"/>
                <a:ea typeface="Times New Roman" panose="02020603050405020304" pitchFamily="18" charset="0"/>
              </a:rPr>
              <a:t>ADvocate</a:t>
            </a:r>
            <a:r>
              <a:rPr lang="es-ES" sz="1800" b="1" kern="1200">
                <a:solidFill>
                  <a:srgbClr val="C00000"/>
                </a:solidFill>
                <a:effectLst/>
                <a:latin typeface="Arial" panose="020B0604020202020204" pitchFamily="34" charset="0"/>
                <a:ea typeface="Times New Roman" panose="02020603050405020304" pitchFamily="18" charset="0"/>
              </a:rPr>
              <a:t> 2 que son los dos estudios </a:t>
            </a:r>
            <a:r>
              <a:rPr lang="es-ES" sz="1800" b="1" kern="1200" err="1">
                <a:solidFill>
                  <a:srgbClr val="C00000"/>
                </a:solidFill>
                <a:effectLst/>
                <a:latin typeface="Arial" panose="020B0604020202020204" pitchFamily="34" charset="0"/>
                <a:ea typeface="Times New Roman" panose="02020603050405020304" pitchFamily="18" charset="0"/>
              </a:rPr>
              <a:t>pivotales</a:t>
            </a:r>
            <a:r>
              <a:rPr lang="es-ES" sz="1800" b="1" kern="1200">
                <a:solidFill>
                  <a:srgbClr val="C00000"/>
                </a:solidFill>
                <a:effectLst/>
                <a:latin typeface="Arial" panose="020B0604020202020204" pitchFamily="34" charset="0"/>
                <a:ea typeface="Times New Roman" panose="02020603050405020304" pitchFamily="18" charset="0"/>
              </a:rPr>
              <a:t> en monoterapia.</a:t>
            </a:r>
            <a:endParaRPr lang="es-ES" sz="1800">
              <a:effectLst/>
              <a:latin typeface="Times New Roman" panose="02020603050405020304" pitchFamily="18"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Los ensayos de fase III,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1 y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2, son dos estudios de diseño idéntico de 52 semanas de duración, aleatorizados, doble ciego y controlados con placebo, para evaluar la eficacia y seguridad de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en monoterapia en pacientes adultos y adolescentes con dermatitis atópica moderada a grave. </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El objetivo principal era el porcentaje de pacientes con respuesta </a:t>
            </a:r>
            <a:r>
              <a:rPr lang="es-ES" sz="1800" b="1" kern="1200">
                <a:solidFill>
                  <a:srgbClr val="000000"/>
                </a:solidFill>
                <a:effectLst/>
                <a:latin typeface="Arial" panose="020B0604020202020204" pitchFamily="34" charset="0"/>
                <a:ea typeface="Times New Roman" panose="02020603050405020304" pitchFamily="18" charset="0"/>
              </a:rPr>
              <a:t>EASI 75</a:t>
            </a:r>
            <a:r>
              <a:rPr lang="es-ES" sz="1800" kern="1200">
                <a:solidFill>
                  <a:srgbClr val="000000"/>
                </a:solidFill>
                <a:effectLst/>
                <a:latin typeface="Arial" panose="020B0604020202020204" pitchFamily="34" charset="0"/>
                <a:ea typeface="Times New Roman" panose="02020603050405020304" pitchFamily="18" charset="0"/>
              </a:rPr>
              <a:t> o </a:t>
            </a:r>
            <a:r>
              <a:rPr lang="es-ES" sz="1800" b="1" kern="1200">
                <a:solidFill>
                  <a:srgbClr val="000000"/>
                </a:solidFill>
                <a:effectLst/>
                <a:latin typeface="Arial" panose="020B0604020202020204" pitchFamily="34" charset="0"/>
                <a:ea typeface="Times New Roman" panose="02020603050405020304" pitchFamily="18" charset="0"/>
              </a:rPr>
              <a:t>IGA 0/1</a:t>
            </a:r>
            <a:r>
              <a:rPr lang="es-ES" sz="1800" kern="1200">
                <a:solidFill>
                  <a:srgbClr val="000000"/>
                </a:solidFill>
                <a:effectLst/>
                <a:latin typeface="Arial" panose="020B0604020202020204" pitchFamily="34" charset="0"/>
                <a:ea typeface="Times New Roman" panose="02020603050405020304" pitchFamily="18" charset="0"/>
              </a:rPr>
              <a:t> (con una mejora ≥2 puntos respecto al inicio) </a:t>
            </a:r>
            <a:r>
              <a:rPr lang="es-ES" sz="1800" b="1" kern="1200">
                <a:solidFill>
                  <a:srgbClr val="000000"/>
                </a:solidFill>
                <a:effectLst/>
                <a:latin typeface="Arial" panose="020B0604020202020204" pitchFamily="34" charset="0"/>
                <a:ea typeface="Times New Roman" panose="02020603050405020304" pitchFamily="18" charset="0"/>
              </a:rPr>
              <a:t>en la semana 16 sin haber recibido tratamiento de rescate </a:t>
            </a:r>
            <a:r>
              <a:rPr lang="es-ES" sz="1800" kern="1200">
                <a:solidFill>
                  <a:srgbClr val="000000"/>
                </a:solidFill>
                <a:effectLst/>
                <a:latin typeface="Arial" panose="020B0604020202020204" pitchFamily="34" charset="0"/>
                <a:ea typeface="Times New Roman" panose="02020603050405020304" pitchFamily="18" charset="0"/>
              </a:rPr>
              <a:t>(sistémico o tópico).</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Los pacientes </a:t>
            </a:r>
            <a:r>
              <a:rPr lang="es-ES" sz="1800" b="1" kern="1200">
                <a:solidFill>
                  <a:srgbClr val="C00000"/>
                </a:solidFill>
                <a:effectLst/>
                <a:latin typeface="Arial" panose="020B0604020202020204" pitchFamily="34" charset="0"/>
                <a:ea typeface="Times New Roman" panose="02020603050405020304" pitchFamily="18" charset="0"/>
              </a:rPr>
              <a:t>que cumplieron los criterios de inclusión y exclusión</a:t>
            </a:r>
            <a:r>
              <a:rPr lang="es-ES" sz="1800" kern="1200">
                <a:solidFill>
                  <a:srgbClr val="000000"/>
                </a:solidFill>
                <a:effectLst/>
                <a:latin typeface="Arial" panose="020B0604020202020204" pitchFamily="34" charset="0"/>
                <a:ea typeface="Times New Roman" panose="02020603050405020304" pitchFamily="18" charset="0"/>
              </a:rPr>
              <a:t> se aleatorizaron 2:1 en dos grupos: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250 mg o placebo. Los pacientes del brazo activo recibían </a:t>
            </a:r>
            <a:r>
              <a:rPr lang="es-ES" sz="1800" b="1" kern="1200">
                <a:solidFill>
                  <a:srgbClr val="C00000"/>
                </a:solidFill>
                <a:effectLst/>
                <a:latin typeface="Arial" panose="020B0604020202020204" pitchFamily="34" charset="0"/>
                <a:ea typeface="Times New Roman" panose="02020603050405020304" pitchFamily="18" charset="0"/>
              </a:rPr>
              <a:t>una dosis de carga</a:t>
            </a:r>
            <a:r>
              <a:rPr lang="es-ES" sz="1800" kern="1200">
                <a:solidFill>
                  <a:srgbClr val="000000"/>
                </a:solidFill>
                <a:effectLst/>
                <a:latin typeface="Arial" panose="020B0604020202020204" pitchFamily="34" charset="0"/>
                <a:ea typeface="Times New Roman" panose="02020603050405020304" pitchFamily="18" charset="0"/>
              </a:rPr>
              <a:t> 500mg de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(doble dosis) en la semana 0 y en la semana 2 y luego 250mg cada 2 semanas hasta la semana 16.</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En la semana 16, los pacientes respondedores (EASI75 o IGA 0/1 sin haber usado medicación de rescate) fueron </a:t>
            </a:r>
            <a:r>
              <a:rPr lang="es-ES" sz="1800" kern="1200" err="1">
                <a:solidFill>
                  <a:srgbClr val="000000"/>
                </a:solidFill>
                <a:effectLst/>
                <a:latin typeface="Arial" panose="020B0604020202020204" pitchFamily="34" charset="0"/>
                <a:ea typeface="Times New Roman" panose="02020603050405020304" pitchFamily="18" charset="0"/>
              </a:rPr>
              <a:t>realeatorizados</a:t>
            </a:r>
            <a:r>
              <a:rPr lang="es-ES" sz="1800" kern="1200">
                <a:solidFill>
                  <a:srgbClr val="000000"/>
                </a:solidFill>
                <a:effectLst/>
                <a:latin typeface="Arial" panose="020B0604020202020204" pitchFamily="34" charset="0"/>
                <a:ea typeface="Times New Roman" panose="02020603050405020304" pitchFamily="18" charset="0"/>
              </a:rPr>
              <a:t> de nuevo 2:2:1 a continuar con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250 mg cada 2 semanas, a disminuir la frecuencia de la dosis a cada 4 semanas o bien a retirar el fármaco (recibiendo placebo) hasta la semana 52.</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Los pacientes no respondedores en la semana 16 o aquellos que recibieron terapia de rescate (incluida la tópica) durante este periodo, fueron asignados a un brazo de escape, abierto, donde se administró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250 mg cada 2 semanas hasta la semana 52.</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Durante el período de mantenimiento (semana 16 – 52), los pacientes que no mantuvieron una respuesta aceptable (EASI 50) en las evaluaciones que se realizaron en la s24, s32, s40 y s48 fueron asignados al brazo de escape. </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Una vez en el grupo de escape, los pacientes que no alcanzaron EASI 50 después de al menos 8 semanas de tratamiento discontinuaron el estudio.</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Los pacientes que completaron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1/2 podían continuar un tratamiento abierto en el estudio de extensión </a:t>
            </a:r>
            <a:r>
              <a:rPr lang="es-ES" sz="1800" kern="1200" err="1">
                <a:solidFill>
                  <a:srgbClr val="000000"/>
                </a:solidFill>
                <a:effectLst/>
                <a:latin typeface="Arial" panose="020B0604020202020204" pitchFamily="34" charset="0"/>
                <a:ea typeface="Times New Roman" panose="02020603050405020304" pitchFamily="18" charset="0"/>
              </a:rPr>
              <a:t>ADjoin</a:t>
            </a:r>
            <a:r>
              <a:rPr lang="es-ES" sz="1800" kern="1200">
                <a:solidFill>
                  <a:srgbClr val="000000"/>
                </a:solidFill>
                <a:effectLst/>
                <a:latin typeface="Arial" panose="020B0604020202020204" pitchFamily="34" charset="0"/>
                <a:ea typeface="Times New Roman" panose="02020603050405020304" pitchFamily="18" charset="0"/>
              </a:rPr>
              <a:t>; de lo contrario, estos participaron en un seguimiento de seguridad de 12 semanas después de su última dosis.</a:t>
            </a:r>
          </a:p>
          <a:p>
            <a:pPr algn="just"/>
            <a:endParaRPr lang="es-ES" sz="1800">
              <a:effectLst/>
              <a:latin typeface="Times New Roman" panose="02020603050405020304" pitchFamily="18" charset="0"/>
              <a:ea typeface="Times New Roman" panose="02020603050405020304" pitchFamily="18" charset="0"/>
            </a:endParaRPr>
          </a:p>
          <a:p>
            <a:pPr algn="just"/>
            <a:r>
              <a:rPr lang="es-ES" sz="1800" b="1" kern="1200">
                <a:solidFill>
                  <a:srgbClr val="000000"/>
                </a:solidFill>
                <a:effectLst/>
                <a:latin typeface="Arial" panose="020B0604020202020204" pitchFamily="34" charset="0"/>
                <a:ea typeface="Times New Roman" panose="02020603050405020304" pitchFamily="18" charset="0"/>
              </a:rPr>
              <a:t>NOTAS ADICIONALES:</a:t>
            </a:r>
            <a:endParaRPr lang="es-ES" sz="1800" b="1">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incluyó un total de 424 pacientes y, </a:t>
            </a:r>
            <a:r>
              <a:rPr lang="es-ES" sz="1800" kern="12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un total de 445 pacientes.</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Los pacientes respondedores que habían recibido placebo durante las primeras 16 semanas y que fueron </a:t>
            </a:r>
            <a:r>
              <a:rPr lang="es-ES" sz="1800" kern="12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realeatorizados</a:t>
            </a: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s-ES" sz="1800" kern="12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recibieron una dosis de carga de 500 mg en la s16 si iban al brazo de C4S, o de 500 mg en la s16 y la s18 si iban al brazo de C2S.</a:t>
            </a:r>
            <a:endParaRPr lang="es-E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Los pacientes que recibieron placebo durante las primeras 16 semanas y que eran elegibles para el brazo de escape en la s16, recibieron una dosis de carga (500 mg) en la s16 y en la s18.</a:t>
            </a:r>
            <a:endParaRPr lang="es-ES" sz="1800" kern="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rPr>
              <a:t>Los pacientes que habían recibido medicación sistémica de rescate en las primeras 16 semanas de tratamiento requerían un lavado de 5 semividas antes de iniciar el tratamiento con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en el brazo de escape.</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21</a:t>
            </a:fld>
            <a:endParaRPr lang="es-ES"/>
          </a:p>
        </p:txBody>
      </p:sp>
    </p:spTree>
    <p:extLst>
      <p:ext uri="{BB962C8B-B14F-4D97-AF65-F5344CB8AC3E}">
        <p14:creationId xmlns:p14="http://schemas.microsoft.com/office/powerpoint/2010/main" val="24636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0" kern="1200">
                <a:solidFill>
                  <a:srgbClr val="C00000"/>
                </a:solidFill>
                <a:effectLst/>
                <a:latin typeface="Arial" panose="020B0604020202020204" pitchFamily="34" charset="0"/>
                <a:ea typeface="Times New Roman" panose="02020603050405020304" pitchFamily="18" charset="0"/>
              </a:rPr>
              <a:t>En esta diapositiva, no se mencionan los </a:t>
            </a:r>
            <a:r>
              <a:rPr lang="es-ES" sz="1800" b="0" kern="1200" err="1">
                <a:solidFill>
                  <a:srgbClr val="C00000"/>
                </a:solidFill>
                <a:effectLst/>
                <a:latin typeface="Arial" panose="020B0604020202020204" pitchFamily="34" charset="0"/>
                <a:ea typeface="Times New Roman" panose="02020603050405020304" pitchFamily="18" charset="0"/>
              </a:rPr>
              <a:t>JAKs</a:t>
            </a:r>
            <a:r>
              <a:rPr lang="es-ES" sz="1800" b="0" kern="1200">
                <a:solidFill>
                  <a:srgbClr val="C00000"/>
                </a:solidFill>
                <a:effectLst/>
                <a:latin typeface="Arial" panose="020B0604020202020204" pitchFamily="34" charset="0"/>
                <a:ea typeface="Times New Roman" panose="02020603050405020304" pitchFamily="18" charset="0"/>
              </a:rPr>
              <a:t>, ya que todavía no habían empezado los ensayos o, en su caso, tenían que realizarse periodos de lavado.</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 </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Las terapias permitidas fueron emolientes de venta libre. En el periodo de inducción (primeras 16 semanas) no se permitía utilizar nada más (ni corticoides tópicos, ni inhibidores de la </a:t>
            </a:r>
            <a:r>
              <a:rPr lang="es-ES" sz="1800" b="0" kern="1200" err="1">
                <a:solidFill>
                  <a:srgbClr val="C00000"/>
                </a:solidFill>
                <a:effectLst/>
                <a:latin typeface="Arial" panose="020B0604020202020204" pitchFamily="34" charset="0"/>
                <a:ea typeface="Times New Roman" panose="02020603050405020304" pitchFamily="18" charset="0"/>
              </a:rPr>
              <a:t>calcineurina</a:t>
            </a:r>
            <a:r>
              <a:rPr lang="es-ES" sz="1800" b="0" kern="1200">
                <a:solidFill>
                  <a:srgbClr val="C00000"/>
                </a:solidFill>
                <a:effectLst/>
                <a:latin typeface="Arial" panose="020B0604020202020204" pitchFamily="34" charset="0"/>
                <a:ea typeface="Times New Roman" panose="02020603050405020304" pitchFamily="18" charset="0"/>
              </a:rPr>
              <a:t>, ni sistémicos).</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 </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Si se administraba alguna terapia no permitida, el paciente no era excluido del estudio, pero abandonaba los brazos </a:t>
            </a:r>
            <a:r>
              <a:rPr lang="es-ES" sz="1800" b="0" kern="1200" err="1">
                <a:solidFill>
                  <a:srgbClr val="C00000"/>
                </a:solidFill>
                <a:effectLst/>
                <a:latin typeface="Arial" panose="020B0604020202020204" pitchFamily="34" charset="0"/>
                <a:ea typeface="Times New Roman" panose="02020603050405020304" pitchFamily="18" charset="0"/>
              </a:rPr>
              <a:t>randomizados</a:t>
            </a:r>
            <a:r>
              <a:rPr lang="es-ES" sz="1800" b="0" kern="1200">
                <a:solidFill>
                  <a:srgbClr val="C00000"/>
                </a:solidFill>
                <a:effectLst/>
                <a:latin typeface="Arial" panose="020B0604020202020204" pitchFamily="34" charset="0"/>
                <a:ea typeface="Times New Roman" panose="02020603050405020304" pitchFamily="18" charset="0"/>
              </a:rPr>
              <a:t> y pasaba al grupo de rescate abierto.</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 </a:t>
            </a:r>
            <a:endParaRPr lang="es-ES" sz="1800" b="0">
              <a:effectLst/>
              <a:latin typeface="Times New Roman" panose="02020603050405020304" pitchFamily="18" charset="0"/>
              <a:ea typeface="Times New Roman" panose="02020603050405020304" pitchFamily="18" charset="0"/>
            </a:endParaRPr>
          </a:p>
          <a:p>
            <a:r>
              <a:rPr lang="es-ES" sz="1800" b="0" kern="1200">
                <a:solidFill>
                  <a:srgbClr val="C00000"/>
                </a:solidFill>
                <a:effectLst/>
                <a:latin typeface="Arial" panose="020B0604020202020204" pitchFamily="34" charset="0"/>
                <a:ea typeface="Times New Roman" panose="02020603050405020304" pitchFamily="18" charset="0"/>
              </a:rPr>
              <a:t>Se trata de pacientes </a:t>
            </a:r>
            <a:r>
              <a:rPr lang="es-ES" sz="1800" b="0" i="1" kern="1200">
                <a:solidFill>
                  <a:srgbClr val="C00000"/>
                </a:solidFill>
                <a:effectLst/>
                <a:latin typeface="Arial" panose="020B0604020202020204" pitchFamily="34" charset="0"/>
                <a:ea typeface="Times New Roman" panose="02020603050405020304" pitchFamily="18" charset="0"/>
              </a:rPr>
              <a:t>naïve</a:t>
            </a:r>
            <a:r>
              <a:rPr lang="es-ES" sz="1800" b="0" kern="1200">
                <a:solidFill>
                  <a:srgbClr val="C00000"/>
                </a:solidFill>
                <a:effectLst/>
                <a:latin typeface="Arial" panose="020B0604020202020204" pitchFamily="34" charset="0"/>
                <a:ea typeface="Times New Roman" panose="02020603050405020304" pitchFamily="18" charset="0"/>
              </a:rPr>
              <a:t> a tratamientos biológicos, como todos los estudios </a:t>
            </a:r>
            <a:r>
              <a:rPr lang="es-ES" sz="1800" b="0" kern="1200" err="1">
                <a:solidFill>
                  <a:srgbClr val="C00000"/>
                </a:solidFill>
                <a:effectLst/>
                <a:latin typeface="Arial" panose="020B0604020202020204" pitchFamily="34" charset="0"/>
                <a:ea typeface="Times New Roman" panose="02020603050405020304" pitchFamily="18" charset="0"/>
              </a:rPr>
              <a:t>pivotales</a:t>
            </a:r>
            <a:r>
              <a:rPr lang="es-ES" sz="1800" b="0" kern="1200">
                <a:solidFill>
                  <a:srgbClr val="C00000"/>
                </a:solidFill>
                <a:effectLst/>
                <a:latin typeface="Arial" panose="020B0604020202020204" pitchFamily="34" charset="0"/>
                <a:ea typeface="Times New Roman" panose="02020603050405020304" pitchFamily="18" charset="0"/>
              </a:rPr>
              <a:t> de nuevos fármacos biológicos.</a:t>
            </a:r>
            <a:endParaRPr lang="es-ES" sz="1800" b="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22</a:t>
            </a:fld>
            <a:endParaRPr lang="es-ES"/>
          </a:p>
        </p:txBody>
      </p:sp>
    </p:spTree>
    <p:extLst>
      <p:ext uri="{BB962C8B-B14F-4D97-AF65-F5344CB8AC3E}">
        <p14:creationId xmlns:p14="http://schemas.microsoft.com/office/powerpoint/2010/main" val="49782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kern="1200">
                <a:solidFill>
                  <a:srgbClr val="C00000"/>
                </a:solidFill>
                <a:effectLst/>
                <a:latin typeface="Arial" panose="020B0604020202020204" pitchFamily="34" charset="0"/>
                <a:ea typeface="Times New Roman" panose="02020603050405020304" pitchFamily="18" charset="0"/>
              </a:rPr>
              <a:t>Para la FDA el objetivo primario era solo uno (IGA 0/1 con una mejora ≥2 puntos) mientras que la EMA solicitó un objetivo primario combinado IGA 0/1 con una mejora ≥2 puntos y EASI 75, en la semana 16.</a:t>
            </a:r>
            <a:endParaRPr lang="es-ES" sz="1800" b="1">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Abreviatura</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Δ</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basal</a:t>
            </a:r>
            <a:r>
              <a:rPr kumimoji="0" 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t>
            </a:r>
            <a:r>
              <a:rPr kumimoji="0" 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ambio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respecto</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al valor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inicial</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ACQ: cuestionario de control del asma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DLQI: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índice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calidad</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vida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dermatológico</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EASI 75/90: reducción ≥75%/90% del índice de área y gravedad del eccema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EMA: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Agencia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Europea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Medicamentos</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EQ5D: EuroQol-5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Dimensiones</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FDA: Administración de Alimentos y Medicamentos de los EE. UU.</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IGA: evaluación global del investigador (clara o casi clara)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NRS: escala de valoración numérica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POEM: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medida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eccema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orientada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al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paciente</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2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PROMIS: sistema de información para la medición de resultados notificados por los pacientes; SCORAD: puntuación de la dermatitis atópica.</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Referencia</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a-DK"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Silverberg JI, Guttman-Yassky E, Thaçi D, et al. Two phase 3 trials of lebrikizumab for moderate-to-severe atopic dermatitis. </a:t>
            </a:r>
            <a:r>
              <a:rPr kumimoji="0" lang="da-DK"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Engl J Med</a:t>
            </a:r>
            <a:r>
              <a:rPr kumimoji="0" lang="da-DK"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2023;388(12):1080-1091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[Supplementary Appendix: pages 34, 35, 38 and 39, Table S4].</a:t>
            </a: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23</a:t>
            </a:fld>
            <a:endParaRPr lang="es-ES"/>
          </a:p>
        </p:txBody>
      </p:sp>
    </p:spTree>
    <p:extLst>
      <p:ext uri="{BB962C8B-B14F-4D97-AF65-F5344CB8AC3E}">
        <p14:creationId xmlns:p14="http://schemas.microsoft.com/office/powerpoint/2010/main" val="37484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a:latin typeface="Arial" panose="020B0604020202020204" pitchFamily="34" charset="0"/>
                <a:cs typeface="Arial" panose="020B0604020202020204" pitchFamily="34" charset="0"/>
              </a:rPr>
              <a:t>Las características demográficas de los pacientes fueron similares en ambos ensayos y en todos los grupos de </a:t>
            </a:r>
            <a:r>
              <a:rPr lang="es-ES_tradnl" sz="1200" b="0" i="0" u="none" strike="noStrike" baseline="0">
                <a:latin typeface="Arial" panose="020B0604020202020204" pitchFamily="34" charset="0"/>
                <a:cs typeface="Arial" panose="020B0604020202020204" pitchFamily="34" charset="0"/>
              </a:rPr>
              <a:t>tratamiento</a:t>
            </a:r>
          </a:p>
          <a:p>
            <a:pPr algn="l"/>
            <a:endParaRPr lang="es-ES_tradnl" sz="1200" b="0" i="0" u="none" strike="noStrike" baseline="0">
              <a:latin typeface="Arial" panose="020B0604020202020204" pitchFamily="34" charset="0"/>
              <a:cs typeface="Arial" panose="020B0604020202020204" pitchFamily="34" charset="0"/>
            </a:endParaRPr>
          </a:p>
          <a:p>
            <a:pPr algn="l"/>
            <a:r>
              <a:rPr lang="es-ES_tradnl" sz="1200" b="0" i="0" u="none" strike="noStrike" baseline="0">
                <a:latin typeface="Arial" panose="020B0604020202020204" pitchFamily="34" charset="0"/>
                <a:cs typeface="Arial" panose="020B0604020202020204" pitchFamily="34" charset="0"/>
              </a:rPr>
              <a:t>Poblaciones muy parecidas a las de los ensayos de otros biológicos.</a:t>
            </a:r>
          </a:p>
          <a:p>
            <a:pPr algn="l"/>
            <a:endParaRPr lang="es-ES_tradnl" sz="1200" b="0" i="0" u="none" strike="noStrike" baseline="0">
              <a:latin typeface="Arial" panose="020B0604020202020204" pitchFamily="34" charset="0"/>
              <a:cs typeface="Arial" panose="020B0604020202020204" pitchFamily="34" charset="0"/>
            </a:endParaRPr>
          </a:p>
          <a:p>
            <a:pPr algn="l"/>
            <a:r>
              <a:rPr lang="es-ES_tradnl" sz="1200" b="1" i="0" u="none" strike="noStrike" baseline="0">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kern="1200">
                <a:solidFill>
                  <a:srgbClr val="C00000"/>
                </a:solidFill>
                <a:effectLst/>
                <a:latin typeface="Arial" panose="020B0604020202020204" pitchFamily="34" charset="0"/>
                <a:ea typeface="Times New Roman" panose="02020603050405020304" pitchFamily="18" charset="0"/>
              </a:rPr>
              <a:t>Las poblaciones de los estudios de </a:t>
            </a:r>
            <a:r>
              <a:rPr lang="es-ES" sz="1800" b="0" kern="1200" err="1">
                <a:solidFill>
                  <a:srgbClr val="C00000"/>
                </a:solidFill>
                <a:effectLst/>
                <a:latin typeface="Arial" panose="020B0604020202020204" pitchFamily="34" charset="0"/>
                <a:ea typeface="Times New Roman" panose="02020603050405020304" pitchFamily="18" charset="0"/>
              </a:rPr>
              <a:t>dupilumab</a:t>
            </a:r>
            <a:r>
              <a:rPr lang="es-ES" sz="1800" b="0" kern="1200">
                <a:solidFill>
                  <a:srgbClr val="C00000"/>
                </a:solidFill>
                <a:effectLst/>
                <a:latin typeface="Arial" panose="020B0604020202020204" pitchFamily="34" charset="0"/>
                <a:ea typeface="Times New Roman" panose="02020603050405020304" pitchFamily="18" charset="0"/>
              </a:rPr>
              <a:t> y </a:t>
            </a:r>
            <a:r>
              <a:rPr lang="es-ES" sz="1800" b="0" kern="1200" err="1">
                <a:solidFill>
                  <a:srgbClr val="C00000"/>
                </a:solidFill>
                <a:effectLst/>
                <a:latin typeface="Arial" panose="020B0604020202020204" pitchFamily="34" charset="0"/>
                <a:ea typeface="Times New Roman" panose="02020603050405020304" pitchFamily="18" charset="0"/>
              </a:rPr>
              <a:t>tralokinumab</a:t>
            </a:r>
            <a:r>
              <a:rPr lang="es-ES" sz="1800" b="0" kern="1200">
                <a:solidFill>
                  <a:srgbClr val="C00000"/>
                </a:solidFill>
                <a:effectLst/>
                <a:latin typeface="Arial" panose="020B0604020202020204" pitchFamily="34" charset="0"/>
                <a:ea typeface="Times New Roman" panose="02020603050405020304" pitchFamily="18" charset="0"/>
              </a:rPr>
              <a:t> fueron muy similares.</a:t>
            </a:r>
            <a:endParaRPr lang="es-ES" sz="1800" b="0">
              <a:effectLst/>
              <a:latin typeface="Times New Roman" panose="02020603050405020304" pitchFamily="18" charset="0"/>
              <a:ea typeface="Times New Roman" panose="02020603050405020304" pitchFamily="18" charset="0"/>
            </a:endParaRPr>
          </a:p>
          <a:p>
            <a:pPr algn="l"/>
            <a:endParaRPr lang="es-ES_tradnl" sz="1200" b="1" i="0" u="none" strike="noStrike" baseline="0">
              <a:latin typeface="Arial" panose="020B0604020202020204" pitchFamily="34" charset="0"/>
              <a:cs typeface="Arial" panose="020B0604020202020204" pitchFamily="34" charset="0"/>
            </a:endParaRPr>
          </a:p>
          <a:p>
            <a:r>
              <a:rPr lang="en-GB" sz="1200" b="1" u="none" err="1">
                <a:latin typeface="Arial" panose="020B0604020202020204" pitchFamily="34" charset="0"/>
                <a:cs typeface="Arial" panose="020B0604020202020204" pitchFamily="34" charset="0"/>
              </a:rPr>
              <a:t>Ensayos</a:t>
            </a:r>
            <a:r>
              <a:rPr lang="en-GB" sz="1200" b="1" u="none">
                <a:latin typeface="Arial" panose="020B0604020202020204" pitchFamily="34" charset="0"/>
                <a:cs typeface="Arial" panose="020B0604020202020204" pitchFamily="34" charset="0"/>
              </a:rPr>
              <a:t> dupilumab (SOLO1-2) </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Edad</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34-39 </a:t>
            </a:r>
            <a:r>
              <a:rPr lang="en-GB" sz="1200" err="1">
                <a:latin typeface="Arial" panose="020B0604020202020204" pitchFamily="34" charset="0"/>
                <a:cs typeface="Arial" panose="020B0604020202020204" pitchFamily="34" charset="0"/>
              </a:rPr>
              <a:t>años</a:t>
            </a: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Hombres: 53-64%</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Caucásica</a:t>
            </a:r>
            <a:r>
              <a:rPr lang="en-GB" sz="1200">
                <a:latin typeface="Arial" panose="020B0604020202020204" pitchFamily="34" charset="0"/>
                <a:cs typeface="Arial" panose="020B0604020202020204" pitchFamily="34" charset="0"/>
              </a:rPr>
              <a:t>: 65-71%</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Negra: 4-8%</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Asiática</a:t>
            </a:r>
            <a:r>
              <a:rPr lang="en-GB" sz="1200">
                <a:latin typeface="Arial" panose="020B0604020202020204" pitchFamily="34" charset="0"/>
                <a:cs typeface="Arial" panose="020B0604020202020204" pitchFamily="34" charset="0"/>
              </a:rPr>
              <a:t>: 19-25%</a:t>
            </a:r>
          </a:p>
          <a:p>
            <a:pPr marL="171450" indent="-171450">
              <a:buFont typeface="Arial" panose="020B0604020202020204" pitchFamily="34" charset="0"/>
              <a:buChar char="•"/>
            </a:pPr>
            <a:r>
              <a:rPr lang="es-ES" sz="1200" b="0" i="0" u="none" strike="noStrike" baseline="0">
                <a:latin typeface="Arial" panose="020B0604020202020204" pitchFamily="34" charset="0"/>
                <a:cs typeface="Arial" panose="020B0604020202020204" pitchFamily="34" charset="0"/>
              </a:rPr>
              <a:t>Corticoides sistémicos previos: 32,9-33%</a:t>
            </a:r>
          </a:p>
          <a:p>
            <a:pPr marL="171450" indent="-171450">
              <a:buFont typeface="Arial" panose="020B0604020202020204" pitchFamily="34" charset="0"/>
              <a:buChar char="•"/>
            </a:pPr>
            <a:r>
              <a:rPr lang="es-ES" sz="1200" b="0" i="0" u="none" strike="noStrike" baseline="0" err="1">
                <a:latin typeface="Arial" panose="020B0604020202020204" pitchFamily="34" charset="0"/>
                <a:cs typeface="Arial" panose="020B0604020202020204" pitchFamily="34" charset="0"/>
              </a:rPr>
              <a:t>Immunosupresores</a:t>
            </a:r>
            <a:r>
              <a:rPr lang="es-ES" sz="1200" b="0" i="0" u="none" strike="noStrike" baseline="0">
                <a:latin typeface="Arial" panose="020B0604020202020204" pitchFamily="34" charset="0"/>
                <a:cs typeface="Arial" panose="020B0604020202020204" pitchFamily="34" charset="0"/>
              </a:rPr>
              <a:t> sistémicos previos: 25,9-31,4%</a:t>
            </a:r>
          </a:p>
          <a:p>
            <a:endParaRPr lang="en-GB" sz="1200">
              <a:latin typeface="Arial" panose="020B0604020202020204" pitchFamily="34" charset="0"/>
              <a:cs typeface="Arial" panose="020B0604020202020204" pitchFamily="34" charset="0"/>
            </a:endParaRPr>
          </a:p>
          <a:p>
            <a:r>
              <a:rPr lang="en-GB" sz="1200" b="1" u="none" err="1">
                <a:latin typeface="Arial" panose="020B0604020202020204" pitchFamily="34" charset="0"/>
                <a:cs typeface="Arial" panose="020B0604020202020204" pitchFamily="34" charset="0"/>
              </a:rPr>
              <a:t>Ensayos</a:t>
            </a:r>
            <a:r>
              <a:rPr lang="en-GB" sz="1200" b="1" u="none">
                <a:latin typeface="Arial" panose="020B0604020202020204" pitchFamily="34" charset="0"/>
                <a:cs typeface="Arial" panose="020B0604020202020204" pitchFamily="34" charset="0"/>
              </a:rPr>
              <a:t> tralokinumab (ECZTRA 1-2) </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Edad</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30-37 </a:t>
            </a:r>
            <a:r>
              <a:rPr lang="en-GB" sz="1200" err="1">
                <a:latin typeface="Arial" panose="020B0604020202020204" pitchFamily="34" charset="0"/>
                <a:cs typeface="Arial" panose="020B0604020202020204" pitchFamily="34" charset="0"/>
              </a:rPr>
              <a:t>años</a:t>
            </a: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Hombres: </a:t>
            </a:r>
            <a:r>
              <a:rPr lang="es-ES" sz="1200" b="0" i="0">
                <a:solidFill>
                  <a:srgbClr val="212121"/>
                </a:solidFill>
                <a:effectLst/>
                <a:highlight>
                  <a:srgbClr val="FFFFFF"/>
                </a:highlight>
                <a:latin typeface="Arial" panose="020B0604020202020204" pitchFamily="34" charset="0"/>
                <a:cs typeface="Arial" panose="020B0604020202020204" pitchFamily="34" charset="0"/>
              </a:rPr>
              <a:t>56,7-61,8</a:t>
            </a:r>
            <a:r>
              <a:rPr lang="en-GB" sz="120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Caucásica</a:t>
            </a:r>
            <a:r>
              <a:rPr lang="en-GB" sz="1200">
                <a:latin typeface="Arial" panose="020B0604020202020204" pitchFamily="34" charset="0"/>
                <a:cs typeface="Arial" panose="020B0604020202020204" pitchFamily="34" charset="0"/>
              </a:rPr>
              <a:t>: </a:t>
            </a:r>
            <a:r>
              <a:rPr lang="es-ES" sz="1200" b="0">
                <a:effectLst/>
                <a:latin typeface="Arial" panose="020B0604020202020204" pitchFamily="34" charset="0"/>
                <a:cs typeface="Arial" panose="020B0604020202020204" pitchFamily="34" charset="0"/>
              </a:rPr>
              <a:t>61,2-70,6</a:t>
            </a:r>
            <a:r>
              <a:rPr lang="en-GB" sz="120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Negra: 6,8-9%</a:t>
            </a:r>
          </a:p>
          <a:p>
            <a:pPr marL="171450" indent="-171450">
              <a:buFont typeface="Arial" panose="020B0604020202020204" pitchFamily="34" charset="0"/>
              <a:buChar char="•"/>
            </a:pPr>
            <a:r>
              <a:rPr lang="en-GB" sz="1200" err="1">
                <a:latin typeface="Arial" panose="020B0604020202020204" pitchFamily="34" charset="0"/>
                <a:cs typeface="Arial" panose="020B0604020202020204" pitchFamily="34" charset="0"/>
              </a:rPr>
              <a:t>Asiática</a:t>
            </a:r>
            <a:r>
              <a:rPr lang="en-GB" sz="1200">
                <a:latin typeface="Arial" panose="020B0604020202020204" pitchFamily="34" charset="0"/>
                <a:cs typeface="Arial" panose="020B0604020202020204" pitchFamily="34" charset="0"/>
              </a:rPr>
              <a:t>: 19,9-26%</a:t>
            </a:r>
          </a:p>
          <a:p>
            <a:pPr marL="171450" indent="-171450">
              <a:buFont typeface="Arial" panose="020B0604020202020204" pitchFamily="34" charset="0"/>
              <a:buChar char="•"/>
            </a:pPr>
            <a:r>
              <a:rPr lang="es-ES" sz="1200" b="0" i="0" u="none" strike="noStrike" baseline="0">
                <a:latin typeface="Arial" panose="020B0604020202020204" pitchFamily="34" charset="0"/>
                <a:cs typeface="Arial" panose="020B0604020202020204" pitchFamily="34" charset="0"/>
              </a:rPr>
              <a:t>Corticoides sistémicos previos: </a:t>
            </a:r>
            <a:r>
              <a:rPr lang="es-ES" sz="1200" b="0" i="0">
                <a:solidFill>
                  <a:srgbClr val="212121"/>
                </a:solidFill>
                <a:effectLst/>
                <a:highlight>
                  <a:srgbClr val="FFFFFF"/>
                </a:highlight>
                <a:latin typeface="Arial" panose="020B0604020202020204" pitchFamily="34" charset="0"/>
                <a:cs typeface="Arial" panose="020B0604020202020204" pitchFamily="34" charset="0"/>
              </a:rPr>
              <a:t>59,2–69,1</a:t>
            </a:r>
            <a:r>
              <a:rPr lang="es-ES" sz="1200" b="0" i="0" u="none" strike="noStrike" baseline="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s-ES" sz="1200" b="0" i="0">
                <a:solidFill>
                  <a:srgbClr val="212121"/>
                </a:solidFill>
                <a:effectLst/>
                <a:highlight>
                  <a:srgbClr val="FFFFFF"/>
                </a:highlight>
                <a:latin typeface="Arial" panose="020B0604020202020204" pitchFamily="34" charset="0"/>
                <a:cs typeface="Arial" panose="020B0604020202020204" pitchFamily="34" charset="0"/>
              </a:rPr>
              <a:t>Ciclosporina previa: 32,3–37,6%</a:t>
            </a:r>
            <a:endParaRPr lang="es-ES" sz="1200" b="0" i="0" u="none" strike="noStrike" baseline="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24</a:t>
            </a:fld>
            <a:endParaRPr lang="es-ES"/>
          </a:p>
        </p:txBody>
      </p:sp>
    </p:spTree>
    <p:extLst>
      <p:ext uri="{BB962C8B-B14F-4D97-AF65-F5344CB8AC3E}">
        <p14:creationId xmlns:p14="http://schemas.microsoft.com/office/powerpoint/2010/main" val="2236454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Las características basales de la enfermedad fueron similares en ambos ensayos y en todos los grupos de </a:t>
            </a:r>
            <a:r>
              <a:rPr lang="es-ES_tradnl" sz="1200" b="0" i="0" u="none" strike="noStrike" baseline="0">
                <a:latin typeface="Arial" panose="020B0604020202020204" pitchFamily="34" charset="0"/>
                <a:cs typeface="Arial" panose="020B0604020202020204" pitchFamily="34" charset="0"/>
              </a:rPr>
              <a:t>tratamiento.</a:t>
            </a:r>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u="none" strike="noStrike" baseline="0">
                <a:latin typeface="Arial" panose="020B0604020202020204" pitchFamily="34" charset="0"/>
                <a:cs typeface="Arial" panose="020B0604020202020204" pitchFamily="34" charset="0"/>
              </a:rPr>
              <a:t>Poblaciones muy parecidas a las de los ensayos de otros biológicos.</a:t>
            </a:r>
          </a:p>
          <a:p>
            <a:endParaRPr lang="en-GB" sz="1200" b="1">
              <a:latin typeface="Arial" panose="020B0604020202020204" pitchFamily="34" charset="0"/>
              <a:cs typeface="Arial" panose="020B0604020202020204" pitchFamily="34" charset="0"/>
            </a:endParaRPr>
          </a:p>
          <a:p>
            <a:pPr algn="l"/>
            <a:r>
              <a:rPr lang="es-ES_tradnl" sz="1200" b="1" i="0" u="none" strike="noStrike" baseline="0">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kern="1200">
                <a:solidFill>
                  <a:srgbClr val="C00000"/>
                </a:solidFill>
                <a:effectLst/>
                <a:latin typeface="Arial" panose="020B0604020202020204" pitchFamily="34" charset="0"/>
                <a:ea typeface="Times New Roman" panose="02020603050405020304" pitchFamily="18" charset="0"/>
              </a:rPr>
              <a:t>Las características basales de la enfermedad de los estudios de dupilumab y tralokinumab fueron también muy similares.</a:t>
            </a:r>
            <a:endParaRPr lang="es-ES" sz="1800" b="0">
              <a:effectLst/>
              <a:latin typeface="Times New Roman" panose="02020603050405020304" pitchFamily="18" charset="0"/>
              <a:ea typeface="Times New Roman" panose="02020603050405020304" pitchFamily="18" charset="0"/>
            </a:endParaRPr>
          </a:p>
          <a:p>
            <a:pPr algn="l"/>
            <a:endParaRPr lang="es-ES_tradnl" sz="1200" b="1" i="0" u="none" strike="noStrike" baseline="0">
              <a:latin typeface="Arial" panose="020B0604020202020204" pitchFamily="34" charset="0"/>
              <a:cs typeface="Arial" panose="020B0604020202020204" pitchFamily="34" charset="0"/>
            </a:endParaRPr>
          </a:p>
          <a:p>
            <a:r>
              <a:rPr lang="en-GB" sz="1200" b="1" u="none" err="1">
                <a:latin typeface="Arial" panose="020B0604020202020204" pitchFamily="34" charset="0"/>
                <a:cs typeface="Arial" panose="020B0604020202020204" pitchFamily="34" charset="0"/>
              </a:rPr>
              <a:t>Ensayos</a:t>
            </a:r>
            <a:r>
              <a:rPr lang="en-GB" sz="1200" b="1" u="none">
                <a:latin typeface="Arial" panose="020B0604020202020204" pitchFamily="34" charset="0"/>
                <a:cs typeface="Arial" panose="020B0604020202020204" pitchFamily="34" charset="0"/>
              </a:rPr>
              <a:t> dupilumab (SOLO1-2)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err="1">
                <a:latin typeface="Arial" panose="020B0604020202020204" pitchFamily="34" charset="0"/>
                <a:cs typeface="Arial" panose="020B0604020202020204" pitchFamily="34" charset="0"/>
              </a:rPr>
              <a:t>Duración</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enfermedad</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24-26 </a:t>
            </a:r>
            <a:r>
              <a:rPr lang="en-GB" sz="1200" err="1">
                <a:latin typeface="Arial" panose="020B0604020202020204" pitchFamily="34" charset="0"/>
                <a:cs typeface="Arial" panose="020B0604020202020204" pitchFamily="34" charset="0"/>
              </a:rPr>
              <a:t>años</a:t>
            </a:r>
            <a:endParaRPr lang="en-GB"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rial" panose="020B0604020202020204" pitchFamily="34" charset="0"/>
                <a:cs typeface="Arial" panose="020B0604020202020204" pitchFamily="34" charset="0"/>
              </a:rPr>
              <a:t>EASI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28,6 – 31,8</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BSA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50-57%</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IGA 4: 47-49%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err="1">
                <a:latin typeface="Arial" panose="020B0604020202020204" pitchFamily="34" charset="0"/>
                <a:cs typeface="Arial" panose="020B0604020202020204" pitchFamily="34" charset="0"/>
              </a:rPr>
              <a:t>Prurito</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pico</a:t>
            </a:r>
            <a:r>
              <a:rPr lang="en-GB" sz="1200">
                <a:latin typeface="Arial" panose="020B0604020202020204" pitchFamily="34" charset="0"/>
                <a:cs typeface="Arial" panose="020B0604020202020204" pitchFamily="34" charset="0"/>
              </a:rPr>
              <a:t> NRS): 7,6 – 7,8</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DLQI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13-16</a:t>
            </a:r>
          </a:p>
          <a:p>
            <a:endParaRPr lang="en-GB" sz="1200">
              <a:latin typeface="Arial" panose="020B0604020202020204" pitchFamily="34" charset="0"/>
              <a:cs typeface="Arial" panose="020B0604020202020204" pitchFamily="34" charset="0"/>
            </a:endParaRPr>
          </a:p>
          <a:p>
            <a:r>
              <a:rPr lang="en-GB" sz="1200" b="1" err="1">
                <a:latin typeface="Arial" panose="020B0604020202020204" pitchFamily="34" charset="0"/>
                <a:cs typeface="Arial" panose="020B0604020202020204" pitchFamily="34" charset="0"/>
              </a:rPr>
              <a:t>Ensayos</a:t>
            </a:r>
            <a:r>
              <a:rPr lang="en-GB" sz="1200" b="1">
                <a:latin typeface="Arial" panose="020B0604020202020204" pitchFamily="34" charset="0"/>
                <a:cs typeface="Arial" panose="020B0604020202020204" pitchFamily="34" charset="0"/>
              </a:rPr>
              <a:t> tralokinumab (ECZTRA 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err="1">
                <a:latin typeface="Arial" panose="020B0604020202020204" pitchFamily="34" charset="0"/>
                <a:cs typeface="Arial" panose="020B0604020202020204" pitchFamily="34" charset="0"/>
              </a:rPr>
              <a:t>Duración</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enfermedad</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25-28 </a:t>
            </a:r>
            <a:r>
              <a:rPr lang="en-GB" sz="1200" err="1">
                <a:latin typeface="Arial" panose="020B0604020202020204" pitchFamily="34" charset="0"/>
                <a:cs typeface="Arial" panose="020B0604020202020204" pitchFamily="34" charset="0"/>
              </a:rPr>
              <a:t>años</a:t>
            </a:r>
            <a:endParaRPr lang="en-GB" sz="12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rial" panose="020B0604020202020204" pitchFamily="34" charset="0"/>
                <a:cs typeface="Arial" panose="020B0604020202020204" pitchFamily="34" charset="0"/>
              </a:rPr>
              <a:t>BSA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50-52,5%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latin typeface="Arial" panose="020B0604020202020204" pitchFamily="34" charset="0"/>
                <a:cs typeface="Arial" panose="020B0604020202020204" pitchFamily="34" charset="0"/>
              </a:rPr>
              <a:t>EASI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28,2 – 30,3</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IGA 4: 48,2-51,3%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err="1">
                <a:latin typeface="Arial" panose="020B0604020202020204" pitchFamily="34" charset="0"/>
                <a:cs typeface="Arial" panose="020B0604020202020204" pitchFamily="34" charset="0"/>
              </a:rPr>
              <a:t>Prurito</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a:t>
            </a:r>
            <a:r>
              <a:rPr lang="en-GB" sz="1200" err="1">
                <a:latin typeface="Arial" panose="020B0604020202020204" pitchFamily="34" charset="0"/>
                <a:cs typeface="Arial" panose="020B0604020202020204" pitchFamily="34" charset="0"/>
              </a:rPr>
              <a:t>peor</a:t>
            </a:r>
            <a:r>
              <a:rPr lang="en-GB" sz="1200">
                <a:latin typeface="Arial" panose="020B0604020202020204" pitchFamily="34" charset="0"/>
                <a:cs typeface="Arial" panose="020B0604020202020204" pitchFamily="34" charset="0"/>
              </a:rPr>
              <a:t> NRS </a:t>
            </a:r>
            <a:r>
              <a:rPr lang="en-GB" sz="1200" err="1">
                <a:latin typeface="Arial" panose="020B0604020202020204" pitchFamily="34" charset="0"/>
                <a:cs typeface="Arial" panose="020B0604020202020204" pitchFamily="34" charset="0"/>
              </a:rPr>
              <a:t>semanal</a:t>
            </a:r>
            <a:r>
              <a:rPr lang="en-GB" sz="1200">
                <a:latin typeface="Arial" panose="020B0604020202020204" pitchFamily="34" charset="0"/>
                <a:cs typeface="Arial" panose="020B0604020202020204" pitchFamily="34" charset="0"/>
              </a:rPr>
              <a:t>): 7,9 – 78,1</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DLQI (</a:t>
            </a:r>
            <a:r>
              <a:rPr lang="en-GB" sz="1200" err="1">
                <a:latin typeface="Arial" panose="020B0604020202020204" pitchFamily="34" charset="0"/>
                <a:cs typeface="Arial" panose="020B0604020202020204" pitchFamily="34" charset="0"/>
              </a:rPr>
              <a:t>mediana</a:t>
            </a:r>
            <a:r>
              <a:rPr lang="en-GB" sz="1200">
                <a:latin typeface="Arial" panose="020B0604020202020204" pitchFamily="34" charset="0"/>
                <a:cs typeface="Arial" panose="020B0604020202020204" pitchFamily="34" charset="0"/>
              </a:rPr>
              <a:t>): 16-18</a:t>
            </a:r>
          </a:p>
          <a:p>
            <a:pPr algn="l"/>
            <a:endParaRPr lang="es-ES" sz="1200" b="0" i="0" u="none" strike="noStrike" baseline="0">
              <a:latin typeface="OTNEJMQuadraat"/>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25</a:t>
            </a:fld>
            <a:endParaRPr lang="es-ES"/>
          </a:p>
        </p:txBody>
      </p:sp>
    </p:spTree>
    <p:extLst>
      <p:ext uri="{BB962C8B-B14F-4D97-AF65-F5344CB8AC3E}">
        <p14:creationId xmlns:p14="http://schemas.microsoft.com/office/powerpoint/2010/main" val="1720955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Vamos a ver ahora los resultados de eficacia a corto plazo, en la semana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Recordar que el objetivo principal era el porcentaje de pacientes con respuesta </a:t>
            </a:r>
            <a:r>
              <a:rPr kumimoji="0" lang="es-ES" sz="12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EASI 75 </a:t>
            </a:r>
            <a:r>
              <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o</a:t>
            </a:r>
            <a:r>
              <a:rPr kumimoji="0" lang="es-ES" sz="12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1200" b="1" i="0" u="none" strike="noStrike" kern="1200" cap="none" spc="0" normalizeH="0" baseline="0" noProof="0">
                <a:ln>
                  <a:noFill/>
                </a:ln>
                <a:solidFill>
                  <a:srgbClr val="00BEA0"/>
                </a:solidFill>
                <a:effectLst/>
                <a:uLnTx/>
                <a:uFillTx/>
                <a:latin typeface="Arial"/>
                <a:ea typeface="+mn-ea"/>
                <a:cs typeface="Arial"/>
              </a:rPr>
              <a:t>IGA 0/1 </a:t>
            </a:r>
            <a:r>
              <a:rPr kumimoji="0" lang="es-ES" sz="1200" b="0" i="0" u="none" strike="noStrike" kern="1200" cap="none" spc="0" normalizeH="0" baseline="0" noProof="0">
                <a:ln>
                  <a:noFill/>
                </a:ln>
                <a:solidFill>
                  <a:srgbClr val="00BEA0"/>
                </a:solidFill>
                <a:effectLst/>
                <a:uLnTx/>
                <a:uFillTx/>
                <a:latin typeface="Arial"/>
                <a:ea typeface="+mn-ea"/>
                <a:cs typeface="Arial"/>
              </a:rPr>
              <a:t>(</a:t>
            </a:r>
            <a:r>
              <a:rPr kumimoji="0" lang="es-ES" sz="1200" i="0" u="none" strike="noStrike" kern="1200" cap="none" spc="0" normalizeH="0" baseline="0" noProof="0">
                <a:ln>
                  <a:noFill/>
                </a:ln>
                <a:solidFill>
                  <a:srgbClr val="00BEA0"/>
                </a:solidFill>
                <a:effectLst/>
                <a:uLnTx/>
                <a:uFillTx/>
                <a:latin typeface="Arial"/>
                <a:ea typeface="+mn-ea"/>
                <a:cs typeface="Arial"/>
              </a:rPr>
              <a:t>con una mejora ≥2 puntos respecto al inicio) </a:t>
            </a:r>
            <a:r>
              <a:rPr kumimoji="0" lang="es-ES" sz="1200" b="1" i="0" u="none" strike="noStrike" kern="1200" cap="none" spc="0" normalizeH="0" baseline="0" noProof="0">
                <a:ln>
                  <a:noFill/>
                </a:ln>
                <a:solidFill>
                  <a:srgbClr val="00BEA0"/>
                </a:solidFill>
                <a:effectLst/>
                <a:uLnTx/>
                <a:uFillTx/>
                <a:latin typeface="Arial"/>
                <a:ea typeface="+mn-ea"/>
                <a:cs typeface="Arial"/>
              </a:rPr>
              <a:t>en la semana 16 sin haber recibido tratamiento de rescate </a:t>
            </a:r>
            <a:r>
              <a:rPr kumimoji="0" lang="es-ES" sz="1200" b="0" i="0" u="none" strike="noStrike" kern="1200" cap="none" spc="0" normalizeH="0" baseline="0" noProof="0">
                <a:ln>
                  <a:noFill/>
                </a:ln>
                <a:solidFill>
                  <a:srgbClr val="00BEA0"/>
                </a:solidFill>
                <a:effectLst/>
                <a:uLnTx/>
                <a:uFillTx/>
                <a:latin typeface="Arial"/>
                <a:ea typeface="+mn-ea"/>
                <a:cs typeface="Arial"/>
              </a:rPr>
              <a:t>(sistémico o tópico).</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26</a:t>
            </a:fld>
            <a:endParaRPr lang="es-ES"/>
          </a:p>
        </p:txBody>
      </p:sp>
    </p:spTree>
    <p:extLst>
      <p:ext uri="{BB962C8B-B14F-4D97-AF65-F5344CB8AC3E}">
        <p14:creationId xmlns:p14="http://schemas.microsoft.com/office/powerpoint/2010/main" val="381301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6</a:t>
            </a:fld>
            <a:endParaRPr lang="es-ES"/>
          </a:p>
        </p:txBody>
      </p:sp>
    </p:spTree>
    <p:extLst>
      <p:ext uri="{BB962C8B-B14F-4D97-AF65-F5344CB8AC3E}">
        <p14:creationId xmlns:p14="http://schemas.microsoft.com/office/powerpoint/2010/main" val="950005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En la semana 16, </a:t>
            </a:r>
            <a:r>
              <a:rPr lang="es-ES" sz="1800" b="1" kern="1200">
                <a:solidFill>
                  <a:srgbClr val="000000"/>
                </a:solidFill>
                <a:effectLst/>
                <a:highlight>
                  <a:srgbClr val="FFFFFF"/>
                </a:highlight>
                <a:latin typeface="Arial" panose="020B0604020202020204" pitchFamily="34" charset="0"/>
                <a:ea typeface="Times New Roman" panose="02020603050405020304" pitchFamily="18" charset="0"/>
              </a:rPr>
              <a:t>el porcentaje de pacientes que alcanzaron una respuesta EASI 75 fue mayor con lebrikizumab que con placebo</a:t>
            </a: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 En </a:t>
            </a:r>
            <a:r>
              <a:rPr lang="es-ES" sz="1800" kern="1200" err="1">
                <a:solidFill>
                  <a:srgbClr val="000000"/>
                </a:solidFill>
                <a:effectLst/>
                <a:highlight>
                  <a:srgbClr val="FFFFFF"/>
                </a:highlight>
                <a:latin typeface="Arial" panose="020B0604020202020204" pitchFamily="34" charset="0"/>
                <a:ea typeface="Times New Roman" panose="02020603050405020304" pitchFamily="18" charset="0"/>
              </a:rPr>
              <a:t>ADvocate</a:t>
            </a: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 1, casi el 60% de los pacientes presentaban respuesta EASI 75 frente al 16% del grupo placebo. Además, lebrikizumab presentó un </a:t>
            </a:r>
            <a:r>
              <a:rPr lang="es-ES" sz="1800" b="1" kern="1200">
                <a:solidFill>
                  <a:srgbClr val="000000"/>
                </a:solidFill>
                <a:effectLst/>
                <a:highlight>
                  <a:srgbClr val="FFFFFF"/>
                </a:highlight>
                <a:latin typeface="Arial" panose="020B0604020202020204" pitchFamily="34" charset="0"/>
                <a:ea typeface="Times New Roman" panose="02020603050405020304" pitchFamily="18" charset="0"/>
              </a:rPr>
              <a:t>inicio de acción rápido</a:t>
            </a: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 </a:t>
            </a:r>
            <a:r>
              <a:rPr lang="es-ES" sz="1800" b="1" kern="1200">
                <a:solidFill>
                  <a:srgbClr val="C00000"/>
                </a:solidFill>
                <a:effectLst/>
                <a:latin typeface="Arial" panose="020B0604020202020204" pitchFamily="34" charset="0"/>
                <a:ea typeface="Times New Roman" panose="02020603050405020304" pitchFamily="18" charset="0"/>
              </a:rPr>
              <a:t>con diferencias significativas</a:t>
            </a: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 desde las </a:t>
            </a:r>
            <a:r>
              <a:rPr lang="es-ES" sz="1800" b="1" kern="1200">
                <a:solidFill>
                  <a:srgbClr val="000000"/>
                </a:solidFill>
                <a:effectLst/>
                <a:highlight>
                  <a:srgbClr val="FFFFFF"/>
                </a:highlight>
                <a:latin typeface="Arial" panose="020B0604020202020204" pitchFamily="34" charset="0"/>
                <a:ea typeface="Times New Roman" panose="02020603050405020304" pitchFamily="18" charset="0"/>
              </a:rPr>
              <a:t>2 primeras semanas</a:t>
            </a:r>
            <a:r>
              <a:rPr lang="es-ES" sz="1800" kern="1200">
                <a:solidFill>
                  <a:srgbClr val="000000"/>
                </a:solidFill>
                <a:effectLst/>
                <a:highlight>
                  <a:srgbClr val="FFFFFF"/>
                </a:highlight>
                <a:latin typeface="Arial" panose="020B0604020202020204" pitchFamily="34" charset="0"/>
                <a:ea typeface="Times New Roman" panose="02020603050405020304" pitchFamily="18" charset="0"/>
              </a:rPr>
              <a:t> de tratamiento. </a:t>
            </a:r>
            <a:r>
              <a:rPr lang="es-ES" sz="1800" b="1" kern="1200">
                <a:solidFill>
                  <a:srgbClr val="C00000"/>
                </a:solidFill>
                <a:effectLst/>
                <a:latin typeface="Arial" panose="020B0604020202020204" pitchFamily="34" charset="0"/>
                <a:ea typeface="Times New Roman" panose="02020603050405020304" pitchFamily="18" charset="0"/>
              </a:rPr>
              <a:t>Se trata de un análisis bastante restrictivo pues cualquier paciente que en estas primeras 16 semanas hubiera utilizado un tratamiento tópico se le consideraba como no respondedor.</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latin typeface="Arial" panose="020B0604020202020204" pitchFamily="34" charset="0"/>
                <a:cs typeface="Arial" panose="020B0604020202020204" pitchFamily="34" charset="0"/>
              </a:rPr>
              <a:t>NOTAS ADICIONALES: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utilizó</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todos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un total de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fueron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excluidos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la población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algunos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participantes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cumplían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criterios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padecer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DA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moderada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grave. Por lo tanto,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mITT</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rueba</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Cochran-Mantel-</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Haenszel</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estratificada por región geográfica (EE. UU. vs. Europa vs. resto del mundo), edad (adolescentes de 12 a &lt;18 años vs. adultos ≥18 años) y gravedad de la enfermedad (puntuación inicial de IGA de 3 vs.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MCMC-MI es un método de imputación basado en ecuaciones encadenadas que imputa valores plausibles para los datos faltantes teniendo en cuenta toda la trayectoria de los datos de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algn="l"/>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1 y aproximadamente 2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2. Los pacientes de los grupos de placebo recibieron terapia de rescate antes que los de los grupos de lebrikizumab.</a:t>
            </a:r>
            <a:endParaRPr lang="es-ES" sz="120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27</a:t>
            </a:fld>
            <a:endParaRPr lang="es-ES"/>
          </a:p>
        </p:txBody>
      </p:sp>
    </p:spTree>
    <p:extLst>
      <p:ext uri="{BB962C8B-B14F-4D97-AF65-F5344CB8AC3E}">
        <p14:creationId xmlns:p14="http://schemas.microsoft.com/office/powerpoint/2010/main" val="392157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En la semana 16, </a:t>
            </a:r>
            <a:r>
              <a:rPr lang="es-ES" sz="1200" b="1" i="0" u="none" strike="noStrike" baseline="0">
                <a:solidFill>
                  <a:srgbClr val="000000"/>
                </a:solidFill>
                <a:latin typeface="Arial" panose="020B0604020202020204" pitchFamily="34" charset="0"/>
                <a:cs typeface="Arial" panose="020B0604020202020204" pitchFamily="34" charset="0"/>
              </a:rPr>
              <a:t>el porcentaje de pacientes que alcanzaron una respuesta EASI 90 frente al basal fue mayor con lebrikizumab que con placebo</a:t>
            </a:r>
            <a:r>
              <a:rPr lang="es-ES" sz="1200" b="0" i="0" u="none" strike="noStrike" baseline="0">
                <a:solidFill>
                  <a:srgbClr val="000000"/>
                </a:solidFill>
                <a:latin typeface="Arial" panose="020B0604020202020204" pitchFamily="34" charset="0"/>
                <a:cs typeface="Arial" panose="020B0604020202020204" pitchFamily="34" charset="0"/>
              </a:rPr>
              <a:t>. En </a:t>
            </a:r>
            <a:r>
              <a:rPr lang="es-ES" sz="1200" b="0" i="0" u="none" strike="noStrike" baseline="0" err="1">
                <a:solidFill>
                  <a:srgbClr val="000000"/>
                </a:solidFill>
                <a:latin typeface="Arial" panose="020B0604020202020204" pitchFamily="34" charset="0"/>
                <a:cs typeface="Arial" panose="020B0604020202020204" pitchFamily="34" charset="0"/>
              </a:rPr>
              <a:t>ADvocate</a:t>
            </a:r>
            <a:r>
              <a:rPr lang="es-ES" sz="1200" b="0" i="0" u="none" strike="noStrike" baseline="0">
                <a:solidFill>
                  <a:srgbClr val="000000"/>
                </a:solidFill>
                <a:latin typeface="Arial" panose="020B0604020202020204" pitchFamily="34" charset="0"/>
                <a:cs typeface="Arial" panose="020B0604020202020204" pitchFamily="34" charset="0"/>
              </a:rPr>
              <a:t> 1, el 38% de los pacientes presentaban respuesta EASI 90 frente al 9% del grupo placebo. Además, lebrikizumab presentó un </a:t>
            </a:r>
            <a:r>
              <a:rPr lang="es-ES" sz="1200" b="1" i="0" u="none" strike="noStrike" baseline="0">
                <a:solidFill>
                  <a:srgbClr val="000000"/>
                </a:solidFill>
                <a:latin typeface="Arial" panose="020B0604020202020204" pitchFamily="34" charset="0"/>
                <a:cs typeface="Arial" panose="020B0604020202020204" pitchFamily="34" charset="0"/>
              </a:rPr>
              <a:t>inicio de acción rápido </a:t>
            </a:r>
            <a:r>
              <a:rPr lang="es-ES" sz="1200" b="0" i="0" u="none" strike="noStrike" baseline="0">
                <a:solidFill>
                  <a:srgbClr val="000000"/>
                </a:solidFill>
                <a:latin typeface="Arial" panose="020B0604020202020204" pitchFamily="34" charset="0"/>
                <a:cs typeface="Arial" panose="020B0604020202020204" pitchFamily="34" charset="0"/>
              </a:rPr>
              <a:t>con resultados visibles desde el </a:t>
            </a:r>
            <a:r>
              <a:rPr lang="es-ES" sz="1200" b="1" i="0" u="none" strike="noStrike" baseline="0">
                <a:solidFill>
                  <a:srgbClr val="000000"/>
                </a:solidFill>
                <a:latin typeface="Arial" panose="020B0604020202020204" pitchFamily="34" charset="0"/>
                <a:cs typeface="Arial" panose="020B0604020202020204" pitchFamily="34" charset="0"/>
              </a:rPr>
              <a:t>primer mes </a:t>
            </a:r>
            <a:r>
              <a:rPr lang="es-ES" sz="1200" b="0" i="0" u="none" strike="noStrike" baseline="0">
                <a:solidFill>
                  <a:srgbClr val="000000"/>
                </a:solidFill>
                <a:latin typeface="Arial" panose="020B0604020202020204" pitchFamily="34" charset="0"/>
                <a:cs typeface="Arial" panose="020B0604020202020204" pitchFamily="34" charset="0"/>
              </a:rPr>
              <a:t>de tratamiento.</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latin typeface="Arial" panose="020B0604020202020204" pitchFamily="34" charset="0"/>
                <a:cs typeface="Arial" panose="020B0604020202020204" pitchFamily="34" charset="0"/>
              </a:rPr>
              <a:t>NOTAS ADICIONALES: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utilizó</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todos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un total de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fueron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excluidos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la población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algunos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participantes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cumplían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criterios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padecer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DA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moderada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grave. Por lo tanto,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mITT</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rueba</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Cochran-Mantel-</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Haenszel</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estratificada por región geográfica (EE. UU. vs. Europa vs. resto del mundo), edad (adolescentes de 12 a &lt;18 años vs. adultos ≥18 años) y gravedad de la enfermedad (puntuación inicial de IGA de 3 vs.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MCMC-MI es un método de imputación basado en ecuaciones encadenadas que imputa valores plausibles para los datos faltantes teniendo en cuenta toda la trayectoria de los datos de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1 y aproximadamente 2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2. Los pacientes de los grupos de placebo recibieron terapia de rescate antes que los de los grupos de lebrikizumab.</a:t>
            </a:r>
            <a:endParaRPr lang="es-ES" sz="120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28</a:t>
            </a:fld>
            <a:endParaRPr lang="es-ES"/>
          </a:p>
        </p:txBody>
      </p:sp>
    </p:spTree>
    <p:extLst>
      <p:ext uri="{BB962C8B-B14F-4D97-AF65-F5344CB8AC3E}">
        <p14:creationId xmlns:p14="http://schemas.microsoft.com/office/powerpoint/2010/main" val="2450350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kern="1200">
                <a:solidFill>
                  <a:srgbClr val="000000"/>
                </a:solidFill>
                <a:effectLst/>
                <a:latin typeface="Arial" panose="020B0604020202020204" pitchFamily="34" charset="0"/>
                <a:ea typeface="Times New Roman" panose="02020603050405020304" pitchFamily="18" charset="0"/>
              </a:rPr>
              <a:t>En la semana 16, </a:t>
            </a:r>
            <a:r>
              <a:rPr lang="es-ES" sz="1800" b="1" kern="1200">
                <a:solidFill>
                  <a:srgbClr val="000000"/>
                </a:solidFill>
                <a:effectLst/>
                <a:latin typeface="Arial" panose="020B0604020202020204" pitchFamily="34" charset="0"/>
                <a:ea typeface="Times New Roman" panose="02020603050405020304" pitchFamily="18" charset="0"/>
              </a:rPr>
              <a:t>el porcentaje de pacientes que alcanzaron una respuesta IGA 0/1 con al menos 2 puntos de mejora frente al basal fue mayor con </a:t>
            </a:r>
            <a:r>
              <a:rPr lang="es-ES" sz="1800" b="1" kern="1200" err="1">
                <a:solidFill>
                  <a:srgbClr val="000000"/>
                </a:solidFill>
                <a:effectLst/>
                <a:latin typeface="Arial" panose="020B0604020202020204" pitchFamily="34" charset="0"/>
                <a:ea typeface="Times New Roman" panose="02020603050405020304" pitchFamily="18" charset="0"/>
              </a:rPr>
              <a:t>lebrikizumab</a:t>
            </a:r>
            <a:r>
              <a:rPr lang="es-ES" sz="1800" b="1" kern="1200">
                <a:solidFill>
                  <a:srgbClr val="000000"/>
                </a:solidFill>
                <a:effectLst/>
                <a:latin typeface="Arial" panose="020B0604020202020204" pitchFamily="34" charset="0"/>
                <a:ea typeface="Times New Roman" panose="02020603050405020304" pitchFamily="18" charset="0"/>
              </a:rPr>
              <a:t> que con placebo</a:t>
            </a:r>
            <a:r>
              <a:rPr lang="es-ES" sz="1800" kern="1200">
                <a:solidFill>
                  <a:srgbClr val="000000"/>
                </a:solidFill>
                <a:effectLst/>
                <a:latin typeface="Arial" panose="020B0604020202020204" pitchFamily="34" charset="0"/>
                <a:ea typeface="Times New Roman" panose="02020603050405020304" pitchFamily="18" charset="0"/>
              </a:rPr>
              <a:t>. En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1, el 43% de los pacientes presentaban respuesta IGA 0/1 frente al 13% del grupo placebo. Además,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 presentó un </a:t>
            </a:r>
            <a:r>
              <a:rPr lang="es-ES" sz="1800" b="1" kern="1200">
                <a:solidFill>
                  <a:srgbClr val="000000"/>
                </a:solidFill>
                <a:effectLst/>
                <a:latin typeface="Arial" panose="020B0604020202020204" pitchFamily="34" charset="0"/>
                <a:ea typeface="Times New Roman" panose="02020603050405020304" pitchFamily="18" charset="0"/>
              </a:rPr>
              <a:t>inicio de acción rápido </a:t>
            </a:r>
            <a:r>
              <a:rPr lang="es-ES" sz="1800" b="1" kern="1200">
                <a:solidFill>
                  <a:srgbClr val="C00000"/>
                </a:solidFill>
                <a:effectLst/>
                <a:latin typeface="Arial" panose="020B0604020202020204" pitchFamily="34" charset="0"/>
                <a:ea typeface="Times New Roman" panose="02020603050405020304" pitchFamily="18" charset="0"/>
              </a:rPr>
              <a:t>con resultados estadísticamente significativos</a:t>
            </a:r>
            <a:r>
              <a:rPr lang="es-ES" sz="1800" kern="1200">
                <a:solidFill>
                  <a:srgbClr val="000000"/>
                </a:solidFill>
                <a:effectLst/>
                <a:latin typeface="Arial" panose="020B0604020202020204" pitchFamily="34" charset="0"/>
                <a:ea typeface="Times New Roman" panose="02020603050405020304" pitchFamily="18" charset="0"/>
              </a:rPr>
              <a:t> desde el </a:t>
            </a:r>
            <a:r>
              <a:rPr lang="es-ES" sz="1800" b="1" kern="1200">
                <a:solidFill>
                  <a:srgbClr val="000000"/>
                </a:solidFill>
                <a:effectLst/>
                <a:latin typeface="Arial" panose="020B0604020202020204" pitchFamily="34" charset="0"/>
                <a:ea typeface="Times New Roman" panose="02020603050405020304" pitchFamily="18" charset="0"/>
              </a:rPr>
              <a:t>primer mes </a:t>
            </a:r>
            <a:r>
              <a:rPr lang="es-ES" sz="1800" kern="1200">
                <a:solidFill>
                  <a:srgbClr val="000000"/>
                </a:solidFill>
                <a:effectLst/>
                <a:latin typeface="Arial" panose="020B0604020202020204" pitchFamily="34" charset="0"/>
                <a:ea typeface="Times New Roman" panose="02020603050405020304" pitchFamily="18" charset="0"/>
              </a:rPr>
              <a:t>de tratamiento.</a:t>
            </a:r>
            <a:endParaRPr lang="es-E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latin typeface="Arial" panose="020B0604020202020204" pitchFamily="34" charset="0"/>
                <a:cs typeface="Arial" panose="020B0604020202020204" pitchFamily="34" charset="0"/>
              </a:rPr>
              <a:t>NOTAS ADICIONALES: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utilizó</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todos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un total de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fueron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excluidos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la población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algunos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participantes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cumplían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criterios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padecer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DA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moderada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grave. Por lo tanto,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mITT</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rueba</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Cochran-Mantel-</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Haenszel</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estratificada por región geográfica (EE. UU. vs. Europa vs. resto del mundo), edad (adolescentes de 12 a &lt;18 años vs. adultos ≥18 años) y gravedad de la enfermedad (puntuación inicial de IGA de 3 vs.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MCMC-MI es un método de imputación basado en ecuaciones encadenadas que imputa valores plausibles para los datos faltantes teniendo en cuenta toda la trayectoria de los datos de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1 y aproximadamente 2 veces mayor en el grupo de placebo que en el grupo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2. Los pacientes de los grupos de placebo recibieron terapia de rescate antes que los de los grupos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a:t>
            </a:r>
            <a:endParaRPr lang="es-ES" sz="120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29</a:t>
            </a:fld>
            <a:endParaRPr lang="es-ES"/>
          </a:p>
        </p:txBody>
      </p:sp>
    </p:spTree>
    <p:extLst>
      <p:ext uri="{BB962C8B-B14F-4D97-AF65-F5344CB8AC3E}">
        <p14:creationId xmlns:p14="http://schemas.microsoft.com/office/powerpoint/2010/main" val="152100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kern="1200">
                <a:solidFill>
                  <a:srgbClr val="000000"/>
                </a:solidFill>
                <a:effectLst/>
                <a:latin typeface="Arial" panose="020B0604020202020204" pitchFamily="34" charset="0"/>
                <a:ea typeface="Times New Roman" panose="02020603050405020304" pitchFamily="18" charset="0"/>
              </a:rPr>
              <a:t>En la semana 16, </a:t>
            </a:r>
            <a:r>
              <a:rPr lang="es-ES" sz="1800" b="1" kern="1200">
                <a:solidFill>
                  <a:srgbClr val="000000"/>
                </a:solidFill>
                <a:effectLst/>
                <a:latin typeface="Arial" panose="020B0604020202020204" pitchFamily="34" charset="0"/>
                <a:ea typeface="Times New Roman" panose="02020603050405020304" pitchFamily="18" charset="0"/>
              </a:rPr>
              <a:t>el porcentaje de pacientes que alcanzaron una mejora relevante del picor fue mayor con lebrikizumab que con placebo </a:t>
            </a:r>
            <a:r>
              <a:rPr lang="es-ES" sz="1800" b="1" kern="1200">
                <a:solidFill>
                  <a:srgbClr val="C00000"/>
                </a:solidFill>
                <a:effectLst/>
                <a:latin typeface="Arial" panose="020B0604020202020204" pitchFamily="34" charset="0"/>
                <a:ea typeface="Times New Roman" panose="02020603050405020304" pitchFamily="18" charset="0"/>
              </a:rPr>
              <a:t>(con reducciones de, como mínimo, 4 puntos)</a:t>
            </a:r>
            <a:r>
              <a:rPr lang="es-ES" sz="1800" kern="1200">
                <a:solidFill>
                  <a:srgbClr val="000000"/>
                </a:solidFill>
                <a:effectLst/>
                <a:latin typeface="Arial" panose="020B0604020202020204" pitchFamily="34" charset="0"/>
                <a:ea typeface="Times New Roman" panose="02020603050405020304" pitchFamily="18" charset="0"/>
              </a:rPr>
              <a:t>. En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1, casi el 50% de los pacientes presentaban esta mejora frente al 13% del grupo placebo. Además, lebrikizumab presentó un </a:t>
            </a:r>
            <a:r>
              <a:rPr lang="es-ES" sz="1800" b="1" kern="1200">
                <a:solidFill>
                  <a:srgbClr val="000000"/>
                </a:solidFill>
                <a:effectLst/>
                <a:latin typeface="Arial" panose="020B0604020202020204" pitchFamily="34" charset="0"/>
                <a:ea typeface="Times New Roman" panose="02020603050405020304" pitchFamily="18" charset="0"/>
              </a:rPr>
              <a:t>inicio de acción rápido </a:t>
            </a:r>
            <a:r>
              <a:rPr lang="es-ES" sz="1800" kern="1200">
                <a:solidFill>
                  <a:srgbClr val="000000"/>
                </a:solidFill>
                <a:effectLst/>
                <a:latin typeface="Arial" panose="020B0604020202020204" pitchFamily="34" charset="0"/>
                <a:ea typeface="Times New Roman" panose="02020603050405020304" pitchFamily="18" charset="0"/>
              </a:rPr>
              <a:t>en la mejora del picor, significativa desde la </a:t>
            </a:r>
            <a:r>
              <a:rPr lang="es-ES" sz="1800" b="1" kern="1200">
                <a:solidFill>
                  <a:srgbClr val="000000"/>
                </a:solidFill>
                <a:effectLst/>
                <a:latin typeface="Arial" panose="020B0604020202020204" pitchFamily="34" charset="0"/>
                <a:ea typeface="Times New Roman" panose="02020603050405020304" pitchFamily="18" charset="0"/>
              </a:rPr>
              <a:t>semana 2 </a:t>
            </a:r>
            <a:r>
              <a:rPr lang="es-ES" sz="1800" kern="1200">
                <a:solidFill>
                  <a:srgbClr val="000000"/>
                </a:solidFill>
                <a:effectLst/>
                <a:latin typeface="Arial" panose="020B0604020202020204" pitchFamily="34" charset="0"/>
                <a:ea typeface="Times New Roman" panose="02020603050405020304" pitchFamily="18" charset="0"/>
              </a:rPr>
              <a:t>de tratamiento.</a:t>
            </a:r>
            <a:endParaRPr lang="es-E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a:latin typeface="Arial" panose="020B0604020202020204" pitchFamily="34" charset="0"/>
                <a:cs typeface="Arial" panose="020B0604020202020204" pitchFamily="34" charset="0"/>
              </a:rPr>
              <a:t>NOTAS ADICIONALES:</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La NRS de prurito es una escala de 0-10 puntos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En los análisis de eficacia de </a:t>
            </a:r>
            <a:r>
              <a:rPr kumimoji="0" lang="es-E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 se utilizó la población por intención de tratar (ITT; todos los pacientes aleatorizados). En </a:t>
            </a:r>
            <a:r>
              <a:rPr kumimoji="0" lang="es-E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un total de 18 pacientes de un único centro de estudio fueron excluidos de la población ITT, ya que no se pudo confirmar que algunos de los participantes cumplían los criterios de elegibilidad de padecer DA moderada a grave. Por lo tanto, los análisis de eficacia en </a:t>
            </a:r>
            <a:r>
              <a:rPr kumimoji="0" lang="es-E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utilizaron la población modificada por intención de tratar (</a:t>
            </a:r>
            <a:r>
              <a:rPr kumimoji="0" lang="es-E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mITT</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rueba de Cochran-Mantel-</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Haenszel</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estratificada por región geográfica (EE. UU. vs. Europa vs. resto del mundo), edad (adolescentes de 12 a &lt;18 años vs. adultos ≥18 años) y gravedad de la enfermedad (puntuación inicial de IGA de 3 vs.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MCMC-MI es un método de imputación basado en ecuaciones encadenadas que imputa valores plausibles para los datos faltantes teniendo en cuenta toda la trayectoria de los datos de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1 y aproximadamente 2 veces mayor en el grupo de placebo que en el grupo de lebrikizumab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2. Los pacientes de los grupos de placebo recibieron terapia de rescate antes que los de los grupos de lebrikizumab.</a:t>
            </a:r>
            <a:endParaRPr lang="es-ES" sz="120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30</a:t>
            </a:fld>
            <a:endParaRPr lang="es-ES"/>
          </a:p>
        </p:txBody>
      </p:sp>
    </p:spTree>
    <p:extLst>
      <p:ext uri="{BB962C8B-B14F-4D97-AF65-F5344CB8AC3E}">
        <p14:creationId xmlns:p14="http://schemas.microsoft.com/office/powerpoint/2010/main" val="3960833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En la semana 16, </a:t>
            </a:r>
            <a:r>
              <a:rPr lang="es-ES" sz="1200" b="1" i="0" u="none" strike="noStrike" baseline="0">
                <a:solidFill>
                  <a:srgbClr val="000000"/>
                </a:solidFill>
                <a:latin typeface="Arial" panose="020B0604020202020204" pitchFamily="34" charset="0"/>
                <a:cs typeface="Arial" panose="020B0604020202020204" pitchFamily="34" charset="0"/>
              </a:rPr>
              <a:t>el porcentaje de pacientes que alcanzaron una mejora </a:t>
            </a:r>
            <a:r>
              <a:rPr lang="es-ES_tradnl" sz="1200" b="1" i="0" u="none" strike="noStrike" baseline="0">
                <a:solidFill>
                  <a:srgbClr val="000000"/>
                </a:solidFill>
                <a:latin typeface="Arial" panose="020B0604020202020204" pitchFamily="34" charset="0"/>
                <a:cs typeface="Arial" panose="020B0604020202020204" pitchFamily="34" charset="0"/>
              </a:rPr>
              <a:t>relevante </a:t>
            </a:r>
            <a:r>
              <a:rPr lang="es-ES" sz="1200" b="1" i="0" u="none" strike="noStrike" baseline="0">
                <a:solidFill>
                  <a:srgbClr val="000000"/>
                </a:solidFill>
                <a:latin typeface="Arial" panose="020B0604020202020204" pitchFamily="34" charset="0"/>
                <a:cs typeface="Arial" panose="020B0604020202020204" pitchFamily="34" charset="0"/>
              </a:rPr>
              <a:t>en la escala de alteración del sueño fue mayor con </a:t>
            </a:r>
            <a:r>
              <a:rPr lang="es-ES" sz="1200" b="1" i="0" u="none" strike="noStrike" baseline="0" err="1">
                <a:solidFill>
                  <a:srgbClr val="000000"/>
                </a:solidFill>
                <a:latin typeface="Arial" panose="020B0604020202020204" pitchFamily="34" charset="0"/>
                <a:cs typeface="Arial" panose="020B0604020202020204" pitchFamily="34" charset="0"/>
              </a:rPr>
              <a:t>lebrikizumab</a:t>
            </a:r>
            <a:r>
              <a:rPr lang="es-ES" sz="1200" b="1" i="0" u="none" strike="noStrike" baseline="0">
                <a:solidFill>
                  <a:srgbClr val="000000"/>
                </a:solidFill>
                <a:latin typeface="Arial" panose="020B0604020202020204" pitchFamily="34" charset="0"/>
                <a:cs typeface="Arial" panose="020B0604020202020204" pitchFamily="34" charset="0"/>
              </a:rPr>
              <a:t> que con placebo</a:t>
            </a:r>
            <a:r>
              <a:rPr lang="es-ES" sz="1200" b="0" i="0" u="none" strike="noStrike" baseline="0">
                <a:solidFill>
                  <a:srgbClr val="000000"/>
                </a:solidFill>
                <a:latin typeface="Arial" panose="020B0604020202020204" pitchFamily="34" charset="0"/>
                <a:cs typeface="Arial" panose="020B0604020202020204" pitchFamily="34" charset="0"/>
              </a:rPr>
              <a:t>. En ADvocate 1, casi el 40% de los pacientes presentaban esta mejora frente al 5% del grupo placebo. </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NOTAS ADICIONALES: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utilizó</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todos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un total de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fueron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excluidos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la población ITT,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algunos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participantes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cumplían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criterios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padecer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DA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moderada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grave. Por lo tanto,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utilizaron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intención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tratar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mITT</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rueba</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Cochran-Mantel-</a:t>
            </a:r>
            <a:r>
              <a:rPr kumimoji="0" lang="es-ES" sz="1200" b="0" i="0" u="none" strike="noStrike" kern="1200" cap="none" spc="0" normalizeH="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Haenszel</a:t>
            </a:r>
            <a:r>
              <a:rPr kumimoji="0" lang="es-ES" sz="1200" b="0" i="0" u="none" strike="noStrike" kern="1200" cap="none" spc="0" normalizeH="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estratificada por región geográfica (EE. UU. vs. Europa vs. resto del mundo), edad (adolescentes de 12 a &lt;18 años vs. adultos ≥18 años) y gravedad de la enfermedad (puntuación inicial de IGA de 3 vs. 4).</a:t>
            </a:r>
            <a:endParaRPr lang="es-ES" sz="1200">
              <a:latin typeface="Arial" panose="020B0604020202020204" pitchFamily="34" charset="0"/>
              <a:cs typeface="Arial" panose="020B0604020202020204" pitchFamily="34" charset="0"/>
            </a:endParaRPr>
          </a:p>
          <a:p>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MCMC-MI es un método de imputación basado en ecuaciones encadenadas que imputa valores plausibles para los datos faltantes teniendo en cuenta toda la trayectoria de los datos de los pacientes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lebrikizumab en ADvocate 1 y aproximadamente 2 veces mayor en el grupo de placebo que en el grupo de lebrikizumab en ADvocate 2. Los pacientes de los grupos de placebo recibieron terapia de rescate antes que los de los grupos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31</a:t>
            </a:fld>
            <a:endParaRPr lang="es-ES"/>
          </a:p>
        </p:txBody>
      </p:sp>
    </p:spTree>
    <p:extLst>
      <p:ext uri="{BB962C8B-B14F-4D97-AF65-F5344CB8AC3E}">
        <p14:creationId xmlns:p14="http://schemas.microsoft.com/office/powerpoint/2010/main" val="2375178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a:latin typeface="Arial" panose="020B0604020202020204" pitchFamily="34" charset="0"/>
                <a:cs typeface="Arial" panose="020B0604020202020204" pitchFamily="34" charset="0"/>
              </a:rPr>
              <a:t>El porcentaje de pacientes que utilizaron medicación de rescate fue aproximadamente 3 veces mayor en el grupo de placebo que en el grupo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en el ensayo 1 y aproximadamente 2 veces más alto en el grupo de placebo que en el grupo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en el ensayo 2. Los pacientes de los grupos de placebo recibieron terapia de rescate antes que los de los grupos de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a:t>
            </a:r>
          </a:p>
          <a:p>
            <a:pPr algn="l"/>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Notas</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adicionales</a:t>
            </a:r>
            <a:b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medicamentos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para la DA se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desaconsejaron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desde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el</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inicio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hasta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visita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 y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durante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visitas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14 a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16.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Después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visita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experimentaran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síntomas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intolerables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DA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podían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utilizar</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criterio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investigador</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las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siguientes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restricciones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Entre las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visitas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4 y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semana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14 se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permitió</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el</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 días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consecutivos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y ≤5 días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acumulativos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TCS o TCI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Solo se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permitió</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el</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un TCS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potencia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media (p.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ej</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pomada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acetónido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triamcinolona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 0,1%) o un TCS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baja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potencia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ej</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crema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hidrocortisona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 1%), o TCI para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su</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 zonas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sensibles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Los TCS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alta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potencia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ej</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fluocinonida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clobetasol) se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desaconsejaron</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Los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tratamientos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sistémicos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rescate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ejemplo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corticosteroides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orales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fototerapia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ciclosporina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etc.)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requirieron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interrupción</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fármaco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estudio</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32</a:t>
            </a:fld>
            <a:endParaRPr lang="es-ES"/>
          </a:p>
        </p:txBody>
      </p:sp>
    </p:spTree>
    <p:extLst>
      <p:ext uri="{BB962C8B-B14F-4D97-AF65-F5344CB8AC3E}">
        <p14:creationId xmlns:p14="http://schemas.microsoft.com/office/powerpoint/2010/main" val="550609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Vamos a ver ahora los resultados de </a:t>
            </a:r>
            <a:r>
              <a:rPr kumimoji="0" lang="es-E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 a largo plazo</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hasta la semana 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Estos datos mostrarán el mantenimiento de la eficacia en </a:t>
            </a:r>
            <a:r>
              <a:rPr kumimoji="0" lang="es-E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 respondedores</a:t>
            </a:r>
            <a:r>
              <a:rPr lang="es-ES" sz="1200" b="0" i="0" u="none" strike="noStrike" baseline="0">
                <a:solidFill>
                  <a:srgbClr val="000000"/>
                </a:solidFill>
                <a:latin typeface="Arial" panose="020B0604020202020204" pitchFamily="34" charset="0"/>
                <a:cs typeface="Arial" panose="020B0604020202020204" pitchFamily="34" charset="0"/>
              </a:rPr>
              <a:t> (EASI75 o IGA 0/1 en la semana 16 sin haber usado medicación de rescate). Recordemos que en la semana 16, los pacientes respondedores fueron </a:t>
            </a:r>
            <a:r>
              <a:rPr lang="es-ES" sz="1200" b="0" i="0" u="none" strike="noStrike" baseline="0" err="1">
                <a:solidFill>
                  <a:srgbClr val="000000"/>
                </a:solidFill>
                <a:latin typeface="Arial" panose="020B0604020202020204" pitchFamily="34" charset="0"/>
                <a:cs typeface="Arial" panose="020B0604020202020204" pitchFamily="34" charset="0"/>
              </a:rPr>
              <a:t>realeatorizados</a:t>
            </a:r>
            <a:r>
              <a:rPr lang="es-ES" sz="1200" b="0" i="0" u="none" strike="noStrike" baseline="0">
                <a:solidFill>
                  <a:srgbClr val="000000"/>
                </a:solidFill>
                <a:latin typeface="Arial" panose="020B0604020202020204" pitchFamily="34" charset="0"/>
                <a:cs typeface="Arial" panose="020B0604020202020204" pitchFamily="34" charset="0"/>
              </a:rPr>
              <a:t> de nuevo 2:2:1 a continuar con lebrikizumab 250 mg cada 2 semanas, a disminuir la frecuencia de la dosis a cada 4 semanas o bien a retirar el fármaco (recibiendo placebo) hasta la semana 52.</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NOTA: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Los pacientes respondedores que habían recibido placebo durante las primeras 16 semanas y que fueron </a:t>
            </a:r>
            <a:r>
              <a:rPr kumimoji="0" lang="es-E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realeatorizados</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lebrikizumab, recibieron una dosis de carga de 500 mg en la s16 si iban al brazo de C4S, o de 500 mg en la s16 y la s18 si iban al brazo de C2S.</a:t>
            </a:r>
            <a:endParaRPr lang="es-ES" sz="1200" b="0" i="0" u="none" strike="noStrike" baseline="0">
              <a:solidFill>
                <a:srgbClr val="000000"/>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33</a:t>
            </a:fld>
            <a:endParaRPr lang="es-ES"/>
          </a:p>
        </p:txBody>
      </p:sp>
    </p:spTree>
    <p:extLst>
      <p:ext uri="{BB962C8B-B14F-4D97-AF65-F5344CB8AC3E}">
        <p14:creationId xmlns:p14="http://schemas.microsoft.com/office/powerpoint/2010/main" val="3549631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b="1" kern="1200">
                <a:solidFill>
                  <a:srgbClr val="C00000"/>
                </a:solidFill>
                <a:effectLst/>
                <a:latin typeface="Arial" panose="020B0604020202020204" pitchFamily="34" charset="0"/>
                <a:ea typeface="Times New Roman" panose="02020603050405020304" pitchFamily="18" charset="0"/>
              </a:rPr>
              <a:t>Se trata también de datos de Imputación Múltiple y Non Responder </a:t>
            </a:r>
            <a:r>
              <a:rPr lang="es-ES" sz="1800" b="1" kern="1200" err="1">
                <a:solidFill>
                  <a:srgbClr val="C00000"/>
                </a:solidFill>
                <a:effectLst/>
                <a:latin typeface="Arial" panose="020B0604020202020204" pitchFamily="34" charset="0"/>
                <a:ea typeface="Times New Roman" panose="02020603050405020304" pitchFamily="18" charset="0"/>
              </a:rPr>
              <a:t>Imputation</a:t>
            </a:r>
            <a:r>
              <a:rPr lang="es-ES" sz="1800" b="1" kern="1200">
                <a:solidFill>
                  <a:srgbClr val="C00000"/>
                </a:solidFill>
                <a:effectLst/>
                <a:latin typeface="Arial" panose="020B0604020202020204" pitchFamily="34" charset="0"/>
                <a:ea typeface="Times New Roman" panose="02020603050405020304" pitchFamily="18" charset="0"/>
              </a:rPr>
              <a:t> (NRI). Está el 100% de pacientes incluidos al inicio del estudio.</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La </a:t>
            </a:r>
            <a:r>
              <a:rPr lang="es-ES" sz="1800" b="1" kern="1200">
                <a:solidFill>
                  <a:srgbClr val="000000"/>
                </a:solidFill>
                <a:effectLst/>
                <a:latin typeface="Arial" panose="020B0604020202020204" pitchFamily="34" charset="0"/>
                <a:ea typeface="Times New Roman" panose="02020603050405020304" pitchFamily="18" charset="0"/>
              </a:rPr>
              <a:t>mayoría de los pacientes respondedores en la semana 16 mantuvieron una respuesta hasta la semana 52</a:t>
            </a:r>
            <a:r>
              <a:rPr lang="es-ES" sz="1800" kern="1200">
                <a:solidFill>
                  <a:srgbClr val="000000"/>
                </a:solidFill>
                <a:effectLst/>
                <a:latin typeface="Arial" panose="020B0604020202020204" pitchFamily="34" charset="0"/>
                <a:ea typeface="Times New Roman" panose="02020603050405020304" pitchFamily="18" charset="0"/>
              </a:rPr>
              <a:t> cuando continuaron recibiendo lebrikizumab cada 2 semanas o bien cada 4 semanas. </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Teniendo en cuenta los datos agrupados de los estudios </a:t>
            </a:r>
            <a:r>
              <a:rPr lang="es-ES" sz="1800" kern="1200" err="1">
                <a:solidFill>
                  <a:srgbClr val="000000"/>
                </a:solidFill>
                <a:effectLst/>
                <a:latin typeface="Arial" panose="020B0604020202020204" pitchFamily="34" charset="0"/>
                <a:ea typeface="Times New Roman" panose="02020603050405020304" pitchFamily="18" charset="0"/>
              </a:rPr>
              <a:t>ADvocate</a:t>
            </a:r>
            <a:r>
              <a:rPr lang="es-ES" sz="1800" kern="1200">
                <a:solidFill>
                  <a:srgbClr val="000000"/>
                </a:solidFill>
                <a:effectLst/>
                <a:latin typeface="Arial" panose="020B0604020202020204" pitchFamily="34" charset="0"/>
                <a:ea typeface="Times New Roman" panose="02020603050405020304" pitchFamily="18" charset="0"/>
              </a:rPr>
              <a:t> 1 y 2, la tasa de mantenimiento del </a:t>
            </a:r>
            <a:r>
              <a:rPr lang="es-ES" sz="1800" b="1" kern="1200">
                <a:solidFill>
                  <a:srgbClr val="000000"/>
                </a:solidFill>
                <a:effectLst/>
                <a:latin typeface="Arial" panose="020B0604020202020204" pitchFamily="34" charset="0"/>
                <a:ea typeface="Times New Roman" panose="02020603050405020304" pitchFamily="18" charset="0"/>
              </a:rPr>
              <a:t>EASI 75 en la semana 52 fue del 78% en el grupo de lebrikizumab cada 2 semanas </a:t>
            </a:r>
            <a:r>
              <a:rPr lang="es-ES" sz="1800" kern="1200">
                <a:solidFill>
                  <a:srgbClr val="000000"/>
                </a:solidFill>
                <a:effectLst/>
                <a:latin typeface="Arial" panose="020B0604020202020204" pitchFamily="34" charset="0"/>
                <a:ea typeface="Times New Roman" panose="02020603050405020304" pitchFamily="18" charset="0"/>
              </a:rPr>
              <a:t>y del </a:t>
            </a:r>
            <a:r>
              <a:rPr lang="es-ES" sz="1800" b="1" kern="1200">
                <a:solidFill>
                  <a:srgbClr val="000000"/>
                </a:solidFill>
                <a:effectLst/>
                <a:latin typeface="Arial" panose="020B0604020202020204" pitchFamily="34" charset="0"/>
                <a:ea typeface="Times New Roman" panose="02020603050405020304" pitchFamily="18" charset="0"/>
              </a:rPr>
              <a:t>82% en el grupo de lebrikizumab cada 4 semanas. </a:t>
            </a:r>
            <a:r>
              <a:rPr lang="es-ES" sz="1800" b="1" kern="1200">
                <a:solidFill>
                  <a:srgbClr val="C00000"/>
                </a:solidFill>
                <a:effectLst/>
                <a:latin typeface="Arial" panose="020B0604020202020204" pitchFamily="34" charset="0"/>
                <a:ea typeface="Times New Roman" panose="02020603050405020304" pitchFamily="18" charset="0"/>
              </a:rPr>
              <a:t>Hay que recordar que el estudio no estaba diseñado para comparar estos dos brazos (C2S vs. C4S).</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Dado que la respuesta duradera fue similar en ambos grupos de tratamiento, se ha aprobado en Ficha Técnica la </a:t>
            </a:r>
            <a:r>
              <a:rPr lang="es-ES" sz="1800" b="1" kern="1200">
                <a:solidFill>
                  <a:srgbClr val="000000"/>
                </a:solidFill>
                <a:effectLst/>
                <a:latin typeface="Arial" panose="020B0604020202020204" pitchFamily="34" charset="0"/>
                <a:ea typeface="Times New Roman" panose="02020603050405020304" pitchFamily="18" charset="0"/>
              </a:rPr>
              <a:t>posología de mantenimiento de cada 4 semanas</a:t>
            </a:r>
            <a:r>
              <a:rPr lang="es-ES" sz="1800" kern="1200">
                <a:solidFill>
                  <a:srgbClr val="000000"/>
                </a:solidFill>
                <a:effectLst/>
                <a:latin typeface="Arial" panose="020B0604020202020204" pitchFamily="34" charset="0"/>
                <a:ea typeface="Times New Roman" panose="02020603050405020304" pitchFamily="18" charset="0"/>
              </a:rPr>
              <a:t>, ya que sería suficiente para mantener la respuesta en la mayoría de los pacientes con DA moderada a grave. </a:t>
            </a:r>
            <a:r>
              <a:rPr lang="es-ES" sz="1800" b="1" kern="1200">
                <a:solidFill>
                  <a:srgbClr val="C00000"/>
                </a:solidFill>
                <a:effectLst/>
                <a:latin typeface="Arial" panose="020B0604020202020204" pitchFamily="34" charset="0"/>
                <a:ea typeface="Times New Roman" panose="02020603050405020304" pitchFamily="18" charset="0"/>
              </a:rPr>
              <a:t>Por lo tanto, no es una posología aprobada tratar a los pacientes cada 2 semanas en la fase de mantenimiento. </a:t>
            </a:r>
            <a:r>
              <a:rPr lang="es-ES" sz="1800" kern="1200">
                <a:solidFill>
                  <a:srgbClr val="000000"/>
                </a:solidFill>
                <a:effectLst/>
                <a:latin typeface="Arial" panose="020B0604020202020204" pitchFamily="34" charset="0"/>
                <a:ea typeface="Times New Roman" panose="02020603050405020304" pitchFamily="18" charset="0"/>
              </a:rPr>
              <a:t>Veremos este tema un poco más adelante.</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Destaca, además,</a:t>
            </a:r>
            <a:r>
              <a:rPr lang="es-ES" sz="1800" b="1" kern="1200">
                <a:solidFill>
                  <a:srgbClr val="0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que</a:t>
            </a:r>
            <a:r>
              <a:rPr lang="es-ES" sz="1800" b="1" kern="1200">
                <a:solidFill>
                  <a:srgbClr val="0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el mantenimiento del EASI 75 en los </a:t>
            </a:r>
            <a:r>
              <a:rPr lang="es-ES" sz="1800" b="1" kern="1200">
                <a:solidFill>
                  <a:srgbClr val="000000"/>
                </a:solidFill>
                <a:effectLst/>
                <a:latin typeface="Arial" panose="020B0604020202020204" pitchFamily="34" charset="0"/>
                <a:ea typeface="Times New Roman" panose="02020603050405020304" pitchFamily="18" charset="0"/>
              </a:rPr>
              <a:t>pacientes a los que les retiró el fármaco en la semana 16 fue del 67%</a:t>
            </a:r>
            <a:r>
              <a:rPr lang="es-ES" sz="1800" kern="1200">
                <a:solidFill>
                  <a:srgbClr val="000000"/>
                </a:solidFill>
                <a:effectLst/>
                <a:latin typeface="Arial" panose="020B0604020202020204" pitchFamily="34" charset="0"/>
                <a:ea typeface="Times New Roman" panose="02020603050405020304" pitchFamily="18" charset="0"/>
              </a:rPr>
              <a:t> al cabo de 36 semanas más (en la semana 52). </a:t>
            </a:r>
            <a:endParaRPr lang="es-E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baseline="0">
                <a:solidFill>
                  <a:srgbClr val="211D1E"/>
                </a:solidFill>
                <a:latin typeface="Arial" panose="020B0604020202020204" pitchFamily="34" charset="0"/>
                <a:cs typeface="Arial" panose="020B0604020202020204" pitchFamily="34" charset="0"/>
              </a:rPr>
              <a:t>NOTAS ADICIONALES:</a:t>
            </a: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El plan de análisis estadístico no incluía buscar diferencias entre los 3 brazos de tratamiento. Se objetivó que los 2 brazos activos (LEB c2s y LEB c4s) mostraban una respuesta duradera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lang="es-ES" sz="1200" b="0" i="0" u="none" strike="noStrike" baseline="0">
                <a:solidFill>
                  <a:srgbClr val="211D1E"/>
                </a:solidFill>
                <a:latin typeface="Arial" panose="020B0604020202020204" pitchFamily="34" charset="0"/>
                <a:cs typeface="Arial" panose="020B0604020202020204" pitchFamily="34" charset="0"/>
              </a:rPr>
              <a:t>Por otro lado, l</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os datos del grupo de retirada son alentadores en cuanto a los posibles efectos de lebrikizumab en la patogénesis de la enfermedad. </a:t>
            </a:r>
            <a:r>
              <a:rPr lang="es-ES" sz="1200" b="0" i="0" u="none" strike="noStrike" baseline="0">
                <a:solidFill>
                  <a:srgbClr val="211D1E"/>
                </a:solidFill>
                <a:latin typeface="Arial" panose="020B0604020202020204" pitchFamily="34" charset="0"/>
                <a:cs typeface="Arial" panose="020B0604020202020204" pitchFamily="34" charset="0"/>
              </a:rPr>
              <a:t>Esto sugiere que lebrikizumab puede tener un impacto positivo mucho después de suspender el tratamiento y </a:t>
            </a:r>
            <a:r>
              <a:rPr lang="es-ES" sz="1200" b="1" i="0" u="none" strike="noStrike" baseline="0">
                <a:solidFill>
                  <a:srgbClr val="211D1E"/>
                </a:solidFill>
                <a:latin typeface="Arial" panose="020B0604020202020204" pitchFamily="34" charset="0"/>
                <a:cs typeface="Arial" panose="020B0604020202020204" pitchFamily="34" charset="0"/>
              </a:rPr>
              <a:t>podría deberse al mecanismo de acción único de lebrikizumab</a:t>
            </a:r>
            <a:r>
              <a:rPr lang="es-ES" sz="1200" b="0" i="0" u="none" strike="noStrike" baseline="0">
                <a:solidFill>
                  <a:srgbClr val="211D1E"/>
                </a:solidFill>
                <a:latin typeface="Arial" panose="020B0604020202020204" pitchFamily="34" charset="0"/>
                <a:cs typeface="Arial" panose="020B0604020202020204" pitchFamily="34" charset="0"/>
              </a:rPr>
              <a:t>, que exhibe una vida media de 25 días, una alta afinidad de unión a la IL-13, una tasa de disociación más baja y una potencia más alta que otros fármacos biológicos utilizados para tratar la DA, como </a:t>
            </a:r>
            <a:r>
              <a:rPr lang="es-ES" sz="1200" b="0" i="0" u="none" strike="noStrike" baseline="0" err="1">
                <a:solidFill>
                  <a:srgbClr val="211D1E"/>
                </a:solidFill>
                <a:latin typeface="Arial" panose="020B0604020202020204" pitchFamily="34" charset="0"/>
                <a:cs typeface="Arial" panose="020B0604020202020204" pitchFamily="34" charset="0"/>
              </a:rPr>
              <a:t>tralokinumab</a:t>
            </a:r>
            <a:r>
              <a:rPr lang="es-ES" sz="1200" b="0" i="0" u="none" strike="noStrike" baseline="0">
                <a:solidFill>
                  <a:srgbClr val="211D1E"/>
                </a:solidFill>
                <a:latin typeface="Arial" panose="020B0604020202020204" pitchFamily="34" charset="0"/>
                <a:cs typeface="Arial" panose="020B0604020202020204" pitchFamily="34" charset="0"/>
              </a:rPr>
              <a:t>.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Cabe destacar también que el uso de medicamentos de rescate en los tres grupos de tratamiento de mantenimiento fue bajo, incluido el grupo de retirada (18%), lo que sugiere que la eficacia observada se puede atribuir en gran medida al lebrikizumab y no a los efectos clínicos relacionados con la terapia de rescate. Sin embargo, se recomienda un tratamiento continuo a largo plazo, ya que:</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171450" marR="0" lvl="0" indent="-17145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Char char="•"/>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Actualmente no existe una definición consensuada respecto a la "remisión" y los estados de la enfermedad, los datos de retirada de lebrikizumab podrían estar insinuando una posible modificación de la enfermedad en la EA. Sin embargo, para alcanzar este objetivo, es necesario seguir explorando áreas clave, incluidas las definiciones de modificación de la enfermedad e índice de actividad de la enfermedad, entre otras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Bieber T. Rev Drug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Discov</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Debido a su naturaleza crónica y a la impredecibilidad de los brotes, la DA de moderada a grave requiere un tratamiento a largo plazo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Barbarot</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S, et al. Allergy. 2018]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Aproximadamente el 50% de los pacientes en el grupo de retirada no mantienen el IGA 0/1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Blauvelt et al. Br J Dermatol.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Hasta la fecha, no existen predictores de respuesta que permitan identificar a los pacientes que pueden mantener o no la respuesta tras la retirada.</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Teniendo en cuenta lo anterior, y la falta de datos y estudios, los pacientes se beneficiarán de recibir un tratamiento continuado con lebrikizumab a lo largo del tiempo.</a:t>
            </a:r>
            <a:endParaRPr lang="es-ES" sz="1200" b="0" i="0" u="none" strike="noStrike" baseline="0">
              <a:solidFill>
                <a:srgbClr val="211D1E"/>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34</a:t>
            </a:fld>
            <a:endParaRPr lang="es-ES"/>
          </a:p>
        </p:txBody>
      </p:sp>
    </p:spTree>
    <p:extLst>
      <p:ext uri="{BB962C8B-B14F-4D97-AF65-F5344CB8AC3E}">
        <p14:creationId xmlns:p14="http://schemas.microsoft.com/office/powerpoint/2010/main" val="777389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La </a:t>
            </a:r>
            <a:r>
              <a:rPr lang="es-ES" sz="1200" b="1" i="0" u="none" strike="noStrike" baseline="0">
                <a:solidFill>
                  <a:srgbClr val="211D1E"/>
                </a:solidFill>
                <a:latin typeface="Arial" panose="020B0604020202020204" pitchFamily="34" charset="0"/>
                <a:cs typeface="Arial" panose="020B0604020202020204" pitchFamily="34" charset="0"/>
              </a:rPr>
              <a:t>mayoría de los pacientes respondedores en la semana 16 mantuvieron una respuesta hasta la semana 52</a:t>
            </a:r>
            <a:r>
              <a:rPr lang="es-ES" sz="1200" b="0" i="0" u="none" strike="noStrike" baseline="0">
                <a:solidFill>
                  <a:srgbClr val="211D1E"/>
                </a:solidFill>
                <a:latin typeface="Arial" panose="020B0604020202020204" pitchFamily="34" charset="0"/>
                <a:cs typeface="Arial" panose="020B0604020202020204" pitchFamily="34" charset="0"/>
              </a:rPr>
              <a:t> cuando continuaron recibiendo lebrikizumab cada 2 semanas o bien cada 4 semanas.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El plan de análisis estadístico no incluía buscar diferencias entre los 3 brazos de tratamiento. Se objetivó que los 2 brazos activos (LEB c2s y LEB c4s) mostraban una respuesta duradera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lang="es-ES" sz="1200" b="0" i="0" u="none" strike="noStrike" baseline="0">
                <a:solidFill>
                  <a:srgbClr val="211D1E"/>
                </a:solidFill>
                <a:latin typeface="Arial" panose="020B0604020202020204" pitchFamily="34" charset="0"/>
                <a:cs typeface="Arial" panose="020B0604020202020204" pitchFamily="34" charset="0"/>
              </a:rPr>
              <a:t>Por otro lado, l</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os datos del grupo de retirada son alentadores en cuanto a los posibles efectos de lebrikizumab en la patogénesis de la enfermedad. </a:t>
            </a:r>
            <a:r>
              <a:rPr lang="es-ES" sz="1200" b="0" i="0" u="none" strike="noStrike" baseline="0">
                <a:solidFill>
                  <a:srgbClr val="211D1E"/>
                </a:solidFill>
                <a:latin typeface="Arial" panose="020B0604020202020204" pitchFamily="34" charset="0"/>
                <a:cs typeface="Arial" panose="020B0604020202020204" pitchFamily="34" charset="0"/>
              </a:rPr>
              <a:t>Esto sugiere que lebrikizumab puede tener un impacto positivo mucho después de suspender el tratamiento y </a:t>
            </a:r>
            <a:r>
              <a:rPr lang="es-ES" sz="1200" b="1" i="0" u="none" strike="noStrike" baseline="0">
                <a:solidFill>
                  <a:srgbClr val="211D1E"/>
                </a:solidFill>
                <a:latin typeface="Arial" panose="020B0604020202020204" pitchFamily="34" charset="0"/>
                <a:cs typeface="Arial" panose="020B0604020202020204" pitchFamily="34" charset="0"/>
              </a:rPr>
              <a:t>podría deberse al mecanismo de acción único de lebrikizumab</a:t>
            </a:r>
            <a:r>
              <a:rPr lang="es-ES" sz="1200" b="0" i="0" u="none" strike="noStrike" baseline="0">
                <a:solidFill>
                  <a:srgbClr val="211D1E"/>
                </a:solidFill>
                <a:latin typeface="Arial" panose="020B0604020202020204" pitchFamily="34" charset="0"/>
                <a:cs typeface="Arial" panose="020B0604020202020204" pitchFamily="34" charset="0"/>
              </a:rPr>
              <a:t>, que exhibe una vida media de 25 días, una alta afinidad de unión a la IL-13, una tasa de disociación más baja y una potencia más alta que otros fármacos biológicos utilizados para tratar la DA, como </a:t>
            </a:r>
            <a:r>
              <a:rPr lang="es-ES" sz="1200" b="0" i="0" u="none" strike="noStrike" baseline="0" err="1">
                <a:solidFill>
                  <a:srgbClr val="211D1E"/>
                </a:solidFill>
                <a:latin typeface="Arial" panose="020B0604020202020204" pitchFamily="34" charset="0"/>
                <a:cs typeface="Arial" panose="020B0604020202020204" pitchFamily="34" charset="0"/>
              </a:rPr>
              <a:t>tralokinumab</a:t>
            </a:r>
            <a:r>
              <a:rPr lang="es-ES" sz="1200" b="0" i="0" u="none" strike="noStrike" baseline="0">
                <a:solidFill>
                  <a:srgbClr val="211D1E"/>
                </a:solidFill>
                <a:latin typeface="Arial" panose="020B0604020202020204" pitchFamily="34" charset="0"/>
                <a:cs typeface="Arial" panose="020B0604020202020204" pitchFamily="34" charset="0"/>
              </a:rPr>
              <a:t>.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Cabe destacar también que el uso de medicamentos de rescate en los tres grupos de tratamiento de mantenimiento fue bajo, incluido el grupo de retirada (18%), lo que sugiere que la eficacia observada se puede atribuir en gran medida al lebrikizumab y no a los efectos clínicos relacionados con la terapia de rescate. Sin embargo, se recomienda un tratamiento continuo a largo plazo, ya que:</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171450" marR="0" lvl="0" indent="-17145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Char char="•"/>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Actualmente no existe una definición consensuada respecto a la "remisión" y los estados de la enfermedad, los datos de retirada de lebrikizumab podrían estar insinuando una posible modificación de la enfermedad en la EA. Sin embargo, para alcanzar este objetivo, es necesario seguir explorando áreas clave, incluidas las definiciones de modificación de la enfermedad e índice de actividad de la enfermedad, entre otras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Bieber T. Rev Drug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Discov</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Debido a su naturaleza crónica y a la impredecibilidad de los brotes, la DA de moderada a grave requiere un tratamiento a largo plazo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Barbarot</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S, et al. Allergy. 2018]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Aproximadamente el 50% de los pacientes en el grupo de retirada no mantienen el IGA 0/1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Blauvelt et al. Br J Dermatol.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Hasta la fecha, no existen predictores de respuesta que permitan identificar a los pacientes que pueden mantener o no la respuesta tras la retirada.</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Teniendo en cuenta lo anterior, y la falta de datos y estudios, los pacientes se beneficiarán de recibir un tratamiento continuado con lebrikizumab a lo largo del tiempo.</a:t>
            </a:r>
            <a:endParaRPr lang="es-ES" sz="1200" b="0" i="0" u="none" strike="noStrike" baseline="0">
              <a:solidFill>
                <a:srgbClr val="211D1E"/>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35</a:t>
            </a:fld>
            <a:endParaRPr lang="es-ES"/>
          </a:p>
        </p:txBody>
      </p:sp>
    </p:spTree>
    <p:extLst>
      <p:ext uri="{BB962C8B-B14F-4D97-AF65-F5344CB8AC3E}">
        <p14:creationId xmlns:p14="http://schemas.microsoft.com/office/powerpoint/2010/main" val="1108924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En cuanto al IGA 0/1, se observa un mantenimiento de la respuesta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La </a:t>
            </a:r>
            <a:r>
              <a:rPr lang="es-ES" sz="1200" b="1" i="0" u="none" strike="noStrike" baseline="0">
                <a:solidFill>
                  <a:srgbClr val="211D1E"/>
                </a:solidFill>
                <a:latin typeface="Arial" panose="020B0604020202020204" pitchFamily="34" charset="0"/>
                <a:cs typeface="Arial" panose="020B0604020202020204" pitchFamily="34" charset="0"/>
              </a:rPr>
              <a:t>mayoría de los pacientes respondedores en la semana 16 también mantuvieron una respuesta hasta la semana 52</a:t>
            </a:r>
            <a:r>
              <a:rPr lang="es-ES" sz="1200" b="0" i="0" u="none" strike="noStrike" baseline="0">
                <a:solidFill>
                  <a:srgbClr val="211D1E"/>
                </a:solidFill>
                <a:latin typeface="Arial" panose="020B0604020202020204" pitchFamily="34" charset="0"/>
                <a:cs typeface="Arial" panose="020B0604020202020204" pitchFamily="34" charset="0"/>
              </a:rPr>
              <a:t> cuando recibían lebrikizumab cada 2 semanas o bien cada 4 semanas.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Teniendo en cuenta los datos agrupados de los estudios </a:t>
            </a:r>
            <a:r>
              <a:rPr lang="es-ES" sz="1200" b="0" i="0" u="none" strike="noStrike" baseline="0" err="1">
                <a:solidFill>
                  <a:srgbClr val="000000"/>
                </a:solidFill>
                <a:latin typeface="Arial" panose="020B0604020202020204" pitchFamily="34" charset="0"/>
                <a:cs typeface="Arial" panose="020B0604020202020204" pitchFamily="34" charset="0"/>
              </a:rPr>
              <a:t>ADvocate</a:t>
            </a:r>
            <a:r>
              <a:rPr lang="es-ES" sz="1200" b="0" i="0" u="none" strike="noStrike" baseline="0">
                <a:solidFill>
                  <a:srgbClr val="000000"/>
                </a:solidFill>
                <a:latin typeface="Arial" panose="020B0604020202020204" pitchFamily="34" charset="0"/>
                <a:cs typeface="Arial" panose="020B0604020202020204" pitchFamily="34" charset="0"/>
              </a:rPr>
              <a:t> 1 y 2, la tasa de mantenimiento del </a:t>
            </a:r>
            <a:r>
              <a:rPr lang="es-ES" sz="1200" b="1" i="0" u="none" strike="noStrike" baseline="0">
                <a:solidFill>
                  <a:srgbClr val="000000"/>
                </a:solidFill>
                <a:latin typeface="Arial" panose="020B0604020202020204" pitchFamily="34" charset="0"/>
                <a:cs typeface="Arial" panose="020B0604020202020204" pitchFamily="34" charset="0"/>
              </a:rPr>
              <a:t>IGA 0/1 en la semana 52 fue del 71% en el grupo de lebrikizumab cada 2 semanas</a:t>
            </a:r>
            <a:r>
              <a:rPr lang="es-ES" sz="1200" b="0" i="0" u="none" strike="noStrike" baseline="0">
                <a:solidFill>
                  <a:srgbClr val="000000"/>
                </a:solidFill>
                <a:latin typeface="Arial" panose="020B0604020202020204" pitchFamily="34" charset="0"/>
                <a:cs typeface="Arial" panose="020B0604020202020204" pitchFamily="34" charset="0"/>
              </a:rPr>
              <a:t>, del </a:t>
            </a:r>
            <a:r>
              <a:rPr lang="es-ES" sz="1200" b="1" i="0" u="none" strike="noStrike" baseline="0">
                <a:solidFill>
                  <a:srgbClr val="000000"/>
                </a:solidFill>
                <a:latin typeface="Arial" panose="020B0604020202020204" pitchFamily="34" charset="0"/>
                <a:cs typeface="Arial" panose="020B0604020202020204" pitchFamily="34" charset="0"/>
              </a:rPr>
              <a:t>77% en el grupo de lebrikizumab cada 4 semanas </a:t>
            </a:r>
            <a:r>
              <a:rPr lang="es-ES" sz="1200" b="0" i="0" u="none" strike="noStrike" baseline="0">
                <a:solidFill>
                  <a:srgbClr val="000000"/>
                </a:solidFill>
                <a:latin typeface="Arial" panose="020B0604020202020204" pitchFamily="34" charset="0"/>
                <a:cs typeface="Arial" panose="020B0604020202020204" pitchFamily="34" charset="0"/>
              </a:rPr>
              <a:t>y del </a:t>
            </a:r>
            <a:r>
              <a:rPr lang="es-ES" sz="1200" b="1" i="0" u="none" strike="noStrike" baseline="0">
                <a:solidFill>
                  <a:srgbClr val="000000"/>
                </a:solidFill>
                <a:latin typeface="Arial" panose="020B0604020202020204" pitchFamily="34" charset="0"/>
                <a:cs typeface="Arial" panose="020B0604020202020204" pitchFamily="34" charset="0"/>
              </a:rPr>
              <a:t>48%</a:t>
            </a:r>
            <a:r>
              <a:rPr lang="es-ES" sz="1200" b="0" i="0" u="none" strike="noStrike" baseline="0">
                <a:solidFill>
                  <a:srgbClr val="211D1E"/>
                </a:solidFill>
                <a:latin typeface="Arial" panose="020B0604020202020204" pitchFamily="34" charset="0"/>
                <a:cs typeface="Arial" panose="020B0604020202020204" pitchFamily="34" charset="0"/>
              </a:rPr>
              <a:t> en el grupo de retirada.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El plan de análisis estadístico no incluía buscar diferencias entre los 3 brazos de tratamiento. Se objetivó que los 2 brazos activos (LEB c2s y LEB c4s) mostraban una respuesta duradera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lang="es-ES" sz="1200" b="0" i="0" u="none" strike="noStrike" baseline="0">
                <a:solidFill>
                  <a:srgbClr val="211D1E"/>
                </a:solidFill>
                <a:latin typeface="Arial" panose="020B0604020202020204" pitchFamily="34" charset="0"/>
                <a:cs typeface="Arial" panose="020B0604020202020204" pitchFamily="34" charset="0"/>
              </a:rPr>
              <a:t>Por otro lado, l</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os datos del grupo de retirada son alentadores en cuanto a los posibles efectos de lebrikizumab en la patogénesis de la enfermedad. </a:t>
            </a:r>
            <a:r>
              <a:rPr lang="es-ES" sz="1200" b="0" i="0" u="none" strike="noStrike" baseline="0">
                <a:solidFill>
                  <a:srgbClr val="211D1E"/>
                </a:solidFill>
                <a:latin typeface="Arial" panose="020B0604020202020204" pitchFamily="34" charset="0"/>
                <a:cs typeface="Arial" panose="020B0604020202020204" pitchFamily="34" charset="0"/>
              </a:rPr>
              <a:t>Esto sugiere que lebrikizumab puede tener un impacto positivo mucho después de suspender el tratamiento y </a:t>
            </a:r>
            <a:r>
              <a:rPr lang="es-ES" sz="1200" b="1" i="0" u="none" strike="noStrike" baseline="0">
                <a:solidFill>
                  <a:srgbClr val="211D1E"/>
                </a:solidFill>
                <a:latin typeface="Arial" panose="020B0604020202020204" pitchFamily="34" charset="0"/>
                <a:cs typeface="Arial" panose="020B0604020202020204" pitchFamily="34" charset="0"/>
              </a:rPr>
              <a:t>podría deberse al mecanismo de acción único de lebrikizumab</a:t>
            </a:r>
            <a:r>
              <a:rPr lang="es-ES" sz="1200" b="0" i="0" u="none" strike="noStrike" baseline="0">
                <a:solidFill>
                  <a:srgbClr val="211D1E"/>
                </a:solidFill>
                <a:latin typeface="Arial" panose="020B0604020202020204" pitchFamily="34" charset="0"/>
                <a:cs typeface="Arial" panose="020B0604020202020204" pitchFamily="34" charset="0"/>
              </a:rPr>
              <a:t>, que exhibe una vida media de 25 días, una alta afinidad de unión a la IL-13, una tasa de disociación más baja y una potencia más alta que otros fármacos biológicos utilizados para tratar la DA, como </a:t>
            </a:r>
            <a:r>
              <a:rPr lang="es-ES" sz="1200" b="0" i="0" u="none" strike="noStrike" baseline="0" err="1">
                <a:solidFill>
                  <a:srgbClr val="211D1E"/>
                </a:solidFill>
                <a:latin typeface="Arial" panose="020B0604020202020204" pitchFamily="34" charset="0"/>
                <a:cs typeface="Arial" panose="020B0604020202020204" pitchFamily="34" charset="0"/>
              </a:rPr>
              <a:t>tralokinumab</a:t>
            </a:r>
            <a:r>
              <a:rPr lang="es-ES" sz="1200" b="0" i="0" u="none" strike="noStrike" baseline="0">
                <a:solidFill>
                  <a:srgbClr val="211D1E"/>
                </a:solidFill>
                <a:latin typeface="Arial" panose="020B0604020202020204" pitchFamily="34" charset="0"/>
                <a:cs typeface="Arial" panose="020B0604020202020204" pitchFamily="34" charset="0"/>
              </a:rPr>
              <a:t>.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Cabe destacar también que el uso de medicamentos de rescate en los tres grupos de tratamiento de mantenimiento fue bajo, incluido el grupo de retirada (18%), lo que sugiere que la eficacia observada se puede atribuir en gran medida al lebrikizumab y no a los efectos clínicos relacionados con la terapia de rescate. Sin embargo, se recomienda un tratamiento continuo a largo plazo, ya que:</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171450" marR="0" lvl="0" indent="-17145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Char char="•"/>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Actualmente no existe una definición consensuada respecto a la "remisión" y los estados de la enfermedad, los datos de retirada de lebrikizumab podrían estar insinuando una posible modificación de la enfermedad en la EA. Sin embargo, para alcanzar este objetivo, es necesario seguir explorando áreas clave, incluidas las definiciones de modificación de la enfermedad e índice de actividad de la enfermedad, entre otras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Bieber T. Rev Drug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Discov</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Debido a su naturaleza crónica y a la impredecibilidad de los brotes, la DA de moderada a grave requiere un tratamiento a largo plazo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Barbarot</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S, et al. Allergy. 2018]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Aproximadamente el 50% de los pacientes en el grupo de retirada no mantienen el IGA 0/1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Blauvelt et al. Br J Dermatol.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Hasta la fecha, no existen predictores de respuesta que permitan identificar a los pacientes que pueden mantener o no la respuesta tras la retirada.</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Teniendo en cuenta lo anterior, y la falta de datos y estudios, los pacientes se beneficiarán de recibir un tratamiento continuado con lebrikizumab a lo largo del tiempo.</a:t>
            </a:r>
            <a:endParaRPr lang="es-ES" sz="1200" b="0" i="0" u="none" strike="noStrike" baseline="0">
              <a:solidFill>
                <a:srgbClr val="211D1E"/>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36</a:t>
            </a:fld>
            <a:endParaRPr lang="es-ES"/>
          </a:p>
        </p:txBody>
      </p:sp>
    </p:spTree>
    <p:extLst>
      <p:ext uri="{BB962C8B-B14F-4D97-AF65-F5344CB8AC3E}">
        <p14:creationId xmlns:p14="http://schemas.microsoft.com/office/powerpoint/2010/main" val="258680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a:latin typeface="Arial" panose="020B0604020202020204" pitchFamily="34" charset="0"/>
                <a:cs typeface="Arial" panose="020B0604020202020204" pitchFamily="34" charset="0"/>
              </a:rPr>
              <a:t>Como se ha comentado, </a:t>
            </a:r>
            <a:r>
              <a:rPr lang="es-ES" sz="1200">
                <a:latin typeface="Arial" panose="020B0604020202020204" pitchFamily="34" charset="0"/>
                <a:cs typeface="Arial" panose="020B0604020202020204" pitchFamily="34" charset="0"/>
              </a:rPr>
              <a:t>la inflamación de tipo 2 está implicada de forma central en la patogénesis de la DA.</a:t>
            </a:r>
          </a:p>
          <a:p>
            <a:r>
              <a:rPr lang="es-ES" sz="1200">
                <a:latin typeface="Arial" panose="020B0604020202020204" pitchFamily="34" charset="0"/>
                <a:cs typeface="Arial" panose="020B0604020202020204" pitchFamily="34" charset="0"/>
              </a:rPr>
              <a:t>La piel con DA es más susceptible a agentes externos, por lo que cuando un antígeno entra en la piel, se activa un amplio mecanismo </a:t>
            </a:r>
            <a:r>
              <a:rPr lang="es-ES" sz="1200" err="1">
                <a:latin typeface="Arial" panose="020B0604020202020204" pitchFamily="34" charset="0"/>
                <a:cs typeface="Arial" panose="020B0604020202020204" pitchFamily="34" charset="0"/>
              </a:rPr>
              <a:t>inmunopatogénico</a:t>
            </a:r>
            <a:r>
              <a:rPr lang="es-ES" sz="1200">
                <a:latin typeface="Arial" panose="020B0604020202020204" pitchFamily="34" charset="0"/>
                <a:cs typeface="Arial" panose="020B0604020202020204" pitchFamily="34" charset="0"/>
              </a:rPr>
              <a:t>. Se activan las células de tipo 2 liberando diversas citoquinas, como IL-13 e IL-4, que incrementan el daño de la barrera cutánea e intensifican la respuesta inflamatoria, alimentando el </a:t>
            </a:r>
            <a:r>
              <a:rPr lang="es-ES" sz="1200" err="1">
                <a:latin typeface="Arial" panose="020B0604020202020204" pitchFamily="34" charset="0"/>
                <a:cs typeface="Arial" panose="020B0604020202020204" pitchFamily="34" charset="0"/>
              </a:rPr>
              <a:t>loop</a:t>
            </a:r>
            <a:r>
              <a:rPr lang="es-ES" sz="1200">
                <a:latin typeface="Arial" panose="020B0604020202020204" pitchFamily="34" charset="0"/>
                <a:cs typeface="Arial" panose="020B0604020202020204" pitchFamily="34" charset="0"/>
              </a:rPr>
              <a:t> de activación.</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7</a:t>
            </a:fld>
            <a:endParaRPr lang="es-ES"/>
          </a:p>
        </p:txBody>
      </p:sp>
    </p:spTree>
    <p:extLst>
      <p:ext uri="{BB962C8B-B14F-4D97-AF65-F5344CB8AC3E}">
        <p14:creationId xmlns:p14="http://schemas.microsoft.com/office/powerpoint/2010/main" val="1839372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En cuanto a los síntomas, como el prurito, también vemos la misma evolución.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La </a:t>
            </a:r>
            <a:r>
              <a:rPr lang="es-ES" sz="1200" b="1" i="0" u="none" strike="noStrike" baseline="0">
                <a:solidFill>
                  <a:srgbClr val="211D1E"/>
                </a:solidFill>
                <a:latin typeface="Arial" panose="020B0604020202020204" pitchFamily="34" charset="0"/>
                <a:cs typeface="Arial" panose="020B0604020202020204" pitchFamily="34" charset="0"/>
              </a:rPr>
              <a:t>mayoría de los pacientes respondedores en la semana 16 mantuvieron la mejora del prurito hasta la semana 52</a:t>
            </a:r>
            <a:r>
              <a:rPr lang="es-ES" sz="1200" b="0" i="0" u="none" strike="noStrike" baseline="0">
                <a:solidFill>
                  <a:srgbClr val="211D1E"/>
                </a:solidFill>
                <a:latin typeface="Arial" panose="020B0604020202020204" pitchFamily="34" charset="0"/>
                <a:cs typeface="Arial" panose="020B0604020202020204" pitchFamily="34" charset="0"/>
              </a:rPr>
              <a:t> cuando continuaron recibiendo lebrikizumab cada 2 semanas o bien cada 4 semanas.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Teniendo en cuenta los datos agrupados de los estudios </a:t>
            </a:r>
            <a:r>
              <a:rPr lang="es-ES" sz="1200" b="0" i="0" u="none" strike="noStrike" baseline="0" err="1">
                <a:solidFill>
                  <a:srgbClr val="000000"/>
                </a:solidFill>
                <a:latin typeface="Arial" panose="020B0604020202020204" pitchFamily="34" charset="0"/>
                <a:cs typeface="Arial" panose="020B0604020202020204" pitchFamily="34" charset="0"/>
              </a:rPr>
              <a:t>ADvocate</a:t>
            </a:r>
            <a:r>
              <a:rPr lang="es-ES" sz="1200" b="0" i="0" u="none" strike="noStrike" baseline="0">
                <a:solidFill>
                  <a:srgbClr val="000000"/>
                </a:solidFill>
                <a:latin typeface="Arial" panose="020B0604020202020204" pitchFamily="34" charset="0"/>
                <a:cs typeface="Arial" panose="020B0604020202020204" pitchFamily="34" charset="0"/>
              </a:rPr>
              <a:t> 1 y 2, la tasa de mantenimiento en la semana 52 </a:t>
            </a:r>
            <a:r>
              <a:rPr lang="es-ES" sz="1200" b="1" i="0" u="none" strike="noStrike" baseline="0">
                <a:solidFill>
                  <a:srgbClr val="000000"/>
                </a:solidFill>
                <a:latin typeface="Arial" panose="020B0604020202020204" pitchFamily="34" charset="0"/>
                <a:cs typeface="Arial" panose="020B0604020202020204" pitchFamily="34" charset="0"/>
              </a:rPr>
              <a:t>de la mejora de al menos 4 puntos del prurito </a:t>
            </a:r>
            <a:r>
              <a:rPr lang="es-ES" sz="1200" b="0" i="0" u="none" strike="noStrike" baseline="0">
                <a:solidFill>
                  <a:srgbClr val="000000"/>
                </a:solidFill>
                <a:latin typeface="Arial" panose="020B0604020202020204" pitchFamily="34" charset="0"/>
                <a:cs typeface="Arial" panose="020B0604020202020204" pitchFamily="34" charset="0"/>
              </a:rPr>
              <a:t>fue del </a:t>
            </a:r>
            <a:r>
              <a:rPr lang="es-ES" sz="1200" b="1" i="0" u="none" strike="noStrike" baseline="0">
                <a:solidFill>
                  <a:srgbClr val="000000"/>
                </a:solidFill>
                <a:latin typeface="Arial" panose="020B0604020202020204" pitchFamily="34" charset="0"/>
                <a:cs typeface="Arial" panose="020B0604020202020204" pitchFamily="34" charset="0"/>
              </a:rPr>
              <a:t>85% en ambos grupos de lebrikizumab (cada 2 semanas</a:t>
            </a:r>
            <a:r>
              <a:rPr lang="es-ES" sz="1200" b="0" i="0" u="none" strike="noStrike" baseline="0">
                <a:solidFill>
                  <a:srgbClr val="000000"/>
                </a:solidFill>
                <a:latin typeface="Arial" panose="020B0604020202020204" pitchFamily="34" charset="0"/>
                <a:cs typeface="Arial" panose="020B0604020202020204" pitchFamily="34" charset="0"/>
              </a:rPr>
              <a:t> y </a:t>
            </a:r>
            <a:r>
              <a:rPr lang="es-ES" sz="1200" b="1" i="0" u="none" strike="noStrike" baseline="0">
                <a:solidFill>
                  <a:srgbClr val="000000"/>
                </a:solidFill>
                <a:latin typeface="Arial" panose="020B0604020202020204" pitchFamily="34" charset="0"/>
                <a:cs typeface="Arial" panose="020B0604020202020204" pitchFamily="34" charset="0"/>
              </a:rPr>
              <a:t>cada 4 semanas) </a:t>
            </a:r>
            <a:r>
              <a:rPr lang="es-ES" sz="1200" b="0" i="0" u="none" strike="noStrike" baseline="0">
                <a:solidFill>
                  <a:srgbClr val="000000"/>
                </a:solidFill>
                <a:latin typeface="Arial" panose="020B0604020202020204" pitchFamily="34" charset="0"/>
                <a:cs typeface="Arial" panose="020B0604020202020204" pitchFamily="34" charset="0"/>
              </a:rPr>
              <a:t>y del </a:t>
            </a:r>
            <a:r>
              <a:rPr lang="es-ES" sz="1200" b="1" i="0" u="none" strike="noStrike" baseline="0">
                <a:solidFill>
                  <a:srgbClr val="000000"/>
                </a:solidFill>
                <a:latin typeface="Arial" panose="020B0604020202020204" pitchFamily="34" charset="0"/>
                <a:cs typeface="Arial" panose="020B0604020202020204" pitchFamily="34" charset="0"/>
              </a:rPr>
              <a:t>66%</a:t>
            </a:r>
            <a:r>
              <a:rPr lang="es-ES" sz="1200" b="0" i="0" u="none" strike="noStrike" baseline="0">
                <a:solidFill>
                  <a:srgbClr val="211D1E"/>
                </a:solidFill>
                <a:latin typeface="Arial" panose="020B0604020202020204" pitchFamily="34" charset="0"/>
                <a:cs typeface="Arial" panose="020B0604020202020204" pitchFamily="34" charset="0"/>
              </a:rPr>
              <a:t> en el grupo de retirada.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11D1E"/>
                </a:solidFill>
                <a:latin typeface="Arial" panose="020B0604020202020204" pitchFamily="34" charset="0"/>
                <a:cs typeface="Arial" panose="020B0604020202020204" pitchFamily="34" charset="0"/>
              </a:rPr>
              <a:t>El plan de análisis estadístico no incluía buscar diferencias entre los 3 brazos de tratamiento. Se objetivó que los 2 brazos activos (LEB c2s y LEB c4s) mostraban una respuesta duradera similar.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11D1E"/>
              </a:solidFill>
              <a:latin typeface="Arial" panose="020B0604020202020204" pitchFamily="34" charset="0"/>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lang="es-ES" sz="1200" b="0" i="0" u="none" strike="noStrike" baseline="0">
                <a:solidFill>
                  <a:srgbClr val="211D1E"/>
                </a:solidFill>
                <a:latin typeface="Arial" panose="020B0604020202020204" pitchFamily="34" charset="0"/>
                <a:cs typeface="Arial" panose="020B0604020202020204" pitchFamily="34" charset="0"/>
              </a:rPr>
              <a:t>Por otro lado, l</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os datos del grupo de retirada son alentadores en cuanto a los posibles efectos de lebrikizumab en la patogénesis de la enfermedad. </a:t>
            </a:r>
            <a:r>
              <a:rPr lang="es-ES" sz="1200" b="0" i="0" u="none" strike="noStrike" baseline="0">
                <a:solidFill>
                  <a:srgbClr val="211D1E"/>
                </a:solidFill>
                <a:latin typeface="Arial" panose="020B0604020202020204" pitchFamily="34" charset="0"/>
                <a:cs typeface="Arial" panose="020B0604020202020204" pitchFamily="34" charset="0"/>
              </a:rPr>
              <a:t>Esto sugiere que lebrikizumab puede tener un impacto positivo mucho después de suspender el tratamiento y </a:t>
            </a:r>
            <a:r>
              <a:rPr lang="es-ES" sz="1200" b="1" i="0" u="none" strike="noStrike" baseline="0">
                <a:solidFill>
                  <a:srgbClr val="211D1E"/>
                </a:solidFill>
                <a:latin typeface="Arial" panose="020B0604020202020204" pitchFamily="34" charset="0"/>
                <a:cs typeface="Arial" panose="020B0604020202020204" pitchFamily="34" charset="0"/>
              </a:rPr>
              <a:t>podría deberse al mecanismo de acción único de lebrikizumab</a:t>
            </a:r>
            <a:r>
              <a:rPr lang="es-ES" sz="1200" b="0" i="0" u="none" strike="noStrike" baseline="0">
                <a:solidFill>
                  <a:srgbClr val="211D1E"/>
                </a:solidFill>
                <a:latin typeface="Arial" panose="020B0604020202020204" pitchFamily="34" charset="0"/>
                <a:cs typeface="Arial" panose="020B0604020202020204" pitchFamily="34" charset="0"/>
              </a:rPr>
              <a:t>, que exhibe una vida media de 25 días, una alta afinidad de unión a la IL-13, una tasa de disociación más baja y una potencia más alta que otros fármacos biológicos utilizados para tratar la DA, como </a:t>
            </a:r>
            <a:r>
              <a:rPr lang="es-ES" sz="1200" b="0" i="0" u="none" strike="noStrike" baseline="0" err="1">
                <a:solidFill>
                  <a:srgbClr val="211D1E"/>
                </a:solidFill>
                <a:latin typeface="Arial" panose="020B0604020202020204" pitchFamily="34" charset="0"/>
                <a:cs typeface="Arial" panose="020B0604020202020204" pitchFamily="34" charset="0"/>
              </a:rPr>
              <a:t>tralokinumab</a:t>
            </a:r>
            <a:r>
              <a:rPr lang="es-ES" sz="1200" b="0" i="0" u="none" strike="noStrike" baseline="0">
                <a:solidFill>
                  <a:srgbClr val="211D1E"/>
                </a:solidFill>
                <a:latin typeface="Arial" panose="020B0604020202020204" pitchFamily="34" charset="0"/>
                <a:cs typeface="Arial" panose="020B0604020202020204" pitchFamily="34" charset="0"/>
              </a:rPr>
              <a:t>.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Cabe destacar también que el uso de medicamentos de rescate en los tres grupos de tratamiento de mantenimiento fue bajo, incluido el grupo de retirada (18%), lo que sugiere que la eficacia observada se puede atribuir en gran medida al lebrikizumab y no a los efectos clínicos relacionados con la terapia de rescate. Sin embargo,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se recomienda un tratamiento continuo a largo plazo</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ya que:</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171450" marR="0" lvl="0" indent="-17145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Char char="•"/>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Actualmente no existe una definición consensuada respecto a la "remisión" y los estados de la enfermedad, los datos de retirada de lebrikizumab podrían estar insinuando una posible modificación de la enfermedad en la EA. Sin embargo, para alcanzar este objetivo, es necesario seguir explorando áreas clave, incluidas las definiciones de modificación de la enfermedad e índice de actividad de la enfermedad, entre otras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Bieber T. Rev Drug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Discov</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Debido a su naturaleza crónica y a la impredecibilidad de los brotes, la DA de moderada a grave requiere un tratamiento a largo plazo [</a:t>
            </a:r>
            <a:r>
              <a:rPr kumimoji="0" lang="en-US" sz="1200" b="0"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Barbarot</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S, et al. Allergy. 2018]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Aproximadamente el 50% de los pacientes en el grupo de retirada no mantienen el IGA 0/1 [</a:t>
            </a:r>
            <a:r>
              <a:rPr kumimoji="0" lang="en-U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Blauvelt et al. Br J Dermatol. 2023</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Hasta la fecha, no existen predictores de respuesta que permitan identificar a los pacientes que pueden mantener o no la respuesta tras la retirada.</a:t>
            </a: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endPar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0" marR="0" lvl="0" indent="0" algn="just" defTabSz="914377" rtl="0" eaLnBrk="1" fontAlgn="auto" latinLnBrk="0" hangingPunct="1">
              <a:lnSpc>
                <a:spcPct val="150000"/>
              </a:lnSpc>
              <a:spcBef>
                <a:spcPts val="0"/>
              </a:spcBef>
              <a:spcAft>
                <a:spcPts val="600"/>
              </a:spcAft>
              <a:buClr>
                <a:srgbClr val="00BEA0"/>
              </a:buClr>
              <a:buSzTx/>
              <a:buFont typeface="Arial" panose="020B0604020202020204" pitchFamily="34" charset="0"/>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Teniendo en cuenta lo anterior, y la falta de datos y estudios, los pacientes se beneficiarán de recibir un tratamiento continuado con lebrikizumab a lo largo del tiempo.</a:t>
            </a:r>
            <a:endParaRPr lang="es-ES" sz="1200" b="0" i="0" u="none" strike="noStrike" baseline="0">
              <a:solidFill>
                <a:srgbClr val="211D1E"/>
              </a:solidFill>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37</a:t>
            </a:fld>
            <a:endParaRPr lang="es-ES"/>
          </a:p>
        </p:txBody>
      </p:sp>
    </p:spTree>
    <p:extLst>
      <p:ext uri="{BB962C8B-B14F-4D97-AF65-F5344CB8AC3E}">
        <p14:creationId xmlns:p14="http://schemas.microsoft.com/office/powerpoint/2010/main" val="2579552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BEA0"/>
                </a:solidFill>
                <a:effectLst/>
                <a:uLnTx/>
                <a:uFillTx/>
                <a:latin typeface="Arial" panose="020B0604020202020204" pitchFamily="34" charset="0"/>
                <a:ea typeface="+mn-ea"/>
                <a:cs typeface="Arial" panose="020B0604020202020204" pitchFamily="34" charset="0"/>
              </a:rPr>
              <a:t>Durante el periodo de mantenimiento se permitió a los pacientes el uso intermitente de medicación tópica de rescate. El uso de medicación de rescate sistémica a corto plazo se evaluó caso por caso</a:t>
            </a:r>
          </a:p>
          <a:p>
            <a:endParaRPr lang="es-ES" sz="1200" b="0" i="0" u="none" strike="noStrike" baseline="0">
              <a:solidFill>
                <a:srgbClr val="221E1F"/>
              </a:solidFill>
              <a:latin typeface="Arial" panose="020B0604020202020204" pitchFamily="34" charset="0"/>
              <a:cs typeface="Arial" panose="020B0604020202020204" pitchFamily="34" charset="0"/>
            </a:endParaRPr>
          </a:p>
          <a:p>
            <a:r>
              <a:rPr lang="es-ES" sz="1200" b="0" i="0" u="none" strike="noStrike" baseline="0">
                <a:solidFill>
                  <a:srgbClr val="221E1F"/>
                </a:solidFill>
                <a:latin typeface="Arial" panose="020B0604020202020204" pitchFamily="34" charset="0"/>
                <a:cs typeface="Arial" panose="020B0604020202020204" pitchFamily="34" charset="0"/>
              </a:rPr>
              <a:t>En todos los grupos de tratamiento, la proporción de pacientes que utilizó algún tratamiento de rescate fue relativamente baja.</a:t>
            </a:r>
          </a:p>
          <a:p>
            <a:endParaRPr lang="es-ES" sz="1200" b="0" i="0" u="none" strike="noStrike" baseline="0">
              <a:solidFill>
                <a:srgbClr val="221E1F"/>
              </a:solidFill>
              <a:latin typeface="Arial" panose="020B0604020202020204" pitchFamily="34" charset="0"/>
              <a:cs typeface="Arial" panose="020B0604020202020204" pitchFamily="34" charset="0"/>
            </a:endParaRPr>
          </a:p>
          <a:p>
            <a:r>
              <a:rPr lang="es-ES" sz="1200" b="0" i="0" u="none" strike="noStrike" baseline="0">
                <a:solidFill>
                  <a:srgbClr val="221E1F"/>
                </a:solidFill>
                <a:latin typeface="Arial" panose="020B0604020202020204" pitchFamily="34" charset="0"/>
                <a:cs typeface="Arial" panose="020B0604020202020204" pitchFamily="34" charset="0"/>
              </a:rPr>
              <a:t>En los resultados agrupados, el porcentaje de pacientes que utilizaron cualquier medicación de rescate durante el período de mantenimiento fue comparable entre los pacientes </a:t>
            </a:r>
            <a:r>
              <a:rPr lang="es-ES" sz="1200" b="0" i="0" u="none" strike="noStrike" baseline="0" err="1">
                <a:solidFill>
                  <a:srgbClr val="221E1F"/>
                </a:solidFill>
                <a:latin typeface="Arial" panose="020B0604020202020204" pitchFamily="34" charset="0"/>
                <a:cs typeface="Arial" panose="020B0604020202020204" pitchFamily="34" charset="0"/>
              </a:rPr>
              <a:t>realeatorizados</a:t>
            </a:r>
            <a:r>
              <a:rPr lang="es-ES" sz="1200" b="0" i="0" u="none" strike="noStrike" baseline="0">
                <a:solidFill>
                  <a:srgbClr val="221E1F"/>
                </a:solidFill>
                <a:latin typeface="Arial" panose="020B0604020202020204" pitchFamily="34" charset="0"/>
                <a:cs typeface="Arial" panose="020B0604020202020204" pitchFamily="34" charset="0"/>
              </a:rPr>
              <a:t> a lebrikizumab c2s (12,4 %), lebrikizumab c4s (16,1 %) y el grupo de retirada de lebrikizumab (18,3 %).</a:t>
            </a:r>
          </a:p>
          <a:p>
            <a:r>
              <a:rPr lang="es-ES" sz="1200" b="0" i="0" u="none" strike="noStrike" baseline="0">
                <a:solidFill>
                  <a:srgbClr val="221E1F"/>
                </a:solidFill>
                <a:latin typeface="Arial" panose="020B0604020202020204" pitchFamily="34" charset="0"/>
                <a:cs typeface="Arial" panose="020B0604020202020204" pitchFamily="34" charset="0"/>
              </a:rPr>
              <a:t>La mayoría de los tratamientos de rescate fueron tópicos, con tasas bajas de uso de sistémicos en los pacientes asignados a lebrikizumab c2s (1,8 %), lebrikizumab c4s (2,5 %) y el grupo de retirada de lebrikizumab (0 %).</a:t>
            </a:r>
            <a:endParaRPr lang="es-ES">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38</a:t>
            </a:fld>
            <a:endParaRPr lang="es-ES"/>
          </a:p>
        </p:txBody>
      </p:sp>
    </p:spTree>
    <p:extLst>
      <p:ext uri="{BB962C8B-B14F-4D97-AF65-F5344CB8AC3E}">
        <p14:creationId xmlns:p14="http://schemas.microsoft.com/office/powerpoint/2010/main" val="1797368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B334C-4666-EDFA-79C5-21BBA11797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E9B7A9-44C5-EED0-DCA1-483D410240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76D53B-B3B5-1617-25E7-715CD9C8F9C7}"/>
              </a:ext>
            </a:extLst>
          </p:cNvPr>
          <p:cNvSpPr>
            <a:spLocks noGrp="1"/>
          </p:cNvSpPr>
          <p:nvPr>
            <p:ph type="body" idx="1"/>
          </p:nvPr>
        </p:nvSpPr>
        <p:spPr/>
        <p:txBody>
          <a:bodyPr/>
          <a:lstStyle/>
          <a:p>
            <a:pPr algn="just"/>
            <a:r>
              <a:rPr lang="es-ES" sz="1800" kern="1200" dirty="0">
                <a:solidFill>
                  <a:srgbClr val="000000"/>
                </a:solidFill>
                <a:effectLst/>
                <a:latin typeface="Arial" panose="020B0604020202020204" pitchFamily="34" charset="0"/>
                <a:ea typeface="Times New Roman" panose="02020603050405020304" pitchFamily="18" charset="0"/>
              </a:rPr>
              <a:t>Lebrikizumab dispone de un amplio plan de desarrollo clínico: Aquí podemos ver a grandes rasgos los ensayos clínicos de fase 3 en dermatitis atópica moderada-grave, que incluyen a más de 2500 pacientes.</a:t>
            </a:r>
            <a:endParaRPr lang="es-ES" sz="1800" dirty="0">
              <a:effectLst/>
              <a:latin typeface="Times New Roman" panose="02020603050405020304" pitchFamily="18" charset="0"/>
              <a:ea typeface="Times New Roman" panose="02020603050405020304" pitchFamily="18" charset="0"/>
            </a:endParaRPr>
          </a:p>
          <a:p>
            <a:pPr algn="just"/>
            <a:endParaRPr lang="es-ES" sz="1800" b="1" kern="1200" dirty="0">
              <a:solidFill>
                <a:srgbClr val="000000"/>
              </a:solidFill>
              <a:effectLst/>
              <a:latin typeface="Arial" panose="020B0604020202020204" pitchFamily="34"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ADvocate</a:t>
            </a:r>
            <a:r>
              <a:rPr lang="es-ES" sz="1800" b="1" kern="1200" dirty="0">
                <a:solidFill>
                  <a:srgbClr val="000000"/>
                </a:solidFill>
                <a:effectLst/>
                <a:latin typeface="Arial" panose="020B0604020202020204" pitchFamily="34" charset="0"/>
                <a:ea typeface="Times New Roman" panose="02020603050405020304" pitchFamily="18" charset="0"/>
              </a:rPr>
              <a:t> 1 y 2</a:t>
            </a:r>
            <a:r>
              <a:rPr lang="es-ES" sz="1800" kern="1200" dirty="0">
                <a:solidFill>
                  <a:srgbClr val="000000"/>
                </a:solidFill>
                <a:effectLst/>
                <a:latin typeface="Arial" panose="020B0604020202020204" pitchFamily="34" charset="0"/>
                <a:ea typeface="Times New Roman" panose="02020603050405020304" pitchFamily="18" charset="0"/>
              </a:rPr>
              <a:t> son los ensayos </a:t>
            </a:r>
            <a:r>
              <a:rPr lang="es-ES" sz="1800" kern="1200" dirty="0" err="1">
                <a:solidFill>
                  <a:srgbClr val="000000"/>
                </a:solidFill>
                <a:effectLst/>
                <a:latin typeface="Arial" panose="020B0604020202020204" pitchFamily="34" charset="0"/>
                <a:ea typeface="Times New Roman" panose="02020603050405020304" pitchFamily="18" charset="0"/>
              </a:rPr>
              <a:t>pivotales</a:t>
            </a:r>
            <a:r>
              <a:rPr lang="es-ES" sz="1800" kern="1200" dirty="0">
                <a:solidFill>
                  <a:srgbClr val="000000"/>
                </a:solidFill>
                <a:effectLst/>
                <a:latin typeface="Arial" panose="020B0604020202020204" pitchFamily="34" charset="0"/>
                <a:ea typeface="Times New Roman" panose="02020603050405020304" pitchFamily="18" charset="0"/>
              </a:rPr>
              <a:t> </a:t>
            </a:r>
            <a:r>
              <a:rPr lang="es-ES" sz="1800" b="1" kern="1200" dirty="0">
                <a:solidFill>
                  <a:srgbClr val="C00000"/>
                </a:solidFill>
                <a:effectLst/>
                <a:latin typeface="Arial" panose="020B0604020202020204" pitchFamily="34" charset="0"/>
                <a:ea typeface="Times New Roman" panose="02020603050405020304" pitchFamily="18" charset="0"/>
              </a:rPr>
              <a:t>que evaluaron eficacia y seguridad</a:t>
            </a:r>
            <a:r>
              <a:rPr lang="es-ES" sz="1800" kern="1200" dirty="0">
                <a:solidFill>
                  <a:srgbClr val="000000"/>
                </a:solidFill>
                <a:effectLst/>
                <a:latin typeface="Arial" panose="020B0604020202020204" pitchFamily="34" charset="0"/>
                <a:ea typeface="Times New Roman" panose="02020603050405020304" pitchFamily="18" charset="0"/>
              </a:rPr>
              <a:t> en </a:t>
            </a:r>
            <a:r>
              <a:rPr lang="es-ES" sz="1800" b="1" kern="1200" dirty="0">
                <a:solidFill>
                  <a:srgbClr val="000000"/>
                </a:solidFill>
                <a:effectLst/>
                <a:latin typeface="Arial" panose="020B0604020202020204" pitchFamily="34" charset="0"/>
                <a:ea typeface="Times New Roman" panose="02020603050405020304" pitchFamily="18" charset="0"/>
              </a:rPr>
              <a:t>monoterapia</a:t>
            </a:r>
            <a:r>
              <a:rPr lang="es-ES" sz="1800" kern="1200" dirty="0">
                <a:solidFill>
                  <a:srgbClr val="000000"/>
                </a:solidFill>
                <a:effectLst/>
                <a:latin typeface="Arial" panose="020B0604020202020204" pitchFamily="34" charset="0"/>
                <a:ea typeface="Times New Roman" panose="02020603050405020304" pitchFamily="18" charset="0"/>
              </a:rPr>
              <a:t> (hasta 52 semanas) en adultos y adolescentes.</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ADhere</a:t>
            </a:r>
            <a:r>
              <a:rPr lang="es-ES" sz="1800" kern="1200" dirty="0">
                <a:solidFill>
                  <a:srgbClr val="000000"/>
                </a:solidFill>
                <a:effectLst/>
                <a:latin typeface="Arial" panose="020B0604020202020204" pitchFamily="34" charset="0"/>
                <a:ea typeface="Times New Roman" panose="02020603050405020304" pitchFamily="18" charset="0"/>
              </a:rPr>
              <a:t> es el tercer </a:t>
            </a:r>
            <a:r>
              <a:rPr lang="es-ES" sz="1800" kern="1200" dirty="0" err="1">
                <a:solidFill>
                  <a:srgbClr val="000000"/>
                </a:solidFill>
                <a:effectLst/>
                <a:latin typeface="Arial" panose="020B0604020202020204" pitchFamily="34" charset="0"/>
                <a:ea typeface="Times New Roman" panose="02020603050405020304" pitchFamily="18" charset="0"/>
              </a:rPr>
              <a:t>pivotal</a:t>
            </a:r>
            <a:r>
              <a:rPr lang="es-ES" sz="1800" kern="1200" dirty="0">
                <a:solidFill>
                  <a:srgbClr val="000000"/>
                </a:solidFill>
                <a:effectLst/>
                <a:latin typeface="Arial" panose="020B0604020202020204" pitchFamily="34" charset="0"/>
                <a:ea typeface="Times New Roman" panose="02020603050405020304" pitchFamily="18" charset="0"/>
              </a:rPr>
              <a:t>, en adultos y adolescentes tratados con lebrikizumab en combinación con </a:t>
            </a:r>
            <a:r>
              <a:rPr lang="es-ES" sz="1800" b="1" kern="1200" dirty="0">
                <a:solidFill>
                  <a:srgbClr val="000000"/>
                </a:solidFill>
                <a:effectLst/>
                <a:latin typeface="Arial" panose="020B0604020202020204" pitchFamily="34" charset="0"/>
                <a:ea typeface="Times New Roman" panose="02020603050405020304" pitchFamily="18" charset="0"/>
              </a:rPr>
              <a:t>corticoides tópicos</a:t>
            </a:r>
            <a:r>
              <a:rPr lang="es-ES" sz="1800" b="0" kern="1200" dirty="0">
                <a:solidFill>
                  <a:srgbClr val="000000"/>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ADore</a:t>
            </a:r>
            <a:r>
              <a:rPr lang="es-ES" sz="1800" kern="1200" dirty="0">
                <a:solidFill>
                  <a:srgbClr val="000000"/>
                </a:solidFill>
                <a:effectLst/>
                <a:latin typeface="Arial" panose="020B0604020202020204" pitchFamily="34" charset="0"/>
                <a:ea typeface="Times New Roman" panose="02020603050405020304" pitchFamily="18" charset="0"/>
              </a:rPr>
              <a:t> es un ensayo </a:t>
            </a:r>
            <a:r>
              <a:rPr lang="es-ES" sz="1800" b="1" kern="1200" dirty="0">
                <a:solidFill>
                  <a:srgbClr val="C00000"/>
                </a:solidFill>
                <a:effectLst/>
                <a:latin typeface="Arial" panose="020B0604020202020204" pitchFamily="34" charset="0"/>
                <a:ea typeface="Times New Roman" panose="02020603050405020304" pitchFamily="18" charset="0"/>
              </a:rPr>
              <a:t>adicional y abierto</a:t>
            </a:r>
            <a:r>
              <a:rPr lang="es-ES" sz="1800" kern="1200" dirty="0">
                <a:solidFill>
                  <a:srgbClr val="000000"/>
                </a:solidFill>
                <a:effectLst/>
                <a:latin typeface="Arial" panose="020B0604020202020204" pitchFamily="34" charset="0"/>
                <a:ea typeface="Times New Roman" panose="02020603050405020304" pitchFamily="18" charset="0"/>
              </a:rPr>
              <a:t> en </a:t>
            </a:r>
            <a:r>
              <a:rPr lang="es-ES" sz="1800" b="1" kern="1200" dirty="0">
                <a:solidFill>
                  <a:srgbClr val="000000"/>
                </a:solidFill>
                <a:effectLst/>
                <a:latin typeface="Arial" panose="020B0604020202020204" pitchFamily="34" charset="0"/>
                <a:ea typeface="Times New Roman" panose="02020603050405020304" pitchFamily="18" charset="0"/>
              </a:rPr>
              <a:t>adolescentes</a:t>
            </a:r>
            <a:r>
              <a:rPr lang="es-ES" sz="1800" kern="1200" dirty="0">
                <a:solidFill>
                  <a:srgbClr val="000000"/>
                </a:solidFill>
                <a:effectLst/>
                <a:latin typeface="Arial" panose="020B0604020202020204" pitchFamily="34" charset="0"/>
                <a:ea typeface="Times New Roman" panose="02020603050405020304" pitchFamily="18" charset="0"/>
              </a:rPr>
              <a:t> para ampliar la n de pacientes en esta población.</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ADopt</a:t>
            </a:r>
            <a:r>
              <a:rPr lang="es-ES" sz="1800" kern="1200" dirty="0">
                <a:solidFill>
                  <a:srgbClr val="000000"/>
                </a:solidFill>
                <a:effectLst/>
                <a:latin typeface="Arial" panose="020B0604020202020204" pitchFamily="34" charset="0"/>
                <a:ea typeface="Times New Roman" panose="02020603050405020304" pitchFamily="18" charset="0"/>
              </a:rPr>
              <a:t> es un estudio de seguridad en </a:t>
            </a:r>
            <a:r>
              <a:rPr lang="es-ES" sz="1800" b="1" kern="1200" dirty="0">
                <a:solidFill>
                  <a:srgbClr val="000000"/>
                </a:solidFill>
                <a:effectLst/>
                <a:latin typeface="Arial" panose="020B0604020202020204" pitchFamily="34" charset="0"/>
                <a:ea typeface="Times New Roman" panose="02020603050405020304" pitchFamily="18" charset="0"/>
              </a:rPr>
              <a:t>pacientes vacunados</a:t>
            </a:r>
            <a:r>
              <a:rPr lang="es-ES" sz="1800" kern="1200" dirty="0">
                <a:solidFill>
                  <a:srgbClr val="000000"/>
                </a:solidFill>
                <a:effectLst/>
                <a:latin typeface="Arial" panose="020B0604020202020204" pitchFamily="34" charset="0"/>
                <a:ea typeface="Times New Roman" panose="02020603050405020304" pitchFamily="18" charset="0"/>
              </a:rPr>
              <a:t> tratados con lebrikizumab.</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ADjoin</a:t>
            </a:r>
            <a:r>
              <a:rPr lang="es-ES" sz="1800" kern="1200" dirty="0">
                <a:solidFill>
                  <a:srgbClr val="000000"/>
                </a:solidFill>
                <a:effectLst/>
                <a:latin typeface="Arial" panose="020B0604020202020204" pitchFamily="34" charset="0"/>
                <a:ea typeface="Times New Roman" panose="02020603050405020304" pitchFamily="18" charset="0"/>
              </a:rPr>
              <a:t> es el estudio de </a:t>
            </a:r>
            <a:r>
              <a:rPr lang="es-ES" sz="1800" b="1" kern="1200" dirty="0">
                <a:solidFill>
                  <a:srgbClr val="000000"/>
                </a:solidFill>
                <a:effectLst/>
                <a:latin typeface="Arial" panose="020B0604020202020204" pitchFamily="34" charset="0"/>
                <a:ea typeface="Times New Roman" panose="02020603050405020304" pitchFamily="18" charset="0"/>
              </a:rPr>
              <a:t>extensión a largo plazo</a:t>
            </a:r>
            <a:r>
              <a:rPr lang="es-ES" sz="1800" kern="1200" dirty="0">
                <a:solidFill>
                  <a:srgbClr val="000000"/>
                </a:solidFill>
                <a:effectLst/>
                <a:latin typeface="Arial" panose="020B0604020202020204" pitchFamily="34" charset="0"/>
                <a:ea typeface="Times New Roman" panose="02020603050405020304" pitchFamily="18" charset="0"/>
              </a:rPr>
              <a:t> que permitía a los pacientes de los estudios anteriores continuar con el tratamiento con lebrikizumab y disponer de datos a más largo plazo (hasta 2 años).</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ADlong</a:t>
            </a:r>
            <a:r>
              <a:rPr lang="es-ES" sz="1800" kern="1200" dirty="0">
                <a:solidFill>
                  <a:srgbClr val="000000"/>
                </a:solidFill>
                <a:effectLst/>
                <a:latin typeface="Arial" panose="020B0604020202020204" pitchFamily="34" charset="0"/>
                <a:ea typeface="Times New Roman" panose="02020603050405020304" pitchFamily="18" charset="0"/>
              </a:rPr>
              <a:t> también es un estudio de </a:t>
            </a:r>
            <a:r>
              <a:rPr lang="es-ES" sz="1800" b="1" kern="1200" dirty="0">
                <a:solidFill>
                  <a:srgbClr val="000000"/>
                </a:solidFill>
                <a:effectLst/>
                <a:latin typeface="Arial" panose="020B0604020202020204" pitchFamily="34" charset="0"/>
                <a:ea typeface="Times New Roman" panose="02020603050405020304" pitchFamily="18" charset="0"/>
              </a:rPr>
              <a:t>extensión a largo plazo</a:t>
            </a:r>
            <a:r>
              <a:rPr lang="es-ES" sz="1800" kern="1200" dirty="0">
                <a:solidFill>
                  <a:srgbClr val="000000"/>
                </a:solidFill>
                <a:effectLst/>
                <a:latin typeface="Arial" panose="020B0604020202020204" pitchFamily="34" charset="0"/>
                <a:ea typeface="Times New Roman" panose="02020603050405020304" pitchFamily="18" charset="0"/>
              </a:rPr>
              <a:t> en Europa que permite continuar con el tratamiento a los pacientes que salen del </a:t>
            </a:r>
            <a:r>
              <a:rPr lang="es-ES" sz="1800" kern="1200" dirty="0" err="1">
                <a:solidFill>
                  <a:srgbClr val="000000"/>
                </a:solidFill>
                <a:effectLst/>
                <a:latin typeface="Arial" panose="020B0604020202020204" pitchFamily="34" charset="0"/>
                <a:ea typeface="Times New Roman" panose="02020603050405020304" pitchFamily="18" charset="0"/>
              </a:rPr>
              <a:t>Adjoin</a:t>
            </a:r>
            <a:r>
              <a:rPr lang="es-ES" sz="1800" kern="1200" dirty="0">
                <a:solidFill>
                  <a:srgbClr val="000000"/>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ADhere</a:t>
            </a:r>
            <a:r>
              <a:rPr lang="es-ES" sz="1800" b="1" kern="1200" dirty="0">
                <a:solidFill>
                  <a:srgbClr val="000000"/>
                </a:solidFill>
                <a:effectLst/>
                <a:latin typeface="Arial" panose="020B0604020202020204" pitchFamily="34" charset="0"/>
                <a:ea typeface="Times New Roman" panose="02020603050405020304" pitchFamily="18" charset="0"/>
              </a:rPr>
              <a:t>-J</a:t>
            </a:r>
            <a:r>
              <a:rPr lang="es-ES" sz="1800" kern="1200" dirty="0">
                <a:solidFill>
                  <a:srgbClr val="000000"/>
                </a:solidFill>
                <a:effectLst/>
                <a:latin typeface="Arial" panose="020B0604020202020204" pitchFamily="34" charset="0"/>
                <a:ea typeface="Times New Roman" panose="02020603050405020304" pitchFamily="18" charset="0"/>
              </a:rPr>
              <a:t> es un ensayo en fase III en </a:t>
            </a:r>
            <a:r>
              <a:rPr lang="es-ES" sz="1800" b="1" kern="1200" dirty="0">
                <a:solidFill>
                  <a:srgbClr val="000000"/>
                </a:solidFill>
                <a:effectLst/>
                <a:latin typeface="Arial" panose="020B0604020202020204" pitchFamily="34" charset="0"/>
                <a:ea typeface="Times New Roman" panose="02020603050405020304" pitchFamily="18" charset="0"/>
              </a:rPr>
              <a:t>población japonesa</a:t>
            </a:r>
            <a:r>
              <a:rPr lang="es-ES" sz="1800" kern="1200" dirty="0">
                <a:solidFill>
                  <a:srgbClr val="000000"/>
                </a:solidFill>
                <a:effectLst/>
                <a:latin typeface="Arial" panose="020B0604020202020204" pitchFamily="34" charset="0"/>
                <a:ea typeface="Times New Roman" panose="02020603050405020304" pitchFamily="18" charset="0"/>
              </a:rPr>
              <a:t> necesario para la aprobación regulatoria del fármaco en Japón.</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ADvantage</a:t>
            </a:r>
            <a:r>
              <a:rPr lang="es-ES" sz="1800" kern="1200" dirty="0">
                <a:solidFill>
                  <a:srgbClr val="000000"/>
                </a:solidFill>
                <a:effectLst/>
                <a:latin typeface="Arial" panose="020B0604020202020204" pitchFamily="34" charset="0"/>
                <a:ea typeface="Times New Roman" panose="02020603050405020304" pitchFamily="18" charset="0"/>
              </a:rPr>
              <a:t> es el ensayo que evalúa lebrikizumab en pacientes </a:t>
            </a:r>
            <a:r>
              <a:rPr lang="es-ES" sz="1800" b="1" kern="1200" dirty="0">
                <a:solidFill>
                  <a:srgbClr val="000000"/>
                </a:solidFill>
                <a:effectLst/>
                <a:latin typeface="Arial" panose="020B0604020202020204" pitchFamily="34" charset="0"/>
                <a:ea typeface="Times New Roman" panose="02020603050405020304" pitchFamily="18" charset="0"/>
              </a:rPr>
              <a:t>post fallo a ciclosporina</a:t>
            </a:r>
            <a:r>
              <a:rPr lang="es-ES" sz="1800" kern="1200" dirty="0">
                <a:solidFill>
                  <a:srgbClr val="000000"/>
                </a:solidFill>
                <a:effectLst/>
                <a:latin typeface="Arial" panose="020B0604020202020204" pitchFamily="34" charset="0"/>
                <a:ea typeface="Times New Roman" panose="02020603050405020304" pitchFamily="18" charset="0"/>
              </a:rPr>
              <a:t>, actualmente en España los pacientes que completaron este estudio están con medicación de extensión, puesto que ya ha terminado el estudio.</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ADapt</a:t>
            </a:r>
            <a:r>
              <a:rPr lang="es-ES" sz="1800" kern="1200" dirty="0">
                <a:solidFill>
                  <a:srgbClr val="000000"/>
                </a:solidFill>
                <a:effectLst/>
                <a:latin typeface="Arial" panose="020B0604020202020204" pitchFamily="34" charset="0"/>
                <a:ea typeface="Times New Roman" panose="02020603050405020304" pitchFamily="18" charset="0"/>
              </a:rPr>
              <a:t> es otro ensayo que se está llevando a cabo en Estados Unidos donde se evalúa lebrikizumab en pacientes con </a:t>
            </a:r>
            <a:r>
              <a:rPr lang="es-ES" sz="1800" b="1" kern="1200" dirty="0">
                <a:solidFill>
                  <a:srgbClr val="000000"/>
                </a:solidFill>
                <a:effectLst/>
                <a:latin typeface="Arial" panose="020B0604020202020204" pitchFamily="34" charset="0"/>
                <a:ea typeface="Times New Roman" panose="02020603050405020304" pitchFamily="18" charset="0"/>
              </a:rPr>
              <a:t>respuesta insuficiente a </a:t>
            </a:r>
            <a:r>
              <a:rPr lang="es-ES" sz="1800" b="1" kern="1200" dirty="0" err="1">
                <a:solidFill>
                  <a:srgbClr val="000000"/>
                </a:solidFill>
                <a:effectLst/>
                <a:latin typeface="Arial" panose="020B0604020202020204" pitchFamily="34" charset="0"/>
                <a:ea typeface="Times New Roman" panose="02020603050405020304" pitchFamily="18" charset="0"/>
              </a:rPr>
              <a:t>dupilumab</a:t>
            </a:r>
            <a:r>
              <a:rPr lang="es-ES" sz="1800" b="0" kern="1200" dirty="0">
                <a:solidFill>
                  <a:srgbClr val="000000"/>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algn="just"/>
            <a:r>
              <a:rPr lang="es-ES" sz="1800" b="1" kern="1200" dirty="0" err="1">
                <a:solidFill>
                  <a:srgbClr val="000000"/>
                </a:solidFill>
                <a:effectLst/>
                <a:latin typeface="Arial" panose="020B0604020202020204" pitchFamily="34" charset="0"/>
                <a:ea typeface="Times New Roman" panose="02020603050405020304" pitchFamily="18" charset="0"/>
              </a:rPr>
              <a:t>ADmirable</a:t>
            </a:r>
            <a:r>
              <a:rPr lang="es-ES" sz="1800" b="1" kern="1200" dirty="0">
                <a:solidFill>
                  <a:srgbClr val="000000"/>
                </a:solidFill>
                <a:effectLst/>
                <a:latin typeface="Arial" panose="020B0604020202020204" pitchFamily="34" charset="0"/>
                <a:ea typeface="Times New Roman" panose="02020603050405020304" pitchFamily="18" charset="0"/>
              </a:rPr>
              <a:t> </a:t>
            </a:r>
            <a:r>
              <a:rPr lang="es-ES" sz="1800" kern="1200" dirty="0">
                <a:solidFill>
                  <a:srgbClr val="000000"/>
                </a:solidFill>
                <a:effectLst/>
                <a:latin typeface="Arial" panose="020B0604020202020204" pitchFamily="34" charset="0"/>
                <a:ea typeface="Times New Roman" panose="02020603050405020304" pitchFamily="18" charset="0"/>
              </a:rPr>
              <a:t>es un ensayo en fase III en pacientes de </a:t>
            </a:r>
            <a:r>
              <a:rPr lang="es-ES" sz="1800" b="1" kern="1200" dirty="0">
                <a:solidFill>
                  <a:srgbClr val="000000"/>
                </a:solidFill>
                <a:effectLst/>
                <a:latin typeface="Arial" panose="020B0604020202020204" pitchFamily="34" charset="0"/>
                <a:ea typeface="Times New Roman" panose="02020603050405020304" pitchFamily="18" charset="0"/>
              </a:rPr>
              <a:t>raza negra</a:t>
            </a:r>
            <a:r>
              <a:rPr lang="es-ES" sz="1800" kern="1200" dirty="0">
                <a:solidFill>
                  <a:srgbClr val="000000"/>
                </a:solidFill>
                <a:effectLst/>
                <a:latin typeface="Arial" panose="020B0604020202020204" pitchFamily="34" charset="0"/>
                <a:ea typeface="Times New Roman" panose="02020603050405020304" pitchFamily="18" charset="0"/>
              </a:rPr>
              <a:t> que se está llevando a cabo también en Estados Unidos.</a:t>
            </a:r>
            <a:endParaRPr lang="es-ES" sz="1800" dirty="0">
              <a:effectLst/>
              <a:latin typeface="Times New Roman" panose="02020603050405020304" pitchFamily="18" charset="0"/>
              <a:ea typeface="Times New Roman" panose="02020603050405020304" pitchFamily="18" charset="0"/>
            </a:endParaRPr>
          </a:p>
          <a:p>
            <a:pPr>
              <a:lnSpc>
                <a:spcPct val="90000"/>
              </a:lnSpc>
            </a:pPr>
            <a:r>
              <a:rPr lang="es-ES" sz="1800" b="1" kern="1200" dirty="0" err="1">
                <a:solidFill>
                  <a:srgbClr val="000000"/>
                </a:solidFill>
                <a:effectLst/>
                <a:latin typeface="Arial" panose="020B0604020202020204" pitchFamily="34" charset="0"/>
                <a:ea typeface="Times New Roman" panose="02020603050405020304" pitchFamily="18" charset="0"/>
              </a:rPr>
              <a:t>ADorable</a:t>
            </a:r>
            <a:r>
              <a:rPr lang="es-ES" sz="1800" kern="1200" dirty="0">
                <a:solidFill>
                  <a:srgbClr val="000000"/>
                </a:solidFill>
                <a:effectLst/>
                <a:latin typeface="Arial" panose="020B0604020202020204" pitchFamily="34" charset="0"/>
                <a:ea typeface="Times New Roman" panose="02020603050405020304" pitchFamily="18" charset="0"/>
              </a:rPr>
              <a:t> es el primer ensayo de fase III a nivel internacional para tener la </a:t>
            </a:r>
            <a:r>
              <a:rPr lang="es-ES" sz="1800" b="1" kern="1200" dirty="0">
                <a:solidFill>
                  <a:srgbClr val="000000"/>
                </a:solidFill>
                <a:effectLst/>
                <a:latin typeface="Arial" panose="020B0604020202020204" pitchFamily="34" charset="0"/>
                <a:ea typeface="Times New Roman" panose="02020603050405020304" pitchFamily="18" charset="0"/>
              </a:rPr>
              <a:t>indicación pediátrica</a:t>
            </a:r>
            <a:r>
              <a:rPr lang="es-ES" sz="1800" kern="1200" dirty="0">
                <a:solidFill>
                  <a:srgbClr val="000000"/>
                </a:solidFill>
                <a:effectLst/>
                <a:latin typeface="Arial" panose="020B0604020202020204" pitchFamily="34" charset="0"/>
                <a:ea typeface="Times New Roman" panose="02020603050405020304" pitchFamily="18" charset="0"/>
              </a:rPr>
              <a:t> a partir de 6 meses de edad, ha empezado hace unas pocas semanas y en España ya se han empezado a incluir los primeros pacientes.</a:t>
            </a:r>
            <a:endParaRPr lang="es-ES" sz="1800" dirty="0">
              <a:effectLst/>
              <a:latin typeface="Times New Roman" panose="02020603050405020304" pitchFamily="18" charset="0"/>
              <a:ea typeface="Times New Roman" panose="02020603050405020304" pitchFamily="18" charset="0"/>
            </a:endParaRPr>
          </a:p>
        </p:txBody>
      </p:sp>
      <p:sp>
        <p:nvSpPr>
          <p:cNvPr id="4" name="Marcador de número de diapositiva 3">
            <a:extLst>
              <a:ext uri="{FF2B5EF4-FFF2-40B4-BE49-F238E27FC236}">
                <a16:creationId xmlns:a16="http://schemas.microsoft.com/office/drawing/2014/main" id="{06360E30-524A-4437-3DD2-760CC9B6E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669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Recordemos que </a:t>
            </a:r>
            <a:r>
              <a:rPr lang="es-ES" sz="1200" b="0" i="0" u="none" strike="noStrike" baseline="0">
                <a:solidFill>
                  <a:srgbClr val="000000"/>
                </a:solidFill>
                <a:latin typeface="Arial" panose="020B0604020202020204" pitchFamily="34" charset="0"/>
                <a:cs typeface="Arial" panose="020B0604020202020204" pitchFamily="34" charset="0"/>
              </a:rPr>
              <a:t>los pacientes respondedores en semana 16 fueron </a:t>
            </a:r>
            <a:r>
              <a:rPr lang="es-ES" sz="1200" b="0" i="0" u="none" strike="noStrike" baseline="0" err="1">
                <a:solidFill>
                  <a:srgbClr val="000000"/>
                </a:solidFill>
                <a:latin typeface="Arial" panose="020B0604020202020204" pitchFamily="34" charset="0"/>
                <a:cs typeface="Arial" panose="020B0604020202020204" pitchFamily="34" charset="0"/>
              </a:rPr>
              <a:t>realeatorizados</a:t>
            </a:r>
            <a:r>
              <a:rPr lang="es-ES" sz="1200" b="0" i="0" u="none" strike="noStrike" baseline="0">
                <a:solidFill>
                  <a:srgbClr val="000000"/>
                </a:solidFill>
                <a:latin typeface="Arial" panose="020B0604020202020204" pitchFamily="34" charset="0"/>
                <a:cs typeface="Arial" panose="020B0604020202020204" pitchFamily="34" charset="0"/>
              </a:rPr>
              <a:t> de nuevo 2:2:1 a continuar con </a:t>
            </a:r>
            <a:r>
              <a:rPr lang="es-ES" sz="1200" b="0" i="0" u="none" strike="noStrike" baseline="0" err="1">
                <a:solidFill>
                  <a:srgbClr val="000000"/>
                </a:solidFill>
                <a:latin typeface="Arial" panose="020B0604020202020204" pitchFamily="34" charset="0"/>
                <a:cs typeface="Arial" panose="020B0604020202020204" pitchFamily="34" charset="0"/>
              </a:rPr>
              <a:t>lebrikizumab</a:t>
            </a:r>
            <a:r>
              <a:rPr lang="es-ES" sz="1200" b="0" i="0" u="none" strike="noStrike" baseline="0">
                <a:solidFill>
                  <a:srgbClr val="000000"/>
                </a:solidFill>
                <a:latin typeface="Arial" panose="020B0604020202020204" pitchFamily="34" charset="0"/>
                <a:cs typeface="Arial" panose="020B0604020202020204" pitchFamily="34" charset="0"/>
              </a:rPr>
              <a:t> 250 mg cada 2 semanas, a disminuir la frecuencia de la dosis a cada 4 semanas o bien a retirar el fármaco (recibiendo placebo) hasta la semana 52.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cs typeface="Arial" panose="020B0604020202020204" pitchFamily="34" charset="0"/>
              </a:rPr>
              <a:t>Los pacientes en brazo activo (c2s y c4s) mantuvieron su dosis cuando pasaban a estudio </a:t>
            </a:r>
            <a:r>
              <a:rPr lang="es-ES" sz="1200" b="0" i="0" u="none" strike="noStrike" baseline="0" err="1">
                <a:solidFill>
                  <a:srgbClr val="000000"/>
                </a:solidFill>
                <a:latin typeface="Arial" panose="020B0604020202020204" pitchFamily="34" charset="0"/>
                <a:cs typeface="Arial" panose="020B0604020202020204" pitchFamily="34" charset="0"/>
              </a:rPr>
              <a:t>ADjoin</a:t>
            </a:r>
            <a:endParaRPr lang="es-ES" sz="1200" b="0" i="0" u="none" strike="noStrike" baseline="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Los pacientes del grupo de retirada (es decir, respondedores en semana 52 que llevaban en placebo desde la semana 16) se les cambió el placebo por </a:t>
            </a:r>
            <a:r>
              <a:rPr kumimoji="0" lang="es-E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lebrikizumab</a:t>
            </a:r>
            <a:r>
              <a:rPr kumimoji="0" lang="es-E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lang="es-ES" sz="1200">
                <a:latin typeface="Arial" panose="020B0604020202020204" pitchFamily="34" charset="0"/>
                <a:cs typeface="Arial" panose="020B0604020202020204" pitchFamily="34" charset="0"/>
              </a:rPr>
              <a:t>recibiendo una dosis de carga de 500 mg de </a:t>
            </a:r>
            <a:r>
              <a:rPr lang="es-ES" sz="1200" err="1">
                <a:latin typeface="Arial" panose="020B0604020202020204" pitchFamily="34" charset="0"/>
                <a:cs typeface="Arial" panose="020B0604020202020204" pitchFamily="34" charset="0"/>
              </a:rPr>
              <a:t>lebrikizumab</a:t>
            </a:r>
            <a:r>
              <a:rPr lang="es-ES" sz="1200">
                <a:latin typeface="Arial" panose="020B0604020202020204" pitchFamily="34" charset="0"/>
                <a:cs typeface="Arial" panose="020B0604020202020204" pitchFamily="34" charset="0"/>
              </a:rPr>
              <a:t> en el momento de la inclusión en </a:t>
            </a:r>
            <a:r>
              <a:rPr lang="es-ES" sz="1200" err="1">
                <a:latin typeface="Arial" panose="020B0604020202020204" pitchFamily="34" charset="0"/>
                <a:cs typeface="Arial" panose="020B0604020202020204" pitchFamily="34" charset="0"/>
              </a:rPr>
              <a:t>ADjoin</a:t>
            </a:r>
            <a:r>
              <a:rPr lang="es-ES" sz="1200">
                <a:latin typeface="Arial" panose="020B0604020202020204" pitchFamily="34" charset="0"/>
                <a:cs typeface="Arial" panose="020B0604020202020204" pitchFamily="34" charset="0"/>
              </a:rPr>
              <a:t> y en la semana 2 de </a:t>
            </a:r>
            <a:r>
              <a:rPr lang="es-ES" sz="1200" err="1">
                <a:latin typeface="Arial" panose="020B0604020202020204" pitchFamily="34" charset="0"/>
                <a:cs typeface="Arial" panose="020B0604020202020204" pitchFamily="34" charset="0"/>
              </a:rPr>
              <a:t>ADjoin</a:t>
            </a:r>
            <a:r>
              <a:rPr lang="es-ES" sz="1200">
                <a:latin typeface="Arial" panose="020B0604020202020204" pitchFamily="34" charset="0"/>
                <a:cs typeface="Arial" panose="020B0604020202020204" pitchFamily="34" charset="0"/>
              </a:rPr>
              <a:t>, seguida de 250 mg cada 2 semanas.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40</a:t>
            </a:fld>
            <a:endParaRPr lang="es-ES"/>
          </a:p>
        </p:txBody>
      </p:sp>
    </p:spTree>
    <p:extLst>
      <p:ext uri="{BB962C8B-B14F-4D97-AF65-F5344CB8AC3E}">
        <p14:creationId xmlns:p14="http://schemas.microsoft.com/office/powerpoint/2010/main" val="1901220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2" indent="0" algn="just" defTabSz="2579939" rtl="0" eaLnBrk="0" fontAlgn="base" latinLnBrk="0" hangingPunct="0">
              <a:lnSpc>
                <a:spcPct val="112000"/>
              </a:lnSpc>
              <a:spcBef>
                <a:spcPts val="1181"/>
              </a:spcBef>
              <a:spcAft>
                <a:spcPct val="0"/>
              </a:spcAft>
              <a:buClr>
                <a:srgbClr val="B1059D"/>
              </a:buClr>
              <a:buSzTx/>
              <a:buFont typeface="Arial" panose="020B0604020202020204" pitchFamily="34" charset="0"/>
              <a:buNone/>
              <a:tabLst/>
              <a:defRPr/>
            </a:pP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Los resultados de eficacia se mantuvieron durante las 104 semanas de tratamiento continuo con </a:t>
            </a:r>
            <a:r>
              <a:rPr kumimoji="0" lang="es-ES"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lebrikizumab</a:t>
            </a: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(independientemente de la dosis).</a:t>
            </a: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a:solidFill>
                  <a:srgbClr val="000000"/>
                </a:solidFill>
                <a:effectLst/>
                <a:latin typeface="Arial" panose="020B0604020202020204" pitchFamily="34" charset="0"/>
                <a:ea typeface="Times New Roman" panose="02020603050405020304" pitchFamily="18" charset="0"/>
              </a:rPr>
              <a:t>En cuanto la respuesta EASI 75, el </a:t>
            </a:r>
            <a:r>
              <a:rPr lang="es-ES" sz="1800" b="1" kern="1200">
                <a:solidFill>
                  <a:srgbClr val="000000"/>
                </a:solidFill>
                <a:effectLst/>
                <a:latin typeface="Arial" panose="020B0604020202020204" pitchFamily="34" charset="0"/>
                <a:ea typeface="Times New Roman" panose="02020603050405020304" pitchFamily="18" charset="0"/>
              </a:rPr>
              <a:t>96% de los pacientes mantuvieron la respuesta a dos años </a:t>
            </a:r>
            <a:r>
              <a:rPr lang="es-ES" sz="1800" kern="1200">
                <a:solidFill>
                  <a:srgbClr val="000000"/>
                </a:solidFill>
                <a:effectLst/>
                <a:latin typeface="Arial" panose="020B0604020202020204" pitchFamily="34" charset="0"/>
                <a:ea typeface="Times New Roman" panose="02020603050405020304" pitchFamily="18" charset="0"/>
              </a:rPr>
              <a:t>con la dosis mensual. </a:t>
            </a:r>
            <a:r>
              <a:rPr lang="es-ES" sz="1800" b="1" kern="1200">
                <a:solidFill>
                  <a:srgbClr val="C00000"/>
                </a:solidFill>
                <a:effectLst/>
                <a:latin typeface="Arial" panose="020B0604020202020204" pitchFamily="34" charset="0"/>
                <a:ea typeface="Times New Roman" panose="02020603050405020304" pitchFamily="18" charset="0"/>
              </a:rPr>
              <a:t>Estos buenos resultados se observan también en IGA 0/1 y control del prurito (datos observados).</a:t>
            </a:r>
            <a:endParaRPr lang="es-E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1 y </a:t>
            </a: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2* agrupados*: mantenimiento de la respuesta EASI 75 o IGA 0/1 desde la semana 16 hasta la 104</a:t>
            </a:r>
            <a:r>
              <a:rPr kumimoji="0" lang="es-ES" sz="1200" b="0" i="0" u="none" strike="noStrike" kern="1200" cap="none" spc="0" normalizeH="0" baseline="30000" noProof="0">
                <a:ln>
                  <a:noFill/>
                </a:ln>
                <a:solidFill>
                  <a:srgbClr val="5B9BD5"/>
                </a:solidFill>
                <a:effectLst/>
                <a:uLnTx/>
                <a:uFillTx/>
                <a:latin typeface="Arial" panose="020B0604020202020204" pitchFamily="34" charset="0"/>
                <a:ea typeface="+mn-ea"/>
                <a:cs typeface="Arial" panose="020B0604020202020204" pitchFamily="34" charset="0"/>
              </a:rPr>
              <a:t>a,b </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(Casos observados)</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*En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2 los análisis se realizaron en una población modificada, que excluyó a 18 pacientes (de un único centro de estudio) que no cumplían los criterios de elegibilidad de tener DA moderada a grave. De estos pacientes, 17 entraron en el periodo de mantenimiento y fueron excluidos del análisis de eficacia en el mantenimiento.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a: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Casos observados entre los pacientes que recibieron LEBRI en la fase de inducción y lograron una respuesta EASI 75 o IGA 0/1 sin medicación de rescate en la semana 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b: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No todos los pacientes que completaron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1 y 2 se incluyeron en el estudio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ADjoin</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41</a:t>
            </a:fld>
            <a:endParaRPr lang="es-ES"/>
          </a:p>
        </p:txBody>
      </p:sp>
    </p:spTree>
    <p:extLst>
      <p:ext uri="{BB962C8B-B14F-4D97-AF65-F5344CB8AC3E}">
        <p14:creationId xmlns:p14="http://schemas.microsoft.com/office/powerpoint/2010/main" val="119209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2" indent="0" algn="just" defTabSz="2579939" rtl="0" eaLnBrk="0" fontAlgn="base" latinLnBrk="0" hangingPunct="0">
              <a:lnSpc>
                <a:spcPct val="112000"/>
              </a:lnSpc>
              <a:spcBef>
                <a:spcPts val="1181"/>
              </a:spcBef>
              <a:spcAft>
                <a:spcPct val="0"/>
              </a:spcAft>
              <a:buClr>
                <a:srgbClr val="B1059D"/>
              </a:buClr>
              <a:buSzTx/>
              <a:buFont typeface="Arial" panose="020B0604020202020204" pitchFamily="34" charset="0"/>
              <a:buNone/>
              <a:tabLst/>
              <a:defRPr/>
            </a:pP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Los resultados de eficacia se mantuvieron durante las 104 semanas de tratamiento continuo con </a:t>
            </a:r>
            <a:r>
              <a:rPr kumimoji="0" lang="es-ES"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lebrikizumab</a:t>
            </a: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(independientemente de la dosis)</a:t>
            </a:r>
          </a:p>
          <a:p>
            <a:pPr marL="0" marR="0" lvl="2" indent="0" algn="just" defTabSz="2579939" rtl="0" eaLnBrk="0" fontAlgn="base" latinLnBrk="0" hangingPunct="0">
              <a:lnSpc>
                <a:spcPct val="112000"/>
              </a:lnSpc>
              <a:spcBef>
                <a:spcPts val="1181"/>
              </a:spcBef>
              <a:spcAft>
                <a:spcPct val="0"/>
              </a:spcAft>
              <a:buClr>
                <a:srgbClr val="B1059D"/>
              </a:buClr>
              <a:buSzTx/>
              <a:buFont typeface="Arial" panose="020B0604020202020204" pitchFamily="34" charset="0"/>
              <a:buNone/>
              <a:tabLst/>
              <a:defRPr/>
            </a:pP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En cuanto la respuesta EASI 90, se </a:t>
            </a:r>
            <a:r>
              <a:rPr kumimoji="0" lang="es-E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mantuvo hasta dos años </a:t>
            </a: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con la dosis mensual.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1 y </a:t>
            </a: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2* agrupados*: mantenimiento de la respuesta EASI 75 o IGA 0/1 desde la semana 16 hasta la 104</a:t>
            </a:r>
            <a:r>
              <a:rPr kumimoji="0" lang="es-ES" sz="1200" b="0" i="0" u="none" strike="noStrike" kern="1200" cap="none" spc="0" normalizeH="0" baseline="30000" noProof="0">
                <a:ln>
                  <a:noFill/>
                </a:ln>
                <a:solidFill>
                  <a:srgbClr val="5B9BD5"/>
                </a:solidFill>
                <a:effectLst/>
                <a:uLnTx/>
                <a:uFillTx/>
                <a:latin typeface="Arial" panose="020B0604020202020204" pitchFamily="34" charset="0"/>
                <a:ea typeface="+mn-ea"/>
                <a:cs typeface="Arial" panose="020B0604020202020204" pitchFamily="34" charset="0"/>
              </a:rPr>
              <a:t>a,b </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(Casos observados)</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*En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2 los análisis se realizaron en una población modificada, que excluyó a 18 pacientes (de un único centro de estudio) que no cumplían los criterios de elegibilidad de tener DA moderada a grave. De estos pacientes, 17 entraron en el periodo de mantenimiento y fueron excluidos del análisis de eficacia en el mantenimiento.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a: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Casos observados entre los pacientes que recibieron LEBRI en la fase de inducción y lograron una respuesta EASI 75 o IGA 0/1 sin medicación de rescate en la semana 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b: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No todos los pacientes que completaron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1 y 2 se incluyeron en el estudio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ADjoin</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42</a:t>
            </a:fld>
            <a:endParaRPr lang="es-ES"/>
          </a:p>
        </p:txBody>
      </p:sp>
    </p:spTree>
    <p:extLst>
      <p:ext uri="{BB962C8B-B14F-4D97-AF65-F5344CB8AC3E}">
        <p14:creationId xmlns:p14="http://schemas.microsoft.com/office/powerpoint/2010/main" val="255009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2" indent="0" algn="just" defTabSz="2579939" rtl="0" eaLnBrk="0" fontAlgn="base" latinLnBrk="0" hangingPunct="0">
              <a:lnSpc>
                <a:spcPct val="112000"/>
              </a:lnSpc>
              <a:spcBef>
                <a:spcPts val="1181"/>
              </a:spcBef>
              <a:spcAft>
                <a:spcPct val="0"/>
              </a:spcAft>
              <a:buClr>
                <a:srgbClr val="B1059D"/>
              </a:buClr>
              <a:buSzTx/>
              <a:buFont typeface="Arial" panose="020B0604020202020204" pitchFamily="34" charset="0"/>
              <a:buNone/>
              <a:tabLst/>
              <a:defRPr/>
            </a:pP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La mayoría de los pacientes mantuvieron aclaramiento total/casi total de la piel: el </a:t>
            </a:r>
            <a:r>
              <a:rPr kumimoji="0" lang="es-E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76% de los pacientes mantuvieron la respuesta IGA 0/1 a dos años </a:t>
            </a: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con la dosis mensual.</a:t>
            </a: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1 y </a:t>
            </a: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2* agrupados*: mantenimiento de la respuesta EASI 75 o IGA 0/1 desde la semana 16 hasta la 104</a:t>
            </a:r>
            <a:r>
              <a:rPr kumimoji="0" lang="es-ES" sz="1200" b="0" i="0" u="none" strike="noStrike" kern="1200" cap="none" spc="0" normalizeH="0" baseline="30000" noProof="0">
                <a:ln>
                  <a:noFill/>
                </a:ln>
                <a:solidFill>
                  <a:srgbClr val="5B9BD5"/>
                </a:solidFill>
                <a:effectLst/>
                <a:uLnTx/>
                <a:uFillTx/>
                <a:latin typeface="Arial" panose="020B0604020202020204" pitchFamily="34" charset="0"/>
                <a:ea typeface="+mn-ea"/>
                <a:cs typeface="Arial" panose="020B0604020202020204" pitchFamily="34" charset="0"/>
              </a:rPr>
              <a:t>a,b </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(Casos observados)</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*En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2 los análisis se realizaron en una población modificada, que excluyó a 18 pacientes (de un único centro de estudio) que no cumplían los criterios de elegibilidad de tener DA moderada a grave. De estos pacientes, 17 entraron en el periodo de mantenimiento y fueron excluidos del análisis de eficacia en el mantenimiento.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a: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Casos observados entre los pacientes que recibieron LEBRI en la fase de inducción y lograron una respuesta EASI 75 o IGA 0/1 sin medicación de rescate en la semana 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b: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No todos los pacientes que completaron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1 y 2 se incluyeron en el estudio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ADjoin</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43</a:t>
            </a:fld>
            <a:endParaRPr lang="es-ES"/>
          </a:p>
        </p:txBody>
      </p:sp>
    </p:spTree>
    <p:extLst>
      <p:ext uri="{BB962C8B-B14F-4D97-AF65-F5344CB8AC3E}">
        <p14:creationId xmlns:p14="http://schemas.microsoft.com/office/powerpoint/2010/main" val="1757464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2" indent="0" algn="just" defTabSz="2579939" rtl="0" eaLnBrk="0" fontAlgn="base" latinLnBrk="0" hangingPunct="0">
              <a:lnSpc>
                <a:spcPct val="112000"/>
              </a:lnSpc>
              <a:spcBef>
                <a:spcPts val="1181"/>
              </a:spcBef>
              <a:spcAft>
                <a:spcPct val="0"/>
              </a:spcAft>
              <a:buClr>
                <a:srgbClr val="B1059D"/>
              </a:buClr>
              <a:buSzTx/>
              <a:buFont typeface="Arial" panose="020B0604020202020204" pitchFamily="34" charset="0"/>
              <a:buNone/>
              <a:tabLst/>
              <a:defRPr/>
            </a:pP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La mayoría de los pacientes mantuvieron el control del picor: el </a:t>
            </a:r>
            <a:r>
              <a:rPr kumimoji="0" lang="es-ES"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90% de los pacientes mantuvieron el control del picor (mejora de al menos 4 puntos) a dos años </a:t>
            </a:r>
            <a:r>
              <a:rPr kumimoji="0" lang="es-E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con la dosis mensual.</a:t>
            </a: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1 y </a:t>
            </a:r>
            <a:r>
              <a:rPr kumimoji="0" lang="es-ES" sz="1200" b="0" i="0" u="none" strike="noStrike" kern="1200" cap="none" spc="0" normalizeH="0" baseline="0" noProof="0" err="1">
                <a:ln>
                  <a:noFill/>
                </a:ln>
                <a:solidFill>
                  <a:srgbClr val="5B9BD5"/>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 2* agrupados*: mantenimiento de la respuesta EASI 75 o IGA 0/1 desde la semana 16 hasta la 104</a:t>
            </a:r>
            <a:r>
              <a:rPr kumimoji="0" lang="es-ES" sz="1200" b="0" i="0" u="none" strike="noStrike" kern="1200" cap="none" spc="0" normalizeH="0" baseline="30000" noProof="0">
                <a:ln>
                  <a:noFill/>
                </a:ln>
                <a:solidFill>
                  <a:srgbClr val="5B9BD5"/>
                </a:solidFill>
                <a:effectLst/>
                <a:uLnTx/>
                <a:uFillTx/>
                <a:latin typeface="Arial" panose="020B0604020202020204" pitchFamily="34" charset="0"/>
                <a:ea typeface="+mn-ea"/>
                <a:cs typeface="Arial" panose="020B0604020202020204" pitchFamily="34" charset="0"/>
              </a:rPr>
              <a:t>a,b </a:t>
            </a:r>
            <a:r>
              <a:rPr kumimoji="0" lang="es-ES" sz="1200" b="0" i="0" u="none" strike="noStrike" kern="1200" cap="none" spc="0" normalizeH="0" baseline="0" noProof="0">
                <a:ln>
                  <a:noFill/>
                </a:ln>
                <a:solidFill>
                  <a:srgbClr val="5B9BD5"/>
                </a:solidFill>
                <a:effectLst/>
                <a:uLnTx/>
                <a:uFillTx/>
                <a:latin typeface="Arial" panose="020B0604020202020204" pitchFamily="34" charset="0"/>
                <a:ea typeface="+mn-ea"/>
                <a:cs typeface="Arial" panose="020B0604020202020204" pitchFamily="34" charset="0"/>
              </a:rPr>
              <a:t>(Casos observados)</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*En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2 los análisis se realizaron en una población modificada, que excluyó a 18 pacientes (de un único centro de estudio) que no cumplían los criterios de elegibilidad de tener DA moderada a grave. De estos pacientes, 17 entraron en el periodo de mantenimiento y fueron excluidos del análisis de eficacia en el mantenimiento.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a: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Casos observados entre los pacientes que recibieron LEBRI en la fase de inducción y lograron una respuesta EASI 75 o IGA 0/1 sin medicación de rescate en la semana 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8C94"/>
                </a:solidFill>
                <a:effectLst/>
                <a:uLnTx/>
                <a:uFillTx/>
                <a:latin typeface="Arial" panose="020B0604020202020204" pitchFamily="34" charset="0"/>
                <a:ea typeface="+mn-ea"/>
                <a:cs typeface="Arial" panose="020B0604020202020204" pitchFamily="34" charset="0"/>
              </a:rPr>
              <a:t>b: </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No todos los pacientes que completaron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ADvocate</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1 y 2 se incluyeron en el estudio </a:t>
            </a:r>
            <a:r>
              <a:rPr kumimoji="0" lang="es-ES" sz="1200" b="0" i="0" u="none" strike="noStrike" kern="1200" cap="none" spc="0" normalizeH="0" baseline="0" noProof="0" err="1">
                <a:ln>
                  <a:noFill/>
                </a:ln>
                <a:solidFill>
                  <a:srgbClr val="566284">
                    <a:lumMod val="75000"/>
                  </a:srgbClr>
                </a:solidFill>
                <a:effectLst/>
                <a:uLnTx/>
                <a:uFillTx/>
                <a:latin typeface="Arial" panose="020B0604020202020204" pitchFamily="34" charset="0"/>
                <a:ea typeface="+mn-ea"/>
                <a:cs typeface="Arial" panose="020B0604020202020204" pitchFamily="34" charset="0"/>
              </a:rPr>
              <a:t>ADjoin</a:t>
            </a:r>
            <a:r>
              <a:rPr kumimoji="0" lang="es-ES" sz="1200" b="0" i="0" u="none" strike="noStrike" kern="1200" cap="none" spc="0" normalizeH="0" baseline="0" noProof="0">
                <a:ln>
                  <a:noFill/>
                </a:ln>
                <a:solidFill>
                  <a:srgbClr val="566284">
                    <a:lumMod val="75000"/>
                  </a:srgbClr>
                </a:solidFill>
                <a:effectLst/>
                <a:uLnTx/>
                <a:uFillTx/>
                <a:latin typeface="Arial" panose="020B0604020202020204" pitchFamily="34" charset="0"/>
                <a:ea typeface="+mn-ea"/>
                <a:cs typeface="Arial" panose="020B0604020202020204" pitchFamily="34" charset="0"/>
              </a:rPr>
              <a:t>. </a:t>
            </a:r>
            <a:endParaRPr kumimoji="0" lang="en-US" sz="12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44</a:t>
            </a:fld>
            <a:endParaRPr lang="es-ES"/>
          </a:p>
        </p:txBody>
      </p:sp>
    </p:spTree>
    <p:extLst>
      <p:ext uri="{BB962C8B-B14F-4D97-AF65-F5344CB8AC3E}">
        <p14:creationId xmlns:p14="http://schemas.microsoft.com/office/powerpoint/2010/main" val="2413160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a:solidFill>
                  <a:schemeClr val="tx1"/>
                </a:solidFill>
                <a:latin typeface="Arial" panose="020B0604020202020204" pitchFamily="34" charset="0"/>
                <a:cs typeface="Arial" panose="020B0604020202020204" pitchFamily="34" charset="0"/>
              </a:rPr>
              <a:t>El perfil de seguridad a corto plazo mostró </a:t>
            </a:r>
            <a:r>
              <a:rPr lang="es-ES_tradnl" sz="1200" b="0">
                <a:solidFill>
                  <a:schemeClr val="tx1"/>
                </a:solidFill>
                <a:latin typeface="Arial" panose="020B0604020202020204" pitchFamily="34" charset="0"/>
                <a:cs typeface="Arial" panose="020B0604020202020204" pitchFamily="34" charset="0"/>
              </a:rPr>
              <a:t>l</a:t>
            </a:r>
            <a:r>
              <a:rPr lang="es-ES" sz="1200">
                <a:latin typeface="Arial" panose="020B0604020202020204" pitchFamily="34" charset="0"/>
                <a:cs typeface="Arial" panose="020B0604020202020204" pitchFamily="34" charset="0"/>
              </a:rPr>
              <a:t>a mayoría de los acontecimientos adversos </a:t>
            </a:r>
            <a:r>
              <a:rPr lang="es-ES" sz="1200" b="1">
                <a:latin typeface="Arial" panose="020B0604020202020204" pitchFamily="34" charset="0"/>
                <a:cs typeface="Arial" panose="020B0604020202020204" pitchFamily="34" charset="0"/>
              </a:rPr>
              <a:t>no fueron graves</a:t>
            </a:r>
            <a:r>
              <a:rPr lang="es-ES" sz="1200">
                <a:latin typeface="Arial" panose="020B0604020202020204" pitchFamily="34" charset="0"/>
                <a:cs typeface="Arial" panose="020B0604020202020204" pitchFamily="34" charset="0"/>
              </a:rPr>
              <a:t> y de intensidad leve o moderada, incluida una </a:t>
            </a:r>
            <a:r>
              <a:rPr lang="es-ES" sz="1200" b="1">
                <a:latin typeface="Arial" panose="020B0604020202020204" pitchFamily="34" charset="0"/>
                <a:cs typeface="Arial" panose="020B0604020202020204" pitchFamily="34" charset="0"/>
              </a:rPr>
              <a:t>incidencia baja (≤2,5%) de reacciones en el lugar de la inyección </a:t>
            </a:r>
            <a:r>
              <a:rPr lang="es-ES" sz="1200">
                <a:latin typeface="Arial" panose="020B0604020202020204" pitchFamily="34" charset="0"/>
                <a:cs typeface="Arial" panose="020B0604020202020204" pitchFamily="34" charset="0"/>
              </a:rPr>
              <a:t>en ambos ensayos. Las incidencias generales de eventos adversos graves y las interrupciones de los ensayos debido a eventos adversos fueron bajas.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Los acontecimientos adversos más frecuentes (que se presentaron en ≥5% de los pacientes que recibieron lebrikizumab) fueron la conjuntivitis, la exacerbación de la DA, nasofaringitis y cefalea.</a:t>
            </a:r>
            <a:endParaRPr lang="es-E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a:latin typeface="Arial" panose="020B0604020202020204" pitchFamily="34" charset="0"/>
              <a:cs typeface="Arial" panose="020B0604020202020204" pitchFamily="34" charset="0"/>
            </a:endParaRPr>
          </a:p>
          <a:p>
            <a:pPr algn="l"/>
            <a:r>
              <a:rPr lang="es-ES" sz="1200" b="0" i="0" u="none" strike="noStrike" baseline="0">
                <a:latin typeface="Arial" panose="020B0604020202020204" pitchFamily="34" charset="0"/>
                <a:cs typeface="Arial" panose="020B0604020202020204" pitchFamily="34" charset="0"/>
              </a:rPr>
              <a:t>En cuanto a la conjuntivitis, se reportó más frecuentemente con lebrikizumab que con placebo: 7,4% frente al 2,8% de los pacientes de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1 y en el 7,5% frente al 2,1% en </a:t>
            </a:r>
            <a:r>
              <a:rPr lang="es-ES" sz="1200" b="0" i="0" u="none" strike="noStrike" baseline="0" err="1">
                <a:latin typeface="Arial" panose="020B0604020202020204" pitchFamily="34" charset="0"/>
                <a:cs typeface="Arial" panose="020B0604020202020204" pitchFamily="34" charset="0"/>
              </a:rPr>
              <a:t>ADvocate</a:t>
            </a:r>
            <a:r>
              <a:rPr lang="es-ES" sz="1200" b="0" i="0" u="none" strike="noStrike" baseline="0">
                <a:latin typeface="Arial" panose="020B0604020202020204" pitchFamily="34" charset="0"/>
                <a:cs typeface="Arial" panose="020B0604020202020204" pitchFamily="34" charset="0"/>
              </a:rPr>
              <a:t> 2. Estos casos fueron en su mayoría leves o moderados. Aproximadamente el 20% de los pacientes tenía antecedentes de conjuntivitis previa.</a:t>
            </a:r>
          </a:p>
          <a:p>
            <a:pPr algn="l"/>
            <a:endParaRPr lang="es-ES" sz="1200" b="0" i="0" u="none" strike="noStrike"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kern="1200" spc="20">
                <a:solidFill>
                  <a:srgbClr val="C00000"/>
                </a:solidFill>
                <a:effectLst/>
                <a:latin typeface="Arial" panose="020B0604020202020204" pitchFamily="34" charset="0"/>
                <a:ea typeface="Times New Roman" panose="02020603050405020304" pitchFamily="18" charset="0"/>
              </a:rPr>
              <a:t>Obviamente, las exacerbaciones de la enfermedad fueron más frecuentes en el brazo de tratamiento con placebo.</a:t>
            </a:r>
            <a:endParaRPr lang="es-ES" sz="1800" b="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48</a:t>
            </a:fld>
            <a:endParaRPr lang="es-ES"/>
          </a:p>
        </p:txBody>
      </p:sp>
    </p:spTree>
    <p:extLst>
      <p:ext uri="{BB962C8B-B14F-4D97-AF65-F5344CB8AC3E}">
        <p14:creationId xmlns:p14="http://schemas.microsoft.com/office/powerpoint/2010/main" val="4090142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cuanto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los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efectos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adversos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especial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interés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lgn="l"/>
            <a:r>
              <a:rPr lang="es-ES" sz="1200" b="0" i="0" u="none" strike="noStrike" baseline="0">
                <a:latin typeface="Arial" panose="020B0604020202020204" pitchFamily="34" charset="0"/>
                <a:cs typeface="Arial" panose="020B0604020202020204" pitchFamily="34" charset="0"/>
              </a:rPr>
              <a:t>Hubo un porcentaje similar de infecciones entre todos los grupos de los dos ensayos. La infección cutánea se reportó más frecuentemente con placebo que con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incluyendo el herpes. Esto</a:t>
            </a:r>
            <a:r>
              <a:rPr lang="es-ES" sz="1200">
                <a:latin typeface="Arial" panose="020B0604020202020204" pitchFamily="34" charset="0"/>
                <a:cs typeface="Arial" panose="020B0604020202020204" pitchFamily="34" charset="0"/>
              </a:rPr>
              <a:t> sugiere una posible mejora de la función de barrera cutánea o la restauración de la respuesta inmunitaria cutánea normal en pacientes tratados con </a:t>
            </a:r>
            <a:r>
              <a:rPr lang="es-ES" sz="1200" err="1">
                <a:latin typeface="Arial" panose="020B0604020202020204" pitchFamily="34" charset="0"/>
                <a:cs typeface="Arial" panose="020B0604020202020204" pitchFamily="34" charset="0"/>
              </a:rPr>
              <a:t>lebrikizumab</a:t>
            </a:r>
            <a:r>
              <a:rPr lang="es-ES" sz="1200">
                <a:latin typeface="Arial" panose="020B0604020202020204" pitchFamily="34" charset="0"/>
                <a:cs typeface="Arial" panose="020B0604020202020204" pitchFamily="34" charset="0"/>
              </a:rPr>
              <a:t>. </a:t>
            </a:r>
            <a:r>
              <a:rPr lang="es-ES" sz="1200" b="0" i="0" u="none" strike="noStrike" baseline="0">
                <a:latin typeface="Arial" panose="020B0604020202020204" pitchFamily="34" charset="0"/>
                <a:cs typeface="Arial" panose="020B0604020202020204" pitchFamily="34" charset="0"/>
              </a:rPr>
              <a:t>No se notificaron infecciones parasitarias ni infecciones oportunistas.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
Los pacientes tratados con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mostraron ligeros aumentos en el recuento medio de eosinófilos en sangre desde el inicio. No obstante, no se reportaron trastornos relacionados con los eosinófilos.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latin typeface="Arial" panose="020B0604020202020204" pitchFamily="34" charset="0"/>
                <a:cs typeface="Arial" panose="020B0604020202020204" pitchFamily="34" charset="0"/>
              </a:rPr>
              <a:t>No se reportó cáncer en el ensayo 1. En el ensayo 2, el cáncer de piel no melanoma se reportó en el 0,4% de los pacientes con </a:t>
            </a:r>
            <a:r>
              <a:rPr lang="es-ES" sz="1200" b="0" i="0" u="none" strike="noStrike" baseline="0" err="1">
                <a:latin typeface="Arial" panose="020B0604020202020204" pitchFamily="34" charset="0"/>
                <a:cs typeface="Arial" panose="020B0604020202020204" pitchFamily="34" charset="0"/>
              </a:rPr>
              <a:t>lebrikizumab</a:t>
            </a:r>
            <a:r>
              <a:rPr lang="es-ES" sz="1200" b="0" i="0" u="none" strike="noStrike" baseline="0">
                <a:latin typeface="Arial" panose="020B0604020202020204" pitchFamily="34" charset="0"/>
                <a:cs typeface="Arial" panose="020B0604020202020204" pitchFamily="34" charset="0"/>
              </a:rPr>
              <a:t> y en el 1,4% de los pacientes con placebo. </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49</a:t>
            </a:fld>
            <a:endParaRPr lang="es-ES"/>
          </a:p>
        </p:txBody>
      </p:sp>
    </p:spTree>
    <p:extLst>
      <p:ext uri="{BB962C8B-B14F-4D97-AF65-F5344CB8AC3E}">
        <p14:creationId xmlns:p14="http://schemas.microsoft.com/office/powerpoint/2010/main" val="405412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latin typeface="Arial" panose="020B0604020202020204" pitchFamily="34" charset="0"/>
                <a:ea typeface="+mn-ea"/>
                <a:cs typeface="Arial" panose="020B0604020202020204" pitchFamily="34" charset="0"/>
              </a:rPr>
              <a:t>En la </a:t>
            </a:r>
            <a:r>
              <a:rPr lang="es-ES" sz="1200" b="0" kern="1200">
                <a:solidFill>
                  <a:schemeClr val="tx1"/>
                </a:solidFill>
                <a:latin typeface="Arial" panose="020B0604020202020204" pitchFamily="34" charset="0"/>
                <a:ea typeface="+mn-ea"/>
                <a:cs typeface="Arial" panose="020B0604020202020204" pitchFamily="34" charset="0"/>
              </a:rPr>
              <a:t>piel con DA, no obstante, </a:t>
            </a:r>
            <a:r>
              <a:rPr lang="es-ES" sz="1200" kern="1200">
                <a:solidFill>
                  <a:schemeClr val="tx1"/>
                </a:solidFill>
                <a:latin typeface="Arial" panose="020B0604020202020204" pitchFamily="34" charset="0"/>
                <a:ea typeface="+mn-ea"/>
                <a:cs typeface="Arial" panose="020B0604020202020204" pitchFamily="34" charset="0"/>
              </a:rPr>
              <a:t>la IL-13, </a:t>
            </a:r>
            <a:r>
              <a:rPr lang="es-ES" sz="1200" b="1" kern="1200">
                <a:solidFill>
                  <a:schemeClr val="tx1"/>
                </a:solidFill>
                <a:latin typeface="Arial" panose="020B0604020202020204" pitchFamily="34" charset="0"/>
                <a:ea typeface="+mn-ea"/>
                <a:cs typeface="Arial" panose="020B0604020202020204" pitchFamily="34" charset="0"/>
              </a:rPr>
              <a:t>pero no la IL-4</a:t>
            </a:r>
            <a:r>
              <a:rPr lang="es-ES" sz="1200" kern="1200">
                <a:solidFill>
                  <a:schemeClr val="tx1"/>
                </a:solidFill>
                <a:latin typeface="Arial" panose="020B0604020202020204" pitchFamily="34" charset="0"/>
                <a:ea typeface="+mn-ea"/>
                <a:cs typeface="Arial" panose="020B0604020202020204" pitchFamily="34" charset="0"/>
              </a:rPr>
              <a:t>, está </a:t>
            </a:r>
            <a:r>
              <a:rPr lang="es-ES" sz="1200" kern="1200" err="1">
                <a:solidFill>
                  <a:schemeClr val="tx1"/>
                </a:solidFill>
                <a:latin typeface="Arial" panose="020B0604020202020204" pitchFamily="34" charset="0"/>
                <a:ea typeface="+mn-ea"/>
                <a:cs typeface="Arial" panose="020B0604020202020204" pitchFamily="34" charset="0"/>
              </a:rPr>
              <a:t>sobreexpresada</a:t>
            </a:r>
            <a:r>
              <a:rPr lang="es-ES" sz="1200" kern="120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latin typeface="Arial" panose="020B0604020202020204" pitchFamily="34" charset="0"/>
                <a:ea typeface="+mn-ea"/>
                <a:cs typeface="Arial" panose="020B0604020202020204" pitchFamily="34" charset="0"/>
              </a:rPr>
              <a:t>La IL-13 es una citoquina proinflamatoria que está </a:t>
            </a:r>
            <a:r>
              <a:rPr lang="es-ES" sz="1200" kern="1200" err="1">
                <a:solidFill>
                  <a:schemeClr val="tx1"/>
                </a:solidFill>
                <a:latin typeface="Arial" panose="020B0604020202020204" pitchFamily="34" charset="0"/>
                <a:ea typeface="+mn-ea"/>
                <a:cs typeface="Arial" panose="020B0604020202020204" pitchFamily="34" charset="0"/>
              </a:rPr>
              <a:t>sobreexpresada</a:t>
            </a:r>
            <a:r>
              <a:rPr lang="es-ES" sz="1200" kern="1200">
                <a:solidFill>
                  <a:schemeClr val="tx1"/>
                </a:solidFill>
                <a:latin typeface="Arial" panose="020B0604020202020204" pitchFamily="34" charset="0"/>
                <a:ea typeface="+mn-ea"/>
                <a:cs typeface="Arial" panose="020B0604020202020204" pitchFamily="34" charset="0"/>
              </a:rPr>
              <a:t> tanto en la piel lesional y como también en la no lesional</a:t>
            </a: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a:latin typeface="Arial" panose="020B0604020202020204" pitchFamily="34" charset="0"/>
                <a:cs typeface="Arial" panose="020B0604020202020204" pitchFamily="34" charset="0"/>
              </a:rPr>
              <a:t>Su expresión </a:t>
            </a:r>
            <a:r>
              <a:rPr lang="es-ES" b="1">
                <a:latin typeface="Arial" panose="020B0604020202020204" pitchFamily="34" charset="0"/>
                <a:cs typeface="Arial" panose="020B0604020202020204" pitchFamily="34" charset="0"/>
              </a:rPr>
              <a:t>se correlaciona con la gravedad </a:t>
            </a:r>
            <a:r>
              <a:rPr lang="es-ES" b="0">
                <a:latin typeface="Arial" panose="020B0604020202020204" pitchFamily="34" charset="0"/>
                <a:cs typeface="Arial" panose="020B0604020202020204" pitchFamily="34" charset="0"/>
              </a:rPr>
              <a:t>de la enfermedad: cuanto más grave es la enfermedad, mayores son los niveles de IL-13.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a:solidFill>
                  <a:schemeClr val="tx1"/>
                </a:solidFill>
                <a:latin typeface="Arial" panose="020B0604020202020204" pitchFamily="34" charset="0"/>
                <a:ea typeface="+mn-ea"/>
                <a:cs typeface="Arial" panose="020B0604020202020204" pitchFamily="34" charset="0"/>
              </a:rPr>
              <a:t>Además, también se </a:t>
            </a:r>
            <a:r>
              <a:rPr lang="es-ES" sz="1200" b="1" kern="1200">
                <a:solidFill>
                  <a:schemeClr val="tx1"/>
                </a:solidFill>
                <a:latin typeface="Arial" panose="020B0604020202020204" pitchFamily="34" charset="0"/>
                <a:ea typeface="+mn-ea"/>
                <a:cs typeface="Arial" panose="020B0604020202020204" pitchFamily="34" charset="0"/>
              </a:rPr>
              <a:t>correlaciona con la cronicidad</a:t>
            </a:r>
            <a:r>
              <a:rPr lang="es-ES" sz="1200" b="0" kern="1200">
                <a:solidFill>
                  <a:schemeClr val="tx1"/>
                </a:solidFill>
                <a:latin typeface="Arial" panose="020B0604020202020204" pitchFamily="34" charset="0"/>
                <a:ea typeface="+mn-ea"/>
                <a:cs typeface="Arial" panose="020B0604020202020204" pitchFamily="34" charset="0"/>
              </a:rPr>
              <a:t>: esta sobreexpresión de IL13 ya se produce desde la infancia y permanece regulada al alza en pacientes adultos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a:solidFill>
                  <a:schemeClr val="tx1"/>
                </a:solidFill>
                <a:latin typeface="Arial" panose="020B0604020202020204" pitchFamily="34" charset="0"/>
                <a:ea typeface="+mn-ea"/>
                <a:cs typeface="Arial" panose="020B0604020202020204" pitchFamily="34" charset="0"/>
              </a:rPr>
              <a:t>Por otro lado, la IL-13 también está relacionada con el picor, puesto que las neuronas sensoriales de la piel tienen receptores de IL-13 y se ha relacionado esta citoquina con la sensibilización </a:t>
            </a:r>
            <a:r>
              <a:rPr lang="es-ES" sz="1200" b="0" kern="1200" err="1">
                <a:solidFill>
                  <a:schemeClr val="tx1"/>
                </a:solidFill>
                <a:latin typeface="Arial" panose="020B0604020202020204" pitchFamily="34" charset="0"/>
                <a:ea typeface="+mn-ea"/>
                <a:cs typeface="Arial" panose="020B0604020202020204" pitchFamily="34" charset="0"/>
              </a:rPr>
              <a:t>pruritógena</a:t>
            </a:r>
            <a:r>
              <a:rPr lang="es-ES" sz="1200" b="0" kern="1200">
                <a:solidFill>
                  <a:schemeClr val="tx1"/>
                </a:solidFill>
                <a:latin typeface="Arial" panose="020B0604020202020204" pitchFamily="34" charset="0"/>
                <a:ea typeface="+mn-ea"/>
                <a:cs typeface="Arial" panose="020B0604020202020204" pitchFamily="34" charset="0"/>
              </a:rPr>
              <a:t>.</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8</a:t>
            </a:fld>
            <a:endParaRPr lang="es-ES"/>
          </a:p>
        </p:txBody>
      </p:sp>
    </p:spTree>
    <p:extLst>
      <p:ext uri="{BB962C8B-B14F-4D97-AF65-F5344CB8AC3E}">
        <p14:creationId xmlns:p14="http://schemas.microsoft.com/office/powerpoint/2010/main" val="4034922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ADvocate 1 (población de </a:t>
            </a:r>
            <a:r>
              <a:rPr lang="es-ES" sz="1200" err="1">
                <a:latin typeface="Arial" panose="020B0604020202020204" pitchFamily="34" charset="0"/>
                <a:cs typeface="Arial" panose="020B0604020202020204" pitchFamily="34" charset="0"/>
              </a:rPr>
              <a:t>seguridad</a:t>
            </a:r>
            <a:r>
              <a:rPr lang="es-ES" sz="1200" baseline="30000" err="1">
                <a:latin typeface="Arial" panose="020B0604020202020204" pitchFamily="34" charset="0"/>
                <a:cs typeface="Arial" panose="020B0604020202020204" pitchFamily="34" charset="0"/>
              </a:rPr>
              <a:t>a</a:t>
            </a:r>
            <a:r>
              <a:rPr lang="es-ES" sz="1200">
                <a:latin typeface="Arial" panose="020B0604020202020204" pitchFamily="34" charset="0"/>
                <a:cs typeface="Arial" panose="020B0604020202020204" pitchFamily="34" charset="0"/>
              </a:rPr>
              <a:t>) y ADvocate 2 (población de seguridad </a:t>
            </a:r>
            <a:r>
              <a:rPr lang="es-ES" sz="1200" err="1">
                <a:latin typeface="Arial" panose="020B0604020202020204" pitchFamily="34" charset="0"/>
                <a:cs typeface="Arial" panose="020B0604020202020204" pitchFamily="34" charset="0"/>
              </a:rPr>
              <a:t>modificada</a:t>
            </a:r>
            <a:r>
              <a:rPr lang="es-ES" sz="1200" baseline="30000" err="1">
                <a:latin typeface="Arial" panose="020B0604020202020204" pitchFamily="34" charset="0"/>
                <a:cs typeface="Arial" panose="020B0604020202020204" pitchFamily="34" charset="0"/>
              </a:rPr>
              <a:t>b</a:t>
            </a:r>
            <a:r>
              <a:rPr lang="es-ES" sz="1200">
                <a:latin typeface="Arial" panose="020B0604020202020204" pitchFamily="34" charset="0"/>
                <a:cs typeface="Arial" panose="020B0604020202020204" pitchFamily="34" charset="0"/>
              </a:rPr>
              <a:t>): resumen de acontecimientos adversos hasta la semana 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Los datos se presentan como n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 población de seguridad incluye a todos los pacientes aleatorizados que recibieron ≥1 dosis de LEBRI durante los periodos combinados de inducción y mantenimiento.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b: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 población de seguridad modificada incluye a todos los pacientes aleatorizados que recibieron ≥1 dosis del fármaco del estudio, excepto 18 pacientes excluidos.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Las muertes se incluyeron como acontecimientos adversos graves e interrupciones debidas a acontecimientos adversos.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d</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El investigador consideró que la muerte no estaba relacionada con el fármaco del estudio.</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Abreviatura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acontecimiento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adverso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TEAE: AA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emergente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COVID-19: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enfermedad</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coronavirus de 2019; LEBRI: lebrikizumab; </a:t>
            </a: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número de pacientes en la población de análisis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número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categoría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especificada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PBO: placebo.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Blauvelt A, Thyssen JP, Guttman-</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Yassky</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 et al. Efficacy and safety of lebrikizumab in moderate-to-severe atopic dermatitis: 52-week results of two randomized, double-blinded, placebo-controlled phase 3 trials.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 J Dermatol.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2023;188(6):740-748</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[pages 742, 743 and 746, Table 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on file, Eli Lilly and Company. </a:t>
            </a:r>
          </a:p>
          <a:p>
            <a:pPr marL="5400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DRM06-AD04-A2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 January 17, 2020 [page 70].</a:t>
            </a:r>
          </a:p>
          <a:p>
            <a:pPr marL="5400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DRM06-AD05-A2</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 May 20, 2020 [page 70].</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50</a:t>
            </a:fld>
            <a:endParaRPr lang="es-ES"/>
          </a:p>
        </p:txBody>
      </p:sp>
    </p:spTree>
    <p:extLst>
      <p:ext uri="{BB962C8B-B14F-4D97-AF65-F5344CB8AC3E}">
        <p14:creationId xmlns:p14="http://schemas.microsoft.com/office/powerpoint/2010/main" val="522358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ADvocate 1 (población de </a:t>
            </a:r>
            <a:r>
              <a:rPr lang="es-ES" sz="1200" err="1">
                <a:latin typeface="Arial" panose="020B0604020202020204" pitchFamily="34" charset="0"/>
                <a:cs typeface="Arial" panose="020B0604020202020204" pitchFamily="34" charset="0"/>
              </a:rPr>
              <a:t>seguridad</a:t>
            </a:r>
            <a:r>
              <a:rPr lang="es-ES" sz="1200" baseline="30000" err="1">
                <a:latin typeface="Arial" panose="020B0604020202020204" pitchFamily="34" charset="0"/>
                <a:cs typeface="Arial" panose="020B0604020202020204" pitchFamily="34" charset="0"/>
              </a:rPr>
              <a:t>a</a:t>
            </a:r>
            <a:r>
              <a:rPr lang="es-ES" sz="1200">
                <a:latin typeface="Arial" panose="020B0604020202020204" pitchFamily="34" charset="0"/>
                <a:cs typeface="Arial" panose="020B0604020202020204" pitchFamily="34" charset="0"/>
              </a:rPr>
              <a:t>) y ADvocate 2 (población de seguridad </a:t>
            </a:r>
            <a:r>
              <a:rPr lang="es-ES" sz="1200" err="1">
                <a:latin typeface="Arial" panose="020B0604020202020204" pitchFamily="34" charset="0"/>
                <a:cs typeface="Arial" panose="020B0604020202020204" pitchFamily="34" charset="0"/>
              </a:rPr>
              <a:t>modificada</a:t>
            </a:r>
            <a:r>
              <a:rPr lang="es-ES" sz="1200" baseline="30000" err="1">
                <a:latin typeface="Arial" panose="020B0604020202020204" pitchFamily="34" charset="0"/>
                <a:cs typeface="Arial" panose="020B0604020202020204" pitchFamily="34" charset="0"/>
              </a:rPr>
              <a:t>b</a:t>
            </a:r>
            <a:r>
              <a:rPr lang="es-ES" sz="1200">
                <a:latin typeface="Arial" panose="020B0604020202020204" pitchFamily="34" charset="0"/>
                <a:cs typeface="Arial" panose="020B0604020202020204" pitchFamily="34" charset="0"/>
              </a:rPr>
              <a:t>): TEAE más comunes hasta la semana 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Los datos se presentan como n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 población de seguridad incluye a todos los pacientes aleatorizados que recibieron ≥1 dosis de LEBRI durante los periodos combinados de inducción y mantenimiento.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b: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 población de seguridad modificada incluye a todos los pacientes aleatorizados que recibieron ≥1 dosis del fármaco del estudio, excepto 18 pacientes excluidos.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c: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Las muertes se incluyeron como acontecimientos adversos graves e interrupciones debidas a acontecimientos adversos.  </a:t>
            </a:r>
            <a:r>
              <a:rPr kumimoji="0" lang="es-ES" sz="12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d</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El investigador consideró que la muerte no estaba relacionada con el fármaco del estudio.</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Abreviatura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acontecimiento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adverso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TEAE: AA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emergente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tratamiento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COVID-19: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enfermedad</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coronavirus de 2019; LEBRI: lebrikizumab; </a:t>
            </a: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número de pacientes en la población de análisis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número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categoría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especificada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PBO: placebo.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Blauvelt A, Thyssen JP, Guttman-</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Yassky</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 et al. Efficacy and safety of lebrikizumab in moderate-to-severe atopic dermatitis: 52-week results of two randomized, double-blinded, placebo-controlled phase 3 trials.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 J Dermatol.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2023;188(6):740-748</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[pages 742, 743 and 746, Table 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Data on file, Eli Lilly and Company. </a:t>
            </a:r>
          </a:p>
          <a:p>
            <a:pPr marL="5400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DRM06-AD04-A2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 January 17, 2020 [page 70].</a:t>
            </a:r>
          </a:p>
          <a:p>
            <a:pPr marL="5400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DRM06-AD05-A2</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 May 20, 2020 [page 70].</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51</a:t>
            </a:fld>
            <a:endParaRPr lang="es-ES"/>
          </a:p>
        </p:txBody>
      </p:sp>
    </p:spTree>
    <p:extLst>
      <p:ext uri="{BB962C8B-B14F-4D97-AF65-F5344CB8AC3E}">
        <p14:creationId xmlns:p14="http://schemas.microsoft.com/office/powerpoint/2010/main" val="705478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latin typeface="Arial" panose="020B0604020202020204" pitchFamily="34" charset="0"/>
                <a:cs typeface="Arial" panose="020B0604020202020204" pitchFamily="34" charset="0"/>
              </a:rPr>
              <a:t>ADvocate 1 (población de </a:t>
            </a:r>
            <a:r>
              <a:rPr lang="es-ES" sz="1200" err="1">
                <a:latin typeface="Arial" panose="020B0604020202020204" pitchFamily="34" charset="0"/>
                <a:cs typeface="Arial" panose="020B0604020202020204" pitchFamily="34" charset="0"/>
              </a:rPr>
              <a:t>seguridad</a:t>
            </a:r>
            <a:r>
              <a:rPr lang="es-ES" sz="1200" baseline="30000" err="1">
                <a:latin typeface="Arial" panose="020B0604020202020204" pitchFamily="34" charset="0"/>
                <a:cs typeface="Arial" panose="020B0604020202020204" pitchFamily="34" charset="0"/>
              </a:rPr>
              <a:t>a</a:t>
            </a:r>
            <a:r>
              <a:rPr lang="es-ES" sz="1200">
                <a:latin typeface="Arial" panose="020B0604020202020204" pitchFamily="34" charset="0"/>
                <a:cs typeface="Arial" panose="020B0604020202020204" pitchFamily="34" charset="0"/>
              </a:rPr>
              <a:t>) y ADvocate 2 (población de seguridad </a:t>
            </a:r>
            <a:r>
              <a:rPr lang="es-ES" sz="1200" err="1">
                <a:latin typeface="Arial" panose="020B0604020202020204" pitchFamily="34" charset="0"/>
                <a:cs typeface="Arial" panose="020B0604020202020204" pitchFamily="34" charset="0"/>
              </a:rPr>
              <a:t>modificada</a:t>
            </a:r>
            <a:r>
              <a:rPr lang="es-ES" sz="1200" baseline="30000" err="1">
                <a:latin typeface="Arial" panose="020B0604020202020204" pitchFamily="34" charset="0"/>
                <a:cs typeface="Arial" panose="020B0604020202020204" pitchFamily="34" charset="0"/>
              </a:rPr>
              <a:t>b</a:t>
            </a:r>
            <a:r>
              <a:rPr lang="es-ES" sz="1200">
                <a:latin typeface="Arial" panose="020B0604020202020204" pitchFamily="34" charset="0"/>
                <a:cs typeface="Arial" panose="020B0604020202020204" pitchFamily="34" charset="0"/>
              </a:rPr>
              <a:t>): TEAE más comunes hasta la semana 52</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Abreviatura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acontecimiento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adverso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HLT: </a:t>
            </a: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términos del nivel alto, por sus siglas en inglés,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LEBRI: lebrikizumab;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MeDRA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diccionario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médico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para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actividades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reguladoras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 número de pacientes en la población de análisis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número</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en la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categoría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especificada</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Referencia</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Blauvelt A, Thyssen JP, Guttman-</a:t>
            </a:r>
            <a:r>
              <a:rPr kumimoji="0" lang="en-US"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Yassky</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 et al. Efficacy and safety of lebrikizumab in moderate-to-severe atopic dermatitis: 52-week results of two randomized, double-blinded, placebo-controlled phase 3 trials. </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 J Dermatol.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2023;188(6):740-748</a:t>
            </a:r>
            <a:r>
              <a:rPr kumimoji="0" lang="en-US"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[page 746, Table 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Winthrop KL, </a:t>
            </a: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Novosad</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SA, </a:t>
            </a: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Baddley</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JW, et al. Opportunistic infections and biologic therapies in immune-mediated inflammatory diseases: Consensus recommendations for infection reporting during clinical trials and </a:t>
            </a:r>
            <a:r>
              <a:rPr kumimoji="0" lang="en-GB" sz="1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postmarketing</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surveillance. </a:t>
            </a:r>
            <a:r>
              <a:rPr kumimoji="0" lang="en-GB" sz="12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Ann Rheum Dis.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2015;74;2107-2116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[page 2113, Table 2].</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52</a:t>
            </a:fld>
            <a:endParaRPr lang="es-ES"/>
          </a:p>
        </p:txBody>
      </p:sp>
    </p:spTree>
    <p:extLst>
      <p:ext uri="{BB962C8B-B14F-4D97-AF65-F5344CB8AC3E}">
        <p14:creationId xmlns:p14="http://schemas.microsoft.com/office/powerpoint/2010/main" val="4194660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atin typeface="Arial" panose="020B0604020202020204" pitchFamily="34" charset="0"/>
                <a:cs typeface="Arial" panose="020B0604020202020204" pitchFamily="34" charset="0"/>
              </a:rPr>
              <a:t>El perfil de </a:t>
            </a:r>
            <a:r>
              <a:rPr lang="es-ES" b="1">
                <a:latin typeface="Arial" panose="020B0604020202020204" pitchFamily="34" charset="0"/>
                <a:cs typeface="Arial" panose="020B0604020202020204" pitchFamily="34" charset="0"/>
              </a:rPr>
              <a:t>seguridad de </a:t>
            </a:r>
            <a:r>
              <a:rPr lang="es-ES" b="1" err="1">
                <a:latin typeface="Arial" panose="020B0604020202020204" pitchFamily="34" charset="0"/>
                <a:cs typeface="Arial" panose="020B0604020202020204" pitchFamily="34" charset="0"/>
              </a:rPr>
              <a:t>lebrikizumab</a:t>
            </a:r>
            <a:r>
              <a:rPr lang="es-ES" b="1">
                <a:latin typeface="Arial" panose="020B0604020202020204" pitchFamily="34" charset="0"/>
                <a:cs typeface="Arial" panose="020B0604020202020204" pitchFamily="34" charset="0"/>
              </a:rPr>
              <a:t> a largo plazo es consistente con estudios previos</a:t>
            </a:r>
            <a:r>
              <a:rPr lang="es-ES">
                <a:latin typeface="Arial" panose="020B0604020202020204" pitchFamily="34" charset="0"/>
                <a:cs typeface="Arial" panose="020B0604020202020204" pitchFamily="34" charset="0"/>
              </a:rPr>
              <a:t>. Aquí podemos ver los resultados de seguridad del estudio de extensión </a:t>
            </a:r>
            <a:r>
              <a:rPr lang="es-ES" err="1">
                <a:latin typeface="Arial" panose="020B0604020202020204" pitchFamily="34" charset="0"/>
                <a:cs typeface="Arial" panose="020B0604020202020204" pitchFamily="34" charset="0"/>
              </a:rPr>
              <a:t>ADjoin</a:t>
            </a:r>
            <a:r>
              <a:rPr lang="es-ES">
                <a:latin typeface="Arial" panose="020B0604020202020204" pitchFamily="34" charset="0"/>
                <a:cs typeface="Arial" panose="020B0604020202020204" pitchFamily="34" charset="0"/>
              </a:rPr>
              <a:t>, hasta dos años de seguimiento:</a:t>
            </a:r>
          </a:p>
          <a:p>
            <a:endParaRPr lang="es-ES">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Acontecimientos adversos en su mayoría </a:t>
            </a:r>
            <a:r>
              <a:rPr lang="es-ES" b="1">
                <a:latin typeface="Arial" panose="020B0604020202020204" pitchFamily="34" charset="0"/>
                <a:cs typeface="Arial" panose="020B0604020202020204" pitchFamily="34" charset="0"/>
              </a:rPr>
              <a:t>leves o moderados</a:t>
            </a:r>
            <a:r>
              <a:rPr lang="es-ES">
                <a:latin typeface="Arial" panose="020B0604020202020204" pitchFamily="34" charset="0"/>
                <a:cs typeface="Arial" panose="020B0604020202020204" pitchFamily="34" charset="0"/>
              </a:rPr>
              <a:t>, con un porcentaje bajo de acontecimientos graves, así como un porcentaje bajo de discontinuaciones por acontecimientos adversos.</a:t>
            </a:r>
          </a:p>
          <a:p>
            <a:endParaRPr lang="es-ES">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En cuanto a conjuntivitis, el 2,4% y el 4% de los pacientes que recibieron lebrikizumab 250 mg cada 2 semanas y 4 semanas, respectivamente, informaron de conjuntivitis durante </a:t>
            </a:r>
            <a:r>
              <a:rPr lang="es-ES" err="1">
                <a:latin typeface="Arial" panose="020B0604020202020204" pitchFamily="34" charset="0"/>
                <a:cs typeface="Arial" panose="020B0604020202020204" pitchFamily="34" charset="0"/>
              </a:rPr>
              <a:t>ADjoin</a:t>
            </a:r>
            <a:r>
              <a:rPr lang="es-ES">
                <a:latin typeface="Arial" panose="020B0604020202020204" pitchFamily="34" charset="0"/>
                <a:cs typeface="Arial" panose="020B0604020202020204" pitchFamily="34" charset="0"/>
              </a:rPr>
              <a:t>, (≈8% en la semana 52 de ADvocate 1 y 2).</a:t>
            </a:r>
          </a:p>
          <a:p>
            <a:endParaRPr lang="es-ES">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No hubo aumento en las infecciones por herpes o parásitos durante </a:t>
            </a:r>
            <a:r>
              <a:rPr lang="es-ES" err="1">
                <a:latin typeface="Arial" panose="020B0604020202020204" pitchFamily="34" charset="0"/>
                <a:cs typeface="Arial" panose="020B0604020202020204" pitchFamily="34" charset="0"/>
              </a:rPr>
              <a:t>ADjoin</a:t>
            </a:r>
            <a:r>
              <a:rPr lang="es-ES">
                <a:latin typeface="Arial" panose="020B0604020202020204" pitchFamily="34" charset="0"/>
                <a:cs typeface="Arial" panose="020B0604020202020204" pitchFamily="34" charset="0"/>
              </a:rPr>
              <a:t> en comparación con los estudios parentales.</a:t>
            </a:r>
          </a:p>
          <a:p>
            <a:endParaRPr lang="es-ES">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Las tasas de reacciones en el lugar de la inyección también fueron bajas.</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53</a:t>
            </a:fld>
            <a:endParaRPr lang="es-ES"/>
          </a:p>
        </p:txBody>
      </p:sp>
    </p:spTree>
    <p:extLst>
      <p:ext uri="{BB962C8B-B14F-4D97-AF65-F5344CB8AC3E}">
        <p14:creationId xmlns:p14="http://schemas.microsoft.com/office/powerpoint/2010/main" val="1875301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90000"/>
              </a:lnSpc>
            </a:pPr>
            <a:r>
              <a:rPr lang="es-ES" sz="1800" b="0" kern="1200" spc="20">
                <a:solidFill>
                  <a:srgbClr val="C00000"/>
                </a:solidFill>
                <a:effectLst/>
                <a:latin typeface="Arial" panose="020B0604020202020204" pitchFamily="34" charset="0"/>
                <a:ea typeface="Times New Roman" panose="02020603050405020304" pitchFamily="18" charset="0"/>
              </a:rPr>
              <a:t>Se trata de las reacciones adversas que aparecen en la Ficha Técnica en base a todos los estudios realizados.</a:t>
            </a:r>
            <a:endParaRPr lang="es-ES" sz="1800" b="0">
              <a:effectLst/>
              <a:latin typeface="Times New Roman" panose="02020603050405020304" pitchFamily="18" charset="0"/>
              <a:ea typeface="Times New Roman" panose="02020603050405020304" pitchFamily="18" charset="0"/>
            </a:endParaRPr>
          </a:p>
          <a:p>
            <a:pPr>
              <a:lnSpc>
                <a:spcPct val="90000"/>
              </a:lnSpc>
            </a:pPr>
            <a:r>
              <a:rPr lang="es-ES" sz="1800" b="0" kern="1200" spc="20">
                <a:solidFill>
                  <a:srgbClr val="C00000"/>
                </a:solidFill>
                <a:effectLst/>
                <a:latin typeface="Arial" panose="020B0604020202020204" pitchFamily="34" charset="0"/>
                <a:ea typeface="Times New Roman" panose="02020603050405020304" pitchFamily="18" charset="0"/>
              </a:rPr>
              <a:t> </a:t>
            </a:r>
            <a:endParaRPr lang="es-ES" sz="1800" b="0">
              <a:effectLst/>
              <a:latin typeface="Times New Roman" panose="02020603050405020304" pitchFamily="18" charset="0"/>
              <a:ea typeface="Times New Roman" panose="02020603050405020304" pitchFamily="18" charset="0"/>
            </a:endParaRPr>
          </a:p>
          <a:p>
            <a:pPr>
              <a:lnSpc>
                <a:spcPct val="90000"/>
              </a:lnSpc>
            </a:pPr>
            <a:r>
              <a:rPr lang="es-ES" sz="1800" b="0" kern="1200" spc="20">
                <a:solidFill>
                  <a:srgbClr val="C00000"/>
                </a:solidFill>
                <a:effectLst/>
                <a:latin typeface="Arial" panose="020B0604020202020204" pitchFamily="34" charset="0"/>
                <a:ea typeface="Times New Roman" panose="02020603050405020304" pitchFamily="18" charset="0"/>
              </a:rPr>
              <a:t>Un 20% de los pacientes presentaban antecedentes de conjuntivitis antes de participar en el ensayo.</a:t>
            </a:r>
            <a:endParaRPr lang="es-ES" sz="1800" b="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54</a:t>
            </a:fld>
            <a:endParaRPr lang="es-ES"/>
          </a:p>
        </p:txBody>
      </p:sp>
    </p:spTree>
    <p:extLst>
      <p:ext uri="{BB962C8B-B14F-4D97-AF65-F5344CB8AC3E}">
        <p14:creationId xmlns:p14="http://schemas.microsoft.com/office/powerpoint/2010/main" val="1199720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800" kern="1200">
                <a:solidFill>
                  <a:srgbClr val="000000"/>
                </a:solidFill>
                <a:effectLst/>
                <a:latin typeface="Arial" panose="020B0604020202020204" pitchFamily="34" charset="0"/>
                <a:ea typeface="Times New Roman" panose="02020603050405020304" pitchFamily="18" charset="0"/>
              </a:rPr>
              <a:t>Lebrikizumab estará disponible en jeringa o en pluma precargada </a:t>
            </a:r>
            <a:r>
              <a:rPr lang="es-ES" sz="1800" b="1" kern="1200" spc="20">
                <a:solidFill>
                  <a:srgbClr val="C00000"/>
                </a:solidFill>
                <a:effectLst/>
                <a:latin typeface="Arial" panose="020B0604020202020204" pitchFamily="34" charset="0"/>
                <a:ea typeface="Times New Roman" panose="02020603050405020304" pitchFamily="18" charset="0"/>
              </a:rPr>
              <a:t>(ambos dispositivos comercializados a la vez),</a:t>
            </a:r>
            <a:r>
              <a:rPr lang="es-ES" sz="1800" kern="1200">
                <a:solidFill>
                  <a:srgbClr val="000000"/>
                </a:solidFill>
                <a:effectLst/>
                <a:latin typeface="Arial" panose="020B0604020202020204" pitchFamily="34" charset="0"/>
                <a:ea typeface="Times New Roman" panose="02020603050405020304" pitchFamily="18" charset="0"/>
              </a:rPr>
              <a:t> con 250 mg de principio activo que debe administrarse de forma subcutánea.</a:t>
            </a:r>
            <a:endParaRPr lang="es-ES" sz="1800">
              <a:effectLst/>
              <a:latin typeface="Times New Roman" panose="02020603050405020304" pitchFamily="18"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No requiere ajuste de dosis según peso, los adolescentes y los adultos utilizan la misma posología. </a:t>
            </a:r>
            <a:r>
              <a:rPr lang="es-ES" sz="1800" b="1" kern="1200" spc="20">
                <a:solidFill>
                  <a:srgbClr val="C00000"/>
                </a:solidFill>
                <a:effectLst/>
                <a:latin typeface="Arial" panose="020B0604020202020204" pitchFamily="34" charset="0"/>
                <a:ea typeface="Times New Roman" panose="02020603050405020304" pitchFamily="18" charset="0"/>
              </a:rPr>
              <a:t>Tampoco se requiere ajuste de dosis en pacientes de edad avanzada o en pacientes con insuficiencia hepática o renal.</a:t>
            </a:r>
            <a:endParaRPr lang="es-ES" sz="1800">
              <a:effectLst/>
              <a:latin typeface="Times New Roman" panose="02020603050405020304" pitchFamily="18" charset="0"/>
              <a:ea typeface="Times New Roman" panose="02020603050405020304" pitchFamily="18" charset="0"/>
            </a:endParaRPr>
          </a:p>
          <a:p>
            <a:pPr algn="just"/>
            <a:endParaRPr lang="es-ES" sz="1800" kern="1200">
              <a:solidFill>
                <a:srgbClr val="000000"/>
              </a:solidFill>
              <a:effectLst/>
              <a:latin typeface="Arial" panose="020B0604020202020204" pitchFamily="34" charset="0"/>
              <a:ea typeface="Times New Roman" panose="02020603050405020304" pitchFamily="18" charset="0"/>
            </a:endParaRPr>
          </a:p>
          <a:p>
            <a:pPr algn="just"/>
            <a:r>
              <a:rPr lang="es-ES" sz="1800" kern="1200">
                <a:solidFill>
                  <a:srgbClr val="000000"/>
                </a:solidFill>
                <a:effectLst/>
                <a:latin typeface="Arial" panose="020B0604020202020204" pitchFamily="34" charset="0"/>
                <a:ea typeface="Times New Roman" panose="02020603050405020304" pitchFamily="18" charset="0"/>
              </a:rPr>
              <a:t>La dosis recomendada de lebrikizumab es de 500 mg (dos inyecciones de 250 mg) tanto en la semana 0 como en la semana 2, seguido de 250 mg administrados por vía subcutánea cada dos semanas hasta la semana 16. </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rPr>
              <a:t>Se debe considerar la posibilidad de suspender el tratamiento en pacientes que no hayan mostrado respuesta clínica después de 16 semanas de tratamiento.</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rPr>
              <a:t>Una vez que se logra la respuesta clínica, la dosis de mantenimiento recomendada de lebrikizumab es de 250 mg cada cuatro semanas.</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kern="1200">
                <a:solidFill>
                  <a:srgbClr val="000000"/>
                </a:solidFill>
                <a:effectLst/>
                <a:latin typeface="Arial" panose="020B0604020202020204" pitchFamily="34" charset="0"/>
                <a:ea typeface="Times New Roman" panose="02020603050405020304" pitchFamily="18" charset="0"/>
              </a:rPr>
              <a:t>Algunos pacientes con respuesta parcial inicial pueden mejorar aún más si continúan el tratamiento cada 2 semanas hasta la semana 24 (luego pasan a cada 4 semanas),</a:t>
            </a:r>
            <a:r>
              <a:rPr lang="es-ES" sz="1800" b="1" kern="1200" spc="20">
                <a:solidFill>
                  <a:srgbClr val="C00000"/>
                </a:solidFill>
                <a:effectLst/>
                <a:latin typeface="Arial" panose="020B0604020202020204" pitchFamily="34" charset="0"/>
                <a:ea typeface="Times New Roman" panose="02020603050405020304" pitchFamily="18" charset="0"/>
              </a:rPr>
              <a:t> estrategia que está contemplada en la Ficha Técnica.</a:t>
            </a:r>
            <a:endParaRPr lang="es-ES" sz="1800">
              <a:effectLst/>
              <a:latin typeface="Times New Roman" panose="02020603050405020304" pitchFamily="18" charset="0"/>
              <a:ea typeface="Times New Roman" panose="02020603050405020304" pitchFamily="18" charset="0"/>
            </a:endParaRPr>
          </a:p>
          <a:p>
            <a:pPr marL="285750" lvl="0" indent="-285750" algn="just">
              <a:buFont typeface="Arial" panose="020B0604020202020204" pitchFamily="34" charset="0"/>
              <a:buChar char="•"/>
              <a:tabLst>
                <a:tab pos="457200" algn="l"/>
              </a:tabLst>
            </a:pPr>
            <a:r>
              <a:rPr lang="es-ES" sz="1800" b="1" kern="1200" spc="20">
                <a:solidFill>
                  <a:srgbClr val="C00000"/>
                </a:solidFill>
                <a:effectLst/>
                <a:latin typeface="Arial" panose="020B0604020202020204" pitchFamily="34" charset="0"/>
                <a:ea typeface="Times New Roman" panose="02020603050405020304" pitchFamily="18" charset="0"/>
              </a:rPr>
              <a:t>En todos los casos se debe seguir el tratamiento cada 4 semanas a partir de las 24 semanas del inicio.</a:t>
            </a:r>
            <a:endParaRPr lang="es-ES" sz="1800">
              <a:effectLst/>
              <a:latin typeface="Times New Roman" panose="02020603050405020304" pitchFamily="18" charset="0"/>
              <a:ea typeface="Times New Roman" panose="02020603050405020304" pitchFamily="18" charset="0"/>
            </a:endParaRPr>
          </a:p>
          <a:p>
            <a:endParaRPr lang="es-ES" sz="1800" kern="1200">
              <a:solidFill>
                <a:srgbClr val="000000"/>
              </a:solidFill>
              <a:effectLst/>
              <a:latin typeface="Arial" panose="020B0604020202020204" pitchFamily="34" charset="0"/>
              <a:ea typeface="Times New Roman" panose="02020603050405020304" pitchFamily="18" charset="0"/>
            </a:endParaRPr>
          </a:p>
          <a:p>
            <a:r>
              <a:rPr lang="es-ES" sz="1800" kern="1200">
                <a:solidFill>
                  <a:srgbClr val="000000"/>
                </a:solidFill>
                <a:effectLst/>
                <a:latin typeface="Arial" panose="020B0604020202020204" pitchFamily="34" charset="0"/>
                <a:ea typeface="Times New Roman" panose="02020603050405020304" pitchFamily="18" charset="0"/>
              </a:rPr>
              <a:t>Por ello, lebrikizumab es el </a:t>
            </a:r>
            <a:r>
              <a:rPr lang="es-ES" sz="1800" b="1" kern="1200">
                <a:solidFill>
                  <a:srgbClr val="000000"/>
                </a:solidFill>
                <a:effectLst/>
                <a:latin typeface="Arial" panose="020B0604020202020204" pitchFamily="34" charset="0"/>
                <a:ea typeface="Times New Roman" panose="02020603050405020304" pitchFamily="18" charset="0"/>
              </a:rPr>
              <a:t>único biológico con un mantenimiento cada 4 semanas para todos los pacientes.</a:t>
            </a:r>
            <a:endParaRPr lang="es-ES" b="1" i="0">
              <a:solidFill>
                <a:srgbClr val="3C4043"/>
              </a:solidFill>
              <a:effectLst/>
              <a:latin typeface="Arial" panose="020B0604020202020204" pitchFamily="34" charset="0"/>
              <a:cs typeface="Arial" panose="020B0604020202020204" pitchFamily="34" charset="0"/>
            </a:endParaRPr>
          </a:p>
          <a:p>
            <a:endParaRPr lang="es-ES" b="0" i="0">
              <a:solidFill>
                <a:srgbClr val="3C4043"/>
              </a:solidFill>
              <a:effectLst/>
              <a:latin typeface="Arial" panose="020B0604020202020204" pitchFamily="34" charset="0"/>
              <a:cs typeface="Arial" panose="020B0604020202020204" pitchFamily="34" charset="0"/>
            </a:endParaRPr>
          </a:p>
          <a:p>
            <a:r>
              <a:rPr lang="es-ES" b="1" i="0">
                <a:solidFill>
                  <a:srgbClr val="3C4043"/>
                </a:solidFill>
                <a:effectLst/>
                <a:latin typeface="Arial" panose="020B0604020202020204" pitchFamily="34" charset="0"/>
                <a:cs typeface="Arial" panose="020B0604020202020204" pitchFamily="34" charset="0"/>
              </a:rPr>
              <a:t>NOTAS ADICIONALES:</a:t>
            </a:r>
          </a:p>
          <a:p>
            <a:r>
              <a:rPr lang="es-ES" b="0" i="0">
                <a:solidFill>
                  <a:srgbClr val="3C4043"/>
                </a:solidFill>
                <a:effectLst/>
                <a:latin typeface="Arial" panose="020B0604020202020204" pitchFamily="34" charset="0"/>
                <a:cs typeface="Arial" panose="020B0604020202020204" pitchFamily="34" charset="0"/>
              </a:rPr>
              <a:t>Los pacientes </a:t>
            </a:r>
            <a:r>
              <a:rPr lang="es-ES" b="0" i="0" err="1">
                <a:solidFill>
                  <a:srgbClr val="3C4043"/>
                </a:solidFill>
                <a:effectLst/>
                <a:latin typeface="Arial" panose="020B0604020202020204" pitchFamily="34" charset="0"/>
                <a:cs typeface="Arial" panose="020B0604020202020204" pitchFamily="34" charset="0"/>
              </a:rPr>
              <a:t>superrespondedores</a:t>
            </a:r>
            <a:r>
              <a:rPr lang="es-ES" b="0" i="0">
                <a:solidFill>
                  <a:srgbClr val="3C4043"/>
                </a:solidFill>
                <a:effectLst/>
                <a:latin typeface="Arial" panose="020B0604020202020204" pitchFamily="34" charset="0"/>
                <a:cs typeface="Arial" panose="020B0604020202020204" pitchFamily="34" charset="0"/>
              </a:rPr>
              <a:t> a tralokinumab podrían llegar a usar dosis cada 4 semanas según Ficha Técnica, pero la dosis de mantenimiento recomendada es cada 2 semanas.</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56</a:t>
            </a:fld>
            <a:endParaRPr lang="es-ES"/>
          </a:p>
        </p:txBody>
      </p:sp>
    </p:spTree>
    <p:extLst>
      <p:ext uri="{BB962C8B-B14F-4D97-AF65-F5344CB8AC3E}">
        <p14:creationId xmlns:p14="http://schemas.microsoft.com/office/powerpoint/2010/main" val="2443667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Recordemos que los </a:t>
            </a:r>
            <a:r>
              <a:rPr kumimoji="0" lang="es-E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 no respondedores en la semana 16 </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(que no habían conseguido E</a:t>
            </a:r>
            <a:r>
              <a:rPr lang="es-ES" sz="1200" b="0" i="0" u="none" strike="noStrike" baseline="0">
                <a:solidFill>
                  <a:srgbClr val="000000"/>
                </a:solidFill>
                <a:latin typeface="Arial" panose="020B0604020202020204" pitchFamily="34" charset="0"/>
                <a:cs typeface="Arial" panose="020B0604020202020204" pitchFamily="34" charset="0"/>
              </a:rPr>
              <a:t>ASI75 o IGA 0/1 o bien que habían usado medicación de rescate) durante este periodo,</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fueron asignados a un </a:t>
            </a:r>
            <a:r>
              <a:rPr kumimoji="0" lang="es-E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brazo de escape, abierto, donde se administró lebrikizumab 250 mg cada 2 semanas </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hasta la semana 52.</a:t>
            </a: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r>
              <a:rPr lang="es-ES" sz="1200" b="0" i="0" u="none" strike="noStrike" baseline="0">
                <a:solidFill>
                  <a:srgbClr val="22346A"/>
                </a:solidFill>
                <a:latin typeface="Goldplay-Regular"/>
              </a:rPr>
              <a:t>Los pacientes que no respondieron según el protocolo y los tratados con medicación de rescate tópica o sistémica durante el periodo de inducción fueron asignados a recibir lebrikizumab 250 mg C2S como parte de un brazo de escape. </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r>
              <a:rPr lang="es-ES" sz="1200" b="0" i="0" u="none" strike="noStrike" baseline="0">
                <a:solidFill>
                  <a:srgbClr val="22346A"/>
                </a:solidFill>
                <a:latin typeface="Goldplay-Regular"/>
              </a:rPr>
              <a:t>Los no respondedores se definieron como pacientes que no alcanzaron IGA (0,1) con </a:t>
            </a:r>
            <a:r>
              <a:rPr lang="es-ES" sz="1200" b="0" i="0" u="none" strike="noStrike" baseline="0">
                <a:solidFill>
                  <a:srgbClr val="22346A"/>
                </a:solidFill>
                <a:latin typeface="Symbol" panose="05050102010706020507" pitchFamily="18" charset="2"/>
              </a:rPr>
              <a:t>≥</a:t>
            </a:r>
            <a:r>
              <a:rPr lang="es-ES" sz="1200" b="0" i="0" u="none" strike="noStrike" baseline="0">
                <a:solidFill>
                  <a:srgbClr val="22346A"/>
                </a:solidFill>
                <a:latin typeface="Goldplay-Regular"/>
              </a:rPr>
              <a:t>2 puntos de mejoría o EASI-75, o pacientes que recibieron cualquier medicación de rescate, incluyendo TCS o TCI, antes de la Semana 16.</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r>
              <a:rPr lang="es-ES" sz="1200" b="0" i="0" u="none" strike="noStrike" baseline="0">
                <a:solidFill>
                  <a:srgbClr val="22346A"/>
                </a:solidFill>
                <a:latin typeface="Goldplay-Regular"/>
              </a:rPr>
              <a:t>Los datos se presentan como resultados observados sin imputación de los datos que faltan</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r>
              <a:rPr lang="es-ES" sz="1200" b="0" i="0" u="none" strike="noStrike" baseline="0">
                <a:solidFill>
                  <a:srgbClr val="22346A"/>
                </a:solidFill>
                <a:latin typeface="Goldplay-Regular"/>
              </a:rPr>
              <a:t>Se permitió el uso de TCS de potencia baja y media </a:t>
            </a: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Vamos a ver qué ocurre con estos </a:t>
            </a:r>
            <a:r>
              <a:rPr kumimoji="0" lang="es-ES" sz="12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 que no tienen una respuesta óptima en la semana 16 y que siguen el tratamiento con lebrikizumab cada 2 semanas</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a:t>
            </a: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221E1F"/>
              </a:solidFill>
              <a:effectLst/>
              <a:uLnTx/>
              <a:uFillTx/>
              <a:latin typeface="Arial" panose="020B0604020202020204" pitchFamily="34" charset="0"/>
              <a:ea typeface="+mn-ea"/>
              <a:cs typeface="Arial" panose="020B0604020202020204" pitchFamily="34" charset="0"/>
            </a:endParaRPr>
          </a:p>
          <a:p>
            <a:pPr algn="l"/>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NOTAS ADICIONALES: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Los pacientes que recibieron placebo durante las primeras 16 semanas y que eran elegibles para el brazo de escape en la s16, recibieron una dosis de carga (500 mg) en la s16 y en la s18.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Los pacientes que habían recibido medicación sistémica de rescate en las primeras 16 semanas de tratamiento requerían un lavado de 5 semividas antes de iniciar el tratamiento con lebrikizumab en el brazo de escape.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Por otro lado, el brazo de escape también recibía a l</a:t>
            </a:r>
            <a:r>
              <a:rPr lang="es-ES" sz="1200" b="0" i="0" u="none" strike="noStrike" baseline="0">
                <a:solidFill>
                  <a:srgbClr val="221E1F"/>
                </a:solidFill>
                <a:latin typeface="Arial" panose="020B0604020202020204" pitchFamily="34" charset="0"/>
                <a:cs typeface="Arial" panose="020B0604020202020204" pitchFamily="34" charset="0"/>
              </a:rPr>
              <a:t>os pacientes aleatorizados que no mantuvieron una respuesta aceptable (EASI 50) durante el período de mantenimiento (semana 16 – 52), en </a:t>
            </a:r>
            <a:r>
              <a:rPr kumimoji="0" lang="es-E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las evaluaciones que se realizaron en la s24, s32, s40 y s48.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21E1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2346A"/>
                </a:solidFill>
                <a:latin typeface="Goldplay-Regular"/>
              </a:rPr>
              <a:t>La tasa de respuesta en la semana 16 no parte de 0, ya que 22 pacientes alcanzaron el EASI-75 con el uso de medicación de rescate antes de la semana 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21E1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21E1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221E1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221E1F"/>
                </a:solidFill>
                <a:latin typeface="Arial" panose="020B0604020202020204" pitchFamily="34" charset="0"/>
                <a:cs typeface="Arial" panose="020B0604020202020204" pitchFamily="34" charset="0"/>
              </a:rPr>
              <a:t>Una vez en el grupo de escape, los pacientes que no alcanzaron EASI 50 después de al menos 8 semanas de tratamiento discontinuaron el estudio.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221E1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221E1F"/>
              </a:solidFill>
              <a:effectLst/>
              <a:uLnTx/>
              <a:uFillTx/>
              <a:latin typeface="Arial" panose="020B0604020202020204" pitchFamily="34" charset="0"/>
              <a:ea typeface="+mn-ea"/>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57</a:t>
            </a:fld>
            <a:endParaRPr lang="es-ES"/>
          </a:p>
        </p:txBody>
      </p:sp>
    </p:spTree>
    <p:extLst>
      <p:ext uri="{BB962C8B-B14F-4D97-AF65-F5344CB8AC3E}">
        <p14:creationId xmlns:p14="http://schemas.microsoft.com/office/powerpoint/2010/main" val="1784128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a:latin typeface="Arial" panose="020B0604020202020204" pitchFamily="34" charset="0"/>
                <a:cs typeface="Arial" panose="020B0604020202020204" pitchFamily="34" charset="0"/>
              </a:rPr>
              <a:t>Se observó que estos pacientes que no tenían una respuesta óptima en la semana 16 podían </a:t>
            </a:r>
            <a:r>
              <a:rPr lang="es-ES_tradnl" sz="1200" b="1">
                <a:latin typeface="Arial" panose="020B0604020202020204" pitchFamily="34" charset="0"/>
                <a:cs typeface="Arial" panose="020B0604020202020204" pitchFamily="34" charset="0"/>
              </a:rPr>
              <a:t>seguir mejorando más con el tratamiento continuado </a:t>
            </a:r>
            <a:r>
              <a:rPr lang="es-ES_tradnl" sz="1200">
                <a:latin typeface="Arial" panose="020B0604020202020204" pitchFamily="34" charset="0"/>
                <a:cs typeface="Arial" panose="020B0604020202020204" pitchFamily="34" charset="0"/>
              </a:rPr>
              <a:t>cada 2 semanas hasta la semana 24, puesto que el </a:t>
            </a:r>
            <a:r>
              <a:rPr lang="es-ES_tradnl" sz="1200" b="1">
                <a:latin typeface="Arial" panose="020B0604020202020204" pitchFamily="34" charset="0"/>
                <a:cs typeface="Arial" panose="020B0604020202020204" pitchFamily="34" charset="0"/>
              </a:rPr>
              <a:t>60% de estos pacientes conseguían la respuesta EASI 75 en la semana 24 </a:t>
            </a:r>
            <a:r>
              <a:rPr lang="es-ES_tradnl" sz="1200" b="0">
                <a:latin typeface="Arial" panose="020B0604020202020204" pitchFamily="34" charset="0"/>
                <a:cs typeface="Arial" panose="020B0604020202020204" pitchFamily="34" charset="0"/>
              </a:rPr>
              <a:t>y sigue aumentando hasta el 75% en la semana 52.</a:t>
            </a:r>
          </a:p>
          <a:p>
            <a:endParaRPr lang="es-ES_tradnl"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prstClr val="black"/>
                </a:solidFill>
                <a:latin typeface="Arial" panose="020B0604020202020204" pitchFamily="34" charset="0"/>
                <a:cs typeface="Arial" panose="020B0604020202020204" pitchFamily="34" charset="0"/>
              </a:rPr>
              <a:t>Por tanto, continuar el tratamiento a largo plazo con lebrikizumab más allá de las 16 semanas puede conducir a altos niveles de respuesta hasta la semana 52, incluso en los casos en que el beneficio del tratamiento a corto plazo no es óptimo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a:latin typeface="Arial" panose="020B0604020202020204" pitchFamily="34" charset="0"/>
                <a:cs typeface="Arial" panose="020B0604020202020204" pitchFamily="34" charset="0"/>
              </a:rPr>
              <a:t>De hecho, estas observaciones determinaron que en </a:t>
            </a:r>
            <a:r>
              <a:rPr lang="es-ES_tradnl" sz="1200" b="1">
                <a:latin typeface="Arial" panose="020B0604020202020204" pitchFamily="34" charset="0"/>
                <a:cs typeface="Arial" panose="020B0604020202020204" pitchFamily="34" charset="0"/>
              </a:rPr>
              <a:t>la ficha técnica de lebrikizumab se permita alargar el uso de la dosis cada 2 semanas hasta la semana 24 en aquellos pacientes que no tengan una respuesta óptima en la semana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0">
              <a:latin typeface="Arial" panose="020B0604020202020204" pitchFamily="34" charset="0"/>
              <a:cs typeface="Arial" panose="020B0604020202020204" pitchFamily="34" charset="0"/>
            </a:endParaRPr>
          </a:p>
          <a:p>
            <a:r>
              <a:rPr lang="es-ES_tradnl" sz="1200" b="0">
                <a:latin typeface="Arial" panose="020B0604020202020204" pitchFamily="34" charset="0"/>
                <a:cs typeface="Arial" panose="020B0604020202020204" pitchFamily="34" charset="0"/>
              </a:rPr>
              <a:t>NOTAS ADICIONALES:</a:t>
            </a:r>
          </a:p>
          <a:p>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El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incluye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subconjunto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inicialmente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lebrikizumab que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consideraron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respondedores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protocolo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Semana 16 y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entraron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brazo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abierto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escape. Los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realizaron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una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excluyendo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confirmarse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Los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respondedores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definieron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como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alcanzaron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IGA 0/1 con ≥2 puntos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mejoría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o EASI 75, 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recibieron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cualquier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medicación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incluyendo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TCS o TCI, antes de la Semana 16. Los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datos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presentan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como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observados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decir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sin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imputación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p>
          <a:p>
            <a:endPar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endPar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endPar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algn="l"/>
            <a:endParaRPr lang="es-ES" sz="1800" b="0" i="0" u="none" strike="noStrike" baseline="0">
              <a:solidFill>
                <a:srgbClr val="22346A"/>
              </a:solidFill>
              <a:latin typeface="Goldplay-Regular"/>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58</a:t>
            </a:fld>
            <a:endParaRPr lang="es-ES"/>
          </a:p>
        </p:txBody>
      </p:sp>
    </p:spTree>
    <p:extLst>
      <p:ext uri="{BB962C8B-B14F-4D97-AF65-F5344CB8AC3E}">
        <p14:creationId xmlns:p14="http://schemas.microsoft.com/office/powerpoint/2010/main" val="952108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a:latin typeface="Arial" panose="020B0604020202020204" pitchFamily="34" charset="0"/>
                <a:cs typeface="Arial" panose="020B0604020202020204" pitchFamily="34" charset="0"/>
              </a:rPr>
              <a:t>Con la respuesta IGA 0/1 se observó también que la eficacia podía aumentar con el uso continuado de </a:t>
            </a:r>
            <a:r>
              <a:rPr lang="es-ES_tradnl" sz="1200" err="1">
                <a:latin typeface="Arial" panose="020B0604020202020204" pitchFamily="34" charset="0"/>
                <a:cs typeface="Arial" panose="020B0604020202020204" pitchFamily="34" charset="0"/>
              </a:rPr>
              <a:t>lebrikizumab</a:t>
            </a:r>
            <a:r>
              <a:rPr lang="es-ES_tradnl" sz="1200">
                <a:latin typeface="Arial" panose="020B0604020202020204" pitchFamily="34" charset="0"/>
                <a:cs typeface="Arial" panose="020B0604020202020204" pitchFamily="34" charset="0"/>
              </a:rPr>
              <a:t> cada dos semanas, observándose que casi el </a:t>
            </a:r>
            <a:r>
              <a:rPr lang="es-ES_tradnl" sz="1200" b="1">
                <a:latin typeface="Arial" panose="020B0604020202020204" pitchFamily="34" charset="0"/>
                <a:cs typeface="Arial" panose="020B0604020202020204" pitchFamily="34" charset="0"/>
              </a:rPr>
              <a:t>30% de los respondedores parciales conseguían el aclaramiento completo o casi completo en la semana 24 </a:t>
            </a:r>
            <a:r>
              <a:rPr lang="es-ES_tradnl" sz="1200" b="0">
                <a:latin typeface="Arial" panose="020B0604020202020204" pitchFamily="34" charset="0"/>
                <a:cs typeface="Arial" panose="020B0604020202020204" pitchFamily="34" charset="0"/>
              </a:rPr>
              <a:t>y esta tasa siguió aumentando hasta el 36% en la semana 52.</a:t>
            </a:r>
          </a:p>
          <a:p>
            <a:endParaRPr lang="es-ES_tradnl" sz="1200"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prstClr val="black"/>
                </a:solidFill>
                <a:latin typeface="Arial" panose="020B0604020202020204" pitchFamily="34" charset="0"/>
                <a:cs typeface="Arial" panose="020B0604020202020204" pitchFamily="34" charset="0"/>
              </a:rPr>
              <a:t>Por tanto, continuar el tratamiento a largo plazo con </a:t>
            </a:r>
            <a:r>
              <a:rPr lang="es-ES" sz="1200" err="1">
                <a:solidFill>
                  <a:prstClr val="black"/>
                </a:solidFill>
                <a:latin typeface="Arial" panose="020B0604020202020204" pitchFamily="34" charset="0"/>
                <a:cs typeface="Arial" panose="020B0604020202020204" pitchFamily="34" charset="0"/>
              </a:rPr>
              <a:t>lebrikizumab</a:t>
            </a:r>
            <a:r>
              <a:rPr lang="es-ES" sz="1200">
                <a:solidFill>
                  <a:prstClr val="black"/>
                </a:solidFill>
                <a:latin typeface="Arial" panose="020B0604020202020204" pitchFamily="34" charset="0"/>
                <a:cs typeface="Arial" panose="020B0604020202020204" pitchFamily="34" charset="0"/>
              </a:rPr>
              <a:t> más allá de las 16 semanas puede conducir a altos niveles de respuesta hasta la semana 52, incluso en los casos en que el beneficio del tratamiento a corto plazo no es óptimo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prstClr val="black"/>
              </a:solidFill>
              <a:latin typeface="Arial" panose="020B0604020202020204" pitchFamily="34" charset="0"/>
              <a:cs typeface="Arial" panose="020B0604020202020204" pitchFamily="34" charset="0"/>
            </a:endParaRPr>
          </a:p>
          <a:p>
            <a:r>
              <a:rPr lang="es-ES_tradnl" sz="1200" b="0">
                <a:latin typeface="Arial" panose="020B0604020202020204" pitchFamily="34" charset="0"/>
                <a:cs typeface="Arial" panose="020B0604020202020204" pitchFamily="34" charset="0"/>
              </a:rPr>
              <a:t>NOTAS ADICIONALES:</a:t>
            </a:r>
          </a:p>
          <a:p>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El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incluye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subconjunto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aleatorizados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inicialmente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 lebrikizumab que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consideraron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respondedores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por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protocolo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la Semana 16 y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entraron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brazo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abierto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escape. Los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análisis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eficacia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ADvocate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2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realizaron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una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población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modificada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excluyendo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18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un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único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centro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estudio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cuya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elegibilidad</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pudo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confirmarse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Los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respondedores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definieron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como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no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alcanzaron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IGA 0/1 con ≥2 puntos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mejoría</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o EASI 75, o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pacientes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que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recibieron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cualquier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medicación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de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rescate</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incluyendo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TCS o TCI, antes de la Semana 16. Los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datos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se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presentan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como</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observados</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(es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decir</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sin </a:t>
            </a:r>
            <a:r>
              <a:rPr kumimoji="0" lang="en-US" sz="12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imputación</a:t>
            </a:r>
            <a:r>
              <a:rPr kumimoji="0" lang="en-US" sz="12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 </a:t>
            </a:r>
            <a:endParaRPr lang="es-ES_tradnl" sz="1200" b="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59</a:t>
            </a:fld>
            <a:endParaRPr lang="es-ES"/>
          </a:p>
        </p:txBody>
      </p:sp>
    </p:spTree>
    <p:extLst>
      <p:ext uri="{BB962C8B-B14F-4D97-AF65-F5344CB8AC3E}">
        <p14:creationId xmlns:p14="http://schemas.microsoft.com/office/powerpoint/2010/main" val="2775472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a:solidFill>
                <a:schemeClr val="tx1"/>
              </a:solidFill>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61</a:t>
            </a:fld>
            <a:endParaRPr lang="es-ES"/>
          </a:p>
        </p:txBody>
      </p:sp>
    </p:spTree>
    <p:extLst>
      <p:ext uri="{BB962C8B-B14F-4D97-AF65-F5344CB8AC3E}">
        <p14:creationId xmlns:p14="http://schemas.microsoft.com/office/powerpoint/2010/main" val="315379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a:solidFill>
                  <a:srgbClr val="000000"/>
                </a:solidFill>
                <a:effectLst/>
                <a:latin typeface="Arial" panose="020B0604020202020204" pitchFamily="34" charset="0"/>
                <a:ea typeface="Times New Roman" panose="02020603050405020304" pitchFamily="18" charset="0"/>
              </a:rPr>
              <a:t>La IL-13 es la citoquina clave en la piel de los pacientes con DA</a:t>
            </a:r>
            <a:r>
              <a:rPr lang="es-ES" sz="1200" kern="1200">
                <a:solidFill>
                  <a:srgbClr val="000000"/>
                </a:solidFill>
                <a:effectLst/>
                <a:latin typeface="Arial" panose="020B0604020202020204" pitchFamily="34" charset="0"/>
                <a:ea typeface="Times New Roman" panose="02020603050405020304" pitchFamily="18" charset="0"/>
              </a:rPr>
              <a:t> </a:t>
            </a:r>
            <a:r>
              <a:rPr lang="es-ES" sz="1200" b="1" kern="1200">
                <a:solidFill>
                  <a:srgbClr val="C00000"/>
                </a:solidFill>
                <a:effectLst/>
                <a:latin typeface="Arial" panose="020B0604020202020204" pitchFamily="34" charset="0"/>
                <a:ea typeface="Times New Roman" panose="02020603050405020304" pitchFamily="18" charset="0"/>
              </a:rPr>
              <a:t>ya que está implicada en los diferentes mecanismos fisiopatológicos de la DA</a:t>
            </a:r>
            <a:r>
              <a:rPr lang="es-ES" sz="1200" b="1" kern="1200">
                <a:solidFill>
                  <a:srgbClr val="000000"/>
                </a:solidFill>
                <a:effectLst/>
                <a:latin typeface="Arial" panose="020B0604020202020204" pitchFamily="34" charset="0"/>
                <a:ea typeface="Times New Roman" panose="02020603050405020304" pitchFamily="18" charset="0"/>
              </a:rPr>
              <a:t>. </a:t>
            </a:r>
            <a:r>
              <a:rPr lang="es-ES" sz="1200" kern="1200">
                <a:solidFill>
                  <a:srgbClr val="000000"/>
                </a:solidFill>
                <a:effectLst/>
                <a:latin typeface="Arial" panose="020B0604020202020204" pitchFamily="34" charset="0"/>
                <a:ea typeface="Times New Roman" panose="02020603050405020304" pitchFamily="18" charset="0"/>
              </a:rPr>
              <a:t>Como ya hemos comentado, cuando se desencadena la cascada, diferentes tipos de células expresarán IL-13, y esta sobreexpresión de IL-13 conducirá, a través de diferentes mecanismos, a los </a:t>
            </a:r>
            <a:r>
              <a:rPr lang="es-ES" sz="1200" b="1" kern="1200">
                <a:solidFill>
                  <a:srgbClr val="000000"/>
                </a:solidFill>
                <a:effectLst/>
                <a:latin typeface="Arial" panose="020B0604020202020204" pitchFamily="34" charset="0"/>
                <a:ea typeface="Times New Roman" panose="02020603050405020304" pitchFamily="18" charset="0"/>
              </a:rPr>
              <a:t>defectos de barrera, infecciones </a:t>
            </a:r>
            <a:r>
              <a:rPr lang="es-ES" sz="1200" b="1" kern="1200">
                <a:solidFill>
                  <a:srgbClr val="C00000"/>
                </a:solidFill>
                <a:effectLst/>
                <a:latin typeface="Arial" panose="020B0604020202020204" pitchFamily="34" charset="0"/>
                <a:ea typeface="Times New Roman" panose="02020603050405020304" pitchFamily="18" charset="0"/>
              </a:rPr>
              <a:t>(por ejemplo, la IL-13 favorece la unión del estafilococo </a:t>
            </a:r>
            <a:r>
              <a:rPr lang="es-ES" sz="1200" b="1" kern="1200" err="1">
                <a:solidFill>
                  <a:srgbClr val="C00000"/>
                </a:solidFill>
                <a:effectLst/>
                <a:latin typeface="Arial" panose="020B0604020202020204" pitchFamily="34" charset="0"/>
                <a:ea typeface="Times New Roman" panose="02020603050405020304" pitchFamily="18" charset="0"/>
              </a:rPr>
              <a:t>aureus</a:t>
            </a:r>
            <a:r>
              <a:rPr lang="es-ES" sz="1200" b="1" kern="1200">
                <a:solidFill>
                  <a:srgbClr val="C00000"/>
                </a:solidFill>
                <a:effectLst/>
                <a:latin typeface="Arial" panose="020B0604020202020204" pitchFamily="34" charset="0"/>
                <a:ea typeface="Times New Roman" panose="02020603050405020304" pitchFamily="18" charset="0"/>
              </a:rPr>
              <a:t> a la piel)</a:t>
            </a:r>
            <a:r>
              <a:rPr lang="es-ES" sz="1200" b="1" kern="1200">
                <a:solidFill>
                  <a:srgbClr val="000000"/>
                </a:solidFill>
                <a:effectLst/>
                <a:latin typeface="Arial" panose="020B0604020202020204" pitchFamily="34" charset="0"/>
                <a:ea typeface="Times New Roman" panose="02020603050405020304" pitchFamily="18" charset="0"/>
              </a:rPr>
              <a:t>, inflamación, picor y engrosamiento </a:t>
            </a:r>
            <a:r>
              <a:rPr lang="es-ES" sz="1200" kern="1200">
                <a:solidFill>
                  <a:srgbClr val="000000"/>
                </a:solidFill>
                <a:effectLst/>
                <a:latin typeface="Arial" panose="020B0604020202020204" pitchFamily="34" charset="0"/>
                <a:ea typeface="Times New Roman" panose="02020603050405020304" pitchFamily="18" charset="0"/>
              </a:rPr>
              <a:t>de la piel que vemos en los pacientes con DA.</a:t>
            </a:r>
            <a:endParaRPr lang="es-ES" sz="1200">
              <a:effectLst/>
              <a:latin typeface="Times New Roman" panose="02020603050405020304" pitchFamily="18" charset="0"/>
              <a:ea typeface="Times New Roman" panose="02020603050405020304" pitchFamily="18" charset="0"/>
            </a:endParaRPr>
          </a:p>
          <a:p>
            <a:endParaRPr lang="es-ES" sz="1200" kern="1200">
              <a:solidFill>
                <a:srgbClr val="000000"/>
              </a:solidFill>
              <a:effectLst/>
              <a:latin typeface="Arial" panose="020B0604020202020204" pitchFamily="34" charset="0"/>
              <a:ea typeface="Times New Roman" panose="02020603050405020304" pitchFamily="18" charset="0"/>
            </a:endParaRPr>
          </a:p>
          <a:p>
            <a:r>
              <a:rPr lang="es-ES" sz="1200" kern="1200">
                <a:solidFill>
                  <a:srgbClr val="000000"/>
                </a:solidFill>
                <a:effectLst/>
                <a:latin typeface="Arial" panose="020B0604020202020204" pitchFamily="34" charset="0"/>
                <a:ea typeface="Times New Roman" panose="02020603050405020304" pitchFamily="18" charset="0"/>
              </a:rPr>
              <a:t>De hecho, la evidencia apoya la hipótesis que la </a:t>
            </a:r>
            <a:r>
              <a:rPr lang="es-ES" sz="1200" b="1" kern="1200">
                <a:solidFill>
                  <a:srgbClr val="000000"/>
                </a:solidFill>
                <a:effectLst/>
                <a:latin typeface="Arial" panose="020B0604020202020204" pitchFamily="34" charset="0"/>
                <a:ea typeface="Times New Roman" panose="02020603050405020304" pitchFamily="18" charset="0"/>
              </a:rPr>
              <a:t>inhibición específica de IL-13 es suficiente para controlar</a:t>
            </a:r>
            <a:r>
              <a:rPr lang="es-ES" sz="1200" kern="1200">
                <a:solidFill>
                  <a:srgbClr val="000000"/>
                </a:solidFill>
                <a:effectLst/>
                <a:latin typeface="Arial" panose="020B0604020202020204" pitchFamily="34" charset="0"/>
                <a:ea typeface="Times New Roman" panose="02020603050405020304" pitchFamily="18" charset="0"/>
              </a:rPr>
              <a:t> la dermatitis atópica.</a:t>
            </a:r>
          </a:p>
          <a:p>
            <a:endParaRPr lang="es-ES" sz="1200" b="0" kern="1200">
              <a:solidFill>
                <a:srgbClr val="000000"/>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b="0">
                <a:latin typeface="Arial" panose="020B0604020202020204" pitchFamily="34" charset="0"/>
                <a:cs typeface="Arial" panose="020B0604020202020204" pitchFamily="34" charset="0"/>
              </a:rPr>
              <a:t>La IL-13 es una citoquina producida predominantemente por los linfocitos Th2 y otras células inflamatorias como mastocitos, basófilos y eosinófilos1,8</a:t>
            </a:r>
          </a:p>
          <a:p>
            <a:pPr marL="171450" indent="-171450">
              <a:buFont typeface="Arial" panose="020B0604020202020204" pitchFamily="34" charset="0"/>
              <a:buChar char="•"/>
            </a:pPr>
            <a:r>
              <a:rPr lang="es-ES" b="0">
                <a:latin typeface="Arial" panose="020B0604020202020204" pitchFamily="34" charset="0"/>
                <a:cs typeface="Arial" panose="020B0604020202020204" pitchFamily="34" charset="0"/>
              </a:rPr>
              <a:t>La IL-13 aumenta el reclutamiento de las células inmunitarias de la piel, como los eosinófilos y los linfocitos Th2 implicados en la inflamación1,8</a:t>
            </a:r>
          </a:p>
          <a:p>
            <a:pPr marL="171450" indent="-171450">
              <a:buFont typeface="Arial" panose="020B0604020202020204" pitchFamily="34" charset="0"/>
              <a:buChar char="•"/>
            </a:pPr>
            <a:r>
              <a:rPr lang="es-ES" b="0">
                <a:latin typeface="Arial" panose="020B0604020202020204" pitchFamily="34" charset="0"/>
                <a:cs typeface="Arial" panose="020B0604020202020204" pitchFamily="34" charset="0"/>
              </a:rPr>
              <a:t>Las neuronas sensoriales cutáneas también son estimuladas por la IL-13, causando la sensación de picor y contribuyendo todavía más al daño en la</a:t>
            </a:r>
          </a:p>
          <a:p>
            <a:pPr marL="0" indent="0">
              <a:buFont typeface="Arial" panose="020B0604020202020204" pitchFamily="34" charset="0"/>
              <a:buNone/>
            </a:pPr>
            <a:r>
              <a:rPr lang="es-ES" b="0">
                <a:latin typeface="Arial" panose="020B0604020202020204" pitchFamily="34" charset="0"/>
                <a:cs typeface="Arial" panose="020B0604020202020204" pitchFamily="34" charset="0"/>
              </a:rPr>
              <a:t>barrera cutánea y perpetuando así el ciclo del picor-rascado1,8</a:t>
            </a:r>
          </a:p>
          <a:p>
            <a:pPr marL="171450" indent="-171450">
              <a:buFont typeface="Arial" panose="020B0604020202020204" pitchFamily="34" charset="0"/>
              <a:buChar char="•"/>
            </a:pPr>
            <a:r>
              <a:rPr lang="es-ES" b="0">
                <a:latin typeface="Arial" panose="020B0604020202020204" pitchFamily="34" charset="0"/>
                <a:cs typeface="Arial" panose="020B0604020202020204" pitchFamily="34" charset="0"/>
              </a:rPr>
              <a:t>El exceso de IL-13 provoca la disminución de la expresión de proteínas estructurales y altera los lípidos de la barrera cutánea, provocando su</a:t>
            </a:r>
          </a:p>
          <a:p>
            <a:pPr marL="0" indent="0">
              <a:buFont typeface="Arial" panose="020B0604020202020204" pitchFamily="34" charset="0"/>
              <a:buNone/>
            </a:pPr>
            <a:r>
              <a:rPr lang="es-ES" b="0">
                <a:latin typeface="Arial" panose="020B0604020202020204" pitchFamily="34" charset="0"/>
                <a:cs typeface="Arial" panose="020B0604020202020204" pitchFamily="34" charset="0"/>
              </a:rPr>
              <a:t>disfunción y permitiendo la entrada de antígenos, alérgenos y microorganismos1,8</a:t>
            </a:r>
          </a:p>
          <a:p>
            <a:pPr marL="171450" indent="-171450">
              <a:buFont typeface="Arial" panose="020B0604020202020204" pitchFamily="34" charset="0"/>
              <a:buChar char="•"/>
            </a:pPr>
            <a:r>
              <a:rPr lang="es-ES" b="0">
                <a:latin typeface="Arial" panose="020B0604020202020204" pitchFamily="34" charset="0"/>
                <a:cs typeface="Arial" panose="020B0604020202020204" pitchFamily="34" charset="0"/>
              </a:rPr>
              <a:t>La IL-13 también reduce la producción de péptidos antimicrobianos, generando una disbiosis cutánea, que favorece la colonización por S. aureus1,8</a:t>
            </a:r>
          </a:p>
          <a:p>
            <a:pPr marL="171450" indent="-171450">
              <a:buFont typeface="Arial" panose="020B0604020202020204" pitchFamily="34" charset="0"/>
              <a:buChar char="•"/>
            </a:pPr>
            <a:endParaRPr lang="es-ES" b="0">
              <a:latin typeface="Arial" panose="020B0604020202020204" pitchFamily="34" charset="0"/>
              <a:cs typeface="Arial" panose="020B0604020202020204" pitchFamily="34" charset="0"/>
            </a:endParaRPr>
          </a:p>
          <a:p>
            <a:pPr algn="l"/>
            <a:r>
              <a:rPr lang="es-ES" sz="1800" b="0" i="0" u="none" strike="noStrike" baseline="0">
                <a:solidFill>
                  <a:srgbClr val="7B45B8"/>
                </a:solidFill>
                <a:latin typeface="Goldplay-Regular"/>
              </a:rPr>
              <a:t>1. </a:t>
            </a:r>
            <a:r>
              <a:rPr lang="es-ES" sz="1800" b="0" i="0" u="none" strike="noStrike" baseline="0">
                <a:solidFill>
                  <a:srgbClr val="22346A"/>
                </a:solidFill>
                <a:latin typeface="Goldplay-Regular"/>
              </a:rPr>
              <a:t>1. Bieber T. Interleukin-13: Targeting </a:t>
            </a:r>
            <a:r>
              <a:rPr lang="es-ES" sz="1800" b="0" i="0" u="none" strike="noStrike" baseline="0" err="1">
                <a:solidFill>
                  <a:srgbClr val="22346A"/>
                </a:solidFill>
                <a:latin typeface="Goldplay-Regular"/>
              </a:rPr>
              <a:t>an</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underestimated</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cytokine</a:t>
            </a:r>
            <a:r>
              <a:rPr lang="es-ES" sz="1800" b="0" i="0" u="none" strike="noStrike" baseline="0">
                <a:solidFill>
                  <a:srgbClr val="22346A"/>
                </a:solidFill>
                <a:latin typeface="Goldplay-Regular"/>
              </a:rPr>
              <a:t> in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a:t>
            </a:r>
            <a:r>
              <a:rPr lang="es-ES" sz="1800" b="0" i="0" u="none" strike="noStrike" baseline="0" err="1">
                <a:solidFill>
                  <a:srgbClr val="22346A"/>
                </a:solidFill>
                <a:latin typeface="Goldplay-Regular"/>
              </a:rPr>
              <a:t>Allergy</a:t>
            </a:r>
            <a:r>
              <a:rPr lang="es-ES" sz="1800" b="0" i="0" u="none" strike="noStrike" baseline="0">
                <a:solidFill>
                  <a:srgbClr val="22346A"/>
                </a:solidFill>
                <a:latin typeface="Goldplay-Regular"/>
              </a:rPr>
              <a:t>. 2020;75(1):54-62.</a:t>
            </a:r>
          </a:p>
          <a:p>
            <a:pPr algn="l"/>
            <a:r>
              <a:rPr lang="es-ES" sz="1800" b="0" i="0" u="none" strike="noStrike" baseline="0">
                <a:solidFill>
                  <a:srgbClr val="7B45B8"/>
                </a:solidFill>
                <a:latin typeface="Goldplay-Regular"/>
              </a:rPr>
              <a:t>2. </a:t>
            </a:r>
            <a:r>
              <a:rPr lang="es-ES" sz="1800" b="0" i="0" u="none" strike="noStrike" baseline="0" err="1">
                <a:solidFill>
                  <a:srgbClr val="22346A"/>
                </a:solidFill>
                <a:latin typeface="Goldplay-Regular"/>
              </a:rPr>
              <a:t>Tsoi</a:t>
            </a:r>
            <a:r>
              <a:rPr lang="es-ES" sz="1800" b="0" i="0" u="none" strike="noStrike" baseline="0">
                <a:solidFill>
                  <a:srgbClr val="22346A"/>
                </a:solidFill>
                <a:latin typeface="Goldplay-Regular"/>
              </a:rPr>
              <a:t> LC, Rodriguez E, </a:t>
            </a:r>
            <a:r>
              <a:rPr lang="es-ES" sz="1800" b="0" i="0" u="none" strike="noStrike" baseline="0" err="1">
                <a:solidFill>
                  <a:srgbClr val="22346A"/>
                </a:solidFill>
                <a:latin typeface="Goldplay-Regular"/>
              </a:rPr>
              <a:t>Degenhardt</a:t>
            </a:r>
            <a:r>
              <a:rPr lang="es-ES" sz="1800" b="0" i="0" u="none" strike="noStrike" baseline="0">
                <a:solidFill>
                  <a:srgbClr val="22346A"/>
                </a:solidFill>
                <a:latin typeface="Goldplay-Regular"/>
              </a:rPr>
              <a:t> F, </a:t>
            </a:r>
            <a:r>
              <a:rPr lang="es-ES" sz="1800" b="0" i="0" u="none" strike="noStrike" baseline="0" err="1">
                <a:solidFill>
                  <a:srgbClr val="22346A"/>
                </a:solidFill>
                <a:latin typeface="Goldplay-Regular"/>
              </a:rPr>
              <a:t>Baurecht</a:t>
            </a:r>
            <a:r>
              <a:rPr lang="es-ES" sz="1800" b="0" i="0" u="none" strike="noStrike" baseline="0">
                <a:solidFill>
                  <a:srgbClr val="22346A"/>
                </a:solidFill>
                <a:latin typeface="Goldplay-Regular"/>
              </a:rPr>
              <a:t> H, </a:t>
            </a:r>
            <a:r>
              <a:rPr lang="es-ES" sz="1800" b="0" i="0" u="none" strike="noStrike" baseline="0" err="1">
                <a:solidFill>
                  <a:srgbClr val="22346A"/>
                </a:solidFill>
                <a:latin typeface="Goldplay-Regular"/>
              </a:rPr>
              <a:t>Wehkamp</a:t>
            </a:r>
            <a:r>
              <a:rPr lang="es-ES" sz="1800" b="0" i="0" u="none" strike="noStrike" baseline="0">
                <a:solidFill>
                  <a:srgbClr val="22346A"/>
                </a:solidFill>
                <a:latin typeface="Goldplay-Regular"/>
              </a:rPr>
              <a:t> U, </a:t>
            </a:r>
            <a:r>
              <a:rPr lang="es-ES" sz="1800" b="0" i="0" u="none" strike="noStrike" baseline="0" err="1">
                <a:solidFill>
                  <a:srgbClr val="22346A"/>
                </a:solidFill>
                <a:latin typeface="Goldplay-Regular"/>
              </a:rPr>
              <a:t>Volks</a:t>
            </a:r>
            <a:r>
              <a:rPr lang="es-ES" sz="1800" b="0" i="0" u="none" strike="noStrike" baseline="0">
                <a:solidFill>
                  <a:srgbClr val="22346A"/>
                </a:solidFill>
                <a:latin typeface="Goldplay-Regular"/>
              </a:rPr>
              <a:t> N, </a:t>
            </a:r>
            <a:r>
              <a:rPr lang="es-ES" sz="1800" b="0" i="1" u="none" strike="noStrike" baseline="0">
                <a:solidFill>
                  <a:srgbClr val="22346A"/>
                </a:solidFill>
                <a:latin typeface="Goldplay-RegularIt"/>
              </a:rPr>
              <a:t>et al.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a:t>
            </a:r>
            <a:r>
              <a:rPr lang="es-ES" sz="1800" b="0" i="0" u="none" strike="noStrike" baseline="0" err="1">
                <a:solidFill>
                  <a:srgbClr val="22346A"/>
                </a:solidFill>
                <a:latin typeface="Goldplay-Regular"/>
              </a:rPr>
              <a:t>Is</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an</a:t>
            </a:r>
            <a:r>
              <a:rPr lang="es-ES" sz="1800" b="0" i="0" u="none" strike="noStrike" baseline="0">
                <a:solidFill>
                  <a:srgbClr val="22346A"/>
                </a:solidFill>
                <a:latin typeface="Goldplay-Regular"/>
              </a:rPr>
              <a:t> IL-13-Dominant </a:t>
            </a:r>
            <a:r>
              <a:rPr lang="es-ES" sz="1800" b="0" i="0" u="none" strike="noStrike" baseline="0" err="1">
                <a:solidFill>
                  <a:srgbClr val="22346A"/>
                </a:solidFill>
                <a:latin typeface="Goldplay-Regular"/>
              </a:rPr>
              <a:t>Disease</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with</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Greater</a:t>
            </a:r>
            <a:r>
              <a:rPr lang="es-ES" sz="1800" b="0" i="0" u="none" strike="noStrike" baseline="0">
                <a:solidFill>
                  <a:srgbClr val="22346A"/>
                </a:solidFill>
                <a:latin typeface="Goldplay-Regular"/>
              </a:rPr>
              <a:t> Molecular </a:t>
            </a:r>
            <a:r>
              <a:rPr lang="en-US" sz="1800" b="0" i="0" u="none" strike="noStrike" baseline="0">
                <a:solidFill>
                  <a:srgbClr val="22346A"/>
                </a:solidFill>
                <a:latin typeface="Goldplay-Regular"/>
              </a:rPr>
              <a:t>Heterogeneity Compared to Psoriasis. J Invest Dermatol. 2019;139(7):1480-9.</a:t>
            </a:r>
          </a:p>
          <a:p>
            <a:pPr algn="l"/>
            <a:r>
              <a:rPr lang="es-ES" sz="1800" b="0" i="0" u="none" strike="noStrike" baseline="0">
                <a:solidFill>
                  <a:srgbClr val="7B45B8"/>
                </a:solidFill>
                <a:latin typeface="Goldplay-Regular"/>
              </a:rPr>
              <a:t>3. </a:t>
            </a:r>
            <a:r>
              <a:rPr lang="es-ES" sz="1800" b="0" i="0" u="none" strike="noStrike" baseline="0">
                <a:solidFill>
                  <a:srgbClr val="22346A"/>
                </a:solidFill>
                <a:latin typeface="Goldplay-Regular"/>
              </a:rPr>
              <a:t>Pavel AB, Zhou L, Diaz A, </a:t>
            </a:r>
            <a:r>
              <a:rPr lang="es-ES" sz="1800" b="0" i="0" u="none" strike="noStrike" baseline="0" err="1">
                <a:solidFill>
                  <a:srgbClr val="22346A"/>
                </a:solidFill>
                <a:latin typeface="Goldplay-Regular"/>
              </a:rPr>
              <a:t>Ungar</a:t>
            </a:r>
            <a:r>
              <a:rPr lang="es-ES" sz="1800" b="0" i="0" u="none" strike="noStrike" baseline="0">
                <a:solidFill>
                  <a:srgbClr val="22346A"/>
                </a:solidFill>
                <a:latin typeface="Goldplay-Regular"/>
              </a:rPr>
              <a:t> B, Dan J, He H, </a:t>
            </a:r>
            <a:r>
              <a:rPr lang="es-ES" sz="1800" b="0" i="1" u="none" strike="noStrike" baseline="0">
                <a:solidFill>
                  <a:srgbClr val="22346A"/>
                </a:solidFill>
                <a:latin typeface="Goldplay-RegularIt"/>
              </a:rPr>
              <a:t>et al. </a:t>
            </a:r>
            <a:r>
              <a:rPr lang="es-ES" sz="1800" b="0" i="0" u="none" strike="noStrike" baseline="0">
                <a:solidFill>
                  <a:srgbClr val="22346A"/>
                </a:solidFill>
                <a:latin typeface="Goldplay-Regular"/>
              </a:rPr>
              <a:t>The </a:t>
            </a:r>
            <a:r>
              <a:rPr lang="es-ES" sz="1800" b="0" i="0" u="none" strike="noStrike" baseline="0" err="1">
                <a:solidFill>
                  <a:srgbClr val="22346A"/>
                </a:solidFill>
                <a:latin typeface="Goldplay-Regular"/>
              </a:rPr>
              <a:t>proteomic</a:t>
            </a:r>
            <a:r>
              <a:rPr lang="es-ES" sz="1800" b="0" i="0" u="none" strike="noStrike" baseline="0">
                <a:solidFill>
                  <a:srgbClr val="22346A"/>
                </a:solidFill>
                <a:latin typeface="Goldplay-Regular"/>
              </a:rPr>
              <a:t> skin </a:t>
            </a:r>
            <a:r>
              <a:rPr lang="es-ES" sz="1800" b="0" i="0" u="none" strike="noStrike" baseline="0" err="1">
                <a:solidFill>
                  <a:srgbClr val="22346A"/>
                </a:solidFill>
                <a:latin typeface="Goldplay-Regular"/>
              </a:rPr>
              <a:t>profile</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of</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moderate</a:t>
            </a:r>
            <a:r>
              <a:rPr lang="es-ES" sz="1800" b="0" i="0" u="none" strike="noStrike" baseline="0">
                <a:solidFill>
                  <a:srgbClr val="22346A"/>
                </a:solidFill>
                <a:latin typeface="Goldplay-Regular"/>
              </a:rPr>
              <a:t>-</a:t>
            </a:r>
            <a:r>
              <a:rPr lang="es-ES" sz="1800" b="0" i="0" u="none" strike="noStrike" baseline="0" err="1">
                <a:solidFill>
                  <a:srgbClr val="22346A"/>
                </a:solidFill>
                <a:latin typeface="Goldplay-Regular"/>
              </a:rPr>
              <a:t>to</a:t>
            </a:r>
            <a:r>
              <a:rPr lang="es-ES" sz="1800" b="0" i="0" u="none" strike="noStrike" baseline="0">
                <a:solidFill>
                  <a:srgbClr val="22346A"/>
                </a:solidFill>
                <a:latin typeface="Goldplay-Regular"/>
              </a:rPr>
              <a:t>-severe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a:t>
            </a:r>
            <a:r>
              <a:rPr lang="es-ES" sz="1800" b="0" i="0" u="none" strike="noStrike" baseline="0" err="1">
                <a:solidFill>
                  <a:srgbClr val="22346A"/>
                </a:solidFill>
                <a:latin typeface="Goldplay-Regular"/>
              </a:rPr>
              <a:t>patients</a:t>
            </a:r>
            <a:r>
              <a:rPr lang="es-ES" sz="1800" b="0" i="0" u="none" strike="noStrike" baseline="0">
                <a:solidFill>
                  <a:srgbClr val="22346A"/>
                </a:solidFill>
                <a:latin typeface="Goldplay-Regular"/>
              </a:rPr>
              <a:t> shows </a:t>
            </a:r>
            <a:r>
              <a:rPr lang="es-ES" sz="1800" b="0" i="0" u="none" strike="noStrike" baseline="0" err="1">
                <a:solidFill>
                  <a:srgbClr val="22346A"/>
                </a:solidFill>
                <a:latin typeface="Goldplay-Regular"/>
              </a:rPr>
              <a:t>an</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inflammatory</a:t>
            </a:r>
            <a:r>
              <a:rPr lang="es-ES" sz="1800" b="0" i="0" u="none" strike="noStrike" baseline="0">
                <a:solidFill>
                  <a:srgbClr val="22346A"/>
                </a:solidFill>
                <a:latin typeface="Goldplay-Regular"/>
              </a:rPr>
              <a:t> </a:t>
            </a:r>
            <a:r>
              <a:rPr lang="en-US" sz="1800" b="0" i="0" u="none" strike="noStrike" baseline="0">
                <a:solidFill>
                  <a:srgbClr val="22346A"/>
                </a:solidFill>
                <a:latin typeface="Goldplay-Regular"/>
              </a:rPr>
              <a:t>signature. J Am </a:t>
            </a:r>
            <a:r>
              <a:rPr lang="en-US" sz="1800" b="0" i="0" u="none" strike="noStrike" baseline="0" err="1">
                <a:solidFill>
                  <a:srgbClr val="22346A"/>
                </a:solidFill>
                <a:latin typeface="Goldplay-Regular"/>
              </a:rPr>
              <a:t>Acad</a:t>
            </a:r>
            <a:r>
              <a:rPr lang="en-US" sz="1800" b="0" i="0" u="none" strike="noStrike" baseline="0">
                <a:solidFill>
                  <a:srgbClr val="22346A"/>
                </a:solidFill>
                <a:latin typeface="Goldplay-Regular"/>
              </a:rPr>
              <a:t> Dermatol. 2020;82(3):690-9.</a:t>
            </a:r>
          </a:p>
          <a:p>
            <a:pPr algn="l"/>
            <a:r>
              <a:rPr lang="en-US" sz="1800" b="0" i="0" u="none" strike="noStrike" baseline="0">
                <a:solidFill>
                  <a:srgbClr val="7B45B8"/>
                </a:solidFill>
                <a:latin typeface="Goldplay-Regular"/>
              </a:rPr>
              <a:t>4. </a:t>
            </a:r>
            <a:r>
              <a:rPr lang="en-US" sz="1800" b="0" i="0" u="none" strike="noStrike" baseline="0">
                <a:solidFill>
                  <a:srgbClr val="22346A"/>
                </a:solidFill>
                <a:latin typeface="Goldplay-Regular"/>
              </a:rPr>
              <a:t>Gonçalves F, Freitas E, Torres T. Selective IL-13 inhibitors for the treatment of atopic dermatitis. Drugs Context. 2021;10:2021-1-7.</a:t>
            </a:r>
          </a:p>
          <a:p>
            <a:pPr algn="l"/>
            <a:r>
              <a:rPr lang="es-ES" sz="1800" b="0" i="0" u="none" strike="noStrike" baseline="0">
                <a:solidFill>
                  <a:srgbClr val="7B45B8"/>
                </a:solidFill>
                <a:latin typeface="Goldplay-Regular"/>
              </a:rPr>
              <a:t>5. </a:t>
            </a:r>
            <a:r>
              <a:rPr lang="es-ES" sz="1800" b="0" i="0" u="none" strike="noStrike" baseline="0">
                <a:solidFill>
                  <a:srgbClr val="22346A"/>
                </a:solidFill>
                <a:latin typeface="Goldplay-Regular"/>
              </a:rPr>
              <a:t>La </a:t>
            </a:r>
            <a:r>
              <a:rPr lang="es-ES" sz="1800" b="0" i="0" u="none" strike="noStrike" baseline="0" err="1">
                <a:solidFill>
                  <a:srgbClr val="22346A"/>
                </a:solidFill>
                <a:latin typeface="Goldplay-Regular"/>
              </a:rPr>
              <a:t>Grutta</a:t>
            </a:r>
            <a:r>
              <a:rPr lang="es-ES" sz="1800" b="0" i="0" u="none" strike="noStrike" baseline="0">
                <a:solidFill>
                  <a:srgbClr val="22346A"/>
                </a:solidFill>
                <a:latin typeface="Goldplay-Regular"/>
              </a:rPr>
              <a:t> S, </a:t>
            </a:r>
            <a:r>
              <a:rPr lang="es-ES" sz="1800" b="0" i="0" u="none" strike="noStrike" baseline="0" err="1">
                <a:solidFill>
                  <a:srgbClr val="22346A"/>
                </a:solidFill>
                <a:latin typeface="Goldplay-Regular"/>
              </a:rPr>
              <a:t>Richiusa</a:t>
            </a:r>
            <a:r>
              <a:rPr lang="es-ES" sz="1800" b="0" i="0" u="none" strike="noStrike" baseline="0">
                <a:solidFill>
                  <a:srgbClr val="22346A"/>
                </a:solidFill>
                <a:latin typeface="Goldplay-Regular"/>
              </a:rPr>
              <a:t> P, </a:t>
            </a:r>
            <a:r>
              <a:rPr lang="es-ES" sz="1800" b="0" i="0" u="none" strike="noStrike" baseline="0" err="1">
                <a:solidFill>
                  <a:srgbClr val="22346A"/>
                </a:solidFill>
                <a:latin typeface="Goldplay-Regular"/>
              </a:rPr>
              <a:t>Pizzolanti</a:t>
            </a:r>
            <a:r>
              <a:rPr lang="es-ES" sz="1800" b="0" i="0" u="none" strike="noStrike" baseline="0">
                <a:solidFill>
                  <a:srgbClr val="22346A"/>
                </a:solidFill>
                <a:latin typeface="Goldplay-Regular"/>
              </a:rPr>
              <a:t> G, </a:t>
            </a:r>
            <a:r>
              <a:rPr lang="es-ES" sz="1800" b="0" i="0" u="none" strike="noStrike" baseline="0" err="1">
                <a:solidFill>
                  <a:srgbClr val="22346A"/>
                </a:solidFill>
                <a:latin typeface="Goldplay-Regular"/>
              </a:rPr>
              <a:t>Mattina</a:t>
            </a:r>
            <a:r>
              <a:rPr lang="es-ES" sz="1800" b="0" i="0" u="none" strike="noStrike" baseline="0">
                <a:solidFill>
                  <a:srgbClr val="22346A"/>
                </a:solidFill>
                <a:latin typeface="Goldplay-Regular"/>
              </a:rPr>
              <a:t> A, </a:t>
            </a:r>
            <a:r>
              <a:rPr lang="es-ES" sz="1800" b="0" i="0" u="none" strike="noStrike" baseline="0" err="1">
                <a:solidFill>
                  <a:srgbClr val="22346A"/>
                </a:solidFill>
                <a:latin typeface="Goldplay-Regular"/>
              </a:rPr>
              <a:t>Pajno</a:t>
            </a:r>
            <a:r>
              <a:rPr lang="es-ES" sz="1800" b="0" i="0" u="none" strike="noStrike" baseline="0">
                <a:solidFill>
                  <a:srgbClr val="22346A"/>
                </a:solidFill>
                <a:latin typeface="Goldplay-Regular"/>
              </a:rPr>
              <a:t> GB, </a:t>
            </a:r>
            <a:r>
              <a:rPr lang="es-ES" sz="1800" b="0" i="0" u="none" strike="noStrike" baseline="0" err="1">
                <a:solidFill>
                  <a:srgbClr val="22346A"/>
                </a:solidFill>
                <a:latin typeface="Goldplay-Regular"/>
              </a:rPr>
              <a:t>Citarrella</a:t>
            </a:r>
            <a:r>
              <a:rPr lang="es-ES" sz="1800" b="0" i="0" u="none" strike="noStrike" baseline="0">
                <a:solidFill>
                  <a:srgbClr val="22346A"/>
                </a:solidFill>
                <a:latin typeface="Goldplay-Regular"/>
              </a:rPr>
              <a:t> R, </a:t>
            </a:r>
            <a:r>
              <a:rPr lang="es-ES" sz="1800" b="0" i="1" u="none" strike="noStrike" baseline="0">
                <a:solidFill>
                  <a:srgbClr val="22346A"/>
                </a:solidFill>
                <a:latin typeface="Goldplay-RegularIt"/>
              </a:rPr>
              <a:t>et al. </a:t>
            </a:r>
            <a:r>
              <a:rPr lang="es-ES" sz="1800" b="0" i="0" u="none" strike="noStrike" baseline="0">
                <a:solidFill>
                  <a:srgbClr val="22346A"/>
                </a:solidFill>
                <a:latin typeface="Goldplay-Regular"/>
              </a:rPr>
              <a:t>CD4(+)IL-13(+) </a:t>
            </a:r>
            <a:r>
              <a:rPr lang="es-ES" sz="1800" b="0" i="0" u="none" strike="noStrike" baseline="0" err="1">
                <a:solidFill>
                  <a:srgbClr val="22346A"/>
                </a:solidFill>
                <a:latin typeface="Goldplay-Regular"/>
              </a:rPr>
              <a:t>cells</a:t>
            </a:r>
            <a:r>
              <a:rPr lang="es-ES" sz="1800" b="0" i="0" u="none" strike="noStrike" baseline="0">
                <a:solidFill>
                  <a:srgbClr val="22346A"/>
                </a:solidFill>
                <a:latin typeface="Goldplay-Regular"/>
              </a:rPr>
              <a:t> in </a:t>
            </a:r>
            <a:r>
              <a:rPr lang="es-ES" sz="1800" b="0" i="0" u="none" strike="noStrike" baseline="0" err="1">
                <a:solidFill>
                  <a:srgbClr val="22346A"/>
                </a:solidFill>
                <a:latin typeface="Goldplay-Regular"/>
              </a:rPr>
              <a:t>peripheral</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blood</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well</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correlates</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with</a:t>
            </a:r>
            <a:r>
              <a:rPr lang="es-ES" sz="1800" b="0" i="0" u="none" strike="noStrike" baseline="0">
                <a:solidFill>
                  <a:srgbClr val="22346A"/>
                </a:solidFill>
                <a:latin typeface="Goldplay-Regular"/>
              </a:rPr>
              <a:t> the </a:t>
            </a:r>
            <a:r>
              <a:rPr lang="es-ES" sz="1800" b="0" i="0" u="none" strike="noStrike" baseline="0" err="1">
                <a:solidFill>
                  <a:srgbClr val="22346A"/>
                </a:solidFill>
                <a:latin typeface="Goldplay-Regular"/>
              </a:rPr>
              <a:t>severity</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of</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in </a:t>
            </a:r>
            <a:r>
              <a:rPr lang="es-ES" sz="1800" b="0" i="0" u="none" strike="noStrike" baseline="0" err="1">
                <a:solidFill>
                  <a:srgbClr val="22346A"/>
                </a:solidFill>
                <a:latin typeface="Goldplay-Regular"/>
              </a:rPr>
              <a:t>children</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Allergy</a:t>
            </a:r>
            <a:r>
              <a:rPr lang="es-ES" sz="1800" b="0" i="0" u="none" strike="noStrike" baseline="0">
                <a:solidFill>
                  <a:srgbClr val="22346A"/>
                </a:solidFill>
                <a:latin typeface="Goldplay-Regular"/>
              </a:rPr>
              <a:t>. 2005;60(3):391-5.</a:t>
            </a:r>
          </a:p>
          <a:p>
            <a:pPr algn="l"/>
            <a:r>
              <a:rPr lang="es-ES" sz="1800" b="0" i="0" u="none" strike="noStrike" baseline="0">
                <a:solidFill>
                  <a:srgbClr val="7B45B8"/>
                </a:solidFill>
                <a:latin typeface="Goldplay-Regular"/>
              </a:rPr>
              <a:t>6. </a:t>
            </a:r>
            <a:r>
              <a:rPr lang="es-ES" sz="1800" b="0" i="0" u="none" strike="noStrike" baseline="0" err="1">
                <a:solidFill>
                  <a:srgbClr val="22346A"/>
                </a:solidFill>
                <a:latin typeface="Goldplay-Regular"/>
              </a:rPr>
              <a:t>Gittler</a:t>
            </a:r>
            <a:r>
              <a:rPr lang="es-ES" sz="1800" b="0" i="0" u="none" strike="noStrike" baseline="0">
                <a:solidFill>
                  <a:srgbClr val="22346A"/>
                </a:solidFill>
                <a:latin typeface="Goldplay-Regular"/>
              </a:rPr>
              <a:t> JK, </a:t>
            </a:r>
            <a:r>
              <a:rPr lang="es-ES" sz="1800" b="0" i="0" u="none" strike="noStrike" baseline="0" err="1">
                <a:solidFill>
                  <a:srgbClr val="22346A"/>
                </a:solidFill>
                <a:latin typeface="Goldplay-Regular"/>
              </a:rPr>
              <a:t>Shemer</a:t>
            </a:r>
            <a:r>
              <a:rPr lang="es-ES" sz="1800" b="0" i="0" u="none" strike="noStrike" baseline="0">
                <a:solidFill>
                  <a:srgbClr val="22346A"/>
                </a:solidFill>
                <a:latin typeface="Goldplay-Regular"/>
              </a:rPr>
              <a:t> A, Suarez-Farinas M, Fuentes-</a:t>
            </a:r>
            <a:r>
              <a:rPr lang="es-ES" sz="1800" b="0" i="0" u="none" strike="noStrike" baseline="0" err="1">
                <a:solidFill>
                  <a:srgbClr val="22346A"/>
                </a:solidFill>
                <a:latin typeface="Goldplay-Regular"/>
              </a:rPr>
              <a:t>Duculan</a:t>
            </a:r>
            <a:r>
              <a:rPr lang="es-ES" sz="1800" b="0" i="0" u="none" strike="noStrike" baseline="0">
                <a:solidFill>
                  <a:srgbClr val="22346A"/>
                </a:solidFill>
                <a:latin typeface="Goldplay-Regular"/>
              </a:rPr>
              <a:t> J, </a:t>
            </a:r>
            <a:r>
              <a:rPr lang="es-ES" sz="1800" b="0" i="0" u="none" strike="noStrike" baseline="0" err="1">
                <a:solidFill>
                  <a:srgbClr val="22346A"/>
                </a:solidFill>
                <a:latin typeface="Goldplay-Regular"/>
              </a:rPr>
              <a:t>Gulewicz</a:t>
            </a:r>
            <a:r>
              <a:rPr lang="es-ES" sz="1800" b="0" i="0" u="none" strike="noStrike" baseline="0">
                <a:solidFill>
                  <a:srgbClr val="22346A"/>
                </a:solidFill>
                <a:latin typeface="Goldplay-Regular"/>
              </a:rPr>
              <a:t> KJ, Wang CQ, </a:t>
            </a:r>
            <a:r>
              <a:rPr lang="es-ES" sz="1800" b="0" i="1" u="none" strike="noStrike" baseline="0">
                <a:solidFill>
                  <a:srgbClr val="22346A"/>
                </a:solidFill>
                <a:latin typeface="Goldplay-RegularIt"/>
              </a:rPr>
              <a:t>et al. </a:t>
            </a:r>
            <a:r>
              <a:rPr lang="es-ES" sz="1800" b="0" i="0" u="none" strike="noStrike" baseline="0" err="1">
                <a:solidFill>
                  <a:srgbClr val="22346A"/>
                </a:solidFill>
                <a:latin typeface="Goldplay-Regular"/>
              </a:rPr>
              <a:t>Progressive</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activation</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of</a:t>
            </a:r>
            <a:r>
              <a:rPr lang="es-ES" sz="1800" b="0" i="0" u="none" strike="noStrike" baseline="0">
                <a:solidFill>
                  <a:srgbClr val="22346A"/>
                </a:solidFill>
                <a:latin typeface="Goldplay-Regular"/>
              </a:rPr>
              <a:t> T(H)2/T(H)22 </a:t>
            </a:r>
            <a:r>
              <a:rPr lang="es-ES" sz="1800" b="0" i="0" u="none" strike="noStrike" baseline="0" err="1">
                <a:solidFill>
                  <a:srgbClr val="22346A"/>
                </a:solidFill>
                <a:latin typeface="Goldplay-Regular"/>
              </a:rPr>
              <a:t>cytokines</a:t>
            </a:r>
            <a:r>
              <a:rPr lang="es-ES" sz="1800" b="0" i="0" u="none" strike="noStrike" baseline="0">
                <a:solidFill>
                  <a:srgbClr val="22346A"/>
                </a:solidFill>
                <a:latin typeface="Goldplay-Regular"/>
              </a:rPr>
              <a:t> and selective </a:t>
            </a:r>
            <a:r>
              <a:rPr lang="en-US" sz="1800" b="0" i="0" u="none" strike="noStrike" baseline="0">
                <a:solidFill>
                  <a:srgbClr val="22346A"/>
                </a:solidFill>
                <a:latin typeface="Goldplay-Regular"/>
              </a:rPr>
              <a:t>epidermal proteins characterizes acute and chronic atopic dermatitis. J Allergy Clin Immunol. 2012;130(6):1344-54.</a:t>
            </a:r>
          </a:p>
          <a:p>
            <a:pPr algn="l"/>
            <a:r>
              <a:rPr lang="es-ES" sz="1800" b="0" i="0" u="none" strike="noStrike" baseline="0">
                <a:solidFill>
                  <a:srgbClr val="7B45B8"/>
                </a:solidFill>
                <a:latin typeface="Goldplay-Regular"/>
              </a:rPr>
              <a:t>7. </a:t>
            </a:r>
            <a:r>
              <a:rPr lang="es-ES" sz="1800" b="0" i="0" u="none" strike="noStrike" baseline="0" err="1">
                <a:solidFill>
                  <a:srgbClr val="22346A"/>
                </a:solidFill>
                <a:latin typeface="Goldplay-Regular"/>
              </a:rPr>
              <a:t>Esaki</a:t>
            </a:r>
            <a:r>
              <a:rPr lang="es-ES" sz="1800" b="0" i="0" u="none" strike="noStrike" baseline="0">
                <a:solidFill>
                  <a:srgbClr val="22346A"/>
                </a:solidFill>
                <a:latin typeface="Goldplay-Regular"/>
              </a:rPr>
              <a:t> H, Brunner PM, </a:t>
            </a:r>
            <a:r>
              <a:rPr lang="es-ES" sz="1800" b="0" i="0" u="none" strike="noStrike" baseline="0" err="1">
                <a:solidFill>
                  <a:srgbClr val="22346A"/>
                </a:solidFill>
                <a:latin typeface="Goldplay-Regular"/>
              </a:rPr>
              <a:t>Renert-Yuval</a:t>
            </a:r>
            <a:r>
              <a:rPr lang="es-ES" sz="1800" b="0" i="0" u="none" strike="noStrike" baseline="0">
                <a:solidFill>
                  <a:srgbClr val="22346A"/>
                </a:solidFill>
                <a:latin typeface="Goldplay-Regular"/>
              </a:rPr>
              <a:t> Y, </a:t>
            </a:r>
            <a:r>
              <a:rPr lang="es-ES" sz="1800" b="0" i="0" u="none" strike="noStrike" baseline="0" err="1">
                <a:solidFill>
                  <a:srgbClr val="22346A"/>
                </a:solidFill>
                <a:latin typeface="Goldplay-Regular"/>
              </a:rPr>
              <a:t>Czarnowicki</a:t>
            </a:r>
            <a:r>
              <a:rPr lang="es-ES" sz="1800" b="0" i="0" u="none" strike="noStrike" baseline="0">
                <a:solidFill>
                  <a:srgbClr val="22346A"/>
                </a:solidFill>
                <a:latin typeface="Goldplay-Regular"/>
              </a:rPr>
              <a:t> T, </a:t>
            </a:r>
            <a:r>
              <a:rPr lang="es-ES" sz="1800" b="0" i="0" u="none" strike="noStrike" baseline="0" err="1">
                <a:solidFill>
                  <a:srgbClr val="22346A"/>
                </a:solidFill>
                <a:latin typeface="Goldplay-Regular"/>
              </a:rPr>
              <a:t>Huynh</a:t>
            </a:r>
            <a:r>
              <a:rPr lang="es-ES" sz="1800" b="0" i="0" u="none" strike="noStrike" baseline="0">
                <a:solidFill>
                  <a:srgbClr val="22346A"/>
                </a:solidFill>
                <a:latin typeface="Goldplay-Regular"/>
              </a:rPr>
              <a:t> T, Tran G, </a:t>
            </a:r>
            <a:r>
              <a:rPr lang="es-ES" sz="1800" b="0" i="1" u="none" strike="noStrike" baseline="0">
                <a:solidFill>
                  <a:srgbClr val="22346A"/>
                </a:solidFill>
                <a:latin typeface="Goldplay-RegularIt"/>
              </a:rPr>
              <a:t>et al. </a:t>
            </a:r>
            <a:r>
              <a:rPr lang="es-ES" sz="1800" b="0" i="0" u="none" strike="noStrike" baseline="0" err="1">
                <a:solidFill>
                  <a:srgbClr val="22346A"/>
                </a:solidFill>
                <a:latin typeface="Goldplay-Regular"/>
              </a:rPr>
              <a:t>Early-onset</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pediatric</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a:t>
            </a:r>
            <a:r>
              <a:rPr lang="es-ES" sz="1800" b="0" i="0" u="none" strike="noStrike" baseline="0" err="1">
                <a:solidFill>
                  <a:srgbClr val="22346A"/>
                </a:solidFill>
                <a:latin typeface="Goldplay-Regular"/>
              </a:rPr>
              <a:t>is</a:t>
            </a:r>
            <a:r>
              <a:rPr lang="es-ES" sz="1800" b="0" i="0" u="none" strike="noStrike" baseline="0">
                <a:solidFill>
                  <a:srgbClr val="22346A"/>
                </a:solidFill>
                <a:latin typeface="Goldplay-Regular"/>
              </a:rPr>
              <a:t> T(H)2 </a:t>
            </a:r>
            <a:r>
              <a:rPr lang="es-ES" sz="1800" b="0" i="0" u="none" strike="noStrike" baseline="0" err="1">
                <a:solidFill>
                  <a:srgbClr val="22346A"/>
                </a:solidFill>
                <a:latin typeface="Goldplay-Regular"/>
              </a:rPr>
              <a:t>but</a:t>
            </a:r>
            <a:r>
              <a:rPr lang="es-ES" sz="1800" b="0" i="0" u="none" strike="noStrike" baseline="0">
                <a:solidFill>
                  <a:srgbClr val="22346A"/>
                </a:solidFill>
                <a:latin typeface="Goldplay-Regular"/>
              </a:rPr>
              <a:t> </a:t>
            </a:r>
            <a:r>
              <a:rPr lang="es-ES" sz="1800" b="0" i="0" u="none" strike="noStrike" baseline="0" err="1">
                <a:solidFill>
                  <a:srgbClr val="22346A"/>
                </a:solidFill>
                <a:latin typeface="Goldplay-Regular"/>
              </a:rPr>
              <a:t>also</a:t>
            </a:r>
            <a:r>
              <a:rPr lang="es-ES" sz="1800" b="0" i="0" u="none" strike="noStrike" baseline="0">
                <a:solidFill>
                  <a:srgbClr val="22346A"/>
                </a:solidFill>
                <a:latin typeface="Goldplay-Regular"/>
              </a:rPr>
              <a:t> T(H)17 </a:t>
            </a:r>
            <a:r>
              <a:rPr lang="es-ES" sz="1800" b="0" i="0" u="none" strike="noStrike" baseline="0" err="1">
                <a:solidFill>
                  <a:srgbClr val="22346A"/>
                </a:solidFill>
                <a:latin typeface="Goldplay-Regular"/>
              </a:rPr>
              <a:t>polarized</a:t>
            </a:r>
            <a:r>
              <a:rPr lang="es-ES" sz="1800" b="0" i="0" u="none" strike="noStrike" baseline="0">
                <a:solidFill>
                  <a:srgbClr val="22346A"/>
                </a:solidFill>
                <a:latin typeface="Goldplay-Regular"/>
              </a:rPr>
              <a:t> in skin. J </a:t>
            </a:r>
            <a:r>
              <a:rPr lang="de-DE" sz="1800" b="0" i="0" u="none" strike="noStrike" baseline="0" err="1">
                <a:solidFill>
                  <a:srgbClr val="22346A"/>
                </a:solidFill>
                <a:latin typeface="Goldplay-Regular"/>
              </a:rPr>
              <a:t>Allergy</a:t>
            </a:r>
            <a:r>
              <a:rPr lang="de-DE" sz="1800" b="0" i="0" u="none" strike="noStrike" baseline="0">
                <a:solidFill>
                  <a:srgbClr val="22346A"/>
                </a:solidFill>
                <a:latin typeface="Goldplay-Regular"/>
              </a:rPr>
              <a:t> </a:t>
            </a:r>
            <a:r>
              <a:rPr lang="de-DE" sz="1800" b="0" i="0" u="none" strike="noStrike" baseline="0" err="1">
                <a:solidFill>
                  <a:srgbClr val="22346A"/>
                </a:solidFill>
                <a:latin typeface="Goldplay-Regular"/>
              </a:rPr>
              <a:t>Clin</a:t>
            </a:r>
            <a:r>
              <a:rPr lang="de-DE" sz="1800" b="0" i="0" u="none" strike="noStrike" baseline="0">
                <a:solidFill>
                  <a:srgbClr val="22346A"/>
                </a:solidFill>
                <a:latin typeface="Goldplay-Regular"/>
              </a:rPr>
              <a:t> </a:t>
            </a:r>
            <a:r>
              <a:rPr lang="de-DE" sz="1800" b="0" i="0" u="none" strike="noStrike" baseline="0" err="1">
                <a:solidFill>
                  <a:srgbClr val="22346A"/>
                </a:solidFill>
                <a:latin typeface="Goldplay-Regular"/>
              </a:rPr>
              <a:t>Immunol</a:t>
            </a:r>
            <a:r>
              <a:rPr lang="de-DE" sz="1800" b="0" i="0" u="none" strike="noStrike" baseline="0">
                <a:solidFill>
                  <a:srgbClr val="22346A"/>
                </a:solidFill>
                <a:latin typeface="Goldplay-Regular"/>
              </a:rPr>
              <a:t>. 2016;138(6):1639-51.</a:t>
            </a:r>
          </a:p>
          <a:p>
            <a:pPr algn="l"/>
            <a:r>
              <a:rPr lang="es-ES" sz="1800" b="0" i="0" u="none" strike="noStrike" baseline="0">
                <a:solidFill>
                  <a:srgbClr val="7B45B8"/>
                </a:solidFill>
                <a:latin typeface="Goldplay-Regular"/>
              </a:rPr>
              <a:t>8. </a:t>
            </a:r>
            <a:r>
              <a:rPr lang="es-ES" sz="1800" b="0" i="0" u="none" strike="noStrike" baseline="0" err="1">
                <a:solidFill>
                  <a:srgbClr val="22346A"/>
                </a:solidFill>
                <a:latin typeface="Goldplay-Regular"/>
              </a:rPr>
              <a:t>Langan</a:t>
            </a:r>
            <a:r>
              <a:rPr lang="es-ES" sz="1800" b="0" i="0" u="none" strike="noStrike" baseline="0">
                <a:solidFill>
                  <a:srgbClr val="22346A"/>
                </a:solidFill>
                <a:latin typeface="Goldplay-Regular"/>
              </a:rPr>
              <a:t> SM, Irvine AD, </a:t>
            </a:r>
            <a:r>
              <a:rPr lang="es-ES" sz="1800" b="0" i="0" u="none" strike="noStrike" baseline="0" err="1">
                <a:solidFill>
                  <a:srgbClr val="22346A"/>
                </a:solidFill>
                <a:latin typeface="Goldplay-Regular"/>
              </a:rPr>
              <a:t>Weidinger</a:t>
            </a:r>
            <a:r>
              <a:rPr lang="es-ES" sz="1800" b="0" i="0" u="none" strike="noStrike" baseline="0">
                <a:solidFill>
                  <a:srgbClr val="22346A"/>
                </a:solidFill>
                <a:latin typeface="Goldplay-Regular"/>
              </a:rPr>
              <a:t> S. </a:t>
            </a:r>
            <a:r>
              <a:rPr lang="es-ES" sz="1800" b="0" i="0" u="none" strike="noStrike" baseline="0" err="1">
                <a:solidFill>
                  <a:srgbClr val="22346A"/>
                </a:solidFill>
                <a:latin typeface="Goldplay-Regular"/>
              </a:rPr>
              <a:t>Atopic</a:t>
            </a:r>
            <a:r>
              <a:rPr lang="es-ES" sz="1800" b="0" i="0" u="none" strike="noStrike" baseline="0">
                <a:solidFill>
                  <a:srgbClr val="22346A"/>
                </a:solidFill>
                <a:latin typeface="Goldplay-Regular"/>
              </a:rPr>
              <a:t> dermatitis. Lancet. 2020;396(10247):345-60.</a:t>
            </a:r>
            <a:endParaRPr lang="es-ES" b="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9</a:t>
            </a:fld>
            <a:endParaRPr lang="es-ES"/>
          </a:p>
        </p:txBody>
      </p:sp>
    </p:spTree>
    <p:extLst>
      <p:ext uri="{BB962C8B-B14F-4D97-AF65-F5344CB8AC3E}">
        <p14:creationId xmlns:p14="http://schemas.microsoft.com/office/powerpoint/2010/main" val="3632657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a:solidFill>
                <a:schemeClr val="tx1"/>
              </a:solidFill>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62</a:t>
            </a:fld>
            <a:endParaRPr lang="es-ES"/>
          </a:p>
        </p:txBody>
      </p:sp>
    </p:spTree>
    <p:extLst>
      <p:ext uri="{BB962C8B-B14F-4D97-AF65-F5344CB8AC3E}">
        <p14:creationId xmlns:p14="http://schemas.microsoft.com/office/powerpoint/2010/main" val="16344419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a:solidFill>
                <a:schemeClr val="tx1"/>
              </a:solidFill>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64</a:t>
            </a:fld>
            <a:endParaRPr lang="es-ES"/>
          </a:p>
        </p:txBody>
      </p:sp>
    </p:spTree>
    <p:extLst>
      <p:ext uri="{BB962C8B-B14F-4D97-AF65-F5344CB8AC3E}">
        <p14:creationId xmlns:p14="http://schemas.microsoft.com/office/powerpoint/2010/main" val="2588416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tab pos="457189" algn="l"/>
              </a:tabLst>
              <a:defRPr/>
            </a:pPr>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76F6A-4131-4F02-AB0D-65FB3F3C5603}"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0227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66</a:t>
            </a:fld>
            <a:endParaRPr lang="es-ES"/>
          </a:p>
        </p:txBody>
      </p:sp>
    </p:spTree>
    <p:extLst>
      <p:ext uri="{BB962C8B-B14F-4D97-AF65-F5344CB8AC3E}">
        <p14:creationId xmlns:p14="http://schemas.microsoft.com/office/powerpoint/2010/main" val="328722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67</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a:solidFill>
                <a:schemeClr val="tx1"/>
              </a:solidFill>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69</a:t>
            </a:fld>
            <a:endParaRPr lang="es-ES"/>
          </a:p>
        </p:txBody>
      </p:sp>
    </p:spTree>
    <p:extLst>
      <p:ext uri="{BB962C8B-B14F-4D97-AF65-F5344CB8AC3E}">
        <p14:creationId xmlns:p14="http://schemas.microsoft.com/office/powerpoint/2010/main" val="3930005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EAD6-DC37-4330-0F2E-F94C9E5D91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8DA4AD9-F737-2676-7605-C91C02529F4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21F2846-5A70-60C3-4091-89BE63F5C3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a:solidFill>
                <a:schemeClr val="tx1"/>
              </a:solidFill>
            </a:endParaRPr>
          </a:p>
        </p:txBody>
      </p:sp>
      <p:sp>
        <p:nvSpPr>
          <p:cNvPr id="4" name="Marcador de número de diapositiva 3">
            <a:extLst>
              <a:ext uri="{FF2B5EF4-FFF2-40B4-BE49-F238E27FC236}">
                <a16:creationId xmlns:a16="http://schemas.microsoft.com/office/drawing/2014/main" id="{BFC43FAA-563C-0A93-0ADA-34464F0FF3E2}"/>
              </a:ext>
            </a:extLst>
          </p:cNvPr>
          <p:cNvSpPr>
            <a:spLocks noGrp="1"/>
          </p:cNvSpPr>
          <p:nvPr>
            <p:ph type="sldNum" sz="quarter" idx="5"/>
          </p:nvPr>
        </p:nvSpPr>
        <p:spPr/>
        <p:txBody>
          <a:bodyPr/>
          <a:lstStyle/>
          <a:p>
            <a:fld id="{6BBB158F-49C6-4E0F-99A2-AB925A7B0744}" type="slidenum">
              <a:rPr lang="es-ES" smtClean="0"/>
              <a:t>70</a:t>
            </a:fld>
            <a:endParaRPr lang="es-ES"/>
          </a:p>
        </p:txBody>
      </p:sp>
    </p:spTree>
    <p:extLst>
      <p:ext uri="{BB962C8B-B14F-4D97-AF65-F5344CB8AC3E}">
        <p14:creationId xmlns:p14="http://schemas.microsoft.com/office/powerpoint/2010/main" val="3776491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430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En este sentido, las estrategias de tratamiento en la DA están evolucionando </a:t>
            </a:r>
            <a:r>
              <a:rPr lang="es-ES" sz="1800" b="1" kern="1200">
                <a:solidFill>
                  <a:srgbClr val="C00000"/>
                </a:solidFill>
                <a:effectLst/>
                <a:latin typeface="Arial" panose="020B0604020202020204" pitchFamily="34" charset="0"/>
                <a:ea typeface="Times New Roman" panose="02020603050405020304" pitchFamily="18" charset="0"/>
              </a:rPr>
              <a:t>desde estrategias de inmunosupresión general </a:t>
            </a:r>
            <a:r>
              <a:rPr lang="es-ES" sz="1800" kern="1200">
                <a:solidFill>
                  <a:srgbClr val="000000"/>
                </a:solidFill>
                <a:effectLst/>
                <a:latin typeface="Arial" panose="020B0604020202020204" pitchFamily="34" charset="0"/>
                <a:ea typeface="Times New Roman" panose="02020603050405020304" pitchFamily="18" charset="0"/>
              </a:rPr>
              <a:t>hacia enfoques más específicos </a:t>
            </a:r>
            <a:r>
              <a:rPr lang="es-ES" sz="1800" b="1" kern="1200">
                <a:solidFill>
                  <a:srgbClr val="C00000"/>
                </a:solidFill>
                <a:effectLst/>
                <a:latin typeface="Arial" panose="020B0604020202020204" pitchFamily="34" charset="0"/>
                <a:ea typeface="Times New Roman" panose="02020603050405020304" pitchFamily="18" charset="0"/>
              </a:rPr>
              <a:t>dirigidos a la inhibición de la IL-13.</a:t>
            </a:r>
            <a:endParaRPr lang="es-ES" sz="1800" b="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b="1" kern="1200">
                <a:solidFill>
                  <a:srgbClr val="C00000"/>
                </a:solidFill>
                <a:effectLst/>
                <a:latin typeface="Arial" panose="020B0604020202020204" pitchFamily="34" charset="0"/>
                <a:ea typeface="Times New Roman" panose="02020603050405020304" pitchFamily="18" charset="0"/>
              </a:rPr>
              <a:t>En un inicio se disponía de los tratamientos</a:t>
            </a:r>
            <a:r>
              <a:rPr lang="es-ES" sz="1800" kern="1200">
                <a:solidFill>
                  <a:srgbClr val="C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sistémicos clásicos, como </a:t>
            </a:r>
            <a:r>
              <a:rPr lang="es-ES" sz="1800" kern="1200" err="1">
                <a:solidFill>
                  <a:srgbClr val="000000"/>
                </a:solidFill>
                <a:effectLst/>
                <a:latin typeface="Arial" panose="020B0604020202020204" pitchFamily="34" charset="0"/>
                <a:ea typeface="Times New Roman" panose="02020603050405020304" pitchFamily="18" charset="0"/>
              </a:rPr>
              <a:t>CsA</a:t>
            </a:r>
            <a:r>
              <a:rPr lang="es-ES" sz="1800" kern="1200">
                <a:solidFill>
                  <a:srgbClr val="000000"/>
                </a:solidFill>
                <a:effectLst/>
                <a:latin typeface="Arial" panose="020B0604020202020204" pitchFamily="34" charset="0"/>
                <a:ea typeface="Times New Roman" panose="02020603050405020304" pitchFamily="18" charset="0"/>
              </a:rPr>
              <a:t>, MTX, AZA, que proporcionan una amplia inmunosupresión.</a:t>
            </a:r>
            <a:endParaRPr lang="es-ES" sz="1800" b="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b="1" kern="1200">
                <a:solidFill>
                  <a:srgbClr val="C00000"/>
                </a:solidFill>
                <a:effectLst/>
                <a:latin typeface="Arial" panose="020B0604020202020204" pitchFamily="34" charset="0"/>
                <a:ea typeface="Times New Roman" panose="02020603050405020304" pitchFamily="18" charset="0"/>
              </a:rPr>
              <a:t>Posteriormente, los </a:t>
            </a:r>
            <a:r>
              <a:rPr lang="es-ES" sz="1800" b="1" kern="1200" err="1">
                <a:solidFill>
                  <a:srgbClr val="C00000"/>
                </a:solidFill>
                <a:effectLst/>
                <a:latin typeface="Arial" panose="020B0604020202020204" pitchFamily="34" charset="0"/>
                <a:ea typeface="Times New Roman" panose="02020603050405020304" pitchFamily="18" charset="0"/>
              </a:rPr>
              <a:t>JAKs</a:t>
            </a:r>
            <a:r>
              <a:rPr lang="es-ES" sz="1800" b="1" kern="1200">
                <a:solidFill>
                  <a:srgbClr val="C00000"/>
                </a:solidFill>
                <a:effectLst/>
                <a:latin typeface="Arial" panose="020B0604020202020204" pitchFamily="34" charset="0"/>
                <a:ea typeface="Times New Roman" panose="02020603050405020304" pitchFamily="18" charset="0"/>
              </a:rPr>
              <a:t> proporcionaron una “inmunosupresión más selectiva”, bloqueando diferentes citoquinas.</a:t>
            </a:r>
            <a:endParaRPr lang="es-ES" sz="1800" b="1"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kern="1200" err="1">
                <a:solidFill>
                  <a:srgbClr val="000000"/>
                </a:solidFill>
                <a:effectLst/>
                <a:latin typeface="Arial" panose="020B0604020202020204" pitchFamily="34" charset="0"/>
                <a:ea typeface="Times New Roman" panose="02020603050405020304" pitchFamily="18" charset="0"/>
              </a:rPr>
              <a:t>Dupilumab</a:t>
            </a:r>
            <a:r>
              <a:rPr lang="es-ES" sz="1800" kern="1200">
                <a:solidFill>
                  <a:srgbClr val="000000"/>
                </a:solidFill>
                <a:effectLst/>
                <a:latin typeface="Arial" panose="020B0604020202020204" pitchFamily="34" charset="0"/>
                <a:ea typeface="Times New Roman" panose="02020603050405020304" pitchFamily="18" charset="0"/>
              </a:rPr>
              <a:t> fue la primera terapia dirigida,</a:t>
            </a:r>
            <a:r>
              <a:rPr lang="es-ES" sz="1800" b="1" kern="1200">
                <a:solidFill>
                  <a:srgbClr val="C00000"/>
                </a:solidFill>
                <a:effectLst/>
                <a:latin typeface="Arial" panose="020B0604020202020204" pitchFamily="34" charset="0"/>
                <a:ea typeface="Times New Roman" panose="02020603050405020304" pitchFamily="18" charset="0"/>
              </a:rPr>
              <a:t> ya</a:t>
            </a:r>
            <a:r>
              <a:rPr lang="es-ES" sz="1800" kern="1200">
                <a:solidFill>
                  <a:srgbClr val="C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que inhibe la señal de 2 citocinas, IL-4 e IL-13</a:t>
            </a:r>
            <a:endParaRPr lang="es-ES" sz="180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Se cree que la IL-13 es el principal mediador en la patología de la DA y que su inhibición selectiva es suficiente para controlar la DA. De hecho, los últimos tratamientos que se han desarrollado son </a:t>
            </a:r>
            <a:r>
              <a:rPr lang="es-ES" sz="1800" b="1" kern="1200">
                <a:solidFill>
                  <a:srgbClr val="000000"/>
                </a:solidFill>
                <a:effectLst/>
                <a:latin typeface="Arial" panose="020B0604020202020204" pitchFamily="34" charset="0"/>
                <a:ea typeface="Times New Roman" panose="02020603050405020304" pitchFamily="18" charset="0"/>
              </a:rPr>
              <a:t>inhibidores selectivos pero diferentes </a:t>
            </a:r>
            <a:r>
              <a:rPr lang="es-ES" sz="1800" kern="1200">
                <a:solidFill>
                  <a:srgbClr val="000000"/>
                </a:solidFill>
                <a:effectLst/>
                <a:latin typeface="Arial" panose="020B0604020202020204" pitchFamily="34" charset="0"/>
                <a:ea typeface="Times New Roman" panose="02020603050405020304" pitchFamily="18" charset="0"/>
              </a:rPr>
              <a:t>de la IL-13, como </a:t>
            </a:r>
            <a:r>
              <a:rPr lang="es-ES" sz="1800" kern="1200" err="1">
                <a:solidFill>
                  <a:srgbClr val="000000"/>
                </a:solidFill>
                <a:effectLst/>
                <a:latin typeface="Arial" panose="020B0604020202020204" pitchFamily="34" charset="0"/>
                <a:ea typeface="Times New Roman" panose="02020603050405020304" pitchFamily="18" charset="0"/>
              </a:rPr>
              <a:t>tralokinumab</a:t>
            </a:r>
            <a:r>
              <a:rPr lang="es-ES" sz="1800" kern="1200">
                <a:solidFill>
                  <a:srgbClr val="000000"/>
                </a:solidFill>
                <a:effectLst/>
                <a:latin typeface="Arial" panose="020B0604020202020204" pitchFamily="34" charset="0"/>
                <a:ea typeface="Times New Roman" panose="02020603050405020304" pitchFamily="18" charset="0"/>
              </a:rPr>
              <a:t> y lebrikizumab.</a:t>
            </a:r>
            <a:endParaRPr lang="es-ES">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10</a:t>
            </a:fld>
            <a:endParaRPr lang="es-ES"/>
          </a:p>
        </p:txBody>
      </p:sp>
    </p:spTree>
    <p:extLst>
      <p:ext uri="{BB962C8B-B14F-4D97-AF65-F5344CB8AC3E}">
        <p14:creationId xmlns:p14="http://schemas.microsoft.com/office/powerpoint/2010/main" val="274138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spcBef>
                <a:spcPts val="600"/>
              </a:spcBef>
              <a:spcAft>
                <a:spcPts val="600"/>
              </a:spcAf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En este contexto, a pesar de disponer de diferentes alternativas terapéuticas a día de hoy, siguen existiendo necesidades médicas no cubiertas en el tratamiento de la </a:t>
            </a:r>
            <a:r>
              <a:rPr lang="es-ES" sz="1000" b="1" kern="1200">
                <a:solidFill>
                  <a:srgbClr val="000000"/>
                </a:solidFill>
                <a:effectLst/>
                <a:latin typeface="Arial" panose="020B0604020202020204" pitchFamily="34" charset="0"/>
                <a:ea typeface="Times New Roman" panose="02020603050405020304" pitchFamily="18" charset="0"/>
              </a:rPr>
              <a:t>dermatitis atópica moderada a grave, </a:t>
            </a:r>
            <a:r>
              <a:rPr lang="es-ES" sz="1000" kern="1200">
                <a:solidFill>
                  <a:srgbClr val="000000"/>
                </a:solidFill>
                <a:effectLst/>
                <a:latin typeface="Arial" panose="020B0604020202020204" pitchFamily="34" charset="0"/>
                <a:ea typeface="Times New Roman" panose="02020603050405020304" pitchFamily="18" charset="0"/>
              </a:rPr>
              <a:t>dada la heterogeneidad de la patología:</a:t>
            </a:r>
          </a:p>
          <a:p>
            <a:pPr marL="628650" lvl="1" indent="-171450">
              <a:spcBef>
                <a:spcPts val="600"/>
              </a:spcBef>
              <a:spcAft>
                <a:spcPts val="600"/>
              </a:spcAf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La terapia sistémica convencional se ha asociado a problemas de seguridad a largo plazo, por lo que su uso es limitado.</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spcBef>
                <a:spcPts val="600"/>
              </a:spcBef>
              <a:spcAft>
                <a:spcPts val="600"/>
              </a:spcAf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Los inhibidores JAK disponen de un perfil de seguridad que restringe su uso a una población limitada de pacientes y requieren de una monitorización estrecha</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spcBef>
                <a:spcPts val="600"/>
              </a:spcBef>
              <a:spcAft>
                <a:spcPts val="600"/>
              </a:spcAf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Las terapias sistémicas avanzadas han mostrado una alta variabilidad en las tasas de respuesta </a:t>
            </a:r>
            <a:r>
              <a:rPr lang="es-ES" sz="1000" b="1" kern="1200">
                <a:solidFill>
                  <a:srgbClr val="C00000"/>
                </a:solidFill>
                <a:effectLst/>
                <a:latin typeface="Arial" panose="020B0604020202020204" pitchFamily="34" charset="0"/>
                <a:ea typeface="Times New Roman" panose="02020603050405020304" pitchFamily="18" charset="0"/>
              </a:rPr>
              <a:t>y no siempre se consigue mantener al paciente con respuesta a largo plazo.</a:t>
            </a:r>
            <a:endParaRPr lang="es-ES" sz="1200" b="0" kern="1200">
              <a:solidFill>
                <a:schemeClr val="tx1"/>
              </a:solidFill>
              <a:effectLst/>
              <a:latin typeface="Times New Roman" panose="02020603050405020304" pitchFamily="18" charset="0"/>
              <a:ea typeface="Times New Roman" panose="02020603050405020304" pitchFamily="18" charset="0"/>
            </a:endParaRPr>
          </a:p>
          <a:p>
            <a:pPr marL="171450" lvl="0" indent="-171450">
              <a:spcBef>
                <a:spcPts val="600"/>
              </a:spcBef>
              <a:spcAft>
                <a:spcPts val="600"/>
              </a:spcAft>
              <a:buFont typeface="Arial" panose="020B0604020202020204" pitchFamily="34" charset="0"/>
              <a:buChar char="•"/>
            </a:pPr>
            <a:endParaRPr lang="es-ES" sz="1000" b="1" kern="1200">
              <a:solidFill>
                <a:srgbClr val="000000"/>
              </a:solidFill>
              <a:effectLst/>
              <a:latin typeface="Arial" panose="020B0604020202020204" pitchFamily="34" charset="0"/>
              <a:ea typeface="Times New Roman" panose="02020603050405020304" pitchFamily="18" charset="0"/>
            </a:endParaRPr>
          </a:p>
          <a:p>
            <a:pPr marL="171450" lvl="0" indent="-171450">
              <a:spcBef>
                <a:spcPts val="600"/>
              </a:spcBef>
              <a:spcAft>
                <a:spcPts val="600"/>
              </a:spcAft>
              <a:buFont typeface="Arial" panose="020B0604020202020204" pitchFamily="34" charset="0"/>
              <a:buChar char="•"/>
            </a:pPr>
            <a:r>
              <a:rPr lang="es-ES" sz="1000" b="1" kern="1200">
                <a:solidFill>
                  <a:srgbClr val="000000"/>
                </a:solidFill>
                <a:effectLst/>
                <a:latin typeface="Arial" panose="020B0604020202020204" pitchFamily="34" charset="0"/>
                <a:ea typeface="Times New Roman" panose="02020603050405020304" pitchFamily="18" charset="0"/>
              </a:rPr>
              <a:t>Por tanto, la dermatitis atópica es todavía una patología con una gran necesidad de terapia dirigida que proporcione una respuesta mantenida a largo plazo, no sólo en signos sino también en síntomas y con un perfil de seguridad favorable</a:t>
            </a:r>
            <a:endParaRPr lang="es-ES" sz="1200" b="0" kern="1200">
              <a:solidFill>
                <a:schemeClr val="tx1"/>
              </a:solidFill>
              <a:effectLst/>
              <a:latin typeface="Times New Roman" panose="02020603050405020304" pitchFamily="18" charset="0"/>
              <a:ea typeface="Times New Roman" panose="02020603050405020304" pitchFamily="18" charset="0"/>
            </a:endParaRPr>
          </a:p>
          <a:p>
            <a:pPr marL="171450" lvl="0" indent="-171450">
              <a:spcBef>
                <a:spcPts val="600"/>
              </a:spcBef>
              <a:spcAft>
                <a:spcPts val="600"/>
              </a:spcAft>
              <a:buFont typeface="Arial" panose="020B0604020202020204" pitchFamily="34" charset="0"/>
              <a:buChar char="•"/>
            </a:pPr>
            <a:r>
              <a:rPr lang="es-ES" sz="1000" b="1" kern="1200">
                <a:solidFill>
                  <a:srgbClr val="000000"/>
                </a:solidFill>
                <a:effectLst/>
                <a:latin typeface="Arial" panose="020B0604020202020204" pitchFamily="34" charset="0"/>
                <a:ea typeface="Times New Roman" panose="02020603050405020304" pitchFamily="18" charset="0"/>
              </a:rPr>
              <a:t>En este sentido, lebrikizumab se añade al arsenal terapéutico de la dermatitis atópica moderada-grave.</a:t>
            </a:r>
            <a:endParaRPr lang="es-ES" sz="120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11</a:t>
            </a:fld>
            <a:endParaRPr lang="es-ES"/>
          </a:p>
        </p:txBody>
      </p:sp>
    </p:spTree>
    <p:extLst>
      <p:ext uri="{BB962C8B-B14F-4D97-AF65-F5344CB8AC3E}">
        <p14:creationId xmlns:p14="http://schemas.microsoft.com/office/powerpoint/2010/main" val="3333864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gn="just">
              <a:spcBef>
                <a:spcPts val="600"/>
              </a:spcBef>
              <a:spcAft>
                <a:spcPts val="600"/>
              </a:spcAft>
              <a:buClr>
                <a:srgbClr val="00F0BE"/>
              </a:buClr>
              <a:buFont typeface="Arial" panose="020B0604020202020204" pitchFamily="34" charset="0"/>
              <a:buNone/>
              <a:defRPr/>
            </a:pPr>
            <a:r>
              <a:rPr lang="es-ES" sz="1600">
                <a:solidFill>
                  <a:srgbClr val="002855"/>
                </a:solidFill>
                <a:latin typeface="Arial" panose="020B0604020202020204" pitchFamily="34" charset="0"/>
                <a:cs typeface="Arial" panose="020B0604020202020204" pitchFamily="34" charset="0"/>
              </a:rPr>
              <a:t>Lebrikizumab es un nuevo fármaco biológico que se </a:t>
            </a:r>
            <a:r>
              <a:rPr lang="es-ES" sz="1600">
                <a:latin typeface="Arial" panose="020B0604020202020204" pitchFamily="34" charset="0"/>
                <a:cs typeface="Arial" panose="020B0604020202020204" pitchFamily="34" charset="0"/>
              </a:rPr>
              <a:t>une con alta afinidad a la IL-13 e inhibe selectivamente su señalización</a:t>
            </a:r>
            <a:r>
              <a:rPr lang="es-ES" sz="1600" baseline="30000">
                <a:solidFill>
                  <a:srgbClr val="002855"/>
                </a:solidFill>
                <a:latin typeface="Arial" panose="020B0604020202020204" pitchFamily="34" charset="0"/>
                <a:cs typeface="Arial" panose="020B0604020202020204" pitchFamily="34" charset="0"/>
              </a:rPr>
              <a:t>1-3</a:t>
            </a:r>
            <a:r>
              <a:rPr lang="es-ES" sz="1600">
                <a:solidFill>
                  <a:srgbClr val="002855"/>
                </a:solidFill>
                <a:latin typeface="Arial" panose="020B0604020202020204" pitchFamily="34" charset="0"/>
                <a:cs typeface="Arial" panose="020B0604020202020204" pitchFamily="34" charset="0"/>
              </a:rPr>
              <a:t>. </a:t>
            </a:r>
          </a:p>
          <a:p>
            <a:pPr marL="0" indent="0" algn="just">
              <a:spcBef>
                <a:spcPts val="600"/>
              </a:spcBef>
              <a:spcAft>
                <a:spcPts val="600"/>
              </a:spcAft>
              <a:buClr>
                <a:srgbClr val="00F0BE"/>
              </a:buClr>
              <a:buFont typeface="Arial" panose="020B0604020202020204" pitchFamily="34" charset="0"/>
              <a:buNone/>
              <a:defRPr/>
            </a:pPr>
            <a:endParaRPr lang="es-ES" sz="1600">
              <a:solidFill>
                <a:srgbClr val="002855"/>
              </a:solidFill>
              <a:latin typeface="Arial" panose="020B0604020202020204" pitchFamily="34" charset="0"/>
              <a:cs typeface="Arial" panose="020B0604020202020204" pitchFamily="34" charset="0"/>
            </a:endParaRPr>
          </a:p>
          <a:p>
            <a:pPr marL="0" indent="0" algn="just">
              <a:spcBef>
                <a:spcPts val="600"/>
              </a:spcBef>
              <a:spcAft>
                <a:spcPts val="600"/>
              </a:spcAft>
              <a:buClr>
                <a:srgbClr val="00F0BE"/>
              </a:buClr>
              <a:buFont typeface="Arial" panose="020B0604020202020204" pitchFamily="34" charset="0"/>
              <a:buNone/>
              <a:defRPr/>
            </a:pPr>
            <a:r>
              <a:rPr lang="es-ES" sz="1600">
                <a:solidFill>
                  <a:srgbClr val="002855"/>
                </a:solidFill>
                <a:latin typeface="Arial" panose="020B0604020202020204" pitchFamily="34" charset="0"/>
                <a:cs typeface="Arial" panose="020B0604020202020204" pitchFamily="34" charset="0"/>
              </a:rPr>
              <a:t>Actualmente está autorizado y pendiente de comercialización en España para el tratamiento de la dermatitis atópica moderada a grave tanto en adultos como en adolescentes</a:t>
            </a:r>
            <a:r>
              <a:rPr lang="es-ES" sz="1600" baseline="30000">
                <a:solidFill>
                  <a:srgbClr val="002855"/>
                </a:solidFill>
                <a:latin typeface="Arial" panose="020B0604020202020204" pitchFamily="34" charset="0"/>
                <a:cs typeface="Arial" panose="020B0604020202020204" pitchFamily="34" charset="0"/>
              </a:rPr>
              <a:t>1-2</a:t>
            </a:r>
          </a:p>
          <a:p>
            <a:pPr marL="0" indent="0" algn="just">
              <a:spcBef>
                <a:spcPts val="600"/>
              </a:spcBef>
              <a:spcAft>
                <a:spcPts val="600"/>
              </a:spcAft>
              <a:buClr>
                <a:srgbClr val="00F0BE"/>
              </a:buClr>
              <a:buFont typeface="Arial" panose="020B0604020202020204" pitchFamily="34" charset="0"/>
              <a:buNone/>
              <a:defRPr/>
            </a:pPr>
            <a:endParaRPr lang="es-ES" sz="1600" baseline="0">
              <a:solidFill>
                <a:srgbClr val="002855"/>
              </a:solidFill>
              <a:latin typeface="Arial" panose="020B0604020202020204" pitchFamily="34" charset="0"/>
              <a:cs typeface="Arial" panose="020B0604020202020204" pitchFamily="34" charset="0"/>
            </a:endParaRPr>
          </a:p>
          <a:p>
            <a:pPr marL="0" indent="0" algn="just">
              <a:spcBef>
                <a:spcPts val="600"/>
              </a:spcBef>
              <a:spcAft>
                <a:spcPts val="600"/>
              </a:spcAft>
              <a:buClr>
                <a:srgbClr val="00F0BE"/>
              </a:buClr>
              <a:buFont typeface="Arial" panose="020B0604020202020204" pitchFamily="34" charset="0"/>
              <a:buNone/>
              <a:defRPr/>
            </a:pPr>
            <a:r>
              <a:rPr lang="es-ES" sz="1600" baseline="0">
                <a:solidFill>
                  <a:srgbClr val="002855"/>
                </a:solidFill>
                <a:latin typeface="Arial" panose="020B0604020202020204" pitchFamily="34" charset="0"/>
                <a:cs typeface="Arial" panose="020B0604020202020204" pitchFamily="34" charset="0"/>
              </a:rPr>
              <a:t>El valor clínico que aporta lebrikizumab reside en:</a:t>
            </a:r>
          </a:p>
          <a:p>
            <a:pPr marL="285750" indent="-285750" algn="just">
              <a:spcBef>
                <a:spcPts val="600"/>
              </a:spcBef>
              <a:spcAft>
                <a:spcPts val="600"/>
              </a:spcAft>
              <a:buClr>
                <a:srgbClr val="00F0BE"/>
              </a:buClr>
              <a:buFont typeface="Arial" panose="020B0604020202020204" pitchFamily="34" charset="0"/>
              <a:buChar char="•"/>
              <a:defRPr/>
            </a:pPr>
            <a:r>
              <a:rPr lang="es-ES" sz="1600" baseline="0">
                <a:solidFill>
                  <a:srgbClr val="002855"/>
                </a:solidFill>
                <a:latin typeface="Arial" panose="020B0604020202020204" pitchFamily="34" charset="0"/>
                <a:cs typeface="Arial" panose="020B0604020202020204" pitchFamily="34" charset="0"/>
              </a:rPr>
              <a:t>La precisión de su mecanismo de acción</a:t>
            </a:r>
          </a:p>
          <a:p>
            <a:pPr marL="285750" indent="-285750" algn="just">
              <a:spcBef>
                <a:spcPts val="600"/>
              </a:spcBef>
              <a:spcAft>
                <a:spcPts val="600"/>
              </a:spcAft>
              <a:buClr>
                <a:srgbClr val="00F0BE"/>
              </a:buClr>
              <a:buFont typeface="Arial" panose="020B0604020202020204" pitchFamily="34" charset="0"/>
              <a:buChar char="•"/>
              <a:defRPr/>
            </a:pPr>
            <a:r>
              <a:rPr lang="es-ES" sz="1600" baseline="0">
                <a:solidFill>
                  <a:srgbClr val="002855"/>
                </a:solidFill>
                <a:latin typeface="Arial" panose="020B0604020202020204" pitchFamily="34" charset="0"/>
                <a:cs typeface="Arial" panose="020B0604020202020204" pitchFamily="34" charset="0"/>
              </a:rPr>
              <a:t>El control tanto a corto como a largo plazo</a:t>
            </a:r>
          </a:p>
          <a:p>
            <a:pPr marL="285750" indent="-285750" algn="just">
              <a:spcBef>
                <a:spcPts val="600"/>
              </a:spcBef>
              <a:spcAft>
                <a:spcPts val="600"/>
              </a:spcAft>
              <a:buClr>
                <a:srgbClr val="00F0BE"/>
              </a:buClr>
              <a:buFont typeface="Arial" panose="020B0604020202020204" pitchFamily="34" charset="0"/>
              <a:buChar char="•"/>
              <a:defRPr/>
            </a:pPr>
            <a:r>
              <a:rPr lang="es-ES" sz="1600" baseline="0">
                <a:solidFill>
                  <a:srgbClr val="002855"/>
                </a:solidFill>
                <a:latin typeface="Arial" panose="020B0604020202020204" pitchFamily="34" charset="0"/>
                <a:cs typeface="Arial" panose="020B0604020202020204" pitchFamily="34" charset="0"/>
              </a:rPr>
              <a:t>La posología diferencial, con dosis de mantenimiento cada 4 semanas para todos los pacientes</a:t>
            </a:r>
          </a:p>
          <a:p>
            <a:pPr marL="171450" indent="-171450" algn="just">
              <a:spcBef>
                <a:spcPts val="600"/>
              </a:spcBef>
              <a:spcAft>
                <a:spcPts val="600"/>
              </a:spcAft>
              <a:buClr>
                <a:srgbClr val="00F0BE"/>
              </a:buClr>
              <a:buFontTx/>
              <a:buChar char="-"/>
              <a:defRPr/>
            </a:pPr>
            <a:endParaRPr lang="es-ES" sz="1600" baseline="0">
              <a:solidFill>
                <a:srgbClr val="002855"/>
              </a:solidFill>
              <a:latin typeface="Arial" panose="020B0604020202020204" pitchFamily="34" charset="0"/>
              <a:cs typeface="Arial" panose="020B0604020202020204" pitchFamily="34" charset="0"/>
            </a:endParaRPr>
          </a:p>
          <a:p>
            <a:pPr marL="0" indent="0" algn="just">
              <a:spcBef>
                <a:spcPts val="600"/>
              </a:spcBef>
              <a:spcAft>
                <a:spcPts val="600"/>
              </a:spcAft>
              <a:buClr>
                <a:srgbClr val="00F0BE"/>
              </a:buClr>
              <a:buFontTx/>
              <a:buNone/>
              <a:defRPr/>
            </a:pPr>
            <a:r>
              <a:rPr lang="es-ES" sz="1600" baseline="0">
                <a:solidFill>
                  <a:srgbClr val="002855"/>
                </a:solidFill>
                <a:latin typeface="Arial" panose="020B0604020202020204" pitchFamily="34" charset="0"/>
                <a:cs typeface="Arial" panose="020B0604020202020204" pitchFamily="34" charset="0"/>
              </a:rPr>
              <a:t>A continuación, iremos entrando en cada uno de estos pilares uno a uno</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12</a:t>
            </a:fld>
            <a:endParaRPr lang="es-ES"/>
          </a:p>
        </p:txBody>
      </p:sp>
    </p:spTree>
    <p:extLst>
      <p:ext uri="{BB962C8B-B14F-4D97-AF65-F5344CB8AC3E}">
        <p14:creationId xmlns:p14="http://schemas.microsoft.com/office/powerpoint/2010/main" val="170577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lgn="jus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Para explicar el mecanismo de acción de lebrikizumab </a:t>
            </a:r>
            <a:r>
              <a:rPr lang="es-ES" sz="1000" b="1" kern="1200">
                <a:solidFill>
                  <a:srgbClr val="C00000"/>
                </a:solidFill>
                <a:effectLst/>
                <a:latin typeface="Arial" panose="020B0604020202020204" pitchFamily="34" charset="0"/>
                <a:ea typeface="Times New Roman" panose="02020603050405020304" pitchFamily="18" charset="0"/>
              </a:rPr>
              <a:t>cabe recordar</a:t>
            </a:r>
            <a:r>
              <a:rPr lang="es-ES" sz="1000" kern="1200">
                <a:solidFill>
                  <a:srgbClr val="000000"/>
                </a:solidFill>
                <a:effectLst/>
                <a:latin typeface="Arial" panose="020B0604020202020204" pitchFamily="34" charset="0"/>
                <a:ea typeface="Times New Roman" panose="02020603050405020304" pitchFamily="18" charset="0"/>
              </a:rPr>
              <a:t> </a:t>
            </a:r>
            <a:r>
              <a:rPr lang="es-ES" sz="1000" b="1" kern="1200">
                <a:solidFill>
                  <a:srgbClr val="C00000"/>
                </a:solidFill>
                <a:effectLst/>
                <a:latin typeface="Arial" panose="020B0604020202020204" pitchFamily="34" charset="0"/>
                <a:ea typeface="Times New Roman" panose="02020603050405020304" pitchFamily="18" charset="0"/>
              </a:rPr>
              <a:t>que se trata de un fármaco que inhibe la IL-13.</a:t>
            </a:r>
            <a:endParaRPr lang="es-ES" sz="1200" b="0" kern="1200">
              <a:solidFill>
                <a:schemeClr val="tx1"/>
              </a:solidFill>
              <a:effectLst/>
              <a:latin typeface="Times New Roman" panose="02020603050405020304" pitchFamily="18" charset="0"/>
              <a:ea typeface="Times New Roman" panose="02020603050405020304" pitchFamily="18" charset="0"/>
            </a:endParaRPr>
          </a:p>
          <a:p>
            <a:pPr marL="171450" lvl="0" indent="-171450" algn="just">
              <a:buFont typeface="Arial" panose="020B0604020202020204" pitchFamily="34" charset="0"/>
              <a:buChar char="•"/>
            </a:pPr>
            <a:r>
              <a:rPr lang="es-ES" sz="1000" b="1" kern="1200">
                <a:solidFill>
                  <a:srgbClr val="C00000"/>
                </a:solidFill>
                <a:effectLst/>
                <a:latin typeface="Arial" panose="020B0604020202020204" pitchFamily="34" charset="0"/>
                <a:ea typeface="Times New Roman" panose="02020603050405020304" pitchFamily="18" charset="0"/>
              </a:rPr>
              <a:t>En primer lugar,</a:t>
            </a:r>
            <a:r>
              <a:rPr lang="es-ES" sz="1000" kern="1200">
                <a:solidFill>
                  <a:srgbClr val="C00000"/>
                </a:solidFill>
                <a:effectLst/>
                <a:latin typeface="Arial" panose="020B0604020202020204" pitchFamily="34" charset="0"/>
                <a:ea typeface="Times New Roman" panose="02020603050405020304" pitchFamily="18" charset="0"/>
              </a:rPr>
              <a:t> </a:t>
            </a:r>
            <a:r>
              <a:rPr lang="es-ES" sz="1000" kern="1200">
                <a:solidFill>
                  <a:srgbClr val="000000"/>
                </a:solidFill>
                <a:effectLst/>
                <a:latin typeface="Arial" panose="020B0604020202020204" pitchFamily="34" charset="0"/>
                <a:ea typeface="Times New Roman" panose="02020603050405020304" pitchFamily="18" charset="0"/>
              </a:rPr>
              <a:t>hay que tener en cuenta que existen 2 tipos de receptores en relación con </a:t>
            </a:r>
            <a:r>
              <a:rPr lang="es-ES" sz="1000" b="1" kern="1200">
                <a:solidFill>
                  <a:srgbClr val="C00000"/>
                </a:solidFill>
                <a:effectLst/>
                <a:latin typeface="Arial" panose="020B0604020202020204" pitchFamily="34" charset="0"/>
                <a:ea typeface="Times New Roman" panose="02020603050405020304" pitchFamily="18" charset="0"/>
              </a:rPr>
              <a:t>la </a:t>
            </a:r>
            <a:r>
              <a:rPr lang="es-ES" sz="1000" kern="1200">
                <a:solidFill>
                  <a:srgbClr val="000000"/>
                </a:solidFill>
                <a:effectLst/>
                <a:latin typeface="Arial" panose="020B0604020202020204" pitchFamily="34" charset="0"/>
                <a:ea typeface="Times New Roman" panose="02020603050405020304" pitchFamily="18" charset="0"/>
              </a:rPr>
              <a:t>IL-13:</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000" kern="1200">
              <a:solidFill>
                <a:srgbClr val="000000"/>
              </a:solidFill>
              <a:effectLst/>
              <a:latin typeface="Arial" panose="020B0604020202020204" pitchFamily="34"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El primero de ellos es el </a:t>
            </a:r>
            <a:r>
              <a:rPr lang="es-ES" sz="1000" b="1" kern="1200">
                <a:solidFill>
                  <a:srgbClr val="000000"/>
                </a:solidFill>
                <a:effectLst/>
                <a:latin typeface="Arial" panose="020B0604020202020204" pitchFamily="34" charset="0"/>
                <a:ea typeface="Times New Roman" panose="02020603050405020304" pitchFamily="18" charset="0"/>
              </a:rPr>
              <a:t>Receptor de tipo 2: </a:t>
            </a:r>
            <a:r>
              <a:rPr lang="es-ES" sz="1000" b="1" kern="1200">
                <a:solidFill>
                  <a:srgbClr val="C00000"/>
                </a:solidFill>
                <a:effectLst/>
                <a:latin typeface="Arial" panose="020B0604020202020204" pitchFamily="34" charset="0"/>
                <a:ea typeface="Times New Roman" panose="02020603050405020304" pitchFamily="18" charset="0"/>
              </a:rPr>
              <a:t>Es en este receptor donde la IL-13 se une a la membrana celular e inicia su señalización. </a:t>
            </a:r>
            <a:r>
              <a:rPr lang="es-ES" sz="1000" kern="1200">
                <a:solidFill>
                  <a:srgbClr val="000000"/>
                </a:solidFill>
                <a:effectLst/>
                <a:latin typeface="Arial" panose="020B0604020202020204" pitchFamily="34" charset="0"/>
                <a:ea typeface="Times New Roman" panose="02020603050405020304" pitchFamily="18" charset="0"/>
              </a:rPr>
              <a:t>Está compuesto de 2 subunidades diferentes (por lo que se considera un receptor heterodímero) y se encuentra expresado en células no hematopoyéticas (p.ej. células estructurales como los queratinocitos)</a:t>
            </a:r>
            <a:r>
              <a:rPr lang="es-ES" sz="1000" kern="1200" baseline="30000">
                <a:solidFill>
                  <a:srgbClr val="000000"/>
                </a:solidFill>
                <a:effectLst/>
                <a:latin typeface="Arial" panose="020B0604020202020204" pitchFamily="34" charset="0"/>
                <a:ea typeface="Times New Roman" panose="02020603050405020304" pitchFamily="18" charset="0"/>
              </a:rPr>
              <a:t> 1,2 </a:t>
            </a:r>
            <a:r>
              <a:rPr lang="es-ES" sz="1000" kern="1200">
                <a:solidFill>
                  <a:srgbClr val="000000"/>
                </a:solidFill>
                <a:effectLst/>
                <a:latin typeface="Arial" panose="020B0604020202020204" pitchFamily="34" charset="0"/>
                <a:ea typeface="Times New Roman" panose="02020603050405020304" pitchFamily="18" charset="0"/>
              </a:rPr>
              <a:t>En su dominio intracelular tiene unidas proteínas de la vía JAK/STAT, que se activan cuando la IL-13 se une al receptor, desencadenando </a:t>
            </a:r>
            <a:r>
              <a:rPr lang="es-ES" sz="1000" b="1" kern="1200">
                <a:solidFill>
                  <a:srgbClr val="C00000"/>
                </a:solidFill>
                <a:effectLst/>
                <a:latin typeface="Arial" panose="020B0604020202020204" pitchFamily="34" charset="0"/>
                <a:ea typeface="Times New Roman" panose="02020603050405020304" pitchFamily="18" charset="0"/>
              </a:rPr>
              <a:t>una cascada de señalización </a:t>
            </a:r>
            <a:r>
              <a:rPr lang="es-ES" sz="1000" b="1" kern="1200" err="1">
                <a:solidFill>
                  <a:srgbClr val="C00000"/>
                </a:solidFill>
                <a:effectLst/>
                <a:latin typeface="Arial" panose="020B0604020202020204" pitchFamily="34" charset="0"/>
                <a:ea typeface="Times New Roman" panose="02020603050405020304" pitchFamily="18" charset="0"/>
              </a:rPr>
              <a:t>downstream</a:t>
            </a:r>
            <a:r>
              <a:rPr lang="es-ES" sz="1000" kern="1200">
                <a:solidFill>
                  <a:srgbClr val="000000"/>
                </a:solidFill>
                <a:effectLst/>
                <a:latin typeface="Arial" panose="020B0604020202020204" pitchFamily="34" charset="0"/>
                <a:ea typeface="Times New Roman" panose="02020603050405020304" pitchFamily="18" charset="0"/>
              </a:rPr>
              <a:t> y provocando las </a:t>
            </a:r>
            <a:r>
              <a:rPr lang="es-ES" sz="1000" b="1" kern="1200">
                <a:solidFill>
                  <a:srgbClr val="000000"/>
                </a:solidFill>
                <a:effectLst/>
                <a:latin typeface="Arial" panose="020B0604020202020204" pitchFamily="34" charset="0"/>
                <a:ea typeface="Times New Roman" panose="02020603050405020304" pitchFamily="18" charset="0"/>
              </a:rPr>
              <a:t>alteraciones de la barrera, inflamación, picor, etc., </a:t>
            </a:r>
            <a:r>
              <a:rPr lang="es-ES" sz="1000" kern="1200">
                <a:solidFill>
                  <a:srgbClr val="000000"/>
                </a:solidFill>
                <a:effectLst/>
                <a:latin typeface="Arial" panose="020B0604020202020204" pitchFamily="34" charset="0"/>
                <a:ea typeface="Times New Roman" panose="02020603050405020304" pitchFamily="18" charset="0"/>
              </a:rPr>
              <a:t>típicos de la DA que hemos visto anteriormente (</a:t>
            </a:r>
            <a:r>
              <a:rPr lang="es-ES" sz="1000" b="1" kern="1200">
                <a:solidFill>
                  <a:srgbClr val="C00000"/>
                </a:solidFill>
                <a:effectLst/>
                <a:latin typeface="Arial" panose="020B0604020202020204" pitchFamily="34" charset="0"/>
                <a:ea typeface="Times New Roman" panose="02020603050405020304" pitchFamily="18" charset="0"/>
              </a:rPr>
              <a:t>diapositiva</a:t>
            </a:r>
            <a:r>
              <a:rPr lang="es-ES" sz="1000" kern="1200">
                <a:solidFill>
                  <a:srgbClr val="C00000"/>
                </a:solidFill>
                <a:effectLst/>
                <a:latin typeface="Arial" panose="020B0604020202020204" pitchFamily="34" charset="0"/>
                <a:ea typeface="Times New Roman" panose="02020603050405020304" pitchFamily="18" charset="0"/>
              </a:rPr>
              <a:t> </a:t>
            </a:r>
            <a:r>
              <a:rPr lang="es-ES" sz="1000" kern="1200">
                <a:solidFill>
                  <a:srgbClr val="000000"/>
                </a:solidFill>
                <a:effectLst/>
                <a:latin typeface="Arial" panose="020B0604020202020204" pitchFamily="34" charset="0"/>
                <a:ea typeface="Times New Roman" panose="02020603050405020304" pitchFamily="18" charset="0"/>
              </a:rPr>
              <a:t>8).</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628650" lvl="1" indent="-171450" algn="just">
              <a:buFont typeface="Courier New" panose="02070309020205020404" pitchFamily="49" charset="0"/>
              <a:buChar char="o"/>
            </a:pPr>
            <a:endParaRPr lang="es-ES" sz="1000" kern="1200">
              <a:solidFill>
                <a:srgbClr val="000000"/>
              </a:solidFill>
              <a:effectLst/>
              <a:latin typeface="Arial" panose="020B0604020202020204" pitchFamily="34" charset="0"/>
              <a:ea typeface="Times New Roman" panose="02020603050405020304" pitchFamily="18" charset="0"/>
            </a:endParaRPr>
          </a:p>
          <a:p>
            <a:pPr marL="628650" lvl="1" indent="-171450" algn="just">
              <a:buFont typeface="Courier New" panose="02070309020205020404" pitchFamily="49" charset="0"/>
              <a:buChar char="o"/>
            </a:pPr>
            <a:r>
              <a:rPr lang="es-ES" sz="1000" kern="1200">
                <a:solidFill>
                  <a:srgbClr val="000000"/>
                </a:solidFill>
                <a:effectLst/>
                <a:latin typeface="Arial" panose="020B0604020202020204" pitchFamily="34" charset="0"/>
                <a:ea typeface="Times New Roman" panose="02020603050405020304" pitchFamily="18" charset="0"/>
              </a:rPr>
              <a:t>Por otro lado, también existe el </a:t>
            </a:r>
            <a:r>
              <a:rPr lang="es-ES" sz="1000" b="1" kern="1200">
                <a:solidFill>
                  <a:srgbClr val="000000"/>
                </a:solidFill>
                <a:effectLst/>
                <a:latin typeface="Arial" panose="020B0604020202020204" pitchFamily="34" charset="0"/>
                <a:ea typeface="Times New Roman" panose="02020603050405020304" pitchFamily="18" charset="0"/>
              </a:rPr>
              <a:t>Receptor </a:t>
            </a:r>
            <a:r>
              <a:rPr lang="es-ES" sz="1000" b="1" kern="1200" err="1">
                <a:solidFill>
                  <a:srgbClr val="000000"/>
                </a:solidFill>
                <a:effectLst/>
                <a:latin typeface="Arial" panose="020B0604020202020204" pitchFamily="34" charset="0"/>
                <a:ea typeface="Times New Roman" panose="02020603050405020304" pitchFamily="18" charset="0"/>
              </a:rPr>
              <a:t>decoy</a:t>
            </a:r>
            <a:r>
              <a:rPr lang="es-ES" sz="1000" b="1" kern="1200">
                <a:solidFill>
                  <a:srgbClr val="000000"/>
                </a:solidFill>
                <a:effectLst/>
                <a:latin typeface="Arial" panose="020B0604020202020204" pitchFamily="34" charset="0"/>
                <a:ea typeface="Times New Roman" panose="02020603050405020304" pitchFamily="18" charset="0"/>
              </a:rPr>
              <a:t> (o señuelo): </a:t>
            </a:r>
            <a:r>
              <a:rPr lang="es-ES" sz="1000" kern="1200">
                <a:solidFill>
                  <a:srgbClr val="000000"/>
                </a:solidFill>
                <a:effectLst/>
                <a:latin typeface="Arial" panose="020B0604020202020204" pitchFamily="34" charset="0"/>
                <a:ea typeface="Times New Roman" panose="02020603050405020304" pitchFamily="18" charset="0"/>
              </a:rPr>
              <a:t>Este receptor consta de una sola subunidad con el dominio intracelular truncado, por lo que no tiene proteínas acopladas </a:t>
            </a:r>
            <a:r>
              <a:rPr lang="es-ES" sz="1000" b="1" kern="1200">
                <a:solidFill>
                  <a:srgbClr val="C00000"/>
                </a:solidFill>
                <a:effectLst/>
                <a:latin typeface="Arial" panose="020B0604020202020204" pitchFamily="34" charset="0"/>
                <a:ea typeface="Times New Roman" panose="02020603050405020304" pitchFamily="18" charset="0"/>
              </a:rPr>
              <a:t>a nivel intracelular</a:t>
            </a:r>
            <a:r>
              <a:rPr lang="es-ES" sz="1000" kern="1200">
                <a:solidFill>
                  <a:srgbClr val="C00000"/>
                </a:solidFill>
                <a:effectLst/>
                <a:latin typeface="Arial" panose="020B0604020202020204" pitchFamily="34" charset="0"/>
                <a:ea typeface="Times New Roman" panose="02020603050405020304" pitchFamily="18" charset="0"/>
              </a:rPr>
              <a:t> </a:t>
            </a:r>
            <a:r>
              <a:rPr lang="es-ES" sz="1000" kern="1200">
                <a:solidFill>
                  <a:srgbClr val="000000"/>
                </a:solidFill>
                <a:effectLst/>
                <a:latin typeface="Arial" panose="020B0604020202020204" pitchFamily="34" charset="0"/>
                <a:ea typeface="Times New Roman" panose="02020603050405020304" pitchFamily="18" charset="0"/>
              </a:rPr>
              <a:t>y no puede señalizar </a:t>
            </a:r>
            <a:r>
              <a:rPr lang="es-ES" sz="1000" kern="1200" err="1">
                <a:solidFill>
                  <a:srgbClr val="000000"/>
                </a:solidFill>
                <a:effectLst/>
                <a:latin typeface="Arial" panose="020B0604020202020204" pitchFamily="34" charset="0"/>
                <a:ea typeface="Times New Roman" panose="02020603050405020304" pitchFamily="18" charset="0"/>
              </a:rPr>
              <a:t>downstream</a:t>
            </a:r>
            <a:r>
              <a:rPr lang="es-ES" sz="1000" kern="1200">
                <a:solidFill>
                  <a:srgbClr val="000000"/>
                </a:solidFill>
                <a:effectLst/>
                <a:latin typeface="Arial" panose="020B0604020202020204" pitchFamily="34" charset="0"/>
                <a:ea typeface="Times New Roman" panose="02020603050405020304" pitchFamily="18" charset="0"/>
              </a:rPr>
              <a:t>, </a:t>
            </a:r>
            <a:r>
              <a:rPr lang="es-ES" sz="1000" b="1" kern="1200">
                <a:solidFill>
                  <a:srgbClr val="C00000"/>
                </a:solidFill>
                <a:effectLst/>
                <a:latin typeface="Arial" panose="020B0604020202020204" pitchFamily="34" charset="0"/>
                <a:ea typeface="Times New Roman" panose="02020603050405020304" pitchFamily="18" charset="0"/>
              </a:rPr>
              <a:t>actuando exclusivamente como un señuelo</a:t>
            </a:r>
            <a:r>
              <a:rPr lang="es-ES" sz="1000" kern="1200">
                <a:solidFill>
                  <a:srgbClr val="000000"/>
                </a:solidFill>
                <a:effectLst/>
                <a:latin typeface="Arial" panose="020B0604020202020204" pitchFamily="34" charset="0"/>
                <a:ea typeface="Times New Roman" panose="02020603050405020304" pitchFamily="18" charset="0"/>
              </a:rPr>
              <a:t>. Cuando hay un exceso de IL-13, el receptor </a:t>
            </a:r>
            <a:r>
              <a:rPr lang="es-ES" sz="1000" kern="1200" err="1">
                <a:solidFill>
                  <a:srgbClr val="000000"/>
                </a:solidFill>
                <a:effectLst/>
                <a:latin typeface="Arial" panose="020B0604020202020204" pitchFamily="34" charset="0"/>
                <a:ea typeface="Times New Roman" panose="02020603050405020304" pitchFamily="18" charset="0"/>
              </a:rPr>
              <a:t>decoy</a:t>
            </a:r>
            <a:r>
              <a:rPr lang="es-ES" sz="1000" kern="1200">
                <a:solidFill>
                  <a:srgbClr val="000000"/>
                </a:solidFill>
                <a:effectLst/>
                <a:latin typeface="Arial" panose="020B0604020202020204" pitchFamily="34" charset="0"/>
                <a:ea typeface="Times New Roman" panose="02020603050405020304" pitchFamily="18" charset="0"/>
              </a:rPr>
              <a:t> ayuda a eliminarlo, ya que el complejo IL-13-decoy se internaliza y se degrada por lisosomas celulares.</a:t>
            </a:r>
            <a:endParaRPr lang="es-ES" sz="1200">
              <a:effectLst/>
              <a:latin typeface="Times New Roman" panose="02020603050405020304" pitchFamily="18" charset="0"/>
              <a:ea typeface="Times New Roman" panose="02020603050405020304" pitchFamily="18" charset="0"/>
            </a:endParaRPr>
          </a:p>
          <a:p>
            <a:pPr algn="just"/>
            <a:endParaRPr lang="es-ES" sz="1000" b="1" kern="1200">
              <a:solidFill>
                <a:srgbClr val="000000"/>
              </a:solidFill>
              <a:effectLst/>
              <a:latin typeface="Arial" panose="020B0604020202020204" pitchFamily="34" charset="0"/>
              <a:ea typeface="Times New Roman" panose="02020603050405020304" pitchFamily="18" charset="0"/>
            </a:endParaRPr>
          </a:p>
          <a:p>
            <a:pPr algn="just"/>
            <a:r>
              <a:rPr lang="es-ES" sz="1000" b="1" kern="1200">
                <a:solidFill>
                  <a:srgbClr val="000000"/>
                </a:solidFill>
                <a:effectLst/>
                <a:latin typeface="Arial" panose="020B0604020202020204" pitchFamily="34" charset="0"/>
                <a:ea typeface="Times New Roman" panose="02020603050405020304" pitchFamily="18" charset="0"/>
              </a:rPr>
              <a:t>Notas adicionales:</a:t>
            </a:r>
            <a:endParaRPr lang="es-ES" sz="1200">
              <a:effectLst/>
              <a:latin typeface="Times New Roman" panose="02020603050405020304" pitchFamily="18" charset="0"/>
              <a:ea typeface="Times New Roman" panose="02020603050405020304" pitchFamily="18" charset="0"/>
            </a:endParaRPr>
          </a:p>
          <a:p>
            <a:pPr marL="171450" lvl="0" indent="-171450" algn="jus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También existe el receptor de tipo 1, con 2 subunidades (IL-4Rα y </a:t>
            </a:r>
            <a:r>
              <a:rPr lang="es-ES" sz="1000" kern="1200" err="1">
                <a:solidFill>
                  <a:srgbClr val="000000"/>
                </a:solidFill>
                <a:effectLst/>
                <a:latin typeface="Arial" panose="020B0604020202020204" pitchFamily="34" charset="0"/>
                <a:ea typeface="Times New Roman" panose="02020603050405020304" pitchFamily="18" charset="0"/>
              </a:rPr>
              <a:t>γc</a:t>
            </a:r>
            <a:r>
              <a:rPr lang="es-ES" sz="1000" kern="1200">
                <a:solidFill>
                  <a:srgbClr val="000000"/>
                </a:solidFill>
                <a:effectLst/>
                <a:latin typeface="Arial" panose="020B0604020202020204" pitchFamily="34" charset="0"/>
                <a:ea typeface="Times New Roman" panose="02020603050405020304" pitchFamily="18" charset="0"/>
              </a:rPr>
              <a:t>), únicamente puede unirse IL-4 para activarlo.</a:t>
            </a:r>
            <a:endParaRPr lang="es-ES" sz="1200" kern="1200">
              <a:solidFill>
                <a:schemeClr val="tx1"/>
              </a:solidFill>
              <a:effectLst/>
              <a:latin typeface="Times New Roman" panose="02020603050405020304" pitchFamily="18" charset="0"/>
              <a:ea typeface="Times New Roman" panose="02020603050405020304" pitchFamily="18" charset="0"/>
            </a:endParaRPr>
          </a:p>
          <a:p>
            <a:pPr marL="171450" lvl="0" indent="-171450" algn="just">
              <a:buFont typeface="Arial" panose="020B0604020202020204" pitchFamily="34" charset="0"/>
              <a:buChar char="•"/>
            </a:pPr>
            <a:r>
              <a:rPr lang="es-ES" sz="1000" kern="1200">
                <a:solidFill>
                  <a:srgbClr val="000000"/>
                </a:solidFill>
                <a:effectLst/>
                <a:latin typeface="Arial" panose="020B0604020202020204" pitchFamily="34" charset="0"/>
                <a:ea typeface="Times New Roman" panose="02020603050405020304" pitchFamily="18" charset="0"/>
              </a:rPr>
              <a:t>La subunidad IL-4Rα es común para el receptor de tipo 1 y el de tipo 2, de ahí que el receptor de tipo 2 también sirva para IL-4 (de hecho, dupilumab se une a esta subunidad, por lo que inhibe ambas citoquinas)</a:t>
            </a:r>
            <a:endParaRPr lang="es-ES_tradnl" sz="100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14</a:t>
            </a:fld>
            <a:endParaRPr lang="es-ES"/>
          </a:p>
        </p:txBody>
      </p:sp>
    </p:spTree>
    <p:extLst>
      <p:ext uri="{BB962C8B-B14F-4D97-AF65-F5344CB8AC3E}">
        <p14:creationId xmlns:p14="http://schemas.microsoft.com/office/powerpoint/2010/main" val="3117522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87492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8018182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7078595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729C6BE-7539-4413-3D15-7EE84DC7934C}"/>
              </a:ext>
            </a:extLst>
          </p:cNvPr>
          <p:cNvPicPr>
            <a:picLocks noChangeAspect="1"/>
          </p:cNvPicPr>
          <p:nvPr userDrawn="1"/>
        </p:nvPicPr>
        <p:blipFill>
          <a:blip r:embed="rId2"/>
          <a:srcRect/>
          <a:stretch/>
        </p:blipFill>
        <p:spPr>
          <a:xfrm>
            <a:off x="0" y="0"/>
            <a:ext cx="12192000" cy="6858000"/>
          </a:xfrm>
          <a:prstGeom prst="rect">
            <a:avLst/>
          </a:prstGeom>
        </p:spPr>
      </p:pic>
      <p:sp>
        <p:nvSpPr>
          <p:cNvPr id="3" name="Título 1">
            <a:extLst>
              <a:ext uri="{FF2B5EF4-FFF2-40B4-BE49-F238E27FC236}">
                <a16:creationId xmlns:a16="http://schemas.microsoft.com/office/drawing/2014/main" id="{DF88DE9C-6493-F740-8D5D-2EA25AB864B0}"/>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9" name="Marcador de contenido 2">
            <a:extLst>
              <a:ext uri="{FF2B5EF4-FFF2-40B4-BE49-F238E27FC236}">
                <a16:creationId xmlns:a16="http://schemas.microsoft.com/office/drawing/2014/main" id="{438C408E-6CA7-50EF-3866-2A98BA19E26F}"/>
              </a:ext>
            </a:extLst>
          </p:cNvPr>
          <p:cNvSpPr>
            <a:spLocks noGrp="1"/>
          </p:cNvSpPr>
          <p:nvPr>
            <p:ph idx="1"/>
          </p:nvPr>
        </p:nvSpPr>
        <p:spPr>
          <a:xfrm>
            <a:off x="541056" y="1412258"/>
            <a:ext cx="11109605" cy="4351338"/>
          </a:xfrm>
        </p:spPr>
        <p:txBody>
          <a:bodyPr>
            <a:normAutofit/>
          </a:bodyPr>
          <a:lstStyle>
            <a:lvl1pPr>
              <a:lnSpc>
                <a:spcPct val="120000"/>
              </a:lnSpc>
              <a:buClr>
                <a:srgbClr val="C8F6A8"/>
              </a:buClr>
              <a:defRPr sz="2000" baseline="0">
                <a:solidFill>
                  <a:srgbClr val="22346A"/>
                </a:solidFill>
                <a:latin typeface="Arial" panose="020B0604020202020204" pitchFamily="34" charset="0"/>
                <a:cs typeface="Arial" panose="020B0604020202020204" pitchFamily="34" charset="0"/>
              </a:defRPr>
            </a:lvl1pPr>
            <a:lvl2pPr>
              <a:lnSpc>
                <a:spcPct val="120000"/>
              </a:lnSpc>
              <a:buClr>
                <a:srgbClr val="C8F6A8"/>
              </a:buClr>
              <a:defRPr sz="2000" baseline="0">
                <a:solidFill>
                  <a:srgbClr val="22346A"/>
                </a:solidFill>
                <a:latin typeface="Arial" panose="020B0604020202020204" pitchFamily="34" charset="0"/>
                <a:cs typeface="Arial" panose="020B0604020202020204" pitchFamily="34" charset="0"/>
              </a:defRPr>
            </a:lvl2pPr>
            <a:lvl3pPr>
              <a:lnSpc>
                <a:spcPct val="120000"/>
              </a:lnSpc>
              <a:buClr>
                <a:srgbClr val="C8F6A8"/>
              </a:buClr>
              <a:defRPr sz="2000" baseline="0">
                <a:solidFill>
                  <a:srgbClr val="22346A"/>
                </a:solidFill>
                <a:latin typeface="Arial" panose="020B0604020202020204" pitchFamily="34" charset="0"/>
                <a:cs typeface="Arial" panose="020B0604020202020204" pitchFamily="34" charset="0"/>
              </a:defRPr>
            </a:lvl3pPr>
            <a:lvl4pPr>
              <a:lnSpc>
                <a:spcPct val="120000"/>
              </a:lnSpc>
              <a:buClr>
                <a:srgbClr val="C8F6A8"/>
              </a:buClr>
              <a:defRPr sz="2000" baseline="0">
                <a:solidFill>
                  <a:srgbClr val="22346A"/>
                </a:solidFill>
                <a:latin typeface="Arial" panose="020B0604020202020204" pitchFamily="34" charset="0"/>
                <a:cs typeface="Arial" panose="020B0604020202020204" pitchFamily="34" charset="0"/>
              </a:defRPr>
            </a:lvl4pPr>
            <a:lvl5pPr>
              <a:lnSpc>
                <a:spcPct val="120000"/>
              </a:lnSpc>
              <a:buClr>
                <a:srgbClr val="C8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extLst>
      <p:ext uri="{BB962C8B-B14F-4D97-AF65-F5344CB8AC3E}">
        <p14:creationId xmlns:p14="http://schemas.microsoft.com/office/powerpoint/2010/main" val="4738907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A79D18-DE2A-B645-AEDD-CC9DB6D2B0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336F498-8C33-AB03-EB51-7217ADD757F3}"/>
              </a:ext>
            </a:extLst>
          </p:cNvPr>
          <p:cNvSpPr>
            <a:spLocks noGrp="1"/>
          </p:cNvSpPr>
          <p:nvPr>
            <p:ph type="dt" sz="half" idx="10"/>
          </p:nvPr>
        </p:nvSpPr>
        <p:spPr/>
        <p:txBody>
          <a:bodyPr/>
          <a:lstStyle/>
          <a:p>
            <a:fld id="{19EABCEA-0F17-2746-B516-EB6F9A728AFD}" type="datetimeFigureOut">
              <a:rPr lang="es-ES" smtClean="0"/>
              <a:t>10/10/2024</a:t>
            </a:fld>
            <a:endParaRPr lang="es-ES"/>
          </a:p>
        </p:txBody>
      </p:sp>
      <p:sp>
        <p:nvSpPr>
          <p:cNvPr id="4" name="Marcador de pie de página 3">
            <a:extLst>
              <a:ext uri="{FF2B5EF4-FFF2-40B4-BE49-F238E27FC236}">
                <a16:creationId xmlns:a16="http://schemas.microsoft.com/office/drawing/2014/main" id="{25082878-2E9B-AAC6-713E-455495930CB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10BA26-BDF7-FB9B-5C8B-1128E4F3777A}"/>
              </a:ext>
            </a:extLst>
          </p:cNvPr>
          <p:cNvSpPr>
            <a:spLocks noGrp="1"/>
          </p:cNvSpPr>
          <p:nvPr>
            <p:ph type="sldNum" sz="quarter" idx="12"/>
          </p:nvPr>
        </p:nvSpPr>
        <p:spPr/>
        <p:txBody>
          <a:bodyPr/>
          <a:lstStyle/>
          <a:p>
            <a:fld id="{8843E5AA-E9D5-8446-88F0-606E07504B56}" type="slidenum">
              <a:rPr lang="es-ES" smtClean="0"/>
              <a:t>‹Nº›</a:t>
            </a:fld>
            <a:endParaRPr lang="es-ES"/>
          </a:p>
        </p:txBody>
      </p:sp>
      <p:pic>
        <p:nvPicPr>
          <p:cNvPr id="9" name="Imagen 8" descr="Patrón de fondo&#10;&#10;Descripción generada automáticamente">
            <a:extLst>
              <a:ext uri="{FF2B5EF4-FFF2-40B4-BE49-F238E27FC236}">
                <a16:creationId xmlns:a16="http://schemas.microsoft.com/office/drawing/2014/main" id="{5FF0C1DF-5CC7-19E8-9794-F1F083969C7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2607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23C8E61-E764-4514-A413-F498334947B7}"/>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Tree>
    <p:extLst>
      <p:ext uri="{BB962C8B-B14F-4D97-AF65-F5344CB8AC3E}">
        <p14:creationId xmlns:p14="http://schemas.microsoft.com/office/powerpoint/2010/main" val="755639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2032725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10/10/2024</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
        <p:nvSpPr>
          <p:cNvPr id="8" name="CuadroTexto 7">
            <a:extLst>
              <a:ext uri="{FF2B5EF4-FFF2-40B4-BE49-F238E27FC236}">
                <a16:creationId xmlns:a16="http://schemas.microsoft.com/office/drawing/2014/main" id="{9C108C7C-0BB3-44D0-B1EE-3791C31AD002}"/>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2203201490"/>
      </p:ext>
    </p:extLst>
  </p:cSld>
  <p:clrMap bg1="lt1" tx1="dk1" bg2="lt2" tx2="dk2" accent1="accent1" accent2="accent2" accent3="accent3" accent4="accent4" accent5="accent5" accent6="accent6" hlink="hlink" folHlink="folHlink"/>
  <p:sldLayoutIdLst>
    <p:sldLayoutId id="2147483674" r:id="rId1"/>
    <p:sldLayoutId id="2147483697" r:id="rId2"/>
    <p:sldLayoutId id="2147483693" r:id="rId3"/>
    <p:sldLayoutId id="2147483689" r:id="rId4"/>
    <p:sldLayoutId id="2147483700" r:id="rId5"/>
    <p:sldLayoutId id="2147483695" r:id="rId6"/>
    <p:sldLayoutId id="2147483699" r:id="rId7"/>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chart" Target="../charts/chart8.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chart" Target="../charts/chart11.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22.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13.xml"/><Relationship Id="rId7" Type="http://schemas.openxmlformats.org/officeDocument/2006/relationships/slide" Target="slide63.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60.xml"/><Relationship Id="rId5" Type="http://schemas.openxmlformats.org/officeDocument/2006/relationships/slide" Target="slide55.xml"/><Relationship Id="rId4" Type="http://schemas.openxmlformats.org/officeDocument/2006/relationships/slide" Target="slide4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hemeOverride" Target="../theme/themeOverride16.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26.xml"/></Relationships>
</file>

<file path=ppt/slides/_rels/slide4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chart" Target="../charts/chart28.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30.xml"/></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chart" Target="../charts/chart32.xml"/></Relationships>
</file>

<file path=ppt/slides/_rels/slide45.xml.rels><?xml version="1.0" encoding="UTF-8" standalone="yes"?>
<Relationships xmlns="http://schemas.openxmlformats.org/package/2006/relationships"><Relationship Id="rId8" Type="http://schemas.openxmlformats.org/officeDocument/2006/relationships/chart" Target="../charts/chart39.xml"/><Relationship Id="rId13" Type="http://schemas.openxmlformats.org/officeDocument/2006/relationships/chart" Target="../charts/chart44.xml"/><Relationship Id="rId3" Type="http://schemas.openxmlformats.org/officeDocument/2006/relationships/chart" Target="../charts/chart34.xml"/><Relationship Id="rId7" Type="http://schemas.openxmlformats.org/officeDocument/2006/relationships/chart" Target="../charts/chart38.xml"/><Relationship Id="rId12" Type="http://schemas.openxmlformats.org/officeDocument/2006/relationships/chart" Target="../charts/chart43.xml"/><Relationship Id="rId2" Type="http://schemas.openxmlformats.org/officeDocument/2006/relationships/chart" Target="../charts/chart33.xml"/><Relationship Id="rId1" Type="http://schemas.openxmlformats.org/officeDocument/2006/relationships/slideLayout" Target="../slideLayouts/slideLayout4.xml"/><Relationship Id="rId6" Type="http://schemas.openxmlformats.org/officeDocument/2006/relationships/chart" Target="../charts/chart37.xml"/><Relationship Id="rId11" Type="http://schemas.openxmlformats.org/officeDocument/2006/relationships/chart" Target="../charts/chart42.xml"/><Relationship Id="rId5" Type="http://schemas.openxmlformats.org/officeDocument/2006/relationships/chart" Target="../charts/chart36.xml"/><Relationship Id="rId10" Type="http://schemas.openxmlformats.org/officeDocument/2006/relationships/chart" Target="../charts/chart41.xml"/><Relationship Id="rId4" Type="http://schemas.openxmlformats.org/officeDocument/2006/relationships/chart" Target="../charts/chart35.xml"/><Relationship Id="rId9" Type="http://schemas.openxmlformats.org/officeDocument/2006/relationships/chart" Target="../charts/chart40.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hyperlink" Target="https://cima.aemps.es/cima/dochtml/ft/1231765007/FT_1231765007.html" TargetMode="External"/><Relationship Id="rId2" Type="http://schemas.openxmlformats.org/officeDocument/2006/relationships/notesSlide" Target="../notesSlides/notesSlide45.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chart" Target="../charts/chart45.xml"/><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chart" Target="../charts/chart47.xml"/><Relationship Id="rId4" Type="http://schemas.openxmlformats.org/officeDocument/2006/relationships/chart" Target="../charts/chart4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chart" Target="../charts/chart49.xml"/><Relationship Id="rId4" Type="http://schemas.openxmlformats.org/officeDocument/2006/relationships/chart" Target="../charts/chart4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51.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s://cima.aemps.es/cima/dochtml/ft/1211554002/FT_1211554002.html"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jpeg"/><Relationship Id="rId9" Type="http://schemas.openxmlformats.org/officeDocument/2006/relationships/image" Target="../media/image23.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3350" y="808151"/>
            <a:ext cx="6756400" cy="1326642"/>
          </a:xfrm>
        </p:spPr>
        <p:txBody>
          <a:bodyPr>
            <a:normAutofit/>
          </a:bodyPr>
          <a:lstStyle/>
          <a:p>
            <a:r>
              <a:rPr lang="en-US"/>
              <a:t>Lebrikizumab </a:t>
            </a:r>
            <a:br>
              <a:rPr lang="en-US"/>
            </a:br>
            <a:r>
              <a:rPr lang="en-US"/>
              <a:t>Expert Dermatologist</a:t>
            </a:r>
          </a:p>
        </p:txBody>
      </p:sp>
      <p:sp>
        <p:nvSpPr>
          <p:cNvPr id="9" name="Subtítulo 8">
            <a:extLst>
              <a:ext uri="{FF2B5EF4-FFF2-40B4-BE49-F238E27FC236}">
                <a16:creationId xmlns:a16="http://schemas.microsoft.com/office/drawing/2014/main" id="{06176D88-1AC9-89B3-43E5-48DE318E47E9}"/>
              </a:ext>
            </a:extLst>
          </p:cNvPr>
          <p:cNvSpPr>
            <a:spLocks noGrp="1"/>
          </p:cNvSpPr>
          <p:nvPr>
            <p:ph type="subTitle" idx="1"/>
          </p:nvPr>
        </p:nvSpPr>
        <p:spPr>
          <a:xfrm>
            <a:off x="493350" y="2829679"/>
            <a:ext cx="5888291" cy="1345012"/>
          </a:xfrm>
        </p:spPr>
        <p:txBody>
          <a:bodyPr>
            <a:normAutofit/>
          </a:bodyPr>
          <a:lstStyle/>
          <a:p>
            <a:r>
              <a:rPr lang="es-ES"/>
              <a:t>Nombre ponente:</a:t>
            </a:r>
          </a:p>
          <a:p>
            <a:r>
              <a:rPr lang="es-ES"/>
              <a:t>Centro:</a:t>
            </a:r>
          </a:p>
          <a:p>
            <a:r>
              <a:rPr lang="es-ES"/>
              <a:t>Fecha:</a:t>
            </a:r>
          </a:p>
        </p:txBody>
      </p:sp>
      <p:sp>
        <p:nvSpPr>
          <p:cNvPr id="6" name="TextBox 10">
            <a:extLst>
              <a:ext uri="{FF2B5EF4-FFF2-40B4-BE49-F238E27FC236}">
                <a16:creationId xmlns:a16="http://schemas.microsoft.com/office/drawing/2014/main" id="{B99AA873-868B-AFE1-8F0C-D6A1BC8C0B6E}"/>
              </a:ext>
            </a:extLst>
          </p:cNvPr>
          <p:cNvSpPr txBox="1"/>
          <p:nvPr/>
        </p:nvSpPr>
        <p:spPr>
          <a:xfrm>
            <a:off x="110052" y="5656387"/>
            <a:ext cx="8849195" cy="307777"/>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rgbClr val="FFFFFF"/>
              </a:solidFill>
              <a:latin typeface="Arial" panose="020B0604020202020204" pitchFamily="34" charset="0"/>
              <a:cs typeface="Arial" panose="020B0604020202020204" pitchFamily="34" charset="0"/>
            </a:endParaRPr>
          </a:p>
        </p:txBody>
      </p:sp>
      <p:sp>
        <p:nvSpPr>
          <p:cNvPr id="7" name="TextBox 10">
            <a:extLst>
              <a:ext uri="{FF2B5EF4-FFF2-40B4-BE49-F238E27FC236}">
                <a16:creationId xmlns:a16="http://schemas.microsoft.com/office/drawing/2014/main" id="{48A99474-24AE-8D71-BA4B-A532320C35E5}"/>
              </a:ext>
            </a:extLst>
          </p:cNvPr>
          <p:cNvSpPr txBox="1"/>
          <p:nvPr/>
        </p:nvSpPr>
        <p:spPr>
          <a:xfrm rot="16200000">
            <a:off x="9815714" y="700429"/>
            <a:ext cx="4371909" cy="215444"/>
          </a:xfrm>
          <a:prstGeom prst="rect">
            <a:avLst/>
          </a:prstGeom>
          <a:noFill/>
        </p:spPr>
        <p:txBody>
          <a:bodyPr wrap="square">
            <a:spAutoFit/>
          </a:bodyPr>
          <a:lstStyle/>
          <a:p>
            <a:r>
              <a:rPr lang="es-ES" sz="800">
                <a:solidFill>
                  <a:srgbClr val="FFFFFF"/>
                </a:solidFill>
                <a:latin typeface="Arial" panose="020B0604020202020204" pitchFamily="34" charset="0"/>
                <a:ea typeface="Calibri" panose="020F0502020204030204" pitchFamily="34" charset="0"/>
                <a:cs typeface="Arial" panose="020B0604020202020204" pitchFamily="34" charset="0"/>
              </a:rPr>
              <a:t>ES-EBG-2400024</a:t>
            </a:r>
            <a:endParaRPr lang="pt-BR" sz="800">
              <a:solidFill>
                <a:srgbClr val="FFFFFF"/>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D5A567D9-AB45-23F5-E174-5849084FA915}"/>
              </a:ext>
            </a:extLst>
          </p:cNvPr>
          <p:cNvGrpSpPr/>
          <p:nvPr/>
        </p:nvGrpSpPr>
        <p:grpSpPr>
          <a:xfrm>
            <a:off x="197540" y="5345368"/>
            <a:ext cx="6634200" cy="200055"/>
            <a:chOff x="2762908" y="6380527"/>
            <a:chExt cx="6634200" cy="200055"/>
          </a:xfrm>
        </p:grpSpPr>
        <p:sp>
          <p:nvSpPr>
            <p:cNvPr id="12" name="CuadroTexto 11">
              <a:extLst>
                <a:ext uri="{FF2B5EF4-FFF2-40B4-BE49-F238E27FC236}">
                  <a16:creationId xmlns:a16="http://schemas.microsoft.com/office/drawing/2014/main" id="{5DB6A2D5-F5D7-C49F-7587-004CE6B10ACE}"/>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13" name="Triángulo isósceles 4">
              <a:extLst>
                <a:ext uri="{FF2B5EF4-FFF2-40B4-BE49-F238E27FC236}">
                  <a16:creationId xmlns:a16="http://schemas.microsoft.com/office/drawing/2014/main" id="{77A5C190-3FDA-624F-0CB1-FBA580A2EE6C}"/>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3" name="TextBox 10">
            <a:extLst>
              <a:ext uri="{FF2B5EF4-FFF2-40B4-BE49-F238E27FC236}">
                <a16:creationId xmlns:a16="http://schemas.microsoft.com/office/drawing/2014/main" id="{E3B61FC1-958A-950B-00F6-B332061D811C}"/>
              </a:ext>
            </a:extLst>
          </p:cNvPr>
          <p:cNvSpPr txBox="1"/>
          <p:nvPr/>
        </p:nvSpPr>
        <p:spPr>
          <a:xfrm>
            <a:off x="1864449" y="6036870"/>
            <a:ext cx="8167824" cy="738664"/>
          </a:xfrm>
          <a:prstGeom prst="rect">
            <a:avLst/>
          </a:prstGeom>
          <a:noFill/>
        </p:spPr>
        <p:txBody>
          <a:bodyPr wrap="square">
            <a:spAutoFit/>
          </a:bodyPr>
          <a:lstStyle/>
          <a:p>
            <a:r>
              <a:rPr lang="pt-BR" sz="700">
                <a:solidFill>
                  <a:srgbClr val="FFFFFF"/>
                </a:solidFill>
                <a:latin typeface="Arial" panose="020B0604020202020204" pitchFamily="34" charset="0"/>
                <a:cs typeface="Arial" panose="020B0604020202020204" pitchFamily="34" charset="0"/>
              </a:rPr>
              <a:t>1. Ficha técnica de EBGLYSS® (lebrikizumab).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/1231765007/FT_1231765007.html.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2024. 2. </a:t>
            </a:r>
            <a:r>
              <a:rPr lang="pt-BR" sz="700" err="1">
                <a:solidFill>
                  <a:srgbClr val="FFFFFF"/>
                </a:solidFill>
                <a:latin typeface="Arial" panose="020B0604020202020204" pitchFamily="34" charset="0"/>
                <a:cs typeface="Arial" panose="020B0604020202020204" pitchFamily="34" charset="0"/>
              </a:rPr>
              <a:t>Okragly</a:t>
            </a:r>
            <a:r>
              <a:rPr lang="pt-BR" sz="700">
                <a:solidFill>
                  <a:srgbClr val="FFFFFF"/>
                </a:solidFill>
                <a:latin typeface="Arial" panose="020B0604020202020204" pitchFamily="34" charset="0"/>
                <a:cs typeface="Arial" panose="020B0604020202020204" pitchFamily="34" charset="0"/>
              </a:rPr>
              <a:t> AJ,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Binding, Neutralization and Internalization of the Interleukin-13 Antibody, Lebrikizumab</a:t>
            </a:r>
            <a:r>
              <a:rPr lang="pt-BR" sz="700">
                <a:solidFill>
                  <a:srgbClr val="FFFFFF"/>
                </a:solidFill>
                <a:latin typeface="Arial" panose="020B0604020202020204" pitchFamily="34" charset="0"/>
                <a:cs typeface="Arial" panose="020B0604020202020204" pitchFamily="34" charset="0"/>
              </a:rPr>
              <a:t> Dermatol </a:t>
            </a:r>
            <a:r>
              <a:rPr lang="pt-BR" sz="700" err="1">
                <a:solidFill>
                  <a:srgbClr val="FFFFFF"/>
                </a:solidFill>
                <a:latin typeface="Arial" panose="020B0604020202020204" pitchFamily="34" charset="0"/>
                <a:cs typeface="Arial" panose="020B0604020202020204" pitchFamily="34" charset="0"/>
              </a:rPr>
              <a:t>Ther</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Heidelb</a:t>
            </a:r>
            <a:r>
              <a:rPr lang="pt-BR" sz="700">
                <a:solidFill>
                  <a:srgbClr val="FFFFFF"/>
                </a:solidFill>
                <a:latin typeface="Arial" panose="020B0604020202020204" pitchFamily="34" charset="0"/>
                <a:cs typeface="Arial" panose="020B0604020202020204" pitchFamily="34" charset="0"/>
              </a:rPr>
              <a:t>). 2023;13(7):1535-47. 3. </a:t>
            </a:r>
            <a:r>
              <a:rPr lang="pt-BR" sz="700" err="1">
                <a:solidFill>
                  <a:srgbClr val="FFFFFF"/>
                </a:solidFill>
                <a:latin typeface="Arial" panose="020B0604020202020204" pitchFamily="34" charset="0"/>
                <a:cs typeface="Arial" panose="020B0604020202020204" pitchFamily="34" charset="0"/>
              </a:rPr>
              <a:t>Silverberg</a:t>
            </a:r>
            <a:r>
              <a:rPr lang="pt-BR" sz="700">
                <a:solidFill>
                  <a:srgbClr val="FFFFFF"/>
                </a:solidFill>
                <a:latin typeface="Arial" panose="020B0604020202020204" pitchFamily="34" charset="0"/>
                <a:cs typeface="Arial" panose="020B0604020202020204" pitchFamily="34" charset="0"/>
              </a:rPr>
              <a:t> JI,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Two Phase 3 Trials of Lebrikizumab for</a:t>
            </a:r>
          </a:p>
          <a:p>
            <a:r>
              <a:rPr lang="en-US" sz="700">
                <a:solidFill>
                  <a:srgbClr val="FFFFFF"/>
                </a:solidFill>
                <a:latin typeface="Arial" panose="020B0604020202020204" pitchFamily="34" charset="0"/>
                <a:cs typeface="Arial" panose="020B0604020202020204" pitchFamily="34" charset="0"/>
              </a:rPr>
              <a:t>Moderate-to-Severe Atopic Dermatitis</a:t>
            </a:r>
            <a:r>
              <a:rPr lang="pt-BR" sz="700">
                <a:solidFill>
                  <a:srgbClr val="FFFFFF"/>
                </a:solidFill>
                <a:latin typeface="Arial" panose="020B0604020202020204" pitchFamily="34" charset="0"/>
                <a:cs typeface="Arial" panose="020B0604020202020204" pitchFamily="34" charset="0"/>
              </a:rPr>
              <a:t> N </a:t>
            </a:r>
            <a:r>
              <a:rPr lang="pt-BR" sz="700" err="1">
                <a:solidFill>
                  <a:srgbClr val="FFFFFF"/>
                </a:solidFill>
                <a:latin typeface="Arial" panose="020B0604020202020204" pitchFamily="34" charset="0"/>
                <a:cs typeface="Arial" panose="020B0604020202020204" pitchFamily="34" charset="0"/>
              </a:rPr>
              <a:t>Engl</a:t>
            </a:r>
            <a:r>
              <a:rPr lang="pt-BR" sz="700">
                <a:solidFill>
                  <a:srgbClr val="FFFFFF"/>
                </a:solidFill>
                <a:latin typeface="Arial" panose="020B0604020202020204" pitchFamily="34" charset="0"/>
                <a:cs typeface="Arial" panose="020B0604020202020204" pitchFamily="34" charset="0"/>
              </a:rPr>
              <a:t> J Med. 2023;388(12):1080-91. 4. </a:t>
            </a:r>
            <a:r>
              <a:rPr lang="pt-BR" sz="700" err="1">
                <a:solidFill>
                  <a:srgbClr val="FFFFFF"/>
                </a:solidFill>
                <a:latin typeface="Arial" panose="020B0604020202020204" pitchFamily="34" charset="0"/>
                <a:cs typeface="Arial" panose="020B0604020202020204" pitchFamily="34" charset="0"/>
              </a:rPr>
              <a:t>Blauvelt</a:t>
            </a:r>
            <a:r>
              <a:rPr lang="pt-BR" sz="700">
                <a:solidFill>
                  <a:srgbClr val="FFFFFF"/>
                </a:solidFill>
                <a:latin typeface="Arial" panose="020B0604020202020204" pitchFamily="34" charset="0"/>
                <a:cs typeface="Arial" panose="020B0604020202020204" pitchFamily="34" charset="0"/>
              </a:rPr>
              <a:t> A,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Efficacy and safety of lebrikizumab in moderate-to-severe atopic dermatitis: 52-week results of two randomized double-blinded placebo-controlled phase III trials. </a:t>
            </a:r>
            <a:r>
              <a:rPr lang="pt-BR" sz="700">
                <a:solidFill>
                  <a:srgbClr val="FFFFFF"/>
                </a:solidFill>
                <a:latin typeface="Arial" panose="020B0604020202020204" pitchFamily="34" charset="0"/>
                <a:cs typeface="Arial" panose="020B0604020202020204" pitchFamily="34" charset="0"/>
              </a:rPr>
              <a:t>Br J Dermatol. 2023;188(6):740-8. 5. Ficha técnica </a:t>
            </a:r>
            <a:r>
              <a:rPr lang="pt-BR" sz="700" err="1">
                <a:solidFill>
                  <a:srgbClr val="FFFFFF"/>
                </a:solidFill>
                <a:latin typeface="Arial" panose="020B0604020202020204" pitchFamily="34" charset="0"/>
                <a:cs typeface="Arial" panose="020B0604020202020204" pitchFamily="34" charset="0"/>
              </a:rPr>
              <a:t>dupilumab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/1171229006/ft_1171229006.html.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 6. Ficha técnica </a:t>
            </a:r>
            <a:r>
              <a:rPr lang="pt-BR" sz="700" err="1">
                <a:solidFill>
                  <a:srgbClr val="FFFFFF"/>
                </a:solidFill>
                <a:latin typeface="Arial" panose="020B0604020202020204" pitchFamily="34" charset="0"/>
                <a:cs typeface="Arial" panose="020B0604020202020204" pitchFamily="34" charset="0"/>
              </a:rPr>
              <a:t>tralokinumab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/1211554002/FT_1211554002.html.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a:t>
            </a:r>
          </a:p>
        </p:txBody>
      </p:sp>
      <p:sp>
        <p:nvSpPr>
          <p:cNvPr id="4" name="TextBox 10">
            <a:extLst>
              <a:ext uri="{FF2B5EF4-FFF2-40B4-BE49-F238E27FC236}">
                <a16:creationId xmlns:a16="http://schemas.microsoft.com/office/drawing/2014/main" id="{BECF0844-9777-0839-2F44-8193876DB52F}"/>
              </a:ext>
            </a:extLst>
          </p:cNvPr>
          <p:cNvSpPr txBox="1"/>
          <p:nvPr/>
        </p:nvSpPr>
        <p:spPr>
          <a:xfrm>
            <a:off x="110052" y="5504253"/>
            <a:ext cx="12500883" cy="200055"/>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79143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ángulo redondeado 37">
            <a:extLst>
              <a:ext uri="{FF2B5EF4-FFF2-40B4-BE49-F238E27FC236}">
                <a16:creationId xmlns:a16="http://schemas.microsoft.com/office/drawing/2014/main" id="{0F6B5CAD-AC92-AE01-4C3C-F6143A1237E8}"/>
              </a:ext>
            </a:extLst>
          </p:cNvPr>
          <p:cNvSpPr/>
          <p:nvPr/>
        </p:nvSpPr>
        <p:spPr>
          <a:xfrm>
            <a:off x="688860" y="1258471"/>
            <a:ext cx="3383971" cy="1071424"/>
          </a:xfrm>
          <a:prstGeom prst="roundRect">
            <a:avLst>
              <a:gd name="adj" fmla="val 47038"/>
            </a:avLst>
          </a:prstGeom>
          <a:solidFill>
            <a:srgbClr val="A27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redondeado 43">
            <a:extLst>
              <a:ext uri="{FF2B5EF4-FFF2-40B4-BE49-F238E27FC236}">
                <a16:creationId xmlns:a16="http://schemas.microsoft.com/office/drawing/2014/main" id="{DDCB2F74-3A1D-5CC7-7761-590764061456}"/>
              </a:ext>
            </a:extLst>
          </p:cNvPr>
          <p:cNvSpPr/>
          <p:nvPr/>
        </p:nvSpPr>
        <p:spPr>
          <a:xfrm>
            <a:off x="709986" y="2276053"/>
            <a:ext cx="3383971" cy="1071424"/>
          </a:xfrm>
          <a:prstGeom prst="roundRect">
            <a:avLst>
              <a:gd name="adj" fmla="val 47038"/>
            </a:avLst>
          </a:prstGeom>
          <a:solidFill>
            <a:srgbClr val="9669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redondeado 44">
            <a:extLst>
              <a:ext uri="{FF2B5EF4-FFF2-40B4-BE49-F238E27FC236}">
                <a16:creationId xmlns:a16="http://schemas.microsoft.com/office/drawing/2014/main" id="{8ACB82D8-C6F8-24BC-5784-1217C150F582}"/>
              </a:ext>
            </a:extLst>
          </p:cNvPr>
          <p:cNvSpPr/>
          <p:nvPr/>
        </p:nvSpPr>
        <p:spPr>
          <a:xfrm>
            <a:off x="699826" y="3293635"/>
            <a:ext cx="3383971" cy="1071424"/>
          </a:xfrm>
          <a:prstGeom prst="roundRect">
            <a:avLst>
              <a:gd name="adj" fmla="val 47038"/>
            </a:avLst>
          </a:prstGeom>
          <a:solidFill>
            <a:srgbClr val="885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redondeado 45">
            <a:extLst>
              <a:ext uri="{FF2B5EF4-FFF2-40B4-BE49-F238E27FC236}">
                <a16:creationId xmlns:a16="http://schemas.microsoft.com/office/drawing/2014/main" id="{FD29AE99-2697-DDBF-1B93-B54699EFB07D}"/>
              </a:ext>
            </a:extLst>
          </p:cNvPr>
          <p:cNvSpPr/>
          <p:nvPr/>
        </p:nvSpPr>
        <p:spPr>
          <a:xfrm>
            <a:off x="683884" y="4311218"/>
            <a:ext cx="3383971" cy="1071424"/>
          </a:xfrm>
          <a:prstGeom prst="roundRect">
            <a:avLst>
              <a:gd name="adj" fmla="val 47038"/>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Rectángulo&#10;&#10;Descripción generada automáticamente">
            <a:extLst>
              <a:ext uri="{FF2B5EF4-FFF2-40B4-BE49-F238E27FC236}">
                <a16:creationId xmlns:a16="http://schemas.microsoft.com/office/drawing/2014/main" id="{122597E2-EC62-876D-0158-03B84091FFA4}"/>
              </a:ext>
            </a:extLst>
          </p:cNvPr>
          <p:cNvPicPr>
            <a:picLocks noChangeAspect="1"/>
          </p:cNvPicPr>
          <p:nvPr/>
        </p:nvPicPr>
        <p:blipFill>
          <a:blip r:embed="rId3"/>
          <a:stretch>
            <a:fillRect/>
          </a:stretch>
        </p:blipFill>
        <p:spPr>
          <a:xfrm>
            <a:off x="6793475" y="1219066"/>
            <a:ext cx="4672597" cy="1172613"/>
          </a:xfrm>
          <a:prstGeom prst="rect">
            <a:avLst/>
          </a:prstGeom>
        </p:spPr>
      </p:pic>
      <p:pic>
        <p:nvPicPr>
          <p:cNvPr id="28" name="Imagen 27" descr="Imagen que contiene Rectángulo&#10;&#10;Descripción generada automáticamente">
            <a:extLst>
              <a:ext uri="{FF2B5EF4-FFF2-40B4-BE49-F238E27FC236}">
                <a16:creationId xmlns:a16="http://schemas.microsoft.com/office/drawing/2014/main" id="{006AA976-E4C3-0B7C-7FC3-8866F367B894}"/>
              </a:ext>
            </a:extLst>
          </p:cNvPr>
          <p:cNvPicPr>
            <a:picLocks noChangeAspect="1"/>
          </p:cNvPicPr>
          <p:nvPr/>
        </p:nvPicPr>
        <p:blipFill>
          <a:blip r:embed="rId3"/>
          <a:stretch>
            <a:fillRect/>
          </a:stretch>
        </p:blipFill>
        <p:spPr>
          <a:xfrm>
            <a:off x="6809417" y="2369736"/>
            <a:ext cx="4672597" cy="883786"/>
          </a:xfrm>
          <a:prstGeom prst="rect">
            <a:avLst/>
          </a:prstGeom>
        </p:spPr>
      </p:pic>
      <p:pic>
        <p:nvPicPr>
          <p:cNvPr id="29" name="Imagen 28" descr="Imagen que contiene Rectángulo&#10;&#10;Descripción generada automáticamente">
            <a:extLst>
              <a:ext uri="{FF2B5EF4-FFF2-40B4-BE49-F238E27FC236}">
                <a16:creationId xmlns:a16="http://schemas.microsoft.com/office/drawing/2014/main" id="{01895F6E-E851-AECA-6CA9-A642B53EA426}"/>
              </a:ext>
            </a:extLst>
          </p:cNvPr>
          <p:cNvPicPr>
            <a:picLocks noChangeAspect="1"/>
          </p:cNvPicPr>
          <p:nvPr/>
        </p:nvPicPr>
        <p:blipFill>
          <a:blip r:embed="rId3"/>
          <a:stretch>
            <a:fillRect/>
          </a:stretch>
        </p:blipFill>
        <p:spPr>
          <a:xfrm>
            <a:off x="6799257" y="3249829"/>
            <a:ext cx="4672597" cy="942261"/>
          </a:xfrm>
          <a:prstGeom prst="rect">
            <a:avLst/>
          </a:prstGeom>
        </p:spPr>
      </p:pic>
      <p:pic>
        <p:nvPicPr>
          <p:cNvPr id="30" name="Imagen 29" descr="Imagen que contiene Rectángulo&#10;&#10;Descripción generada automáticamente">
            <a:extLst>
              <a:ext uri="{FF2B5EF4-FFF2-40B4-BE49-F238E27FC236}">
                <a16:creationId xmlns:a16="http://schemas.microsoft.com/office/drawing/2014/main" id="{C089B1D2-5D08-2F9E-249D-40E8C5A4A4EC}"/>
              </a:ext>
            </a:extLst>
          </p:cNvPr>
          <p:cNvPicPr>
            <a:picLocks noChangeAspect="1"/>
          </p:cNvPicPr>
          <p:nvPr/>
        </p:nvPicPr>
        <p:blipFill>
          <a:blip r:embed="rId3"/>
          <a:stretch>
            <a:fillRect/>
          </a:stretch>
        </p:blipFill>
        <p:spPr>
          <a:xfrm>
            <a:off x="6815199" y="4133615"/>
            <a:ext cx="4672597" cy="1373797"/>
          </a:xfrm>
          <a:prstGeom prst="rect">
            <a:avLst/>
          </a:prstGeom>
        </p:spPr>
      </p:pic>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338" y="79375"/>
            <a:ext cx="10940676" cy="903288"/>
          </a:xfrm>
        </p:spPr>
        <p:txBody>
          <a:bodyPr>
            <a:normAutofit/>
          </a:bodyPr>
          <a:lstStyle/>
          <a:p>
            <a:r>
              <a:rPr lang="es-ES" sz="2400"/>
              <a:t>Evolución de las estrategias de tratamiento en la DA de moderada a grave</a:t>
            </a:r>
          </a:p>
        </p:txBody>
      </p:sp>
      <p:sp>
        <p:nvSpPr>
          <p:cNvPr id="19" name="CuadroTexto 18">
            <a:extLst>
              <a:ext uri="{FF2B5EF4-FFF2-40B4-BE49-F238E27FC236}">
                <a16:creationId xmlns:a16="http://schemas.microsoft.com/office/drawing/2014/main" id="{DDAEDE39-C834-E9B7-A42B-E67275DFBD7A}"/>
              </a:ext>
            </a:extLst>
          </p:cNvPr>
          <p:cNvSpPr txBox="1"/>
          <p:nvPr/>
        </p:nvSpPr>
        <p:spPr>
          <a:xfrm>
            <a:off x="852288" y="5557309"/>
            <a:ext cx="10487424"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n-ea"/>
                <a:cs typeface="+mn-cs"/>
              </a:rPr>
              <a:t>La evidencia apoya la hipótesis que el antagonismo selectivo de IL-13 es suficiente para controlar la DA.</a:t>
            </a:r>
            <a:r>
              <a:rPr kumimoji="0" lang="es-ES" sz="1400" b="1" i="0" u="none" strike="noStrike" kern="1200" cap="none" spc="20" normalizeH="0" baseline="30000" noProof="0">
                <a:ln>
                  <a:noFill/>
                </a:ln>
                <a:solidFill>
                  <a:srgbClr val="22346A"/>
                </a:solidFill>
                <a:effectLst/>
                <a:uLnTx/>
                <a:uFillTx/>
                <a:latin typeface="Arial"/>
                <a:ea typeface="+mn-ea"/>
                <a:cs typeface="+mn-cs"/>
              </a:rPr>
              <a:t>3</a:t>
            </a:r>
          </a:p>
        </p:txBody>
      </p:sp>
      <p:sp>
        <p:nvSpPr>
          <p:cNvPr id="24" name="CuadroTexto 23">
            <a:extLst>
              <a:ext uri="{FF2B5EF4-FFF2-40B4-BE49-F238E27FC236}">
                <a16:creationId xmlns:a16="http://schemas.microsoft.com/office/drawing/2014/main" id="{1540E650-20D9-96FE-2123-094CD89A5F5D}"/>
              </a:ext>
            </a:extLst>
          </p:cNvPr>
          <p:cNvSpPr txBox="1"/>
          <p:nvPr/>
        </p:nvSpPr>
        <p:spPr>
          <a:xfrm>
            <a:off x="7057661" y="2573792"/>
            <a:ext cx="4209491" cy="492443"/>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La vía JAK-STAT está implicada en </a:t>
            </a:r>
            <a:r>
              <a:rPr kumimoji="0" lang="es-ES" sz="1300" b="1" i="0" u="none" strike="noStrike" kern="1200" cap="none" spc="20" normalizeH="0" baseline="0" noProof="0">
                <a:ln>
                  <a:noFill/>
                </a:ln>
                <a:solidFill>
                  <a:srgbClr val="22346A"/>
                </a:solidFill>
                <a:effectLst/>
                <a:uLnTx/>
                <a:uFillTx/>
                <a:latin typeface="Arial"/>
                <a:ea typeface="+mn-ea"/>
                <a:cs typeface="+mn-cs"/>
              </a:rPr>
              <a:t>la señalización de citoquinas Th2</a:t>
            </a:r>
            <a:r>
              <a:rPr kumimoji="0" lang="es-ES" sz="1300" i="0" u="none" strike="noStrike" kern="1200" cap="none" spc="20" normalizeH="0" baseline="0" noProof="0">
                <a:ln>
                  <a:noFill/>
                </a:ln>
                <a:solidFill>
                  <a:srgbClr val="22346A"/>
                </a:solidFill>
                <a:effectLst/>
                <a:uLnTx/>
                <a:uFillTx/>
                <a:latin typeface="Arial"/>
                <a:ea typeface="+mn-ea"/>
                <a:cs typeface="+mn-cs"/>
              </a:rPr>
              <a:t> (IL-4, </a:t>
            </a:r>
            <a:r>
              <a:rPr kumimoji="0" lang="es-ES" sz="1300" b="1" i="0" u="none" strike="noStrike" kern="1200" cap="none" spc="20" normalizeH="0" baseline="0" noProof="0">
                <a:ln>
                  <a:noFill/>
                </a:ln>
                <a:solidFill>
                  <a:srgbClr val="22346A"/>
                </a:solidFill>
                <a:effectLst/>
                <a:uLnTx/>
                <a:uFillTx/>
                <a:latin typeface="Arial"/>
                <a:ea typeface="+mn-ea"/>
                <a:cs typeface="+mn-cs"/>
              </a:rPr>
              <a:t>IL-13 </a:t>
            </a:r>
            <a:r>
              <a:rPr kumimoji="0" lang="es-ES" sz="1300" i="0" u="none" strike="noStrike" kern="1200" cap="none" spc="20" normalizeH="0" baseline="0" noProof="0">
                <a:ln>
                  <a:noFill/>
                </a:ln>
                <a:solidFill>
                  <a:srgbClr val="22346A"/>
                </a:solidFill>
                <a:effectLst/>
                <a:uLnTx/>
                <a:uFillTx/>
                <a:latin typeface="Arial"/>
                <a:ea typeface="+mn-ea"/>
                <a:cs typeface="+mn-cs"/>
              </a:rPr>
              <a:t>e IL-31).</a:t>
            </a:r>
            <a:r>
              <a:rPr kumimoji="0" lang="es-ES" sz="1300" i="0" u="none" strike="noStrike" kern="1200" cap="none" spc="20" normalizeH="0" baseline="30000" noProof="0">
                <a:ln>
                  <a:noFill/>
                </a:ln>
                <a:solidFill>
                  <a:srgbClr val="22346A"/>
                </a:solidFill>
                <a:effectLst/>
                <a:uLnTx/>
                <a:uFillTx/>
                <a:latin typeface="Arial"/>
                <a:ea typeface="+mn-ea"/>
                <a:cs typeface="+mn-cs"/>
              </a:rPr>
              <a:t>5</a:t>
            </a:r>
          </a:p>
        </p:txBody>
      </p:sp>
      <p:sp>
        <p:nvSpPr>
          <p:cNvPr id="25" name="CuadroTexto 24">
            <a:extLst>
              <a:ext uri="{FF2B5EF4-FFF2-40B4-BE49-F238E27FC236}">
                <a16:creationId xmlns:a16="http://schemas.microsoft.com/office/drawing/2014/main" id="{48942BEC-2019-0D4E-6AF3-CDB5EC49097C}"/>
              </a:ext>
            </a:extLst>
          </p:cNvPr>
          <p:cNvSpPr txBox="1"/>
          <p:nvPr/>
        </p:nvSpPr>
        <p:spPr>
          <a:xfrm>
            <a:off x="7057661" y="1471317"/>
            <a:ext cx="4282051" cy="692497"/>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La </a:t>
            </a:r>
            <a:r>
              <a:rPr kumimoji="0" lang="es-ES" sz="1300" b="1" i="0" u="none" strike="noStrike" kern="1200" cap="none" spc="20" normalizeH="0" baseline="0" noProof="0">
                <a:ln>
                  <a:noFill/>
                </a:ln>
                <a:solidFill>
                  <a:srgbClr val="22346A"/>
                </a:solidFill>
                <a:effectLst/>
                <a:uLnTx/>
                <a:uFillTx/>
                <a:latin typeface="Arial"/>
                <a:ea typeface="+mn-ea"/>
                <a:cs typeface="+mn-cs"/>
              </a:rPr>
              <a:t>ciclosporina</a:t>
            </a:r>
            <a:r>
              <a:rPr kumimoji="0" lang="es-ES" sz="1300" i="0" u="none" strike="noStrike" kern="1200" cap="none" spc="20" normalizeH="0" baseline="0" noProof="0">
                <a:ln>
                  <a:noFill/>
                </a:ln>
                <a:solidFill>
                  <a:srgbClr val="22346A"/>
                </a:solidFill>
                <a:effectLst/>
                <a:uLnTx/>
                <a:uFillTx/>
                <a:latin typeface="Arial"/>
                <a:ea typeface="+mn-ea"/>
                <a:cs typeface="+mn-cs"/>
              </a:rPr>
              <a:t> es el único sistémico convencional aprobado para la DA grave.</a:t>
            </a:r>
            <a:r>
              <a:rPr kumimoji="0" lang="es-ES" sz="1300" i="0" u="none" strike="noStrike" kern="1200" cap="none" spc="20" normalizeH="0" baseline="30000" noProof="0">
                <a:ln>
                  <a:noFill/>
                </a:ln>
                <a:solidFill>
                  <a:srgbClr val="22346A"/>
                </a:solidFill>
                <a:effectLst/>
                <a:uLnTx/>
                <a:uFillTx/>
                <a:latin typeface="Arial"/>
                <a:ea typeface="+mn-ea"/>
                <a:cs typeface="+mn-cs"/>
              </a:rPr>
              <a:t>1 </a:t>
            </a:r>
            <a:r>
              <a:rPr kumimoji="0" lang="es-ES" sz="1300" i="0" u="none" strike="noStrike" kern="1200" cap="none" spc="20" normalizeH="0" baseline="0" noProof="0">
                <a:ln>
                  <a:noFill/>
                </a:ln>
                <a:solidFill>
                  <a:srgbClr val="22346A"/>
                </a:solidFill>
                <a:effectLst/>
                <a:uLnTx/>
                <a:uFillTx/>
                <a:latin typeface="Arial"/>
                <a:ea typeface="+mn-ea"/>
                <a:cs typeface="+mn-cs"/>
              </a:rPr>
              <a:t>MTX y AZA se utilizan fuera de indicación.</a:t>
            </a:r>
            <a:r>
              <a:rPr kumimoji="0" lang="es-ES" sz="1300" i="0" u="none" strike="noStrike" kern="1200" cap="none" spc="20" normalizeH="0" baseline="30000" noProof="0">
                <a:ln>
                  <a:noFill/>
                </a:ln>
                <a:solidFill>
                  <a:srgbClr val="22346A"/>
                </a:solidFill>
                <a:effectLst/>
                <a:uLnTx/>
                <a:uFillTx/>
                <a:latin typeface="Arial"/>
                <a:ea typeface="+mn-ea"/>
                <a:cs typeface="+mn-cs"/>
              </a:rPr>
              <a:t>4</a:t>
            </a:r>
          </a:p>
        </p:txBody>
      </p:sp>
      <p:sp>
        <p:nvSpPr>
          <p:cNvPr id="26" name="CuadroTexto 25">
            <a:extLst>
              <a:ext uri="{FF2B5EF4-FFF2-40B4-BE49-F238E27FC236}">
                <a16:creationId xmlns:a16="http://schemas.microsoft.com/office/drawing/2014/main" id="{DE4DCE96-CD2A-DBD7-4982-D29359799AC7}"/>
              </a:ext>
            </a:extLst>
          </p:cNvPr>
          <p:cNvSpPr txBox="1"/>
          <p:nvPr/>
        </p:nvSpPr>
        <p:spPr>
          <a:xfrm>
            <a:off x="7057661" y="3487638"/>
            <a:ext cx="4209491" cy="492443"/>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b="1" i="0" u="none" strike="noStrike" kern="1200" cap="none" spc="20" normalizeH="0" baseline="0" noProof="0" err="1">
                <a:ln>
                  <a:noFill/>
                </a:ln>
                <a:solidFill>
                  <a:srgbClr val="22346A"/>
                </a:solidFill>
                <a:effectLst/>
                <a:uLnTx/>
                <a:uFillTx/>
                <a:latin typeface="Arial"/>
                <a:ea typeface="+mn-ea"/>
                <a:cs typeface="+mn-cs"/>
              </a:rPr>
              <a:t>Dupilumab</a:t>
            </a:r>
            <a:r>
              <a:rPr kumimoji="0" lang="es-ES" sz="1300" i="0" u="none" strike="noStrike" kern="1200" cap="none" spc="20" normalizeH="0" baseline="0" noProof="0">
                <a:ln>
                  <a:noFill/>
                </a:ln>
                <a:solidFill>
                  <a:srgbClr val="22346A"/>
                </a:solidFill>
                <a:effectLst/>
                <a:uLnTx/>
                <a:uFillTx/>
                <a:latin typeface="Arial"/>
                <a:ea typeface="+mn-ea"/>
                <a:cs typeface="+mn-cs"/>
              </a:rPr>
              <a:t> fue la primera terapia dirigida aprobada en DA, e inhibe la señalización de IL-4 e </a:t>
            </a:r>
            <a:r>
              <a:rPr kumimoji="0" lang="es-ES" sz="1300" b="1" i="0" u="none" strike="noStrike" kern="1200" cap="none" spc="20" normalizeH="0" baseline="0" noProof="0">
                <a:ln>
                  <a:noFill/>
                </a:ln>
                <a:solidFill>
                  <a:srgbClr val="22346A"/>
                </a:solidFill>
                <a:effectLst/>
                <a:uLnTx/>
                <a:uFillTx/>
                <a:latin typeface="Arial"/>
                <a:ea typeface="+mn-ea"/>
                <a:cs typeface="+mn-cs"/>
              </a:rPr>
              <a:t>IL-13</a:t>
            </a:r>
            <a:r>
              <a:rPr kumimoji="0" lang="es-ES" sz="1300" i="0" u="none" strike="noStrike" kern="1200" cap="none" spc="20" normalizeH="0" baseline="0" noProof="0">
                <a:ln>
                  <a:noFill/>
                </a:ln>
                <a:solidFill>
                  <a:srgbClr val="22346A"/>
                </a:solidFill>
                <a:effectLst/>
                <a:uLnTx/>
                <a:uFillTx/>
                <a:latin typeface="Arial"/>
                <a:ea typeface="+mn-ea"/>
                <a:cs typeface="+mn-cs"/>
              </a:rPr>
              <a:t>.</a:t>
            </a:r>
            <a:r>
              <a:rPr kumimoji="0" lang="es-ES" sz="1300" i="0" u="none" strike="noStrike" kern="1200" cap="none" spc="20" normalizeH="0" baseline="30000" noProof="0">
                <a:ln>
                  <a:noFill/>
                </a:ln>
                <a:solidFill>
                  <a:srgbClr val="22346A"/>
                </a:solidFill>
                <a:effectLst/>
                <a:uLnTx/>
                <a:uFillTx/>
                <a:latin typeface="Arial"/>
                <a:ea typeface="+mn-ea"/>
                <a:cs typeface="+mn-cs"/>
              </a:rPr>
              <a:t>6</a:t>
            </a:r>
          </a:p>
        </p:txBody>
      </p:sp>
      <p:sp>
        <p:nvSpPr>
          <p:cNvPr id="27" name="CuadroTexto 26">
            <a:extLst>
              <a:ext uri="{FF2B5EF4-FFF2-40B4-BE49-F238E27FC236}">
                <a16:creationId xmlns:a16="http://schemas.microsoft.com/office/drawing/2014/main" id="{B1BAE770-C7FF-A495-E791-E9C6DF32F6AC}"/>
              </a:ext>
            </a:extLst>
          </p:cNvPr>
          <p:cNvSpPr txBox="1"/>
          <p:nvPr/>
        </p:nvSpPr>
        <p:spPr>
          <a:xfrm>
            <a:off x="7057661" y="4379748"/>
            <a:ext cx="4057575" cy="892552"/>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Dado que la </a:t>
            </a:r>
            <a:r>
              <a:rPr kumimoji="0" lang="es-ES" sz="1300" b="1" i="0" u="none" strike="noStrike" kern="1200" cap="none" spc="20" normalizeH="0" baseline="0" noProof="0">
                <a:ln>
                  <a:noFill/>
                </a:ln>
                <a:solidFill>
                  <a:srgbClr val="22346A"/>
                </a:solidFill>
                <a:effectLst/>
                <a:uLnTx/>
                <a:uFillTx/>
                <a:latin typeface="Arial"/>
                <a:ea typeface="+mn-ea"/>
                <a:cs typeface="+mn-cs"/>
              </a:rPr>
              <a:t>IL-13 es un mediador central de la patogénesis de la DA</a:t>
            </a:r>
            <a:r>
              <a:rPr kumimoji="0" lang="es-ES" sz="1300" i="0" u="none" strike="noStrike" kern="1200" cap="none" spc="20" normalizeH="0" baseline="0" noProof="0">
                <a:ln>
                  <a:noFill/>
                </a:ln>
                <a:solidFill>
                  <a:srgbClr val="22346A"/>
                </a:solidFill>
                <a:effectLst/>
                <a:uLnTx/>
                <a:uFillTx/>
                <a:latin typeface="Arial"/>
                <a:ea typeface="+mn-ea"/>
                <a:cs typeface="+mn-cs"/>
              </a:rPr>
              <a:t>, los fármacos dirigidos a esta citoquina </a:t>
            </a:r>
            <a:r>
              <a:rPr kumimoji="0" lang="es-ES" sz="1300" b="1" i="0" u="none" strike="noStrike" kern="1200" cap="none" spc="20" normalizeH="0" baseline="0" noProof="0">
                <a:ln>
                  <a:noFill/>
                </a:ln>
                <a:solidFill>
                  <a:srgbClr val="22346A"/>
                </a:solidFill>
                <a:effectLst/>
                <a:uLnTx/>
                <a:uFillTx/>
                <a:latin typeface="Arial"/>
                <a:ea typeface="+mn-ea"/>
                <a:cs typeface="+mn-cs"/>
              </a:rPr>
              <a:t>pueden maximizar la eficacia y limitar los </a:t>
            </a:r>
            <a:r>
              <a:rPr lang="es-ES" sz="1300" b="1" spc="20">
                <a:solidFill>
                  <a:srgbClr val="22346A"/>
                </a:solidFill>
                <a:latin typeface="Arial"/>
              </a:rPr>
              <a:t>EA </a:t>
            </a:r>
            <a:r>
              <a:rPr kumimoji="0" lang="es-ES" sz="1300" b="1" i="0" u="none" strike="noStrike" kern="1200" cap="none" spc="20" normalizeH="0" baseline="0" noProof="0">
                <a:ln>
                  <a:noFill/>
                </a:ln>
                <a:solidFill>
                  <a:srgbClr val="22346A"/>
                </a:solidFill>
                <a:effectLst/>
                <a:uLnTx/>
                <a:uFillTx/>
                <a:latin typeface="Arial"/>
                <a:ea typeface="+mn-ea"/>
                <a:cs typeface="+mn-cs"/>
              </a:rPr>
              <a:t>asociados al tratamiento.</a:t>
            </a:r>
            <a:r>
              <a:rPr kumimoji="0" lang="es-ES" sz="1300" b="1" i="0" u="none" strike="noStrike" kern="1200" cap="none" spc="20" normalizeH="0" baseline="30000" noProof="0">
                <a:ln>
                  <a:noFill/>
                </a:ln>
                <a:solidFill>
                  <a:srgbClr val="22346A"/>
                </a:solidFill>
                <a:effectLst/>
                <a:uLnTx/>
                <a:uFillTx/>
                <a:latin typeface="Arial"/>
                <a:ea typeface="+mn-ea"/>
                <a:cs typeface="+mn-cs"/>
              </a:rPr>
              <a:t>3</a:t>
            </a:r>
          </a:p>
        </p:txBody>
      </p:sp>
      <p:pic>
        <p:nvPicPr>
          <p:cNvPr id="32" name="Imagen 31" descr="Patrón de fondo&#10;&#10;Descripción generada automáticamente">
            <a:extLst>
              <a:ext uri="{FF2B5EF4-FFF2-40B4-BE49-F238E27FC236}">
                <a16:creationId xmlns:a16="http://schemas.microsoft.com/office/drawing/2014/main" id="{088F46B0-9BC8-4A05-AC23-ABB7E0886B0F}"/>
              </a:ext>
            </a:extLst>
          </p:cNvPr>
          <p:cNvPicPr>
            <a:picLocks noChangeAspect="1"/>
          </p:cNvPicPr>
          <p:nvPr/>
        </p:nvPicPr>
        <p:blipFill>
          <a:blip r:embed="rId4"/>
          <a:stretch>
            <a:fillRect/>
          </a:stretch>
        </p:blipFill>
        <p:spPr>
          <a:xfrm>
            <a:off x="4525593" y="1225888"/>
            <a:ext cx="1702417" cy="4214475"/>
          </a:xfrm>
          <a:prstGeom prst="rect">
            <a:avLst/>
          </a:prstGeom>
        </p:spPr>
      </p:pic>
      <p:sp>
        <p:nvSpPr>
          <p:cNvPr id="39" name="CuadroTexto 38">
            <a:extLst>
              <a:ext uri="{FF2B5EF4-FFF2-40B4-BE49-F238E27FC236}">
                <a16:creationId xmlns:a16="http://schemas.microsoft.com/office/drawing/2014/main" id="{23B5D083-0E21-80EA-0515-64B2E3156BE8}"/>
              </a:ext>
            </a:extLst>
          </p:cNvPr>
          <p:cNvSpPr txBox="1"/>
          <p:nvPr/>
        </p:nvSpPr>
        <p:spPr>
          <a:xfrm>
            <a:off x="1023544" y="1544648"/>
            <a:ext cx="291486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La terapia sistémica convencional </a:t>
            </a:r>
            <a:r>
              <a:rPr kumimoji="0" lang="es-ES" sz="1300" i="0" u="none" strike="noStrike" kern="1200" cap="none" spc="0" normalizeH="0" baseline="0" noProof="0">
                <a:ln>
                  <a:noFill/>
                </a:ln>
                <a:solidFill>
                  <a:schemeClr val="bg1"/>
                </a:solidFill>
                <a:effectLst/>
                <a:uLnTx/>
                <a:uFillTx/>
                <a:latin typeface="Arial"/>
                <a:ea typeface="+mn-ea"/>
                <a:cs typeface="+mn-cs"/>
              </a:rPr>
              <a:t>se basa en la inmunosupresión</a:t>
            </a:r>
            <a:r>
              <a:rPr kumimoji="0" lang="es-ES" sz="1300" i="0" u="none" strike="noStrike" kern="1200" cap="none" spc="0" normalizeH="0" baseline="30000" noProof="0">
                <a:ln>
                  <a:noFill/>
                </a:ln>
                <a:solidFill>
                  <a:schemeClr val="bg1"/>
                </a:solidFill>
                <a:effectLst/>
                <a:uLnTx/>
                <a:uFillTx/>
                <a:latin typeface="Arial"/>
                <a:ea typeface="+mn-ea"/>
                <a:cs typeface="+mn-cs"/>
              </a:rPr>
              <a:t>1</a:t>
            </a:r>
          </a:p>
        </p:txBody>
      </p:sp>
      <p:sp>
        <p:nvSpPr>
          <p:cNvPr id="40" name="CuadroTexto 39">
            <a:extLst>
              <a:ext uri="{FF2B5EF4-FFF2-40B4-BE49-F238E27FC236}">
                <a16:creationId xmlns:a16="http://schemas.microsoft.com/office/drawing/2014/main" id="{6F754877-75A1-735D-8FB8-1D0482D88624}"/>
              </a:ext>
            </a:extLst>
          </p:cNvPr>
          <p:cNvSpPr txBox="1"/>
          <p:nvPr/>
        </p:nvSpPr>
        <p:spPr>
          <a:xfrm>
            <a:off x="1023544" y="3476022"/>
            <a:ext cx="2419379" cy="6924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Primera terapia dirigida:</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i="0" u="none" strike="noStrike" kern="1200" cap="none" spc="0" normalizeH="0" baseline="0" noProof="0">
                <a:ln>
                  <a:noFill/>
                </a:ln>
                <a:solidFill>
                  <a:schemeClr val="bg1"/>
                </a:solidFill>
                <a:effectLst/>
                <a:uLnTx/>
                <a:uFillTx/>
                <a:latin typeface="Arial"/>
                <a:ea typeface="+mn-ea"/>
                <a:cs typeface="+mn-cs"/>
              </a:rPr>
              <a:t>bloqueo de IL-4R</a:t>
            </a:r>
            <a:r>
              <a:rPr kumimoji="0" lang="el-GR" sz="1300" i="0" u="none" strike="noStrike" kern="1200" cap="none" spc="0" normalizeH="0" baseline="0" noProof="0">
                <a:ln>
                  <a:noFill/>
                </a:ln>
                <a:solidFill>
                  <a:schemeClr val="bg1"/>
                </a:solidFill>
                <a:effectLst/>
                <a:uLnTx/>
                <a:uFillTx/>
                <a:latin typeface="Arial"/>
                <a:ea typeface="+mn-ea"/>
                <a:cs typeface="+mn-cs"/>
              </a:rPr>
              <a:t>α, </a:t>
            </a:r>
            <a:r>
              <a:rPr kumimoji="0" lang="es-ES" sz="1300" i="0" u="none" strike="noStrike" kern="1200" cap="none" spc="0" normalizeH="0" baseline="0" noProof="0">
                <a:ln>
                  <a:noFill/>
                </a:ln>
                <a:solidFill>
                  <a:schemeClr val="bg1"/>
                </a:solidFill>
                <a:effectLst/>
                <a:uLnTx/>
                <a:uFillTx/>
                <a:latin typeface="Arial"/>
                <a:ea typeface="+mn-ea"/>
                <a:cs typeface="+mn-cs"/>
              </a:rPr>
              <a:t>inhibición </a:t>
            </a:r>
            <a:br>
              <a:rPr kumimoji="0" lang="es-ES" sz="1300" i="0" u="none" strike="noStrike" kern="1200" cap="none" spc="0" normalizeH="0" baseline="0" noProof="0">
                <a:ln>
                  <a:noFill/>
                </a:ln>
                <a:solidFill>
                  <a:schemeClr val="bg1"/>
                </a:solidFill>
                <a:effectLst/>
                <a:uLnTx/>
                <a:uFillTx/>
                <a:latin typeface="Arial"/>
                <a:ea typeface="+mn-ea"/>
                <a:cs typeface="+mn-cs"/>
              </a:rPr>
            </a:br>
            <a:r>
              <a:rPr kumimoji="0" lang="es-ES" sz="1300" i="0" u="none" strike="noStrike" kern="1200" cap="none" spc="0" normalizeH="0" baseline="0" noProof="0">
                <a:ln>
                  <a:noFill/>
                </a:ln>
                <a:solidFill>
                  <a:schemeClr val="bg1"/>
                </a:solidFill>
                <a:effectLst/>
                <a:uLnTx/>
                <a:uFillTx/>
                <a:latin typeface="Arial"/>
                <a:ea typeface="+mn-ea"/>
                <a:cs typeface="+mn-cs"/>
              </a:rPr>
              <a:t>de IL-4 e IL-13</a:t>
            </a:r>
            <a:r>
              <a:rPr kumimoji="0" lang="es-ES" sz="1300" i="0" u="none" strike="noStrike" kern="1200" cap="none" spc="0" normalizeH="0" baseline="30000" noProof="0">
                <a:ln>
                  <a:noFill/>
                </a:ln>
                <a:solidFill>
                  <a:schemeClr val="bg1"/>
                </a:solidFill>
                <a:effectLst/>
                <a:uLnTx/>
                <a:uFillTx/>
                <a:latin typeface="Arial"/>
                <a:ea typeface="+mn-ea"/>
                <a:cs typeface="+mn-cs"/>
              </a:rPr>
              <a:t>3</a:t>
            </a:r>
          </a:p>
        </p:txBody>
      </p:sp>
      <p:sp>
        <p:nvSpPr>
          <p:cNvPr id="41" name="CuadroTexto 40">
            <a:extLst>
              <a:ext uri="{FF2B5EF4-FFF2-40B4-BE49-F238E27FC236}">
                <a16:creationId xmlns:a16="http://schemas.microsoft.com/office/drawing/2014/main" id="{BEB3998D-DB2E-B81F-F9EB-0A964860892A}"/>
              </a:ext>
            </a:extLst>
          </p:cNvPr>
          <p:cNvSpPr txBox="1"/>
          <p:nvPr/>
        </p:nvSpPr>
        <p:spPr>
          <a:xfrm>
            <a:off x="1023544" y="4625935"/>
            <a:ext cx="27939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Terapias más dirigidas: </a:t>
            </a:r>
            <a:br>
              <a:rPr kumimoji="0" lang="es-ES" sz="1300" b="1" i="0" u="none" strike="noStrike" kern="1200" cap="none" spc="0" normalizeH="0" baseline="0" noProof="0">
                <a:ln>
                  <a:noFill/>
                </a:ln>
                <a:solidFill>
                  <a:schemeClr val="bg1"/>
                </a:solidFill>
                <a:effectLst/>
                <a:uLnTx/>
                <a:uFillTx/>
                <a:latin typeface="Arial"/>
                <a:ea typeface="+mn-ea"/>
                <a:cs typeface="+mn-cs"/>
              </a:rPr>
            </a:br>
            <a:r>
              <a:rPr lang="es-ES" sz="1300">
                <a:solidFill>
                  <a:schemeClr val="bg1"/>
                </a:solidFill>
                <a:latin typeface="Arial"/>
              </a:rPr>
              <a:t>i</a:t>
            </a:r>
            <a:r>
              <a:rPr kumimoji="0" lang="es-ES" sz="1300" i="0" u="none" strike="noStrike" kern="1200" cap="none" spc="0" normalizeH="0" baseline="0" noProof="0">
                <a:ln>
                  <a:noFill/>
                </a:ln>
                <a:solidFill>
                  <a:schemeClr val="bg1"/>
                </a:solidFill>
                <a:effectLst/>
                <a:uLnTx/>
                <a:uFillTx/>
                <a:latin typeface="Arial"/>
                <a:ea typeface="+mn-ea"/>
                <a:cs typeface="+mn-cs"/>
              </a:rPr>
              <a:t>nhibición selectiva de la IL-13</a:t>
            </a:r>
            <a:r>
              <a:rPr kumimoji="0" lang="es-ES" sz="1300" i="0" u="none" strike="noStrike" kern="1200" cap="none" spc="0" normalizeH="0" baseline="30000" noProof="0">
                <a:ln>
                  <a:noFill/>
                </a:ln>
                <a:solidFill>
                  <a:schemeClr val="bg1"/>
                </a:solidFill>
                <a:effectLst/>
                <a:uLnTx/>
                <a:uFillTx/>
                <a:latin typeface="Arial"/>
                <a:ea typeface="+mn-ea"/>
                <a:cs typeface="+mn-cs"/>
              </a:rPr>
              <a:t>3</a:t>
            </a:r>
          </a:p>
        </p:txBody>
      </p:sp>
      <p:sp>
        <p:nvSpPr>
          <p:cNvPr id="42" name="CuadroTexto 41">
            <a:extLst>
              <a:ext uri="{FF2B5EF4-FFF2-40B4-BE49-F238E27FC236}">
                <a16:creationId xmlns:a16="http://schemas.microsoft.com/office/drawing/2014/main" id="{15FA4373-EEC0-E44A-67C5-A13289933B80}"/>
              </a:ext>
            </a:extLst>
          </p:cNvPr>
          <p:cNvSpPr txBox="1"/>
          <p:nvPr/>
        </p:nvSpPr>
        <p:spPr>
          <a:xfrm>
            <a:off x="1023544" y="2478760"/>
            <a:ext cx="2793958" cy="6924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La inhibición de la vía JAK/STAT </a:t>
            </a:r>
            <a:r>
              <a:rPr kumimoji="0" lang="es-ES" sz="1300" i="0" u="none" strike="noStrike" kern="1200" cap="none" spc="0" normalizeH="0" baseline="0" noProof="0">
                <a:ln>
                  <a:noFill/>
                </a:ln>
                <a:solidFill>
                  <a:schemeClr val="bg1"/>
                </a:solidFill>
                <a:effectLst/>
                <a:uLnTx/>
                <a:uFillTx/>
                <a:latin typeface="Arial"/>
                <a:ea typeface="+mn-ea"/>
                <a:cs typeface="+mn-cs"/>
              </a:rPr>
              <a:t>bloquea múltiples vías de señalización de citoquinas</a:t>
            </a:r>
            <a:r>
              <a:rPr kumimoji="0" lang="es-ES" sz="1300" i="0" u="none" strike="noStrike" kern="1200" cap="none" spc="0" normalizeH="0" baseline="30000" noProof="0">
                <a:ln>
                  <a:noFill/>
                </a:ln>
                <a:solidFill>
                  <a:schemeClr val="bg1"/>
                </a:solidFill>
                <a:effectLst/>
                <a:uLnTx/>
                <a:uFillTx/>
                <a:latin typeface="Arial"/>
                <a:ea typeface="+mn-ea"/>
                <a:cs typeface="+mn-cs"/>
              </a:rPr>
              <a:t>2</a:t>
            </a:r>
          </a:p>
        </p:txBody>
      </p:sp>
      <p:cxnSp>
        <p:nvCxnSpPr>
          <p:cNvPr id="49" name="Conector recto de flecha 48">
            <a:extLst>
              <a:ext uri="{FF2B5EF4-FFF2-40B4-BE49-F238E27FC236}">
                <a16:creationId xmlns:a16="http://schemas.microsoft.com/office/drawing/2014/main" id="{9C0BBFE6-6504-236F-6DA5-1920E693B78E}"/>
              </a:ext>
            </a:extLst>
          </p:cNvPr>
          <p:cNvCxnSpPr>
            <a:cxnSpLocks/>
          </p:cNvCxnSpPr>
          <p:nvPr/>
        </p:nvCxnSpPr>
        <p:spPr>
          <a:xfrm>
            <a:off x="4067855" y="1778328"/>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5588F9EB-93D1-992F-E0BE-23779B9B7CF6}"/>
              </a:ext>
            </a:extLst>
          </p:cNvPr>
          <p:cNvCxnSpPr>
            <a:cxnSpLocks/>
          </p:cNvCxnSpPr>
          <p:nvPr/>
        </p:nvCxnSpPr>
        <p:spPr>
          <a:xfrm>
            <a:off x="4067855" y="2820013"/>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C83F07CA-B721-67A1-6EA9-2EE527204C84}"/>
              </a:ext>
            </a:extLst>
          </p:cNvPr>
          <p:cNvCxnSpPr>
            <a:cxnSpLocks/>
          </p:cNvCxnSpPr>
          <p:nvPr/>
        </p:nvCxnSpPr>
        <p:spPr>
          <a:xfrm>
            <a:off x="4063008" y="3819507"/>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D2B4075B-BD87-8A71-B8AD-8A509FE6D83D}"/>
              </a:ext>
            </a:extLst>
          </p:cNvPr>
          <p:cNvCxnSpPr>
            <a:cxnSpLocks/>
          </p:cNvCxnSpPr>
          <p:nvPr/>
        </p:nvCxnSpPr>
        <p:spPr>
          <a:xfrm>
            <a:off x="4063008" y="4861192"/>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Marcador de pie de página 76">
            <a:extLst>
              <a:ext uri="{FF2B5EF4-FFF2-40B4-BE49-F238E27FC236}">
                <a16:creationId xmlns:a16="http://schemas.microsoft.com/office/drawing/2014/main" id="{EFEB415A-497A-8BF6-75A1-62B2AEDBCE05}"/>
              </a:ext>
            </a:extLst>
          </p:cNvPr>
          <p:cNvSpPr txBox="1">
            <a:spLocks/>
          </p:cNvSpPr>
          <p:nvPr/>
        </p:nvSpPr>
        <p:spPr>
          <a:xfrm>
            <a:off x="1399397" y="6078758"/>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buFont typeface="Arial" panose="020B0604020202020204" pitchFamily="34" charset="0"/>
              <a:buNone/>
              <a:defRPr/>
            </a:pPr>
            <a:r>
              <a:rPr lang="es-ES" sz="700">
                <a:solidFill>
                  <a:srgbClr val="A6A6A6"/>
                </a:solidFill>
                <a:latin typeface="Arial" panose="020B0604020202020204" pitchFamily="34" charset="0"/>
                <a:cs typeface="Arial" panose="020B0604020202020204" pitchFamily="34" charset="0"/>
              </a:rPr>
              <a:t>AZA, azatioprina; DA, dermatitis atópica; EA: efectos adversos; IL, </a:t>
            </a:r>
            <a:r>
              <a:rPr lang="es-ES" sz="700" err="1">
                <a:solidFill>
                  <a:srgbClr val="A6A6A6"/>
                </a:solidFill>
                <a:latin typeface="Arial" panose="020B0604020202020204" pitchFamily="34" charset="0"/>
                <a:cs typeface="Arial" panose="020B0604020202020204" pitchFamily="34" charset="0"/>
              </a:rPr>
              <a:t>interleuquina</a:t>
            </a:r>
            <a:r>
              <a:rPr lang="es-ES" sz="700">
                <a:solidFill>
                  <a:srgbClr val="A6A6A6"/>
                </a:solidFill>
                <a:latin typeface="Arial" panose="020B0604020202020204" pitchFamily="34" charset="0"/>
                <a:cs typeface="Arial" panose="020B0604020202020204" pitchFamily="34" charset="0"/>
              </a:rPr>
              <a:t>; JAK, </a:t>
            </a:r>
            <a:r>
              <a:rPr lang="es-ES" sz="700" err="1">
                <a:solidFill>
                  <a:srgbClr val="A6A6A6"/>
                </a:solidFill>
                <a:latin typeface="Arial" panose="020B0604020202020204" pitchFamily="34" charset="0"/>
                <a:cs typeface="Arial" panose="020B0604020202020204" pitchFamily="34" charset="0"/>
              </a:rPr>
              <a:t>Janus</a:t>
            </a:r>
            <a:r>
              <a:rPr lang="es-ES" sz="700">
                <a:solidFill>
                  <a:srgbClr val="A6A6A6"/>
                </a:solidFill>
                <a:latin typeface="Arial" panose="020B0604020202020204" pitchFamily="34" charset="0"/>
                <a:cs typeface="Arial" panose="020B0604020202020204" pitchFamily="34" charset="0"/>
              </a:rPr>
              <a:t> quinasa; MTX, metotrexato. </a:t>
            </a:r>
          </a:p>
          <a:p>
            <a:pPr algn="l">
              <a:lnSpc>
                <a:spcPct val="90000"/>
              </a:lnSpc>
              <a:buFont typeface="Arial" panose="020B0604020202020204" pitchFamily="34" charset="0"/>
              <a:buNone/>
              <a:defRPr/>
            </a:pPr>
            <a:br>
              <a:rPr lang="es-ES" sz="700">
                <a:solidFill>
                  <a:srgbClr val="A6A6A6"/>
                </a:solidFill>
                <a:latin typeface="Arial" panose="020B0604020202020204" pitchFamily="34" charset="0"/>
                <a:cs typeface="Arial" panose="020B0604020202020204" pitchFamily="34" charset="0"/>
              </a:rPr>
            </a:br>
            <a:r>
              <a:rPr lang="es-ES" sz="700">
                <a:solidFill>
                  <a:srgbClr val="A6A6A6"/>
                </a:solidFill>
                <a:latin typeface="Arial" panose="020B0604020202020204" pitchFamily="34" charset="0"/>
                <a:cs typeface="Arial" panose="020B0604020202020204" pitchFamily="34" charset="0"/>
              </a:rPr>
              <a:t>1. Gelbard CM, </a:t>
            </a:r>
            <a:r>
              <a:rPr lang="es-ES" sz="700" err="1">
                <a:solidFill>
                  <a:srgbClr val="A6A6A6"/>
                </a:solidFill>
                <a:latin typeface="Arial" panose="020B0604020202020204" pitchFamily="34" charset="0"/>
                <a:cs typeface="Arial" panose="020B0604020202020204" pitchFamily="34" charset="0"/>
              </a:rPr>
              <a:t>Hebert</a:t>
            </a:r>
            <a:r>
              <a:rPr lang="es-ES" sz="700">
                <a:solidFill>
                  <a:srgbClr val="A6A6A6"/>
                </a:solidFill>
                <a:latin typeface="Arial" panose="020B0604020202020204" pitchFamily="34" charset="0"/>
                <a:cs typeface="Arial" panose="020B0604020202020204" pitchFamily="34" charset="0"/>
              </a:rPr>
              <a:t> AA. New and </a:t>
            </a:r>
            <a:r>
              <a:rPr lang="es-ES" sz="700" err="1">
                <a:solidFill>
                  <a:srgbClr val="A6A6A6"/>
                </a:solidFill>
                <a:latin typeface="Arial" panose="020B0604020202020204" pitchFamily="34" charset="0"/>
                <a:cs typeface="Arial" panose="020B0604020202020204" pitchFamily="34" charset="0"/>
              </a:rPr>
              <a:t>emerging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trends</a:t>
            </a:r>
            <a:r>
              <a:rPr lang="es-ES" sz="700">
                <a:solidFill>
                  <a:srgbClr val="A6A6A6"/>
                </a:solidFill>
                <a:latin typeface="Arial" panose="020B0604020202020204" pitchFamily="34" charset="0"/>
                <a:cs typeface="Arial" panose="020B0604020202020204" pitchFamily="34" charset="0"/>
              </a:rPr>
              <a:t> in the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Patient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Prefer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Adherence</a:t>
            </a:r>
            <a:r>
              <a:rPr lang="es-ES" sz="700">
                <a:solidFill>
                  <a:srgbClr val="A6A6A6"/>
                </a:solidFill>
                <a:latin typeface="Arial" panose="020B0604020202020204" pitchFamily="34" charset="0"/>
                <a:cs typeface="Arial" panose="020B0604020202020204" pitchFamily="34" charset="0"/>
              </a:rPr>
              <a:t>. 2008;2:387-392;  2. Schwartz DM, Kanno Y, Villarino A,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JAK </a:t>
            </a:r>
            <a:r>
              <a:rPr lang="es-ES" sz="700" err="1">
                <a:solidFill>
                  <a:srgbClr val="A6A6A6"/>
                </a:solidFill>
                <a:latin typeface="Arial" panose="020B0604020202020204" pitchFamily="34" charset="0"/>
                <a:cs typeface="Arial" panose="020B0604020202020204" pitchFamily="34" charset="0"/>
              </a:rPr>
              <a:t>inhibition</a:t>
            </a:r>
            <a:r>
              <a:rPr lang="es-ES" sz="700">
                <a:solidFill>
                  <a:srgbClr val="A6A6A6"/>
                </a:solidFill>
                <a:latin typeface="Arial" panose="020B0604020202020204" pitchFamily="34" charset="0"/>
                <a:cs typeface="Arial" panose="020B0604020202020204" pitchFamily="34" charset="0"/>
              </a:rPr>
              <a:t> as a </a:t>
            </a:r>
            <a:r>
              <a:rPr lang="es-ES" sz="700" err="1">
                <a:solidFill>
                  <a:srgbClr val="A6A6A6"/>
                </a:solidFill>
                <a:latin typeface="Arial" panose="020B0604020202020204" pitchFamily="34" charset="0"/>
                <a:cs typeface="Arial" panose="020B0604020202020204" pitchFamily="34" charset="0"/>
              </a:rPr>
              <a:t>therapeutic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strategy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immune</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inflammatory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diseases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Nat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Rev</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Drug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Discov</a:t>
            </a:r>
            <a:r>
              <a:rPr lang="es-ES" sz="700">
                <a:solidFill>
                  <a:srgbClr val="A6A6A6"/>
                </a:solidFill>
                <a:latin typeface="Arial" panose="020B0604020202020204" pitchFamily="34" charset="0"/>
                <a:cs typeface="Arial" panose="020B0604020202020204" pitchFamily="34" charset="0"/>
              </a:rPr>
              <a:t>. 2017;16(12):843-862;  3. Gonçalves F, Freitas E, Torres T. Selective IL-13 </a:t>
            </a:r>
            <a:r>
              <a:rPr lang="es-ES" sz="700" err="1">
                <a:solidFill>
                  <a:srgbClr val="A6A6A6"/>
                </a:solidFill>
                <a:latin typeface="Arial" panose="020B0604020202020204" pitchFamily="34" charset="0"/>
                <a:cs typeface="Arial" panose="020B0604020202020204" pitchFamily="34" charset="0"/>
              </a:rPr>
              <a:t>inhibitors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the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Drugs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Context</a:t>
            </a:r>
            <a:r>
              <a:rPr lang="es-ES" sz="700">
                <a:solidFill>
                  <a:srgbClr val="A6A6A6"/>
                </a:solidFill>
                <a:latin typeface="Arial" panose="020B0604020202020204" pitchFamily="34" charset="0"/>
                <a:cs typeface="Arial" panose="020B0604020202020204" pitchFamily="34" charset="0"/>
              </a:rPr>
              <a:t>. 2021;10:2021-1-7;  4. </a:t>
            </a:r>
            <a:r>
              <a:rPr lang="es-ES" sz="700" err="1">
                <a:solidFill>
                  <a:srgbClr val="A6A6A6"/>
                </a:solidFill>
                <a:latin typeface="Arial" panose="020B0604020202020204" pitchFamily="34" charset="0"/>
                <a:cs typeface="Arial" panose="020B0604020202020204" pitchFamily="34" charset="0"/>
              </a:rPr>
              <a:t>Wollenberg</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Kinberger</a:t>
            </a:r>
            <a:r>
              <a:rPr lang="es-ES" sz="700">
                <a:solidFill>
                  <a:srgbClr val="A6A6A6"/>
                </a:solidFill>
                <a:latin typeface="Arial" panose="020B0604020202020204" pitchFamily="34" charset="0"/>
                <a:cs typeface="Arial" panose="020B0604020202020204" pitchFamily="34" charset="0"/>
              </a:rPr>
              <a:t> M, </a:t>
            </a:r>
            <a:r>
              <a:rPr lang="es-ES" sz="700" err="1">
                <a:solidFill>
                  <a:srgbClr val="A6A6A6"/>
                </a:solidFill>
                <a:latin typeface="Arial" panose="020B0604020202020204" pitchFamily="34" charset="0"/>
                <a:cs typeface="Arial" panose="020B0604020202020204" pitchFamily="34" charset="0"/>
              </a:rPr>
              <a:t>Arents</a:t>
            </a:r>
            <a:r>
              <a:rPr lang="es-ES" sz="700">
                <a:solidFill>
                  <a:srgbClr val="A6A6A6"/>
                </a:solidFill>
                <a:latin typeface="Arial" panose="020B0604020202020204" pitchFamily="34" charset="0"/>
                <a:cs typeface="Arial" panose="020B0604020202020204" pitchFamily="34" charset="0"/>
              </a:rPr>
              <a:t> B,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European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guideline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EuroGuiDerm</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eczema: </a:t>
            </a:r>
            <a:r>
              <a:rPr lang="es-ES" sz="700" err="1">
                <a:solidFill>
                  <a:srgbClr val="A6A6A6"/>
                </a:solidFill>
                <a:latin typeface="Arial" panose="020B0604020202020204" pitchFamily="34" charset="0"/>
                <a:cs typeface="Arial" panose="020B0604020202020204" pitchFamily="34" charset="0"/>
              </a:rPr>
              <a:t>part</a:t>
            </a:r>
            <a:r>
              <a:rPr lang="es-ES" sz="700">
                <a:solidFill>
                  <a:srgbClr val="A6A6A6"/>
                </a:solidFill>
                <a:latin typeface="Arial" panose="020B0604020202020204" pitchFamily="34" charset="0"/>
                <a:cs typeface="Arial" panose="020B0604020202020204" pitchFamily="34" charset="0"/>
              </a:rPr>
              <a:t> I - </a:t>
            </a:r>
            <a:r>
              <a:rPr lang="es-ES" sz="700" err="1">
                <a:solidFill>
                  <a:srgbClr val="A6A6A6"/>
                </a:solidFill>
                <a:latin typeface="Arial" panose="020B0604020202020204" pitchFamily="34" charset="0"/>
                <a:cs typeface="Arial" panose="020B0604020202020204" pitchFamily="34" charset="0"/>
              </a:rPr>
              <a:t>systemic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therapy</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Eur</a:t>
            </a:r>
            <a:r>
              <a:rPr lang="es-ES" sz="700">
                <a:solidFill>
                  <a:srgbClr val="A6A6A6"/>
                </a:solidFill>
                <a:latin typeface="Arial" panose="020B0604020202020204" pitchFamily="34" charset="0"/>
                <a:cs typeface="Arial" panose="020B0604020202020204" pitchFamily="34" charset="0"/>
              </a:rPr>
              <a:t> Acad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Venereol</a:t>
            </a:r>
            <a:r>
              <a:rPr lang="es-ES" sz="700">
                <a:solidFill>
                  <a:srgbClr val="A6A6A6"/>
                </a:solidFill>
                <a:latin typeface="Arial" panose="020B0604020202020204" pitchFamily="34" charset="0"/>
                <a:cs typeface="Arial" panose="020B0604020202020204" pitchFamily="34" charset="0"/>
              </a:rPr>
              <a:t>. 2022;36(9):1409-1431; 5. </a:t>
            </a:r>
            <a:r>
              <a:rPr lang="es-ES" sz="700" err="1">
                <a:solidFill>
                  <a:srgbClr val="A6A6A6"/>
                </a:solidFill>
                <a:latin typeface="Arial" panose="020B0604020202020204" pitchFamily="34" charset="0"/>
                <a:cs typeface="Arial" panose="020B0604020202020204" pitchFamily="34" charset="0"/>
              </a:rPr>
              <a:t>Nakashima</a:t>
            </a:r>
            <a:r>
              <a:rPr lang="es-ES" sz="700">
                <a:solidFill>
                  <a:srgbClr val="A6A6A6"/>
                </a:solidFill>
                <a:latin typeface="Arial" panose="020B0604020202020204" pitchFamily="34" charset="0"/>
                <a:cs typeface="Arial" panose="020B0604020202020204" pitchFamily="34" charset="0"/>
              </a:rPr>
              <a:t> C, </a:t>
            </a:r>
            <a:r>
              <a:rPr lang="es-ES" sz="700" err="1">
                <a:solidFill>
                  <a:srgbClr val="A6A6A6"/>
                </a:solidFill>
                <a:latin typeface="Arial" panose="020B0604020202020204" pitchFamily="34" charset="0"/>
                <a:cs typeface="Arial" panose="020B0604020202020204" pitchFamily="34" charset="0"/>
              </a:rPr>
              <a:t>Yanagihara</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Otsuka</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Innovation</a:t>
            </a:r>
            <a:r>
              <a:rPr lang="es-ES" sz="700">
                <a:solidFill>
                  <a:srgbClr val="A6A6A6"/>
                </a:solidFill>
                <a:latin typeface="Arial" panose="020B0604020202020204" pitchFamily="34" charset="0"/>
                <a:cs typeface="Arial" panose="020B0604020202020204" pitchFamily="34" charset="0"/>
              </a:rPr>
              <a:t> in the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Emerging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topical</a:t>
            </a:r>
            <a:r>
              <a:rPr lang="es-ES" sz="700">
                <a:solidFill>
                  <a:srgbClr val="A6A6A6"/>
                </a:solidFill>
                <a:latin typeface="Arial" panose="020B0604020202020204" pitchFamily="34" charset="0"/>
                <a:cs typeface="Arial" panose="020B0604020202020204" pitchFamily="34" charset="0"/>
              </a:rPr>
              <a:t> and oral </a:t>
            </a:r>
            <a:r>
              <a:rPr lang="es-ES" sz="700" err="1">
                <a:solidFill>
                  <a:srgbClr val="A6A6A6"/>
                </a:solidFill>
                <a:latin typeface="Arial" panose="020B0604020202020204" pitchFamily="34" charset="0"/>
                <a:cs typeface="Arial" panose="020B0604020202020204" pitchFamily="34" charset="0"/>
              </a:rPr>
              <a:t>Janus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kinase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inhibitors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a:t>
            </a:r>
            <a:r>
              <a:rPr lang="es-ES" sz="700">
                <a:solidFill>
                  <a:srgbClr val="A6A6A6"/>
                </a:solidFill>
                <a:latin typeface="Arial" panose="020B0604020202020204" pitchFamily="34" charset="0"/>
                <a:cs typeface="Arial" panose="020B0604020202020204" pitchFamily="34" charset="0"/>
              </a:rPr>
              <a:t>. 2022;71(1):40-46;  6. Informe de evaluación de la EMA de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[Internet]. Agencia Europea de Medicamentos (EMA). [Citado 13 mayo 2024]. Disponible en: https://www.ema.europa.eu/en/documents/assessment-report/dupixent-epar-public-assessment-report_en.pdf</a:t>
            </a:r>
          </a:p>
        </p:txBody>
      </p:sp>
    </p:spTree>
    <p:extLst>
      <p:ext uri="{BB962C8B-B14F-4D97-AF65-F5344CB8AC3E}">
        <p14:creationId xmlns:p14="http://schemas.microsoft.com/office/powerpoint/2010/main" val="69520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AFCC46-A7AE-0C88-48DB-8D4C10DB5CD5}"/>
              </a:ext>
            </a:extLst>
          </p:cNvPr>
          <p:cNvSpPr txBox="1"/>
          <p:nvPr/>
        </p:nvSpPr>
        <p:spPr>
          <a:xfrm>
            <a:off x="775694" y="1483420"/>
            <a:ext cx="10640612" cy="656077"/>
          </a:xfrm>
          <a:prstGeom prst="rect">
            <a:avLst/>
          </a:prstGeom>
          <a:noFill/>
        </p:spPr>
        <p:txBody>
          <a:bodyPr wrap="square">
            <a:spAutoFit/>
          </a:bodyPr>
          <a:lstStyle/>
          <a:p>
            <a:pPr marL="0" marR="0" lvl="0" indent="0" algn="l" defTabSz="914400" rtl="0" eaLnBrk="1" fontAlgn="auto" latinLnBrk="0" hangingPunct="1">
              <a:lnSpc>
                <a:spcPct val="120000"/>
              </a:lnSpc>
              <a:spcBef>
                <a:spcPts val="600"/>
              </a:spcBef>
              <a:spcAft>
                <a:spcPts val="600"/>
              </a:spcAft>
              <a:buClr>
                <a:srgbClr val="00F0BE"/>
              </a:buClr>
              <a:buSzTx/>
              <a:buFontTx/>
              <a:buNone/>
              <a:tabLst/>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 pesar de disponer de diferentes alternativas terapéuticas, dada la heterogeneidad de la patología, siguen existiendo necesidades médicas no cubiertas en el tratamiento de la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dermatitis atópica moderada a grave</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21" name="CuadroTexto 20">
            <a:extLst>
              <a:ext uri="{FF2B5EF4-FFF2-40B4-BE49-F238E27FC236}">
                <a16:creationId xmlns:a16="http://schemas.microsoft.com/office/drawing/2014/main" id="{20271F61-A6CD-CE01-0401-8E545F8C8F8B}"/>
              </a:ext>
            </a:extLst>
          </p:cNvPr>
          <p:cNvSpPr txBox="1"/>
          <p:nvPr/>
        </p:nvSpPr>
        <p:spPr>
          <a:xfrm>
            <a:off x="775694" y="4490890"/>
            <a:ext cx="10596666" cy="1126269"/>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chemeClr val="bg1"/>
                </a:solidFill>
                <a:effectLst/>
                <a:uLnTx/>
                <a:uFillTx/>
                <a:latin typeface="Arial"/>
                <a:ea typeface="+mn-ea"/>
                <a:cs typeface="+mn-cs"/>
              </a:rPr>
              <a:t>La dermatitis atópica es todavía una patología con una gran necesidad de terapia dirigida</a:t>
            </a:r>
            <a:r>
              <a:rPr lang="es-ES" sz="1600" baseline="30000">
                <a:solidFill>
                  <a:schemeClr val="bg1"/>
                </a:solidFill>
                <a:latin typeface="Arial"/>
              </a:rPr>
              <a:t>1</a:t>
            </a:r>
            <a:r>
              <a:rPr kumimoji="0" lang="es-ES" sz="1600" b="0" i="0" u="none" strike="noStrike" kern="1200" cap="none" spc="0" normalizeH="0" baseline="30000" noProof="0">
                <a:ln>
                  <a:noFill/>
                </a:ln>
                <a:solidFill>
                  <a:schemeClr val="bg1"/>
                </a:solidFill>
                <a:effectLst/>
                <a:uLnTx/>
                <a:uFillTx/>
                <a:latin typeface="Arial"/>
                <a:ea typeface="+mn-ea"/>
                <a:cs typeface="+mn-cs"/>
              </a:rPr>
              <a:t> </a:t>
            </a:r>
            <a:br>
              <a:rPr kumimoji="0" lang="es-ES" sz="1600" b="0" i="0" u="none" strike="noStrike" kern="1200" cap="none" spc="0" normalizeH="0" baseline="30000" noProof="0">
                <a:ln>
                  <a:noFill/>
                </a:ln>
                <a:solidFill>
                  <a:schemeClr val="bg1"/>
                </a:solidFill>
                <a:effectLst/>
                <a:uLnTx/>
                <a:uFillTx/>
                <a:latin typeface="Arial"/>
                <a:ea typeface="+mn-ea"/>
                <a:cs typeface="+mn-cs"/>
              </a:rPr>
            </a:br>
            <a:r>
              <a:rPr kumimoji="0" lang="es-ES" sz="1600" b="1" i="0" u="none" strike="noStrike" kern="1200" cap="none" spc="0" normalizeH="0" baseline="0" noProof="0">
                <a:ln>
                  <a:noFill/>
                </a:ln>
                <a:solidFill>
                  <a:schemeClr val="bg1"/>
                </a:solidFill>
                <a:effectLst/>
                <a:uLnTx/>
                <a:uFillTx/>
                <a:latin typeface="Arial"/>
                <a:ea typeface="+mn-ea"/>
                <a:cs typeface="Dreaming Outloud Pro" panose="03050502040302030504" pitchFamily="66" charset="0"/>
              </a:rPr>
              <a:t>que proporcione una respuesta mantenida a largo plazo, no sólo en signos sino también en </a:t>
            </a:r>
            <a:br>
              <a:rPr kumimoji="0" lang="es-ES" sz="1600" b="1" i="0" u="none" strike="noStrike" kern="1200" cap="none" spc="0" normalizeH="0" baseline="0" noProof="0">
                <a:ln>
                  <a:noFill/>
                </a:ln>
                <a:solidFill>
                  <a:schemeClr val="bg1"/>
                </a:solidFill>
                <a:effectLst/>
                <a:uLnTx/>
                <a:uFillTx/>
                <a:latin typeface="Arial"/>
                <a:ea typeface="+mn-ea"/>
                <a:cs typeface="Dreaming Outloud Pro" panose="03050502040302030504" pitchFamily="66" charset="0"/>
              </a:rPr>
            </a:br>
            <a:r>
              <a:rPr kumimoji="0" lang="es-ES" sz="1600" b="1" i="0" u="none" strike="noStrike" kern="1200" cap="none" spc="0" normalizeH="0" baseline="0" noProof="0">
                <a:ln>
                  <a:noFill/>
                </a:ln>
                <a:solidFill>
                  <a:schemeClr val="bg1"/>
                </a:solidFill>
                <a:effectLst/>
                <a:uLnTx/>
                <a:uFillTx/>
                <a:latin typeface="Arial"/>
                <a:ea typeface="+mn-ea"/>
                <a:cs typeface="Dreaming Outloud Pro" panose="03050502040302030504" pitchFamily="66" charset="0"/>
              </a:rPr>
              <a:t>síntomas y con un perfil de seguridad favorable</a:t>
            </a:r>
            <a:r>
              <a:rPr kumimoji="0" lang="es-ES" sz="1600" b="0" i="0" u="none" strike="noStrike" kern="1200" cap="none" spc="0" normalizeH="0" baseline="30000" noProof="0">
                <a:ln>
                  <a:noFill/>
                </a:ln>
                <a:solidFill>
                  <a:schemeClr val="bg1"/>
                </a:solidFill>
                <a:effectLst/>
                <a:uLnTx/>
                <a:uFillTx/>
                <a:latin typeface="Arial"/>
                <a:ea typeface="+mn-ea"/>
                <a:cs typeface="Dreaming Outloud Pro" panose="03050502040302030504" pitchFamily="66" charset="0"/>
              </a:rPr>
              <a:t>8</a:t>
            </a:r>
            <a:endParaRPr kumimoji="0" lang="es-ES" sz="1600" b="0" i="0" u="none" strike="noStrike" kern="1200" cap="none" spc="0" normalizeH="0" baseline="30000" noProof="0">
              <a:ln>
                <a:noFill/>
              </a:ln>
              <a:solidFill>
                <a:schemeClr val="bg1"/>
              </a:solidFill>
              <a:effectLst/>
              <a:uLnTx/>
              <a:uFillTx/>
              <a:latin typeface="Arial"/>
              <a:ea typeface="+mn-ea"/>
            </a:endParaRPr>
          </a:p>
        </p:txBody>
      </p:sp>
      <p:sp>
        <p:nvSpPr>
          <p:cNvPr id="2" name="Marcador de pie de página 76">
            <a:extLst>
              <a:ext uri="{FF2B5EF4-FFF2-40B4-BE49-F238E27FC236}">
                <a16:creationId xmlns:a16="http://schemas.microsoft.com/office/drawing/2014/main" id="{F29F0700-E400-1457-B354-26681D66666D}"/>
              </a:ext>
            </a:extLst>
          </p:cNvPr>
          <p:cNvSpPr txBox="1">
            <a:spLocks/>
          </p:cNvSpPr>
          <p:nvPr/>
        </p:nvSpPr>
        <p:spPr>
          <a:xfrm>
            <a:off x="1323896" y="5791688"/>
            <a:ext cx="9074258" cy="9097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304800" algn="just" defTabSz="914400" rtl="0" eaLnBrk="1" fontAlgn="auto" latinLnBrk="0" hangingPunct="1">
              <a:lnSpc>
                <a:spcPct val="115000"/>
              </a:lnSpc>
              <a:spcBef>
                <a:spcPts val="0"/>
              </a:spcBef>
              <a:spcAft>
                <a:spcPts val="600"/>
              </a:spcAft>
              <a:buClrTx/>
              <a:buSzTx/>
              <a:buFontTx/>
              <a:buNone/>
              <a:tabLst/>
              <a:defRPr/>
            </a:pPr>
            <a:r>
              <a:rPr lang="da-DK" sz="700">
                <a:solidFill>
                  <a:srgbClr val="A6A6A6"/>
                </a:solidFill>
                <a:latin typeface="Arial" panose="020B0604020202020204" pitchFamily="34" charset="0"/>
                <a:cs typeface="Arial" panose="020B0604020202020204" pitchFamily="34" charset="0"/>
              </a:rPr>
              <a:t>1. Kolkhir P, et al. Type 2 chronic inflammatory diseases: targets, therapies and unmet needs. Nat Rev Drug Discov. 2023 Sep;22(9):743-767.  2.Sidbury R, et al. Guidelines of care for the management of atopic dermatitis: section 3. Management and treatment with phototherapy and systemic agents. J Am Acad Dermatol. 2014;71(2):327-349. 3. Gooderham M, et al. Review of Systemic Treatment Options for Adult Atopic Dermatitis. J Cutan Med Surg. 2017 Jan 1;21(1):31-39. 4. Wollenberg A, et al. Consensus-based European guidelines for treatment of atopic eczema (atopic dermatitis) in adults and children: part II. J Eur Acad Dermatol Venereol. 2018 Jun;32(6):850-878. 5. Wollenberg A, et al. Consensus-based European guidelines for treatment of atopic eczema (atopic dermatitis) in adults and children: part I. J Eur Acad Dermatol Venereol. 2018 May;32(5):657-682. 6. Wollenberg A, et al. European guideline (EuroGuiDerm) on atopic eczema - part II: non-systemic treaments and treatment recommendations for special AE patient populations J Eur Acad Dermatol Venereol. 2022 Nov 1;36(11):1904–1926. 7. AEMPS. Informe de Posicionamiento terapéutico abrocitinib (Cibinqo®) 2023 p.1-6. 8. Wollenberg A, et al. European guideline (EuroGuiDerm) on atopic eczema: part I - systemic therapy J Eur Acad Dermatol Venereol. 2022 Sep;36(9):1409-1431.</a:t>
            </a:r>
          </a:p>
        </p:txBody>
      </p:sp>
      <p:sp>
        <p:nvSpPr>
          <p:cNvPr id="6" name="Título 2">
            <a:extLst>
              <a:ext uri="{FF2B5EF4-FFF2-40B4-BE49-F238E27FC236}">
                <a16:creationId xmlns:a16="http://schemas.microsoft.com/office/drawing/2014/main" id="{375962BC-6332-7EED-8402-A1F17707CA40}"/>
              </a:ext>
            </a:extLst>
          </p:cNvPr>
          <p:cNvSpPr txBox="1">
            <a:spLocks/>
          </p:cNvSpPr>
          <p:nvPr/>
        </p:nvSpPr>
        <p:spPr>
          <a:xfrm>
            <a:off x="541338" y="79375"/>
            <a:ext cx="10976385" cy="636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2700"/>
              <a:t>Necesidades no cubiertas en la dermatitis atópica</a:t>
            </a:r>
          </a:p>
        </p:txBody>
      </p:sp>
      <p:sp>
        <p:nvSpPr>
          <p:cNvPr id="7" name="Marcador de texto 4">
            <a:extLst>
              <a:ext uri="{FF2B5EF4-FFF2-40B4-BE49-F238E27FC236}">
                <a16:creationId xmlns:a16="http://schemas.microsoft.com/office/drawing/2014/main" id="{FB5871B1-50D8-24AE-8749-B809D9B8CC95}"/>
              </a:ext>
            </a:extLst>
          </p:cNvPr>
          <p:cNvSpPr>
            <a:spLocks noGrp="1"/>
          </p:cNvSpPr>
          <p:nvPr>
            <p:ph idx="1"/>
          </p:nvPr>
        </p:nvSpPr>
        <p:spPr>
          <a:xfrm>
            <a:off x="541338" y="611457"/>
            <a:ext cx="8308593" cy="339881"/>
          </a:xfrm>
        </p:spPr>
        <p:txBody>
          <a:bodyPr>
            <a:normAutofit/>
          </a:bodyPr>
          <a:lstStyle/>
          <a:p>
            <a:pPr marL="0" indent="0">
              <a:buNone/>
            </a:pPr>
            <a:r>
              <a:rPr lang="es-ES" sz="1400" b="1"/>
              <a:t>La dermatitis atópica es todavía una patología con una gran necesidad de terapia dirigida</a:t>
            </a:r>
            <a:r>
              <a:rPr lang="es-ES" sz="1400" b="1" baseline="30000"/>
              <a:t>1</a:t>
            </a:r>
          </a:p>
        </p:txBody>
      </p:sp>
      <p:sp>
        <p:nvSpPr>
          <p:cNvPr id="10" name="CuadroTexto 9">
            <a:extLst>
              <a:ext uri="{FF2B5EF4-FFF2-40B4-BE49-F238E27FC236}">
                <a16:creationId xmlns:a16="http://schemas.microsoft.com/office/drawing/2014/main" id="{CEA4B976-CC9C-12C8-6EAC-709AF6994A3C}"/>
              </a:ext>
            </a:extLst>
          </p:cNvPr>
          <p:cNvSpPr txBox="1"/>
          <p:nvPr/>
        </p:nvSpPr>
        <p:spPr>
          <a:xfrm>
            <a:off x="775694" y="2388884"/>
            <a:ext cx="2968487" cy="1850250"/>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120000"/>
              </a:lnSpc>
              <a:spcBef>
                <a:spcPts val="600"/>
              </a:spcBef>
              <a:spcAft>
                <a:spcPts val="600"/>
              </a:spcAft>
              <a:buClr>
                <a:srgbClr val="CAF6A8"/>
              </a:buClr>
              <a:defRPr/>
            </a:pPr>
            <a:r>
              <a:rPr lang="es-ES" sz="1500">
                <a:solidFill>
                  <a:srgbClr val="22346A"/>
                </a:solidFill>
                <a:latin typeface="Arial" panose="020B0604020202020204" pitchFamily="34" charset="0"/>
                <a:cs typeface="Arial" panose="020B0604020202020204" pitchFamily="34" charset="0"/>
              </a:rPr>
              <a:t>La terapia sistémica convencional se ha asociado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a problemas de seguridad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a largo plazo, por lo que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su uso es limitado</a:t>
            </a:r>
            <a:r>
              <a:rPr lang="es-ES" sz="1500" baseline="30000">
                <a:solidFill>
                  <a:srgbClr val="22346A"/>
                </a:solidFill>
                <a:latin typeface="Arial" panose="020B0604020202020204" pitchFamily="34" charset="0"/>
                <a:cs typeface="Arial" panose="020B0604020202020204" pitchFamily="34" charset="0"/>
              </a:rPr>
              <a:t>2-4</a:t>
            </a:r>
            <a:endParaRPr lang="es-ES" sz="1500">
              <a:solidFill>
                <a:srgbClr val="22346A"/>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3E88E943-7DB8-5934-20EB-2751E61DD909}"/>
              </a:ext>
            </a:extLst>
          </p:cNvPr>
          <p:cNvSpPr txBox="1"/>
          <p:nvPr/>
        </p:nvSpPr>
        <p:spPr>
          <a:xfrm>
            <a:off x="4194531" y="2380331"/>
            <a:ext cx="3758992" cy="1850250"/>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52388" lvl="1" algn="ctr">
              <a:lnSpc>
                <a:spcPct val="120000"/>
              </a:lnSpc>
              <a:spcBef>
                <a:spcPts val="600"/>
              </a:spcBef>
              <a:spcAft>
                <a:spcPts val="600"/>
              </a:spcAft>
              <a:buClr>
                <a:srgbClr val="CAF6A8"/>
              </a:buClr>
              <a:defRPr/>
            </a:pPr>
            <a:r>
              <a:rPr lang="es-ES" sz="1500">
                <a:solidFill>
                  <a:srgbClr val="22346A"/>
                </a:solidFill>
                <a:latin typeface="Arial" panose="020B0604020202020204" pitchFamily="34" charset="0"/>
                <a:cs typeface="Arial" panose="020B0604020202020204" pitchFamily="34" charset="0"/>
              </a:rPr>
              <a:t>Los inhibidores JAK disponen de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un perfil de seguridad que restringe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su uso a una población limitada de pacientes y requieren de una monitorización estrecha</a:t>
            </a:r>
            <a:r>
              <a:rPr lang="es-ES" sz="1500" baseline="30000">
                <a:solidFill>
                  <a:srgbClr val="22346A"/>
                </a:solidFill>
                <a:latin typeface="Arial" panose="020B0604020202020204" pitchFamily="34" charset="0"/>
                <a:cs typeface="Arial" panose="020B0604020202020204" pitchFamily="34" charset="0"/>
              </a:rPr>
              <a:t>4-7</a:t>
            </a:r>
          </a:p>
        </p:txBody>
      </p:sp>
      <p:sp>
        <p:nvSpPr>
          <p:cNvPr id="16" name="CuadroTexto 15">
            <a:extLst>
              <a:ext uri="{FF2B5EF4-FFF2-40B4-BE49-F238E27FC236}">
                <a16:creationId xmlns:a16="http://schemas.microsoft.com/office/drawing/2014/main" id="{7C345EE2-A4B5-132F-5DD3-75D001E1289B}"/>
              </a:ext>
            </a:extLst>
          </p:cNvPr>
          <p:cNvSpPr txBox="1"/>
          <p:nvPr/>
        </p:nvSpPr>
        <p:spPr>
          <a:xfrm>
            <a:off x="8403873" y="2388884"/>
            <a:ext cx="2968487" cy="1850250"/>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120000"/>
              </a:lnSpc>
              <a:spcBef>
                <a:spcPts val="600"/>
              </a:spcBef>
              <a:spcAft>
                <a:spcPts val="600"/>
              </a:spcAft>
              <a:buClr>
                <a:srgbClr val="CAF6A8"/>
              </a:buClr>
              <a:defRPr/>
            </a:pPr>
            <a:r>
              <a:rPr lang="es-ES" sz="1500">
                <a:solidFill>
                  <a:srgbClr val="22346A"/>
                </a:solidFill>
                <a:latin typeface="Arial" panose="020B0604020202020204" pitchFamily="34" charset="0"/>
                <a:cs typeface="Arial" panose="020B0604020202020204" pitchFamily="34" charset="0"/>
              </a:rPr>
              <a:t>Las terapias sistémicas avanzadas han mostrado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una alta variabilidad en </a:t>
            </a:r>
            <a:br>
              <a:rPr lang="es-ES" sz="1500">
                <a:solidFill>
                  <a:srgbClr val="22346A"/>
                </a:solidFill>
                <a:latin typeface="Arial" panose="020B0604020202020204" pitchFamily="34" charset="0"/>
                <a:cs typeface="Arial" panose="020B0604020202020204" pitchFamily="34" charset="0"/>
              </a:rPr>
            </a:br>
            <a:r>
              <a:rPr lang="es-ES" sz="1500">
                <a:solidFill>
                  <a:srgbClr val="22346A"/>
                </a:solidFill>
                <a:latin typeface="Arial" panose="020B0604020202020204" pitchFamily="34" charset="0"/>
                <a:cs typeface="Arial" panose="020B0604020202020204" pitchFamily="34" charset="0"/>
              </a:rPr>
              <a:t>las tasas de respuesta</a:t>
            </a:r>
            <a:r>
              <a:rPr lang="es-ES" sz="1500" baseline="30000">
                <a:solidFill>
                  <a:srgbClr val="22346A"/>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37484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058" y="79513"/>
            <a:ext cx="10710038" cy="903218"/>
          </a:xfrm>
        </p:spPr>
        <p:txBody>
          <a:bodyPr>
            <a:normAutofit/>
          </a:bodyPr>
          <a:lstStyle/>
          <a:p>
            <a:r>
              <a:rPr lang="es-ES"/>
              <a:t>Lebrikizumab</a:t>
            </a:r>
          </a:p>
        </p:txBody>
      </p:sp>
      <p:sp>
        <p:nvSpPr>
          <p:cNvPr id="5" name="CuadroTexto 4">
            <a:extLst>
              <a:ext uri="{FF2B5EF4-FFF2-40B4-BE49-F238E27FC236}">
                <a16:creationId xmlns:a16="http://schemas.microsoft.com/office/drawing/2014/main" id="{4DAFCC46-A7AE-0C88-48DB-8D4C10DB5CD5}"/>
              </a:ext>
            </a:extLst>
          </p:cNvPr>
          <p:cNvSpPr txBox="1"/>
          <p:nvPr/>
        </p:nvSpPr>
        <p:spPr>
          <a:xfrm>
            <a:off x="426656" y="1276362"/>
            <a:ext cx="10989650" cy="862287"/>
          </a:xfrm>
          <a:prstGeom prst="rect">
            <a:avLst/>
          </a:prstGeom>
          <a:noFill/>
        </p:spPr>
        <p:txBody>
          <a:bodyPr wrap="square">
            <a:spAutoFit/>
          </a:bodyPr>
          <a:lstStyle/>
          <a:p>
            <a:pPr marL="177750" indent="-176400">
              <a:lnSpc>
                <a:spcPct val="150000"/>
              </a:lnSpc>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Anticuerpo monoclonal que se une con alta afinidad a la IL-13 e inhibe selectivamente su señalización</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1-3</a:t>
            </a:r>
          </a:p>
          <a:p>
            <a:pPr marL="177750" indent="-176400">
              <a:lnSpc>
                <a:spcPct val="150000"/>
              </a:lnSpc>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Aprobado para el tratamiento de la dermatitis atópica moderada a grave tanto en adultos como en adolescentes</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1,2</a:t>
            </a:r>
          </a:p>
        </p:txBody>
      </p:sp>
      <p:pic>
        <p:nvPicPr>
          <p:cNvPr id="38" name="Imagen 37" descr="Forma, Rectángulo, Cuadrado&#10;&#10;Descripción generada automáticamente">
            <a:extLst>
              <a:ext uri="{FF2B5EF4-FFF2-40B4-BE49-F238E27FC236}">
                <a16:creationId xmlns:a16="http://schemas.microsoft.com/office/drawing/2014/main" id="{3683EA8D-321F-ED67-0550-B03088F225FC}"/>
              </a:ext>
            </a:extLst>
          </p:cNvPr>
          <p:cNvPicPr>
            <a:picLocks noChangeAspect="1"/>
          </p:cNvPicPr>
          <p:nvPr/>
        </p:nvPicPr>
        <p:blipFill>
          <a:blip r:embed="rId3"/>
          <a:stretch>
            <a:fillRect/>
          </a:stretch>
        </p:blipFill>
        <p:spPr>
          <a:xfrm>
            <a:off x="2264446" y="2497016"/>
            <a:ext cx="2523630" cy="3204109"/>
          </a:xfrm>
          <a:prstGeom prst="rect">
            <a:avLst/>
          </a:prstGeom>
        </p:spPr>
      </p:pic>
      <p:pic>
        <p:nvPicPr>
          <p:cNvPr id="39" name="Imagen 38" descr="Forma, Rectángulo, Cuadrado&#10;&#10;Descripción generada automáticamente">
            <a:extLst>
              <a:ext uri="{FF2B5EF4-FFF2-40B4-BE49-F238E27FC236}">
                <a16:creationId xmlns:a16="http://schemas.microsoft.com/office/drawing/2014/main" id="{F973C0B5-75E3-04C6-A418-A940EA3B60DC}"/>
              </a:ext>
            </a:extLst>
          </p:cNvPr>
          <p:cNvPicPr>
            <a:picLocks noChangeAspect="1"/>
          </p:cNvPicPr>
          <p:nvPr/>
        </p:nvPicPr>
        <p:blipFill>
          <a:blip r:embed="rId3"/>
          <a:stretch>
            <a:fillRect/>
          </a:stretch>
        </p:blipFill>
        <p:spPr>
          <a:xfrm>
            <a:off x="4834696" y="2497016"/>
            <a:ext cx="2523630" cy="3204109"/>
          </a:xfrm>
          <a:prstGeom prst="rect">
            <a:avLst/>
          </a:prstGeom>
        </p:spPr>
      </p:pic>
      <p:pic>
        <p:nvPicPr>
          <p:cNvPr id="40" name="Imagen 39" descr="Forma, Rectángulo, Cuadrado&#10;&#10;Descripción generada automáticamente">
            <a:extLst>
              <a:ext uri="{FF2B5EF4-FFF2-40B4-BE49-F238E27FC236}">
                <a16:creationId xmlns:a16="http://schemas.microsoft.com/office/drawing/2014/main" id="{896EFBD7-BD3E-2C3B-24C5-EB3E04FA6420}"/>
              </a:ext>
            </a:extLst>
          </p:cNvPr>
          <p:cNvPicPr>
            <a:picLocks noChangeAspect="1"/>
          </p:cNvPicPr>
          <p:nvPr/>
        </p:nvPicPr>
        <p:blipFill>
          <a:blip r:embed="rId3"/>
          <a:stretch>
            <a:fillRect/>
          </a:stretch>
        </p:blipFill>
        <p:spPr>
          <a:xfrm>
            <a:off x="7403924" y="2497016"/>
            <a:ext cx="2523630" cy="3204109"/>
          </a:xfrm>
          <a:prstGeom prst="rect">
            <a:avLst/>
          </a:prstGeom>
        </p:spPr>
      </p:pic>
      <p:sp>
        <p:nvSpPr>
          <p:cNvPr id="41" name="CuadroTexto 40">
            <a:extLst>
              <a:ext uri="{FF2B5EF4-FFF2-40B4-BE49-F238E27FC236}">
                <a16:creationId xmlns:a16="http://schemas.microsoft.com/office/drawing/2014/main" id="{730FCF0F-93D5-40A7-256B-F28292B8CAAE}"/>
              </a:ext>
            </a:extLst>
          </p:cNvPr>
          <p:cNvSpPr txBox="1"/>
          <p:nvPr/>
        </p:nvSpPr>
        <p:spPr>
          <a:xfrm>
            <a:off x="5556645" y="2986980"/>
            <a:ext cx="1079733" cy="369332"/>
          </a:xfrm>
          <a:prstGeom prst="rect">
            <a:avLst/>
          </a:prstGeom>
          <a:noFill/>
        </p:spPr>
        <p:txBody>
          <a:bodyPr wrap="square" rtlCol="0">
            <a:spAutoFit/>
          </a:bodyPr>
          <a:lstStyle/>
          <a:p>
            <a:pPr algn="ctr"/>
            <a:r>
              <a:rPr lang="es-ES" b="1">
                <a:solidFill>
                  <a:srgbClr val="7A45B8"/>
                </a:solidFill>
                <a:latin typeface="Arial" panose="020B0604020202020204" pitchFamily="34" charset="0"/>
                <a:cs typeface="Arial" panose="020B0604020202020204" pitchFamily="34" charset="0"/>
              </a:rPr>
              <a:t>Control</a:t>
            </a:r>
          </a:p>
        </p:txBody>
      </p:sp>
      <p:sp>
        <p:nvSpPr>
          <p:cNvPr id="42" name="CuadroTexto 41">
            <a:extLst>
              <a:ext uri="{FF2B5EF4-FFF2-40B4-BE49-F238E27FC236}">
                <a16:creationId xmlns:a16="http://schemas.microsoft.com/office/drawing/2014/main" id="{11A3B112-C9BB-742D-02BA-91B84EF4C5B8}"/>
              </a:ext>
            </a:extLst>
          </p:cNvPr>
          <p:cNvSpPr txBox="1"/>
          <p:nvPr/>
        </p:nvSpPr>
        <p:spPr>
          <a:xfrm>
            <a:off x="2751028" y="2986980"/>
            <a:ext cx="1550467" cy="369332"/>
          </a:xfrm>
          <a:prstGeom prst="rect">
            <a:avLst/>
          </a:prstGeom>
          <a:noFill/>
        </p:spPr>
        <p:txBody>
          <a:bodyPr wrap="square" rtlCol="0">
            <a:spAutoFit/>
          </a:bodyPr>
          <a:lstStyle/>
          <a:p>
            <a:pPr algn="ctr"/>
            <a:r>
              <a:rPr lang="es-ES" b="1">
                <a:solidFill>
                  <a:srgbClr val="7A45B8"/>
                </a:solidFill>
                <a:latin typeface="Arial" panose="020B0604020202020204" pitchFamily="34" charset="0"/>
                <a:cs typeface="Arial" panose="020B0604020202020204" pitchFamily="34" charset="0"/>
              </a:rPr>
              <a:t>Precisión</a:t>
            </a:r>
          </a:p>
        </p:txBody>
      </p:sp>
      <p:sp>
        <p:nvSpPr>
          <p:cNvPr id="43" name="CuadroTexto 42">
            <a:extLst>
              <a:ext uri="{FF2B5EF4-FFF2-40B4-BE49-F238E27FC236}">
                <a16:creationId xmlns:a16="http://schemas.microsoft.com/office/drawing/2014/main" id="{810984A9-638A-9A16-DE6C-7BCA741F2D60}"/>
              </a:ext>
            </a:extLst>
          </p:cNvPr>
          <p:cNvSpPr txBox="1"/>
          <p:nvPr/>
        </p:nvSpPr>
        <p:spPr>
          <a:xfrm>
            <a:off x="7890506" y="2986980"/>
            <a:ext cx="1550466" cy="646331"/>
          </a:xfrm>
          <a:prstGeom prst="rect">
            <a:avLst/>
          </a:prstGeom>
          <a:noFill/>
        </p:spPr>
        <p:txBody>
          <a:bodyPr wrap="square" rtlCol="0">
            <a:spAutoFit/>
          </a:bodyPr>
          <a:lstStyle/>
          <a:p>
            <a:pPr algn="ctr"/>
            <a:r>
              <a:rPr lang="es-ES" b="1">
                <a:solidFill>
                  <a:srgbClr val="7A45B8"/>
                </a:solidFill>
                <a:latin typeface="Arial" panose="020B0604020202020204" pitchFamily="34" charset="0"/>
                <a:cs typeface="Arial" panose="020B0604020202020204" pitchFamily="34" charset="0"/>
              </a:rPr>
              <a:t>Posología Única</a:t>
            </a:r>
            <a:r>
              <a:rPr lang="es-ES" sz="1100" b="1">
                <a:solidFill>
                  <a:srgbClr val="7A45B8"/>
                </a:solidFill>
                <a:latin typeface="Arial" panose="020B0604020202020204" pitchFamily="34" charset="0"/>
                <a:cs typeface="Arial" panose="020B0604020202020204" pitchFamily="34" charset="0"/>
              </a:rPr>
              <a:t>*</a:t>
            </a:r>
            <a:r>
              <a:rPr lang="es-ES" sz="1100" baseline="30000">
                <a:solidFill>
                  <a:srgbClr val="7A45B8"/>
                </a:solidFill>
                <a:latin typeface="Arial" panose="020B0604020202020204" pitchFamily="34" charset="0"/>
                <a:cs typeface="Arial" panose="020B0604020202020204" pitchFamily="34" charset="0"/>
              </a:rPr>
              <a:t>1,3,7,8</a:t>
            </a:r>
            <a:endParaRPr lang="es-ES" b="1">
              <a:solidFill>
                <a:srgbClr val="7A45B8"/>
              </a:solidFill>
              <a:latin typeface="Arial" panose="020B0604020202020204" pitchFamily="34" charset="0"/>
              <a:cs typeface="Arial" panose="020B0604020202020204" pitchFamily="34" charset="0"/>
            </a:endParaRPr>
          </a:p>
        </p:txBody>
      </p:sp>
      <p:pic>
        <p:nvPicPr>
          <p:cNvPr id="44" name="Imagen 43" descr="Icono&#10;&#10;Descripción generada automáticamente">
            <a:extLst>
              <a:ext uri="{FF2B5EF4-FFF2-40B4-BE49-F238E27FC236}">
                <a16:creationId xmlns:a16="http://schemas.microsoft.com/office/drawing/2014/main" id="{EE829BA2-2937-A316-976B-7DB3F6A9CFA8}"/>
              </a:ext>
            </a:extLst>
          </p:cNvPr>
          <p:cNvPicPr>
            <a:picLocks noChangeAspect="1"/>
          </p:cNvPicPr>
          <p:nvPr/>
        </p:nvPicPr>
        <p:blipFill>
          <a:blip r:embed="rId4"/>
          <a:stretch>
            <a:fillRect/>
          </a:stretch>
        </p:blipFill>
        <p:spPr>
          <a:xfrm>
            <a:off x="7928473" y="3657984"/>
            <a:ext cx="1474532" cy="1474532"/>
          </a:xfrm>
          <a:prstGeom prst="rect">
            <a:avLst/>
          </a:prstGeom>
        </p:spPr>
      </p:pic>
      <p:pic>
        <p:nvPicPr>
          <p:cNvPr id="45" name="Imagen 44" descr="Forma, Círculo&#10;&#10;Descripción generada automáticamente">
            <a:extLst>
              <a:ext uri="{FF2B5EF4-FFF2-40B4-BE49-F238E27FC236}">
                <a16:creationId xmlns:a16="http://schemas.microsoft.com/office/drawing/2014/main" id="{37A40E4E-74CD-50F2-D53B-E01890A5A911}"/>
              </a:ext>
            </a:extLst>
          </p:cNvPr>
          <p:cNvPicPr>
            <a:picLocks noChangeAspect="1"/>
          </p:cNvPicPr>
          <p:nvPr/>
        </p:nvPicPr>
        <p:blipFill>
          <a:blip r:embed="rId5"/>
          <a:stretch>
            <a:fillRect/>
          </a:stretch>
        </p:blipFill>
        <p:spPr>
          <a:xfrm>
            <a:off x="5359246" y="3657984"/>
            <a:ext cx="1474532" cy="1474532"/>
          </a:xfrm>
          <a:prstGeom prst="rect">
            <a:avLst/>
          </a:prstGeom>
        </p:spPr>
      </p:pic>
      <p:pic>
        <p:nvPicPr>
          <p:cNvPr id="46" name="Imagen 45" descr="Icono&#10;&#10;Descripción generada automáticamente con confianza media">
            <a:extLst>
              <a:ext uri="{FF2B5EF4-FFF2-40B4-BE49-F238E27FC236}">
                <a16:creationId xmlns:a16="http://schemas.microsoft.com/office/drawing/2014/main" id="{ABEBA97F-9EED-B9A7-8D82-7C3F20B10A8D}"/>
              </a:ext>
            </a:extLst>
          </p:cNvPr>
          <p:cNvPicPr>
            <a:picLocks noChangeAspect="1"/>
          </p:cNvPicPr>
          <p:nvPr/>
        </p:nvPicPr>
        <p:blipFill>
          <a:blip r:embed="rId6"/>
          <a:stretch>
            <a:fillRect/>
          </a:stretch>
        </p:blipFill>
        <p:spPr>
          <a:xfrm>
            <a:off x="2788996" y="3657984"/>
            <a:ext cx="1474532" cy="1474532"/>
          </a:xfrm>
          <a:prstGeom prst="rect">
            <a:avLst/>
          </a:prstGeom>
        </p:spPr>
      </p:pic>
      <p:sp>
        <p:nvSpPr>
          <p:cNvPr id="2" name="Marcador de pie de página 76">
            <a:extLst>
              <a:ext uri="{FF2B5EF4-FFF2-40B4-BE49-F238E27FC236}">
                <a16:creationId xmlns:a16="http://schemas.microsoft.com/office/drawing/2014/main" id="{623B8475-EA91-05CC-D77B-40D9CECD07CA}"/>
              </a:ext>
            </a:extLst>
          </p:cNvPr>
          <p:cNvSpPr txBox="1">
            <a:spLocks/>
          </p:cNvSpPr>
          <p:nvPr/>
        </p:nvSpPr>
        <p:spPr>
          <a:xfrm>
            <a:off x="1540565" y="5770698"/>
            <a:ext cx="9182845" cy="97700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aseline="30000">
                <a:solidFill>
                  <a:srgbClr val="A6A6A6"/>
                </a:solidFill>
                <a:latin typeface="Arial" panose="020B0604020202020204" pitchFamily="34" charset="0"/>
                <a:cs typeface="Arial" panose="020B0604020202020204" pitchFamily="34" charset="0"/>
              </a:rPr>
              <a:t>1,4,5</a:t>
            </a:r>
          </a:p>
          <a:p>
            <a:pPr algn="just">
              <a:lnSpc>
                <a:spcPct val="90000"/>
              </a:lnSpc>
              <a:spcAft>
                <a:spcPts val="200"/>
              </a:spcAft>
              <a:buFont typeface="Arial" panose="020B0604020202020204" pitchFamily="34" charset="0"/>
              <a:buNone/>
            </a:pPr>
            <a:endParaRPr lang="es-ES" sz="700">
              <a:solidFill>
                <a:srgbClr val="A6A6A6"/>
              </a:solidFill>
              <a:latin typeface="Arial" panose="020B0604020202020204" pitchFamily="34" charset="0"/>
              <a:cs typeface="Arial" panose="020B0604020202020204" pitchFamily="34" charset="0"/>
            </a:endParaRP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Ficha técnica de EBGLYSS® (lebrikizumab). Disponible en: https://cima.aemps.es/cima/dochtml/ft/1231765007/. Último acceso: septiembre 2024; 2. Informe de evaluación de la EMA de lebrikizumab [Internet]. Agencia Europea de Medicamentos (EMA). [Citado 18 junio 2024]. Disponible en: https://www.ema.europa.eu/en/medicines/human/EPAR/Ebglyss. 3. </a:t>
            </a:r>
            <a:r>
              <a:rPr lang="es-ES" sz="700" err="1">
                <a:solidFill>
                  <a:srgbClr val="A6A6A6"/>
                </a:solidFill>
                <a:latin typeface="Arial" panose="020B0604020202020204" pitchFamily="34" charset="0"/>
                <a:cs typeface="Arial" panose="020B0604020202020204" pitchFamily="34" charset="0"/>
              </a:rPr>
              <a:t>Okragly</a:t>
            </a:r>
            <a:r>
              <a:rPr lang="es-ES" sz="700">
                <a:solidFill>
                  <a:srgbClr val="A6A6A6"/>
                </a:solidFill>
                <a:latin typeface="Arial" panose="020B0604020202020204" pitchFamily="34" charset="0"/>
                <a:cs typeface="Arial" panose="020B0604020202020204" pitchFamily="34" charset="0"/>
              </a:rPr>
              <a:t> AJ, </a:t>
            </a:r>
            <a:r>
              <a:rPr lang="es-ES" sz="700" err="1">
                <a:solidFill>
                  <a:srgbClr val="A6A6A6"/>
                </a:solidFill>
                <a:latin typeface="Arial" panose="020B0604020202020204" pitchFamily="34" charset="0"/>
                <a:cs typeface="Arial" panose="020B0604020202020204" pitchFamily="34" charset="0"/>
              </a:rPr>
              <a:t>Ryuzoji</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Wulur</a:t>
            </a:r>
            <a:r>
              <a:rPr lang="es-ES" sz="700">
                <a:solidFill>
                  <a:srgbClr val="A6A6A6"/>
                </a:solidFill>
                <a:latin typeface="Arial" panose="020B0604020202020204" pitchFamily="34" charset="0"/>
                <a:cs typeface="Arial" panose="020B0604020202020204" pitchFamily="34" charset="0"/>
              </a:rPr>
              <a:t> I, et al. </a:t>
            </a:r>
            <a:r>
              <a:rPr lang="es-ES" sz="700" err="1">
                <a:solidFill>
                  <a:srgbClr val="A6A6A6"/>
                </a:solidFill>
                <a:latin typeface="Arial" panose="020B0604020202020204" pitchFamily="34" charset="0"/>
                <a:cs typeface="Arial" panose="020B0604020202020204" pitchFamily="34" charset="0"/>
              </a:rPr>
              <a:t>Binding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Neutralization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Internalization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the Interleukin-13 </a:t>
            </a:r>
            <a:r>
              <a:rPr lang="es-ES" sz="700" err="1">
                <a:solidFill>
                  <a:srgbClr val="A6A6A6"/>
                </a:solidFill>
                <a:latin typeface="Arial" panose="020B0604020202020204" pitchFamily="34" charset="0"/>
                <a:cs typeface="Arial" panose="020B0604020202020204" pitchFamily="34" charset="0"/>
              </a:rPr>
              <a:t>Antibody</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Heidelb</a:t>
            </a:r>
            <a:r>
              <a:rPr lang="es-ES" sz="700">
                <a:solidFill>
                  <a:srgbClr val="A6A6A6"/>
                </a:solidFill>
                <a:latin typeface="Arial" panose="020B0604020202020204" pitchFamily="34" charset="0"/>
                <a:cs typeface="Arial" panose="020B0604020202020204" pitchFamily="34" charset="0"/>
              </a:rPr>
              <a:t>). 2023;13(7):1535-1547. 4. Ficha técnica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Disponible en: https://cima.aemps.es/cima/dochtml/ft/1171229006/ft_1171229006.html. Último acceso: septiembre 2024.  5. Ficha técnica </a:t>
            </a:r>
            <a:r>
              <a:rPr lang="es-ES" sz="700" err="1">
                <a:solidFill>
                  <a:srgbClr val="A6A6A6"/>
                </a:solidFill>
                <a:latin typeface="Arial" panose="020B0604020202020204" pitchFamily="34" charset="0"/>
                <a:cs typeface="Arial" panose="020B0604020202020204" pitchFamily="34" charset="0"/>
              </a:rPr>
              <a:t>tralokinumab</a:t>
            </a:r>
            <a:r>
              <a:rPr lang="es-ES" sz="700">
                <a:solidFill>
                  <a:srgbClr val="A6A6A6"/>
                </a:solidFill>
                <a:latin typeface="Arial" panose="020B0604020202020204" pitchFamily="34" charset="0"/>
                <a:cs typeface="Arial" panose="020B0604020202020204" pitchFamily="34" charset="0"/>
              </a:rPr>
              <a:t>. Disponible en: https://cima.aemps.es/cima/dochtml/ft/1211554002/FT_1211554002.html. Último acceso: septiembre 2024. 7.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et al.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3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N Engl J </a:t>
            </a:r>
            <a:r>
              <a:rPr lang="es-ES" sz="700" err="1">
                <a:solidFill>
                  <a:srgbClr val="A6A6A6"/>
                </a:solidFill>
                <a:latin typeface="Arial" panose="020B0604020202020204" pitchFamily="34" charset="0"/>
                <a:cs typeface="Arial" panose="020B0604020202020204" pitchFamily="34" charset="0"/>
              </a:rPr>
              <a:t>Med</a:t>
            </a:r>
            <a:r>
              <a:rPr lang="es-ES" sz="700">
                <a:solidFill>
                  <a:srgbClr val="A6A6A6"/>
                </a:solidFill>
                <a:latin typeface="Arial" panose="020B0604020202020204" pitchFamily="34" charset="0"/>
                <a:cs typeface="Arial" panose="020B0604020202020204" pitchFamily="34" charset="0"/>
              </a:rPr>
              <a:t>. 2023;388(12):1080-91. 8.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a:t>
            </a:r>
          </a:p>
        </p:txBody>
      </p:sp>
    </p:spTree>
    <p:extLst>
      <p:ext uri="{BB962C8B-B14F-4D97-AF65-F5344CB8AC3E}">
        <p14:creationId xmlns:p14="http://schemas.microsoft.com/office/powerpoint/2010/main" val="386842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B75950F3-C178-749F-E5C0-B4EB8C163501}"/>
              </a:ext>
            </a:extLst>
          </p:cNvPr>
          <p:cNvGrpSpPr/>
          <p:nvPr/>
        </p:nvGrpSpPr>
        <p:grpSpPr>
          <a:xfrm>
            <a:off x="633593" y="1064387"/>
            <a:ext cx="3583708" cy="4550664"/>
            <a:chOff x="533758" y="1276460"/>
            <a:chExt cx="5518467" cy="4305080"/>
          </a:xfrm>
        </p:grpSpPr>
        <p:sp>
          <p:nvSpPr>
            <p:cNvPr id="12" name="Rectángulo redondeado 11">
              <a:extLst>
                <a:ext uri="{FF2B5EF4-FFF2-40B4-BE49-F238E27FC236}">
                  <a16:creationId xmlns:a16="http://schemas.microsoft.com/office/drawing/2014/main" id="{91AE1738-09A7-7407-2E05-EE5EB1B46E74}"/>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Forma, Rectángulo, Cuadrado&#10;&#10;Descripción generada automáticamente">
              <a:extLst>
                <a:ext uri="{FF2B5EF4-FFF2-40B4-BE49-F238E27FC236}">
                  <a16:creationId xmlns:a16="http://schemas.microsoft.com/office/drawing/2014/main" id="{6F06A83B-FC09-B0EF-BB87-16EFBC52AE72}"/>
                </a:ext>
              </a:extLst>
            </p:cNvPr>
            <p:cNvPicPr>
              <a:picLocks noChangeAspect="1"/>
            </p:cNvPicPr>
            <p:nvPr/>
          </p:nvPicPr>
          <p:blipFill>
            <a:blip r:embed="rId2"/>
            <a:stretch>
              <a:fillRect/>
            </a:stretch>
          </p:blipFill>
          <p:spPr>
            <a:xfrm>
              <a:off x="533758" y="1276460"/>
              <a:ext cx="5518467" cy="4305080"/>
            </a:xfrm>
            <a:prstGeom prst="rect">
              <a:avLst/>
            </a:prstGeom>
          </p:spPr>
        </p:pic>
      </p:grpSp>
      <p:pic>
        <p:nvPicPr>
          <p:cNvPr id="9" name="Imagen 8" descr="Forma, Rectángulo, Cuadrado&#10;&#10;Descripción generada automáticamente">
            <a:extLst>
              <a:ext uri="{FF2B5EF4-FFF2-40B4-BE49-F238E27FC236}">
                <a16:creationId xmlns:a16="http://schemas.microsoft.com/office/drawing/2014/main" id="{525D7EC7-77BE-342E-9626-105738056254}"/>
              </a:ext>
            </a:extLst>
          </p:cNvPr>
          <p:cNvPicPr>
            <a:picLocks noChangeAspect="1"/>
          </p:cNvPicPr>
          <p:nvPr/>
        </p:nvPicPr>
        <p:blipFill>
          <a:blip r:embed="rId2"/>
          <a:stretch>
            <a:fillRect/>
          </a:stretch>
        </p:blipFill>
        <p:spPr>
          <a:xfrm>
            <a:off x="606249" y="1024287"/>
            <a:ext cx="3615792" cy="4590764"/>
          </a:xfrm>
          <a:prstGeom prst="rect">
            <a:avLst/>
          </a:prstGeom>
        </p:spPr>
      </p:pic>
      <p:pic>
        <p:nvPicPr>
          <p:cNvPr id="10" name="Imagen 9" descr="Forma, Rectángulo, Cuadrado&#10;&#10;Descripción generada automáticamente">
            <a:extLst>
              <a:ext uri="{FF2B5EF4-FFF2-40B4-BE49-F238E27FC236}">
                <a16:creationId xmlns:a16="http://schemas.microsoft.com/office/drawing/2014/main" id="{76141B87-8540-94B0-67C8-D893F1CF79A0}"/>
              </a:ext>
            </a:extLst>
          </p:cNvPr>
          <p:cNvPicPr>
            <a:picLocks noChangeAspect="1"/>
          </p:cNvPicPr>
          <p:nvPr/>
        </p:nvPicPr>
        <p:blipFill>
          <a:blip r:embed="rId2">
            <a:alphaModFix amt="30000"/>
          </a:blip>
          <a:stretch>
            <a:fillRect/>
          </a:stretch>
        </p:blipFill>
        <p:spPr>
          <a:xfrm>
            <a:off x="4288837" y="1024287"/>
            <a:ext cx="3615792" cy="4590764"/>
          </a:xfrm>
          <a:prstGeom prst="rect">
            <a:avLst/>
          </a:prstGeom>
        </p:spPr>
      </p:pic>
      <p:pic>
        <p:nvPicPr>
          <p:cNvPr id="11" name="Imagen 10" descr="Forma, Rectángulo, Cuadrado&#10;&#10;Descripción generada automáticamente">
            <a:extLst>
              <a:ext uri="{FF2B5EF4-FFF2-40B4-BE49-F238E27FC236}">
                <a16:creationId xmlns:a16="http://schemas.microsoft.com/office/drawing/2014/main" id="{B9356AF8-EFB8-54B1-A4F0-140634756B21}"/>
              </a:ext>
            </a:extLst>
          </p:cNvPr>
          <p:cNvPicPr>
            <a:picLocks noChangeAspect="1"/>
          </p:cNvPicPr>
          <p:nvPr/>
        </p:nvPicPr>
        <p:blipFill>
          <a:blip r:embed="rId2">
            <a:alphaModFix amt="30000"/>
          </a:blip>
          <a:stretch>
            <a:fillRect/>
          </a:stretch>
        </p:blipFill>
        <p:spPr>
          <a:xfrm>
            <a:off x="7969959" y="1024287"/>
            <a:ext cx="3615792" cy="4590764"/>
          </a:xfrm>
          <a:prstGeom prst="rect">
            <a:avLst/>
          </a:prstGeom>
        </p:spPr>
      </p:pic>
      <p:sp>
        <p:nvSpPr>
          <p:cNvPr id="2" name="CuadroTexto 1">
            <a:extLst>
              <a:ext uri="{FF2B5EF4-FFF2-40B4-BE49-F238E27FC236}">
                <a16:creationId xmlns:a16="http://schemas.microsoft.com/office/drawing/2014/main" id="{51C777B1-B634-DCA7-F5F8-A8A79567A91D}"/>
              </a:ext>
            </a:extLst>
          </p:cNvPr>
          <p:cNvSpPr txBox="1"/>
          <p:nvPr/>
        </p:nvSpPr>
        <p:spPr>
          <a:xfrm>
            <a:off x="5323226" y="1753031"/>
            <a:ext cx="1547014" cy="477054"/>
          </a:xfrm>
          <a:prstGeom prst="rect">
            <a:avLst/>
          </a:prstGeom>
          <a:noFill/>
        </p:spPr>
        <p:txBody>
          <a:bodyPr wrap="square" rtlCol="0">
            <a:spAutoFit/>
          </a:bodyPr>
          <a:lstStyle/>
          <a:p>
            <a:pPr algn="ctr"/>
            <a:r>
              <a:rPr lang="es-ES" sz="2500" b="1">
                <a:solidFill>
                  <a:schemeClr val="bg1">
                    <a:alpha val="33000"/>
                  </a:schemeClr>
                </a:solidFill>
                <a:latin typeface="Arial" panose="020B0604020202020204" pitchFamily="34" charset="0"/>
                <a:cs typeface="Arial" panose="020B0604020202020204" pitchFamily="34" charset="0"/>
              </a:rPr>
              <a:t>Control</a:t>
            </a:r>
          </a:p>
        </p:txBody>
      </p:sp>
      <p:sp>
        <p:nvSpPr>
          <p:cNvPr id="3" name="CuadroTexto 2">
            <a:extLst>
              <a:ext uri="{FF2B5EF4-FFF2-40B4-BE49-F238E27FC236}">
                <a16:creationId xmlns:a16="http://schemas.microsoft.com/office/drawing/2014/main" id="{BDC23981-443D-1993-3963-551DCAC2A122}"/>
              </a:ext>
            </a:extLst>
          </p:cNvPr>
          <p:cNvSpPr txBox="1"/>
          <p:nvPr/>
        </p:nvSpPr>
        <p:spPr>
          <a:xfrm>
            <a:off x="1303411" y="1753031"/>
            <a:ext cx="2221469" cy="477054"/>
          </a:xfrm>
          <a:prstGeom prst="rect">
            <a:avLst/>
          </a:prstGeom>
          <a:noFill/>
        </p:spPr>
        <p:txBody>
          <a:bodyPr wrap="square" rtlCol="0">
            <a:spAutoFit/>
          </a:bodyPr>
          <a:lstStyle/>
          <a:p>
            <a:pPr algn="ctr"/>
            <a:r>
              <a:rPr lang="es-ES" sz="2500" b="1">
                <a:solidFill>
                  <a:srgbClr val="7A45B8"/>
                </a:solidFill>
                <a:latin typeface="Arial" panose="020B0604020202020204" pitchFamily="34" charset="0"/>
                <a:cs typeface="Arial" panose="020B0604020202020204" pitchFamily="34" charset="0"/>
              </a:rPr>
              <a:t>Precisión</a:t>
            </a:r>
          </a:p>
        </p:txBody>
      </p:sp>
      <p:pic>
        <p:nvPicPr>
          <p:cNvPr id="5" name="Imagen 4" descr="Icono&#10;&#10;Descripción generada automáticamente">
            <a:extLst>
              <a:ext uri="{FF2B5EF4-FFF2-40B4-BE49-F238E27FC236}">
                <a16:creationId xmlns:a16="http://schemas.microsoft.com/office/drawing/2014/main" id="{074A568D-3C6E-8880-1A70-205C8585EF85}"/>
              </a:ext>
            </a:extLst>
          </p:cNvPr>
          <p:cNvPicPr>
            <a:picLocks noChangeAspect="1"/>
          </p:cNvPicPr>
          <p:nvPr/>
        </p:nvPicPr>
        <p:blipFill>
          <a:blip r:embed="rId3">
            <a:alphaModFix amt="30000"/>
          </a:blip>
          <a:stretch>
            <a:fillRect/>
          </a:stretch>
        </p:blipFill>
        <p:spPr>
          <a:xfrm>
            <a:off x="8721520" y="2608181"/>
            <a:ext cx="2112671" cy="2112671"/>
          </a:xfrm>
          <a:prstGeom prst="rect">
            <a:avLst/>
          </a:prstGeom>
        </p:spPr>
      </p:pic>
      <p:pic>
        <p:nvPicPr>
          <p:cNvPr id="6" name="Imagen 5" descr="Forma, Círculo&#10;&#10;Descripción generada automáticamente">
            <a:extLst>
              <a:ext uri="{FF2B5EF4-FFF2-40B4-BE49-F238E27FC236}">
                <a16:creationId xmlns:a16="http://schemas.microsoft.com/office/drawing/2014/main" id="{45AF5C7A-1F21-170D-8A42-457847FF4EEA}"/>
              </a:ext>
            </a:extLst>
          </p:cNvPr>
          <p:cNvPicPr>
            <a:picLocks noChangeAspect="1"/>
          </p:cNvPicPr>
          <p:nvPr/>
        </p:nvPicPr>
        <p:blipFill>
          <a:blip r:embed="rId4">
            <a:alphaModFix amt="30000"/>
          </a:blip>
          <a:stretch>
            <a:fillRect/>
          </a:stretch>
        </p:blipFill>
        <p:spPr>
          <a:xfrm>
            <a:off x="5040398" y="2608180"/>
            <a:ext cx="2112671" cy="2112671"/>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1ED503BD-38ED-AC9D-3E3C-87851B3B1925}"/>
              </a:ext>
            </a:extLst>
          </p:cNvPr>
          <p:cNvPicPr>
            <a:picLocks noChangeAspect="1"/>
          </p:cNvPicPr>
          <p:nvPr/>
        </p:nvPicPr>
        <p:blipFill>
          <a:blip r:embed="rId5"/>
          <a:stretch>
            <a:fillRect/>
          </a:stretch>
        </p:blipFill>
        <p:spPr>
          <a:xfrm>
            <a:off x="1357810" y="2767205"/>
            <a:ext cx="2112671" cy="2112671"/>
          </a:xfrm>
          <a:prstGeom prst="rect">
            <a:avLst/>
          </a:prstGeom>
        </p:spPr>
      </p:pic>
      <p:sp>
        <p:nvSpPr>
          <p:cNvPr id="14" name="CuadroTexto 13">
            <a:extLst>
              <a:ext uri="{FF2B5EF4-FFF2-40B4-BE49-F238E27FC236}">
                <a16:creationId xmlns:a16="http://schemas.microsoft.com/office/drawing/2014/main" id="{367584D2-5D58-296F-256D-09EA40EA5570}"/>
              </a:ext>
            </a:extLst>
          </p:cNvPr>
          <p:cNvSpPr txBox="1"/>
          <p:nvPr/>
        </p:nvSpPr>
        <p:spPr>
          <a:xfrm>
            <a:off x="8667120" y="1753031"/>
            <a:ext cx="2221469" cy="861774"/>
          </a:xfrm>
          <a:prstGeom prst="rect">
            <a:avLst/>
          </a:prstGeom>
          <a:noFill/>
        </p:spPr>
        <p:txBody>
          <a:bodyPr wrap="square" rtlCol="0">
            <a:spAutoFit/>
          </a:bodyPr>
          <a:lstStyle/>
          <a:p>
            <a:pPr algn="ctr"/>
            <a:r>
              <a:rPr lang="es-ES" sz="2500" b="1">
                <a:solidFill>
                  <a:schemeClr val="bg1">
                    <a:alpha val="33000"/>
                  </a:schemeClr>
                </a:solidFill>
                <a:latin typeface="Arial" panose="020B0604020202020204" pitchFamily="34" charset="0"/>
                <a:cs typeface="Arial" panose="020B0604020202020204" pitchFamily="34" charset="0"/>
              </a:rPr>
              <a:t>Posología Única*</a:t>
            </a:r>
            <a:r>
              <a:rPr lang="es-ES" sz="2500" baseline="30000">
                <a:solidFill>
                  <a:schemeClr val="bg1">
                    <a:alpha val="33000"/>
                  </a:schemeClr>
                </a:solidFill>
                <a:latin typeface="Arial" panose="020B0604020202020204" pitchFamily="34" charset="0"/>
                <a:cs typeface="Arial" panose="020B0604020202020204" pitchFamily="34" charset="0"/>
              </a:rPr>
              <a:t>1-4</a:t>
            </a:r>
            <a:endParaRPr lang="es-ES" sz="2500" b="1">
              <a:solidFill>
                <a:schemeClr val="bg1">
                  <a:alpha val="33000"/>
                </a:schemeClr>
              </a:solidFill>
              <a:latin typeface="Arial" panose="020B0604020202020204" pitchFamily="34" charset="0"/>
              <a:cs typeface="Arial" panose="020B0604020202020204" pitchFamily="34" charset="0"/>
            </a:endParaRPr>
          </a:p>
        </p:txBody>
      </p:sp>
      <p:sp>
        <p:nvSpPr>
          <p:cNvPr id="4" name="Marcador de pie de página 76">
            <a:extLst>
              <a:ext uri="{FF2B5EF4-FFF2-40B4-BE49-F238E27FC236}">
                <a16:creationId xmlns:a16="http://schemas.microsoft.com/office/drawing/2014/main" id="{B7956606-172B-4181-044B-B4E41DCC3D2F}"/>
              </a:ext>
            </a:extLst>
          </p:cNvPr>
          <p:cNvSpPr txBox="1">
            <a:spLocks/>
          </p:cNvSpPr>
          <p:nvPr/>
        </p:nvSpPr>
        <p:spPr>
          <a:xfrm>
            <a:off x="1466509" y="5921055"/>
            <a:ext cx="9074258" cy="768951"/>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aseline="30000">
                <a:solidFill>
                  <a:srgbClr val="A6A6A6"/>
                </a:solidFill>
                <a:latin typeface="Arial" panose="020B0604020202020204" pitchFamily="34" charset="0"/>
                <a:cs typeface="Arial" panose="020B0604020202020204" pitchFamily="34" charset="0"/>
              </a:rPr>
              <a:t>1,5, 6</a:t>
            </a: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Ficha técnica de EBGLYSS® (lebrikizumab). Disponible en: https://cima.aemps.es/cima/dochtml/ft/1231765007/FT_1231765007.html. Último acceso: septiembre 2024. 2. </a:t>
            </a:r>
            <a:r>
              <a:rPr lang="es-ES" sz="700" err="1">
                <a:solidFill>
                  <a:srgbClr val="A6A6A6"/>
                </a:solidFill>
                <a:latin typeface="Arial" panose="020B0604020202020204" pitchFamily="34" charset="0"/>
                <a:cs typeface="Arial" panose="020B0604020202020204" pitchFamily="34" charset="0"/>
              </a:rPr>
              <a:t>Okragly</a:t>
            </a:r>
            <a:r>
              <a:rPr lang="es-ES" sz="700">
                <a:solidFill>
                  <a:srgbClr val="A6A6A6"/>
                </a:solidFill>
                <a:latin typeface="Arial" panose="020B0604020202020204" pitchFamily="34" charset="0"/>
                <a:cs typeface="Arial" panose="020B0604020202020204" pitchFamily="34" charset="0"/>
              </a:rPr>
              <a:t> AJ, et al. </a:t>
            </a:r>
            <a:r>
              <a:rPr lang="es-ES" sz="700" err="1">
                <a:solidFill>
                  <a:srgbClr val="A6A6A6"/>
                </a:solidFill>
                <a:latin typeface="Arial" panose="020B0604020202020204" pitchFamily="34" charset="0"/>
                <a:cs typeface="Arial" panose="020B0604020202020204" pitchFamily="34" charset="0"/>
              </a:rPr>
              <a:t>Binding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Neutralization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Internalization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the Interleukin-13 </a:t>
            </a:r>
            <a:r>
              <a:rPr lang="es-ES" sz="700" err="1">
                <a:solidFill>
                  <a:srgbClr val="A6A6A6"/>
                </a:solidFill>
                <a:latin typeface="Arial" panose="020B0604020202020204" pitchFamily="34" charset="0"/>
                <a:cs typeface="Arial" panose="020B0604020202020204" pitchFamily="34" charset="0"/>
              </a:rPr>
              <a:t>Antibody</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Heidelb</a:t>
            </a:r>
            <a:r>
              <a:rPr lang="es-ES" sz="700">
                <a:solidFill>
                  <a:srgbClr val="A6A6A6"/>
                </a:solidFill>
                <a:latin typeface="Arial" panose="020B0604020202020204" pitchFamily="34" charset="0"/>
                <a:cs typeface="Arial" panose="020B0604020202020204" pitchFamily="34" charset="0"/>
              </a:rPr>
              <a:t>). 2023;13(7):1535-47. 3.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et al.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3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N Engl J </a:t>
            </a:r>
            <a:r>
              <a:rPr lang="es-ES" sz="700" err="1">
                <a:solidFill>
                  <a:srgbClr val="A6A6A6"/>
                </a:solidFill>
                <a:latin typeface="Arial" panose="020B0604020202020204" pitchFamily="34" charset="0"/>
                <a:cs typeface="Arial" panose="020B0604020202020204" pitchFamily="34" charset="0"/>
              </a:rPr>
              <a:t>Med</a:t>
            </a:r>
            <a:r>
              <a:rPr lang="es-ES" sz="700">
                <a:solidFill>
                  <a:srgbClr val="A6A6A6"/>
                </a:solidFill>
                <a:latin typeface="Arial" panose="020B0604020202020204" pitchFamily="34" charset="0"/>
                <a:cs typeface="Arial" panose="020B0604020202020204" pitchFamily="34" charset="0"/>
              </a:rPr>
              <a:t>. 2023;388(12):1080-91. 4.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 5. Ficha técnica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Disponible en: https://cima.aemps.es/cima/dochtml/ft/1171229006/ft_1171229006.html. Último acceso: septiembre 2024. 6. Ficha técnica </a:t>
            </a:r>
            <a:r>
              <a:rPr lang="es-ES" sz="700" err="1">
                <a:solidFill>
                  <a:srgbClr val="A6A6A6"/>
                </a:solidFill>
                <a:latin typeface="Arial" panose="020B0604020202020204" pitchFamily="34" charset="0"/>
                <a:cs typeface="Arial" panose="020B0604020202020204" pitchFamily="34" charset="0"/>
              </a:rPr>
              <a:t>tralokinumab</a:t>
            </a:r>
            <a:r>
              <a:rPr lang="es-ES" sz="700">
                <a:solidFill>
                  <a:srgbClr val="A6A6A6"/>
                </a:solidFill>
                <a:latin typeface="Arial" panose="020B0604020202020204" pitchFamily="34" charset="0"/>
                <a:cs typeface="Arial" panose="020B0604020202020204" pitchFamily="34" charset="0"/>
              </a:rPr>
              <a:t>. Disponible en: https://cima.aemps.es/cima/dochtml/ft/1211554002/FT_1211554002.html. Último acceso: septiembre 2024.j</a:t>
            </a:r>
          </a:p>
        </p:txBody>
      </p:sp>
      <p:grpSp>
        <p:nvGrpSpPr>
          <p:cNvPr id="15" name="Grupo 14">
            <a:extLst>
              <a:ext uri="{FF2B5EF4-FFF2-40B4-BE49-F238E27FC236}">
                <a16:creationId xmlns:a16="http://schemas.microsoft.com/office/drawing/2014/main" id="{A37FA952-AFD7-3C33-0B2A-2D906858E22F}"/>
              </a:ext>
            </a:extLst>
          </p:cNvPr>
          <p:cNvGrpSpPr/>
          <p:nvPr/>
        </p:nvGrpSpPr>
        <p:grpSpPr>
          <a:xfrm>
            <a:off x="1584121" y="5723822"/>
            <a:ext cx="6634200" cy="200055"/>
            <a:chOff x="2762908" y="6380527"/>
            <a:chExt cx="6634200" cy="200055"/>
          </a:xfrm>
        </p:grpSpPr>
        <p:sp>
          <p:nvSpPr>
            <p:cNvPr id="16" name="CuadroTexto 15">
              <a:extLst>
                <a:ext uri="{FF2B5EF4-FFF2-40B4-BE49-F238E27FC236}">
                  <a16:creationId xmlns:a16="http://schemas.microsoft.com/office/drawing/2014/main" id="{05EECCBF-5887-AFB3-0657-D84E9AFB41F1}"/>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17" name="Triángulo isósceles 4">
              <a:extLst>
                <a:ext uri="{FF2B5EF4-FFF2-40B4-BE49-F238E27FC236}">
                  <a16:creationId xmlns:a16="http://schemas.microsoft.com/office/drawing/2014/main" id="{962C24EC-CA17-D368-C004-C48237604C57}"/>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7200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antalla de computadora con letras&#10;&#10;Descripción generada automáticamente con confianza media">
            <a:extLst>
              <a:ext uri="{FF2B5EF4-FFF2-40B4-BE49-F238E27FC236}">
                <a16:creationId xmlns:a16="http://schemas.microsoft.com/office/drawing/2014/main" id="{4067A201-BDC6-18DB-7614-DFA874C4DB5B}"/>
              </a:ext>
            </a:extLst>
          </p:cNvPr>
          <p:cNvPicPr>
            <a:picLocks noChangeAspect="1"/>
          </p:cNvPicPr>
          <p:nvPr/>
        </p:nvPicPr>
        <p:blipFill>
          <a:blip r:embed="rId3"/>
          <a:stretch>
            <a:fillRect/>
          </a:stretch>
        </p:blipFill>
        <p:spPr>
          <a:xfrm>
            <a:off x="715927" y="1101294"/>
            <a:ext cx="4940736" cy="4863300"/>
          </a:xfrm>
          <a:prstGeom prst="rect">
            <a:avLst/>
          </a:prstGeom>
        </p:spPr>
      </p:pic>
      <p:pic>
        <p:nvPicPr>
          <p:cNvPr id="33" name="Imagen 32" descr="Pantalla de computadora con letras&#10;&#10;Descripción generada automáticamente con confianza media">
            <a:extLst>
              <a:ext uri="{FF2B5EF4-FFF2-40B4-BE49-F238E27FC236}">
                <a16:creationId xmlns:a16="http://schemas.microsoft.com/office/drawing/2014/main" id="{F518B50C-7482-ED82-DD2A-E0575B730341}"/>
              </a:ext>
            </a:extLst>
          </p:cNvPr>
          <p:cNvPicPr>
            <a:picLocks noChangeAspect="1"/>
          </p:cNvPicPr>
          <p:nvPr/>
        </p:nvPicPr>
        <p:blipFill>
          <a:blip r:embed="rId3"/>
          <a:stretch>
            <a:fillRect/>
          </a:stretch>
        </p:blipFill>
        <p:spPr>
          <a:xfrm>
            <a:off x="5996376" y="1101294"/>
            <a:ext cx="4940736" cy="4863300"/>
          </a:xfrm>
          <a:prstGeom prst="rect">
            <a:avLst/>
          </a:prstGeom>
        </p:spPr>
      </p:pic>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057" y="422278"/>
            <a:ext cx="11191872" cy="520697"/>
          </a:xfrm>
        </p:spPr>
        <p:txBody>
          <a:bodyPr>
            <a:normAutofit fontScale="90000"/>
          </a:bodyPr>
          <a:lstStyle/>
          <a:p>
            <a:r>
              <a:rPr lang="es-ES" sz="3200"/>
              <a:t>Señalización de IL-13 </a:t>
            </a:r>
            <a:r>
              <a:rPr lang="es-ES" sz="3200" baseline="30000"/>
              <a:t>1-2</a:t>
            </a:r>
            <a:br>
              <a:rPr lang="es-ES" sz="3200" baseline="30000"/>
            </a:br>
            <a:endParaRPr lang="es-ES" baseline="30000"/>
          </a:p>
        </p:txBody>
      </p:sp>
      <p:sp>
        <p:nvSpPr>
          <p:cNvPr id="21" name="CuadroTexto 20">
            <a:extLst>
              <a:ext uri="{FF2B5EF4-FFF2-40B4-BE49-F238E27FC236}">
                <a16:creationId xmlns:a16="http://schemas.microsoft.com/office/drawing/2014/main" id="{55DA9EFC-B929-4E27-0230-50C174D6F632}"/>
              </a:ext>
            </a:extLst>
          </p:cNvPr>
          <p:cNvSpPr txBox="1"/>
          <p:nvPr/>
        </p:nvSpPr>
        <p:spPr>
          <a:xfrm>
            <a:off x="1563724" y="5305694"/>
            <a:ext cx="336603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0" normalizeH="0" baseline="0" noProof="0">
                <a:ln>
                  <a:noFill/>
                </a:ln>
                <a:solidFill>
                  <a:schemeClr val="bg1"/>
                </a:solidFill>
                <a:effectLst/>
                <a:uLnTx/>
                <a:uFillTx/>
                <a:latin typeface="Arial"/>
                <a:ea typeface="+mn-ea"/>
                <a:cs typeface="+mn-cs"/>
              </a:rPr>
              <a:t>Receptor de tipo 2</a:t>
            </a:r>
            <a:endParaRPr kumimoji="0" lang="es-ES" sz="1800" b="1" i="0" u="none" strike="noStrike" kern="1200" cap="none" spc="20" normalizeH="0" baseline="0" noProof="0">
              <a:ln>
                <a:noFill/>
              </a:ln>
              <a:solidFill>
                <a:schemeClr val="bg1"/>
              </a:solidFill>
              <a:effectLst/>
              <a:uLnTx/>
              <a:uFillTx/>
              <a:latin typeface="Arial"/>
              <a:ea typeface="+mn-ea"/>
              <a:cs typeface="+mn-cs"/>
            </a:endParaRPr>
          </a:p>
        </p:txBody>
      </p:sp>
      <p:sp>
        <p:nvSpPr>
          <p:cNvPr id="32" name="CuadroTexto 31">
            <a:extLst>
              <a:ext uri="{FF2B5EF4-FFF2-40B4-BE49-F238E27FC236}">
                <a16:creationId xmlns:a16="http://schemas.microsoft.com/office/drawing/2014/main" id="{7D62A592-97E3-DA7B-71B7-777EC47C052E}"/>
              </a:ext>
            </a:extLst>
          </p:cNvPr>
          <p:cNvSpPr txBox="1"/>
          <p:nvPr/>
        </p:nvSpPr>
        <p:spPr>
          <a:xfrm>
            <a:off x="6758284" y="5293887"/>
            <a:ext cx="336603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20" normalizeH="0" baseline="0" noProof="0">
                <a:ln>
                  <a:noFill/>
                </a:ln>
                <a:solidFill>
                  <a:schemeClr val="bg1"/>
                </a:solidFill>
                <a:effectLst/>
                <a:uLnTx/>
                <a:uFillTx/>
                <a:latin typeface="Arial"/>
                <a:ea typeface="+mn-ea"/>
                <a:cs typeface="+mn-cs"/>
              </a:rPr>
              <a:t>Receptor </a:t>
            </a:r>
            <a:r>
              <a:rPr kumimoji="0" lang="es-ES_tradnl" sz="1800" b="1" i="0" u="none" strike="noStrike" kern="1200" cap="none" spc="20" normalizeH="0" baseline="0" noProof="0" err="1">
                <a:ln>
                  <a:noFill/>
                </a:ln>
                <a:solidFill>
                  <a:schemeClr val="bg1"/>
                </a:solidFill>
                <a:effectLst/>
                <a:uLnTx/>
                <a:uFillTx/>
                <a:latin typeface="Arial"/>
                <a:ea typeface="+mn-ea"/>
                <a:cs typeface="+mn-cs"/>
              </a:rPr>
              <a:t>decoy</a:t>
            </a:r>
            <a:endParaRPr kumimoji="0" lang="es-ES" sz="1800" b="1" i="0" u="none" strike="noStrike" kern="1200" cap="none" spc="20" normalizeH="0" baseline="0" noProof="0">
              <a:ln>
                <a:noFill/>
              </a:ln>
              <a:solidFill>
                <a:schemeClr val="bg1"/>
              </a:solidFill>
              <a:effectLst/>
              <a:uLnTx/>
              <a:uFillTx/>
              <a:latin typeface="Arial"/>
              <a:ea typeface="+mn-ea"/>
              <a:cs typeface="+mn-cs"/>
            </a:endParaRPr>
          </a:p>
        </p:txBody>
      </p:sp>
      <p:sp>
        <p:nvSpPr>
          <p:cNvPr id="5" name="Marcador de pie de página 76">
            <a:extLst>
              <a:ext uri="{FF2B5EF4-FFF2-40B4-BE49-F238E27FC236}">
                <a16:creationId xmlns:a16="http://schemas.microsoft.com/office/drawing/2014/main" id="{ED659866-1BF7-A8BF-9485-3DBF6EEFF1EB}"/>
              </a:ext>
            </a:extLst>
          </p:cNvPr>
          <p:cNvSpPr txBox="1">
            <a:spLocks/>
          </p:cNvSpPr>
          <p:nvPr/>
        </p:nvSpPr>
        <p:spPr>
          <a:xfrm>
            <a:off x="1441342" y="5875540"/>
            <a:ext cx="9074258" cy="75129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defRPr/>
            </a:pPr>
            <a:r>
              <a:rPr kumimoji="0" lang="es-ES" sz="800" b="0" i="0" u="none" strike="noStrike" kern="1200" cap="none" spc="0" normalizeH="0" baseline="0" noProof="0">
                <a:ln>
                  <a:noFill/>
                </a:ln>
                <a:solidFill>
                  <a:srgbClr val="A6A6A6"/>
                </a:solidFill>
                <a:effectLst/>
                <a:uLnTx/>
                <a:uFillTx/>
                <a:latin typeface="Arial"/>
                <a:ea typeface="+mn-ea"/>
                <a:cs typeface="Arial"/>
              </a:rPr>
              <a:t>Figura 1b y 1c de </a:t>
            </a:r>
            <a:r>
              <a:rPr kumimoji="0" lang="es-ES" sz="800" b="0" i="0" u="none" strike="noStrike" kern="1200" cap="none" spc="0" normalizeH="0" baseline="0" noProof="0" err="1">
                <a:ln>
                  <a:noFill/>
                </a:ln>
                <a:solidFill>
                  <a:srgbClr val="A6A6A6"/>
                </a:solidFill>
                <a:effectLst/>
                <a:uLnTx/>
                <a:uFillTx/>
                <a:latin typeface="Arial"/>
                <a:ea typeface="+mn-ea"/>
                <a:cs typeface="Arial"/>
              </a:rPr>
              <a:t>Moyle</a:t>
            </a:r>
            <a:r>
              <a:rPr kumimoji="0" lang="es-ES" sz="800" b="0" i="0" u="none" strike="noStrike" kern="1200" cap="none" spc="0" normalizeH="0" baseline="0" noProof="0">
                <a:ln>
                  <a:noFill/>
                </a:ln>
                <a:solidFill>
                  <a:srgbClr val="A6A6A6"/>
                </a:solidFill>
                <a:effectLst/>
                <a:uLnTx/>
                <a:uFillTx/>
                <a:latin typeface="Arial"/>
                <a:ea typeface="+mn-ea"/>
                <a:cs typeface="Arial"/>
              </a:rPr>
              <a:t> 2019</a:t>
            </a:r>
            <a:r>
              <a:rPr kumimoji="0" lang="es-ES" sz="800" b="0" i="0" u="none" strike="noStrike" kern="1200" cap="none" spc="0" normalizeH="0" baseline="30000" noProof="0">
                <a:ln>
                  <a:noFill/>
                </a:ln>
                <a:solidFill>
                  <a:srgbClr val="A6A6A6"/>
                </a:solidFill>
                <a:effectLst/>
                <a:uLnTx/>
                <a:uFillTx/>
                <a:latin typeface="Arial"/>
                <a:ea typeface="+mn-ea"/>
                <a:cs typeface="Arial"/>
              </a:rPr>
              <a:t>2,4</a:t>
            </a:r>
          </a:p>
          <a:p>
            <a:pPr>
              <a:lnSpc>
                <a:spcPct val="90000"/>
              </a:lnSpc>
              <a:defRPr/>
            </a:pPr>
            <a:endParaRPr kumimoji="0" lang="es-ES" sz="800" b="0" i="0" u="none" strike="noStrike" kern="1200" cap="none" spc="0" normalizeH="0" baseline="0" noProof="0">
              <a:ln>
                <a:noFill/>
              </a:ln>
              <a:solidFill>
                <a:srgbClr val="A6A6A6"/>
              </a:solidFill>
              <a:effectLst/>
              <a:uLnTx/>
              <a:uFillTx/>
              <a:latin typeface="Arial"/>
              <a:ea typeface="+mn-ea"/>
              <a:cs typeface="Arial"/>
            </a:endParaRPr>
          </a:p>
          <a:p>
            <a:pPr>
              <a:lnSpc>
                <a:spcPct val="90000"/>
              </a:lnSpc>
              <a:defRPr/>
            </a:pPr>
            <a:r>
              <a:rPr kumimoji="0" lang="es-ES" sz="800" b="0" i="0" u="none" strike="noStrike" kern="1200" cap="none" spc="0" normalizeH="0" baseline="0" noProof="0">
                <a:ln>
                  <a:noFill/>
                </a:ln>
                <a:solidFill>
                  <a:srgbClr val="A6A6A6"/>
                </a:solidFill>
                <a:effectLst/>
                <a:uLnTx/>
                <a:uFillTx/>
                <a:latin typeface="Arial"/>
                <a:ea typeface="+mn-ea"/>
                <a:cs typeface="Arial"/>
              </a:rPr>
              <a:t>1. Gonçalves F, Freitas E, Torres T. Selective IL-13 </a:t>
            </a:r>
            <a:r>
              <a:rPr kumimoji="0" lang="es-ES" sz="800" b="0" i="0" u="none" strike="noStrike" kern="1200" cap="none" spc="0" normalizeH="0" baseline="0" noProof="0" err="1">
                <a:ln>
                  <a:noFill/>
                </a:ln>
                <a:solidFill>
                  <a:srgbClr val="A6A6A6"/>
                </a:solidFill>
                <a:effectLst/>
                <a:uLnTx/>
                <a:uFillTx/>
                <a:latin typeface="Arial"/>
                <a:ea typeface="+mn-ea"/>
                <a:cs typeface="Arial"/>
              </a:rPr>
              <a:t>inhibitors</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for</a:t>
            </a:r>
            <a:r>
              <a:rPr kumimoji="0" lang="es-ES" sz="800" b="0" i="0" u="none" strike="noStrike" kern="1200" cap="none" spc="0" normalizeH="0" baseline="0" noProof="0">
                <a:ln>
                  <a:noFill/>
                </a:ln>
                <a:solidFill>
                  <a:srgbClr val="A6A6A6"/>
                </a:solidFill>
                <a:effectLst/>
                <a:uLnTx/>
                <a:uFillTx/>
                <a:latin typeface="Arial"/>
                <a:ea typeface="+mn-ea"/>
                <a:cs typeface="Arial"/>
              </a:rPr>
              <a:t> the </a:t>
            </a:r>
            <a:r>
              <a:rPr kumimoji="0" lang="es-ES" sz="800" b="0" i="0" u="none" strike="noStrike" kern="1200" cap="none" spc="0" normalizeH="0" baseline="0" noProof="0" err="1">
                <a:ln>
                  <a:noFill/>
                </a:ln>
                <a:solidFill>
                  <a:srgbClr val="A6A6A6"/>
                </a:solidFill>
                <a:effectLst/>
                <a:uLnTx/>
                <a:uFillTx/>
                <a:latin typeface="Arial"/>
                <a:ea typeface="+mn-ea"/>
                <a:cs typeface="Arial"/>
              </a:rPr>
              <a:t>treatment</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of</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atopic</a:t>
            </a:r>
            <a:r>
              <a:rPr kumimoji="0" lang="es-ES" sz="800" b="0" i="0" u="none" strike="noStrike" kern="1200" cap="none" spc="0" normalizeH="0" baseline="0" noProof="0">
                <a:ln>
                  <a:noFill/>
                </a:ln>
                <a:solidFill>
                  <a:srgbClr val="A6A6A6"/>
                </a:solidFill>
                <a:effectLst/>
                <a:uLnTx/>
                <a:uFillTx/>
                <a:latin typeface="Arial"/>
                <a:ea typeface="+mn-ea"/>
                <a:cs typeface="Arial"/>
              </a:rPr>
              <a:t> dermatitis. </a:t>
            </a:r>
            <a:r>
              <a:rPr kumimoji="0" lang="es-ES" sz="800" b="0" i="0" u="none" strike="noStrike" kern="1200" cap="none" spc="0" normalizeH="0" baseline="0" noProof="0" err="1">
                <a:ln>
                  <a:noFill/>
                </a:ln>
                <a:solidFill>
                  <a:srgbClr val="A6A6A6"/>
                </a:solidFill>
                <a:effectLst/>
                <a:uLnTx/>
                <a:uFillTx/>
                <a:latin typeface="Arial"/>
                <a:ea typeface="+mn-ea"/>
                <a:cs typeface="Arial"/>
              </a:rPr>
              <a:t>Drugs</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Context</a:t>
            </a:r>
            <a:r>
              <a:rPr kumimoji="0" lang="es-ES" sz="800" b="0" i="0" u="none" strike="noStrike" kern="1200" cap="none" spc="0" normalizeH="0" baseline="0" noProof="0">
                <a:ln>
                  <a:noFill/>
                </a:ln>
                <a:solidFill>
                  <a:srgbClr val="A6A6A6"/>
                </a:solidFill>
                <a:effectLst/>
                <a:uLnTx/>
                <a:uFillTx/>
                <a:latin typeface="Arial"/>
                <a:ea typeface="+mn-ea"/>
                <a:cs typeface="Arial"/>
              </a:rPr>
              <a:t>. 2021 Mar 30;10:2021-1-7 2. Bieber T. Interleukin-13: Targeting </a:t>
            </a:r>
            <a:r>
              <a:rPr kumimoji="0" lang="es-ES" sz="800" b="0" i="0" u="none" strike="noStrike" kern="1200" cap="none" spc="0" normalizeH="0" baseline="0" noProof="0" err="1">
                <a:ln>
                  <a:noFill/>
                </a:ln>
                <a:solidFill>
                  <a:srgbClr val="A6A6A6"/>
                </a:solidFill>
                <a:effectLst/>
                <a:uLnTx/>
                <a:uFillTx/>
                <a:latin typeface="Arial"/>
                <a:ea typeface="+mn-ea"/>
                <a:cs typeface="Arial"/>
              </a:rPr>
              <a:t>an</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underestimated</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cytokine</a:t>
            </a:r>
            <a:r>
              <a:rPr kumimoji="0" lang="es-ES" sz="800" b="0" i="0" u="none" strike="noStrike" kern="1200" cap="none" spc="0" normalizeH="0" baseline="0" noProof="0">
                <a:ln>
                  <a:noFill/>
                </a:ln>
                <a:solidFill>
                  <a:srgbClr val="A6A6A6"/>
                </a:solidFill>
                <a:effectLst/>
                <a:uLnTx/>
                <a:uFillTx/>
                <a:latin typeface="Arial"/>
                <a:ea typeface="+mn-ea"/>
                <a:cs typeface="Arial"/>
              </a:rPr>
              <a:t> in </a:t>
            </a:r>
            <a:r>
              <a:rPr kumimoji="0" lang="es-ES" sz="800" b="0" i="0" u="none" strike="noStrike" kern="1200" cap="none" spc="0" normalizeH="0" baseline="0" noProof="0" err="1">
                <a:ln>
                  <a:noFill/>
                </a:ln>
                <a:solidFill>
                  <a:srgbClr val="A6A6A6"/>
                </a:solidFill>
                <a:effectLst/>
                <a:uLnTx/>
                <a:uFillTx/>
                <a:latin typeface="Arial"/>
                <a:ea typeface="+mn-ea"/>
                <a:cs typeface="Arial"/>
              </a:rPr>
              <a:t>atopic</a:t>
            </a:r>
            <a:r>
              <a:rPr kumimoji="0" lang="es-ES" sz="800" b="0" i="0" u="none" strike="noStrike" kern="1200" cap="none" spc="0" normalizeH="0" baseline="0" noProof="0">
                <a:ln>
                  <a:noFill/>
                </a:ln>
                <a:solidFill>
                  <a:srgbClr val="A6A6A6"/>
                </a:solidFill>
                <a:effectLst/>
                <a:uLnTx/>
                <a:uFillTx/>
                <a:latin typeface="Arial"/>
                <a:ea typeface="+mn-ea"/>
                <a:cs typeface="Arial"/>
              </a:rPr>
              <a:t> dermatitis. </a:t>
            </a:r>
            <a:r>
              <a:rPr kumimoji="0" lang="es-ES" sz="800" b="0" i="0" u="none" strike="noStrike" kern="1200" cap="none" spc="0" normalizeH="0" baseline="0" noProof="0" err="1">
                <a:ln>
                  <a:noFill/>
                </a:ln>
                <a:solidFill>
                  <a:srgbClr val="A6A6A6"/>
                </a:solidFill>
                <a:effectLst/>
                <a:uLnTx/>
                <a:uFillTx/>
                <a:latin typeface="Arial"/>
                <a:ea typeface="+mn-ea"/>
                <a:cs typeface="Arial"/>
              </a:rPr>
              <a:t>Allergy</a:t>
            </a:r>
            <a:r>
              <a:rPr kumimoji="0" lang="es-ES" sz="800" b="0" i="0" u="none" strike="noStrike" kern="1200" cap="none" spc="0" normalizeH="0" baseline="0" noProof="0">
                <a:ln>
                  <a:noFill/>
                </a:ln>
                <a:solidFill>
                  <a:srgbClr val="A6A6A6"/>
                </a:solidFill>
                <a:effectLst/>
                <a:uLnTx/>
                <a:uFillTx/>
                <a:latin typeface="Arial"/>
                <a:ea typeface="+mn-ea"/>
                <a:cs typeface="Arial"/>
              </a:rPr>
              <a:t>. 2020;75(1):54-62. 3. Nguyen JK, Austin E, Huang A, </a:t>
            </a:r>
            <a:r>
              <a:rPr kumimoji="0" lang="es-ES" sz="800" b="0" i="0" u="none" strike="noStrike" kern="1200" cap="none" spc="0" normalizeH="0" baseline="0" noProof="0" err="1">
                <a:ln>
                  <a:noFill/>
                </a:ln>
                <a:solidFill>
                  <a:srgbClr val="A6A6A6"/>
                </a:solidFill>
                <a:effectLst/>
                <a:uLnTx/>
                <a:uFillTx/>
                <a:latin typeface="Arial"/>
                <a:ea typeface="+mn-ea"/>
                <a:cs typeface="Arial"/>
              </a:rPr>
              <a:t>Mamalis</a:t>
            </a:r>
            <a:r>
              <a:rPr kumimoji="0" lang="es-ES" sz="800" b="0" i="0" u="none" strike="noStrike" kern="1200" cap="none" spc="0" normalizeH="0" baseline="0" noProof="0">
                <a:ln>
                  <a:noFill/>
                </a:ln>
                <a:solidFill>
                  <a:srgbClr val="A6A6A6"/>
                </a:solidFill>
                <a:effectLst/>
                <a:uLnTx/>
                <a:uFillTx/>
                <a:latin typeface="Arial"/>
                <a:ea typeface="+mn-ea"/>
                <a:cs typeface="Arial"/>
              </a:rPr>
              <a:t> A, </a:t>
            </a:r>
            <a:r>
              <a:rPr kumimoji="0" lang="es-ES" sz="800" b="0" i="0" u="none" strike="noStrike" kern="1200" cap="none" spc="0" normalizeH="0" baseline="0" noProof="0" err="1">
                <a:ln>
                  <a:noFill/>
                </a:ln>
                <a:solidFill>
                  <a:srgbClr val="A6A6A6"/>
                </a:solidFill>
                <a:effectLst/>
                <a:uLnTx/>
                <a:uFillTx/>
                <a:latin typeface="Arial"/>
                <a:ea typeface="+mn-ea"/>
                <a:cs typeface="Arial"/>
              </a:rPr>
              <a:t>Jagdeo</a:t>
            </a:r>
            <a:r>
              <a:rPr kumimoji="0" lang="es-ES" sz="800" b="0" i="0" u="none" strike="noStrike" kern="1200" cap="none" spc="0" normalizeH="0" baseline="0" noProof="0">
                <a:ln>
                  <a:noFill/>
                </a:ln>
                <a:solidFill>
                  <a:srgbClr val="A6A6A6"/>
                </a:solidFill>
                <a:effectLst/>
                <a:uLnTx/>
                <a:uFillTx/>
                <a:latin typeface="Arial"/>
                <a:ea typeface="+mn-ea"/>
                <a:cs typeface="Arial"/>
              </a:rPr>
              <a:t> J. The IL-4/IL-13 axis in skin fibrosis and </a:t>
            </a:r>
            <a:r>
              <a:rPr kumimoji="0" lang="es-ES" sz="800" b="0" i="0" u="none" strike="noStrike" kern="1200" cap="none" spc="0" normalizeH="0" baseline="0" noProof="0" err="1">
                <a:ln>
                  <a:noFill/>
                </a:ln>
                <a:solidFill>
                  <a:srgbClr val="A6A6A6"/>
                </a:solidFill>
                <a:effectLst/>
                <a:uLnTx/>
                <a:uFillTx/>
                <a:latin typeface="Arial"/>
                <a:ea typeface="+mn-ea"/>
                <a:cs typeface="Arial"/>
              </a:rPr>
              <a:t>scarring</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mechanistic</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concepts</a:t>
            </a:r>
            <a:r>
              <a:rPr kumimoji="0" lang="es-ES" sz="800" b="0" i="0" u="none" strike="noStrike" kern="1200" cap="none" spc="0" normalizeH="0" baseline="0" noProof="0">
                <a:ln>
                  <a:noFill/>
                </a:ln>
                <a:solidFill>
                  <a:srgbClr val="A6A6A6"/>
                </a:solidFill>
                <a:effectLst/>
                <a:uLnTx/>
                <a:uFillTx/>
                <a:latin typeface="Arial"/>
                <a:ea typeface="+mn-ea"/>
                <a:cs typeface="Arial"/>
              </a:rPr>
              <a:t> and </a:t>
            </a:r>
            <a:r>
              <a:rPr kumimoji="0" lang="es-ES" sz="800" b="0" i="0" u="none" strike="noStrike" kern="1200" cap="none" spc="0" normalizeH="0" baseline="0" noProof="0" err="1">
                <a:ln>
                  <a:noFill/>
                </a:ln>
                <a:solidFill>
                  <a:srgbClr val="A6A6A6"/>
                </a:solidFill>
                <a:effectLst/>
                <a:uLnTx/>
                <a:uFillTx/>
                <a:latin typeface="Arial"/>
                <a:ea typeface="+mn-ea"/>
                <a:cs typeface="Arial"/>
              </a:rPr>
              <a:t>therapeutic</a:t>
            </a:r>
            <a:r>
              <a:rPr kumimoji="0" lang="es-ES" sz="800" b="0" i="0" u="none" strike="noStrike" kern="1200" cap="none" spc="0" normalizeH="0" baseline="0" noProof="0">
                <a:ln>
                  <a:noFill/>
                </a:ln>
                <a:solidFill>
                  <a:srgbClr val="A6A6A6"/>
                </a:solidFill>
                <a:effectLst/>
                <a:uLnTx/>
                <a:uFillTx/>
                <a:latin typeface="Arial"/>
                <a:ea typeface="+mn-ea"/>
                <a:cs typeface="Arial"/>
              </a:rPr>
              <a:t> targets. </a:t>
            </a:r>
            <a:r>
              <a:rPr kumimoji="0" lang="es-ES" sz="800" b="0" i="0" u="none" strike="noStrike" kern="1200" cap="none" spc="0" normalizeH="0" baseline="0" noProof="0" err="1">
                <a:ln>
                  <a:noFill/>
                </a:ln>
                <a:solidFill>
                  <a:srgbClr val="A6A6A6"/>
                </a:solidFill>
                <a:effectLst/>
                <a:uLnTx/>
                <a:uFillTx/>
                <a:latin typeface="Arial"/>
                <a:ea typeface="+mn-ea"/>
                <a:cs typeface="Arial"/>
              </a:rPr>
              <a:t>Arch</a:t>
            </a:r>
            <a:r>
              <a:rPr kumimoji="0" lang="es-ES" sz="800" b="0" i="0" u="none" strike="noStrike" kern="1200" cap="none" spc="0" normalizeH="0" baseline="0" noProof="0">
                <a:ln>
                  <a:noFill/>
                </a:ln>
                <a:solidFill>
                  <a:srgbClr val="A6A6A6"/>
                </a:solidFill>
                <a:effectLst/>
                <a:uLnTx/>
                <a:uFillTx/>
                <a:latin typeface="Arial"/>
                <a:ea typeface="+mn-ea"/>
                <a:cs typeface="Arial"/>
              </a:rPr>
              <a:t> </a:t>
            </a:r>
            <a:r>
              <a:rPr kumimoji="0" lang="es-ES" sz="800" b="0" i="0" u="none" strike="noStrike" kern="1200" cap="none" spc="0" normalizeH="0" baseline="0" noProof="0" err="1">
                <a:ln>
                  <a:noFill/>
                </a:ln>
                <a:solidFill>
                  <a:srgbClr val="A6A6A6"/>
                </a:solidFill>
                <a:effectLst/>
                <a:uLnTx/>
                <a:uFillTx/>
                <a:latin typeface="Arial"/>
                <a:ea typeface="+mn-ea"/>
                <a:cs typeface="Arial"/>
              </a:rPr>
              <a:t>Dermatol</a:t>
            </a:r>
            <a:r>
              <a:rPr kumimoji="0" lang="es-ES" sz="800" b="0" i="0" u="none" strike="noStrike" kern="1200" cap="none" spc="0" normalizeH="0" baseline="0" noProof="0">
                <a:ln>
                  <a:noFill/>
                </a:ln>
                <a:solidFill>
                  <a:srgbClr val="A6A6A6"/>
                </a:solidFill>
                <a:effectLst/>
                <a:uLnTx/>
                <a:uFillTx/>
                <a:latin typeface="Arial"/>
                <a:ea typeface="+mn-ea"/>
                <a:cs typeface="Arial"/>
              </a:rPr>
              <a:t> Res. 2020 Mar;312(2):81-92.  4.</a:t>
            </a:r>
            <a:r>
              <a:rPr kumimoji="0" lang="en-US" sz="800" b="0" i="0" u="none" strike="noStrike" kern="1200" cap="none" spc="0" normalizeH="0" baseline="0" noProof="0">
                <a:ln>
                  <a:noFill/>
                </a:ln>
                <a:solidFill>
                  <a:srgbClr val="A6A6A6"/>
                </a:solidFill>
                <a:effectLst/>
                <a:uLnTx/>
                <a:uFillTx/>
                <a:latin typeface="Arial"/>
                <a:ea typeface="+mn-ea"/>
                <a:cs typeface="Arial"/>
              </a:rPr>
              <a:t>Moyle M, et al. Understanding the immune landscape in atopic dermatitis: The era of biologics and emerging therapeutic approaches. Exp Dermatol. 2019 Jul;28(7):756-768.</a:t>
            </a:r>
            <a:endParaRPr kumimoji="0" lang="es-ES" sz="800" b="0" i="0" u="none" strike="noStrike" kern="1200" cap="none" spc="0" normalizeH="0" baseline="0" noProof="0">
              <a:ln>
                <a:noFill/>
              </a:ln>
              <a:solidFill>
                <a:srgbClr val="FF0000"/>
              </a:solidFill>
              <a:effectLst/>
              <a:uLnTx/>
              <a:uFillTx/>
              <a:latin typeface="Arial"/>
              <a:ea typeface="+mn-ea"/>
              <a:cs typeface="Arial"/>
            </a:endParaRPr>
          </a:p>
        </p:txBody>
      </p:sp>
      <p:pic>
        <p:nvPicPr>
          <p:cNvPr id="15" name="Imagen 14" descr="Imagen que contiene sostener, frente, iluminado, alimentos&#10;&#10;Descripción generada automáticamente">
            <a:extLst>
              <a:ext uri="{FF2B5EF4-FFF2-40B4-BE49-F238E27FC236}">
                <a16:creationId xmlns:a16="http://schemas.microsoft.com/office/drawing/2014/main" id="{4AF8DF59-6732-B54F-A195-CFE3A861FF48}"/>
              </a:ext>
            </a:extLst>
          </p:cNvPr>
          <p:cNvPicPr>
            <a:picLocks noChangeAspect="1"/>
          </p:cNvPicPr>
          <p:nvPr/>
        </p:nvPicPr>
        <p:blipFill>
          <a:blip r:embed="rId4"/>
          <a:stretch>
            <a:fillRect/>
          </a:stretch>
        </p:blipFill>
        <p:spPr>
          <a:xfrm>
            <a:off x="1638247" y="1845962"/>
            <a:ext cx="3124367" cy="2164434"/>
          </a:xfrm>
          <a:prstGeom prst="rect">
            <a:avLst/>
          </a:prstGeom>
        </p:spPr>
      </p:pic>
      <p:pic>
        <p:nvPicPr>
          <p:cNvPr id="34" name="Imagen 33" descr="Imagen en blanco y negro&#10;&#10;Descripción generada automáticamente con confianza baja">
            <a:extLst>
              <a:ext uri="{FF2B5EF4-FFF2-40B4-BE49-F238E27FC236}">
                <a16:creationId xmlns:a16="http://schemas.microsoft.com/office/drawing/2014/main" id="{388C5239-868F-3754-F1BB-86543B1C35FB}"/>
              </a:ext>
            </a:extLst>
          </p:cNvPr>
          <p:cNvPicPr>
            <a:picLocks noChangeAspect="1"/>
          </p:cNvPicPr>
          <p:nvPr/>
        </p:nvPicPr>
        <p:blipFill>
          <a:blip r:embed="rId5"/>
          <a:stretch>
            <a:fillRect/>
          </a:stretch>
        </p:blipFill>
        <p:spPr>
          <a:xfrm>
            <a:off x="6992263" y="2292497"/>
            <a:ext cx="3124367" cy="1718096"/>
          </a:xfrm>
          <a:prstGeom prst="rect">
            <a:avLst/>
          </a:prstGeom>
        </p:spPr>
      </p:pic>
      <p:sp>
        <p:nvSpPr>
          <p:cNvPr id="35" name="Rectángulo 34">
            <a:extLst>
              <a:ext uri="{FF2B5EF4-FFF2-40B4-BE49-F238E27FC236}">
                <a16:creationId xmlns:a16="http://schemas.microsoft.com/office/drawing/2014/main" id="{6ED189BF-7362-BB0F-49A4-91B186B35A1D}"/>
              </a:ext>
            </a:extLst>
          </p:cNvPr>
          <p:cNvSpPr/>
          <p:nvPr/>
        </p:nvSpPr>
        <p:spPr>
          <a:xfrm rot="16200000">
            <a:off x="2980803" y="2031404"/>
            <a:ext cx="531878" cy="3541190"/>
          </a:xfrm>
          <a:prstGeom prst="rect">
            <a:avLst/>
          </a:prstGeom>
          <a:gradFill flip="none" rotWithShape="1">
            <a:gsLst>
              <a:gs pos="27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5E506169-F384-3D6F-6079-179E783C1C99}"/>
              </a:ext>
            </a:extLst>
          </p:cNvPr>
          <p:cNvSpPr/>
          <p:nvPr/>
        </p:nvSpPr>
        <p:spPr>
          <a:xfrm rot="16200000">
            <a:off x="8321371" y="2052104"/>
            <a:ext cx="531878" cy="3541190"/>
          </a:xfrm>
          <a:prstGeom prst="rect">
            <a:avLst/>
          </a:prstGeom>
          <a:gradFill flip="none" rotWithShape="1">
            <a:gsLst>
              <a:gs pos="27000">
                <a:schemeClr val="bg1"/>
              </a:gs>
              <a:gs pos="100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uadroTexto 36">
            <a:extLst>
              <a:ext uri="{FF2B5EF4-FFF2-40B4-BE49-F238E27FC236}">
                <a16:creationId xmlns:a16="http://schemas.microsoft.com/office/drawing/2014/main" id="{2756D929-0A13-175B-5E6B-81853671E6AD}"/>
              </a:ext>
            </a:extLst>
          </p:cNvPr>
          <p:cNvSpPr txBox="1"/>
          <p:nvPr/>
        </p:nvSpPr>
        <p:spPr>
          <a:xfrm>
            <a:off x="3648548" y="2584661"/>
            <a:ext cx="94013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100" b="0" i="0" u="none" strike="noStrike" kern="0" cap="none" spc="0" normalizeH="0" baseline="0" noProof="0">
                <a:ln>
                  <a:noFill/>
                </a:ln>
                <a:solidFill>
                  <a:srgbClr val="22346A"/>
                </a:solidFill>
                <a:effectLst/>
                <a:uLnTx/>
                <a:uFillTx/>
                <a:latin typeface="Arial"/>
                <a:ea typeface="+mn-ea"/>
                <a:cs typeface="+mn-cs"/>
              </a:rPr>
              <a:t>IL-</a:t>
            </a:r>
            <a:r>
              <a:rPr kumimoji="0" lang="es-ES_tradnl" sz="1100" b="0" i="0" u="none" strike="noStrike" kern="0" cap="none" spc="0" normalizeH="0" baseline="0" noProof="0">
                <a:ln>
                  <a:noFill/>
                </a:ln>
                <a:solidFill>
                  <a:srgbClr val="22346A"/>
                </a:solidFill>
                <a:effectLst/>
                <a:uLnTx/>
                <a:uFillTx/>
                <a:latin typeface="Arial"/>
                <a:ea typeface="+mn-ea"/>
                <a:cs typeface="+mn-cs"/>
              </a:rPr>
              <a:t>13</a:t>
            </a:r>
            <a:r>
              <a:rPr kumimoji="0" lang="el-GR" sz="1100" b="0" i="0" u="none" strike="noStrike" kern="0" cap="none" spc="0" normalizeH="0" baseline="0" noProof="0">
                <a:ln>
                  <a:noFill/>
                </a:ln>
                <a:solidFill>
                  <a:srgbClr val="22346A"/>
                </a:solidFill>
                <a:effectLst/>
                <a:uLnTx/>
                <a:uFillTx/>
                <a:latin typeface="Arial"/>
                <a:ea typeface="+mn-ea"/>
                <a:cs typeface="+mn-cs"/>
              </a:rPr>
              <a:t>Rα</a:t>
            </a:r>
            <a:r>
              <a:rPr kumimoji="0" lang="es-ES_tradnl" sz="1100" b="0" i="0" u="none" strike="noStrike" kern="0" cap="none" spc="0" normalizeH="0" baseline="0" noProof="0">
                <a:ln>
                  <a:noFill/>
                </a:ln>
                <a:solidFill>
                  <a:srgbClr val="22346A"/>
                </a:solidFill>
                <a:effectLst/>
                <a:uLnTx/>
                <a:uFillTx/>
                <a:latin typeface="Arial"/>
                <a:ea typeface="+mn-ea"/>
                <a:cs typeface="+mn-cs"/>
              </a:rPr>
              <a:t>1</a:t>
            </a:r>
            <a:endParaRPr kumimoji="0" lang="es-ES" sz="2400" b="0" i="0" u="none" strike="noStrike" kern="0" cap="none" spc="0" normalizeH="0" baseline="0" noProof="0">
              <a:ln>
                <a:noFill/>
              </a:ln>
              <a:solidFill>
                <a:srgbClr val="22346A"/>
              </a:solidFill>
              <a:effectLst/>
              <a:uLnTx/>
              <a:uFillTx/>
              <a:latin typeface="Arial"/>
              <a:ea typeface="+mn-ea"/>
              <a:cs typeface="+mn-cs"/>
            </a:endParaRPr>
          </a:p>
        </p:txBody>
      </p:sp>
      <p:sp>
        <p:nvSpPr>
          <p:cNvPr id="38" name="CuadroTexto 37">
            <a:extLst>
              <a:ext uri="{FF2B5EF4-FFF2-40B4-BE49-F238E27FC236}">
                <a16:creationId xmlns:a16="http://schemas.microsoft.com/office/drawing/2014/main" id="{04ED63B8-0AD6-17B2-0C21-06DB7D28DBC8}"/>
              </a:ext>
            </a:extLst>
          </p:cNvPr>
          <p:cNvSpPr txBox="1"/>
          <p:nvPr/>
        </p:nvSpPr>
        <p:spPr>
          <a:xfrm>
            <a:off x="1885282" y="2524766"/>
            <a:ext cx="97659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srgbClr val="22346A"/>
                </a:solidFill>
                <a:effectLst/>
                <a:uLnTx/>
                <a:uFillTx/>
                <a:latin typeface="Arial"/>
                <a:ea typeface="+mn-ea"/>
                <a:cs typeface="+mn-cs"/>
              </a:rPr>
              <a:t>IL-4R</a:t>
            </a:r>
            <a:r>
              <a:rPr kumimoji="0" lang="el-GR" sz="1100" b="0" i="0" u="none" strike="noStrike" kern="0" cap="none" spc="0" normalizeH="0" baseline="0" noProof="0">
                <a:ln>
                  <a:noFill/>
                </a:ln>
                <a:solidFill>
                  <a:srgbClr val="22346A"/>
                </a:solidFill>
                <a:effectLst/>
                <a:uLnTx/>
                <a:uFillTx/>
                <a:latin typeface="Arial"/>
                <a:ea typeface="+mn-ea"/>
                <a:cs typeface="+mn-cs"/>
              </a:rPr>
              <a:t>α</a:t>
            </a:r>
            <a:endParaRPr kumimoji="0" lang="es-ES" sz="2400" b="0" i="0" u="none" strike="noStrike" kern="0" cap="none" spc="0" normalizeH="0" baseline="0" noProof="0">
              <a:ln>
                <a:noFill/>
              </a:ln>
              <a:solidFill>
                <a:srgbClr val="22346A"/>
              </a:solidFill>
              <a:effectLst/>
              <a:uLnTx/>
              <a:uFillTx/>
              <a:latin typeface="Arial"/>
              <a:ea typeface="+mn-ea"/>
              <a:cs typeface="+mn-cs"/>
            </a:endParaRPr>
          </a:p>
        </p:txBody>
      </p:sp>
      <p:sp>
        <p:nvSpPr>
          <p:cNvPr id="39" name="Rectangle: Rounded Corners 117">
            <a:extLst>
              <a:ext uri="{FF2B5EF4-FFF2-40B4-BE49-F238E27FC236}">
                <a16:creationId xmlns:a16="http://schemas.microsoft.com/office/drawing/2014/main" id="{FF83AF98-2CA7-D6A1-B035-411AF68CDF7E}"/>
              </a:ext>
            </a:extLst>
          </p:cNvPr>
          <p:cNvSpPr/>
          <p:nvPr/>
        </p:nvSpPr>
        <p:spPr>
          <a:xfrm>
            <a:off x="2631997" y="3536061"/>
            <a:ext cx="309092" cy="167389"/>
          </a:xfrm>
          <a:prstGeom prst="round2DiagRect">
            <a:avLst/>
          </a:prstGeom>
          <a:solidFill>
            <a:srgbClr val="CAF6A8"/>
          </a:solidFill>
          <a:ln w="6350" cap="flat" cmpd="sng" algn="ctr">
            <a:solidFill>
              <a:srgbClr val="002A5A"/>
            </a:solidFill>
            <a:prstDash val="solid"/>
            <a:miter lim="800000"/>
          </a:ln>
          <a:effectLst>
            <a:outerShdw blurRad="50800" dist="38100" dir="2700000" algn="tl" rotWithShape="0">
              <a:prstClr val="black">
                <a:alpha val="40000"/>
              </a:prstClr>
            </a:outerShdw>
          </a:effectLst>
        </p:spPr>
        <p:txBody>
          <a:bodyPr lIns="0" rIns="0" rtlCol="0" anchor="ctr"/>
          <a:lstStyle/>
          <a:p>
            <a:pPr marL="0" marR="0" lvl="0" indent="0" algn="ctr" defTabSz="1219206"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2855"/>
                </a:solidFill>
                <a:effectLst/>
                <a:uLnTx/>
                <a:uFillTx/>
                <a:latin typeface="Arial"/>
                <a:ea typeface="+mn-ea"/>
                <a:cs typeface="Arial"/>
              </a:rPr>
              <a:t>TYK2</a:t>
            </a:r>
          </a:p>
        </p:txBody>
      </p:sp>
      <p:sp>
        <p:nvSpPr>
          <p:cNvPr id="40" name="Rectangle: Rounded Corners 117">
            <a:extLst>
              <a:ext uri="{FF2B5EF4-FFF2-40B4-BE49-F238E27FC236}">
                <a16:creationId xmlns:a16="http://schemas.microsoft.com/office/drawing/2014/main" id="{230E8704-2B8C-F166-A118-D9D2F8BA33E6}"/>
              </a:ext>
            </a:extLst>
          </p:cNvPr>
          <p:cNvSpPr/>
          <p:nvPr/>
        </p:nvSpPr>
        <p:spPr>
          <a:xfrm>
            <a:off x="2634021" y="3692544"/>
            <a:ext cx="309092" cy="167389"/>
          </a:xfrm>
          <a:prstGeom prst="round2DiagRect">
            <a:avLst/>
          </a:prstGeom>
          <a:solidFill>
            <a:srgbClr val="BDA0E0"/>
          </a:solidFill>
          <a:ln w="6350" cap="flat" cmpd="sng" algn="ctr">
            <a:solidFill>
              <a:srgbClr val="002A5A"/>
            </a:solidFill>
            <a:prstDash val="solid"/>
            <a:miter lim="800000"/>
          </a:ln>
          <a:effectLst>
            <a:outerShdw blurRad="50800" dist="38100" dir="2700000" algn="tl" rotWithShape="0">
              <a:prstClr val="black">
                <a:alpha val="40000"/>
              </a:prstClr>
            </a:outerShdw>
          </a:effectLst>
        </p:spPr>
        <p:txBody>
          <a:bodyPr lIns="0" rIns="0" rtlCol="0" anchor="ctr"/>
          <a:lstStyle/>
          <a:p>
            <a:pPr marL="0" marR="0" lvl="0" indent="0" algn="ctr" defTabSz="1219206"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2855"/>
                </a:solidFill>
                <a:effectLst/>
                <a:uLnTx/>
                <a:uFillTx/>
                <a:latin typeface="Arial"/>
                <a:ea typeface="+mn-ea"/>
                <a:cs typeface="Arial"/>
              </a:rPr>
              <a:t>JAK2</a:t>
            </a:r>
          </a:p>
        </p:txBody>
      </p:sp>
      <p:sp>
        <p:nvSpPr>
          <p:cNvPr id="41" name="Rectangle: Rounded Corners 117">
            <a:extLst>
              <a:ext uri="{FF2B5EF4-FFF2-40B4-BE49-F238E27FC236}">
                <a16:creationId xmlns:a16="http://schemas.microsoft.com/office/drawing/2014/main" id="{A2744A11-729B-B3DD-439C-DA7FFC32C86A}"/>
              </a:ext>
            </a:extLst>
          </p:cNvPr>
          <p:cNvSpPr/>
          <p:nvPr/>
        </p:nvSpPr>
        <p:spPr>
          <a:xfrm>
            <a:off x="3405561" y="3539879"/>
            <a:ext cx="309094" cy="167389"/>
          </a:xfrm>
          <a:prstGeom prst="round2DiagRect">
            <a:avLst/>
          </a:prstGeom>
          <a:solidFill>
            <a:srgbClr val="BDA0E0"/>
          </a:solidFill>
          <a:ln w="6350" cap="flat" cmpd="sng" algn="ctr">
            <a:solidFill>
              <a:srgbClr val="002A5A"/>
            </a:solidFill>
            <a:prstDash val="solid"/>
            <a:miter lim="800000"/>
          </a:ln>
          <a:effectLst>
            <a:outerShdw blurRad="50800" dist="38100" dir="2700000" algn="tl" rotWithShape="0">
              <a:prstClr val="black">
                <a:alpha val="40000"/>
              </a:prstClr>
            </a:outerShdw>
          </a:effectLst>
        </p:spPr>
        <p:txBody>
          <a:bodyPr lIns="0" tIns="0" rIns="0" bIns="0" rtlCol="0" anchor="ctr"/>
          <a:lstStyle/>
          <a:p>
            <a:pPr marL="0" marR="0" lvl="0" indent="0" algn="ctr" defTabSz="1219206" rtl="0" eaLnBrk="1" fontAlgn="auto" latinLnBrk="0" hangingPunct="1">
              <a:lnSpc>
                <a:spcPct val="100000"/>
              </a:lnSpc>
              <a:spcBef>
                <a:spcPts val="0"/>
              </a:spcBef>
              <a:spcAft>
                <a:spcPts val="0"/>
              </a:spcAft>
              <a:buClrTx/>
              <a:buSzTx/>
              <a:buFontTx/>
              <a:buNone/>
              <a:tabLst/>
              <a:defRPr/>
            </a:pPr>
            <a:r>
              <a:rPr kumimoji="0" lang="en-GB" sz="600" b="0" i="0" u="none" strike="noStrike" kern="0" cap="none" spc="0" normalizeH="0" baseline="0" noProof="0">
                <a:ln>
                  <a:noFill/>
                </a:ln>
                <a:solidFill>
                  <a:srgbClr val="002855"/>
                </a:solidFill>
                <a:effectLst/>
                <a:uLnTx/>
                <a:uFillTx/>
                <a:latin typeface="Arial"/>
                <a:ea typeface="+mn-ea"/>
                <a:cs typeface="Arial"/>
              </a:rPr>
              <a:t>JAK1</a:t>
            </a:r>
          </a:p>
        </p:txBody>
      </p:sp>
      <p:grpSp>
        <p:nvGrpSpPr>
          <p:cNvPr id="45" name="Grupo 44">
            <a:extLst>
              <a:ext uri="{FF2B5EF4-FFF2-40B4-BE49-F238E27FC236}">
                <a16:creationId xmlns:a16="http://schemas.microsoft.com/office/drawing/2014/main" id="{430176B1-6144-DF0E-CF24-962AC9F80DBC}"/>
              </a:ext>
            </a:extLst>
          </p:cNvPr>
          <p:cNvGrpSpPr/>
          <p:nvPr/>
        </p:nvGrpSpPr>
        <p:grpSpPr>
          <a:xfrm>
            <a:off x="1918895" y="4174897"/>
            <a:ext cx="2552311" cy="720096"/>
            <a:chOff x="1918895" y="4279724"/>
            <a:chExt cx="2552311" cy="720096"/>
          </a:xfrm>
        </p:grpSpPr>
        <p:sp>
          <p:nvSpPr>
            <p:cNvPr id="10" name="CuadroTexto 9">
              <a:extLst>
                <a:ext uri="{FF2B5EF4-FFF2-40B4-BE49-F238E27FC236}">
                  <a16:creationId xmlns:a16="http://schemas.microsoft.com/office/drawing/2014/main" id="{013202CD-40C1-0F3A-13F4-1444EA8D11CB}"/>
                </a:ext>
              </a:extLst>
            </p:cNvPr>
            <p:cNvSpPr txBox="1"/>
            <p:nvPr/>
          </p:nvSpPr>
          <p:spPr>
            <a:xfrm>
              <a:off x="1918895" y="4661266"/>
              <a:ext cx="255231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20" normalizeH="0" baseline="0" noProof="0">
                  <a:ln>
                    <a:noFill/>
                  </a:ln>
                  <a:solidFill>
                    <a:srgbClr val="22346A"/>
                  </a:solidFill>
                  <a:effectLst/>
                  <a:uLnTx/>
                  <a:uFillTx/>
                  <a:latin typeface="Arial"/>
                  <a:ea typeface="+mn-ea"/>
                  <a:cs typeface="+mn-cs"/>
                </a:rPr>
                <a:t>Señalización IL-13 </a:t>
              </a:r>
              <a:r>
                <a:rPr kumimoji="0" lang="es-ES_tradnl" sz="1600" b="1" i="0" u="none" strike="noStrike" kern="1200" cap="none" spc="20" normalizeH="0" baseline="30000" noProof="0">
                  <a:ln>
                    <a:noFill/>
                  </a:ln>
                  <a:solidFill>
                    <a:srgbClr val="22346A"/>
                  </a:solidFill>
                  <a:effectLst/>
                  <a:uLnTx/>
                  <a:uFillTx/>
                  <a:latin typeface="Arial"/>
                  <a:ea typeface="+mn-ea"/>
                  <a:cs typeface="+mn-cs"/>
                </a:rPr>
                <a:t>1,2,3</a:t>
              </a:r>
              <a:endParaRPr kumimoji="0" lang="es-ES" sz="1600" b="1" i="0" u="none" strike="noStrike" kern="1200" cap="none" spc="20" normalizeH="0" baseline="0" noProof="0">
                <a:ln>
                  <a:noFill/>
                </a:ln>
                <a:solidFill>
                  <a:srgbClr val="22346A"/>
                </a:solidFill>
                <a:effectLst/>
                <a:uLnTx/>
                <a:uFillTx/>
                <a:latin typeface="Arial"/>
                <a:ea typeface="+mn-ea"/>
                <a:cs typeface="+mn-cs"/>
              </a:endParaRPr>
            </a:p>
          </p:txBody>
        </p:sp>
        <p:cxnSp>
          <p:nvCxnSpPr>
            <p:cNvPr id="11" name="Conector recto de flecha 10">
              <a:extLst>
                <a:ext uri="{FF2B5EF4-FFF2-40B4-BE49-F238E27FC236}">
                  <a16:creationId xmlns:a16="http://schemas.microsoft.com/office/drawing/2014/main" id="{A7AEEEBA-6DC8-A13E-BABE-DF4AAF68DD4B}"/>
                </a:ext>
              </a:extLst>
            </p:cNvPr>
            <p:cNvCxnSpPr>
              <a:cxnSpLocks/>
            </p:cNvCxnSpPr>
            <p:nvPr/>
          </p:nvCxnSpPr>
          <p:spPr>
            <a:xfrm>
              <a:off x="3200431" y="4279724"/>
              <a:ext cx="0" cy="324000"/>
            </a:xfrm>
            <a:prstGeom prst="straightConnector1">
              <a:avLst/>
            </a:prstGeom>
            <a:ln w="3492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upo 46">
            <a:extLst>
              <a:ext uri="{FF2B5EF4-FFF2-40B4-BE49-F238E27FC236}">
                <a16:creationId xmlns:a16="http://schemas.microsoft.com/office/drawing/2014/main" id="{CC048CDE-774F-EEC2-1A16-A014B7E8C50C}"/>
              </a:ext>
            </a:extLst>
          </p:cNvPr>
          <p:cNvGrpSpPr/>
          <p:nvPr/>
        </p:nvGrpSpPr>
        <p:grpSpPr>
          <a:xfrm>
            <a:off x="6216483" y="4134233"/>
            <a:ext cx="4551238" cy="726021"/>
            <a:chOff x="6216483" y="4239060"/>
            <a:chExt cx="4551238" cy="726021"/>
          </a:xfrm>
        </p:grpSpPr>
        <p:sp>
          <p:nvSpPr>
            <p:cNvPr id="17" name="CuadroTexto 16">
              <a:extLst>
                <a:ext uri="{FF2B5EF4-FFF2-40B4-BE49-F238E27FC236}">
                  <a16:creationId xmlns:a16="http://schemas.microsoft.com/office/drawing/2014/main" id="{DAB67644-5FDD-3DE8-72A6-6145DE6A4C4B}"/>
                </a:ext>
              </a:extLst>
            </p:cNvPr>
            <p:cNvSpPr txBox="1"/>
            <p:nvPr/>
          </p:nvSpPr>
          <p:spPr>
            <a:xfrm>
              <a:off x="6216483" y="4626527"/>
              <a:ext cx="45512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20" normalizeH="0" baseline="0" noProof="0">
                  <a:ln>
                    <a:noFill/>
                  </a:ln>
                  <a:solidFill>
                    <a:srgbClr val="22346A"/>
                  </a:solidFill>
                  <a:effectLst/>
                  <a:uLnTx/>
                  <a:uFillTx/>
                  <a:latin typeface="Arial"/>
                  <a:ea typeface="+mn-ea"/>
                  <a:cs typeface="+mn-cs"/>
                </a:rPr>
                <a:t>¿Secuestro o señalización de IL-13? </a:t>
              </a:r>
              <a:r>
                <a:rPr kumimoji="0" lang="es-ES_tradnl" sz="1600" b="1" i="0" u="none" strike="noStrike" kern="1200" cap="none" spc="20" normalizeH="0" baseline="30000" noProof="0">
                  <a:ln>
                    <a:noFill/>
                  </a:ln>
                  <a:solidFill>
                    <a:srgbClr val="22346A"/>
                  </a:solidFill>
                  <a:effectLst/>
                  <a:uLnTx/>
                  <a:uFillTx/>
                  <a:latin typeface="Arial"/>
                  <a:ea typeface="+mn-ea"/>
                  <a:cs typeface="+mn-cs"/>
                </a:rPr>
                <a:t>1,2,3</a:t>
              </a:r>
            </a:p>
          </p:txBody>
        </p:sp>
        <p:cxnSp>
          <p:nvCxnSpPr>
            <p:cNvPr id="18" name="Conector recto de flecha 17">
              <a:extLst>
                <a:ext uri="{FF2B5EF4-FFF2-40B4-BE49-F238E27FC236}">
                  <a16:creationId xmlns:a16="http://schemas.microsoft.com/office/drawing/2014/main" id="{45B727F7-72C8-EEB7-FBEB-A0007A5D540E}"/>
                </a:ext>
              </a:extLst>
            </p:cNvPr>
            <p:cNvCxnSpPr>
              <a:cxnSpLocks/>
            </p:cNvCxnSpPr>
            <p:nvPr/>
          </p:nvCxnSpPr>
          <p:spPr>
            <a:xfrm>
              <a:off x="8492102" y="4239060"/>
              <a:ext cx="0" cy="324000"/>
            </a:xfrm>
            <a:prstGeom prst="straightConnector1">
              <a:avLst/>
            </a:prstGeom>
            <a:ln w="34925">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46" name="CuadroTexto 45">
            <a:extLst>
              <a:ext uri="{FF2B5EF4-FFF2-40B4-BE49-F238E27FC236}">
                <a16:creationId xmlns:a16="http://schemas.microsoft.com/office/drawing/2014/main" id="{6BBCB04D-5201-9D5C-8D42-28558356482E}"/>
              </a:ext>
            </a:extLst>
          </p:cNvPr>
          <p:cNvSpPr txBox="1"/>
          <p:nvPr/>
        </p:nvSpPr>
        <p:spPr>
          <a:xfrm>
            <a:off x="7916029" y="2517323"/>
            <a:ext cx="976598"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srgbClr val="22346A"/>
                </a:solidFill>
                <a:effectLst/>
                <a:uLnTx/>
                <a:uFillTx/>
                <a:latin typeface="Arial"/>
                <a:ea typeface="+mn-ea"/>
                <a:cs typeface="+mn-cs"/>
              </a:rPr>
              <a:t>IL-13R</a:t>
            </a:r>
            <a:r>
              <a:rPr kumimoji="0" lang="el-GR" sz="1100" b="0" i="0" u="none" strike="noStrike" kern="0" cap="none" spc="0" normalizeH="0" baseline="0" noProof="0">
                <a:ln>
                  <a:noFill/>
                </a:ln>
                <a:solidFill>
                  <a:srgbClr val="22346A"/>
                </a:solidFill>
                <a:effectLst/>
                <a:uLnTx/>
                <a:uFillTx/>
                <a:latin typeface="Arial"/>
                <a:ea typeface="+mn-ea"/>
                <a:cs typeface="+mn-cs"/>
              </a:rPr>
              <a:t>α</a:t>
            </a:r>
            <a:r>
              <a:rPr kumimoji="0" lang="es-ES" sz="1100" b="0" i="0" u="none" strike="noStrike" kern="0" cap="none" spc="0" normalizeH="0" baseline="0" noProof="0">
                <a:ln>
                  <a:noFill/>
                </a:ln>
                <a:solidFill>
                  <a:srgbClr val="22346A"/>
                </a:solidFill>
                <a:effectLst/>
                <a:uLnTx/>
                <a:uFillTx/>
                <a:latin typeface="Arial"/>
                <a:ea typeface="+mn-ea"/>
                <a:cs typeface="+mn-cs"/>
              </a:rPr>
              <a:t>2</a:t>
            </a:r>
            <a:endParaRPr kumimoji="0" lang="es-ES" sz="2400" b="0" i="0" u="none" strike="noStrike" kern="0" cap="none" spc="0" normalizeH="0" baseline="0" noProof="0">
              <a:ln>
                <a:noFill/>
              </a:ln>
              <a:solidFill>
                <a:srgbClr val="22346A"/>
              </a:solidFill>
              <a:effectLst/>
              <a:uLnTx/>
              <a:uFillTx/>
              <a:latin typeface="Arial"/>
              <a:ea typeface="+mn-ea"/>
              <a:cs typeface="+mn-cs"/>
            </a:endParaRPr>
          </a:p>
        </p:txBody>
      </p:sp>
      <p:pic>
        <p:nvPicPr>
          <p:cNvPr id="4" name="Imagen 3" descr="Icono&#10;&#10;Descripción generada automáticamente">
            <a:extLst>
              <a:ext uri="{FF2B5EF4-FFF2-40B4-BE49-F238E27FC236}">
                <a16:creationId xmlns:a16="http://schemas.microsoft.com/office/drawing/2014/main" id="{91EE739A-FC0A-F2D9-E038-5F5EE72419EA}"/>
              </a:ext>
            </a:extLst>
          </p:cNvPr>
          <p:cNvPicPr>
            <a:picLocks noChangeAspect="1"/>
          </p:cNvPicPr>
          <p:nvPr/>
        </p:nvPicPr>
        <p:blipFill>
          <a:blip r:embed="rId6"/>
          <a:stretch>
            <a:fillRect/>
          </a:stretch>
        </p:blipFill>
        <p:spPr>
          <a:xfrm>
            <a:off x="3052619" y="1843820"/>
            <a:ext cx="480057" cy="410371"/>
          </a:xfrm>
          <a:prstGeom prst="rect">
            <a:avLst/>
          </a:prstGeom>
        </p:spPr>
      </p:pic>
      <p:pic>
        <p:nvPicPr>
          <p:cNvPr id="7" name="Imagen 6" descr="Icono&#10;&#10;Descripción generada automáticamente">
            <a:extLst>
              <a:ext uri="{FF2B5EF4-FFF2-40B4-BE49-F238E27FC236}">
                <a16:creationId xmlns:a16="http://schemas.microsoft.com/office/drawing/2014/main" id="{1C53F8F5-6D70-35C6-54A9-2CF5239681E5}"/>
              </a:ext>
            </a:extLst>
          </p:cNvPr>
          <p:cNvPicPr>
            <a:picLocks noChangeAspect="1"/>
          </p:cNvPicPr>
          <p:nvPr/>
        </p:nvPicPr>
        <p:blipFill>
          <a:blip r:embed="rId6"/>
          <a:stretch>
            <a:fillRect/>
          </a:stretch>
        </p:blipFill>
        <p:spPr>
          <a:xfrm>
            <a:off x="8756950" y="2002051"/>
            <a:ext cx="480057" cy="410371"/>
          </a:xfrm>
          <a:prstGeom prst="rect">
            <a:avLst/>
          </a:prstGeom>
        </p:spPr>
      </p:pic>
    </p:spTree>
    <p:extLst>
      <p:ext uri="{BB962C8B-B14F-4D97-AF65-F5344CB8AC3E}">
        <p14:creationId xmlns:p14="http://schemas.microsoft.com/office/powerpoint/2010/main" val="280232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E06A3DD8-BEF5-BE43-2667-64CDD2F2C39A}"/>
              </a:ext>
            </a:extLst>
          </p:cNvPr>
          <p:cNvGrpSpPr/>
          <p:nvPr/>
        </p:nvGrpSpPr>
        <p:grpSpPr>
          <a:xfrm rot="5400000">
            <a:off x="3625492" y="-1240688"/>
            <a:ext cx="4867702" cy="9505157"/>
            <a:chOff x="533758" y="1276460"/>
            <a:chExt cx="5518467" cy="4305080"/>
          </a:xfrm>
        </p:grpSpPr>
        <p:sp>
          <p:nvSpPr>
            <p:cNvPr id="10" name="Rectángulo redondeado 9">
              <a:extLst>
                <a:ext uri="{FF2B5EF4-FFF2-40B4-BE49-F238E27FC236}">
                  <a16:creationId xmlns:a16="http://schemas.microsoft.com/office/drawing/2014/main" id="{DC08FD94-FD6A-A086-819F-F641C03CAEC2}"/>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Forma, Rectángulo, Cuadrado&#10;&#10;Descripción generada automáticamente">
              <a:extLst>
                <a:ext uri="{FF2B5EF4-FFF2-40B4-BE49-F238E27FC236}">
                  <a16:creationId xmlns:a16="http://schemas.microsoft.com/office/drawing/2014/main" id="{54669AFF-A1C4-B9E2-5ED5-A4DC6AFC3E7A}"/>
                </a:ext>
              </a:extLst>
            </p:cNvPr>
            <p:cNvPicPr>
              <a:picLocks noChangeAspect="1"/>
            </p:cNvPicPr>
            <p:nvPr/>
          </p:nvPicPr>
          <p:blipFill>
            <a:blip r:embed="rId3"/>
            <a:stretch>
              <a:fillRect/>
            </a:stretch>
          </p:blipFill>
          <p:spPr>
            <a:xfrm>
              <a:off x="533758" y="1276460"/>
              <a:ext cx="5518467" cy="4305080"/>
            </a:xfrm>
            <a:prstGeom prst="rect">
              <a:avLst/>
            </a:prstGeom>
          </p:spPr>
        </p:pic>
      </p:grpSp>
      <p:pic>
        <p:nvPicPr>
          <p:cNvPr id="16" name="Imagen 15" descr="Imagen en blanco y negro&#10;&#10;Descripción generada automáticamente con confianza media">
            <a:extLst>
              <a:ext uri="{FF2B5EF4-FFF2-40B4-BE49-F238E27FC236}">
                <a16:creationId xmlns:a16="http://schemas.microsoft.com/office/drawing/2014/main" id="{32769DE5-2A80-D703-0FE8-C4F582C290E8}"/>
              </a:ext>
            </a:extLst>
          </p:cNvPr>
          <p:cNvPicPr>
            <a:picLocks noChangeAspect="1"/>
          </p:cNvPicPr>
          <p:nvPr/>
        </p:nvPicPr>
        <p:blipFill>
          <a:blip r:embed="rId4"/>
          <a:stretch>
            <a:fillRect/>
          </a:stretch>
        </p:blipFill>
        <p:spPr>
          <a:xfrm>
            <a:off x="2014187" y="3821963"/>
            <a:ext cx="7772400" cy="1868365"/>
          </a:xfrm>
          <a:prstGeom prst="rect">
            <a:avLst/>
          </a:prstGeom>
        </p:spPr>
      </p:pic>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339" y="79375"/>
            <a:ext cx="10543222" cy="903288"/>
          </a:xfrm>
        </p:spPr>
        <p:txBody>
          <a:bodyPr>
            <a:normAutofit/>
          </a:bodyPr>
          <a:lstStyle/>
          <a:p>
            <a:r>
              <a:rPr lang="es-ES" sz="2400" err="1"/>
              <a:t>Lebrikizumab</a:t>
            </a:r>
            <a:r>
              <a:rPr lang="es-ES" sz="2400"/>
              <a:t> bloquea la señalización de IL-13 impidiendo la formación del receptor de tipo 2 (IL4Rα/IL13Rα1)</a:t>
            </a:r>
            <a:r>
              <a:rPr lang="es-ES" sz="2400" baseline="30000"/>
              <a:t>1-7</a:t>
            </a:r>
          </a:p>
        </p:txBody>
      </p:sp>
      <p:sp>
        <p:nvSpPr>
          <p:cNvPr id="33" name="TextBox 60">
            <a:extLst>
              <a:ext uri="{FF2B5EF4-FFF2-40B4-BE49-F238E27FC236}">
                <a16:creationId xmlns:a16="http://schemas.microsoft.com/office/drawing/2014/main" id="{73ABA125-CEC3-311D-104C-443B0D631965}"/>
              </a:ext>
            </a:extLst>
          </p:cNvPr>
          <p:cNvSpPr txBox="1"/>
          <p:nvPr/>
        </p:nvSpPr>
        <p:spPr>
          <a:xfrm>
            <a:off x="4033741" y="2289706"/>
            <a:ext cx="937685" cy="169277"/>
          </a:xfrm>
          <a:prstGeom prst="rect">
            <a:avLst/>
          </a:prstGeom>
          <a:noFill/>
        </p:spPr>
        <p:txBody>
          <a:bodyPr wrap="square" lIns="0" tIns="0" rIns="0" bIns="0" rtlCol="0">
            <a:spAutoFit/>
          </a:bodyPr>
          <a:lstStyle/>
          <a:p>
            <a:pPr marL="0" marR="0" lvl="0" indent="0" algn="r" defTabSz="121908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22346A"/>
                </a:solidFill>
                <a:effectLst/>
                <a:uLnTx/>
                <a:uFillTx/>
                <a:latin typeface="Arial"/>
                <a:ea typeface="+mn-ea"/>
                <a:cs typeface="Arial"/>
              </a:rPr>
              <a:t>Lebrikizumab</a:t>
            </a:r>
          </a:p>
        </p:txBody>
      </p:sp>
      <p:sp>
        <p:nvSpPr>
          <p:cNvPr id="54" name="CuadroTexto 53">
            <a:extLst>
              <a:ext uri="{FF2B5EF4-FFF2-40B4-BE49-F238E27FC236}">
                <a16:creationId xmlns:a16="http://schemas.microsoft.com/office/drawing/2014/main" id="{A342F51D-72D8-D257-7929-C4FDA2A2252B}"/>
              </a:ext>
            </a:extLst>
          </p:cNvPr>
          <p:cNvSpPr txBox="1"/>
          <p:nvPr/>
        </p:nvSpPr>
        <p:spPr>
          <a:xfrm>
            <a:off x="6812151" y="1507592"/>
            <a:ext cx="2530920" cy="307777"/>
          </a:xfrm>
          <a:prstGeom prst="rect">
            <a:avLst/>
          </a:prstGeom>
          <a:noFill/>
        </p:spPr>
        <p:txBody>
          <a:bodyPr wrap="square">
            <a:spAutoFit/>
          </a:bodyPr>
          <a:lstStyle>
            <a:defPPr>
              <a:defRPr lang="es-ES"/>
            </a:defPPr>
            <a:lvl1pPr marR="0" lvl="0" indent="0" algn="ctr" fontAlgn="auto">
              <a:lnSpc>
                <a:spcPct val="100000"/>
              </a:lnSpc>
              <a:spcBef>
                <a:spcPts val="0"/>
              </a:spcBef>
              <a:spcAft>
                <a:spcPts val="0"/>
              </a:spcAft>
              <a:buClrTx/>
              <a:buSzTx/>
              <a:buFontTx/>
              <a:buNone/>
              <a:tabLst/>
              <a:defRPr kumimoji="0" sz="2000" b="1" i="0" u="none" strike="noStrike" kern="0" cap="none" spc="0" normalizeH="0" baseline="0">
                <a:ln>
                  <a:noFill/>
                </a:ln>
                <a:solidFill>
                  <a:srgbClr val="00BEA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20" normalizeH="0" baseline="0" noProof="0">
                <a:ln>
                  <a:noFill/>
                </a:ln>
                <a:solidFill>
                  <a:srgbClr val="22346A"/>
                </a:solidFill>
                <a:effectLst/>
                <a:uLnTx/>
                <a:uFillTx/>
                <a:latin typeface="Arial"/>
                <a:ea typeface="+mn-ea"/>
                <a:cs typeface="+mn-cs"/>
              </a:rPr>
              <a:t>Receptor </a:t>
            </a:r>
            <a:r>
              <a:rPr kumimoji="0" lang="es-ES_tradnl" sz="1400" b="1" i="0" u="none" strike="noStrike" kern="1200" cap="none" spc="20" normalizeH="0" baseline="0" noProof="0" err="1">
                <a:ln>
                  <a:noFill/>
                </a:ln>
                <a:solidFill>
                  <a:srgbClr val="22346A"/>
                </a:solidFill>
                <a:effectLst/>
                <a:uLnTx/>
                <a:uFillTx/>
                <a:latin typeface="Arial"/>
                <a:ea typeface="+mn-ea"/>
                <a:cs typeface="+mn-cs"/>
              </a:rPr>
              <a:t>decoy</a:t>
            </a:r>
            <a:endParaRPr kumimoji="0" lang="es-ES" sz="1400" b="1" i="0" u="none" strike="noStrike" kern="1200" cap="none" spc="20" normalizeH="0" baseline="0" noProof="0">
              <a:ln>
                <a:noFill/>
              </a:ln>
              <a:solidFill>
                <a:srgbClr val="22346A"/>
              </a:solidFill>
              <a:effectLst/>
              <a:uLnTx/>
              <a:uFillTx/>
              <a:latin typeface="Arial"/>
              <a:ea typeface="+mn-ea"/>
              <a:cs typeface="+mn-cs"/>
            </a:endParaRPr>
          </a:p>
        </p:txBody>
      </p:sp>
      <p:sp>
        <p:nvSpPr>
          <p:cNvPr id="55" name="CuadroTexto 54">
            <a:extLst>
              <a:ext uri="{FF2B5EF4-FFF2-40B4-BE49-F238E27FC236}">
                <a16:creationId xmlns:a16="http://schemas.microsoft.com/office/drawing/2014/main" id="{CBF81EBB-9564-08FF-0A78-C07CCBE0541F}"/>
              </a:ext>
            </a:extLst>
          </p:cNvPr>
          <p:cNvSpPr txBox="1"/>
          <p:nvPr/>
        </p:nvSpPr>
        <p:spPr>
          <a:xfrm>
            <a:off x="3633997" y="1507592"/>
            <a:ext cx="253092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20" normalizeH="0" baseline="0" noProof="0">
                <a:ln>
                  <a:noFill/>
                </a:ln>
                <a:solidFill>
                  <a:srgbClr val="22346A"/>
                </a:solidFill>
                <a:effectLst/>
                <a:uLnTx/>
                <a:uFillTx/>
                <a:latin typeface="Arial"/>
                <a:ea typeface="+mn-ea"/>
                <a:cs typeface="+mn-cs"/>
              </a:rPr>
              <a:t>Receptor de tipo 2</a:t>
            </a:r>
            <a:endParaRPr kumimoji="0" lang="es-ES" sz="1400" b="1" i="0" u="none" strike="noStrike" kern="1200" cap="none" spc="20" normalizeH="0" baseline="0" noProof="0">
              <a:ln>
                <a:noFill/>
              </a:ln>
              <a:solidFill>
                <a:srgbClr val="22346A"/>
              </a:solidFill>
              <a:effectLst/>
              <a:uLnTx/>
              <a:uFillTx/>
              <a:latin typeface="Arial"/>
              <a:ea typeface="+mn-ea"/>
              <a:cs typeface="+mn-cs"/>
            </a:endParaRPr>
          </a:p>
        </p:txBody>
      </p:sp>
      <p:sp>
        <p:nvSpPr>
          <p:cNvPr id="2" name="Marcador de pie de página 76">
            <a:extLst>
              <a:ext uri="{FF2B5EF4-FFF2-40B4-BE49-F238E27FC236}">
                <a16:creationId xmlns:a16="http://schemas.microsoft.com/office/drawing/2014/main" id="{65496AE3-F01D-4BBE-ACCC-2B6B21C95255}"/>
              </a:ext>
            </a:extLst>
          </p:cNvPr>
          <p:cNvSpPr txBox="1">
            <a:spLocks/>
          </p:cNvSpPr>
          <p:nvPr/>
        </p:nvSpPr>
        <p:spPr>
          <a:xfrm>
            <a:off x="1368220" y="6199030"/>
            <a:ext cx="9382246"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0" fontAlgn="base" latinLnBrk="0" hangingPunct="0">
              <a:lnSpc>
                <a:spcPct val="100000"/>
              </a:lnSpc>
              <a:spcBef>
                <a:spcPct val="0"/>
              </a:spcBef>
              <a:spcAft>
                <a:spcPct val="0"/>
              </a:spcAft>
              <a:buClrTx/>
              <a:buSzTx/>
              <a:tabLst/>
              <a:defRPr/>
            </a:pP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1. Ficha técnica lebrikizumab [Internet]. Agencia Española de Medicamentos y Productos Sanitarios (AEMPS). [Citado 21 mayo 2024]. Disponible en https://cima.aemps.es/cima/dochtml/ft/1231765001/FT_1231765001.html; 2. Informe de evaluación de la EMA de lebrikizumab [Internet]. Agencia Europea de Medicamentos (EMA). [Citado 21 mayo 2024]. Disponible en: https://www.ema.europa.eu/en/medicines/human/EPAR/ebglyss; 3.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Moyle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M,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Cevikbas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F, Harden JL, </a:t>
            </a:r>
            <a:r>
              <a:rPr kumimoji="0" lang="es-ES" sz="800" b="0" i="1" u="none" strike="noStrike" kern="1200" cap="none" spc="0" normalizeH="0" baseline="0" noProof="0">
                <a:ln>
                  <a:noFill/>
                </a:ln>
                <a:solidFill>
                  <a:prstClr val="white">
                    <a:lumMod val="65000"/>
                  </a:prstClr>
                </a:solidFill>
                <a:effectLst/>
                <a:uLnTx/>
                <a:uFillTx/>
                <a:latin typeface="Arial"/>
                <a:ea typeface="+mn-ea"/>
                <a:cs typeface="+mn-cs"/>
              </a:rPr>
              <a:t>et al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Understanding</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the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immune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landscape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in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atopic</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dermatitis: The era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of</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biologics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and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emerging</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therapeutic</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approaches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Exp</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Dermatol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2019;28(7):756-768; 4.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Lytvyn</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Y,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Gooderham</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M. Targeting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Interleukin</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13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for</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the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Treatment</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of</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Atopic</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Dermatitis.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Pharmaceutics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2023;15(2):5683. 5. Bieber T. Interleukin-13: Targeting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an</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underestimated</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cytokine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in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atopic</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dermatitis.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Allergy</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2020;75(1):54-62;  6.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Okragly</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AJ,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Ryuzoji</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Wulur</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I, </a:t>
            </a:r>
            <a:r>
              <a:rPr kumimoji="0" lang="es-ES" sz="800" b="0" i="1" u="none" strike="noStrike" kern="1200" cap="none" spc="0" normalizeH="0" baseline="0" noProof="0">
                <a:ln>
                  <a:noFill/>
                </a:ln>
                <a:solidFill>
                  <a:prstClr val="white">
                    <a:lumMod val="65000"/>
                  </a:prstClr>
                </a:solidFill>
                <a:effectLst/>
                <a:uLnTx/>
                <a:uFillTx/>
                <a:latin typeface="Arial"/>
                <a:ea typeface="+mn-ea"/>
                <a:cs typeface="+mn-cs"/>
              </a:rPr>
              <a:t>et al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Binding</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Neutralization</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and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Internalization</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of</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the Interleukin-13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Antibody</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Lebrikizumab.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Dermatol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Ther</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Heidelb</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2023;13(7):1535-1547;  7.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Blauvelt</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 Thyssen JP, Guttman-</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Yassky</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E, </a:t>
            </a:r>
            <a:r>
              <a:rPr kumimoji="0" lang="es-ES" sz="800" b="0" i="1" u="none" strike="noStrike" kern="1200" cap="none" spc="0" normalizeH="0" baseline="0" noProof="0">
                <a:ln>
                  <a:noFill/>
                </a:ln>
                <a:solidFill>
                  <a:prstClr val="white">
                    <a:lumMod val="65000"/>
                  </a:prstClr>
                </a:solidFill>
                <a:effectLst/>
                <a:uLnTx/>
                <a:uFillTx/>
                <a:latin typeface="Arial"/>
                <a:ea typeface="+mn-ea"/>
                <a:cs typeface="+mn-cs"/>
              </a:rPr>
              <a:t>et al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Efficacy</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and safety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of</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lebrikizumab in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moderate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to</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-severe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atopic</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dermatitis: 52-week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results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of</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two</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randomized</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double-blinded</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placebo-</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controlled</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phase</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III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trials</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Br J </a:t>
            </a:r>
            <a:r>
              <a:rPr kumimoji="0" lang="es-ES" sz="800" b="0" i="0" u="none" strike="noStrike" kern="1200" cap="none" spc="0" normalizeH="0" baseline="0" noProof="0" err="1">
                <a:ln>
                  <a:noFill/>
                </a:ln>
                <a:solidFill>
                  <a:prstClr val="white">
                    <a:lumMod val="65000"/>
                  </a:prstClr>
                </a:solidFill>
                <a:effectLst/>
                <a:uLnTx/>
                <a:uFillTx/>
                <a:latin typeface="Arial"/>
                <a:ea typeface="+mn-ea"/>
                <a:cs typeface="+mn-cs"/>
              </a:rPr>
              <a:t>Dermatol</a:t>
            </a: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 2023;188(6):740-748. </a:t>
            </a:r>
          </a:p>
          <a:p>
            <a:pPr algn="just" eaLnBrk="0" fontAlgn="base" hangingPunct="0">
              <a:spcBef>
                <a:spcPct val="0"/>
              </a:spcBef>
              <a:spcAft>
                <a:spcPct val="0"/>
              </a:spcAft>
              <a:defRPr/>
            </a:pPr>
            <a:r>
              <a:rPr kumimoji="0" lang="es-ES" sz="800" b="0" i="0" u="none" strike="noStrike" kern="1200" cap="none" spc="0" normalizeH="0" baseline="0" noProof="0">
                <a:ln>
                  <a:noFill/>
                </a:ln>
                <a:solidFill>
                  <a:prstClr val="white">
                    <a:lumMod val="65000"/>
                  </a:prstClr>
                </a:solidFill>
                <a:effectLst/>
                <a:uLnTx/>
                <a:uFillTx/>
                <a:latin typeface="Arial"/>
                <a:ea typeface="+mn-ea"/>
                <a:cs typeface="+mn-cs"/>
              </a:rPr>
              <a:t>Figura </a:t>
            </a:r>
            <a:r>
              <a:rPr kumimoji="0" lang="es-ES" sz="800" b="0" i="0" u="none" strike="noStrike" kern="1200" cap="none" spc="0" normalizeH="0" baseline="0" noProof="0" err="1">
                <a:ln>
                  <a:noFill/>
                </a:ln>
                <a:solidFill>
                  <a:srgbClr val="A6A6A6"/>
                </a:solidFill>
                <a:effectLst/>
                <a:uLnTx/>
                <a:uFillTx/>
                <a:latin typeface="Arial"/>
                <a:ea typeface="+mn-ea"/>
                <a:cs typeface="Arial"/>
              </a:rPr>
              <a:t>Figura</a:t>
            </a:r>
            <a:r>
              <a:rPr kumimoji="0" lang="es-ES" sz="800" b="0" i="0" u="none" strike="noStrike" kern="1200" cap="none" spc="0" normalizeH="0" baseline="0" noProof="0">
                <a:ln>
                  <a:noFill/>
                </a:ln>
                <a:solidFill>
                  <a:srgbClr val="A6A6A6"/>
                </a:solidFill>
                <a:effectLst/>
                <a:uLnTx/>
                <a:uFillTx/>
                <a:latin typeface="Arial"/>
                <a:ea typeface="+mn-ea"/>
                <a:cs typeface="Arial"/>
              </a:rPr>
              <a:t> 1b y 1c de </a:t>
            </a:r>
            <a:r>
              <a:rPr kumimoji="0" lang="es-ES" sz="800" b="0" i="0" u="none" strike="noStrike" kern="1200" cap="none" spc="0" normalizeH="0" baseline="0" noProof="0" err="1">
                <a:ln>
                  <a:noFill/>
                </a:ln>
                <a:solidFill>
                  <a:srgbClr val="A6A6A6"/>
                </a:solidFill>
                <a:effectLst/>
                <a:uLnTx/>
                <a:uFillTx/>
                <a:latin typeface="Arial"/>
                <a:ea typeface="+mn-ea"/>
                <a:cs typeface="Arial"/>
              </a:rPr>
              <a:t>Moyle</a:t>
            </a:r>
            <a:r>
              <a:rPr kumimoji="0" lang="es-ES" sz="800" b="0" i="0" u="none" strike="noStrike" kern="1200" cap="none" spc="0" normalizeH="0" baseline="0" noProof="0">
                <a:ln>
                  <a:noFill/>
                </a:ln>
                <a:solidFill>
                  <a:srgbClr val="A6A6A6"/>
                </a:solidFill>
                <a:effectLst/>
                <a:uLnTx/>
                <a:uFillTx/>
                <a:latin typeface="Arial"/>
                <a:ea typeface="+mn-ea"/>
                <a:cs typeface="Arial"/>
              </a:rPr>
              <a:t> 2019</a:t>
            </a:r>
            <a:r>
              <a:rPr kumimoji="0" lang="es-ES" sz="800" b="0" i="0" u="none" strike="noStrike" kern="1200" cap="none" spc="0" normalizeH="0" baseline="30000" noProof="0">
                <a:ln>
                  <a:noFill/>
                </a:ln>
                <a:solidFill>
                  <a:srgbClr val="A6A6A6"/>
                </a:solidFill>
                <a:effectLst/>
                <a:uLnTx/>
                <a:uFillTx/>
                <a:latin typeface="Arial"/>
                <a:ea typeface="+mn-ea"/>
                <a:cs typeface="Arial"/>
              </a:rPr>
              <a:t>2,4</a:t>
            </a:r>
          </a:p>
        </p:txBody>
      </p:sp>
      <p:grpSp>
        <p:nvGrpSpPr>
          <p:cNvPr id="6" name="Grupo 5">
            <a:extLst>
              <a:ext uri="{FF2B5EF4-FFF2-40B4-BE49-F238E27FC236}">
                <a16:creationId xmlns:a16="http://schemas.microsoft.com/office/drawing/2014/main" id="{483ED2BB-A408-DE51-B398-8F92E2763DCE}"/>
              </a:ext>
            </a:extLst>
          </p:cNvPr>
          <p:cNvGrpSpPr/>
          <p:nvPr/>
        </p:nvGrpSpPr>
        <p:grpSpPr>
          <a:xfrm>
            <a:off x="7019868" y="5015554"/>
            <a:ext cx="1933625" cy="307777"/>
            <a:chOff x="7019868" y="5015554"/>
            <a:chExt cx="1933625" cy="307777"/>
          </a:xfrm>
        </p:grpSpPr>
        <p:sp>
          <p:nvSpPr>
            <p:cNvPr id="59" name="CuadroTexto 58">
              <a:extLst>
                <a:ext uri="{FF2B5EF4-FFF2-40B4-BE49-F238E27FC236}">
                  <a16:creationId xmlns:a16="http://schemas.microsoft.com/office/drawing/2014/main" id="{E6A3E316-2825-D4BD-BE91-C8BAA883F218}"/>
                </a:ext>
              </a:extLst>
            </p:cNvPr>
            <p:cNvSpPr txBox="1"/>
            <p:nvPr/>
          </p:nvSpPr>
          <p:spPr>
            <a:xfrm>
              <a:off x="7241529" y="5015554"/>
              <a:ext cx="1711964"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20" normalizeH="0" baseline="0" noProof="0">
                  <a:ln>
                    <a:noFill/>
                  </a:ln>
                  <a:solidFill>
                    <a:srgbClr val="22346A"/>
                  </a:solidFill>
                  <a:effectLst/>
                  <a:uLnTx/>
                  <a:uFillTx/>
                  <a:latin typeface="Arial"/>
                  <a:ea typeface="+mn-ea"/>
                  <a:cs typeface="+mn-cs"/>
                </a:rPr>
                <a:t>Regulación IL-13</a:t>
              </a:r>
              <a:endParaRPr kumimoji="0" lang="es-ES" sz="1400" b="1" i="0" u="none" strike="noStrike" kern="1200" cap="none" spc="20" normalizeH="0" baseline="0" noProof="0">
                <a:ln>
                  <a:noFill/>
                </a:ln>
                <a:solidFill>
                  <a:srgbClr val="22346A"/>
                </a:solidFill>
                <a:effectLst/>
                <a:uLnTx/>
                <a:uFillTx/>
                <a:latin typeface="Arial"/>
                <a:ea typeface="+mn-ea"/>
                <a:cs typeface="+mn-cs"/>
              </a:endParaRPr>
            </a:p>
          </p:txBody>
        </p:sp>
        <p:pic>
          <p:nvPicPr>
            <p:cNvPr id="7" name="Imagen 6" descr="Icono&#10;&#10;Descripción generada automáticamente">
              <a:extLst>
                <a:ext uri="{FF2B5EF4-FFF2-40B4-BE49-F238E27FC236}">
                  <a16:creationId xmlns:a16="http://schemas.microsoft.com/office/drawing/2014/main" id="{1BA0455E-7241-DFE1-1064-2016D7FAF35A}"/>
                </a:ext>
              </a:extLst>
            </p:cNvPr>
            <p:cNvPicPr>
              <a:picLocks noChangeAspect="1"/>
            </p:cNvPicPr>
            <p:nvPr/>
          </p:nvPicPr>
          <p:blipFill>
            <a:blip r:embed="rId5"/>
            <a:stretch>
              <a:fillRect/>
            </a:stretch>
          </p:blipFill>
          <p:spPr>
            <a:xfrm>
              <a:off x="7019868" y="5052928"/>
              <a:ext cx="221661" cy="233028"/>
            </a:xfrm>
            <a:prstGeom prst="rect">
              <a:avLst/>
            </a:prstGeom>
          </p:spPr>
        </p:pic>
      </p:grpSp>
      <p:grpSp>
        <p:nvGrpSpPr>
          <p:cNvPr id="4" name="Grupo 3">
            <a:extLst>
              <a:ext uri="{FF2B5EF4-FFF2-40B4-BE49-F238E27FC236}">
                <a16:creationId xmlns:a16="http://schemas.microsoft.com/office/drawing/2014/main" id="{509324D3-0746-A3E4-C6BB-AD42F413BD1F}"/>
              </a:ext>
            </a:extLst>
          </p:cNvPr>
          <p:cNvGrpSpPr/>
          <p:nvPr/>
        </p:nvGrpSpPr>
        <p:grpSpPr>
          <a:xfrm>
            <a:off x="3823304" y="5030968"/>
            <a:ext cx="1997136" cy="307777"/>
            <a:chOff x="3823304" y="5030968"/>
            <a:chExt cx="1997136" cy="307777"/>
          </a:xfrm>
        </p:grpSpPr>
        <p:sp>
          <p:nvSpPr>
            <p:cNvPr id="57" name="CuadroTexto 56">
              <a:extLst>
                <a:ext uri="{FF2B5EF4-FFF2-40B4-BE49-F238E27FC236}">
                  <a16:creationId xmlns:a16="http://schemas.microsoft.com/office/drawing/2014/main" id="{420D5189-469B-5D78-3646-83AA9008FFA0}"/>
                </a:ext>
              </a:extLst>
            </p:cNvPr>
            <p:cNvSpPr txBox="1"/>
            <p:nvPr/>
          </p:nvSpPr>
          <p:spPr>
            <a:xfrm>
              <a:off x="3978474" y="5030968"/>
              <a:ext cx="1841966"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20" normalizeH="0" baseline="0" noProof="0">
                  <a:ln>
                    <a:noFill/>
                  </a:ln>
                  <a:solidFill>
                    <a:srgbClr val="22346A"/>
                  </a:solidFill>
                  <a:effectLst/>
                  <a:uLnTx/>
                  <a:uFillTx/>
                  <a:latin typeface="Arial"/>
                  <a:ea typeface="+mn-ea"/>
                  <a:cs typeface="+mn-cs"/>
                </a:rPr>
                <a:t>Señalización IL-13</a:t>
              </a:r>
              <a:endParaRPr kumimoji="0" lang="es-ES" sz="1400" b="1" i="0" u="none" strike="noStrike" kern="1200" cap="none" spc="20" normalizeH="0" baseline="0" noProof="0">
                <a:ln>
                  <a:noFill/>
                </a:ln>
                <a:solidFill>
                  <a:srgbClr val="22346A"/>
                </a:solidFill>
                <a:effectLst/>
                <a:uLnTx/>
                <a:uFillTx/>
                <a:latin typeface="Arial"/>
                <a:ea typeface="+mn-ea"/>
                <a:cs typeface="+mn-cs"/>
              </a:endParaRPr>
            </a:p>
          </p:txBody>
        </p:sp>
        <p:pic>
          <p:nvPicPr>
            <p:cNvPr id="14" name="Imagen 13" descr="Icono&#10;&#10;Descripción generada automáticamente">
              <a:extLst>
                <a:ext uri="{FF2B5EF4-FFF2-40B4-BE49-F238E27FC236}">
                  <a16:creationId xmlns:a16="http://schemas.microsoft.com/office/drawing/2014/main" id="{75B2201A-EE9A-67EB-F5C8-D12B272FF120}"/>
                </a:ext>
              </a:extLst>
            </p:cNvPr>
            <p:cNvPicPr>
              <a:picLocks noChangeAspect="1"/>
            </p:cNvPicPr>
            <p:nvPr/>
          </p:nvPicPr>
          <p:blipFill>
            <a:blip r:embed="rId6"/>
            <a:stretch>
              <a:fillRect/>
            </a:stretch>
          </p:blipFill>
          <p:spPr>
            <a:xfrm>
              <a:off x="3823304" y="5087878"/>
              <a:ext cx="182547" cy="193956"/>
            </a:xfrm>
            <a:prstGeom prst="rect">
              <a:avLst/>
            </a:prstGeom>
          </p:spPr>
        </p:pic>
      </p:grpSp>
      <p:grpSp>
        <p:nvGrpSpPr>
          <p:cNvPr id="19" name="Grupo 18">
            <a:extLst>
              <a:ext uri="{FF2B5EF4-FFF2-40B4-BE49-F238E27FC236}">
                <a16:creationId xmlns:a16="http://schemas.microsoft.com/office/drawing/2014/main" id="{E3123013-2360-6FFE-5FAD-F3C848F763B0}"/>
              </a:ext>
            </a:extLst>
          </p:cNvPr>
          <p:cNvGrpSpPr/>
          <p:nvPr/>
        </p:nvGrpSpPr>
        <p:grpSpPr>
          <a:xfrm>
            <a:off x="2519505" y="2624922"/>
            <a:ext cx="1118145" cy="2254564"/>
            <a:chOff x="3353850" y="2624922"/>
            <a:chExt cx="1118145" cy="2254564"/>
          </a:xfrm>
        </p:grpSpPr>
        <p:sp>
          <p:nvSpPr>
            <p:cNvPr id="36" name="CuadroTexto 35">
              <a:extLst>
                <a:ext uri="{FF2B5EF4-FFF2-40B4-BE49-F238E27FC236}">
                  <a16:creationId xmlns:a16="http://schemas.microsoft.com/office/drawing/2014/main" id="{194C761D-B4E7-ECC9-1EEF-0C406B27F5F8}"/>
                </a:ext>
              </a:extLst>
            </p:cNvPr>
            <p:cNvSpPr txBox="1"/>
            <p:nvPr/>
          </p:nvSpPr>
          <p:spPr>
            <a:xfrm>
              <a:off x="3353850" y="3756128"/>
              <a:ext cx="93172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22346A"/>
                  </a:solidFill>
                  <a:effectLst/>
                  <a:uLnTx/>
                  <a:uFillTx/>
                  <a:latin typeface="Arial"/>
                  <a:ea typeface="+mn-ea"/>
                  <a:cs typeface="+mn-cs"/>
                </a:rPr>
                <a:t>IL-4Rα</a:t>
              </a:r>
              <a:endParaRPr kumimoji="0" lang="es-ES" sz="2800" b="0" i="0" u="none" strike="noStrike" kern="0" cap="none" spc="0" normalizeH="0" baseline="0" noProof="0">
                <a:ln>
                  <a:noFill/>
                </a:ln>
                <a:solidFill>
                  <a:srgbClr val="22346A"/>
                </a:solidFill>
                <a:effectLst/>
                <a:uLnTx/>
                <a:uFillTx/>
                <a:latin typeface="Arial"/>
                <a:ea typeface="+mn-ea"/>
                <a:cs typeface="+mn-cs"/>
              </a:endParaRPr>
            </a:p>
          </p:txBody>
        </p:sp>
        <p:pic>
          <p:nvPicPr>
            <p:cNvPr id="18" name="Imagen 17" descr="Un florero de cerámica&#10;&#10;Descripción generada automáticamente con confianza baja">
              <a:extLst>
                <a:ext uri="{FF2B5EF4-FFF2-40B4-BE49-F238E27FC236}">
                  <a16:creationId xmlns:a16="http://schemas.microsoft.com/office/drawing/2014/main" id="{27AEC4F1-82F1-7EC9-DD33-10822461F489}"/>
                </a:ext>
              </a:extLst>
            </p:cNvPr>
            <p:cNvPicPr>
              <a:picLocks noChangeAspect="1"/>
            </p:cNvPicPr>
            <p:nvPr/>
          </p:nvPicPr>
          <p:blipFill>
            <a:blip r:embed="rId7"/>
            <a:stretch>
              <a:fillRect/>
            </a:stretch>
          </p:blipFill>
          <p:spPr>
            <a:xfrm>
              <a:off x="3736811" y="2624922"/>
              <a:ext cx="735184" cy="2254564"/>
            </a:xfrm>
            <a:prstGeom prst="rect">
              <a:avLst/>
            </a:prstGeom>
          </p:spPr>
        </p:pic>
      </p:grpSp>
      <p:grpSp>
        <p:nvGrpSpPr>
          <p:cNvPr id="23" name="Grupo 22">
            <a:extLst>
              <a:ext uri="{FF2B5EF4-FFF2-40B4-BE49-F238E27FC236}">
                <a16:creationId xmlns:a16="http://schemas.microsoft.com/office/drawing/2014/main" id="{C35C0EA0-54F7-86B3-0192-7B94F72B7052}"/>
              </a:ext>
            </a:extLst>
          </p:cNvPr>
          <p:cNvGrpSpPr/>
          <p:nvPr/>
        </p:nvGrpSpPr>
        <p:grpSpPr>
          <a:xfrm>
            <a:off x="5167454" y="2831660"/>
            <a:ext cx="1298610" cy="2064064"/>
            <a:chOff x="5167454" y="2831660"/>
            <a:chExt cx="1298610" cy="2064064"/>
          </a:xfrm>
        </p:grpSpPr>
        <p:sp>
          <p:nvSpPr>
            <p:cNvPr id="52" name="CuadroTexto 51">
              <a:extLst>
                <a:ext uri="{FF2B5EF4-FFF2-40B4-BE49-F238E27FC236}">
                  <a16:creationId xmlns:a16="http://schemas.microsoft.com/office/drawing/2014/main" id="{D04ADC6A-71AC-F816-BD9C-8285E06054AB}"/>
                </a:ext>
              </a:extLst>
            </p:cNvPr>
            <p:cNvSpPr txBox="1"/>
            <p:nvPr/>
          </p:nvSpPr>
          <p:spPr>
            <a:xfrm>
              <a:off x="5490878" y="3397496"/>
              <a:ext cx="9751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22346A"/>
                  </a:solidFill>
                  <a:effectLst/>
                  <a:uLnTx/>
                  <a:uFillTx/>
                  <a:latin typeface="Arial"/>
                  <a:ea typeface="+mn-ea"/>
                  <a:cs typeface="+mn-cs"/>
                </a:rPr>
                <a:t>IL-</a:t>
              </a:r>
              <a:r>
                <a:rPr kumimoji="0" lang="es-ES_tradnl" sz="1200" b="0" i="0" u="none" strike="noStrike" kern="0" cap="none" spc="0" normalizeH="0" baseline="0" noProof="0">
                  <a:ln>
                    <a:noFill/>
                  </a:ln>
                  <a:solidFill>
                    <a:srgbClr val="22346A"/>
                  </a:solidFill>
                  <a:effectLst/>
                  <a:uLnTx/>
                  <a:uFillTx/>
                  <a:latin typeface="Arial"/>
                  <a:ea typeface="+mn-ea"/>
                  <a:cs typeface="+mn-cs"/>
                </a:rPr>
                <a:t>13</a:t>
              </a:r>
              <a:r>
                <a:rPr kumimoji="0" lang="el-GR" sz="1200" b="0" i="0" u="none" strike="noStrike" kern="0" cap="none" spc="0" normalizeH="0" baseline="0" noProof="0">
                  <a:ln>
                    <a:noFill/>
                  </a:ln>
                  <a:solidFill>
                    <a:srgbClr val="22346A"/>
                  </a:solidFill>
                  <a:effectLst/>
                  <a:uLnTx/>
                  <a:uFillTx/>
                  <a:latin typeface="Arial"/>
                  <a:ea typeface="+mn-ea"/>
                  <a:cs typeface="+mn-cs"/>
                </a:rPr>
                <a:t>Rα</a:t>
              </a:r>
              <a:r>
                <a:rPr kumimoji="0" lang="es-ES_tradnl" sz="1200" b="0" i="0" u="none" strike="noStrike" kern="0" cap="none" spc="0" normalizeH="0" baseline="0" noProof="0">
                  <a:ln>
                    <a:noFill/>
                  </a:ln>
                  <a:solidFill>
                    <a:srgbClr val="22346A"/>
                  </a:solidFill>
                  <a:effectLst/>
                  <a:uLnTx/>
                  <a:uFillTx/>
                  <a:latin typeface="Arial"/>
                  <a:ea typeface="+mn-ea"/>
                  <a:cs typeface="+mn-cs"/>
                </a:rPr>
                <a:t>1</a:t>
              </a:r>
              <a:endParaRPr kumimoji="0" lang="es-ES" sz="1800" b="0" i="0" u="none" strike="noStrike" kern="0" cap="none" spc="0" normalizeH="0" baseline="0" noProof="0">
                <a:ln>
                  <a:noFill/>
                </a:ln>
                <a:solidFill>
                  <a:srgbClr val="22346A"/>
                </a:solidFill>
                <a:effectLst/>
                <a:uLnTx/>
                <a:uFillTx/>
                <a:latin typeface="Arial"/>
                <a:ea typeface="+mn-ea"/>
                <a:cs typeface="+mn-cs"/>
              </a:endParaRPr>
            </a:p>
          </p:txBody>
        </p:sp>
        <p:pic>
          <p:nvPicPr>
            <p:cNvPr id="22" name="Imagen 21" descr="Un florero de vidrio&#10;&#10;Descripción generada automáticamente con confianza media">
              <a:extLst>
                <a:ext uri="{FF2B5EF4-FFF2-40B4-BE49-F238E27FC236}">
                  <a16:creationId xmlns:a16="http://schemas.microsoft.com/office/drawing/2014/main" id="{8467CDF0-FF73-AEF1-9D90-C9BF4E1B845A}"/>
                </a:ext>
              </a:extLst>
            </p:cNvPr>
            <p:cNvPicPr>
              <a:picLocks noChangeAspect="1"/>
            </p:cNvPicPr>
            <p:nvPr/>
          </p:nvPicPr>
          <p:blipFill>
            <a:blip r:embed="rId8"/>
            <a:stretch>
              <a:fillRect/>
            </a:stretch>
          </p:blipFill>
          <p:spPr>
            <a:xfrm>
              <a:off x="5167454" y="2831660"/>
              <a:ext cx="780317" cy="2064064"/>
            </a:xfrm>
            <a:prstGeom prst="rect">
              <a:avLst/>
            </a:prstGeom>
          </p:spPr>
        </p:pic>
      </p:grpSp>
      <p:pic>
        <p:nvPicPr>
          <p:cNvPr id="26" name="Imagen 25" descr="Icono&#10;&#10;Descripción generada automáticamente">
            <a:extLst>
              <a:ext uri="{FF2B5EF4-FFF2-40B4-BE49-F238E27FC236}">
                <a16:creationId xmlns:a16="http://schemas.microsoft.com/office/drawing/2014/main" id="{300AB7F3-2D54-DF25-A2AF-26BFED3D369B}"/>
              </a:ext>
            </a:extLst>
          </p:cNvPr>
          <p:cNvPicPr>
            <a:picLocks noChangeAspect="1"/>
          </p:cNvPicPr>
          <p:nvPr/>
        </p:nvPicPr>
        <p:blipFill>
          <a:blip r:embed="rId9"/>
          <a:stretch>
            <a:fillRect/>
          </a:stretch>
        </p:blipFill>
        <p:spPr>
          <a:xfrm>
            <a:off x="2609495" y="1967516"/>
            <a:ext cx="562948" cy="473591"/>
          </a:xfrm>
          <a:prstGeom prst="rect">
            <a:avLst/>
          </a:prstGeom>
        </p:spPr>
      </p:pic>
      <p:pic>
        <p:nvPicPr>
          <p:cNvPr id="28" name="Imagen 27" descr="Icono&#10;&#10;Descripción generada automáticamente">
            <a:extLst>
              <a:ext uri="{FF2B5EF4-FFF2-40B4-BE49-F238E27FC236}">
                <a16:creationId xmlns:a16="http://schemas.microsoft.com/office/drawing/2014/main" id="{999B84AF-5D4F-DE5B-2995-0A84CEF50E40}"/>
              </a:ext>
            </a:extLst>
          </p:cNvPr>
          <p:cNvPicPr>
            <a:picLocks noChangeAspect="1"/>
          </p:cNvPicPr>
          <p:nvPr/>
        </p:nvPicPr>
        <p:blipFill>
          <a:blip r:embed="rId10"/>
          <a:stretch>
            <a:fillRect/>
          </a:stretch>
        </p:blipFill>
        <p:spPr>
          <a:xfrm>
            <a:off x="4998319" y="2623436"/>
            <a:ext cx="492319" cy="420853"/>
          </a:xfrm>
          <a:prstGeom prst="rect">
            <a:avLst/>
          </a:prstGeom>
        </p:spPr>
      </p:pic>
      <p:grpSp>
        <p:nvGrpSpPr>
          <p:cNvPr id="62" name="Grupo 61">
            <a:extLst>
              <a:ext uri="{FF2B5EF4-FFF2-40B4-BE49-F238E27FC236}">
                <a16:creationId xmlns:a16="http://schemas.microsoft.com/office/drawing/2014/main" id="{1090E15C-B707-75BF-9B40-70F41B93E8B6}"/>
              </a:ext>
            </a:extLst>
          </p:cNvPr>
          <p:cNvGrpSpPr/>
          <p:nvPr/>
        </p:nvGrpSpPr>
        <p:grpSpPr>
          <a:xfrm>
            <a:off x="7241529" y="2979128"/>
            <a:ext cx="1598651" cy="1870120"/>
            <a:chOff x="7241529" y="2979128"/>
            <a:chExt cx="1598651" cy="1870120"/>
          </a:xfrm>
        </p:grpSpPr>
        <p:pic>
          <p:nvPicPr>
            <p:cNvPr id="60" name="Imagen 59" descr="Imagen que contiene sostener, pelota&#10;&#10;Descripción generada automáticamente">
              <a:extLst>
                <a:ext uri="{FF2B5EF4-FFF2-40B4-BE49-F238E27FC236}">
                  <a16:creationId xmlns:a16="http://schemas.microsoft.com/office/drawing/2014/main" id="{3683AC89-477A-D4D1-3BDA-8E691AD25DBB}"/>
                </a:ext>
              </a:extLst>
            </p:cNvPr>
            <p:cNvPicPr>
              <a:picLocks noChangeAspect="1"/>
            </p:cNvPicPr>
            <p:nvPr/>
          </p:nvPicPr>
          <p:blipFill>
            <a:blip r:embed="rId11"/>
            <a:stretch>
              <a:fillRect/>
            </a:stretch>
          </p:blipFill>
          <p:spPr>
            <a:xfrm>
              <a:off x="7241529" y="2979128"/>
              <a:ext cx="1598651" cy="1870120"/>
            </a:xfrm>
            <a:prstGeom prst="rect">
              <a:avLst/>
            </a:prstGeom>
          </p:spPr>
        </p:pic>
        <p:sp>
          <p:nvSpPr>
            <p:cNvPr id="61" name="CuadroTexto 60">
              <a:extLst>
                <a:ext uri="{FF2B5EF4-FFF2-40B4-BE49-F238E27FC236}">
                  <a16:creationId xmlns:a16="http://schemas.microsoft.com/office/drawing/2014/main" id="{ACB40D1B-AE7A-5A9C-D3D9-3FE2F95F1E4A}"/>
                </a:ext>
              </a:extLst>
            </p:cNvPr>
            <p:cNvSpPr txBox="1"/>
            <p:nvPr/>
          </p:nvSpPr>
          <p:spPr>
            <a:xfrm>
              <a:off x="7865452" y="3863692"/>
              <a:ext cx="96528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0" cap="none" spc="0" normalizeH="0" baseline="0" noProof="0">
                  <a:ln>
                    <a:noFill/>
                  </a:ln>
                  <a:solidFill>
                    <a:srgbClr val="22346A"/>
                  </a:solidFill>
                  <a:effectLst/>
                  <a:uLnTx/>
                  <a:uFillTx/>
                  <a:latin typeface="Arial"/>
                  <a:ea typeface="+mn-ea"/>
                  <a:cs typeface="+mn-cs"/>
                </a:rPr>
                <a:t>IL-</a:t>
              </a:r>
              <a:r>
                <a:rPr kumimoji="0" lang="es-ES_tradnl" sz="1200" b="0" i="0" u="none" strike="noStrike" kern="0" cap="none" spc="0" normalizeH="0" baseline="0" noProof="0">
                  <a:ln>
                    <a:noFill/>
                  </a:ln>
                  <a:solidFill>
                    <a:srgbClr val="22346A"/>
                  </a:solidFill>
                  <a:effectLst/>
                  <a:uLnTx/>
                  <a:uFillTx/>
                  <a:latin typeface="Arial"/>
                  <a:ea typeface="+mn-ea"/>
                  <a:cs typeface="+mn-cs"/>
                </a:rPr>
                <a:t>13</a:t>
              </a:r>
              <a:r>
                <a:rPr kumimoji="0" lang="el-GR" sz="1200" b="0" i="0" u="none" strike="noStrike" kern="0" cap="none" spc="0" normalizeH="0" baseline="0" noProof="0">
                  <a:ln>
                    <a:noFill/>
                  </a:ln>
                  <a:solidFill>
                    <a:srgbClr val="22346A"/>
                  </a:solidFill>
                  <a:effectLst/>
                  <a:uLnTx/>
                  <a:uFillTx/>
                  <a:latin typeface="Arial"/>
                  <a:ea typeface="+mn-ea"/>
                  <a:cs typeface="+mn-cs"/>
                </a:rPr>
                <a:t>Rα</a:t>
              </a:r>
              <a:r>
                <a:rPr kumimoji="0" lang="es-ES_tradnl" sz="1200" b="0" i="0" u="none" strike="noStrike" kern="0" cap="none" spc="0" normalizeH="0" baseline="0" noProof="0">
                  <a:ln>
                    <a:noFill/>
                  </a:ln>
                  <a:solidFill>
                    <a:srgbClr val="22346A"/>
                  </a:solidFill>
                  <a:effectLst/>
                  <a:uLnTx/>
                  <a:uFillTx/>
                  <a:latin typeface="Arial"/>
                  <a:ea typeface="+mn-ea"/>
                  <a:cs typeface="+mn-cs"/>
                </a:rPr>
                <a:t>2</a:t>
              </a:r>
              <a:endParaRPr kumimoji="0" lang="es-ES" sz="2800" b="0" i="0" u="none" strike="noStrike" kern="0" cap="none" spc="0" normalizeH="0" baseline="0" noProof="0">
                <a:ln>
                  <a:noFill/>
                </a:ln>
                <a:solidFill>
                  <a:srgbClr val="22346A"/>
                </a:solidFill>
                <a:effectLst/>
                <a:uLnTx/>
                <a:uFillTx/>
                <a:latin typeface="Arial"/>
                <a:ea typeface="+mn-ea"/>
                <a:cs typeface="+mn-cs"/>
              </a:endParaRPr>
            </a:p>
          </p:txBody>
        </p:sp>
      </p:grpSp>
      <p:pic>
        <p:nvPicPr>
          <p:cNvPr id="64" name="Imagen 63" descr="Imagen que contiene animal&#10;&#10;Descripción generada automáticamente">
            <a:extLst>
              <a:ext uri="{FF2B5EF4-FFF2-40B4-BE49-F238E27FC236}">
                <a16:creationId xmlns:a16="http://schemas.microsoft.com/office/drawing/2014/main" id="{E30F0F2F-A43C-6060-C1F1-5EAA109A886C}"/>
              </a:ext>
            </a:extLst>
          </p:cNvPr>
          <p:cNvPicPr>
            <a:picLocks noChangeAspect="1"/>
          </p:cNvPicPr>
          <p:nvPr/>
        </p:nvPicPr>
        <p:blipFill>
          <a:blip r:embed="rId12"/>
          <a:stretch>
            <a:fillRect/>
          </a:stretch>
        </p:blipFill>
        <p:spPr>
          <a:xfrm>
            <a:off x="4553884" y="2538893"/>
            <a:ext cx="564990" cy="428023"/>
          </a:xfrm>
          <a:prstGeom prst="rect">
            <a:avLst/>
          </a:prstGeom>
        </p:spPr>
      </p:pic>
      <p:grpSp>
        <p:nvGrpSpPr>
          <p:cNvPr id="5" name="Grupo 4">
            <a:extLst>
              <a:ext uri="{FF2B5EF4-FFF2-40B4-BE49-F238E27FC236}">
                <a16:creationId xmlns:a16="http://schemas.microsoft.com/office/drawing/2014/main" id="{A046EE11-F00A-511C-789B-78E443796A75}"/>
              </a:ext>
            </a:extLst>
          </p:cNvPr>
          <p:cNvGrpSpPr/>
          <p:nvPr/>
        </p:nvGrpSpPr>
        <p:grpSpPr>
          <a:xfrm>
            <a:off x="6463946" y="2204311"/>
            <a:ext cx="936413" cy="492948"/>
            <a:chOff x="6463946" y="2204311"/>
            <a:chExt cx="936413" cy="492948"/>
          </a:xfrm>
        </p:grpSpPr>
        <p:pic>
          <p:nvPicPr>
            <p:cNvPr id="29" name="Imagen 28" descr="Icono&#10;&#10;Descripción generada automáticamente">
              <a:extLst>
                <a:ext uri="{FF2B5EF4-FFF2-40B4-BE49-F238E27FC236}">
                  <a16:creationId xmlns:a16="http://schemas.microsoft.com/office/drawing/2014/main" id="{1CBD83CC-2F60-A355-95C8-B81225182549}"/>
                </a:ext>
              </a:extLst>
            </p:cNvPr>
            <p:cNvPicPr>
              <a:picLocks noChangeAspect="1"/>
            </p:cNvPicPr>
            <p:nvPr/>
          </p:nvPicPr>
          <p:blipFill>
            <a:blip r:embed="rId10"/>
            <a:stretch>
              <a:fillRect/>
            </a:stretch>
          </p:blipFill>
          <p:spPr>
            <a:xfrm>
              <a:off x="6908040" y="2276406"/>
              <a:ext cx="492319" cy="420853"/>
            </a:xfrm>
            <a:prstGeom prst="rect">
              <a:avLst/>
            </a:prstGeom>
          </p:spPr>
        </p:pic>
        <p:pic>
          <p:nvPicPr>
            <p:cNvPr id="67" name="Imagen 66" descr="Imagen que contiene animal&#10;&#10;Descripción generada automáticamente">
              <a:extLst>
                <a:ext uri="{FF2B5EF4-FFF2-40B4-BE49-F238E27FC236}">
                  <a16:creationId xmlns:a16="http://schemas.microsoft.com/office/drawing/2014/main" id="{75F7E2F5-68B7-585D-04E5-6964497836D1}"/>
                </a:ext>
              </a:extLst>
            </p:cNvPr>
            <p:cNvPicPr>
              <a:picLocks noChangeAspect="1"/>
            </p:cNvPicPr>
            <p:nvPr/>
          </p:nvPicPr>
          <p:blipFill>
            <a:blip r:embed="rId12"/>
            <a:stretch>
              <a:fillRect/>
            </a:stretch>
          </p:blipFill>
          <p:spPr>
            <a:xfrm>
              <a:off x="6463946" y="2204311"/>
              <a:ext cx="564990" cy="428023"/>
            </a:xfrm>
            <a:prstGeom prst="rect">
              <a:avLst/>
            </a:prstGeom>
          </p:spPr>
        </p:pic>
      </p:grpSp>
    </p:spTree>
    <p:extLst>
      <p:ext uri="{BB962C8B-B14F-4D97-AF65-F5344CB8AC3E}">
        <p14:creationId xmlns:p14="http://schemas.microsoft.com/office/powerpoint/2010/main" val="16793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3"/>
                                        </p:tgtEl>
                                      </p:cBhvr>
                                    </p:animEffect>
                                    <p:set>
                                      <p:cBhvr>
                                        <p:cTn id="11" dur="1" fill="hold">
                                          <p:stCondLst>
                                            <p:cond delay="499"/>
                                          </p:stCondLst>
                                        </p:cTn>
                                        <p:tgtEl>
                                          <p:spTgt spid="3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0"/>
                            </p:stCondLst>
                            <p:childTnLst>
                              <p:par>
                                <p:cTn id="22" presetID="0" presetClass="path" presetSubtype="0" accel="50000" decel="50000" fill="hold" nodeType="afterEffect">
                                  <p:stCondLst>
                                    <p:cond delay="0"/>
                                  </p:stCondLst>
                                  <p:childTnLst>
                                    <p:animMotion origin="layout" path="M 0.0306 0.00023 L 0.08972 0.00023 " pathEditMode="relative" rAng="0" ptsTypes="AA">
                                      <p:cBhvr>
                                        <p:cTn id="23" dur="2000" fill="hold"/>
                                        <p:tgtEl>
                                          <p:spTgt spid="19"/>
                                        </p:tgtEl>
                                        <p:attrNameLst>
                                          <p:attrName>ppt_x</p:attrName>
                                          <p:attrName>ppt_y</p:attrName>
                                        </p:attrNameLst>
                                      </p:cBhvr>
                                      <p:rCtr x="2956" y="0"/>
                                    </p:animMotion>
                                  </p:childTnLst>
                                </p:cTn>
                              </p:par>
                            </p:childTnLst>
                          </p:cTn>
                        </p:par>
                        <p:par>
                          <p:cTn id="24" fill="hold">
                            <p:stCondLst>
                              <p:cond delay="2000"/>
                            </p:stCondLst>
                            <p:childTnLst>
                              <p:par>
                                <p:cTn id="25" presetID="32" presetClass="emph" presetSubtype="0" fill="hold" nodeType="after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0.08971 0.00023 L 0.0306 0.00023 " pathEditMode="relative" rAng="0" ptsTypes="AA">
                                      <p:cBhvr>
                                        <p:cTn id="33" dur="2000" fill="hold"/>
                                        <p:tgtEl>
                                          <p:spTgt spid="19"/>
                                        </p:tgtEl>
                                        <p:attrNameLst>
                                          <p:attrName>ppt_x</p:attrName>
                                          <p:attrName>ppt_y</p:attrName>
                                        </p:attrNameLst>
                                      </p:cBhvr>
                                      <p:rCtr x="-3021" y="69"/>
                                    </p:animMotion>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par>
                          <p:cTn id="48" fill="hold">
                            <p:stCondLst>
                              <p:cond delay="0"/>
                            </p:stCondLst>
                            <p:childTnLst>
                              <p:par>
                                <p:cTn id="49" presetID="50" presetClass="path" presetSubtype="0" accel="50000" decel="50000" fill="hold" nodeType="afterEffect">
                                  <p:stCondLst>
                                    <p:cond delay="0"/>
                                  </p:stCondLst>
                                  <p:childTnLst>
                                    <p:animMotion origin="layout" path="M 2.08333E-7 2.59259E-6 L 0.04883 2.59259E-6 C 0.0707 2.59259E-6 0.09779 0.02106 0.09779 0.03842 L 0.09779 0.07708 " pathEditMode="relative" rAng="0" ptsTypes="AAAA">
                                      <p:cBhvr>
                                        <p:cTn id="50" dur="2000" fill="hold"/>
                                        <p:tgtEl>
                                          <p:spTgt spid="5"/>
                                        </p:tgtEl>
                                        <p:attrNameLst>
                                          <p:attrName>ppt_x</p:attrName>
                                          <p:attrName>ppt_y</p:attrName>
                                        </p:attrNameLst>
                                      </p:cBhvr>
                                      <p:rCtr x="4883" y="3843"/>
                                    </p:animMotion>
                                  </p:childTnLst>
                                </p:cTn>
                              </p:par>
                            </p:childTnLst>
                          </p:cTn>
                        </p:par>
                        <p:par>
                          <p:cTn id="51" fill="hold">
                            <p:stCondLst>
                              <p:cond delay="2000"/>
                            </p:stCondLst>
                            <p:childTnLst>
                              <p:par>
                                <p:cTn id="52" presetID="26" presetClass="emph" presetSubtype="0" fill="hold" nodeType="after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par>
                                <p:cTn id="55" presetID="26" presetClass="emph" presetSubtype="0" fill="hold" nodeType="withEffect">
                                  <p:stCondLst>
                                    <p:cond delay="0"/>
                                  </p:stCondLst>
                                  <p:childTnLst>
                                    <p:animEffect transition="out" filter="fade">
                                      <p:cBhvr>
                                        <p:cTn id="56" dur="500" tmFilter="0, 0; .2, .5; .8, .5; 1, 0"/>
                                        <p:tgtEl>
                                          <p:spTgt spid="62"/>
                                        </p:tgtEl>
                                      </p:cBhvr>
                                    </p:animEffect>
                                    <p:animScale>
                                      <p:cBhvr>
                                        <p:cTn id="57" dur="250" autoRev="1" fill="hold"/>
                                        <p:tgtEl>
                                          <p:spTgt spid="62"/>
                                        </p:tgtEl>
                                      </p:cBhvr>
                                      <p:by x="105000" y="105000"/>
                                    </p:animScale>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058" y="79513"/>
            <a:ext cx="10710038" cy="903218"/>
          </a:xfrm>
        </p:spPr>
        <p:txBody>
          <a:bodyPr>
            <a:normAutofit/>
          </a:bodyPr>
          <a:lstStyle/>
          <a:p>
            <a:r>
              <a:rPr lang="es-ES"/>
              <a:t>Diferencias mecanísticas de los inhibidores de IL-13</a:t>
            </a:r>
            <a:r>
              <a:rPr lang="es-ES" baseline="30000"/>
              <a:t>1</a:t>
            </a:r>
          </a:p>
        </p:txBody>
      </p:sp>
      <p:sp>
        <p:nvSpPr>
          <p:cNvPr id="7" name="CuadroTexto 6">
            <a:extLst>
              <a:ext uri="{FF2B5EF4-FFF2-40B4-BE49-F238E27FC236}">
                <a16:creationId xmlns:a16="http://schemas.microsoft.com/office/drawing/2014/main" id="{271BD24E-EEB7-9C6A-0D2C-1C4BEE985F03}"/>
              </a:ext>
            </a:extLst>
          </p:cNvPr>
          <p:cNvSpPr txBox="1"/>
          <p:nvPr/>
        </p:nvSpPr>
        <p:spPr>
          <a:xfrm>
            <a:off x="1151483" y="1497596"/>
            <a:ext cx="10061149" cy="2355004"/>
          </a:xfrm>
          <a:prstGeom prst="rect">
            <a:avLst/>
          </a:prstGeom>
          <a:noFill/>
        </p:spPr>
        <p:txBody>
          <a:bodyPr wrap="square">
            <a:spAutoFit/>
          </a:bodyPr>
          <a:lstStyle/>
          <a:p>
            <a:pPr marL="285750" indent="-285750">
              <a:lnSpc>
                <a:spcPct val="150000"/>
              </a:lnSpc>
              <a:spcBef>
                <a:spcPts val="600"/>
              </a:spcBef>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y </a:t>
            </a:r>
            <a:r>
              <a:rPr kumimoji="0" lang="es-ES" sz="160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tralokinumab</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se unen en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epítopos diferentes </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de la IL-13.</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a:p>
            <a:pPr marL="285750" indent="-285750">
              <a:lnSpc>
                <a:spcPct val="150000"/>
              </a:lnSpc>
              <a:spcBef>
                <a:spcPts val="600"/>
              </a:spcBef>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se une a IL-13 con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mayor afinidad </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y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menor tasa de disociación </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que tralokinumab.</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a:p>
            <a:pPr marL="285750" indent="-285750">
              <a:lnSpc>
                <a:spcPct val="150000"/>
              </a:lnSpc>
              <a:spcBef>
                <a:spcPts val="600"/>
              </a:spcBef>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neutraliza la IL-13 con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mayor potencia </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que tralokinumab.</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a:p>
            <a:pPr marL="285750" indent="-285750">
              <a:lnSpc>
                <a:spcPct val="150000"/>
              </a:lnSpc>
              <a:spcBef>
                <a:spcPts val="600"/>
              </a:spcBef>
              <a:spcAft>
                <a:spcPts val="600"/>
              </a:spcAft>
              <a:buClr>
                <a:srgbClr val="CAF6A8"/>
              </a:buClr>
              <a:buFont typeface="Arial" panose="020B0604020202020204" pitchFamily="34" charset="0"/>
              <a:buChar char="•"/>
              <a:defRPr/>
            </a:pP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no interfiere en la internalización de IL-13 a través del </a:t>
            </a:r>
            <a:r>
              <a:rPr kumimoji="0" lang="es-ES" sz="16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receptor </a:t>
            </a:r>
            <a:r>
              <a:rPr kumimoji="0" lang="es-ES" sz="1600" b="1"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decoy</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mientras que </a:t>
            </a:r>
            <a:r>
              <a:rPr kumimoji="0" lang="es-ES" sz="160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tralokinumab</a:t>
            </a:r>
            <a:r>
              <a:rPr kumimoji="0" lang="es-ES" sz="16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impide la unión de IL-13 a este receptor.</a:t>
            </a:r>
            <a:r>
              <a:rPr kumimoji="0" lang="es-ES" sz="16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p:txBody>
      </p:sp>
      <p:sp>
        <p:nvSpPr>
          <p:cNvPr id="12" name="CuadroTexto 11">
            <a:extLst>
              <a:ext uri="{FF2B5EF4-FFF2-40B4-BE49-F238E27FC236}">
                <a16:creationId xmlns:a16="http://schemas.microsoft.com/office/drawing/2014/main" id="{AC08ED45-FF5A-CF33-5C5E-FC66623F9372}"/>
              </a:ext>
            </a:extLst>
          </p:cNvPr>
          <p:cNvSpPr txBox="1"/>
          <p:nvPr/>
        </p:nvSpPr>
        <p:spPr>
          <a:xfrm>
            <a:off x="873760" y="4367466"/>
            <a:ext cx="10149840" cy="1149414"/>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a:t>Las diferencias en las características moleculares de estas terapias frente a IL-13 pueden ayudar </a:t>
            </a:r>
            <a:br>
              <a:rPr lang="es-ES"/>
            </a:br>
            <a:r>
              <a:rPr lang="es-ES"/>
              <a:t>a comprender las diferencias observadas en los resultados de los ensayos clínicos, aunque no se hayan realizado estudios comparativos directos</a:t>
            </a:r>
            <a:r>
              <a:rPr lang="es-ES" baseline="30000"/>
              <a:t>1</a:t>
            </a:r>
          </a:p>
        </p:txBody>
      </p:sp>
      <p:sp>
        <p:nvSpPr>
          <p:cNvPr id="2" name="Marcador de pie de página 76">
            <a:extLst>
              <a:ext uri="{FF2B5EF4-FFF2-40B4-BE49-F238E27FC236}">
                <a16:creationId xmlns:a16="http://schemas.microsoft.com/office/drawing/2014/main" id="{EB0FCCAA-B82F-5226-9830-E5FED1099BC4}"/>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fontAlgn="base" hangingPunct="0">
              <a:spcBef>
                <a:spcPct val="0"/>
              </a:spcBef>
              <a:spcAft>
                <a:spcPct val="0"/>
              </a:spcAft>
              <a:defRPr/>
            </a:pPr>
            <a:r>
              <a:rPr lang="es-ES" sz="700">
                <a:solidFill>
                  <a:srgbClr val="A6A6A6"/>
                </a:solidFill>
                <a:latin typeface="Arial"/>
              </a:rPr>
              <a:t>1. </a:t>
            </a:r>
            <a:r>
              <a:rPr lang="es-ES" sz="700" err="1">
                <a:solidFill>
                  <a:srgbClr val="A6A6A6"/>
                </a:solidFill>
                <a:latin typeface="Arial"/>
              </a:rPr>
              <a:t>Okragly</a:t>
            </a:r>
            <a:r>
              <a:rPr lang="es-ES" sz="700">
                <a:solidFill>
                  <a:srgbClr val="A6A6A6"/>
                </a:solidFill>
                <a:latin typeface="Arial"/>
              </a:rPr>
              <a:t> AJ, </a:t>
            </a:r>
            <a:r>
              <a:rPr lang="es-ES" sz="700" err="1">
                <a:solidFill>
                  <a:srgbClr val="A6A6A6"/>
                </a:solidFill>
                <a:latin typeface="Arial"/>
              </a:rPr>
              <a:t>Ryuzoji</a:t>
            </a:r>
            <a:r>
              <a:rPr lang="es-ES" sz="700">
                <a:solidFill>
                  <a:srgbClr val="A6A6A6"/>
                </a:solidFill>
                <a:latin typeface="Arial"/>
              </a:rPr>
              <a:t> A, </a:t>
            </a:r>
            <a:r>
              <a:rPr lang="es-ES" sz="700" err="1">
                <a:solidFill>
                  <a:srgbClr val="A6A6A6"/>
                </a:solidFill>
                <a:latin typeface="Arial"/>
              </a:rPr>
              <a:t>Wulur</a:t>
            </a:r>
            <a:r>
              <a:rPr lang="es-ES" sz="700">
                <a:solidFill>
                  <a:srgbClr val="A6A6A6"/>
                </a:solidFill>
                <a:latin typeface="Arial"/>
              </a:rPr>
              <a:t> I, </a:t>
            </a:r>
            <a:r>
              <a:rPr lang="es-ES" sz="700" i="1">
                <a:solidFill>
                  <a:srgbClr val="A6A6A6"/>
                </a:solidFill>
                <a:latin typeface="Arial"/>
              </a:rPr>
              <a:t>et al</a:t>
            </a:r>
            <a:r>
              <a:rPr lang="es-ES" sz="700">
                <a:solidFill>
                  <a:srgbClr val="A6A6A6"/>
                </a:solidFill>
                <a:latin typeface="Arial"/>
              </a:rPr>
              <a:t>. </a:t>
            </a:r>
            <a:r>
              <a:rPr lang="es-ES" sz="700" err="1">
                <a:solidFill>
                  <a:srgbClr val="A6A6A6"/>
                </a:solidFill>
                <a:latin typeface="Arial"/>
              </a:rPr>
              <a:t>Binding</a:t>
            </a:r>
            <a:r>
              <a:rPr lang="es-ES" sz="700">
                <a:solidFill>
                  <a:srgbClr val="A6A6A6"/>
                </a:solidFill>
                <a:latin typeface="Arial"/>
              </a:rPr>
              <a:t>, </a:t>
            </a:r>
            <a:r>
              <a:rPr lang="es-ES" sz="700" err="1">
                <a:solidFill>
                  <a:srgbClr val="A6A6A6"/>
                </a:solidFill>
                <a:latin typeface="Arial"/>
              </a:rPr>
              <a:t>Neutralization</a:t>
            </a:r>
            <a:r>
              <a:rPr lang="es-ES" sz="700">
                <a:solidFill>
                  <a:srgbClr val="A6A6A6"/>
                </a:solidFill>
                <a:latin typeface="Arial"/>
              </a:rPr>
              <a:t> and </a:t>
            </a:r>
            <a:r>
              <a:rPr lang="es-ES" sz="700" err="1">
                <a:solidFill>
                  <a:srgbClr val="A6A6A6"/>
                </a:solidFill>
                <a:latin typeface="Arial"/>
              </a:rPr>
              <a:t>Internalization</a:t>
            </a:r>
            <a:r>
              <a:rPr lang="es-ES" sz="700">
                <a:solidFill>
                  <a:srgbClr val="A6A6A6"/>
                </a:solidFill>
                <a:latin typeface="Arial"/>
              </a:rPr>
              <a:t> </a:t>
            </a:r>
            <a:r>
              <a:rPr lang="es-ES" sz="700" err="1">
                <a:solidFill>
                  <a:srgbClr val="A6A6A6"/>
                </a:solidFill>
                <a:latin typeface="Arial"/>
              </a:rPr>
              <a:t>of</a:t>
            </a:r>
            <a:r>
              <a:rPr lang="es-ES" sz="700">
                <a:solidFill>
                  <a:srgbClr val="A6A6A6"/>
                </a:solidFill>
                <a:latin typeface="Arial"/>
              </a:rPr>
              <a:t> the Interleukin-13 </a:t>
            </a:r>
            <a:r>
              <a:rPr lang="es-ES" sz="700" err="1">
                <a:solidFill>
                  <a:srgbClr val="A6A6A6"/>
                </a:solidFill>
                <a:latin typeface="Arial"/>
              </a:rPr>
              <a:t>Antibody</a:t>
            </a:r>
            <a:r>
              <a:rPr lang="es-ES" sz="700">
                <a:solidFill>
                  <a:srgbClr val="A6A6A6"/>
                </a:solidFill>
                <a:latin typeface="Arial"/>
              </a:rPr>
              <a:t>, Lebrikizumab. </a:t>
            </a:r>
            <a:r>
              <a:rPr lang="es-ES" sz="700" err="1">
                <a:solidFill>
                  <a:srgbClr val="A6A6A6"/>
                </a:solidFill>
                <a:latin typeface="Arial"/>
              </a:rPr>
              <a:t>Dermatol</a:t>
            </a:r>
            <a:r>
              <a:rPr lang="es-ES" sz="700">
                <a:solidFill>
                  <a:srgbClr val="A6A6A6"/>
                </a:solidFill>
                <a:latin typeface="Arial"/>
              </a:rPr>
              <a:t> </a:t>
            </a:r>
            <a:r>
              <a:rPr lang="es-ES" sz="700" err="1">
                <a:solidFill>
                  <a:srgbClr val="A6A6A6"/>
                </a:solidFill>
                <a:latin typeface="Arial"/>
              </a:rPr>
              <a:t>Ther</a:t>
            </a:r>
            <a:r>
              <a:rPr lang="es-ES" sz="700">
                <a:solidFill>
                  <a:srgbClr val="A6A6A6"/>
                </a:solidFill>
                <a:latin typeface="Arial"/>
              </a:rPr>
              <a:t> (</a:t>
            </a:r>
            <a:r>
              <a:rPr lang="es-ES" sz="700" err="1">
                <a:solidFill>
                  <a:srgbClr val="A6A6A6"/>
                </a:solidFill>
                <a:latin typeface="Arial"/>
              </a:rPr>
              <a:t>Heidelb</a:t>
            </a:r>
            <a:r>
              <a:rPr lang="es-ES" sz="700">
                <a:solidFill>
                  <a:srgbClr val="A6A6A6"/>
                </a:solidFill>
                <a:latin typeface="Arial"/>
              </a:rPr>
              <a:t>). 2023;13(7):1535-1547</a:t>
            </a:r>
            <a:endParaRPr lang="es-ES" altLang="es-ES" sz="700">
              <a:solidFill>
                <a:srgbClr val="A6A6A6"/>
              </a:solidFill>
              <a:latin typeface="Arial" panose="020B0604020202020204" pitchFamily="34" charset="0"/>
            </a:endParaRPr>
          </a:p>
        </p:txBody>
      </p:sp>
      <p:sp>
        <p:nvSpPr>
          <p:cNvPr id="4" name="CuadroTexto 3">
            <a:extLst>
              <a:ext uri="{FF2B5EF4-FFF2-40B4-BE49-F238E27FC236}">
                <a16:creationId xmlns:a16="http://schemas.microsoft.com/office/drawing/2014/main" id="{983E18D8-7815-9955-FFEC-9931517EB14D}"/>
              </a:ext>
            </a:extLst>
          </p:cNvPr>
          <p:cNvSpPr txBox="1"/>
          <p:nvPr/>
        </p:nvSpPr>
        <p:spPr>
          <a:xfrm>
            <a:off x="873760" y="1340388"/>
            <a:ext cx="10233264" cy="2669421"/>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216000" rIns="46800" bIns="46800" anchor="ctr">
            <a:noAutofit/>
          </a:bodyPr>
          <a:lstStyle/>
          <a:p>
            <a:pPr marL="900" marR="0" lvl="0" algn="l" defTabSz="914400" rtl="0" eaLnBrk="1" fontAlgn="auto" latinLnBrk="0" hangingPunct="1">
              <a:lnSpc>
                <a:spcPct val="120000"/>
              </a:lnSpc>
              <a:spcBef>
                <a:spcPct val="0"/>
              </a:spcBef>
              <a:spcAft>
                <a:spcPts val="600"/>
              </a:spcAft>
              <a:buClr>
                <a:srgbClr val="CAF6A8"/>
              </a:buClr>
              <a:buSzTx/>
              <a:tabLst/>
              <a:defRPr/>
            </a:pPr>
            <a:endParaRPr kumimoji="0" lang="es-ES" sz="1600" i="0" u="none" strike="noStrike" kern="1200" cap="none" spc="20" normalizeH="0" baseline="30000" noProof="0">
              <a:ln>
                <a:noFill/>
              </a:ln>
              <a:solidFill>
                <a:srgbClr val="22346A"/>
              </a:solidFill>
              <a:effectLst/>
              <a:uLnTx/>
              <a:uFillTx/>
              <a:latin typeface="Arial"/>
              <a:ea typeface="+mn-ea"/>
              <a:cs typeface="+mn-cs"/>
            </a:endParaRPr>
          </a:p>
        </p:txBody>
      </p:sp>
    </p:spTree>
    <p:extLst>
      <p:ext uri="{BB962C8B-B14F-4D97-AF65-F5344CB8AC3E}">
        <p14:creationId xmlns:p14="http://schemas.microsoft.com/office/powerpoint/2010/main" val="2085799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3FC66-04BA-489F-687D-2731F2A008BC}"/>
              </a:ext>
            </a:extLst>
          </p:cNvPr>
          <p:cNvSpPr>
            <a:spLocks noGrp="1"/>
          </p:cNvSpPr>
          <p:nvPr>
            <p:ph type="title"/>
          </p:nvPr>
        </p:nvSpPr>
        <p:spPr/>
        <p:txBody>
          <a:bodyPr/>
          <a:lstStyle/>
          <a:p>
            <a:r>
              <a:rPr lang="es-ES"/>
              <a:t>Lebrikizumab presenta mayor afinidad</a:t>
            </a:r>
            <a:r>
              <a:rPr lang="es-ES" baseline="30000"/>
              <a:t>1,2</a:t>
            </a:r>
          </a:p>
        </p:txBody>
      </p:sp>
      <p:grpSp>
        <p:nvGrpSpPr>
          <p:cNvPr id="9" name="Grupo 8">
            <a:extLst>
              <a:ext uri="{FF2B5EF4-FFF2-40B4-BE49-F238E27FC236}">
                <a16:creationId xmlns:a16="http://schemas.microsoft.com/office/drawing/2014/main" id="{FD3ABF1E-3777-A5FB-9AE8-DD15AB6361FF}"/>
              </a:ext>
            </a:extLst>
          </p:cNvPr>
          <p:cNvGrpSpPr/>
          <p:nvPr/>
        </p:nvGrpSpPr>
        <p:grpSpPr>
          <a:xfrm rot="5400000">
            <a:off x="4560404" y="-2504753"/>
            <a:ext cx="2762052" cy="10072263"/>
            <a:chOff x="533758" y="1276460"/>
            <a:chExt cx="5518467" cy="4305080"/>
          </a:xfrm>
        </p:grpSpPr>
        <p:sp>
          <p:nvSpPr>
            <p:cNvPr id="10" name="Rectángulo redondeado 9">
              <a:extLst>
                <a:ext uri="{FF2B5EF4-FFF2-40B4-BE49-F238E27FC236}">
                  <a16:creationId xmlns:a16="http://schemas.microsoft.com/office/drawing/2014/main" id="{59DEBF54-8DFE-8BA8-8925-E5667C9E268F}"/>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Forma, Rectángulo, Cuadrado&#10;&#10;Descripción generada automáticamente">
              <a:extLst>
                <a:ext uri="{FF2B5EF4-FFF2-40B4-BE49-F238E27FC236}">
                  <a16:creationId xmlns:a16="http://schemas.microsoft.com/office/drawing/2014/main" id="{93847E6C-0512-71FC-C2AC-CBAC18F9172E}"/>
                </a:ext>
              </a:extLst>
            </p:cNvPr>
            <p:cNvPicPr>
              <a:picLocks noChangeAspect="1"/>
            </p:cNvPicPr>
            <p:nvPr/>
          </p:nvPicPr>
          <p:blipFill>
            <a:blip r:embed="rId2"/>
            <a:stretch>
              <a:fillRect/>
            </a:stretch>
          </p:blipFill>
          <p:spPr>
            <a:xfrm>
              <a:off x="533758" y="1276460"/>
              <a:ext cx="5518467" cy="4305080"/>
            </a:xfrm>
            <a:prstGeom prst="rect">
              <a:avLst/>
            </a:prstGeom>
          </p:spPr>
        </p:pic>
      </p:grpSp>
      <p:pic>
        <p:nvPicPr>
          <p:cNvPr id="4" name="Imagen 3">
            <a:extLst>
              <a:ext uri="{FF2B5EF4-FFF2-40B4-BE49-F238E27FC236}">
                <a16:creationId xmlns:a16="http://schemas.microsoft.com/office/drawing/2014/main" id="{7F41271A-D0F8-20B4-8F75-EFAD4C06C68C}"/>
              </a:ext>
            </a:extLst>
          </p:cNvPr>
          <p:cNvPicPr>
            <a:picLocks noChangeAspect="1"/>
          </p:cNvPicPr>
          <p:nvPr/>
        </p:nvPicPr>
        <p:blipFill>
          <a:blip r:embed="rId3"/>
          <a:stretch>
            <a:fillRect/>
          </a:stretch>
        </p:blipFill>
        <p:spPr>
          <a:xfrm>
            <a:off x="1767475" y="1314780"/>
            <a:ext cx="8347911" cy="2433198"/>
          </a:xfrm>
          <a:prstGeom prst="rect">
            <a:avLst/>
          </a:prstGeom>
        </p:spPr>
      </p:pic>
      <p:sp>
        <p:nvSpPr>
          <p:cNvPr id="5" name="Marcador de pie de página 76">
            <a:extLst>
              <a:ext uri="{FF2B5EF4-FFF2-40B4-BE49-F238E27FC236}">
                <a16:creationId xmlns:a16="http://schemas.microsoft.com/office/drawing/2014/main" id="{C4930B54-6F41-58EA-4DCD-BACC7D458AEB}"/>
              </a:ext>
            </a:extLst>
          </p:cNvPr>
          <p:cNvSpPr txBox="1">
            <a:spLocks/>
          </p:cNvSpPr>
          <p:nvPr/>
        </p:nvSpPr>
        <p:spPr>
          <a:xfrm>
            <a:off x="1634948" y="5959911"/>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800" kern="0">
                <a:solidFill>
                  <a:schemeClr val="bg1">
                    <a:lumMod val="65000"/>
                  </a:schemeClr>
                </a:solidFill>
                <a:latin typeface="Arial" panose="020B0604020202020204" pitchFamily="34" charset="0"/>
                <a:cs typeface="Arial" panose="020B0604020202020204" pitchFamily="34" charset="0"/>
              </a:rPr>
              <a:t>
Nota: Datos basados en la forma </a:t>
            </a:r>
            <a:r>
              <a:rPr lang="es-ES" sz="800" kern="0" err="1">
                <a:solidFill>
                  <a:schemeClr val="bg1">
                    <a:lumMod val="65000"/>
                  </a:schemeClr>
                </a:solidFill>
                <a:latin typeface="Arial" panose="020B0604020202020204" pitchFamily="34" charset="0"/>
                <a:cs typeface="Arial" panose="020B0604020202020204" pitchFamily="34" charset="0"/>
              </a:rPr>
              <a:t>aglicosilada</a:t>
            </a:r>
            <a:r>
              <a:rPr lang="es-ES" sz="800" kern="0">
                <a:solidFill>
                  <a:schemeClr val="bg1">
                    <a:lumMod val="65000"/>
                  </a:schemeClr>
                </a:solidFill>
                <a:latin typeface="Arial" panose="020B0604020202020204" pitchFamily="34" charset="0"/>
                <a:cs typeface="Arial" panose="020B0604020202020204" pitchFamily="34" charset="0"/>
              </a:rPr>
              <a:t> de IL-13. Los datos con IL-13 </a:t>
            </a:r>
            <a:r>
              <a:rPr lang="es-ES" sz="800" kern="0" err="1">
                <a:solidFill>
                  <a:schemeClr val="bg1">
                    <a:lumMod val="65000"/>
                  </a:schemeClr>
                </a:solidFill>
                <a:latin typeface="Arial" panose="020B0604020202020204" pitchFamily="34" charset="0"/>
                <a:cs typeface="Arial" panose="020B0604020202020204" pitchFamily="34" charset="0"/>
              </a:rPr>
              <a:t>aglicosilada</a:t>
            </a:r>
            <a:r>
              <a:rPr lang="es-ES" sz="800" kern="0">
                <a:solidFill>
                  <a:schemeClr val="bg1">
                    <a:lumMod val="65000"/>
                  </a:schemeClr>
                </a:solidFill>
                <a:latin typeface="Arial" panose="020B0604020202020204" pitchFamily="34" charset="0"/>
                <a:cs typeface="Arial" panose="020B0604020202020204" pitchFamily="34" charset="0"/>
              </a:rPr>
              <a:t> muestran que lebrikizumab se une a la IL-13 con una afinidad ~140 veces mayor que tralokinumab.</a:t>
            </a:r>
            <a:r>
              <a:rPr lang="es-ES" sz="800" kern="0" baseline="30000">
                <a:solidFill>
                  <a:schemeClr val="bg1">
                    <a:lumMod val="65000"/>
                  </a:schemeClr>
                </a:solidFill>
                <a:latin typeface="Arial" panose="020B0604020202020204" pitchFamily="34" charset="0"/>
                <a:cs typeface="Arial" panose="020B0604020202020204" pitchFamily="34" charset="0"/>
              </a:rPr>
              <a:t>1</a:t>
            </a:r>
            <a:r>
              <a:rPr lang="es-ES" sz="800" kern="0">
                <a:solidFill>
                  <a:schemeClr val="bg1">
                    <a:lumMod val="65000"/>
                  </a:schemeClr>
                </a:solidFill>
                <a:latin typeface="Arial" panose="020B0604020202020204" pitchFamily="34" charset="0"/>
                <a:cs typeface="Arial" panose="020B0604020202020204" pitchFamily="34" charset="0"/>
              </a:rPr>
              <a:t> Cuanto menor sea el valor de K</a:t>
            </a:r>
            <a:r>
              <a:rPr lang="es-ES" sz="800" kern="0" baseline="-25000">
                <a:solidFill>
                  <a:schemeClr val="bg1">
                    <a:lumMod val="65000"/>
                  </a:schemeClr>
                </a:solidFill>
                <a:latin typeface="Arial" panose="020B0604020202020204" pitchFamily="34" charset="0"/>
                <a:cs typeface="Arial" panose="020B0604020202020204" pitchFamily="34" charset="0"/>
              </a:rPr>
              <a:t>D</a:t>
            </a:r>
            <a:r>
              <a:rPr lang="es-ES" sz="800" kern="0">
                <a:solidFill>
                  <a:schemeClr val="bg1">
                    <a:lumMod val="65000"/>
                  </a:schemeClr>
                </a:solidFill>
                <a:latin typeface="Arial" panose="020B0604020202020204" pitchFamily="34" charset="0"/>
                <a:cs typeface="Arial" panose="020B0604020202020204" pitchFamily="34" charset="0"/>
              </a:rPr>
              <a:t>, mayor será la afinidad de unión</a:t>
            </a:r>
            <a:r>
              <a:rPr lang="es-ES" sz="800" kern="0" baseline="30000">
                <a:solidFill>
                  <a:schemeClr val="bg1">
                    <a:lumMod val="65000"/>
                  </a:schemeClr>
                </a:solidFill>
                <a:latin typeface="Arial" panose="020B0604020202020204" pitchFamily="34" charset="0"/>
                <a:cs typeface="Arial" panose="020B0604020202020204" pitchFamily="34" charset="0"/>
              </a:rPr>
              <a:t>2</a:t>
            </a:r>
            <a:endParaRPr lang="en-GB" sz="800" u="sng" kern="0">
              <a:solidFill>
                <a:schemeClr val="bg1">
                  <a:lumMod val="65000"/>
                </a:schemeClr>
              </a:solidFill>
              <a:latin typeface="Arial" panose="020B0604020202020204" pitchFamily="34" charset="0"/>
              <a:cs typeface="Arial" panose="020B0604020202020204" pitchFamily="34" charset="0"/>
            </a:endParaRPr>
          </a:p>
          <a:p>
            <a:pPr marL="0" marR="0" lvl="0" indent="0" defTabSz="914286"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KD=Dissociation Binding Constant; Kon=Association Rate Constant; </a:t>
            </a:r>
            <a:r>
              <a:rPr kumimoji="0" lang="en-US" sz="800" b="0" i="0" u="none" strike="noStrike" kern="0" cap="none" spc="0" normalizeH="0" baseline="0" noProof="0" err="1">
                <a:ln>
                  <a:noFill/>
                </a:ln>
                <a:solidFill>
                  <a:schemeClr val="bg1">
                    <a:lumMod val="65000"/>
                  </a:schemeClr>
                </a:solidFill>
                <a:effectLst/>
                <a:uLnTx/>
                <a:uFillTx/>
                <a:latin typeface="Arial" panose="020B0604020202020204" pitchFamily="34" charset="0"/>
                <a:cs typeface="Arial" panose="020B0604020202020204" pitchFamily="34" charset="0"/>
              </a:rPr>
              <a:t>Koff</a:t>
            </a:r>
            <a:r>
              <a:rPr kumimoji="0" lang="en-US"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=Dissociation Rate Constant; SD=Standard Deviation.</a:t>
            </a:r>
          </a:p>
          <a:p>
            <a:pPr marL="0" marR="0" lvl="0" indent="0" defTabSz="914286"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endParaRPr>
          </a:p>
          <a:p>
            <a:pPr marL="0" marR="0" lvl="0" indent="0" defTabSz="914286"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1. </a:t>
            </a:r>
            <a:r>
              <a:rPr kumimoji="0" lang="en-GB" sz="800" b="0" i="0" u="none" strike="noStrike" kern="0" cap="none" spc="0" normalizeH="0" baseline="0" noProof="0" err="1">
                <a:ln>
                  <a:noFill/>
                </a:ln>
                <a:solidFill>
                  <a:schemeClr val="bg1">
                    <a:lumMod val="65000"/>
                  </a:schemeClr>
                </a:solidFill>
                <a:effectLst/>
                <a:uLnTx/>
                <a:uFillTx/>
                <a:latin typeface="Arial" panose="020B0604020202020204" pitchFamily="34" charset="0"/>
                <a:cs typeface="Arial" panose="020B0604020202020204" pitchFamily="34" charset="0"/>
              </a:rPr>
              <a:t>Okragly</a:t>
            </a:r>
            <a:r>
              <a:rPr kumimoji="0" lang="en-GB"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 AJ, et al. </a:t>
            </a:r>
            <a:r>
              <a:rPr kumimoji="0" lang="en-US"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Binding, Neutralization and Internalization of the Interleukin-13 Antibody, Lebrikizumab. </a:t>
            </a:r>
            <a:r>
              <a:rPr kumimoji="0" lang="en-GB"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Dermatol </a:t>
            </a:r>
            <a:r>
              <a:rPr kumimoji="0" lang="en-GB" sz="800" b="0" i="0" u="none" strike="noStrike" kern="0" cap="none" spc="0" normalizeH="0" baseline="0" noProof="0" err="1">
                <a:ln>
                  <a:noFill/>
                </a:ln>
                <a:solidFill>
                  <a:schemeClr val="bg1">
                    <a:lumMod val="65000"/>
                  </a:schemeClr>
                </a:solidFill>
                <a:effectLst/>
                <a:uLnTx/>
                <a:uFillTx/>
                <a:latin typeface="Arial" panose="020B0604020202020204" pitchFamily="34" charset="0"/>
                <a:cs typeface="Arial" panose="020B0604020202020204" pitchFamily="34" charset="0"/>
              </a:rPr>
              <a:t>Ther</a:t>
            </a:r>
            <a:r>
              <a:rPr kumimoji="0" lang="en-GB"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 (</a:t>
            </a:r>
            <a:r>
              <a:rPr kumimoji="0" lang="en-GB" sz="800" b="0" i="0" u="none" strike="noStrike" kern="0" cap="none" spc="0" normalizeH="0" baseline="0" noProof="0" err="1">
                <a:ln>
                  <a:noFill/>
                </a:ln>
                <a:solidFill>
                  <a:schemeClr val="bg1">
                    <a:lumMod val="65000"/>
                  </a:schemeClr>
                </a:solidFill>
                <a:effectLst/>
                <a:uLnTx/>
                <a:uFillTx/>
                <a:latin typeface="Arial" panose="020B0604020202020204" pitchFamily="34" charset="0"/>
                <a:cs typeface="Arial" panose="020B0604020202020204" pitchFamily="34" charset="0"/>
              </a:rPr>
              <a:t>Heidelb</a:t>
            </a:r>
            <a:r>
              <a:rPr kumimoji="0" lang="en-GB"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 2023 Jul;13(7):1535-1547; 2. </a:t>
            </a:r>
            <a:r>
              <a:rPr kumimoji="0" lang="en-US" sz="800" b="0" i="0" u="none" strike="noStrike" kern="0" cap="none" spc="0" normalizeH="0" baseline="0" noProof="0">
                <a:ln>
                  <a:noFill/>
                </a:ln>
                <a:solidFill>
                  <a:schemeClr val="bg1">
                    <a:lumMod val="65000"/>
                  </a:schemeClr>
                </a:solidFill>
                <a:effectLst/>
                <a:uLnTx/>
                <a:uFillTx/>
                <a:latin typeface="Arial" panose="020B0604020202020204" pitchFamily="34" charset="0"/>
                <a:cs typeface="Arial" panose="020B0604020202020204" pitchFamily="34" charset="0"/>
              </a:rPr>
              <a:t>Shim J, et al. Prediction of drug-target binding affinity using similarity-based convolutional neural network. Sci Rep. 2021;11(1):4416. </a:t>
            </a:r>
            <a:endParaRPr kumimoji="0" lang="en-GB" sz="800" b="0" i="0" u="none" strike="noStrike" kern="0" cap="none" spc="0" normalizeH="0" baseline="0" noProof="0">
              <a:ln>
                <a:noFill/>
              </a:ln>
              <a:solidFill>
                <a:schemeClr val="bg1">
                  <a:lumMod val="65000"/>
                </a:schemeClr>
              </a:solidFill>
              <a:effectLst/>
              <a:highlight>
                <a:srgbClr val="FFFF00"/>
              </a:highlight>
              <a:uLnTx/>
              <a:uFillTx/>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83FCF07-65EC-DFC8-48FC-68706C2A1937}"/>
              </a:ext>
            </a:extLst>
          </p:cNvPr>
          <p:cNvSpPr txBox="1"/>
          <p:nvPr/>
        </p:nvSpPr>
        <p:spPr>
          <a:xfrm>
            <a:off x="873760" y="4367466"/>
            <a:ext cx="10149840" cy="1149414"/>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a:t>Las diferencias en las características moleculares de estas terapias frente a IL-13 pueden ayudar </a:t>
            </a:r>
            <a:br>
              <a:rPr lang="es-ES"/>
            </a:br>
            <a:r>
              <a:rPr lang="es-ES"/>
              <a:t>a comprender las diferencias observadas en los resultados de los ensayos clínicos, aunque no se hayan realizado estudios comparativos directos</a:t>
            </a:r>
            <a:r>
              <a:rPr lang="es-ES" baseline="30000"/>
              <a:t>1</a:t>
            </a:r>
          </a:p>
        </p:txBody>
      </p:sp>
    </p:spTree>
    <p:extLst>
      <p:ext uri="{BB962C8B-B14F-4D97-AF65-F5344CB8AC3E}">
        <p14:creationId xmlns:p14="http://schemas.microsoft.com/office/powerpoint/2010/main" val="685452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71BD24E-EEB7-9C6A-0D2C-1C4BEE985F03}"/>
              </a:ext>
            </a:extLst>
          </p:cNvPr>
          <p:cNvSpPr txBox="1"/>
          <p:nvPr/>
        </p:nvSpPr>
        <p:spPr>
          <a:xfrm>
            <a:off x="575669" y="1172539"/>
            <a:ext cx="10640612" cy="416011"/>
          </a:xfrm>
          <a:prstGeom prst="rect">
            <a:avLst/>
          </a:prstGeom>
          <a:noFill/>
        </p:spPr>
        <p:txBody>
          <a:bodyPr wrap="square">
            <a:spAutoFit/>
          </a:bodyPr>
          <a:lstStyle/>
          <a:p>
            <a:pPr marL="342900" marR="0" lvl="0" indent="-342900" algn="l" defTabSz="914400" rtl="0" eaLnBrk="1" fontAlgn="auto" latinLnBrk="0" hangingPunct="1">
              <a:lnSpc>
                <a:spcPct val="150000"/>
              </a:lnSpc>
              <a:spcBef>
                <a:spcPct val="0"/>
              </a:spcBef>
              <a:spcAft>
                <a:spcPts val="0"/>
              </a:spcAft>
              <a:buClr>
                <a:srgbClr val="CAF6A8"/>
              </a:buClr>
              <a:buSzTx/>
              <a:buFont typeface="Arial" panose="020B0604020202020204" pitchFamily="34" charset="0"/>
              <a:buChar char="•"/>
              <a:tabLst/>
              <a:defRPr/>
            </a:pPr>
            <a:r>
              <a:rPr kumimoji="0" lang="es-ES" sz="1600" i="0" u="none" strike="noStrike" kern="1200" cap="none" spc="20" normalizeH="0" baseline="0" noProof="0" err="1">
                <a:ln>
                  <a:noFill/>
                </a:ln>
                <a:solidFill>
                  <a:srgbClr val="22346A"/>
                </a:solidFill>
                <a:effectLst/>
                <a:uLnTx/>
                <a:uFillTx/>
                <a:latin typeface="Arial"/>
                <a:ea typeface="+mn-ea"/>
                <a:cs typeface="+mn-cs"/>
              </a:rPr>
              <a:t>Lebrikizumab</a:t>
            </a:r>
            <a:r>
              <a:rPr kumimoji="0" lang="es-ES" sz="1600" i="0" u="none" strike="noStrike" kern="1200" cap="none" spc="20" normalizeH="0" baseline="0" noProof="0">
                <a:ln>
                  <a:noFill/>
                </a:ln>
                <a:solidFill>
                  <a:srgbClr val="22346A"/>
                </a:solidFill>
                <a:effectLst/>
                <a:uLnTx/>
                <a:uFillTx/>
                <a:latin typeface="Arial"/>
                <a:ea typeface="+mn-ea"/>
                <a:cs typeface="+mn-cs"/>
              </a:rPr>
              <a:t> neutraliza la IL-13 con </a:t>
            </a:r>
            <a:r>
              <a:rPr kumimoji="0" lang="es-ES" sz="1600" b="1" i="0" u="none" strike="noStrike" kern="1200" cap="none" spc="20" normalizeH="0" baseline="0" noProof="0">
                <a:ln>
                  <a:noFill/>
                </a:ln>
                <a:solidFill>
                  <a:srgbClr val="22346A"/>
                </a:solidFill>
                <a:effectLst/>
                <a:uLnTx/>
                <a:uFillTx/>
                <a:latin typeface="Arial"/>
                <a:ea typeface="+mn-ea"/>
                <a:cs typeface="+mn-cs"/>
              </a:rPr>
              <a:t>mayor potencia </a:t>
            </a:r>
            <a:r>
              <a:rPr kumimoji="0" lang="es-ES" sz="1600" i="0" u="none" strike="noStrike" kern="1200" cap="none" spc="20" normalizeH="0" baseline="0" noProof="0">
                <a:ln>
                  <a:noFill/>
                </a:ln>
                <a:solidFill>
                  <a:srgbClr val="22346A"/>
                </a:solidFill>
                <a:effectLst/>
                <a:uLnTx/>
                <a:uFillTx/>
                <a:latin typeface="Arial"/>
                <a:ea typeface="+mn-ea"/>
                <a:cs typeface="+mn-cs"/>
              </a:rPr>
              <a:t>que tralokinumab.</a:t>
            </a:r>
            <a:r>
              <a:rPr kumimoji="0" lang="es-ES" sz="1600" i="0" u="none" strike="noStrike" kern="1200" cap="none" spc="20" normalizeH="0" baseline="30000" noProof="0">
                <a:ln>
                  <a:noFill/>
                </a:ln>
                <a:solidFill>
                  <a:srgbClr val="22346A"/>
                </a:solidFill>
                <a:effectLst/>
                <a:uLnTx/>
                <a:uFillTx/>
                <a:latin typeface="Arial"/>
                <a:ea typeface="+mn-ea"/>
                <a:cs typeface="+mn-cs"/>
              </a:rPr>
              <a:t>1</a:t>
            </a:r>
          </a:p>
        </p:txBody>
      </p:sp>
      <p:sp>
        <p:nvSpPr>
          <p:cNvPr id="6" name="CuadroTexto 5">
            <a:extLst>
              <a:ext uri="{FF2B5EF4-FFF2-40B4-BE49-F238E27FC236}">
                <a16:creationId xmlns:a16="http://schemas.microsoft.com/office/drawing/2014/main" id="{67C37A1F-330F-367C-9B1D-324186CCEEDA}"/>
              </a:ext>
            </a:extLst>
          </p:cNvPr>
          <p:cNvSpPr txBox="1"/>
          <p:nvPr/>
        </p:nvSpPr>
        <p:spPr>
          <a:xfrm>
            <a:off x="344800" y="4869319"/>
            <a:ext cx="11436522" cy="919401"/>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sz="1400"/>
              <a:t>Las diferencias en las características moleculares de estas terapias frente a IL-13 pueden ayudar a comprender las diferencias observadas en los resultados de los ensayos clínicos, aunque no se hayan realizado estudios comparativos directos</a:t>
            </a:r>
            <a:r>
              <a:rPr lang="es-ES" sz="1400" baseline="30000"/>
              <a:t>1</a:t>
            </a:r>
          </a:p>
        </p:txBody>
      </p:sp>
      <p:pic>
        <p:nvPicPr>
          <p:cNvPr id="8" name="Imagen 7">
            <a:extLst>
              <a:ext uri="{FF2B5EF4-FFF2-40B4-BE49-F238E27FC236}">
                <a16:creationId xmlns:a16="http://schemas.microsoft.com/office/drawing/2014/main" id="{25E1D26C-5994-2805-121E-61179BC083A1}"/>
              </a:ext>
            </a:extLst>
          </p:cNvPr>
          <p:cNvPicPr>
            <a:picLocks noChangeAspect="1"/>
          </p:cNvPicPr>
          <p:nvPr/>
        </p:nvPicPr>
        <p:blipFill>
          <a:blip r:embed="rId3"/>
          <a:stretch>
            <a:fillRect/>
          </a:stretch>
        </p:blipFill>
        <p:spPr>
          <a:xfrm>
            <a:off x="302269" y="2390360"/>
            <a:ext cx="3622191" cy="2077280"/>
          </a:xfrm>
          <a:prstGeom prst="rect">
            <a:avLst/>
          </a:prstGeom>
        </p:spPr>
      </p:pic>
      <p:pic>
        <p:nvPicPr>
          <p:cNvPr id="9" name="Imagen 8">
            <a:extLst>
              <a:ext uri="{FF2B5EF4-FFF2-40B4-BE49-F238E27FC236}">
                <a16:creationId xmlns:a16="http://schemas.microsoft.com/office/drawing/2014/main" id="{6C93F521-79F9-2EF9-BCF7-F2EB11409B61}"/>
              </a:ext>
            </a:extLst>
          </p:cNvPr>
          <p:cNvPicPr>
            <a:picLocks noChangeAspect="1"/>
          </p:cNvPicPr>
          <p:nvPr/>
        </p:nvPicPr>
        <p:blipFill>
          <a:blip r:embed="rId4"/>
          <a:stretch>
            <a:fillRect/>
          </a:stretch>
        </p:blipFill>
        <p:spPr>
          <a:xfrm>
            <a:off x="3924460" y="2368741"/>
            <a:ext cx="3743144" cy="2120518"/>
          </a:xfrm>
          <a:prstGeom prst="rect">
            <a:avLst/>
          </a:prstGeom>
        </p:spPr>
      </p:pic>
      <p:pic>
        <p:nvPicPr>
          <p:cNvPr id="10" name="Imagen 9">
            <a:extLst>
              <a:ext uri="{FF2B5EF4-FFF2-40B4-BE49-F238E27FC236}">
                <a16:creationId xmlns:a16="http://schemas.microsoft.com/office/drawing/2014/main" id="{62F2A99A-1999-D4F7-3A6E-9D9E52A41B0B}"/>
              </a:ext>
            </a:extLst>
          </p:cNvPr>
          <p:cNvPicPr>
            <a:picLocks noChangeAspect="1"/>
          </p:cNvPicPr>
          <p:nvPr/>
        </p:nvPicPr>
        <p:blipFill>
          <a:blip r:embed="rId5"/>
          <a:stretch>
            <a:fillRect/>
          </a:stretch>
        </p:blipFill>
        <p:spPr>
          <a:xfrm>
            <a:off x="7939624" y="2372925"/>
            <a:ext cx="3743144" cy="1827885"/>
          </a:xfrm>
          <a:prstGeom prst="rect">
            <a:avLst/>
          </a:prstGeom>
        </p:spPr>
      </p:pic>
      <p:sp>
        <p:nvSpPr>
          <p:cNvPr id="11" name="CuadroTexto 10">
            <a:extLst>
              <a:ext uri="{FF2B5EF4-FFF2-40B4-BE49-F238E27FC236}">
                <a16:creationId xmlns:a16="http://schemas.microsoft.com/office/drawing/2014/main" id="{8C971BA9-CCD7-3D1D-EF15-D28EF7C1A281}"/>
              </a:ext>
            </a:extLst>
          </p:cNvPr>
          <p:cNvSpPr txBox="1"/>
          <p:nvPr/>
        </p:nvSpPr>
        <p:spPr>
          <a:xfrm>
            <a:off x="344800" y="2047424"/>
            <a:ext cx="7365335" cy="261610"/>
          </a:xfrm>
          <a:prstGeom prst="rect">
            <a:avLst/>
          </a:prstGeom>
          <a:noFill/>
        </p:spPr>
        <p:txBody>
          <a:bodyPr wrap="square">
            <a:spAutoFit/>
          </a:bodyPr>
          <a:lstStyle/>
          <a:p>
            <a:pPr algn="ctr"/>
            <a:r>
              <a:rPr lang="es-ES" sz="1100" b="1">
                <a:solidFill>
                  <a:srgbClr val="834AC5"/>
                </a:solidFill>
                <a:latin typeface="Arial" panose="020B0604020202020204" pitchFamily="34" charset="0"/>
                <a:cs typeface="Arial" panose="020B0604020202020204" pitchFamily="34" charset="0"/>
              </a:rPr>
              <a:t>Inhibición de la actividad de STAT6 inducida por IL-13</a:t>
            </a:r>
          </a:p>
        </p:txBody>
      </p:sp>
      <p:sp>
        <p:nvSpPr>
          <p:cNvPr id="12" name="CuadroTexto 11">
            <a:extLst>
              <a:ext uri="{FF2B5EF4-FFF2-40B4-BE49-F238E27FC236}">
                <a16:creationId xmlns:a16="http://schemas.microsoft.com/office/drawing/2014/main" id="{61E41CA0-7BEA-5124-EE00-5EC3F7DD9810}"/>
              </a:ext>
            </a:extLst>
          </p:cNvPr>
          <p:cNvSpPr txBox="1"/>
          <p:nvPr/>
        </p:nvSpPr>
        <p:spPr>
          <a:xfrm>
            <a:off x="7710590" y="2046460"/>
            <a:ext cx="4070732" cy="261610"/>
          </a:xfrm>
          <a:prstGeom prst="rect">
            <a:avLst/>
          </a:prstGeom>
          <a:noFill/>
        </p:spPr>
        <p:txBody>
          <a:bodyPr wrap="square">
            <a:spAutoFit/>
          </a:bodyPr>
          <a:lstStyle/>
          <a:p>
            <a:pPr algn="ctr"/>
            <a:r>
              <a:rPr lang="es-ES" sz="1100" b="1">
                <a:solidFill>
                  <a:srgbClr val="834AC5"/>
                </a:solidFill>
                <a:latin typeface="Arial" panose="020B0604020202020204" pitchFamily="34" charset="0"/>
                <a:cs typeface="Arial" panose="020B0604020202020204" pitchFamily="34" charset="0"/>
              </a:rPr>
              <a:t>Inhibición</a:t>
            </a:r>
            <a:r>
              <a:rPr lang="es-ES" sz="1100" b="1">
                <a:solidFill>
                  <a:schemeClr val="accent5"/>
                </a:solidFill>
                <a:latin typeface="Arial" panose="020B0604020202020204" pitchFamily="34" charset="0"/>
                <a:cs typeface="Arial" panose="020B0604020202020204" pitchFamily="34" charset="0"/>
              </a:rPr>
              <a:t> </a:t>
            </a:r>
            <a:r>
              <a:rPr lang="es-ES" sz="1100" b="1">
                <a:solidFill>
                  <a:srgbClr val="834AC5"/>
                </a:solidFill>
                <a:latin typeface="Arial" panose="020B0604020202020204" pitchFamily="34" charset="0"/>
                <a:cs typeface="Arial" panose="020B0604020202020204" pitchFamily="34" charset="0"/>
              </a:rPr>
              <a:t>de la secreción de </a:t>
            </a:r>
            <a:r>
              <a:rPr lang="es-ES" sz="1100" b="1" err="1">
                <a:solidFill>
                  <a:srgbClr val="834AC5"/>
                </a:solidFill>
                <a:latin typeface="Arial" panose="020B0604020202020204" pitchFamily="34" charset="0"/>
                <a:cs typeface="Arial" panose="020B0604020202020204" pitchFamily="34" charset="0"/>
              </a:rPr>
              <a:t>periostina</a:t>
            </a:r>
            <a:r>
              <a:rPr lang="es-ES" sz="1100" b="1">
                <a:solidFill>
                  <a:srgbClr val="834AC5"/>
                </a:solidFill>
                <a:latin typeface="Arial" panose="020B0604020202020204" pitchFamily="34" charset="0"/>
                <a:cs typeface="Arial" panose="020B0604020202020204" pitchFamily="34" charset="0"/>
              </a:rPr>
              <a:t> inducida por IL-13</a:t>
            </a:r>
          </a:p>
        </p:txBody>
      </p:sp>
      <p:sp>
        <p:nvSpPr>
          <p:cNvPr id="2" name="Título 2">
            <a:extLst>
              <a:ext uri="{FF2B5EF4-FFF2-40B4-BE49-F238E27FC236}">
                <a16:creationId xmlns:a16="http://schemas.microsoft.com/office/drawing/2014/main" id="{9194FE50-C440-64AD-B5B6-6590CC1E9641}"/>
              </a:ext>
            </a:extLst>
          </p:cNvPr>
          <p:cNvSpPr txBox="1">
            <a:spLocks/>
          </p:cNvSpPr>
          <p:nvPr/>
        </p:nvSpPr>
        <p:spPr>
          <a:xfrm>
            <a:off x="541338" y="79375"/>
            <a:ext cx="10709275" cy="903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a:t>Diferencias mecanísticas de los inhibidores de IL-13</a:t>
            </a:r>
            <a:r>
              <a:rPr lang="es-ES" baseline="30000"/>
              <a:t>1</a:t>
            </a:r>
          </a:p>
        </p:txBody>
      </p:sp>
      <p:pic>
        <p:nvPicPr>
          <p:cNvPr id="16" name="Imagen 15" descr="Forma, Rectángulo&#10;&#10;Descripción generada automáticamente">
            <a:extLst>
              <a:ext uri="{FF2B5EF4-FFF2-40B4-BE49-F238E27FC236}">
                <a16:creationId xmlns:a16="http://schemas.microsoft.com/office/drawing/2014/main" id="{373DA0A2-CC20-8173-8B86-64CE4EFC6B61}"/>
              </a:ext>
            </a:extLst>
          </p:cNvPr>
          <p:cNvPicPr>
            <a:picLocks noChangeAspect="1"/>
          </p:cNvPicPr>
          <p:nvPr/>
        </p:nvPicPr>
        <p:blipFill>
          <a:blip r:embed="rId6"/>
          <a:stretch>
            <a:fillRect/>
          </a:stretch>
        </p:blipFill>
        <p:spPr>
          <a:xfrm>
            <a:off x="233757" y="1848317"/>
            <a:ext cx="1187298" cy="817484"/>
          </a:xfrm>
          <a:prstGeom prst="rect">
            <a:avLst/>
          </a:prstGeom>
        </p:spPr>
      </p:pic>
      <p:pic>
        <p:nvPicPr>
          <p:cNvPr id="17" name="Imagen 16" descr="Forma, Rectángulo&#10;&#10;Descripción generada automáticamente">
            <a:extLst>
              <a:ext uri="{FF2B5EF4-FFF2-40B4-BE49-F238E27FC236}">
                <a16:creationId xmlns:a16="http://schemas.microsoft.com/office/drawing/2014/main" id="{36C575BE-E466-EA76-D3F1-1CA817ACB97D}"/>
              </a:ext>
            </a:extLst>
          </p:cNvPr>
          <p:cNvPicPr>
            <a:picLocks noChangeAspect="1"/>
          </p:cNvPicPr>
          <p:nvPr/>
        </p:nvPicPr>
        <p:blipFill>
          <a:blip r:embed="rId6"/>
          <a:stretch>
            <a:fillRect/>
          </a:stretch>
        </p:blipFill>
        <p:spPr>
          <a:xfrm rot="10800000">
            <a:off x="6522837" y="3861805"/>
            <a:ext cx="1187298" cy="817484"/>
          </a:xfrm>
          <a:prstGeom prst="rect">
            <a:avLst/>
          </a:prstGeom>
        </p:spPr>
      </p:pic>
      <p:pic>
        <p:nvPicPr>
          <p:cNvPr id="18" name="Imagen 17" descr="Forma, Rectángulo&#10;&#10;Descripción generada automáticamente">
            <a:extLst>
              <a:ext uri="{FF2B5EF4-FFF2-40B4-BE49-F238E27FC236}">
                <a16:creationId xmlns:a16="http://schemas.microsoft.com/office/drawing/2014/main" id="{406D304B-E154-BD3D-F7F4-A4277A3B756A}"/>
              </a:ext>
            </a:extLst>
          </p:cNvPr>
          <p:cNvPicPr>
            <a:picLocks noChangeAspect="1"/>
          </p:cNvPicPr>
          <p:nvPr/>
        </p:nvPicPr>
        <p:blipFill>
          <a:blip r:embed="rId6"/>
          <a:stretch>
            <a:fillRect/>
          </a:stretch>
        </p:blipFill>
        <p:spPr>
          <a:xfrm>
            <a:off x="7569050" y="1851671"/>
            <a:ext cx="1187298" cy="817484"/>
          </a:xfrm>
          <a:prstGeom prst="rect">
            <a:avLst/>
          </a:prstGeom>
        </p:spPr>
      </p:pic>
      <p:pic>
        <p:nvPicPr>
          <p:cNvPr id="19" name="Imagen 18" descr="Forma, Rectángulo&#10;&#10;Descripción generada automáticamente">
            <a:extLst>
              <a:ext uri="{FF2B5EF4-FFF2-40B4-BE49-F238E27FC236}">
                <a16:creationId xmlns:a16="http://schemas.microsoft.com/office/drawing/2014/main" id="{BD087DB7-3DB7-019C-5D69-D55E778D7EE4}"/>
              </a:ext>
            </a:extLst>
          </p:cNvPr>
          <p:cNvPicPr>
            <a:picLocks noChangeAspect="1"/>
          </p:cNvPicPr>
          <p:nvPr/>
        </p:nvPicPr>
        <p:blipFill>
          <a:blip r:embed="rId6"/>
          <a:stretch>
            <a:fillRect/>
          </a:stretch>
        </p:blipFill>
        <p:spPr>
          <a:xfrm rot="10800000">
            <a:off x="10603879" y="3865159"/>
            <a:ext cx="1187298" cy="817484"/>
          </a:xfrm>
          <a:prstGeom prst="rect">
            <a:avLst/>
          </a:prstGeom>
        </p:spPr>
      </p:pic>
      <p:sp>
        <p:nvSpPr>
          <p:cNvPr id="3" name="Marcador de pie de página 76">
            <a:extLst>
              <a:ext uri="{FF2B5EF4-FFF2-40B4-BE49-F238E27FC236}">
                <a16:creationId xmlns:a16="http://schemas.microsoft.com/office/drawing/2014/main" id="{749D5650-2A6F-65A0-0547-9135B822C829}"/>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286" eaLnBrk="1" fontAlgn="base" latinLnBrk="0" hangingPunct="1">
              <a:lnSpc>
                <a:spcPct val="100000"/>
              </a:lnSpc>
              <a:spcBef>
                <a:spcPct val="0"/>
              </a:spcBef>
              <a:spcAft>
                <a:spcPct val="0"/>
              </a:spcAft>
              <a:buClrTx/>
              <a:buSzTx/>
              <a:buFontTx/>
              <a:buNone/>
              <a:tabLst/>
              <a:defRPr/>
            </a:pPr>
            <a:r>
              <a:rPr kumimoji="0" lang="en-GB"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1. </a:t>
            </a:r>
            <a:r>
              <a:rPr kumimoji="0" lang="en-GB" sz="800" b="0" i="0" u="none" strike="noStrike" kern="0" cap="none" spc="0" normalizeH="0" baseline="0" noProof="0" err="1">
                <a:ln>
                  <a:noFill/>
                </a:ln>
                <a:solidFill>
                  <a:schemeClr val="bg1">
                    <a:lumMod val="50000"/>
                  </a:schemeClr>
                </a:solidFill>
                <a:effectLst/>
                <a:uLnTx/>
                <a:uFillTx/>
                <a:latin typeface="Arial" panose="020B0604020202020204" pitchFamily="34" charset="0"/>
                <a:cs typeface="Arial" panose="020B0604020202020204" pitchFamily="34" charset="0"/>
              </a:rPr>
              <a:t>Okragly</a:t>
            </a:r>
            <a:r>
              <a:rPr kumimoji="0" lang="en-GB"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 AJ, et al. </a:t>
            </a:r>
            <a:r>
              <a:rPr kumimoji="0" lang="en-US"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Binding, Neutralization and Internalization of the Interleukin-13 Antibody, Lebrikizumab. </a:t>
            </a:r>
            <a:r>
              <a:rPr kumimoji="0" lang="en-GB"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Dermatol </a:t>
            </a:r>
            <a:r>
              <a:rPr kumimoji="0" lang="en-GB" sz="800" b="0" i="0" u="none" strike="noStrike" kern="0" cap="none" spc="0" normalizeH="0" baseline="0" noProof="0" err="1">
                <a:ln>
                  <a:noFill/>
                </a:ln>
                <a:solidFill>
                  <a:schemeClr val="bg1">
                    <a:lumMod val="50000"/>
                  </a:schemeClr>
                </a:solidFill>
                <a:effectLst/>
                <a:uLnTx/>
                <a:uFillTx/>
                <a:latin typeface="Arial" panose="020B0604020202020204" pitchFamily="34" charset="0"/>
                <a:cs typeface="Arial" panose="020B0604020202020204" pitchFamily="34" charset="0"/>
              </a:rPr>
              <a:t>Ther</a:t>
            </a:r>
            <a:r>
              <a:rPr kumimoji="0" lang="en-GB"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 (</a:t>
            </a:r>
            <a:r>
              <a:rPr kumimoji="0" lang="en-GB" sz="800" b="0" i="0" u="none" strike="noStrike" kern="0" cap="none" spc="0" normalizeH="0" baseline="0" noProof="0" err="1">
                <a:ln>
                  <a:noFill/>
                </a:ln>
                <a:solidFill>
                  <a:schemeClr val="bg1">
                    <a:lumMod val="50000"/>
                  </a:schemeClr>
                </a:solidFill>
                <a:effectLst/>
                <a:uLnTx/>
                <a:uFillTx/>
                <a:latin typeface="Arial" panose="020B0604020202020204" pitchFamily="34" charset="0"/>
                <a:cs typeface="Arial" panose="020B0604020202020204" pitchFamily="34" charset="0"/>
              </a:rPr>
              <a:t>Heidelb</a:t>
            </a:r>
            <a:r>
              <a:rPr kumimoji="0" lang="en-GB" sz="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rPr>
              <a:t>). 2023 Jul;13(7):1535-1547</a:t>
            </a:r>
          </a:p>
        </p:txBody>
      </p:sp>
      <p:sp>
        <p:nvSpPr>
          <p:cNvPr id="4" name="CuadroTexto 3">
            <a:extLst>
              <a:ext uri="{FF2B5EF4-FFF2-40B4-BE49-F238E27FC236}">
                <a16:creationId xmlns:a16="http://schemas.microsoft.com/office/drawing/2014/main" id="{11152553-1957-F11D-44EF-A303C4389C96}"/>
              </a:ext>
            </a:extLst>
          </p:cNvPr>
          <p:cNvSpPr txBox="1"/>
          <p:nvPr/>
        </p:nvSpPr>
        <p:spPr>
          <a:xfrm>
            <a:off x="1441342" y="6226950"/>
            <a:ext cx="3438939" cy="215444"/>
          </a:xfrm>
          <a:prstGeom prst="rect">
            <a:avLst/>
          </a:prstGeom>
          <a:noFill/>
        </p:spPr>
        <p:txBody>
          <a:bodyPr wrap="square" rtlCol="0">
            <a:spAutoFit/>
          </a:bodyPr>
          <a:lstStyle/>
          <a:p>
            <a:r>
              <a:rPr lang="es-ES_tradnl" sz="800" dirty="0">
                <a:solidFill>
                  <a:schemeClr val="bg1">
                    <a:lumMod val="50000"/>
                  </a:schemeClr>
                </a:solidFill>
              </a:rPr>
              <a:t>Estudios in vitro</a:t>
            </a:r>
            <a:endParaRPr lang="es-ES" sz="800" dirty="0">
              <a:solidFill>
                <a:schemeClr val="bg1">
                  <a:lumMod val="50000"/>
                </a:schemeClr>
              </a:solidFill>
            </a:endParaRPr>
          </a:p>
        </p:txBody>
      </p:sp>
    </p:spTree>
    <p:extLst>
      <p:ext uri="{BB962C8B-B14F-4D97-AF65-F5344CB8AC3E}">
        <p14:creationId xmlns:p14="http://schemas.microsoft.com/office/powerpoint/2010/main" val="1535632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 Rectángulo, Cuadrado&#10;&#10;Descripción generada automáticamente">
            <a:extLst>
              <a:ext uri="{FF2B5EF4-FFF2-40B4-BE49-F238E27FC236}">
                <a16:creationId xmlns:a16="http://schemas.microsoft.com/office/drawing/2014/main" id="{525D7EC7-77BE-342E-9626-105738056254}"/>
              </a:ext>
            </a:extLst>
          </p:cNvPr>
          <p:cNvPicPr>
            <a:picLocks noChangeAspect="1"/>
          </p:cNvPicPr>
          <p:nvPr/>
        </p:nvPicPr>
        <p:blipFill>
          <a:blip r:embed="rId2"/>
          <a:stretch>
            <a:fillRect/>
          </a:stretch>
        </p:blipFill>
        <p:spPr>
          <a:xfrm>
            <a:off x="606249" y="1024287"/>
            <a:ext cx="3615792" cy="4590764"/>
          </a:xfrm>
          <a:prstGeom prst="rect">
            <a:avLst/>
          </a:prstGeom>
        </p:spPr>
      </p:pic>
      <p:pic>
        <p:nvPicPr>
          <p:cNvPr id="14" name="Imagen 13" descr="Forma, Rectángulo, Cuadrado&#10;&#10;Descripción generada automáticamente">
            <a:extLst>
              <a:ext uri="{FF2B5EF4-FFF2-40B4-BE49-F238E27FC236}">
                <a16:creationId xmlns:a16="http://schemas.microsoft.com/office/drawing/2014/main" id="{9C4E7035-0D7A-630E-F32B-75EE096EF125}"/>
              </a:ext>
            </a:extLst>
          </p:cNvPr>
          <p:cNvPicPr>
            <a:picLocks noChangeAspect="1"/>
          </p:cNvPicPr>
          <p:nvPr/>
        </p:nvPicPr>
        <p:blipFill>
          <a:blip r:embed="rId2">
            <a:alphaModFix amt="30000"/>
          </a:blip>
          <a:stretch>
            <a:fillRect/>
          </a:stretch>
        </p:blipFill>
        <p:spPr>
          <a:xfrm>
            <a:off x="617551" y="1024287"/>
            <a:ext cx="3615792" cy="4590764"/>
          </a:xfrm>
          <a:prstGeom prst="rect">
            <a:avLst/>
          </a:prstGeom>
        </p:spPr>
      </p:pic>
      <p:grpSp>
        <p:nvGrpSpPr>
          <p:cNvPr id="8" name="Grupo 7">
            <a:extLst>
              <a:ext uri="{FF2B5EF4-FFF2-40B4-BE49-F238E27FC236}">
                <a16:creationId xmlns:a16="http://schemas.microsoft.com/office/drawing/2014/main" id="{B75950F3-C178-749F-E5C0-B4EB8C163501}"/>
              </a:ext>
            </a:extLst>
          </p:cNvPr>
          <p:cNvGrpSpPr/>
          <p:nvPr/>
        </p:nvGrpSpPr>
        <p:grpSpPr>
          <a:xfrm>
            <a:off x="4276440" y="1024287"/>
            <a:ext cx="3619333" cy="4590764"/>
            <a:chOff x="533758" y="1276460"/>
            <a:chExt cx="5518467" cy="4305080"/>
          </a:xfrm>
        </p:grpSpPr>
        <p:sp>
          <p:nvSpPr>
            <p:cNvPr id="12" name="Rectángulo redondeado 11">
              <a:extLst>
                <a:ext uri="{FF2B5EF4-FFF2-40B4-BE49-F238E27FC236}">
                  <a16:creationId xmlns:a16="http://schemas.microsoft.com/office/drawing/2014/main" id="{91AE1738-09A7-7407-2E05-EE5EB1B46E74}"/>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Forma, Rectángulo, Cuadrado&#10;&#10;Descripción generada automáticamente">
              <a:extLst>
                <a:ext uri="{FF2B5EF4-FFF2-40B4-BE49-F238E27FC236}">
                  <a16:creationId xmlns:a16="http://schemas.microsoft.com/office/drawing/2014/main" id="{6F06A83B-FC09-B0EF-BB87-16EFBC52AE72}"/>
                </a:ext>
              </a:extLst>
            </p:cNvPr>
            <p:cNvPicPr>
              <a:picLocks noChangeAspect="1"/>
            </p:cNvPicPr>
            <p:nvPr/>
          </p:nvPicPr>
          <p:blipFill>
            <a:blip r:embed="rId2"/>
            <a:stretch>
              <a:fillRect/>
            </a:stretch>
          </p:blipFill>
          <p:spPr>
            <a:xfrm>
              <a:off x="533758" y="1276460"/>
              <a:ext cx="5518467" cy="4305080"/>
            </a:xfrm>
            <a:prstGeom prst="rect">
              <a:avLst/>
            </a:prstGeom>
          </p:spPr>
        </p:pic>
      </p:grpSp>
      <p:pic>
        <p:nvPicPr>
          <p:cNvPr id="10" name="Imagen 9" descr="Forma, Rectángulo, Cuadrado&#10;&#10;Descripción generada automáticamente">
            <a:extLst>
              <a:ext uri="{FF2B5EF4-FFF2-40B4-BE49-F238E27FC236}">
                <a16:creationId xmlns:a16="http://schemas.microsoft.com/office/drawing/2014/main" id="{76141B87-8540-94B0-67C8-D893F1CF79A0}"/>
              </a:ext>
            </a:extLst>
          </p:cNvPr>
          <p:cNvPicPr>
            <a:picLocks noChangeAspect="1"/>
          </p:cNvPicPr>
          <p:nvPr/>
        </p:nvPicPr>
        <p:blipFill>
          <a:blip r:embed="rId2">
            <a:alphaModFix amt="30000"/>
          </a:blip>
          <a:stretch>
            <a:fillRect/>
          </a:stretch>
        </p:blipFill>
        <p:spPr>
          <a:xfrm>
            <a:off x="4288837" y="1024287"/>
            <a:ext cx="3615792" cy="4590764"/>
          </a:xfrm>
          <a:prstGeom prst="rect">
            <a:avLst/>
          </a:prstGeom>
        </p:spPr>
      </p:pic>
      <p:pic>
        <p:nvPicPr>
          <p:cNvPr id="11" name="Imagen 10" descr="Forma, Rectángulo, Cuadrado&#10;&#10;Descripción generada automáticamente">
            <a:extLst>
              <a:ext uri="{FF2B5EF4-FFF2-40B4-BE49-F238E27FC236}">
                <a16:creationId xmlns:a16="http://schemas.microsoft.com/office/drawing/2014/main" id="{B9356AF8-EFB8-54B1-A4F0-140634756B21}"/>
              </a:ext>
            </a:extLst>
          </p:cNvPr>
          <p:cNvPicPr>
            <a:picLocks noChangeAspect="1"/>
          </p:cNvPicPr>
          <p:nvPr/>
        </p:nvPicPr>
        <p:blipFill>
          <a:blip r:embed="rId2">
            <a:alphaModFix amt="30000"/>
          </a:blip>
          <a:stretch>
            <a:fillRect/>
          </a:stretch>
        </p:blipFill>
        <p:spPr>
          <a:xfrm>
            <a:off x="7969959" y="1024287"/>
            <a:ext cx="3615792" cy="4590764"/>
          </a:xfrm>
          <a:prstGeom prst="rect">
            <a:avLst/>
          </a:prstGeom>
        </p:spPr>
      </p:pic>
      <p:sp>
        <p:nvSpPr>
          <p:cNvPr id="2" name="CuadroTexto 1">
            <a:extLst>
              <a:ext uri="{FF2B5EF4-FFF2-40B4-BE49-F238E27FC236}">
                <a16:creationId xmlns:a16="http://schemas.microsoft.com/office/drawing/2014/main" id="{51C777B1-B634-DCA7-F5F8-A8A79567A91D}"/>
              </a:ext>
            </a:extLst>
          </p:cNvPr>
          <p:cNvSpPr txBox="1"/>
          <p:nvPr/>
        </p:nvSpPr>
        <p:spPr>
          <a:xfrm>
            <a:off x="5323226" y="1746837"/>
            <a:ext cx="1547014" cy="477054"/>
          </a:xfrm>
          <a:prstGeom prst="rect">
            <a:avLst/>
          </a:prstGeom>
          <a:noFill/>
        </p:spPr>
        <p:txBody>
          <a:bodyPr wrap="square" rtlCol="0">
            <a:spAutoFit/>
          </a:bodyPr>
          <a:lstStyle/>
          <a:p>
            <a:pPr algn="ctr"/>
            <a:r>
              <a:rPr lang="es-ES" sz="2500" b="1">
                <a:solidFill>
                  <a:srgbClr val="7A45B8"/>
                </a:solidFill>
                <a:latin typeface="Arial" panose="020B0604020202020204" pitchFamily="34" charset="0"/>
                <a:cs typeface="Arial" panose="020B0604020202020204" pitchFamily="34" charset="0"/>
              </a:rPr>
              <a:t>Control</a:t>
            </a:r>
          </a:p>
        </p:txBody>
      </p:sp>
      <p:sp>
        <p:nvSpPr>
          <p:cNvPr id="3" name="CuadroTexto 2">
            <a:extLst>
              <a:ext uri="{FF2B5EF4-FFF2-40B4-BE49-F238E27FC236}">
                <a16:creationId xmlns:a16="http://schemas.microsoft.com/office/drawing/2014/main" id="{BDC23981-443D-1993-3963-551DCAC2A122}"/>
              </a:ext>
            </a:extLst>
          </p:cNvPr>
          <p:cNvSpPr txBox="1"/>
          <p:nvPr/>
        </p:nvSpPr>
        <p:spPr>
          <a:xfrm>
            <a:off x="1303411" y="1746837"/>
            <a:ext cx="2221469" cy="477054"/>
          </a:xfrm>
          <a:prstGeom prst="rect">
            <a:avLst/>
          </a:prstGeom>
          <a:noFill/>
        </p:spPr>
        <p:txBody>
          <a:bodyPr wrap="square" rtlCol="0">
            <a:spAutoFit/>
          </a:bodyPr>
          <a:lstStyle/>
          <a:p>
            <a:pPr algn="ctr"/>
            <a:r>
              <a:rPr lang="es-ES" sz="2500" b="1">
                <a:solidFill>
                  <a:schemeClr val="bg1">
                    <a:alpha val="30000"/>
                  </a:schemeClr>
                </a:solidFill>
                <a:latin typeface="Arial" panose="020B0604020202020204" pitchFamily="34" charset="0"/>
                <a:cs typeface="Arial" panose="020B0604020202020204" pitchFamily="34" charset="0"/>
              </a:rPr>
              <a:t>Precisión</a:t>
            </a:r>
          </a:p>
        </p:txBody>
      </p:sp>
      <p:sp>
        <p:nvSpPr>
          <p:cNvPr id="4" name="CuadroTexto 3">
            <a:extLst>
              <a:ext uri="{FF2B5EF4-FFF2-40B4-BE49-F238E27FC236}">
                <a16:creationId xmlns:a16="http://schemas.microsoft.com/office/drawing/2014/main" id="{D608B00B-2CAD-4550-6357-772BD0219FB0}"/>
              </a:ext>
            </a:extLst>
          </p:cNvPr>
          <p:cNvSpPr txBox="1"/>
          <p:nvPr/>
        </p:nvSpPr>
        <p:spPr>
          <a:xfrm>
            <a:off x="8678605" y="1746837"/>
            <a:ext cx="2221469" cy="861774"/>
          </a:xfrm>
          <a:prstGeom prst="rect">
            <a:avLst/>
          </a:prstGeom>
          <a:noFill/>
        </p:spPr>
        <p:txBody>
          <a:bodyPr wrap="square" rtlCol="0">
            <a:spAutoFit/>
          </a:bodyPr>
          <a:lstStyle/>
          <a:p>
            <a:pPr algn="ctr"/>
            <a:r>
              <a:rPr lang="es-ES" sz="2500" b="1">
                <a:solidFill>
                  <a:schemeClr val="bg1">
                    <a:alpha val="33000"/>
                  </a:schemeClr>
                </a:solidFill>
                <a:latin typeface="Arial" panose="020B0604020202020204" pitchFamily="34" charset="0"/>
                <a:cs typeface="Arial" panose="020B0604020202020204" pitchFamily="34" charset="0"/>
              </a:rPr>
              <a:t>Posología Única*</a:t>
            </a:r>
            <a:r>
              <a:rPr lang="es-ES" sz="2500" baseline="30000">
                <a:solidFill>
                  <a:schemeClr val="bg1">
                    <a:alpha val="33000"/>
                  </a:schemeClr>
                </a:solidFill>
                <a:latin typeface="Arial" panose="020B0604020202020204" pitchFamily="34" charset="0"/>
                <a:cs typeface="Arial" panose="020B0604020202020204" pitchFamily="34" charset="0"/>
              </a:rPr>
              <a:t>1-4</a:t>
            </a:r>
            <a:endParaRPr lang="es-ES" sz="2500" b="1">
              <a:solidFill>
                <a:schemeClr val="bg1">
                  <a:alpha val="33000"/>
                </a:schemeClr>
              </a:solidFill>
              <a:latin typeface="Arial" panose="020B0604020202020204" pitchFamily="34" charset="0"/>
              <a:cs typeface="Arial" panose="020B0604020202020204" pitchFamily="34" charset="0"/>
            </a:endParaRPr>
          </a:p>
        </p:txBody>
      </p:sp>
      <p:pic>
        <p:nvPicPr>
          <p:cNvPr id="5" name="Imagen 4" descr="Icono&#10;&#10;Descripción generada automáticamente">
            <a:extLst>
              <a:ext uri="{FF2B5EF4-FFF2-40B4-BE49-F238E27FC236}">
                <a16:creationId xmlns:a16="http://schemas.microsoft.com/office/drawing/2014/main" id="{074A568D-3C6E-8880-1A70-205C8585EF85}"/>
              </a:ext>
            </a:extLst>
          </p:cNvPr>
          <p:cNvPicPr>
            <a:picLocks noChangeAspect="1"/>
          </p:cNvPicPr>
          <p:nvPr/>
        </p:nvPicPr>
        <p:blipFill>
          <a:blip r:embed="rId3">
            <a:alphaModFix amt="30000"/>
          </a:blip>
          <a:stretch>
            <a:fillRect/>
          </a:stretch>
        </p:blipFill>
        <p:spPr>
          <a:xfrm>
            <a:off x="8721520" y="2608181"/>
            <a:ext cx="2112671" cy="2112671"/>
          </a:xfrm>
          <a:prstGeom prst="rect">
            <a:avLst/>
          </a:prstGeom>
        </p:spPr>
      </p:pic>
      <p:pic>
        <p:nvPicPr>
          <p:cNvPr id="6" name="Imagen 5" descr="Forma, Círculo&#10;&#10;Descripción generada automáticamente">
            <a:extLst>
              <a:ext uri="{FF2B5EF4-FFF2-40B4-BE49-F238E27FC236}">
                <a16:creationId xmlns:a16="http://schemas.microsoft.com/office/drawing/2014/main" id="{45AF5C7A-1F21-170D-8A42-457847FF4EEA}"/>
              </a:ext>
            </a:extLst>
          </p:cNvPr>
          <p:cNvPicPr>
            <a:picLocks noChangeAspect="1"/>
          </p:cNvPicPr>
          <p:nvPr/>
        </p:nvPicPr>
        <p:blipFill>
          <a:blip r:embed="rId4">
            <a:alphaModFix/>
          </a:blip>
          <a:stretch>
            <a:fillRect/>
          </a:stretch>
        </p:blipFill>
        <p:spPr>
          <a:xfrm>
            <a:off x="5040398" y="2608180"/>
            <a:ext cx="2112671" cy="2112671"/>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1ED503BD-38ED-AC9D-3E3C-87851B3B1925}"/>
              </a:ext>
            </a:extLst>
          </p:cNvPr>
          <p:cNvPicPr>
            <a:picLocks noChangeAspect="1"/>
          </p:cNvPicPr>
          <p:nvPr/>
        </p:nvPicPr>
        <p:blipFill>
          <a:blip r:embed="rId5">
            <a:alphaModFix amt="30000"/>
          </a:blip>
          <a:stretch>
            <a:fillRect/>
          </a:stretch>
        </p:blipFill>
        <p:spPr>
          <a:xfrm>
            <a:off x="1357810" y="2767205"/>
            <a:ext cx="2112671" cy="2112671"/>
          </a:xfrm>
          <a:prstGeom prst="rect">
            <a:avLst/>
          </a:prstGeom>
        </p:spPr>
      </p:pic>
      <p:sp>
        <p:nvSpPr>
          <p:cNvPr id="15" name="CuadroTexto 14">
            <a:extLst>
              <a:ext uri="{FF2B5EF4-FFF2-40B4-BE49-F238E27FC236}">
                <a16:creationId xmlns:a16="http://schemas.microsoft.com/office/drawing/2014/main" id="{97B11836-A554-5CA3-AD9E-31AD6BE7F781}"/>
              </a:ext>
            </a:extLst>
          </p:cNvPr>
          <p:cNvSpPr txBox="1"/>
          <p:nvPr/>
        </p:nvSpPr>
        <p:spPr>
          <a:xfrm>
            <a:off x="5335623" y="2209761"/>
            <a:ext cx="1547014" cy="338554"/>
          </a:xfrm>
          <a:prstGeom prst="rect">
            <a:avLst/>
          </a:prstGeom>
          <a:noFill/>
        </p:spPr>
        <p:txBody>
          <a:bodyPr wrap="square" rtlCol="0">
            <a:spAutoFit/>
          </a:bodyPr>
          <a:lstStyle/>
          <a:p>
            <a:pPr algn="ctr"/>
            <a:r>
              <a:rPr lang="es-ES" sz="1600" b="1">
                <a:solidFill>
                  <a:srgbClr val="7A45B8"/>
                </a:solidFill>
                <a:latin typeface="Arial" panose="020B0604020202020204" pitchFamily="34" charset="0"/>
                <a:cs typeface="Arial" panose="020B0604020202020204" pitchFamily="34" charset="0"/>
              </a:rPr>
              <a:t>Eficacia</a:t>
            </a:r>
          </a:p>
        </p:txBody>
      </p:sp>
      <p:sp>
        <p:nvSpPr>
          <p:cNvPr id="17" name="Marcador de pie de página 76">
            <a:extLst>
              <a:ext uri="{FF2B5EF4-FFF2-40B4-BE49-F238E27FC236}">
                <a16:creationId xmlns:a16="http://schemas.microsoft.com/office/drawing/2014/main" id="{39CE49CF-629E-7C82-CA2F-8C1D71786C9D}"/>
              </a:ext>
            </a:extLst>
          </p:cNvPr>
          <p:cNvSpPr txBox="1">
            <a:spLocks/>
          </p:cNvSpPr>
          <p:nvPr/>
        </p:nvSpPr>
        <p:spPr>
          <a:xfrm>
            <a:off x="1466509" y="5921055"/>
            <a:ext cx="9074258" cy="768951"/>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aseline="30000">
                <a:solidFill>
                  <a:srgbClr val="A6A6A6"/>
                </a:solidFill>
                <a:latin typeface="Arial" panose="020B0604020202020204" pitchFamily="34" charset="0"/>
                <a:cs typeface="Arial" panose="020B0604020202020204" pitchFamily="34" charset="0"/>
              </a:rPr>
              <a:t>1,5, 6</a:t>
            </a: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Ficha técnica de EBGLYSS® (lebrikizumab). Disponible en: https://cima.aemps.es/cima/dochtml/ft/1231765007/FT_1231765007.html. Último acceso: septiembre 2024. 2. </a:t>
            </a:r>
            <a:r>
              <a:rPr lang="es-ES" sz="700" err="1">
                <a:solidFill>
                  <a:srgbClr val="A6A6A6"/>
                </a:solidFill>
                <a:latin typeface="Arial" panose="020B0604020202020204" pitchFamily="34" charset="0"/>
                <a:cs typeface="Arial" panose="020B0604020202020204" pitchFamily="34" charset="0"/>
              </a:rPr>
              <a:t>Okragly</a:t>
            </a:r>
            <a:r>
              <a:rPr lang="es-ES" sz="700">
                <a:solidFill>
                  <a:srgbClr val="A6A6A6"/>
                </a:solidFill>
                <a:latin typeface="Arial" panose="020B0604020202020204" pitchFamily="34" charset="0"/>
                <a:cs typeface="Arial" panose="020B0604020202020204" pitchFamily="34" charset="0"/>
              </a:rPr>
              <a:t> AJ, et al. </a:t>
            </a:r>
            <a:r>
              <a:rPr lang="es-ES" sz="700" err="1">
                <a:solidFill>
                  <a:srgbClr val="A6A6A6"/>
                </a:solidFill>
                <a:latin typeface="Arial" panose="020B0604020202020204" pitchFamily="34" charset="0"/>
                <a:cs typeface="Arial" panose="020B0604020202020204" pitchFamily="34" charset="0"/>
              </a:rPr>
              <a:t>Binding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Neutralization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Internalization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the Interleukin-13 </a:t>
            </a:r>
            <a:r>
              <a:rPr lang="es-ES" sz="700" err="1">
                <a:solidFill>
                  <a:srgbClr val="A6A6A6"/>
                </a:solidFill>
                <a:latin typeface="Arial" panose="020B0604020202020204" pitchFamily="34" charset="0"/>
                <a:cs typeface="Arial" panose="020B0604020202020204" pitchFamily="34" charset="0"/>
              </a:rPr>
              <a:t>Antibody</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Heidelb</a:t>
            </a:r>
            <a:r>
              <a:rPr lang="es-ES" sz="700">
                <a:solidFill>
                  <a:srgbClr val="A6A6A6"/>
                </a:solidFill>
                <a:latin typeface="Arial" panose="020B0604020202020204" pitchFamily="34" charset="0"/>
                <a:cs typeface="Arial" panose="020B0604020202020204" pitchFamily="34" charset="0"/>
              </a:rPr>
              <a:t>). 2023;13(7):1535-47. 3.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et al.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3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N Engl J </a:t>
            </a:r>
            <a:r>
              <a:rPr lang="es-ES" sz="700" err="1">
                <a:solidFill>
                  <a:srgbClr val="A6A6A6"/>
                </a:solidFill>
                <a:latin typeface="Arial" panose="020B0604020202020204" pitchFamily="34" charset="0"/>
                <a:cs typeface="Arial" panose="020B0604020202020204" pitchFamily="34" charset="0"/>
              </a:rPr>
              <a:t>Med</a:t>
            </a:r>
            <a:r>
              <a:rPr lang="es-ES" sz="700">
                <a:solidFill>
                  <a:srgbClr val="A6A6A6"/>
                </a:solidFill>
                <a:latin typeface="Arial" panose="020B0604020202020204" pitchFamily="34" charset="0"/>
                <a:cs typeface="Arial" panose="020B0604020202020204" pitchFamily="34" charset="0"/>
              </a:rPr>
              <a:t>. 2023;388(12):1080-91. 4.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 5. Ficha técnica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Disponible en: https://cima.aemps.es/cima/dochtml/ft/1171229006/ft_1171229006.html. Último acceso: septiembre 2024. 6. Ficha técnica </a:t>
            </a:r>
            <a:r>
              <a:rPr lang="es-ES" sz="700" err="1">
                <a:solidFill>
                  <a:srgbClr val="A6A6A6"/>
                </a:solidFill>
                <a:latin typeface="Arial" panose="020B0604020202020204" pitchFamily="34" charset="0"/>
                <a:cs typeface="Arial" panose="020B0604020202020204" pitchFamily="34" charset="0"/>
              </a:rPr>
              <a:t>tralokinumab</a:t>
            </a:r>
            <a:r>
              <a:rPr lang="es-ES" sz="700">
                <a:solidFill>
                  <a:srgbClr val="A6A6A6"/>
                </a:solidFill>
                <a:latin typeface="Arial" panose="020B0604020202020204" pitchFamily="34" charset="0"/>
                <a:cs typeface="Arial" panose="020B0604020202020204" pitchFamily="34" charset="0"/>
              </a:rPr>
              <a:t>. Disponible en: https://cima.aemps.es/cima/dochtml/ft/1211554002/FT_1211554002.html. Último acceso: septiembre 2024.j</a:t>
            </a:r>
          </a:p>
        </p:txBody>
      </p:sp>
      <p:grpSp>
        <p:nvGrpSpPr>
          <p:cNvPr id="18" name="Grupo 17">
            <a:extLst>
              <a:ext uri="{FF2B5EF4-FFF2-40B4-BE49-F238E27FC236}">
                <a16:creationId xmlns:a16="http://schemas.microsoft.com/office/drawing/2014/main" id="{0251D503-5ADC-BD86-75C2-0883A927A31B}"/>
              </a:ext>
            </a:extLst>
          </p:cNvPr>
          <p:cNvGrpSpPr/>
          <p:nvPr/>
        </p:nvGrpSpPr>
        <p:grpSpPr>
          <a:xfrm>
            <a:off x="1584121" y="5723822"/>
            <a:ext cx="6634200" cy="200055"/>
            <a:chOff x="2762908" y="6380527"/>
            <a:chExt cx="6634200" cy="200055"/>
          </a:xfrm>
        </p:grpSpPr>
        <p:sp>
          <p:nvSpPr>
            <p:cNvPr id="19" name="CuadroTexto 18">
              <a:extLst>
                <a:ext uri="{FF2B5EF4-FFF2-40B4-BE49-F238E27FC236}">
                  <a16:creationId xmlns:a16="http://schemas.microsoft.com/office/drawing/2014/main" id="{6996383F-F7DD-C56C-AC6E-2A9A9DCF6584}"/>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20" name="Triángulo isósceles 4">
              <a:extLst>
                <a:ext uri="{FF2B5EF4-FFF2-40B4-BE49-F238E27FC236}">
                  <a16:creationId xmlns:a16="http://schemas.microsoft.com/office/drawing/2014/main" id="{5842B8BD-BFAE-BF08-1E16-B91A99F6E903}"/>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09118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289A014-BE6E-86AC-EC38-98E2C43AF188}"/>
              </a:ext>
            </a:extLst>
          </p:cNvPr>
          <p:cNvSpPr>
            <a:spLocks noGrp="1"/>
          </p:cNvSpPr>
          <p:nvPr>
            <p:ph type="title"/>
          </p:nvPr>
        </p:nvSpPr>
        <p:spPr>
          <a:xfrm>
            <a:off x="541058" y="79513"/>
            <a:ext cx="10710038" cy="903218"/>
          </a:xfrm>
        </p:spPr>
        <p:txBody>
          <a:bodyPr>
            <a:normAutofit fontScale="90000"/>
          </a:bodyPr>
          <a:lstStyle/>
          <a:p>
            <a:r>
              <a:rPr lang="es-ES"/>
              <a:t>Exoneración de responsabilidad y uso de la presentación</a:t>
            </a:r>
          </a:p>
        </p:txBody>
      </p:sp>
      <p:sp>
        <p:nvSpPr>
          <p:cNvPr id="7" name="Marcador de contenido 6">
            <a:extLst>
              <a:ext uri="{FF2B5EF4-FFF2-40B4-BE49-F238E27FC236}">
                <a16:creationId xmlns:a16="http://schemas.microsoft.com/office/drawing/2014/main" id="{CFD4A2CE-C906-983B-B3EF-8D7171D82F2B}"/>
              </a:ext>
            </a:extLst>
          </p:cNvPr>
          <p:cNvSpPr>
            <a:spLocks noGrp="1"/>
          </p:cNvSpPr>
          <p:nvPr>
            <p:ph idx="1"/>
          </p:nvPr>
        </p:nvSpPr>
        <p:spPr>
          <a:xfrm>
            <a:off x="541056" y="1412258"/>
            <a:ext cx="11109605" cy="4351338"/>
          </a:xfrm>
        </p:spPr>
        <p:txBody>
          <a:bodyPr>
            <a:normAutofit fontScale="70000" lnSpcReduction="20000"/>
          </a:bodyPr>
          <a:lstStyle/>
          <a:p>
            <a:r>
              <a:rPr lang="es-ES"/>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r>
              <a:rPr lang="es-ES"/>
              <a:t>Almirall no otorga, ni implícita ni explícitamente, ninguna garantía de imparcialidad, precisión, integridad o exactitud de la información, opinión y declaraciones expresadas en dicha Presentación o en discusiones que puedan tener lugar durante su utilización.​</a:t>
            </a:r>
          </a:p>
          <a:p>
            <a:r>
              <a:rPr lang="es-ES"/>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r>
              <a:rPr lang="es-ES"/>
              <a:t>Igualmente, todos los nombres comerciales, marcas o signos distintivos de cualquier clase contenidos en la Presentación están protegidos por la Ley.​</a:t>
            </a:r>
          </a:p>
          <a:p>
            <a:r>
              <a:rPr lang="es-ES"/>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308545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22AE3A1-5FA0-F172-6653-45AE4F7EC38E}"/>
              </a:ext>
            </a:extLst>
          </p:cNvPr>
          <p:cNvSpPr>
            <a:spLocks noGrp="1"/>
          </p:cNvSpPr>
          <p:nvPr>
            <p:ph type="title"/>
          </p:nvPr>
        </p:nvSpPr>
        <p:spPr>
          <a:xfrm>
            <a:off x="541338" y="79375"/>
            <a:ext cx="11020742" cy="903288"/>
          </a:xfrm>
        </p:spPr>
        <p:txBody>
          <a:bodyPr>
            <a:normAutofit/>
          </a:bodyPr>
          <a:lstStyle/>
          <a:p>
            <a:r>
              <a:rPr lang="es-ES" sz="2400"/>
              <a:t>Ensayos clínicos de fase 3 con lebrikizumab en dermatitis atópica</a:t>
            </a:r>
          </a:p>
        </p:txBody>
      </p:sp>
      <p:pic>
        <p:nvPicPr>
          <p:cNvPr id="39" name="Imagen 38" descr="Forma, Rectángulo&#10;&#10;Descripción generada automáticamente">
            <a:extLst>
              <a:ext uri="{FF2B5EF4-FFF2-40B4-BE49-F238E27FC236}">
                <a16:creationId xmlns:a16="http://schemas.microsoft.com/office/drawing/2014/main" id="{FCAF4845-35DC-5BC4-2E0E-944AB6367F23}"/>
              </a:ext>
            </a:extLst>
          </p:cNvPr>
          <p:cNvPicPr>
            <a:picLocks noChangeAspect="1"/>
          </p:cNvPicPr>
          <p:nvPr/>
        </p:nvPicPr>
        <p:blipFill>
          <a:blip r:embed="rId3"/>
          <a:stretch>
            <a:fillRect/>
          </a:stretch>
        </p:blipFill>
        <p:spPr>
          <a:xfrm>
            <a:off x="114221" y="1054073"/>
            <a:ext cx="1459172" cy="1004676"/>
          </a:xfrm>
          <a:prstGeom prst="rect">
            <a:avLst/>
          </a:prstGeom>
        </p:spPr>
      </p:pic>
      <p:pic>
        <p:nvPicPr>
          <p:cNvPr id="40" name="Imagen 39" descr="Forma, Rectángulo&#10;&#10;Descripción generada automáticamente">
            <a:extLst>
              <a:ext uri="{FF2B5EF4-FFF2-40B4-BE49-F238E27FC236}">
                <a16:creationId xmlns:a16="http://schemas.microsoft.com/office/drawing/2014/main" id="{5AA50842-804F-61B6-203F-A10E1250CE41}"/>
              </a:ext>
            </a:extLst>
          </p:cNvPr>
          <p:cNvPicPr>
            <a:picLocks noChangeAspect="1"/>
          </p:cNvPicPr>
          <p:nvPr/>
        </p:nvPicPr>
        <p:blipFill>
          <a:blip r:embed="rId3"/>
          <a:stretch>
            <a:fillRect/>
          </a:stretch>
        </p:blipFill>
        <p:spPr>
          <a:xfrm rot="10800000">
            <a:off x="10594024" y="5030175"/>
            <a:ext cx="1459172" cy="1004676"/>
          </a:xfrm>
          <a:prstGeom prst="rect">
            <a:avLst/>
          </a:prstGeom>
        </p:spPr>
      </p:pic>
      <p:graphicFrame>
        <p:nvGraphicFramePr>
          <p:cNvPr id="4" name="object 2">
            <a:extLst>
              <a:ext uri="{FF2B5EF4-FFF2-40B4-BE49-F238E27FC236}">
                <a16:creationId xmlns:a16="http://schemas.microsoft.com/office/drawing/2014/main" id="{F2A13CA1-FF01-258E-8622-8E2CD3214D7C}"/>
              </a:ext>
            </a:extLst>
          </p:cNvPr>
          <p:cNvGraphicFramePr>
            <a:graphicFrameLocks noGrp="1"/>
          </p:cNvGraphicFramePr>
          <p:nvPr/>
        </p:nvGraphicFramePr>
        <p:xfrm>
          <a:off x="695585" y="1303335"/>
          <a:ext cx="10824841" cy="1096010"/>
        </p:xfrm>
        <a:graphic>
          <a:graphicData uri="http://schemas.openxmlformats.org/drawingml/2006/table">
            <a:tbl>
              <a:tblPr firstRow="1" bandRow="1">
                <a:tableStyleId>{2D5ABB26-0587-4C30-8999-92F81FD0307C}</a:tableStyleId>
              </a:tblPr>
              <a:tblGrid>
                <a:gridCol w="788670">
                  <a:extLst>
                    <a:ext uri="{9D8B030D-6E8A-4147-A177-3AD203B41FA5}">
                      <a16:colId xmlns:a16="http://schemas.microsoft.com/office/drawing/2014/main" val="20000"/>
                    </a:ext>
                  </a:extLst>
                </a:gridCol>
                <a:gridCol w="1059180">
                  <a:extLst>
                    <a:ext uri="{9D8B030D-6E8A-4147-A177-3AD203B41FA5}">
                      <a16:colId xmlns:a16="http://schemas.microsoft.com/office/drawing/2014/main" val="20001"/>
                    </a:ext>
                  </a:extLst>
                </a:gridCol>
                <a:gridCol w="966469">
                  <a:extLst>
                    <a:ext uri="{9D8B030D-6E8A-4147-A177-3AD203B41FA5}">
                      <a16:colId xmlns:a16="http://schemas.microsoft.com/office/drawing/2014/main" val="20002"/>
                    </a:ext>
                  </a:extLst>
                </a:gridCol>
                <a:gridCol w="845184">
                  <a:extLst>
                    <a:ext uri="{9D8B030D-6E8A-4147-A177-3AD203B41FA5}">
                      <a16:colId xmlns:a16="http://schemas.microsoft.com/office/drawing/2014/main" val="20003"/>
                    </a:ext>
                  </a:extLst>
                </a:gridCol>
                <a:gridCol w="835660">
                  <a:extLst>
                    <a:ext uri="{9D8B030D-6E8A-4147-A177-3AD203B41FA5}">
                      <a16:colId xmlns:a16="http://schemas.microsoft.com/office/drawing/2014/main" val="20004"/>
                    </a:ext>
                  </a:extLst>
                </a:gridCol>
                <a:gridCol w="930910">
                  <a:extLst>
                    <a:ext uri="{9D8B030D-6E8A-4147-A177-3AD203B41FA5}">
                      <a16:colId xmlns:a16="http://schemas.microsoft.com/office/drawing/2014/main" val="20005"/>
                    </a:ext>
                  </a:extLst>
                </a:gridCol>
                <a:gridCol w="901064">
                  <a:extLst>
                    <a:ext uri="{9D8B030D-6E8A-4147-A177-3AD203B41FA5}">
                      <a16:colId xmlns:a16="http://schemas.microsoft.com/office/drawing/2014/main" val="20006"/>
                    </a:ext>
                  </a:extLst>
                </a:gridCol>
                <a:gridCol w="934085">
                  <a:extLst>
                    <a:ext uri="{9D8B030D-6E8A-4147-A177-3AD203B41FA5}">
                      <a16:colId xmlns:a16="http://schemas.microsoft.com/office/drawing/2014/main" val="20007"/>
                    </a:ext>
                  </a:extLst>
                </a:gridCol>
                <a:gridCol w="838834">
                  <a:extLst>
                    <a:ext uri="{9D8B030D-6E8A-4147-A177-3AD203B41FA5}">
                      <a16:colId xmlns:a16="http://schemas.microsoft.com/office/drawing/2014/main" val="20008"/>
                    </a:ext>
                  </a:extLst>
                </a:gridCol>
                <a:gridCol w="996315">
                  <a:extLst>
                    <a:ext uri="{9D8B030D-6E8A-4147-A177-3AD203B41FA5}">
                      <a16:colId xmlns:a16="http://schemas.microsoft.com/office/drawing/2014/main" val="20009"/>
                    </a:ext>
                  </a:extLst>
                </a:gridCol>
                <a:gridCol w="768350">
                  <a:extLst>
                    <a:ext uri="{9D8B030D-6E8A-4147-A177-3AD203B41FA5}">
                      <a16:colId xmlns:a16="http://schemas.microsoft.com/office/drawing/2014/main" val="20010"/>
                    </a:ext>
                  </a:extLst>
                </a:gridCol>
                <a:gridCol w="960120">
                  <a:extLst>
                    <a:ext uri="{9D8B030D-6E8A-4147-A177-3AD203B41FA5}">
                      <a16:colId xmlns:a16="http://schemas.microsoft.com/office/drawing/2014/main" val="20011"/>
                    </a:ext>
                  </a:extLst>
                </a:gridCol>
              </a:tblGrid>
              <a:tr h="201295">
                <a:tc>
                  <a:txBody>
                    <a:bodyPr/>
                    <a:lstStyle/>
                    <a:p>
                      <a:pPr>
                        <a:lnSpc>
                          <a:spcPct val="100000"/>
                        </a:lnSpc>
                      </a:pPr>
                      <a:endParaRPr sz="900">
                        <a:latin typeface="Times New Roman"/>
                        <a:cs typeface="Times New Roman"/>
                      </a:endParaRPr>
                    </a:p>
                  </a:txBody>
                  <a:tcPr marL="0" marR="0" marT="0" marB="0">
                    <a:lnB w="9525">
                      <a:solidFill>
                        <a:srgbClr val="CAF5A8"/>
                      </a:solidFill>
                      <a:prstDash val="solid"/>
                    </a:lnB>
                  </a:tcPr>
                </a:tc>
                <a:tc>
                  <a:txBody>
                    <a:bodyPr/>
                    <a:lstStyle/>
                    <a:p>
                      <a:pPr marL="161290" algn="ctr">
                        <a:lnSpc>
                          <a:spcPts val="1005"/>
                        </a:lnSpc>
                      </a:pPr>
                      <a:r>
                        <a:rPr sz="900" b="1">
                          <a:solidFill>
                            <a:srgbClr val="22346A"/>
                          </a:solidFill>
                          <a:latin typeface="Arial"/>
                          <a:cs typeface="Arial"/>
                        </a:rPr>
                        <a:t>ADvocate</a:t>
                      </a:r>
                      <a:r>
                        <a:rPr sz="900" b="1" spc="5">
                          <a:solidFill>
                            <a:srgbClr val="22346A"/>
                          </a:solidFill>
                          <a:latin typeface="Arial"/>
                          <a:cs typeface="Arial"/>
                        </a:rPr>
                        <a:t> </a:t>
                      </a:r>
                      <a:r>
                        <a:rPr sz="900" b="1" spc="-20">
                          <a:solidFill>
                            <a:srgbClr val="22346A"/>
                          </a:solidFill>
                          <a:latin typeface="Arial"/>
                          <a:cs typeface="Arial"/>
                        </a:rPr>
                        <a:t>1</a:t>
                      </a:r>
                      <a:r>
                        <a:rPr sz="750" b="1" spc="-30" baseline="33333">
                          <a:solidFill>
                            <a:srgbClr val="22346A"/>
                          </a:solidFill>
                          <a:latin typeface="Arial"/>
                          <a:cs typeface="Arial"/>
                        </a:rPr>
                        <a:t>2,3</a:t>
                      </a:r>
                      <a:endParaRPr sz="750" baseline="33333">
                        <a:latin typeface="Arial"/>
                        <a:cs typeface="Arial"/>
                      </a:endParaRPr>
                    </a:p>
                  </a:txBody>
                  <a:tcPr marL="0" marR="0" marT="0" marB="0">
                    <a:lnB w="9525">
                      <a:solidFill>
                        <a:srgbClr val="CAF5A8"/>
                      </a:solidFill>
                      <a:prstDash val="solid"/>
                    </a:lnB>
                  </a:tcPr>
                </a:tc>
                <a:tc>
                  <a:txBody>
                    <a:bodyPr/>
                    <a:lstStyle/>
                    <a:p>
                      <a:pPr marR="60960" algn="ctr">
                        <a:lnSpc>
                          <a:spcPts val="1005"/>
                        </a:lnSpc>
                      </a:pPr>
                      <a:r>
                        <a:rPr sz="900" b="1">
                          <a:solidFill>
                            <a:srgbClr val="22346A"/>
                          </a:solidFill>
                          <a:latin typeface="Arial"/>
                          <a:cs typeface="Arial"/>
                        </a:rPr>
                        <a:t>ADvocate</a:t>
                      </a:r>
                      <a:r>
                        <a:rPr sz="900" b="1" spc="5">
                          <a:solidFill>
                            <a:srgbClr val="22346A"/>
                          </a:solidFill>
                          <a:latin typeface="Arial"/>
                          <a:cs typeface="Arial"/>
                        </a:rPr>
                        <a:t> </a:t>
                      </a:r>
                      <a:r>
                        <a:rPr sz="900" b="1" spc="-20">
                          <a:solidFill>
                            <a:srgbClr val="22346A"/>
                          </a:solidFill>
                          <a:latin typeface="Arial"/>
                          <a:cs typeface="Arial"/>
                        </a:rPr>
                        <a:t>2</a:t>
                      </a:r>
                      <a:r>
                        <a:rPr sz="750" b="1" spc="-30" baseline="33333">
                          <a:solidFill>
                            <a:srgbClr val="22346A"/>
                          </a:solidFill>
                          <a:latin typeface="Arial"/>
                          <a:cs typeface="Arial"/>
                        </a:rPr>
                        <a:t>2,3</a:t>
                      </a:r>
                      <a:endParaRPr sz="750" baseline="33333">
                        <a:latin typeface="Arial"/>
                        <a:cs typeface="Arial"/>
                      </a:endParaRPr>
                    </a:p>
                  </a:txBody>
                  <a:tcPr marL="0" marR="0" marT="0" marB="0">
                    <a:lnB w="9525">
                      <a:solidFill>
                        <a:srgbClr val="CAF5A8"/>
                      </a:solidFill>
                      <a:prstDash val="solid"/>
                    </a:lnB>
                  </a:tcPr>
                </a:tc>
                <a:tc>
                  <a:txBody>
                    <a:bodyPr/>
                    <a:lstStyle/>
                    <a:p>
                      <a:pPr marR="76835" algn="ctr">
                        <a:lnSpc>
                          <a:spcPts val="1005"/>
                        </a:lnSpc>
                      </a:pPr>
                      <a:r>
                        <a:rPr sz="900" b="1" spc="-10">
                          <a:solidFill>
                            <a:srgbClr val="22346A"/>
                          </a:solidFill>
                          <a:latin typeface="Arial"/>
                          <a:cs typeface="Arial"/>
                        </a:rPr>
                        <a:t>ADhere</a:t>
                      </a:r>
                      <a:r>
                        <a:rPr sz="750" b="1" spc="-15" baseline="33333">
                          <a:solidFill>
                            <a:srgbClr val="22346A"/>
                          </a:solidFill>
                          <a:latin typeface="Arial"/>
                          <a:cs typeface="Arial"/>
                        </a:rPr>
                        <a:t>4</a:t>
                      </a:r>
                      <a:endParaRPr sz="750" baseline="33333">
                        <a:latin typeface="Arial"/>
                        <a:cs typeface="Arial"/>
                      </a:endParaRPr>
                    </a:p>
                  </a:txBody>
                  <a:tcPr marL="0" marR="0" marT="0" marB="0">
                    <a:lnB w="9525">
                      <a:solidFill>
                        <a:srgbClr val="CAF5A8"/>
                      </a:solidFill>
                      <a:prstDash val="solid"/>
                    </a:lnB>
                  </a:tcPr>
                </a:tc>
                <a:tc>
                  <a:txBody>
                    <a:bodyPr/>
                    <a:lstStyle/>
                    <a:p>
                      <a:pPr marL="29845" algn="ctr">
                        <a:lnSpc>
                          <a:spcPts val="1005"/>
                        </a:lnSpc>
                      </a:pPr>
                      <a:r>
                        <a:rPr sz="900" b="1" spc="-10">
                          <a:solidFill>
                            <a:srgbClr val="22346A"/>
                          </a:solidFill>
                          <a:latin typeface="Arial"/>
                          <a:cs typeface="Arial"/>
                        </a:rPr>
                        <a:t>ADore</a:t>
                      </a:r>
                      <a:r>
                        <a:rPr sz="750" b="1" spc="-15" baseline="33333">
                          <a:solidFill>
                            <a:srgbClr val="22346A"/>
                          </a:solidFill>
                          <a:latin typeface="Arial"/>
                          <a:cs typeface="Arial"/>
                        </a:rPr>
                        <a:t>5</a:t>
                      </a:r>
                      <a:endParaRPr sz="750" baseline="33333">
                        <a:latin typeface="Arial"/>
                        <a:cs typeface="Arial"/>
                      </a:endParaRPr>
                    </a:p>
                  </a:txBody>
                  <a:tcPr marL="0" marR="0" marT="0" marB="0">
                    <a:lnB w="9525">
                      <a:solidFill>
                        <a:srgbClr val="CAF5A8"/>
                      </a:solidFill>
                      <a:prstDash val="solid"/>
                    </a:lnB>
                  </a:tcPr>
                </a:tc>
                <a:tc>
                  <a:txBody>
                    <a:bodyPr/>
                    <a:lstStyle/>
                    <a:p>
                      <a:pPr marL="58419" algn="ctr">
                        <a:lnSpc>
                          <a:spcPts val="1005"/>
                        </a:lnSpc>
                      </a:pPr>
                      <a:r>
                        <a:rPr sz="900" b="1">
                          <a:solidFill>
                            <a:srgbClr val="22346A"/>
                          </a:solidFill>
                          <a:latin typeface="Arial"/>
                          <a:cs typeface="Arial"/>
                        </a:rPr>
                        <a:t>ADopt</a:t>
                      </a:r>
                      <a:r>
                        <a:rPr sz="900" b="1" spc="25">
                          <a:solidFill>
                            <a:srgbClr val="22346A"/>
                          </a:solidFill>
                          <a:latin typeface="Arial"/>
                          <a:cs typeface="Arial"/>
                        </a:rPr>
                        <a:t> </a:t>
                      </a:r>
                      <a:r>
                        <a:rPr sz="900" b="1" spc="-25">
                          <a:solidFill>
                            <a:srgbClr val="22346A"/>
                          </a:solidFill>
                          <a:latin typeface="Arial"/>
                          <a:cs typeface="Arial"/>
                        </a:rPr>
                        <a:t>VA</a:t>
                      </a:r>
                      <a:r>
                        <a:rPr sz="750" b="1" spc="-37" baseline="33333">
                          <a:solidFill>
                            <a:srgbClr val="22346A"/>
                          </a:solidFill>
                          <a:latin typeface="Arial"/>
                          <a:cs typeface="Arial"/>
                        </a:rPr>
                        <a:t>6</a:t>
                      </a:r>
                      <a:endParaRPr sz="750" baseline="33333">
                        <a:latin typeface="Arial"/>
                        <a:cs typeface="Arial"/>
                      </a:endParaRPr>
                    </a:p>
                  </a:txBody>
                  <a:tcPr marL="0" marR="0" marT="0" marB="0">
                    <a:lnB w="9525">
                      <a:solidFill>
                        <a:srgbClr val="CAF5A8"/>
                      </a:solidFill>
                      <a:prstDash val="solid"/>
                    </a:lnB>
                  </a:tcPr>
                </a:tc>
                <a:tc>
                  <a:txBody>
                    <a:bodyPr/>
                    <a:lstStyle/>
                    <a:p>
                      <a:pPr marL="22225" algn="ctr">
                        <a:lnSpc>
                          <a:spcPts val="1005"/>
                        </a:lnSpc>
                      </a:pPr>
                      <a:r>
                        <a:rPr sz="900" b="1" spc="-10">
                          <a:solidFill>
                            <a:srgbClr val="22346A"/>
                          </a:solidFill>
                          <a:latin typeface="Arial"/>
                          <a:cs typeface="Arial"/>
                        </a:rPr>
                        <a:t>ADjoinLTE</a:t>
                      </a:r>
                      <a:r>
                        <a:rPr sz="750" b="1" spc="-15" baseline="33333">
                          <a:solidFill>
                            <a:srgbClr val="22346A"/>
                          </a:solidFill>
                          <a:latin typeface="Arial"/>
                          <a:cs typeface="Arial"/>
                        </a:rPr>
                        <a:t>7</a:t>
                      </a:r>
                      <a:endParaRPr sz="750" baseline="33333">
                        <a:latin typeface="Arial"/>
                        <a:cs typeface="Arial"/>
                      </a:endParaRPr>
                    </a:p>
                  </a:txBody>
                  <a:tcPr marL="0" marR="0" marT="0" marB="0">
                    <a:lnB w="9525">
                      <a:solidFill>
                        <a:srgbClr val="CAF5A8"/>
                      </a:solidFill>
                      <a:prstDash val="solid"/>
                    </a:lnB>
                  </a:tcPr>
                </a:tc>
                <a:tc>
                  <a:txBody>
                    <a:bodyPr/>
                    <a:lstStyle/>
                    <a:p>
                      <a:pPr marR="8890" algn="ctr">
                        <a:lnSpc>
                          <a:spcPts val="1005"/>
                        </a:lnSpc>
                      </a:pPr>
                      <a:r>
                        <a:rPr sz="900" b="1" spc="-10">
                          <a:solidFill>
                            <a:srgbClr val="22346A"/>
                          </a:solidFill>
                          <a:latin typeface="Arial"/>
                          <a:cs typeface="Arial"/>
                        </a:rPr>
                        <a:t>ADlongLTE</a:t>
                      </a:r>
                      <a:r>
                        <a:rPr sz="750" b="1" spc="-15" baseline="33333">
                          <a:solidFill>
                            <a:srgbClr val="22346A"/>
                          </a:solidFill>
                          <a:latin typeface="Arial"/>
                          <a:cs typeface="Arial"/>
                        </a:rPr>
                        <a:t>8</a:t>
                      </a:r>
                      <a:endParaRPr sz="750" baseline="33333">
                        <a:latin typeface="Arial"/>
                        <a:cs typeface="Arial"/>
                      </a:endParaRPr>
                    </a:p>
                  </a:txBody>
                  <a:tcPr marL="0" marR="0" marT="0" marB="0">
                    <a:lnB w="9525">
                      <a:solidFill>
                        <a:srgbClr val="CAF5A8"/>
                      </a:solidFill>
                      <a:prstDash val="solid"/>
                    </a:lnB>
                  </a:tcPr>
                </a:tc>
                <a:tc>
                  <a:txBody>
                    <a:bodyPr/>
                    <a:lstStyle/>
                    <a:p>
                      <a:pPr marL="5080" algn="ctr">
                        <a:lnSpc>
                          <a:spcPts val="1005"/>
                        </a:lnSpc>
                      </a:pPr>
                      <a:r>
                        <a:rPr sz="900" b="1">
                          <a:solidFill>
                            <a:srgbClr val="22346A"/>
                          </a:solidFill>
                          <a:latin typeface="Arial"/>
                          <a:cs typeface="Arial"/>
                        </a:rPr>
                        <a:t>ADhere-</a:t>
                      </a:r>
                      <a:r>
                        <a:rPr sz="900" b="1" spc="-25">
                          <a:solidFill>
                            <a:srgbClr val="22346A"/>
                          </a:solidFill>
                          <a:latin typeface="Arial"/>
                          <a:cs typeface="Arial"/>
                        </a:rPr>
                        <a:t>J</a:t>
                      </a:r>
                      <a:r>
                        <a:rPr sz="750" b="1" spc="-37" baseline="33333">
                          <a:solidFill>
                            <a:srgbClr val="22346A"/>
                          </a:solidFill>
                          <a:latin typeface="Arial"/>
                          <a:cs typeface="Arial"/>
                        </a:rPr>
                        <a:t>9</a:t>
                      </a:r>
                      <a:endParaRPr sz="750" baseline="33333">
                        <a:latin typeface="Arial"/>
                        <a:cs typeface="Arial"/>
                      </a:endParaRPr>
                    </a:p>
                  </a:txBody>
                  <a:tcPr marL="0" marR="0" marT="0" marB="0">
                    <a:lnB w="9525">
                      <a:solidFill>
                        <a:srgbClr val="CAF5A8"/>
                      </a:solidFill>
                      <a:prstDash val="solid"/>
                    </a:lnB>
                  </a:tcPr>
                </a:tc>
                <a:tc>
                  <a:txBody>
                    <a:bodyPr/>
                    <a:lstStyle/>
                    <a:p>
                      <a:pPr marR="27305" algn="ctr">
                        <a:lnSpc>
                          <a:spcPts val="1005"/>
                        </a:lnSpc>
                      </a:pPr>
                      <a:r>
                        <a:rPr sz="900" b="1" spc="-10">
                          <a:solidFill>
                            <a:srgbClr val="22346A"/>
                          </a:solidFill>
                          <a:latin typeface="Arial"/>
                          <a:cs typeface="Arial"/>
                        </a:rPr>
                        <a:t>ADvantage</a:t>
                      </a:r>
                      <a:r>
                        <a:rPr sz="750" b="1" spc="-15" baseline="33333">
                          <a:solidFill>
                            <a:srgbClr val="22346A"/>
                          </a:solidFill>
                          <a:latin typeface="Arial"/>
                          <a:cs typeface="Arial"/>
                        </a:rPr>
                        <a:t>10</a:t>
                      </a:r>
                      <a:endParaRPr sz="750" baseline="33333">
                        <a:latin typeface="Arial"/>
                        <a:cs typeface="Arial"/>
                      </a:endParaRPr>
                    </a:p>
                  </a:txBody>
                  <a:tcPr marL="0" marR="0" marT="0" marB="0">
                    <a:lnB w="9525">
                      <a:solidFill>
                        <a:srgbClr val="CAF5A8"/>
                      </a:solidFill>
                      <a:prstDash val="solid"/>
                    </a:lnB>
                  </a:tcPr>
                </a:tc>
                <a:tc>
                  <a:txBody>
                    <a:bodyPr/>
                    <a:lstStyle/>
                    <a:p>
                      <a:pPr marR="635" algn="ctr">
                        <a:lnSpc>
                          <a:spcPts val="1005"/>
                        </a:lnSpc>
                      </a:pPr>
                      <a:r>
                        <a:rPr sz="900" b="1" spc="-10">
                          <a:solidFill>
                            <a:srgbClr val="22346A"/>
                          </a:solidFill>
                          <a:latin typeface="Arial"/>
                          <a:cs typeface="Arial"/>
                        </a:rPr>
                        <a:t>ADapt</a:t>
                      </a:r>
                      <a:r>
                        <a:rPr sz="750" b="1" spc="-15" baseline="33333">
                          <a:solidFill>
                            <a:srgbClr val="22346A"/>
                          </a:solidFill>
                          <a:latin typeface="Arial"/>
                          <a:cs typeface="Arial"/>
                        </a:rPr>
                        <a:t>11</a:t>
                      </a:r>
                      <a:endParaRPr sz="750" baseline="33333">
                        <a:latin typeface="Arial"/>
                        <a:cs typeface="Arial"/>
                      </a:endParaRPr>
                    </a:p>
                  </a:txBody>
                  <a:tcPr marL="0" marR="0" marT="0" marB="0">
                    <a:lnB w="9525">
                      <a:solidFill>
                        <a:srgbClr val="CAF5A8"/>
                      </a:solidFill>
                      <a:prstDash val="solid"/>
                    </a:lnB>
                  </a:tcPr>
                </a:tc>
                <a:tc>
                  <a:txBody>
                    <a:bodyPr/>
                    <a:lstStyle/>
                    <a:p>
                      <a:pPr marL="62230" algn="ctr">
                        <a:lnSpc>
                          <a:spcPts val="1005"/>
                        </a:lnSpc>
                      </a:pPr>
                      <a:r>
                        <a:rPr sz="900" b="1" spc="-10">
                          <a:solidFill>
                            <a:srgbClr val="22346A"/>
                          </a:solidFill>
                          <a:latin typeface="Arial"/>
                          <a:cs typeface="Arial"/>
                        </a:rPr>
                        <a:t>ADmirable</a:t>
                      </a:r>
                      <a:r>
                        <a:rPr sz="750" b="1" spc="-15" baseline="33333">
                          <a:solidFill>
                            <a:srgbClr val="22346A"/>
                          </a:solidFill>
                          <a:latin typeface="Arial"/>
                          <a:cs typeface="Arial"/>
                        </a:rPr>
                        <a:t>12</a:t>
                      </a:r>
                      <a:endParaRPr sz="750" baseline="33333">
                        <a:latin typeface="Arial"/>
                        <a:cs typeface="Arial"/>
                      </a:endParaRPr>
                    </a:p>
                  </a:txBody>
                  <a:tcPr marL="0" marR="0" marT="0" marB="0">
                    <a:lnB w="9525">
                      <a:solidFill>
                        <a:srgbClr val="CAF5A8"/>
                      </a:solidFill>
                      <a:prstDash val="solid"/>
                    </a:lnB>
                  </a:tcPr>
                </a:tc>
                <a:extLst>
                  <a:ext uri="{0D108BD9-81ED-4DB2-BD59-A6C34878D82A}">
                    <a16:rowId xmlns:a16="http://schemas.microsoft.com/office/drawing/2014/main" val="10000"/>
                  </a:ext>
                </a:extLst>
              </a:tr>
              <a:tr h="276860">
                <a:tc>
                  <a:txBody>
                    <a:bodyPr/>
                    <a:lstStyle/>
                    <a:p>
                      <a:pPr marL="19050">
                        <a:lnSpc>
                          <a:spcPct val="100000"/>
                        </a:lnSpc>
                        <a:spcBef>
                          <a:spcPts val="520"/>
                        </a:spcBef>
                      </a:pPr>
                      <a:r>
                        <a:rPr sz="900" b="1" spc="-10">
                          <a:solidFill>
                            <a:srgbClr val="22346A"/>
                          </a:solidFill>
                          <a:latin typeface="Arial"/>
                          <a:cs typeface="Arial"/>
                        </a:rPr>
                        <a:t>Regiones</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161290"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60960"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7683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2984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59055"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2222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9525" algn="ctr">
                        <a:lnSpc>
                          <a:spcPct val="100000"/>
                        </a:lnSpc>
                        <a:spcBef>
                          <a:spcPts val="520"/>
                        </a:spcBef>
                      </a:pPr>
                      <a:r>
                        <a:rPr sz="900" spc="-25">
                          <a:latin typeface="Arial"/>
                          <a:cs typeface="Arial"/>
                        </a:rPr>
                        <a:t>UE</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4445" algn="ctr">
                        <a:lnSpc>
                          <a:spcPct val="100000"/>
                        </a:lnSpc>
                        <a:spcBef>
                          <a:spcPts val="520"/>
                        </a:spcBef>
                      </a:pPr>
                      <a:r>
                        <a:rPr sz="900" spc="-10">
                          <a:latin typeface="Arial"/>
                          <a:cs typeface="Arial"/>
                        </a:rPr>
                        <a:t>Japón</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27305" algn="ctr">
                        <a:lnSpc>
                          <a:spcPct val="100000"/>
                        </a:lnSpc>
                        <a:spcBef>
                          <a:spcPts val="520"/>
                        </a:spcBef>
                      </a:pPr>
                      <a:r>
                        <a:rPr sz="900" spc="-25">
                          <a:latin typeface="Arial"/>
                          <a:cs typeface="Arial"/>
                        </a:rPr>
                        <a:t>UE</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62230"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extLst>
                  <a:ext uri="{0D108BD9-81ED-4DB2-BD59-A6C34878D82A}">
                    <a16:rowId xmlns:a16="http://schemas.microsoft.com/office/drawing/2014/main" val="10001"/>
                  </a:ext>
                </a:extLst>
              </a:tr>
              <a:tr h="276860">
                <a:tc>
                  <a:txBody>
                    <a:bodyPr/>
                    <a:lstStyle/>
                    <a:p>
                      <a:pPr marL="19050">
                        <a:lnSpc>
                          <a:spcPct val="100000"/>
                        </a:lnSpc>
                        <a:spcBef>
                          <a:spcPts val="525"/>
                        </a:spcBef>
                      </a:pPr>
                      <a:r>
                        <a:rPr sz="900" b="1" spc="-50">
                          <a:solidFill>
                            <a:srgbClr val="22346A"/>
                          </a:solidFill>
                          <a:latin typeface="Arial"/>
                          <a:cs typeface="Arial"/>
                        </a:rPr>
                        <a:t>N</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161290" algn="ctr">
                        <a:lnSpc>
                          <a:spcPct val="100000"/>
                        </a:lnSpc>
                        <a:spcBef>
                          <a:spcPts val="525"/>
                        </a:spcBef>
                      </a:pPr>
                      <a:r>
                        <a:rPr sz="900" spc="-25">
                          <a:latin typeface="Arial"/>
                          <a:cs typeface="Arial"/>
                        </a:rPr>
                        <a:t>424</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60960" algn="ctr">
                        <a:lnSpc>
                          <a:spcPct val="100000"/>
                        </a:lnSpc>
                        <a:spcBef>
                          <a:spcPts val="525"/>
                        </a:spcBef>
                      </a:pPr>
                      <a:r>
                        <a:rPr sz="900" spc="-25">
                          <a:latin typeface="Arial"/>
                          <a:cs typeface="Arial"/>
                        </a:rPr>
                        <a:t>427</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85725" algn="ctr">
                        <a:lnSpc>
                          <a:spcPct val="100000"/>
                        </a:lnSpc>
                        <a:spcBef>
                          <a:spcPts val="525"/>
                        </a:spcBef>
                      </a:pPr>
                      <a:r>
                        <a:rPr sz="900" spc="-25">
                          <a:latin typeface="Arial"/>
                          <a:cs typeface="Arial"/>
                        </a:rPr>
                        <a:t>211</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29209" algn="ctr">
                        <a:lnSpc>
                          <a:spcPct val="100000"/>
                        </a:lnSpc>
                        <a:spcBef>
                          <a:spcPts val="525"/>
                        </a:spcBef>
                      </a:pPr>
                      <a:r>
                        <a:rPr sz="900" spc="-25">
                          <a:latin typeface="Arial"/>
                          <a:cs typeface="Arial"/>
                        </a:rPr>
                        <a:t>206</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58419" algn="ctr">
                        <a:lnSpc>
                          <a:spcPct val="100000"/>
                        </a:lnSpc>
                        <a:spcBef>
                          <a:spcPts val="525"/>
                        </a:spcBef>
                      </a:pPr>
                      <a:r>
                        <a:rPr sz="900" spc="-25">
                          <a:latin typeface="Arial"/>
                          <a:cs typeface="Arial"/>
                        </a:rPr>
                        <a:t>254</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22225" algn="ctr">
                        <a:lnSpc>
                          <a:spcPct val="100000"/>
                        </a:lnSpc>
                        <a:spcBef>
                          <a:spcPts val="525"/>
                        </a:spcBef>
                      </a:pPr>
                      <a:r>
                        <a:rPr sz="900" spc="-10">
                          <a:latin typeface="Arial"/>
                          <a:cs typeface="Arial"/>
                        </a:rPr>
                        <a:t>~1000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8890" algn="ctr">
                        <a:lnSpc>
                          <a:spcPct val="100000"/>
                        </a:lnSpc>
                        <a:spcBef>
                          <a:spcPts val="525"/>
                        </a:spcBef>
                      </a:pPr>
                      <a:r>
                        <a:rPr sz="900" spc="-20">
                          <a:latin typeface="Arial"/>
                          <a:cs typeface="Arial"/>
                        </a:rPr>
                        <a:t>~200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5080" algn="ctr">
                        <a:lnSpc>
                          <a:spcPct val="100000"/>
                        </a:lnSpc>
                        <a:spcBef>
                          <a:spcPts val="525"/>
                        </a:spcBef>
                      </a:pPr>
                      <a:r>
                        <a:rPr sz="900" spc="-25">
                          <a:latin typeface="Arial"/>
                          <a:cs typeface="Arial"/>
                        </a:rPr>
                        <a:t>286</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26670" algn="ctr">
                        <a:lnSpc>
                          <a:spcPct val="100000"/>
                        </a:lnSpc>
                        <a:spcBef>
                          <a:spcPts val="525"/>
                        </a:spcBef>
                      </a:pPr>
                      <a:r>
                        <a:rPr sz="900" spc="-25">
                          <a:latin typeface="Arial"/>
                          <a:cs typeface="Arial"/>
                        </a:rPr>
                        <a:t>331</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algn="ctr">
                        <a:lnSpc>
                          <a:spcPct val="100000"/>
                        </a:lnSpc>
                        <a:spcBef>
                          <a:spcPts val="525"/>
                        </a:spcBef>
                      </a:pPr>
                      <a:r>
                        <a:rPr sz="900" spc="-20">
                          <a:latin typeface="Arial"/>
                          <a:cs typeface="Arial"/>
                        </a:rPr>
                        <a:t>~120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62230" algn="ctr">
                        <a:lnSpc>
                          <a:spcPct val="100000"/>
                        </a:lnSpc>
                        <a:spcBef>
                          <a:spcPts val="525"/>
                        </a:spcBef>
                      </a:pPr>
                      <a:r>
                        <a:rPr sz="900" spc="-25">
                          <a:latin typeface="Arial"/>
                          <a:cs typeface="Arial"/>
                        </a:rPr>
                        <a:t>~80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extLst>
                  <a:ext uri="{0D108BD9-81ED-4DB2-BD59-A6C34878D82A}">
                    <a16:rowId xmlns:a16="http://schemas.microsoft.com/office/drawing/2014/main" val="10002"/>
                  </a:ext>
                </a:extLst>
              </a:tr>
              <a:tr h="276860">
                <a:tc>
                  <a:txBody>
                    <a:bodyPr/>
                    <a:lstStyle/>
                    <a:p>
                      <a:pPr marL="19050" marR="0" lvl="0" indent="0" defTabSz="914400" eaLnBrk="1" fontAlgn="auto" latinLnBrk="0" hangingPunct="1">
                        <a:lnSpc>
                          <a:spcPct val="100000"/>
                        </a:lnSpc>
                        <a:spcBef>
                          <a:spcPts val="525"/>
                        </a:spcBef>
                        <a:spcAft>
                          <a:spcPts val="0"/>
                        </a:spcAft>
                        <a:buClrTx/>
                        <a:buSzTx/>
                        <a:buFontTx/>
                        <a:buNone/>
                        <a:tabLst/>
                        <a:defRPr/>
                      </a:pPr>
                      <a:r>
                        <a:rPr lang="es-ES" sz="900" b="1" spc="-10">
                          <a:solidFill>
                            <a:srgbClr val="22346A"/>
                          </a:solidFill>
                          <a:latin typeface="Arial"/>
                          <a:cs typeface="Arial"/>
                        </a:rPr>
                        <a:t>Tratamiento</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161290" marR="0" lvl="0" indent="0" algn="ctr" defTabSz="914400" eaLnBrk="1" fontAlgn="auto" latinLnBrk="0" hangingPunct="1">
                        <a:lnSpc>
                          <a:spcPct val="100000"/>
                        </a:lnSpc>
                        <a:spcBef>
                          <a:spcPts val="525"/>
                        </a:spcBef>
                        <a:spcAft>
                          <a:spcPts val="0"/>
                        </a:spcAft>
                        <a:buClrTx/>
                        <a:buSzTx/>
                        <a:buFontTx/>
                        <a:buNone/>
                        <a:tabLst/>
                        <a:defRPr/>
                      </a:pPr>
                      <a:r>
                        <a:rPr lang="es-ES" sz="900" spc="-10">
                          <a:latin typeface="Arial"/>
                          <a:cs typeface="Arial"/>
                        </a:rPr>
                        <a:t>Monoterapia</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60960" lvl="0" indent="0" algn="ctr" defTabSz="914400" eaLnBrk="1" fontAlgn="auto" latinLnBrk="0" hangingPunct="1">
                        <a:lnSpc>
                          <a:spcPct val="100000"/>
                        </a:lnSpc>
                        <a:spcBef>
                          <a:spcPts val="525"/>
                        </a:spcBef>
                        <a:spcAft>
                          <a:spcPts val="0"/>
                        </a:spcAft>
                        <a:buClrTx/>
                        <a:buSzTx/>
                        <a:buFontTx/>
                        <a:buNone/>
                        <a:tabLst/>
                        <a:defRPr/>
                      </a:pPr>
                      <a:r>
                        <a:rPr lang="es-ES" sz="900" spc="-10">
                          <a:latin typeface="Arial"/>
                          <a:cs typeface="Arial"/>
                        </a:rPr>
                        <a:t>Monoterapia</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85725" lvl="0" indent="0" algn="ctr" defTabSz="914400" eaLnBrk="1" fontAlgn="auto" latinLnBrk="0" hangingPunct="1">
                        <a:lnSpc>
                          <a:spcPct val="100000"/>
                        </a:lnSpc>
                        <a:spcBef>
                          <a:spcPts val="525"/>
                        </a:spcBef>
                        <a:spcAft>
                          <a:spcPts val="0"/>
                        </a:spcAft>
                        <a:buClrTx/>
                        <a:buSzTx/>
                        <a:buFontTx/>
                        <a:buNone/>
                        <a:tabLst/>
                        <a:defRPr/>
                      </a:pPr>
                      <a:r>
                        <a:rPr lang="es-ES" sz="900" spc="-20" dirty="0">
                          <a:latin typeface="Arial"/>
                          <a:cs typeface="Arial"/>
                        </a:rPr>
                        <a:t>+TCS</a:t>
                      </a:r>
                      <a:endParaRPr lang="es-ES" sz="900" dirty="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algn="ctr">
                        <a:lnSpc>
                          <a:spcPct val="100000"/>
                        </a:lnSpc>
                        <a:spcBef>
                          <a:spcPts val="110"/>
                        </a:spcBef>
                      </a:pPr>
                      <a:r>
                        <a:rPr lang="es-ES" sz="900">
                          <a:latin typeface="Arial"/>
                          <a:cs typeface="Arial"/>
                        </a:rPr>
                        <a:t>TCS/TCI/</a:t>
                      </a:r>
                      <a:r>
                        <a:rPr lang="es-ES" sz="900" spc="35">
                          <a:latin typeface="Arial"/>
                          <a:cs typeface="Arial"/>
                        </a:rPr>
                        <a:t> </a:t>
                      </a:r>
                      <a:r>
                        <a:rPr lang="es-ES" sz="900" spc="-10">
                          <a:latin typeface="Arial"/>
                          <a:cs typeface="Arial"/>
                        </a:rPr>
                        <a:t>iPDE4</a:t>
                      </a:r>
                      <a:endParaRPr lang="es-ES" sz="900">
                        <a:latin typeface="Arial"/>
                        <a:cs typeface="Arial"/>
                      </a:endParaRPr>
                    </a:p>
                    <a:p>
                      <a:pPr algn="ctr">
                        <a:lnSpc>
                          <a:spcPct val="100000"/>
                        </a:lnSpc>
                        <a:spcBef>
                          <a:spcPts val="15"/>
                        </a:spcBef>
                      </a:pPr>
                      <a:r>
                        <a:rPr lang="es-ES" sz="900" spc="-10">
                          <a:latin typeface="Arial"/>
                          <a:cs typeface="Arial"/>
                        </a:rPr>
                        <a:t>opcional</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12700" algn="ctr">
                        <a:lnSpc>
                          <a:spcPct val="100000"/>
                        </a:lnSpc>
                        <a:spcBef>
                          <a:spcPts val="110"/>
                        </a:spcBef>
                      </a:pPr>
                      <a:r>
                        <a:rPr lang="es-ES" sz="900" spc="-10">
                          <a:latin typeface="Arial"/>
                          <a:cs typeface="Arial"/>
                        </a:rPr>
                        <a:t>TCS/TCI</a:t>
                      </a:r>
                      <a:endParaRPr lang="es-ES" sz="900">
                        <a:latin typeface="Arial"/>
                        <a:cs typeface="Arial"/>
                      </a:endParaRPr>
                    </a:p>
                    <a:p>
                      <a:pPr marL="21590" algn="ctr">
                        <a:lnSpc>
                          <a:spcPct val="100000"/>
                        </a:lnSpc>
                        <a:spcBef>
                          <a:spcPts val="15"/>
                        </a:spcBef>
                      </a:pPr>
                      <a:r>
                        <a:rPr lang="es-ES" sz="900" spc="-10">
                          <a:latin typeface="Arial"/>
                          <a:cs typeface="Arial"/>
                        </a:rPr>
                        <a:t>opcional</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22225" algn="ctr">
                        <a:lnSpc>
                          <a:spcPct val="100000"/>
                        </a:lnSpc>
                        <a:spcBef>
                          <a:spcPts val="525"/>
                        </a:spcBef>
                      </a:pPr>
                      <a:r>
                        <a:rPr lang="es-ES" sz="900" spc="0">
                          <a:latin typeface="Arial"/>
                          <a:cs typeface="Arial"/>
                        </a:rPr>
                        <a:t>TCS/TCI/ iPDE4</a:t>
                      </a:r>
                      <a:br>
                        <a:rPr lang="es-ES" sz="900" spc="0">
                          <a:latin typeface="Arial"/>
                          <a:cs typeface="Arial"/>
                        </a:rPr>
                      </a:br>
                      <a:r>
                        <a:rPr lang="es-ES" sz="900" spc="0">
                          <a:latin typeface="Arial"/>
                          <a:cs typeface="Arial"/>
                        </a:rPr>
                        <a:t>opcional</a:t>
                      </a:r>
                      <a:endParaRPr sz="900" spc="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8890" lvl="0" indent="0" algn="ctr" defTabSz="914400" eaLnBrk="1" fontAlgn="auto" latinLnBrk="0" hangingPunct="1">
                        <a:lnSpc>
                          <a:spcPct val="100000"/>
                        </a:lnSpc>
                        <a:spcBef>
                          <a:spcPts val="525"/>
                        </a:spcBef>
                        <a:spcAft>
                          <a:spcPts val="0"/>
                        </a:spcAft>
                        <a:buClrTx/>
                        <a:buSzTx/>
                        <a:buFontTx/>
                        <a:buNone/>
                        <a:tabLst/>
                        <a:defRPr/>
                      </a:pPr>
                      <a:r>
                        <a:rPr lang="es-ES" sz="900" spc="0">
                          <a:latin typeface="Arial"/>
                          <a:cs typeface="Arial"/>
                        </a:rPr>
                        <a:t>TCS/TCI/ iPDE4</a:t>
                      </a:r>
                      <a:br>
                        <a:rPr lang="es-ES" sz="900" spc="0">
                          <a:latin typeface="Arial"/>
                          <a:cs typeface="Arial"/>
                        </a:rPr>
                      </a:br>
                      <a:r>
                        <a:rPr lang="es-ES" sz="900" spc="0">
                          <a:latin typeface="Arial"/>
                          <a:cs typeface="Arial"/>
                        </a:rPr>
                        <a:t>opcional</a:t>
                      </a:r>
                    </a:p>
                  </a:txBody>
                  <a:tcPr marL="0" marR="0" marT="66675" marB="0" anchor="ctr">
                    <a:lnT w="9525">
                      <a:solidFill>
                        <a:srgbClr val="CAF5A8"/>
                      </a:solidFill>
                      <a:prstDash val="solid"/>
                    </a:lnT>
                    <a:lnB w="9525">
                      <a:solidFill>
                        <a:srgbClr val="CAF5A8"/>
                      </a:solidFill>
                      <a:prstDash val="solid"/>
                    </a:lnB>
                  </a:tcPr>
                </a:tc>
                <a:tc>
                  <a:txBody>
                    <a:bodyPr/>
                    <a:lstStyle/>
                    <a:p>
                      <a:pPr marL="5080" marR="0" lvl="0" indent="0" algn="ctr" defTabSz="914400" eaLnBrk="1" fontAlgn="auto" latinLnBrk="0" hangingPunct="1">
                        <a:lnSpc>
                          <a:spcPct val="100000"/>
                        </a:lnSpc>
                        <a:spcBef>
                          <a:spcPts val="525"/>
                        </a:spcBef>
                        <a:spcAft>
                          <a:spcPts val="0"/>
                        </a:spcAft>
                        <a:buClrTx/>
                        <a:buSzTx/>
                        <a:buFontTx/>
                        <a:buNone/>
                        <a:tabLst/>
                        <a:defRPr/>
                      </a:pPr>
                      <a:r>
                        <a:rPr lang="es-ES" sz="900" spc="-20">
                          <a:latin typeface="Arial"/>
                          <a:cs typeface="Arial"/>
                        </a:rPr>
                        <a:t>+TCS</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26670" lvl="0" indent="0" algn="ctr" defTabSz="914400" eaLnBrk="1" fontAlgn="auto" latinLnBrk="0" hangingPunct="1">
                        <a:lnSpc>
                          <a:spcPct val="100000"/>
                        </a:lnSpc>
                        <a:spcBef>
                          <a:spcPts val="525"/>
                        </a:spcBef>
                        <a:spcAft>
                          <a:spcPts val="0"/>
                        </a:spcAft>
                        <a:buClrTx/>
                        <a:buSzTx/>
                        <a:buFontTx/>
                        <a:buNone/>
                        <a:tabLst/>
                        <a:defRPr/>
                      </a:pPr>
                      <a:r>
                        <a:rPr lang="es-ES" sz="900" spc="-20">
                          <a:latin typeface="Arial"/>
                          <a:cs typeface="Arial"/>
                        </a:rPr>
                        <a:t>+TCS</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algn="ctr">
                        <a:lnSpc>
                          <a:spcPct val="100000"/>
                        </a:lnSpc>
                        <a:spcBef>
                          <a:spcPts val="525"/>
                        </a:spcBef>
                      </a:pPr>
                      <a:endParaRPr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62230" algn="ctr">
                        <a:lnSpc>
                          <a:spcPct val="100000"/>
                        </a:lnSpc>
                        <a:spcBef>
                          <a:spcPts val="525"/>
                        </a:spcBef>
                      </a:pPr>
                      <a:endParaRPr sz="900" dirty="0">
                        <a:latin typeface="Arial"/>
                        <a:cs typeface="Arial"/>
                      </a:endParaRPr>
                    </a:p>
                  </a:txBody>
                  <a:tcPr marL="0" marR="0" marT="66675" marB="0" anchor="ctr">
                    <a:lnT w="9525">
                      <a:solidFill>
                        <a:srgbClr val="CAF5A8"/>
                      </a:solidFill>
                      <a:prstDash val="solid"/>
                    </a:lnT>
                    <a:lnB w="9525">
                      <a:solidFill>
                        <a:srgbClr val="CAF5A8"/>
                      </a:solidFill>
                      <a:prstDash val="solid"/>
                    </a:lnB>
                  </a:tcPr>
                </a:tc>
                <a:extLst>
                  <a:ext uri="{0D108BD9-81ED-4DB2-BD59-A6C34878D82A}">
                    <a16:rowId xmlns:a16="http://schemas.microsoft.com/office/drawing/2014/main" val="3464576987"/>
                  </a:ext>
                </a:extLst>
              </a:tr>
            </a:tbl>
          </a:graphicData>
        </a:graphic>
      </p:graphicFrame>
      <p:sp>
        <p:nvSpPr>
          <p:cNvPr id="37" name="object 27">
            <a:extLst>
              <a:ext uri="{FF2B5EF4-FFF2-40B4-BE49-F238E27FC236}">
                <a16:creationId xmlns:a16="http://schemas.microsoft.com/office/drawing/2014/main" id="{4F231F6F-3279-55D9-D04C-8A9CC515A597}"/>
              </a:ext>
            </a:extLst>
          </p:cNvPr>
          <p:cNvSpPr txBox="1"/>
          <p:nvPr/>
        </p:nvSpPr>
        <p:spPr>
          <a:xfrm>
            <a:off x="2200399" y="5329580"/>
            <a:ext cx="3238500" cy="303530"/>
          </a:xfrm>
          <a:prstGeom prst="rect">
            <a:avLst/>
          </a:prstGeom>
        </p:spPr>
        <p:txBody>
          <a:bodyPr vert="horz" wrap="square" lIns="0" tIns="12065" rIns="0" bIns="0" rtlCol="0">
            <a:spAutoFit/>
          </a:bodyPr>
          <a:lstStyle/>
          <a:p>
            <a:pPr marL="160655" marR="5080" lvl="0" indent="-148590" algn="l" defTabSz="914400" rtl="0" eaLnBrk="1" fontAlgn="auto" latinLnBrk="0" hangingPunct="1">
              <a:lnSpc>
                <a:spcPct val="101299"/>
              </a:lnSpc>
              <a:spcBef>
                <a:spcPts val="95"/>
              </a:spcBef>
              <a:spcAft>
                <a:spcPts val="0"/>
              </a:spcAft>
              <a:buClrTx/>
              <a:buSzTx/>
              <a:buFontTx/>
              <a:buNone/>
              <a:tabLst/>
              <a:defRPr/>
            </a:pPr>
            <a:r>
              <a:rPr kumimoji="0" sz="900" b="0" i="0" u="none" strike="noStrike" kern="1200" cap="none" spc="0" normalizeH="0" baseline="0" noProof="0">
                <a:ln>
                  <a:noFill/>
                </a:ln>
                <a:solidFill>
                  <a:srgbClr val="22346A"/>
                </a:solidFill>
                <a:effectLst/>
                <a:uLnTx/>
                <a:uFillTx/>
                <a:latin typeface="Arial"/>
                <a:ea typeface="+mn-ea"/>
                <a:cs typeface="Arial"/>
              </a:rPr>
              <a:t>Los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pacientes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participantes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estos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estudios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elegibles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podían </a:t>
            </a:r>
            <a:r>
              <a:rPr kumimoji="0" sz="900" b="0" i="0" u="none" strike="noStrike" kern="1200" cap="none" spc="0" normalizeH="0" baseline="0" noProof="0">
                <a:ln>
                  <a:noFill/>
                </a:ln>
                <a:solidFill>
                  <a:srgbClr val="22346A"/>
                </a:solidFill>
                <a:effectLst/>
                <a:uLnTx/>
                <a:uFillTx/>
                <a:latin typeface="Arial"/>
                <a:ea typeface="+mn-ea"/>
                <a:cs typeface="Arial"/>
              </a:rPr>
              <a:t>continuar</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estudio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de</a:t>
            </a:r>
            <a:r>
              <a:rPr kumimoji="0" sz="900" b="0" i="0" u="none" strike="noStrike" kern="1200" cap="none" spc="1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extensión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largo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plazo</a:t>
            </a:r>
            <a:r>
              <a:rPr kumimoji="0" sz="900" b="0" i="0" u="none" strike="noStrike" kern="1200" cap="none" spc="-4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ADjoin</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28">
            <a:extLst>
              <a:ext uri="{FF2B5EF4-FFF2-40B4-BE49-F238E27FC236}">
                <a16:creationId xmlns:a16="http://schemas.microsoft.com/office/drawing/2014/main" id="{0DE14E2D-3D37-BFB1-8E0B-B759A1E2FF90}"/>
              </a:ext>
            </a:extLst>
          </p:cNvPr>
          <p:cNvSpPr txBox="1"/>
          <p:nvPr/>
        </p:nvSpPr>
        <p:spPr>
          <a:xfrm>
            <a:off x="7215809" y="5329580"/>
            <a:ext cx="3341370" cy="303530"/>
          </a:xfrm>
          <a:prstGeom prst="rect">
            <a:avLst/>
          </a:prstGeom>
        </p:spPr>
        <p:txBody>
          <a:bodyPr vert="horz" wrap="square" lIns="0" tIns="12065" rIns="0" bIns="0" rtlCol="0">
            <a:spAutoFit/>
          </a:bodyPr>
          <a:lstStyle/>
          <a:p>
            <a:pPr marL="447040" marR="5080" lvl="0" indent="-434975" algn="l" defTabSz="914400" rtl="0" eaLnBrk="1" fontAlgn="auto" latinLnBrk="0" hangingPunct="1">
              <a:lnSpc>
                <a:spcPct val="101299"/>
              </a:lnSpc>
              <a:spcBef>
                <a:spcPts val="95"/>
              </a:spcBef>
              <a:spcAft>
                <a:spcPts val="0"/>
              </a:spcAft>
              <a:buClrTx/>
              <a:buSzTx/>
              <a:buFontTx/>
              <a:buNone/>
              <a:tabLst/>
              <a:defRPr/>
            </a:pPr>
            <a:r>
              <a:rPr kumimoji="0" sz="900" b="0" i="0" u="none" strike="noStrike" kern="1200" cap="none" spc="0" normalizeH="0" baseline="0" noProof="0">
                <a:ln>
                  <a:noFill/>
                </a:ln>
                <a:solidFill>
                  <a:srgbClr val="22346A"/>
                </a:solidFill>
                <a:effectLst/>
                <a:uLnTx/>
                <a:uFillTx/>
                <a:latin typeface="Arial"/>
                <a:ea typeface="+mn-ea"/>
                <a:cs typeface="Arial"/>
              </a:rPr>
              <a:t>Los</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pacientes</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participantes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3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ADjoin</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elegibles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podían</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continuar </a:t>
            </a:r>
            <a:r>
              <a:rPr kumimoji="0" sz="900" b="0" i="0" u="none" strike="noStrike" kern="1200" cap="none" spc="0" normalizeH="0" baseline="0" noProof="0">
                <a:ln>
                  <a:noFill/>
                </a:ln>
                <a:solidFill>
                  <a:srgbClr val="22346A"/>
                </a:solidFill>
                <a:effectLst/>
                <a:uLnTx/>
                <a:uFillTx/>
                <a:latin typeface="Arial"/>
                <a:ea typeface="+mn-ea"/>
                <a:cs typeface="Arial"/>
              </a:rPr>
              <a:t>en el estudio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de extensión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 largo plazo</a:t>
            </a:r>
            <a:r>
              <a:rPr kumimoji="0" sz="900" b="0" i="0" u="none" strike="noStrike" kern="1200" cap="none" spc="-4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ADlong</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grpSp>
        <p:nvGrpSpPr>
          <p:cNvPr id="41" name="object 29">
            <a:extLst>
              <a:ext uri="{FF2B5EF4-FFF2-40B4-BE49-F238E27FC236}">
                <a16:creationId xmlns:a16="http://schemas.microsoft.com/office/drawing/2014/main" id="{4D32BA52-5919-983C-6265-04F287B25FD3}"/>
              </a:ext>
            </a:extLst>
          </p:cNvPr>
          <p:cNvGrpSpPr/>
          <p:nvPr/>
        </p:nvGrpSpPr>
        <p:grpSpPr>
          <a:xfrm>
            <a:off x="1534144" y="5399316"/>
            <a:ext cx="4570095" cy="303530"/>
            <a:chOff x="1534144" y="5611632"/>
            <a:chExt cx="4570095" cy="435609"/>
          </a:xfrm>
        </p:grpSpPr>
        <p:sp>
          <p:nvSpPr>
            <p:cNvPr id="42" name="object 30">
              <a:extLst>
                <a:ext uri="{FF2B5EF4-FFF2-40B4-BE49-F238E27FC236}">
                  <a16:creationId xmlns:a16="http://schemas.microsoft.com/office/drawing/2014/main" id="{FE6C2309-1924-F883-E49C-6CE5ED20E9AC}"/>
                </a:ext>
              </a:extLst>
            </p:cNvPr>
            <p:cNvSpPr/>
            <p:nvPr/>
          </p:nvSpPr>
          <p:spPr>
            <a:xfrm>
              <a:off x="1612169" y="5626112"/>
              <a:ext cx="4413885" cy="407034"/>
            </a:xfrm>
            <a:custGeom>
              <a:avLst/>
              <a:gdLst/>
              <a:ahLst/>
              <a:cxnLst/>
              <a:rect l="l" t="t" r="r" b="b"/>
              <a:pathLst>
                <a:path w="4413885" h="407035">
                  <a:moveTo>
                    <a:pt x="0" y="0"/>
                  </a:moveTo>
                  <a:lnTo>
                    <a:pt x="0" y="406552"/>
                  </a:lnTo>
                  <a:lnTo>
                    <a:pt x="4413885" y="406552"/>
                  </a:lnTo>
                  <a:lnTo>
                    <a:pt x="4413885" y="0"/>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31">
              <a:extLst>
                <a:ext uri="{FF2B5EF4-FFF2-40B4-BE49-F238E27FC236}">
                  <a16:creationId xmlns:a16="http://schemas.microsoft.com/office/drawing/2014/main" id="{AA6F9B30-787A-57E3-DDAE-6EEDA498536D}"/>
                </a:ext>
              </a:extLst>
            </p:cNvPr>
            <p:cNvSpPr/>
            <p:nvPr/>
          </p:nvSpPr>
          <p:spPr>
            <a:xfrm>
              <a:off x="1548622" y="5626110"/>
              <a:ext cx="127635" cy="68580"/>
            </a:xfrm>
            <a:custGeom>
              <a:avLst/>
              <a:gdLst/>
              <a:ahLst/>
              <a:cxnLst/>
              <a:rect l="l" t="t" r="r" b="b"/>
              <a:pathLst>
                <a:path w="127635"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2">
              <a:extLst>
                <a:ext uri="{FF2B5EF4-FFF2-40B4-BE49-F238E27FC236}">
                  <a16:creationId xmlns:a16="http://schemas.microsoft.com/office/drawing/2014/main" id="{EBA7D733-4062-50F4-24CB-5717665C8BD3}"/>
                </a:ext>
              </a:extLst>
            </p:cNvPr>
            <p:cNvSpPr/>
            <p:nvPr/>
          </p:nvSpPr>
          <p:spPr>
            <a:xfrm>
              <a:off x="5962510" y="5626110"/>
              <a:ext cx="127635" cy="68580"/>
            </a:xfrm>
            <a:custGeom>
              <a:avLst/>
              <a:gdLst/>
              <a:ahLst/>
              <a:cxnLst/>
              <a:rect l="l" t="t" r="r" b="b"/>
              <a:pathLst>
                <a:path w="127635"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object 33">
            <a:extLst>
              <a:ext uri="{FF2B5EF4-FFF2-40B4-BE49-F238E27FC236}">
                <a16:creationId xmlns:a16="http://schemas.microsoft.com/office/drawing/2014/main" id="{5716D01A-8668-C83E-0208-948A3A7C4E76}"/>
              </a:ext>
            </a:extLst>
          </p:cNvPr>
          <p:cNvGrpSpPr/>
          <p:nvPr/>
        </p:nvGrpSpPr>
        <p:grpSpPr>
          <a:xfrm>
            <a:off x="6579302" y="5381818"/>
            <a:ext cx="4182110" cy="358838"/>
            <a:chOff x="6579302" y="5611632"/>
            <a:chExt cx="4182110" cy="514984"/>
          </a:xfrm>
        </p:grpSpPr>
        <p:sp>
          <p:nvSpPr>
            <p:cNvPr id="46" name="object 34">
              <a:extLst>
                <a:ext uri="{FF2B5EF4-FFF2-40B4-BE49-F238E27FC236}">
                  <a16:creationId xmlns:a16="http://schemas.microsoft.com/office/drawing/2014/main" id="{B5506303-876C-562E-D5C7-F985365FB8FE}"/>
                </a:ext>
              </a:extLst>
            </p:cNvPr>
            <p:cNvSpPr/>
            <p:nvPr/>
          </p:nvSpPr>
          <p:spPr>
            <a:xfrm>
              <a:off x="6657327" y="5626112"/>
              <a:ext cx="4090035" cy="422275"/>
            </a:xfrm>
            <a:custGeom>
              <a:avLst/>
              <a:gdLst/>
              <a:ahLst/>
              <a:cxnLst/>
              <a:rect l="l" t="t" r="r" b="b"/>
              <a:pathLst>
                <a:path w="4090034" h="422275">
                  <a:moveTo>
                    <a:pt x="0" y="0"/>
                  </a:moveTo>
                  <a:lnTo>
                    <a:pt x="0" y="421868"/>
                  </a:lnTo>
                  <a:lnTo>
                    <a:pt x="4089577" y="421868"/>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5">
              <a:extLst>
                <a:ext uri="{FF2B5EF4-FFF2-40B4-BE49-F238E27FC236}">
                  <a16:creationId xmlns:a16="http://schemas.microsoft.com/office/drawing/2014/main" id="{57983894-7B46-7450-4AFF-74D1B4EBF427}"/>
                </a:ext>
              </a:extLst>
            </p:cNvPr>
            <p:cNvSpPr/>
            <p:nvPr/>
          </p:nvSpPr>
          <p:spPr>
            <a:xfrm>
              <a:off x="6593780" y="5626110"/>
              <a:ext cx="127635" cy="68580"/>
            </a:xfrm>
            <a:custGeom>
              <a:avLst/>
              <a:gdLst/>
              <a:ahLst/>
              <a:cxnLst/>
              <a:rect l="l" t="t" r="r" b="b"/>
              <a:pathLst>
                <a:path w="127634"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36">
              <a:extLst>
                <a:ext uri="{FF2B5EF4-FFF2-40B4-BE49-F238E27FC236}">
                  <a16:creationId xmlns:a16="http://schemas.microsoft.com/office/drawing/2014/main" id="{53D0B2B5-F68C-914D-C72A-CE1660917A03}"/>
                </a:ext>
              </a:extLst>
            </p:cNvPr>
            <p:cNvSpPr/>
            <p:nvPr/>
          </p:nvSpPr>
          <p:spPr>
            <a:xfrm>
              <a:off x="10678554" y="5984429"/>
              <a:ext cx="68580" cy="127635"/>
            </a:xfrm>
            <a:custGeom>
              <a:avLst/>
              <a:gdLst/>
              <a:ahLst/>
              <a:cxnLst/>
              <a:rect l="l" t="t" r="r" b="b"/>
              <a:pathLst>
                <a:path w="68579" h="127635">
                  <a:moveTo>
                    <a:pt x="0" y="0"/>
                  </a:moveTo>
                  <a:lnTo>
                    <a:pt x="68351" y="63550"/>
                  </a:lnTo>
                  <a:lnTo>
                    <a:pt x="0" y="127088"/>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Rectangle 86">
            <a:extLst>
              <a:ext uri="{FF2B5EF4-FFF2-40B4-BE49-F238E27FC236}">
                <a16:creationId xmlns:a16="http://schemas.microsoft.com/office/drawing/2014/main" id="{F1688CF7-DD58-9E53-2BED-E21A3C160B39}"/>
              </a:ext>
            </a:extLst>
          </p:cNvPr>
          <p:cNvSpPr>
            <a:spLocks noGrp="1" noRot="1" noMove="1" noResize="1" noEditPoints="1" noAdjustHandles="1" noChangeArrowheads="1" noChangeShapeType="1"/>
          </p:cNvSpPr>
          <p:nvPr/>
        </p:nvSpPr>
        <p:spPr>
          <a:xfrm>
            <a:off x="1612553" y="1090174"/>
            <a:ext cx="1848258" cy="4187927"/>
          </a:xfrm>
          <a:prstGeom prst="rect">
            <a:avLst/>
          </a:prstGeom>
          <a:solidFill>
            <a:srgbClr val="22346A">
              <a:alpha val="8623"/>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Marcador de pie de página 76">
            <a:extLst>
              <a:ext uri="{FF2B5EF4-FFF2-40B4-BE49-F238E27FC236}">
                <a16:creationId xmlns:a16="http://schemas.microsoft.com/office/drawing/2014/main" id="{19261F9B-A733-AD07-160E-D64B4EDAE1F1}"/>
              </a:ext>
            </a:extLst>
          </p:cNvPr>
          <p:cNvSpPr txBox="1">
            <a:spLocks/>
          </p:cNvSpPr>
          <p:nvPr/>
        </p:nvSpPr>
        <p:spPr>
          <a:xfrm>
            <a:off x="1482921" y="6191389"/>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Tx/>
              <a:buNone/>
              <a:tabLst/>
              <a:defRPr/>
            </a:pPr>
            <a:r>
              <a:rPr kumimoji="0" lang="es-ES" sz="6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iPDE4: inhibidor de la fosfodiesterasa-4; LTE: extensión a largo plazo; RI: respuesta inadecuada; TCS: corticosteroides tópicos. </a:t>
            </a:r>
          </a:p>
          <a:p>
            <a:pPr marL="0" marR="0" lvl="0" indent="0" algn="just" defTabSz="914400" rtl="0" eaLnBrk="1" fontAlgn="auto" latinLnBrk="0" hangingPunct="1">
              <a:lnSpc>
                <a:spcPct val="100000"/>
              </a:lnSpc>
              <a:spcBef>
                <a:spcPts val="0"/>
              </a:spcBef>
              <a:spcAft>
                <a:spcPts val="0"/>
              </a:spcAft>
              <a:buClr>
                <a:srgbClr val="68BFAC"/>
              </a:buClr>
              <a:buSzTx/>
              <a:buFontTx/>
              <a:buNone/>
              <a:tabLst/>
              <a:defRPr/>
            </a:pPr>
            <a:r>
              <a:rPr kumimoji="0" lang="es-ES" sz="6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1. Almirall. EBGLYSS</a:t>
            </a:r>
            <a:r>
              <a:rPr kumimoji="0" lang="es-ES" sz="600" b="0" i="0" u="none" strike="noStrike" kern="1200" cap="none" spc="0" normalizeH="0" baseline="30000" noProof="1">
                <a:ln>
                  <a:noFill/>
                </a:ln>
                <a:solidFill>
                  <a:srgbClr val="FFFFFF">
                    <a:lumMod val="65000"/>
                  </a:srgbClr>
                </a:solidFill>
                <a:effectLst/>
                <a:uLnTx/>
                <a:uFillTx/>
                <a:latin typeface="Arial" panose="020B0604020202020204"/>
                <a:ea typeface="+mn-ea"/>
                <a:cs typeface="+mn-cs"/>
              </a:rPr>
              <a:t>®</a:t>
            </a:r>
            <a:r>
              <a:rPr kumimoji="0" lang="es-ES" sz="6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 (lebrikizumab)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septiembre 2024; 2. Silverberg JI, Guttman-Yassky E, Thaci D, Irvine AD, Stein Gold L, Blauvelt A, et al. Two Phase 3 Trials of Lebrikizumab for Moderate-to-Severe Atopic Dermatitis. N Engl J Med. 2023;388(12):1080-91; 3. Blauvelt A, Thyssen JP, Guttman-Yassky E, Bieber T, Serra-Baldrich E, Simpson E, et al. Efficacy and safety of lebrikizumab in moderate-to-severe atopic dermatitis: 52-week results of two randomized double-blinded placebo-controlled phase III trials. Br J Dermatol. 2023;188(6):740-8; 4. Simpson EL, Gooderham M, Wollenberg A, Weidinger S, Armstrong A, Soung J, et al. Efficacy and Safety of Lebrikizumab in Combination With Topical Corticosteroids in Adolescents and Adults With Moderate-to-Severe Atopic Dermatitis: A Randomized Clinical Trial (ADhere). JAMA Dermatol. 2023;159(2):182-91; 5. Paller AS, Flohr C, Eichenfield LF, Irvine AD, Weisman J, Soung J, et al. Safety and Efficacy of Lebrikizumab in Adolescent Patients with Moderate-to-Severe Atopic Dermatitis: A 52-Week, Open-Label, Phase 3 Study. Dermatol Ther (Heidelb). 2023;13(7):1517-34; 6. ClinicalTrials.gov. NCT04626297. (ADopt-VA). Disponible en: https://clinicaltrials.gov/study/NCT04626297?tab=history&amp;a=24. Último acceso septiembre 2024; 7. ClinicalTrials.gov. NCT04392154. (ADjoin). Disponible en: https://clinicaltrials.gov/study/NCT04392154. Último acceso septiembre 2024; 8. ClinicalTrials.gov. NCT05916365. (ADlong). Disponible en: https://clinicaltrials.gov/study/NCT05916365. Último acceso: septiembre 2024; 9. ClinicalTrials.gov. NCT04760314. (ADhere-J). Disponible en: https://clinicaltrials.gov/study/NCT04760314. Último acceso: septiembre 2024; 10. ClinicalTrials.gov. NCT05149313. (ADvantage). Disponible en: https://clinicaltrials.gov/study/NCT05149313. Último acceso: septiembre 2024; 11. ClinicalTrials.gov. NCT05369403. (ADapt). Disponible en: https://clinicaltrials.gov/study/NCT05369403. Último acceso: septiembre 2024; 12. ClinicalTrials.gov. NCT05372419. (ADmirable). Disponible en: https://clinicaltrials.gov/study/NCT05372419?id=%22NCT05372419%22&amp;rank=1. Último acceso: septiembre 2024</a:t>
            </a:r>
          </a:p>
        </p:txBody>
      </p:sp>
      <p:graphicFrame>
        <p:nvGraphicFramePr>
          <p:cNvPr id="5" name="object 26">
            <a:extLst>
              <a:ext uri="{FF2B5EF4-FFF2-40B4-BE49-F238E27FC236}">
                <a16:creationId xmlns:a16="http://schemas.microsoft.com/office/drawing/2014/main" id="{39450A6E-DF67-3614-2261-E256E0C5CB45}"/>
              </a:ext>
            </a:extLst>
          </p:cNvPr>
          <p:cNvGraphicFramePr>
            <a:graphicFrameLocks noGrp="1"/>
          </p:cNvGraphicFramePr>
          <p:nvPr/>
        </p:nvGraphicFramePr>
        <p:xfrm>
          <a:off x="695585" y="2399345"/>
          <a:ext cx="10822302" cy="2879217"/>
        </p:xfrm>
        <a:graphic>
          <a:graphicData uri="http://schemas.openxmlformats.org/drawingml/2006/table">
            <a:tbl>
              <a:tblPr firstRow="1" bandRow="1">
                <a:tableStyleId>{2D5ABB26-0587-4C30-8999-92F81FD0307C}</a:tableStyleId>
              </a:tblPr>
              <a:tblGrid>
                <a:gridCol w="969644">
                  <a:extLst>
                    <a:ext uri="{9D8B030D-6E8A-4147-A177-3AD203B41FA5}">
                      <a16:colId xmlns:a16="http://schemas.microsoft.com/office/drawing/2014/main" val="20000"/>
                    </a:ext>
                  </a:extLst>
                </a:gridCol>
                <a:gridCol w="878205">
                  <a:extLst>
                    <a:ext uri="{9D8B030D-6E8A-4147-A177-3AD203B41FA5}">
                      <a16:colId xmlns:a16="http://schemas.microsoft.com/office/drawing/2014/main" val="20001"/>
                    </a:ext>
                  </a:extLst>
                </a:gridCol>
                <a:gridCol w="877790">
                  <a:extLst>
                    <a:ext uri="{9D8B030D-6E8A-4147-A177-3AD203B41FA5}">
                      <a16:colId xmlns:a16="http://schemas.microsoft.com/office/drawing/2014/main" val="20002"/>
                    </a:ext>
                  </a:extLst>
                </a:gridCol>
                <a:gridCol w="907830">
                  <a:extLst>
                    <a:ext uri="{9D8B030D-6E8A-4147-A177-3AD203B41FA5}">
                      <a16:colId xmlns:a16="http://schemas.microsoft.com/office/drawing/2014/main" val="20003"/>
                    </a:ext>
                  </a:extLst>
                </a:gridCol>
                <a:gridCol w="921385">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916939">
                  <a:extLst>
                    <a:ext uri="{9D8B030D-6E8A-4147-A177-3AD203B41FA5}">
                      <a16:colId xmlns:a16="http://schemas.microsoft.com/office/drawing/2014/main" val="20006"/>
                    </a:ext>
                  </a:extLst>
                </a:gridCol>
                <a:gridCol w="907415">
                  <a:extLst>
                    <a:ext uri="{9D8B030D-6E8A-4147-A177-3AD203B41FA5}">
                      <a16:colId xmlns:a16="http://schemas.microsoft.com/office/drawing/2014/main" val="20007"/>
                    </a:ext>
                  </a:extLst>
                </a:gridCol>
                <a:gridCol w="873759">
                  <a:extLst>
                    <a:ext uri="{9D8B030D-6E8A-4147-A177-3AD203B41FA5}">
                      <a16:colId xmlns:a16="http://schemas.microsoft.com/office/drawing/2014/main" val="20008"/>
                    </a:ext>
                  </a:extLst>
                </a:gridCol>
                <a:gridCol w="904126">
                  <a:extLst>
                    <a:ext uri="{9D8B030D-6E8A-4147-A177-3AD203B41FA5}">
                      <a16:colId xmlns:a16="http://schemas.microsoft.com/office/drawing/2014/main" val="20009"/>
                    </a:ext>
                  </a:extLst>
                </a:gridCol>
                <a:gridCol w="920864">
                  <a:extLst>
                    <a:ext uri="{9D8B030D-6E8A-4147-A177-3AD203B41FA5}">
                      <a16:colId xmlns:a16="http://schemas.microsoft.com/office/drawing/2014/main" val="20010"/>
                    </a:ext>
                  </a:extLst>
                </a:gridCol>
                <a:gridCol w="880745">
                  <a:extLst>
                    <a:ext uri="{9D8B030D-6E8A-4147-A177-3AD203B41FA5}">
                      <a16:colId xmlns:a16="http://schemas.microsoft.com/office/drawing/2014/main" val="20011"/>
                    </a:ext>
                  </a:extLst>
                </a:gridCol>
              </a:tblGrid>
              <a:tr h="777875">
                <a:tc>
                  <a:txBody>
                    <a:bodyPr/>
                    <a:lstStyle/>
                    <a:p>
                      <a:pPr marL="19050" marR="363220">
                        <a:lnSpc>
                          <a:spcPct val="101299"/>
                        </a:lnSpc>
                        <a:spcBef>
                          <a:spcPts val="1005"/>
                        </a:spcBef>
                      </a:pPr>
                      <a:r>
                        <a:rPr sz="900" b="1" spc="0">
                          <a:solidFill>
                            <a:srgbClr val="22346A"/>
                          </a:solidFill>
                          <a:latin typeface="Arial"/>
                          <a:cs typeface="Arial"/>
                        </a:rPr>
                        <a:t>Población de estudio</a:t>
                      </a:r>
                      <a:endParaRPr sz="900" spc="0">
                        <a:latin typeface="Arial"/>
                        <a:cs typeface="Arial"/>
                      </a:endParaRPr>
                    </a:p>
                  </a:txBody>
                  <a:tcPr marL="0" marR="0" marT="12763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88265" marR="99695" algn="ctr">
                        <a:lnSpc>
                          <a:spcPct val="101299"/>
                        </a:lnSpc>
                        <a:spcBef>
                          <a:spcPts val="455"/>
                        </a:spcBef>
                      </a:pPr>
                      <a:r>
                        <a:rPr sz="900" spc="0" err="1">
                          <a:latin typeface="Arial"/>
                          <a:cs typeface="Arial"/>
                        </a:rPr>
                        <a:t>Adultos</a:t>
                      </a:r>
                      <a:r>
                        <a:rPr sz="900" spc="0">
                          <a:latin typeface="Arial"/>
                          <a:cs typeface="Arial"/>
                        </a:rPr>
                        <a:t> y </a:t>
                      </a:r>
                      <a:r>
                        <a:rPr sz="900" spc="0" err="1">
                          <a:latin typeface="Arial"/>
                          <a:cs typeface="Arial"/>
                        </a:rPr>
                        <a:t>adolescentes</a:t>
                      </a:r>
                      <a:r>
                        <a:rPr sz="900" spc="0">
                          <a:latin typeface="Arial"/>
                          <a:cs typeface="Arial"/>
                        </a:rPr>
                        <a:t>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07314" marR="85090" algn="ctr">
                        <a:lnSpc>
                          <a:spcPct val="101299"/>
                        </a:lnSpc>
                        <a:spcBef>
                          <a:spcPts val="455"/>
                        </a:spcBef>
                      </a:pPr>
                      <a:r>
                        <a:rPr sz="900" spc="0" err="1">
                          <a:latin typeface="Arial"/>
                          <a:cs typeface="Arial"/>
                        </a:rPr>
                        <a:t>Adultos</a:t>
                      </a:r>
                      <a:r>
                        <a:rPr sz="900" spc="0">
                          <a:latin typeface="Arial"/>
                          <a:cs typeface="Arial"/>
                        </a:rPr>
                        <a:t> y </a:t>
                      </a:r>
                      <a:r>
                        <a:rPr sz="900" spc="0" err="1">
                          <a:latin typeface="Arial"/>
                          <a:cs typeface="Arial"/>
                        </a:rPr>
                        <a:t>adolescentes</a:t>
                      </a:r>
                      <a:r>
                        <a:rPr sz="900" spc="0">
                          <a:latin typeface="Arial"/>
                          <a:cs typeface="Arial"/>
                        </a:rPr>
                        <a:t>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1920" marR="90170"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246379" marR="107950" indent="-135890">
                        <a:lnSpc>
                          <a:spcPct val="101299"/>
                        </a:lnSpc>
                        <a:spcBef>
                          <a:spcPts val="1005"/>
                        </a:spcBef>
                      </a:pPr>
                      <a:r>
                        <a:rPr sz="900" spc="0">
                          <a:latin typeface="Arial"/>
                          <a:cs typeface="Arial"/>
                        </a:rPr>
                        <a:t>Adolescentes (≥40 kg)</a:t>
                      </a:r>
                    </a:p>
                  </a:txBody>
                  <a:tcPr marL="0" marR="0" marT="12763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58115" marR="145415" algn="ctr">
                        <a:lnSpc>
                          <a:spcPct val="101299"/>
                        </a:lnSpc>
                        <a:spcBef>
                          <a:spcPts val="455"/>
                        </a:spcBef>
                      </a:pPr>
                      <a:r>
                        <a:rPr sz="900" spc="0">
                          <a:latin typeface="Arial"/>
                          <a:cs typeface="Arial"/>
                        </a:rPr>
                        <a:t>Adultos (≥18 a ≤55 años)</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6364" marR="99695"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07314" marR="109220" algn="ctr">
                        <a:lnSpc>
                          <a:spcPct val="101299"/>
                        </a:lnSpc>
                        <a:spcBef>
                          <a:spcPts val="455"/>
                        </a:spcBef>
                      </a:pPr>
                      <a:r>
                        <a:rPr sz="900" spc="0">
                          <a:latin typeface="Arial"/>
                          <a:cs typeface="Arial"/>
                        </a:rPr>
                        <a:t>Adultos y adolescentes (≥40kg)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97790" marR="85090" algn="ctr">
                        <a:lnSpc>
                          <a:spcPct val="101299"/>
                        </a:lnSpc>
                        <a:spcBef>
                          <a:spcPts val="455"/>
                        </a:spcBef>
                      </a:pPr>
                      <a:r>
                        <a:rPr sz="900" spc="0">
                          <a:latin typeface="Arial"/>
                          <a:cs typeface="Arial"/>
                        </a:rPr>
                        <a:t>Adultos y adolescentes (≥40kg)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1920" marR="90170"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algn="ctr">
                        <a:lnSpc>
                          <a:spcPts val="1005"/>
                        </a:lnSpc>
                      </a:pPr>
                      <a:r>
                        <a:rPr lang="es-ES" sz="900" spc="-10">
                          <a:latin typeface="Arial"/>
                          <a:cs typeface="Arial"/>
                        </a:rPr>
                        <a:t>Adultos y </a:t>
                      </a:r>
                      <a:r>
                        <a:rPr sz="900" spc="-10">
                          <a:latin typeface="Arial"/>
                          <a:cs typeface="Arial"/>
                        </a:rPr>
                        <a:t>adolescentes</a:t>
                      </a:r>
                      <a:endParaRPr sz="900">
                        <a:latin typeface="Arial"/>
                        <a:cs typeface="Arial"/>
                      </a:endParaRPr>
                    </a:p>
                    <a:p>
                      <a:pPr marL="172085" marR="172085" indent="2540" algn="ctr">
                        <a:lnSpc>
                          <a:spcPct val="101299"/>
                        </a:lnSpc>
                      </a:pPr>
                      <a:r>
                        <a:rPr sz="900">
                          <a:latin typeface="Arial"/>
                          <a:cs typeface="Arial"/>
                        </a:rPr>
                        <a:t>(≥40 </a:t>
                      </a:r>
                      <a:r>
                        <a:rPr sz="900" spc="-25">
                          <a:latin typeface="Arial"/>
                          <a:cs typeface="Arial"/>
                        </a:rPr>
                        <a:t>kg) </a:t>
                      </a:r>
                      <a:r>
                        <a:rPr sz="900" spc="-10">
                          <a:latin typeface="Arial"/>
                          <a:cs typeface="Arial"/>
                        </a:rPr>
                        <a:t>Respuesta </a:t>
                      </a:r>
                      <a:r>
                        <a:rPr sz="900" spc="-20">
                          <a:latin typeface="Arial"/>
                          <a:cs typeface="Arial"/>
                        </a:rPr>
                        <a:t>inadecuada </a:t>
                      </a:r>
                      <a:r>
                        <a:rPr sz="900" spc="-10">
                          <a:latin typeface="Arial"/>
                          <a:cs typeface="Arial"/>
                        </a:rPr>
                        <a:t>dupilumab</a:t>
                      </a:r>
                      <a:endParaRPr sz="900">
                        <a:latin typeface="Arial"/>
                        <a:cs typeface="Arial"/>
                      </a:endParaRPr>
                    </a:p>
                  </a:txBody>
                  <a:tcPr marL="0" marR="0" marT="0"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R="3810" algn="ctr">
                        <a:lnSpc>
                          <a:spcPts val="1005"/>
                        </a:lnSpc>
                      </a:pPr>
                      <a:r>
                        <a:rPr sz="900" spc="0">
                          <a:latin typeface="Arial"/>
                          <a:cs typeface="Arial"/>
                        </a:rPr>
                        <a:t>Adultos y</a:t>
                      </a:r>
                    </a:p>
                    <a:p>
                      <a:pPr marL="92710" marR="97155" algn="ctr">
                        <a:lnSpc>
                          <a:spcPct val="101299"/>
                        </a:lnSpc>
                      </a:pPr>
                      <a:r>
                        <a:rPr sz="900" spc="0">
                          <a:latin typeface="Arial"/>
                          <a:cs typeface="Arial"/>
                        </a:rPr>
                        <a:t>adolescentes (≥40 kg)</a:t>
                      </a:r>
                    </a:p>
                    <a:p>
                      <a:pPr marR="5080" algn="ctr">
                        <a:lnSpc>
                          <a:spcPct val="100000"/>
                        </a:lnSpc>
                        <a:spcBef>
                          <a:spcPts val="15"/>
                        </a:spcBef>
                      </a:pPr>
                      <a:r>
                        <a:rPr sz="900" spc="0">
                          <a:latin typeface="Arial"/>
                          <a:cs typeface="Arial"/>
                        </a:rPr>
                        <a:t>Piel de color</a:t>
                      </a:r>
                    </a:p>
                  </a:txBody>
                  <a:tcPr marL="0" marR="0" marT="0" marB="0">
                    <a:lnT w="9525" cap="flat" cmpd="sng" algn="ctr">
                      <a:solidFill>
                        <a:srgbClr val="CAF5A8"/>
                      </a:solidFill>
                      <a:prstDash val="solid"/>
                      <a:round/>
                      <a:headEnd type="none" w="med" len="med"/>
                      <a:tailEnd type="none" w="med" len="med"/>
                    </a:lnT>
                    <a:lnB w="9525">
                      <a:solidFill>
                        <a:srgbClr val="CAF5A8"/>
                      </a:solidFill>
                      <a:prstDash val="solid"/>
                    </a:lnB>
                  </a:tcPr>
                </a:tc>
                <a:extLst>
                  <a:ext uri="{0D108BD9-81ED-4DB2-BD59-A6C34878D82A}">
                    <a16:rowId xmlns:a16="http://schemas.microsoft.com/office/drawing/2014/main" val="10000"/>
                  </a:ext>
                </a:extLst>
              </a:tr>
              <a:tr h="75565">
                <a:tc>
                  <a:txBody>
                    <a:bodyPr/>
                    <a:lstStyle/>
                    <a:p>
                      <a:pPr>
                        <a:lnSpc>
                          <a:spcPct val="100000"/>
                        </a:lnSpc>
                      </a:pPr>
                      <a:endParaRPr sz="300">
                        <a:latin typeface="Times New Roman"/>
                        <a:cs typeface="Times New Roman"/>
                      </a:endParaRPr>
                    </a:p>
                  </a:txBody>
                  <a:tcPr marL="0" marR="0" marT="0" marB="0">
                    <a:lnT w="9525">
                      <a:solidFill>
                        <a:srgbClr val="CAF5A8"/>
                      </a:solidFill>
                      <a:prstDash val="solid"/>
                    </a:lnT>
                  </a:tcPr>
                </a:tc>
                <a:tc rowSpan="2">
                  <a:txBody>
                    <a:bodyPr/>
                    <a:lstStyle/>
                    <a:p>
                      <a:pPr marR="1143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9525"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1905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rowSpan="2">
                  <a:txBody>
                    <a:bodyPr/>
                    <a:lstStyle/>
                    <a:p>
                      <a:pPr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rowSpan="2">
                  <a:txBody>
                    <a:bodyPr/>
                    <a:lstStyle/>
                    <a:p>
                      <a:pPr algn="ctr">
                        <a:lnSpc>
                          <a:spcPts val="755"/>
                        </a:lnSpc>
                      </a:pPr>
                      <a:r>
                        <a:rPr lang="es-ES"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1905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a:txBody>
                    <a:bodyPr/>
                    <a:lstStyle/>
                    <a:p>
                      <a:pPr>
                        <a:lnSpc>
                          <a:spcPct val="100000"/>
                        </a:lnSpc>
                      </a:pPr>
                      <a:endParaRPr sz="400" spc="0">
                        <a:latin typeface="Times New Roman"/>
                        <a:cs typeface="Times New Roman"/>
                      </a:endParaRPr>
                    </a:p>
                  </a:txBody>
                  <a:tcPr marL="0" marR="0" marT="0" marB="0">
                    <a:lnT w="9525">
                      <a:solidFill>
                        <a:srgbClr val="CAF5A8"/>
                      </a:solidFill>
                      <a:prstDash val="solid"/>
                    </a:lnT>
                  </a:tcPr>
                </a:tc>
                <a:extLst>
                  <a:ext uri="{0D108BD9-81ED-4DB2-BD59-A6C34878D82A}">
                    <a16:rowId xmlns:a16="http://schemas.microsoft.com/office/drawing/2014/main" val="10001"/>
                  </a:ext>
                </a:extLst>
              </a:tr>
              <a:tr h="128905">
                <a:tc>
                  <a:txBody>
                    <a:bodyPr/>
                    <a:lstStyle/>
                    <a:p>
                      <a:pPr marL="19050">
                        <a:lnSpc>
                          <a:spcPts val="915"/>
                        </a:lnSpc>
                      </a:pPr>
                      <a:r>
                        <a:rPr sz="900" b="1" spc="0">
                          <a:solidFill>
                            <a:srgbClr val="22346A"/>
                          </a:solidFill>
                          <a:latin typeface="Arial"/>
                          <a:cs typeface="Arial"/>
                        </a:rPr>
                        <a:t>Posología</a:t>
                      </a:r>
                      <a:endParaRPr sz="900" spc="0">
                        <a:latin typeface="Arial"/>
                        <a:cs typeface="Arial"/>
                      </a:endParaRPr>
                    </a:p>
                  </a:txBody>
                  <a:tcPr marL="0" marR="0" marT="0" marB="0"/>
                </a:tc>
                <a:tc vMerge="1">
                  <a:txBody>
                    <a:bodyPr/>
                    <a:lstStyle/>
                    <a:p>
                      <a:endParaRPr/>
                    </a:p>
                  </a:txBody>
                  <a:tcPr marL="0" marR="0" marT="0" marB="0" anchor="ctr">
                    <a:lnR w="57150">
                      <a:solidFill>
                        <a:srgbClr val="FFFFFF"/>
                      </a:solidFill>
                      <a:prstDash val="solid"/>
                    </a:lnR>
                    <a:solidFill>
                      <a:srgbClr val="D1D3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D1D3D4"/>
                    </a:solidFill>
                  </a:tcPr>
                </a:tc>
                <a:tc vMerge="1">
                  <a:txBody>
                    <a:bodyPr/>
                    <a:lstStyle/>
                    <a:p>
                      <a:endParaRPr/>
                    </a:p>
                  </a:txBody>
                  <a:tcPr marL="0" marR="0" marT="0" marB="0" anchor="ctr">
                    <a:lnL w="57150">
                      <a:solidFill>
                        <a:srgbClr val="FFFFFF"/>
                      </a:solidFill>
                      <a:prstDash val="solid"/>
                    </a:lnL>
                    <a:solidFill>
                      <a:srgbClr val="D1D3D4"/>
                    </a:solidFill>
                  </a:tcPr>
                </a:tc>
                <a:tc>
                  <a:txBody>
                    <a:bodyPr/>
                    <a:lstStyle/>
                    <a:p>
                      <a:pPr>
                        <a:lnSpc>
                          <a:spcPct val="100000"/>
                        </a:lnSpc>
                      </a:pPr>
                      <a:endParaRPr sz="500" spc="0">
                        <a:latin typeface="Times New Roman"/>
                        <a:cs typeface="Times New Roman"/>
                      </a:endParaRPr>
                    </a:p>
                  </a:txBody>
                  <a:tcPr marL="0" marR="0" marT="0" marB="0"/>
                </a:tc>
                <a:tc vMerge="1">
                  <a:txBody>
                    <a:bodyPr/>
                    <a:lstStyle/>
                    <a:p>
                      <a:endParaRPr/>
                    </a:p>
                  </a:txBody>
                  <a:tcPr marL="0" marR="0" marT="0" marB="0" anchor="ctr">
                    <a:solidFill>
                      <a:srgbClr val="D1D3D4"/>
                    </a:solidFill>
                  </a:tcPr>
                </a:tc>
                <a:tc>
                  <a:txBody>
                    <a:bodyPr/>
                    <a:lstStyle/>
                    <a:p>
                      <a:pPr>
                        <a:lnSpc>
                          <a:spcPct val="100000"/>
                        </a:lnSpc>
                      </a:pPr>
                      <a:endParaRPr sz="500" spc="0">
                        <a:latin typeface="Times New Roman"/>
                        <a:cs typeface="Times New Roman"/>
                      </a:endParaRPr>
                    </a:p>
                  </a:txBody>
                  <a:tcPr marL="0" marR="0" marT="0" marB="0"/>
                </a:tc>
                <a:tc>
                  <a:txBody>
                    <a:bodyPr/>
                    <a:lstStyle/>
                    <a:p>
                      <a:pPr>
                        <a:lnSpc>
                          <a:spcPct val="100000"/>
                        </a:lnSpc>
                      </a:pPr>
                      <a:endParaRPr sz="500" spc="0">
                        <a:latin typeface="Times New Roman"/>
                        <a:cs typeface="Times New Roman"/>
                      </a:endParaRPr>
                    </a:p>
                  </a:txBody>
                  <a:tcPr marL="0" marR="0" marT="0" marB="0"/>
                </a:tc>
                <a:tc vMerge="1">
                  <a:txBody>
                    <a:bodyPr/>
                    <a:lstStyle/>
                    <a:p>
                      <a:endParaRPr lang="es-ES"/>
                    </a:p>
                  </a:txBody>
                  <a:tcPr marL="0" marR="0" marT="0" marB="0">
                    <a:lnR w="57150">
                      <a:solidFill>
                        <a:srgbClr val="FFFFFF"/>
                      </a:solidFill>
                      <a:prstDash val="solid"/>
                    </a:lnR>
                    <a:solidFill>
                      <a:srgbClr val="D1D3D4"/>
                    </a:solidFill>
                  </a:tcPr>
                </a:tc>
                <a:tc vMerge="1">
                  <a:txBody>
                    <a:bodyPr/>
                    <a:lstStyle/>
                    <a:p>
                      <a:endParaRPr/>
                    </a:p>
                  </a:txBody>
                  <a:tcPr marL="0" marR="0" marT="0" marB="0">
                    <a:lnL w="57150">
                      <a:solidFill>
                        <a:srgbClr val="FFFFFF"/>
                      </a:solidFill>
                      <a:prstDash val="solid"/>
                    </a:lnL>
                    <a:solidFill>
                      <a:srgbClr val="D1D3D4"/>
                    </a:solidFill>
                  </a:tcPr>
                </a:tc>
                <a:tc>
                  <a:txBody>
                    <a:bodyPr/>
                    <a:lstStyle/>
                    <a:p>
                      <a:pPr>
                        <a:lnSpc>
                          <a:spcPct val="100000"/>
                        </a:lnSpc>
                      </a:pPr>
                      <a:endParaRPr sz="500" spc="0">
                        <a:latin typeface="Times New Roman"/>
                        <a:cs typeface="Times New Roman"/>
                      </a:endParaRPr>
                    </a:p>
                  </a:txBody>
                  <a:tcPr marL="0" marR="0" marT="0" marB="0"/>
                </a:tc>
                <a:tc>
                  <a:txBody>
                    <a:bodyPr/>
                    <a:lstStyle/>
                    <a:p>
                      <a:pPr>
                        <a:lnSpc>
                          <a:spcPct val="100000"/>
                        </a:lnSpc>
                      </a:pPr>
                      <a:endParaRPr sz="500" spc="0">
                        <a:latin typeface="Times New Roman"/>
                        <a:cs typeface="Times New Roman"/>
                      </a:endParaRPr>
                    </a:p>
                  </a:txBody>
                  <a:tcPr marL="0" marR="0" marT="0" marB="0"/>
                </a:tc>
                <a:extLst>
                  <a:ext uri="{0D108BD9-81ED-4DB2-BD59-A6C34878D82A}">
                    <a16:rowId xmlns:a16="http://schemas.microsoft.com/office/drawing/2014/main" val="10002"/>
                  </a:ext>
                </a:extLst>
              </a:tr>
              <a:tr h="147955">
                <a:tc>
                  <a:txBody>
                    <a:bodyPr/>
                    <a:lstStyle/>
                    <a:p>
                      <a:pPr>
                        <a:lnSpc>
                          <a:spcPct val="100000"/>
                        </a:lnSpc>
                      </a:pPr>
                      <a:endParaRPr sz="800" spc="0">
                        <a:latin typeface="Times New Roman"/>
                        <a:cs typeface="Times New Roman"/>
                      </a:endParaRPr>
                    </a:p>
                  </a:txBody>
                  <a:tcPr marL="0" marR="0" marT="0" marB="0"/>
                </a:tc>
                <a:tc rowSpan="3">
                  <a:txBody>
                    <a:bodyPr/>
                    <a:lstStyle/>
                    <a:p>
                      <a:pPr marR="11430" algn="ctr">
                        <a:lnSpc>
                          <a:spcPts val="795"/>
                        </a:lnSpc>
                      </a:pPr>
                      <a:r>
                        <a:rPr sz="900" spc="0" dirty="0">
                          <a:latin typeface="Arial"/>
                          <a:cs typeface="Arial"/>
                        </a:rPr>
                        <a:t>LEBRI 250 mg</a:t>
                      </a:r>
                    </a:p>
                    <a:p>
                      <a:pPr marR="11430" algn="ctr">
                        <a:lnSpc>
                          <a:spcPts val="955"/>
                        </a:lnSpc>
                      </a:pPr>
                      <a:r>
                        <a:rPr sz="900" spc="0" dirty="0">
                          <a:latin typeface="Arial"/>
                          <a:cs typeface="Arial"/>
                        </a:rPr>
                        <a:t>C2S</a:t>
                      </a:r>
                    </a:p>
                  </a:txBody>
                  <a:tcPr marL="0" marR="0" marT="0" marB="0" anchor="ctr">
                    <a:lnR w="3175" cap="flat" cmpd="sng" algn="ctr">
                      <a:solidFill>
                        <a:schemeClr val="bg1"/>
                      </a:solidFill>
                      <a:prstDash val="solid"/>
                      <a:round/>
                      <a:headEnd type="none" w="med" len="med"/>
                      <a:tailEnd type="none" w="med" len="med"/>
                    </a:lnR>
                    <a:solidFill>
                      <a:srgbClr val="E4FAD4"/>
                    </a:solidFill>
                  </a:tcPr>
                </a:tc>
                <a:tc rowSpan="3">
                  <a:txBody>
                    <a:bodyPr/>
                    <a:lstStyle/>
                    <a:p>
                      <a:pPr marL="9525" algn="ctr">
                        <a:lnSpc>
                          <a:spcPts val="795"/>
                        </a:lnSpc>
                      </a:pPr>
                      <a:r>
                        <a:rPr sz="900" spc="0" dirty="0">
                          <a:latin typeface="Arial"/>
                          <a:cs typeface="Arial"/>
                        </a:rPr>
                        <a:t>LEBRI 250 mg</a:t>
                      </a:r>
                    </a:p>
                    <a:p>
                      <a:pPr marL="9525" algn="ctr">
                        <a:lnSpc>
                          <a:spcPts val="955"/>
                        </a:lnSpc>
                      </a:pPr>
                      <a:r>
                        <a:rPr sz="900" spc="0" dirty="0">
                          <a:latin typeface="Arial"/>
                          <a:cs typeface="Arial"/>
                        </a:rPr>
                        <a:t>C2S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FAD4"/>
                    </a:solidFill>
                  </a:tcPr>
                </a:tc>
                <a:tc rowSpan="3">
                  <a:txBody>
                    <a:bodyPr/>
                    <a:lstStyle/>
                    <a:p>
                      <a:pPr marL="19050" algn="ctr">
                        <a:lnSpc>
                          <a:spcPts val="795"/>
                        </a:lnSpc>
                      </a:pPr>
                      <a:r>
                        <a:rPr sz="900" spc="0" dirty="0">
                          <a:latin typeface="Arial"/>
                          <a:cs typeface="Arial"/>
                        </a:rPr>
                        <a:t>LEBRI 250 mg</a:t>
                      </a:r>
                    </a:p>
                    <a:p>
                      <a:pPr marL="19050" algn="ctr">
                        <a:lnSpc>
                          <a:spcPts val="955"/>
                        </a:lnSpc>
                      </a:pPr>
                      <a:r>
                        <a:rPr sz="900" spc="0" dirty="0">
                          <a:latin typeface="Arial"/>
                          <a:cs typeface="Arial"/>
                        </a:rPr>
                        <a:t>C2S</a:t>
                      </a:r>
                    </a:p>
                  </a:txBody>
                  <a:tcPr marL="0" marR="0" marT="0" marB="0" anchor="ctr">
                    <a:lnL w="3175" cap="flat" cmpd="sng" algn="ctr">
                      <a:solidFill>
                        <a:schemeClr val="bg1"/>
                      </a:solidFill>
                      <a:prstDash val="solid"/>
                      <a:round/>
                      <a:headEnd type="none" w="med" len="med"/>
                      <a:tailEnd type="none" w="med" len="med"/>
                    </a:lnL>
                    <a:solidFill>
                      <a:srgbClr val="E4FAD4"/>
                    </a:solidFill>
                  </a:tcPr>
                </a:tc>
                <a:tc rowSpan="3">
                  <a:txBody>
                    <a:bodyPr/>
                    <a:lstStyle/>
                    <a:p>
                      <a:pPr marL="9525" algn="ctr">
                        <a:lnSpc>
                          <a:spcPts val="795"/>
                        </a:lnSpc>
                      </a:pPr>
                      <a:r>
                        <a:rPr sz="900" spc="0">
                          <a:latin typeface="Arial"/>
                          <a:cs typeface="Arial"/>
                        </a:rPr>
                        <a:t>LEBRI 250 mg</a:t>
                      </a:r>
                    </a:p>
                    <a:p>
                      <a:pPr marL="952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algn="ctr">
                        <a:lnSpc>
                          <a:spcPts val="795"/>
                        </a:lnSpc>
                      </a:pPr>
                      <a:r>
                        <a:rPr sz="900" spc="0" dirty="0">
                          <a:latin typeface="Arial"/>
                          <a:cs typeface="Arial"/>
                        </a:rPr>
                        <a:t>LEBRI 250 mg</a:t>
                      </a:r>
                    </a:p>
                    <a:p>
                      <a:pPr algn="ctr">
                        <a:lnSpc>
                          <a:spcPts val="955"/>
                        </a:lnSpc>
                      </a:pPr>
                      <a:r>
                        <a:rPr sz="900" spc="0" dirty="0">
                          <a:latin typeface="Arial"/>
                          <a:cs typeface="Arial"/>
                        </a:rPr>
                        <a:t>C2S</a:t>
                      </a:r>
                    </a:p>
                  </a:txBody>
                  <a:tcPr marL="0" marR="0" marT="0" marB="0" anchor="ctr">
                    <a:lnR w="3175" cap="flat" cmpd="sng" algn="ctr">
                      <a:solidFill>
                        <a:schemeClr val="bg1"/>
                      </a:solidFill>
                      <a:prstDash val="solid"/>
                      <a:round/>
                      <a:headEnd type="none" w="med" len="med"/>
                      <a:tailEnd type="none" w="med" len="med"/>
                    </a:lnR>
                    <a:solidFill>
                      <a:srgbClr val="E4FAD4"/>
                    </a:solidFill>
                  </a:tcPr>
                </a:tc>
                <a:tc rowSpan="3">
                  <a:txBody>
                    <a:bodyPr/>
                    <a:lstStyle/>
                    <a:p>
                      <a:pPr marL="19050" algn="ctr">
                        <a:lnSpc>
                          <a:spcPts val="795"/>
                        </a:lnSpc>
                      </a:pPr>
                      <a:r>
                        <a:rPr sz="900" spc="0">
                          <a:latin typeface="Arial"/>
                          <a:cs typeface="Arial"/>
                        </a:rPr>
                        <a:t>LEBRI 250 mg</a:t>
                      </a:r>
                    </a:p>
                    <a:p>
                      <a:pPr marL="19050" algn="ctr">
                        <a:lnSpc>
                          <a:spcPts val="955"/>
                        </a:lnSpc>
                      </a:pPr>
                      <a:r>
                        <a:rPr sz="900" spc="0">
                          <a:latin typeface="Arial"/>
                          <a:cs typeface="Arial"/>
                        </a:rPr>
                        <a:t>C2S</a:t>
                      </a:r>
                    </a:p>
                  </a:txBody>
                  <a:tcPr marL="0" marR="0" marT="0" marB="0" anchor="ctr">
                    <a:lnL w="3175" cap="flat" cmpd="sng" algn="ctr">
                      <a:solidFill>
                        <a:schemeClr val="bg1"/>
                      </a:solidFill>
                      <a:prstDash val="solid"/>
                      <a:round/>
                      <a:headEnd type="none" w="med" len="med"/>
                      <a:tailEnd type="none" w="med" len="med"/>
                    </a:lnL>
                    <a:solidFill>
                      <a:srgbClr val="E4FAD4"/>
                    </a:solidFill>
                  </a:tcPr>
                </a:tc>
                <a:tc rowSpan="3">
                  <a:txBody>
                    <a:bodyPr/>
                    <a:lstStyle/>
                    <a:p>
                      <a:pPr marL="9525" algn="ctr">
                        <a:lnSpc>
                          <a:spcPts val="795"/>
                        </a:lnSpc>
                      </a:pPr>
                      <a:r>
                        <a:rPr sz="900" spc="0">
                          <a:latin typeface="Arial"/>
                          <a:cs typeface="Arial"/>
                        </a:rPr>
                        <a:t>LEBRI 250 mg</a:t>
                      </a:r>
                    </a:p>
                    <a:p>
                      <a:pPr marL="9525" algn="ctr">
                        <a:lnSpc>
                          <a:spcPts val="955"/>
                        </a:lnSpc>
                      </a:pPr>
                      <a:r>
                        <a:rPr sz="900" spc="0">
                          <a:latin typeface="Arial"/>
                          <a:cs typeface="Arial"/>
                        </a:rPr>
                        <a:t>C2S</a:t>
                      </a:r>
                    </a:p>
                  </a:txBody>
                  <a:tcPr marL="0" marR="0" marT="0" marB="0" anchor="ctr">
                    <a:solidFill>
                      <a:srgbClr val="E4FAD4"/>
                    </a:solidFill>
                  </a:tcPr>
                </a:tc>
                <a:tc rowSpan="3">
                  <a:txBody>
                    <a:bodyPr/>
                    <a:lstStyle/>
                    <a:p>
                      <a:pPr marL="19050" algn="ctr">
                        <a:lnSpc>
                          <a:spcPts val="795"/>
                        </a:lnSpc>
                      </a:pPr>
                      <a:r>
                        <a:rPr sz="900" spc="0">
                          <a:latin typeface="Arial"/>
                          <a:cs typeface="Arial"/>
                        </a:rPr>
                        <a:t>LEBRI 250 mg</a:t>
                      </a:r>
                    </a:p>
                    <a:p>
                      <a:pPr marL="19050" algn="ctr">
                        <a:lnSpc>
                          <a:spcPts val="955"/>
                        </a:lnSpc>
                      </a:pPr>
                      <a:r>
                        <a:rPr sz="900" spc="0">
                          <a:latin typeface="Arial"/>
                          <a:cs typeface="Arial"/>
                        </a:rPr>
                        <a:t>C2S</a:t>
                      </a:r>
                    </a:p>
                  </a:txBody>
                  <a:tcPr marL="0" marR="0" marT="0" marB="0" anchor="ctr">
                    <a:solidFill>
                      <a:srgbClr val="E4FAD4"/>
                    </a:solidFill>
                  </a:tcPr>
                </a:tc>
                <a:extLst>
                  <a:ext uri="{0D108BD9-81ED-4DB2-BD59-A6C34878D82A}">
                    <a16:rowId xmlns:a16="http://schemas.microsoft.com/office/drawing/2014/main" val="10003"/>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lnR w="57150">
                      <a:solidFill>
                        <a:srgbClr val="FFFFFF"/>
                      </a:solidFill>
                      <a:prstDash val="solid"/>
                    </a:lnR>
                    <a:solidFill>
                      <a:srgbClr val="E4FAD4"/>
                    </a:solidFill>
                  </a:tcPr>
                </a:tc>
                <a:tc vMerge="1">
                  <a:txBody>
                    <a:bodyPr/>
                    <a:lstStyle/>
                    <a:p>
                      <a:endParaRPr/>
                    </a:p>
                  </a:txBody>
                  <a:tcPr marL="0" marR="0" marT="0" marB="0">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solidFill>
                      <a:srgbClr val="E4FAD4"/>
                    </a:solidFill>
                  </a:tcPr>
                </a:tc>
                <a:extLst>
                  <a:ext uri="{0D108BD9-81ED-4DB2-BD59-A6C34878D82A}">
                    <a16:rowId xmlns:a16="http://schemas.microsoft.com/office/drawing/2014/main" val="10004"/>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lnR w="57150">
                      <a:solidFill>
                        <a:srgbClr val="FFFFFF"/>
                      </a:solidFill>
                      <a:prstDash val="solid"/>
                    </a:lnR>
                    <a:solidFill>
                      <a:srgbClr val="E4FAD4"/>
                    </a:solidFill>
                  </a:tcPr>
                </a:tc>
                <a:tc vMerge="1">
                  <a:txBody>
                    <a:bodyPr/>
                    <a:lstStyle/>
                    <a:p>
                      <a:endParaRPr/>
                    </a:p>
                  </a:txBody>
                  <a:tcPr marL="0" marR="0" marT="0" marB="0">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solidFill>
                      <a:srgbClr val="E4FAD4"/>
                    </a:solidFill>
                  </a:tcPr>
                </a:tc>
                <a:extLst>
                  <a:ext uri="{0D108BD9-81ED-4DB2-BD59-A6C34878D82A}">
                    <a16:rowId xmlns:a16="http://schemas.microsoft.com/office/drawing/2014/main" val="10005"/>
                  </a:ext>
                </a:extLst>
              </a:tr>
              <a:tr h="147955">
                <a:tc>
                  <a:txBody>
                    <a:bodyPr/>
                    <a:lstStyle/>
                    <a:p>
                      <a:pPr>
                        <a:lnSpc>
                          <a:spcPct val="100000"/>
                        </a:lnSpc>
                      </a:pPr>
                      <a:endParaRPr sz="800" spc="0">
                        <a:latin typeface="Times New Roman"/>
                        <a:cs typeface="Times New Roman"/>
                      </a:endParaRPr>
                    </a:p>
                  </a:txBody>
                  <a:tcPr marL="0" marR="0" marT="0" marB="0"/>
                </a:tc>
                <a:tc rowSpan="3">
                  <a:txBody>
                    <a:bodyPr/>
                    <a:lstStyle/>
                    <a:p>
                      <a:pPr marR="11430" algn="ctr">
                        <a:lnSpc>
                          <a:spcPts val="795"/>
                        </a:lnSpc>
                      </a:pPr>
                      <a:r>
                        <a:rPr sz="900" spc="0">
                          <a:latin typeface="Arial"/>
                          <a:cs typeface="Arial"/>
                        </a:rPr>
                        <a:t>LEBRI 250 mg</a:t>
                      </a:r>
                    </a:p>
                    <a:p>
                      <a:pPr marR="11430" algn="ctr">
                        <a:lnSpc>
                          <a:spcPts val="955"/>
                        </a:lnSpc>
                      </a:pPr>
                      <a:r>
                        <a:rPr sz="900" spc="0">
                          <a:latin typeface="Arial"/>
                          <a:cs typeface="Arial"/>
                        </a:rPr>
                        <a:t>C4S</a:t>
                      </a:r>
                    </a:p>
                  </a:txBody>
                  <a:tcPr marL="0" marR="0" marT="0" marB="0" anchor="ctr">
                    <a:lnR w="3175" cap="flat" cmpd="sng" algn="ctr">
                      <a:solidFill>
                        <a:schemeClr val="bg1"/>
                      </a:solidFill>
                      <a:prstDash val="solid"/>
                      <a:round/>
                      <a:headEnd type="none" w="med" len="med"/>
                      <a:tailEnd type="none" w="med" len="med"/>
                    </a:lnR>
                    <a:solidFill>
                      <a:srgbClr val="E4DAF1"/>
                    </a:solidFill>
                  </a:tcPr>
                </a:tc>
                <a:tc rowSpan="3">
                  <a:txBody>
                    <a:bodyPr/>
                    <a:lstStyle/>
                    <a:p>
                      <a:pPr marL="9525" algn="ctr">
                        <a:lnSpc>
                          <a:spcPts val="795"/>
                        </a:lnSpc>
                      </a:pPr>
                      <a:r>
                        <a:rPr sz="900" spc="0" dirty="0">
                          <a:latin typeface="Arial"/>
                          <a:cs typeface="Arial"/>
                        </a:rPr>
                        <a:t>LEBRI 250 mg</a:t>
                      </a:r>
                    </a:p>
                    <a:p>
                      <a:pPr marL="952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a:txBody>
                    <a:bodyPr/>
                    <a:lstStyle/>
                    <a:p>
                      <a:pPr>
                        <a:lnSpc>
                          <a:spcPct val="100000"/>
                        </a:lnSpc>
                      </a:pPr>
                      <a:endParaRPr sz="9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dirty="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rowSpan="3">
                  <a:txBody>
                    <a:bodyPr/>
                    <a:lstStyle/>
                    <a:p>
                      <a:pPr marR="1905" algn="ctr">
                        <a:lnSpc>
                          <a:spcPts val="795"/>
                        </a:lnSpc>
                      </a:pPr>
                      <a:r>
                        <a:rPr sz="900" spc="0" dirty="0">
                          <a:latin typeface="Arial"/>
                          <a:cs typeface="Arial"/>
                        </a:rPr>
                        <a:t>LEBRI 250 mg</a:t>
                      </a:r>
                    </a:p>
                    <a:p>
                      <a:pPr marR="190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rowSpan="3">
                  <a:txBody>
                    <a:bodyPr/>
                    <a:lstStyle/>
                    <a:p>
                      <a:pPr marR="1905" algn="ctr">
                        <a:lnSpc>
                          <a:spcPts val="795"/>
                        </a:lnSpc>
                      </a:pPr>
                      <a:r>
                        <a:rPr sz="900" spc="0" dirty="0">
                          <a:latin typeface="Arial"/>
                          <a:cs typeface="Arial"/>
                        </a:rPr>
                        <a:t>LEBRI 250 mg</a:t>
                      </a:r>
                    </a:p>
                    <a:p>
                      <a:pPr marR="190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rowSpan="3">
                  <a:txBody>
                    <a:bodyPr/>
                    <a:lstStyle/>
                    <a:p>
                      <a:pPr algn="ctr">
                        <a:lnSpc>
                          <a:spcPts val="795"/>
                        </a:lnSpc>
                      </a:pPr>
                      <a:r>
                        <a:rPr sz="900" spc="0" dirty="0">
                          <a:latin typeface="Arial"/>
                          <a:cs typeface="Arial"/>
                        </a:rPr>
                        <a:t>LEBRI 250 mg</a:t>
                      </a:r>
                    </a:p>
                    <a:p>
                      <a:pPr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a:txBody>
                    <a:bodyPr/>
                    <a:lstStyle/>
                    <a:p>
                      <a:pPr>
                        <a:lnSpc>
                          <a:spcPct val="100000"/>
                        </a:lnSpc>
                      </a:pPr>
                      <a:endParaRPr sz="9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dirty="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rowSpan="3">
                  <a:txBody>
                    <a:bodyPr/>
                    <a:lstStyle/>
                    <a:p>
                      <a:pPr algn="ctr">
                        <a:lnSpc>
                          <a:spcPts val="795"/>
                        </a:lnSpc>
                      </a:pPr>
                      <a:r>
                        <a:rPr sz="900" spc="0">
                          <a:latin typeface="Arial"/>
                          <a:cs typeface="Arial"/>
                        </a:rPr>
                        <a:t>LEBRI 250 mg</a:t>
                      </a:r>
                    </a:p>
                    <a:p>
                      <a:pPr algn="ctr">
                        <a:lnSpc>
                          <a:spcPts val="955"/>
                        </a:lnSpc>
                      </a:pPr>
                      <a:r>
                        <a:rPr sz="900" spc="0">
                          <a:latin typeface="Arial"/>
                          <a:cs typeface="Arial"/>
                        </a:rPr>
                        <a:t>C4S</a:t>
                      </a:r>
                    </a:p>
                  </a:txBody>
                  <a:tcPr marL="0" marR="0" marT="0" marB="0" anchor="ctr">
                    <a:lnL w="3175" cap="flat" cmpd="sng" algn="ctr">
                      <a:solidFill>
                        <a:schemeClr val="bg1"/>
                      </a:solidFill>
                      <a:prstDash val="solid"/>
                      <a:round/>
                      <a:headEnd type="none" w="med" len="med"/>
                      <a:tailEnd type="none" w="med" len="med"/>
                    </a:lnL>
                    <a:solidFill>
                      <a:srgbClr val="E4DAF1"/>
                    </a:solidFill>
                  </a:tcPr>
                </a:tc>
                <a:extLst>
                  <a:ext uri="{0D108BD9-81ED-4DB2-BD59-A6C34878D82A}">
                    <a16:rowId xmlns:a16="http://schemas.microsoft.com/office/drawing/2014/main" val="10006"/>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nchor="ctr">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solidFill>
                      <a:srgbClr val="E4DAF1"/>
                    </a:solidFill>
                  </a:tcPr>
                </a:tc>
                <a:tc>
                  <a:txBody>
                    <a:bodyPr/>
                    <a:lstStyle/>
                    <a:p>
                      <a:pPr>
                        <a:lnSpc>
                          <a:spcPct val="100000"/>
                        </a:lnSpc>
                      </a:pPr>
                      <a:endParaRPr sz="6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600" spc="0">
                        <a:latin typeface="Times New Roman"/>
                        <a:cs typeface="Times New Roman"/>
                      </a:endParaRPr>
                    </a:p>
                  </a:txBody>
                  <a:tcPr marL="0" marR="0" marT="0" marB="0"/>
                </a:tc>
                <a:tc>
                  <a:txBody>
                    <a:bodyPr/>
                    <a:lstStyle/>
                    <a:p>
                      <a:pPr>
                        <a:lnSpc>
                          <a:spcPct val="100000"/>
                        </a:lnSpc>
                      </a:pPr>
                      <a:endParaRPr sz="6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solidFill>
                      <a:srgbClr val="E4DAF1"/>
                    </a:solidFill>
                  </a:tcPr>
                </a:tc>
                <a:tc>
                  <a:txBody>
                    <a:bodyPr/>
                    <a:lstStyle/>
                    <a:p>
                      <a:pPr>
                        <a:lnSpc>
                          <a:spcPct val="100000"/>
                        </a:lnSpc>
                      </a:pPr>
                      <a:endParaRPr sz="6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6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solidFill>
                      <a:srgbClr val="E4DAF1"/>
                    </a:solidFill>
                  </a:tcPr>
                </a:tc>
                <a:extLst>
                  <a:ext uri="{0D108BD9-81ED-4DB2-BD59-A6C34878D82A}">
                    <a16:rowId xmlns:a16="http://schemas.microsoft.com/office/drawing/2014/main" val="10007"/>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nchor="ctr">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solidFill>
                      <a:srgbClr val="E4DAF1"/>
                    </a:solidFill>
                  </a:tcPr>
                </a:tc>
                <a:tc>
                  <a:txBody>
                    <a:bodyPr/>
                    <a:lstStyle/>
                    <a:p>
                      <a:pPr>
                        <a:lnSpc>
                          <a:spcPct val="100000"/>
                        </a:lnSpc>
                      </a:pPr>
                      <a:endParaRPr sz="7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700" spc="0">
                        <a:latin typeface="Times New Roman"/>
                        <a:cs typeface="Times New Roman"/>
                      </a:endParaRPr>
                    </a:p>
                  </a:txBody>
                  <a:tcPr marL="0" marR="0" marT="0" marB="0"/>
                </a:tc>
                <a:tc>
                  <a:txBody>
                    <a:bodyPr/>
                    <a:lstStyle/>
                    <a:p>
                      <a:pPr>
                        <a:lnSpc>
                          <a:spcPct val="100000"/>
                        </a:lnSpc>
                      </a:pPr>
                      <a:endParaRPr sz="7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solidFill>
                      <a:srgbClr val="E4DAF1"/>
                    </a:solidFill>
                  </a:tcPr>
                </a:tc>
                <a:tc>
                  <a:txBody>
                    <a:bodyPr/>
                    <a:lstStyle/>
                    <a:p>
                      <a:pPr>
                        <a:lnSpc>
                          <a:spcPct val="100000"/>
                        </a:lnSpc>
                      </a:pPr>
                      <a:endParaRPr sz="7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7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solidFill>
                      <a:srgbClr val="E4DAF1"/>
                    </a:solidFill>
                  </a:tcPr>
                </a:tc>
                <a:extLst>
                  <a:ext uri="{0D108BD9-81ED-4DB2-BD59-A6C34878D82A}">
                    <a16:rowId xmlns:a16="http://schemas.microsoft.com/office/drawing/2014/main" val="10008"/>
                  </a:ext>
                </a:extLst>
              </a:tr>
              <a:tr h="71755">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extLst>
                  <a:ext uri="{0D108BD9-81ED-4DB2-BD59-A6C34878D82A}">
                    <a16:rowId xmlns:a16="http://schemas.microsoft.com/office/drawing/2014/main" val="10009"/>
                  </a:ext>
                </a:extLst>
              </a:tr>
              <a:tr h="348615">
                <a:tc>
                  <a:txBody>
                    <a:bodyPr/>
                    <a:lstStyle/>
                    <a:p>
                      <a:pPr marL="19050" marR="459740">
                        <a:lnSpc>
                          <a:spcPct val="101299"/>
                        </a:lnSpc>
                        <a:spcBef>
                          <a:spcPts val="459"/>
                        </a:spcBef>
                      </a:pPr>
                      <a:r>
                        <a:rPr sz="900" b="1" spc="0">
                          <a:solidFill>
                            <a:srgbClr val="22346A"/>
                          </a:solidFill>
                          <a:latin typeface="Arial"/>
                          <a:cs typeface="Arial"/>
                        </a:rPr>
                        <a:t>Objetivo principal</a:t>
                      </a:r>
                      <a:endParaRPr sz="900" spc="0">
                        <a:latin typeface="Arial"/>
                        <a:cs typeface="Arial"/>
                      </a:endParaRPr>
                    </a:p>
                  </a:txBody>
                  <a:tcPr marL="0" marR="0" marT="58419"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143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dirty="0">
                        <a:latin typeface="Times New Roman"/>
                        <a:cs typeface="Times New Roman"/>
                      </a:endParaRPr>
                    </a:p>
                    <a:p>
                      <a:pPr marL="13970" algn="ctr">
                        <a:lnSpc>
                          <a:spcPts val="1030"/>
                        </a:lnSpc>
                      </a:pPr>
                      <a:r>
                        <a:rPr sz="900" spc="0" dirty="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dirty="0">
                        <a:latin typeface="Times New Roman"/>
                        <a:cs typeface="Times New Roman"/>
                      </a:endParaRPr>
                    </a:p>
                    <a:p>
                      <a:pPr marL="24130" algn="ctr">
                        <a:lnSpc>
                          <a:spcPts val="1030"/>
                        </a:lnSpc>
                      </a:pPr>
                      <a:r>
                        <a:rPr sz="900" spc="0" dirty="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4445"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44170" algn="r">
                        <a:lnSpc>
                          <a:spcPts val="1030"/>
                        </a:lnSpc>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270" algn="ctr">
                        <a:lnSpc>
                          <a:spcPts val="1030"/>
                        </a:lnSpc>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dirty="0">
                        <a:latin typeface="Times New Roman"/>
                        <a:cs typeface="Times New Roman"/>
                      </a:endParaRPr>
                    </a:p>
                    <a:p>
                      <a:pPr marL="5080" algn="ctr">
                        <a:lnSpc>
                          <a:spcPts val="1030"/>
                        </a:lnSpc>
                      </a:pPr>
                      <a:r>
                        <a:rPr sz="900" spc="0" dirty="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13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810" algn="ctr">
                        <a:lnSpc>
                          <a:spcPts val="1030"/>
                        </a:lnSpc>
                      </a:pPr>
                      <a:r>
                        <a:rPr sz="900" spc="0">
                          <a:latin typeface="Arial"/>
                          <a:cs typeface="Arial"/>
                        </a:rPr>
                        <a:t>16</a:t>
                      </a:r>
                    </a:p>
                  </a:txBody>
                  <a:tcPr marL="0" marR="0" marT="73660" marB="0">
                    <a:lnT w="9525">
                      <a:solidFill>
                        <a:srgbClr val="CAF5A8"/>
                      </a:solidFill>
                      <a:prstDash val="solid"/>
                    </a:lnT>
                  </a:tcPr>
                </a:tc>
                <a:extLst>
                  <a:ext uri="{0D108BD9-81ED-4DB2-BD59-A6C34878D82A}">
                    <a16:rowId xmlns:a16="http://schemas.microsoft.com/office/drawing/2014/main" val="10010"/>
                  </a:ext>
                </a:extLst>
              </a:tr>
              <a:tr h="29718">
                <a:tc>
                  <a:txBody>
                    <a:bodyPr/>
                    <a:lstStyle/>
                    <a:p>
                      <a:pPr marL="19050">
                        <a:lnSpc>
                          <a:spcPts val="1045"/>
                        </a:lnSpc>
                      </a:pPr>
                      <a:r>
                        <a:rPr sz="900" b="1" spc="0">
                          <a:solidFill>
                            <a:srgbClr val="22346A"/>
                          </a:solidFill>
                          <a:latin typeface="Arial"/>
                          <a:cs typeface="Arial"/>
                        </a:rPr>
                        <a:t>(semanas)</a:t>
                      </a:r>
                      <a:endParaRPr sz="900" spc="0">
                        <a:latin typeface="Arial"/>
                        <a:cs typeface="Arial"/>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dirty="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extLst>
                  <a:ext uri="{0D108BD9-81ED-4DB2-BD59-A6C34878D82A}">
                    <a16:rowId xmlns:a16="http://schemas.microsoft.com/office/drawing/2014/main" val="10011"/>
                  </a:ext>
                </a:extLst>
              </a:tr>
              <a:tr h="348615">
                <a:tc>
                  <a:txBody>
                    <a:bodyPr/>
                    <a:lstStyle/>
                    <a:p>
                      <a:pPr marL="19050" marR="311150">
                        <a:lnSpc>
                          <a:spcPct val="101299"/>
                        </a:lnSpc>
                        <a:spcBef>
                          <a:spcPts val="459"/>
                        </a:spcBef>
                      </a:pPr>
                      <a:r>
                        <a:rPr sz="900" b="1" spc="0">
                          <a:solidFill>
                            <a:srgbClr val="22346A"/>
                          </a:solidFill>
                          <a:latin typeface="Arial"/>
                          <a:cs typeface="Arial"/>
                        </a:rPr>
                        <a:t>Duración tratamiento</a:t>
                      </a:r>
                      <a:endParaRPr sz="900" spc="0">
                        <a:latin typeface="Arial"/>
                        <a:cs typeface="Arial"/>
                      </a:endParaRPr>
                    </a:p>
                  </a:txBody>
                  <a:tcPr marL="0" marR="0" marT="58419"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0795"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14604"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130" algn="ctr">
                        <a:lnSpc>
                          <a:spcPts val="1030"/>
                        </a:lnSpc>
                        <a:spcBef>
                          <a:spcPts val="5"/>
                        </a:spcBef>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5080" algn="ctr">
                        <a:lnSpc>
                          <a:spcPts val="1030"/>
                        </a:lnSpc>
                        <a:spcBef>
                          <a:spcPts val="5"/>
                        </a:spcBef>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44170" algn="r">
                        <a:lnSpc>
                          <a:spcPts val="1030"/>
                        </a:lnSpc>
                        <a:spcBef>
                          <a:spcPts val="5"/>
                        </a:spcBef>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270" algn="ctr">
                        <a:lnSpc>
                          <a:spcPts val="1030"/>
                        </a:lnSpc>
                        <a:spcBef>
                          <a:spcPts val="5"/>
                        </a:spcBef>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5080" algn="ctr">
                        <a:lnSpc>
                          <a:spcPts val="1030"/>
                        </a:lnSpc>
                        <a:spcBef>
                          <a:spcPts val="5"/>
                        </a:spcBef>
                      </a:pPr>
                      <a:r>
                        <a:rPr sz="900" spc="0">
                          <a:latin typeface="Arial"/>
                          <a:cs typeface="Arial"/>
                        </a:rPr>
                        <a:t>68</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765"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spcBef>
                          <a:spcPts val="5"/>
                        </a:spcBef>
                      </a:pPr>
                      <a:r>
                        <a:rPr sz="900" spc="0">
                          <a:latin typeface="Arial"/>
                          <a:cs typeface="Arial"/>
                        </a:rPr>
                        <a:t>24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175" algn="ctr">
                        <a:lnSpc>
                          <a:spcPts val="1030"/>
                        </a:lnSpc>
                        <a:spcBef>
                          <a:spcPts val="5"/>
                        </a:spcBef>
                      </a:pPr>
                      <a:r>
                        <a:rPr sz="900" spc="0">
                          <a:latin typeface="Arial"/>
                          <a:cs typeface="Arial"/>
                        </a:rPr>
                        <a:t>24</a:t>
                      </a:r>
                    </a:p>
                  </a:txBody>
                  <a:tcPr marL="0" marR="0" marT="73660" marB="0">
                    <a:lnT w="9525">
                      <a:solidFill>
                        <a:srgbClr val="CAF5A8"/>
                      </a:solidFill>
                      <a:prstDash val="solid"/>
                    </a:lnT>
                  </a:tcPr>
                </a:tc>
                <a:extLst>
                  <a:ext uri="{0D108BD9-81ED-4DB2-BD59-A6C34878D82A}">
                    <a16:rowId xmlns:a16="http://schemas.microsoft.com/office/drawing/2014/main" val="10012"/>
                  </a:ext>
                </a:extLst>
              </a:tr>
              <a:tr h="0">
                <a:tc>
                  <a:txBody>
                    <a:bodyPr/>
                    <a:lstStyle/>
                    <a:p>
                      <a:pPr marL="19050">
                        <a:lnSpc>
                          <a:spcPts val="1045"/>
                        </a:lnSpc>
                      </a:pPr>
                      <a:r>
                        <a:rPr sz="900" b="1" spc="-10">
                          <a:solidFill>
                            <a:srgbClr val="22346A"/>
                          </a:solidFill>
                          <a:latin typeface="Arial"/>
                          <a:cs typeface="Arial"/>
                        </a:rPr>
                        <a:t>(semanas)</a:t>
                      </a:r>
                      <a:endParaRPr sz="900">
                        <a:latin typeface="Arial"/>
                        <a:cs typeface="Arial"/>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spc="0" dirty="0">
                        <a:latin typeface="Times New Roman"/>
                        <a:cs typeface="Times New Roman"/>
                      </a:endParaRPr>
                    </a:p>
                  </a:txBody>
                  <a:tcPr marL="0" marR="0" marT="0" marB="0">
                    <a:lnB w="6350">
                      <a:solidFill>
                        <a:srgbClr val="CAF5A8"/>
                      </a:solidFill>
                      <a:prstDash val="soli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1178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Forma, Rectángulo&#10;&#10;Descripción generada automáticamente">
            <a:extLst>
              <a:ext uri="{FF2B5EF4-FFF2-40B4-BE49-F238E27FC236}">
                <a16:creationId xmlns:a16="http://schemas.microsoft.com/office/drawing/2014/main" id="{F31BF2CF-3EBE-429F-1E82-D0DDC466A3ED}"/>
              </a:ext>
            </a:extLst>
          </p:cNvPr>
          <p:cNvPicPr>
            <a:picLocks noChangeAspect="1"/>
          </p:cNvPicPr>
          <p:nvPr/>
        </p:nvPicPr>
        <p:blipFill>
          <a:blip r:embed="rId3"/>
          <a:stretch>
            <a:fillRect/>
          </a:stretch>
        </p:blipFill>
        <p:spPr>
          <a:xfrm>
            <a:off x="217916" y="1117076"/>
            <a:ext cx="1459172" cy="1004676"/>
          </a:xfrm>
          <a:prstGeom prst="rect">
            <a:avLst/>
          </a:prstGeom>
        </p:spPr>
      </p:pic>
      <p:cxnSp>
        <p:nvCxnSpPr>
          <p:cNvPr id="14" name="Straight Connector 22">
            <a:extLst>
              <a:ext uri="{FF2B5EF4-FFF2-40B4-BE49-F238E27FC236}">
                <a16:creationId xmlns:a16="http://schemas.microsoft.com/office/drawing/2014/main" id="{851F4344-0380-3145-800A-3A011C55F4B5}"/>
              </a:ext>
            </a:extLst>
          </p:cNvPr>
          <p:cNvCxnSpPr>
            <a:cxnSpLocks/>
          </p:cNvCxnSpPr>
          <p:nvPr/>
        </p:nvCxnSpPr>
        <p:spPr>
          <a:xfrm>
            <a:off x="637779" y="4893257"/>
            <a:ext cx="10879163" cy="0"/>
          </a:xfrm>
          <a:prstGeom prst="line">
            <a:avLst/>
          </a:prstGeom>
          <a:noFill/>
          <a:ln w="19050" cap="flat" cmpd="sng" algn="ctr">
            <a:solidFill>
              <a:srgbClr val="22346A"/>
            </a:solidFill>
            <a:prstDash val="solid"/>
            <a:miter lim="800000"/>
          </a:ln>
          <a:effectLst/>
        </p:spPr>
      </p:cxnSp>
      <p:cxnSp>
        <p:nvCxnSpPr>
          <p:cNvPr id="15" name="Straight Connector 57">
            <a:extLst>
              <a:ext uri="{FF2B5EF4-FFF2-40B4-BE49-F238E27FC236}">
                <a16:creationId xmlns:a16="http://schemas.microsoft.com/office/drawing/2014/main" id="{65C9786F-7C25-CCEB-62D3-BC4796DD81D8}"/>
              </a:ext>
            </a:extLst>
          </p:cNvPr>
          <p:cNvCxnSpPr>
            <a:cxnSpLocks/>
          </p:cNvCxnSpPr>
          <p:nvPr/>
        </p:nvCxnSpPr>
        <p:spPr>
          <a:xfrm>
            <a:off x="10353124" y="1784784"/>
            <a:ext cx="25671" cy="2946903"/>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266">
            <a:extLst>
              <a:ext uri="{FF2B5EF4-FFF2-40B4-BE49-F238E27FC236}">
                <a16:creationId xmlns:a16="http://schemas.microsoft.com/office/drawing/2014/main" id="{30A5D163-3D9F-6BDC-349B-AB02A98ABF3C}"/>
              </a:ext>
            </a:extLst>
          </p:cNvPr>
          <p:cNvCxnSpPr>
            <a:cxnSpLocks/>
          </p:cNvCxnSpPr>
          <p:nvPr/>
        </p:nvCxnSpPr>
        <p:spPr>
          <a:xfrm>
            <a:off x="4321720" y="3038725"/>
            <a:ext cx="1760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7" name="TextBox 18">
            <a:extLst>
              <a:ext uri="{FF2B5EF4-FFF2-40B4-BE49-F238E27FC236}">
                <a16:creationId xmlns:a16="http://schemas.microsoft.com/office/drawing/2014/main" id="{F3ABCDC7-C377-53AE-7357-6747473A9AB0}"/>
              </a:ext>
            </a:extLst>
          </p:cNvPr>
          <p:cNvSpPr txBox="1"/>
          <p:nvPr/>
        </p:nvSpPr>
        <p:spPr>
          <a:xfrm>
            <a:off x="2220361" y="2644049"/>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cxnSp>
        <p:nvCxnSpPr>
          <p:cNvPr id="18" name="Straight Arrow Connector 6">
            <a:extLst>
              <a:ext uri="{FF2B5EF4-FFF2-40B4-BE49-F238E27FC236}">
                <a16:creationId xmlns:a16="http://schemas.microsoft.com/office/drawing/2014/main" id="{AB52058B-FD9F-D6A6-E339-D975ECBE5C7F}"/>
              </a:ext>
            </a:extLst>
          </p:cNvPr>
          <p:cNvCxnSpPr>
            <a:cxnSpLocks/>
          </p:cNvCxnSpPr>
          <p:nvPr/>
        </p:nvCxnSpPr>
        <p:spPr>
          <a:xfrm>
            <a:off x="7009758" y="2209757"/>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7">
            <a:extLst>
              <a:ext uri="{FF2B5EF4-FFF2-40B4-BE49-F238E27FC236}">
                <a16:creationId xmlns:a16="http://schemas.microsoft.com/office/drawing/2014/main" id="{6CE72898-12F4-9841-67F6-61885A6BED8F}"/>
              </a:ext>
            </a:extLst>
          </p:cNvPr>
          <p:cNvCxnSpPr>
            <a:cxnSpLocks/>
          </p:cNvCxnSpPr>
          <p:nvPr/>
        </p:nvCxnSpPr>
        <p:spPr>
          <a:xfrm>
            <a:off x="8319871" y="2209757"/>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8">
            <a:extLst>
              <a:ext uri="{FF2B5EF4-FFF2-40B4-BE49-F238E27FC236}">
                <a16:creationId xmlns:a16="http://schemas.microsoft.com/office/drawing/2014/main" id="{801C2109-D1A3-71F8-B38D-2E6EC04F81E8}"/>
              </a:ext>
            </a:extLst>
          </p:cNvPr>
          <p:cNvCxnSpPr>
            <a:cxnSpLocks/>
          </p:cNvCxnSpPr>
          <p:nvPr/>
        </p:nvCxnSpPr>
        <p:spPr>
          <a:xfrm>
            <a:off x="9629986" y="2209757"/>
            <a:ext cx="0" cy="1941858"/>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9">
            <a:extLst>
              <a:ext uri="{FF2B5EF4-FFF2-40B4-BE49-F238E27FC236}">
                <a16:creationId xmlns:a16="http://schemas.microsoft.com/office/drawing/2014/main" id="{95188042-15E7-2ADF-F0B5-E06DF386D8C6}"/>
              </a:ext>
            </a:extLst>
          </p:cNvPr>
          <p:cNvCxnSpPr>
            <a:cxnSpLocks/>
          </p:cNvCxnSpPr>
          <p:nvPr/>
        </p:nvCxnSpPr>
        <p:spPr>
          <a:xfrm>
            <a:off x="5698925" y="2209757"/>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19">
            <a:extLst>
              <a:ext uri="{FF2B5EF4-FFF2-40B4-BE49-F238E27FC236}">
                <a16:creationId xmlns:a16="http://schemas.microsoft.com/office/drawing/2014/main" id="{11483997-FFA3-3B86-44BF-B6F25AC19385}"/>
              </a:ext>
            </a:extLst>
          </p:cNvPr>
          <p:cNvCxnSpPr>
            <a:cxnSpLocks/>
          </p:cNvCxnSpPr>
          <p:nvPr/>
        </p:nvCxnSpPr>
        <p:spPr>
          <a:xfrm>
            <a:off x="1738003" y="3121133"/>
            <a:ext cx="25672" cy="1610554"/>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0">
            <a:extLst>
              <a:ext uri="{FF2B5EF4-FFF2-40B4-BE49-F238E27FC236}">
                <a16:creationId xmlns:a16="http://schemas.microsoft.com/office/drawing/2014/main" id="{09074363-4273-B9BD-C8A2-3281F1C91EC2}"/>
              </a:ext>
            </a:extLst>
          </p:cNvPr>
          <p:cNvCxnSpPr>
            <a:cxnSpLocks/>
          </p:cNvCxnSpPr>
          <p:nvPr/>
        </p:nvCxnSpPr>
        <p:spPr>
          <a:xfrm>
            <a:off x="1018866" y="2544207"/>
            <a:ext cx="522035" cy="2821"/>
          </a:xfrm>
          <a:prstGeom prst="line">
            <a:avLst/>
          </a:prstGeom>
          <a:noFill/>
          <a:ln w="19050" cap="flat" cmpd="sng" algn="ctr">
            <a:solidFill>
              <a:srgbClr val="22346A"/>
            </a:solidFill>
            <a:prstDash val="solid"/>
            <a:miter lim="800000"/>
          </a:ln>
          <a:effectLst/>
        </p:spPr>
      </p:cxnSp>
      <p:sp>
        <p:nvSpPr>
          <p:cNvPr id="24" name="TextBox 21">
            <a:extLst>
              <a:ext uri="{FF2B5EF4-FFF2-40B4-BE49-F238E27FC236}">
                <a16:creationId xmlns:a16="http://schemas.microsoft.com/office/drawing/2014/main" id="{941CB24E-5AA1-6884-D35C-F919EF9D6706}"/>
              </a:ext>
            </a:extLst>
          </p:cNvPr>
          <p:cNvSpPr txBox="1"/>
          <p:nvPr/>
        </p:nvSpPr>
        <p:spPr>
          <a:xfrm rot="16200000">
            <a:off x="-47886" y="2382579"/>
            <a:ext cx="1810248" cy="323256"/>
          </a:xfrm>
          <a:prstGeom prst="roundRect">
            <a:avLst>
              <a:gd name="adj" fmla="val 50000"/>
            </a:avLst>
          </a:prstGeom>
          <a:solidFill>
            <a:srgbClr val="FFFFFF"/>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Selección</a:t>
            </a:r>
          </a:p>
        </p:txBody>
      </p:sp>
      <p:sp>
        <p:nvSpPr>
          <p:cNvPr id="25" name="Rectangle 42">
            <a:extLst>
              <a:ext uri="{FF2B5EF4-FFF2-40B4-BE49-F238E27FC236}">
                <a16:creationId xmlns:a16="http://schemas.microsoft.com/office/drawing/2014/main" id="{E0DB12BA-90E6-DACD-D675-B793CB284B12}"/>
              </a:ext>
            </a:extLst>
          </p:cNvPr>
          <p:cNvSpPr/>
          <p:nvPr/>
        </p:nvSpPr>
        <p:spPr>
          <a:xfrm>
            <a:off x="5131666" y="2403148"/>
            <a:ext cx="5200937" cy="360777"/>
          </a:xfrm>
          <a:prstGeom prst="roundRect">
            <a:avLst>
              <a:gd name="adj" fmla="val 50000"/>
            </a:avLst>
          </a:prstGeom>
          <a:solidFill>
            <a:srgbClr val="003867"/>
          </a:solidFill>
          <a:ln w="3175" cap="flat" cmpd="sng" algn="ctr">
            <a:noFill/>
            <a:prstDash val="solid"/>
          </a:ln>
          <a:effectLst/>
        </p:spPr>
        <p:txBody>
          <a:bodyPr wrap="square" lIns="0" tIns="0" rIns="0" bIns="0" anchor="ctr" anchorCtr="0">
            <a:noAutofit/>
          </a:bodyPr>
          <a:lstStyle/>
          <a:p>
            <a:pPr algn="ctr" defTabSz="914377"/>
            <a:r>
              <a:rPr lang="en-US" sz="1050" b="1" kern="0">
                <a:solidFill>
                  <a:srgbClr val="FFFFFF"/>
                </a:solidFill>
                <a:latin typeface="Arial"/>
                <a:cs typeface="Arial"/>
              </a:rPr>
              <a:t>LEB 250 mg C4S, N=118</a:t>
            </a:r>
          </a:p>
        </p:txBody>
      </p:sp>
      <p:sp>
        <p:nvSpPr>
          <p:cNvPr id="26" name="Rectangle 46">
            <a:extLst>
              <a:ext uri="{FF2B5EF4-FFF2-40B4-BE49-F238E27FC236}">
                <a16:creationId xmlns:a16="http://schemas.microsoft.com/office/drawing/2014/main" id="{47DD6315-87D5-285D-ACED-C054CA7C033E}"/>
              </a:ext>
            </a:extLst>
          </p:cNvPr>
          <p:cNvSpPr/>
          <p:nvPr/>
        </p:nvSpPr>
        <p:spPr>
          <a:xfrm>
            <a:off x="460641" y="3995320"/>
            <a:ext cx="1213019" cy="635939"/>
          </a:xfrm>
          <a:prstGeom prst="rect">
            <a:avLst/>
          </a:prstGeom>
          <a:noFill/>
        </p:spPr>
        <p:txBody>
          <a:bodyPr wrap="square" lIns="0" tIns="0" rIns="0" bIns="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22346A"/>
                </a:solidFill>
                <a:effectLst/>
                <a:uLnTx/>
                <a:uFillTx/>
                <a:latin typeface="Arial"/>
                <a:ea typeface="+mn-ea"/>
                <a:cs typeface="+mn-cs"/>
              </a:rPr>
              <a:t>DA </a:t>
            </a:r>
            <a:r>
              <a:rPr kumimoji="0" lang="es-ES" sz="800" b="0" i="0" u="none" strike="noStrike" kern="0" cap="none" spc="0" normalizeH="0" baseline="0" noProof="0">
                <a:ln>
                  <a:noFill/>
                </a:ln>
                <a:solidFill>
                  <a:srgbClr val="22346A"/>
                </a:solidFill>
                <a:effectLst/>
                <a:uLnTx/>
                <a:uFillTx/>
                <a:latin typeface="Arial"/>
                <a:ea typeface="+mn-ea"/>
                <a:cs typeface="+mn-cs"/>
              </a:rPr>
              <a:t>moderada-grave</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Edad </a:t>
            </a: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≥12 años</a:t>
            </a:r>
            <a:b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Peso ≥40 kg</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Terapia tópica insuficiente o desaconsejable</a:t>
            </a:r>
          </a:p>
        </p:txBody>
      </p:sp>
      <p:sp>
        <p:nvSpPr>
          <p:cNvPr id="27" name="Rectangle 49">
            <a:extLst>
              <a:ext uri="{FF2B5EF4-FFF2-40B4-BE49-F238E27FC236}">
                <a16:creationId xmlns:a16="http://schemas.microsoft.com/office/drawing/2014/main" id="{AE208BD8-C661-0979-10AD-29F4D2439F5A}"/>
              </a:ext>
            </a:extLst>
          </p:cNvPr>
          <p:cNvSpPr/>
          <p:nvPr/>
        </p:nvSpPr>
        <p:spPr>
          <a:xfrm>
            <a:off x="5432810" y="3569345"/>
            <a:ext cx="4502901" cy="247835"/>
          </a:xfrm>
          <a:prstGeom prst="roundRect">
            <a:avLst>
              <a:gd name="adj" fmla="val 50000"/>
            </a:avLst>
          </a:prstGeom>
          <a:solidFill>
            <a:schemeClr val="bg1"/>
          </a:solidFill>
          <a:ln w="12700" cap="flat" cmpd="sng" algn="ctr">
            <a:solidFill>
              <a:srgbClr val="22346A"/>
            </a:solidFill>
            <a:prstDash val="solid"/>
          </a:ln>
          <a:effectLst/>
        </p:spPr>
        <p:txBody>
          <a:bodyPr lIns="91440" tIns="45720" rIns="91440" bIns="45720"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Los pacientes no respondedores (&lt;EASI 50) pasan al </a:t>
            </a:r>
            <a:r>
              <a:rPr kumimoji="0" lang="es-ES" sz="1000" b="1" i="0" u="none" strike="noStrike" kern="0" cap="none" spc="0" normalizeH="0" baseline="0" noProof="0">
                <a:ln>
                  <a:noFill/>
                </a:ln>
                <a:solidFill>
                  <a:srgbClr val="22346A"/>
                </a:solidFill>
                <a:effectLst/>
                <a:uLnTx/>
                <a:uFillTx/>
                <a:latin typeface="Arial"/>
                <a:ea typeface="+mn-lt"/>
                <a:cs typeface="Arial"/>
              </a:rPr>
              <a:t>brazo de escape</a:t>
            </a:r>
            <a:endParaRPr kumimoji="0" lang="es-ES" sz="1000" b="1" i="0" u="none" strike="noStrike" kern="0" cap="none" spc="0" normalizeH="0" baseline="0" noProof="0">
              <a:ln>
                <a:noFill/>
              </a:ln>
              <a:solidFill>
                <a:srgbClr val="22346A"/>
              </a:solidFill>
              <a:effectLst/>
              <a:uLnTx/>
              <a:uFillTx/>
              <a:latin typeface="Arial"/>
              <a:ea typeface="+mn-ea"/>
              <a:cs typeface="+mn-cs"/>
            </a:endParaRPr>
          </a:p>
        </p:txBody>
      </p:sp>
      <p:sp>
        <p:nvSpPr>
          <p:cNvPr id="28" name="Arrow: Down 58">
            <a:extLst>
              <a:ext uri="{FF2B5EF4-FFF2-40B4-BE49-F238E27FC236}">
                <a16:creationId xmlns:a16="http://schemas.microsoft.com/office/drawing/2014/main" id="{868CA1C9-0287-CAF3-A2B7-08FE963ABDF1}"/>
              </a:ext>
            </a:extLst>
          </p:cNvPr>
          <p:cNvSpPr/>
          <p:nvPr/>
        </p:nvSpPr>
        <p:spPr>
          <a:xfrm rot="5400000" flipV="1">
            <a:off x="10992010" y="2703891"/>
            <a:ext cx="298428" cy="1563676"/>
          </a:xfrm>
          <a:prstGeom prst="downArrow">
            <a:avLst>
              <a:gd name="adj1" fmla="val 46807"/>
              <a:gd name="adj2" fmla="val 72884"/>
            </a:avLst>
          </a:prstGeom>
          <a:solidFill>
            <a:srgbClr val="22346A"/>
          </a:solidFill>
          <a:ln w="12700" cap="flat" cmpd="sng" algn="ctr">
            <a:noFill/>
            <a:prstDash val="solid"/>
            <a:miter lim="800000"/>
          </a:ln>
          <a:effectLst/>
        </p:spPr>
        <p:txBody>
          <a:bodyPr rtlCol="0" anchor="ctr">
            <a:noAutofit/>
          </a:bodyPr>
          <a:lstStyle/>
          <a:p>
            <a:pPr algn="ctr" defTabSz="914377"/>
            <a:endParaRPr lang="en-US" sz="933" kern="0">
              <a:solidFill>
                <a:prstClr val="white"/>
              </a:solidFill>
              <a:latin typeface="Arial"/>
            </a:endParaRPr>
          </a:p>
        </p:txBody>
      </p:sp>
      <p:grpSp>
        <p:nvGrpSpPr>
          <p:cNvPr id="29" name="Group 60">
            <a:extLst>
              <a:ext uri="{FF2B5EF4-FFF2-40B4-BE49-F238E27FC236}">
                <a16:creationId xmlns:a16="http://schemas.microsoft.com/office/drawing/2014/main" id="{1A799152-3D88-FBEF-CE81-23450401BBBD}"/>
              </a:ext>
            </a:extLst>
          </p:cNvPr>
          <p:cNvGrpSpPr/>
          <p:nvPr/>
        </p:nvGrpSpPr>
        <p:grpSpPr>
          <a:xfrm>
            <a:off x="460641" y="3652529"/>
            <a:ext cx="470117" cy="271567"/>
            <a:chOff x="600074" y="3805874"/>
            <a:chExt cx="492365" cy="284418"/>
          </a:xfrm>
          <a:solidFill>
            <a:srgbClr val="22346A"/>
          </a:solidFill>
        </p:grpSpPr>
        <p:grpSp>
          <p:nvGrpSpPr>
            <p:cNvPr id="30" name="Group 61">
              <a:extLst>
                <a:ext uri="{FF2B5EF4-FFF2-40B4-BE49-F238E27FC236}">
                  <a16:creationId xmlns:a16="http://schemas.microsoft.com/office/drawing/2014/main" id="{83F8834C-39F5-0CAE-B685-6CC8299E1FC3}"/>
                </a:ext>
              </a:extLst>
            </p:cNvPr>
            <p:cNvGrpSpPr/>
            <p:nvPr/>
          </p:nvGrpSpPr>
          <p:grpSpPr>
            <a:xfrm>
              <a:off x="600074" y="3806180"/>
              <a:ext cx="368172" cy="284112"/>
              <a:chOff x="965011" y="3785101"/>
              <a:chExt cx="493724" cy="381000"/>
            </a:xfrm>
            <a:grpFill/>
          </p:grpSpPr>
          <p:sp>
            <p:nvSpPr>
              <p:cNvPr id="34" name="Graphic 16" descr="Group of people outline">
                <a:extLst>
                  <a:ext uri="{FF2B5EF4-FFF2-40B4-BE49-F238E27FC236}">
                    <a16:creationId xmlns:a16="http://schemas.microsoft.com/office/drawing/2014/main" id="{3843B132-C0FB-A80C-B9DE-0044B88D4163}"/>
                  </a:ext>
                </a:extLst>
              </p:cNvPr>
              <p:cNvSpPr/>
              <p:nvPr/>
            </p:nvSpPr>
            <p:spPr>
              <a:xfrm>
                <a:off x="9650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5" name="Graphic 16" descr="Group of people outline">
                <a:extLst>
                  <a:ext uri="{FF2B5EF4-FFF2-40B4-BE49-F238E27FC236}">
                    <a16:creationId xmlns:a16="http://schemas.microsoft.com/office/drawing/2014/main" id="{7995EBFB-5E6A-D83F-0B35-622096747107}"/>
                  </a:ext>
                </a:extLst>
              </p:cNvPr>
              <p:cNvSpPr/>
              <p:nvPr/>
            </p:nvSpPr>
            <p:spPr>
              <a:xfrm>
                <a:off x="1002271" y="3785101"/>
                <a:ext cx="76199" cy="76200"/>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6" name="Graphic 16" descr="Group of people outline">
                <a:extLst>
                  <a:ext uri="{FF2B5EF4-FFF2-40B4-BE49-F238E27FC236}">
                    <a16:creationId xmlns:a16="http://schemas.microsoft.com/office/drawing/2014/main" id="{D7B4460B-00C5-A9F4-8697-66F3E65A7237}"/>
                  </a:ext>
                </a:extLst>
              </p:cNvPr>
              <p:cNvSpPr/>
              <p:nvPr/>
            </p:nvSpPr>
            <p:spPr>
              <a:xfrm>
                <a:off x="1011796" y="3918451"/>
                <a:ext cx="57149" cy="247240"/>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67" name="Graphic 16" descr="Group of people outline">
                <a:extLst>
                  <a:ext uri="{FF2B5EF4-FFF2-40B4-BE49-F238E27FC236}">
                    <a16:creationId xmlns:a16="http://schemas.microsoft.com/office/drawing/2014/main" id="{FAEAFC78-3DAB-9123-B5DD-C63C9FFA9793}"/>
                  </a:ext>
                </a:extLst>
              </p:cNvPr>
              <p:cNvSpPr/>
              <p:nvPr/>
            </p:nvSpPr>
            <p:spPr>
              <a:xfrm>
                <a:off x="13079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10" name="Graphic 16" descr="Group of people outline">
                <a:extLst>
                  <a:ext uri="{FF2B5EF4-FFF2-40B4-BE49-F238E27FC236}">
                    <a16:creationId xmlns:a16="http://schemas.microsoft.com/office/drawing/2014/main" id="{4550A183-685A-783F-72A2-637BB70F0AE5}"/>
                  </a:ext>
                </a:extLst>
              </p:cNvPr>
              <p:cNvSpPr/>
              <p:nvPr/>
            </p:nvSpPr>
            <p:spPr>
              <a:xfrm>
                <a:off x="1345171"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11" name="Graphic 16" descr="Group of people outline">
                <a:extLst>
                  <a:ext uri="{FF2B5EF4-FFF2-40B4-BE49-F238E27FC236}">
                    <a16:creationId xmlns:a16="http://schemas.microsoft.com/office/drawing/2014/main" id="{D33B81D4-4B96-B828-5014-379F00D81A6B}"/>
                  </a:ext>
                </a:extLst>
              </p:cNvPr>
              <p:cNvSpPr/>
              <p:nvPr/>
            </p:nvSpPr>
            <p:spPr>
              <a:xfrm>
                <a:off x="1137319" y="3870835"/>
                <a:ext cx="150843" cy="152390"/>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12" name="Graphic 16" descr="Group of people outline">
                <a:extLst>
                  <a:ext uri="{FF2B5EF4-FFF2-40B4-BE49-F238E27FC236}">
                    <a16:creationId xmlns:a16="http://schemas.microsoft.com/office/drawing/2014/main" id="{2DDD1A40-8F27-2DFD-2540-9B3D9B0DBA06}"/>
                  </a:ext>
                </a:extLst>
              </p:cNvPr>
              <p:cNvSpPr/>
              <p:nvPr/>
            </p:nvSpPr>
            <p:spPr>
              <a:xfrm>
                <a:off x="1174560"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15" name="Graphic 16" descr="Group of people outline">
                <a:extLst>
                  <a:ext uri="{FF2B5EF4-FFF2-40B4-BE49-F238E27FC236}">
                    <a16:creationId xmlns:a16="http://schemas.microsoft.com/office/drawing/2014/main" id="{ED9A23C8-FF82-5275-4330-1AF42881065F}"/>
                  </a:ext>
                </a:extLst>
              </p:cNvPr>
              <p:cNvSpPr/>
              <p:nvPr/>
            </p:nvSpPr>
            <p:spPr>
              <a:xfrm>
                <a:off x="1354696" y="3918451"/>
                <a:ext cx="57150" cy="247240"/>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16" name="Graphic 16" descr="Group of people outline">
                <a:extLst>
                  <a:ext uri="{FF2B5EF4-FFF2-40B4-BE49-F238E27FC236}">
                    <a16:creationId xmlns:a16="http://schemas.microsoft.com/office/drawing/2014/main" id="{79FFA8D6-CB22-FA0E-B6E3-7D6D3B5FCAA5}"/>
                  </a:ext>
                </a:extLst>
              </p:cNvPr>
              <p:cNvSpPr/>
              <p:nvPr/>
            </p:nvSpPr>
            <p:spPr>
              <a:xfrm>
                <a:off x="1146661" y="3918451"/>
                <a:ext cx="132006" cy="247650"/>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Graphic 16" descr="Group of people outline">
              <a:extLst>
                <a:ext uri="{FF2B5EF4-FFF2-40B4-BE49-F238E27FC236}">
                  <a16:creationId xmlns:a16="http://schemas.microsoft.com/office/drawing/2014/main" id="{11E695D0-23D8-BF0F-29DF-699491B13EA8}"/>
                </a:ext>
              </a:extLst>
            </p:cNvPr>
            <p:cNvSpPr/>
            <p:nvPr/>
          </p:nvSpPr>
          <p:spPr>
            <a:xfrm>
              <a:off x="979955" y="3869806"/>
              <a:ext cx="112484" cy="11363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2" name="Graphic 16" descr="Group of people outline">
              <a:extLst>
                <a:ext uri="{FF2B5EF4-FFF2-40B4-BE49-F238E27FC236}">
                  <a16:creationId xmlns:a16="http://schemas.microsoft.com/office/drawing/2014/main" id="{36D62C90-BCA9-934B-5731-097BDB1DE2FA}"/>
                </a:ext>
              </a:extLst>
            </p:cNvPr>
            <p:cNvSpPr/>
            <p:nvPr/>
          </p:nvSpPr>
          <p:spPr>
            <a:xfrm>
              <a:off x="1007726" y="3805874"/>
              <a:ext cx="56823" cy="56822"/>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3" name="Graphic 16" descr="Group of people outline">
              <a:extLst>
                <a:ext uri="{FF2B5EF4-FFF2-40B4-BE49-F238E27FC236}">
                  <a16:creationId xmlns:a16="http://schemas.microsoft.com/office/drawing/2014/main" id="{36E48ED6-0152-A60B-546D-E913E0BD404E}"/>
                </a:ext>
              </a:extLst>
            </p:cNvPr>
            <p:cNvSpPr/>
            <p:nvPr/>
          </p:nvSpPr>
          <p:spPr>
            <a:xfrm>
              <a:off x="986921" y="3905313"/>
              <a:ext cx="98437" cy="184673"/>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117" name="Rectangle 45">
            <a:extLst>
              <a:ext uri="{FF2B5EF4-FFF2-40B4-BE49-F238E27FC236}">
                <a16:creationId xmlns:a16="http://schemas.microsoft.com/office/drawing/2014/main" id="{C747989C-15B1-6AAB-40D9-A3C067731F92}"/>
              </a:ext>
            </a:extLst>
          </p:cNvPr>
          <p:cNvSpPr/>
          <p:nvPr/>
        </p:nvSpPr>
        <p:spPr>
          <a:xfrm>
            <a:off x="2220361" y="2819860"/>
            <a:ext cx="2177517" cy="343733"/>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Arial"/>
              </a:rPr>
              <a:t>LEB 250 mg C2S, N=564 </a:t>
            </a:r>
          </a:p>
        </p:txBody>
      </p:sp>
      <p:sp>
        <p:nvSpPr>
          <p:cNvPr id="118" name="Rectangle 229">
            <a:extLst>
              <a:ext uri="{FF2B5EF4-FFF2-40B4-BE49-F238E27FC236}">
                <a16:creationId xmlns:a16="http://schemas.microsoft.com/office/drawing/2014/main" id="{58BC4CF0-2E33-741D-0829-36445D47D922}"/>
              </a:ext>
            </a:extLst>
          </p:cNvPr>
          <p:cNvSpPr/>
          <p:nvPr/>
        </p:nvSpPr>
        <p:spPr>
          <a:xfrm>
            <a:off x="2224905" y="1907379"/>
            <a:ext cx="2172971" cy="343732"/>
          </a:xfrm>
          <a:prstGeom prst="roundRect">
            <a:avLst>
              <a:gd name="adj" fmla="val 50000"/>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latin typeface="Arial"/>
                <a:ea typeface="+mn-ea"/>
                <a:cs typeface="Arial"/>
              </a:rPr>
              <a:t>PBO, N=287</a:t>
            </a:r>
          </a:p>
        </p:txBody>
      </p:sp>
      <p:cxnSp>
        <p:nvCxnSpPr>
          <p:cNvPr id="119" name="Connector: Elbow 241">
            <a:extLst>
              <a:ext uri="{FF2B5EF4-FFF2-40B4-BE49-F238E27FC236}">
                <a16:creationId xmlns:a16="http://schemas.microsoft.com/office/drawing/2014/main" id="{649933FB-3DD1-9881-FBAE-A1F09BD97967}"/>
              </a:ext>
            </a:extLst>
          </p:cNvPr>
          <p:cNvCxnSpPr>
            <a:cxnSpLocks/>
          </p:cNvCxnSpPr>
          <p:nvPr/>
        </p:nvCxnSpPr>
        <p:spPr>
          <a:xfrm>
            <a:off x="4395554" y="2145096"/>
            <a:ext cx="760975" cy="2278188"/>
          </a:xfrm>
          <a:prstGeom prst="bentConnector3">
            <a:avLst>
              <a:gd name="adj1" fmla="val 14230"/>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0" name="Straight Connector 250">
            <a:extLst>
              <a:ext uri="{FF2B5EF4-FFF2-40B4-BE49-F238E27FC236}">
                <a16:creationId xmlns:a16="http://schemas.microsoft.com/office/drawing/2014/main" id="{7CC2E37C-FEC1-2066-31C7-D8064891F951}"/>
              </a:ext>
            </a:extLst>
          </p:cNvPr>
          <p:cNvCxnSpPr/>
          <p:nvPr/>
        </p:nvCxnSpPr>
        <p:spPr>
          <a:xfrm>
            <a:off x="2065875" y="2044422"/>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1" name="Straight Connector 251">
            <a:extLst>
              <a:ext uri="{FF2B5EF4-FFF2-40B4-BE49-F238E27FC236}">
                <a16:creationId xmlns:a16="http://schemas.microsoft.com/office/drawing/2014/main" id="{F87E19B2-BC4F-F650-1CD9-67D877C05427}"/>
              </a:ext>
            </a:extLst>
          </p:cNvPr>
          <p:cNvCxnSpPr>
            <a:cxnSpLocks/>
          </p:cNvCxnSpPr>
          <p:nvPr/>
        </p:nvCxnSpPr>
        <p:spPr>
          <a:xfrm rot="5400000">
            <a:off x="1872641" y="2237657"/>
            <a:ext cx="38646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2" name="Straight Connector 252">
            <a:extLst>
              <a:ext uri="{FF2B5EF4-FFF2-40B4-BE49-F238E27FC236}">
                <a16:creationId xmlns:a16="http://schemas.microsoft.com/office/drawing/2014/main" id="{34E956AC-7E2B-4794-202E-69191F6D37DA}"/>
              </a:ext>
            </a:extLst>
          </p:cNvPr>
          <p:cNvCxnSpPr>
            <a:cxnSpLocks/>
          </p:cNvCxnSpPr>
          <p:nvPr/>
        </p:nvCxnSpPr>
        <p:spPr>
          <a:xfrm>
            <a:off x="1914211" y="2430891"/>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3" name="Straight Connector 256">
            <a:extLst>
              <a:ext uri="{FF2B5EF4-FFF2-40B4-BE49-F238E27FC236}">
                <a16:creationId xmlns:a16="http://schemas.microsoft.com/office/drawing/2014/main" id="{18857EDA-EAEE-7B6A-81BB-B0CDF1B3CDA3}"/>
              </a:ext>
            </a:extLst>
          </p:cNvPr>
          <p:cNvCxnSpPr/>
          <p:nvPr/>
        </p:nvCxnSpPr>
        <p:spPr>
          <a:xfrm flipV="1">
            <a:off x="2065875" y="2976509"/>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4" name="Straight Connector 258">
            <a:extLst>
              <a:ext uri="{FF2B5EF4-FFF2-40B4-BE49-F238E27FC236}">
                <a16:creationId xmlns:a16="http://schemas.microsoft.com/office/drawing/2014/main" id="{2A73471B-3DEC-F1FE-7584-29F7D64A9F70}"/>
              </a:ext>
            </a:extLst>
          </p:cNvPr>
          <p:cNvCxnSpPr>
            <a:cxnSpLocks/>
          </p:cNvCxnSpPr>
          <p:nvPr/>
        </p:nvCxnSpPr>
        <p:spPr>
          <a:xfrm rot="16200000" flipV="1">
            <a:off x="1867247" y="2777878"/>
            <a:ext cx="397260"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5" name="Straight Connector 259">
            <a:extLst>
              <a:ext uri="{FF2B5EF4-FFF2-40B4-BE49-F238E27FC236}">
                <a16:creationId xmlns:a16="http://schemas.microsoft.com/office/drawing/2014/main" id="{A64D0B17-61BE-6A4D-2A2A-C9F51A553433}"/>
              </a:ext>
            </a:extLst>
          </p:cNvPr>
          <p:cNvCxnSpPr>
            <a:cxnSpLocks/>
          </p:cNvCxnSpPr>
          <p:nvPr/>
        </p:nvCxnSpPr>
        <p:spPr>
          <a:xfrm flipV="1">
            <a:off x="1914211" y="2579249"/>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26" name="TextBox 43">
            <a:extLst>
              <a:ext uri="{FF2B5EF4-FFF2-40B4-BE49-F238E27FC236}">
                <a16:creationId xmlns:a16="http://schemas.microsoft.com/office/drawing/2014/main" id="{2D1E7EE8-8135-2AA3-1E3B-1A56169AB084}"/>
              </a:ext>
            </a:extLst>
          </p:cNvPr>
          <p:cNvSpPr txBox="1"/>
          <p:nvPr/>
        </p:nvSpPr>
        <p:spPr>
          <a:xfrm rot="16200000">
            <a:off x="825811" y="2356993"/>
            <a:ext cx="1810248" cy="380069"/>
          </a:xfrm>
          <a:prstGeom prst="roundRect">
            <a:avLst>
              <a:gd name="adj" fmla="val 50000"/>
            </a:avLst>
          </a:prstGeom>
          <a:solidFill>
            <a:schemeClr val="bg1"/>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Aleatorización</a:t>
            </a:r>
            <a:r>
              <a:rPr kumimoji="0" lang="en-US" sz="1000" b="1" i="0" u="none" strike="noStrike" kern="0" cap="none" spc="0" normalizeH="0" baseline="0" noProof="0">
                <a:ln>
                  <a:noFill/>
                </a:ln>
                <a:solidFill>
                  <a:srgbClr val="22346A"/>
                </a:solidFill>
                <a:effectLst/>
                <a:uLnTx/>
                <a:uFillTx/>
                <a:latin typeface="Arial"/>
                <a:ea typeface="+mn-ea"/>
                <a:cs typeface="Arial"/>
              </a:rPr>
              <a:t> 1:2</a:t>
            </a:r>
            <a:br>
              <a:rPr kumimoji="0" lang="en-US" sz="1000" b="1" i="0" u="none" strike="noStrike" kern="0" cap="none" spc="0" normalizeH="0" baseline="0" noProof="0">
                <a:ln>
                  <a:noFill/>
                </a:ln>
                <a:solidFill>
                  <a:srgbClr val="22346A"/>
                </a:solidFill>
                <a:effectLst/>
                <a:uLnTx/>
                <a:uFillTx/>
                <a:latin typeface="Arial"/>
                <a:ea typeface="+mn-ea"/>
                <a:cs typeface="Arial"/>
              </a:rPr>
            </a:br>
            <a:r>
              <a:rPr kumimoji="0" lang="en-US" sz="1000" b="1" i="0" u="none" strike="noStrike" kern="0" cap="none" spc="0" normalizeH="0" baseline="0" noProof="0">
                <a:ln>
                  <a:noFill/>
                </a:ln>
                <a:solidFill>
                  <a:srgbClr val="22346A"/>
                </a:solidFill>
                <a:effectLst/>
                <a:uLnTx/>
                <a:uFillTx/>
                <a:latin typeface="Arial"/>
                <a:ea typeface="+mn-ea"/>
                <a:cs typeface="Arial"/>
              </a:rPr>
              <a:t>N=869</a:t>
            </a:r>
          </a:p>
        </p:txBody>
      </p:sp>
      <p:cxnSp>
        <p:nvCxnSpPr>
          <p:cNvPr id="127" name="Straight Connector 266">
            <a:extLst>
              <a:ext uri="{FF2B5EF4-FFF2-40B4-BE49-F238E27FC236}">
                <a16:creationId xmlns:a16="http://schemas.microsoft.com/office/drawing/2014/main" id="{DB84CD52-75E5-08B0-FCAB-ED42985716A2}"/>
              </a:ext>
            </a:extLst>
          </p:cNvPr>
          <p:cNvCxnSpPr>
            <a:cxnSpLocks/>
          </p:cNvCxnSpPr>
          <p:nvPr/>
        </p:nvCxnSpPr>
        <p:spPr>
          <a:xfrm>
            <a:off x="5006425" y="2570398"/>
            <a:ext cx="136656"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8" name="Straight Connector 273">
            <a:extLst>
              <a:ext uri="{FF2B5EF4-FFF2-40B4-BE49-F238E27FC236}">
                <a16:creationId xmlns:a16="http://schemas.microsoft.com/office/drawing/2014/main" id="{D0C72B39-0EC9-DB97-6D91-4E438D9F2CD6}"/>
              </a:ext>
            </a:extLst>
          </p:cNvPr>
          <p:cNvCxnSpPr>
            <a:cxnSpLocks/>
          </p:cNvCxnSpPr>
          <p:nvPr/>
        </p:nvCxnSpPr>
        <p:spPr>
          <a:xfrm>
            <a:off x="4395554" y="2016227"/>
            <a:ext cx="224191"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29" name="Straight Connector 275">
            <a:extLst>
              <a:ext uri="{FF2B5EF4-FFF2-40B4-BE49-F238E27FC236}">
                <a16:creationId xmlns:a16="http://schemas.microsoft.com/office/drawing/2014/main" id="{F0527831-B4DA-1695-6654-410AEF449EC7}"/>
              </a:ext>
            </a:extLst>
          </p:cNvPr>
          <p:cNvCxnSpPr>
            <a:cxnSpLocks/>
          </p:cNvCxnSpPr>
          <p:nvPr/>
        </p:nvCxnSpPr>
        <p:spPr>
          <a:xfrm>
            <a:off x="4397877" y="2935128"/>
            <a:ext cx="22418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0" name="Straight Connector 33">
            <a:extLst>
              <a:ext uri="{FF2B5EF4-FFF2-40B4-BE49-F238E27FC236}">
                <a16:creationId xmlns:a16="http://schemas.microsoft.com/office/drawing/2014/main" id="{E831F97D-0A5F-E293-A774-331E64A3E8C5}"/>
              </a:ext>
            </a:extLst>
          </p:cNvPr>
          <p:cNvCxnSpPr/>
          <p:nvPr/>
        </p:nvCxnSpPr>
        <p:spPr>
          <a:xfrm>
            <a:off x="5078204" y="2081275"/>
            <a:ext cx="701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Straight Connector 34">
            <a:extLst>
              <a:ext uri="{FF2B5EF4-FFF2-40B4-BE49-F238E27FC236}">
                <a16:creationId xmlns:a16="http://schemas.microsoft.com/office/drawing/2014/main" id="{E83559EB-75CE-0E20-F4F5-B058FD0B0468}"/>
              </a:ext>
            </a:extLst>
          </p:cNvPr>
          <p:cNvCxnSpPr>
            <a:cxnSpLocks/>
          </p:cNvCxnSpPr>
          <p:nvPr/>
        </p:nvCxnSpPr>
        <p:spPr>
          <a:xfrm rot="5400000">
            <a:off x="4867835" y="2296534"/>
            <a:ext cx="43051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2" name="Straight Connector 35">
            <a:extLst>
              <a:ext uri="{FF2B5EF4-FFF2-40B4-BE49-F238E27FC236}">
                <a16:creationId xmlns:a16="http://schemas.microsoft.com/office/drawing/2014/main" id="{47174CAD-1C0B-0E6C-B342-D36D638DD176}"/>
              </a:ext>
            </a:extLst>
          </p:cNvPr>
          <p:cNvCxnSpPr>
            <a:cxnSpLocks/>
          </p:cNvCxnSpPr>
          <p:nvPr/>
        </p:nvCxnSpPr>
        <p:spPr>
          <a:xfrm>
            <a:off x="5012980" y="2511790"/>
            <a:ext cx="70113"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3" name="Straight Connector 44">
            <a:extLst>
              <a:ext uri="{FF2B5EF4-FFF2-40B4-BE49-F238E27FC236}">
                <a16:creationId xmlns:a16="http://schemas.microsoft.com/office/drawing/2014/main" id="{B4390578-FF85-BF78-82C5-EABE88875875}"/>
              </a:ext>
            </a:extLst>
          </p:cNvPr>
          <p:cNvCxnSpPr/>
          <p:nvPr/>
        </p:nvCxnSpPr>
        <p:spPr>
          <a:xfrm flipV="1">
            <a:off x="5080520" y="3117078"/>
            <a:ext cx="789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 name="Straight Connector 47">
            <a:extLst>
              <a:ext uri="{FF2B5EF4-FFF2-40B4-BE49-F238E27FC236}">
                <a16:creationId xmlns:a16="http://schemas.microsoft.com/office/drawing/2014/main" id="{67AE9ACA-7738-0347-CCBA-290A230F2BDB}"/>
              </a:ext>
            </a:extLst>
          </p:cNvPr>
          <p:cNvCxnSpPr>
            <a:cxnSpLocks/>
          </p:cNvCxnSpPr>
          <p:nvPr/>
        </p:nvCxnSpPr>
        <p:spPr>
          <a:xfrm rot="16200000" flipV="1">
            <a:off x="4833043" y="2862265"/>
            <a:ext cx="5047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5" name="Straight Connector 76">
            <a:extLst>
              <a:ext uri="{FF2B5EF4-FFF2-40B4-BE49-F238E27FC236}">
                <a16:creationId xmlns:a16="http://schemas.microsoft.com/office/drawing/2014/main" id="{9BA0A9D2-01A7-3907-5A3D-B837B83CF928}"/>
              </a:ext>
            </a:extLst>
          </p:cNvPr>
          <p:cNvCxnSpPr>
            <a:cxnSpLocks/>
          </p:cNvCxnSpPr>
          <p:nvPr/>
        </p:nvCxnSpPr>
        <p:spPr>
          <a:xfrm flipV="1">
            <a:off x="5006423" y="2612343"/>
            <a:ext cx="78987"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36" name="TextBox 36">
            <a:extLst>
              <a:ext uri="{FF2B5EF4-FFF2-40B4-BE49-F238E27FC236}">
                <a16:creationId xmlns:a16="http://schemas.microsoft.com/office/drawing/2014/main" id="{FF35813C-790D-0EF6-B7AA-0883D1211B69}"/>
              </a:ext>
            </a:extLst>
          </p:cNvPr>
          <p:cNvSpPr txBox="1"/>
          <p:nvPr/>
        </p:nvSpPr>
        <p:spPr>
          <a:xfrm rot="16200000">
            <a:off x="3943204" y="2320767"/>
            <a:ext cx="1750401" cy="392675"/>
          </a:xfrm>
          <a:prstGeom prst="roundRect">
            <a:avLst>
              <a:gd name="adj" fmla="val 50000"/>
            </a:avLst>
          </a:prstGeom>
          <a:solidFill>
            <a:schemeClr val="bg2"/>
          </a:solidFill>
          <a:ln w="12700">
            <a:solidFill>
              <a:srgbClr val="22346A"/>
            </a:solidFill>
          </a:ln>
        </p:spPr>
        <p:txBody>
          <a:bodyPr vert="horz"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1">
                <a:ln>
                  <a:noFill/>
                </a:ln>
                <a:solidFill>
                  <a:srgbClr val="22346A"/>
                </a:solidFill>
                <a:effectLst/>
                <a:uLnTx/>
                <a:uFillTx/>
                <a:latin typeface="Arial"/>
                <a:ea typeface="+mn-ea"/>
                <a:cs typeface="Arial"/>
              </a:rPr>
              <a:t>Respondedores</a:t>
            </a:r>
            <a:br>
              <a:rPr kumimoji="0" lang="es-ES" sz="1000" b="1" i="0" u="none" strike="noStrike" kern="0" cap="none" spc="0" normalizeH="0" baseline="0" noProof="1">
                <a:ln>
                  <a:noFill/>
                </a:ln>
                <a:solidFill>
                  <a:srgbClr val="22346A"/>
                </a:solidFill>
                <a:effectLst/>
                <a:uLnTx/>
                <a:uFillTx/>
                <a:latin typeface="Arial"/>
                <a:ea typeface="+mn-ea"/>
                <a:cs typeface="Arial"/>
              </a:rPr>
            </a:br>
            <a:r>
              <a:rPr kumimoji="0" lang="es-ES" sz="1000" b="1" i="0" u="none" strike="noStrike" kern="0" cap="none" spc="0" normalizeH="0" baseline="0" noProof="1">
                <a:ln>
                  <a:noFill/>
                </a:ln>
                <a:solidFill>
                  <a:srgbClr val="22346A"/>
                </a:solidFill>
                <a:effectLst/>
                <a:uLnTx/>
                <a:uFillTx/>
                <a:latin typeface="Arial"/>
                <a:ea typeface="+mn-ea"/>
                <a:cs typeface="Arial"/>
              </a:rPr>
              <a:t>Realeatorización 1:2:2</a:t>
            </a:r>
            <a:endParaRPr kumimoji="0" lang="es-ES" sz="1000" b="1" i="0" u="none" strike="noStrike" kern="0" cap="none" spc="0" normalizeH="0" baseline="0" noProof="1">
              <a:ln w="3175">
                <a:solidFill>
                  <a:srgbClr val="3C3C3B"/>
                </a:solidFill>
              </a:ln>
              <a:solidFill>
                <a:srgbClr val="22346A"/>
              </a:solidFill>
              <a:effectLst/>
              <a:uLnTx/>
              <a:uFillTx/>
              <a:latin typeface="Arial"/>
              <a:ea typeface="+mn-ea"/>
              <a:cs typeface="Arial"/>
            </a:endParaRPr>
          </a:p>
        </p:txBody>
      </p:sp>
      <p:sp>
        <p:nvSpPr>
          <p:cNvPr id="137" name="Rectangle 40">
            <a:extLst>
              <a:ext uri="{FF2B5EF4-FFF2-40B4-BE49-F238E27FC236}">
                <a16:creationId xmlns:a16="http://schemas.microsoft.com/office/drawing/2014/main" id="{C9EACE3D-22E0-0070-B336-7B043B96A7C2}"/>
              </a:ext>
            </a:extLst>
          </p:cNvPr>
          <p:cNvSpPr/>
          <p:nvPr/>
        </p:nvSpPr>
        <p:spPr>
          <a:xfrm>
            <a:off x="5131665" y="1900380"/>
            <a:ext cx="5200937" cy="319470"/>
          </a:xfrm>
          <a:prstGeom prst="roundRect">
            <a:avLst>
              <a:gd name="adj" fmla="val 50000"/>
            </a:avLst>
          </a:prstGeom>
          <a:solidFill>
            <a:srgbClr val="B3B3B3"/>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Arial"/>
              </a:rPr>
              <a:t>PBO (</a:t>
            </a:r>
            <a:r>
              <a:rPr kumimoji="0" lang="en-US" sz="1050" b="1" i="0" u="none" strike="noStrike" kern="0" cap="none" spc="0" normalizeH="0" baseline="0" noProof="0" err="1">
                <a:ln>
                  <a:noFill/>
                </a:ln>
                <a:solidFill>
                  <a:schemeClr val="bg1"/>
                </a:solidFill>
                <a:effectLst/>
                <a:uLnTx/>
                <a:uFillTx/>
                <a:latin typeface="Arial"/>
                <a:ea typeface="+mn-ea"/>
                <a:cs typeface="Arial"/>
              </a:rPr>
              <a:t>retirada</a:t>
            </a:r>
            <a:r>
              <a:rPr kumimoji="0" lang="en-US" sz="1050" b="1" i="0" u="none" strike="noStrike" kern="0" cap="none" spc="0" normalizeH="0" baseline="0" noProof="0">
                <a:ln>
                  <a:noFill/>
                </a:ln>
                <a:solidFill>
                  <a:schemeClr val="bg1"/>
                </a:solidFill>
                <a:effectLst/>
                <a:uLnTx/>
                <a:uFillTx/>
                <a:latin typeface="Arial"/>
                <a:ea typeface="+mn-ea"/>
                <a:cs typeface="Arial"/>
              </a:rPr>
              <a:t> de LEB), N=60</a:t>
            </a:r>
          </a:p>
        </p:txBody>
      </p:sp>
      <p:sp>
        <p:nvSpPr>
          <p:cNvPr id="138" name="Rectangle 41">
            <a:extLst>
              <a:ext uri="{FF2B5EF4-FFF2-40B4-BE49-F238E27FC236}">
                <a16:creationId xmlns:a16="http://schemas.microsoft.com/office/drawing/2014/main" id="{3CF6C56B-EECE-B248-B7DC-6E313E8D39A8}"/>
              </a:ext>
            </a:extLst>
          </p:cNvPr>
          <p:cNvSpPr/>
          <p:nvPr/>
        </p:nvSpPr>
        <p:spPr>
          <a:xfrm>
            <a:off x="5131666" y="2911110"/>
            <a:ext cx="5200937" cy="360777"/>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Arial"/>
              </a:rPr>
              <a:t>LEB 250 mg C2S, N=113</a:t>
            </a:r>
          </a:p>
        </p:txBody>
      </p:sp>
      <p:sp>
        <p:nvSpPr>
          <p:cNvPr id="140" name="Flecha: hacia abajo 154">
            <a:extLst>
              <a:ext uri="{FF2B5EF4-FFF2-40B4-BE49-F238E27FC236}">
                <a16:creationId xmlns:a16="http://schemas.microsoft.com/office/drawing/2014/main" id="{C706D972-57DC-5939-F9F6-19A04AF83431}"/>
              </a:ext>
            </a:extLst>
          </p:cNvPr>
          <p:cNvSpPr/>
          <p:nvPr/>
        </p:nvSpPr>
        <p:spPr>
          <a:xfrm>
            <a:off x="4409737" y="5067654"/>
            <a:ext cx="169758" cy="240339"/>
          </a:xfrm>
          <a:prstGeom prst="downArrow">
            <a:avLst>
              <a:gd name="adj1" fmla="val 58416"/>
              <a:gd name="adj2" fmla="val 50000"/>
            </a:avLst>
          </a:prstGeom>
          <a:gradFill flip="none" rotWithShape="1">
            <a:gsLst>
              <a:gs pos="29000">
                <a:srgbClr val="002855"/>
              </a:gs>
              <a:gs pos="100000">
                <a:srgbClr val="CAF5A8"/>
              </a:gs>
            </a:gsLst>
            <a:lin ang="5400000" scaled="1"/>
            <a:tileRect/>
          </a:gradFill>
          <a:ln w="12700" cap="flat" cmpd="sng" algn="ctr">
            <a:noFill/>
            <a:prstDash val="solid"/>
            <a:miter lim="800000"/>
          </a:ln>
          <a:effectLst/>
        </p:spPr>
        <p:txBody>
          <a:bodyPr rtlCol="0" anchor="ctr">
            <a:noAutofit/>
          </a:bodyPr>
          <a:lstStyle/>
          <a:p>
            <a:pPr algn="ctr" defTabSz="914377"/>
            <a:endParaRPr lang="es-ES" sz="933" kern="0">
              <a:solidFill>
                <a:prstClr val="white"/>
              </a:solidFill>
              <a:latin typeface="Arial"/>
            </a:endParaRPr>
          </a:p>
        </p:txBody>
      </p:sp>
      <p:sp>
        <p:nvSpPr>
          <p:cNvPr id="141" name="Pentagon 73">
            <a:extLst>
              <a:ext uri="{FF2B5EF4-FFF2-40B4-BE49-F238E27FC236}">
                <a16:creationId xmlns:a16="http://schemas.microsoft.com/office/drawing/2014/main" id="{1305879C-6A0F-E889-CDB6-2A52C6B207CF}"/>
              </a:ext>
            </a:extLst>
          </p:cNvPr>
          <p:cNvSpPr/>
          <p:nvPr/>
        </p:nvSpPr>
        <p:spPr>
          <a:xfrm>
            <a:off x="5131666" y="4167925"/>
            <a:ext cx="5201055" cy="358539"/>
          </a:xfrm>
          <a:prstGeom prst="roundRect">
            <a:avLst>
              <a:gd name="adj" fmla="val 50000"/>
            </a:avLst>
          </a:prstGeom>
          <a:solidFill>
            <a:srgbClr val="7A45B8"/>
          </a:solidFill>
          <a:ln w="25400" cap="flat" cmpd="sng" algn="ctr">
            <a:no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50" b="1" i="0" u="none" strike="noStrike" kern="0" cap="none" spc="0" normalizeH="0" baseline="0" noProof="0">
                <a:ln>
                  <a:noFill/>
                </a:ln>
                <a:solidFill>
                  <a:srgbClr val="FFFFFF"/>
                </a:solidFill>
                <a:effectLst/>
                <a:uLnTx/>
                <a:uFillTx/>
                <a:latin typeface="Arial"/>
                <a:ea typeface="+mn-ea"/>
                <a:cs typeface="Arial"/>
              </a:rPr>
              <a:t>Brazo de escape: LEB 250 mg C2S</a:t>
            </a:r>
          </a:p>
        </p:txBody>
      </p:sp>
      <p:sp>
        <p:nvSpPr>
          <p:cNvPr id="142" name="TextBox 18">
            <a:extLst>
              <a:ext uri="{FF2B5EF4-FFF2-40B4-BE49-F238E27FC236}">
                <a16:creationId xmlns:a16="http://schemas.microsoft.com/office/drawing/2014/main" id="{040629D2-A963-3F3A-ACCA-23E51E7C4990}"/>
              </a:ext>
            </a:extLst>
          </p:cNvPr>
          <p:cNvSpPr txBox="1"/>
          <p:nvPr/>
        </p:nvSpPr>
        <p:spPr>
          <a:xfrm>
            <a:off x="468389" y="5346626"/>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sp>
        <p:nvSpPr>
          <p:cNvPr id="143" name="CuadroTexto 142">
            <a:extLst>
              <a:ext uri="{FF2B5EF4-FFF2-40B4-BE49-F238E27FC236}">
                <a16:creationId xmlns:a16="http://schemas.microsoft.com/office/drawing/2014/main" id="{73DDC2C7-5D4F-46E3-17CE-A6C5A5F76CDF}"/>
              </a:ext>
            </a:extLst>
          </p:cNvPr>
          <p:cNvSpPr txBox="1"/>
          <p:nvPr/>
        </p:nvSpPr>
        <p:spPr>
          <a:xfrm>
            <a:off x="1019204" y="5331071"/>
            <a:ext cx="2394547" cy="215444"/>
          </a:xfrm>
          <a:prstGeom prst="rect">
            <a:avLst/>
          </a:prstGeom>
          <a:noFill/>
        </p:spPr>
        <p:txBody>
          <a:bodyPr wrap="square">
            <a:spAutoFit/>
          </a:bodyPr>
          <a:lstStyle/>
          <a:p>
            <a:r>
              <a:rPr kumimoji="0" lang="es-ES" sz="800" b="0" i="0" u="none" strike="noStrike" kern="1200" cap="none" spc="0" normalizeH="0" baseline="0">
                <a:ln>
                  <a:noFill/>
                </a:ln>
                <a:solidFill>
                  <a:srgbClr val="22346A"/>
                </a:solidFill>
                <a:effectLst/>
                <a:uLnTx/>
                <a:uFillTx/>
                <a:latin typeface="Arial" panose="020B0604020202020204"/>
                <a:ea typeface="+mn-ea"/>
                <a:cs typeface="+mn-cs"/>
              </a:rPr>
              <a:t>dosis de carga (500 mg en la s0 y la s2)</a:t>
            </a:r>
            <a:endParaRPr lang="es-ES">
              <a:solidFill>
                <a:srgbClr val="22346A"/>
              </a:solidFill>
            </a:endParaRPr>
          </a:p>
        </p:txBody>
      </p:sp>
      <p:pic>
        <p:nvPicPr>
          <p:cNvPr id="145" name="Imagen 144" descr="Forma, Rectángulo&#10;&#10;Descripción generada automáticamente">
            <a:extLst>
              <a:ext uri="{FF2B5EF4-FFF2-40B4-BE49-F238E27FC236}">
                <a16:creationId xmlns:a16="http://schemas.microsoft.com/office/drawing/2014/main" id="{5A190347-79C8-6B52-916D-7FF887E7C5D8}"/>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146" name="Imagen 145" descr="Forma, Rectángulo&#10;&#10;Descripción generada automáticamente">
            <a:extLst>
              <a:ext uri="{FF2B5EF4-FFF2-40B4-BE49-F238E27FC236}">
                <a16:creationId xmlns:a16="http://schemas.microsoft.com/office/drawing/2014/main" id="{16870313-11EB-D607-5EBB-20FDF1CEB005}"/>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147" name="Rectangle 40">
            <a:extLst>
              <a:ext uri="{FF2B5EF4-FFF2-40B4-BE49-F238E27FC236}">
                <a16:creationId xmlns:a16="http://schemas.microsoft.com/office/drawing/2014/main" id="{05EE271D-EBBF-E6D5-CFC8-71C02CBF1B8E}"/>
              </a:ext>
            </a:extLst>
          </p:cNvPr>
          <p:cNvSpPr/>
          <p:nvPr/>
        </p:nvSpPr>
        <p:spPr>
          <a:xfrm>
            <a:off x="10470117" y="2847299"/>
            <a:ext cx="1140475" cy="1231393"/>
          </a:xfrm>
          <a:prstGeom prst="roundRect">
            <a:avLst>
              <a:gd name="adj" fmla="val 14487"/>
            </a:avLst>
          </a:prstGeom>
          <a:solidFill>
            <a:schemeClr val="bg1"/>
          </a:solidFill>
          <a:ln w="3175" cap="flat" cmpd="sng" algn="ctr">
            <a:solidFill>
              <a:srgbClr val="22346A"/>
            </a:solid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chemeClr val="bg1"/>
              </a:solidFill>
              <a:effectLst/>
              <a:uLnTx/>
              <a:uFillTx/>
              <a:latin typeface="Arial"/>
              <a:ea typeface="+mn-ea"/>
              <a:cs typeface="Arial"/>
            </a:endParaRPr>
          </a:p>
        </p:txBody>
      </p:sp>
      <p:sp>
        <p:nvSpPr>
          <p:cNvPr id="148" name="TextBox 59">
            <a:extLst>
              <a:ext uri="{FF2B5EF4-FFF2-40B4-BE49-F238E27FC236}">
                <a16:creationId xmlns:a16="http://schemas.microsoft.com/office/drawing/2014/main" id="{625DB9D2-9BD1-2736-F38F-5D34ED1EC08B}"/>
              </a:ext>
            </a:extLst>
          </p:cNvPr>
          <p:cNvSpPr txBox="1"/>
          <p:nvPr/>
        </p:nvSpPr>
        <p:spPr>
          <a:xfrm>
            <a:off x="10548042" y="2806551"/>
            <a:ext cx="984624" cy="1338828"/>
          </a:xfrm>
          <a:prstGeom prst="rect">
            <a:avLst/>
          </a:prstGeom>
          <a:noFill/>
        </p:spPr>
        <p:txBody>
          <a:bodyPr wrap="square" lIns="34291" rIns="34291"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t>Estudio de extensión a largo plazo (</a:t>
            </a:r>
            <a:r>
              <a:rPr kumimoji="0" lang="es-ES" sz="900" b="1" i="0" u="none" strike="noStrike" kern="0" cap="none" spc="0" normalizeH="0" baseline="0" noProof="0" err="1">
                <a:ln>
                  <a:noFill/>
                </a:ln>
                <a:solidFill>
                  <a:srgbClr val="22346A"/>
                </a:solidFill>
                <a:effectLst/>
                <a:uLnTx/>
                <a:uFillTx/>
                <a:latin typeface="Arial"/>
                <a:ea typeface="+mn-ea"/>
                <a:cs typeface="Arial" panose="020B0604020202020204" pitchFamily="34" charset="0"/>
              </a:rPr>
              <a:t>ADjoin</a:t>
            </a:r>
            <a: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t>) o </a:t>
            </a:r>
            <a:b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t>12 semanas de seguimiento </a:t>
            </a:r>
            <a:b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900" b="1" i="0" u="none" strike="noStrike" kern="0" cap="none" spc="0" normalizeH="0" baseline="0" noProof="0">
                <a:ln>
                  <a:noFill/>
                </a:ln>
                <a:solidFill>
                  <a:srgbClr val="22346A"/>
                </a:solidFill>
                <a:effectLst/>
                <a:uLnTx/>
                <a:uFillTx/>
                <a:latin typeface="Arial"/>
                <a:ea typeface="+mn-ea"/>
                <a:cs typeface="Arial" panose="020B0604020202020204" pitchFamily="34" charset="0"/>
              </a:rPr>
              <a:t>de seguridad después de la última dosis</a:t>
            </a:r>
            <a:r>
              <a:rPr kumimoji="0" lang="es-ES" sz="900" b="1" i="0" u="none" strike="noStrike" kern="0" cap="none" spc="0" normalizeH="0" baseline="30000" noProof="0">
                <a:ln>
                  <a:noFill/>
                </a:ln>
                <a:solidFill>
                  <a:srgbClr val="22346A"/>
                </a:solidFill>
                <a:effectLst/>
                <a:uLnTx/>
                <a:uFillTx/>
                <a:latin typeface="Arial"/>
                <a:ea typeface="+mn-ea"/>
                <a:cs typeface="Arial" panose="020B0604020202020204" pitchFamily="34" charset="0"/>
              </a:rPr>
              <a:t>3</a:t>
            </a:r>
          </a:p>
        </p:txBody>
      </p:sp>
      <p:sp>
        <p:nvSpPr>
          <p:cNvPr id="149" name="Rectangle 51">
            <a:extLst>
              <a:ext uri="{FF2B5EF4-FFF2-40B4-BE49-F238E27FC236}">
                <a16:creationId xmlns:a16="http://schemas.microsoft.com/office/drawing/2014/main" id="{86EE79BA-B379-7E6C-F508-CEB8F919C87D}"/>
              </a:ext>
            </a:extLst>
          </p:cNvPr>
          <p:cNvSpPr/>
          <p:nvPr/>
        </p:nvSpPr>
        <p:spPr>
          <a:xfrm>
            <a:off x="3794883" y="3828951"/>
            <a:ext cx="1399465" cy="251600"/>
          </a:xfrm>
          <a:prstGeom prst="roundRect">
            <a:avLst>
              <a:gd name="adj" fmla="val 50000"/>
            </a:avLst>
          </a:prstGeom>
          <a:solidFill>
            <a:schemeClr val="bg1"/>
          </a:solidFill>
          <a:ln w="12700" cap="flat" cmpd="sng" algn="ctr">
            <a:solidFill>
              <a:srgbClr val="22346A"/>
            </a:solidFill>
            <a:prstDash val="solid"/>
          </a:ln>
          <a:effectLst/>
        </p:spPr>
        <p:txBody>
          <a:bodyPr vert="horz"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No respondedores</a:t>
            </a:r>
          </a:p>
        </p:txBody>
      </p:sp>
      <p:sp>
        <p:nvSpPr>
          <p:cNvPr id="150" name="Oval 11">
            <a:extLst>
              <a:ext uri="{FF2B5EF4-FFF2-40B4-BE49-F238E27FC236}">
                <a16:creationId xmlns:a16="http://schemas.microsoft.com/office/drawing/2014/main" id="{1132B723-DBB9-9DA5-96C1-F0BA43A7E616}"/>
              </a:ext>
            </a:extLst>
          </p:cNvPr>
          <p:cNvSpPr>
            <a:spLocks noChangeAspect="1"/>
          </p:cNvSpPr>
          <p:nvPr/>
        </p:nvSpPr>
        <p:spPr>
          <a:xfrm>
            <a:off x="8224857"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1" name="Oval 13">
            <a:extLst>
              <a:ext uri="{FF2B5EF4-FFF2-40B4-BE49-F238E27FC236}">
                <a16:creationId xmlns:a16="http://schemas.microsoft.com/office/drawing/2014/main" id="{5DF726F5-EF27-C2BB-44B0-13565CFC13A5}"/>
              </a:ext>
            </a:extLst>
          </p:cNvPr>
          <p:cNvSpPr>
            <a:spLocks noChangeAspect="1"/>
          </p:cNvSpPr>
          <p:nvPr/>
        </p:nvSpPr>
        <p:spPr>
          <a:xfrm>
            <a:off x="6914743"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2" name="Oval 15">
            <a:extLst>
              <a:ext uri="{FF2B5EF4-FFF2-40B4-BE49-F238E27FC236}">
                <a16:creationId xmlns:a16="http://schemas.microsoft.com/office/drawing/2014/main" id="{44DC57B7-1438-D711-A1CF-E1A930A10DFB}"/>
              </a:ext>
            </a:extLst>
          </p:cNvPr>
          <p:cNvSpPr>
            <a:spLocks noChangeAspect="1"/>
          </p:cNvSpPr>
          <p:nvPr/>
        </p:nvSpPr>
        <p:spPr>
          <a:xfrm>
            <a:off x="5604631"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3" name="Oval 17">
            <a:extLst>
              <a:ext uri="{FF2B5EF4-FFF2-40B4-BE49-F238E27FC236}">
                <a16:creationId xmlns:a16="http://schemas.microsoft.com/office/drawing/2014/main" id="{B35820E7-26E7-AC45-06B6-6C53DE6BFE5D}"/>
              </a:ext>
            </a:extLst>
          </p:cNvPr>
          <p:cNvSpPr>
            <a:spLocks noChangeAspect="1"/>
          </p:cNvSpPr>
          <p:nvPr/>
        </p:nvSpPr>
        <p:spPr>
          <a:xfrm>
            <a:off x="9534971"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4" name="Oval 23">
            <a:extLst>
              <a:ext uri="{FF2B5EF4-FFF2-40B4-BE49-F238E27FC236}">
                <a16:creationId xmlns:a16="http://schemas.microsoft.com/office/drawing/2014/main" id="{12F1CF5F-B6A8-4224-0847-64C03B5D31EB}"/>
              </a:ext>
            </a:extLst>
          </p:cNvPr>
          <p:cNvSpPr>
            <a:spLocks noChangeAspect="1"/>
          </p:cNvSpPr>
          <p:nvPr/>
        </p:nvSpPr>
        <p:spPr>
          <a:xfrm>
            <a:off x="772556"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5" name="Oval 28">
            <a:extLst>
              <a:ext uri="{FF2B5EF4-FFF2-40B4-BE49-F238E27FC236}">
                <a16:creationId xmlns:a16="http://schemas.microsoft.com/office/drawing/2014/main" id="{8BFD6AC3-5F55-2AA0-7FE5-C11E41526A2F}"/>
              </a:ext>
            </a:extLst>
          </p:cNvPr>
          <p:cNvSpPr>
            <a:spLocks noChangeAspect="1"/>
          </p:cNvSpPr>
          <p:nvPr/>
        </p:nvSpPr>
        <p:spPr>
          <a:xfrm>
            <a:off x="1642801" y="4795172"/>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6" name="Oval 29">
            <a:extLst>
              <a:ext uri="{FF2B5EF4-FFF2-40B4-BE49-F238E27FC236}">
                <a16:creationId xmlns:a16="http://schemas.microsoft.com/office/drawing/2014/main" id="{00659E52-F78F-4600-F01E-0EFECECD0C5D}"/>
              </a:ext>
            </a:extLst>
          </p:cNvPr>
          <p:cNvSpPr>
            <a:spLocks noChangeAspect="1"/>
          </p:cNvSpPr>
          <p:nvPr/>
        </p:nvSpPr>
        <p:spPr>
          <a:xfrm>
            <a:off x="4407721" y="4788843"/>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7" name="Oval 39">
            <a:extLst>
              <a:ext uri="{FF2B5EF4-FFF2-40B4-BE49-F238E27FC236}">
                <a16:creationId xmlns:a16="http://schemas.microsoft.com/office/drawing/2014/main" id="{DFF444B1-7405-6655-9428-475E3B37C9FA}"/>
              </a:ext>
            </a:extLst>
          </p:cNvPr>
          <p:cNvSpPr>
            <a:spLocks noChangeAspect="1"/>
          </p:cNvSpPr>
          <p:nvPr/>
        </p:nvSpPr>
        <p:spPr>
          <a:xfrm>
            <a:off x="10251036" y="4788843"/>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58" name="Rectangle 27">
            <a:extLst>
              <a:ext uri="{FF2B5EF4-FFF2-40B4-BE49-F238E27FC236}">
                <a16:creationId xmlns:a16="http://schemas.microsoft.com/office/drawing/2014/main" id="{70494087-F1CA-9554-1B6B-E5629B8EBECC}"/>
              </a:ext>
            </a:extLst>
          </p:cNvPr>
          <p:cNvSpPr/>
          <p:nvPr/>
        </p:nvSpPr>
        <p:spPr>
          <a:xfrm>
            <a:off x="734101" y="478059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- 4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59" name="Rectangle 27">
            <a:extLst>
              <a:ext uri="{FF2B5EF4-FFF2-40B4-BE49-F238E27FC236}">
                <a16:creationId xmlns:a16="http://schemas.microsoft.com/office/drawing/2014/main" id="{95EA79F7-B863-56A6-B9C0-B62D31613802}"/>
              </a:ext>
            </a:extLst>
          </p:cNvPr>
          <p:cNvSpPr/>
          <p:nvPr/>
        </p:nvSpPr>
        <p:spPr>
          <a:xfrm>
            <a:off x="1621217" y="479417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0" name="Rectangle 27">
            <a:extLst>
              <a:ext uri="{FF2B5EF4-FFF2-40B4-BE49-F238E27FC236}">
                <a16:creationId xmlns:a16="http://schemas.microsoft.com/office/drawing/2014/main" id="{A46B2780-77B4-CD07-D6EE-4AA637CAD3DF}"/>
              </a:ext>
            </a:extLst>
          </p:cNvPr>
          <p:cNvSpPr/>
          <p:nvPr/>
        </p:nvSpPr>
        <p:spPr>
          <a:xfrm>
            <a:off x="4383927" y="4789036"/>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16</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1" name="Rectangle 27">
            <a:extLst>
              <a:ext uri="{FF2B5EF4-FFF2-40B4-BE49-F238E27FC236}">
                <a16:creationId xmlns:a16="http://schemas.microsoft.com/office/drawing/2014/main" id="{BFDEB59F-AE14-E30A-A019-2AB44E953B25}"/>
              </a:ext>
            </a:extLst>
          </p:cNvPr>
          <p:cNvSpPr/>
          <p:nvPr/>
        </p:nvSpPr>
        <p:spPr>
          <a:xfrm>
            <a:off x="5585403" y="4781615"/>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24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2" name="Rectangle 27">
            <a:extLst>
              <a:ext uri="{FF2B5EF4-FFF2-40B4-BE49-F238E27FC236}">
                <a16:creationId xmlns:a16="http://schemas.microsoft.com/office/drawing/2014/main" id="{5259C5AA-8FC8-6564-ABE8-A812B404A855}"/>
              </a:ext>
            </a:extLst>
          </p:cNvPr>
          <p:cNvSpPr/>
          <p:nvPr/>
        </p:nvSpPr>
        <p:spPr>
          <a:xfrm>
            <a:off x="6896599" y="4780509"/>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32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3" name="Rectangle 27">
            <a:extLst>
              <a:ext uri="{FF2B5EF4-FFF2-40B4-BE49-F238E27FC236}">
                <a16:creationId xmlns:a16="http://schemas.microsoft.com/office/drawing/2014/main" id="{7A18B026-8570-86CB-6BAB-11F0A1CA9F7B}"/>
              </a:ext>
            </a:extLst>
          </p:cNvPr>
          <p:cNvSpPr/>
          <p:nvPr/>
        </p:nvSpPr>
        <p:spPr>
          <a:xfrm>
            <a:off x="8203992" y="477909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4" name="Rectangle 27">
            <a:extLst>
              <a:ext uri="{FF2B5EF4-FFF2-40B4-BE49-F238E27FC236}">
                <a16:creationId xmlns:a16="http://schemas.microsoft.com/office/drawing/2014/main" id="{B153369F-30D8-7824-5976-5E07402013E6}"/>
              </a:ext>
            </a:extLst>
          </p:cNvPr>
          <p:cNvSpPr/>
          <p:nvPr/>
        </p:nvSpPr>
        <p:spPr>
          <a:xfrm>
            <a:off x="9512809" y="477860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48</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5" name="Rectangle 27">
            <a:extLst>
              <a:ext uri="{FF2B5EF4-FFF2-40B4-BE49-F238E27FC236}">
                <a16:creationId xmlns:a16="http://schemas.microsoft.com/office/drawing/2014/main" id="{3D2CDE2F-7B9D-D7F7-6610-A443AACF80CE}"/>
              </a:ext>
            </a:extLst>
          </p:cNvPr>
          <p:cNvSpPr/>
          <p:nvPr/>
        </p:nvSpPr>
        <p:spPr>
          <a:xfrm>
            <a:off x="10228877" y="478229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52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6" name="Rectangle 30">
            <a:extLst>
              <a:ext uri="{FF2B5EF4-FFF2-40B4-BE49-F238E27FC236}">
                <a16:creationId xmlns:a16="http://schemas.microsoft.com/office/drawing/2014/main" id="{4B16A455-D042-9F2A-0F40-3B6BBBC944F0}"/>
              </a:ext>
            </a:extLst>
          </p:cNvPr>
          <p:cNvSpPr/>
          <p:nvPr/>
        </p:nvSpPr>
        <p:spPr>
          <a:xfrm>
            <a:off x="1693863" y="1212783"/>
            <a:ext cx="2737962" cy="413649"/>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inducción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tópico/sistémico no permitido </a:t>
            </a:r>
            <a:endParaRPr kumimoji="0" lang="es-ES" sz="900" b="1" i="0" u="none" strike="noStrike" kern="0" cap="none" spc="0" normalizeH="0" baseline="0" noProof="0">
              <a:ln>
                <a:noFill/>
              </a:ln>
              <a:solidFill>
                <a:srgbClr val="7A45B8"/>
              </a:solidFill>
              <a:effectLst/>
              <a:uLnTx/>
              <a:uFillTx/>
              <a:latin typeface="Arial"/>
              <a:ea typeface="+mn-ea"/>
              <a:cs typeface="+mn-cs"/>
            </a:endParaRPr>
          </a:p>
        </p:txBody>
      </p:sp>
      <p:sp>
        <p:nvSpPr>
          <p:cNvPr id="167" name="Rectangle 37">
            <a:extLst>
              <a:ext uri="{FF2B5EF4-FFF2-40B4-BE49-F238E27FC236}">
                <a16:creationId xmlns:a16="http://schemas.microsoft.com/office/drawing/2014/main" id="{385AE5AB-1592-C7BD-FB04-466D245691EC}"/>
              </a:ext>
            </a:extLst>
          </p:cNvPr>
          <p:cNvSpPr/>
          <p:nvPr/>
        </p:nvSpPr>
        <p:spPr>
          <a:xfrm>
            <a:off x="4518017" y="1206225"/>
            <a:ext cx="5852188" cy="413650"/>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mantenimiento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 intermitente de rescate permitido</a:t>
            </a:r>
            <a:endParaRPr kumimoji="0" lang="es-ES" sz="900" b="1" i="0" u="none" strike="noStrike" kern="0" cap="none" spc="0" normalizeH="0" baseline="30000" noProof="0">
              <a:ln>
                <a:noFill/>
              </a:ln>
              <a:solidFill>
                <a:srgbClr val="7A45B8"/>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7A45B8"/>
              </a:solidFill>
              <a:effectLst/>
              <a:uLnTx/>
              <a:uFillTx/>
              <a:latin typeface="Arial"/>
              <a:ea typeface="+mn-ea"/>
              <a:cs typeface="+mn-cs"/>
            </a:endParaRPr>
          </a:p>
        </p:txBody>
      </p:sp>
      <p:sp>
        <p:nvSpPr>
          <p:cNvPr id="172" name="Rectangle 24">
            <a:extLst>
              <a:ext uri="{FF2B5EF4-FFF2-40B4-BE49-F238E27FC236}">
                <a16:creationId xmlns:a16="http://schemas.microsoft.com/office/drawing/2014/main" id="{0D12395F-25DC-3A34-DB61-8E3D45F20167}"/>
              </a:ext>
            </a:extLst>
          </p:cNvPr>
          <p:cNvSpPr/>
          <p:nvPr/>
        </p:nvSpPr>
        <p:spPr>
          <a:xfrm>
            <a:off x="986619" y="4620530"/>
            <a:ext cx="688879" cy="218474"/>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2346A"/>
                </a:solidFill>
                <a:effectLst/>
                <a:uLnTx/>
                <a:uFillTx/>
                <a:latin typeface="Arial"/>
                <a:ea typeface="+mn-ea"/>
                <a:cs typeface="+mn-cs"/>
              </a:rPr>
              <a:t>Semanas</a:t>
            </a:r>
            <a:endParaRPr kumimoji="0" lang="en-GB" sz="1000" b="1" i="0" u="none" strike="noStrike" kern="1200" cap="none" spc="0" normalizeH="0" baseline="0" noProof="0">
              <a:ln>
                <a:noFill/>
              </a:ln>
              <a:solidFill>
                <a:srgbClr val="22346A"/>
              </a:solidFill>
              <a:effectLst/>
              <a:uLnTx/>
              <a:uFillTx/>
              <a:latin typeface="Arial"/>
              <a:ea typeface="+mn-ea"/>
              <a:cs typeface="+mn-cs"/>
            </a:endParaRPr>
          </a:p>
        </p:txBody>
      </p:sp>
      <p:sp>
        <p:nvSpPr>
          <p:cNvPr id="173" name="Marcador de pie de página 76">
            <a:extLst>
              <a:ext uri="{FF2B5EF4-FFF2-40B4-BE49-F238E27FC236}">
                <a16:creationId xmlns:a16="http://schemas.microsoft.com/office/drawing/2014/main" id="{47A18A1F-31FF-D1F4-7578-4F1303467A67}"/>
              </a:ext>
            </a:extLst>
          </p:cNvPr>
          <p:cNvSpPr txBox="1">
            <a:spLocks/>
          </p:cNvSpPr>
          <p:nvPr/>
        </p:nvSpPr>
        <p:spPr>
          <a:xfrm>
            <a:off x="1473784" y="6162002"/>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a:ln>
                  <a:noFill/>
                </a:ln>
                <a:solidFill>
                  <a:srgbClr val="FFFFFF">
                    <a:lumMod val="65000"/>
                  </a:srgbClr>
                </a:solidFill>
                <a:effectLst/>
                <a:uLnTx/>
                <a:uFillTx/>
                <a:latin typeface="Arial" panose="020B0604020202020204"/>
                <a:ea typeface="+mn-ea"/>
                <a:cs typeface="+mn-cs"/>
              </a:rPr>
              <a:t>DA: dermatitis atópica; LEB: lebrikizumab; PBO: placebo; C2S: cada 2 semanas; C4S: cada 4 semanas; s: semana.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1. </a:t>
            </a:r>
            <a:r>
              <a:rPr kumimoji="0" lang="es-ES" sz="700" b="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 I, et al. </a:t>
            </a:r>
            <a:r>
              <a:rPr kumimoji="0" lang="en-US" sz="700" b="0" u="none" strike="noStrike" kern="1200" cap="none" spc="0" normalizeH="0" baseline="0">
                <a:ln>
                  <a:noFill/>
                </a:ln>
                <a:solidFill>
                  <a:srgbClr val="FFFFFF">
                    <a:lumMod val="65000"/>
                  </a:srgbClr>
                </a:solidFill>
                <a:effectLst/>
                <a:uLnTx/>
                <a:uFillTx/>
                <a:latin typeface="Arial" panose="020B0604020202020204"/>
                <a:ea typeface="+mn-ea"/>
                <a:cs typeface="+mn-cs"/>
              </a:rPr>
              <a:t>Two Phase 3 Trials of Lebrikizumab for Moderate-to-Severe Atopic Dermatitis. </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N Engl J </a:t>
            </a:r>
            <a:r>
              <a:rPr kumimoji="0" lang="es-ES" sz="700" b="0"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 2023;388(12):1080-91 incluyendo apéndice suplementario; </a:t>
            </a:r>
            <a:r>
              <a:rPr kumimoji="0" lang="es-ES" sz="700" b="1" u="none" strike="noStrike" kern="1200" cap="none" spc="0" normalizeH="0" baseline="0">
                <a:ln>
                  <a:noFill/>
                </a:ln>
                <a:solidFill>
                  <a:srgbClr val="FFFFFF">
                    <a:lumMod val="65000"/>
                  </a:srgbClr>
                </a:solidFill>
                <a:effectLst/>
                <a:uLnTx/>
                <a:uFillTx/>
                <a:latin typeface="Arial" panose="020B0604020202020204"/>
                <a:ea typeface="+mn-ea"/>
                <a:cs typeface="+mn-cs"/>
              </a:rPr>
              <a:t>2. </a:t>
            </a:r>
            <a:r>
              <a:rPr kumimoji="0" lang="es-ES" sz="700" b="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n-US" sz="700" b="0" u="none" strike="noStrike" kern="1200" cap="none" spc="0" normalizeH="0" baseline="0">
                <a:ln>
                  <a:noFill/>
                </a:ln>
                <a:solidFill>
                  <a:srgbClr val="FFFFFF">
                    <a:lumMod val="65000"/>
                  </a:srgbClr>
                </a:solidFill>
                <a:effectLst/>
                <a:uLnTx/>
                <a:uFillTx/>
                <a:latin typeface="Arial" panose="020B0604020202020204"/>
                <a:ea typeface="+mn-ea"/>
                <a:cs typeface="+mn-cs"/>
              </a:rPr>
              <a:t>Efficacy and safety of lebrikizumab in moderate-to-severe atopic dermatitis: 52-week results of two randomized double-blinded placebo-controlled phase III trials. </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Br J </a:t>
            </a:r>
            <a:r>
              <a:rPr kumimoji="0" lang="es-ES" sz="700" b="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u="none" strike="noStrike" kern="1200" cap="none" spc="0" normalizeH="0" baseline="0">
                <a:ln>
                  <a:noFill/>
                </a:ln>
                <a:solidFill>
                  <a:srgbClr val="FFFFFF">
                    <a:lumMod val="65000"/>
                  </a:srgbClr>
                </a:solidFill>
                <a:effectLst/>
                <a:uLnTx/>
                <a:uFillTx/>
                <a:latin typeface="Arial" panose="020B0604020202020204"/>
                <a:ea typeface="+mn-ea"/>
                <a:cs typeface="+mn-cs"/>
              </a:rPr>
              <a:t>. 2023;188(6</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):740-8 incluido apéndice suplementario. 3. Guttman-</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E,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Is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Maintained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Years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Patients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With</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SKIN The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Journal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Cutaneous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Medicine. 2023;7(6):s271-s.</a:t>
            </a:r>
          </a:p>
        </p:txBody>
      </p:sp>
      <p:sp>
        <p:nvSpPr>
          <p:cNvPr id="3" name="Título 2">
            <a:extLst>
              <a:ext uri="{FF2B5EF4-FFF2-40B4-BE49-F238E27FC236}">
                <a16:creationId xmlns:a16="http://schemas.microsoft.com/office/drawing/2014/main" id="{947D9B43-EC92-E79C-8EDF-8980F8CF6F40}"/>
              </a:ext>
            </a:extLst>
          </p:cNvPr>
          <p:cNvSpPr txBox="1">
            <a:spLocks/>
          </p:cNvSpPr>
          <p:nvPr/>
        </p:nvSpPr>
        <p:spPr>
          <a:xfrm>
            <a:off x="541338" y="93663"/>
            <a:ext cx="10976385" cy="636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2400"/>
              <a:t>Diseño de ADvocate 1 y ADvocate 2 (lebrikizumab en monoterapia)</a:t>
            </a:r>
            <a:r>
              <a:rPr lang="es-ES" sz="2400" baseline="30000"/>
              <a:t>1,2</a:t>
            </a:r>
            <a:endParaRPr lang="es-ES" sz="2400"/>
          </a:p>
        </p:txBody>
      </p:sp>
      <p:sp>
        <p:nvSpPr>
          <p:cNvPr id="4" name="Marcador de texto 4">
            <a:extLst>
              <a:ext uri="{FF2B5EF4-FFF2-40B4-BE49-F238E27FC236}">
                <a16:creationId xmlns:a16="http://schemas.microsoft.com/office/drawing/2014/main" id="{69268DCD-BE10-39C9-BB9F-7B6C72DBCC8C}"/>
              </a:ext>
            </a:extLst>
          </p:cNvPr>
          <p:cNvSpPr>
            <a:spLocks noGrp="1"/>
          </p:cNvSpPr>
          <p:nvPr>
            <p:ph idx="1"/>
          </p:nvPr>
        </p:nvSpPr>
        <p:spPr>
          <a:xfrm>
            <a:off x="541338" y="597169"/>
            <a:ext cx="10991328" cy="420696"/>
          </a:xfrm>
        </p:spPr>
        <p:txBody>
          <a:bodyPr>
            <a:normAutofit fontScale="92500"/>
          </a:bodyPr>
          <a:lstStyle/>
          <a:p>
            <a:pPr marL="0" indent="0">
              <a:buNone/>
            </a:pPr>
            <a:r>
              <a:rPr lang="es-ES" sz="1400" b="1"/>
              <a:t>Ensayos fase III en monoterapia, aleatorizados, doble ciego y controlados con placebo (n: 851 pacientes) en adultos y adolescentes</a:t>
            </a:r>
          </a:p>
        </p:txBody>
      </p:sp>
      <p:sp>
        <p:nvSpPr>
          <p:cNvPr id="5" name="CuadroTexto 4">
            <a:extLst>
              <a:ext uri="{FF2B5EF4-FFF2-40B4-BE49-F238E27FC236}">
                <a16:creationId xmlns:a16="http://schemas.microsoft.com/office/drawing/2014/main" id="{D85C83B7-57D4-2E16-F554-3CEB61CA259E}"/>
              </a:ext>
            </a:extLst>
          </p:cNvPr>
          <p:cNvSpPr txBox="1"/>
          <p:nvPr/>
        </p:nvSpPr>
        <p:spPr>
          <a:xfrm>
            <a:off x="3731253" y="5336242"/>
            <a:ext cx="6557010" cy="940810"/>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effectLst/>
                <a:uLnTx/>
                <a:uFillTx/>
                <a:latin typeface="Arial" panose="020B0604020202020204"/>
                <a:ea typeface="+mn-ea"/>
                <a:cs typeface="+mn-cs"/>
              </a:rPr>
              <a:t>Criterio de respuesta</a:t>
            </a:r>
            <a:r>
              <a:rPr lang="es-ES" sz="1050" b="1">
                <a:latin typeface="Arial" panose="020B0604020202020204"/>
              </a:rPr>
              <a:t> a las 16 y 52 semanas</a:t>
            </a:r>
            <a:r>
              <a:rPr kumimoji="0" lang="es-ES" sz="1050" b="1" i="0" u="none" strike="noStrike" kern="1200" cap="none" spc="0" normalizeH="0" baseline="0" noProof="0">
                <a:ln>
                  <a:noFill/>
                </a:ln>
                <a:effectLst/>
                <a:uLnTx/>
                <a:uFillTx/>
                <a:latin typeface="Arial" panose="020B0604020202020204"/>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0" i="0" u="none" strike="noStrike" kern="1200" cap="none" spc="0" normalizeH="0" baseline="0" noProof="0">
                <a:ln>
                  <a:noFill/>
                </a:ln>
                <a:effectLst/>
                <a:uLnTx/>
                <a:uFillTx/>
                <a:latin typeface="Arial" panose="020B0604020202020204"/>
                <a:ea typeface="+mn-ea"/>
                <a:cs typeface="+mn-cs"/>
              </a:rPr>
              <a:t>EASI 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50" b="0" i="0" u="none" strike="noStrike" kern="1200" cap="none" spc="0" normalizeH="0" baseline="0" noProof="0">
                <a:ln>
                  <a:noFill/>
                </a:ln>
                <a:effectLst/>
                <a:uLnTx/>
                <a:uFillTx/>
                <a:latin typeface="Arial" panose="020B0604020202020204"/>
                <a:ea typeface="+mn-ea"/>
                <a:cs typeface="+mn-cs"/>
              </a:rPr>
              <a:t>IGA 0/1 con ≥2 puntos de mejora con respecto al valor basal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050" b="0"/>
          </a:p>
          <a:p>
            <a:pPr marR="0" lvl="0" algn="l" defTabSz="914400" rtl="0" eaLnBrk="1" fontAlgn="auto" latinLnBrk="0" hangingPunct="1">
              <a:lnSpc>
                <a:spcPct val="100000"/>
              </a:lnSpc>
              <a:spcBef>
                <a:spcPts val="0"/>
              </a:spcBef>
              <a:spcAft>
                <a:spcPts val="0"/>
              </a:spcAft>
              <a:buClrTx/>
              <a:buSzTx/>
              <a:tabLst/>
              <a:defRPr/>
            </a:pPr>
            <a:r>
              <a:rPr lang="es-ES" sz="1050" b="0" u="sng"/>
              <a:t>Sin</a:t>
            </a:r>
            <a:r>
              <a:rPr kumimoji="0" lang="es-ES" sz="1050" b="0" i="0" u="sng" strike="noStrike" kern="1200" cap="none" spc="0" normalizeH="0" baseline="0" noProof="0">
                <a:ln>
                  <a:noFill/>
                </a:ln>
                <a:effectLst/>
                <a:uLnTx/>
                <a:uFillTx/>
                <a:latin typeface="Arial" panose="020B0604020202020204"/>
                <a:ea typeface="+mn-ea"/>
                <a:cs typeface="+mn-cs"/>
              </a:rPr>
              <a:t> haber utilizado tratamiento de rescate</a:t>
            </a:r>
          </a:p>
        </p:txBody>
      </p:sp>
    </p:spTree>
    <p:extLst>
      <p:ext uri="{BB962C8B-B14F-4D97-AF65-F5344CB8AC3E}">
        <p14:creationId xmlns:p14="http://schemas.microsoft.com/office/powerpoint/2010/main" val="115752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rmAutofit/>
          </a:bodyPr>
          <a:lstStyle/>
          <a:p>
            <a:r>
              <a:rPr lang="es-ES" sz="2600"/>
              <a:t>Criterios de inclusión y exclusión y uso de terapia concomitante</a:t>
            </a:r>
          </a:p>
        </p:txBody>
      </p:sp>
      <p:sp>
        <p:nvSpPr>
          <p:cNvPr id="5" name="Rectángulo: esquinas redondeadas 4">
            <a:extLst>
              <a:ext uri="{FF2B5EF4-FFF2-40B4-BE49-F238E27FC236}">
                <a16:creationId xmlns:a16="http://schemas.microsoft.com/office/drawing/2014/main" id="{CBB9DC3C-6220-FB2B-F3EA-65E80E78EBE6}"/>
              </a:ext>
            </a:extLst>
          </p:cNvPr>
          <p:cNvSpPr/>
          <p:nvPr/>
        </p:nvSpPr>
        <p:spPr>
          <a:xfrm>
            <a:off x="7573002" y="2074574"/>
            <a:ext cx="3938822" cy="2708852"/>
          </a:xfrm>
          <a:prstGeom prst="roundRect">
            <a:avLst>
              <a:gd name="adj" fmla="val 10280"/>
            </a:avLst>
          </a:prstGeom>
          <a:solidFill>
            <a:srgbClr val="F1F2F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189" rtl="0" eaLnBrk="1" fontAlgn="auto" latinLnBrk="0" hangingPunct="1">
              <a:lnSpc>
                <a:spcPct val="150000"/>
              </a:lnSpc>
              <a:spcAft>
                <a:spcPts val="1300"/>
              </a:spcAft>
              <a:buClr>
                <a:prstClr val="black"/>
              </a:buClr>
              <a:buSzTx/>
              <a:buFontTx/>
              <a:buNone/>
              <a:tabLst/>
              <a:defRPr/>
            </a:pPr>
            <a:r>
              <a:rPr kumimoji="0" lang="es-ES" b="1" i="0" u="none" strike="noStrike" kern="1200" cap="none" spc="0" normalizeH="0" baseline="0" noProof="0">
                <a:ln>
                  <a:noFill/>
                </a:ln>
                <a:solidFill>
                  <a:srgbClr val="002855"/>
                </a:solidFill>
                <a:effectLst/>
                <a:uLnTx/>
                <a:uFillTx/>
                <a:latin typeface="Arial" panose="020B0604020202020204" pitchFamily="34" charset="0"/>
                <a:ea typeface="Calibri"/>
                <a:cs typeface="Arial" panose="020B0604020202020204" pitchFamily="34" charset="0"/>
              </a:rPr>
              <a:t>Terapias concomitantes</a:t>
            </a:r>
            <a:endParaRPr kumimoji="0" lang="es-ES"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endParaRPr>
          </a:p>
          <a:p>
            <a:pPr marL="171450" marR="0" lvl="0" indent="-171450" algn="l" defTabSz="457189" rtl="0" eaLnBrk="1" fontAlgn="auto" latinLnBrk="0" hangingPunct="1">
              <a:lnSpc>
                <a:spcPct val="120000"/>
              </a:lnSpc>
              <a:spcAft>
                <a:spcPts val="1300"/>
              </a:spcAft>
              <a:buClr>
                <a:prstClr val="black"/>
              </a:buClr>
              <a:buSzTx/>
              <a:buFont typeface="Arial" panose="020B0604020202020204" pitchFamily="34" charset="0"/>
              <a:buChar char="•"/>
              <a:tabLst/>
              <a:defRPr/>
            </a:pPr>
            <a:r>
              <a:rPr kumimoji="0" lang="es-ES" sz="1200" b="1" i="0" u="none" strike="noStrike" kern="1200" cap="none" spc="0" normalizeH="0" baseline="0" noProof="0">
                <a:ln>
                  <a:noFill/>
                </a:ln>
                <a:solidFill>
                  <a:srgbClr val="7A45B8"/>
                </a:solidFill>
                <a:effectLst/>
                <a:uLnTx/>
                <a:uFillTx/>
                <a:latin typeface="Arial" panose="020B0604020202020204" pitchFamily="34" charset="0"/>
                <a:ea typeface="+mn-ea"/>
                <a:cs typeface="Arial" panose="020B0604020202020204" pitchFamily="34" charset="0"/>
              </a:rPr>
              <a:t>Periodo de inducción: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se prohibió el uso de tratamientos tópicos o sistémicos desde el inicio hasta la semana 16</a:t>
            </a:r>
            <a:r>
              <a:rPr kumimoji="0" lang="es-ES" sz="1200" b="0" i="0" u="none" strike="noStrike" kern="1200" cap="none" spc="0" normalizeH="0" baseline="30000" noProof="0">
                <a:ln>
                  <a:noFill/>
                </a:ln>
                <a:solidFill>
                  <a:srgbClr val="002855"/>
                </a:solidFill>
                <a:effectLst/>
                <a:uLnTx/>
                <a:uFillTx/>
                <a:latin typeface="Arial" panose="020B0604020202020204" pitchFamily="34" charset="0"/>
                <a:ea typeface="+mn-ea"/>
                <a:cs typeface="Arial" panose="020B0604020202020204" pitchFamily="34" charset="0"/>
              </a:rPr>
              <a:t>1</a:t>
            </a:r>
          </a:p>
          <a:p>
            <a:pPr marL="171450" marR="0" lvl="0" indent="-171450" algn="l" defTabSz="457189" rtl="0" eaLnBrk="1" fontAlgn="auto" latinLnBrk="0" hangingPunct="1">
              <a:lnSpc>
                <a:spcPct val="120000"/>
              </a:lnSpc>
              <a:spcAft>
                <a:spcPts val="1300"/>
              </a:spcAft>
              <a:buClr>
                <a:prstClr val="black"/>
              </a:buClr>
              <a:buSzTx/>
              <a:buFont typeface="Arial" panose="020B0604020202020204" pitchFamily="34" charset="0"/>
              <a:buChar char="•"/>
              <a:tabLst/>
              <a:defRPr/>
            </a:pPr>
            <a:r>
              <a:rPr kumimoji="0" lang="es-ES" sz="1200" b="1" i="0" u="none" strike="noStrike" kern="1200" cap="none" spc="0" normalizeH="0" baseline="0" noProof="0">
                <a:ln>
                  <a:noFill/>
                </a:ln>
                <a:solidFill>
                  <a:srgbClr val="7A45B8"/>
                </a:solidFill>
                <a:effectLst/>
                <a:uLnTx/>
                <a:uFillTx/>
                <a:latin typeface="Arial" panose="020B0604020202020204" pitchFamily="34" charset="0"/>
                <a:ea typeface="+mn-ea"/>
                <a:cs typeface="Arial" panose="020B0604020202020204" pitchFamily="34" charset="0"/>
              </a:rPr>
              <a:t>Periodo de mantenimiento: </a:t>
            </a:r>
            <a:r>
              <a:rPr kumimoji="0" lang="es-ES" sz="1200" b="0"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se permitió el uso intermitente de medicación tópica de rescate; la medicación sistémica de rescate se evaluó caso por caso.</a:t>
            </a:r>
            <a:r>
              <a:rPr kumimoji="0" lang="es-ES" sz="1200" b="0" i="0" u="none" strike="noStrike" kern="1200" cap="none" spc="0" normalizeH="0" baseline="30000" noProof="0">
                <a:ln>
                  <a:noFill/>
                </a:ln>
                <a:solidFill>
                  <a:srgbClr val="002855"/>
                </a:solidFill>
                <a:effectLst/>
                <a:uLnTx/>
                <a:uFillTx/>
                <a:latin typeface="Arial" panose="020B0604020202020204" pitchFamily="34" charset="0"/>
                <a:ea typeface="+mn-ea"/>
                <a:cs typeface="Arial" panose="020B0604020202020204" pitchFamily="34" charset="0"/>
              </a:rPr>
              <a:t>2</a:t>
            </a:r>
          </a:p>
        </p:txBody>
      </p:sp>
      <p:graphicFrame>
        <p:nvGraphicFramePr>
          <p:cNvPr id="6" name="Tabla 5">
            <a:extLst>
              <a:ext uri="{FF2B5EF4-FFF2-40B4-BE49-F238E27FC236}">
                <a16:creationId xmlns:a16="http://schemas.microsoft.com/office/drawing/2014/main" id="{264FDF22-DAC4-8E1A-D6CF-10F79A7C7856}"/>
              </a:ext>
            </a:extLst>
          </p:cNvPr>
          <p:cNvGraphicFramePr>
            <a:graphicFrameLocks noGrp="1"/>
          </p:cNvGraphicFramePr>
          <p:nvPr>
            <p:extLst>
              <p:ext uri="{D42A27DB-BD31-4B8C-83A1-F6EECF244321}">
                <p14:modId xmlns:p14="http://schemas.microsoft.com/office/powerpoint/2010/main" val="3240698141"/>
              </p:ext>
            </p:extLst>
          </p:nvPr>
        </p:nvGraphicFramePr>
        <p:xfrm>
          <a:off x="413476" y="1238499"/>
          <a:ext cx="6827295" cy="4486892"/>
        </p:xfrm>
        <a:graphic>
          <a:graphicData uri="http://schemas.openxmlformats.org/drawingml/2006/table">
            <a:tbl>
              <a:tblPr firstRow="1" bandRow="1">
                <a:tableStyleId>{5C22544A-7EE6-4342-B048-85BDC9FD1C3A}</a:tableStyleId>
              </a:tblPr>
              <a:tblGrid>
                <a:gridCol w="1303372">
                  <a:extLst>
                    <a:ext uri="{9D8B030D-6E8A-4147-A177-3AD203B41FA5}">
                      <a16:colId xmlns:a16="http://schemas.microsoft.com/office/drawing/2014/main" val="2011669309"/>
                    </a:ext>
                  </a:extLst>
                </a:gridCol>
                <a:gridCol w="5523923">
                  <a:extLst>
                    <a:ext uri="{9D8B030D-6E8A-4147-A177-3AD203B41FA5}">
                      <a16:colId xmlns:a16="http://schemas.microsoft.com/office/drawing/2014/main" val="1770488692"/>
                    </a:ext>
                  </a:extLst>
                </a:gridCol>
              </a:tblGrid>
              <a:tr h="359005">
                <a:tc gridSpan="2">
                  <a:txBody>
                    <a:bodyPr/>
                    <a:lstStyle/>
                    <a:p>
                      <a:pPr algn="ctr"/>
                      <a:r>
                        <a:rPr lang="es-ES" sz="1400" baseline="0">
                          <a:solidFill>
                            <a:schemeClr val="bg1"/>
                          </a:solidFill>
                          <a:latin typeface="Arial" panose="020B0604020202020204" pitchFamily="34" charset="0"/>
                          <a:cs typeface="Arial" panose="020B0604020202020204" pitchFamily="34" charset="0"/>
                        </a:rPr>
                        <a:t>Ensayos ADvocate 1 y ADvocate 2</a:t>
                      </a:r>
                    </a:p>
                  </a:txBody>
                  <a:tcPr marL="72000" marR="72000" marT="36000" marB="36000" anchor="ctr">
                    <a:lnB w="12700" cap="flat" cmpd="sng" algn="ctr">
                      <a:solidFill>
                        <a:schemeClr val="tx1"/>
                      </a:solidFill>
                      <a:prstDash val="solid"/>
                      <a:round/>
                      <a:headEnd type="none" w="med" len="med"/>
                      <a:tailEnd type="none" w="med" len="med"/>
                    </a:lnB>
                    <a:solidFill>
                      <a:srgbClr val="002060"/>
                    </a:solidFill>
                  </a:tcPr>
                </a:tc>
                <a:tc hMerge="1">
                  <a:txBody>
                    <a:bodyPr/>
                    <a:lstStyle/>
                    <a:p>
                      <a:endParaRPr lang="en-GB"/>
                    </a:p>
                  </a:txBody>
                  <a:tcPr anchor="ctr">
                    <a:lnB w="12700" cap="flat" cmpd="sng" algn="ctr">
                      <a:noFill/>
                      <a:prstDash val="solid"/>
                      <a:round/>
                      <a:headEnd type="none" w="med" len="med"/>
                      <a:tailEnd type="none" w="med" len="med"/>
                    </a:lnB>
                    <a:solidFill>
                      <a:srgbClr val="002060"/>
                    </a:solidFill>
                  </a:tcPr>
                </a:tc>
                <a:extLst>
                  <a:ext uri="{0D108BD9-81ED-4DB2-BD59-A6C34878D82A}">
                    <a16:rowId xmlns:a16="http://schemas.microsoft.com/office/drawing/2014/main" val="3438552738"/>
                  </a:ext>
                </a:extLst>
              </a:tr>
              <a:tr h="1570445">
                <a:tc>
                  <a:txBody>
                    <a:bodyPr/>
                    <a:lstStyle/>
                    <a:p>
                      <a:pPr marL="0" marR="0" algn="ctr">
                        <a:lnSpc>
                          <a:spcPct val="115000"/>
                        </a:lnSpc>
                        <a:spcBef>
                          <a:spcPts val="0"/>
                        </a:spcBef>
                        <a:spcAft>
                          <a:spcPts val="0"/>
                        </a:spcAft>
                      </a:pPr>
                      <a:r>
                        <a:rPr lang="es-ES" sz="1400" b="1" noProof="0">
                          <a:solidFill>
                            <a:srgbClr val="7A45B8"/>
                          </a:solidFill>
                          <a:effectLst/>
                          <a:latin typeface="Arial" panose="020B0604020202020204" pitchFamily="34" charset="0"/>
                          <a:ea typeface="Calibri"/>
                          <a:cs typeface="Arial" panose="020B0604020202020204" pitchFamily="34" charset="0"/>
                        </a:rPr>
                        <a:t>Criterios</a:t>
                      </a:r>
                      <a:r>
                        <a:rPr lang="en-US" sz="1400" b="1">
                          <a:solidFill>
                            <a:srgbClr val="7A45B8"/>
                          </a:solidFill>
                          <a:effectLst/>
                          <a:latin typeface="Arial" panose="020B0604020202020204" pitchFamily="34" charset="0"/>
                          <a:ea typeface="Calibri"/>
                          <a:cs typeface="Arial" panose="020B0604020202020204" pitchFamily="34" charset="0"/>
                        </a:rPr>
                        <a:t> </a:t>
                      </a:r>
                      <a:br>
                        <a:rPr lang="en-US" sz="1400" b="1">
                          <a:solidFill>
                            <a:srgbClr val="7A45B8"/>
                          </a:solidFill>
                          <a:effectLst/>
                          <a:latin typeface="Arial" panose="020B0604020202020204" pitchFamily="34" charset="0"/>
                          <a:ea typeface="Calibri"/>
                          <a:cs typeface="Arial" panose="020B0604020202020204" pitchFamily="34" charset="0"/>
                        </a:rPr>
                      </a:br>
                      <a:r>
                        <a:rPr lang="en-US" sz="1400" b="1">
                          <a:solidFill>
                            <a:srgbClr val="7A45B8"/>
                          </a:solidFill>
                          <a:effectLst/>
                          <a:latin typeface="Arial" panose="020B0604020202020204" pitchFamily="34" charset="0"/>
                          <a:ea typeface="Calibri"/>
                          <a:cs typeface="Arial" panose="020B0604020202020204" pitchFamily="34" charset="0"/>
                        </a:rPr>
                        <a:t>inclusión clave</a:t>
                      </a:r>
                      <a:r>
                        <a:rPr lang="en-US" sz="1400" b="1" baseline="30000">
                          <a:solidFill>
                            <a:srgbClr val="7A45B8"/>
                          </a:solidFill>
                          <a:effectLst/>
                          <a:latin typeface="Arial" panose="020B0604020202020204" pitchFamily="34" charset="0"/>
                          <a:ea typeface="Calibri"/>
                          <a:cs typeface="Arial" panose="020B0604020202020204" pitchFamily="34" charset="0"/>
                        </a:rPr>
                        <a:t>1</a:t>
                      </a:r>
                    </a:p>
                  </a:txBody>
                  <a:tcPr marT="36000" marB="36000" anchor="ctr">
                    <a:lnT w="12700" cap="flat" cmpd="sng" algn="ctr">
                      <a:solidFill>
                        <a:schemeClr val="tx1"/>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tc>
                  <a:txBody>
                    <a:bodyPr/>
                    <a:lstStyle/>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Adultos y adolescentes (≥12 a &lt;18 años y ≥40 kg) </a:t>
                      </a: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DA no controlada adecuadamente con tópicos o si el tratamiento tópico es médicamente desaconsejable</a:t>
                      </a: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DA </a:t>
                      </a:r>
                      <a:r>
                        <a:rPr lang="es-ES" sz="1000" b="0" kern="1200" baseline="0" err="1">
                          <a:solidFill>
                            <a:srgbClr val="22346A"/>
                          </a:solidFill>
                          <a:latin typeface="Arial" panose="020B0604020202020204" pitchFamily="34" charset="0"/>
                          <a:ea typeface="+mn-ea"/>
                          <a:cs typeface="Arial" panose="020B0604020202020204" pitchFamily="34" charset="0"/>
                        </a:rPr>
                        <a:t>crónica</a:t>
                      </a:r>
                      <a:r>
                        <a:rPr lang="es-ES" sz="1000" b="0" kern="1200" baseline="30000" err="1">
                          <a:solidFill>
                            <a:srgbClr val="22346A"/>
                          </a:solidFill>
                          <a:latin typeface="Arial" panose="020B0604020202020204" pitchFamily="34" charset="0"/>
                          <a:ea typeface="+mn-ea"/>
                          <a:cs typeface="Arial" panose="020B0604020202020204" pitchFamily="34" charset="0"/>
                        </a:rPr>
                        <a:t>a</a:t>
                      </a:r>
                      <a:r>
                        <a:rPr lang="es-ES" sz="1000" b="0" kern="1200" baseline="0">
                          <a:solidFill>
                            <a:srgbClr val="22346A"/>
                          </a:solidFill>
                          <a:latin typeface="Arial" panose="020B0604020202020204" pitchFamily="34" charset="0"/>
                          <a:ea typeface="+mn-ea"/>
                          <a:cs typeface="Arial" panose="020B0604020202020204" pitchFamily="34" charset="0"/>
                        </a:rPr>
                        <a:t> durante ≥1 año</a:t>
                      </a: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DA de moderada a grave:</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EASI ≥16</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IGA ≥3 (en una escala de 0-4)</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BSA ≥10%</a:t>
                      </a:r>
                    </a:p>
                  </a:txBody>
                  <a:tcPr anchor="ctr">
                    <a:lnT w="12700" cap="flat" cmpd="sng" algn="ctr">
                      <a:solidFill>
                        <a:schemeClr val="tx1"/>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extLst>
                  <a:ext uri="{0D108BD9-81ED-4DB2-BD59-A6C34878D82A}">
                    <a16:rowId xmlns:a16="http://schemas.microsoft.com/office/drawing/2014/main" val="1855945058"/>
                  </a:ext>
                </a:extLst>
              </a:tr>
              <a:tr h="2557442">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s-ES" sz="1400" b="1" kern="1200" noProof="0">
                          <a:solidFill>
                            <a:srgbClr val="7A45B8"/>
                          </a:solidFill>
                          <a:effectLst/>
                          <a:latin typeface="Arial" panose="020B0604020202020204" pitchFamily="34" charset="0"/>
                          <a:ea typeface="Calibri"/>
                          <a:cs typeface="Arial" panose="020B0604020202020204" pitchFamily="34" charset="0"/>
                        </a:rPr>
                        <a:t>Criterios</a:t>
                      </a:r>
                      <a:r>
                        <a:rPr lang="en-US" sz="1400" b="1" kern="1200">
                          <a:solidFill>
                            <a:srgbClr val="7A45B8"/>
                          </a:solidFill>
                          <a:effectLst/>
                          <a:latin typeface="Arial" panose="020B0604020202020204" pitchFamily="34" charset="0"/>
                          <a:ea typeface="Calibri"/>
                          <a:cs typeface="Arial" panose="020B0604020202020204" pitchFamily="34" charset="0"/>
                        </a:rPr>
                        <a:t> </a:t>
                      </a:r>
                      <a:br>
                        <a:rPr lang="en-US" sz="1400" b="1" kern="1200">
                          <a:solidFill>
                            <a:srgbClr val="7A45B8"/>
                          </a:solidFill>
                          <a:effectLst/>
                          <a:latin typeface="Arial" panose="020B0604020202020204" pitchFamily="34" charset="0"/>
                          <a:ea typeface="Calibri"/>
                          <a:cs typeface="Arial" panose="020B0604020202020204" pitchFamily="34" charset="0"/>
                        </a:rPr>
                      </a:br>
                      <a:r>
                        <a:rPr lang="en-US" sz="1400" b="1" kern="1200">
                          <a:solidFill>
                            <a:srgbClr val="7A45B8"/>
                          </a:solidFill>
                          <a:effectLst/>
                          <a:latin typeface="Arial" panose="020B0604020202020204" pitchFamily="34" charset="0"/>
                          <a:ea typeface="Calibri"/>
                          <a:cs typeface="Arial" panose="020B0604020202020204" pitchFamily="34" charset="0"/>
                        </a:rPr>
                        <a:t>exclusión clave</a:t>
                      </a:r>
                      <a:r>
                        <a:rPr lang="en-US" sz="1400" b="1" kern="1200" baseline="30000">
                          <a:solidFill>
                            <a:srgbClr val="7A45B8"/>
                          </a:solidFill>
                          <a:effectLst/>
                          <a:latin typeface="Arial" panose="020B0604020202020204" pitchFamily="34" charset="0"/>
                          <a:ea typeface="Calibri"/>
                          <a:cs typeface="Arial" panose="020B0604020202020204" pitchFamily="34" charset="0"/>
                        </a:rPr>
                        <a:t>1</a:t>
                      </a:r>
                    </a:p>
                  </a:txBody>
                  <a:tcPr marT="36000" marB="828000" anchor="b">
                    <a:lnT w="12700" cap="flat" cmpd="sng" algn="ctr">
                      <a:solidFill>
                        <a:srgbClr val="834AC5"/>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tc>
                  <a:txBody>
                    <a:bodyPr/>
                    <a:lstStyle/>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Presencia de comorbilidades cutáneas que puedan interferir con las evaluaciones del estudio</a:t>
                      </a: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Enfermedad crónica no controlada que puede requerir ciclos de corticoides orales</a:t>
                      </a: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Tratamiento previo con </a:t>
                      </a:r>
                      <a:r>
                        <a:rPr lang="es-ES" sz="1000" b="0" kern="1200" baseline="0" err="1">
                          <a:solidFill>
                            <a:srgbClr val="22346A"/>
                          </a:solidFill>
                          <a:latin typeface="Arial" panose="020B0604020202020204" pitchFamily="34" charset="0"/>
                          <a:ea typeface="+mn-ea"/>
                          <a:cs typeface="Arial" panose="020B0604020202020204" pitchFamily="34" charset="0"/>
                        </a:rPr>
                        <a:t>dupilumab</a:t>
                      </a:r>
                      <a:r>
                        <a:rPr lang="es-ES" sz="1000" b="0" kern="1200" baseline="0">
                          <a:solidFill>
                            <a:srgbClr val="22346A"/>
                          </a:solidFill>
                          <a:latin typeface="Arial" panose="020B0604020202020204" pitchFamily="34" charset="0"/>
                          <a:ea typeface="+mn-ea"/>
                          <a:cs typeface="Arial" panose="020B0604020202020204" pitchFamily="34" charset="0"/>
                        </a:rPr>
                        <a:t> o </a:t>
                      </a:r>
                      <a:r>
                        <a:rPr lang="es-ES" sz="1000" b="0" kern="1200" baseline="0" err="1">
                          <a:solidFill>
                            <a:srgbClr val="22346A"/>
                          </a:solidFill>
                          <a:latin typeface="Arial" panose="020B0604020202020204" pitchFamily="34" charset="0"/>
                          <a:ea typeface="+mn-ea"/>
                          <a:cs typeface="Arial" panose="020B0604020202020204" pitchFamily="34" charset="0"/>
                        </a:rPr>
                        <a:t>tralokinumab</a:t>
                      </a:r>
                      <a:endParaRPr lang="es-ES" sz="1000" b="0" kern="1200" baseline="0">
                        <a:solidFill>
                          <a:srgbClr val="22346A"/>
                        </a:solidFill>
                        <a:latin typeface="Arial" panose="020B0604020202020204" pitchFamily="34" charset="0"/>
                        <a:ea typeface="+mn-ea"/>
                        <a:cs typeface="Arial" panose="020B0604020202020204" pitchFamily="34" charset="0"/>
                      </a:endParaRP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TCS, TCI o </a:t>
                      </a:r>
                      <a:r>
                        <a:rPr lang="es-ES" sz="1000" b="0" kern="1200" baseline="0" err="1">
                          <a:solidFill>
                            <a:srgbClr val="22346A"/>
                          </a:solidFill>
                          <a:latin typeface="Arial" panose="020B0604020202020204" pitchFamily="34" charset="0"/>
                          <a:ea typeface="+mn-ea"/>
                          <a:cs typeface="Arial" panose="020B0604020202020204" pitchFamily="34" charset="0"/>
                        </a:rPr>
                        <a:t>crisaborol</a:t>
                      </a:r>
                      <a:r>
                        <a:rPr lang="es-ES" sz="1000" b="0" kern="1200" baseline="0">
                          <a:solidFill>
                            <a:srgbClr val="22346A"/>
                          </a:solidFill>
                          <a:latin typeface="Arial" panose="020B0604020202020204" pitchFamily="34" charset="0"/>
                          <a:ea typeface="+mn-ea"/>
                          <a:cs typeface="Arial" panose="020B0604020202020204" pitchFamily="34" charset="0"/>
                        </a:rPr>
                        <a:t> </a:t>
                      </a:r>
                      <a:r>
                        <a:rPr lang="es-ES" sz="1000" b="1" kern="1200" baseline="0">
                          <a:solidFill>
                            <a:srgbClr val="22346A"/>
                          </a:solidFill>
                          <a:latin typeface="Arial" panose="020B0604020202020204" pitchFamily="34" charset="0"/>
                          <a:ea typeface="+mn-ea"/>
                          <a:cs typeface="Arial" panose="020B0604020202020204" pitchFamily="34" charset="0"/>
                        </a:rPr>
                        <a:t>en la semana </a:t>
                      </a:r>
                      <a:r>
                        <a:rPr lang="es-ES" sz="1000" b="0" kern="1200" baseline="0">
                          <a:solidFill>
                            <a:srgbClr val="22346A"/>
                          </a:solidFill>
                          <a:latin typeface="Arial" panose="020B0604020202020204" pitchFamily="34" charset="0"/>
                          <a:ea typeface="+mn-ea"/>
                          <a:cs typeface="Arial" panose="020B0604020202020204" pitchFamily="34" charset="0"/>
                        </a:rPr>
                        <a:t>anterior al inicio</a:t>
                      </a:r>
                    </a:p>
                    <a:p>
                      <a:pPr marL="72000" lvl="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Tratamiento con lo siguiente </a:t>
                      </a:r>
                      <a:r>
                        <a:rPr lang="es-ES" sz="1000" b="1" kern="1200" baseline="0">
                          <a:solidFill>
                            <a:srgbClr val="22346A"/>
                          </a:solidFill>
                          <a:latin typeface="Arial" panose="020B0604020202020204" pitchFamily="34" charset="0"/>
                          <a:ea typeface="+mn-ea"/>
                          <a:cs typeface="Arial" panose="020B0604020202020204" pitchFamily="34" charset="0"/>
                        </a:rPr>
                        <a:t>en las 4 semanas </a:t>
                      </a:r>
                      <a:r>
                        <a:rPr lang="es-ES" sz="1000" b="0" kern="1200" baseline="0">
                          <a:solidFill>
                            <a:srgbClr val="22346A"/>
                          </a:solidFill>
                          <a:latin typeface="Arial" panose="020B0604020202020204" pitchFamily="34" charset="0"/>
                          <a:ea typeface="+mn-ea"/>
                          <a:cs typeface="Arial" panose="020B0604020202020204" pitchFamily="34" charset="0"/>
                        </a:rPr>
                        <a:t>previas al inicio:</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Fármacos inmunosupresores/</a:t>
                      </a:r>
                      <a:r>
                        <a:rPr lang="es-ES" sz="1000" b="0" kern="1200" baseline="0" err="1">
                          <a:solidFill>
                            <a:srgbClr val="22346A"/>
                          </a:solidFill>
                          <a:latin typeface="Arial" panose="020B0604020202020204" pitchFamily="34" charset="0"/>
                          <a:ea typeface="+mn-ea"/>
                          <a:cs typeface="Arial" panose="020B0604020202020204" pitchFamily="34" charset="0"/>
                        </a:rPr>
                        <a:t>inmunomoduladores</a:t>
                      </a:r>
                      <a:r>
                        <a:rPr lang="es-ES" sz="1000" b="0" kern="1200" baseline="30000" err="1">
                          <a:solidFill>
                            <a:srgbClr val="22346A"/>
                          </a:solidFill>
                          <a:latin typeface="Arial" panose="020B0604020202020204" pitchFamily="34" charset="0"/>
                          <a:ea typeface="+mn-ea"/>
                          <a:cs typeface="Arial" panose="020B0604020202020204" pitchFamily="34" charset="0"/>
                        </a:rPr>
                        <a:t>b</a:t>
                      </a:r>
                      <a:endParaRPr lang="es-ES" sz="1000" b="0" kern="1200" baseline="30000">
                        <a:solidFill>
                          <a:srgbClr val="22346A"/>
                        </a:solidFill>
                        <a:latin typeface="Arial" panose="020B0604020202020204" pitchFamily="34" charset="0"/>
                        <a:ea typeface="+mn-ea"/>
                        <a:cs typeface="Arial" panose="020B0604020202020204" pitchFamily="34" charset="0"/>
                      </a:endParaRP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Fototerapia y </a:t>
                      </a:r>
                      <a:r>
                        <a:rPr lang="es-ES" sz="1000" b="0" kern="1200" baseline="0" err="1">
                          <a:solidFill>
                            <a:srgbClr val="22346A"/>
                          </a:solidFill>
                          <a:latin typeface="Arial" panose="020B0604020202020204" pitchFamily="34" charset="0"/>
                          <a:ea typeface="+mn-ea"/>
                          <a:cs typeface="Arial" panose="020B0604020202020204" pitchFamily="34" charset="0"/>
                        </a:rPr>
                        <a:t>fotoquimioterapia</a:t>
                      </a:r>
                      <a:endParaRPr lang="es-ES" sz="1000" b="0" kern="1200" baseline="0">
                        <a:solidFill>
                          <a:srgbClr val="22346A"/>
                        </a:solidFill>
                        <a:latin typeface="Arial" panose="020B0604020202020204" pitchFamily="34" charset="0"/>
                        <a:ea typeface="+mn-ea"/>
                        <a:cs typeface="Arial" panose="020B0604020202020204" pitchFamily="34" charset="0"/>
                      </a:endParaRPr>
                    </a:p>
                    <a:p>
                      <a:pPr marL="72000"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Tratamiento con lo siguiente antes del inicio:</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Un fármaco en investigación </a:t>
                      </a:r>
                      <a:r>
                        <a:rPr lang="es-ES" sz="1000" b="1" kern="1200" baseline="0">
                          <a:solidFill>
                            <a:srgbClr val="22346A"/>
                          </a:solidFill>
                          <a:latin typeface="Arial" panose="020B0604020202020204" pitchFamily="34" charset="0"/>
                          <a:ea typeface="+mn-ea"/>
                          <a:cs typeface="Arial" panose="020B0604020202020204" pitchFamily="34" charset="0"/>
                        </a:rPr>
                        <a:t>en un plazo de 8 semanas o en un plazo de </a:t>
                      </a:r>
                      <a:br>
                        <a:rPr lang="es-ES" sz="1000" b="1" kern="1200" baseline="0">
                          <a:solidFill>
                            <a:srgbClr val="22346A"/>
                          </a:solidFill>
                          <a:latin typeface="Arial" panose="020B0604020202020204" pitchFamily="34" charset="0"/>
                          <a:ea typeface="+mn-ea"/>
                          <a:cs typeface="Arial" panose="020B0604020202020204" pitchFamily="34" charset="0"/>
                        </a:rPr>
                      </a:br>
                      <a:r>
                        <a:rPr lang="es-ES" sz="1000" b="1" kern="1200" baseline="0">
                          <a:solidFill>
                            <a:srgbClr val="22346A"/>
                          </a:solidFill>
                          <a:latin typeface="Arial" panose="020B0604020202020204" pitchFamily="34" charset="0"/>
                          <a:ea typeface="+mn-ea"/>
                          <a:cs typeface="Arial" panose="020B0604020202020204" pitchFamily="34" charset="0"/>
                        </a:rPr>
                        <a:t>5 semividas </a:t>
                      </a:r>
                      <a:r>
                        <a:rPr lang="es-ES" sz="1000" b="0" kern="1200" baseline="0">
                          <a:solidFill>
                            <a:srgbClr val="22346A"/>
                          </a:solidFill>
                          <a:latin typeface="Arial" panose="020B0604020202020204" pitchFamily="34" charset="0"/>
                          <a:ea typeface="+mn-ea"/>
                          <a:cs typeface="Arial" panose="020B0604020202020204" pitchFamily="34" charset="0"/>
                        </a:rPr>
                        <a:t>(si se conoce), lo que sea más largo</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Biológicos que reducen las células </a:t>
                      </a:r>
                      <a:r>
                        <a:rPr lang="es-ES" sz="1000" b="1" kern="1200" baseline="0">
                          <a:solidFill>
                            <a:srgbClr val="22346A"/>
                          </a:solidFill>
                          <a:latin typeface="Arial" panose="020B0604020202020204" pitchFamily="34" charset="0"/>
                          <a:ea typeface="+mn-ea"/>
                          <a:cs typeface="Arial" panose="020B0604020202020204" pitchFamily="34" charset="0"/>
                        </a:rPr>
                        <a:t>en un plazo de 6 meses</a:t>
                      </a:r>
                    </a:p>
                    <a:p>
                      <a:pPr marL="529189" lvl="1" indent="-72000" algn="l" defTabSz="457189" rtl="0" eaLnBrk="1" latinLnBrk="0" hangingPunct="1">
                        <a:lnSpc>
                          <a:spcPct val="90000"/>
                        </a:lnSpc>
                        <a:spcBef>
                          <a:spcPts val="200"/>
                        </a:spcBef>
                        <a:spcAft>
                          <a:spcPts val="200"/>
                        </a:spcAft>
                        <a:buClr>
                          <a:srgbClr val="CAF5A8"/>
                        </a:buClr>
                        <a:buFont typeface="Arial" panose="020B0604020202020204" pitchFamily="34" charset="0"/>
                        <a:buChar char="•"/>
                      </a:pPr>
                      <a:r>
                        <a:rPr lang="es-ES" sz="1000" b="0" kern="1200" baseline="0">
                          <a:solidFill>
                            <a:srgbClr val="22346A"/>
                          </a:solidFill>
                          <a:latin typeface="Arial" panose="020B0604020202020204" pitchFamily="34" charset="0"/>
                          <a:ea typeface="+mn-ea"/>
                          <a:cs typeface="Arial" panose="020B0604020202020204" pitchFamily="34" charset="0"/>
                        </a:rPr>
                        <a:t>Otros biológicos en un plazo </a:t>
                      </a:r>
                      <a:r>
                        <a:rPr lang="es-ES" sz="1000" b="1" kern="1200" baseline="0">
                          <a:solidFill>
                            <a:srgbClr val="22346A"/>
                          </a:solidFill>
                          <a:latin typeface="Arial" panose="020B0604020202020204" pitchFamily="34" charset="0"/>
                          <a:ea typeface="+mn-ea"/>
                          <a:cs typeface="Arial" panose="020B0604020202020204" pitchFamily="34" charset="0"/>
                        </a:rPr>
                        <a:t>de 5 semividas (si se conocen) o 16 semanas</a:t>
                      </a:r>
                      <a:r>
                        <a:rPr lang="es-ES" sz="1000" b="0" kern="1200" baseline="0">
                          <a:solidFill>
                            <a:srgbClr val="22346A"/>
                          </a:solidFill>
                          <a:latin typeface="Arial" panose="020B0604020202020204" pitchFamily="34" charset="0"/>
                          <a:ea typeface="+mn-ea"/>
                          <a:cs typeface="Arial" panose="020B0604020202020204" pitchFamily="34" charset="0"/>
                        </a:rPr>
                        <a:t>, </a:t>
                      </a:r>
                      <a:br>
                        <a:rPr lang="es-ES" sz="1000" b="0" kern="1200" baseline="0">
                          <a:solidFill>
                            <a:srgbClr val="22346A"/>
                          </a:solidFill>
                          <a:latin typeface="Arial" panose="020B0604020202020204" pitchFamily="34" charset="0"/>
                          <a:ea typeface="+mn-ea"/>
                          <a:cs typeface="Arial" panose="020B0604020202020204" pitchFamily="34" charset="0"/>
                        </a:rPr>
                      </a:br>
                      <a:r>
                        <a:rPr lang="es-ES" sz="1000" b="0" kern="1200" baseline="0">
                          <a:solidFill>
                            <a:srgbClr val="22346A"/>
                          </a:solidFill>
                          <a:latin typeface="Arial" panose="020B0604020202020204" pitchFamily="34" charset="0"/>
                          <a:ea typeface="+mn-ea"/>
                          <a:cs typeface="Arial" panose="020B0604020202020204" pitchFamily="34" charset="0"/>
                        </a:rPr>
                        <a:t>lo que sea más largo</a:t>
                      </a:r>
                    </a:p>
                  </a:txBody>
                  <a:tcPr marL="72000" marR="72000" marT="72000" marB="72000">
                    <a:lnT w="12700" cap="flat" cmpd="sng" algn="ctr">
                      <a:solidFill>
                        <a:srgbClr val="834AC5"/>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extLst>
                  <a:ext uri="{0D108BD9-81ED-4DB2-BD59-A6C34878D82A}">
                    <a16:rowId xmlns:a16="http://schemas.microsoft.com/office/drawing/2014/main" val="3430797830"/>
                  </a:ext>
                </a:extLst>
              </a:tr>
            </a:tbl>
          </a:graphicData>
        </a:graphic>
      </p:graphicFrame>
      <p:pic>
        <p:nvPicPr>
          <p:cNvPr id="9" name="Imagen 8" descr="Forma, Rectángulo&#10;&#10;Descripción generada automáticamente">
            <a:extLst>
              <a:ext uri="{FF2B5EF4-FFF2-40B4-BE49-F238E27FC236}">
                <a16:creationId xmlns:a16="http://schemas.microsoft.com/office/drawing/2014/main" id="{68740BC6-53B4-D9FE-118F-C25E045903A6}"/>
              </a:ext>
            </a:extLst>
          </p:cNvPr>
          <p:cNvPicPr>
            <a:picLocks noChangeAspect="1"/>
          </p:cNvPicPr>
          <p:nvPr/>
        </p:nvPicPr>
        <p:blipFill>
          <a:blip r:embed="rId3"/>
          <a:stretch>
            <a:fillRect/>
          </a:stretch>
        </p:blipFill>
        <p:spPr>
          <a:xfrm>
            <a:off x="211801" y="982663"/>
            <a:ext cx="1459172" cy="1004676"/>
          </a:xfrm>
          <a:prstGeom prst="rect">
            <a:avLst/>
          </a:prstGeom>
        </p:spPr>
      </p:pic>
      <p:pic>
        <p:nvPicPr>
          <p:cNvPr id="11" name="Imagen 10" descr="Forma, Rectángulo&#10;&#10;Descripción generada automáticamente">
            <a:extLst>
              <a:ext uri="{FF2B5EF4-FFF2-40B4-BE49-F238E27FC236}">
                <a16:creationId xmlns:a16="http://schemas.microsoft.com/office/drawing/2014/main" id="{82E22923-75A4-E695-EB88-6361A3791CCC}"/>
              </a:ext>
            </a:extLst>
          </p:cNvPr>
          <p:cNvPicPr>
            <a:picLocks noChangeAspect="1"/>
          </p:cNvPicPr>
          <p:nvPr/>
        </p:nvPicPr>
        <p:blipFill>
          <a:blip r:embed="rId3"/>
          <a:stretch>
            <a:fillRect/>
          </a:stretch>
        </p:blipFill>
        <p:spPr>
          <a:xfrm rot="10800000">
            <a:off x="6096000" y="4958765"/>
            <a:ext cx="1459172" cy="1004676"/>
          </a:xfrm>
          <a:prstGeom prst="rect">
            <a:avLst/>
          </a:prstGeom>
        </p:spPr>
      </p:pic>
      <p:sp>
        <p:nvSpPr>
          <p:cNvPr id="2" name="Marcador de pie de página 76">
            <a:extLst>
              <a:ext uri="{FF2B5EF4-FFF2-40B4-BE49-F238E27FC236}">
                <a16:creationId xmlns:a16="http://schemas.microsoft.com/office/drawing/2014/main" id="{1457DC14-2421-C2C8-E93C-07F1B5D139B6}"/>
              </a:ext>
            </a:extLst>
          </p:cNvPr>
          <p:cNvSpPr txBox="1">
            <a:spLocks/>
          </p:cNvSpPr>
          <p:nvPr/>
        </p:nvSpPr>
        <p:spPr>
          <a:xfrm>
            <a:off x="1358948" y="6111876"/>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A6A6A6"/>
                </a:solidFill>
                <a:effectLst/>
                <a:uLnTx/>
                <a:uFillTx/>
                <a:latin typeface="Arial"/>
                <a:ea typeface="+mn-ea"/>
                <a:cs typeface="+mn-cs"/>
              </a:rPr>
              <a:t>Nota: </a:t>
            </a:r>
            <a:r>
              <a:rPr kumimoji="0" lang="es-ES" sz="800" b="0" i="0" u="none" strike="noStrike" kern="1200" cap="none" spc="0" normalizeH="0" baseline="0" noProof="0">
                <a:ln>
                  <a:noFill/>
                </a:ln>
                <a:solidFill>
                  <a:srgbClr val="A6A6A6"/>
                </a:solidFill>
                <a:effectLst/>
                <a:uLnTx/>
                <a:uFillTx/>
                <a:latin typeface="Arial"/>
                <a:ea typeface="+mn-ea"/>
                <a:cs typeface="+mn-cs"/>
              </a:rPr>
              <a:t>No es una lista completa de criterios de inclusión o exclusión.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A6A6A6"/>
                </a:solidFill>
                <a:effectLst/>
                <a:uLnTx/>
                <a:uFillTx/>
                <a:latin typeface="Arial"/>
                <a:ea typeface="+mn-ea"/>
                <a:cs typeface="+mn-cs"/>
              </a:rPr>
              <a:t>a: </a:t>
            </a:r>
            <a:r>
              <a:rPr kumimoji="0" lang="es-ES" sz="800" b="0" i="0" u="none" strike="noStrike" kern="1200" cap="none" spc="0" normalizeH="0" baseline="0" noProof="0">
                <a:ln>
                  <a:noFill/>
                </a:ln>
                <a:solidFill>
                  <a:srgbClr val="A6A6A6"/>
                </a:solidFill>
                <a:effectLst/>
                <a:uLnTx/>
                <a:uFillTx/>
                <a:latin typeface="Arial"/>
                <a:ea typeface="+mn-ea"/>
                <a:cs typeface="+mn-cs"/>
              </a:rPr>
              <a:t>Según los criterios de consenso de la Academia Americana de Dermatología. </a:t>
            </a:r>
            <a:r>
              <a:rPr kumimoji="0" lang="es-ES" sz="800" b="1" i="0" u="none" strike="noStrike" kern="1200" cap="none" spc="0" normalizeH="0" baseline="0" noProof="0">
                <a:ln>
                  <a:noFill/>
                </a:ln>
                <a:solidFill>
                  <a:srgbClr val="A6A6A6"/>
                </a:solidFill>
                <a:effectLst/>
                <a:uLnTx/>
                <a:uFillTx/>
                <a:latin typeface="Arial"/>
                <a:ea typeface="+mn-ea"/>
                <a:cs typeface="+mn-cs"/>
              </a:rPr>
              <a:t>b: </a:t>
            </a:r>
            <a:r>
              <a:rPr kumimoji="0" lang="es-ES" sz="800" b="0" i="0" u="none" strike="noStrike" kern="1200" cap="none" spc="0" normalizeH="0" baseline="0" noProof="0">
                <a:ln>
                  <a:noFill/>
                </a:ln>
                <a:solidFill>
                  <a:srgbClr val="A6A6A6"/>
                </a:solidFill>
                <a:effectLst/>
                <a:uLnTx/>
                <a:uFillTx/>
                <a:latin typeface="Arial"/>
                <a:ea typeface="+mn-ea"/>
                <a:cs typeface="+mn-cs"/>
              </a:rPr>
              <a:t>Por ejemplo: corticosteroides sistémicos, ciclosporina, micofenolato de </a:t>
            </a:r>
            <a:r>
              <a:rPr kumimoji="0" lang="es-ES" sz="800" b="0" i="0" u="none" strike="noStrike" kern="1200" cap="none" spc="0" normalizeH="0" baseline="0" noProof="0" err="1">
                <a:ln>
                  <a:noFill/>
                </a:ln>
                <a:solidFill>
                  <a:srgbClr val="A6A6A6"/>
                </a:solidFill>
                <a:effectLst/>
                <a:uLnTx/>
                <a:uFillTx/>
                <a:latin typeface="Arial"/>
                <a:ea typeface="+mn-ea"/>
                <a:cs typeface="+mn-cs"/>
              </a:rPr>
              <a:t>mofetilo</a:t>
            </a:r>
            <a:r>
              <a:rPr kumimoji="0" lang="es-ES" sz="800" b="0" i="0" u="none" strike="noStrike" kern="1200" cap="none" spc="0" normalizeH="0" baseline="0" noProof="0">
                <a:ln>
                  <a:noFill/>
                </a:ln>
                <a:solidFill>
                  <a:srgbClr val="A6A6A6"/>
                </a:solidFill>
                <a:effectLst/>
                <a:uLnTx/>
                <a:uFillTx/>
                <a:latin typeface="Arial"/>
                <a:ea typeface="+mn-ea"/>
                <a:cs typeface="+mn-cs"/>
              </a:rPr>
              <a:t>, interferón-</a:t>
            </a:r>
            <a:r>
              <a:rPr kumimoji="0" lang="el-GR" sz="800" b="0" i="0" u="none" strike="noStrike" kern="1200" cap="none" spc="0" normalizeH="0" baseline="0" noProof="0">
                <a:ln>
                  <a:noFill/>
                </a:ln>
                <a:solidFill>
                  <a:srgbClr val="A6A6A6"/>
                </a:solidFill>
                <a:effectLst/>
                <a:uLnTx/>
                <a:uFillTx/>
                <a:latin typeface="Arial"/>
                <a:ea typeface="+mn-ea"/>
                <a:cs typeface="+mn-cs"/>
              </a:rPr>
              <a:t>γ, </a:t>
            </a:r>
            <a:r>
              <a:rPr kumimoji="0" lang="es-ES" sz="800" b="0" i="0" u="none" strike="noStrike" kern="1200" cap="none" spc="0" normalizeH="0" baseline="0" noProof="0">
                <a:ln>
                  <a:noFill/>
                </a:ln>
                <a:solidFill>
                  <a:srgbClr val="A6A6A6"/>
                </a:solidFill>
                <a:effectLst/>
                <a:uLnTx/>
                <a:uFillTx/>
                <a:latin typeface="Arial"/>
                <a:ea typeface="+mn-ea"/>
                <a:cs typeface="+mn-cs"/>
              </a:rPr>
              <a:t>inhibidores de JAK, azatioprina o metotrexato.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A6A6A6"/>
                </a:solidFill>
                <a:effectLst/>
                <a:uLnTx/>
                <a:uFillTx/>
                <a:latin typeface="Arial"/>
                <a:ea typeface="+mn-ea"/>
                <a:cs typeface="+mn-cs"/>
              </a:rPr>
              <a:t>TCI: inhibidores tópicos de la </a:t>
            </a:r>
            <a:r>
              <a:rPr kumimoji="0" lang="es-ES" sz="800" b="0" i="0" u="none" strike="noStrike" kern="1200" cap="none" spc="0" normalizeH="0" baseline="0" noProof="0" err="1">
                <a:ln>
                  <a:noFill/>
                </a:ln>
                <a:solidFill>
                  <a:srgbClr val="A6A6A6"/>
                </a:solidFill>
                <a:effectLst/>
                <a:uLnTx/>
                <a:uFillTx/>
                <a:latin typeface="Arial"/>
                <a:ea typeface="+mn-ea"/>
                <a:cs typeface="+mn-cs"/>
              </a:rPr>
              <a:t>calcineurina</a:t>
            </a:r>
            <a:r>
              <a:rPr kumimoji="0" lang="es-ES" sz="800" b="0" i="0" u="none" strike="noStrike" kern="1200" cap="none" spc="0" normalizeH="0" baseline="0" noProof="0">
                <a:ln>
                  <a:noFill/>
                </a:ln>
                <a:solidFill>
                  <a:srgbClr val="A6A6A6"/>
                </a:solidFill>
                <a:effectLst/>
                <a:uLnTx/>
                <a:uFillTx/>
                <a:latin typeface="Arial"/>
                <a:ea typeface="+mn-ea"/>
                <a:cs typeface="+mn-cs"/>
              </a:rPr>
              <a:t>; TCS: corticosteroides tópicos.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i="0" u="none" strike="noStrike" kern="1200" cap="none" spc="0" normalizeH="0" baseline="0" noProof="0">
                <a:ln>
                  <a:noFill/>
                </a:ln>
                <a:solidFill>
                  <a:srgbClr val="A6A6A6"/>
                </a:solidFill>
                <a:effectLst/>
                <a:uLnTx/>
                <a:uFillTx/>
                <a:latin typeface="Arial"/>
                <a:ea typeface="+mn-ea"/>
                <a:cs typeface="+mn-cs"/>
              </a:rPr>
              <a:t>1. </a:t>
            </a:r>
            <a:r>
              <a:rPr kumimoji="0" lang="es-ES" sz="800" i="0" u="none" strike="noStrike" kern="1200" cap="none" spc="0" normalizeH="0" baseline="0" noProof="0" err="1">
                <a:ln>
                  <a:noFill/>
                </a:ln>
                <a:solidFill>
                  <a:srgbClr val="A6A6A6"/>
                </a:solidFill>
                <a:effectLst/>
                <a:uLnTx/>
                <a:uFillTx/>
                <a:latin typeface="Arial"/>
                <a:ea typeface="+mn-ea"/>
                <a:cs typeface="+mn-cs"/>
              </a:rPr>
              <a:t>Silverberg</a:t>
            </a:r>
            <a:r>
              <a:rPr kumimoji="0" lang="es-ES" sz="800" i="0" u="none" strike="noStrike" kern="1200" cap="none" spc="0" normalizeH="0" baseline="0" noProof="0">
                <a:ln>
                  <a:noFill/>
                </a:ln>
                <a:solidFill>
                  <a:srgbClr val="A6A6A6"/>
                </a:solidFill>
                <a:effectLst/>
                <a:uLnTx/>
                <a:uFillTx/>
                <a:latin typeface="Arial"/>
                <a:ea typeface="+mn-ea"/>
                <a:cs typeface="+mn-cs"/>
              </a:rPr>
              <a:t> I, et al. </a:t>
            </a:r>
            <a:r>
              <a:rPr kumimoji="0" lang="es-ES" sz="800" i="0" u="none" strike="noStrike" kern="1200" cap="none" spc="0" normalizeH="0" baseline="0" noProof="0" err="1">
                <a:ln>
                  <a:noFill/>
                </a:ln>
                <a:solidFill>
                  <a:srgbClr val="A6A6A6"/>
                </a:solidFill>
                <a:effectLst/>
                <a:uLnTx/>
                <a:uFillTx/>
                <a:latin typeface="Arial"/>
                <a:ea typeface="+mn-ea"/>
                <a:cs typeface="+mn-cs"/>
              </a:rPr>
              <a:t>Two</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Phase</a:t>
            </a:r>
            <a:r>
              <a:rPr kumimoji="0" lang="es-ES" sz="800" i="0" u="none" strike="noStrike" kern="1200" cap="none" spc="0" normalizeH="0" baseline="0" noProof="0">
                <a:ln>
                  <a:noFill/>
                </a:ln>
                <a:solidFill>
                  <a:srgbClr val="A6A6A6"/>
                </a:solidFill>
                <a:effectLst/>
                <a:uLnTx/>
                <a:uFillTx/>
                <a:latin typeface="Arial"/>
                <a:ea typeface="+mn-ea"/>
                <a:cs typeface="+mn-cs"/>
              </a:rPr>
              <a:t> 3 </a:t>
            </a:r>
            <a:r>
              <a:rPr kumimoji="0" lang="es-ES" sz="800" i="0" u="none" strike="noStrike" kern="1200" cap="none" spc="0" normalizeH="0" baseline="0" noProof="0" err="1">
                <a:ln>
                  <a:noFill/>
                </a:ln>
                <a:solidFill>
                  <a:srgbClr val="A6A6A6"/>
                </a:solidFill>
                <a:effectLst/>
                <a:uLnTx/>
                <a:uFillTx/>
                <a:latin typeface="Arial"/>
                <a:ea typeface="+mn-ea"/>
                <a:cs typeface="+mn-cs"/>
              </a:rPr>
              <a:t>Trials</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of</a:t>
            </a:r>
            <a:r>
              <a:rPr kumimoji="0" lang="es-ES" sz="800" i="0" u="none" strike="noStrike" kern="1200" cap="none" spc="0" normalizeH="0" baseline="0" noProof="0">
                <a:ln>
                  <a:noFill/>
                </a:ln>
                <a:solidFill>
                  <a:srgbClr val="A6A6A6"/>
                </a:solidFill>
                <a:effectLst/>
                <a:uLnTx/>
                <a:uFillTx/>
                <a:latin typeface="Arial"/>
                <a:ea typeface="+mn-ea"/>
                <a:cs typeface="+mn-cs"/>
              </a:rPr>
              <a:t> Lebrikizumab </a:t>
            </a:r>
            <a:r>
              <a:rPr kumimoji="0" lang="es-ES" sz="800" i="0" u="none" strike="noStrike" kern="1200" cap="none" spc="0" normalizeH="0" baseline="0" noProof="0" err="1">
                <a:ln>
                  <a:noFill/>
                </a:ln>
                <a:solidFill>
                  <a:srgbClr val="A6A6A6"/>
                </a:solidFill>
                <a:effectLst/>
                <a:uLnTx/>
                <a:uFillTx/>
                <a:latin typeface="Arial"/>
                <a:ea typeface="+mn-ea"/>
                <a:cs typeface="+mn-cs"/>
              </a:rPr>
              <a:t>for</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Moderate</a:t>
            </a:r>
            <a:r>
              <a:rPr kumimoji="0" lang="es-ES" sz="800" i="0" u="none" strike="noStrike" kern="1200" cap="none" spc="0" normalizeH="0" baseline="0" noProof="0">
                <a:ln>
                  <a:noFill/>
                </a:ln>
                <a:solidFill>
                  <a:srgbClr val="A6A6A6"/>
                </a:solidFill>
                <a:effectLst/>
                <a:uLnTx/>
                <a:uFillTx/>
                <a:latin typeface="Arial"/>
                <a:ea typeface="+mn-ea"/>
                <a:cs typeface="+mn-cs"/>
              </a:rPr>
              <a:t>-</a:t>
            </a:r>
            <a:r>
              <a:rPr kumimoji="0" lang="es-ES" sz="800" i="0" u="none" strike="noStrike" kern="1200" cap="none" spc="0" normalizeH="0" baseline="0" noProof="0" err="1">
                <a:ln>
                  <a:noFill/>
                </a:ln>
                <a:solidFill>
                  <a:srgbClr val="A6A6A6"/>
                </a:solidFill>
                <a:effectLst/>
                <a:uLnTx/>
                <a:uFillTx/>
                <a:latin typeface="Arial"/>
                <a:ea typeface="+mn-ea"/>
                <a:cs typeface="+mn-cs"/>
              </a:rPr>
              <a:t>to</a:t>
            </a:r>
            <a:r>
              <a:rPr kumimoji="0" lang="es-ES" sz="800" i="0" u="none" strike="noStrike" kern="1200" cap="none" spc="0" normalizeH="0" baseline="0" noProof="0">
                <a:ln>
                  <a:noFill/>
                </a:ln>
                <a:solidFill>
                  <a:srgbClr val="A6A6A6"/>
                </a:solidFill>
                <a:effectLst/>
                <a:uLnTx/>
                <a:uFillTx/>
                <a:latin typeface="Arial"/>
                <a:ea typeface="+mn-ea"/>
                <a:cs typeface="+mn-cs"/>
              </a:rPr>
              <a:t>-Severe </a:t>
            </a:r>
            <a:r>
              <a:rPr kumimoji="0" lang="es-ES" sz="800" i="0" u="none" strike="noStrike" kern="1200" cap="none" spc="0" normalizeH="0" baseline="0" noProof="0" err="1">
                <a:ln>
                  <a:noFill/>
                </a:ln>
                <a:solidFill>
                  <a:srgbClr val="A6A6A6"/>
                </a:solidFill>
                <a:effectLst/>
                <a:uLnTx/>
                <a:uFillTx/>
                <a:latin typeface="Arial"/>
                <a:ea typeface="+mn-ea"/>
                <a:cs typeface="+mn-cs"/>
              </a:rPr>
              <a:t>Atopic</a:t>
            </a:r>
            <a:r>
              <a:rPr kumimoji="0" lang="es-ES" sz="800" i="0" u="none" strike="noStrike" kern="1200" cap="none" spc="0" normalizeH="0" baseline="0" noProof="0">
                <a:ln>
                  <a:noFill/>
                </a:ln>
                <a:solidFill>
                  <a:srgbClr val="A6A6A6"/>
                </a:solidFill>
                <a:effectLst/>
                <a:uLnTx/>
                <a:uFillTx/>
                <a:latin typeface="Arial"/>
                <a:ea typeface="+mn-ea"/>
                <a:cs typeface="+mn-cs"/>
              </a:rPr>
              <a:t> Dermatitis. N Engl J </a:t>
            </a:r>
            <a:r>
              <a:rPr kumimoji="0" lang="es-ES" sz="800" i="0" u="none" strike="noStrike" kern="1200" cap="none" spc="0" normalizeH="0" baseline="0" noProof="0" err="1">
                <a:ln>
                  <a:noFill/>
                </a:ln>
                <a:solidFill>
                  <a:srgbClr val="A6A6A6"/>
                </a:solidFill>
                <a:effectLst/>
                <a:uLnTx/>
                <a:uFillTx/>
                <a:latin typeface="Arial"/>
                <a:ea typeface="+mn-ea"/>
                <a:cs typeface="+mn-cs"/>
              </a:rPr>
              <a:t>Med</a:t>
            </a:r>
            <a:r>
              <a:rPr kumimoji="0" lang="es-ES" sz="800" i="0" u="none" strike="noStrike" kern="1200" cap="none" spc="0" normalizeH="0" baseline="0" noProof="0">
                <a:ln>
                  <a:noFill/>
                </a:ln>
                <a:solidFill>
                  <a:srgbClr val="A6A6A6"/>
                </a:solidFill>
                <a:effectLst/>
                <a:uLnTx/>
                <a:uFillTx/>
                <a:latin typeface="Arial"/>
                <a:ea typeface="+mn-ea"/>
                <a:cs typeface="+mn-cs"/>
              </a:rPr>
              <a:t>. 2023;388(12):1080-91 incluyendo apéndice suplementario; 2. </a:t>
            </a:r>
            <a:r>
              <a:rPr kumimoji="0" lang="es-ES" sz="800" i="0" u="none" strike="noStrike" kern="1200" cap="none" spc="0" normalizeH="0" baseline="0" noProof="0" err="1">
                <a:ln>
                  <a:noFill/>
                </a:ln>
                <a:solidFill>
                  <a:srgbClr val="A6A6A6"/>
                </a:solidFill>
                <a:effectLst/>
                <a:uLnTx/>
                <a:uFillTx/>
                <a:latin typeface="Arial"/>
                <a:ea typeface="+mn-ea"/>
                <a:cs typeface="+mn-cs"/>
              </a:rPr>
              <a:t>Blauvelt</a:t>
            </a:r>
            <a:r>
              <a:rPr kumimoji="0" lang="es-ES" sz="800" i="0" u="none" strike="noStrike" kern="1200" cap="none" spc="0" normalizeH="0" baseline="0" noProof="0">
                <a:ln>
                  <a:noFill/>
                </a:ln>
                <a:solidFill>
                  <a:srgbClr val="A6A6A6"/>
                </a:solidFill>
                <a:effectLst/>
                <a:uLnTx/>
                <a:uFillTx/>
                <a:latin typeface="Arial"/>
                <a:ea typeface="+mn-ea"/>
                <a:cs typeface="+mn-cs"/>
              </a:rPr>
              <a:t> A, et al. </a:t>
            </a:r>
            <a:r>
              <a:rPr kumimoji="0" lang="es-ES" sz="800" i="0" u="none" strike="noStrike" kern="1200" cap="none" spc="0" normalizeH="0" baseline="0" noProof="0" err="1">
                <a:ln>
                  <a:noFill/>
                </a:ln>
                <a:solidFill>
                  <a:srgbClr val="A6A6A6"/>
                </a:solidFill>
                <a:effectLst/>
                <a:uLnTx/>
                <a:uFillTx/>
                <a:latin typeface="Arial"/>
                <a:ea typeface="+mn-ea"/>
                <a:cs typeface="+mn-cs"/>
              </a:rPr>
              <a:t>Efficacy</a:t>
            </a:r>
            <a:r>
              <a:rPr kumimoji="0" lang="es-ES" sz="800" i="0" u="none" strike="noStrike" kern="1200" cap="none" spc="0" normalizeH="0" baseline="0" noProof="0">
                <a:ln>
                  <a:noFill/>
                </a:ln>
                <a:solidFill>
                  <a:srgbClr val="A6A6A6"/>
                </a:solidFill>
                <a:effectLst/>
                <a:uLnTx/>
                <a:uFillTx/>
                <a:latin typeface="Arial"/>
                <a:ea typeface="+mn-ea"/>
                <a:cs typeface="+mn-cs"/>
              </a:rPr>
              <a:t> and safety </a:t>
            </a:r>
            <a:r>
              <a:rPr kumimoji="0" lang="es-ES" sz="800" i="0" u="none" strike="noStrike" kern="1200" cap="none" spc="0" normalizeH="0" baseline="0" noProof="0" err="1">
                <a:ln>
                  <a:noFill/>
                </a:ln>
                <a:solidFill>
                  <a:srgbClr val="A6A6A6"/>
                </a:solidFill>
                <a:effectLst/>
                <a:uLnTx/>
                <a:uFillTx/>
                <a:latin typeface="Arial"/>
                <a:ea typeface="+mn-ea"/>
                <a:cs typeface="+mn-cs"/>
              </a:rPr>
              <a:t>of</a:t>
            </a:r>
            <a:r>
              <a:rPr kumimoji="0" lang="es-ES" sz="800" i="0" u="none" strike="noStrike" kern="1200" cap="none" spc="0" normalizeH="0" baseline="0" noProof="0">
                <a:ln>
                  <a:noFill/>
                </a:ln>
                <a:solidFill>
                  <a:srgbClr val="A6A6A6"/>
                </a:solidFill>
                <a:effectLst/>
                <a:uLnTx/>
                <a:uFillTx/>
                <a:latin typeface="Arial"/>
                <a:ea typeface="+mn-ea"/>
                <a:cs typeface="+mn-cs"/>
              </a:rPr>
              <a:t> lebrikizumab in </a:t>
            </a:r>
            <a:r>
              <a:rPr kumimoji="0" lang="es-ES" sz="800" i="0" u="none" strike="noStrike" kern="1200" cap="none" spc="0" normalizeH="0" baseline="0" noProof="0" err="1">
                <a:ln>
                  <a:noFill/>
                </a:ln>
                <a:solidFill>
                  <a:srgbClr val="A6A6A6"/>
                </a:solidFill>
                <a:effectLst/>
                <a:uLnTx/>
                <a:uFillTx/>
                <a:latin typeface="Arial"/>
                <a:ea typeface="+mn-ea"/>
                <a:cs typeface="+mn-cs"/>
              </a:rPr>
              <a:t>moderate</a:t>
            </a:r>
            <a:r>
              <a:rPr kumimoji="0" lang="es-ES" sz="800" i="0" u="none" strike="noStrike" kern="1200" cap="none" spc="0" normalizeH="0" baseline="0" noProof="0">
                <a:ln>
                  <a:noFill/>
                </a:ln>
                <a:solidFill>
                  <a:srgbClr val="A6A6A6"/>
                </a:solidFill>
                <a:effectLst/>
                <a:uLnTx/>
                <a:uFillTx/>
                <a:latin typeface="Arial"/>
                <a:ea typeface="+mn-ea"/>
                <a:cs typeface="+mn-cs"/>
              </a:rPr>
              <a:t>-</a:t>
            </a:r>
            <a:r>
              <a:rPr kumimoji="0" lang="es-ES" sz="800" i="0" u="none" strike="noStrike" kern="1200" cap="none" spc="0" normalizeH="0" baseline="0" noProof="0" err="1">
                <a:ln>
                  <a:noFill/>
                </a:ln>
                <a:solidFill>
                  <a:srgbClr val="A6A6A6"/>
                </a:solidFill>
                <a:effectLst/>
                <a:uLnTx/>
                <a:uFillTx/>
                <a:latin typeface="Arial"/>
                <a:ea typeface="+mn-ea"/>
                <a:cs typeface="+mn-cs"/>
              </a:rPr>
              <a:t>to</a:t>
            </a:r>
            <a:r>
              <a:rPr kumimoji="0" lang="es-ES" sz="800" i="0" u="none" strike="noStrike" kern="1200" cap="none" spc="0" normalizeH="0" baseline="0" noProof="0">
                <a:ln>
                  <a:noFill/>
                </a:ln>
                <a:solidFill>
                  <a:srgbClr val="A6A6A6"/>
                </a:solidFill>
                <a:effectLst/>
                <a:uLnTx/>
                <a:uFillTx/>
                <a:latin typeface="Arial"/>
                <a:ea typeface="+mn-ea"/>
                <a:cs typeface="+mn-cs"/>
              </a:rPr>
              <a:t>-severe </a:t>
            </a:r>
            <a:r>
              <a:rPr kumimoji="0" lang="es-ES" sz="800" i="0" u="none" strike="noStrike" kern="1200" cap="none" spc="0" normalizeH="0" baseline="0" noProof="0" err="1">
                <a:ln>
                  <a:noFill/>
                </a:ln>
                <a:solidFill>
                  <a:srgbClr val="A6A6A6"/>
                </a:solidFill>
                <a:effectLst/>
                <a:uLnTx/>
                <a:uFillTx/>
                <a:latin typeface="Arial"/>
                <a:ea typeface="+mn-ea"/>
                <a:cs typeface="+mn-cs"/>
              </a:rPr>
              <a:t>atopic</a:t>
            </a:r>
            <a:r>
              <a:rPr kumimoji="0" lang="es-ES" sz="800" i="0" u="none" strike="noStrike" kern="1200" cap="none" spc="0" normalizeH="0" baseline="0" noProof="0">
                <a:ln>
                  <a:noFill/>
                </a:ln>
                <a:solidFill>
                  <a:srgbClr val="A6A6A6"/>
                </a:solidFill>
                <a:effectLst/>
                <a:uLnTx/>
                <a:uFillTx/>
                <a:latin typeface="Arial"/>
                <a:ea typeface="+mn-ea"/>
                <a:cs typeface="+mn-cs"/>
              </a:rPr>
              <a:t> dermatitis: 52-week </a:t>
            </a:r>
            <a:r>
              <a:rPr kumimoji="0" lang="es-ES" sz="800" i="0" u="none" strike="noStrike" kern="1200" cap="none" spc="0" normalizeH="0" baseline="0" noProof="0" err="1">
                <a:ln>
                  <a:noFill/>
                </a:ln>
                <a:solidFill>
                  <a:srgbClr val="A6A6A6"/>
                </a:solidFill>
                <a:effectLst/>
                <a:uLnTx/>
                <a:uFillTx/>
                <a:latin typeface="Arial"/>
                <a:ea typeface="+mn-ea"/>
                <a:cs typeface="+mn-cs"/>
              </a:rPr>
              <a:t>results</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of</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two</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randomized</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double-blinded</a:t>
            </a:r>
            <a:r>
              <a:rPr kumimoji="0" lang="es-ES" sz="800" i="0" u="none" strike="noStrike" kern="1200" cap="none" spc="0" normalizeH="0" baseline="0" noProof="0">
                <a:ln>
                  <a:noFill/>
                </a:ln>
                <a:solidFill>
                  <a:srgbClr val="A6A6A6"/>
                </a:solidFill>
                <a:effectLst/>
                <a:uLnTx/>
                <a:uFillTx/>
                <a:latin typeface="Arial"/>
                <a:ea typeface="+mn-ea"/>
                <a:cs typeface="+mn-cs"/>
              </a:rPr>
              <a:t> placebo-</a:t>
            </a:r>
            <a:r>
              <a:rPr kumimoji="0" lang="es-ES" sz="800" i="0" u="none" strike="noStrike" kern="1200" cap="none" spc="0" normalizeH="0" baseline="0" noProof="0" err="1">
                <a:ln>
                  <a:noFill/>
                </a:ln>
                <a:solidFill>
                  <a:srgbClr val="A6A6A6"/>
                </a:solidFill>
                <a:effectLst/>
                <a:uLnTx/>
                <a:uFillTx/>
                <a:latin typeface="Arial"/>
                <a:ea typeface="+mn-ea"/>
                <a:cs typeface="+mn-cs"/>
              </a:rPr>
              <a:t>controlled</a:t>
            </a:r>
            <a:r>
              <a:rPr kumimoji="0" lang="es-ES" sz="800" i="0" u="none" strike="noStrike" kern="1200" cap="none" spc="0" normalizeH="0" baseline="0" noProof="0">
                <a:ln>
                  <a:noFill/>
                </a:ln>
                <a:solidFill>
                  <a:srgbClr val="A6A6A6"/>
                </a:solidFill>
                <a:effectLst/>
                <a:uLnTx/>
                <a:uFillTx/>
                <a:latin typeface="Arial"/>
                <a:ea typeface="+mn-ea"/>
                <a:cs typeface="+mn-cs"/>
              </a:rPr>
              <a:t> </a:t>
            </a:r>
            <a:r>
              <a:rPr kumimoji="0" lang="es-ES" sz="800" i="0" u="none" strike="noStrike" kern="1200" cap="none" spc="0" normalizeH="0" baseline="0" noProof="0" err="1">
                <a:ln>
                  <a:noFill/>
                </a:ln>
                <a:solidFill>
                  <a:srgbClr val="A6A6A6"/>
                </a:solidFill>
                <a:effectLst/>
                <a:uLnTx/>
                <a:uFillTx/>
                <a:latin typeface="Arial"/>
                <a:ea typeface="+mn-ea"/>
                <a:cs typeface="+mn-cs"/>
              </a:rPr>
              <a:t>phase</a:t>
            </a:r>
            <a:r>
              <a:rPr kumimoji="0" lang="es-ES" sz="800" i="0" u="none" strike="noStrike" kern="1200" cap="none" spc="0" normalizeH="0" baseline="0" noProof="0">
                <a:ln>
                  <a:noFill/>
                </a:ln>
                <a:solidFill>
                  <a:srgbClr val="A6A6A6"/>
                </a:solidFill>
                <a:effectLst/>
                <a:uLnTx/>
                <a:uFillTx/>
                <a:latin typeface="Arial"/>
                <a:ea typeface="+mn-ea"/>
                <a:cs typeface="+mn-cs"/>
              </a:rPr>
              <a:t> III </a:t>
            </a:r>
            <a:r>
              <a:rPr kumimoji="0" lang="es-ES" sz="800" i="0" u="none" strike="noStrike" kern="1200" cap="none" spc="0" normalizeH="0" baseline="0" noProof="0" err="1">
                <a:ln>
                  <a:noFill/>
                </a:ln>
                <a:solidFill>
                  <a:srgbClr val="A6A6A6"/>
                </a:solidFill>
                <a:effectLst/>
                <a:uLnTx/>
                <a:uFillTx/>
                <a:latin typeface="Arial"/>
                <a:ea typeface="+mn-ea"/>
                <a:cs typeface="+mn-cs"/>
              </a:rPr>
              <a:t>trials</a:t>
            </a:r>
            <a:r>
              <a:rPr kumimoji="0" lang="es-ES" sz="800" i="0" u="none" strike="noStrike" kern="1200" cap="none" spc="0" normalizeH="0" baseline="0" noProof="0">
                <a:ln>
                  <a:noFill/>
                </a:ln>
                <a:solidFill>
                  <a:srgbClr val="A6A6A6"/>
                </a:solidFill>
                <a:effectLst/>
                <a:uLnTx/>
                <a:uFillTx/>
                <a:latin typeface="Arial"/>
                <a:ea typeface="+mn-ea"/>
                <a:cs typeface="+mn-cs"/>
              </a:rPr>
              <a:t>. Br J </a:t>
            </a:r>
            <a:r>
              <a:rPr kumimoji="0" lang="es-ES" sz="800" i="0" u="none" strike="noStrike" kern="1200" cap="none" spc="0" normalizeH="0" baseline="0" noProof="0" err="1">
                <a:ln>
                  <a:noFill/>
                </a:ln>
                <a:solidFill>
                  <a:srgbClr val="A6A6A6"/>
                </a:solidFill>
                <a:effectLst/>
                <a:uLnTx/>
                <a:uFillTx/>
                <a:latin typeface="Arial"/>
                <a:ea typeface="+mn-ea"/>
                <a:cs typeface="+mn-cs"/>
              </a:rPr>
              <a:t>Dermatol</a:t>
            </a:r>
            <a:r>
              <a:rPr kumimoji="0" lang="es-ES" sz="800" i="0" u="none" strike="noStrike" kern="1200" cap="none" spc="0" normalizeH="0" baseline="0" noProof="0">
                <a:ln>
                  <a:noFill/>
                </a:ln>
                <a:solidFill>
                  <a:srgbClr val="A6A6A6"/>
                </a:solidFill>
                <a:effectLst/>
                <a:uLnTx/>
                <a:uFillTx/>
                <a:latin typeface="Arial"/>
                <a:ea typeface="+mn-ea"/>
                <a:cs typeface="+mn-cs"/>
              </a:rPr>
              <a:t>. 2023;188(6):740-8 incluido apéndice suplementario</a:t>
            </a:r>
          </a:p>
        </p:txBody>
      </p:sp>
    </p:spTree>
    <p:extLst>
      <p:ext uri="{BB962C8B-B14F-4D97-AF65-F5344CB8AC3E}">
        <p14:creationId xmlns:p14="http://schemas.microsoft.com/office/powerpoint/2010/main" val="3971178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Forma, Rectángulo, Cuadrado&#10;&#10;Descripción generada automáticamente">
            <a:extLst>
              <a:ext uri="{FF2B5EF4-FFF2-40B4-BE49-F238E27FC236}">
                <a16:creationId xmlns:a16="http://schemas.microsoft.com/office/drawing/2014/main" id="{D0BFEC85-1CBC-D751-ABBB-C2520911EB5C}"/>
              </a:ext>
            </a:extLst>
          </p:cNvPr>
          <p:cNvPicPr>
            <a:picLocks noChangeAspect="1"/>
          </p:cNvPicPr>
          <p:nvPr/>
        </p:nvPicPr>
        <p:blipFill>
          <a:blip r:embed="rId3"/>
          <a:stretch>
            <a:fillRect/>
          </a:stretch>
        </p:blipFill>
        <p:spPr>
          <a:xfrm>
            <a:off x="5494864" y="1112920"/>
            <a:ext cx="6032617" cy="4082430"/>
          </a:xfrm>
          <a:prstGeom prst="rect">
            <a:avLst/>
          </a:prstGeom>
        </p:spPr>
      </p:pic>
      <p:pic>
        <p:nvPicPr>
          <p:cNvPr id="10" name="Imagen 9" descr="Forma, Rectángulo, Cuadrado&#10;&#10;Descripción generada automáticamente">
            <a:extLst>
              <a:ext uri="{FF2B5EF4-FFF2-40B4-BE49-F238E27FC236}">
                <a16:creationId xmlns:a16="http://schemas.microsoft.com/office/drawing/2014/main" id="{806A7D48-275C-A11E-EF9F-683F4DCA7872}"/>
              </a:ext>
            </a:extLst>
          </p:cNvPr>
          <p:cNvPicPr>
            <a:picLocks noChangeAspect="1"/>
          </p:cNvPicPr>
          <p:nvPr/>
        </p:nvPicPr>
        <p:blipFill>
          <a:blip r:embed="rId3"/>
          <a:stretch>
            <a:fillRect/>
          </a:stretch>
        </p:blipFill>
        <p:spPr>
          <a:xfrm>
            <a:off x="462471" y="1125916"/>
            <a:ext cx="5032393" cy="4082430"/>
          </a:xfrm>
          <a:prstGeom prst="rect">
            <a:avLst/>
          </a:prstGeom>
        </p:spPr>
      </p:pic>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rmAutofit/>
          </a:bodyPr>
          <a:lstStyle/>
          <a:p>
            <a:r>
              <a:rPr lang="es-ES"/>
              <a:t>Objetivos de los ensayos ADvocate 1 y ADvocate 2</a:t>
            </a:r>
          </a:p>
        </p:txBody>
      </p:sp>
      <p:sp>
        <p:nvSpPr>
          <p:cNvPr id="8" name="Marcador de texto 38">
            <a:extLst>
              <a:ext uri="{FF2B5EF4-FFF2-40B4-BE49-F238E27FC236}">
                <a16:creationId xmlns:a16="http://schemas.microsoft.com/office/drawing/2014/main" id="{01C5158D-5587-7327-71A7-9992360AE255}"/>
              </a:ext>
            </a:extLst>
          </p:cNvPr>
          <p:cNvSpPr txBox="1">
            <a:spLocks/>
          </p:cNvSpPr>
          <p:nvPr/>
        </p:nvSpPr>
        <p:spPr>
          <a:xfrm>
            <a:off x="462471" y="1497350"/>
            <a:ext cx="5032393" cy="637849"/>
          </a:xfrm>
          <a:prstGeom prst="rect">
            <a:avLst/>
          </a:prstGeom>
        </p:spPr>
        <p:txBody>
          <a:bodyPr vert="horz" wrap="square" lIns="72000" tIns="72000" rIns="72000" bIns="72000" rtlCol="0">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300"/>
              </a:spcBef>
              <a:spcAft>
                <a:spcPts val="600"/>
              </a:spcAft>
              <a:buClr>
                <a:srgbClr val="00BEA0"/>
              </a:buClr>
              <a:buSzPct val="100000"/>
              <a:buFont typeface="Arial" panose="020B0604020202020204" pitchFamily="34" charset="0"/>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OBJETIVOS PRINCIPALES </a:t>
            </a:r>
            <a:br>
              <a:rPr kumimoji="0" lang="es-ES" sz="1600" b="1" i="0" u="none" strike="noStrike" kern="1200" cap="none" spc="0" normalizeH="0" baseline="0" noProof="0">
                <a:ln>
                  <a:noFill/>
                </a:ln>
                <a:solidFill>
                  <a:srgbClr val="7A45B8"/>
                </a:solidFill>
                <a:effectLst/>
                <a:uLnTx/>
                <a:uFillTx/>
                <a:latin typeface="Arial"/>
                <a:ea typeface="+mn-ea"/>
                <a:cs typeface="Arial"/>
              </a:rPr>
            </a:br>
            <a:r>
              <a:rPr kumimoji="0" lang="es-ES" sz="1600" b="1" i="0" u="none" strike="noStrike" kern="1200" cap="none" spc="0" normalizeH="0" baseline="0" noProof="0" err="1">
                <a:ln>
                  <a:noFill/>
                </a:ln>
                <a:solidFill>
                  <a:srgbClr val="7A45B8"/>
                </a:solidFill>
                <a:effectLst/>
                <a:uLnTx/>
                <a:uFillTx/>
                <a:latin typeface="Arial"/>
                <a:ea typeface="+mn-ea"/>
                <a:cs typeface="Arial"/>
              </a:rPr>
              <a:t>CO-PRIMARIOS</a:t>
            </a:r>
            <a:endParaRPr kumimoji="0" lang="es-ES" sz="1600" b="1" i="0" u="none" strike="noStrike" kern="1200" cap="none" spc="0" normalizeH="0" baseline="0" noProof="0">
              <a:ln>
                <a:noFill/>
              </a:ln>
              <a:solidFill>
                <a:srgbClr val="7A45B8"/>
              </a:solidFill>
              <a:effectLst/>
              <a:uLnTx/>
              <a:uFillTx/>
              <a:latin typeface="Arial"/>
              <a:ea typeface="+mn-ea"/>
              <a:cs typeface="Arial"/>
            </a:endParaRPr>
          </a:p>
        </p:txBody>
      </p:sp>
      <p:sp>
        <p:nvSpPr>
          <p:cNvPr id="9" name="Marcador de texto 1">
            <a:extLst>
              <a:ext uri="{FF2B5EF4-FFF2-40B4-BE49-F238E27FC236}">
                <a16:creationId xmlns:a16="http://schemas.microsoft.com/office/drawing/2014/main" id="{C89E2CDA-FAF6-99C0-644B-42C60AA1C66D}"/>
              </a:ext>
            </a:extLst>
          </p:cNvPr>
          <p:cNvSpPr txBox="1">
            <a:spLocks/>
          </p:cNvSpPr>
          <p:nvPr/>
        </p:nvSpPr>
        <p:spPr>
          <a:xfrm>
            <a:off x="5884123" y="1942089"/>
            <a:ext cx="5320943" cy="289310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EASI 90 </a:t>
            </a:r>
            <a:r>
              <a:rPr kumimoji="0" lang="es-ES" sz="1200" b="0" i="0" u="none" strike="noStrike" kern="1200" cap="none" spc="0" normalizeH="0" baseline="0" noProof="0">
                <a:ln>
                  <a:noFill/>
                </a:ln>
                <a:solidFill>
                  <a:srgbClr val="22346A"/>
                </a:solidFill>
                <a:effectLst/>
                <a:uLnTx/>
                <a:uFillTx/>
                <a:latin typeface="Arial"/>
                <a:ea typeface="+mn-ea"/>
                <a:cs typeface="Arial"/>
              </a:rPr>
              <a:t>en la semana 16</a:t>
            </a:r>
          </a:p>
          <a:p>
            <a:pPr marL="108000" indent="-108000">
              <a:spcAft>
                <a:spcPts val="300"/>
              </a:spcAft>
              <a:buClr>
                <a:srgbClr val="CAF5A8"/>
              </a:buClr>
              <a:defRPr/>
            </a:pPr>
            <a:r>
              <a:rPr lang="es-ES" sz="1200" b="1">
                <a:solidFill>
                  <a:srgbClr val="22346A"/>
                </a:solidFill>
              </a:rPr>
              <a:t>EASI 90 </a:t>
            </a:r>
            <a:r>
              <a:rPr lang="es-ES" sz="1200">
                <a:solidFill>
                  <a:srgbClr val="22346A"/>
                </a:solidFill>
              </a:rPr>
              <a:t>en la semana 4</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EASI: </a:t>
            </a:r>
            <a:r>
              <a:rPr kumimoji="0" lang="es-ES" sz="1200" i="0" u="none" strike="noStrike" kern="1200" cap="none" spc="0" normalizeH="0" baseline="0" noProof="0">
                <a:ln>
                  <a:noFill/>
                </a:ln>
                <a:solidFill>
                  <a:srgbClr val="22346A"/>
                </a:solidFill>
                <a:effectLst/>
                <a:uLnTx/>
                <a:uFillTx/>
                <a:latin typeface="Arial"/>
                <a:ea typeface="+mn-ea"/>
                <a:cs typeface="Arial"/>
              </a:rPr>
              <a:t>%Δ basal </a:t>
            </a:r>
            <a:r>
              <a:rPr kumimoji="0" lang="es-ES" sz="1200" b="0" i="0" u="none" strike="noStrike" kern="1200" cap="none" spc="0" normalizeH="0" baseline="0" noProof="0">
                <a:ln>
                  <a:noFill/>
                </a:ln>
                <a:solidFill>
                  <a:srgbClr val="22346A"/>
                </a:solidFill>
                <a:effectLst/>
                <a:uLnTx/>
                <a:uFillTx/>
                <a:latin typeface="Arial"/>
                <a:ea typeface="+mn-ea"/>
                <a:cs typeface="Arial"/>
              </a:rPr>
              <a:t>en la semana 16</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NRS picor: </a:t>
            </a:r>
            <a:r>
              <a:rPr kumimoji="0" lang="es-ES" sz="1200" b="0" i="0" u="none" strike="noStrike" kern="1200" cap="none" spc="0" normalizeH="0" baseline="0" noProof="0">
                <a:ln>
                  <a:noFill/>
                </a:ln>
                <a:solidFill>
                  <a:srgbClr val="22346A"/>
                </a:solidFill>
                <a:effectLst/>
                <a:uLnTx/>
                <a:uFillTx/>
                <a:latin typeface="Arial"/>
                <a:ea typeface="+mn-ea"/>
                <a:cs typeface="Arial"/>
              </a:rPr>
              <a:t>%Δ basal en la semana 16</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NRS picor: </a:t>
            </a:r>
            <a:r>
              <a:rPr kumimoji="0" lang="es-ES" sz="1200" b="0" i="0" u="none" strike="noStrike" kern="1200" cap="none" spc="0" normalizeH="0" baseline="0" noProof="0">
                <a:ln>
                  <a:noFill/>
                </a:ln>
                <a:solidFill>
                  <a:srgbClr val="22346A"/>
                </a:solidFill>
                <a:effectLst/>
                <a:uLnTx/>
                <a:uFillTx/>
                <a:latin typeface="Arial"/>
                <a:ea typeface="+mn-ea"/>
                <a:cs typeface="Arial"/>
              </a:rPr>
              <a:t>mejora ≥4 puntos respecto al inicio en la semana 16</a:t>
            </a:r>
            <a:r>
              <a:rPr kumimoji="0" lang="es-ES" sz="1200" b="0" i="0" u="none" strike="noStrike" kern="1200" cap="none" spc="0" normalizeH="0" baseline="30000" noProof="0">
                <a:ln>
                  <a:noFill/>
                </a:ln>
                <a:solidFill>
                  <a:srgbClr val="22346A"/>
                </a:solidFill>
                <a:effectLst/>
                <a:uLnTx/>
                <a:uFillTx/>
                <a:latin typeface="Arial"/>
                <a:ea typeface="+mn-ea"/>
                <a:cs typeface="Arial"/>
              </a:rPr>
              <a:t>a</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NRS picor: </a:t>
            </a:r>
            <a:r>
              <a:rPr kumimoji="0" lang="es-ES" sz="1200" b="0" i="0" u="none" strike="noStrike" kern="1200" cap="none" spc="0" normalizeH="0" baseline="0" noProof="0">
                <a:ln>
                  <a:noFill/>
                </a:ln>
                <a:solidFill>
                  <a:srgbClr val="22346A"/>
                </a:solidFill>
                <a:effectLst/>
                <a:uLnTx/>
                <a:uFillTx/>
                <a:latin typeface="Arial"/>
                <a:ea typeface="+mn-ea"/>
                <a:cs typeface="Arial"/>
              </a:rPr>
              <a:t>mejora ≥4 puntos respecto al inicio en la semana 4</a:t>
            </a:r>
            <a:r>
              <a:rPr kumimoji="0" lang="es-ES" sz="1200" b="0" i="0" u="none" strike="noStrike" kern="1200" cap="none" spc="0" normalizeH="0" baseline="30000" noProof="0">
                <a:ln>
                  <a:noFill/>
                </a:ln>
                <a:solidFill>
                  <a:srgbClr val="22346A"/>
                </a:solidFill>
                <a:effectLst/>
                <a:uLnTx/>
                <a:uFillTx/>
                <a:latin typeface="Arial"/>
                <a:ea typeface="+mn-ea"/>
                <a:cs typeface="Arial"/>
              </a:rPr>
              <a:t>a</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NRS picor: </a:t>
            </a:r>
            <a:r>
              <a:rPr kumimoji="0" lang="es-ES" sz="1200" b="0" i="0" u="none" strike="noStrike" kern="1200" cap="none" spc="0" normalizeH="0" baseline="0" noProof="0">
                <a:ln>
                  <a:noFill/>
                </a:ln>
                <a:solidFill>
                  <a:srgbClr val="22346A"/>
                </a:solidFill>
                <a:effectLst/>
                <a:uLnTx/>
                <a:uFillTx/>
                <a:latin typeface="Arial"/>
                <a:ea typeface="+mn-ea"/>
                <a:cs typeface="Arial"/>
              </a:rPr>
              <a:t>mejora ≥4 puntos respecto al inicio en la semana 2</a:t>
            </a:r>
            <a:r>
              <a:rPr kumimoji="0" lang="es-ES" sz="1200" b="0" i="0" u="none" strike="noStrike" kern="1200" cap="none" spc="0" normalizeH="0" baseline="30000" noProof="0">
                <a:ln>
                  <a:noFill/>
                </a:ln>
                <a:solidFill>
                  <a:srgbClr val="22346A"/>
                </a:solidFill>
                <a:effectLst/>
                <a:uLnTx/>
                <a:uFillTx/>
                <a:latin typeface="Arial"/>
                <a:ea typeface="+mn-ea"/>
                <a:cs typeface="Arial"/>
              </a:rPr>
              <a:t>a</a:t>
            </a:r>
          </a:p>
          <a:p>
            <a:pPr marL="108000" lvl="0" indent="-108000">
              <a:spcAft>
                <a:spcPts val="300"/>
              </a:spcAft>
              <a:buClr>
                <a:srgbClr val="CAF5A8"/>
              </a:buClr>
              <a:defRPr/>
            </a:pPr>
            <a:r>
              <a:rPr lang="es-ES" sz="1200" b="1">
                <a:solidFill>
                  <a:srgbClr val="22346A"/>
                </a:solidFill>
              </a:rPr>
              <a:t>Pérdida de sueño: </a:t>
            </a:r>
            <a:r>
              <a:rPr lang="es-ES" sz="1200">
                <a:solidFill>
                  <a:srgbClr val="22346A"/>
                </a:solidFill>
              </a:rPr>
              <a:t>mejora ≥2 puntos respecto al inicio en la semana 16</a:t>
            </a:r>
            <a:r>
              <a:rPr lang="es-ES" sz="1200" baseline="30000">
                <a:solidFill>
                  <a:srgbClr val="22346A"/>
                </a:solidFill>
              </a:rPr>
              <a:t>b</a:t>
            </a:r>
          </a:p>
          <a:p>
            <a:pPr marL="108000" lvl="0" indent="-108000">
              <a:spcAft>
                <a:spcPts val="300"/>
              </a:spcAft>
              <a:buClr>
                <a:srgbClr val="CAF5A8"/>
              </a:buClr>
              <a:defRPr/>
            </a:pPr>
            <a:r>
              <a:rPr lang="es-ES" sz="1200" b="1">
                <a:solidFill>
                  <a:srgbClr val="22346A"/>
                </a:solidFill>
              </a:rPr>
              <a:t>Pérdida de sueño: </a:t>
            </a:r>
            <a:r>
              <a:rPr lang="es-ES" sz="1200">
                <a:solidFill>
                  <a:srgbClr val="22346A"/>
                </a:solidFill>
              </a:rPr>
              <a:t>Δ basal en la semana 16</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DLQI: </a:t>
            </a:r>
            <a:r>
              <a:rPr kumimoji="0" lang="es-ES" sz="1200" b="0" i="0" u="none" strike="noStrike" kern="1200" cap="none" spc="0" normalizeH="0" baseline="0" noProof="0">
                <a:ln>
                  <a:noFill/>
                </a:ln>
                <a:solidFill>
                  <a:srgbClr val="22346A"/>
                </a:solidFill>
                <a:effectLst/>
                <a:uLnTx/>
                <a:uFillTx/>
                <a:latin typeface="Arial"/>
                <a:ea typeface="+mn-ea"/>
                <a:cs typeface="Arial"/>
              </a:rPr>
              <a:t>mejora ≥4 puntos respecto al inicio en la semana 16</a:t>
            </a:r>
            <a:r>
              <a:rPr kumimoji="0" lang="es-ES" sz="1200" b="0" i="0" u="none" strike="noStrike" kern="1200" cap="none" spc="0" normalizeH="0" baseline="30000" noProof="0">
                <a:ln>
                  <a:noFill/>
                </a:ln>
                <a:solidFill>
                  <a:srgbClr val="22346A"/>
                </a:solidFill>
                <a:effectLst/>
                <a:uLnTx/>
                <a:uFillTx/>
                <a:latin typeface="Arial"/>
                <a:ea typeface="+mn-ea"/>
                <a:cs typeface="Arial"/>
              </a:rPr>
              <a:t>c</a:t>
            </a:r>
          </a:p>
          <a:p>
            <a:pPr marL="108000" marR="0" lvl="0" indent="-108000" algn="l" defTabSz="457189" rtl="0" eaLnBrk="1" fontAlgn="auto" latinLnBrk="0" hangingPunct="1">
              <a:lnSpc>
                <a:spcPct val="100000"/>
              </a:lnSpc>
              <a:spcBef>
                <a:spcPts val="300"/>
              </a:spcBef>
              <a:spcAft>
                <a:spcPts val="300"/>
              </a:spcAft>
              <a:buClr>
                <a:srgbClr val="CAF5A8"/>
              </a:buClr>
              <a:buSzPct val="100000"/>
              <a:buFont typeface="Arial" panose="020B0604020202020204" pitchFamily="34" charset="0"/>
              <a:buChar char="•"/>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DLQI: </a:t>
            </a:r>
            <a:r>
              <a:rPr kumimoji="0" lang="es-ES" sz="1200" b="0" i="0" u="none" strike="noStrike" kern="1200" cap="none" spc="0" normalizeH="0" baseline="0" noProof="0">
                <a:ln>
                  <a:noFill/>
                </a:ln>
                <a:solidFill>
                  <a:srgbClr val="22346A"/>
                </a:solidFill>
                <a:effectLst/>
                <a:uLnTx/>
                <a:uFillTx/>
                <a:latin typeface="Arial"/>
                <a:ea typeface="+mn-ea"/>
                <a:cs typeface="Arial"/>
              </a:rPr>
              <a:t>%Δ basal en la semana 16</a:t>
            </a:r>
          </a:p>
        </p:txBody>
      </p:sp>
      <p:sp>
        <p:nvSpPr>
          <p:cNvPr id="12" name="Marcador de texto 1">
            <a:extLst>
              <a:ext uri="{FF2B5EF4-FFF2-40B4-BE49-F238E27FC236}">
                <a16:creationId xmlns:a16="http://schemas.microsoft.com/office/drawing/2014/main" id="{F3AB5FD4-68E6-8920-B6B2-09C6A29ED014}"/>
              </a:ext>
            </a:extLst>
          </p:cNvPr>
          <p:cNvSpPr txBox="1">
            <a:spLocks/>
          </p:cNvSpPr>
          <p:nvPr/>
        </p:nvSpPr>
        <p:spPr>
          <a:xfrm>
            <a:off x="1456486" y="3966407"/>
            <a:ext cx="2978884" cy="52322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300"/>
              </a:spcBef>
              <a:spcAft>
                <a:spcPts val="600"/>
              </a:spcAft>
              <a:buClr>
                <a:srgbClr val="00BEA0"/>
              </a:buClr>
              <a:buSzPct val="100000"/>
              <a:buFont typeface="Arial" panose="020B0604020202020204" pitchFamily="34" charset="0"/>
              <a:buNone/>
              <a:tabLst/>
              <a:defRPr/>
            </a:pPr>
            <a:r>
              <a:rPr kumimoji="0" lang="es-ES" sz="1400" b="1" i="0" u="none" strike="noStrike" kern="1200" cap="none" spc="0" normalizeH="0" baseline="0" noProof="0">
                <a:ln>
                  <a:noFill/>
                </a:ln>
                <a:solidFill>
                  <a:srgbClr val="22346A"/>
                </a:solidFill>
                <a:effectLst/>
                <a:uLnTx/>
                <a:uFillTx/>
                <a:latin typeface="Arial"/>
                <a:ea typeface="+mn-ea"/>
                <a:cs typeface="Arial"/>
              </a:rPr>
              <a:t>IGA 0/1 </a:t>
            </a:r>
            <a:r>
              <a:rPr kumimoji="0" lang="es-ES" sz="1400" i="0" u="none" strike="noStrike" kern="1200" cap="none" spc="0" normalizeH="0" baseline="0" noProof="0">
                <a:ln>
                  <a:noFill/>
                </a:ln>
                <a:solidFill>
                  <a:srgbClr val="22346A"/>
                </a:solidFill>
                <a:effectLst/>
                <a:uLnTx/>
                <a:uFillTx/>
                <a:latin typeface="Arial"/>
                <a:ea typeface="+mn-ea"/>
                <a:cs typeface="Arial"/>
              </a:rPr>
              <a:t>con una mejora ≥2 puntos en la semana 16 respecto al inicio</a:t>
            </a:r>
          </a:p>
        </p:txBody>
      </p:sp>
      <p:sp>
        <p:nvSpPr>
          <p:cNvPr id="14" name="Marcador de texto 1">
            <a:extLst>
              <a:ext uri="{FF2B5EF4-FFF2-40B4-BE49-F238E27FC236}">
                <a16:creationId xmlns:a16="http://schemas.microsoft.com/office/drawing/2014/main" id="{DF6B3916-CCB5-B2AE-916F-DF2A899BF475}"/>
              </a:ext>
            </a:extLst>
          </p:cNvPr>
          <p:cNvSpPr txBox="1">
            <a:spLocks/>
          </p:cNvSpPr>
          <p:nvPr/>
        </p:nvSpPr>
        <p:spPr>
          <a:xfrm>
            <a:off x="2043673" y="2612516"/>
            <a:ext cx="1804511" cy="52322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300"/>
              </a:spcBef>
              <a:spcAft>
                <a:spcPts val="600"/>
              </a:spcAft>
              <a:buClr>
                <a:srgbClr val="00BEA0"/>
              </a:buClr>
              <a:buSzPct val="100000"/>
              <a:buFont typeface="Arial" panose="020B0604020202020204" pitchFamily="34" charset="0"/>
              <a:buNone/>
              <a:tabLst/>
              <a:defRPr/>
            </a:pPr>
            <a:r>
              <a:rPr kumimoji="0" lang="es-ES" sz="1400" b="1" i="0" u="none" strike="noStrike" kern="1200" cap="none" spc="0" normalizeH="0" baseline="0" noProof="0">
                <a:ln>
                  <a:noFill/>
                </a:ln>
                <a:solidFill>
                  <a:srgbClr val="22346A"/>
                </a:solidFill>
                <a:effectLst/>
                <a:uLnTx/>
                <a:uFillTx/>
                <a:latin typeface="Arial"/>
                <a:ea typeface="+mn-ea"/>
                <a:cs typeface="Arial"/>
              </a:rPr>
              <a:t>Respuesta EASI 75 </a:t>
            </a:r>
            <a:br>
              <a:rPr kumimoji="0" lang="es-ES" sz="1400" b="1" i="0" u="none" strike="noStrike" kern="1200" cap="none" spc="0" normalizeH="0" baseline="0" noProof="0">
                <a:ln>
                  <a:noFill/>
                </a:ln>
                <a:solidFill>
                  <a:srgbClr val="22346A"/>
                </a:solidFill>
                <a:effectLst/>
                <a:uLnTx/>
                <a:uFillTx/>
                <a:latin typeface="Arial"/>
                <a:ea typeface="+mn-ea"/>
                <a:cs typeface="Arial"/>
              </a:rPr>
            </a:br>
            <a:r>
              <a:rPr kumimoji="0" lang="es-ES" sz="1400" i="0" u="none" strike="noStrike" kern="1200" cap="none" spc="0" normalizeH="0" baseline="0" noProof="0">
                <a:ln>
                  <a:noFill/>
                </a:ln>
                <a:solidFill>
                  <a:srgbClr val="22346A"/>
                </a:solidFill>
                <a:effectLst/>
                <a:uLnTx/>
                <a:uFillTx/>
                <a:latin typeface="Arial"/>
                <a:ea typeface="+mn-ea"/>
                <a:cs typeface="Arial"/>
              </a:rPr>
              <a:t>en la semana 16</a:t>
            </a:r>
          </a:p>
        </p:txBody>
      </p:sp>
      <p:graphicFrame>
        <p:nvGraphicFramePr>
          <p:cNvPr id="15" name="Tabla 14">
            <a:extLst>
              <a:ext uri="{FF2B5EF4-FFF2-40B4-BE49-F238E27FC236}">
                <a16:creationId xmlns:a16="http://schemas.microsoft.com/office/drawing/2014/main" id="{6EA0C6DC-BA41-4F5F-1D5B-E65AAA762D07}"/>
              </a:ext>
            </a:extLst>
          </p:cNvPr>
          <p:cNvGraphicFramePr>
            <a:graphicFrameLocks noGrp="1"/>
          </p:cNvGraphicFramePr>
          <p:nvPr>
            <p:extLst>
              <p:ext uri="{D42A27DB-BD31-4B8C-83A1-F6EECF244321}">
                <p14:modId xmlns:p14="http://schemas.microsoft.com/office/powerpoint/2010/main" val="1622076422"/>
              </p:ext>
            </p:extLst>
          </p:nvPr>
        </p:nvGraphicFramePr>
        <p:xfrm>
          <a:off x="7201466" y="5203687"/>
          <a:ext cx="4272301" cy="243840"/>
        </p:xfrm>
        <a:graphic>
          <a:graphicData uri="http://schemas.openxmlformats.org/drawingml/2006/table">
            <a:tbl>
              <a:tblPr firstRow="1" bandRow="1">
                <a:tableStyleId>{5C22544A-7EE6-4342-B048-85BDC9FD1C3A}</a:tableStyleId>
              </a:tblPr>
              <a:tblGrid>
                <a:gridCol w="388391">
                  <a:extLst>
                    <a:ext uri="{9D8B030D-6E8A-4147-A177-3AD203B41FA5}">
                      <a16:colId xmlns:a16="http://schemas.microsoft.com/office/drawing/2014/main" val="2559852228"/>
                    </a:ext>
                  </a:extLst>
                </a:gridCol>
                <a:gridCol w="388391">
                  <a:extLst>
                    <a:ext uri="{9D8B030D-6E8A-4147-A177-3AD203B41FA5}">
                      <a16:colId xmlns:a16="http://schemas.microsoft.com/office/drawing/2014/main" val="3337933378"/>
                    </a:ext>
                  </a:extLst>
                </a:gridCol>
                <a:gridCol w="388391">
                  <a:extLst>
                    <a:ext uri="{9D8B030D-6E8A-4147-A177-3AD203B41FA5}">
                      <a16:colId xmlns:a16="http://schemas.microsoft.com/office/drawing/2014/main" val="30186075"/>
                    </a:ext>
                  </a:extLst>
                </a:gridCol>
                <a:gridCol w="388391">
                  <a:extLst>
                    <a:ext uri="{9D8B030D-6E8A-4147-A177-3AD203B41FA5}">
                      <a16:colId xmlns:a16="http://schemas.microsoft.com/office/drawing/2014/main" val="947437742"/>
                    </a:ext>
                  </a:extLst>
                </a:gridCol>
                <a:gridCol w="388391">
                  <a:extLst>
                    <a:ext uri="{9D8B030D-6E8A-4147-A177-3AD203B41FA5}">
                      <a16:colId xmlns:a16="http://schemas.microsoft.com/office/drawing/2014/main" val="1727576563"/>
                    </a:ext>
                  </a:extLst>
                </a:gridCol>
                <a:gridCol w="388391">
                  <a:extLst>
                    <a:ext uri="{9D8B030D-6E8A-4147-A177-3AD203B41FA5}">
                      <a16:colId xmlns:a16="http://schemas.microsoft.com/office/drawing/2014/main" val="2088914337"/>
                    </a:ext>
                  </a:extLst>
                </a:gridCol>
                <a:gridCol w="388391">
                  <a:extLst>
                    <a:ext uri="{9D8B030D-6E8A-4147-A177-3AD203B41FA5}">
                      <a16:colId xmlns:a16="http://schemas.microsoft.com/office/drawing/2014/main" val="512288291"/>
                    </a:ext>
                  </a:extLst>
                </a:gridCol>
                <a:gridCol w="388391">
                  <a:extLst>
                    <a:ext uri="{9D8B030D-6E8A-4147-A177-3AD203B41FA5}">
                      <a16:colId xmlns:a16="http://schemas.microsoft.com/office/drawing/2014/main" val="3004242851"/>
                    </a:ext>
                  </a:extLst>
                </a:gridCol>
                <a:gridCol w="388391">
                  <a:extLst>
                    <a:ext uri="{9D8B030D-6E8A-4147-A177-3AD203B41FA5}">
                      <a16:colId xmlns:a16="http://schemas.microsoft.com/office/drawing/2014/main" val="1554459701"/>
                    </a:ext>
                  </a:extLst>
                </a:gridCol>
                <a:gridCol w="388391">
                  <a:extLst>
                    <a:ext uri="{9D8B030D-6E8A-4147-A177-3AD203B41FA5}">
                      <a16:colId xmlns:a16="http://schemas.microsoft.com/office/drawing/2014/main" val="1727892486"/>
                    </a:ext>
                  </a:extLst>
                </a:gridCol>
                <a:gridCol w="388391">
                  <a:extLst>
                    <a:ext uri="{9D8B030D-6E8A-4147-A177-3AD203B41FA5}">
                      <a16:colId xmlns:a16="http://schemas.microsoft.com/office/drawing/2014/main" val="3014069765"/>
                    </a:ext>
                  </a:extLst>
                </a:gridCol>
              </a:tblGrid>
              <a:tr h="210400">
                <a:tc>
                  <a:txBody>
                    <a:bodyPr/>
                    <a:lstStyle/>
                    <a:p>
                      <a:pPr algn="ctr"/>
                      <a:r>
                        <a:rPr lang="es-ES_tradnl" sz="1000">
                          <a:latin typeface="Arial" panose="020B0604020202020204" pitchFamily="34" charset="0"/>
                          <a:cs typeface="Arial" panose="020B0604020202020204" pitchFamily="34" charset="0"/>
                        </a:rPr>
                        <a:t>0</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1</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2</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3</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4</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5</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6</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7</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8</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9</a:t>
                      </a:r>
                      <a:endParaRPr lang="es-ES" sz="1000">
                        <a:latin typeface="Arial" panose="020B0604020202020204" pitchFamily="34" charset="0"/>
                        <a:cs typeface="Arial" panose="020B0604020202020204" pitchFamily="34" charset="0"/>
                      </a:endParaRPr>
                    </a:p>
                  </a:txBody>
                  <a:tcPr anchor="ctr">
                    <a:solidFill>
                      <a:srgbClr val="834AC5"/>
                    </a:solidFill>
                  </a:tcPr>
                </a:tc>
                <a:tc>
                  <a:txBody>
                    <a:bodyPr/>
                    <a:lstStyle/>
                    <a:p>
                      <a:pPr algn="ctr"/>
                      <a:r>
                        <a:rPr lang="es-ES_tradnl" sz="1000">
                          <a:latin typeface="Arial" panose="020B0604020202020204" pitchFamily="34" charset="0"/>
                          <a:cs typeface="Arial" panose="020B0604020202020204" pitchFamily="34" charset="0"/>
                        </a:rPr>
                        <a:t>10</a:t>
                      </a:r>
                      <a:endParaRPr lang="es-ES" sz="1000">
                        <a:latin typeface="Arial" panose="020B0604020202020204" pitchFamily="34" charset="0"/>
                        <a:cs typeface="Arial" panose="020B0604020202020204" pitchFamily="34" charset="0"/>
                      </a:endParaRPr>
                    </a:p>
                  </a:txBody>
                  <a:tcPr anchor="ctr">
                    <a:solidFill>
                      <a:srgbClr val="834AC5"/>
                    </a:solidFill>
                  </a:tcPr>
                </a:tc>
                <a:extLst>
                  <a:ext uri="{0D108BD9-81ED-4DB2-BD59-A6C34878D82A}">
                    <a16:rowId xmlns:a16="http://schemas.microsoft.com/office/drawing/2014/main" val="586999962"/>
                  </a:ext>
                </a:extLst>
              </a:tr>
            </a:tbl>
          </a:graphicData>
        </a:graphic>
      </p:graphicFrame>
      <p:graphicFrame>
        <p:nvGraphicFramePr>
          <p:cNvPr id="16" name="Tabla 15">
            <a:extLst>
              <a:ext uri="{FF2B5EF4-FFF2-40B4-BE49-F238E27FC236}">
                <a16:creationId xmlns:a16="http://schemas.microsoft.com/office/drawing/2014/main" id="{5DCDBD91-34C4-9720-128C-7263153A49BB}"/>
              </a:ext>
            </a:extLst>
          </p:cNvPr>
          <p:cNvGraphicFramePr>
            <a:graphicFrameLocks noGrp="1"/>
          </p:cNvGraphicFramePr>
          <p:nvPr>
            <p:extLst>
              <p:ext uri="{D42A27DB-BD31-4B8C-83A1-F6EECF244321}">
                <p14:modId xmlns:p14="http://schemas.microsoft.com/office/powerpoint/2010/main" val="2334850520"/>
              </p:ext>
            </p:extLst>
          </p:nvPr>
        </p:nvGraphicFramePr>
        <p:xfrm>
          <a:off x="7201466" y="5507242"/>
          <a:ext cx="1941955" cy="243840"/>
        </p:xfrm>
        <a:graphic>
          <a:graphicData uri="http://schemas.openxmlformats.org/drawingml/2006/table">
            <a:tbl>
              <a:tblPr firstRow="1" bandRow="1">
                <a:tableStyleId>{5C22544A-7EE6-4342-B048-85BDC9FD1C3A}</a:tableStyleId>
              </a:tblPr>
              <a:tblGrid>
                <a:gridCol w="388391">
                  <a:extLst>
                    <a:ext uri="{9D8B030D-6E8A-4147-A177-3AD203B41FA5}">
                      <a16:colId xmlns:a16="http://schemas.microsoft.com/office/drawing/2014/main" val="2559852228"/>
                    </a:ext>
                  </a:extLst>
                </a:gridCol>
                <a:gridCol w="388391">
                  <a:extLst>
                    <a:ext uri="{9D8B030D-6E8A-4147-A177-3AD203B41FA5}">
                      <a16:colId xmlns:a16="http://schemas.microsoft.com/office/drawing/2014/main" val="3337933378"/>
                    </a:ext>
                  </a:extLst>
                </a:gridCol>
                <a:gridCol w="388391">
                  <a:extLst>
                    <a:ext uri="{9D8B030D-6E8A-4147-A177-3AD203B41FA5}">
                      <a16:colId xmlns:a16="http://schemas.microsoft.com/office/drawing/2014/main" val="30186075"/>
                    </a:ext>
                  </a:extLst>
                </a:gridCol>
                <a:gridCol w="388391">
                  <a:extLst>
                    <a:ext uri="{9D8B030D-6E8A-4147-A177-3AD203B41FA5}">
                      <a16:colId xmlns:a16="http://schemas.microsoft.com/office/drawing/2014/main" val="947437742"/>
                    </a:ext>
                  </a:extLst>
                </a:gridCol>
                <a:gridCol w="388391">
                  <a:extLst>
                    <a:ext uri="{9D8B030D-6E8A-4147-A177-3AD203B41FA5}">
                      <a16:colId xmlns:a16="http://schemas.microsoft.com/office/drawing/2014/main" val="1727576563"/>
                    </a:ext>
                  </a:extLst>
                </a:gridCol>
              </a:tblGrid>
              <a:tr h="210400">
                <a:tc>
                  <a:txBody>
                    <a:bodyPr/>
                    <a:lstStyle/>
                    <a:p>
                      <a:pPr algn="ctr"/>
                      <a:r>
                        <a:rPr lang="es-ES_tradnl" sz="1000">
                          <a:latin typeface="Arial" panose="020B0604020202020204" pitchFamily="34" charset="0"/>
                          <a:cs typeface="Arial" panose="020B0604020202020204" pitchFamily="34" charset="0"/>
                        </a:rPr>
                        <a:t>0</a:t>
                      </a:r>
                      <a:endParaRPr lang="es-ES" sz="1000">
                        <a:latin typeface="Arial" panose="020B0604020202020204" pitchFamily="34" charset="0"/>
                        <a:cs typeface="Arial" panose="020B0604020202020204" pitchFamily="34" charset="0"/>
                      </a:endParaRPr>
                    </a:p>
                  </a:txBody>
                  <a:tcPr anchor="ctr">
                    <a:solidFill>
                      <a:srgbClr val="BDA0E0"/>
                    </a:solidFill>
                  </a:tcPr>
                </a:tc>
                <a:tc>
                  <a:txBody>
                    <a:bodyPr/>
                    <a:lstStyle/>
                    <a:p>
                      <a:pPr algn="ctr"/>
                      <a:r>
                        <a:rPr lang="es-ES_tradnl" sz="1000">
                          <a:latin typeface="Arial" panose="020B0604020202020204" pitchFamily="34" charset="0"/>
                          <a:cs typeface="Arial" panose="020B0604020202020204" pitchFamily="34" charset="0"/>
                        </a:rPr>
                        <a:t>1</a:t>
                      </a:r>
                      <a:endParaRPr lang="es-ES" sz="1000">
                        <a:latin typeface="Arial" panose="020B0604020202020204" pitchFamily="34" charset="0"/>
                        <a:cs typeface="Arial" panose="020B0604020202020204" pitchFamily="34" charset="0"/>
                      </a:endParaRPr>
                    </a:p>
                  </a:txBody>
                  <a:tcPr anchor="ctr">
                    <a:solidFill>
                      <a:srgbClr val="BDA0E0"/>
                    </a:solidFill>
                  </a:tcPr>
                </a:tc>
                <a:tc>
                  <a:txBody>
                    <a:bodyPr/>
                    <a:lstStyle/>
                    <a:p>
                      <a:pPr algn="ctr"/>
                      <a:r>
                        <a:rPr lang="es-ES_tradnl" sz="1000">
                          <a:latin typeface="Arial" panose="020B0604020202020204" pitchFamily="34" charset="0"/>
                          <a:cs typeface="Arial" panose="020B0604020202020204" pitchFamily="34" charset="0"/>
                        </a:rPr>
                        <a:t>2</a:t>
                      </a:r>
                      <a:endParaRPr lang="es-ES" sz="1000">
                        <a:latin typeface="Arial" panose="020B0604020202020204" pitchFamily="34" charset="0"/>
                        <a:cs typeface="Arial" panose="020B0604020202020204" pitchFamily="34" charset="0"/>
                      </a:endParaRPr>
                    </a:p>
                  </a:txBody>
                  <a:tcPr anchor="ctr">
                    <a:solidFill>
                      <a:srgbClr val="BDA0E0"/>
                    </a:solidFill>
                  </a:tcPr>
                </a:tc>
                <a:tc>
                  <a:txBody>
                    <a:bodyPr/>
                    <a:lstStyle/>
                    <a:p>
                      <a:pPr algn="ctr"/>
                      <a:r>
                        <a:rPr lang="es-ES_tradnl" sz="1000">
                          <a:latin typeface="Arial" panose="020B0604020202020204" pitchFamily="34" charset="0"/>
                          <a:cs typeface="Arial" panose="020B0604020202020204" pitchFamily="34" charset="0"/>
                        </a:rPr>
                        <a:t>3</a:t>
                      </a:r>
                      <a:endParaRPr lang="es-ES" sz="1000">
                        <a:latin typeface="Arial" panose="020B0604020202020204" pitchFamily="34" charset="0"/>
                        <a:cs typeface="Arial" panose="020B0604020202020204" pitchFamily="34" charset="0"/>
                      </a:endParaRPr>
                    </a:p>
                  </a:txBody>
                  <a:tcPr anchor="ctr">
                    <a:solidFill>
                      <a:srgbClr val="BDA0E0"/>
                    </a:solidFill>
                  </a:tcPr>
                </a:tc>
                <a:tc>
                  <a:txBody>
                    <a:bodyPr/>
                    <a:lstStyle/>
                    <a:p>
                      <a:pPr algn="ctr"/>
                      <a:r>
                        <a:rPr lang="es-ES_tradnl" sz="1000">
                          <a:latin typeface="Arial" panose="020B0604020202020204" pitchFamily="34" charset="0"/>
                          <a:cs typeface="Arial" panose="020B0604020202020204" pitchFamily="34" charset="0"/>
                        </a:rPr>
                        <a:t>4</a:t>
                      </a:r>
                      <a:endParaRPr lang="es-ES" sz="1000">
                        <a:latin typeface="Arial" panose="020B0604020202020204" pitchFamily="34" charset="0"/>
                        <a:cs typeface="Arial" panose="020B0604020202020204" pitchFamily="34" charset="0"/>
                      </a:endParaRPr>
                    </a:p>
                  </a:txBody>
                  <a:tcPr anchor="ctr">
                    <a:solidFill>
                      <a:srgbClr val="BDA0E0"/>
                    </a:solidFill>
                  </a:tcPr>
                </a:tc>
                <a:extLst>
                  <a:ext uri="{0D108BD9-81ED-4DB2-BD59-A6C34878D82A}">
                    <a16:rowId xmlns:a16="http://schemas.microsoft.com/office/drawing/2014/main" val="586999962"/>
                  </a:ext>
                </a:extLst>
              </a:tr>
            </a:tbl>
          </a:graphicData>
        </a:graphic>
      </p:graphicFrame>
      <p:sp>
        <p:nvSpPr>
          <p:cNvPr id="17" name="CuadroTexto 16">
            <a:extLst>
              <a:ext uri="{FF2B5EF4-FFF2-40B4-BE49-F238E27FC236}">
                <a16:creationId xmlns:a16="http://schemas.microsoft.com/office/drawing/2014/main" id="{7B163813-1D3B-E330-58FF-1B2ADBCD11B1}"/>
              </a:ext>
            </a:extLst>
          </p:cNvPr>
          <p:cNvSpPr txBox="1"/>
          <p:nvPr/>
        </p:nvSpPr>
        <p:spPr>
          <a:xfrm>
            <a:off x="5548578" y="5500049"/>
            <a:ext cx="1652888" cy="261610"/>
          </a:xfrm>
          <a:prstGeom prst="rect">
            <a:avLst/>
          </a:prstGeom>
          <a:noFill/>
        </p:spPr>
        <p:txBody>
          <a:bodyPr wrap="square">
            <a:spAutoFit/>
          </a:bodyPr>
          <a:lstStyle/>
          <a:p>
            <a:r>
              <a:rPr kumimoji="0" lang="es-ES" sz="1100" b="1" i="0" u="none" strike="noStrike" kern="1200" cap="none" spc="0" normalizeH="0" baseline="0" noProof="0">
                <a:ln>
                  <a:noFill/>
                </a:ln>
                <a:solidFill>
                  <a:srgbClr val="22346A"/>
                </a:solidFill>
                <a:effectLst/>
                <a:uLnTx/>
                <a:uFillTx/>
                <a:latin typeface="Arial"/>
                <a:ea typeface="+mn-ea"/>
                <a:cs typeface="Arial"/>
              </a:rPr>
              <a:t>Escala Pérdida Sueño</a:t>
            </a:r>
            <a:endParaRPr lang="es-ES" sz="1600">
              <a:solidFill>
                <a:srgbClr val="22346A"/>
              </a:solidFill>
            </a:endParaRPr>
          </a:p>
        </p:txBody>
      </p:sp>
      <p:sp>
        <p:nvSpPr>
          <p:cNvPr id="18" name="CuadroTexto 17">
            <a:extLst>
              <a:ext uri="{FF2B5EF4-FFF2-40B4-BE49-F238E27FC236}">
                <a16:creationId xmlns:a16="http://schemas.microsoft.com/office/drawing/2014/main" id="{B9F8919E-EF24-5521-69D1-444A78E47A4D}"/>
              </a:ext>
            </a:extLst>
          </p:cNvPr>
          <p:cNvSpPr txBox="1"/>
          <p:nvPr/>
        </p:nvSpPr>
        <p:spPr>
          <a:xfrm>
            <a:off x="5548579" y="5187147"/>
            <a:ext cx="1543166" cy="261610"/>
          </a:xfrm>
          <a:prstGeom prst="rect">
            <a:avLst/>
          </a:prstGeom>
          <a:noFill/>
        </p:spPr>
        <p:txBody>
          <a:bodyPr wrap="square">
            <a:spAutoFit/>
          </a:bodyPr>
          <a:lstStyle/>
          <a:p>
            <a:r>
              <a:rPr kumimoji="0" lang="es-ES" sz="1100" b="1" i="0" u="none" strike="noStrike" kern="1200" cap="none" spc="0" normalizeH="0" baseline="0" noProof="0">
                <a:ln>
                  <a:noFill/>
                </a:ln>
                <a:solidFill>
                  <a:srgbClr val="22346A"/>
                </a:solidFill>
                <a:effectLst/>
                <a:uLnTx/>
                <a:uFillTx/>
                <a:latin typeface="Arial"/>
                <a:ea typeface="+mn-ea"/>
                <a:cs typeface="Arial"/>
              </a:rPr>
              <a:t>Escala NRS </a:t>
            </a:r>
            <a:r>
              <a:rPr lang="es-ES" sz="1100" b="1">
                <a:solidFill>
                  <a:srgbClr val="22346A"/>
                </a:solidFill>
                <a:latin typeface="Arial"/>
                <a:cs typeface="Arial"/>
              </a:rPr>
              <a:t>Prurito</a:t>
            </a:r>
            <a:endParaRPr lang="es-ES" sz="1600">
              <a:solidFill>
                <a:srgbClr val="22346A"/>
              </a:solidFill>
            </a:endParaRPr>
          </a:p>
        </p:txBody>
      </p:sp>
      <p:sp>
        <p:nvSpPr>
          <p:cNvPr id="22" name="Marcador de texto 38">
            <a:extLst>
              <a:ext uri="{FF2B5EF4-FFF2-40B4-BE49-F238E27FC236}">
                <a16:creationId xmlns:a16="http://schemas.microsoft.com/office/drawing/2014/main" id="{08B5504C-C71F-2BB0-EC0A-C819FFC779CD}"/>
              </a:ext>
            </a:extLst>
          </p:cNvPr>
          <p:cNvSpPr txBox="1">
            <a:spLocks/>
          </p:cNvSpPr>
          <p:nvPr/>
        </p:nvSpPr>
        <p:spPr>
          <a:xfrm>
            <a:off x="5494864" y="1484354"/>
            <a:ext cx="6032617" cy="391628"/>
          </a:xfrm>
          <a:prstGeom prst="rect">
            <a:avLst/>
          </a:prstGeom>
        </p:spPr>
        <p:txBody>
          <a:bodyPr vert="horz" wrap="square" lIns="72000" tIns="72000" rIns="72000" bIns="72000" rtlCol="0">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300"/>
              </a:spcBef>
              <a:spcAft>
                <a:spcPts val="600"/>
              </a:spcAft>
              <a:buClr>
                <a:srgbClr val="00BEA0"/>
              </a:buClr>
              <a:buSzPct val="100000"/>
              <a:buFont typeface="Arial" panose="020B0604020202020204" pitchFamily="34" charset="0"/>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OBJETIVOS SECUNDARIOS</a:t>
            </a:r>
          </a:p>
        </p:txBody>
      </p:sp>
      <p:sp>
        <p:nvSpPr>
          <p:cNvPr id="2" name="Marcador de pie de página 76">
            <a:extLst>
              <a:ext uri="{FF2B5EF4-FFF2-40B4-BE49-F238E27FC236}">
                <a16:creationId xmlns:a16="http://schemas.microsoft.com/office/drawing/2014/main" id="{EA536280-FED6-D764-D159-843EA4FC3123}"/>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A6A6A6"/>
                </a:solidFill>
                <a:effectLst/>
                <a:uLnTx/>
                <a:uFillTx/>
                <a:latin typeface="Arial"/>
                <a:ea typeface="+mn-ea"/>
                <a:cs typeface="+mn-cs"/>
              </a:rPr>
              <a:t>Objetivos requeridos por la Agencia Europea del Medicamento (EMA)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A6A6A6"/>
                </a:solidFill>
                <a:effectLst/>
                <a:uLnTx/>
                <a:uFillTx/>
                <a:latin typeface="Arial"/>
                <a:ea typeface="+mn-ea"/>
                <a:cs typeface="+mn-cs"/>
              </a:rPr>
              <a:t>a: </a:t>
            </a:r>
            <a:r>
              <a:rPr kumimoji="0" lang="es-ES" sz="800" b="0" i="0" u="none" strike="noStrike" kern="1200" cap="none" spc="0" normalizeH="0" baseline="0" noProof="0">
                <a:ln>
                  <a:noFill/>
                </a:ln>
                <a:solidFill>
                  <a:srgbClr val="A6A6A6"/>
                </a:solidFill>
                <a:effectLst/>
                <a:uLnTx/>
                <a:uFillTx/>
                <a:latin typeface="Arial"/>
                <a:ea typeface="+mn-ea"/>
                <a:cs typeface="+mn-cs"/>
              </a:rPr>
              <a:t>En pacientes con NRS del picor ≥4 al inicio. </a:t>
            </a:r>
            <a:r>
              <a:rPr kumimoji="0" lang="es-ES" sz="800" b="1" i="0" u="none" strike="noStrike" kern="1200" cap="none" spc="0" normalizeH="0" baseline="0" noProof="0">
                <a:ln>
                  <a:noFill/>
                </a:ln>
                <a:solidFill>
                  <a:srgbClr val="A6A6A6"/>
                </a:solidFill>
                <a:effectLst/>
                <a:uLnTx/>
                <a:uFillTx/>
                <a:latin typeface="Arial"/>
                <a:ea typeface="+mn-ea"/>
                <a:cs typeface="+mn-cs"/>
              </a:rPr>
              <a:t>b: </a:t>
            </a:r>
            <a:r>
              <a:rPr kumimoji="0" lang="es-ES" sz="800" b="0" i="0" u="none" strike="noStrike" kern="1200" cap="none" spc="0" normalizeH="0" baseline="0" noProof="0">
                <a:ln>
                  <a:noFill/>
                </a:ln>
                <a:solidFill>
                  <a:srgbClr val="A6A6A6"/>
                </a:solidFill>
                <a:effectLst/>
                <a:uLnTx/>
                <a:uFillTx/>
                <a:latin typeface="Arial"/>
                <a:ea typeface="+mn-ea"/>
                <a:cs typeface="+mn-cs"/>
              </a:rPr>
              <a:t>En pacientes con pérdida de sueño ≥2 al inicio. </a:t>
            </a:r>
            <a:r>
              <a:rPr kumimoji="0" lang="es-ES" sz="800" b="1" i="0" u="none" strike="noStrike" kern="1200" cap="none" spc="0" normalizeH="0" baseline="0" noProof="0">
                <a:ln>
                  <a:noFill/>
                </a:ln>
                <a:solidFill>
                  <a:srgbClr val="A6A6A6"/>
                </a:solidFill>
                <a:effectLst/>
                <a:uLnTx/>
                <a:uFillTx/>
                <a:latin typeface="Arial"/>
                <a:ea typeface="+mn-ea"/>
                <a:cs typeface="+mn-cs"/>
              </a:rPr>
              <a:t>c: </a:t>
            </a:r>
            <a:r>
              <a:rPr kumimoji="0" lang="es-ES" sz="800" b="0" i="0" u="none" strike="noStrike" kern="1200" cap="none" spc="0" normalizeH="0" baseline="0" noProof="0">
                <a:ln>
                  <a:noFill/>
                </a:ln>
                <a:solidFill>
                  <a:srgbClr val="A6A6A6"/>
                </a:solidFill>
                <a:effectLst/>
                <a:uLnTx/>
                <a:uFillTx/>
                <a:latin typeface="Arial"/>
                <a:ea typeface="+mn-ea"/>
                <a:cs typeface="+mn-cs"/>
              </a:rPr>
              <a:t>En pacientes con DLQI ≥4 al inicio.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800" b="0" i="0" u="none" strike="noStrike" kern="1200" cap="none" spc="0" normalizeH="0" baseline="0" noProof="0">
                <a:ln>
                  <a:noFill/>
                </a:ln>
                <a:solidFill>
                  <a:srgbClr val="A6A6A6"/>
                </a:solidFill>
                <a:effectLst/>
                <a:uLnTx/>
                <a:uFillTx/>
                <a:latin typeface="Arial"/>
                <a:ea typeface="+mn-ea"/>
                <a:cs typeface="+mn-cs"/>
              </a:rPr>
            </a:br>
            <a:r>
              <a:rPr kumimoji="0" lang="es-ES" sz="800" b="0" i="0" u="none" strike="noStrike" kern="1200" cap="none" spc="0" normalizeH="0" baseline="0" noProof="0" err="1">
                <a:ln>
                  <a:noFill/>
                </a:ln>
                <a:solidFill>
                  <a:srgbClr val="A6A6A6"/>
                </a:solidFill>
                <a:effectLst/>
                <a:uLnTx/>
                <a:uFillTx/>
                <a:latin typeface="Arial"/>
                <a:ea typeface="+mn-ea"/>
                <a:cs typeface="+mn-cs"/>
              </a:rPr>
              <a:t>Silverberg</a:t>
            </a:r>
            <a:r>
              <a:rPr kumimoji="0" lang="es-ES" sz="800" b="0" i="0" u="none" strike="noStrike" kern="1200" cap="none" spc="0" normalizeH="0" baseline="0" noProof="0">
                <a:ln>
                  <a:noFill/>
                </a:ln>
                <a:solidFill>
                  <a:srgbClr val="A6A6A6"/>
                </a:solidFill>
                <a:effectLst/>
                <a:uLnTx/>
                <a:uFillTx/>
                <a:latin typeface="Arial"/>
                <a:ea typeface="+mn-ea"/>
                <a:cs typeface="+mn-cs"/>
              </a:rPr>
              <a:t> I, et al. </a:t>
            </a:r>
            <a:r>
              <a:rPr kumimoji="0" lang="es-ES" sz="800" b="0" i="0" u="none" strike="noStrike" kern="1200" cap="none" spc="0" normalizeH="0" baseline="0" noProof="0" err="1">
                <a:ln>
                  <a:noFill/>
                </a:ln>
                <a:solidFill>
                  <a:srgbClr val="A6A6A6"/>
                </a:solidFill>
                <a:effectLst/>
                <a:uLnTx/>
                <a:uFillTx/>
                <a:latin typeface="Arial"/>
                <a:ea typeface="+mn-ea"/>
                <a:cs typeface="+mn-cs"/>
              </a:rPr>
              <a:t>Two</a:t>
            </a:r>
            <a:r>
              <a:rPr kumimoji="0" lang="es-ES" sz="800" b="0" i="0" u="none" strike="noStrike" kern="1200" cap="none" spc="0" normalizeH="0" baseline="0" noProof="0">
                <a:ln>
                  <a:noFill/>
                </a:ln>
                <a:solidFill>
                  <a:srgbClr val="A6A6A6"/>
                </a:solidFill>
                <a:effectLst/>
                <a:uLnTx/>
                <a:uFillTx/>
                <a:latin typeface="Arial"/>
                <a:ea typeface="+mn-ea"/>
                <a:cs typeface="+mn-cs"/>
              </a:rPr>
              <a:t> </a:t>
            </a:r>
            <a:r>
              <a:rPr kumimoji="0" lang="es-ES" sz="800" b="0" i="0" u="none" strike="noStrike" kern="1200" cap="none" spc="0" normalizeH="0" baseline="0" noProof="0" err="1">
                <a:ln>
                  <a:noFill/>
                </a:ln>
                <a:solidFill>
                  <a:srgbClr val="A6A6A6"/>
                </a:solidFill>
                <a:effectLst/>
                <a:uLnTx/>
                <a:uFillTx/>
                <a:latin typeface="Arial"/>
                <a:ea typeface="+mn-ea"/>
                <a:cs typeface="+mn-cs"/>
              </a:rPr>
              <a:t>Phase</a:t>
            </a:r>
            <a:r>
              <a:rPr kumimoji="0" lang="es-ES" sz="800" b="0" i="0" u="none" strike="noStrike" kern="1200" cap="none" spc="0" normalizeH="0" baseline="0" noProof="0">
                <a:ln>
                  <a:noFill/>
                </a:ln>
                <a:solidFill>
                  <a:srgbClr val="A6A6A6"/>
                </a:solidFill>
                <a:effectLst/>
                <a:uLnTx/>
                <a:uFillTx/>
                <a:latin typeface="Arial"/>
                <a:ea typeface="+mn-ea"/>
                <a:cs typeface="+mn-cs"/>
              </a:rPr>
              <a:t> 3 </a:t>
            </a:r>
            <a:r>
              <a:rPr kumimoji="0" lang="es-ES" sz="800" b="0" i="0" u="none" strike="noStrike" kern="1200" cap="none" spc="0" normalizeH="0" baseline="0" noProof="0" err="1">
                <a:ln>
                  <a:noFill/>
                </a:ln>
                <a:solidFill>
                  <a:srgbClr val="A6A6A6"/>
                </a:solidFill>
                <a:effectLst/>
                <a:uLnTx/>
                <a:uFillTx/>
                <a:latin typeface="Arial"/>
                <a:ea typeface="+mn-ea"/>
                <a:cs typeface="+mn-cs"/>
              </a:rPr>
              <a:t>Trials</a:t>
            </a:r>
            <a:r>
              <a:rPr kumimoji="0" lang="es-ES" sz="800" b="0" i="0" u="none" strike="noStrike" kern="1200" cap="none" spc="0" normalizeH="0" baseline="0" noProof="0">
                <a:ln>
                  <a:noFill/>
                </a:ln>
                <a:solidFill>
                  <a:srgbClr val="A6A6A6"/>
                </a:solidFill>
                <a:effectLst/>
                <a:uLnTx/>
                <a:uFillTx/>
                <a:latin typeface="Arial"/>
                <a:ea typeface="+mn-ea"/>
                <a:cs typeface="+mn-cs"/>
              </a:rPr>
              <a:t> </a:t>
            </a:r>
            <a:r>
              <a:rPr kumimoji="0" lang="es-ES" sz="800" b="0" i="0" u="none" strike="noStrike" kern="1200" cap="none" spc="0" normalizeH="0" baseline="0" noProof="0" err="1">
                <a:ln>
                  <a:noFill/>
                </a:ln>
                <a:solidFill>
                  <a:srgbClr val="A6A6A6"/>
                </a:solidFill>
                <a:effectLst/>
                <a:uLnTx/>
                <a:uFillTx/>
                <a:latin typeface="Arial"/>
                <a:ea typeface="+mn-ea"/>
                <a:cs typeface="+mn-cs"/>
              </a:rPr>
              <a:t>of</a:t>
            </a:r>
            <a:r>
              <a:rPr kumimoji="0" lang="es-ES" sz="800" b="0" i="0" u="none" strike="noStrike" kern="1200" cap="none" spc="0" normalizeH="0" baseline="0" noProof="0">
                <a:ln>
                  <a:noFill/>
                </a:ln>
                <a:solidFill>
                  <a:srgbClr val="A6A6A6"/>
                </a:solidFill>
                <a:effectLst/>
                <a:uLnTx/>
                <a:uFillTx/>
                <a:latin typeface="Arial"/>
                <a:ea typeface="+mn-ea"/>
                <a:cs typeface="+mn-cs"/>
              </a:rPr>
              <a:t> Lebrikizumab </a:t>
            </a:r>
            <a:r>
              <a:rPr kumimoji="0" lang="es-ES" sz="800" b="0" i="0" u="none" strike="noStrike" kern="1200" cap="none" spc="0" normalizeH="0" baseline="0" noProof="0" err="1">
                <a:ln>
                  <a:noFill/>
                </a:ln>
                <a:solidFill>
                  <a:srgbClr val="A6A6A6"/>
                </a:solidFill>
                <a:effectLst/>
                <a:uLnTx/>
                <a:uFillTx/>
                <a:latin typeface="Arial"/>
                <a:ea typeface="+mn-ea"/>
                <a:cs typeface="+mn-cs"/>
              </a:rPr>
              <a:t>for</a:t>
            </a:r>
            <a:r>
              <a:rPr kumimoji="0" lang="es-ES" sz="800" b="0" i="0" u="none" strike="noStrike" kern="1200" cap="none" spc="0" normalizeH="0" baseline="0" noProof="0">
                <a:ln>
                  <a:noFill/>
                </a:ln>
                <a:solidFill>
                  <a:srgbClr val="A6A6A6"/>
                </a:solidFill>
                <a:effectLst/>
                <a:uLnTx/>
                <a:uFillTx/>
                <a:latin typeface="Arial"/>
                <a:ea typeface="+mn-ea"/>
                <a:cs typeface="+mn-cs"/>
              </a:rPr>
              <a:t> </a:t>
            </a:r>
            <a:r>
              <a:rPr kumimoji="0" lang="es-ES" sz="800" b="0" i="0" u="none" strike="noStrike" kern="1200" cap="none" spc="0" normalizeH="0" baseline="0" noProof="0" err="1">
                <a:ln>
                  <a:noFill/>
                </a:ln>
                <a:solidFill>
                  <a:srgbClr val="A6A6A6"/>
                </a:solidFill>
                <a:effectLst/>
                <a:uLnTx/>
                <a:uFillTx/>
                <a:latin typeface="Arial"/>
                <a:ea typeface="+mn-ea"/>
                <a:cs typeface="+mn-cs"/>
              </a:rPr>
              <a:t>Moderate</a:t>
            </a:r>
            <a:r>
              <a:rPr kumimoji="0" lang="es-ES" sz="800" b="0" i="0" u="none" strike="noStrike" kern="1200" cap="none" spc="0" normalizeH="0" baseline="0" noProof="0">
                <a:ln>
                  <a:noFill/>
                </a:ln>
                <a:solidFill>
                  <a:srgbClr val="A6A6A6"/>
                </a:solidFill>
                <a:effectLst/>
                <a:uLnTx/>
                <a:uFillTx/>
                <a:latin typeface="Arial"/>
                <a:ea typeface="+mn-ea"/>
                <a:cs typeface="+mn-cs"/>
              </a:rPr>
              <a:t>-</a:t>
            </a:r>
            <a:r>
              <a:rPr kumimoji="0" lang="es-ES" sz="800" b="0" i="0" u="none" strike="noStrike" kern="1200" cap="none" spc="0" normalizeH="0" baseline="0" noProof="0" err="1">
                <a:ln>
                  <a:noFill/>
                </a:ln>
                <a:solidFill>
                  <a:srgbClr val="A6A6A6"/>
                </a:solidFill>
                <a:effectLst/>
                <a:uLnTx/>
                <a:uFillTx/>
                <a:latin typeface="Arial"/>
                <a:ea typeface="+mn-ea"/>
                <a:cs typeface="+mn-cs"/>
              </a:rPr>
              <a:t>to</a:t>
            </a:r>
            <a:r>
              <a:rPr kumimoji="0" lang="es-ES" sz="800" b="0" i="0" u="none" strike="noStrike" kern="1200" cap="none" spc="0" normalizeH="0" baseline="0" noProof="0">
                <a:ln>
                  <a:noFill/>
                </a:ln>
                <a:solidFill>
                  <a:srgbClr val="A6A6A6"/>
                </a:solidFill>
                <a:effectLst/>
                <a:uLnTx/>
                <a:uFillTx/>
                <a:latin typeface="Arial"/>
                <a:ea typeface="+mn-ea"/>
                <a:cs typeface="+mn-cs"/>
              </a:rPr>
              <a:t>-Severe </a:t>
            </a:r>
            <a:r>
              <a:rPr kumimoji="0" lang="es-ES" sz="800" b="0" i="0" u="none" strike="noStrike" kern="1200" cap="none" spc="0" normalizeH="0" baseline="0" noProof="0" err="1">
                <a:ln>
                  <a:noFill/>
                </a:ln>
                <a:solidFill>
                  <a:srgbClr val="A6A6A6"/>
                </a:solidFill>
                <a:effectLst/>
                <a:uLnTx/>
                <a:uFillTx/>
                <a:latin typeface="Arial"/>
                <a:ea typeface="+mn-ea"/>
                <a:cs typeface="+mn-cs"/>
              </a:rPr>
              <a:t>Atopic</a:t>
            </a:r>
            <a:r>
              <a:rPr kumimoji="0" lang="es-ES" sz="800" b="0" i="0" u="none" strike="noStrike" kern="1200" cap="none" spc="0" normalizeH="0" baseline="0" noProof="0">
                <a:ln>
                  <a:noFill/>
                </a:ln>
                <a:solidFill>
                  <a:srgbClr val="A6A6A6"/>
                </a:solidFill>
                <a:effectLst/>
                <a:uLnTx/>
                <a:uFillTx/>
                <a:latin typeface="Arial"/>
                <a:ea typeface="+mn-ea"/>
                <a:cs typeface="+mn-cs"/>
              </a:rPr>
              <a:t> Dermatitis. N Engl J </a:t>
            </a:r>
            <a:r>
              <a:rPr kumimoji="0" lang="es-ES" sz="800" b="0" i="0" u="none" strike="noStrike" kern="1200" cap="none" spc="0" normalizeH="0" baseline="0" noProof="0" err="1">
                <a:ln>
                  <a:noFill/>
                </a:ln>
                <a:solidFill>
                  <a:srgbClr val="A6A6A6"/>
                </a:solidFill>
                <a:effectLst/>
                <a:uLnTx/>
                <a:uFillTx/>
                <a:latin typeface="Arial"/>
                <a:ea typeface="+mn-ea"/>
                <a:cs typeface="+mn-cs"/>
              </a:rPr>
              <a:t>Med</a:t>
            </a:r>
            <a:r>
              <a:rPr kumimoji="0" lang="es-ES" sz="800" b="0" i="0" u="none" strike="noStrike" kern="1200" cap="none" spc="0" normalizeH="0" baseline="0" noProof="0">
                <a:ln>
                  <a:noFill/>
                </a:ln>
                <a:solidFill>
                  <a:srgbClr val="A6A6A6"/>
                </a:solidFill>
                <a:effectLst/>
                <a:uLnTx/>
                <a:uFillTx/>
                <a:latin typeface="Arial"/>
                <a:ea typeface="+mn-ea"/>
                <a:cs typeface="+mn-cs"/>
              </a:rPr>
              <a:t>. 2023;388(12):1080-91.</a:t>
            </a:r>
          </a:p>
        </p:txBody>
      </p:sp>
      <p:sp>
        <p:nvSpPr>
          <p:cNvPr id="4" name="CuadroTexto 3">
            <a:extLst>
              <a:ext uri="{FF2B5EF4-FFF2-40B4-BE49-F238E27FC236}">
                <a16:creationId xmlns:a16="http://schemas.microsoft.com/office/drawing/2014/main" id="{775DB7CF-3987-FBA6-2CB5-69981C513AE1}"/>
              </a:ext>
            </a:extLst>
          </p:cNvPr>
          <p:cNvSpPr txBox="1"/>
          <p:nvPr/>
        </p:nvSpPr>
        <p:spPr>
          <a:xfrm>
            <a:off x="2583421" y="3030841"/>
            <a:ext cx="790491" cy="830997"/>
          </a:xfrm>
          <a:prstGeom prst="rect">
            <a:avLst/>
          </a:prstGeom>
          <a:noFill/>
        </p:spPr>
        <p:txBody>
          <a:bodyPr wrap="square" rtlCol="0">
            <a:spAutoFit/>
          </a:bodyPr>
          <a:lstStyle/>
          <a:p>
            <a:pPr algn="ctr"/>
            <a:r>
              <a:rPr lang="es-ES_tradnl" sz="4800" b="1">
                <a:solidFill>
                  <a:srgbClr val="7A45B8"/>
                </a:solidFill>
              </a:rPr>
              <a:t>o</a:t>
            </a:r>
            <a:endParaRPr lang="es-ES" sz="4800" b="1">
              <a:solidFill>
                <a:srgbClr val="7A45B8"/>
              </a:solidFill>
            </a:endParaRPr>
          </a:p>
        </p:txBody>
      </p:sp>
    </p:spTree>
    <p:extLst>
      <p:ext uri="{BB962C8B-B14F-4D97-AF65-F5344CB8AC3E}">
        <p14:creationId xmlns:p14="http://schemas.microsoft.com/office/powerpoint/2010/main" val="4012457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7" y="422278"/>
            <a:ext cx="11109603" cy="520697"/>
          </a:xfrm>
        </p:spPr>
        <p:txBody>
          <a:bodyPr>
            <a:normAutofit fontScale="90000"/>
          </a:bodyPr>
          <a:lstStyle/>
          <a:p>
            <a:r>
              <a:rPr lang="es-ES" sz="3200">
                <a:solidFill>
                  <a:srgbClr val="002060"/>
                </a:solidFill>
              </a:rPr>
              <a:t>Datos demográficos basales</a:t>
            </a:r>
            <a:endParaRPr lang="es-ES"/>
          </a:p>
        </p:txBody>
      </p:sp>
      <p:graphicFrame>
        <p:nvGraphicFramePr>
          <p:cNvPr id="5" name="Tabla 5">
            <a:extLst>
              <a:ext uri="{FF2B5EF4-FFF2-40B4-BE49-F238E27FC236}">
                <a16:creationId xmlns:a16="http://schemas.microsoft.com/office/drawing/2014/main" id="{40A437FC-960A-42DE-8ADD-507C1E4C6422}"/>
              </a:ext>
            </a:extLst>
          </p:cNvPr>
          <p:cNvGraphicFramePr>
            <a:graphicFrameLocks noGrp="1"/>
          </p:cNvGraphicFramePr>
          <p:nvPr>
            <p:extLst>
              <p:ext uri="{D42A27DB-BD31-4B8C-83A1-F6EECF244321}">
                <p14:modId xmlns:p14="http://schemas.microsoft.com/office/powerpoint/2010/main" val="865630097"/>
              </p:ext>
            </p:extLst>
          </p:nvPr>
        </p:nvGraphicFramePr>
        <p:xfrm>
          <a:off x="696000" y="1248472"/>
          <a:ext cx="10800000" cy="4361247"/>
        </p:xfrm>
        <a:graphic>
          <a:graphicData uri="http://schemas.openxmlformats.org/drawingml/2006/table">
            <a:tbl>
              <a:tblPr firstRow="1" bandRow="1">
                <a:tableStyleId>{5C22544A-7EE6-4342-B048-85BDC9FD1C3A}</a:tableStyleId>
              </a:tblPr>
              <a:tblGrid>
                <a:gridCol w="2940818">
                  <a:extLst>
                    <a:ext uri="{9D8B030D-6E8A-4147-A177-3AD203B41FA5}">
                      <a16:colId xmlns:a16="http://schemas.microsoft.com/office/drawing/2014/main" val="2011669309"/>
                    </a:ext>
                  </a:extLst>
                </a:gridCol>
                <a:gridCol w="1811182">
                  <a:extLst>
                    <a:ext uri="{9D8B030D-6E8A-4147-A177-3AD203B41FA5}">
                      <a16:colId xmlns:a16="http://schemas.microsoft.com/office/drawing/2014/main" val="1770488692"/>
                    </a:ext>
                  </a:extLst>
                </a:gridCol>
                <a:gridCol w="1980000">
                  <a:extLst>
                    <a:ext uri="{9D8B030D-6E8A-4147-A177-3AD203B41FA5}">
                      <a16:colId xmlns:a16="http://schemas.microsoft.com/office/drawing/2014/main" val="4017715367"/>
                    </a:ext>
                  </a:extLst>
                </a:gridCol>
                <a:gridCol w="108000">
                  <a:extLst>
                    <a:ext uri="{9D8B030D-6E8A-4147-A177-3AD203B41FA5}">
                      <a16:colId xmlns:a16="http://schemas.microsoft.com/office/drawing/2014/main" val="3316469610"/>
                    </a:ext>
                  </a:extLst>
                </a:gridCol>
                <a:gridCol w="1980000">
                  <a:extLst>
                    <a:ext uri="{9D8B030D-6E8A-4147-A177-3AD203B41FA5}">
                      <a16:colId xmlns:a16="http://schemas.microsoft.com/office/drawing/2014/main" val="2832018183"/>
                    </a:ext>
                  </a:extLst>
                </a:gridCol>
                <a:gridCol w="1980000">
                  <a:extLst>
                    <a:ext uri="{9D8B030D-6E8A-4147-A177-3AD203B41FA5}">
                      <a16:colId xmlns:a16="http://schemas.microsoft.com/office/drawing/2014/main" val="791824949"/>
                    </a:ext>
                  </a:extLst>
                </a:gridCol>
              </a:tblGrid>
              <a:tr h="288000">
                <a:tc>
                  <a:txBody>
                    <a:bodyPr/>
                    <a:lstStyle/>
                    <a:p>
                      <a:endParaRPr lang="es-ES" sz="1400">
                        <a:latin typeface="Arial" panose="020B0604020202020204" pitchFamily="34" charset="0"/>
                        <a:cs typeface="Arial" panose="020B0604020202020204" pitchFamily="34" charset="0"/>
                      </a:endParaRPr>
                    </a:p>
                  </a:txBody>
                  <a:tcPr marL="72000" marR="72000" marT="36000" marB="36000" anchor="ctr">
                    <a:noFill/>
                  </a:tcPr>
                </a:tc>
                <a:tc gridSpan="2">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400" b="1">
                          <a:solidFill>
                            <a:schemeClr val="bg1"/>
                          </a:solidFill>
                          <a:effectLst/>
                          <a:latin typeface="Arial" panose="020B0604020202020204" pitchFamily="34" charset="0"/>
                          <a:cs typeface="Arial" panose="020B0604020202020204" pitchFamily="34" charset="0"/>
                        </a:rPr>
                        <a:t>ADvocate 1</a:t>
                      </a:r>
                      <a:r>
                        <a:rPr lang="en-US" sz="1400" b="1" baseline="30000">
                          <a:solidFill>
                            <a:schemeClr val="bg1"/>
                          </a:solidFill>
                          <a:effectLst/>
                          <a:latin typeface="Arial" panose="020B0604020202020204" pitchFamily="34" charset="0"/>
                          <a:cs typeface="Arial" panose="020B0604020202020204" pitchFamily="34" charset="0"/>
                        </a:rPr>
                        <a:t> </a:t>
                      </a:r>
                      <a:r>
                        <a:rPr lang="en-US" sz="1200" b="1" baseline="0">
                          <a:solidFill>
                            <a:schemeClr val="bg1"/>
                          </a:solidFill>
                          <a:effectLst/>
                          <a:latin typeface="Arial" panose="020B0604020202020204" pitchFamily="34" charset="0"/>
                          <a:cs typeface="Arial" panose="020B0604020202020204" pitchFamily="34" charset="0"/>
                        </a:rPr>
                        <a:t>(N=424)</a:t>
                      </a: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R w="12700" cmpd="sng">
                      <a:noFill/>
                    </a:lnR>
                    <a:lnB w="12700" cap="flat" cmpd="sng" algn="ctr">
                      <a:noFill/>
                      <a:prstDash val="solid"/>
                      <a:round/>
                      <a:headEnd type="none" w="med" len="med"/>
                      <a:tailEnd type="none" w="med" len="med"/>
                    </a:lnB>
                    <a:solidFill>
                      <a:srgbClr val="002060"/>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400" b="1">
                          <a:solidFill>
                            <a:schemeClr val="bg1"/>
                          </a:solidFill>
                          <a:effectLst/>
                          <a:latin typeface="Arial" panose="020B0604020202020204" pitchFamily="34" charset="0"/>
                          <a:cs typeface="Arial" panose="020B0604020202020204" pitchFamily="34" charset="0"/>
                        </a:rPr>
                        <a:t>ADvocate 2</a:t>
                      </a:r>
                      <a:r>
                        <a:rPr lang="en-US" sz="1400" b="1" baseline="30000">
                          <a:solidFill>
                            <a:schemeClr val="bg1"/>
                          </a:solidFill>
                          <a:effectLst/>
                          <a:latin typeface="Arial" panose="020B0604020202020204" pitchFamily="34" charset="0"/>
                          <a:cs typeface="Arial" panose="020B0604020202020204" pitchFamily="34" charset="0"/>
                        </a:rPr>
                        <a:t>  </a:t>
                      </a:r>
                      <a:r>
                        <a:rPr lang="en-US" sz="1200" b="1" baseline="0">
                          <a:solidFill>
                            <a:schemeClr val="bg1"/>
                          </a:solidFill>
                          <a:effectLst/>
                          <a:latin typeface="Arial" panose="020B0604020202020204" pitchFamily="34" charset="0"/>
                          <a:cs typeface="Arial" panose="020B0604020202020204" pitchFamily="34" charset="0"/>
                        </a:rPr>
                        <a:t>(N=427)</a:t>
                      </a: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B w="12700" cap="flat" cmpd="sng" algn="ctr">
                      <a:noFill/>
                      <a:prstDash val="solid"/>
                      <a:round/>
                      <a:headEnd type="none" w="med" len="med"/>
                      <a:tailEnd type="none" w="med" len="med"/>
                    </a:lnB>
                    <a:solidFill>
                      <a:srgbClr val="002060"/>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455613">
                <a:tc>
                  <a:txBody>
                    <a:bodyPr/>
                    <a:lstStyle/>
                    <a:p>
                      <a:endParaRPr lang="es-ES" sz="1400">
                        <a:latin typeface="Arial" panose="020B0604020202020204" pitchFamily="34" charset="0"/>
                        <a:cs typeface="Arial" panose="020B0604020202020204" pitchFamily="34" charset="0"/>
                      </a:endParaRPr>
                    </a:p>
                  </a:txBody>
                  <a:tcPr marL="72000" marR="72000" marT="36000" marB="36000" anchor="c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bg1"/>
                          </a:solidFill>
                          <a:effectLst/>
                          <a:latin typeface="Arial" panose="020B0604020202020204" pitchFamily="34" charset="0"/>
                          <a:ea typeface="+mn-ea"/>
                          <a:cs typeface="Arial" panose="020B0604020202020204" pitchFamily="34" charset="0"/>
                        </a:rPr>
                        <a:t>PBO</a:t>
                      </a:r>
                    </a:p>
                    <a:p>
                      <a:pPr marL="0" marR="0" indent="0" algn="ctr" defTabSz="457200" rtl="0" eaLnBrk="1" fontAlgn="auto" latinLnBrk="0" hangingPunct="1">
                        <a:lnSpc>
                          <a:spcPct val="100000"/>
                        </a:lnSpc>
                        <a:spcBef>
                          <a:spcPts val="0"/>
                        </a:spcBef>
                        <a:spcAft>
                          <a:spcPts val="0"/>
                        </a:spcAft>
                        <a:buClrTx/>
                        <a:buSzTx/>
                        <a:buFontTx/>
                        <a:buNone/>
                        <a:tabLst/>
                        <a:defRPr/>
                      </a:pPr>
                      <a:r>
                        <a:rPr lang="en-GB" sz="1200" b="1" kern="1200">
                          <a:solidFill>
                            <a:schemeClr val="bg1"/>
                          </a:solidFill>
                          <a:effectLst/>
                          <a:latin typeface="Arial" panose="020B0604020202020204" pitchFamily="34" charset="0"/>
                          <a:ea typeface="+mn-ea"/>
                          <a:cs typeface="Arial" panose="020B0604020202020204" pitchFamily="34" charset="0"/>
                        </a:rPr>
                        <a:t>(n=141)</a:t>
                      </a:r>
                    </a:p>
                  </a:txBody>
                  <a:tcPr marL="90000" marR="90000" marT="46800" marB="46800" anchor="b">
                    <a:lnT w="38100" cmpd="sng">
                      <a:noFill/>
                    </a:lnT>
                    <a:lnB w="12700" cap="flat" cmpd="sng" algn="ctr">
                      <a:noFill/>
                      <a:prstDash val="solid"/>
                      <a:round/>
                      <a:headEnd type="none" w="med" len="med"/>
                      <a:tailEnd type="none" w="med" len="med"/>
                    </a:lnB>
                    <a:solidFill>
                      <a:srgbClr val="B3B3B3"/>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bg1"/>
                          </a:solidFill>
                          <a:effectLst/>
                          <a:latin typeface="Arial" panose="020B0604020202020204" pitchFamily="34" charset="0"/>
                          <a:ea typeface="+mn-ea"/>
                          <a:cs typeface="Arial" panose="020B0604020202020204" pitchFamily="34" charset="0"/>
                        </a:rPr>
                        <a:t>LEBRI 250 mg C2S</a:t>
                      </a:r>
                      <a:br>
                        <a:rPr lang="en-US" sz="1200" b="1" kern="1200">
                          <a:solidFill>
                            <a:schemeClr val="bg1"/>
                          </a:solidFill>
                          <a:effectLst/>
                          <a:latin typeface="Arial" panose="020B0604020202020204" pitchFamily="34" charset="0"/>
                          <a:ea typeface="+mn-ea"/>
                          <a:cs typeface="Arial" panose="020B0604020202020204" pitchFamily="34" charset="0"/>
                        </a:rPr>
                      </a:br>
                      <a:r>
                        <a:rPr lang="en-US" sz="1200" b="1" kern="1200">
                          <a:solidFill>
                            <a:schemeClr val="bg1"/>
                          </a:solidFill>
                          <a:effectLst/>
                          <a:latin typeface="Arial" panose="020B0604020202020204" pitchFamily="34" charset="0"/>
                          <a:ea typeface="+mn-ea"/>
                          <a:cs typeface="Arial" panose="020B0604020202020204" pitchFamily="34" charset="0"/>
                        </a:rPr>
                        <a:t>(n=283)</a:t>
                      </a:r>
                      <a:endParaRPr lang="en-GB" sz="1200" b="1" kern="1200">
                        <a:solidFill>
                          <a:schemeClr val="bg1"/>
                        </a:solidFill>
                        <a:effectLst/>
                        <a:latin typeface="Arial" panose="020B0604020202020204" pitchFamily="34" charset="0"/>
                        <a:ea typeface="+mn-ea"/>
                        <a:cs typeface="Arial" panose="020B0604020202020204" pitchFamily="34" charset="0"/>
                      </a:endParaRPr>
                    </a:p>
                  </a:txBody>
                  <a:tcPr marL="90000" marR="90000" marT="46800" marB="46800" anchor="b">
                    <a:lnR w="12700" cmpd="sng">
                      <a:noFill/>
                    </a:lnR>
                    <a:lnT w="38100" cmpd="sng">
                      <a:noFill/>
                    </a:lnT>
                    <a:lnB w="12700" cap="flat" cmpd="sng" algn="ctr">
                      <a:noFill/>
                      <a:prstDash val="solid"/>
                      <a:round/>
                      <a:headEnd type="none" w="med" len="med"/>
                      <a:tailEnd type="none" w="med" len="med"/>
                    </a:lnB>
                    <a:solidFill>
                      <a:srgbClr val="834AC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00" b="0" kern="1200">
                        <a:solidFill>
                          <a:schemeClr val="bg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i="0">
                          <a:solidFill>
                            <a:schemeClr val="bg1"/>
                          </a:solidFill>
                          <a:effectLst/>
                          <a:latin typeface="Arial" panose="020B0604020202020204" pitchFamily="34" charset="0"/>
                          <a:cs typeface="Arial" panose="020B0604020202020204" pitchFamily="34" charset="0"/>
                        </a:rPr>
                        <a:t>PBO</a:t>
                      </a:r>
                    </a:p>
                    <a:p>
                      <a:pPr algn="ctr" fontAlgn="base"/>
                      <a:r>
                        <a:rPr lang="en-US" sz="1200" b="1" i="0">
                          <a:solidFill>
                            <a:schemeClr val="bg1"/>
                          </a:solidFill>
                          <a:effectLst/>
                          <a:latin typeface="Arial" panose="020B0604020202020204" pitchFamily="34" charset="0"/>
                          <a:cs typeface="Arial" panose="020B0604020202020204" pitchFamily="34" charset="0"/>
                        </a:rPr>
                        <a:t>(n=146)</a:t>
                      </a:r>
                      <a:endParaRPr lang="en-US" sz="1200" b="0" i="0">
                        <a:solidFill>
                          <a:schemeClr val="bg1"/>
                        </a:solidFill>
                        <a:effectLst/>
                        <a:latin typeface="Arial" panose="020B0604020202020204" pitchFamily="34" charset="0"/>
                        <a:cs typeface="Arial" panose="020B0604020202020204" pitchFamily="34" charset="0"/>
                      </a:endParaRPr>
                    </a:p>
                  </a:txBody>
                  <a:tcPr anchor="b">
                    <a:lnL w="12700" cmpd="sng">
                      <a:noFill/>
                    </a:lnL>
                    <a:lnT w="38100" cmpd="sng">
                      <a:noFill/>
                    </a:lnT>
                    <a:lnB w="12700" cap="flat" cmpd="sng" algn="ctr">
                      <a:noFill/>
                      <a:prstDash val="solid"/>
                      <a:round/>
                      <a:headEnd type="none" w="med" len="med"/>
                      <a:tailEnd type="none" w="med" len="med"/>
                    </a:lnB>
                    <a:solidFill>
                      <a:srgbClr val="B3B3B3"/>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i="0">
                          <a:solidFill>
                            <a:schemeClr val="bg1"/>
                          </a:solidFill>
                          <a:effectLst/>
                          <a:latin typeface="Arial" panose="020B0604020202020204" pitchFamily="34" charset="0"/>
                          <a:cs typeface="Arial" panose="020B0604020202020204" pitchFamily="34" charset="0"/>
                        </a:rPr>
                        <a:t>LEBRI </a:t>
                      </a:r>
                      <a:r>
                        <a:rPr lang="pl-PL" sz="1200" b="1" i="0">
                          <a:solidFill>
                            <a:schemeClr val="bg1"/>
                          </a:solidFill>
                          <a:effectLst/>
                          <a:latin typeface="Arial" panose="020B0604020202020204" pitchFamily="34" charset="0"/>
                          <a:cs typeface="Arial" panose="020B0604020202020204" pitchFamily="34" charset="0"/>
                        </a:rPr>
                        <a:t>250 </a:t>
                      </a:r>
                      <a:r>
                        <a:rPr lang="en-US" sz="1200" b="1" i="0">
                          <a:solidFill>
                            <a:schemeClr val="bg1"/>
                          </a:solidFill>
                          <a:effectLst/>
                          <a:latin typeface="Arial" panose="020B0604020202020204" pitchFamily="34" charset="0"/>
                          <a:cs typeface="Arial" panose="020B0604020202020204" pitchFamily="34" charset="0"/>
                        </a:rPr>
                        <a:t>mg </a:t>
                      </a:r>
                      <a:r>
                        <a:rPr lang="pl-PL" sz="1200" b="1" i="0">
                          <a:solidFill>
                            <a:schemeClr val="bg1"/>
                          </a:solidFill>
                          <a:effectLst/>
                          <a:latin typeface="Arial" panose="020B0604020202020204" pitchFamily="34" charset="0"/>
                          <a:cs typeface="Arial" panose="020B0604020202020204" pitchFamily="34" charset="0"/>
                        </a:rPr>
                        <a:t>C2S</a:t>
                      </a:r>
                      <a:br>
                        <a:rPr lang="pl-PL" sz="1200" b="1" i="0">
                          <a:solidFill>
                            <a:schemeClr val="bg1"/>
                          </a:solidFill>
                          <a:effectLst/>
                          <a:latin typeface="Arial" panose="020B0604020202020204" pitchFamily="34" charset="0"/>
                          <a:cs typeface="Arial" panose="020B0604020202020204" pitchFamily="34" charset="0"/>
                        </a:rPr>
                      </a:br>
                      <a:r>
                        <a:rPr lang="pl-PL" sz="1200" b="0" i="0">
                          <a:solidFill>
                            <a:schemeClr val="bg1"/>
                          </a:solidFill>
                          <a:effectLst/>
                          <a:latin typeface="Arial" panose="020B0604020202020204" pitchFamily="34" charset="0"/>
                          <a:cs typeface="Arial" panose="020B0604020202020204" pitchFamily="34" charset="0"/>
                        </a:rPr>
                        <a:t>(</a:t>
                      </a:r>
                      <a:r>
                        <a:rPr lang="pl-PL" sz="1200" b="1" i="0">
                          <a:solidFill>
                            <a:schemeClr val="bg1"/>
                          </a:solidFill>
                          <a:effectLst/>
                          <a:latin typeface="Arial" panose="020B0604020202020204" pitchFamily="34" charset="0"/>
                          <a:cs typeface="Arial" panose="020B0604020202020204" pitchFamily="34" charset="0"/>
                        </a:rPr>
                        <a:t>n=281</a:t>
                      </a:r>
                      <a:r>
                        <a:rPr lang="pl-PL" sz="1200" b="0" i="0">
                          <a:solidFill>
                            <a:schemeClr val="bg1"/>
                          </a:solidFill>
                          <a:effectLst/>
                          <a:latin typeface="Arial" panose="020B0604020202020204" pitchFamily="34" charset="0"/>
                          <a:cs typeface="Arial" panose="020B0604020202020204" pitchFamily="34" charset="0"/>
                        </a:rPr>
                        <a:t>)</a:t>
                      </a:r>
                    </a:p>
                  </a:txBody>
                  <a:tcPr anchor="b">
                    <a:lnT w="38100" cmpd="sng">
                      <a:noFill/>
                    </a:lnT>
                    <a:lnB w="12700" cap="flat" cmpd="sng" algn="ctr">
                      <a:noFill/>
                      <a:prstDash val="solid"/>
                      <a:round/>
                      <a:headEnd type="none" w="med" len="med"/>
                      <a:tailEnd type="none" w="med" len="med"/>
                    </a:lnB>
                    <a:solidFill>
                      <a:srgbClr val="834AC5"/>
                    </a:solidFill>
                  </a:tcPr>
                </a:tc>
                <a:extLst>
                  <a:ext uri="{0D108BD9-81ED-4DB2-BD59-A6C34878D82A}">
                    <a16:rowId xmlns:a16="http://schemas.microsoft.com/office/drawing/2014/main" val="3438552738"/>
                  </a:ext>
                </a:extLst>
              </a:tr>
              <a:tr h="25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noProof="0" err="1">
                          <a:solidFill>
                            <a:srgbClr val="22346A"/>
                          </a:solidFill>
                          <a:latin typeface="Arial" panose="020B0604020202020204" pitchFamily="34" charset="0"/>
                          <a:ea typeface="Tahoma" panose="020B0604030504040204" pitchFamily="34" charset="0"/>
                          <a:cs typeface="Arial" panose="020B0604020202020204" pitchFamily="34" charset="0"/>
                        </a:rPr>
                        <a:t>Edad</a:t>
                      </a:r>
                      <a:r>
                        <a:rPr lang="en-US" sz="1200" b="1" noProof="0">
                          <a:solidFill>
                            <a:srgbClr val="22346A"/>
                          </a:solidFill>
                          <a:latin typeface="Arial" panose="020B0604020202020204" pitchFamily="34" charset="0"/>
                          <a:ea typeface="Tahoma" panose="020B0604030504040204" pitchFamily="34" charset="0"/>
                          <a:cs typeface="Arial" panose="020B0604020202020204" pitchFamily="34" charset="0"/>
                        </a:rPr>
                        <a:t> (</a:t>
                      </a:r>
                      <a:r>
                        <a:rPr lang="en-US" sz="1200" b="1" noProof="0" err="1">
                          <a:solidFill>
                            <a:srgbClr val="22346A"/>
                          </a:solidFill>
                          <a:latin typeface="Arial" panose="020B0604020202020204" pitchFamily="34" charset="0"/>
                          <a:ea typeface="Tahoma" panose="020B0604030504040204" pitchFamily="34" charset="0"/>
                          <a:cs typeface="Arial" panose="020B0604020202020204" pitchFamily="34" charset="0"/>
                        </a:rPr>
                        <a:t>años</a:t>
                      </a:r>
                      <a:r>
                        <a:rPr lang="en-US" sz="1200" b="1" noProof="0">
                          <a:solidFill>
                            <a:srgbClr val="22346A"/>
                          </a:solidFill>
                          <a:latin typeface="Arial" panose="020B0604020202020204" pitchFamily="34" charset="0"/>
                          <a:ea typeface="Tahoma" panose="020B0604030504040204" pitchFamily="34" charset="0"/>
                          <a:cs typeface="Arial" panose="020B0604020202020204" pitchFamily="34" charset="0"/>
                        </a:rPr>
                        <a:t>), media (DE)</a:t>
                      </a:r>
                      <a:endParaRPr lang="en-US" sz="1200" b="1" baseline="3000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T="36000" marB="36000" anchor="ctr">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34,2 (16,4)</a:t>
                      </a:r>
                    </a:p>
                  </a:txBody>
                  <a:tcPr marL="0" marR="0" marT="36000" marB="36000" anchor="ct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36,1 (17,8)</a:t>
                      </a:r>
                    </a:p>
                  </a:txBody>
                  <a:tcPr marL="0" marR="0" marT="36000" marB="36000" anchor="ctr">
                    <a:lnR w="12700" cmpd="sng">
                      <a:no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algn="ct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100" b="0" i="0" u="none" strike="noStrike">
                          <a:solidFill>
                            <a:srgbClr val="22346A"/>
                          </a:solidFill>
                          <a:effectLst/>
                          <a:latin typeface="Arial" panose="020B0604020202020204" pitchFamily="34" charset="0"/>
                          <a:cs typeface="Arial" panose="020B0604020202020204" pitchFamily="34" charset="0"/>
                        </a:rPr>
                        <a:t>35,3 (17,2)</a:t>
                      </a:r>
                      <a:endParaRPr lang="en-GB" sz="1100" b="0" i="0">
                        <a:solidFill>
                          <a:srgbClr val="22346A"/>
                        </a:solidFill>
                        <a:effectLst/>
                        <a:latin typeface="Arial" panose="020B0604020202020204" pitchFamily="34" charset="0"/>
                        <a:cs typeface="Arial" panose="020B0604020202020204" pitchFamily="34" charset="0"/>
                      </a:endParaRPr>
                    </a:p>
                  </a:txBody>
                  <a:tcPr marL="0" marR="0" marT="36000" marB="36000" anchor="ctr">
                    <a:lnL w="12700" cmpd="sng">
                      <a:noFill/>
                    </a:lnL>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100" b="0" i="0" u="none" strike="noStrike">
                          <a:solidFill>
                            <a:srgbClr val="22346A"/>
                          </a:solidFill>
                          <a:effectLst/>
                          <a:latin typeface="Arial" panose="020B0604020202020204" pitchFamily="34" charset="0"/>
                          <a:cs typeface="Arial" panose="020B0604020202020204" pitchFamily="34" charset="0"/>
                        </a:rPr>
                        <a:t>36,6 (16,8)</a:t>
                      </a:r>
                      <a:endParaRPr lang="en-GB" sz="1100" b="0" i="0">
                        <a:solidFill>
                          <a:srgbClr val="22346A"/>
                        </a:solidFill>
                        <a:effectLst/>
                        <a:latin typeface="Arial" panose="020B0604020202020204" pitchFamily="34" charset="0"/>
                        <a:cs typeface="Arial" panose="020B0604020202020204" pitchFamily="34" charset="0"/>
                      </a:endParaRPr>
                    </a:p>
                  </a:txBody>
                  <a:tcPr marL="0" marR="0" marT="36000" marB="36000" anchor="ct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855945058"/>
                  </a:ext>
                </a:extLst>
              </a:tr>
              <a:tr h="252000">
                <a:tc>
                  <a:txBody>
                    <a:bodyPr/>
                    <a:lstStyle/>
                    <a:p>
                      <a:pPr marL="108000"/>
                      <a:r>
                        <a:rPr lang="en-US" sz="1200" b="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Adolescentes</a:t>
                      </a:r>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 (12 a &lt;18 </a:t>
                      </a:r>
                      <a:r>
                        <a:rPr lang="en-US" sz="1200" b="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años</a:t>
                      </a:r>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 n (%)</a:t>
                      </a:r>
                    </a:p>
                  </a:txBody>
                  <a:tcPr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18 (12,8)</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37 (13,1)</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r>
                        <a:rPr lang="en-GB" sz="1100" b="0" i="0">
                          <a:solidFill>
                            <a:srgbClr val="22346A"/>
                          </a:solidFill>
                          <a:effectLst/>
                          <a:latin typeface="Arial" panose="020B0604020202020204" pitchFamily="34" charset="0"/>
                          <a:cs typeface="Arial" panose="020B0604020202020204" pitchFamily="34" charset="0"/>
                        </a:rPr>
                        <a:t>17 (11,6)</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base"/>
                      <a:r>
                        <a:rPr lang="en-GB" sz="1100" b="0" i="0">
                          <a:solidFill>
                            <a:srgbClr val="22346A"/>
                          </a:solidFill>
                          <a:effectLst/>
                          <a:latin typeface="Arial" panose="020B0604020202020204" pitchFamily="34" charset="0"/>
                          <a:cs typeface="Arial" panose="020B0604020202020204" pitchFamily="34" charset="0"/>
                        </a:rPr>
                        <a:t>30 (10,7)</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430797830"/>
                  </a:ext>
                </a:extLst>
              </a:tr>
              <a:tr h="252000">
                <a:tc>
                  <a:txBody>
                    <a:bodyPr/>
                    <a:lstStyle/>
                    <a:p>
                      <a:pPr marL="108000"/>
                      <a:r>
                        <a:rPr lang="en-US" sz="1200" b="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Adultos</a:t>
                      </a:r>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 (≥18 </a:t>
                      </a:r>
                      <a:r>
                        <a:rPr lang="en-US" sz="1200" b="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años</a:t>
                      </a:r>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 n (%)</a:t>
                      </a:r>
                    </a:p>
                  </a:txBody>
                  <a:tcPr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123 (87,2)</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246 (86,9)</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r>
                        <a:rPr lang="en-GB" sz="1100" b="0" i="0">
                          <a:solidFill>
                            <a:srgbClr val="22346A"/>
                          </a:solidFill>
                          <a:effectLst/>
                          <a:latin typeface="Arial" panose="020B0604020202020204" pitchFamily="34" charset="0"/>
                          <a:cs typeface="Arial" panose="020B0604020202020204" pitchFamily="34" charset="0"/>
                        </a:rPr>
                        <a:t>129 (88,4)</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base"/>
                      <a:r>
                        <a:rPr lang="en-GB" sz="1100" b="0" i="0">
                          <a:solidFill>
                            <a:srgbClr val="22346A"/>
                          </a:solidFill>
                          <a:effectLst/>
                          <a:latin typeface="Arial" panose="020B0604020202020204" pitchFamily="34" charset="0"/>
                          <a:cs typeface="Arial" panose="020B0604020202020204" pitchFamily="34" charset="0"/>
                        </a:rPr>
                        <a:t>251 (89,3)</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99206882"/>
                  </a:ext>
                </a:extLst>
              </a:tr>
              <a:tr h="25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noProof="0" err="1">
                          <a:solidFill>
                            <a:srgbClr val="22346A"/>
                          </a:solidFill>
                          <a:latin typeface="Arial" panose="020B0604020202020204" pitchFamily="34" charset="0"/>
                          <a:ea typeface="Tahoma" panose="020B0604030504040204" pitchFamily="34" charset="0"/>
                          <a:cs typeface="Arial" panose="020B0604020202020204" pitchFamily="34" charset="0"/>
                        </a:rPr>
                        <a:t>Mujeres</a:t>
                      </a:r>
                      <a:r>
                        <a:rPr lang="en-US" sz="1200" b="1" noProof="0">
                          <a:solidFill>
                            <a:srgbClr val="22346A"/>
                          </a:solidFill>
                          <a:latin typeface="Arial" panose="020B0604020202020204" pitchFamily="34" charset="0"/>
                          <a:ea typeface="Tahoma" panose="020B0604030504040204" pitchFamily="34" charset="0"/>
                          <a:cs typeface="Arial" panose="020B0604020202020204" pitchFamily="34" charset="0"/>
                        </a:rPr>
                        <a:t>, n (%)</a:t>
                      </a:r>
                      <a:endParaRPr lang="en-US" sz="1200" b="1" baseline="3000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n-US" sz="1100" b="0">
                          <a:solidFill>
                            <a:srgbClr val="22346A"/>
                          </a:solidFill>
                          <a:effectLst/>
                          <a:latin typeface="Arial" panose="020B0604020202020204" pitchFamily="34" charset="0"/>
                          <a:ea typeface="Calibri"/>
                          <a:cs typeface="Arial" panose="020B0604020202020204" pitchFamily="34" charset="0"/>
                        </a:rPr>
                        <a:t>73 (51,8)</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n-US" sz="1100" b="0">
                          <a:solidFill>
                            <a:srgbClr val="22346A"/>
                          </a:solidFill>
                          <a:effectLst/>
                          <a:latin typeface="Arial" panose="020B0604020202020204" pitchFamily="34" charset="0"/>
                          <a:ea typeface="Calibri"/>
                          <a:cs typeface="Arial" panose="020B0604020202020204" pitchFamily="34" charset="0"/>
                        </a:rPr>
                        <a:t>141 (49,8)</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100" b="0" i="0" u="none" strike="noStrike">
                          <a:solidFill>
                            <a:srgbClr val="22346A"/>
                          </a:solidFill>
                          <a:effectLst/>
                          <a:latin typeface="Arial" panose="020B0604020202020204" pitchFamily="34" charset="0"/>
                          <a:cs typeface="Arial" panose="020B0604020202020204" pitchFamily="34" charset="0"/>
                        </a:rPr>
                        <a:t>75 (51,4)</a:t>
                      </a:r>
                      <a:endParaRPr lang="en-GB" sz="1100" b="0" i="0">
                        <a:solidFill>
                          <a:srgbClr val="22346A"/>
                        </a:solidFill>
                        <a:effectLst/>
                        <a:latin typeface="Arial" panose="020B0604020202020204" pitchFamily="34" charset="0"/>
                        <a:cs typeface="Arial" panose="020B0604020202020204" pitchFamily="34" charset="0"/>
                      </a:endParaRP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100" b="0" i="0" u="none" strike="noStrike">
                          <a:solidFill>
                            <a:srgbClr val="22346A"/>
                          </a:solidFill>
                          <a:effectLst/>
                          <a:latin typeface="Arial" panose="020B0604020202020204" pitchFamily="34" charset="0"/>
                          <a:cs typeface="Arial" panose="020B0604020202020204" pitchFamily="34" charset="0"/>
                        </a:rPr>
                        <a:t>136 (48,4)</a:t>
                      </a:r>
                      <a:endParaRPr lang="en-GB" sz="1100" b="0" i="0">
                        <a:solidFill>
                          <a:srgbClr val="22346A"/>
                        </a:solidFill>
                        <a:effectLst/>
                        <a:latin typeface="Arial" panose="020B0604020202020204" pitchFamily="34" charset="0"/>
                        <a:cs typeface="Arial" panose="020B0604020202020204" pitchFamily="34" charset="0"/>
                      </a:endParaRP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055584500"/>
                  </a:ext>
                </a:extLst>
              </a:tr>
              <a:tr h="252000">
                <a:tc>
                  <a:txBody>
                    <a:bodyPr/>
                    <a:lstStyle/>
                    <a:p>
                      <a:r>
                        <a:rPr lang="en-US" sz="1200" b="1"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Región</a:t>
                      </a:r>
                      <a:r>
                        <a:rPr lang="en-US" sz="1200" b="1" baseline="0" noProof="0">
                          <a:solidFill>
                            <a:srgbClr val="22346A"/>
                          </a:solidFill>
                          <a:latin typeface="Arial" panose="020B0604020202020204" pitchFamily="34" charset="0"/>
                          <a:ea typeface="Tahoma" panose="020B0604030504040204" pitchFamily="34" charset="0"/>
                          <a:cs typeface="Arial" panose="020B0604020202020204" pitchFamily="34" charset="0"/>
                        </a:rPr>
                        <a:t>, n (%)</a:t>
                      </a:r>
                    </a:p>
                  </a:txBody>
                  <a:tcPr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552789765"/>
                  </a:ext>
                </a:extLst>
              </a:tr>
              <a:tr h="252000">
                <a:tc>
                  <a:txBody>
                    <a:bodyPr/>
                    <a:lstStyle/>
                    <a:p>
                      <a:pPr marL="108000"/>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EE. UU.</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62 (44,0)</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128 (45,2)</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60 (41,1)</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107 (38,1)</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801263901"/>
                  </a:ext>
                </a:extLst>
              </a:tr>
              <a:tr h="252000">
                <a:tc>
                  <a:txBody>
                    <a:bodyPr/>
                    <a:lstStyle/>
                    <a:p>
                      <a:pPr marL="108000"/>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Europa</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46 (32,6)</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92 (32,5)</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38 (26,0)</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76 (27,0)</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526034642"/>
                  </a:ext>
                </a:extLst>
              </a:tr>
              <a:tr h="252000">
                <a:tc>
                  <a:txBody>
                    <a:bodyPr/>
                    <a:lstStyle/>
                    <a:p>
                      <a:pPr marL="108000"/>
                      <a:r>
                        <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rPr>
                        <a:t>Resto del </a:t>
                      </a:r>
                      <a:r>
                        <a:rPr lang="en-US" sz="1200" b="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mundo</a:t>
                      </a:r>
                      <a:endParaRPr lang="en-US" sz="1200" b="0" baseline="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33 (23,4)</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63 (22,3)</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48 (32,9)</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ctr"/>
                      <a:r>
                        <a:rPr lang="en-US" sz="1200" b="0" i="0" u="none" strike="noStrike">
                          <a:solidFill>
                            <a:srgbClr val="22346A"/>
                          </a:solidFill>
                          <a:effectLst/>
                          <a:latin typeface="Arial" panose="020B0604020202020204" pitchFamily="34" charset="0"/>
                          <a:cs typeface="Arial" panose="020B0604020202020204" pitchFamily="34" charset="0"/>
                        </a:rPr>
                        <a:t>98 (34,9)</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99880171"/>
                  </a:ext>
                </a:extLst>
              </a:tr>
              <a:tr h="252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l" defTabSz="914400" rtl="0" eaLnBrk="1" latinLnBrk="0" hangingPunct="1"/>
                      <a:r>
                        <a:rPr lang="en-U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Raza, n (%)</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22346A"/>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190883360"/>
                  </a:ext>
                </a:extLst>
              </a:tr>
              <a:tr h="252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914400" rtl="0" eaLnBrk="1" latinLnBrk="0" hangingPunct="1">
                        <a:lnSpc>
                          <a:spcPct val="100000"/>
                        </a:lnSpc>
                        <a:spcBef>
                          <a:spcPts val="0"/>
                        </a:spcBef>
                        <a:spcAft>
                          <a:spcPts val="0"/>
                        </a:spcAft>
                      </a:pPr>
                      <a:r>
                        <a:rPr lang="en-US" sz="1200" b="0" kern="1200" noProof="0" err="1">
                          <a:solidFill>
                            <a:srgbClr val="22346A"/>
                          </a:solidFill>
                          <a:latin typeface="Arial" panose="020B0604020202020204" pitchFamily="34" charset="0"/>
                          <a:ea typeface="Tahoma" panose="020B0604030504040204" pitchFamily="34" charset="0"/>
                          <a:cs typeface="Arial" panose="020B0604020202020204" pitchFamily="34" charset="0"/>
                        </a:rPr>
                        <a:t>Caucásica</a:t>
                      </a:r>
                      <a:endParaRPr lang="en-US" sz="1200" b="0" kern="120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93 (66,0)</a:t>
                      </a:r>
                      <a:endPar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196 (69,3)</a:t>
                      </a:r>
                      <a:endPar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u="none" strike="noStrike">
                          <a:solidFill>
                            <a:srgbClr val="22346A"/>
                          </a:solidFill>
                          <a:effectLst/>
                          <a:latin typeface="Arial" panose="020B0604020202020204" pitchFamily="34" charset="0"/>
                          <a:cs typeface="Arial" panose="020B0604020202020204" pitchFamily="34" charset="0"/>
                        </a:rPr>
                        <a:t>85 (58,2</a:t>
                      </a:r>
                      <a:r>
                        <a:rPr lang="en-GB" sz="1200" b="0" i="0">
                          <a:solidFill>
                            <a:srgbClr val="22346A"/>
                          </a:solidFill>
                          <a:effectLst/>
                          <a:latin typeface="Arial" panose="020B0604020202020204" pitchFamily="34" charset="0"/>
                          <a:cs typeface="Arial" panose="020B0604020202020204" pitchFamily="34" charset="0"/>
                        </a:rPr>
                        <a:t>)</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u="none" strike="noStrike">
                          <a:solidFill>
                            <a:srgbClr val="22346A"/>
                          </a:solidFill>
                          <a:effectLst/>
                          <a:latin typeface="Arial" panose="020B0604020202020204" pitchFamily="34" charset="0"/>
                          <a:cs typeface="Arial" panose="020B0604020202020204" pitchFamily="34" charset="0"/>
                        </a:rPr>
                        <a:t>168 (59,8)</a:t>
                      </a:r>
                      <a:endParaRPr lang="en-GB" sz="1200" b="0" i="0">
                        <a:solidFill>
                          <a:srgbClr val="22346A"/>
                        </a:solidFill>
                        <a:effectLst/>
                        <a:latin typeface="Arial" panose="020B0604020202020204" pitchFamily="34" charset="0"/>
                        <a:cs typeface="Arial" panose="020B0604020202020204" pitchFamily="34" charset="0"/>
                      </a:endParaRP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527151334"/>
                  </a:ext>
                </a:extLst>
              </a:tr>
              <a:tr h="252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914400" rtl="0" eaLnBrk="1" latinLnBrk="0" hangingPunct="1">
                        <a:lnSpc>
                          <a:spcPct val="100000"/>
                        </a:lnSpc>
                        <a:spcBef>
                          <a:spcPts val="0"/>
                        </a:spcBef>
                        <a:spcAft>
                          <a:spcPts val="0"/>
                        </a:spcAft>
                      </a:pPr>
                      <a:r>
                        <a:rPr lang="en-US" sz="1200" b="0" kern="1200" noProof="0">
                          <a:solidFill>
                            <a:srgbClr val="22346A"/>
                          </a:solidFill>
                          <a:latin typeface="Arial" panose="020B0604020202020204" pitchFamily="34" charset="0"/>
                          <a:ea typeface="Tahoma" panose="020B0604030504040204" pitchFamily="34" charset="0"/>
                          <a:cs typeface="Arial" panose="020B0604020202020204" pitchFamily="34" charset="0"/>
                        </a:rPr>
                        <a:t>Negra/</a:t>
                      </a:r>
                      <a:r>
                        <a:rPr lang="es-ES" sz="1200" b="0" kern="1200" noProof="0">
                          <a:solidFill>
                            <a:srgbClr val="22346A"/>
                          </a:solidFill>
                          <a:latin typeface="Arial" panose="020B0604020202020204" pitchFamily="34" charset="0"/>
                          <a:ea typeface="Tahoma" panose="020B0604030504040204" pitchFamily="34" charset="0"/>
                          <a:cs typeface="Arial" panose="020B0604020202020204" pitchFamily="34" charset="0"/>
                        </a:rPr>
                        <a:t>afroamericana</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16 (11,3)</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33 (11,7)</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u="none" strike="noStrike">
                          <a:solidFill>
                            <a:srgbClr val="22346A"/>
                          </a:solidFill>
                          <a:effectLst/>
                          <a:latin typeface="Arial" panose="020B0604020202020204" pitchFamily="34" charset="0"/>
                          <a:cs typeface="Arial" panose="020B0604020202020204" pitchFamily="34" charset="0"/>
                        </a:rPr>
                        <a:t>10 (6,8)</a:t>
                      </a:r>
                      <a:endParaRPr lang="en-GB" sz="1200" b="0" i="0">
                        <a:solidFill>
                          <a:srgbClr val="22346A"/>
                        </a:solidFill>
                        <a:effectLst/>
                        <a:latin typeface="Arial" panose="020B0604020202020204" pitchFamily="34" charset="0"/>
                        <a:cs typeface="Arial" panose="020B0604020202020204" pitchFamily="34" charset="0"/>
                      </a:endParaRP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a:solidFill>
                            <a:srgbClr val="22346A"/>
                          </a:solidFill>
                          <a:effectLst/>
                          <a:latin typeface="Arial" panose="020B0604020202020204" pitchFamily="34" charset="0"/>
                          <a:cs typeface="Arial" panose="020B0604020202020204" pitchFamily="34" charset="0"/>
                        </a:rPr>
                        <a:t>25 (8,9)</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488406221"/>
                  </a:ext>
                </a:extLst>
              </a:tr>
              <a:tr h="252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914400" rtl="0" eaLnBrk="1" latinLnBrk="0" hangingPunct="1">
                        <a:lnSpc>
                          <a:spcPct val="100000"/>
                        </a:lnSpc>
                        <a:spcBef>
                          <a:spcPts val="0"/>
                        </a:spcBef>
                        <a:spcAft>
                          <a:spcPts val="0"/>
                        </a:spcAft>
                      </a:pPr>
                      <a:r>
                        <a:rPr lang="es-ES" sz="1200" b="0" kern="1200" noProof="0">
                          <a:solidFill>
                            <a:srgbClr val="22346A"/>
                          </a:solidFill>
                          <a:latin typeface="Arial" panose="020B0604020202020204" pitchFamily="34" charset="0"/>
                          <a:ea typeface="Tahoma" panose="020B0604030504040204" pitchFamily="34" charset="0"/>
                          <a:cs typeface="Arial" panose="020B0604020202020204" pitchFamily="34" charset="0"/>
                        </a:rPr>
                        <a:t>Asiática</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31 (22,0)</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n-US" sz="1200" b="0">
                          <a:solidFill>
                            <a:srgbClr val="22346A"/>
                          </a:solidFill>
                          <a:effectLst/>
                          <a:latin typeface="Arial" panose="020B0604020202020204" pitchFamily="34" charset="0"/>
                          <a:ea typeface="Calibri"/>
                          <a:cs typeface="Arial" panose="020B0604020202020204" pitchFamily="34" charset="0"/>
                        </a:rPr>
                        <a:t>39 (13,8)</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u="none" strike="noStrike">
                          <a:solidFill>
                            <a:srgbClr val="22346A"/>
                          </a:solidFill>
                          <a:effectLst/>
                          <a:latin typeface="Arial" panose="020B0604020202020204" pitchFamily="34" charset="0"/>
                          <a:cs typeface="Arial" panose="020B0604020202020204" pitchFamily="34" charset="0"/>
                        </a:rPr>
                        <a:t>44 (30,1</a:t>
                      </a:r>
                      <a:r>
                        <a:rPr lang="en-GB" sz="1200" b="0" i="0">
                          <a:solidFill>
                            <a:srgbClr val="22346A"/>
                          </a:solidFill>
                          <a:effectLst/>
                          <a:latin typeface="Arial" panose="020B0604020202020204" pitchFamily="34" charset="0"/>
                          <a:cs typeface="Arial" panose="020B0604020202020204" pitchFamily="34" charset="0"/>
                        </a:rPr>
                        <a:t>)</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u="none" strike="noStrike">
                          <a:solidFill>
                            <a:srgbClr val="22346A"/>
                          </a:solidFill>
                          <a:effectLst/>
                          <a:latin typeface="Arial" panose="020B0604020202020204" pitchFamily="34" charset="0"/>
                          <a:cs typeface="Arial" panose="020B0604020202020204" pitchFamily="34" charset="0"/>
                        </a:rPr>
                        <a:t>78 (27,8)</a:t>
                      </a:r>
                      <a:endParaRPr lang="en-GB" sz="1200" b="0" i="0">
                        <a:solidFill>
                          <a:srgbClr val="22346A"/>
                        </a:solidFill>
                        <a:effectLst/>
                        <a:latin typeface="Arial" panose="020B0604020202020204" pitchFamily="34" charset="0"/>
                        <a:cs typeface="Arial" panose="020B0604020202020204" pitchFamily="34" charset="0"/>
                      </a:endParaRP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107424234"/>
                  </a:ext>
                </a:extLst>
              </a:tr>
              <a:tr h="252000">
                <a:tc>
                  <a:txBody>
                    <a:bodyPr/>
                    <a:lstStyle/>
                    <a:p>
                      <a:pPr marL="0" marR="0" algn="l" defTabSz="914400" rtl="0" eaLnBrk="1" latinLnBrk="0" hangingPunct="1">
                        <a:lnSpc>
                          <a:spcPct val="100000"/>
                        </a:lnSpc>
                        <a:spcBef>
                          <a:spcPts val="0"/>
                        </a:spcBef>
                        <a:spcAft>
                          <a:spcPts val="0"/>
                        </a:spcAft>
                      </a:pPr>
                      <a:r>
                        <a:rPr lang="en-US" sz="1200" b="1" kern="1200" noProof="0">
                          <a:solidFill>
                            <a:srgbClr val="22346A"/>
                          </a:solidFill>
                          <a:latin typeface="Arial" panose="020B0604020202020204" pitchFamily="34" charset="0"/>
                          <a:ea typeface="Tahoma" panose="020B0604030504040204" pitchFamily="34" charset="0"/>
                          <a:cs typeface="Arial" panose="020B0604020202020204" pitchFamily="34" charset="0"/>
                        </a:rPr>
                        <a:t>IMC, kg/m</a:t>
                      </a:r>
                      <a:r>
                        <a:rPr lang="en-US" sz="1200" b="1" kern="1200" baseline="30000" noProof="0">
                          <a:solidFill>
                            <a:srgbClr val="22346A"/>
                          </a:solidFill>
                          <a:latin typeface="Arial" panose="020B0604020202020204" pitchFamily="34" charset="0"/>
                          <a:ea typeface="Tahoma" panose="020B0604030504040204" pitchFamily="34" charset="0"/>
                          <a:cs typeface="Arial" panose="020B0604020202020204" pitchFamily="34" charset="0"/>
                        </a:rPr>
                        <a:t>2</a:t>
                      </a:r>
                      <a:r>
                        <a:rPr lang="en-U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 media (DE)</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a:solidFill>
                            <a:srgbClr val="22346A"/>
                          </a:solidFill>
                          <a:effectLst/>
                          <a:latin typeface="Arial" panose="020B0604020202020204" pitchFamily="34" charset="0"/>
                          <a:ea typeface="Calibri"/>
                          <a:cs typeface="Arial" panose="020B0604020202020204" pitchFamily="34" charset="0"/>
                        </a:rPr>
                        <a:t>27,8 (7,2)</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algn="ctr">
                        <a:lnSpc>
                          <a:spcPct val="115000"/>
                        </a:lnSpc>
                        <a:spcBef>
                          <a:spcPts val="0"/>
                        </a:spcBef>
                        <a:spcAft>
                          <a:spcPts val="0"/>
                        </a:spcAft>
                      </a:pPr>
                      <a:r>
                        <a:rPr lang="en-US" sz="1200" b="0">
                          <a:solidFill>
                            <a:srgbClr val="22346A"/>
                          </a:solidFill>
                          <a:effectLst/>
                          <a:latin typeface="Arial" panose="020B0604020202020204" pitchFamily="34" charset="0"/>
                          <a:ea typeface="Calibri"/>
                          <a:cs typeface="Arial" panose="020B0604020202020204" pitchFamily="34" charset="0"/>
                        </a:rPr>
                        <a:t>26,6 (5,8)</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22346A"/>
                          </a:solidFill>
                          <a:effectLst/>
                          <a:latin typeface="Arial" panose="020B0604020202020204" pitchFamily="34" charset="0"/>
                          <a:ea typeface="Calibri"/>
                          <a:cs typeface="Arial" panose="020B0604020202020204" pitchFamily="34" charset="0"/>
                        </a:rPr>
                        <a:t>26,3 (6,3)</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22346A"/>
                          </a:solidFill>
                          <a:effectLst/>
                          <a:latin typeface="Arial" panose="020B0604020202020204" pitchFamily="34" charset="0"/>
                          <a:ea typeface="Calibri"/>
                          <a:cs typeface="Arial" panose="020B0604020202020204" pitchFamily="34" charset="0"/>
                        </a:rPr>
                        <a:t>26,7 (6,6)</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437664560"/>
                  </a:ext>
                </a:extLst>
              </a:tr>
              <a:tr h="252000">
                <a:tc>
                  <a:txBody>
                    <a:bodyPr/>
                    <a:lstStyle/>
                    <a:p>
                      <a:pPr marL="0" marR="0" algn="l" defTabSz="914400" rtl="0" eaLnBrk="1" latinLnBrk="0" hangingPunct="1">
                        <a:lnSpc>
                          <a:spcPct val="100000"/>
                        </a:lnSpc>
                        <a:spcBef>
                          <a:spcPts val="0"/>
                        </a:spcBef>
                        <a:spcAft>
                          <a:spcPts val="0"/>
                        </a:spcAft>
                      </a:pPr>
                      <a:r>
                        <a:rPr lang="en-US" sz="1200" b="1" kern="1200" noProof="0">
                          <a:solidFill>
                            <a:srgbClr val="22346A"/>
                          </a:solidFill>
                          <a:latin typeface="Arial" panose="020B0604020202020204" pitchFamily="34" charset="0"/>
                          <a:ea typeface="Tahoma" panose="020B0604030504040204" pitchFamily="34" charset="0"/>
                          <a:cs typeface="Arial" panose="020B0604020202020204" pitchFamily="34" charset="0"/>
                        </a:rPr>
                        <a:t>Tratamiento </a:t>
                      </a:r>
                      <a:r>
                        <a:rPr lang="en-US" sz="1200" b="1" kern="1200" noProof="0" err="1">
                          <a:solidFill>
                            <a:srgbClr val="22346A"/>
                          </a:solidFill>
                          <a:latin typeface="Arial" panose="020B0604020202020204" pitchFamily="34" charset="0"/>
                          <a:ea typeface="Tahoma" panose="020B0604030504040204" pitchFamily="34" charset="0"/>
                          <a:cs typeface="Arial" panose="020B0604020202020204" pitchFamily="34" charset="0"/>
                        </a:rPr>
                        <a:t>sistémico</a:t>
                      </a:r>
                      <a:r>
                        <a:rPr lang="en-US" sz="1200" b="1" kern="1200" noProof="0">
                          <a:solidFill>
                            <a:srgbClr val="22346A"/>
                          </a:solidFill>
                          <a:latin typeface="Arial" panose="020B0604020202020204" pitchFamily="34" charset="0"/>
                          <a:ea typeface="Tahoma" panose="020B0604030504040204" pitchFamily="34" charset="0"/>
                          <a:cs typeface="Arial" panose="020B0604020202020204" pitchFamily="34" charset="0"/>
                        </a:rPr>
                        <a:t> </a:t>
                      </a:r>
                      <a:r>
                        <a:rPr lang="en-US" sz="1200" b="1" kern="1200" noProof="0" err="1">
                          <a:solidFill>
                            <a:srgbClr val="22346A"/>
                          </a:solidFill>
                          <a:latin typeface="Arial" panose="020B0604020202020204" pitchFamily="34" charset="0"/>
                          <a:ea typeface="Tahoma" panose="020B0604030504040204" pitchFamily="34" charset="0"/>
                          <a:cs typeface="Arial" panose="020B0604020202020204" pitchFamily="34" charset="0"/>
                        </a:rPr>
                        <a:t>previo</a:t>
                      </a:r>
                      <a:r>
                        <a:rPr lang="en-US" sz="1200" b="1" kern="1200" noProof="0">
                          <a:solidFill>
                            <a:srgbClr val="22346A"/>
                          </a:solidFill>
                          <a:latin typeface="Arial" panose="020B0604020202020204" pitchFamily="34" charset="0"/>
                          <a:ea typeface="Tahoma" panose="020B0604030504040204" pitchFamily="34" charset="0"/>
                          <a:cs typeface="Arial" panose="020B0604020202020204" pitchFamily="34" charset="0"/>
                        </a:rPr>
                        <a:t>, n (%)</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a:solidFill>
                            <a:srgbClr val="22346A"/>
                          </a:solidFill>
                          <a:effectLst/>
                          <a:latin typeface="Arial" panose="020B0604020202020204" pitchFamily="34" charset="0"/>
                          <a:ea typeface="Calibri"/>
                          <a:cs typeface="Arial" panose="020B0604020202020204" pitchFamily="34" charset="0"/>
                        </a:rPr>
                        <a:t>85 (60,3)</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3F3F3"/>
                    </a:solidFill>
                  </a:tcPr>
                </a:tc>
                <a:tc>
                  <a:txBody>
                    <a:bodyPr/>
                    <a:lstStyle/>
                    <a:p>
                      <a:pPr marL="0" marR="0" algn="ctr">
                        <a:lnSpc>
                          <a:spcPct val="115000"/>
                        </a:lnSpc>
                        <a:spcBef>
                          <a:spcPts val="0"/>
                        </a:spcBef>
                        <a:spcAft>
                          <a:spcPts val="0"/>
                        </a:spcAft>
                      </a:pPr>
                      <a:r>
                        <a:rPr lang="en-US" sz="1200" b="0">
                          <a:solidFill>
                            <a:srgbClr val="22346A"/>
                          </a:solidFill>
                          <a:effectLst/>
                          <a:latin typeface="Arial" panose="020B0604020202020204" pitchFamily="34" charset="0"/>
                          <a:ea typeface="Calibri"/>
                          <a:cs typeface="Arial" panose="020B0604020202020204" pitchFamily="34" charset="0"/>
                        </a:rPr>
                        <a:t>144 (50,9)</a:t>
                      </a:r>
                    </a:p>
                  </a:txBody>
                  <a:tcPr marL="0" marR="0" marT="36000" marB="36000" anchor="ctr">
                    <a:lnR w="12700" cmpd="sng">
                      <a:no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22346A"/>
                          </a:solidFill>
                          <a:effectLst/>
                          <a:latin typeface="Arial" panose="020B0604020202020204" pitchFamily="34" charset="0"/>
                          <a:ea typeface="Calibri"/>
                          <a:cs typeface="Arial" panose="020B0604020202020204" pitchFamily="34" charset="0"/>
                        </a:rPr>
                        <a:t>81 (55,5)</a:t>
                      </a:r>
                    </a:p>
                  </a:txBody>
                  <a:tcPr marL="0" marR="0" marT="36000" marB="36000" anchor="ctr">
                    <a:lnL w="12700" cmpd="sng">
                      <a:noFill/>
                    </a:lnL>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6F6F6"/>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22346A"/>
                          </a:solidFill>
                          <a:effectLst/>
                          <a:latin typeface="Arial" panose="020B0604020202020204" pitchFamily="34" charset="0"/>
                          <a:ea typeface="Calibri"/>
                          <a:cs typeface="Arial" panose="020B0604020202020204" pitchFamily="34" charset="0"/>
                        </a:rPr>
                        <a:t>156 (55,5)</a:t>
                      </a:r>
                    </a:p>
                  </a:txBody>
                  <a:tcPr marL="0" marR="0" marT="36000" marB="360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7F3FB"/>
                    </a:solidFill>
                  </a:tcPr>
                </a:tc>
                <a:extLst>
                  <a:ext uri="{0D108BD9-81ED-4DB2-BD59-A6C34878D82A}">
                    <a16:rowId xmlns:a16="http://schemas.microsoft.com/office/drawing/2014/main" val="124590487"/>
                  </a:ext>
                </a:extLst>
              </a:tr>
            </a:tbl>
          </a:graphicData>
        </a:graphic>
      </p:graphicFrame>
      <p:pic>
        <p:nvPicPr>
          <p:cNvPr id="2" name="Imagen 1" descr="Forma, Rectángulo&#10;&#10;Descripción generada automáticamente">
            <a:extLst>
              <a:ext uri="{FF2B5EF4-FFF2-40B4-BE49-F238E27FC236}">
                <a16:creationId xmlns:a16="http://schemas.microsoft.com/office/drawing/2014/main" id="{83DD99C1-4F3D-0685-7923-09F41A38E4D0}"/>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4" name="Imagen 3" descr="Forma, Rectángulo&#10;&#10;Descripción generada automáticamente">
            <a:extLst>
              <a:ext uri="{FF2B5EF4-FFF2-40B4-BE49-F238E27FC236}">
                <a16:creationId xmlns:a16="http://schemas.microsoft.com/office/drawing/2014/main" id="{D717DCD5-20DC-9BF3-9EA0-38722958B0A1}"/>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6" name="Marcador de pie de página 76">
            <a:extLst>
              <a:ext uri="{FF2B5EF4-FFF2-40B4-BE49-F238E27FC236}">
                <a16:creationId xmlns:a16="http://schemas.microsoft.com/office/drawing/2014/main" id="{99F1BC32-F5C5-19BF-5938-B6931B88CA4A}"/>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A6A6A6"/>
                </a:solidFill>
                <a:effectLst/>
                <a:uLnTx/>
                <a:uFillTx/>
                <a:latin typeface="Arial" panose="020B0604020202020204"/>
                <a:ea typeface="+mn-ea"/>
                <a:cs typeface="+mn-cs"/>
              </a:rPr>
              <a:t>Los análisis de eficacia en </a:t>
            </a:r>
            <a:r>
              <a:rPr kumimoji="0" lang="es-ES" sz="7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A6A6A6"/>
                </a:solidFill>
                <a:effectLst/>
                <a:uLnTx/>
                <a:uFillTx/>
                <a:latin typeface="Arial" panose="020B0604020202020204"/>
                <a:ea typeface="+mn-ea"/>
                <a:cs typeface="+mn-cs"/>
              </a:rPr>
              <a:t> 1 se basaron en  la población por intención de tratar (ITT; todos los pacientes aleatorizados). En </a:t>
            </a:r>
            <a:r>
              <a:rPr kumimoji="0" lang="es-ES" sz="7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A6A6A6"/>
                </a:solidFill>
                <a:effectLst/>
                <a:uLnTx/>
                <a:uFillTx/>
                <a:latin typeface="Arial" panose="020B0604020202020204"/>
                <a:ea typeface="+mn-ea"/>
                <a:cs typeface="+mn-cs"/>
              </a:rPr>
              <a:t> 2, un total de 18 pacientes de un único centro de estudio fueron excluidos de la población ITT, ya que algunos o todos los participantes del estudio no cumplían los criterios de elegibilidad de presentar DA de moderada a grave. Por lo tanto, los análisis de eficacia en </a:t>
            </a:r>
            <a:r>
              <a:rPr kumimoji="0" lang="es-ES" sz="7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A6A6A6"/>
                </a:solidFill>
                <a:effectLst/>
                <a:uLnTx/>
                <a:uFillTx/>
                <a:latin typeface="Arial" panose="020B0604020202020204"/>
                <a:ea typeface="+mn-ea"/>
                <a:cs typeface="+mn-cs"/>
              </a:rPr>
              <a:t> 2 se basaron en la población por intención de tratar modificada (</a:t>
            </a:r>
            <a:r>
              <a:rPr kumimoji="0" lang="es-ES" sz="700" b="0" i="0" u="none" strike="noStrike" kern="1200" cap="none" spc="0" normalizeH="0" baseline="0" noProof="0" err="1">
                <a:ln>
                  <a:noFill/>
                </a:ln>
                <a:solidFill>
                  <a:srgbClr val="A6A6A6"/>
                </a:solidFill>
                <a:effectLst/>
                <a:uLnTx/>
                <a:uFillTx/>
                <a:latin typeface="Arial" panose="020B0604020202020204"/>
                <a:ea typeface="+mn-ea"/>
                <a:cs typeface="+mn-cs"/>
              </a:rPr>
              <a:t>ITTm</a:t>
            </a:r>
            <a:r>
              <a:rPr kumimoji="0" lang="es-ES" sz="700" b="0" i="0" u="none" strike="noStrike" kern="1200" cap="none" spc="0" normalizeH="0" baseline="0" noProof="0">
                <a:ln>
                  <a:noFill/>
                </a:ln>
                <a:solidFill>
                  <a:srgbClr val="A6A6A6"/>
                </a:solidFill>
                <a:effectLst/>
                <a:uLnTx/>
                <a:uFillTx/>
                <a:latin typeface="Arial" panose="020B0604020202020204"/>
                <a:ea typeface="+mn-ea"/>
                <a:cs typeface="+mn-cs"/>
              </a:rPr>
              <a:t>). Los datos se presentan como n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err="1">
                <a:ln>
                  <a:noFill/>
                </a:ln>
                <a:solidFill>
                  <a:srgbClr val="A6A6A6"/>
                </a:solidFill>
                <a:effectLst/>
                <a:uLnTx/>
                <a:uFillTx/>
                <a:latin typeface="Arial"/>
                <a:ea typeface="+mn-ea"/>
                <a:cs typeface="+mn-cs"/>
              </a:rPr>
              <a:t>Silverberg</a:t>
            </a:r>
            <a:r>
              <a:rPr kumimoji="0" lang="es-ES" sz="700" b="0" i="0" u="none" strike="noStrike" kern="1200" cap="none" spc="0" normalizeH="0" baseline="0" noProof="0">
                <a:ln>
                  <a:noFill/>
                </a:ln>
                <a:solidFill>
                  <a:srgbClr val="A6A6A6"/>
                </a:solidFill>
                <a:effectLst/>
                <a:uLnTx/>
                <a:uFillTx/>
                <a:latin typeface="Arial"/>
                <a:ea typeface="+mn-ea"/>
                <a:cs typeface="+mn-cs"/>
              </a:rPr>
              <a:t> I, et al. </a:t>
            </a:r>
            <a:r>
              <a:rPr kumimoji="0" lang="es-ES" sz="700" b="0" i="0" u="none" strike="noStrike" kern="1200" cap="none" spc="0" normalizeH="0" baseline="0" noProof="0" err="1">
                <a:ln>
                  <a:noFill/>
                </a:ln>
                <a:solidFill>
                  <a:srgbClr val="A6A6A6"/>
                </a:solidFill>
                <a:effectLst/>
                <a:uLnTx/>
                <a:uFillTx/>
                <a:latin typeface="Arial"/>
                <a:ea typeface="+mn-ea"/>
                <a:cs typeface="+mn-cs"/>
              </a:rPr>
              <a:t>Two</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Phase</a:t>
            </a:r>
            <a:r>
              <a:rPr kumimoji="0" lang="es-ES" sz="700" b="0" i="0" u="none" strike="noStrike" kern="1200" cap="none" spc="0" normalizeH="0" baseline="0" noProof="0">
                <a:ln>
                  <a:noFill/>
                </a:ln>
                <a:solidFill>
                  <a:srgbClr val="A6A6A6"/>
                </a:solidFill>
                <a:effectLst/>
                <a:uLnTx/>
                <a:uFillTx/>
                <a:latin typeface="Arial"/>
                <a:ea typeface="+mn-ea"/>
                <a:cs typeface="+mn-cs"/>
              </a:rPr>
              <a:t> 3 </a:t>
            </a:r>
            <a:r>
              <a:rPr kumimoji="0" lang="es-ES" sz="700" b="0" i="0" u="none" strike="noStrike" kern="1200" cap="none" spc="0" normalizeH="0" baseline="0" noProof="0" err="1">
                <a:ln>
                  <a:noFill/>
                </a:ln>
                <a:solidFill>
                  <a:srgbClr val="A6A6A6"/>
                </a:solidFill>
                <a:effectLst/>
                <a:uLnTx/>
                <a:uFillTx/>
                <a:latin typeface="Arial"/>
                <a:ea typeface="+mn-ea"/>
                <a:cs typeface="+mn-cs"/>
              </a:rPr>
              <a:t>Trials</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of</a:t>
            </a:r>
            <a:r>
              <a:rPr kumimoji="0" lang="es-ES" sz="700" b="0" i="0" u="none" strike="noStrike" kern="1200" cap="none" spc="0" normalizeH="0" baseline="0" noProof="0">
                <a:ln>
                  <a:noFill/>
                </a:ln>
                <a:solidFill>
                  <a:srgbClr val="A6A6A6"/>
                </a:solidFill>
                <a:effectLst/>
                <a:uLnTx/>
                <a:uFillTx/>
                <a:latin typeface="Arial"/>
                <a:ea typeface="+mn-ea"/>
                <a:cs typeface="+mn-cs"/>
              </a:rPr>
              <a:t> Lebrikizumab </a:t>
            </a:r>
            <a:r>
              <a:rPr kumimoji="0" lang="es-ES" sz="700" b="0" i="0" u="none" strike="noStrike" kern="1200" cap="none" spc="0" normalizeH="0" baseline="0" noProof="0" err="1">
                <a:ln>
                  <a:noFill/>
                </a:ln>
                <a:solidFill>
                  <a:srgbClr val="A6A6A6"/>
                </a:solidFill>
                <a:effectLst/>
                <a:uLnTx/>
                <a:uFillTx/>
                <a:latin typeface="Arial"/>
                <a:ea typeface="+mn-ea"/>
                <a:cs typeface="+mn-cs"/>
              </a:rPr>
              <a:t>for</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Moderate</a:t>
            </a:r>
            <a:r>
              <a:rPr kumimoji="0" lang="es-ES" sz="700" b="0" i="0" u="none" strike="noStrike" kern="1200" cap="none" spc="0" normalizeH="0" baseline="0" noProof="0">
                <a:ln>
                  <a:noFill/>
                </a:ln>
                <a:solidFill>
                  <a:srgbClr val="A6A6A6"/>
                </a:solidFill>
                <a:effectLst/>
                <a:uLnTx/>
                <a:uFillTx/>
                <a:latin typeface="Arial"/>
                <a:ea typeface="+mn-ea"/>
                <a:cs typeface="+mn-cs"/>
              </a:rPr>
              <a:t>-</a:t>
            </a:r>
            <a:r>
              <a:rPr kumimoji="0" lang="es-ES" sz="700" b="0" i="0" u="none" strike="noStrike" kern="1200" cap="none" spc="0" normalizeH="0" baseline="0" noProof="0" err="1">
                <a:ln>
                  <a:noFill/>
                </a:ln>
                <a:solidFill>
                  <a:srgbClr val="A6A6A6"/>
                </a:solidFill>
                <a:effectLst/>
                <a:uLnTx/>
                <a:uFillTx/>
                <a:latin typeface="Arial"/>
                <a:ea typeface="+mn-ea"/>
                <a:cs typeface="+mn-cs"/>
              </a:rPr>
              <a:t>to</a:t>
            </a:r>
            <a:r>
              <a:rPr kumimoji="0" lang="es-ES" sz="700" b="0" i="0" u="none" strike="noStrike" kern="1200" cap="none" spc="0" normalizeH="0" baseline="0" noProof="0">
                <a:ln>
                  <a:noFill/>
                </a:ln>
                <a:solidFill>
                  <a:srgbClr val="A6A6A6"/>
                </a:solidFill>
                <a:effectLst/>
                <a:uLnTx/>
                <a:uFillTx/>
                <a:latin typeface="Arial"/>
                <a:ea typeface="+mn-ea"/>
                <a:cs typeface="+mn-cs"/>
              </a:rPr>
              <a:t>-Severe </a:t>
            </a:r>
            <a:r>
              <a:rPr kumimoji="0" lang="es-ES" sz="700" b="0" i="0" u="none" strike="noStrike" kern="1200" cap="none" spc="0" normalizeH="0" baseline="0" noProof="0" err="1">
                <a:ln>
                  <a:noFill/>
                </a:ln>
                <a:solidFill>
                  <a:srgbClr val="A6A6A6"/>
                </a:solidFill>
                <a:effectLst/>
                <a:uLnTx/>
                <a:uFillTx/>
                <a:latin typeface="Arial"/>
                <a:ea typeface="+mn-ea"/>
                <a:cs typeface="+mn-cs"/>
              </a:rPr>
              <a:t>Atopic</a:t>
            </a:r>
            <a:r>
              <a:rPr kumimoji="0" lang="es-ES" sz="700" b="0" i="0" u="none" strike="noStrike" kern="1200" cap="none" spc="0" normalizeH="0" baseline="0" noProof="0">
                <a:ln>
                  <a:noFill/>
                </a:ln>
                <a:solidFill>
                  <a:srgbClr val="A6A6A6"/>
                </a:solidFill>
                <a:effectLst/>
                <a:uLnTx/>
                <a:uFillTx/>
                <a:latin typeface="Arial"/>
                <a:ea typeface="+mn-ea"/>
                <a:cs typeface="+mn-cs"/>
              </a:rPr>
              <a:t> Dermatitis. N Engl J </a:t>
            </a:r>
            <a:r>
              <a:rPr kumimoji="0" lang="es-ES" sz="700" b="0" i="0" u="none" strike="noStrike" kern="1200" cap="none" spc="0" normalizeH="0" baseline="0" noProof="0" err="1">
                <a:ln>
                  <a:noFill/>
                </a:ln>
                <a:solidFill>
                  <a:srgbClr val="A6A6A6"/>
                </a:solidFill>
                <a:effectLst/>
                <a:uLnTx/>
                <a:uFillTx/>
                <a:latin typeface="Arial"/>
                <a:ea typeface="+mn-ea"/>
                <a:cs typeface="+mn-cs"/>
              </a:rPr>
              <a:t>Med</a:t>
            </a:r>
            <a:r>
              <a:rPr kumimoji="0" lang="es-ES" sz="700" b="0" i="0" u="none" strike="noStrike" kern="1200" cap="none" spc="0" normalizeH="0" baseline="0" noProof="0">
                <a:ln>
                  <a:noFill/>
                </a:ln>
                <a:solidFill>
                  <a:srgbClr val="A6A6A6"/>
                </a:solidFill>
                <a:effectLst/>
                <a:uLnTx/>
                <a:uFillTx/>
                <a:latin typeface="Arial"/>
                <a:ea typeface="+mn-ea"/>
                <a:cs typeface="+mn-cs"/>
              </a:rPr>
              <a:t>. 2023;388(12):1080-91.</a:t>
            </a:r>
            <a:endParaRPr kumimoji="0" lang="da-DK" sz="700" b="0" i="0" u="none" strike="noStrike" kern="1200" cap="none" spc="0" normalizeH="0" baseline="0" noProof="0">
              <a:ln>
                <a:noFill/>
              </a:ln>
              <a:solidFill>
                <a:srgbClr val="A6A6A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1675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rmAutofit/>
          </a:bodyPr>
          <a:lstStyle/>
          <a:p>
            <a:r>
              <a:rPr lang="es-ES"/>
              <a:t>Datos demográficos basales</a:t>
            </a:r>
          </a:p>
        </p:txBody>
      </p:sp>
      <p:graphicFrame>
        <p:nvGraphicFramePr>
          <p:cNvPr id="6" name="Tabla 5">
            <a:extLst>
              <a:ext uri="{FF2B5EF4-FFF2-40B4-BE49-F238E27FC236}">
                <a16:creationId xmlns:a16="http://schemas.microsoft.com/office/drawing/2014/main" id="{F81687C0-BFA3-F408-19FF-46588AE93506}"/>
              </a:ext>
            </a:extLst>
          </p:cNvPr>
          <p:cNvGraphicFramePr>
            <a:graphicFrameLocks noGrp="1"/>
          </p:cNvGraphicFramePr>
          <p:nvPr>
            <p:extLst>
              <p:ext uri="{D42A27DB-BD31-4B8C-83A1-F6EECF244321}">
                <p14:modId xmlns:p14="http://schemas.microsoft.com/office/powerpoint/2010/main" val="3744057371"/>
              </p:ext>
            </p:extLst>
          </p:nvPr>
        </p:nvGraphicFramePr>
        <p:xfrm>
          <a:off x="696000" y="1268413"/>
          <a:ext cx="10800000" cy="4231011"/>
        </p:xfrm>
        <a:graphic>
          <a:graphicData uri="http://schemas.openxmlformats.org/drawingml/2006/table">
            <a:tbl>
              <a:tblPr firstRow="1" bandRow="1">
                <a:tableStyleId>{5C22544A-7EE6-4342-B048-85BDC9FD1C3A}</a:tableStyleId>
              </a:tblPr>
              <a:tblGrid>
                <a:gridCol w="2772000">
                  <a:extLst>
                    <a:ext uri="{9D8B030D-6E8A-4147-A177-3AD203B41FA5}">
                      <a16:colId xmlns:a16="http://schemas.microsoft.com/office/drawing/2014/main" val="2011669309"/>
                    </a:ext>
                  </a:extLst>
                </a:gridCol>
                <a:gridCol w="1980000">
                  <a:extLst>
                    <a:ext uri="{9D8B030D-6E8A-4147-A177-3AD203B41FA5}">
                      <a16:colId xmlns:a16="http://schemas.microsoft.com/office/drawing/2014/main" val="1770488692"/>
                    </a:ext>
                  </a:extLst>
                </a:gridCol>
                <a:gridCol w="1980000">
                  <a:extLst>
                    <a:ext uri="{9D8B030D-6E8A-4147-A177-3AD203B41FA5}">
                      <a16:colId xmlns:a16="http://schemas.microsoft.com/office/drawing/2014/main" val="4017715367"/>
                    </a:ext>
                  </a:extLst>
                </a:gridCol>
                <a:gridCol w="108000">
                  <a:extLst>
                    <a:ext uri="{9D8B030D-6E8A-4147-A177-3AD203B41FA5}">
                      <a16:colId xmlns:a16="http://schemas.microsoft.com/office/drawing/2014/main" val="3316469610"/>
                    </a:ext>
                  </a:extLst>
                </a:gridCol>
                <a:gridCol w="1980000">
                  <a:extLst>
                    <a:ext uri="{9D8B030D-6E8A-4147-A177-3AD203B41FA5}">
                      <a16:colId xmlns:a16="http://schemas.microsoft.com/office/drawing/2014/main" val="2832018183"/>
                    </a:ext>
                  </a:extLst>
                </a:gridCol>
                <a:gridCol w="1980000">
                  <a:extLst>
                    <a:ext uri="{9D8B030D-6E8A-4147-A177-3AD203B41FA5}">
                      <a16:colId xmlns:a16="http://schemas.microsoft.com/office/drawing/2014/main" val="791824949"/>
                    </a:ext>
                  </a:extLst>
                </a:gridCol>
              </a:tblGrid>
              <a:tr h="309128">
                <a:tc>
                  <a:txBody>
                    <a:bodyPr/>
                    <a:lstStyle/>
                    <a:p>
                      <a:endParaRPr lang="es-ES" sz="1400">
                        <a:latin typeface="Arial" panose="020B0604020202020204" pitchFamily="34" charset="0"/>
                        <a:cs typeface="Arial" panose="020B0604020202020204" pitchFamily="34" charset="0"/>
                      </a:endParaRPr>
                    </a:p>
                  </a:txBody>
                  <a:tcPr marL="72000" marR="72000" marT="36000" marB="36000" anchor="ctr">
                    <a:noFill/>
                  </a:tcPr>
                </a:tc>
                <a:tc gridSpan="2">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400" b="1" err="1">
                          <a:solidFill>
                            <a:schemeClr val="bg1"/>
                          </a:solidFill>
                          <a:effectLst/>
                          <a:latin typeface="Arial" panose="020B0604020202020204" pitchFamily="34" charset="0"/>
                          <a:cs typeface="Arial" panose="020B0604020202020204" pitchFamily="34" charset="0"/>
                        </a:rPr>
                        <a:t>ADvocate</a:t>
                      </a:r>
                      <a:r>
                        <a:rPr lang="en-US" sz="1400" b="1">
                          <a:solidFill>
                            <a:schemeClr val="bg1"/>
                          </a:solidFill>
                          <a:effectLst/>
                          <a:latin typeface="Arial" panose="020B0604020202020204" pitchFamily="34" charset="0"/>
                          <a:cs typeface="Arial" panose="020B0604020202020204" pitchFamily="34" charset="0"/>
                        </a:rPr>
                        <a:t> 1</a:t>
                      </a:r>
                      <a:r>
                        <a:rPr lang="en-US" sz="1400" b="1" baseline="30000">
                          <a:solidFill>
                            <a:schemeClr val="bg1"/>
                          </a:solidFill>
                          <a:effectLst/>
                          <a:latin typeface="Arial" panose="020B0604020202020204" pitchFamily="34" charset="0"/>
                          <a:cs typeface="Arial" panose="020B0604020202020204" pitchFamily="34" charset="0"/>
                        </a:rPr>
                        <a:t> </a:t>
                      </a:r>
                      <a:r>
                        <a:rPr lang="en-US" sz="1200" b="1" baseline="0">
                          <a:solidFill>
                            <a:schemeClr val="bg1"/>
                          </a:solidFill>
                          <a:effectLst/>
                          <a:latin typeface="Arial" panose="020B0604020202020204" pitchFamily="34" charset="0"/>
                          <a:cs typeface="Arial" panose="020B0604020202020204" pitchFamily="34" charset="0"/>
                        </a:rPr>
                        <a:t>(N=424)</a:t>
                      </a: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R w="12700" cmpd="sng">
                      <a:noFill/>
                    </a:lnR>
                    <a:lnB w="12700" cap="flat" cmpd="sng" algn="ctr">
                      <a:noFill/>
                      <a:prstDash val="solid"/>
                      <a:round/>
                      <a:headEnd type="none" w="med" len="med"/>
                      <a:tailEnd type="none" w="med" len="med"/>
                    </a:lnB>
                    <a:solidFill>
                      <a:srgbClr val="002060"/>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400" b="1">
                          <a:solidFill>
                            <a:schemeClr val="bg1"/>
                          </a:solidFill>
                          <a:effectLst/>
                          <a:latin typeface="Arial" panose="020B0604020202020204" pitchFamily="34" charset="0"/>
                          <a:cs typeface="Arial" panose="020B0604020202020204" pitchFamily="34" charset="0"/>
                        </a:rPr>
                        <a:t>ADvocate 2</a:t>
                      </a:r>
                      <a:r>
                        <a:rPr lang="en-US" sz="1400" b="1" baseline="30000">
                          <a:solidFill>
                            <a:schemeClr val="bg1"/>
                          </a:solidFill>
                          <a:effectLst/>
                          <a:latin typeface="Arial" panose="020B0604020202020204" pitchFamily="34" charset="0"/>
                          <a:cs typeface="Arial" panose="020B0604020202020204" pitchFamily="34" charset="0"/>
                        </a:rPr>
                        <a:t>  </a:t>
                      </a:r>
                      <a:r>
                        <a:rPr lang="en-US" sz="1200" b="1" baseline="0">
                          <a:solidFill>
                            <a:schemeClr val="bg1"/>
                          </a:solidFill>
                          <a:effectLst/>
                          <a:latin typeface="Arial" panose="020B0604020202020204" pitchFamily="34" charset="0"/>
                          <a:cs typeface="Arial" panose="020B0604020202020204" pitchFamily="34" charset="0"/>
                        </a:rPr>
                        <a:t>(N=427)</a:t>
                      </a:r>
                      <a:endParaRPr lang="en-US" sz="1400" b="1">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B w="12700" cap="flat" cmpd="sng" algn="ctr">
                      <a:noFill/>
                      <a:prstDash val="solid"/>
                      <a:round/>
                      <a:headEnd type="none" w="med" len="med"/>
                      <a:tailEnd type="none" w="med" len="med"/>
                    </a:lnB>
                    <a:solidFill>
                      <a:srgbClr val="002060"/>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465883">
                <a:tc>
                  <a:txBody>
                    <a:bodyPr/>
                    <a:lstStyle/>
                    <a:p>
                      <a:endParaRPr lang="es-ES" sz="1400">
                        <a:latin typeface="Arial" panose="020B0604020202020204" pitchFamily="34" charset="0"/>
                        <a:cs typeface="Arial" panose="020B0604020202020204" pitchFamily="34" charset="0"/>
                      </a:endParaRPr>
                    </a:p>
                  </a:txBody>
                  <a:tcPr marL="72000" marR="72000" marT="36000" marB="36000" anchor="c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bg1"/>
                          </a:solidFill>
                          <a:effectLst/>
                          <a:latin typeface="Arial" panose="020B0604020202020204" pitchFamily="34" charset="0"/>
                          <a:ea typeface="+mn-ea"/>
                          <a:cs typeface="Arial" panose="020B0604020202020204" pitchFamily="34" charset="0"/>
                        </a:rPr>
                        <a:t>PBO</a:t>
                      </a:r>
                    </a:p>
                    <a:p>
                      <a:pPr marL="0" marR="0" indent="0" algn="ctr" defTabSz="457200" rtl="0" eaLnBrk="1" fontAlgn="auto" latinLnBrk="0" hangingPunct="1">
                        <a:lnSpc>
                          <a:spcPct val="100000"/>
                        </a:lnSpc>
                        <a:spcBef>
                          <a:spcPts val="0"/>
                        </a:spcBef>
                        <a:spcAft>
                          <a:spcPts val="0"/>
                        </a:spcAft>
                        <a:buClrTx/>
                        <a:buSzTx/>
                        <a:buFontTx/>
                        <a:buNone/>
                        <a:tabLst/>
                        <a:defRPr/>
                      </a:pPr>
                      <a:r>
                        <a:rPr lang="en-GB" sz="1200" b="1" kern="1200">
                          <a:solidFill>
                            <a:schemeClr val="bg1"/>
                          </a:solidFill>
                          <a:effectLst/>
                          <a:latin typeface="Arial" panose="020B0604020202020204" pitchFamily="34" charset="0"/>
                          <a:ea typeface="+mn-ea"/>
                          <a:cs typeface="Arial" panose="020B0604020202020204" pitchFamily="34" charset="0"/>
                        </a:rPr>
                        <a:t>(n=141)</a:t>
                      </a:r>
                    </a:p>
                  </a:txBody>
                  <a:tcPr marL="90000" marR="90000" marT="46800" marB="46800" anchor="b">
                    <a:lnT w="38100" cmpd="sng">
                      <a:noFill/>
                    </a:lnT>
                    <a:lnB w="12700" cap="flat" cmpd="sng" algn="ctr">
                      <a:noFill/>
                      <a:prstDash val="solid"/>
                      <a:round/>
                      <a:headEnd type="none" w="med" len="med"/>
                      <a:tailEnd type="none" w="med" len="med"/>
                    </a:lnB>
                    <a:solidFill>
                      <a:srgbClr val="B3B3B3"/>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a:solidFill>
                            <a:schemeClr val="bg1"/>
                          </a:solidFill>
                          <a:effectLst/>
                          <a:latin typeface="Arial" panose="020B0604020202020204" pitchFamily="34" charset="0"/>
                          <a:ea typeface="+mn-ea"/>
                          <a:cs typeface="Arial" panose="020B0604020202020204" pitchFamily="34" charset="0"/>
                        </a:rPr>
                        <a:t>LEBRI 250 mg C2S</a:t>
                      </a:r>
                      <a:br>
                        <a:rPr lang="en-US" sz="1200" b="1" kern="1200">
                          <a:solidFill>
                            <a:schemeClr val="bg1"/>
                          </a:solidFill>
                          <a:effectLst/>
                          <a:latin typeface="Arial" panose="020B0604020202020204" pitchFamily="34" charset="0"/>
                          <a:ea typeface="+mn-ea"/>
                          <a:cs typeface="Arial" panose="020B0604020202020204" pitchFamily="34" charset="0"/>
                        </a:rPr>
                      </a:br>
                      <a:r>
                        <a:rPr lang="en-US" sz="1200" b="1" kern="1200">
                          <a:solidFill>
                            <a:schemeClr val="bg1"/>
                          </a:solidFill>
                          <a:effectLst/>
                          <a:latin typeface="Arial" panose="020B0604020202020204" pitchFamily="34" charset="0"/>
                          <a:ea typeface="+mn-ea"/>
                          <a:cs typeface="Arial" panose="020B0604020202020204" pitchFamily="34" charset="0"/>
                        </a:rPr>
                        <a:t>(n=283)</a:t>
                      </a:r>
                      <a:endParaRPr lang="en-GB" sz="1200" b="1" kern="1200">
                        <a:solidFill>
                          <a:schemeClr val="bg1"/>
                        </a:solidFill>
                        <a:effectLst/>
                        <a:latin typeface="Arial" panose="020B0604020202020204" pitchFamily="34" charset="0"/>
                        <a:ea typeface="+mn-ea"/>
                        <a:cs typeface="Arial" panose="020B0604020202020204" pitchFamily="34" charset="0"/>
                      </a:endParaRPr>
                    </a:p>
                  </a:txBody>
                  <a:tcPr marL="90000" marR="90000" marT="46800" marB="46800" anchor="b">
                    <a:lnR w="12700" cmpd="sng">
                      <a:noFill/>
                    </a:lnR>
                    <a:lnT w="38100" cmpd="sng">
                      <a:noFill/>
                    </a:lnT>
                    <a:lnB w="12700" cap="flat" cmpd="sng" algn="ctr">
                      <a:noFill/>
                      <a:prstDash val="solid"/>
                      <a:round/>
                      <a:headEnd type="none" w="med" len="med"/>
                      <a:tailEnd type="none" w="med" len="med"/>
                    </a:lnB>
                    <a:solidFill>
                      <a:srgbClr val="834AC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00" b="0" kern="1200">
                        <a:solidFill>
                          <a:schemeClr val="bg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kern="1200">
                          <a:solidFill>
                            <a:schemeClr val="bg1"/>
                          </a:solidFill>
                          <a:effectLst/>
                          <a:latin typeface="Arial" panose="020B0604020202020204" pitchFamily="34" charset="0"/>
                          <a:ea typeface="+mn-ea"/>
                          <a:cs typeface="Arial" panose="020B0604020202020204" pitchFamily="34" charset="0"/>
                        </a:rPr>
                        <a:t>PBO</a:t>
                      </a:r>
                    </a:p>
                    <a:p>
                      <a:pPr algn="ctr" fontAlgn="base"/>
                      <a:r>
                        <a:rPr lang="en-US" sz="1200" b="1" kern="1200">
                          <a:solidFill>
                            <a:schemeClr val="bg1"/>
                          </a:solidFill>
                          <a:effectLst/>
                          <a:latin typeface="Arial" panose="020B0604020202020204" pitchFamily="34" charset="0"/>
                          <a:ea typeface="+mn-ea"/>
                          <a:cs typeface="Arial" panose="020B0604020202020204" pitchFamily="34" charset="0"/>
                        </a:rPr>
                        <a:t>(n=146)</a:t>
                      </a:r>
                    </a:p>
                  </a:txBody>
                  <a:tcPr anchor="b">
                    <a:lnL w="12700" cmpd="sng">
                      <a:noFill/>
                    </a:lnL>
                    <a:lnT w="38100" cmpd="sng">
                      <a:noFill/>
                    </a:lnT>
                    <a:lnB w="12700" cap="flat" cmpd="sng" algn="ctr">
                      <a:noFill/>
                      <a:prstDash val="solid"/>
                      <a:round/>
                      <a:headEnd type="none" w="med" len="med"/>
                      <a:tailEnd type="none" w="med" len="med"/>
                    </a:lnB>
                    <a:solidFill>
                      <a:srgbClr val="B3B3B3"/>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i="0">
                          <a:solidFill>
                            <a:schemeClr val="bg1"/>
                          </a:solidFill>
                          <a:effectLst/>
                          <a:latin typeface="Arial" panose="020B0604020202020204" pitchFamily="34" charset="0"/>
                          <a:cs typeface="Arial" panose="020B0604020202020204" pitchFamily="34" charset="0"/>
                        </a:rPr>
                        <a:t>LEBRI </a:t>
                      </a:r>
                      <a:r>
                        <a:rPr lang="pl-PL" sz="1200" b="1" i="0">
                          <a:solidFill>
                            <a:schemeClr val="bg1"/>
                          </a:solidFill>
                          <a:effectLst/>
                          <a:latin typeface="Arial" panose="020B0604020202020204" pitchFamily="34" charset="0"/>
                          <a:cs typeface="Arial" panose="020B0604020202020204" pitchFamily="34" charset="0"/>
                        </a:rPr>
                        <a:t>250 </a:t>
                      </a:r>
                      <a:r>
                        <a:rPr lang="en-US" sz="1200" b="1" i="0">
                          <a:solidFill>
                            <a:schemeClr val="bg1"/>
                          </a:solidFill>
                          <a:effectLst/>
                          <a:latin typeface="Arial" panose="020B0604020202020204" pitchFamily="34" charset="0"/>
                          <a:cs typeface="Arial" panose="020B0604020202020204" pitchFamily="34" charset="0"/>
                        </a:rPr>
                        <a:t>mg </a:t>
                      </a:r>
                      <a:r>
                        <a:rPr lang="pl-PL" sz="1200" b="1" i="0">
                          <a:solidFill>
                            <a:schemeClr val="bg1"/>
                          </a:solidFill>
                          <a:effectLst/>
                          <a:latin typeface="Arial" panose="020B0604020202020204" pitchFamily="34" charset="0"/>
                          <a:cs typeface="Arial" panose="020B0604020202020204" pitchFamily="34" charset="0"/>
                        </a:rPr>
                        <a:t>C2S</a:t>
                      </a:r>
                      <a:br>
                        <a:rPr lang="pl-PL" sz="1200" b="1" i="0">
                          <a:solidFill>
                            <a:schemeClr val="bg1"/>
                          </a:solidFill>
                          <a:effectLst/>
                          <a:latin typeface="Arial" panose="020B0604020202020204" pitchFamily="34" charset="0"/>
                          <a:cs typeface="Arial" panose="020B0604020202020204" pitchFamily="34" charset="0"/>
                        </a:rPr>
                      </a:br>
                      <a:r>
                        <a:rPr lang="pl-PL" sz="1200" b="0" i="0">
                          <a:solidFill>
                            <a:schemeClr val="bg1"/>
                          </a:solidFill>
                          <a:effectLst/>
                          <a:latin typeface="Arial" panose="020B0604020202020204" pitchFamily="34" charset="0"/>
                          <a:cs typeface="Arial" panose="020B0604020202020204" pitchFamily="34" charset="0"/>
                        </a:rPr>
                        <a:t>(</a:t>
                      </a:r>
                      <a:r>
                        <a:rPr lang="pl-PL" sz="1200" b="1" i="0">
                          <a:solidFill>
                            <a:schemeClr val="bg1"/>
                          </a:solidFill>
                          <a:effectLst/>
                          <a:latin typeface="Arial" panose="020B0604020202020204" pitchFamily="34" charset="0"/>
                          <a:cs typeface="Arial" panose="020B0604020202020204" pitchFamily="34" charset="0"/>
                        </a:rPr>
                        <a:t>n=281</a:t>
                      </a:r>
                      <a:r>
                        <a:rPr lang="pl-PL" sz="1200" b="0" i="0">
                          <a:solidFill>
                            <a:schemeClr val="bg1"/>
                          </a:solidFill>
                          <a:effectLst/>
                          <a:latin typeface="Arial" panose="020B0604020202020204" pitchFamily="34" charset="0"/>
                          <a:cs typeface="Arial" panose="020B0604020202020204" pitchFamily="34" charset="0"/>
                        </a:rPr>
                        <a:t>)</a:t>
                      </a:r>
                    </a:p>
                  </a:txBody>
                  <a:tcPr anchor="b">
                    <a:lnT w="38100" cmpd="sng">
                      <a:noFill/>
                    </a:lnT>
                    <a:lnB w="12700" cap="flat" cmpd="sng" algn="ctr">
                      <a:noFill/>
                      <a:prstDash val="solid"/>
                      <a:round/>
                      <a:headEnd type="none" w="med" len="med"/>
                      <a:tailEnd type="none" w="med" len="med"/>
                    </a:lnB>
                    <a:solidFill>
                      <a:srgbClr val="834AC5"/>
                    </a:solidFill>
                  </a:tcPr>
                </a:tc>
                <a:extLst>
                  <a:ext uri="{0D108BD9-81ED-4DB2-BD59-A6C34878D82A}">
                    <a16:rowId xmlns:a16="http://schemas.microsoft.com/office/drawing/2014/main" val="3438552738"/>
                  </a:ext>
                </a:extLst>
              </a:tr>
              <a:tr h="468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r>
                        <a:rPr lang="en-US" sz="1200" b="1" kern="1200" baseline="0" noProof="0" err="1">
                          <a:solidFill>
                            <a:srgbClr val="002060"/>
                          </a:solidFill>
                          <a:latin typeface="Arial" panose="020B0604020202020204" pitchFamily="34" charset="0"/>
                          <a:ea typeface="Tahoma" panose="020B0604030504040204" pitchFamily="34" charset="0"/>
                          <a:cs typeface="Arial" panose="020B0604020202020204" pitchFamily="34" charset="0"/>
                        </a:rPr>
                        <a:t>Duración</a:t>
                      </a:r>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 de la </a:t>
                      </a:r>
                      <a:r>
                        <a:rPr lang="en-US" sz="1200" b="1" kern="1200" baseline="0" noProof="0" err="1">
                          <a:solidFill>
                            <a:srgbClr val="002060"/>
                          </a:solidFill>
                          <a:latin typeface="Arial" panose="020B0604020202020204" pitchFamily="34" charset="0"/>
                          <a:ea typeface="Tahoma" panose="020B0604030504040204" pitchFamily="34" charset="0"/>
                          <a:cs typeface="Arial" panose="020B0604020202020204" pitchFamily="34" charset="0"/>
                        </a:rPr>
                        <a:t>enfermedad</a:t>
                      </a:r>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 (</a:t>
                      </a:r>
                      <a:r>
                        <a:rPr lang="en-US" sz="1200" b="1" kern="1200" baseline="0" noProof="0" err="1">
                          <a:solidFill>
                            <a:srgbClr val="002060"/>
                          </a:solidFill>
                          <a:latin typeface="Arial" panose="020B0604020202020204" pitchFamily="34" charset="0"/>
                          <a:ea typeface="Tahoma" panose="020B0604030504040204" pitchFamily="34" charset="0"/>
                          <a:cs typeface="Arial" panose="020B0604020202020204" pitchFamily="34" charset="0"/>
                        </a:rPr>
                        <a:t>años</a:t>
                      </a:r>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 media (DE)</a:t>
                      </a:r>
                    </a:p>
                  </a:txBody>
                  <a:tcPr anchor="ctr">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23,8 (15,4)</a:t>
                      </a:r>
                    </a:p>
                  </a:txBody>
                  <a:tcPr marL="90000" marR="90000" marT="46800" marB="46800" anchor="ct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22,0 (14,9)</a:t>
                      </a:r>
                    </a:p>
                  </a:txBody>
                  <a:tcPr marL="90000" marR="90000" marT="46800" marB="46800" anchor="ctr">
                    <a:lnR w="12700" cmpd="sng">
                      <a:no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algn="ctr"/>
                      <a:endParaRPr lang="es-ES" sz="100" b="0" baseline="0">
                        <a:solidFill>
                          <a:srgbClr val="002060"/>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20,1 (14,1)</a:t>
                      </a: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kern="1200">
                          <a:solidFill>
                            <a:srgbClr val="002060"/>
                          </a:solidFill>
                          <a:effectLst/>
                          <a:latin typeface="Arial" panose="020B0604020202020204" pitchFamily="34" charset="0"/>
                          <a:ea typeface="+mn-ea"/>
                          <a:cs typeface="Arial" panose="020B0604020202020204" pitchFamily="34" charset="0"/>
                        </a:rPr>
                        <a:t>20,8 (15,2)</a:t>
                      </a: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855945058"/>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BSA % </a:t>
                      </a:r>
                      <a:r>
                        <a:rPr lang="en-US" sz="1200" b="1" kern="1200" baseline="0" noProof="0" err="1">
                          <a:solidFill>
                            <a:srgbClr val="002060"/>
                          </a:solidFill>
                          <a:latin typeface="Arial" panose="020B0604020202020204" pitchFamily="34" charset="0"/>
                          <a:ea typeface="Tahoma" panose="020B0604030504040204" pitchFamily="34" charset="0"/>
                          <a:cs typeface="Arial" panose="020B0604020202020204" pitchFamily="34" charset="0"/>
                        </a:rPr>
                        <a:t>afectación</a:t>
                      </a:r>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 media (DE)</a:t>
                      </a:r>
                    </a:p>
                  </a:txBody>
                  <a:tcPr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47,8 (23,9)</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45,3 (22,5)</a:t>
                      </a: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002060"/>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a:solidFill>
                            <a:srgbClr val="002060"/>
                          </a:solidFill>
                          <a:effectLst/>
                          <a:latin typeface="Arial" panose="020B0604020202020204" pitchFamily="34" charset="0"/>
                          <a:cs typeface="Arial" panose="020B0604020202020204" pitchFamily="34" charset="0"/>
                        </a:rPr>
                        <a:t>46,0 (21,1)</a:t>
                      </a:r>
                    </a:p>
                  </a:txBody>
                  <a:tcPr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a:solidFill>
                            <a:srgbClr val="002060"/>
                          </a:solidFill>
                          <a:effectLst/>
                          <a:latin typeface="Arial" panose="020B0604020202020204" pitchFamily="34" charset="0"/>
                          <a:cs typeface="Arial" panose="020B0604020202020204" pitchFamily="34" charset="0"/>
                        </a:rPr>
                        <a:t>46,1 (22,6)</a:t>
                      </a:r>
                    </a:p>
                  </a:txBody>
                  <a:tcPr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43079783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EASI, media (DE)</a:t>
                      </a:r>
                    </a:p>
                  </a:txBody>
                  <a:tcPr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31,0 (12,9)</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28,8 (11,3)</a:t>
                      </a: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002060"/>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a:solidFill>
                            <a:srgbClr val="002060"/>
                          </a:solidFill>
                          <a:effectLst/>
                          <a:latin typeface="Arial" panose="020B0604020202020204" pitchFamily="34" charset="0"/>
                          <a:cs typeface="Arial" panose="020B0604020202020204" pitchFamily="34" charset="0"/>
                        </a:rPr>
                        <a:t>29,6 (10,8)</a:t>
                      </a:r>
                    </a:p>
                  </a:txBody>
                  <a:tcPr marL="84902" marR="84902"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GB" sz="1200" b="0" i="0">
                          <a:solidFill>
                            <a:srgbClr val="002060"/>
                          </a:solidFill>
                          <a:effectLst/>
                          <a:latin typeface="Arial" panose="020B0604020202020204" pitchFamily="34" charset="0"/>
                          <a:cs typeface="Arial" panose="020B0604020202020204" pitchFamily="34" charset="0"/>
                        </a:rPr>
                        <a:t>29,7 (12,0)</a:t>
                      </a:r>
                    </a:p>
                  </a:txBody>
                  <a:tcPr marL="84902" marR="84902"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99206882"/>
                  </a:ext>
                </a:extLst>
              </a:tr>
              <a:tr h="360000">
                <a:tc>
                  <a:txBody>
                    <a:bodyPr/>
                    <a:lstStyle/>
                    <a:p>
                      <a:r>
                        <a:rPr lang="en-US" sz="1200" b="1" baseline="0" noProof="0">
                          <a:solidFill>
                            <a:srgbClr val="002060"/>
                          </a:solidFill>
                          <a:latin typeface="Arial" panose="020B0604020202020204" pitchFamily="34" charset="0"/>
                          <a:ea typeface="Tahoma" panose="020B0604030504040204" pitchFamily="34" charset="0"/>
                          <a:cs typeface="Arial" panose="020B0604020202020204" pitchFamily="34" charset="0"/>
                        </a:rPr>
                        <a:t>IGA, n (%)</a:t>
                      </a:r>
                    </a:p>
                  </a:txBody>
                  <a:tcPr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002060"/>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indent="0" algn="l">
                        <a:lnSpc>
                          <a:spcPct val="90000"/>
                        </a:lnSpc>
                        <a:spcBef>
                          <a:spcPts val="200"/>
                        </a:spcBef>
                        <a:spcAft>
                          <a:spcPts val="100"/>
                        </a:spcAft>
                        <a:buClr>
                          <a:srgbClr val="000000"/>
                        </a:buClr>
                        <a:buFontTx/>
                        <a:buNone/>
                      </a:pPr>
                      <a:endParaRPr lang="es-ES" sz="1050" baseline="0">
                        <a:solidFill>
                          <a:srgbClr val="002060"/>
                        </a:solidFill>
                        <a:latin typeface="Arial" panose="020B0604020202020204" pitchFamily="34" charset="0"/>
                        <a:cs typeface="Arial" panose="020B0604020202020204" pitchFamily="34" charset="0"/>
                      </a:endParaRPr>
                    </a:p>
                  </a:txBody>
                  <a:tcPr marL="0" marR="0" marT="36000" marB="36000">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indent="0" algn="l">
                        <a:lnSpc>
                          <a:spcPct val="90000"/>
                        </a:lnSpc>
                        <a:spcBef>
                          <a:spcPts val="200"/>
                        </a:spcBef>
                        <a:spcAft>
                          <a:spcPts val="100"/>
                        </a:spcAft>
                        <a:buClr>
                          <a:srgbClr val="000000"/>
                        </a:buClr>
                        <a:buFontTx/>
                        <a:buNone/>
                      </a:pPr>
                      <a:endParaRPr lang="es-ES" sz="100" b="0" baseline="0">
                        <a:solidFill>
                          <a:srgbClr val="002060"/>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002060"/>
                        </a:solidFill>
                        <a:latin typeface="Arial" panose="020B0604020202020204" pitchFamily="34" charset="0"/>
                        <a:cs typeface="Arial" panose="020B0604020202020204" pitchFamily="34" charset="0"/>
                      </a:endParaRPr>
                    </a:p>
                  </a:txBody>
                  <a:tcPr marL="0" marR="0" marT="36000" marB="36000">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l" defTabSz="457189" rtl="0" eaLnBrk="1" fontAlgn="auto" latinLnBrk="0" hangingPunct="1">
                        <a:lnSpc>
                          <a:spcPct val="90000"/>
                        </a:lnSpc>
                        <a:spcBef>
                          <a:spcPts val="200"/>
                        </a:spcBef>
                        <a:spcAft>
                          <a:spcPts val="100"/>
                        </a:spcAft>
                        <a:buClr>
                          <a:srgbClr val="000000"/>
                        </a:buClr>
                        <a:buSzTx/>
                        <a:buFontTx/>
                        <a:buNone/>
                        <a:tabLst/>
                        <a:defRPr/>
                      </a:pPr>
                      <a:endParaRPr lang="es-ES" sz="1050" baseline="0">
                        <a:solidFill>
                          <a:srgbClr val="002060"/>
                        </a:solidFill>
                        <a:latin typeface="Arial" panose="020B0604020202020204" pitchFamily="34" charset="0"/>
                        <a:cs typeface="Arial" panose="020B0604020202020204" pitchFamily="34" charset="0"/>
                      </a:endParaRPr>
                    </a:p>
                  </a:txBody>
                  <a:tcPr marL="0" marR="0" marT="36000" marB="36000">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3552789765"/>
                  </a:ext>
                </a:extLst>
              </a:tr>
              <a:tr h="360000">
                <a:tc>
                  <a:txBody>
                    <a:bodyPr/>
                    <a:lstStyle/>
                    <a:p>
                      <a:pPr marL="108000"/>
                      <a:r>
                        <a:rPr lang="en-US" sz="1200" b="0" baseline="0" noProof="0">
                          <a:solidFill>
                            <a:srgbClr val="002060"/>
                          </a:solidFill>
                          <a:latin typeface="Arial" panose="020B0604020202020204" pitchFamily="34" charset="0"/>
                          <a:ea typeface="Tahoma" panose="020B0604030504040204" pitchFamily="34" charset="0"/>
                          <a:cs typeface="Arial" panose="020B0604020202020204" pitchFamily="34" charset="0"/>
                        </a:rPr>
                        <a:t>3 (</a:t>
                      </a:r>
                      <a:r>
                        <a:rPr lang="en-US" sz="1200" b="0" baseline="0" noProof="0" err="1">
                          <a:solidFill>
                            <a:srgbClr val="002060"/>
                          </a:solidFill>
                          <a:latin typeface="Arial" panose="020B0604020202020204" pitchFamily="34" charset="0"/>
                          <a:ea typeface="Tahoma" panose="020B0604030504040204" pitchFamily="34" charset="0"/>
                          <a:cs typeface="Arial" panose="020B0604020202020204" pitchFamily="34" charset="0"/>
                        </a:rPr>
                        <a:t>moderado</a:t>
                      </a:r>
                      <a:r>
                        <a:rPr lang="en-US" sz="1200" b="0" baseline="0" noProof="0">
                          <a:solidFill>
                            <a:srgbClr val="002060"/>
                          </a:solidFill>
                          <a:latin typeface="Arial" panose="020B0604020202020204" pitchFamily="34" charset="0"/>
                          <a:ea typeface="Tahoma" panose="020B0604030504040204" pitchFamily="34" charset="0"/>
                          <a:cs typeface="Arial" panose="020B0604020202020204" pitchFamily="34" charset="0"/>
                        </a:rPr>
                        <a:t>)</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b="0">
                          <a:solidFill>
                            <a:srgbClr val="002060"/>
                          </a:solidFill>
                          <a:effectLst/>
                          <a:latin typeface="Arial" panose="020B0604020202020204" pitchFamily="34" charset="0"/>
                          <a:ea typeface="Calibri"/>
                          <a:cs typeface="Arial" panose="020B0604020202020204" pitchFamily="34" charset="0"/>
                        </a:rPr>
                        <a:t>83 (58,9)</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algn="ctr">
                        <a:lnSpc>
                          <a:spcPct val="115000"/>
                        </a:lnSpc>
                        <a:spcBef>
                          <a:spcPts val="0"/>
                        </a:spcBef>
                        <a:spcAft>
                          <a:spcPts val="0"/>
                        </a:spcAft>
                      </a:pPr>
                      <a:r>
                        <a:rPr lang="en-US" sz="1200" b="0">
                          <a:solidFill>
                            <a:srgbClr val="002060"/>
                          </a:solidFill>
                          <a:effectLst/>
                          <a:latin typeface="Arial" panose="020B0604020202020204" pitchFamily="34" charset="0"/>
                          <a:ea typeface="Calibri"/>
                          <a:cs typeface="Arial" panose="020B0604020202020204" pitchFamily="34" charset="0"/>
                        </a:rPr>
                        <a:t>170 (60,1)</a:t>
                      </a: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marR="0" algn="ctr">
                        <a:lnSpc>
                          <a:spcPct val="115000"/>
                        </a:lnSpc>
                        <a:spcBef>
                          <a:spcPts val="0"/>
                        </a:spcBef>
                        <a:spcAft>
                          <a:spcPts val="0"/>
                        </a:spcAft>
                      </a:pPr>
                      <a:endParaRPr lang="en-US" sz="1200" b="0">
                        <a:solidFill>
                          <a:srgbClr val="002060"/>
                        </a:solidFill>
                        <a:effectLst/>
                        <a:latin typeface="Arial" panose="020B0604020202020204" pitchFamily="34" charset="0"/>
                        <a:ea typeface="Calibri"/>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002060"/>
                          </a:solidFill>
                          <a:effectLst/>
                          <a:latin typeface="Arial" panose="020B0604020202020204" pitchFamily="34" charset="0"/>
                          <a:ea typeface="Calibri"/>
                          <a:cs typeface="Arial" panose="020B0604020202020204" pitchFamily="34" charset="0"/>
                        </a:rPr>
                        <a:t>95 (65,1)</a:t>
                      </a:r>
                    </a:p>
                  </a:txBody>
                  <a:tcPr marL="18000" marR="18000"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002060"/>
                          </a:solidFill>
                          <a:effectLst/>
                          <a:latin typeface="Arial" panose="020B0604020202020204" pitchFamily="34" charset="0"/>
                          <a:ea typeface="Calibri"/>
                          <a:cs typeface="Arial" panose="020B0604020202020204" pitchFamily="34" charset="0"/>
                        </a:rPr>
                        <a:t>175 (62,3)</a:t>
                      </a:r>
                    </a:p>
                  </a:txBody>
                  <a:tcPr marL="18000" marR="18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801263901"/>
                  </a:ext>
                </a:extLst>
              </a:tr>
              <a:tr h="360000">
                <a:tc>
                  <a:txBody>
                    <a:bodyPr/>
                    <a:lstStyle/>
                    <a:p>
                      <a:pPr marL="108000"/>
                      <a:r>
                        <a:rPr lang="en-US" sz="1200" b="0" baseline="0" noProof="0">
                          <a:solidFill>
                            <a:srgbClr val="002060"/>
                          </a:solidFill>
                          <a:latin typeface="Arial" panose="020B0604020202020204" pitchFamily="34" charset="0"/>
                          <a:ea typeface="Tahoma" panose="020B0604030504040204" pitchFamily="34" charset="0"/>
                          <a:cs typeface="Arial" panose="020B0604020202020204" pitchFamily="34" charset="0"/>
                        </a:rPr>
                        <a:t>4 (grave)</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n-US" sz="1200" b="0">
                          <a:solidFill>
                            <a:srgbClr val="002060"/>
                          </a:solidFill>
                          <a:effectLst/>
                          <a:latin typeface="Arial" panose="020B0604020202020204" pitchFamily="34" charset="0"/>
                          <a:ea typeface="Calibri"/>
                          <a:cs typeface="Arial" panose="020B0604020202020204" pitchFamily="34" charset="0"/>
                        </a:rPr>
                        <a:t>58 (41,1)</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n-US" sz="1200" b="0">
                          <a:solidFill>
                            <a:srgbClr val="002060"/>
                          </a:solidFill>
                          <a:effectLst/>
                          <a:latin typeface="Arial" panose="020B0604020202020204" pitchFamily="34" charset="0"/>
                          <a:ea typeface="Calibri"/>
                          <a:cs typeface="Arial" panose="020B0604020202020204" pitchFamily="34" charset="0"/>
                        </a:rPr>
                        <a:t>113 (39,9)</a:t>
                      </a: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endParaRPr lang="en-US" sz="1200" b="0">
                        <a:solidFill>
                          <a:srgbClr val="002060"/>
                        </a:solidFill>
                        <a:effectLst/>
                        <a:latin typeface="Arial" panose="020B0604020202020204" pitchFamily="34" charset="0"/>
                        <a:ea typeface="Calibri"/>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002060"/>
                          </a:solidFill>
                          <a:effectLst/>
                          <a:latin typeface="Arial" panose="020B0604020202020204" pitchFamily="34" charset="0"/>
                          <a:ea typeface="Calibri"/>
                          <a:cs typeface="Arial" panose="020B0604020202020204" pitchFamily="34" charset="0"/>
                        </a:rPr>
                        <a:t>51 (34,9)</a:t>
                      </a:r>
                    </a:p>
                  </a:txBody>
                  <a:tcPr marL="18000" marR="18000"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1200" b="0" kern="1200">
                          <a:solidFill>
                            <a:srgbClr val="002060"/>
                          </a:solidFill>
                          <a:effectLst/>
                          <a:latin typeface="Arial" panose="020B0604020202020204" pitchFamily="34" charset="0"/>
                          <a:ea typeface="Calibri"/>
                          <a:cs typeface="Arial" panose="020B0604020202020204" pitchFamily="34" charset="0"/>
                        </a:rPr>
                        <a:t>106 (37,7)</a:t>
                      </a:r>
                    </a:p>
                  </a:txBody>
                  <a:tcPr marL="18000" marR="18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526034642"/>
                  </a:ext>
                </a:extLst>
              </a:tr>
              <a:tr h="360000">
                <a:tc>
                  <a:txBody>
                    <a:bodyPr/>
                    <a:lstStyle/>
                    <a:p>
                      <a:pPr marL="0" marR="0" algn="l" defTabSz="914400" rtl="0" eaLnBrk="1" latinLnBrk="0" hangingPunct="1">
                        <a:lnSpc>
                          <a:spcPct val="100000"/>
                        </a:lnSpc>
                        <a:spcBef>
                          <a:spcPts val="0"/>
                        </a:spcBef>
                        <a:spcAft>
                          <a:spcPts val="0"/>
                        </a:spcAft>
                      </a:pPr>
                      <a:r>
                        <a:rPr lang="en-US" sz="1200" b="1" kern="1200" noProof="0">
                          <a:solidFill>
                            <a:srgbClr val="002060"/>
                          </a:solidFill>
                          <a:latin typeface="Arial" panose="020B0604020202020204" pitchFamily="34" charset="0"/>
                          <a:ea typeface="Tahoma" panose="020B0604030504040204" pitchFamily="34" charset="0"/>
                          <a:cs typeface="Arial" panose="020B0604020202020204" pitchFamily="34" charset="0"/>
                        </a:rPr>
                        <a:t>NRS de </a:t>
                      </a:r>
                      <a:r>
                        <a:rPr lang="en-US" sz="1200" b="1" kern="1200" noProof="0" err="1">
                          <a:solidFill>
                            <a:srgbClr val="002060"/>
                          </a:solidFill>
                          <a:latin typeface="Arial" panose="020B0604020202020204" pitchFamily="34" charset="0"/>
                          <a:ea typeface="Tahoma" panose="020B0604030504040204" pitchFamily="34" charset="0"/>
                          <a:cs typeface="Arial" panose="020B0604020202020204" pitchFamily="34" charset="0"/>
                        </a:rPr>
                        <a:t>picor</a:t>
                      </a:r>
                      <a:r>
                        <a:rPr lang="en-US" sz="1200" b="1" kern="1200" noProof="0">
                          <a:solidFill>
                            <a:srgbClr val="002060"/>
                          </a:solidFill>
                          <a:latin typeface="Arial" panose="020B0604020202020204" pitchFamily="34" charset="0"/>
                          <a:ea typeface="Tahoma" panose="020B0604030504040204" pitchFamily="34" charset="0"/>
                          <a:cs typeface="Arial" panose="020B0604020202020204" pitchFamily="34" charset="0"/>
                        </a:rPr>
                        <a:t>, media (DE)</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7,3 (1,7)</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7,2 (1,9)</a:t>
                      </a: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0" i="0">
                          <a:solidFill>
                            <a:srgbClr val="002060"/>
                          </a:solidFill>
                          <a:effectLst/>
                          <a:latin typeface="Arial" panose="020B0604020202020204" pitchFamily="34" charset="0"/>
                          <a:cs typeface="Arial" panose="020B0604020202020204" pitchFamily="34" charset="0"/>
                        </a:rPr>
                        <a:t>7,2 (1,9)</a:t>
                      </a:r>
                      <a:endParaRPr lang="en-GB" sz="1200" b="0" i="0">
                        <a:solidFill>
                          <a:srgbClr val="002060"/>
                        </a:solidFill>
                        <a:effectLst/>
                        <a:latin typeface="Arial" panose="020B0604020202020204" pitchFamily="34" charset="0"/>
                        <a:cs typeface="Arial" panose="020B0604020202020204" pitchFamily="34" charset="0"/>
                      </a:endParaRPr>
                    </a:p>
                  </a:txBody>
                  <a:tcPr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0" i="0">
                          <a:solidFill>
                            <a:srgbClr val="002060"/>
                          </a:solidFill>
                          <a:effectLst/>
                          <a:latin typeface="Arial" panose="020B0604020202020204" pitchFamily="34" charset="0"/>
                          <a:cs typeface="Arial" panose="020B0604020202020204" pitchFamily="34" charset="0"/>
                        </a:rPr>
                        <a:t>7,1 (1,9)</a:t>
                      </a:r>
                      <a:endParaRPr lang="en-GB" sz="1200" b="0" i="0">
                        <a:solidFill>
                          <a:srgbClr val="002060"/>
                        </a:solidFill>
                        <a:effectLst/>
                        <a:latin typeface="Arial" panose="020B0604020202020204" pitchFamily="34" charset="0"/>
                        <a:cs typeface="Arial" panose="020B0604020202020204" pitchFamily="34" charset="0"/>
                      </a:endParaRPr>
                    </a:p>
                  </a:txBody>
                  <a:tcPr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1437664560"/>
                  </a:ext>
                </a:extLst>
              </a:tr>
              <a:tr h="468000">
                <a:tc>
                  <a:txBody>
                    <a:bodyPr/>
                    <a:lstStyle/>
                    <a:p>
                      <a:pPr marL="0" marR="0" algn="l" defTabSz="914400" rtl="0" eaLnBrk="1" latinLnBrk="0" hangingPunct="1">
                        <a:lnSpc>
                          <a:spcPct val="100000"/>
                        </a:lnSpc>
                        <a:spcBef>
                          <a:spcPts val="0"/>
                        </a:spcBef>
                        <a:spcAft>
                          <a:spcPts val="0"/>
                        </a:spcAft>
                      </a:pPr>
                      <a:r>
                        <a:rPr lang="es-ES" sz="1200" b="1" kern="1200" baseline="0" noProof="0">
                          <a:solidFill>
                            <a:srgbClr val="002060"/>
                          </a:solidFill>
                          <a:latin typeface="Arial" panose="020B0604020202020204" pitchFamily="34" charset="0"/>
                          <a:ea typeface="Tahoma" panose="020B0604030504040204" pitchFamily="34" charset="0"/>
                          <a:cs typeface="Arial" panose="020B0604020202020204" pitchFamily="34" charset="0"/>
                        </a:rPr>
                        <a:t>Puntuación en la escala de pérdida de sueño, media (DE)</a:t>
                      </a:r>
                    </a:p>
                  </a:txBody>
                  <a:tcPr marL="90000" marR="90000" marT="36000" marB="360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no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2,3 (1,0)</a:t>
                      </a: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2,3 (1,0)</a:t>
                      </a: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r>
                        <a:rPr lang="en-GB" sz="1200" b="0" i="0">
                          <a:solidFill>
                            <a:srgbClr val="002060"/>
                          </a:solidFill>
                          <a:effectLst/>
                          <a:latin typeface="Arial" panose="020B0604020202020204" pitchFamily="34" charset="0"/>
                          <a:cs typeface="Arial" panose="020B0604020202020204" pitchFamily="34" charset="0"/>
                        </a:rPr>
                        <a:t>2,2 (0,9)</a:t>
                      </a:r>
                    </a:p>
                  </a:txBody>
                  <a:tcPr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6F6F6"/>
                    </a:solidFill>
                  </a:tcPr>
                </a:tc>
                <a:tc>
                  <a:txBody>
                    <a:bodyPr/>
                    <a:lstStyle/>
                    <a:p>
                      <a:pPr algn="ctr" fontAlgn="base"/>
                      <a:r>
                        <a:rPr lang="en-GB" sz="1200" b="0" i="0">
                          <a:solidFill>
                            <a:srgbClr val="002060"/>
                          </a:solidFill>
                          <a:effectLst/>
                          <a:latin typeface="Arial" panose="020B0604020202020204" pitchFamily="34" charset="0"/>
                          <a:cs typeface="Arial" panose="020B0604020202020204" pitchFamily="34" charset="0"/>
                        </a:rPr>
                        <a:t>2,2 (0,9)</a:t>
                      </a:r>
                    </a:p>
                  </a:txBody>
                  <a:tcPr marT="46800" marB="46800" anchor="ct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solidFill>
                      <a:srgbClr val="F7F3FB"/>
                    </a:solidFill>
                  </a:tcPr>
                </a:tc>
                <a:extLst>
                  <a:ext uri="{0D108BD9-81ED-4DB2-BD59-A6C34878D82A}">
                    <a16:rowId xmlns:a16="http://schemas.microsoft.com/office/drawing/2014/main" val="2048095329"/>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1" noProof="0">
                          <a:solidFill>
                            <a:srgbClr val="002060"/>
                          </a:solidFill>
                          <a:latin typeface="Arial" panose="020B0604020202020204" pitchFamily="34" charset="0"/>
                          <a:ea typeface="Tahoma" panose="020B0604030504040204" pitchFamily="34" charset="0"/>
                          <a:cs typeface="Arial" panose="020B0604020202020204" pitchFamily="34" charset="0"/>
                        </a:rPr>
                        <a:t>DLQI, media (DE)</a:t>
                      </a:r>
                    </a:p>
                  </a:txBody>
                  <a:tcPr marT="36000" marB="360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15,7 (7,2)</a:t>
                      </a:r>
                      <a:endParaRPr kumimoji="0" lang="en-US" sz="1200" b="0" i="0" u="none" strike="noStrike" kern="1200" cap="none" spc="0" normalizeH="0" baseline="3000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90000" marR="90000" marT="46800" marB="468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rPr>
                        <a:t>15,3 (7,4)</a:t>
                      </a:r>
                      <a:endParaRPr kumimoji="0" lang="en-US" sz="1200" b="0" i="0" u="none" strike="noStrike" kern="1200" cap="none" spc="0" normalizeH="0" baseline="3000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90000" marR="90000" marT="46800" marB="46800" anchor="ctr">
                    <a:lnR w="12700" cmpd="sng">
                      <a:no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2060"/>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0" i="0">
                          <a:solidFill>
                            <a:srgbClr val="002060"/>
                          </a:solidFill>
                          <a:effectLst/>
                          <a:latin typeface="Arial" panose="020B0604020202020204" pitchFamily="34" charset="0"/>
                          <a:cs typeface="Arial" panose="020B0604020202020204" pitchFamily="34" charset="0"/>
                        </a:rPr>
                        <a:t>15,9 (7,6)</a:t>
                      </a:r>
                      <a:endParaRPr lang="en-GB" sz="1200" b="0" i="0" baseline="30000">
                        <a:solidFill>
                          <a:srgbClr val="002060"/>
                        </a:solidFill>
                        <a:effectLst/>
                        <a:latin typeface="Arial" panose="020B0604020202020204" pitchFamily="34" charset="0"/>
                        <a:cs typeface="Arial" panose="020B0604020202020204" pitchFamily="34" charset="0"/>
                      </a:endParaRPr>
                    </a:p>
                  </a:txBody>
                  <a:tcPr marT="46800" marB="46800" anchor="ctr">
                    <a:lnL w="12700" cmpd="sng">
                      <a:noFill/>
                    </a:lnL>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0" i="0">
                          <a:solidFill>
                            <a:srgbClr val="002060"/>
                          </a:solidFill>
                          <a:effectLst/>
                          <a:latin typeface="Arial" panose="020B0604020202020204" pitchFamily="34" charset="0"/>
                          <a:cs typeface="Arial" panose="020B0604020202020204" pitchFamily="34" charset="0"/>
                        </a:rPr>
                        <a:t>15,4 (7,0)</a:t>
                      </a:r>
                      <a:endParaRPr lang="en-GB" sz="1200" b="0" i="0" baseline="30000">
                        <a:solidFill>
                          <a:srgbClr val="002060"/>
                        </a:solidFill>
                        <a:effectLst/>
                        <a:latin typeface="Arial" panose="020B0604020202020204" pitchFamily="34" charset="0"/>
                        <a:cs typeface="Arial" panose="020B0604020202020204" pitchFamily="34" charset="0"/>
                      </a:endParaRPr>
                    </a:p>
                  </a:txBody>
                  <a:tcPr marT="46800" marB="46800" anchor="ct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solidFill>
                      <a:srgbClr val="F7F3FB"/>
                    </a:solidFill>
                  </a:tcPr>
                </a:tc>
                <a:extLst>
                  <a:ext uri="{0D108BD9-81ED-4DB2-BD59-A6C34878D82A}">
                    <a16:rowId xmlns:a16="http://schemas.microsoft.com/office/drawing/2014/main" val="124590487"/>
                  </a:ext>
                </a:extLst>
              </a:tr>
            </a:tbl>
          </a:graphicData>
        </a:graphic>
      </p:graphicFrame>
      <p:pic>
        <p:nvPicPr>
          <p:cNvPr id="5" name="Imagen 4" descr="Forma, Rectángulo&#10;&#10;Descripción generada automáticamente">
            <a:extLst>
              <a:ext uri="{FF2B5EF4-FFF2-40B4-BE49-F238E27FC236}">
                <a16:creationId xmlns:a16="http://schemas.microsoft.com/office/drawing/2014/main" id="{DB839A9A-1FAF-247F-4F62-63FDE24413E7}"/>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1D226BD5-95B6-890F-8C08-CA9007F34142}"/>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2" name="Marcador de pie de página 76">
            <a:extLst>
              <a:ext uri="{FF2B5EF4-FFF2-40B4-BE49-F238E27FC236}">
                <a16:creationId xmlns:a16="http://schemas.microsoft.com/office/drawing/2014/main" id="{9A0F5FE5-1C4B-48BF-7A2D-AAF4718D0836}"/>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srgbClr val="A6A6A6"/>
                </a:solidFill>
                <a:effectLst/>
                <a:uLnTx/>
                <a:uFillTx/>
                <a:latin typeface="Arial" panose="020B0604020202020204"/>
                <a:ea typeface="+mn-ea"/>
                <a:cs typeface="+mn-cs"/>
              </a:rPr>
              <a:t>Los análisis de eficacia en </a:t>
            </a:r>
            <a:r>
              <a:rPr kumimoji="0" lang="es-ES" sz="6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600" b="0" i="0" u="none" strike="noStrike" kern="1200" cap="none" spc="0" normalizeH="0" baseline="0" noProof="0">
                <a:ln>
                  <a:noFill/>
                </a:ln>
                <a:solidFill>
                  <a:srgbClr val="A6A6A6"/>
                </a:solidFill>
                <a:effectLst/>
                <a:uLnTx/>
                <a:uFillTx/>
                <a:latin typeface="Arial" panose="020B0604020202020204"/>
                <a:ea typeface="+mn-ea"/>
                <a:cs typeface="+mn-cs"/>
              </a:rPr>
              <a:t> 1 se basaron en  la población por intención de tratar (ITT; todos los pacientes aleatorizados). En </a:t>
            </a:r>
            <a:r>
              <a:rPr kumimoji="0" lang="es-ES" sz="6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600" b="0" i="0" u="none" strike="noStrike" kern="1200" cap="none" spc="0" normalizeH="0" baseline="0" noProof="0">
                <a:ln>
                  <a:noFill/>
                </a:ln>
                <a:solidFill>
                  <a:srgbClr val="A6A6A6"/>
                </a:solidFill>
                <a:effectLst/>
                <a:uLnTx/>
                <a:uFillTx/>
                <a:latin typeface="Arial" panose="020B0604020202020204"/>
                <a:ea typeface="+mn-ea"/>
                <a:cs typeface="+mn-cs"/>
              </a:rPr>
              <a:t> 2, un total de 18 pacientes de un único centro de estudio fueron excluidos de la población ITT, ya que algunos o todos los participantes del estudio no cumplían los criterios de elegibilidad de presentar DA de moderada a grave. Por lo tanto, los análisis de eficacia en </a:t>
            </a:r>
            <a:r>
              <a:rPr kumimoji="0" lang="es-ES" sz="600" b="0" i="0" u="none" strike="noStrike" kern="1200" cap="none" spc="0" normalizeH="0" baseline="0" noProof="0" err="1">
                <a:ln>
                  <a:noFill/>
                </a:ln>
                <a:solidFill>
                  <a:srgbClr val="A6A6A6"/>
                </a:solidFill>
                <a:effectLst/>
                <a:uLnTx/>
                <a:uFillTx/>
                <a:latin typeface="Arial" panose="020B0604020202020204"/>
                <a:ea typeface="+mn-ea"/>
                <a:cs typeface="+mn-cs"/>
              </a:rPr>
              <a:t>ADvocate</a:t>
            </a:r>
            <a:r>
              <a:rPr kumimoji="0" lang="es-ES" sz="600" b="0" i="0" u="none" strike="noStrike" kern="1200" cap="none" spc="0" normalizeH="0" baseline="0" noProof="0">
                <a:ln>
                  <a:noFill/>
                </a:ln>
                <a:solidFill>
                  <a:srgbClr val="A6A6A6"/>
                </a:solidFill>
                <a:effectLst/>
                <a:uLnTx/>
                <a:uFillTx/>
                <a:latin typeface="Arial" panose="020B0604020202020204"/>
                <a:ea typeface="+mn-ea"/>
                <a:cs typeface="+mn-cs"/>
              </a:rPr>
              <a:t> 2 se basaron en la población por intención de tratar modificada (</a:t>
            </a:r>
            <a:r>
              <a:rPr kumimoji="0" lang="es-ES" sz="600" b="0" i="0" u="none" strike="noStrike" kern="1200" cap="none" spc="0" normalizeH="0" baseline="0" noProof="0" err="1">
                <a:ln>
                  <a:noFill/>
                </a:ln>
                <a:solidFill>
                  <a:srgbClr val="A6A6A6"/>
                </a:solidFill>
                <a:effectLst/>
                <a:uLnTx/>
                <a:uFillTx/>
                <a:latin typeface="Arial" panose="020B0604020202020204"/>
                <a:ea typeface="+mn-ea"/>
                <a:cs typeface="+mn-cs"/>
              </a:rPr>
              <a:t>ITTm</a:t>
            </a:r>
            <a:r>
              <a:rPr kumimoji="0" lang="es-ES" sz="600" b="0" i="0" u="none" strike="noStrike" kern="1200" cap="none" spc="0" normalizeH="0" baseline="0" noProof="0">
                <a:ln>
                  <a:noFill/>
                </a:ln>
                <a:solidFill>
                  <a:srgbClr val="A6A6A6"/>
                </a:solidFill>
                <a:effectLst/>
                <a:uLnTx/>
                <a:uFillTx/>
                <a:latin typeface="Arial" panose="020B0604020202020204"/>
                <a:ea typeface="+mn-ea"/>
                <a:cs typeface="+mn-cs"/>
              </a:rPr>
              <a:t>). Los datos se presentan como n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600" b="0" i="0" u="none" strike="noStrike" kern="1200" cap="none" spc="0" normalizeH="0" baseline="0" noProof="0">
              <a:ln>
                <a:noFill/>
              </a:ln>
              <a:solidFill>
                <a:srgbClr val="A6A6A6"/>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err="1">
                <a:ln>
                  <a:noFill/>
                </a:ln>
                <a:solidFill>
                  <a:srgbClr val="A6A6A6"/>
                </a:solidFill>
                <a:effectLst/>
                <a:uLnTx/>
                <a:uFillTx/>
                <a:latin typeface="Arial"/>
                <a:ea typeface="+mn-ea"/>
                <a:cs typeface="+mn-cs"/>
              </a:rPr>
              <a:t>Silverberg</a:t>
            </a:r>
            <a:r>
              <a:rPr kumimoji="0" lang="es-ES" sz="700" b="0" i="0" u="none" strike="noStrike" kern="1200" cap="none" spc="0" normalizeH="0" baseline="0" noProof="0">
                <a:ln>
                  <a:noFill/>
                </a:ln>
                <a:solidFill>
                  <a:srgbClr val="A6A6A6"/>
                </a:solidFill>
                <a:effectLst/>
                <a:uLnTx/>
                <a:uFillTx/>
                <a:latin typeface="Arial"/>
                <a:ea typeface="+mn-ea"/>
                <a:cs typeface="+mn-cs"/>
              </a:rPr>
              <a:t> I, et al. </a:t>
            </a:r>
            <a:r>
              <a:rPr kumimoji="0" lang="es-ES" sz="700" b="0" i="0" u="none" strike="noStrike" kern="1200" cap="none" spc="0" normalizeH="0" baseline="0" noProof="0" err="1">
                <a:ln>
                  <a:noFill/>
                </a:ln>
                <a:solidFill>
                  <a:srgbClr val="A6A6A6"/>
                </a:solidFill>
                <a:effectLst/>
                <a:uLnTx/>
                <a:uFillTx/>
                <a:latin typeface="Arial"/>
                <a:ea typeface="+mn-ea"/>
                <a:cs typeface="+mn-cs"/>
              </a:rPr>
              <a:t>Two</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Phase</a:t>
            </a:r>
            <a:r>
              <a:rPr kumimoji="0" lang="es-ES" sz="700" b="0" i="0" u="none" strike="noStrike" kern="1200" cap="none" spc="0" normalizeH="0" baseline="0" noProof="0">
                <a:ln>
                  <a:noFill/>
                </a:ln>
                <a:solidFill>
                  <a:srgbClr val="A6A6A6"/>
                </a:solidFill>
                <a:effectLst/>
                <a:uLnTx/>
                <a:uFillTx/>
                <a:latin typeface="Arial"/>
                <a:ea typeface="+mn-ea"/>
                <a:cs typeface="+mn-cs"/>
              </a:rPr>
              <a:t> 3 </a:t>
            </a:r>
            <a:r>
              <a:rPr kumimoji="0" lang="es-ES" sz="700" b="0" i="0" u="none" strike="noStrike" kern="1200" cap="none" spc="0" normalizeH="0" baseline="0" noProof="0" err="1">
                <a:ln>
                  <a:noFill/>
                </a:ln>
                <a:solidFill>
                  <a:srgbClr val="A6A6A6"/>
                </a:solidFill>
                <a:effectLst/>
                <a:uLnTx/>
                <a:uFillTx/>
                <a:latin typeface="Arial"/>
                <a:ea typeface="+mn-ea"/>
                <a:cs typeface="+mn-cs"/>
              </a:rPr>
              <a:t>Trials</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of</a:t>
            </a:r>
            <a:r>
              <a:rPr kumimoji="0" lang="es-ES" sz="700" b="0" i="0" u="none" strike="noStrike" kern="1200" cap="none" spc="0" normalizeH="0" baseline="0" noProof="0">
                <a:ln>
                  <a:noFill/>
                </a:ln>
                <a:solidFill>
                  <a:srgbClr val="A6A6A6"/>
                </a:solidFill>
                <a:effectLst/>
                <a:uLnTx/>
                <a:uFillTx/>
                <a:latin typeface="Arial"/>
                <a:ea typeface="+mn-ea"/>
                <a:cs typeface="+mn-cs"/>
              </a:rPr>
              <a:t> Lebrikizumab </a:t>
            </a:r>
            <a:r>
              <a:rPr kumimoji="0" lang="es-ES" sz="700" b="0" i="0" u="none" strike="noStrike" kern="1200" cap="none" spc="0" normalizeH="0" baseline="0" noProof="0" err="1">
                <a:ln>
                  <a:noFill/>
                </a:ln>
                <a:solidFill>
                  <a:srgbClr val="A6A6A6"/>
                </a:solidFill>
                <a:effectLst/>
                <a:uLnTx/>
                <a:uFillTx/>
                <a:latin typeface="Arial"/>
                <a:ea typeface="+mn-ea"/>
                <a:cs typeface="+mn-cs"/>
              </a:rPr>
              <a:t>for</a:t>
            </a:r>
            <a:r>
              <a:rPr kumimoji="0" lang="es-ES" sz="700" b="0" i="0" u="none" strike="noStrike" kern="1200" cap="none" spc="0" normalizeH="0" baseline="0" noProof="0">
                <a:ln>
                  <a:noFill/>
                </a:ln>
                <a:solidFill>
                  <a:srgbClr val="A6A6A6"/>
                </a:solidFill>
                <a:effectLst/>
                <a:uLnTx/>
                <a:uFillTx/>
                <a:latin typeface="Arial"/>
                <a:ea typeface="+mn-ea"/>
                <a:cs typeface="+mn-cs"/>
              </a:rPr>
              <a:t> </a:t>
            </a:r>
            <a:r>
              <a:rPr kumimoji="0" lang="es-ES" sz="700" b="0" i="0" u="none" strike="noStrike" kern="1200" cap="none" spc="0" normalizeH="0" baseline="0" noProof="0" err="1">
                <a:ln>
                  <a:noFill/>
                </a:ln>
                <a:solidFill>
                  <a:srgbClr val="A6A6A6"/>
                </a:solidFill>
                <a:effectLst/>
                <a:uLnTx/>
                <a:uFillTx/>
                <a:latin typeface="Arial"/>
                <a:ea typeface="+mn-ea"/>
                <a:cs typeface="+mn-cs"/>
              </a:rPr>
              <a:t>Moderate</a:t>
            </a:r>
            <a:r>
              <a:rPr kumimoji="0" lang="es-ES" sz="700" b="0" i="0" u="none" strike="noStrike" kern="1200" cap="none" spc="0" normalizeH="0" baseline="0" noProof="0">
                <a:ln>
                  <a:noFill/>
                </a:ln>
                <a:solidFill>
                  <a:srgbClr val="A6A6A6"/>
                </a:solidFill>
                <a:effectLst/>
                <a:uLnTx/>
                <a:uFillTx/>
                <a:latin typeface="Arial"/>
                <a:ea typeface="+mn-ea"/>
                <a:cs typeface="+mn-cs"/>
              </a:rPr>
              <a:t>-</a:t>
            </a:r>
            <a:r>
              <a:rPr kumimoji="0" lang="es-ES" sz="700" b="0" i="0" u="none" strike="noStrike" kern="1200" cap="none" spc="0" normalizeH="0" baseline="0" noProof="0" err="1">
                <a:ln>
                  <a:noFill/>
                </a:ln>
                <a:solidFill>
                  <a:srgbClr val="A6A6A6"/>
                </a:solidFill>
                <a:effectLst/>
                <a:uLnTx/>
                <a:uFillTx/>
                <a:latin typeface="Arial"/>
                <a:ea typeface="+mn-ea"/>
                <a:cs typeface="+mn-cs"/>
              </a:rPr>
              <a:t>to</a:t>
            </a:r>
            <a:r>
              <a:rPr kumimoji="0" lang="es-ES" sz="700" b="0" i="0" u="none" strike="noStrike" kern="1200" cap="none" spc="0" normalizeH="0" baseline="0" noProof="0">
                <a:ln>
                  <a:noFill/>
                </a:ln>
                <a:solidFill>
                  <a:srgbClr val="A6A6A6"/>
                </a:solidFill>
                <a:effectLst/>
                <a:uLnTx/>
                <a:uFillTx/>
                <a:latin typeface="Arial"/>
                <a:ea typeface="+mn-ea"/>
                <a:cs typeface="+mn-cs"/>
              </a:rPr>
              <a:t>-Severe </a:t>
            </a:r>
            <a:r>
              <a:rPr kumimoji="0" lang="es-ES" sz="700" b="0" i="0" u="none" strike="noStrike" kern="1200" cap="none" spc="0" normalizeH="0" baseline="0" noProof="0" err="1">
                <a:ln>
                  <a:noFill/>
                </a:ln>
                <a:solidFill>
                  <a:srgbClr val="A6A6A6"/>
                </a:solidFill>
                <a:effectLst/>
                <a:uLnTx/>
                <a:uFillTx/>
                <a:latin typeface="Arial"/>
                <a:ea typeface="+mn-ea"/>
                <a:cs typeface="+mn-cs"/>
              </a:rPr>
              <a:t>Atopic</a:t>
            </a:r>
            <a:r>
              <a:rPr kumimoji="0" lang="es-ES" sz="700" b="0" i="0" u="none" strike="noStrike" kern="1200" cap="none" spc="0" normalizeH="0" baseline="0" noProof="0">
                <a:ln>
                  <a:noFill/>
                </a:ln>
                <a:solidFill>
                  <a:srgbClr val="A6A6A6"/>
                </a:solidFill>
                <a:effectLst/>
                <a:uLnTx/>
                <a:uFillTx/>
                <a:latin typeface="Arial"/>
                <a:ea typeface="+mn-ea"/>
                <a:cs typeface="+mn-cs"/>
              </a:rPr>
              <a:t> Dermatitis. N Engl J </a:t>
            </a:r>
            <a:r>
              <a:rPr kumimoji="0" lang="es-ES" sz="700" b="0" i="0" u="none" strike="noStrike" kern="1200" cap="none" spc="0" normalizeH="0" baseline="0" noProof="0" err="1">
                <a:ln>
                  <a:noFill/>
                </a:ln>
                <a:solidFill>
                  <a:srgbClr val="A6A6A6"/>
                </a:solidFill>
                <a:effectLst/>
                <a:uLnTx/>
                <a:uFillTx/>
                <a:latin typeface="Arial"/>
                <a:ea typeface="+mn-ea"/>
                <a:cs typeface="+mn-cs"/>
              </a:rPr>
              <a:t>Med</a:t>
            </a:r>
            <a:r>
              <a:rPr kumimoji="0" lang="es-ES" sz="700" b="0" i="0" u="none" strike="noStrike" kern="1200" cap="none" spc="0" normalizeH="0" baseline="0" noProof="0">
                <a:ln>
                  <a:noFill/>
                </a:ln>
                <a:solidFill>
                  <a:srgbClr val="A6A6A6"/>
                </a:solidFill>
                <a:effectLst/>
                <a:uLnTx/>
                <a:uFillTx/>
                <a:latin typeface="Arial"/>
                <a:ea typeface="+mn-ea"/>
                <a:cs typeface="+mn-cs"/>
              </a:rPr>
              <a:t>. 2023;388(12):1080-91.</a:t>
            </a:r>
            <a:endParaRPr kumimoji="0" lang="da-DK" sz="600" b="0" i="0" u="none" strike="noStrike" kern="1200" cap="none" spc="0" normalizeH="0" baseline="0" noProof="0">
              <a:ln>
                <a:noFill/>
              </a:ln>
              <a:solidFill>
                <a:srgbClr val="A6A6A6"/>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4467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redondeado 12">
            <a:extLst>
              <a:ext uri="{FF2B5EF4-FFF2-40B4-BE49-F238E27FC236}">
                <a16:creationId xmlns:a16="http://schemas.microsoft.com/office/drawing/2014/main" id="{74B99897-4FD8-1791-9F7E-87A45AC98133}"/>
              </a:ext>
            </a:extLst>
          </p:cNvPr>
          <p:cNvSpPr/>
          <p:nvPr/>
        </p:nvSpPr>
        <p:spPr>
          <a:xfrm>
            <a:off x="1751585" y="1319467"/>
            <a:ext cx="2631210" cy="3055744"/>
          </a:xfrm>
          <a:prstGeom prst="roundRect">
            <a:avLst>
              <a:gd name="adj" fmla="val 2921"/>
            </a:avLst>
          </a:prstGeom>
          <a:solidFill>
            <a:srgbClr val="CAF5A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1" name="Straight Connector 22">
            <a:extLst>
              <a:ext uri="{FF2B5EF4-FFF2-40B4-BE49-F238E27FC236}">
                <a16:creationId xmlns:a16="http://schemas.microsoft.com/office/drawing/2014/main" id="{49A0BACD-2D5A-0B84-99CA-1AC937FF931D}"/>
              </a:ext>
            </a:extLst>
          </p:cNvPr>
          <p:cNvCxnSpPr>
            <a:cxnSpLocks/>
          </p:cNvCxnSpPr>
          <p:nvPr/>
        </p:nvCxnSpPr>
        <p:spPr>
          <a:xfrm>
            <a:off x="637779" y="5150441"/>
            <a:ext cx="10879163" cy="0"/>
          </a:xfrm>
          <a:prstGeom prst="line">
            <a:avLst/>
          </a:prstGeom>
          <a:noFill/>
          <a:ln w="19050" cap="flat" cmpd="sng" algn="ctr">
            <a:solidFill>
              <a:srgbClr val="22346A"/>
            </a:solidFill>
            <a:prstDash val="solid"/>
            <a:miter lim="800000"/>
          </a:ln>
          <a:effectLst/>
        </p:spPr>
      </p:cxnSp>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338" y="79375"/>
            <a:ext cx="10975604" cy="903288"/>
          </a:xfrm>
        </p:spPr>
        <p:txBody>
          <a:bodyPr>
            <a:noAutofit/>
          </a:bodyPr>
          <a:lstStyle/>
          <a:p>
            <a:r>
              <a:rPr lang="es-ES" sz="2500"/>
              <a:t>Diseño de </a:t>
            </a:r>
            <a:r>
              <a:rPr lang="es-ES" sz="2500" err="1"/>
              <a:t>ADvocate</a:t>
            </a:r>
            <a:r>
              <a:rPr lang="es-ES" sz="2500"/>
              <a:t> 1 y </a:t>
            </a:r>
            <a:r>
              <a:rPr lang="es-ES" sz="2500" err="1"/>
              <a:t>ADvocate</a:t>
            </a:r>
            <a:r>
              <a:rPr lang="es-ES" sz="2500"/>
              <a:t> 2 (lebrikizumab en monoterapia)</a:t>
            </a:r>
            <a:r>
              <a:rPr lang="es-ES" sz="2500" baseline="30000"/>
              <a:t>1,2</a:t>
            </a:r>
          </a:p>
        </p:txBody>
      </p:sp>
      <p:cxnSp>
        <p:nvCxnSpPr>
          <p:cNvPr id="83" name="Straight Connector 57">
            <a:extLst>
              <a:ext uri="{FF2B5EF4-FFF2-40B4-BE49-F238E27FC236}">
                <a16:creationId xmlns:a16="http://schemas.microsoft.com/office/drawing/2014/main" id="{D3CD5936-4034-8AC0-21BE-2ECDE81A06A7}"/>
              </a:ext>
            </a:extLst>
          </p:cNvPr>
          <p:cNvCxnSpPr>
            <a:cxnSpLocks/>
          </p:cNvCxnSpPr>
          <p:nvPr/>
        </p:nvCxnSpPr>
        <p:spPr>
          <a:xfrm>
            <a:off x="10353124" y="2041968"/>
            <a:ext cx="25671" cy="2946903"/>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266">
            <a:extLst>
              <a:ext uri="{FF2B5EF4-FFF2-40B4-BE49-F238E27FC236}">
                <a16:creationId xmlns:a16="http://schemas.microsoft.com/office/drawing/2014/main" id="{8F18AC49-5538-E218-ABE7-A097F4252241}"/>
              </a:ext>
            </a:extLst>
          </p:cNvPr>
          <p:cNvCxnSpPr>
            <a:cxnSpLocks/>
          </p:cNvCxnSpPr>
          <p:nvPr/>
        </p:nvCxnSpPr>
        <p:spPr>
          <a:xfrm>
            <a:off x="4321720" y="3295909"/>
            <a:ext cx="1760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85" name="TextBox 18">
            <a:extLst>
              <a:ext uri="{FF2B5EF4-FFF2-40B4-BE49-F238E27FC236}">
                <a16:creationId xmlns:a16="http://schemas.microsoft.com/office/drawing/2014/main" id="{A971739A-1D99-4538-55CF-AF61E5BDB80D}"/>
              </a:ext>
            </a:extLst>
          </p:cNvPr>
          <p:cNvSpPr txBox="1"/>
          <p:nvPr/>
        </p:nvSpPr>
        <p:spPr>
          <a:xfrm>
            <a:off x="2220361" y="2901233"/>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cxnSp>
        <p:nvCxnSpPr>
          <p:cNvPr id="86" name="Straight Arrow Connector 6">
            <a:extLst>
              <a:ext uri="{FF2B5EF4-FFF2-40B4-BE49-F238E27FC236}">
                <a16:creationId xmlns:a16="http://schemas.microsoft.com/office/drawing/2014/main" id="{93C23727-9B6C-8B9A-109A-C61A249FD3BA}"/>
              </a:ext>
            </a:extLst>
          </p:cNvPr>
          <p:cNvCxnSpPr>
            <a:cxnSpLocks/>
          </p:cNvCxnSpPr>
          <p:nvPr/>
        </p:nvCxnSpPr>
        <p:spPr>
          <a:xfrm>
            <a:off x="7009758"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7">
            <a:extLst>
              <a:ext uri="{FF2B5EF4-FFF2-40B4-BE49-F238E27FC236}">
                <a16:creationId xmlns:a16="http://schemas.microsoft.com/office/drawing/2014/main" id="{1EB84E03-D9FD-C75D-86BC-69D6F66BCC49}"/>
              </a:ext>
            </a:extLst>
          </p:cNvPr>
          <p:cNvCxnSpPr>
            <a:cxnSpLocks/>
          </p:cNvCxnSpPr>
          <p:nvPr/>
        </p:nvCxnSpPr>
        <p:spPr>
          <a:xfrm>
            <a:off x="8319871"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
            <a:extLst>
              <a:ext uri="{FF2B5EF4-FFF2-40B4-BE49-F238E27FC236}">
                <a16:creationId xmlns:a16="http://schemas.microsoft.com/office/drawing/2014/main" id="{491F0C69-6470-53EF-0510-E40CAB56F286}"/>
              </a:ext>
            </a:extLst>
          </p:cNvPr>
          <p:cNvCxnSpPr>
            <a:cxnSpLocks/>
          </p:cNvCxnSpPr>
          <p:nvPr/>
        </p:nvCxnSpPr>
        <p:spPr>
          <a:xfrm>
            <a:off x="9629986" y="2466941"/>
            <a:ext cx="0" cy="1941858"/>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9">
            <a:extLst>
              <a:ext uri="{FF2B5EF4-FFF2-40B4-BE49-F238E27FC236}">
                <a16:creationId xmlns:a16="http://schemas.microsoft.com/office/drawing/2014/main" id="{DA752D79-2F89-C556-01D0-75B8F36633AC}"/>
              </a:ext>
            </a:extLst>
          </p:cNvPr>
          <p:cNvCxnSpPr>
            <a:cxnSpLocks/>
          </p:cNvCxnSpPr>
          <p:nvPr/>
        </p:nvCxnSpPr>
        <p:spPr>
          <a:xfrm>
            <a:off x="5698925"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Connector 19">
            <a:extLst>
              <a:ext uri="{FF2B5EF4-FFF2-40B4-BE49-F238E27FC236}">
                <a16:creationId xmlns:a16="http://schemas.microsoft.com/office/drawing/2014/main" id="{9CC14976-E49F-C6AF-EF0A-7F618370B601}"/>
              </a:ext>
            </a:extLst>
          </p:cNvPr>
          <p:cNvCxnSpPr>
            <a:cxnSpLocks/>
          </p:cNvCxnSpPr>
          <p:nvPr/>
        </p:nvCxnSpPr>
        <p:spPr>
          <a:xfrm>
            <a:off x="1738003" y="3378317"/>
            <a:ext cx="25672" cy="1610554"/>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Straight Connector 20">
            <a:extLst>
              <a:ext uri="{FF2B5EF4-FFF2-40B4-BE49-F238E27FC236}">
                <a16:creationId xmlns:a16="http://schemas.microsoft.com/office/drawing/2014/main" id="{FF19E665-BBAB-A6C7-2C63-734DD490A0C6}"/>
              </a:ext>
            </a:extLst>
          </p:cNvPr>
          <p:cNvCxnSpPr>
            <a:cxnSpLocks/>
          </p:cNvCxnSpPr>
          <p:nvPr/>
        </p:nvCxnSpPr>
        <p:spPr>
          <a:xfrm>
            <a:off x="1018866" y="2801391"/>
            <a:ext cx="522035" cy="2821"/>
          </a:xfrm>
          <a:prstGeom prst="line">
            <a:avLst/>
          </a:prstGeom>
          <a:noFill/>
          <a:ln w="19050" cap="flat" cmpd="sng" algn="ctr">
            <a:solidFill>
              <a:srgbClr val="22346A"/>
            </a:solidFill>
            <a:prstDash val="solid"/>
            <a:miter lim="800000"/>
          </a:ln>
          <a:effectLst/>
        </p:spPr>
      </p:cxnSp>
      <p:sp>
        <p:nvSpPr>
          <p:cNvPr id="100" name="TextBox 21">
            <a:extLst>
              <a:ext uri="{FF2B5EF4-FFF2-40B4-BE49-F238E27FC236}">
                <a16:creationId xmlns:a16="http://schemas.microsoft.com/office/drawing/2014/main" id="{2027ABD9-D8A0-DEBE-AFFE-34A494A858F4}"/>
              </a:ext>
            </a:extLst>
          </p:cNvPr>
          <p:cNvSpPr txBox="1"/>
          <p:nvPr/>
        </p:nvSpPr>
        <p:spPr>
          <a:xfrm rot="16200000">
            <a:off x="-47886" y="2639763"/>
            <a:ext cx="1810248" cy="323256"/>
          </a:xfrm>
          <a:prstGeom prst="roundRect">
            <a:avLst>
              <a:gd name="adj" fmla="val 50000"/>
            </a:avLst>
          </a:prstGeom>
          <a:solidFill>
            <a:srgbClr val="FFFFFF"/>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Selección</a:t>
            </a:r>
          </a:p>
        </p:txBody>
      </p:sp>
      <p:sp>
        <p:nvSpPr>
          <p:cNvPr id="103" name="Rectangle 24">
            <a:extLst>
              <a:ext uri="{FF2B5EF4-FFF2-40B4-BE49-F238E27FC236}">
                <a16:creationId xmlns:a16="http://schemas.microsoft.com/office/drawing/2014/main" id="{810DC3F6-A724-33EE-286C-2E639088CCA3}"/>
              </a:ext>
            </a:extLst>
          </p:cNvPr>
          <p:cNvSpPr/>
          <p:nvPr/>
        </p:nvSpPr>
        <p:spPr>
          <a:xfrm>
            <a:off x="986619" y="4877714"/>
            <a:ext cx="688879" cy="218474"/>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2346A"/>
                </a:solidFill>
                <a:effectLst/>
                <a:uLnTx/>
                <a:uFillTx/>
                <a:latin typeface="Arial"/>
                <a:ea typeface="+mn-ea"/>
                <a:cs typeface="+mn-cs"/>
              </a:rPr>
              <a:t>Semanas</a:t>
            </a:r>
            <a:endParaRPr kumimoji="0" lang="en-GB" sz="1000" b="1" i="0" u="none" strike="noStrike" kern="1200" cap="none" spc="0" normalizeH="0" baseline="0" noProof="0">
              <a:ln>
                <a:noFill/>
              </a:ln>
              <a:solidFill>
                <a:srgbClr val="22346A"/>
              </a:solidFill>
              <a:effectLst/>
              <a:uLnTx/>
              <a:uFillTx/>
              <a:latin typeface="Arial"/>
              <a:ea typeface="+mn-ea"/>
              <a:cs typeface="+mn-cs"/>
            </a:endParaRPr>
          </a:p>
        </p:txBody>
      </p:sp>
      <p:sp>
        <p:nvSpPr>
          <p:cNvPr id="111" name="Rectangle 42">
            <a:extLst>
              <a:ext uri="{FF2B5EF4-FFF2-40B4-BE49-F238E27FC236}">
                <a16:creationId xmlns:a16="http://schemas.microsoft.com/office/drawing/2014/main" id="{FAE081DE-2539-CE83-0337-87F672A08C0F}"/>
              </a:ext>
            </a:extLst>
          </p:cNvPr>
          <p:cNvSpPr/>
          <p:nvPr/>
        </p:nvSpPr>
        <p:spPr>
          <a:xfrm>
            <a:off x="5131666" y="2660332"/>
            <a:ext cx="5200937" cy="360777"/>
          </a:xfrm>
          <a:prstGeom prst="roundRect">
            <a:avLst>
              <a:gd name="adj" fmla="val 50000"/>
            </a:avLst>
          </a:prstGeom>
          <a:solidFill>
            <a:srgbClr val="003867"/>
          </a:solidFill>
          <a:ln w="3175" cap="flat" cmpd="sng" algn="ctr">
            <a:noFill/>
            <a:prstDash val="solid"/>
          </a:ln>
          <a:effectLst/>
        </p:spPr>
        <p:txBody>
          <a:bodyPr wrap="square" lIns="0" tIns="0" rIns="0" bIns="0" anchor="ctr" anchorCtr="0">
            <a:noAutofit/>
          </a:bodyPr>
          <a:lstStyle/>
          <a:p>
            <a:pPr algn="ctr" defTabSz="914377"/>
            <a:r>
              <a:rPr lang="en-US" sz="1050" b="1" kern="0">
                <a:solidFill>
                  <a:srgbClr val="FFFFFF"/>
                </a:solidFill>
                <a:latin typeface="Arial"/>
                <a:cs typeface="Arial"/>
              </a:rPr>
              <a:t>LEB 250 mg C4S, N=118</a:t>
            </a:r>
          </a:p>
        </p:txBody>
      </p:sp>
      <p:sp>
        <p:nvSpPr>
          <p:cNvPr id="112" name="Rectangle 46">
            <a:extLst>
              <a:ext uri="{FF2B5EF4-FFF2-40B4-BE49-F238E27FC236}">
                <a16:creationId xmlns:a16="http://schemas.microsoft.com/office/drawing/2014/main" id="{9527BA2C-7B92-0F6C-8226-C514AC51610F}"/>
              </a:ext>
            </a:extLst>
          </p:cNvPr>
          <p:cNvSpPr/>
          <p:nvPr/>
        </p:nvSpPr>
        <p:spPr>
          <a:xfrm>
            <a:off x="460641" y="4252504"/>
            <a:ext cx="1213019" cy="635939"/>
          </a:xfrm>
          <a:prstGeom prst="rect">
            <a:avLst/>
          </a:prstGeom>
          <a:noFill/>
        </p:spPr>
        <p:txBody>
          <a:bodyPr wrap="square" lIns="0" tIns="0" rIns="0" bIns="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22346A"/>
                </a:solidFill>
                <a:effectLst/>
                <a:uLnTx/>
                <a:uFillTx/>
                <a:latin typeface="Arial"/>
                <a:ea typeface="+mn-ea"/>
                <a:cs typeface="+mn-cs"/>
              </a:rPr>
              <a:t>DA </a:t>
            </a:r>
            <a:r>
              <a:rPr kumimoji="0" lang="es-ES" sz="800" b="0" i="0" u="none" strike="noStrike" kern="0" cap="none" spc="0" normalizeH="0" baseline="0" noProof="0">
                <a:ln>
                  <a:noFill/>
                </a:ln>
                <a:solidFill>
                  <a:srgbClr val="22346A"/>
                </a:solidFill>
                <a:effectLst/>
                <a:uLnTx/>
                <a:uFillTx/>
                <a:latin typeface="Arial"/>
                <a:ea typeface="+mn-ea"/>
                <a:cs typeface="+mn-cs"/>
              </a:rPr>
              <a:t>moderada-grave</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Edad </a:t>
            </a: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≥12 años</a:t>
            </a:r>
            <a:b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Peso ≥40 kg</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Terapia tópica insuficiente o desaconsejable</a:t>
            </a:r>
          </a:p>
        </p:txBody>
      </p:sp>
      <p:sp>
        <p:nvSpPr>
          <p:cNvPr id="113" name="Rectangle 49">
            <a:extLst>
              <a:ext uri="{FF2B5EF4-FFF2-40B4-BE49-F238E27FC236}">
                <a16:creationId xmlns:a16="http://schemas.microsoft.com/office/drawing/2014/main" id="{515129FE-8B14-D253-A108-79BC053E2C0F}"/>
              </a:ext>
            </a:extLst>
          </p:cNvPr>
          <p:cNvSpPr/>
          <p:nvPr/>
        </p:nvSpPr>
        <p:spPr>
          <a:xfrm>
            <a:off x="5432810" y="3826529"/>
            <a:ext cx="4502901" cy="247835"/>
          </a:xfrm>
          <a:prstGeom prst="roundRect">
            <a:avLst>
              <a:gd name="adj" fmla="val 50000"/>
            </a:avLst>
          </a:prstGeom>
          <a:solidFill>
            <a:schemeClr val="bg1"/>
          </a:solidFill>
          <a:ln w="12700" cap="flat" cmpd="sng" algn="ctr">
            <a:solidFill>
              <a:srgbClr val="22346A"/>
            </a:solidFill>
            <a:prstDash val="solid"/>
          </a:ln>
          <a:effectLst/>
        </p:spPr>
        <p:txBody>
          <a:bodyPr lIns="91440" tIns="45720" rIns="91440" bIns="45720"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Los pacientes no respondedores (&lt;EASI 50) pasan al </a:t>
            </a:r>
            <a:r>
              <a:rPr kumimoji="0" lang="es-ES" sz="1000" b="1" i="0" u="none" strike="noStrike" kern="0" cap="none" spc="0" normalizeH="0" baseline="0" noProof="0">
                <a:ln>
                  <a:noFill/>
                </a:ln>
                <a:solidFill>
                  <a:srgbClr val="22346A"/>
                </a:solidFill>
                <a:effectLst/>
                <a:uLnTx/>
                <a:uFillTx/>
                <a:latin typeface="Arial"/>
                <a:ea typeface="+mn-lt"/>
                <a:cs typeface="Arial"/>
              </a:rPr>
              <a:t>brazo de escape</a:t>
            </a:r>
            <a:endParaRPr kumimoji="0" lang="es-ES" sz="1000" b="1" i="0" u="none" strike="noStrike" kern="0" cap="none" spc="0" normalizeH="0" baseline="0" noProof="0">
              <a:ln>
                <a:noFill/>
              </a:ln>
              <a:solidFill>
                <a:srgbClr val="22346A"/>
              </a:solidFill>
              <a:effectLst/>
              <a:uLnTx/>
              <a:uFillTx/>
              <a:latin typeface="Arial"/>
              <a:ea typeface="+mn-ea"/>
              <a:cs typeface="+mn-cs"/>
            </a:endParaRPr>
          </a:p>
        </p:txBody>
      </p:sp>
      <p:sp>
        <p:nvSpPr>
          <p:cNvPr id="115" name="Arrow: Down 58">
            <a:extLst>
              <a:ext uri="{FF2B5EF4-FFF2-40B4-BE49-F238E27FC236}">
                <a16:creationId xmlns:a16="http://schemas.microsoft.com/office/drawing/2014/main" id="{4CC0D196-D9A4-49EB-2881-DB7FD6766493}"/>
              </a:ext>
            </a:extLst>
          </p:cNvPr>
          <p:cNvSpPr/>
          <p:nvPr/>
        </p:nvSpPr>
        <p:spPr>
          <a:xfrm rot="5400000" flipV="1">
            <a:off x="10992010" y="2961075"/>
            <a:ext cx="298428" cy="1563676"/>
          </a:xfrm>
          <a:prstGeom prst="downArrow">
            <a:avLst>
              <a:gd name="adj1" fmla="val 46807"/>
              <a:gd name="adj2" fmla="val 72884"/>
            </a:avLst>
          </a:prstGeom>
          <a:solidFill>
            <a:srgbClr val="22346A"/>
          </a:solidFill>
          <a:ln w="12700" cap="flat" cmpd="sng" algn="ctr">
            <a:noFill/>
            <a:prstDash val="solid"/>
            <a:miter lim="800000"/>
          </a:ln>
          <a:effectLst/>
        </p:spPr>
        <p:txBody>
          <a:bodyPr rtlCol="0" anchor="ctr">
            <a:noAutofit/>
          </a:bodyPr>
          <a:lstStyle/>
          <a:p>
            <a:pPr algn="ctr" defTabSz="914377"/>
            <a:endParaRPr lang="en-US" sz="933" kern="0">
              <a:solidFill>
                <a:prstClr val="white"/>
              </a:solidFill>
              <a:latin typeface="Arial"/>
            </a:endParaRPr>
          </a:p>
        </p:txBody>
      </p:sp>
      <p:grpSp>
        <p:nvGrpSpPr>
          <p:cNvPr id="117" name="Group 60">
            <a:extLst>
              <a:ext uri="{FF2B5EF4-FFF2-40B4-BE49-F238E27FC236}">
                <a16:creationId xmlns:a16="http://schemas.microsoft.com/office/drawing/2014/main" id="{BC5D7616-A455-E170-28DD-80EE17B38F46}"/>
              </a:ext>
            </a:extLst>
          </p:cNvPr>
          <p:cNvGrpSpPr/>
          <p:nvPr/>
        </p:nvGrpSpPr>
        <p:grpSpPr>
          <a:xfrm>
            <a:off x="460641" y="3909713"/>
            <a:ext cx="470117" cy="271567"/>
            <a:chOff x="600074" y="3805874"/>
            <a:chExt cx="492365" cy="284418"/>
          </a:xfrm>
          <a:solidFill>
            <a:srgbClr val="22346A"/>
          </a:solidFill>
        </p:grpSpPr>
        <p:grpSp>
          <p:nvGrpSpPr>
            <p:cNvPr id="118" name="Group 61">
              <a:extLst>
                <a:ext uri="{FF2B5EF4-FFF2-40B4-BE49-F238E27FC236}">
                  <a16:creationId xmlns:a16="http://schemas.microsoft.com/office/drawing/2014/main" id="{510AD0D8-4C0E-572D-40CC-F29F4F6E1AF3}"/>
                </a:ext>
              </a:extLst>
            </p:cNvPr>
            <p:cNvGrpSpPr/>
            <p:nvPr/>
          </p:nvGrpSpPr>
          <p:grpSpPr>
            <a:xfrm>
              <a:off x="600074" y="3806180"/>
              <a:ext cx="368172" cy="284112"/>
              <a:chOff x="965011" y="3785101"/>
              <a:chExt cx="493724" cy="381000"/>
            </a:xfrm>
            <a:grpFill/>
          </p:grpSpPr>
          <p:sp>
            <p:nvSpPr>
              <p:cNvPr id="122" name="Graphic 16" descr="Group of people outline">
                <a:extLst>
                  <a:ext uri="{FF2B5EF4-FFF2-40B4-BE49-F238E27FC236}">
                    <a16:creationId xmlns:a16="http://schemas.microsoft.com/office/drawing/2014/main" id="{FC395716-B3F5-BA33-8ED3-A30C87AC3A22}"/>
                  </a:ext>
                </a:extLst>
              </p:cNvPr>
              <p:cNvSpPr/>
              <p:nvPr/>
            </p:nvSpPr>
            <p:spPr>
              <a:xfrm>
                <a:off x="9650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3" name="Graphic 16" descr="Group of people outline">
                <a:extLst>
                  <a:ext uri="{FF2B5EF4-FFF2-40B4-BE49-F238E27FC236}">
                    <a16:creationId xmlns:a16="http://schemas.microsoft.com/office/drawing/2014/main" id="{9FB46D0E-C262-A644-E7F2-2AD99A13ABF5}"/>
                  </a:ext>
                </a:extLst>
              </p:cNvPr>
              <p:cNvSpPr/>
              <p:nvPr/>
            </p:nvSpPr>
            <p:spPr>
              <a:xfrm>
                <a:off x="1002271" y="3785101"/>
                <a:ext cx="76199" cy="76200"/>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4" name="Graphic 16" descr="Group of people outline">
                <a:extLst>
                  <a:ext uri="{FF2B5EF4-FFF2-40B4-BE49-F238E27FC236}">
                    <a16:creationId xmlns:a16="http://schemas.microsoft.com/office/drawing/2014/main" id="{45CDD8DF-ABE5-59B1-C050-B9A9BD101874}"/>
                  </a:ext>
                </a:extLst>
              </p:cNvPr>
              <p:cNvSpPr/>
              <p:nvPr/>
            </p:nvSpPr>
            <p:spPr>
              <a:xfrm>
                <a:off x="1011796" y="3918451"/>
                <a:ext cx="57149" cy="247240"/>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5" name="Graphic 16" descr="Group of people outline">
                <a:extLst>
                  <a:ext uri="{FF2B5EF4-FFF2-40B4-BE49-F238E27FC236}">
                    <a16:creationId xmlns:a16="http://schemas.microsoft.com/office/drawing/2014/main" id="{9F9433DF-019A-7364-5725-600E6FB90279}"/>
                  </a:ext>
                </a:extLst>
              </p:cNvPr>
              <p:cNvSpPr/>
              <p:nvPr/>
            </p:nvSpPr>
            <p:spPr>
              <a:xfrm>
                <a:off x="13079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6" name="Graphic 16" descr="Group of people outline">
                <a:extLst>
                  <a:ext uri="{FF2B5EF4-FFF2-40B4-BE49-F238E27FC236}">
                    <a16:creationId xmlns:a16="http://schemas.microsoft.com/office/drawing/2014/main" id="{D900B87A-5B97-53BE-C222-15703B717033}"/>
                  </a:ext>
                </a:extLst>
              </p:cNvPr>
              <p:cNvSpPr/>
              <p:nvPr/>
            </p:nvSpPr>
            <p:spPr>
              <a:xfrm>
                <a:off x="1345171"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7" name="Graphic 16" descr="Group of people outline">
                <a:extLst>
                  <a:ext uri="{FF2B5EF4-FFF2-40B4-BE49-F238E27FC236}">
                    <a16:creationId xmlns:a16="http://schemas.microsoft.com/office/drawing/2014/main" id="{1801229D-CE83-8D03-2D35-DC565EA5179A}"/>
                  </a:ext>
                </a:extLst>
              </p:cNvPr>
              <p:cNvSpPr/>
              <p:nvPr/>
            </p:nvSpPr>
            <p:spPr>
              <a:xfrm>
                <a:off x="1137319" y="3870835"/>
                <a:ext cx="150843" cy="152390"/>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8" name="Graphic 16" descr="Group of people outline">
                <a:extLst>
                  <a:ext uri="{FF2B5EF4-FFF2-40B4-BE49-F238E27FC236}">
                    <a16:creationId xmlns:a16="http://schemas.microsoft.com/office/drawing/2014/main" id="{3AF0C53D-A367-5F62-5BDE-6EF536A531A4}"/>
                  </a:ext>
                </a:extLst>
              </p:cNvPr>
              <p:cNvSpPr/>
              <p:nvPr/>
            </p:nvSpPr>
            <p:spPr>
              <a:xfrm>
                <a:off x="1174560"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9" name="Graphic 16" descr="Group of people outline">
                <a:extLst>
                  <a:ext uri="{FF2B5EF4-FFF2-40B4-BE49-F238E27FC236}">
                    <a16:creationId xmlns:a16="http://schemas.microsoft.com/office/drawing/2014/main" id="{F2A12129-7523-CEE2-3DA6-3382D51D9426}"/>
                  </a:ext>
                </a:extLst>
              </p:cNvPr>
              <p:cNvSpPr/>
              <p:nvPr/>
            </p:nvSpPr>
            <p:spPr>
              <a:xfrm>
                <a:off x="1354696" y="3918451"/>
                <a:ext cx="57150" cy="247240"/>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30" name="Graphic 16" descr="Group of people outline">
                <a:extLst>
                  <a:ext uri="{FF2B5EF4-FFF2-40B4-BE49-F238E27FC236}">
                    <a16:creationId xmlns:a16="http://schemas.microsoft.com/office/drawing/2014/main" id="{67D5133C-47B3-6D28-90D0-38A7FA273602}"/>
                  </a:ext>
                </a:extLst>
              </p:cNvPr>
              <p:cNvSpPr/>
              <p:nvPr/>
            </p:nvSpPr>
            <p:spPr>
              <a:xfrm>
                <a:off x="1146661" y="3918451"/>
                <a:ext cx="132006" cy="247650"/>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raphic 16" descr="Group of people outline">
              <a:extLst>
                <a:ext uri="{FF2B5EF4-FFF2-40B4-BE49-F238E27FC236}">
                  <a16:creationId xmlns:a16="http://schemas.microsoft.com/office/drawing/2014/main" id="{F4E6A43B-AA2B-874D-F5A2-7D279B39C8D9}"/>
                </a:ext>
              </a:extLst>
            </p:cNvPr>
            <p:cNvSpPr/>
            <p:nvPr/>
          </p:nvSpPr>
          <p:spPr>
            <a:xfrm>
              <a:off x="979955" y="3869806"/>
              <a:ext cx="112484" cy="11363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0" name="Graphic 16" descr="Group of people outline">
              <a:extLst>
                <a:ext uri="{FF2B5EF4-FFF2-40B4-BE49-F238E27FC236}">
                  <a16:creationId xmlns:a16="http://schemas.microsoft.com/office/drawing/2014/main" id="{6325FB43-2678-0930-FC2A-F97AE62AE75C}"/>
                </a:ext>
              </a:extLst>
            </p:cNvPr>
            <p:cNvSpPr/>
            <p:nvPr/>
          </p:nvSpPr>
          <p:spPr>
            <a:xfrm>
              <a:off x="1007726" y="3805874"/>
              <a:ext cx="56823" cy="56822"/>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121" name="Graphic 16" descr="Group of people outline">
              <a:extLst>
                <a:ext uri="{FF2B5EF4-FFF2-40B4-BE49-F238E27FC236}">
                  <a16:creationId xmlns:a16="http://schemas.microsoft.com/office/drawing/2014/main" id="{1E649909-7C59-DE66-8511-2540D6EF6897}"/>
                </a:ext>
              </a:extLst>
            </p:cNvPr>
            <p:cNvSpPr/>
            <p:nvPr/>
          </p:nvSpPr>
          <p:spPr>
            <a:xfrm>
              <a:off x="986921" y="3905313"/>
              <a:ext cx="98437" cy="184673"/>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131" name="Rectangle 45">
            <a:extLst>
              <a:ext uri="{FF2B5EF4-FFF2-40B4-BE49-F238E27FC236}">
                <a16:creationId xmlns:a16="http://schemas.microsoft.com/office/drawing/2014/main" id="{4972EF49-C51C-1E6C-40DD-6F7C0514320D}"/>
              </a:ext>
            </a:extLst>
          </p:cNvPr>
          <p:cNvSpPr/>
          <p:nvPr/>
        </p:nvSpPr>
        <p:spPr>
          <a:xfrm>
            <a:off x="2220361" y="3077044"/>
            <a:ext cx="2177517" cy="343733"/>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Arial"/>
              </a:rPr>
              <a:t>LEB 250 mg C2S, N=564 </a:t>
            </a:r>
          </a:p>
        </p:txBody>
      </p:sp>
      <p:sp>
        <p:nvSpPr>
          <p:cNvPr id="132" name="Rectangle 229">
            <a:extLst>
              <a:ext uri="{FF2B5EF4-FFF2-40B4-BE49-F238E27FC236}">
                <a16:creationId xmlns:a16="http://schemas.microsoft.com/office/drawing/2014/main" id="{1ECF55CF-90D5-3A15-5C89-258859830099}"/>
              </a:ext>
            </a:extLst>
          </p:cNvPr>
          <p:cNvSpPr/>
          <p:nvPr/>
        </p:nvSpPr>
        <p:spPr>
          <a:xfrm>
            <a:off x="2224905" y="2164563"/>
            <a:ext cx="2172971" cy="343732"/>
          </a:xfrm>
          <a:prstGeom prst="roundRect">
            <a:avLst>
              <a:gd name="adj" fmla="val 50000"/>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latin typeface="Arial"/>
                <a:ea typeface="+mn-ea"/>
                <a:cs typeface="Arial"/>
              </a:rPr>
              <a:t>PBO, N=287</a:t>
            </a:r>
          </a:p>
        </p:txBody>
      </p:sp>
      <p:cxnSp>
        <p:nvCxnSpPr>
          <p:cNvPr id="133" name="Connector: Elbow 241">
            <a:extLst>
              <a:ext uri="{FF2B5EF4-FFF2-40B4-BE49-F238E27FC236}">
                <a16:creationId xmlns:a16="http://schemas.microsoft.com/office/drawing/2014/main" id="{C591E6A1-D576-9926-E6D5-83C5CF7FD043}"/>
              </a:ext>
            </a:extLst>
          </p:cNvPr>
          <p:cNvCxnSpPr>
            <a:cxnSpLocks/>
          </p:cNvCxnSpPr>
          <p:nvPr/>
        </p:nvCxnSpPr>
        <p:spPr>
          <a:xfrm>
            <a:off x="4395554" y="2402280"/>
            <a:ext cx="760975" cy="2278188"/>
          </a:xfrm>
          <a:prstGeom prst="bentConnector3">
            <a:avLst>
              <a:gd name="adj1" fmla="val 14230"/>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5" name="Straight Connector 250">
            <a:extLst>
              <a:ext uri="{FF2B5EF4-FFF2-40B4-BE49-F238E27FC236}">
                <a16:creationId xmlns:a16="http://schemas.microsoft.com/office/drawing/2014/main" id="{0DC61DAA-6B9C-C3BD-55E1-86DBE1529B97}"/>
              </a:ext>
            </a:extLst>
          </p:cNvPr>
          <p:cNvCxnSpPr/>
          <p:nvPr/>
        </p:nvCxnSpPr>
        <p:spPr>
          <a:xfrm>
            <a:off x="2065875" y="2301606"/>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6" name="Straight Connector 251">
            <a:extLst>
              <a:ext uri="{FF2B5EF4-FFF2-40B4-BE49-F238E27FC236}">
                <a16:creationId xmlns:a16="http://schemas.microsoft.com/office/drawing/2014/main" id="{B19B6589-D72F-F5ED-B095-C8D397C5A204}"/>
              </a:ext>
            </a:extLst>
          </p:cNvPr>
          <p:cNvCxnSpPr>
            <a:cxnSpLocks/>
          </p:cNvCxnSpPr>
          <p:nvPr/>
        </p:nvCxnSpPr>
        <p:spPr>
          <a:xfrm rot="5400000">
            <a:off x="1872641" y="2494841"/>
            <a:ext cx="38646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7" name="Straight Connector 252">
            <a:extLst>
              <a:ext uri="{FF2B5EF4-FFF2-40B4-BE49-F238E27FC236}">
                <a16:creationId xmlns:a16="http://schemas.microsoft.com/office/drawing/2014/main" id="{120AEA9F-13F8-A0AA-80BA-9405456A5E1E}"/>
              </a:ext>
            </a:extLst>
          </p:cNvPr>
          <p:cNvCxnSpPr>
            <a:cxnSpLocks/>
          </p:cNvCxnSpPr>
          <p:nvPr/>
        </p:nvCxnSpPr>
        <p:spPr>
          <a:xfrm>
            <a:off x="1914211" y="2688075"/>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8" name="Straight Connector 256">
            <a:extLst>
              <a:ext uri="{FF2B5EF4-FFF2-40B4-BE49-F238E27FC236}">
                <a16:creationId xmlns:a16="http://schemas.microsoft.com/office/drawing/2014/main" id="{C6FA8B19-9ED8-122F-3E6E-BF6138BD99B8}"/>
              </a:ext>
            </a:extLst>
          </p:cNvPr>
          <p:cNvCxnSpPr/>
          <p:nvPr/>
        </p:nvCxnSpPr>
        <p:spPr>
          <a:xfrm flipV="1">
            <a:off x="2065875" y="323369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39" name="Straight Connector 258">
            <a:extLst>
              <a:ext uri="{FF2B5EF4-FFF2-40B4-BE49-F238E27FC236}">
                <a16:creationId xmlns:a16="http://schemas.microsoft.com/office/drawing/2014/main" id="{B1163B19-D3A4-CD00-CC26-16647D0E7990}"/>
              </a:ext>
            </a:extLst>
          </p:cNvPr>
          <p:cNvCxnSpPr>
            <a:cxnSpLocks/>
          </p:cNvCxnSpPr>
          <p:nvPr/>
        </p:nvCxnSpPr>
        <p:spPr>
          <a:xfrm rot="16200000" flipV="1">
            <a:off x="1867247" y="3035062"/>
            <a:ext cx="397260"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0" name="Straight Connector 259">
            <a:extLst>
              <a:ext uri="{FF2B5EF4-FFF2-40B4-BE49-F238E27FC236}">
                <a16:creationId xmlns:a16="http://schemas.microsoft.com/office/drawing/2014/main" id="{32D1BB16-4F2B-88E8-A4D8-0C2AF39A77BC}"/>
              </a:ext>
            </a:extLst>
          </p:cNvPr>
          <p:cNvCxnSpPr>
            <a:cxnSpLocks/>
          </p:cNvCxnSpPr>
          <p:nvPr/>
        </p:nvCxnSpPr>
        <p:spPr>
          <a:xfrm flipV="1">
            <a:off x="1914211" y="283643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41" name="TextBox 43">
            <a:extLst>
              <a:ext uri="{FF2B5EF4-FFF2-40B4-BE49-F238E27FC236}">
                <a16:creationId xmlns:a16="http://schemas.microsoft.com/office/drawing/2014/main" id="{3E1759CD-0015-39E7-BC62-146863A81EBD}"/>
              </a:ext>
            </a:extLst>
          </p:cNvPr>
          <p:cNvSpPr txBox="1"/>
          <p:nvPr/>
        </p:nvSpPr>
        <p:spPr>
          <a:xfrm rot="16200000">
            <a:off x="825811" y="2614177"/>
            <a:ext cx="1810248" cy="380069"/>
          </a:xfrm>
          <a:prstGeom prst="roundRect">
            <a:avLst>
              <a:gd name="adj" fmla="val 50000"/>
            </a:avLst>
          </a:prstGeom>
          <a:solidFill>
            <a:schemeClr val="bg1"/>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Aleatorización</a:t>
            </a:r>
            <a:r>
              <a:rPr kumimoji="0" lang="en-US" sz="1000" b="1" i="0" u="none" strike="noStrike" kern="0" cap="none" spc="0" normalizeH="0" baseline="0" noProof="0">
                <a:ln>
                  <a:noFill/>
                </a:ln>
                <a:solidFill>
                  <a:srgbClr val="22346A"/>
                </a:solidFill>
                <a:effectLst/>
                <a:uLnTx/>
                <a:uFillTx/>
                <a:latin typeface="Arial"/>
                <a:ea typeface="+mn-ea"/>
                <a:cs typeface="Arial"/>
              </a:rPr>
              <a:t> 1:2</a:t>
            </a:r>
            <a:br>
              <a:rPr kumimoji="0" lang="en-US" sz="1000" b="1" i="0" u="none" strike="noStrike" kern="0" cap="none" spc="0" normalizeH="0" baseline="0" noProof="0">
                <a:ln>
                  <a:noFill/>
                </a:ln>
                <a:solidFill>
                  <a:srgbClr val="22346A"/>
                </a:solidFill>
                <a:effectLst/>
                <a:uLnTx/>
                <a:uFillTx/>
                <a:latin typeface="Arial"/>
                <a:ea typeface="+mn-ea"/>
                <a:cs typeface="Arial"/>
              </a:rPr>
            </a:br>
            <a:r>
              <a:rPr kumimoji="0" lang="en-US" sz="1000" b="1" i="0" u="none" strike="noStrike" kern="0" cap="none" spc="0" normalizeH="0" baseline="0" noProof="0">
                <a:ln>
                  <a:noFill/>
                </a:ln>
                <a:solidFill>
                  <a:srgbClr val="22346A"/>
                </a:solidFill>
                <a:effectLst/>
                <a:uLnTx/>
                <a:uFillTx/>
                <a:latin typeface="Arial"/>
                <a:ea typeface="+mn-ea"/>
                <a:cs typeface="Arial"/>
              </a:rPr>
              <a:t>N=869</a:t>
            </a:r>
          </a:p>
        </p:txBody>
      </p:sp>
      <p:cxnSp>
        <p:nvCxnSpPr>
          <p:cNvPr id="142" name="Straight Connector 266">
            <a:extLst>
              <a:ext uri="{FF2B5EF4-FFF2-40B4-BE49-F238E27FC236}">
                <a16:creationId xmlns:a16="http://schemas.microsoft.com/office/drawing/2014/main" id="{1DCB58BE-69D0-AC63-3403-C525CA20FB81}"/>
              </a:ext>
            </a:extLst>
          </p:cNvPr>
          <p:cNvCxnSpPr>
            <a:cxnSpLocks/>
          </p:cNvCxnSpPr>
          <p:nvPr/>
        </p:nvCxnSpPr>
        <p:spPr>
          <a:xfrm>
            <a:off x="5006425" y="2827582"/>
            <a:ext cx="136656"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3" name="Straight Connector 273">
            <a:extLst>
              <a:ext uri="{FF2B5EF4-FFF2-40B4-BE49-F238E27FC236}">
                <a16:creationId xmlns:a16="http://schemas.microsoft.com/office/drawing/2014/main" id="{D45BAF74-E94E-DB2D-F85A-097E37CAA8C8}"/>
              </a:ext>
            </a:extLst>
          </p:cNvPr>
          <p:cNvCxnSpPr>
            <a:cxnSpLocks/>
          </p:cNvCxnSpPr>
          <p:nvPr/>
        </p:nvCxnSpPr>
        <p:spPr>
          <a:xfrm>
            <a:off x="4395554" y="2273411"/>
            <a:ext cx="224191"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4" name="Straight Connector 275">
            <a:extLst>
              <a:ext uri="{FF2B5EF4-FFF2-40B4-BE49-F238E27FC236}">
                <a16:creationId xmlns:a16="http://schemas.microsoft.com/office/drawing/2014/main" id="{98AFD190-A263-EB2F-81BA-939D0BBAB614}"/>
              </a:ext>
            </a:extLst>
          </p:cNvPr>
          <p:cNvCxnSpPr>
            <a:cxnSpLocks/>
          </p:cNvCxnSpPr>
          <p:nvPr/>
        </p:nvCxnSpPr>
        <p:spPr>
          <a:xfrm>
            <a:off x="4397877" y="3192312"/>
            <a:ext cx="22418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5" name="Straight Connector 33">
            <a:extLst>
              <a:ext uri="{FF2B5EF4-FFF2-40B4-BE49-F238E27FC236}">
                <a16:creationId xmlns:a16="http://schemas.microsoft.com/office/drawing/2014/main" id="{953F1115-5F77-06FA-3E5B-1DC2813D4D61}"/>
              </a:ext>
            </a:extLst>
          </p:cNvPr>
          <p:cNvCxnSpPr/>
          <p:nvPr/>
        </p:nvCxnSpPr>
        <p:spPr>
          <a:xfrm>
            <a:off x="5078204" y="2338459"/>
            <a:ext cx="701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Straight Connector 34">
            <a:extLst>
              <a:ext uri="{FF2B5EF4-FFF2-40B4-BE49-F238E27FC236}">
                <a16:creationId xmlns:a16="http://schemas.microsoft.com/office/drawing/2014/main" id="{2C4B921D-1229-C95A-D1A2-365679181072}"/>
              </a:ext>
            </a:extLst>
          </p:cNvPr>
          <p:cNvCxnSpPr>
            <a:cxnSpLocks/>
          </p:cNvCxnSpPr>
          <p:nvPr/>
        </p:nvCxnSpPr>
        <p:spPr>
          <a:xfrm rot="5400000">
            <a:off x="4867835" y="2553718"/>
            <a:ext cx="43051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7" name="Straight Connector 35">
            <a:extLst>
              <a:ext uri="{FF2B5EF4-FFF2-40B4-BE49-F238E27FC236}">
                <a16:creationId xmlns:a16="http://schemas.microsoft.com/office/drawing/2014/main" id="{5C424390-0B56-0CDB-7C9E-36112ECDB731}"/>
              </a:ext>
            </a:extLst>
          </p:cNvPr>
          <p:cNvCxnSpPr>
            <a:cxnSpLocks/>
          </p:cNvCxnSpPr>
          <p:nvPr/>
        </p:nvCxnSpPr>
        <p:spPr>
          <a:xfrm>
            <a:off x="5012980" y="2768974"/>
            <a:ext cx="70113"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48" name="Straight Connector 44">
            <a:extLst>
              <a:ext uri="{FF2B5EF4-FFF2-40B4-BE49-F238E27FC236}">
                <a16:creationId xmlns:a16="http://schemas.microsoft.com/office/drawing/2014/main" id="{1668453E-F309-3BBA-3965-1D10BDCDE32D}"/>
              </a:ext>
            </a:extLst>
          </p:cNvPr>
          <p:cNvCxnSpPr/>
          <p:nvPr/>
        </p:nvCxnSpPr>
        <p:spPr>
          <a:xfrm flipV="1">
            <a:off x="5080520" y="3374262"/>
            <a:ext cx="789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Straight Connector 47">
            <a:extLst>
              <a:ext uri="{FF2B5EF4-FFF2-40B4-BE49-F238E27FC236}">
                <a16:creationId xmlns:a16="http://schemas.microsoft.com/office/drawing/2014/main" id="{70CD2818-BEDF-082B-CAB3-1904B5183F7C}"/>
              </a:ext>
            </a:extLst>
          </p:cNvPr>
          <p:cNvCxnSpPr>
            <a:cxnSpLocks/>
          </p:cNvCxnSpPr>
          <p:nvPr/>
        </p:nvCxnSpPr>
        <p:spPr>
          <a:xfrm rot="16200000" flipV="1">
            <a:off x="4833043" y="3119449"/>
            <a:ext cx="5047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150" name="Straight Connector 76">
            <a:extLst>
              <a:ext uri="{FF2B5EF4-FFF2-40B4-BE49-F238E27FC236}">
                <a16:creationId xmlns:a16="http://schemas.microsoft.com/office/drawing/2014/main" id="{7D3AC5FF-5BDE-6BDB-5AB1-B613FADBD2AB}"/>
              </a:ext>
            </a:extLst>
          </p:cNvPr>
          <p:cNvCxnSpPr>
            <a:cxnSpLocks/>
          </p:cNvCxnSpPr>
          <p:nvPr/>
        </p:nvCxnSpPr>
        <p:spPr>
          <a:xfrm flipV="1">
            <a:off x="5006423" y="2869527"/>
            <a:ext cx="78987"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51" name="TextBox 36">
            <a:extLst>
              <a:ext uri="{FF2B5EF4-FFF2-40B4-BE49-F238E27FC236}">
                <a16:creationId xmlns:a16="http://schemas.microsoft.com/office/drawing/2014/main" id="{ACFBD8EC-29E6-68F7-7CDE-0FC5BFD2EB6C}"/>
              </a:ext>
            </a:extLst>
          </p:cNvPr>
          <p:cNvSpPr txBox="1"/>
          <p:nvPr/>
        </p:nvSpPr>
        <p:spPr>
          <a:xfrm rot="16200000">
            <a:off x="3943204" y="2577951"/>
            <a:ext cx="1750401" cy="392675"/>
          </a:xfrm>
          <a:prstGeom prst="roundRect">
            <a:avLst>
              <a:gd name="adj" fmla="val 50000"/>
            </a:avLst>
          </a:prstGeom>
          <a:solidFill>
            <a:schemeClr val="bg2"/>
          </a:solidFill>
          <a:ln w="12700">
            <a:solidFill>
              <a:srgbClr val="22346A"/>
            </a:solidFill>
          </a:ln>
        </p:spPr>
        <p:txBody>
          <a:bodyPr vert="horz"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1">
                <a:ln>
                  <a:noFill/>
                </a:ln>
                <a:solidFill>
                  <a:srgbClr val="22346A"/>
                </a:solidFill>
                <a:effectLst/>
                <a:uLnTx/>
                <a:uFillTx/>
                <a:latin typeface="Arial"/>
                <a:ea typeface="+mn-ea"/>
                <a:cs typeface="Arial"/>
              </a:rPr>
              <a:t>Respondedores</a:t>
            </a:r>
            <a:br>
              <a:rPr kumimoji="0" lang="es-ES" sz="1000" b="1" i="0" u="none" strike="noStrike" kern="0" cap="none" spc="0" normalizeH="0" baseline="0" noProof="1">
                <a:ln>
                  <a:noFill/>
                </a:ln>
                <a:solidFill>
                  <a:srgbClr val="22346A"/>
                </a:solidFill>
                <a:effectLst/>
                <a:uLnTx/>
                <a:uFillTx/>
                <a:latin typeface="Arial"/>
                <a:ea typeface="+mn-ea"/>
                <a:cs typeface="Arial"/>
              </a:rPr>
            </a:br>
            <a:r>
              <a:rPr kumimoji="0" lang="es-ES" sz="1000" b="1" i="0" u="none" strike="noStrike" kern="0" cap="none" spc="0" normalizeH="0" baseline="0" noProof="1">
                <a:ln>
                  <a:noFill/>
                </a:ln>
                <a:solidFill>
                  <a:srgbClr val="22346A"/>
                </a:solidFill>
                <a:effectLst/>
                <a:uLnTx/>
                <a:uFillTx/>
                <a:latin typeface="Arial"/>
                <a:ea typeface="+mn-ea"/>
                <a:cs typeface="Arial"/>
              </a:rPr>
              <a:t>Realeatorización 1:2:2</a:t>
            </a:r>
            <a:endParaRPr kumimoji="0" lang="es-ES" sz="1000" b="1" i="0" u="none" strike="noStrike" kern="0" cap="none" spc="0" normalizeH="0" baseline="0" noProof="1">
              <a:ln w="3175">
                <a:solidFill>
                  <a:srgbClr val="3C3C3B"/>
                </a:solidFill>
              </a:ln>
              <a:solidFill>
                <a:srgbClr val="22346A"/>
              </a:solidFill>
              <a:effectLst/>
              <a:uLnTx/>
              <a:uFillTx/>
              <a:latin typeface="Arial"/>
              <a:ea typeface="+mn-ea"/>
              <a:cs typeface="Arial"/>
            </a:endParaRPr>
          </a:p>
        </p:txBody>
      </p:sp>
      <p:sp>
        <p:nvSpPr>
          <p:cNvPr id="152" name="Rectangle 40">
            <a:extLst>
              <a:ext uri="{FF2B5EF4-FFF2-40B4-BE49-F238E27FC236}">
                <a16:creationId xmlns:a16="http://schemas.microsoft.com/office/drawing/2014/main" id="{CAB0E1A5-9190-72DC-88BE-713E0FB7C6CC}"/>
              </a:ext>
            </a:extLst>
          </p:cNvPr>
          <p:cNvSpPr/>
          <p:nvPr/>
        </p:nvSpPr>
        <p:spPr>
          <a:xfrm>
            <a:off x="5131665" y="2157564"/>
            <a:ext cx="5200937" cy="319470"/>
          </a:xfrm>
          <a:prstGeom prst="roundRect">
            <a:avLst>
              <a:gd name="adj" fmla="val 50000"/>
            </a:avLst>
          </a:prstGeom>
          <a:solidFill>
            <a:srgbClr val="B3B3B3"/>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Arial"/>
              </a:rPr>
              <a:t>PBO (</a:t>
            </a:r>
            <a:r>
              <a:rPr kumimoji="0" lang="en-US" sz="1050" b="1" i="0" u="none" strike="noStrike" kern="0" cap="none" spc="0" normalizeH="0" baseline="0" noProof="0" err="1">
                <a:ln>
                  <a:noFill/>
                </a:ln>
                <a:solidFill>
                  <a:schemeClr val="bg1"/>
                </a:solidFill>
                <a:effectLst/>
                <a:uLnTx/>
                <a:uFillTx/>
                <a:latin typeface="Arial"/>
                <a:ea typeface="+mn-ea"/>
                <a:cs typeface="Arial"/>
              </a:rPr>
              <a:t>retirada</a:t>
            </a:r>
            <a:r>
              <a:rPr kumimoji="0" lang="en-US" sz="1050" b="1" i="0" u="none" strike="noStrike" kern="0" cap="none" spc="0" normalizeH="0" baseline="0" noProof="0">
                <a:ln>
                  <a:noFill/>
                </a:ln>
                <a:solidFill>
                  <a:schemeClr val="bg1"/>
                </a:solidFill>
                <a:effectLst/>
                <a:uLnTx/>
                <a:uFillTx/>
                <a:latin typeface="Arial"/>
                <a:ea typeface="+mn-ea"/>
                <a:cs typeface="Arial"/>
              </a:rPr>
              <a:t> de LEB), N=60</a:t>
            </a:r>
          </a:p>
        </p:txBody>
      </p:sp>
      <p:sp>
        <p:nvSpPr>
          <p:cNvPr id="153" name="Rectangle 41">
            <a:extLst>
              <a:ext uri="{FF2B5EF4-FFF2-40B4-BE49-F238E27FC236}">
                <a16:creationId xmlns:a16="http://schemas.microsoft.com/office/drawing/2014/main" id="{E09E2FFC-63DE-28A1-5502-82E93DF45B67}"/>
              </a:ext>
            </a:extLst>
          </p:cNvPr>
          <p:cNvSpPr/>
          <p:nvPr/>
        </p:nvSpPr>
        <p:spPr>
          <a:xfrm>
            <a:off x="5131666" y="3168294"/>
            <a:ext cx="5200937" cy="360777"/>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Arial"/>
              </a:rPr>
              <a:t>LEB 250 mg C2S, N=113</a:t>
            </a:r>
          </a:p>
        </p:txBody>
      </p:sp>
      <p:sp>
        <p:nvSpPr>
          <p:cNvPr id="154" name="CuadroTexto 153">
            <a:extLst>
              <a:ext uri="{FF2B5EF4-FFF2-40B4-BE49-F238E27FC236}">
                <a16:creationId xmlns:a16="http://schemas.microsoft.com/office/drawing/2014/main" id="{ED077771-D412-DE73-A915-43422194291C}"/>
              </a:ext>
            </a:extLst>
          </p:cNvPr>
          <p:cNvSpPr txBox="1"/>
          <p:nvPr/>
        </p:nvSpPr>
        <p:spPr>
          <a:xfrm>
            <a:off x="4321720" y="5564395"/>
            <a:ext cx="3807775" cy="408623"/>
          </a:xfrm>
          <a:prstGeom prst="roundRect">
            <a:avLst/>
          </a:prstGeom>
          <a:solidFill>
            <a:schemeClr val="bg1"/>
          </a:solidFill>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22346A"/>
                </a:solidFill>
                <a:effectLst/>
                <a:uLnTx/>
                <a:uFillTx/>
                <a:latin typeface="Arial" panose="020B0604020202020204"/>
                <a:ea typeface="+mn-ea"/>
                <a:cs typeface="+mn-cs"/>
              </a:rPr>
              <a:t>Criterio de respuesta: </a:t>
            </a:r>
            <a:r>
              <a:rPr kumimoji="0" lang="es-ES" sz="900" b="0" i="0" u="none" strike="noStrike" kern="1200" cap="none" spc="0" normalizeH="0" baseline="0" noProof="0">
                <a:ln>
                  <a:noFill/>
                </a:ln>
                <a:solidFill>
                  <a:srgbClr val="22346A"/>
                </a:solidFill>
                <a:effectLst/>
                <a:uLnTx/>
                <a:uFillTx/>
                <a:latin typeface="Arial" panose="020B0604020202020204"/>
                <a:ea typeface="+mn-ea"/>
                <a:cs typeface="+mn-cs"/>
              </a:rPr>
              <a:t>EASI 75 o IGA 0/1 con ≥2 puntos de mejora con respecto al valor basal, sin haber utilizado tratamiento de rescate</a:t>
            </a:r>
          </a:p>
        </p:txBody>
      </p:sp>
      <p:sp>
        <p:nvSpPr>
          <p:cNvPr id="155" name="Flecha: hacia abajo 154">
            <a:extLst>
              <a:ext uri="{FF2B5EF4-FFF2-40B4-BE49-F238E27FC236}">
                <a16:creationId xmlns:a16="http://schemas.microsoft.com/office/drawing/2014/main" id="{403F911D-72F2-25C5-1F35-CE611A041210}"/>
              </a:ext>
            </a:extLst>
          </p:cNvPr>
          <p:cNvSpPr/>
          <p:nvPr/>
        </p:nvSpPr>
        <p:spPr>
          <a:xfrm>
            <a:off x="4409737" y="5324838"/>
            <a:ext cx="169758" cy="240339"/>
          </a:xfrm>
          <a:prstGeom prst="downArrow">
            <a:avLst>
              <a:gd name="adj1" fmla="val 58416"/>
              <a:gd name="adj2" fmla="val 50000"/>
            </a:avLst>
          </a:prstGeom>
          <a:gradFill flip="none" rotWithShape="1">
            <a:gsLst>
              <a:gs pos="29000">
                <a:srgbClr val="002855"/>
              </a:gs>
              <a:gs pos="100000">
                <a:srgbClr val="CAF5A8"/>
              </a:gs>
            </a:gsLst>
            <a:lin ang="5400000" scaled="1"/>
            <a:tileRect/>
          </a:gradFill>
          <a:ln w="12700" cap="flat" cmpd="sng" algn="ctr">
            <a:noFill/>
            <a:prstDash val="solid"/>
            <a:miter lim="800000"/>
          </a:ln>
          <a:effectLst/>
        </p:spPr>
        <p:txBody>
          <a:bodyPr rtlCol="0" anchor="ctr">
            <a:noAutofit/>
          </a:bodyPr>
          <a:lstStyle/>
          <a:p>
            <a:pPr algn="ctr" defTabSz="914377"/>
            <a:endParaRPr lang="es-ES" sz="933" kern="0">
              <a:solidFill>
                <a:prstClr val="white"/>
              </a:solidFill>
              <a:latin typeface="Arial"/>
            </a:endParaRPr>
          </a:p>
        </p:txBody>
      </p:sp>
      <p:sp>
        <p:nvSpPr>
          <p:cNvPr id="156" name="Pentagon 73">
            <a:extLst>
              <a:ext uri="{FF2B5EF4-FFF2-40B4-BE49-F238E27FC236}">
                <a16:creationId xmlns:a16="http://schemas.microsoft.com/office/drawing/2014/main" id="{5B36B45C-1A6A-4D2A-672E-0B46565E2FBD}"/>
              </a:ext>
            </a:extLst>
          </p:cNvPr>
          <p:cNvSpPr/>
          <p:nvPr/>
        </p:nvSpPr>
        <p:spPr>
          <a:xfrm>
            <a:off x="5131666" y="4425109"/>
            <a:ext cx="5201055" cy="358539"/>
          </a:xfrm>
          <a:prstGeom prst="roundRect">
            <a:avLst>
              <a:gd name="adj" fmla="val 50000"/>
            </a:avLst>
          </a:prstGeom>
          <a:solidFill>
            <a:srgbClr val="7A45B8"/>
          </a:solidFill>
          <a:ln w="25400" cap="flat" cmpd="sng" algn="ctr">
            <a:no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50" b="1" i="0" u="none" strike="noStrike" kern="0" cap="none" spc="0" normalizeH="0" baseline="0" noProof="0">
                <a:ln>
                  <a:noFill/>
                </a:ln>
                <a:solidFill>
                  <a:srgbClr val="FFFFFF"/>
                </a:solidFill>
                <a:effectLst/>
                <a:uLnTx/>
                <a:uFillTx/>
                <a:latin typeface="Arial"/>
                <a:ea typeface="+mn-ea"/>
                <a:cs typeface="Arial"/>
              </a:rPr>
              <a:t>Brazo de escape: LEB 250 mg C2S</a:t>
            </a:r>
          </a:p>
        </p:txBody>
      </p:sp>
      <p:sp>
        <p:nvSpPr>
          <p:cNvPr id="157" name="TextBox 18">
            <a:extLst>
              <a:ext uri="{FF2B5EF4-FFF2-40B4-BE49-F238E27FC236}">
                <a16:creationId xmlns:a16="http://schemas.microsoft.com/office/drawing/2014/main" id="{6513A966-13D6-D250-A9A7-A7BA4B43D71F}"/>
              </a:ext>
            </a:extLst>
          </p:cNvPr>
          <p:cNvSpPr txBox="1"/>
          <p:nvPr/>
        </p:nvSpPr>
        <p:spPr>
          <a:xfrm>
            <a:off x="468389" y="5603810"/>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sp>
        <p:nvSpPr>
          <p:cNvPr id="158" name="CuadroTexto 157">
            <a:extLst>
              <a:ext uri="{FF2B5EF4-FFF2-40B4-BE49-F238E27FC236}">
                <a16:creationId xmlns:a16="http://schemas.microsoft.com/office/drawing/2014/main" id="{AEBEB0A2-6EF3-76D0-E66A-11C05BEF8803}"/>
              </a:ext>
            </a:extLst>
          </p:cNvPr>
          <p:cNvSpPr txBox="1"/>
          <p:nvPr/>
        </p:nvSpPr>
        <p:spPr>
          <a:xfrm>
            <a:off x="1019204" y="5588255"/>
            <a:ext cx="2394547" cy="215444"/>
          </a:xfrm>
          <a:prstGeom prst="rect">
            <a:avLst/>
          </a:prstGeom>
          <a:noFill/>
        </p:spPr>
        <p:txBody>
          <a:bodyPr wrap="square">
            <a:spAutoFit/>
          </a:bodyPr>
          <a:lstStyle/>
          <a:p>
            <a:r>
              <a:rPr kumimoji="0" lang="es-ES" sz="800" b="0" i="0" u="none" strike="noStrike" kern="1200" cap="none" spc="0" normalizeH="0" baseline="0">
                <a:ln>
                  <a:noFill/>
                </a:ln>
                <a:solidFill>
                  <a:srgbClr val="22346A"/>
                </a:solidFill>
                <a:effectLst/>
                <a:uLnTx/>
                <a:uFillTx/>
                <a:latin typeface="Arial" panose="020B0604020202020204"/>
                <a:ea typeface="+mn-ea"/>
                <a:cs typeface="+mn-cs"/>
              </a:rPr>
              <a:t>dosis de carga (500 mg en la s0 y la s2)</a:t>
            </a:r>
            <a:endParaRPr lang="es-ES">
              <a:solidFill>
                <a:srgbClr val="22346A"/>
              </a:solidFill>
            </a:endParaRPr>
          </a:p>
        </p:txBody>
      </p:sp>
      <p:pic>
        <p:nvPicPr>
          <p:cNvPr id="8" name="Imagen 7" descr="Forma, Rectángulo&#10;&#10;Descripción generada automáticamente">
            <a:extLst>
              <a:ext uri="{FF2B5EF4-FFF2-40B4-BE49-F238E27FC236}">
                <a16:creationId xmlns:a16="http://schemas.microsoft.com/office/drawing/2014/main" id="{C2386C1C-16CC-90A6-FB54-1ABAC958C863}"/>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C14FB84D-490F-D725-0BA1-7FD46CB5F27A}"/>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5" name="Rectangle 40">
            <a:extLst>
              <a:ext uri="{FF2B5EF4-FFF2-40B4-BE49-F238E27FC236}">
                <a16:creationId xmlns:a16="http://schemas.microsoft.com/office/drawing/2014/main" id="{A366BB3D-C482-847B-D1EA-3E58B8A8A50D}"/>
              </a:ext>
            </a:extLst>
          </p:cNvPr>
          <p:cNvSpPr/>
          <p:nvPr/>
        </p:nvSpPr>
        <p:spPr>
          <a:xfrm>
            <a:off x="10470117" y="3104483"/>
            <a:ext cx="1140475" cy="1231393"/>
          </a:xfrm>
          <a:prstGeom prst="roundRect">
            <a:avLst>
              <a:gd name="adj" fmla="val 14487"/>
            </a:avLst>
          </a:prstGeom>
          <a:solidFill>
            <a:schemeClr val="bg1"/>
          </a:solidFill>
          <a:ln w="3175" cap="flat" cmpd="sng" algn="ctr">
            <a:solidFill>
              <a:srgbClr val="22346A"/>
            </a:solid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chemeClr val="bg1"/>
              </a:solidFill>
              <a:effectLst/>
              <a:uLnTx/>
              <a:uFillTx/>
              <a:latin typeface="Arial"/>
              <a:ea typeface="+mn-ea"/>
              <a:cs typeface="Arial"/>
            </a:endParaRPr>
          </a:p>
        </p:txBody>
      </p:sp>
      <p:sp>
        <p:nvSpPr>
          <p:cNvPr id="10" name="TextBox 59">
            <a:extLst>
              <a:ext uri="{FF2B5EF4-FFF2-40B4-BE49-F238E27FC236}">
                <a16:creationId xmlns:a16="http://schemas.microsoft.com/office/drawing/2014/main" id="{9AA21CA3-0955-0682-7970-375CA553986C}"/>
              </a:ext>
            </a:extLst>
          </p:cNvPr>
          <p:cNvSpPr txBox="1"/>
          <p:nvPr/>
        </p:nvSpPr>
        <p:spPr>
          <a:xfrm>
            <a:off x="10548042" y="3194540"/>
            <a:ext cx="984624" cy="1077218"/>
          </a:xfrm>
          <a:prstGeom prst="rect">
            <a:avLst/>
          </a:prstGeom>
          <a:noFill/>
        </p:spPr>
        <p:txBody>
          <a:bodyPr wrap="square" lIns="34291" rIns="34291"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Estudio de extensión a largo plazo (</a:t>
            </a:r>
            <a:r>
              <a:rPr kumimoji="0" lang="es-ES" sz="800" b="1" i="0" u="none" strike="noStrike" kern="0" cap="none" spc="0" normalizeH="0" baseline="0" noProof="0" err="1">
                <a:ln>
                  <a:noFill/>
                </a:ln>
                <a:solidFill>
                  <a:srgbClr val="22346A"/>
                </a:solidFill>
                <a:effectLst/>
                <a:uLnTx/>
                <a:uFillTx/>
                <a:latin typeface="Arial"/>
                <a:ea typeface="+mn-ea"/>
                <a:cs typeface="Arial" panose="020B0604020202020204" pitchFamily="34" charset="0"/>
              </a:rPr>
              <a:t>ADjoin</a:t>
            </a: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 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12 semanas de seguimiento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de seguridad después de la última dosis</a:t>
            </a:r>
          </a:p>
        </p:txBody>
      </p:sp>
      <p:sp>
        <p:nvSpPr>
          <p:cNvPr id="11" name="Rectángulo 10">
            <a:extLst>
              <a:ext uri="{FF2B5EF4-FFF2-40B4-BE49-F238E27FC236}">
                <a16:creationId xmlns:a16="http://schemas.microsoft.com/office/drawing/2014/main" id="{DE8EEF1F-9278-A163-1C54-4591CDDE16F2}"/>
              </a:ext>
            </a:extLst>
          </p:cNvPr>
          <p:cNvSpPr/>
          <p:nvPr/>
        </p:nvSpPr>
        <p:spPr>
          <a:xfrm>
            <a:off x="4395553" y="1406723"/>
            <a:ext cx="7578517" cy="3631486"/>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angle 51">
            <a:extLst>
              <a:ext uri="{FF2B5EF4-FFF2-40B4-BE49-F238E27FC236}">
                <a16:creationId xmlns:a16="http://schemas.microsoft.com/office/drawing/2014/main" id="{2973AF8C-D27D-2951-8AAD-884A91C3C6A1}"/>
              </a:ext>
            </a:extLst>
          </p:cNvPr>
          <p:cNvSpPr/>
          <p:nvPr/>
        </p:nvSpPr>
        <p:spPr>
          <a:xfrm>
            <a:off x="3794883" y="4086135"/>
            <a:ext cx="1399465" cy="251600"/>
          </a:xfrm>
          <a:prstGeom prst="roundRect">
            <a:avLst>
              <a:gd name="adj" fmla="val 50000"/>
            </a:avLst>
          </a:prstGeom>
          <a:solidFill>
            <a:schemeClr val="bg1"/>
          </a:solidFill>
          <a:ln w="12700" cap="flat" cmpd="sng" algn="ctr">
            <a:solidFill>
              <a:srgbClr val="22346A">
                <a:alpha val="29804"/>
              </a:srgbClr>
            </a:solidFill>
            <a:prstDash val="solid"/>
          </a:ln>
          <a:effectLst/>
        </p:spPr>
        <p:txBody>
          <a:bodyPr vert="horz"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alpha val="30000"/>
                  </a:srgbClr>
                </a:solidFill>
                <a:effectLst/>
                <a:uLnTx/>
                <a:uFillTx/>
                <a:latin typeface="Arial"/>
                <a:ea typeface="+mn-ea"/>
                <a:cs typeface="+mn-cs"/>
              </a:rPr>
              <a:t>No respondedores</a:t>
            </a:r>
          </a:p>
        </p:txBody>
      </p:sp>
      <p:sp>
        <p:nvSpPr>
          <p:cNvPr id="23" name="Oval 11">
            <a:extLst>
              <a:ext uri="{FF2B5EF4-FFF2-40B4-BE49-F238E27FC236}">
                <a16:creationId xmlns:a16="http://schemas.microsoft.com/office/drawing/2014/main" id="{4F0A5AAA-13FF-846F-1B3B-44A1C148F695}"/>
              </a:ext>
            </a:extLst>
          </p:cNvPr>
          <p:cNvSpPr>
            <a:spLocks noChangeAspect="1"/>
          </p:cNvSpPr>
          <p:nvPr/>
        </p:nvSpPr>
        <p:spPr>
          <a:xfrm>
            <a:off x="8224857"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4" name="Oval 13">
            <a:extLst>
              <a:ext uri="{FF2B5EF4-FFF2-40B4-BE49-F238E27FC236}">
                <a16:creationId xmlns:a16="http://schemas.microsoft.com/office/drawing/2014/main" id="{D2560E90-604B-26D7-23B3-29CA2E3797A1}"/>
              </a:ext>
            </a:extLst>
          </p:cNvPr>
          <p:cNvSpPr>
            <a:spLocks noChangeAspect="1"/>
          </p:cNvSpPr>
          <p:nvPr/>
        </p:nvSpPr>
        <p:spPr>
          <a:xfrm>
            <a:off x="6914743"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5" name="Oval 15">
            <a:extLst>
              <a:ext uri="{FF2B5EF4-FFF2-40B4-BE49-F238E27FC236}">
                <a16:creationId xmlns:a16="http://schemas.microsoft.com/office/drawing/2014/main" id="{00A5BF2F-66B7-DF22-8BA8-E2D2A41156A2}"/>
              </a:ext>
            </a:extLst>
          </p:cNvPr>
          <p:cNvSpPr>
            <a:spLocks noChangeAspect="1"/>
          </p:cNvSpPr>
          <p:nvPr/>
        </p:nvSpPr>
        <p:spPr>
          <a:xfrm>
            <a:off x="560463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6" name="Oval 17">
            <a:extLst>
              <a:ext uri="{FF2B5EF4-FFF2-40B4-BE49-F238E27FC236}">
                <a16:creationId xmlns:a16="http://schemas.microsoft.com/office/drawing/2014/main" id="{1D669CD7-016E-6624-50D1-63209ADC418C}"/>
              </a:ext>
            </a:extLst>
          </p:cNvPr>
          <p:cNvSpPr>
            <a:spLocks noChangeAspect="1"/>
          </p:cNvSpPr>
          <p:nvPr/>
        </p:nvSpPr>
        <p:spPr>
          <a:xfrm>
            <a:off x="953497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7" name="Oval 23">
            <a:extLst>
              <a:ext uri="{FF2B5EF4-FFF2-40B4-BE49-F238E27FC236}">
                <a16:creationId xmlns:a16="http://schemas.microsoft.com/office/drawing/2014/main" id="{A175579A-33A3-630E-E98C-5D6D85E3C694}"/>
              </a:ext>
            </a:extLst>
          </p:cNvPr>
          <p:cNvSpPr>
            <a:spLocks noChangeAspect="1"/>
          </p:cNvSpPr>
          <p:nvPr/>
        </p:nvSpPr>
        <p:spPr>
          <a:xfrm>
            <a:off x="77255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8" name="Oval 28">
            <a:extLst>
              <a:ext uri="{FF2B5EF4-FFF2-40B4-BE49-F238E27FC236}">
                <a16:creationId xmlns:a16="http://schemas.microsoft.com/office/drawing/2014/main" id="{9335C6C5-F430-D7C2-EB8E-E5496BC94D3A}"/>
              </a:ext>
            </a:extLst>
          </p:cNvPr>
          <p:cNvSpPr>
            <a:spLocks noChangeAspect="1"/>
          </p:cNvSpPr>
          <p:nvPr/>
        </p:nvSpPr>
        <p:spPr>
          <a:xfrm>
            <a:off x="1642801" y="5052356"/>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29" name="Oval 29">
            <a:extLst>
              <a:ext uri="{FF2B5EF4-FFF2-40B4-BE49-F238E27FC236}">
                <a16:creationId xmlns:a16="http://schemas.microsoft.com/office/drawing/2014/main" id="{F7FF6774-CE21-BBF1-CC53-326D79451EAB}"/>
              </a:ext>
            </a:extLst>
          </p:cNvPr>
          <p:cNvSpPr>
            <a:spLocks noChangeAspect="1"/>
          </p:cNvSpPr>
          <p:nvPr/>
        </p:nvSpPr>
        <p:spPr>
          <a:xfrm>
            <a:off x="4407721" y="5046027"/>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 name="Oval 39">
            <a:extLst>
              <a:ext uri="{FF2B5EF4-FFF2-40B4-BE49-F238E27FC236}">
                <a16:creationId xmlns:a16="http://schemas.microsoft.com/office/drawing/2014/main" id="{E60B18EC-C0BE-70CA-C30A-533508528635}"/>
              </a:ext>
            </a:extLst>
          </p:cNvPr>
          <p:cNvSpPr>
            <a:spLocks noChangeAspect="1"/>
          </p:cNvSpPr>
          <p:nvPr/>
        </p:nvSpPr>
        <p:spPr>
          <a:xfrm>
            <a:off x="1025103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1" name="Rectangle 27">
            <a:extLst>
              <a:ext uri="{FF2B5EF4-FFF2-40B4-BE49-F238E27FC236}">
                <a16:creationId xmlns:a16="http://schemas.microsoft.com/office/drawing/2014/main" id="{B44E0F39-BD16-F317-4986-6CA3B569AC2E}"/>
              </a:ext>
            </a:extLst>
          </p:cNvPr>
          <p:cNvSpPr/>
          <p:nvPr/>
        </p:nvSpPr>
        <p:spPr>
          <a:xfrm>
            <a:off x="734101" y="503777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- 4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2" name="Rectangle 27">
            <a:extLst>
              <a:ext uri="{FF2B5EF4-FFF2-40B4-BE49-F238E27FC236}">
                <a16:creationId xmlns:a16="http://schemas.microsoft.com/office/drawing/2014/main" id="{1483EECB-46AB-B97C-422B-84EACF47853F}"/>
              </a:ext>
            </a:extLst>
          </p:cNvPr>
          <p:cNvSpPr/>
          <p:nvPr/>
        </p:nvSpPr>
        <p:spPr>
          <a:xfrm>
            <a:off x="1621217" y="505135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 name="Rectangle 27">
            <a:extLst>
              <a:ext uri="{FF2B5EF4-FFF2-40B4-BE49-F238E27FC236}">
                <a16:creationId xmlns:a16="http://schemas.microsoft.com/office/drawing/2014/main" id="{629DB3DB-5094-C713-7EAA-9573308DFC39}"/>
              </a:ext>
            </a:extLst>
          </p:cNvPr>
          <p:cNvSpPr/>
          <p:nvPr/>
        </p:nvSpPr>
        <p:spPr>
          <a:xfrm>
            <a:off x="4383927" y="504622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16</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4" name="Rectangle 27">
            <a:extLst>
              <a:ext uri="{FF2B5EF4-FFF2-40B4-BE49-F238E27FC236}">
                <a16:creationId xmlns:a16="http://schemas.microsoft.com/office/drawing/2014/main" id="{EEBCE0F1-2AF7-0B73-90AF-630FD2204283}"/>
              </a:ext>
            </a:extLst>
          </p:cNvPr>
          <p:cNvSpPr/>
          <p:nvPr/>
        </p:nvSpPr>
        <p:spPr>
          <a:xfrm>
            <a:off x="5585403" y="5038799"/>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24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5" name="Rectangle 27">
            <a:extLst>
              <a:ext uri="{FF2B5EF4-FFF2-40B4-BE49-F238E27FC236}">
                <a16:creationId xmlns:a16="http://schemas.microsoft.com/office/drawing/2014/main" id="{0F15CE52-F472-E767-7DD9-85481695C4D2}"/>
              </a:ext>
            </a:extLst>
          </p:cNvPr>
          <p:cNvSpPr/>
          <p:nvPr/>
        </p:nvSpPr>
        <p:spPr>
          <a:xfrm>
            <a:off x="6896599" y="5037693"/>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32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6" name="Rectangle 27">
            <a:extLst>
              <a:ext uri="{FF2B5EF4-FFF2-40B4-BE49-F238E27FC236}">
                <a16:creationId xmlns:a16="http://schemas.microsoft.com/office/drawing/2014/main" id="{A56F801E-8366-80A9-E295-52777A8B4028}"/>
              </a:ext>
            </a:extLst>
          </p:cNvPr>
          <p:cNvSpPr/>
          <p:nvPr/>
        </p:nvSpPr>
        <p:spPr>
          <a:xfrm>
            <a:off x="8203992" y="50362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7" name="Rectangle 27">
            <a:extLst>
              <a:ext uri="{FF2B5EF4-FFF2-40B4-BE49-F238E27FC236}">
                <a16:creationId xmlns:a16="http://schemas.microsoft.com/office/drawing/2014/main" id="{5BD07E06-68A8-8099-08EE-64CEA32048A0}"/>
              </a:ext>
            </a:extLst>
          </p:cNvPr>
          <p:cNvSpPr/>
          <p:nvPr/>
        </p:nvSpPr>
        <p:spPr>
          <a:xfrm>
            <a:off x="9512809" y="503578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48</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8" name="Rectangle 27">
            <a:extLst>
              <a:ext uri="{FF2B5EF4-FFF2-40B4-BE49-F238E27FC236}">
                <a16:creationId xmlns:a16="http://schemas.microsoft.com/office/drawing/2014/main" id="{2EA79B91-6C4B-3B3A-191E-2335E08B6B6F}"/>
              </a:ext>
            </a:extLst>
          </p:cNvPr>
          <p:cNvSpPr/>
          <p:nvPr/>
        </p:nvSpPr>
        <p:spPr>
          <a:xfrm>
            <a:off x="10228877" y="50394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52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41" name="Rectangle 30">
            <a:extLst>
              <a:ext uri="{FF2B5EF4-FFF2-40B4-BE49-F238E27FC236}">
                <a16:creationId xmlns:a16="http://schemas.microsoft.com/office/drawing/2014/main" id="{78F4E7B4-323D-FA7B-7564-F87B65290B8E}"/>
              </a:ext>
            </a:extLst>
          </p:cNvPr>
          <p:cNvSpPr/>
          <p:nvPr/>
        </p:nvSpPr>
        <p:spPr>
          <a:xfrm>
            <a:off x="1693863" y="1469967"/>
            <a:ext cx="2737962" cy="413649"/>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inducción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tópico/sistémico no permitido </a:t>
            </a:r>
            <a:endParaRPr kumimoji="0" lang="es-ES" sz="900" b="1" i="0" u="none" strike="noStrike" kern="0" cap="none" spc="0" normalizeH="0" baseline="0" noProof="0">
              <a:ln>
                <a:noFill/>
              </a:ln>
              <a:solidFill>
                <a:srgbClr val="7A45B8"/>
              </a:solidFill>
              <a:effectLst/>
              <a:uLnTx/>
              <a:uFillTx/>
              <a:latin typeface="Arial"/>
              <a:ea typeface="+mn-ea"/>
              <a:cs typeface="+mn-cs"/>
            </a:endParaRPr>
          </a:p>
        </p:txBody>
      </p:sp>
      <p:sp>
        <p:nvSpPr>
          <p:cNvPr id="42" name="Rectangle 37">
            <a:extLst>
              <a:ext uri="{FF2B5EF4-FFF2-40B4-BE49-F238E27FC236}">
                <a16:creationId xmlns:a16="http://schemas.microsoft.com/office/drawing/2014/main" id="{0AE1FBB8-945C-C9B0-E363-4894E6788561}"/>
              </a:ext>
            </a:extLst>
          </p:cNvPr>
          <p:cNvSpPr/>
          <p:nvPr/>
        </p:nvSpPr>
        <p:spPr>
          <a:xfrm>
            <a:off x="4518017" y="1463409"/>
            <a:ext cx="5852188" cy="413650"/>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mantenimiento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 intermitente de rescate permitido</a:t>
            </a:r>
            <a:endParaRPr kumimoji="0" lang="es-ES" sz="900" b="1" i="0" u="none" strike="noStrike" kern="0" cap="none" spc="0" normalizeH="0" baseline="30000" noProof="0">
              <a:ln>
                <a:noFill/>
              </a:ln>
              <a:solidFill>
                <a:srgbClr val="7A45B8"/>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7A45B8"/>
              </a:solidFill>
              <a:effectLst/>
              <a:uLnTx/>
              <a:uFillTx/>
              <a:latin typeface="Arial"/>
              <a:ea typeface="+mn-ea"/>
              <a:cs typeface="+mn-cs"/>
            </a:endParaRPr>
          </a:p>
        </p:txBody>
      </p:sp>
      <p:sp>
        <p:nvSpPr>
          <p:cNvPr id="43" name="Marcador de pie de página 76">
            <a:extLst>
              <a:ext uri="{FF2B5EF4-FFF2-40B4-BE49-F238E27FC236}">
                <a16:creationId xmlns:a16="http://schemas.microsoft.com/office/drawing/2014/main" id="{F24906D2-8824-743E-03DF-D6C0A3504A92}"/>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DA: dermatitis atópica; LEB: lebrikizumab; PBO: placebo; C2S: cada 2 semanas; C4S: cada 4 semanas; s: semana.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1.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n-US" sz="700" b="0" i="1" u="none" strike="noStrike" kern="1200" cap="none" spc="0" normalizeH="0" baseline="0">
                <a:ln>
                  <a:noFill/>
                </a:ln>
                <a:solidFill>
                  <a:srgbClr val="FFFFFF">
                    <a:lumMod val="65000"/>
                  </a:srgbClr>
                </a:solidFill>
                <a:effectLst/>
                <a:uLnTx/>
                <a:uFillTx/>
                <a:latin typeface="Arial" panose="020B0604020202020204"/>
                <a:ea typeface="+mn-ea"/>
                <a:cs typeface="+mn-cs"/>
              </a:rPr>
              <a:t>Two Phase 3 Trials of Lebrikizumab for Moderate-to-Severe Atopic Dermatitis.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N Engl J </a:t>
            </a:r>
            <a:r>
              <a:rPr kumimoji="0" lang="es-ES" sz="700" b="0" i="1"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2023</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;388(12):1080-91 incluyendo apéndice suplementario; </a:t>
            </a: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2.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 et al</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n-US" sz="700" b="0" i="1" u="none" strike="noStrike" kern="1200" cap="none" spc="0" normalizeH="0" baseline="0">
                <a:ln>
                  <a:noFill/>
                </a:ln>
                <a:solidFill>
                  <a:srgbClr val="FFFFFF">
                    <a:lumMod val="65000"/>
                  </a:srgbClr>
                </a:solidFill>
                <a:effectLst/>
                <a:uLnTx/>
                <a:uFillTx/>
                <a:latin typeface="Arial" panose="020B0604020202020204"/>
                <a:ea typeface="+mn-ea"/>
                <a:cs typeface="+mn-cs"/>
              </a:rPr>
              <a:t>Efficacy and safety of lebrikizumab in moderate-to-severe atopic dermatitis: 52-week results of two randomized double-blinded placebo-controlled phase III trials.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Br J </a:t>
            </a:r>
            <a:r>
              <a:rPr kumimoji="0" lang="es-ES" sz="700" b="0" i="1"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2023;188(6):740-8 incluido apéndice suplementario. 3. Guttman-</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E,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Is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Maintained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Years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Patients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With</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SKIN The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Journal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Cutaneous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Medicine. 2023;7(6):s271-s.</a:t>
            </a:r>
          </a:p>
        </p:txBody>
      </p:sp>
      <p:sp>
        <p:nvSpPr>
          <p:cNvPr id="4" name="CuadroTexto 3">
            <a:extLst>
              <a:ext uri="{FF2B5EF4-FFF2-40B4-BE49-F238E27FC236}">
                <a16:creationId xmlns:a16="http://schemas.microsoft.com/office/drawing/2014/main" id="{462638D2-991A-1E23-BC7D-36075DA4C5B9}"/>
              </a:ext>
            </a:extLst>
          </p:cNvPr>
          <p:cNvSpPr txBox="1"/>
          <p:nvPr/>
        </p:nvSpPr>
        <p:spPr>
          <a:xfrm>
            <a:off x="11248087" y="4032008"/>
            <a:ext cx="447852" cy="261610"/>
          </a:xfrm>
          <a:prstGeom prst="rect">
            <a:avLst/>
          </a:prstGeom>
          <a:noFill/>
        </p:spPr>
        <p:txBody>
          <a:bodyPr wrap="square">
            <a:spAutoFit/>
          </a:bodyPr>
          <a:lstStyle/>
          <a:p>
            <a:r>
              <a:rPr kumimoji="0" lang="es-ES" sz="1100" i="0" u="none" strike="noStrike" kern="0" cap="none" spc="0" normalizeH="0" baseline="30000" noProof="0">
                <a:ln>
                  <a:noFill/>
                </a:ln>
                <a:solidFill>
                  <a:schemeClr val="bg1">
                    <a:lumMod val="75000"/>
                  </a:schemeClr>
                </a:solidFill>
                <a:effectLst/>
                <a:uLnTx/>
                <a:uFillTx/>
                <a:latin typeface="Arial"/>
                <a:ea typeface="+mn-ea"/>
                <a:cs typeface="Arial" panose="020B0604020202020204" pitchFamily="34" charset="0"/>
              </a:rPr>
              <a:t>3</a:t>
            </a:r>
            <a:endParaRPr lang="es-ES" sz="1100">
              <a:solidFill>
                <a:schemeClr val="bg1">
                  <a:lumMod val="75000"/>
                </a:schemeClr>
              </a:solidFill>
            </a:endParaRPr>
          </a:p>
        </p:txBody>
      </p:sp>
    </p:spTree>
    <p:extLst>
      <p:ext uri="{BB962C8B-B14F-4D97-AF65-F5344CB8AC3E}">
        <p14:creationId xmlns:p14="http://schemas.microsoft.com/office/powerpoint/2010/main" val="1505017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CFC41A3-157F-101E-F299-ACC8E8DC3FF9}"/>
              </a:ext>
            </a:extLst>
          </p:cNvPr>
          <p:cNvGrpSpPr/>
          <p:nvPr/>
        </p:nvGrpSpPr>
        <p:grpSpPr>
          <a:xfrm>
            <a:off x="1786036" y="3999955"/>
            <a:ext cx="152400" cy="208554"/>
            <a:chOff x="125278" y="2785443"/>
            <a:chExt cx="152400" cy="262175"/>
          </a:xfrm>
        </p:grpSpPr>
        <p:cxnSp>
          <p:nvCxnSpPr>
            <p:cNvPr id="5" name="Conector recto 4">
              <a:extLst>
                <a:ext uri="{FF2B5EF4-FFF2-40B4-BE49-F238E27FC236}">
                  <a16:creationId xmlns:a16="http://schemas.microsoft.com/office/drawing/2014/main" id="{6740E155-1CDE-14D2-84A3-FCCE4CCD6237}"/>
                </a:ext>
              </a:extLst>
            </p:cNvPr>
            <p:cNvCxnSpPr>
              <a:cxnSpLocks/>
            </p:cNvCxnSpPr>
            <p:nvPr/>
          </p:nvCxnSpPr>
          <p:spPr>
            <a:xfrm>
              <a:off x="201478" y="2785443"/>
              <a:ext cx="0" cy="262175"/>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 name="Conector recto 5">
              <a:extLst>
                <a:ext uri="{FF2B5EF4-FFF2-40B4-BE49-F238E27FC236}">
                  <a16:creationId xmlns:a16="http://schemas.microsoft.com/office/drawing/2014/main" id="{D18F9127-52FC-9DF1-0B3D-7EC7D255A251}"/>
                </a:ext>
              </a:extLst>
            </p:cNvPr>
            <p:cNvCxnSpPr>
              <a:cxnSpLocks/>
            </p:cNvCxnSpPr>
            <p:nvPr/>
          </p:nvCxnSpPr>
          <p:spPr>
            <a:xfrm>
              <a:off x="125278" y="2785443"/>
              <a:ext cx="152400"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26EA39-5A30-B467-3D60-855C927CBC26}"/>
                </a:ext>
              </a:extLst>
            </p:cNvPr>
            <p:cNvCxnSpPr>
              <a:cxnSpLocks/>
            </p:cNvCxnSpPr>
            <p:nvPr/>
          </p:nvCxnSpPr>
          <p:spPr>
            <a:xfrm>
              <a:off x="125278" y="3047618"/>
              <a:ext cx="152400" cy="0"/>
            </a:xfrm>
            <a:prstGeom prst="line">
              <a:avLst/>
            </a:prstGeom>
            <a:ln w="9525">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8" name="Grupo 7">
            <a:extLst>
              <a:ext uri="{FF2B5EF4-FFF2-40B4-BE49-F238E27FC236}">
                <a16:creationId xmlns:a16="http://schemas.microsoft.com/office/drawing/2014/main" id="{FF1C9EFA-2122-158D-3B0E-3EF5E06CE18D}"/>
              </a:ext>
            </a:extLst>
          </p:cNvPr>
          <p:cNvGrpSpPr/>
          <p:nvPr/>
        </p:nvGrpSpPr>
        <p:grpSpPr>
          <a:xfrm>
            <a:off x="1786068" y="4187935"/>
            <a:ext cx="152400" cy="208555"/>
            <a:chOff x="125278" y="2785443"/>
            <a:chExt cx="152400" cy="262175"/>
          </a:xfrm>
        </p:grpSpPr>
        <p:cxnSp>
          <p:nvCxnSpPr>
            <p:cNvPr id="9" name="Conector recto 8">
              <a:extLst>
                <a:ext uri="{FF2B5EF4-FFF2-40B4-BE49-F238E27FC236}">
                  <a16:creationId xmlns:a16="http://schemas.microsoft.com/office/drawing/2014/main" id="{2CBF5F6F-8B57-6F7B-424B-C8DDD7F23ED5}"/>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a:extLst>
                <a:ext uri="{FF2B5EF4-FFF2-40B4-BE49-F238E27FC236}">
                  <a16:creationId xmlns:a16="http://schemas.microsoft.com/office/drawing/2014/main" id="{99997A8F-7907-DE9E-D3EE-2DDFE9F47A33}"/>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1CD20B17-D5C6-29BC-0AFD-EBA0A11CA779}"/>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sp>
        <p:nvSpPr>
          <p:cNvPr id="12" name="Rectángulo: esquinas redondeadas 11">
            <a:extLst>
              <a:ext uri="{FF2B5EF4-FFF2-40B4-BE49-F238E27FC236}">
                <a16:creationId xmlns:a16="http://schemas.microsoft.com/office/drawing/2014/main" id="{F207F632-838F-4864-3979-685545DF61FB}"/>
              </a:ext>
            </a:extLst>
          </p:cNvPr>
          <p:cNvSpPr/>
          <p:nvPr/>
        </p:nvSpPr>
        <p:spPr>
          <a:xfrm>
            <a:off x="3126046" y="5210276"/>
            <a:ext cx="6416375" cy="545691"/>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los pacientes tratados con lebrikizumab en monoterapia alcanzaron el EASI 75 en la semana 16 en ADvocate 1, frente al 16% con placebo</a:t>
            </a:r>
            <a:r>
              <a:rPr kumimoji="0" lang="es-ES" sz="14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1</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endPar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sp>
        <p:nvSpPr>
          <p:cNvPr id="15" name="TextBox 23">
            <a:extLst>
              <a:ext uri="{FF2B5EF4-FFF2-40B4-BE49-F238E27FC236}">
                <a16:creationId xmlns:a16="http://schemas.microsoft.com/office/drawing/2014/main" id="{1B6238C3-A4D6-45DC-E4C3-0DA0923BDC2D}"/>
              </a:ext>
            </a:extLst>
          </p:cNvPr>
          <p:cNvSpPr txBox="1"/>
          <p:nvPr/>
        </p:nvSpPr>
        <p:spPr>
          <a:xfrm>
            <a:off x="7063064" y="4633473"/>
            <a:ext cx="4290299"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panose="020B0604020202020204" pitchFamily="34" charset="0"/>
                <a:cs typeface="Arial" panose="020B0604020202020204" pitchFamily="34" charset="0"/>
              </a:rPr>
              <a:t>Semana</a:t>
            </a:r>
          </a:p>
        </p:txBody>
      </p:sp>
      <p:graphicFrame>
        <p:nvGraphicFramePr>
          <p:cNvPr id="16" name="Chart 8">
            <a:extLst>
              <a:ext uri="{FF2B5EF4-FFF2-40B4-BE49-F238E27FC236}">
                <a16:creationId xmlns:a16="http://schemas.microsoft.com/office/drawing/2014/main" id="{3D9009C1-6FFA-7F9F-AA4B-0A3FA6F72FE4}"/>
              </a:ext>
            </a:extLst>
          </p:cNvPr>
          <p:cNvGraphicFramePr/>
          <p:nvPr>
            <p:extLst>
              <p:ext uri="{D42A27DB-BD31-4B8C-83A1-F6EECF244321}">
                <p14:modId xmlns:p14="http://schemas.microsoft.com/office/powerpoint/2010/main" val="1866867851"/>
              </p:ext>
            </p:extLst>
          </p:nvPr>
        </p:nvGraphicFramePr>
        <p:xfrm>
          <a:off x="2058333" y="4907121"/>
          <a:ext cx="1496201" cy="1152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CuadroTexto 17">
            <a:extLst>
              <a:ext uri="{FF2B5EF4-FFF2-40B4-BE49-F238E27FC236}">
                <a16:creationId xmlns:a16="http://schemas.microsoft.com/office/drawing/2014/main" id="{57F81558-421D-329F-2280-9075C1804541}"/>
              </a:ext>
            </a:extLst>
          </p:cNvPr>
          <p:cNvSpPr txBox="1"/>
          <p:nvPr/>
        </p:nvSpPr>
        <p:spPr>
          <a:xfrm>
            <a:off x="2452644" y="5283066"/>
            <a:ext cx="764825"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59% </a:t>
            </a:r>
          </a:p>
        </p:txBody>
      </p:sp>
      <p:sp>
        <p:nvSpPr>
          <p:cNvPr id="19" name="CuadroTexto 18">
            <a:extLst>
              <a:ext uri="{FF2B5EF4-FFF2-40B4-BE49-F238E27FC236}">
                <a16:creationId xmlns:a16="http://schemas.microsoft.com/office/drawing/2014/main" id="{6BD63AB7-F95F-DFC8-B23F-A71FA7C10B10}"/>
              </a:ext>
            </a:extLst>
          </p:cNvPr>
          <p:cNvSpPr txBox="1"/>
          <p:nvPr/>
        </p:nvSpPr>
        <p:spPr>
          <a:xfrm>
            <a:off x="6423786" y="4656493"/>
            <a:ext cx="20612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rPr>
              <a:t>* p&lt;0.05; ** p&lt;0.01; *** p&lt;0.001 vs. PBO </a:t>
            </a:r>
            <a:endParaRPr kumimoji="0" lang="es-E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F7DCED5-1CC1-9C46-91D7-B75920723DE0}"/>
              </a:ext>
            </a:extLst>
          </p:cNvPr>
          <p:cNvSpPr/>
          <p:nvPr/>
        </p:nvSpPr>
        <p:spPr>
          <a:xfrm>
            <a:off x="518888" y="1242864"/>
            <a:ext cx="5503863" cy="3646928"/>
          </a:xfrm>
          <a:prstGeom prst="roundRect">
            <a:avLst>
              <a:gd name="adj" fmla="val 2233"/>
            </a:avLst>
          </a:prstGeom>
          <a:noFill/>
          <a:ln w="12700" cap="flat" cmpd="sng" algn="ctr">
            <a:noFill/>
            <a:prstDash val="solid"/>
            <a:miter lim="800000"/>
          </a:ln>
          <a:effectLst>
            <a:outerShdw blurRad="63500" algn="ctr" rotWithShape="0">
              <a:srgbClr val="000000">
                <a:alpha val="20000"/>
              </a:srgbClr>
            </a:outerShdw>
          </a:effectLst>
        </p:spPr>
        <p:txBody>
          <a:bodyPr rtlCol="0" anchor="ctr"/>
          <a:lstStyle/>
          <a:p>
            <a:pPr marL="0" marR="0" lvl="0" indent="0" algn="ctr" defTabSz="1625478" rtl="0" eaLnBrk="1" fontAlgn="auto" latinLnBrk="0" hangingPunct="1">
              <a:lnSpc>
                <a:spcPct val="100000"/>
              </a:lnSpc>
              <a:spcBef>
                <a:spcPts val="0"/>
              </a:spcBef>
              <a:spcAft>
                <a:spcPts val="0"/>
              </a:spcAft>
              <a:buClrTx/>
              <a:buSzTx/>
              <a:buFontTx/>
              <a:buNone/>
              <a:tabLst/>
              <a:defRPr/>
            </a:pPr>
            <a:endParaRPr kumimoji="0" lang="en-GB" sz="4267"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Box 24">
            <a:extLst>
              <a:ext uri="{FF2B5EF4-FFF2-40B4-BE49-F238E27FC236}">
                <a16:creationId xmlns:a16="http://schemas.microsoft.com/office/drawing/2014/main" id="{AD677503-1235-9559-3A77-7B6D136B1280}"/>
              </a:ext>
            </a:extLst>
          </p:cNvPr>
          <p:cNvSpPr txBox="1"/>
          <p:nvPr/>
        </p:nvSpPr>
        <p:spPr>
          <a:xfrm>
            <a:off x="1347687" y="4620572"/>
            <a:ext cx="4170701"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panose="020B0604020202020204" pitchFamily="34" charset="0"/>
                <a:cs typeface="Arial" panose="020B0604020202020204" pitchFamily="34" charset="0"/>
              </a:rPr>
              <a:t>Semana</a:t>
            </a:r>
          </a:p>
        </p:txBody>
      </p:sp>
      <p:sp>
        <p:nvSpPr>
          <p:cNvPr id="24" name="TextBox 25">
            <a:extLst>
              <a:ext uri="{FF2B5EF4-FFF2-40B4-BE49-F238E27FC236}">
                <a16:creationId xmlns:a16="http://schemas.microsoft.com/office/drawing/2014/main" id="{1293B884-C25C-0A12-1EB4-114AFDCF8CA7}"/>
              </a:ext>
            </a:extLst>
          </p:cNvPr>
          <p:cNvSpPr txBox="1"/>
          <p:nvPr/>
        </p:nvSpPr>
        <p:spPr>
          <a:xfrm rot="16200000">
            <a:off x="-445297" y="2955413"/>
            <a:ext cx="2429584" cy="2974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0" cap="none" spc="0" normalizeH="0" baseline="0" noProof="0">
                <a:ln>
                  <a:noFill/>
                </a:ln>
                <a:solidFill>
                  <a:srgbClr val="22346A"/>
                </a:solidFill>
                <a:effectLst/>
                <a:uLnTx/>
                <a:uFillTx/>
                <a:latin typeface="Arial" panose="020B0604020202020204" pitchFamily="34" charset="0"/>
                <a:cs typeface="Arial" panose="020B0604020202020204" pitchFamily="34" charset="0"/>
              </a:rPr>
              <a:t>Pacientes</a:t>
            </a:r>
            <a:r>
              <a:rPr kumimoji="0" lang="en-US" sz="1333" b="1" i="0" u="none" strike="noStrike" kern="0" cap="none" spc="0" normalizeH="0" baseline="0" noProof="0">
                <a:ln>
                  <a:noFill/>
                </a:ln>
                <a:solidFill>
                  <a:srgbClr val="22346A"/>
                </a:solidFill>
                <a:effectLst/>
                <a:uLnTx/>
                <a:uFillTx/>
                <a:latin typeface="Arial" panose="020B0604020202020204" pitchFamily="34" charset="0"/>
                <a:cs typeface="Arial" panose="020B0604020202020204" pitchFamily="34" charset="0"/>
              </a:rPr>
              <a:t> (%)</a:t>
            </a:r>
          </a:p>
        </p:txBody>
      </p:sp>
      <p:sp>
        <p:nvSpPr>
          <p:cNvPr id="25" name="CuadroTexto 24">
            <a:extLst>
              <a:ext uri="{FF2B5EF4-FFF2-40B4-BE49-F238E27FC236}">
                <a16:creationId xmlns:a16="http://schemas.microsoft.com/office/drawing/2014/main" id="{527DEC77-5AC3-60AF-F432-05B42FDFB3FC}"/>
              </a:ext>
            </a:extLst>
          </p:cNvPr>
          <p:cNvSpPr txBox="1"/>
          <p:nvPr/>
        </p:nvSpPr>
        <p:spPr>
          <a:xfrm>
            <a:off x="518888" y="4655398"/>
            <a:ext cx="209099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rPr>
              <a:t>* p&lt;0.05; ** p&lt;0.01; *** p&lt;0.001 vs. PBO </a:t>
            </a:r>
            <a:endParaRPr kumimoji="0" lang="es-E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9A17E3A9-9776-6843-710E-54B44B79DFE5}"/>
              </a:ext>
            </a:extLst>
          </p:cNvPr>
          <p:cNvSpPr txBox="1"/>
          <p:nvPr/>
        </p:nvSpPr>
        <p:spPr>
          <a:xfrm>
            <a:off x="1631490" y="3793250"/>
            <a:ext cx="457200" cy="30777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graphicFrame>
        <p:nvGraphicFramePr>
          <p:cNvPr id="26" name="Chart 5">
            <a:extLst>
              <a:ext uri="{FF2B5EF4-FFF2-40B4-BE49-F238E27FC236}">
                <a16:creationId xmlns:a16="http://schemas.microsoft.com/office/drawing/2014/main" id="{3B893C64-270A-96C6-D347-47CFFBCF24F6}"/>
              </a:ext>
            </a:extLst>
          </p:cNvPr>
          <p:cNvGraphicFramePr/>
          <p:nvPr>
            <p:extLst>
              <p:ext uri="{D42A27DB-BD31-4B8C-83A1-F6EECF244321}">
                <p14:modId xmlns:p14="http://schemas.microsoft.com/office/powerpoint/2010/main" val="3803742995"/>
              </p:ext>
            </p:extLst>
          </p:nvPr>
        </p:nvGraphicFramePr>
        <p:xfrm>
          <a:off x="726525" y="1176059"/>
          <a:ext cx="5059908" cy="3577978"/>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35">
            <a:extLst>
              <a:ext uri="{FF2B5EF4-FFF2-40B4-BE49-F238E27FC236}">
                <a16:creationId xmlns:a16="http://schemas.microsoft.com/office/drawing/2014/main" id="{9D35E727-C0D2-C86A-B242-E7AAD88658D0}"/>
              </a:ext>
            </a:extLst>
          </p:cNvPr>
          <p:cNvSpPr txBox="1"/>
          <p:nvPr/>
        </p:nvSpPr>
        <p:spPr>
          <a:xfrm>
            <a:off x="2152684" y="3404815"/>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29" name="TextBox 36">
            <a:extLst>
              <a:ext uri="{FF2B5EF4-FFF2-40B4-BE49-F238E27FC236}">
                <a16:creationId xmlns:a16="http://schemas.microsoft.com/office/drawing/2014/main" id="{10C9301E-A344-389A-EB39-B02949FFEF24}"/>
              </a:ext>
            </a:extLst>
          </p:cNvPr>
          <p:cNvSpPr txBox="1"/>
          <p:nvPr/>
        </p:nvSpPr>
        <p:spPr>
          <a:xfrm>
            <a:off x="2662474" y="3077557"/>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0" name="TextBox 37">
            <a:extLst>
              <a:ext uri="{FF2B5EF4-FFF2-40B4-BE49-F238E27FC236}">
                <a16:creationId xmlns:a16="http://schemas.microsoft.com/office/drawing/2014/main" id="{EBC60412-B4EB-72E9-2E92-274C8E6B4B44}"/>
              </a:ext>
            </a:extLst>
          </p:cNvPr>
          <p:cNvSpPr txBox="1"/>
          <p:nvPr/>
        </p:nvSpPr>
        <p:spPr>
          <a:xfrm>
            <a:off x="3189984" y="2847073"/>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1" name="TextBox 41">
            <a:extLst>
              <a:ext uri="{FF2B5EF4-FFF2-40B4-BE49-F238E27FC236}">
                <a16:creationId xmlns:a16="http://schemas.microsoft.com/office/drawing/2014/main" id="{1BCC9727-3E5E-96CB-7332-C49F3BF9711C}"/>
              </a:ext>
            </a:extLst>
          </p:cNvPr>
          <p:cNvSpPr txBox="1"/>
          <p:nvPr/>
        </p:nvSpPr>
        <p:spPr>
          <a:xfrm>
            <a:off x="3711017" y="2675053"/>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2" name="TextBox 48">
            <a:extLst>
              <a:ext uri="{FF2B5EF4-FFF2-40B4-BE49-F238E27FC236}">
                <a16:creationId xmlns:a16="http://schemas.microsoft.com/office/drawing/2014/main" id="{77FB11CE-F075-8A34-A7FF-1C567C2A6A83}"/>
              </a:ext>
            </a:extLst>
          </p:cNvPr>
          <p:cNvSpPr txBox="1"/>
          <p:nvPr/>
        </p:nvSpPr>
        <p:spPr>
          <a:xfrm>
            <a:off x="4231867" y="2562010"/>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3" name="TextBox 49">
            <a:extLst>
              <a:ext uri="{FF2B5EF4-FFF2-40B4-BE49-F238E27FC236}">
                <a16:creationId xmlns:a16="http://schemas.microsoft.com/office/drawing/2014/main" id="{32E84C58-4A35-C5EF-EADC-81F8CB1667C8}"/>
              </a:ext>
            </a:extLst>
          </p:cNvPr>
          <p:cNvSpPr txBox="1"/>
          <p:nvPr/>
        </p:nvSpPr>
        <p:spPr>
          <a:xfrm>
            <a:off x="4758688" y="2465227"/>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4" name="TextBox 50">
            <a:extLst>
              <a:ext uri="{FF2B5EF4-FFF2-40B4-BE49-F238E27FC236}">
                <a16:creationId xmlns:a16="http://schemas.microsoft.com/office/drawing/2014/main" id="{A09BAED2-1E26-DC58-3846-04C98FBEB085}"/>
              </a:ext>
            </a:extLst>
          </p:cNvPr>
          <p:cNvSpPr txBox="1"/>
          <p:nvPr/>
        </p:nvSpPr>
        <p:spPr>
          <a:xfrm>
            <a:off x="5277941" y="2546947"/>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cxnSp>
        <p:nvCxnSpPr>
          <p:cNvPr id="35" name="Conector recto de flecha 34">
            <a:extLst>
              <a:ext uri="{FF2B5EF4-FFF2-40B4-BE49-F238E27FC236}">
                <a16:creationId xmlns:a16="http://schemas.microsoft.com/office/drawing/2014/main" id="{60DC8B6F-365A-02B3-353C-99A8B72A8F3C}"/>
              </a:ext>
            </a:extLst>
          </p:cNvPr>
          <p:cNvCxnSpPr>
            <a:cxnSpLocks/>
          </p:cNvCxnSpPr>
          <p:nvPr/>
        </p:nvCxnSpPr>
        <p:spPr>
          <a:xfrm>
            <a:off x="1861949" y="2973203"/>
            <a:ext cx="1649" cy="777816"/>
          </a:xfrm>
          <a:prstGeom prst="straightConnector1">
            <a:avLst/>
          </a:prstGeom>
          <a:ln w="28575">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TextBox 27">
            <a:extLst>
              <a:ext uri="{FF2B5EF4-FFF2-40B4-BE49-F238E27FC236}">
                <a16:creationId xmlns:a16="http://schemas.microsoft.com/office/drawing/2014/main" id="{15858903-87A3-B442-005E-02576A91B5E7}"/>
              </a:ext>
            </a:extLst>
          </p:cNvPr>
          <p:cNvSpPr txBox="1"/>
          <p:nvPr/>
        </p:nvSpPr>
        <p:spPr>
          <a:xfrm>
            <a:off x="11120682" y="2783997"/>
            <a:ext cx="505451"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1059D"/>
                </a:solidFill>
                <a:effectLst/>
                <a:uLnTx/>
                <a:uFillTx/>
                <a:latin typeface="Arial" panose="020B0604020202020204" pitchFamily="34" charset="0"/>
                <a:cs typeface="Arial" panose="020B0604020202020204" pitchFamily="34" charset="0"/>
              </a:rPr>
              <a:t>***</a:t>
            </a:r>
          </a:p>
        </p:txBody>
      </p:sp>
      <p:graphicFrame>
        <p:nvGraphicFramePr>
          <p:cNvPr id="37" name="Chart 6">
            <a:extLst>
              <a:ext uri="{FF2B5EF4-FFF2-40B4-BE49-F238E27FC236}">
                <a16:creationId xmlns:a16="http://schemas.microsoft.com/office/drawing/2014/main" id="{BD04D7FF-AEFB-E0CD-FD1F-DE0562E019EA}"/>
              </a:ext>
            </a:extLst>
          </p:cNvPr>
          <p:cNvGraphicFramePr/>
          <p:nvPr>
            <p:extLst>
              <p:ext uri="{D42A27DB-BD31-4B8C-83A1-F6EECF244321}">
                <p14:modId xmlns:p14="http://schemas.microsoft.com/office/powerpoint/2010/main" val="3371693794"/>
              </p:ext>
            </p:extLst>
          </p:nvPr>
        </p:nvGraphicFramePr>
        <p:xfrm>
          <a:off x="6456971" y="1190099"/>
          <a:ext cx="5205004" cy="3605459"/>
        </p:xfrm>
        <a:graphic>
          <a:graphicData uri="http://schemas.openxmlformats.org/drawingml/2006/chart">
            <c:chart xmlns:c="http://schemas.openxmlformats.org/drawingml/2006/chart" xmlns:r="http://schemas.openxmlformats.org/officeDocument/2006/relationships" r:id="rId5"/>
          </a:graphicData>
        </a:graphic>
      </p:graphicFrame>
      <p:sp>
        <p:nvSpPr>
          <p:cNvPr id="38" name="TextBox 51">
            <a:extLst>
              <a:ext uri="{FF2B5EF4-FFF2-40B4-BE49-F238E27FC236}">
                <a16:creationId xmlns:a16="http://schemas.microsoft.com/office/drawing/2014/main" id="{E14B9E6A-0A9C-09AF-8321-F964ECCB3E81}"/>
              </a:ext>
            </a:extLst>
          </p:cNvPr>
          <p:cNvSpPr txBox="1"/>
          <p:nvPr/>
        </p:nvSpPr>
        <p:spPr>
          <a:xfrm>
            <a:off x="7926668" y="3686483"/>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39" name="TextBox 52">
            <a:extLst>
              <a:ext uri="{FF2B5EF4-FFF2-40B4-BE49-F238E27FC236}">
                <a16:creationId xmlns:a16="http://schemas.microsoft.com/office/drawing/2014/main" id="{0DE1FC4F-238A-C2F3-AE3D-DE7D3E20FCC2}"/>
              </a:ext>
            </a:extLst>
          </p:cNvPr>
          <p:cNvSpPr txBox="1"/>
          <p:nvPr/>
        </p:nvSpPr>
        <p:spPr>
          <a:xfrm>
            <a:off x="8456335" y="3338619"/>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40" name="TextBox 53">
            <a:extLst>
              <a:ext uri="{FF2B5EF4-FFF2-40B4-BE49-F238E27FC236}">
                <a16:creationId xmlns:a16="http://schemas.microsoft.com/office/drawing/2014/main" id="{4481C5AC-2CF9-C0DA-E4FE-B70D4D01C10C}"/>
              </a:ext>
            </a:extLst>
          </p:cNvPr>
          <p:cNvSpPr txBox="1"/>
          <p:nvPr/>
        </p:nvSpPr>
        <p:spPr>
          <a:xfrm>
            <a:off x="9539806" y="2981529"/>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41" name="TextBox 54">
            <a:extLst>
              <a:ext uri="{FF2B5EF4-FFF2-40B4-BE49-F238E27FC236}">
                <a16:creationId xmlns:a16="http://schemas.microsoft.com/office/drawing/2014/main" id="{1F550361-AD89-5E42-8366-DA9D267E83BD}"/>
              </a:ext>
            </a:extLst>
          </p:cNvPr>
          <p:cNvSpPr txBox="1"/>
          <p:nvPr/>
        </p:nvSpPr>
        <p:spPr>
          <a:xfrm>
            <a:off x="10075600" y="2919667"/>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sp>
        <p:nvSpPr>
          <p:cNvPr id="42" name="TextBox 55">
            <a:extLst>
              <a:ext uri="{FF2B5EF4-FFF2-40B4-BE49-F238E27FC236}">
                <a16:creationId xmlns:a16="http://schemas.microsoft.com/office/drawing/2014/main" id="{DF44C563-E628-33DC-558D-008FA9BAD9D3}"/>
              </a:ext>
            </a:extLst>
          </p:cNvPr>
          <p:cNvSpPr txBox="1"/>
          <p:nvPr/>
        </p:nvSpPr>
        <p:spPr>
          <a:xfrm>
            <a:off x="10611395" y="2865816"/>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p:txBody>
      </p:sp>
      <p:sp>
        <p:nvSpPr>
          <p:cNvPr id="43" name="Rectangle 56">
            <a:extLst>
              <a:ext uri="{FF2B5EF4-FFF2-40B4-BE49-F238E27FC236}">
                <a16:creationId xmlns:a16="http://schemas.microsoft.com/office/drawing/2014/main" id="{948B7B58-9F05-5905-59DE-4DF9BF5BFDC1}"/>
              </a:ext>
            </a:extLst>
          </p:cNvPr>
          <p:cNvSpPr/>
          <p:nvPr/>
        </p:nvSpPr>
        <p:spPr>
          <a:xfrm>
            <a:off x="11214968" y="2869894"/>
            <a:ext cx="330916" cy="77409"/>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4" name="TextBox 57">
            <a:extLst>
              <a:ext uri="{FF2B5EF4-FFF2-40B4-BE49-F238E27FC236}">
                <a16:creationId xmlns:a16="http://schemas.microsoft.com/office/drawing/2014/main" id="{E0D1AFFE-BA75-C59D-B6C6-759495BCD341}"/>
              </a:ext>
            </a:extLst>
          </p:cNvPr>
          <p:cNvSpPr txBox="1"/>
          <p:nvPr/>
        </p:nvSpPr>
        <p:spPr>
          <a:xfrm>
            <a:off x="11148542" y="2767168"/>
            <a:ext cx="45720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p:txBody>
      </p:sp>
      <p:sp>
        <p:nvSpPr>
          <p:cNvPr id="45" name="TextBox 53">
            <a:extLst>
              <a:ext uri="{FF2B5EF4-FFF2-40B4-BE49-F238E27FC236}">
                <a16:creationId xmlns:a16="http://schemas.microsoft.com/office/drawing/2014/main" id="{4C913EA1-632F-0914-85E2-BEEA9411B10F}"/>
              </a:ext>
            </a:extLst>
          </p:cNvPr>
          <p:cNvSpPr txBox="1"/>
          <p:nvPr/>
        </p:nvSpPr>
        <p:spPr>
          <a:xfrm>
            <a:off x="8992129" y="3047618"/>
            <a:ext cx="457200" cy="30777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cs typeface="Arial" panose="020B0604020202020204" pitchFamily="34" charset="0"/>
              </a:rPr>
              <a:t>***</a:t>
            </a:r>
          </a:p>
        </p:txBody>
      </p:sp>
      <p:grpSp>
        <p:nvGrpSpPr>
          <p:cNvPr id="46" name="Grupo 45">
            <a:extLst>
              <a:ext uri="{FF2B5EF4-FFF2-40B4-BE49-F238E27FC236}">
                <a16:creationId xmlns:a16="http://schemas.microsoft.com/office/drawing/2014/main" id="{23614F5A-9632-22EE-A12D-379EE0C8ED9A}"/>
              </a:ext>
            </a:extLst>
          </p:cNvPr>
          <p:cNvGrpSpPr/>
          <p:nvPr/>
        </p:nvGrpSpPr>
        <p:grpSpPr>
          <a:xfrm>
            <a:off x="2307807" y="3586764"/>
            <a:ext cx="152400" cy="262175"/>
            <a:chOff x="125278" y="2785443"/>
            <a:chExt cx="152400" cy="262175"/>
          </a:xfrm>
        </p:grpSpPr>
        <p:cxnSp>
          <p:nvCxnSpPr>
            <p:cNvPr id="47" name="Conector recto 46">
              <a:extLst>
                <a:ext uri="{FF2B5EF4-FFF2-40B4-BE49-F238E27FC236}">
                  <a16:creationId xmlns:a16="http://schemas.microsoft.com/office/drawing/2014/main" id="{3D9EE2B2-C07F-F341-1401-D9E0FEB7D34A}"/>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48" name="Conector recto 47">
              <a:extLst>
                <a:ext uri="{FF2B5EF4-FFF2-40B4-BE49-F238E27FC236}">
                  <a16:creationId xmlns:a16="http://schemas.microsoft.com/office/drawing/2014/main" id="{172E6CD5-F852-7DAC-BCF7-4EBE7D7A3083}"/>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49" name="Conector recto 48">
              <a:extLst>
                <a:ext uri="{FF2B5EF4-FFF2-40B4-BE49-F238E27FC236}">
                  <a16:creationId xmlns:a16="http://schemas.microsoft.com/office/drawing/2014/main" id="{EEF1A5E7-20BD-EC72-A281-01020CBC48B2}"/>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50" name="Grupo 49">
            <a:extLst>
              <a:ext uri="{FF2B5EF4-FFF2-40B4-BE49-F238E27FC236}">
                <a16:creationId xmlns:a16="http://schemas.microsoft.com/office/drawing/2014/main" id="{3308F233-A9EB-81AB-62BE-348B8C87293F}"/>
              </a:ext>
            </a:extLst>
          </p:cNvPr>
          <p:cNvGrpSpPr/>
          <p:nvPr/>
        </p:nvGrpSpPr>
        <p:grpSpPr>
          <a:xfrm>
            <a:off x="2815663" y="3273727"/>
            <a:ext cx="152400" cy="262175"/>
            <a:chOff x="125278" y="2785443"/>
            <a:chExt cx="152400" cy="262175"/>
          </a:xfrm>
        </p:grpSpPr>
        <p:cxnSp>
          <p:nvCxnSpPr>
            <p:cNvPr id="51" name="Conector recto 50">
              <a:extLst>
                <a:ext uri="{FF2B5EF4-FFF2-40B4-BE49-F238E27FC236}">
                  <a16:creationId xmlns:a16="http://schemas.microsoft.com/office/drawing/2014/main" id="{26F15EE9-C27A-B3D1-DF70-35FA2DF47EED}"/>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52" name="Conector recto 51">
              <a:extLst>
                <a:ext uri="{FF2B5EF4-FFF2-40B4-BE49-F238E27FC236}">
                  <a16:creationId xmlns:a16="http://schemas.microsoft.com/office/drawing/2014/main" id="{C90BA0DE-14CC-16D7-C63C-417DC57A60FE}"/>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53" name="Conector recto 52">
              <a:extLst>
                <a:ext uri="{FF2B5EF4-FFF2-40B4-BE49-F238E27FC236}">
                  <a16:creationId xmlns:a16="http://schemas.microsoft.com/office/drawing/2014/main" id="{40F51A8F-8039-EA52-4349-E4D656EDE24B}"/>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54" name="Grupo 53">
            <a:extLst>
              <a:ext uri="{FF2B5EF4-FFF2-40B4-BE49-F238E27FC236}">
                <a16:creationId xmlns:a16="http://schemas.microsoft.com/office/drawing/2014/main" id="{72CC03F4-5BF0-D065-C051-AAE1EC1BE6C0}"/>
              </a:ext>
            </a:extLst>
          </p:cNvPr>
          <p:cNvGrpSpPr/>
          <p:nvPr/>
        </p:nvGrpSpPr>
        <p:grpSpPr>
          <a:xfrm>
            <a:off x="3344990" y="3036972"/>
            <a:ext cx="152400" cy="262175"/>
            <a:chOff x="125278" y="2785443"/>
            <a:chExt cx="152400" cy="262175"/>
          </a:xfrm>
        </p:grpSpPr>
        <p:cxnSp>
          <p:nvCxnSpPr>
            <p:cNvPr id="55" name="Conector recto 54">
              <a:extLst>
                <a:ext uri="{FF2B5EF4-FFF2-40B4-BE49-F238E27FC236}">
                  <a16:creationId xmlns:a16="http://schemas.microsoft.com/office/drawing/2014/main" id="{38B9645F-C49D-6D31-7588-2FA70316AF07}"/>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56" name="Conector recto 55">
              <a:extLst>
                <a:ext uri="{FF2B5EF4-FFF2-40B4-BE49-F238E27FC236}">
                  <a16:creationId xmlns:a16="http://schemas.microsoft.com/office/drawing/2014/main" id="{3DA53851-53F0-ED5E-EB31-7734643E979F}"/>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57" name="Conector recto 56">
              <a:extLst>
                <a:ext uri="{FF2B5EF4-FFF2-40B4-BE49-F238E27FC236}">
                  <a16:creationId xmlns:a16="http://schemas.microsoft.com/office/drawing/2014/main" id="{A68D3BB7-C26A-A467-6829-14976933B109}"/>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58" name="Grupo 57">
            <a:extLst>
              <a:ext uri="{FF2B5EF4-FFF2-40B4-BE49-F238E27FC236}">
                <a16:creationId xmlns:a16="http://schemas.microsoft.com/office/drawing/2014/main" id="{39D0554F-9414-B801-C3B5-ABFE0F1A5893}"/>
              </a:ext>
            </a:extLst>
          </p:cNvPr>
          <p:cNvGrpSpPr/>
          <p:nvPr/>
        </p:nvGrpSpPr>
        <p:grpSpPr>
          <a:xfrm>
            <a:off x="3861230" y="2865816"/>
            <a:ext cx="152400" cy="262175"/>
            <a:chOff x="125278" y="2785443"/>
            <a:chExt cx="152400" cy="262175"/>
          </a:xfrm>
        </p:grpSpPr>
        <p:cxnSp>
          <p:nvCxnSpPr>
            <p:cNvPr id="59" name="Conector recto 58">
              <a:extLst>
                <a:ext uri="{FF2B5EF4-FFF2-40B4-BE49-F238E27FC236}">
                  <a16:creationId xmlns:a16="http://schemas.microsoft.com/office/drawing/2014/main" id="{959627F1-6660-C0A0-D84E-5056E56BBAAC}"/>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0" name="Conector recto 59">
              <a:extLst>
                <a:ext uri="{FF2B5EF4-FFF2-40B4-BE49-F238E27FC236}">
                  <a16:creationId xmlns:a16="http://schemas.microsoft.com/office/drawing/2014/main" id="{45F12471-2C48-D981-51D3-DF631234261B}"/>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1" name="Conector recto 60">
              <a:extLst>
                <a:ext uri="{FF2B5EF4-FFF2-40B4-BE49-F238E27FC236}">
                  <a16:creationId xmlns:a16="http://schemas.microsoft.com/office/drawing/2014/main" id="{C6517673-C55A-DD84-8866-5B645A7C4A5D}"/>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62" name="Grupo 61">
            <a:extLst>
              <a:ext uri="{FF2B5EF4-FFF2-40B4-BE49-F238E27FC236}">
                <a16:creationId xmlns:a16="http://schemas.microsoft.com/office/drawing/2014/main" id="{638F7248-918F-52A4-EB35-BF5E397CC70D}"/>
              </a:ext>
            </a:extLst>
          </p:cNvPr>
          <p:cNvGrpSpPr/>
          <p:nvPr/>
        </p:nvGrpSpPr>
        <p:grpSpPr>
          <a:xfrm>
            <a:off x="4383498" y="2762228"/>
            <a:ext cx="152400" cy="262175"/>
            <a:chOff x="125278" y="2785443"/>
            <a:chExt cx="152400" cy="262175"/>
          </a:xfrm>
        </p:grpSpPr>
        <p:cxnSp>
          <p:nvCxnSpPr>
            <p:cNvPr id="63" name="Conector recto 62">
              <a:extLst>
                <a:ext uri="{FF2B5EF4-FFF2-40B4-BE49-F238E27FC236}">
                  <a16:creationId xmlns:a16="http://schemas.microsoft.com/office/drawing/2014/main" id="{63A6B7CF-7079-201A-EFB4-CA45DA4C2937}"/>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4" name="Conector recto 63">
              <a:extLst>
                <a:ext uri="{FF2B5EF4-FFF2-40B4-BE49-F238E27FC236}">
                  <a16:creationId xmlns:a16="http://schemas.microsoft.com/office/drawing/2014/main" id="{73DCEAD4-D5C1-1492-7FB1-639F87936E11}"/>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5" name="Conector recto 64">
              <a:extLst>
                <a:ext uri="{FF2B5EF4-FFF2-40B4-BE49-F238E27FC236}">
                  <a16:creationId xmlns:a16="http://schemas.microsoft.com/office/drawing/2014/main" id="{E21D5548-3F27-4EBB-F876-80ED9357D527}"/>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66" name="Grupo 65">
            <a:extLst>
              <a:ext uri="{FF2B5EF4-FFF2-40B4-BE49-F238E27FC236}">
                <a16:creationId xmlns:a16="http://schemas.microsoft.com/office/drawing/2014/main" id="{9334FAF3-F949-A6D4-8C14-45B9ED0C33AA}"/>
              </a:ext>
            </a:extLst>
          </p:cNvPr>
          <p:cNvGrpSpPr/>
          <p:nvPr/>
        </p:nvGrpSpPr>
        <p:grpSpPr>
          <a:xfrm>
            <a:off x="4911088" y="2665599"/>
            <a:ext cx="152400" cy="262175"/>
            <a:chOff x="125278" y="2785443"/>
            <a:chExt cx="152400" cy="262175"/>
          </a:xfrm>
        </p:grpSpPr>
        <p:cxnSp>
          <p:nvCxnSpPr>
            <p:cNvPr id="67" name="Conector recto 66">
              <a:extLst>
                <a:ext uri="{FF2B5EF4-FFF2-40B4-BE49-F238E27FC236}">
                  <a16:creationId xmlns:a16="http://schemas.microsoft.com/office/drawing/2014/main" id="{6B852020-48CB-3788-B233-F69488C9A11C}"/>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8" name="Conector recto 67">
              <a:extLst>
                <a:ext uri="{FF2B5EF4-FFF2-40B4-BE49-F238E27FC236}">
                  <a16:creationId xmlns:a16="http://schemas.microsoft.com/office/drawing/2014/main" id="{DA0F77F8-A324-8241-4684-E75756A45443}"/>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69" name="Conector recto 68">
              <a:extLst>
                <a:ext uri="{FF2B5EF4-FFF2-40B4-BE49-F238E27FC236}">
                  <a16:creationId xmlns:a16="http://schemas.microsoft.com/office/drawing/2014/main" id="{0DF086E8-1CA2-F31B-60CB-5CB8C2AFF5D3}"/>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70" name="Grupo 69">
            <a:extLst>
              <a:ext uri="{FF2B5EF4-FFF2-40B4-BE49-F238E27FC236}">
                <a16:creationId xmlns:a16="http://schemas.microsoft.com/office/drawing/2014/main" id="{422A7814-EAD2-3484-4408-BAECB274890F}"/>
              </a:ext>
            </a:extLst>
          </p:cNvPr>
          <p:cNvGrpSpPr/>
          <p:nvPr/>
        </p:nvGrpSpPr>
        <p:grpSpPr>
          <a:xfrm>
            <a:off x="5430676" y="2738786"/>
            <a:ext cx="152400" cy="262175"/>
            <a:chOff x="125278" y="2785443"/>
            <a:chExt cx="152400" cy="262175"/>
          </a:xfrm>
        </p:grpSpPr>
        <p:cxnSp>
          <p:nvCxnSpPr>
            <p:cNvPr id="71" name="Conector recto 70">
              <a:extLst>
                <a:ext uri="{FF2B5EF4-FFF2-40B4-BE49-F238E27FC236}">
                  <a16:creationId xmlns:a16="http://schemas.microsoft.com/office/drawing/2014/main" id="{D0483582-79ED-868D-E902-BF46D1B79EB4}"/>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72" name="Conector recto 71">
              <a:extLst>
                <a:ext uri="{FF2B5EF4-FFF2-40B4-BE49-F238E27FC236}">
                  <a16:creationId xmlns:a16="http://schemas.microsoft.com/office/drawing/2014/main" id="{7DF998E8-D78F-9BEF-7D60-9D128B66C7D6}"/>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73" name="Conector recto 72">
              <a:extLst>
                <a:ext uri="{FF2B5EF4-FFF2-40B4-BE49-F238E27FC236}">
                  <a16:creationId xmlns:a16="http://schemas.microsoft.com/office/drawing/2014/main" id="{A69EC7AB-D4A9-2382-0EBE-AD8DA5590D6B}"/>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74" name="Grupo 73">
            <a:extLst>
              <a:ext uri="{FF2B5EF4-FFF2-40B4-BE49-F238E27FC236}">
                <a16:creationId xmlns:a16="http://schemas.microsoft.com/office/drawing/2014/main" id="{50F7B0F4-7B5B-3D65-FABF-639B8142B3FA}"/>
              </a:ext>
            </a:extLst>
          </p:cNvPr>
          <p:cNvGrpSpPr/>
          <p:nvPr/>
        </p:nvGrpSpPr>
        <p:grpSpPr>
          <a:xfrm>
            <a:off x="2297629" y="4130318"/>
            <a:ext cx="152400" cy="223255"/>
            <a:chOff x="125278" y="2785443"/>
            <a:chExt cx="152400" cy="262175"/>
          </a:xfrm>
        </p:grpSpPr>
        <p:cxnSp>
          <p:nvCxnSpPr>
            <p:cNvPr id="75" name="Conector recto 74">
              <a:extLst>
                <a:ext uri="{FF2B5EF4-FFF2-40B4-BE49-F238E27FC236}">
                  <a16:creationId xmlns:a16="http://schemas.microsoft.com/office/drawing/2014/main" id="{5BE0B910-3651-194A-35A7-FBFB3DF073ED}"/>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76" name="Conector recto 75">
              <a:extLst>
                <a:ext uri="{FF2B5EF4-FFF2-40B4-BE49-F238E27FC236}">
                  <a16:creationId xmlns:a16="http://schemas.microsoft.com/office/drawing/2014/main" id="{87338CD3-B97D-D5C5-9CCE-04E26E2BC063}"/>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77" name="Conector recto 76">
              <a:extLst>
                <a:ext uri="{FF2B5EF4-FFF2-40B4-BE49-F238E27FC236}">
                  <a16:creationId xmlns:a16="http://schemas.microsoft.com/office/drawing/2014/main" id="{97AC4C93-20FA-848C-6F75-53E96B5EDCDE}"/>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78" name="Grupo 77">
            <a:extLst>
              <a:ext uri="{FF2B5EF4-FFF2-40B4-BE49-F238E27FC236}">
                <a16:creationId xmlns:a16="http://schemas.microsoft.com/office/drawing/2014/main" id="{00368098-7E1F-8B71-8871-5CF1BC867DDA}"/>
              </a:ext>
            </a:extLst>
          </p:cNvPr>
          <p:cNvGrpSpPr/>
          <p:nvPr/>
        </p:nvGrpSpPr>
        <p:grpSpPr>
          <a:xfrm>
            <a:off x="2823027" y="4008860"/>
            <a:ext cx="152400" cy="223255"/>
            <a:chOff x="125278" y="2785443"/>
            <a:chExt cx="152400" cy="262175"/>
          </a:xfrm>
        </p:grpSpPr>
        <p:cxnSp>
          <p:nvCxnSpPr>
            <p:cNvPr id="79" name="Conector recto 78">
              <a:extLst>
                <a:ext uri="{FF2B5EF4-FFF2-40B4-BE49-F238E27FC236}">
                  <a16:creationId xmlns:a16="http://schemas.microsoft.com/office/drawing/2014/main" id="{5246AD59-45D2-E39F-3BC6-1C663B0E69B2}"/>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80" name="Conector recto 79">
              <a:extLst>
                <a:ext uri="{FF2B5EF4-FFF2-40B4-BE49-F238E27FC236}">
                  <a16:creationId xmlns:a16="http://schemas.microsoft.com/office/drawing/2014/main" id="{E170C1C3-CD91-8FEC-4A8A-EEF3CE6695E7}"/>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81" name="Conector recto 80">
              <a:extLst>
                <a:ext uri="{FF2B5EF4-FFF2-40B4-BE49-F238E27FC236}">
                  <a16:creationId xmlns:a16="http://schemas.microsoft.com/office/drawing/2014/main" id="{F3FEED8E-ED3A-BBDF-DCC2-FB5CF46EF012}"/>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60" name="Grupo 159">
            <a:extLst>
              <a:ext uri="{FF2B5EF4-FFF2-40B4-BE49-F238E27FC236}">
                <a16:creationId xmlns:a16="http://schemas.microsoft.com/office/drawing/2014/main" id="{5AFBF18B-B168-54F4-E062-B2910F67B5B2}"/>
              </a:ext>
            </a:extLst>
          </p:cNvPr>
          <p:cNvGrpSpPr/>
          <p:nvPr/>
        </p:nvGrpSpPr>
        <p:grpSpPr>
          <a:xfrm>
            <a:off x="3344990" y="3989400"/>
            <a:ext cx="152400" cy="223255"/>
            <a:chOff x="125278" y="2785443"/>
            <a:chExt cx="152400" cy="262175"/>
          </a:xfrm>
        </p:grpSpPr>
        <p:cxnSp>
          <p:nvCxnSpPr>
            <p:cNvPr id="161" name="Conector recto 160">
              <a:extLst>
                <a:ext uri="{FF2B5EF4-FFF2-40B4-BE49-F238E27FC236}">
                  <a16:creationId xmlns:a16="http://schemas.microsoft.com/office/drawing/2014/main" id="{69549D80-316A-C454-3697-FA2FCB6BAC9B}"/>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62" name="Conector recto 161">
              <a:extLst>
                <a:ext uri="{FF2B5EF4-FFF2-40B4-BE49-F238E27FC236}">
                  <a16:creationId xmlns:a16="http://schemas.microsoft.com/office/drawing/2014/main" id="{AC3362DA-42C3-EA82-9AE4-9D800B75EC0B}"/>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63" name="Conector recto 162">
              <a:extLst>
                <a:ext uri="{FF2B5EF4-FFF2-40B4-BE49-F238E27FC236}">
                  <a16:creationId xmlns:a16="http://schemas.microsoft.com/office/drawing/2014/main" id="{2D04FC01-4F91-8F2C-DE7F-D923B9FBC716}"/>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64" name="Grupo 163">
            <a:extLst>
              <a:ext uri="{FF2B5EF4-FFF2-40B4-BE49-F238E27FC236}">
                <a16:creationId xmlns:a16="http://schemas.microsoft.com/office/drawing/2014/main" id="{B1766329-708F-42F5-D00E-13ECF9BBB018}"/>
              </a:ext>
            </a:extLst>
          </p:cNvPr>
          <p:cNvGrpSpPr/>
          <p:nvPr/>
        </p:nvGrpSpPr>
        <p:grpSpPr>
          <a:xfrm>
            <a:off x="3860482" y="3904583"/>
            <a:ext cx="152400" cy="223255"/>
            <a:chOff x="125278" y="2785443"/>
            <a:chExt cx="152400" cy="262175"/>
          </a:xfrm>
        </p:grpSpPr>
        <p:cxnSp>
          <p:nvCxnSpPr>
            <p:cNvPr id="165" name="Conector recto 164">
              <a:extLst>
                <a:ext uri="{FF2B5EF4-FFF2-40B4-BE49-F238E27FC236}">
                  <a16:creationId xmlns:a16="http://schemas.microsoft.com/office/drawing/2014/main" id="{15F8F7D0-8CFB-C88A-906D-07F76AA19169}"/>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66" name="Conector recto 165">
              <a:extLst>
                <a:ext uri="{FF2B5EF4-FFF2-40B4-BE49-F238E27FC236}">
                  <a16:creationId xmlns:a16="http://schemas.microsoft.com/office/drawing/2014/main" id="{C6F606F5-E2E9-0797-ADD5-30B8DA5EDF1D}"/>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67" name="Conector recto 166">
              <a:extLst>
                <a:ext uri="{FF2B5EF4-FFF2-40B4-BE49-F238E27FC236}">
                  <a16:creationId xmlns:a16="http://schemas.microsoft.com/office/drawing/2014/main" id="{EE752406-EC57-2A78-5115-CBF711427576}"/>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68" name="Grupo 167">
            <a:extLst>
              <a:ext uri="{FF2B5EF4-FFF2-40B4-BE49-F238E27FC236}">
                <a16:creationId xmlns:a16="http://schemas.microsoft.com/office/drawing/2014/main" id="{51BBCC50-6128-45B4-1F65-FC1C5E165B5A}"/>
              </a:ext>
            </a:extLst>
          </p:cNvPr>
          <p:cNvGrpSpPr/>
          <p:nvPr/>
        </p:nvGrpSpPr>
        <p:grpSpPr>
          <a:xfrm>
            <a:off x="4383498" y="3897232"/>
            <a:ext cx="152400" cy="223255"/>
            <a:chOff x="125278" y="2785443"/>
            <a:chExt cx="152400" cy="262175"/>
          </a:xfrm>
        </p:grpSpPr>
        <p:cxnSp>
          <p:nvCxnSpPr>
            <p:cNvPr id="169" name="Conector recto 168">
              <a:extLst>
                <a:ext uri="{FF2B5EF4-FFF2-40B4-BE49-F238E27FC236}">
                  <a16:creationId xmlns:a16="http://schemas.microsoft.com/office/drawing/2014/main" id="{C1D0DCA1-38D5-5C06-F7E2-EC74A6C8068D}"/>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0" name="Conector recto 169">
              <a:extLst>
                <a:ext uri="{FF2B5EF4-FFF2-40B4-BE49-F238E27FC236}">
                  <a16:creationId xmlns:a16="http://schemas.microsoft.com/office/drawing/2014/main" id="{1B8317C0-5D8F-DCDA-BD83-76A9940BF109}"/>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1" name="Conector recto 170">
              <a:extLst>
                <a:ext uri="{FF2B5EF4-FFF2-40B4-BE49-F238E27FC236}">
                  <a16:creationId xmlns:a16="http://schemas.microsoft.com/office/drawing/2014/main" id="{5DC84C35-F8E7-D5F5-D2C2-824DC800D0D9}"/>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72" name="Grupo 171">
            <a:extLst>
              <a:ext uri="{FF2B5EF4-FFF2-40B4-BE49-F238E27FC236}">
                <a16:creationId xmlns:a16="http://schemas.microsoft.com/office/drawing/2014/main" id="{F7B4DA93-5BF5-D8DF-547E-4A062CD22530}"/>
              </a:ext>
            </a:extLst>
          </p:cNvPr>
          <p:cNvGrpSpPr/>
          <p:nvPr/>
        </p:nvGrpSpPr>
        <p:grpSpPr>
          <a:xfrm>
            <a:off x="4906515" y="3835754"/>
            <a:ext cx="152400" cy="223255"/>
            <a:chOff x="125278" y="2785443"/>
            <a:chExt cx="152400" cy="262175"/>
          </a:xfrm>
        </p:grpSpPr>
        <p:cxnSp>
          <p:nvCxnSpPr>
            <p:cNvPr id="173" name="Conector recto 172">
              <a:extLst>
                <a:ext uri="{FF2B5EF4-FFF2-40B4-BE49-F238E27FC236}">
                  <a16:creationId xmlns:a16="http://schemas.microsoft.com/office/drawing/2014/main" id="{9B169600-3346-5E25-A061-3A686F2B04FC}"/>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4" name="Conector recto 173">
              <a:extLst>
                <a:ext uri="{FF2B5EF4-FFF2-40B4-BE49-F238E27FC236}">
                  <a16:creationId xmlns:a16="http://schemas.microsoft.com/office/drawing/2014/main" id="{26EE421F-D311-2823-5B01-B745223F1690}"/>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5" name="Conector recto 174">
              <a:extLst>
                <a:ext uri="{FF2B5EF4-FFF2-40B4-BE49-F238E27FC236}">
                  <a16:creationId xmlns:a16="http://schemas.microsoft.com/office/drawing/2014/main" id="{FE5C4668-CB81-6636-7F5E-4ABA4E947FF8}"/>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76" name="Grupo 175">
            <a:extLst>
              <a:ext uri="{FF2B5EF4-FFF2-40B4-BE49-F238E27FC236}">
                <a16:creationId xmlns:a16="http://schemas.microsoft.com/office/drawing/2014/main" id="{C5EF914B-9CD0-FD02-2EEE-3C153C4DE7C8}"/>
              </a:ext>
            </a:extLst>
          </p:cNvPr>
          <p:cNvGrpSpPr/>
          <p:nvPr/>
        </p:nvGrpSpPr>
        <p:grpSpPr>
          <a:xfrm>
            <a:off x="5430341" y="3877772"/>
            <a:ext cx="152400" cy="223255"/>
            <a:chOff x="125278" y="2785443"/>
            <a:chExt cx="152400" cy="262175"/>
          </a:xfrm>
        </p:grpSpPr>
        <p:cxnSp>
          <p:nvCxnSpPr>
            <p:cNvPr id="177" name="Conector recto 176">
              <a:extLst>
                <a:ext uri="{FF2B5EF4-FFF2-40B4-BE49-F238E27FC236}">
                  <a16:creationId xmlns:a16="http://schemas.microsoft.com/office/drawing/2014/main" id="{66CFD61A-672D-0AFC-48C5-DA96DCA8847C}"/>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8" name="Conector recto 177">
              <a:extLst>
                <a:ext uri="{FF2B5EF4-FFF2-40B4-BE49-F238E27FC236}">
                  <a16:creationId xmlns:a16="http://schemas.microsoft.com/office/drawing/2014/main" id="{1F385DB6-EC8D-82E7-3CC5-99BF107C4A07}"/>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79" name="Conector recto 178">
              <a:extLst>
                <a:ext uri="{FF2B5EF4-FFF2-40B4-BE49-F238E27FC236}">
                  <a16:creationId xmlns:a16="http://schemas.microsoft.com/office/drawing/2014/main" id="{C489EDF6-739E-32E0-F314-66F92DA9B729}"/>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80" name="Grupo 179">
            <a:extLst>
              <a:ext uri="{FF2B5EF4-FFF2-40B4-BE49-F238E27FC236}">
                <a16:creationId xmlns:a16="http://schemas.microsoft.com/office/drawing/2014/main" id="{7E74E1F9-93EF-8955-60D5-9E975BFBB15D}"/>
              </a:ext>
            </a:extLst>
          </p:cNvPr>
          <p:cNvGrpSpPr/>
          <p:nvPr/>
        </p:nvGrpSpPr>
        <p:grpSpPr>
          <a:xfrm>
            <a:off x="9692164" y="3966795"/>
            <a:ext cx="152400" cy="223255"/>
            <a:chOff x="125278" y="2785443"/>
            <a:chExt cx="152400" cy="262175"/>
          </a:xfrm>
        </p:grpSpPr>
        <p:cxnSp>
          <p:nvCxnSpPr>
            <p:cNvPr id="181" name="Conector recto 180">
              <a:extLst>
                <a:ext uri="{FF2B5EF4-FFF2-40B4-BE49-F238E27FC236}">
                  <a16:creationId xmlns:a16="http://schemas.microsoft.com/office/drawing/2014/main" id="{9D3B18ED-1200-259E-DD0E-ED75BC7EB384}"/>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82" name="Conector recto 181">
              <a:extLst>
                <a:ext uri="{FF2B5EF4-FFF2-40B4-BE49-F238E27FC236}">
                  <a16:creationId xmlns:a16="http://schemas.microsoft.com/office/drawing/2014/main" id="{AC5541C8-914A-2865-2A6C-1438F0E31A78}"/>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83" name="Conector recto 182">
              <a:extLst>
                <a:ext uri="{FF2B5EF4-FFF2-40B4-BE49-F238E27FC236}">
                  <a16:creationId xmlns:a16="http://schemas.microsoft.com/office/drawing/2014/main" id="{AB1B5F29-9F17-2FE3-451F-B682A56D37A5}"/>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84" name="Grupo 183">
            <a:extLst>
              <a:ext uri="{FF2B5EF4-FFF2-40B4-BE49-F238E27FC236}">
                <a16:creationId xmlns:a16="http://schemas.microsoft.com/office/drawing/2014/main" id="{8D82AD3B-0B2C-F10A-5AF3-A2B5BCBFA407}"/>
              </a:ext>
            </a:extLst>
          </p:cNvPr>
          <p:cNvGrpSpPr/>
          <p:nvPr/>
        </p:nvGrpSpPr>
        <p:grpSpPr>
          <a:xfrm>
            <a:off x="10230146" y="3959406"/>
            <a:ext cx="152400" cy="223255"/>
            <a:chOff x="125278" y="2785443"/>
            <a:chExt cx="152400" cy="262175"/>
          </a:xfrm>
        </p:grpSpPr>
        <p:cxnSp>
          <p:nvCxnSpPr>
            <p:cNvPr id="185" name="Conector recto 184">
              <a:extLst>
                <a:ext uri="{FF2B5EF4-FFF2-40B4-BE49-F238E27FC236}">
                  <a16:creationId xmlns:a16="http://schemas.microsoft.com/office/drawing/2014/main" id="{BAFF0E64-E9FC-0FC6-7A5D-A26A7D73F107}"/>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86" name="Conector recto 185">
              <a:extLst>
                <a:ext uri="{FF2B5EF4-FFF2-40B4-BE49-F238E27FC236}">
                  <a16:creationId xmlns:a16="http://schemas.microsoft.com/office/drawing/2014/main" id="{E07FE40C-70B1-E2D3-51BF-7DB567F972CC}"/>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87" name="Conector recto 186">
              <a:extLst>
                <a:ext uri="{FF2B5EF4-FFF2-40B4-BE49-F238E27FC236}">
                  <a16:creationId xmlns:a16="http://schemas.microsoft.com/office/drawing/2014/main" id="{CEF7E5A6-4322-168F-5962-4129255B8FBB}"/>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88" name="Grupo 187">
            <a:extLst>
              <a:ext uri="{FF2B5EF4-FFF2-40B4-BE49-F238E27FC236}">
                <a16:creationId xmlns:a16="http://schemas.microsoft.com/office/drawing/2014/main" id="{CFD0FCF5-D595-F334-8401-9B8DEFB3DAEC}"/>
              </a:ext>
            </a:extLst>
          </p:cNvPr>
          <p:cNvGrpSpPr/>
          <p:nvPr/>
        </p:nvGrpSpPr>
        <p:grpSpPr>
          <a:xfrm>
            <a:off x="10763795" y="3932226"/>
            <a:ext cx="152400" cy="223255"/>
            <a:chOff x="125278" y="2785443"/>
            <a:chExt cx="152400" cy="262175"/>
          </a:xfrm>
        </p:grpSpPr>
        <p:cxnSp>
          <p:nvCxnSpPr>
            <p:cNvPr id="189" name="Conector recto 188">
              <a:extLst>
                <a:ext uri="{FF2B5EF4-FFF2-40B4-BE49-F238E27FC236}">
                  <a16:creationId xmlns:a16="http://schemas.microsoft.com/office/drawing/2014/main" id="{A0A66C96-54A7-2495-1C7E-882F678C0058}"/>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0" name="Conector recto 189">
              <a:extLst>
                <a:ext uri="{FF2B5EF4-FFF2-40B4-BE49-F238E27FC236}">
                  <a16:creationId xmlns:a16="http://schemas.microsoft.com/office/drawing/2014/main" id="{14883A0F-8F0A-CC12-3787-8E4703A362B1}"/>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1" name="Conector recto 190">
              <a:extLst>
                <a:ext uri="{FF2B5EF4-FFF2-40B4-BE49-F238E27FC236}">
                  <a16:creationId xmlns:a16="http://schemas.microsoft.com/office/drawing/2014/main" id="{ABCEC712-CE99-9EFA-2F53-FC351F508559}"/>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92" name="Grupo 191">
            <a:extLst>
              <a:ext uri="{FF2B5EF4-FFF2-40B4-BE49-F238E27FC236}">
                <a16:creationId xmlns:a16="http://schemas.microsoft.com/office/drawing/2014/main" id="{5BAA3732-EACC-A0AB-4CF6-A7544C8742A6}"/>
              </a:ext>
            </a:extLst>
          </p:cNvPr>
          <p:cNvGrpSpPr/>
          <p:nvPr/>
        </p:nvGrpSpPr>
        <p:grpSpPr>
          <a:xfrm>
            <a:off x="11305260" y="3855379"/>
            <a:ext cx="152400" cy="223255"/>
            <a:chOff x="125278" y="2785443"/>
            <a:chExt cx="152400" cy="262175"/>
          </a:xfrm>
        </p:grpSpPr>
        <p:cxnSp>
          <p:nvCxnSpPr>
            <p:cNvPr id="193" name="Conector recto 192">
              <a:extLst>
                <a:ext uri="{FF2B5EF4-FFF2-40B4-BE49-F238E27FC236}">
                  <a16:creationId xmlns:a16="http://schemas.microsoft.com/office/drawing/2014/main" id="{691F4CE5-9DF7-B8C3-99ED-F9443B410BA8}"/>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4" name="Conector recto 193">
              <a:extLst>
                <a:ext uri="{FF2B5EF4-FFF2-40B4-BE49-F238E27FC236}">
                  <a16:creationId xmlns:a16="http://schemas.microsoft.com/office/drawing/2014/main" id="{9D2936C7-C56E-4611-8757-5F3EFC9216E5}"/>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5" name="Conector recto 194">
              <a:extLst>
                <a:ext uri="{FF2B5EF4-FFF2-40B4-BE49-F238E27FC236}">
                  <a16:creationId xmlns:a16="http://schemas.microsoft.com/office/drawing/2014/main" id="{97F4C92C-2143-0500-6369-B7710A199591}"/>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96" name="Grupo 195">
            <a:extLst>
              <a:ext uri="{FF2B5EF4-FFF2-40B4-BE49-F238E27FC236}">
                <a16:creationId xmlns:a16="http://schemas.microsoft.com/office/drawing/2014/main" id="{15E32BD2-F34B-E0B4-0504-C13E67CFC28B}"/>
              </a:ext>
            </a:extLst>
          </p:cNvPr>
          <p:cNvGrpSpPr/>
          <p:nvPr/>
        </p:nvGrpSpPr>
        <p:grpSpPr>
          <a:xfrm>
            <a:off x="9158516" y="4090611"/>
            <a:ext cx="152400" cy="223255"/>
            <a:chOff x="125278" y="2785443"/>
            <a:chExt cx="152400" cy="262175"/>
          </a:xfrm>
        </p:grpSpPr>
        <p:cxnSp>
          <p:nvCxnSpPr>
            <p:cNvPr id="197" name="Conector recto 196">
              <a:extLst>
                <a:ext uri="{FF2B5EF4-FFF2-40B4-BE49-F238E27FC236}">
                  <a16:creationId xmlns:a16="http://schemas.microsoft.com/office/drawing/2014/main" id="{BD26B750-54A6-B5A3-75DD-8366F0361C77}"/>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8" name="Conector recto 197">
              <a:extLst>
                <a:ext uri="{FF2B5EF4-FFF2-40B4-BE49-F238E27FC236}">
                  <a16:creationId xmlns:a16="http://schemas.microsoft.com/office/drawing/2014/main" id="{188583B4-08AB-179A-8700-525099489AB3}"/>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99" name="Conector recto 198">
              <a:extLst>
                <a:ext uri="{FF2B5EF4-FFF2-40B4-BE49-F238E27FC236}">
                  <a16:creationId xmlns:a16="http://schemas.microsoft.com/office/drawing/2014/main" id="{2388A907-5A98-7D51-644A-039A6DBBE0BC}"/>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00" name="Grupo 199">
            <a:extLst>
              <a:ext uri="{FF2B5EF4-FFF2-40B4-BE49-F238E27FC236}">
                <a16:creationId xmlns:a16="http://schemas.microsoft.com/office/drawing/2014/main" id="{1B792866-558B-1712-A5AC-DC1C7279E7AC}"/>
              </a:ext>
            </a:extLst>
          </p:cNvPr>
          <p:cNvGrpSpPr/>
          <p:nvPr/>
        </p:nvGrpSpPr>
        <p:grpSpPr>
          <a:xfrm>
            <a:off x="8617052" y="4103058"/>
            <a:ext cx="152400" cy="223255"/>
            <a:chOff x="125278" y="2785443"/>
            <a:chExt cx="152400" cy="262175"/>
          </a:xfrm>
        </p:grpSpPr>
        <p:cxnSp>
          <p:nvCxnSpPr>
            <p:cNvPr id="201" name="Conector recto 200">
              <a:extLst>
                <a:ext uri="{FF2B5EF4-FFF2-40B4-BE49-F238E27FC236}">
                  <a16:creationId xmlns:a16="http://schemas.microsoft.com/office/drawing/2014/main" id="{FC65BB15-A9EE-14AE-B115-56661BC2451E}"/>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02" name="Conector recto 201">
              <a:extLst>
                <a:ext uri="{FF2B5EF4-FFF2-40B4-BE49-F238E27FC236}">
                  <a16:creationId xmlns:a16="http://schemas.microsoft.com/office/drawing/2014/main" id="{34C9BE2F-034F-63A4-0D4F-BE3F8766F15B}"/>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03" name="Conector recto 202">
              <a:extLst>
                <a:ext uri="{FF2B5EF4-FFF2-40B4-BE49-F238E27FC236}">
                  <a16:creationId xmlns:a16="http://schemas.microsoft.com/office/drawing/2014/main" id="{14EA3F7C-9ED7-A897-B64A-43758561579B}"/>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04" name="Grupo 203">
            <a:extLst>
              <a:ext uri="{FF2B5EF4-FFF2-40B4-BE49-F238E27FC236}">
                <a16:creationId xmlns:a16="http://schemas.microsoft.com/office/drawing/2014/main" id="{44A592C7-88FE-59DB-4A27-AA6E0F9B4FA9}"/>
              </a:ext>
            </a:extLst>
          </p:cNvPr>
          <p:cNvGrpSpPr/>
          <p:nvPr/>
        </p:nvGrpSpPr>
        <p:grpSpPr>
          <a:xfrm>
            <a:off x="8083405" y="4196322"/>
            <a:ext cx="152400" cy="223255"/>
            <a:chOff x="125278" y="2785443"/>
            <a:chExt cx="152400" cy="262175"/>
          </a:xfrm>
        </p:grpSpPr>
        <p:cxnSp>
          <p:nvCxnSpPr>
            <p:cNvPr id="205" name="Conector recto 204">
              <a:extLst>
                <a:ext uri="{FF2B5EF4-FFF2-40B4-BE49-F238E27FC236}">
                  <a16:creationId xmlns:a16="http://schemas.microsoft.com/office/drawing/2014/main" id="{B06B5CBB-C1D9-45E4-A52B-B85D1529531D}"/>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06" name="Conector recto 205">
              <a:extLst>
                <a:ext uri="{FF2B5EF4-FFF2-40B4-BE49-F238E27FC236}">
                  <a16:creationId xmlns:a16="http://schemas.microsoft.com/office/drawing/2014/main" id="{378E1A7F-8346-18A1-6A22-E0C86266C18F}"/>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07" name="Conector recto 206">
              <a:extLst>
                <a:ext uri="{FF2B5EF4-FFF2-40B4-BE49-F238E27FC236}">
                  <a16:creationId xmlns:a16="http://schemas.microsoft.com/office/drawing/2014/main" id="{B4142A82-6F76-2D9B-98C3-B1985D569E1D}"/>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08" name="Grupo 207">
            <a:extLst>
              <a:ext uri="{FF2B5EF4-FFF2-40B4-BE49-F238E27FC236}">
                <a16:creationId xmlns:a16="http://schemas.microsoft.com/office/drawing/2014/main" id="{DC459490-40DA-C5DB-26CB-28D03D0AA227}"/>
              </a:ext>
            </a:extLst>
          </p:cNvPr>
          <p:cNvGrpSpPr/>
          <p:nvPr/>
        </p:nvGrpSpPr>
        <p:grpSpPr>
          <a:xfrm>
            <a:off x="8083404" y="3858311"/>
            <a:ext cx="152400" cy="262175"/>
            <a:chOff x="125278" y="2785443"/>
            <a:chExt cx="152400" cy="262175"/>
          </a:xfrm>
        </p:grpSpPr>
        <p:cxnSp>
          <p:nvCxnSpPr>
            <p:cNvPr id="209" name="Conector recto 208">
              <a:extLst>
                <a:ext uri="{FF2B5EF4-FFF2-40B4-BE49-F238E27FC236}">
                  <a16:creationId xmlns:a16="http://schemas.microsoft.com/office/drawing/2014/main" id="{00A0CA31-D664-03C1-396C-E71AD4FB6020}"/>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0" name="Conector recto 209">
              <a:extLst>
                <a:ext uri="{FF2B5EF4-FFF2-40B4-BE49-F238E27FC236}">
                  <a16:creationId xmlns:a16="http://schemas.microsoft.com/office/drawing/2014/main" id="{0E1B9980-3C35-9A37-9034-4E8B1C7E74E7}"/>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1" name="Conector recto 210">
              <a:extLst>
                <a:ext uri="{FF2B5EF4-FFF2-40B4-BE49-F238E27FC236}">
                  <a16:creationId xmlns:a16="http://schemas.microsoft.com/office/drawing/2014/main" id="{63404F71-3D89-8CE8-856C-BCEDB12A725F}"/>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12" name="Grupo 211">
            <a:extLst>
              <a:ext uri="{FF2B5EF4-FFF2-40B4-BE49-F238E27FC236}">
                <a16:creationId xmlns:a16="http://schemas.microsoft.com/office/drawing/2014/main" id="{1FCB6ADD-FF03-693B-8E49-E7A0DD926D34}"/>
              </a:ext>
            </a:extLst>
          </p:cNvPr>
          <p:cNvGrpSpPr/>
          <p:nvPr/>
        </p:nvGrpSpPr>
        <p:grpSpPr>
          <a:xfrm>
            <a:off x="8617052" y="3507544"/>
            <a:ext cx="152400" cy="262175"/>
            <a:chOff x="125278" y="2785443"/>
            <a:chExt cx="152400" cy="262175"/>
          </a:xfrm>
        </p:grpSpPr>
        <p:cxnSp>
          <p:nvCxnSpPr>
            <p:cNvPr id="213" name="Conector recto 212">
              <a:extLst>
                <a:ext uri="{FF2B5EF4-FFF2-40B4-BE49-F238E27FC236}">
                  <a16:creationId xmlns:a16="http://schemas.microsoft.com/office/drawing/2014/main" id="{43BD3CF0-8928-012D-337B-DDEF79ADE434}"/>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4" name="Conector recto 213">
              <a:extLst>
                <a:ext uri="{FF2B5EF4-FFF2-40B4-BE49-F238E27FC236}">
                  <a16:creationId xmlns:a16="http://schemas.microsoft.com/office/drawing/2014/main" id="{870A02C8-EE47-14AA-19E6-7B144A72F256}"/>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5" name="Conector recto 214">
              <a:extLst>
                <a:ext uri="{FF2B5EF4-FFF2-40B4-BE49-F238E27FC236}">
                  <a16:creationId xmlns:a16="http://schemas.microsoft.com/office/drawing/2014/main" id="{0D026A23-1F2A-76EC-CD14-DDC859EB92CC}"/>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16" name="Grupo 215">
            <a:extLst>
              <a:ext uri="{FF2B5EF4-FFF2-40B4-BE49-F238E27FC236}">
                <a16:creationId xmlns:a16="http://schemas.microsoft.com/office/drawing/2014/main" id="{5C91B9E1-5367-72E2-E345-60F932583FD9}"/>
              </a:ext>
            </a:extLst>
          </p:cNvPr>
          <p:cNvGrpSpPr/>
          <p:nvPr/>
        </p:nvGrpSpPr>
        <p:grpSpPr>
          <a:xfrm>
            <a:off x="9158516" y="3307115"/>
            <a:ext cx="152400" cy="262175"/>
            <a:chOff x="125278" y="2785443"/>
            <a:chExt cx="152400" cy="262175"/>
          </a:xfrm>
        </p:grpSpPr>
        <p:cxnSp>
          <p:nvCxnSpPr>
            <p:cNvPr id="217" name="Conector recto 216">
              <a:extLst>
                <a:ext uri="{FF2B5EF4-FFF2-40B4-BE49-F238E27FC236}">
                  <a16:creationId xmlns:a16="http://schemas.microsoft.com/office/drawing/2014/main" id="{BF76EDEB-8BA4-E531-6B00-35E48AB9756F}"/>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8" name="Conector recto 217">
              <a:extLst>
                <a:ext uri="{FF2B5EF4-FFF2-40B4-BE49-F238E27FC236}">
                  <a16:creationId xmlns:a16="http://schemas.microsoft.com/office/drawing/2014/main" id="{4C087DF3-9C81-26AE-CF60-F57E3D3E2A63}"/>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19" name="Conector recto 218">
              <a:extLst>
                <a:ext uri="{FF2B5EF4-FFF2-40B4-BE49-F238E27FC236}">
                  <a16:creationId xmlns:a16="http://schemas.microsoft.com/office/drawing/2014/main" id="{7EE584EB-639D-52A4-EBDF-76D852A97949}"/>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20" name="Grupo 219">
            <a:extLst>
              <a:ext uri="{FF2B5EF4-FFF2-40B4-BE49-F238E27FC236}">
                <a16:creationId xmlns:a16="http://schemas.microsoft.com/office/drawing/2014/main" id="{563F572A-C6B8-147B-BEED-7FBBA0125B0F}"/>
              </a:ext>
            </a:extLst>
          </p:cNvPr>
          <p:cNvGrpSpPr/>
          <p:nvPr/>
        </p:nvGrpSpPr>
        <p:grpSpPr>
          <a:xfrm>
            <a:off x="9692164" y="3175975"/>
            <a:ext cx="152400" cy="262175"/>
            <a:chOff x="125278" y="2785443"/>
            <a:chExt cx="152400" cy="262175"/>
          </a:xfrm>
        </p:grpSpPr>
        <p:cxnSp>
          <p:nvCxnSpPr>
            <p:cNvPr id="221" name="Conector recto 220">
              <a:extLst>
                <a:ext uri="{FF2B5EF4-FFF2-40B4-BE49-F238E27FC236}">
                  <a16:creationId xmlns:a16="http://schemas.microsoft.com/office/drawing/2014/main" id="{3235050F-0D4D-1225-FD04-56D15AF900A9}"/>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22" name="Conector recto 221">
              <a:extLst>
                <a:ext uri="{FF2B5EF4-FFF2-40B4-BE49-F238E27FC236}">
                  <a16:creationId xmlns:a16="http://schemas.microsoft.com/office/drawing/2014/main" id="{42E7B9A6-3837-E79B-52BA-95A3661F0D7B}"/>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23" name="Conector recto 222">
              <a:extLst>
                <a:ext uri="{FF2B5EF4-FFF2-40B4-BE49-F238E27FC236}">
                  <a16:creationId xmlns:a16="http://schemas.microsoft.com/office/drawing/2014/main" id="{8D4A2E2B-4CCF-55EA-0348-45B8898E9984}"/>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24" name="Grupo 223">
            <a:extLst>
              <a:ext uri="{FF2B5EF4-FFF2-40B4-BE49-F238E27FC236}">
                <a16:creationId xmlns:a16="http://schemas.microsoft.com/office/drawing/2014/main" id="{C558B14F-3C3D-03A6-7424-A1531E831418}"/>
              </a:ext>
            </a:extLst>
          </p:cNvPr>
          <p:cNvGrpSpPr/>
          <p:nvPr/>
        </p:nvGrpSpPr>
        <p:grpSpPr>
          <a:xfrm>
            <a:off x="10225564" y="3086384"/>
            <a:ext cx="152400" cy="262175"/>
            <a:chOff x="125278" y="2785443"/>
            <a:chExt cx="152400" cy="262175"/>
          </a:xfrm>
        </p:grpSpPr>
        <p:cxnSp>
          <p:nvCxnSpPr>
            <p:cNvPr id="225" name="Conector recto 224">
              <a:extLst>
                <a:ext uri="{FF2B5EF4-FFF2-40B4-BE49-F238E27FC236}">
                  <a16:creationId xmlns:a16="http://schemas.microsoft.com/office/drawing/2014/main" id="{A3E8E540-213F-F4F6-E51B-26BB345E2CD1}"/>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26" name="Conector recto 225">
              <a:extLst>
                <a:ext uri="{FF2B5EF4-FFF2-40B4-BE49-F238E27FC236}">
                  <a16:creationId xmlns:a16="http://schemas.microsoft.com/office/drawing/2014/main" id="{56C5DFE7-2F0F-9821-0A93-88BA7DC45E7B}"/>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27" name="Conector recto 226">
              <a:extLst>
                <a:ext uri="{FF2B5EF4-FFF2-40B4-BE49-F238E27FC236}">
                  <a16:creationId xmlns:a16="http://schemas.microsoft.com/office/drawing/2014/main" id="{6F56775A-4F1B-6E32-62B1-D43F0EB0BA28}"/>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28" name="Grupo 227">
            <a:extLst>
              <a:ext uri="{FF2B5EF4-FFF2-40B4-BE49-F238E27FC236}">
                <a16:creationId xmlns:a16="http://schemas.microsoft.com/office/drawing/2014/main" id="{8662D809-D420-6EDC-752D-B6A742591FEF}"/>
              </a:ext>
            </a:extLst>
          </p:cNvPr>
          <p:cNvGrpSpPr/>
          <p:nvPr/>
        </p:nvGrpSpPr>
        <p:grpSpPr>
          <a:xfrm>
            <a:off x="10758964" y="3036972"/>
            <a:ext cx="152400" cy="262175"/>
            <a:chOff x="125278" y="2785443"/>
            <a:chExt cx="152400" cy="262175"/>
          </a:xfrm>
        </p:grpSpPr>
        <p:cxnSp>
          <p:nvCxnSpPr>
            <p:cNvPr id="229" name="Conector recto 228">
              <a:extLst>
                <a:ext uri="{FF2B5EF4-FFF2-40B4-BE49-F238E27FC236}">
                  <a16:creationId xmlns:a16="http://schemas.microsoft.com/office/drawing/2014/main" id="{B47C7308-BFBA-FF05-5280-8D1804685D1C}"/>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30" name="Conector recto 229">
              <a:extLst>
                <a:ext uri="{FF2B5EF4-FFF2-40B4-BE49-F238E27FC236}">
                  <a16:creationId xmlns:a16="http://schemas.microsoft.com/office/drawing/2014/main" id="{B5E9DDA6-222D-2BDF-3312-236ABC3206C3}"/>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31" name="Conector recto 230">
              <a:extLst>
                <a:ext uri="{FF2B5EF4-FFF2-40B4-BE49-F238E27FC236}">
                  <a16:creationId xmlns:a16="http://schemas.microsoft.com/office/drawing/2014/main" id="{EA284D14-1204-5394-3B99-3F3B46B22337}"/>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32" name="Grupo 231">
            <a:extLst>
              <a:ext uri="{FF2B5EF4-FFF2-40B4-BE49-F238E27FC236}">
                <a16:creationId xmlns:a16="http://schemas.microsoft.com/office/drawing/2014/main" id="{4AB247BB-5A6E-D7F4-FE32-3D3D42AC3562}"/>
              </a:ext>
            </a:extLst>
          </p:cNvPr>
          <p:cNvGrpSpPr/>
          <p:nvPr/>
        </p:nvGrpSpPr>
        <p:grpSpPr>
          <a:xfrm>
            <a:off x="11300942" y="2941373"/>
            <a:ext cx="152400" cy="262175"/>
            <a:chOff x="125278" y="2785443"/>
            <a:chExt cx="152400" cy="262175"/>
          </a:xfrm>
        </p:grpSpPr>
        <p:cxnSp>
          <p:nvCxnSpPr>
            <p:cNvPr id="233" name="Conector recto 232">
              <a:extLst>
                <a:ext uri="{FF2B5EF4-FFF2-40B4-BE49-F238E27FC236}">
                  <a16:creationId xmlns:a16="http://schemas.microsoft.com/office/drawing/2014/main" id="{C53A1C12-5F1E-2933-D206-A53AF063AF00}"/>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34" name="Conector recto 233">
              <a:extLst>
                <a:ext uri="{FF2B5EF4-FFF2-40B4-BE49-F238E27FC236}">
                  <a16:creationId xmlns:a16="http://schemas.microsoft.com/office/drawing/2014/main" id="{5D2955C0-A839-B188-9530-6C15EE04DFF7}"/>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35" name="Conector recto 234">
              <a:extLst>
                <a:ext uri="{FF2B5EF4-FFF2-40B4-BE49-F238E27FC236}">
                  <a16:creationId xmlns:a16="http://schemas.microsoft.com/office/drawing/2014/main" id="{5A323F5C-3190-90F7-CEF0-2E7C7F914BD9}"/>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sp>
        <p:nvSpPr>
          <p:cNvPr id="236" name="Rectángulo: esquinas redondeadas 235">
            <a:extLst>
              <a:ext uri="{FF2B5EF4-FFF2-40B4-BE49-F238E27FC236}">
                <a16:creationId xmlns:a16="http://schemas.microsoft.com/office/drawing/2014/main" id="{06FDDB8E-1815-938F-3E2C-8830494BDDEE}"/>
              </a:ext>
            </a:extLst>
          </p:cNvPr>
          <p:cNvSpPr/>
          <p:nvPr/>
        </p:nvSpPr>
        <p:spPr>
          <a:xfrm>
            <a:off x="1462522" y="2255590"/>
            <a:ext cx="1900538" cy="553482"/>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a:solidFill>
                  <a:srgbClr val="002855"/>
                </a:solidFill>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2</a:t>
            </a:r>
            <a:r>
              <a:rPr lang="es-ES" sz="1050" b="1">
                <a:solidFill>
                  <a:srgbClr val="002855"/>
                </a:solidFill>
                <a:latin typeface="Arial" panose="020B0604020202020204" pitchFamily="34" charset="0"/>
                <a:cs typeface="Arial" panose="020B0604020202020204" pitchFamily="34" charset="0"/>
              </a:rPr>
              <a:t>: </a:t>
            </a:r>
            <a:r>
              <a:rPr lang="es-ES" sz="1050">
                <a:solidFill>
                  <a:srgbClr val="002855"/>
                </a:solidFill>
                <a:latin typeface="Arial" panose="020B0604020202020204" pitchFamily="34" charset="0"/>
                <a:cs typeface="Arial" panose="020B0604020202020204" pitchFamily="34" charset="0"/>
              </a:rPr>
              <a:t>mejora significativa a partir de la semana 2</a:t>
            </a:r>
          </a:p>
        </p:txBody>
      </p:sp>
      <p:pic>
        <p:nvPicPr>
          <p:cNvPr id="83" name="Imagen 82" descr="Forma, Rectángulo&#10;&#10;Descripción generada automáticamente">
            <a:extLst>
              <a:ext uri="{FF2B5EF4-FFF2-40B4-BE49-F238E27FC236}">
                <a16:creationId xmlns:a16="http://schemas.microsoft.com/office/drawing/2014/main" id="{8E9F7BA8-47C6-B756-0612-495A555AC2C7}"/>
              </a:ext>
            </a:extLst>
          </p:cNvPr>
          <p:cNvPicPr>
            <a:picLocks noChangeAspect="1"/>
          </p:cNvPicPr>
          <p:nvPr/>
        </p:nvPicPr>
        <p:blipFill>
          <a:blip r:embed="rId6"/>
          <a:stretch>
            <a:fillRect/>
          </a:stretch>
        </p:blipFill>
        <p:spPr>
          <a:xfrm rot="10800000">
            <a:off x="4698494" y="4018809"/>
            <a:ext cx="1459172" cy="1004676"/>
          </a:xfrm>
          <a:prstGeom prst="rect">
            <a:avLst/>
          </a:prstGeom>
        </p:spPr>
      </p:pic>
      <p:pic>
        <p:nvPicPr>
          <p:cNvPr id="84" name="Imagen 83" descr="Forma, Rectángulo&#10;&#10;Descripción generada automáticamente">
            <a:extLst>
              <a:ext uri="{FF2B5EF4-FFF2-40B4-BE49-F238E27FC236}">
                <a16:creationId xmlns:a16="http://schemas.microsoft.com/office/drawing/2014/main" id="{6CC705D0-ED17-710F-7773-F80EC8F134D3}"/>
              </a:ext>
            </a:extLst>
          </p:cNvPr>
          <p:cNvPicPr>
            <a:picLocks noChangeAspect="1"/>
          </p:cNvPicPr>
          <p:nvPr/>
        </p:nvPicPr>
        <p:blipFill>
          <a:blip r:embed="rId6"/>
          <a:stretch>
            <a:fillRect/>
          </a:stretch>
        </p:blipFill>
        <p:spPr>
          <a:xfrm>
            <a:off x="400918" y="1219823"/>
            <a:ext cx="1459172" cy="1004676"/>
          </a:xfrm>
          <a:prstGeom prst="rect">
            <a:avLst/>
          </a:prstGeom>
        </p:spPr>
      </p:pic>
      <p:pic>
        <p:nvPicPr>
          <p:cNvPr id="85" name="Imagen 84" descr="Forma, Rectángulo&#10;&#10;Descripción generada automáticamente">
            <a:extLst>
              <a:ext uri="{FF2B5EF4-FFF2-40B4-BE49-F238E27FC236}">
                <a16:creationId xmlns:a16="http://schemas.microsoft.com/office/drawing/2014/main" id="{D7EAF1BD-83EB-9259-D1C3-39F1B7AC915E}"/>
              </a:ext>
            </a:extLst>
          </p:cNvPr>
          <p:cNvPicPr>
            <a:picLocks noChangeAspect="1"/>
          </p:cNvPicPr>
          <p:nvPr/>
        </p:nvPicPr>
        <p:blipFill>
          <a:blip r:embed="rId6"/>
          <a:stretch>
            <a:fillRect/>
          </a:stretch>
        </p:blipFill>
        <p:spPr>
          <a:xfrm rot="10800000">
            <a:off x="10619006" y="4014339"/>
            <a:ext cx="1459172" cy="1004676"/>
          </a:xfrm>
          <a:prstGeom prst="rect">
            <a:avLst/>
          </a:prstGeom>
        </p:spPr>
      </p:pic>
      <p:pic>
        <p:nvPicPr>
          <p:cNvPr id="86" name="Imagen 85" descr="Forma, Rectángulo&#10;&#10;Descripción generada automáticamente">
            <a:extLst>
              <a:ext uri="{FF2B5EF4-FFF2-40B4-BE49-F238E27FC236}">
                <a16:creationId xmlns:a16="http://schemas.microsoft.com/office/drawing/2014/main" id="{623B8308-7C80-877C-B5DD-573B21C8EC47}"/>
              </a:ext>
            </a:extLst>
          </p:cNvPr>
          <p:cNvPicPr>
            <a:picLocks noChangeAspect="1"/>
          </p:cNvPicPr>
          <p:nvPr/>
        </p:nvPicPr>
        <p:blipFill>
          <a:blip r:embed="rId6"/>
          <a:stretch>
            <a:fillRect/>
          </a:stretch>
        </p:blipFill>
        <p:spPr>
          <a:xfrm>
            <a:off x="6321430" y="1215353"/>
            <a:ext cx="1459172" cy="1004676"/>
          </a:xfrm>
          <a:prstGeom prst="rect">
            <a:avLst/>
          </a:prstGeom>
        </p:spPr>
      </p:pic>
      <p:sp>
        <p:nvSpPr>
          <p:cNvPr id="87" name="TextBox 206">
            <a:extLst>
              <a:ext uri="{FF2B5EF4-FFF2-40B4-BE49-F238E27FC236}">
                <a16:creationId xmlns:a16="http://schemas.microsoft.com/office/drawing/2014/main" id="{B84D5865-7BA0-89F1-B8BE-85D97EF61447}"/>
              </a:ext>
            </a:extLst>
          </p:cNvPr>
          <p:cNvSpPr txBox="1"/>
          <p:nvPr/>
        </p:nvSpPr>
        <p:spPr>
          <a:xfrm>
            <a:off x="6393005" y="1215395"/>
            <a:ext cx="5503863" cy="320465"/>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2 (N=427)</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88" name="TextBox 206">
            <a:extLst>
              <a:ext uri="{FF2B5EF4-FFF2-40B4-BE49-F238E27FC236}">
                <a16:creationId xmlns:a16="http://schemas.microsoft.com/office/drawing/2014/main" id="{D6FAE232-3F02-8DA7-3D71-0A8AF6CE068E}"/>
              </a:ext>
            </a:extLst>
          </p:cNvPr>
          <p:cNvSpPr txBox="1"/>
          <p:nvPr/>
        </p:nvSpPr>
        <p:spPr>
          <a:xfrm>
            <a:off x="504297"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(N=424)</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2" name="Marcador de pie de página 76">
            <a:extLst>
              <a:ext uri="{FF2B5EF4-FFF2-40B4-BE49-F238E27FC236}">
                <a16:creationId xmlns:a16="http://schemas.microsoft.com/office/drawing/2014/main" id="{04BA963D-8413-83C1-B109-7048C6293B3A}"/>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Los datos faltantes como resultado de la medicación de rescate o la interrupción del tratamiento debido a la falta de eficacia se imputaron con los valores basales; los datos faltantes debido a otras razones se imputaron con MCMC-MI dentro de los grupos de tratamiento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EASI: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Índice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Área</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y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Gravedad</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del Eczema; LEB: Lebrikizumab; MI: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múltiple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número</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pacientes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en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la población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análisis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NRI: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no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respondedores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PBO: placebo; C2S: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cada</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2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semanas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 </a:t>
            </a:r>
            <a:r>
              <a:rPr kumimoji="0" lang="en-US" sz="700" b="1" u="none" strike="noStrike" kern="1200" cap="none" spc="0" normalizeH="0" baseline="0" noProof="0">
                <a:ln>
                  <a:noFill/>
                </a:ln>
                <a:solidFill>
                  <a:srgbClr val="FFFFFF">
                    <a:lumMod val="65000"/>
                  </a:srgbClr>
                </a:solidFill>
                <a:effectLst/>
                <a:uLnTx/>
                <a:uFillTx/>
                <a:latin typeface="Arial" panose="020B0604020202020204"/>
                <a:ea typeface="+mn-ea"/>
                <a:cs typeface="+mn-cs"/>
              </a:rPr>
              <a:t>2</a:t>
            </a:r>
            <a:r>
              <a:rPr lang="en-US" sz="700">
                <a:solidFill>
                  <a:srgbClr val="FFFFFF">
                    <a:lumMod val="65000"/>
                  </a:srgbClr>
                </a:solidFill>
                <a:latin typeface="Arial" panose="020B0604020202020204"/>
              </a:rPr>
              <a:t>. </a:t>
            </a:r>
            <a:r>
              <a:rPr lang="es-ES" sz="700">
                <a:solidFill>
                  <a:srgbClr val="FFFFFF">
                    <a:lumMod val="65000"/>
                  </a:srgbClr>
                </a:solidFill>
                <a:latin typeface="Arial" panose="020B0604020202020204"/>
              </a:rPr>
              <a:t>J </a:t>
            </a:r>
            <a:r>
              <a:rPr lang="es-ES" sz="700" err="1">
                <a:solidFill>
                  <a:srgbClr val="FFFFFF">
                    <a:lumMod val="65000"/>
                  </a:srgbClr>
                </a:solidFill>
                <a:latin typeface="Arial" panose="020B0604020202020204"/>
              </a:rPr>
              <a:t>Silverberg</a:t>
            </a:r>
            <a:r>
              <a:rPr lang="es-ES" sz="700">
                <a:solidFill>
                  <a:srgbClr val="FFFFFF">
                    <a:lumMod val="65000"/>
                  </a:srgbClr>
                </a:solidFill>
                <a:latin typeface="Arial" panose="020B0604020202020204"/>
              </a:rPr>
              <a:t> et al, </a:t>
            </a:r>
            <a:r>
              <a:rPr lang="es-ES" sz="700" err="1">
                <a:solidFill>
                  <a:srgbClr val="FFFFFF">
                    <a:lumMod val="65000"/>
                  </a:srgbClr>
                </a:solidFill>
                <a:latin typeface="Arial" panose="020B0604020202020204"/>
              </a:rPr>
              <a:t>Efficacy</a:t>
            </a:r>
            <a:r>
              <a:rPr lang="es-ES" sz="700">
                <a:solidFill>
                  <a:srgbClr val="FFFFFF">
                    <a:lumMod val="65000"/>
                  </a:srgbClr>
                </a:solidFill>
                <a:latin typeface="Arial" panose="020B0604020202020204"/>
              </a:rPr>
              <a:t> and Safety </a:t>
            </a:r>
            <a:r>
              <a:rPr lang="es-ES" sz="700" err="1">
                <a:solidFill>
                  <a:srgbClr val="FFFFFF">
                    <a:lumMod val="65000"/>
                  </a:srgbClr>
                </a:solidFill>
                <a:latin typeface="Arial" panose="020B0604020202020204"/>
              </a:rPr>
              <a:t>of</a:t>
            </a:r>
            <a:r>
              <a:rPr lang="es-ES" sz="700">
                <a:solidFill>
                  <a:srgbClr val="FFFFFF">
                    <a:lumMod val="65000"/>
                  </a:srgbClr>
                </a:solidFill>
                <a:latin typeface="Arial" panose="020B0604020202020204"/>
              </a:rPr>
              <a:t> Lebrikizumab in </a:t>
            </a:r>
            <a:r>
              <a:rPr lang="es-ES" sz="700" err="1">
                <a:solidFill>
                  <a:srgbClr val="FFFFFF">
                    <a:lumMod val="65000"/>
                  </a:srgbClr>
                </a:solidFill>
                <a:latin typeface="Arial" panose="020B0604020202020204"/>
              </a:rPr>
              <a:t>Moderate</a:t>
            </a:r>
            <a:r>
              <a:rPr lang="es-ES" sz="700">
                <a:solidFill>
                  <a:srgbClr val="FFFFFF">
                    <a:lumMod val="65000"/>
                  </a:srgbClr>
                </a:solidFill>
                <a:latin typeface="Arial" panose="020B0604020202020204"/>
              </a:rPr>
              <a:t>-</a:t>
            </a:r>
            <a:r>
              <a:rPr lang="es-ES" sz="700" err="1">
                <a:solidFill>
                  <a:srgbClr val="FFFFFF">
                    <a:lumMod val="65000"/>
                  </a:srgbClr>
                </a:solidFill>
                <a:latin typeface="Arial" panose="020B0604020202020204"/>
              </a:rPr>
              <a:t>to</a:t>
            </a:r>
            <a:r>
              <a:rPr lang="es-ES" sz="700">
                <a:solidFill>
                  <a:srgbClr val="FFFFFF">
                    <a:lumMod val="65000"/>
                  </a:srgbClr>
                </a:solidFill>
                <a:latin typeface="Arial" panose="020B0604020202020204"/>
              </a:rPr>
              <a:t>-Severe </a:t>
            </a:r>
            <a:r>
              <a:rPr lang="es-ES" sz="700" err="1">
                <a:solidFill>
                  <a:srgbClr val="FFFFFF">
                    <a:lumMod val="65000"/>
                  </a:srgbClr>
                </a:solidFill>
                <a:latin typeface="Arial" panose="020B0604020202020204"/>
              </a:rPr>
              <a:t>Atopic</a:t>
            </a:r>
            <a:r>
              <a:rPr lang="es-ES" sz="700">
                <a:solidFill>
                  <a:srgbClr val="FFFFFF">
                    <a:lumMod val="65000"/>
                  </a:srgbClr>
                </a:solidFill>
                <a:latin typeface="Arial" panose="020B0604020202020204"/>
              </a:rPr>
              <a:t> Dermatitis: </a:t>
            </a:r>
            <a:r>
              <a:rPr lang="es-ES" sz="700" err="1">
                <a:solidFill>
                  <a:srgbClr val="FFFFFF">
                    <a:lumMod val="65000"/>
                  </a:srgbClr>
                </a:solidFill>
                <a:latin typeface="Arial" panose="020B0604020202020204"/>
              </a:rPr>
              <a:t>Results</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From</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Two</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Phase</a:t>
            </a:r>
            <a:r>
              <a:rPr lang="es-ES" sz="700">
                <a:solidFill>
                  <a:srgbClr val="FFFFFF">
                    <a:lumMod val="65000"/>
                  </a:srgbClr>
                </a:solidFill>
                <a:latin typeface="Arial" panose="020B0604020202020204"/>
              </a:rPr>
              <a:t> 3, </a:t>
            </a:r>
            <a:r>
              <a:rPr lang="es-ES" sz="700" err="1">
                <a:solidFill>
                  <a:srgbClr val="FFFFFF">
                    <a:lumMod val="65000"/>
                  </a:srgbClr>
                </a:solidFill>
                <a:latin typeface="Arial" panose="020B0604020202020204"/>
              </a:rPr>
              <a:t>Randomized</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Double-Blinded</a:t>
            </a:r>
            <a:r>
              <a:rPr lang="es-ES" sz="700">
                <a:solidFill>
                  <a:srgbClr val="FFFFFF">
                    <a:lumMod val="65000"/>
                  </a:srgbClr>
                </a:solidFill>
                <a:latin typeface="Arial" panose="020B0604020202020204"/>
              </a:rPr>
              <a:t>, Placebo-</a:t>
            </a:r>
            <a:r>
              <a:rPr lang="es-ES" sz="700" err="1">
                <a:solidFill>
                  <a:srgbClr val="FFFFFF">
                    <a:lumMod val="65000"/>
                  </a:srgbClr>
                </a:solidFill>
                <a:latin typeface="Arial" panose="020B0604020202020204"/>
              </a:rPr>
              <a:t>Controlled</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Trials</a:t>
            </a:r>
            <a:r>
              <a:rPr lang="es-ES" sz="700">
                <a:solidFill>
                  <a:srgbClr val="FFFFFF">
                    <a:lumMod val="65000"/>
                  </a:srgbClr>
                </a:solidFill>
                <a:latin typeface="Arial" panose="020B0604020202020204"/>
              </a:rPr>
              <a:t>, AEDV2022 P0202</a:t>
            </a:r>
            <a:endParaRPr lang="en-US" sz="700">
              <a:solidFill>
                <a:srgbClr val="FFFFFF">
                  <a:lumMod val="65000"/>
                </a:srgbClr>
              </a:solidFill>
              <a:latin typeface="Arial" panose="020B0604020202020204"/>
            </a:endParaRPr>
          </a:p>
        </p:txBody>
      </p:sp>
      <p:sp>
        <p:nvSpPr>
          <p:cNvPr id="13" name="Título 2">
            <a:extLst>
              <a:ext uri="{FF2B5EF4-FFF2-40B4-BE49-F238E27FC236}">
                <a16:creationId xmlns:a16="http://schemas.microsoft.com/office/drawing/2014/main" id="{C271D76A-1089-F561-84A1-EFB5CB75DCE9}"/>
              </a:ext>
            </a:extLst>
          </p:cNvPr>
          <p:cNvSpPr txBox="1">
            <a:spLocks/>
          </p:cNvSpPr>
          <p:nvPr/>
        </p:nvSpPr>
        <p:spPr>
          <a:xfrm>
            <a:off x="541338" y="93663"/>
            <a:ext cx="10976385" cy="636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2400"/>
              <a:t>EBGLYSS</a:t>
            </a:r>
            <a:r>
              <a:rPr lang="es-ES" sz="2400" baseline="30000"/>
              <a:t>®</a:t>
            </a:r>
            <a:r>
              <a:rPr lang="es-ES" sz="2400"/>
              <a:t> </a:t>
            </a:r>
            <a:r>
              <a:rPr lang="es-ES" sz="2400">
                <a:solidFill>
                  <a:srgbClr val="7A45B8"/>
                </a:solidFill>
              </a:rPr>
              <a:t>mejora significativamente el </a:t>
            </a:r>
            <a:r>
              <a:rPr lang="es-ES" sz="2600">
                <a:solidFill>
                  <a:srgbClr val="7A45B8"/>
                </a:solidFill>
              </a:rPr>
              <a:t>EASI-75</a:t>
            </a:r>
            <a:r>
              <a:rPr lang="es-ES" sz="2400"/>
              <a:t> a la semana 16</a:t>
            </a:r>
          </a:p>
        </p:txBody>
      </p:sp>
      <p:sp>
        <p:nvSpPr>
          <p:cNvPr id="17" name="Marcador de texto 4">
            <a:extLst>
              <a:ext uri="{FF2B5EF4-FFF2-40B4-BE49-F238E27FC236}">
                <a16:creationId xmlns:a16="http://schemas.microsoft.com/office/drawing/2014/main" id="{E755BD78-16FE-00B6-8486-2FE121DCEBB8}"/>
              </a:ext>
            </a:extLst>
          </p:cNvPr>
          <p:cNvSpPr>
            <a:spLocks noGrp="1"/>
          </p:cNvSpPr>
          <p:nvPr>
            <p:ph idx="1"/>
          </p:nvPr>
        </p:nvSpPr>
        <p:spPr>
          <a:xfrm>
            <a:off x="541338" y="597169"/>
            <a:ext cx="10991328" cy="420696"/>
          </a:xfrm>
        </p:spPr>
        <p:txBody>
          <a:bodyPr>
            <a:normAutofit/>
          </a:bodyPr>
          <a:lstStyle/>
          <a:p>
            <a:pPr marL="0" indent="0">
              <a:buNone/>
            </a:pPr>
            <a:r>
              <a:rPr lang="es-ES" sz="1400" b="1"/>
              <a:t>EASI-75 en monoterapia en la semana 16</a:t>
            </a:r>
          </a:p>
        </p:txBody>
      </p:sp>
    </p:spTree>
    <p:extLst>
      <p:ext uri="{BB962C8B-B14F-4D97-AF65-F5344CB8AC3E}">
        <p14:creationId xmlns:p14="http://schemas.microsoft.com/office/powerpoint/2010/main" val="2188695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6361"/>
            <a:ext cx="10710038" cy="903218"/>
          </a:xfrm>
        </p:spPr>
        <p:txBody>
          <a:bodyPr>
            <a:noAutofit/>
          </a:bodyPr>
          <a:lstStyle/>
          <a:p>
            <a:r>
              <a:rPr lang="es-ES" sz="2600"/>
              <a:t>EBGLYSS</a:t>
            </a:r>
            <a:r>
              <a:rPr lang="es-ES" sz="2600" baseline="30000"/>
              <a:t>®</a:t>
            </a:r>
            <a:r>
              <a:rPr lang="es-ES" sz="2600"/>
              <a:t> </a:t>
            </a:r>
            <a:r>
              <a:rPr lang="es-ES" sz="2600">
                <a:solidFill>
                  <a:srgbClr val="7A45B8"/>
                </a:solidFill>
              </a:rPr>
              <a:t>mejora significativamente el EASI-90</a:t>
            </a:r>
            <a:r>
              <a:rPr lang="es-ES" sz="2600"/>
              <a:t> a la semana 16</a:t>
            </a:r>
          </a:p>
        </p:txBody>
      </p:sp>
      <p:sp>
        <p:nvSpPr>
          <p:cNvPr id="84" name="TextBox 206">
            <a:extLst>
              <a:ext uri="{FF2B5EF4-FFF2-40B4-BE49-F238E27FC236}">
                <a16:creationId xmlns:a16="http://schemas.microsoft.com/office/drawing/2014/main" id="{8A83AB80-C850-0362-DFA7-CB98A96B4AE7}"/>
              </a:ext>
            </a:extLst>
          </p:cNvPr>
          <p:cNvSpPr txBox="1"/>
          <p:nvPr/>
        </p:nvSpPr>
        <p:spPr>
          <a:xfrm>
            <a:off x="6393005" y="1215395"/>
            <a:ext cx="5503863" cy="320465"/>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2 (N=427)</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85" name="TextBox 23">
            <a:extLst>
              <a:ext uri="{FF2B5EF4-FFF2-40B4-BE49-F238E27FC236}">
                <a16:creationId xmlns:a16="http://schemas.microsoft.com/office/drawing/2014/main" id="{CF939475-E151-9745-E7A4-D54F43D13D7E}"/>
              </a:ext>
            </a:extLst>
          </p:cNvPr>
          <p:cNvSpPr txBox="1"/>
          <p:nvPr/>
        </p:nvSpPr>
        <p:spPr>
          <a:xfrm>
            <a:off x="7060320" y="4621700"/>
            <a:ext cx="4290299"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a:ea typeface="+mn-ea"/>
                <a:cs typeface="+mn-cs"/>
              </a:rPr>
              <a:t>Semana</a:t>
            </a:r>
          </a:p>
        </p:txBody>
      </p:sp>
      <p:sp>
        <p:nvSpPr>
          <p:cNvPr id="90" name="TextBox 206">
            <a:extLst>
              <a:ext uri="{FF2B5EF4-FFF2-40B4-BE49-F238E27FC236}">
                <a16:creationId xmlns:a16="http://schemas.microsoft.com/office/drawing/2014/main" id="{27415BA6-5691-FCD5-134B-A261EBB581A8}"/>
              </a:ext>
            </a:extLst>
          </p:cNvPr>
          <p:cNvSpPr txBox="1"/>
          <p:nvPr/>
        </p:nvSpPr>
        <p:spPr>
          <a:xfrm>
            <a:off x="504297"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(N=424)</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91" name="TextBox 24">
            <a:extLst>
              <a:ext uri="{FF2B5EF4-FFF2-40B4-BE49-F238E27FC236}">
                <a16:creationId xmlns:a16="http://schemas.microsoft.com/office/drawing/2014/main" id="{D2015FB9-2EC1-3E1A-F45D-C22E5D06FB06}"/>
              </a:ext>
            </a:extLst>
          </p:cNvPr>
          <p:cNvSpPr txBox="1"/>
          <p:nvPr/>
        </p:nvSpPr>
        <p:spPr>
          <a:xfrm>
            <a:off x="1333096" y="4606888"/>
            <a:ext cx="4170701"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22346A"/>
                </a:solidFill>
                <a:effectLst/>
                <a:uLnTx/>
                <a:uFillTx/>
                <a:latin typeface="Arial"/>
                <a:ea typeface="+mn-ea"/>
                <a:cs typeface="+mn-cs"/>
              </a:rPr>
              <a:t>Semana</a:t>
            </a:r>
          </a:p>
        </p:txBody>
      </p:sp>
      <p:sp>
        <p:nvSpPr>
          <p:cNvPr id="92" name="TextBox 25">
            <a:extLst>
              <a:ext uri="{FF2B5EF4-FFF2-40B4-BE49-F238E27FC236}">
                <a16:creationId xmlns:a16="http://schemas.microsoft.com/office/drawing/2014/main" id="{659544BF-C9A1-02A0-8717-A840ACBB40B6}"/>
              </a:ext>
            </a:extLst>
          </p:cNvPr>
          <p:cNvSpPr txBox="1"/>
          <p:nvPr/>
        </p:nvSpPr>
        <p:spPr>
          <a:xfrm rot="16200000">
            <a:off x="-459888" y="2941729"/>
            <a:ext cx="2429584" cy="2974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0" cap="none" spc="0" normalizeH="0" baseline="0">
                <a:ln>
                  <a:noFill/>
                </a:ln>
                <a:solidFill>
                  <a:srgbClr val="22346A"/>
                </a:solidFill>
                <a:effectLst/>
                <a:uLnTx/>
                <a:uFillTx/>
                <a:latin typeface="Arial"/>
                <a:ea typeface="+mn-ea"/>
                <a:cs typeface="+mn-cs"/>
              </a:rPr>
              <a:t>Pacientes</a:t>
            </a:r>
            <a:r>
              <a:rPr kumimoji="0" lang="en-US" sz="1333" b="1" i="0" u="none" strike="noStrike" kern="0" cap="none" spc="0" normalizeH="0" baseline="0" noProof="0">
                <a:ln>
                  <a:noFill/>
                </a:ln>
                <a:solidFill>
                  <a:srgbClr val="22346A"/>
                </a:solidFill>
                <a:effectLst/>
                <a:uLnTx/>
                <a:uFillTx/>
                <a:latin typeface="Arial"/>
                <a:ea typeface="+mn-ea"/>
                <a:cs typeface="+mn-cs"/>
              </a:rPr>
              <a:t> (%)</a:t>
            </a:r>
          </a:p>
        </p:txBody>
      </p:sp>
      <p:graphicFrame>
        <p:nvGraphicFramePr>
          <p:cNvPr id="93" name="Chart 5">
            <a:extLst>
              <a:ext uri="{FF2B5EF4-FFF2-40B4-BE49-F238E27FC236}">
                <a16:creationId xmlns:a16="http://schemas.microsoft.com/office/drawing/2014/main" id="{79A52BC8-4876-F1F9-5D8D-F4C5B8AAD13C}"/>
              </a:ext>
            </a:extLst>
          </p:cNvPr>
          <p:cNvGraphicFramePr/>
          <p:nvPr>
            <p:extLst>
              <p:ext uri="{D42A27DB-BD31-4B8C-83A1-F6EECF244321}">
                <p14:modId xmlns:p14="http://schemas.microsoft.com/office/powerpoint/2010/main" val="684262556"/>
              </p:ext>
            </p:extLst>
          </p:nvPr>
        </p:nvGraphicFramePr>
        <p:xfrm>
          <a:off x="873992" y="1373486"/>
          <a:ext cx="4926458" cy="3303338"/>
        </p:xfrm>
        <a:graphic>
          <a:graphicData uri="http://schemas.openxmlformats.org/drawingml/2006/chart">
            <c:chart xmlns:c="http://schemas.openxmlformats.org/drawingml/2006/chart" xmlns:r="http://schemas.openxmlformats.org/officeDocument/2006/relationships" r:id="rId3"/>
          </a:graphicData>
        </a:graphic>
      </p:graphicFrame>
      <p:sp>
        <p:nvSpPr>
          <p:cNvPr id="94" name="TextBox 8">
            <a:extLst>
              <a:ext uri="{FF2B5EF4-FFF2-40B4-BE49-F238E27FC236}">
                <a16:creationId xmlns:a16="http://schemas.microsoft.com/office/drawing/2014/main" id="{AFCF3A66-F897-BD36-8DB0-10DAFFD65711}"/>
              </a:ext>
            </a:extLst>
          </p:cNvPr>
          <p:cNvSpPr txBox="1"/>
          <p:nvPr/>
        </p:nvSpPr>
        <p:spPr>
          <a:xfrm>
            <a:off x="4284646" y="314606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95" name="TextBox 9">
            <a:extLst>
              <a:ext uri="{FF2B5EF4-FFF2-40B4-BE49-F238E27FC236}">
                <a16:creationId xmlns:a16="http://schemas.microsoft.com/office/drawing/2014/main" id="{18E3E602-93CD-2576-11C4-13E3B7B11D11}"/>
              </a:ext>
            </a:extLst>
          </p:cNvPr>
          <p:cNvSpPr txBox="1"/>
          <p:nvPr/>
        </p:nvSpPr>
        <p:spPr>
          <a:xfrm>
            <a:off x="3770296" y="3307985"/>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96" name="TextBox 13">
            <a:extLst>
              <a:ext uri="{FF2B5EF4-FFF2-40B4-BE49-F238E27FC236}">
                <a16:creationId xmlns:a16="http://schemas.microsoft.com/office/drawing/2014/main" id="{BC9CE805-355D-DCE9-76A7-6B2D10F48898}"/>
              </a:ext>
            </a:extLst>
          </p:cNvPr>
          <p:cNvSpPr txBox="1"/>
          <p:nvPr/>
        </p:nvSpPr>
        <p:spPr>
          <a:xfrm>
            <a:off x="3284521" y="335561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97" name="TextBox 14">
            <a:extLst>
              <a:ext uri="{FF2B5EF4-FFF2-40B4-BE49-F238E27FC236}">
                <a16:creationId xmlns:a16="http://schemas.microsoft.com/office/drawing/2014/main" id="{129D2AD2-8FBA-286F-DB23-8FD4877280C6}"/>
              </a:ext>
            </a:extLst>
          </p:cNvPr>
          <p:cNvSpPr txBox="1"/>
          <p:nvPr/>
        </p:nvSpPr>
        <p:spPr>
          <a:xfrm>
            <a:off x="2770171" y="3574685"/>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98" name="TextBox 15">
            <a:extLst>
              <a:ext uri="{FF2B5EF4-FFF2-40B4-BE49-F238E27FC236}">
                <a16:creationId xmlns:a16="http://schemas.microsoft.com/office/drawing/2014/main" id="{AEAA28E2-8E85-382A-F2CF-2E8EB9FCCB5F}"/>
              </a:ext>
            </a:extLst>
          </p:cNvPr>
          <p:cNvSpPr txBox="1"/>
          <p:nvPr/>
        </p:nvSpPr>
        <p:spPr>
          <a:xfrm>
            <a:off x="2241533" y="3728771"/>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99" name="TextBox 17">
            <a:extLst>
              <a:ext uri="{FF2B5EF4-FFF2-40B4-BE49-F238E27FC236}">
                <a16:creationId xmlns:a16="http://schemas.microsoft.com/office/drawing/2014/main" id="{5FD3B218-46FE-1A3F-1520-27E12652CB45}"/>
              </a:ext>
            </a:extLst>
          </p:cNvPr>
          <p:cNvSpPr txBox="1"/>
          <p:nvPr/>
        </p:nvSpPr>
        <p:spPr>
          <a:xfrm>
            <a:off x="4808521" y="314606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0" name="TextBox 17">
            <a:extLst>
              <a:ext uri="{FF2B5EF4-FFF2-40B4-BE49-F238E27FC236}">
                <a16:creationId xmlns:a16="http://schemas.microsoft.com/office/drawing/2014/main" id="{96878746-3B13-D439-D3B8-8527FD2B88CB}"/>
              </a:ext>
            </a:extLst>
          </p:cNvPr>
          <p:cNvSpPr txBox="1"/>
          <p:nvPr/>
        </p:nvSpPr>
        <p:spPr>
          <a:xfrm>
            <a:off x="5304485" y="309467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graphicFrame>
        <p:nvGraphicFramePr>
          <p:cNvPr id="101" name="Chart 4">
            <a:extLst>
              <a:ext uri="{FF2B5EF4-FFF2-40B4-BE49-F238E27FC236}">
                <a16:creationId xmlns:a16="http://schemas.microsoft.com/office/drawing/2014/main" id="{2AFCA00A-9F42-19C1-4469-BD5429F7786F}"/>
              </a:ext>
            </a:extLst>
          </p:cNvPr>
          <p:cNvGraphicFramePr/>
          <p:nvPr>
            <p:extLst>
              <p:ext uri="{D42A27DB-BD31-4B8C-83A1-F6EECF244321}">
                <p14:modId xmlns:p14="http://schemas.microsoft.com/office/powerpoint/2010/main" val="2158986045"/>
              </p:ext>
            </p:extLst>
          </p:nvPr>
        </p:nvGraphicFramePr>
        <p:xfrm>
          <a:off x="6389124" y="1259630"/>
          <a:ext cx="5270107" cy="3435843"/>
        </p:xfrm>
        <a:graphic>
          <a:graphicData uri="http://schemas.openxmlformats.org/drawingml/2006/chart">
            <c:chart xmlns:c="http://schemas.openxmlformats.org/drawingml/2006/chart" xmlns:r="http://schemas.openxmlformats.org/officeDocument/2006/relationships" r:id="rId4"/>
          </a:graphicData>
        </a:graphic>
      </p:graphicFrame>
      <p:sp>
        <p:nvSpPr>
          <p:cNvPr id="102" name="TextBox 2">
            <a:extLst>
              <a:ext uri="{FF2B5EF4-FFF2-40B4-BE49-F238E27FC236}">
                <a16:creationId xmlns:a16="http://schemas.microsoft.com/office/drawing/2014/main" id="{C4A6CD3D-A33F-EF9D-7CC0-49FF1D839AEF}"/>
              </a:ext>
            </a:extLst>
          </p:cNvPr>
          <p:cNvSpPr txBox="1"/>
          <p:nvPr/>
        </p:nvSpPr>
        <p:spPr>
          <a:xfrm>
            <a:off x="10595847" y="324745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3" name="TextBox 18">
            <a:extLst>
              <a:ext uri="{FF2B5EF4-FFF2-40B4-BE49-F238E27FC236}">
                <a16:creationId xmlns:a16="http://schemas.microsoft.com/office/drawing/2014/main" id="{F08590BB-71DA-E4E9-8FFF-03D2659B76A1}"/>
              </a:ext>
            </a:extLst>
          </p:cNvPr>
          <p:cNvSpPr txBox="1"/>
          <p:nvPr/>
        </p:nvSpPr>
        <p:spPr>
          <a:xfrm>
            <a:off x="10063954" y="3430989"/>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4" name="TextBox 19">
            <a:extLst>
              <a:ext uri="{FF2B5EF4-FFF2-40B4-BE49-F238E27FC236}">
                <a16:creationId xmlns:a16="http://schemas.microsoft.com/office/drawing/2014/main" id="{5D18F223-C610-23AD-FD75-AFC1FF1FACE6}"/>
              </a:ext>
            </a:extLst>
          </p:cNvPr>
          <p:cNvSpPr txBox="1"/>
          <p:nvPr/>
        </p:nvSpPr>
        <p:spPr>
          <a:xfrm>
            <a:off x="9528021" y="3522130"/>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5" name="TextBox 20">
            <a:extLst>
              <a:ext uri="{FF2B5EF4-FFF2-40B4-BE49-F238E27FC236}">
                <a16:creationId xmlns:a16="http://schemas.microsoft.com/office/drawing/2014/main" id="{197D002F-EB18-63BB-54EB-03F8F8F52EAE}"/>
              </a:ext>
            </a:extLst>
          </p:cNvPr>
          <p:cNvSpPr txBox="1"/>
          <p:nvPr/>
        </p:nvSpPr>
        <p:spPr>
          <a:xfrm>
            <a:off x="8978905" y="3610598"/>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6" name="TextBox 21">
            <a:extLst>
              <a:ext uri="{FF2B5EF4-FFF2-40B4-BE49-F238E27FC236}">
                <a16:creationId xmlns:a16="http://schemas.microsoft.com/office/drawing/2014/main" id="{8F04B05F-EAD4-10D5-86D1-FBE88E3FF5FD}"/>
              </a:ext>
            </a:extLst>
          </p:cNvPr>
          <p:cNvSpPr txBox="1"/>
          <p:nvPr/>
        </p:nvSpPr>
        <p:spPr>
          <a:xfrm>
            <a:off x="8437788" y="3717406"/>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7" name="TextBox 22">
            <a:extLst>
              <a:ext uri="{FF2B5EF4-FFF2-40B4-BE49-F238E27FC236}">
                <a16:creationId xmlns:a16="http://schemas.microsoft.com/office/drawing/2014/main" id="{0BA1EDD8-F70C-DB78-BEFE-7BD8B75D274B}"/>
              </a:ext>
            </a:extLst>
          </p:cNvPr>
          <p:cNvSpPr txBox="1"/>
          <p:nvPr/>
        </p:nvSpPr>
        <p:spPr>
          <a:xfrm>
            <a:off x="7870661" y="3863143"/>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108" name="TextBox 2">
            <a:extLst>
              <a:ext uri="{FF2B5EF4-FFF2-40B4-BE49-F238E27FC236}">
                <a16:creationId xmlns:a16="http://schemas.microsoft.com/office/drawing/2014/main" id="{CB44B860-828C-8BF4-8EFB-4ECE13F00786}"/>
              </a:ext>
            </a:extLst>
          </p:cNvPr>
          <p:cNvSpPr txBox="1"/>
          <p:nvPr/>
        </p:nvSpPr>
        <p:spPr>
          <a:xfrm>
            <a:off x="11144021" y="3253896"/>
            <a:ext cx="4572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grpSp>
        <p:nvGrpSpPr>
          <p:cNvPr id="110" name="Grupo 109">
            <a:extLst>
              <a:ext uri="{FF2B5EF4-FFF2-40B4-BE49-F238E27FC236}">
                <a16:creationId xmlns:a16="http://schemas.microsoft.com/office/drawing/2014/main" id="{240F5A68-E314-D0DE-705C-EFA20EB98852}"/>
              </a:ext>
            </a:extLst>
          </p:cNvPr>
          <p:cNvGrpSpPr/>
          <p:nvPr/>
        </p:nvGrpSpPr>
        <p:grpSpPr>
          <a:xfrm>
            <a:off x="3934789" y="4171239"/>
            <a:ext cx="152400" cy="198399"/>
            <a:chOff x="125278" y="2785443"/>
            <a:chExt cx="152400" cy="262175"/>
          </a:xfrm>
        </p:grpSpPr>
        <p:cxnSp>
          <p:nvCxnSpPr>
            <p:cNvPr id="111" name="Conector recto 110">
              <a:extLst>
                <a:ext uri="{FF2B5EF4-FFF2-40B4-BE49-F238E27FC236}">
                  <a16:creationId xmlns:a16="http://schemas.microsoft.com/office/drawing/2014/main" id="{F2795843-36B4-9CC9-73AD-337946BBCC8D}"/>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12" name="Conector recto 111">
              <a:extLst>
                <a:ext uri="{FF2B5EF4-FFF2-40B4-BE49-F238E27FC236}">
                  <a16:creationId xmlns:a16="http://schemas.microsoft.com/office/drawing/2014/main" id="{AFB248AC-7EA1-2910-517E-9807F462A641}"/>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13" name="Grupo 112">
            <a:extLst>
              <a:ext uri="{FF2B5EF4-FFF2-40B4-BE49-F238E27FC236}">
                <a16:creationId xmlns:a16="http://schemas.microsoft.com/office/drawing/2014/main" id="{DF617359-3149-082E-9CEF-20A4DCA58B12}"/>
              </a:ext>
            </a:extLst>
          </p:cNvPr>
          <p:cNvGrpSpPr/>
          <p:nvPr/>
        </p:nvGrpSpPr>
        <p:grpSpPr>
          <a:xfrm>
            <a:off x="2403639" y="3942095"/>
            <a:ext cx="152400" cy="262175"/>
            <a:chOff x="125278" y="2785443"/>
            <a:chExt cx="152400" cy="262175"/>
          </a:xfrm>
        </p:grpSpPr>
        <p:cxnSp>
          <p:nvCxnSpPr>
            <p:cNvPr id="114" name="Conector recto 113">
              <a:extLst>
                <a:ext uri="{FF2B5EF4-FFF2-40B4-BE49-F238E27FC236}">
                  <a16:creationId xmlns:a16="http://schemas.microsoft.com/office/drawing/2014/main" id="{B8569C18-7F84-C87B-4BC1-2623C49C8E06}"/>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15" name="Conector recto 114">
              <a:extLst>
                <a:ext uri="{FF2B5EF4-FFF2-40B4-BE49-F238E27FC236}">
                  <a16:creationId xmlns:a16="http://schemas.microsoft.com/office/drawing/2014/main" id="{0DDC8101-D34E-DB72-83A9-BAED66BAA72F}"/>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16" name="Conector recto 115">
              <a:extLst>
                <a:ext uri="{FF2B5EF4-FFF2-40B4-BE49-F238E27FC236}">
                  <a16:creationId xmlns:a16="http://schemas.microsoft.com/office/drawing/2014/main" id="{CB3011CE-552A-7326-5CE6-5E742879BA16}"/>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17" name="Grupo 116">
            <a:extLst>
              <a:ext uri="{FF2B5EF4-FFF2-40B4-BE49-F238E27FC236}">
                <a16:creationId xmlns:a16="http://schemas.microsoft.com/office/drawing/2014/main" id="{331E9B59-587B-F367-93E3-96E31D545759}"/>
              </a:ext>
            </a:extLst>
          </p:cNvPr>
          <p:cNvGrpSpPr/>
          <p:nvPr/>
        </p:nvGrpSpPr>
        <p:grpSpPr>
          <a:xfrm>
            <a:off x="2920314" y="3787414"/>
            <a:ext cx="152400" cy="262175"/>
            <a:chOff x="125278" y="2785443"/>
            <a:chExt cx="152400" cy="262175"/>
          </a:xfrm>
        </p:grpSpPr>
        <p:cxnSp>
          <p:nvCxnSpPr>
            <p:cNvPr id="118" name="Conector recto 117">
              <a:extLst>
                <a:ext uri="{FF2B5EF4-FFF2-40B4-BE49-F238E27FC236}">
                  <a16:creationId xmlns:a16="http://schemas.microsoft.com/office/drawing/2014/main" id="{4CE6A96F-209C-1215-42A3-C1FE99A17E48}"/>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19" name="Conector recto 118">
              <a:extLst>
                <a:ext uri="{FF2B5EF4-FFF2-40B4-BE49-F238E27FC236}">
                  <a16:creationId xmlns:a16="http://schemas.microsoft.com/office/drawing/2014/main" id="{5BCCB3D2-4DEC-1125-A02A-C0B91628FDBD}"/>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20" name="Conector recto 119">
              <a:extLst>
                <a:ext uri="{FF2B5EF4-FFF2-40B4-BE49-F238E27FC236}">
                  <a16:creationId xmlns:a16="http://schemas.microsoft.com/office/drawing/2014/main" id="{6772D503-E993-AACD-C4A9-1296DE272D48}"/>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21" name="Grupo 120">
            <a:extLst>
              <a:ext uri="{FF2B5EF4-FFF2-40B4-BE49-F238E27FC236}">
                <a16:creationId xmlns:a16="http://schemas.microsoft.com/office/drawing/2014/main" id="{647FD644-9D6E-4083-9558-939346D886E3}"/>
              </a:ext>
            </a:extLst>
          </p:cNvPr>
          <p:cNvGrpSpPr/>
          <p:nvPr/>
        </p:nvGrpSpPr>
        <p:grpSpPr>
          <a:xfrm>
            <a:off x="3419783" y="3553929"/>
            <a:ext cx="152400" cy="262175"/>
            <a:chOff x="125278" y="2785443"/>
            <a:chExt cx="152400" cy="262175"/>
          </a:xfrm>
        </p:grpSpPr>
        <p:cxnSp>
          <p:nvCxnSpPr>
            <p:cNvPr id="122" name="Conector recto 121">
              <a:extLst>
                <a:ext uri="{FF2B5EF4-FFF2-40B4-BE49-F238E27FC236}">
                  <a16:creationId xmlns:a16="http://schemas.microsoft.com/office/drawing/2014/main" id="{6194AEE8-9C1D-1A93-5249-403895200793}"/>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23" name="Conector recto 122">
              <a:extLst>
                <a:ext uri="{FF2B5EF4-FFF2-40B4-BE49-F238E27FC236}">
                  <a16:creationId xmlns:a16="http://schemas.microsoft.com/office/drawing/2014/main" id="{BE5534D0-46E9-E34A-12A4-E3E9074AA2FF}"/>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24" name="Conector recto 123">
              <a:extLst>
                <a:ext uri="{FF2B5EF4-FFF2-40B4-BE49-F238E27FC236}">
                  <a16:creationId xmlns:a16="http://schemas.microsoft.com/office/drawing/2014/main" id="{7FEB769D-C79A-33E3-3349-D3CC8372C1CE}"/>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25" name="Grupo 124">
            <a:extLst>
              <a:ext uri="{FF2B5EF4-FFF2-40B4-BE49-F238E27FC236}">
                <a16:creationId xmlns:a16="http://schemas.microsoft.com/office/drawing/2014/main" id="{D44A3E3B-4208-2514-18D1-49C41F02FE92}"/>
              </a:ext>
            </a:extLst>
          </p:cNvPr>
          <p:cNvGrpSpPr/>
          <p:nvPr/>
        </p:nvGrpSpPr>
        <p:grpSpPr>
          <a:xfrm>
            <a:off x="3926578" y="3532929"/>
            <a:ext cx="152400" cy="262175"/>
            <a:chOff x="125278" y="2785443"/>
            <a:chExt cx="152400" cy="262175"/>
          </a:xfrm>
        </p:grpSpPr>
        <p:cxnSp>
          <p:nvCxnSpPr>
            <p:cNvPr id="126" name="Conector recto 125">
              <a:extLst>
                <a:ext uri="{FF2B5EF4-FFF2-40B4-BE49-F238E27FC236}">
                  <a16:creationId xmlns:a16="http://schemas.microsoft.com/office/drawing/2014/main" id="{02DF0434-E890-D3B4-9A83-C69044613E47}"/>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27" name="Conector recto 126">
              <a:extLst>
                <a:ext uri="{FF2B5EF4-FFF2-40B4-BE49-F238E27FC236}">
                  <a16:creationId xmlns:a16="http://schemas.microsoft.com/office/drawing/2014/main" id="{9EB789D4-899F-669C-AE78-96122AE2AB64}"/>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28" name="Conector recto 127">
              <a:extLst>
                <a:ext uri="{FF2B5EF4-FFF2-40B4-BE49-F238E27FC236}">
                  <a16:creationId xmlns:a16="http://schemas.microsoft.com/office/drawing/2014/main" id="{5839358C-BD91-FF98-5E75-1FEC183FCF5D}"/>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29" name="Grupo 128">
            <a:extLst>
              <a:ext uri="{FF2B5EF4-FFF2-40B4-BE49-F238E27FC236}">
                <a16:creationId xmlns:a16="http://schemas.microsoft.com/office/drawing/2014/main" id="{15C9B96C-DAE8-0D3F-6B50-0706423EFFD7}"/>
              </a:ext>
            </a:extLst>
          </p:cNvPr>
          <p:cNvGrpSpPr/>
          <p:nvPr/>
        </p:nvGrpSpPr>
        <p:grpSpPr>
          <a:xfrm>
            <a:off x="4430771" y="3378434"/>
            <a:ext cx="152400" cy="262175"/>
            <a:chOff x="125278" y="2785443"/>
            <a:chExt cx="152400" cy="262175"/>
          </a:xfrm>
        </p:grpSpPr>
        <p:cxnSp>
          <p:nvCxnSpPr>
            <p:cNvPr id="130" name="Conector recto 129">
              <a:extLst>
                <a:ext uri="{FF2B5EF4-FFF2-40B4-BE49-F238E27FC236}">
                  <a16:creationId xmlns:a16="http://schemas.microsoft.com/office/drawing/2014/main" id="{A3CF68D2-AD0C-BA5D-2336-12B012422A5E}"/>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31" name="Conector recto 130">
              <a:extLst>
                <a:ext uri="{FF2B5EF4-FFF2-40B4-BE49-F238E27FC236}">
                  <a16:creationId xmlns:a16="http://schemas.microsoft.com/office/drawing/2014/main" id="{696FF95A-A4C2-F0B8-BCE9-C2FB0C983990}"/>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32" name="Conector recto 131">
              <a:extLst>
                <a:ext uri="{FF2B5EF4-FFF2-40B4-BE49-F238E27FC236}">
                  <a16:creationId xmlns:a16="http://schemas.microsoft.com/office/drawing/2014/main" id="{4B99C224-E9A7-52FA-8CC2-058CEBB77699}"/>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33" name="Grupo 132">
            <a:extLst>
              <a:ext uri="{FF2B5EF4-FFF2-40B4-BE49-F238E27FC236}">
                <a16:creationId xmlns:a16="http://schemas.microsoft.com/office/drawing/2014/main" id="{C5CF3E33-1F45-9D5A-C60C-2608A7BE08BC}"/>
              </a:ext>
            </a:extLst>
          </p:cNvPr>
          <p:cNvGrpSpPr/>
          <p:nvPr/>
        </p:nvGrpSpPr>
        <p:grpSpPr>
          <a:xfrm>
            <a:off x="4939304" y="3363334"/>
            <a:ext cx="152400" cy="262175"/>
            <a:chOff x="125278" y="2785443"/>
            <a:chExt cx="152400" cy="262175"/>
          </a:xfrm>
        </p:grpSpPr>
        <p:cxnSp>
          <p:nvCxnSpPr>
            <p:cNvPr id="134" name="Conector recto 133">
              <a:extLst>
                <a:ext uri="{FF2B5EF4-FFF2-40B4-BE49-F238E27FC236}">
                  <a16:creationId xmlns:a16="http://schemas.microsoft.com/office/drawing/2014/main" id="{E65A2AE4-1E47-333B-A6AB-69842153A133}"/>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35" name="Conector recto 134">
              <a:extLst>
                <a:ext uri="{FF2B5EF4-FFF2-40B4-BE49-F238E27FC236}">
                  <a16:creationId xmlns:a16="http://schemas.microsoft.com/office/drawing/2014/main" id="{9C373887-6533-D81D-87FA-6BF91E860CBE}"/>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36" name="Conector recto 135">
              <a:extLst>
                <a:ext uri="{FF2B5EF4-FFF2-40B4-BE49-F238E27FC236}">
                  <a16:creationId xmlns:a16="http://schemas.microsoft.com/office/drawing/2014/main" id="{148CEE2B-388D-8A64-2CC0-D3F84A92BFD7}"/>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37" name="Grupo 136">
            <a:extLst>
              <a:ext uri="{FF2B5EF4-FFF2-40B4-BE49-F238E27FC236}">
                <a16:creationId xmlns:a16="http://schemas.microsoft.com/office/drawing/2014/main" id="{31B6C553-AEFD-1A3B-64E7-B89CFA276A7E}"/>
              </a:ext>
            </a:extLst>
          </p:cNvPr>
          <p:cNvGrpSpPr/>
          <p:nvPr/>
        </p:nvGrpSpPr>
        <p:grpSpPr>
          <a:xfrm>
            <a:off x="5444049" y="3296350"/>
            <a:ext cx="152400" cy="262175"/>
            <a:chOff x="125278" y="2785443"/>
            <a:chExt cx="152400" cy="262175"/>
          </a:xfrm>
        </p:grpSpPr>
        <p:cxnSp>
          <p:nvCxnSpPr>
            <p:cNvPr id="138" name="Conector recto 137">
              <a:extLst>
                <a:ext uri="{FF2B5EF4-FFF2-40B4-BE49-F238E27FC236}">
                  <a16:creationId xmlns:a16="http://schemas.microsoft.com/office/drawing/2014/main" id="{D2520570-901C-5F35-F999-D536D566F761}"/>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39" name="Conector recto 138">
              <a:extLst>
                <a:ext uri="{FF2B5EF4-FFF2-40B4-BE49-F238E27FC236}">
                  <a16:creationId xmlns:a16="http://schemas.microsoft.com/office/drawing/2014/main" id="{3B013F43-AB4D-884B-7AC6-7AF697B3CE05}"/>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140" name="Conector recto 139">
              <a:extLst>
                <a:ext uri="{FF2B5EF4-FFF2-40B4-BE49-F238E27FC236}">
                  <a16:creationId xmlns:a16="http://schemas.microsoft.com/office/drawing/2014/main" id="{8815AC52-6E1F-6E35-8233-87DB1B09AF7B}"/>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141" name="Grupo 140">
            <a:extLst>
              <a:ext uri="{FF2B5EF4-FFF2-40B4-BE49-F238E27FC236}">
                <a16:creationId xmlns:a16="http://schemas.microsoft.com/office/drawing/2014/main" id="{92B38C02-9F39-9E76-56DC-9D9107D08AA0}"/>
              </a:ext>
            </a:extLst>
          </p:cNvPr>
          <p:cNvGrpSpPr/>
          <p:nvPr/>
        </p:nvGrpSpPr>
        <p:grpSpPr>
          <a:xfrm>
            <a:off x="4437046" y="4094381"/>
            <a:ext cx="152400" cy="223255"/>
            <a:chOff x="125278" y="2785443"/>
            <a:chExt cx="152400" cy="262175"/>
          </a:xfrm>
        </p:grpSpPr>
        <p:cxnSp>
          <p:nvCxnSpPr>
            <p:cNvPr id="142" name="Conector recto 141">
              <a:extLst>
                <a:ext uri="{FF2B5EF4-FFF2-40B4-BE49-F238E27FC236}">
                  <a16:creationId xmlns:a16="http://schemas.microsoft.com/office/drawing/2014/main" id="{FAEC171C-9E3B-7B8D-8438-0DBA53C0A544}"/>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43" name="Conector recto 142">
              <a:extLst>
                <a:ext uri="{FF2B5EF4-FFF2-40B4-BE49-F238E27FC236}">
                  <a16:creationId xmlns:a16="http://schemas.microsoft.com/office/drawing/2014/main" id="{9934FD03-AAC4-194B-C9EE-7CE3ED0B3D6D}"/>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44" name="Conector recto 143">
              <a:extLst>
                <a:ext uri="{FF2B5EF4-FFF2-40B4-BE49-F238E27FC236}">
                  <a16:creationId xmlns:a16="http://schemas.microsoft.com/office/drawing/2014/main" id="{DBF81FD8-D16E-13A5-698E-B1CD749C2406}"/>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45" name="Grupo 144">
            <a:extLst>
              <a:ext uri="{FF2B5EF4-FFF2-40B4-BE49-F238E27FC236}">
                <a16:creationId xmlns:a16="http://schemas.microsoft.com/office/drawing/2014/main" id="{3C97C0F6-D635-27C5-4A99-65733792D3D6}"/>
              </a:ext>
            </a:extLst>
          </p:cNvPr>
          <p:cNvGrpSpPr/>
          <p:nvPr/>
        </p:nvGrpSpPr>
        <p:grpSpPr>
          <a:xfrm>
            <a:off x="4939304" y="4106952"/>
            <a:ext cx="152400" cy="223255"/>
            <a:chOff x="125278" y="2785443"/>
            <a:chExt cx="152400" cy="262175"/>
          </a:xfrm>
        </p:grpSpPr>
        <p:cxnSp>
          <p:nvCxnSpPr>
            <p:cNvPr id="146" name="Conector recto 145">
              <a:extLst>
                <a:ext uri="{FF2B5EF4-FFF2-40B4-BE49-F238E27FC236}">
                  <a16:creationId xmlns:a16="http://schemas.microsoft.com/office/drawing/2014/main" id="{86EE4F92-E304-39BB-5C1D-1FDC96606408}"/>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47" name="Conector recto 146">
              <a:extLst>
                <a:ext uri="{FF2B5EF4-FFF2-40B4-BE49-F238E27FC236}">
                  <a16:creationId xmlns:a16="http://schemas.microsoft.com/office/drawing/2014/main" id="{BAA8B5E6-4180-2D73-EC7C-49144AF66EEE}"/>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48" name="Conector recto 147">
              <a:extLst>
                <a:ext uri="{FF2B5EF4-FFF2-40B4-BE49-F238E27FC236}">
                  <a16:creationId xmlns:a16="http://schemas.microsoft.com/office/drawing/2014/main" id="{65F9CEC4-A5C2-71A6-B57E-3B11EBD0CAE7}"/>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49" name="Grupo 148">
            <a:extLst>
              <a:ext uri="{FF2B5EF4-FFF2-40B4-BE49-F238E27FC236}">
                <a16:creationId xmlns:a16="http://schemas.microsoft.com/office/drawing/2014/main" id="{7EE53103-572B-BBBF-ED2D-4B4147A6F45C}"/>
              </a:ext>
            </a:extLst>
          </p:cNvPr>
          <p:cNvGrpSpPr/>
          <p:nvPr/>
        </p:nvGrpSpPr>
        <p:grpSpPr>
          <a:xfrm>
            <a:off x="5454378" y="4028433"/>
            <a:ext cx="152400" cy="223255"/>
            <a:chOff x="125278" y="2785443"/>
            <a:chExt cx="152400" cy="262175"/>
          </a:xfrm>
        </p:grpSpPr>
        <p:cxnSp>
          <p:nvCxnSpPr>
            <p:cNvPr id="150" name="Conector recto 149">
              <a:extLst>
                <a:ext uri="{FF2B5EF4-FFF2-40B4-BE49-F238E27FC236}">
                  <a16:creationId xmlns:a16="http://schemas.microsoft.com/office/drawing/2014/main" id="{35BF4616-93C6-E261-0371-3E3A626F1F36}"/>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51" name="Conector recto 150">
              <a:extLst>
                <a:ext uri="{FF2B5EF4-FFF2-40B4-BE49-F238E27FC236}">
                  <a16:creationId xmlns:a16="http://schemas.microsoft.com/office/drawing/2014/main" id="{79507037-9574-03FA-B5BD-DBD1869B880C}"/>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52" name="Conector recto 151">
              <a:extLst>
                <a:ext uri="{FF2B5EF4-FFF2-40B4-BE49-F238E27FC236}">
                  <a16:creationId xmlns:a16="http://schemas.microsoft.com/office/drawing/2014/main" id="{2D4B5FC4-73B0-39B5-4B94-4E59CA6DCEBC}"/>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53" name="Grupo 152">
            <a:extLst>
              <a:ext uri="{FF2B5EF4-FFF2-40B4-BE49-F238E27FC236}">
                <a16:creationId xmlns:a16="http://schemas.microsoft.com/office/drawing/2014/main" id="{732EEE6A-3C43-B774-ACBE-550E6E18CBA4}"/>
              </a:ext>
            </a:extLst>
          </p:cNvPr>
          <p:cNvGrpSpPr/>
          <p:nvPr/>
        </p:nvGrpSpPr>
        <p:grpSpPr>
          <a:xfrm>
            <a:off x="2918712" y="4197124"/>
            <a:ext cx="152400" cy="168746"/>
            <a:chOff x="125278" y="2785443"/>
            <a:chExt cx="152400" cy="262175"/>
          </a:xfrm>
        </p:grpSpPr>
        <p:cxnSp>
          <p:nvCxnSpPr>
            <p:cNvPr id="154" name="Conector recto 153">
              <a:extLst>
                <a:ext uri="{FF2B5EF4-FFF2-40B4-BE49-F238E27FC236}">
                  <a16:creationId xmlns:a16="http://schemas.microsoft.com/office/drawing/2014/main" id="{91CA4A5C-B1F1-F402-2836-607472188ECA}"/>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55" name="Conector recto 154">
              <a:extLst>
                <a:ext uri="{FF2B5EF4-FFF2-40B4-BE49-F238E27FC236}">
                  <a16:creationId xmlns:a16="http://schemas.microsoft.com/office/drawing/2014/main" id="{39FB9028-1187-00DA-F2E3-739A12D2FB67}"/>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156" name="Grupo 155">
            <a:extLst>
              <a:ext uri="{FF2B5EF4-FFF2-40B4-BE49-F238E27FC236}">
                <a16:creationId xmlns:a16="http://schemas.microsoft.com/office/drawing/2014/main" id="{292A0D7C-8325-8749-ECF7-49E74BCD7B8C}"/>
              </a:ext>
            </a:extLst>
          </p:cNvPr>
          <p:cNvGrpSpPr/>
          <p:nvPr/>
        </p:nvGrpSpPr>
        <p:grpSpPr>
          <a:xfrm>
            <a:off x="2403639" y="4248489"/>
            <a:ext cx="152400" cy="143258"/>
            <a:chOff x="125278" y="2785443"/>
            <a:chExt cx="152400" cy="262175"/>
          </a:xfrm>
        </p:grpSpPr>
        <p:cxnSp>
          <p:nvCxnSpPr>
            <p:cNvPr id="157" name="Conector recto 156">
              <a:extLst>
                <a:ext uri="{FF2B5EF4-FFF2-40B4-BE49-F238E27FC236}">
                  <a16:creationId xmlns:a16="http://schemas.microsoft.com/office/drawing/2014/main" id="{F52C38A8-FD0A-A9C3-3DBD-4514083145A0}"/>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158" name="Conector recto 157">
              <a:extLst>
                <a:ext uri="{FF2B5EF4-FFF2-40B4-BE49-F238E27FC236}">
                  <a16:creationId xmlns:a16="http://schemas.microsoft.com/office/drawing/2014/main" id="{F773FB0C-9007-80B6-6AA8-326F89F690FC}"/>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sp>
        <p:nvSpPr>
          <p:cNvPr id="159" name="CuadroTexto 158">
            <a:extLst>
              <a:ext uri="{FF2B5EF4-FFF2-40B4-BE49-F238E27FC236}">
                <a16:creationId xmlns:a16="http://schemas.microsoft.com/office/drawing/2014/main" id="{B72B7EDA-C735-1E07-DA4B-C0917329C0D3}"/>
              </a:ext>
            </a:extLst>
          </p:cNvPr>
          <p:cNvSpPr txBox="1"/>
          <p:nvPr/>
        </p:nvSpPr>
        <p:spPr>
          <a:xfrm>
            <a:off x="6522641" y="4668850"/>
            <a:ext cx="550386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rPr>
              <a:t>* p&lt;0.05; ** p&lt;0.01; *** p&lt;0.001 vs. PBO </a:t>
            </a:r>
            <a:endParaRPr kumimoji="0" lang="es-E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endParaRPr>
          </a:p>
        </p:txBody>
      </p:sp>
      <p:sp>
        <p:nvSpPr>
          <p:cNvPr id="238" name="CuadroTexto 237">
            <a:extLst>
              <a:ext uri="{FF2B5EF4-FFF2-40B4-BE49-F238E27FC236}">
                <a16:creationId xmlns:a16="http://schemas.microsoft.com/office/drawing/2014/main" id="{A7308554-9411-5AC0-3463-C4906D0CAFD9}"/>
              </a:ext>
            </a:extLst>
          </p:cNvPr>
          <p:cNvSpPr txBox="1"/>
          <p:nvPr/>
        </p:nvSpPr>
        <p:spPr>
          <a:xfrm>
            <a:off x="617744" y="4667755"/>
            <a:ext cx="2272020" cy="2151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rPr>
              <a:t>* p&lt;0.05; ** p&lt;0.01; *** p&lt;0.001 vs. PBO </a:t>
            </a:r>
            <a:endParaRPr kumimoji="0" lang="es-ES" sz="800" b="0" i="0" u="none" strike="noStrike" kern="1200" cap="none" spc="0" normalizeH="0" baseline="0" noProof="0">
              <a:ln>
                <a:noFill/>
              </a:ln>
              <a:solidFill>
                <a:srgbClr val="FFFFFF">
                  <a:lumMod val="50000"/>
                </a:srgbClr>
              </a:solidFill>
              <a:effectLst/>
              <a:uLnTx/>
              <a:uFillTx/>
              <a:latin typeface="Arial" panose="020B0604020202020204" pitchFamily="34" charset="0"/>
              <a:cs typeface="Arial" panose="020B0604020202020204" pitchFamily="34" charset="0"/>
            </a:endParaRPr>
          </a:p>
        </p:txBody>
      </p:sp>
      <p:grpSp>
        <p:nvGrpSpPr>
          <p:cNvPr id="239" name="Grupo 238">
            <a:extLst>
              <a:ext uri="{FF2B5EF4-FFF2-40B4-BE49-F238E27FC236}">
                <a16:creationId xmlns:a16="http://schemas.microsoft.com/office/drawing/2014/main" id="{D4E344D1-34D2-1CCB-76C4-4227A66E01FB}"/>
              </a:ext>
            </a:extLst>
          </p:cNvPr>
          <p:cNvGrpSpPr/>
          <p:nvPr/>
        </p:nvGrpSpPr>
        <p:grpSpPr>
          <a:xfrm>
            <a:off x="1907518" y="4167658"/>
            <a:ext cx="152400" cy="149978"/>
            <a:chOff x="125278" y="2785443"/>
            <a:chExt cx="152400" cy="149978"/>
          </a:xfrm>
        </p:grpSpPr>
        <p:cxnSp>
          <p:nvCxnSpPr>
            <p:cNvPr id="240" name="Conector recto 239">
              <a:extLst>
                <a:ext uri="{FF2B5EF4-FFF2-40B4-BE49-F238E27FC236}">
                  <a16:creationId xmlns:a16="http://schemas.microsoft.com/office/drawing/2014/main" id="{42E413C5-94B7-6BFC-EBCE-BF523EE766AE}"/>
                </a:ext>
              </a:extLst>
            </p:cNvPr>
            <p:cNvCxnSpPr>
              <a:cxnSpLocks/>
            </p:cNvCxnSpPr>
            <p:nvPr/>
          </p:nvCxnSpPr>
          <p:spPr>
            <a:xfrm>
              <a:off x="201478" y="2785443"/>
              <a:ext cx="0" cy="149978"/>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41" name="Conector recto 240">
              <a:extLst>
                <a:ext uri="{FF2B5EF4-FFF2-40B4-BE49-F238E27FC236}">
                  <a16:creationId xmlns:a16="http://schemas.microsoft.com/office/drawing/2014/main" id="{F1F8A3B8-CB7B-8123-6287-A9BA56FDDF8D}"/>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42" name="Grupo 241">
            <a:extLst>
              <a:ext uri="{FF2B5EF4-FFF2-40B4-BE49-F238E27FC236}">
                <a16:creationId xmlns:a16="http://schemas.microsoft.com/office/drawing/2014/main" id="{4C6276A3-59B4-79D6-D3A1-57794341C304}"/>
              </a:ext>
            </a:extLst>
          </p:cNvPr>
          <p:cNvGrpSpPr/>
          <p:nvPr/>
        </p:nvGrpSpPr>
        <p:grpSpPr>
          <a:xfrm>
            <a:off x="8585595" y="3935028"/>
            <a:ext cx="152400" cy="262175"/>
            <a:chOff x="125278" y="2785443"/>
            <a:chExt cx="152400" cy="262175"/>
          </a:xfrm>
        </p:grpSpPr>
        <p:cxnSp>
          <p:nvCxnSpPr>
            <p:cNvPr id="243" name="Conector recto 242">
              <a:extLst>
                <a:ext uri="{FF2B5EF4-FFF2-40B4-BE49-F238E27FC236}">
                  <a16:creationId xmlns:a16="http://schemas.microsoft.com/office/drawing/2014/main" id="{2155056B-8879-7486-98D9-AC60FBD38386}"/>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44" name="Conector recto 243">
              <a:extLst>
                <a:ext uri="{FF2B5EF4-FFF2-40B4-BE49-F238E27FC236}">
                  <a16:creationId xmlns:a16="http://schemas.microsoft.com/office/drawing/2014/main" id="{9A422B5C-CBA7-E28C-3F90-6C7053554376}"/>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45" name="Conector recto 244">
              <a:extLst>
                <a:ext uri="{FF2B5EF4-FFF2-40B4-BE49-F238E27FC236}">
                  <a16:creationId xmlns:a16="http://schemas.microsoft.com/office/drawing/2014/main" id="{F9009D4F-6968-CCEF-5A76-F55229D17E41}"/>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46" name="Grupo 245">
            <a:extLst>
              <a:ext uri="{FF2B5EF4-FFF2-40B4-BE49-F238E27FC236}">
                <a16:creationId xmlns:a16="http://schemas.microsoft.com/office/drawing/2014/main" id="{F77B128A-D864-B1BF-A63B-281A07B72377}"/>
              </a:ext>
            </a:extLst>
          </p:cNvPr>
          <p:cNvGrpSpPr/>
          <p:nvPr/>
        </p:nvGrpSpPr>
        <p:grpSpPr>
          <a:xfrm>
            <a:off x="9126473" y="3832206"/>
            <a:ext cx="152400" cy="262175"/>
            <a:chOff x="125278" y="2785443"/>
            <a:chExt cx="152400" cy="262175"/>
          </a:xfrm>
        </p:grpSpPr>
        <p:cxnSp>
          <p:nvCxnSpPr>
            <p:cNvPr id="247" name="Conector recto 246">
              <a:extLst>
                <a:ext uri="{FF2B5EF4-FFF2-40B4-BE49-F238E27FC236}">
                  <a16:creationId xmlns:a16="http://schemas.microsoft.com/office/drawing/2014/main" id="{F8A87B9E-CD2C-1206-E398-AA2708D56471}"/>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48" name="Conector recto 247">
              <a:extLst>
                <a:ext uri="{FF2B5EF4-FFF2-40B4-BE49-F238E27FC236}">
                  <a16:creationId xmlns:a16="http://schemas.microsoft.com/office/drawing/2014/main" id="{DC117E4E-9FF7-387D-42D0-24D18916ABC4}"/>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49" name="Conector recto 248">
              <a:extLst>
                <a:ext uri="{FF2B5EF4-FFF2-40B4-BE49-F238E27FC236}">
                  <a16:creationId xmlns:a16="http://schemas.microsoft.com/office/drawing/2014/main" id="{B67BEA11-A5B5-6CBB-AFAD-92BC4C6739F3}"/>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50" name="Grupo 249">
            <a:extLst>
              <a:ext uri="{FF2B5EF4-FFF2-40B4-BE49-F238E27FC236}">
                <a16:creationId xmlns:a16="http://schemas.microsoft.com/office/drawing/2014/main" id="{F0A8DF1A-D623-4EF2-C003-B2762F7B31DF}"/>
              </a:ext>
            </a:extLst>
          </p:cNvPr>
          <p:cNvGrpSpPr/>
          <p:nvPr/>
        </p:nvGrpSpPr>
        <p:grpSpPr>
          <a:xfrm>
            <a:off x="9674219" y="3772705"/>
            <a:ext cx="152400" cy="262175"/>
            <a:chOff x="125278" y="2785443"/>
            <a:chExt cx="152400" cy="262175"/>
          </a:xfrm>
        </p:grpSpPr>
        <p:cxnSp>
          <p:nvCxnSpPr>
            <p:cNvPr id="251" name="Conector recto 250">
              <a:extLst>
                <a:ext uri="{FF2B5EF4-FFF2-40B4-BE49-F238E27FC236}">
                  <a16:creationId xmlns:a16="http://schemas.microsoft.com/office/drawing/2014/main" id="{72E7E3FB-6F7A-0957-8B6A-EC6CBAA7AA4D}"/>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52" name="Conector recto 251">
              <a:extLst>
                <a:ext uri="{FF2B5EF4-FFF2-40B4-BE49-F238E27FC236}">
                  <a16:creationId xmlns:a16="http://schemas.microsoft.com/office/drawing/2014/main" id="{2959E219-6D44-9873-E008-D19E5A4CA85F}"/>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53" name="Conector recto 252">
              <a:extLst>
                <a:ext uri="{FF2B5EF4-FFF2-40B4-BE49-F238E27FC236}">
                  <a16:creationId xmlns:a16="http://schemas.microsoft.com/office/drawing/2014/main" id="{2452044C-06A7-7F58-DE8D-00E07A0C04D8}"/>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54" name="Grupo 253">
            <a:extLst>
              <a:ext uri="{FF2B5EF4-FFF2-40B4-BE49-F238E27FC236}">
                <a16:creationId xmlns:a16="http://schemas.microsoft.com/office/drawing/2014/main" id="{164052CA-B51D-7470-C6C3-800B7C6DE99A}"/>
              </a:ext>
            </a:extLst>
          </p:cNvPr>
          <p:cNvGrpSpPr/>
          <p:nvPr/>
        </p:nvGrpSpPr>
        <p:grpSpPr>
          <a:xfrm>
            <a:off x="10216354" y="3664016"/>
            <a:ext cx="152400" cy="262175"/>
            <a:chOff x="125278" y="2785443"/>
            <a:chExt cx="152400" cy="262175"/>
          </a:xfrm>
        </p:grpSpPr>
        <p:cxnSp>
          <p:nvCxnSpPr>
            <p:cNvPr id="255" name="Conector recto 254">
              <a:extLst>
                <a:ext uri="{FF2B5EF4-FFF2-40B4-BE49-F238E27FC236}">
                  <a16:creationId xmlns:a16="http://schemas.microsoft.com/office/drawing/2014/main" id="{B5161C66-4C85-DFB9-9850-FB0932A36BC7}"/>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56" name="Conector recto 255">
              <a:extLst>
                <a:ext uri="{FF2B5EF4-FFF2-40B4-BE49-F238E27FC236}">
                  <a16:creationId xmlns:a16="http://schemas.microsoft.com/office/drawing/2014/main" id="{D43AC47F-5A31-5DA5-E885-E5EE2F00DD75}"/>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57" name="Conector recto 256">
              <a:extLst>
                <a:ext uri="{FF2B5EF4-FFF2-40B4-BE49-F238E27FC236}">
                  <a16:creationId xmlns:a16="http://schemas.microsoft.com/office/drawing/2014/main" id="{2A4A18C8-14A6-96C1-9356-30C27D9F9008}"/>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58" name="Grupo 257">
            <a:extLst>
              <a:ext uri="{FF2B5EF4-FFF2-40B4-BE49-F238E27FC236}">
                <a16:creationId xmlns:a16="http://schemas.microsoft.com/office/drawing/2014/main" id="{7C8D2367-D4DF-EB12-523E-93F49E19923B}"/>
              </a:ext>
            </a:extLst>
          </p:cNvPr>
          <p:cNvGrpSpPr/>
          <p:nvPr/>
        </p:nvGrpSpPr>
        <p:grpSpPr>
          <a:xfrm>
            <a:off x="10756073" y="3483526"/>
            <a:ext cx="152400" cy="262175"/>
            <a:chOff x="125278" y="2785443"/>
            <a:chExt cx="152400" cy="262175"/>
          </a:xfrm>
        </p:grpSpPr>
        <p:cxnSp>
          <p:nvCxnSpPr>
            <p:cNvPr id="259" name="Conector recto 258">
              <a:extLst>
                <a:ext uri="{FF2B5EF4-FFF2-40B4-BE49-F238E27FC236}">
                  <a16:creationId xmlns:a16="http://schemas.microsoft.com/office/drawing/2014/main" id="{F4AC1208-F8E3-CA68-973D-6EA6392CCBFE}"/>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60" name="Conector recto 259">
              <a:extLst>
                <a:ext uri="{FF2B5EF4-FFF2-40B4-BE49-F238E27FC236}">
                  <a16:creationId xmlns:a16="http://schemas.microsoft.com/office/drawing/2014/main" id="{1709F3DE-B743-5E56-F1D3-8310E0A2E451}"/>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61" name="Conector recto 260">
              <a:extLst>
                <a:ext uri="{FF2B5EF4-FFF2-40B4-BE49-F238E27FC236}">
                  <a16:creationId xmlns:a16="http://schemas.microsoft.com/office/drawing/2014/main" id="{ECF87B7E-D5AA-5C58-AAE8-D2FF5332E7D6}"/>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62" name="Grupo 261">
            <a:extLst>
              <a:ext uri="{FF2B5EF4-FFF2-40B4-BE49-F238E27FC236}">
                <a16:creationId xmlns:a16="http://schemas.microsoft.com/office/drawing/2014/main" id="{728CF070-2B3C-3472-7677-7F9BAB214851}"/>
              </a:ext>
            </a:extLst>
          </p:cNvPr>
          <p:cNvGrpSpPr/>
          <p:nvPr/>
        </p:nvGrpSpPr>
        <p:grpSpPr>
          <a:xfrm>
            <a:off x="11294187" y="3450353"/>
            <a:ext cx="152400" cy="262175"/>
            <a:chOff x="125278" y="2785443"/>
            <a:chExt cx="152400" cy="262175"/>
          </a:xfrm>
        </p:grpSpPr>
        <p:cxnSp>
          <p:nvCxnSpPr>
            <p:cNvPr id="263" name="Conector recto 262">
              <a:extLst>
                <a:ext uri="{FF2B5EF4-FFF2-40B4-BE49-F238E27FC236}">
                  <a16:creationId xmlns:a16="http://schemas.microsoft.com/office/drawing/2014/main" id="{480FC5B8-0957-6B18-369F-8AFD99F1E2C3}"/>
                </a:ext>
              </a:extLst>
            </p:cNvPr>
            <p:cNvCxnSpPr>
              <a:cxnSpLocks/>
            </p:cNvCxnSpPr>
            <p:nvPr/>
          </p:nvCxnSpPr>
          <p:spPr>
            <a:xfrm>
              <a:off x="201478" y="2785443"/>
              <a:ext cx="0" cy="262175"/>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64" name="Conector recto 263">
              <a:extLst>
                <a:ext uri="{FF2B5EF4-FFF2-40B4-BE49-F238E27FC236}">
                  <a16:creationId xmlns:a16="http://schemas.microsoft.com/office/drawing/2014/main" id="{1961FB25-9692-7FB8-42A2-41B09FB907FB}"/>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65" name="Conector recto 264">
              <a:extLst>
                <a:ext uri="{FF2B5EF4-FFF2-40B4-BE49-F238E27FC236}">
                  <a16:creationId xmlns:a16="http://schemas.microsoft.com/office/drawing/2014/main" id="{A152977B-66DA-D6B6-2E1B-E0F7857CB141}"/>
                </a:ext>
              </a:extLst>
            </p:cNvPr>
            <p:cNvCxnSpPr>
              <a:cxnSpLocks/>
            </p:cNvCxnSpPr>
            <p:nvPr/>
          </p:nvCxnSpPr>
          <p:spPr>
            <a:xfrm>
              <a:off x="125278" y="3047618"/>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66" name="Grupo 265">
            <a:extLst>
              <a:ext uri="{FF2B5EF4-FFF2-40B4-BE49-F238E27FC236}">
                <a16:creationId xmlns:a16="http://schemas.microsoft.com/office/drawing/2014/main" id="{270C1E58-9FD9-07F1-2779-3652DE38E7D3}"/>
              </a:ext>
            </a:extLst>
          </p:cNvPr>
          <p:cNvGrpSpPr/>
          <p:nvPr/>
        </p:nvGrpSpPr>
        <p:grpSpPr>
          <a:xfrm>
            <a:off x="10216354" y="4134786"/>
            <a:ext cx="152400" cy="223255"/>
            <a:chOff x="125278" y="2785443"/>
            <a:chExt cx="152400" cy="262175"/>
          </a:xfrm>
        </p:grpSpPr>
        <p:cxnSp>
          <p:nvCxnSpPr>
            <p:cNvPr id="267" name="Conector recto 266">
              <a:extLst>
                <a:ext uri="{FF2B5EF4-FFF2-40B4-BE49-F238E27FC236}">
                  <a16:creationId xmlns:a16="http://schemas.microsoft.com/office/drawing/2014/main" id="{0FFC9C85-78BF-FF8C-1493-8698909ACBEF}"/>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68" name="Conector recto 267">
              <a:extLst>
                <a:ext uri="{FF2B5EF4-FFF2-40B4-BE49-F238E27FC236}">
                  <a16:creationId xmlns:a16="http://schemas.microsoft.com/office/drawing/2014/main" id="{79448F2E-D479-8B38-3B6E-4DBB01E28939}"/>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69" name="Conector recto 268">
              <a:extLst>
                <a:ext uri="{FF2B5EF4-FFF2-40B4-BE49-F238E27FC236}">
                  <a16:creationId xmlns:a16="http://schemas.microsoft.com/office/drawing/2014/main" id="{1BCB1411-BEAA-AFE9-F018-883118C9F07E}"/>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70" name="Grupo 269">
            <a:extLst>
              <a:ext uri="{FF2B5EF4-FFF2-40B4-BE49-F238E27FC236}">
                <a16:creationId xmlns:a16="http://schemas.microsoft.com/office/drawing/2014/main" id="{B033AFEB-63E9-B89B-F67F-D38E1A6A0DE6}"/>
              </a:ext>
            </a:extLst>
          </p:cNvPr>
          <p:cNvGrpSpPr/>
          <p:nvPr/>
        </p:nvGrpSpPr>
        <p:grpSpPr>
          <a:xfrm>
            <a:off x="10756073" y="4105035"/>
            <a:ext cx="152400" cy="223255"/>
            <a:chOff x="125278" y="2785443"/>
            <a:chExt cx="152400" cy="262175"/>
          </a:xfrm>
        </p:grpSpPr>
        <p:cxnSp>
          <p:nvCxnSpPr>
            <p:cNvPr id="271" name="Conector recto 270">
              <a:extLst>
                <a:ext uri="{FF2B5EF4-FFF2-40B4-BE49-F238E27FC236}">
                  <a16:creationId xmlns:a16="http://schemas.microsoft.com/office/drawing/2014/main" id="{7BC2419C-04F4-8B99-9732-9A4E1555B8CF}"/>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72" name="Conector recto 271">
              <a:extLst>
                <a:ext uri="{FF2B5EF4-FFF2-40B4-BE49-F238E27FC236}">
                  <a16:creationId xmlns:a16="http://schemas.microsoft.com/office/drawing/2014/main" id="{13C5D046-5610-25F7-3DA6-846184D18531}"/>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73" name="Conector recto 272">
              <a:extLst>
                <a:ext uri="{FF2B5EF4-FFF2-40B4-BE49-F238E27FC236}">
                  <a16:creationId xmlns:a16="http://schemas.microsoft.com/office/drawing/2014/main" id="{995204B9-DBC5-A9E6-F80A-8F6DECD91CEF}"/>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74" name="Grupo 273">
            <a:extLst>
              <a:ext uri="{FF2B5EF4-FFF2-40B4-BE49-F238E27FC236}">
                <a16:creationId xmlns:a16="http://schemas.microsoft.com/office/drawing/2014/main" id="{75438BB0-06D8-E3C4-DEC4-42839828CB7C}"/>
              </a:ext>
            </a:extLst>
          </p:cNvPr>
          <p:cNvGrpSpPr/>
          <p:nvPr/>
        </p:nvGrpSpPr>
        <p:grpSpPr>
          <a:xfrm>
            <a:off x="11294187" y="4017032"/>
            <a:ext cx="152400" cy="223255"/>
            <a:chOff x="125278" y="2785443"/>
            <a:chExt cx="152400" cy="262175"/>
          </a:xfrm>
        </p:grpSpPr>
        <p:cxnSp>
          <p:nvCxnSpPr>
            <p:cNvPr id="275" name="Conector recto 274">
              <a:extLst>
                <a:ext uri="{FF2B5EF4-FFF2-40B4-BE49-F238E27FC236}">
                  <a16:creationId xmlns:a16="http://schemas.microsoft.com/office/drawing/2014/main" id="{566AE27A-D1E1-CF23-D9F4-D214AA148F29}"/>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76" name="Conector recto 275">
              <a:extLst>
                <a:ext uri="{FF2B5EF4-FFF2-40B4-BE49-F238E27FC236}">
                  <a16:creationId xmlns:a16="http://schemas.microsoft.com/office/drawing/2014/main" id="{33C19EBD-9925-C906-00CB-A2D06453692F}"/>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77" name="Conector recto 276">
              <a:extLst>
                <a:ext uri="{FF2B5EF4-FFF2-40B4-BE49-F238E27FC236}">
                  <a16:creationId xmlns:a16="http://schemas.microsoft.com/office/drawing/2014/main" id="{C1FF708F-235E-20C0-F167-6639E8235703}"/>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78" name="Grupo 277">
            <a:extLst>
              <a:ext uri="{FF2B5EF4-FFF2-40B4-BE49-F238E27FC236}">
                <a16:creationId xmlns:a16="http://schemas.microsoft.com/office/drawing/2014/main" id="{8B3A9511-CD99-C6F0-A8A1-ABE8A1976EC7}"/>
              </a:ext>
            </a:extLst>
          </p:cNvPr>
          <p:cNvGrpSpPr/>
          <p:nvPr/>
        </p:nvGrpSpPr>
        <p:grpSpPr>
          <a:xfrm>
            <a:off x="8585073" y="4226412"/>
            <a:ext cx="152400" cy="149978"/>
            <a:chOff x="125278" y="2785443"/>
            <a:chExt cx="152400" cy="262175"/>
          </a:xfrm>
        </p:grpSpPr>
        <p:cxnSp>
          <p:nvCxnSpPr>
            <p:cNvPr id="279" name="Conector recto 278">
              <a:extLst>
                <a:ext uri="{FF2B5EF4-FFF2-40B4-BE49-F238E27FC236}">
                  <a16:creationId xmlns:a16="http://schemas.microsoft.com/office/drawing/2014/main" id="{B00B9471-0022-6350-9B6E-A0BCC2335036}"/>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80" name="Conector recto 279">
              <a:extLst>
                <a:ext uri="{FF2B5EF4-FFF2-40B4-BE49-F238E27FC236}">
                  <a16:creationId xmlns:a16="http://schemas.microsoft.com/office/drawing/2014/main" id="{B44D0603-D787-66CD-1659-4FCD9A468A1B}"/>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81" name="Grupo 280">
            <a:extLst>
              <a:ext uri="{FF2B5EF4-FFF2-40B4-BE49-F238E27FC236}">
                <a16:creationId xmlns:a16="http://schemas.microsoft.com/office/drawing/2014/main" id="{EED0AFB2-C303-2A32-6CF6-6AF166841589}"/>
              </a:ext>
            </a:extLst>
          </p:cNvPr>
          <p:cNvGrpSpPr/>
          <p:nvPr/>
        </p:nvGrpSpPr>
        <p:grpSpPr>
          <a:xfrm>
            <a:off x="8055223" y="4098511"/>
            <a:ext cx="152400" cy="149978"/>
            <a:chOff x="125278" y="2785443"/>
            <a:chExt cx="152400" cy="149978"/>
          </a:xfrm>
        </p:grpSpPr>
        <p:cxnSp>
          <p:nvCxnSpPr>
            <p:cNvPr id="282" name="Conector recto 281">
              <a:extLst>
                <a:ext uri="{FF2B5EF4-FFF2-40B4-BE49-F238E27FC236}">
                  <a16:creationId xmlns:a16="http://schemas.microsoft.com/office/drawing/2014/main" id="{76719021-7ED7-01DA-AD60-D8F868308411}"/>
                </a:ext>
              </a:extLst>
            </p:cNvPr>
            <p:cNvCxnSpPr>
              <a:cxnSpLocks/>
            </p:cNvCxnSpPr>
            <p:nvPr/>
          </p:nvCxnSpPr>
          <p:spPr>
            <a:xfrm>
              <a:off x="201478" y="2785443"/>
              <a:ext cx="0" cy="149978"/>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cxnSp>
          <p:nvCxnSpPr>
            <p:cNvPr id="283" name="Conector recto 282">
              <a:extLst>
                <a:ext uri="{FF2B5EF4-FFF2-40B4-BE49-F238E27FC236}">
                  <a16:creationId xmlns:a16="http://schemas.microsoft.com/office/drawing/2014/main" id="{9F97FCCB-CA09-DE9E-4879-5D0C6193D373}"/>
                </a:ext>
              </a:extLst>
            </p:cNvPr>
            <p:cNvCxnSpPr>
              <a:cxnSpLocks/>
            </p:cNvCxnSpPr>
            <p:nvPr/>
          </p:nvCxnSpPr>
          <p:spPr>
            <a:xfrm>
              <a:off x="125278" y="2785443"/>
              <a:ext cx="152400" cy="0"/>
            </a:xfrm>
            <a:prstGeom prst="line">
              <a:avLst/>
            </a:prstGeom>
            <a:ln w="9525">
              <a:solidFill>
                <a:srgbClr val="7A45B8"/>
              </a:solidFill>
            </a:ln>
            <a:effectLst/>
          </p:spPr>
          <p:style>
            <a:lnRef idx="2">
              <a:schemeClr val="accent1"/>
            </a:lnRef>
            <a:fillRef idx="0">
              <a:schemeClr val="accent1"/>
            </a:fillRef>
            <a:effectRef idx="1">
              <a:schemeClr val="accent1"/>
            </a:effectRef>
            <a:fontRef idx="minor">
              <a:schemeClr val="tx1"/>
            </a:fontRef>
          </p:style>
        </p:cxnSp>
      </p:grpSp>
      <p:grpSp>
        <p:nvGrpSpPr>
          <p:cNvPr id="284" name="Grupo 283">
            <a:extLst>
              <a:ext uri="{FF2B5EF4-FFF2-40B4-BE49-F238E27FC236}">
                <a16:creationId xmlns:a16="http://schemas.microsoft.com/office/drawing/2014/main" id="{64B00947-869E-8490-115E-089ECE2DE4FF}"/>
              </a:ext>
            </a:extLst>
          </p:cNvPr>
          <p:cNvGrpSpPr/>
          <p:nvPr/>
        </p:nvGrpSpPr>
        <p:grpSpPr>
          <a:xfrm>
            <a:off x="9670311" y="4134786"/>
            <a:ext cx="152400" cy="223255"/>
            <a:chOff x="125278" y="2785443"/>
            <a:chExt cx="152400" cy="262175"/>
          </a:xfrm>
        </p:grpSpPr>
        <p:cxnSp>
          <p:nvCxnSpPr>
            <p:cNvPr id="285" name="Conector recto 284">
              <a:extLst>
                <a:ext uri="{FF2B5EF4-FFF2-40B4-BE49-F238E27FC236}">
                  <a16:creationId xmlns:a16="http://schemas.microsoft.com/office/drawing/2014/main" id="{DF7D2CAF-C727-DC67-E586-62E1F366FFA0}"/>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86" name="Conector recto 285">
              <a:extLst>
                <a:ext uri="{FF2B5EF4-FFF2-40B4-BE49-F238E27FC236}">
                  <a16:creationId xmlns:a16="http://schemas.microsoft.com/office/drawing/2014/main" id="{98764285-3369-F025-3F1C-CD6375892D72}"/>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87" name="Conector recto 286">
              <a:extLst>
                <a:ext uri="{FF2B5EF4-FFF2-40B4-BE49-F238E27FC236}">
                  <a16:creationId xmlns:a16="http://schemas.microsoft.com/office/drawing/2014/main" id="{F446DC11-C765-73D4-A06D-5BD3E2B5EB8C}"/>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grpSp>
        <p:nvGrpSpPr>
          <p:cNvPr id="288" name="Grupo 287">
            <a:extLst>
              <a:ext uri="{FF2B5EF4-FFF2-40B4-BE49-F238E27FC236}">
                <a16:creationId xmlns:a16="http://schemas.microsoft.com/office/drawing/2014/main" id="{F802BA62-A1CA-F5D7-1EE2-FC7594723FA1}"/>
              </a:ext>
            </a:extLst>
          </p:cNvPr>
          <p:cNvGrpSpPr/>
          <p:nvPr/>
        </p:nvGrpSpPr>
        <p:grpSpPr>
          <a:xfrm>
            <a:off x="9130593" y="4162315"/>
            <a:ext cx="152400" cy="194925"/>
            <a:chOff x="125278" y="2785443"/>
            <a:chExt cx="152400" cy="262175"/>
          </a:xfrm>
        </p:grpSpPr>
        <p:cxnSp>
          <p:nvCxnSpPr>
            <p:cNvPr id="289" name="Conector recto 288">
              <a:extLst>
                <a:ext uri="{FF2B5EF4-FFF2-40B4-BE49-F238E27FC236}">
                  <a16:creationId xmlns:a16="http://schemas.microsoft.com/office/drawing/2014/main" id="{F0F49FD7-0C41-31BC-3074-EBB932F4780D}"/>
                </a:ext>
              </a:extLst>
            </p:cNvPr>
            <p:cNvCxnSpPr>
              <a:cxnSpLocks/>
            </p:cNvCxnSpPr>
            <p:nvPr/>
          </p:nvCxnSpPr>
          <p:spPr>
            <a:xfrm>
              <a:off x="201478" y="2785443"/>
              <a:ext cx="0" cy="262175"/>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90" name="Conector recto 289">
              <a:extLst>
                <a:ext uri="{FF2B5EF4-FFF2-40B4-BE49-F238E27FC236}">
                  <a16:creationId xmlns:a16="http://schemas.microsoft.com/office/drawing/2014/main" id="{DB26FAFA-5A0C-930D-5AC9-93E7021DB700}"/>
                </a:ext>
              </a:extLst>
            </p:cNvPr>
            <p:cNvCxnSpPr>
              <a:cxnSpLocks/>
            </p:cNvCxnSpPr>
            <p:nvPr/>
          </p:nvCxnSpPr>
          <p:spPr>
            <a:xfrm>
              <a:off x="125278" y="2785443"/>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cxnSp>
          <p:nvCxnSpPr>
            <p:cNvPr id="291" name="Conector recto 290">
              <a:extLst>
                <a:ext uri="{FF2B5EF4-FFF2-40B4-BE49-F238E27FC236}">
                  <a16:creationId xmlns:a16="http://schemas.microsoft.com/office/drawing/2014/main" id="{29A95859-9222-C247-2973-B504B2EDE510}"/>
                </a:ext>
              </a:extLst>
            </p:cNvPr>
            <p:cNvCxnSpPr>
              <a:cxnSpLocks/>
            </p:cNvCxnSpPr>
            <p:nvPr/>
          </p:nvCxnSpPr>
          <p:spPr>
            <a:xfrm>
              <a:off x="125278" y="3047618"/>
              <a:ext cx="152400" cy="0"/>
            </a:xfrm>
            <a:prstGeom prst="line">
              <a:avLst/>
            </a:prstGeom>
            <a:ln w="9525">
              <a:solidFill>
                <a:srgbClr val="C5C5C5"/>
              </a:solidFill>
            </a:ln>
            <a:effectLst/>
          </p:spPr>
          <p:style>
            <a:lnRef idx="2">
              <a:schemeClr val="accent1"/>
            </a:lnRef>
            <a:fillRef idx="0">
              <a:schemeClr val="accent1"/>
            </a:fillRef>
            <a:effectRef idx="1">
              <a:schemeClr val="accent1"/>
            </a:effectRef>
            <a:fontRef idx="minor">
              <a:schemeClr val="tx1"/>
            </a:fontRef>
          </p:style>
        </p:cxnSp>
      </p:grpSp>
      <p:sp>
        <p:nvSpPr>
          <p:cNvPr id="292" name="Rectángulo: esquinas redondeadas 291">
            <a:extLst>
              <a:ext uri="{FF2B5EF4-FFF2-40B4-BE49-F238E27FC236}">
                <a16:creationId xmlns:a16="http://schemas.microsoft.com/office/drawing/2014/main" id="{9C09851A-2214-D864-2F27-4930BA1A8E28}"/>
              </a:ext>
            </a:extLst>
          </p:cNvPr>
          <p:cNvSpPr/>
          <p:nvPr/>
        </p:nvSpPr>
        <p:spPr>
          <a:xfrm>
            <a:off x="1705692" y="2476266"/>
            <a:ext cx="1986081" cy="553482"/>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Rápido inicio de acción</a:t>
            </a:r>
            <a:r>
              <a:rPr kumimoji="0" lang="es-ES" sz="1050" b="1" i="0" u="none" strike="noStrike" kern="1200" cap="none" spc="0" normalizeH="0" baseline="30000">
                <a:ln>
                  <a:noFill/>
                </a:ln>
                <a:solidFill>
                  <a:srgbClr val="002855"/>
                </a:solidFill>
                <a:effectLst/>
                <a:uLnTx/>
                <a:uFillTx/>
                <a:latin typeface="Arial" panose="020B0604020202020204" pitchFamily="34" charset="0"/>
                <a:cs typeface="Arial" panose="020B0604020202020204" pitchFamily="34" charset="0"/>
              </a:rPr>
              <a:t>2</a:t>
            </a: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a:t>
            </a:r>
            <a:r>
              <a:rPr kumimoji="0" lang="es-ES" sz="1050" b="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 mejora significativa a partir </a:t>
            </a:r>
            <a:r>
              <a:rPr kumimoji="0" lang="es-ES" sz="105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de la semana 4</a:t>
            </a:r>
          </a:p>
        </p:txBody>
      </p:sp>
      <p:cxnSp>
        <p:nvCxnSpPr>
          <p:cNvPr id="293" name="Conector recto de flecha 292">
            <a:extLst>
              <a:ext uri="{FF2B5EF4-FFF2-40B4-BE49-F238E27FC236}">
                <a16:creationId xmlns:a16="http://schemas.microsoft.com/office/drawing/2014/main" id="{628DAC0D-980D-520F-803C-CF06D27BC824}"/>
              </a:ext>
            </a:extLst>
          </p:cNvPr>
          <p:cNvCxnSpPr>
            <a:cxnSpLocks/>
          </p:cNvCxnSpPr>
          <p:nvPr/>
        </p:nvCxnSpPr>
        <p:spPr>
          <a:xfrm>
            <a:off x="2479839" y="3146060"/>
            <a:ext cx="0" cy="552115"/>
          </a:xfrm>
          <a:prstGeom prst="straightConnector1">
            <a:avLst/>
          </a:prstGeom>
          <a:ln w="28575">
            <a:solidFill>
              <a:srgbClr val="00206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4" name="Rectángulo: esquinas redondeadas 293">
            <a:extLst>
              <a:ext uri="{FF2B5EF4-FFF2-40B4-BE49-F238E27FC236}">
                <a16:creationId xmlns:a16="http://schemas.microsoft.com/office/drawing/2014/main" id="{345257C6-C2C9-C6AA-22B3-EC66A1FDD98C}"/>
              </a:ext>
            </a:extLst>
          </p:cNvPr>
          <p:cNvSpPr/>
          <p:nvPr/>
        </p:nvSpPr>
        <p:spPr>
          <a:xfrm>
            <a:off x="3125823" y="5174564"/>
            <a:ext cx="6517223" cy="563255"/>
          </a:xfrm>
          <a:prstGeom prst="roundRect">
            <a:avLst>
              <a:gd name="adj" fmla="val 9903"/>
            </a:avLst>
          </a:prstGeom>
          <a:solidFill>
            <a:srgbClr val="F1F2F2">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los pacientes tratados con lebrikizumab en monoterapia alcanzaron el EASI 90 en la semana 16 en ADvocate 1, frente al 9% con placebo</a:t>
            </a:r>
            <a:r>
              <a:rPr kumimoji="0" lang="es-ES" sz="14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1</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endPar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295" name="Chart 8">
            <a:extLst>
              <a:ext uri="{FF2B5EF4-FFF2-40B4-BE49-F238E27FC236}">
                <a16:creationId xmlns:a16="http://schemas.microsoft.com/office/drawing/2014/main" id="{61620FC4-7D1F-AA06-1306-722F3B1C6A54}"/>
              </a:ext>
            </a:extLst>
          </p:cNvPr>
          <p:cNvGraphicFramePr/>
          <p:nvPr>
            <p:extLst>
              <p:ext uri="{D42A27DB-BD31-4B8C-83A1-F6EECF244321}">
                <p14:modId xmlns:p14="http://schemas.microsoft.com/office/powerpoint/2010/main" val="1613596336"/>
              </p:ext>
            </p:extLst>
          </p:nvPr>
        </p:nvGraphicFramePr>
        <p:xfrm>
          <a:off x="2058111" y="4880191"/>
          <a:ext cx="1496201" cy="1152000"/>
        </p:xfrm>
        <a:graphic>
          <a:graphicData uri="http://schemas.openxmlformats.org/drawingml/2006/chart">
            <c:chart xmlns:c="http://schemas.openxmlformats.org/drawingml/2006/chart" xmlns:r="http://schemas.openxmlformats.org/officeDocument/2006/relationships" r:id="rId5"/>
          </a:graphicData>
        </a:graphic>
      </p:graphicFrame>
      <p:sp>
        <p:nvSpPr>
          <p:cNvPr id="296" name="CuadroTexto 295">
            <a:extLst>
              <a:ext uri="{FF2B5EF4-FFF2-40B4-BE49-F238E27FC236}">
                <a16:creationId xmlns:a16="http://schemas.microsoft.com/office/drawing/2014/main" id="{7FD122C9-0CC9-63C5-1B15-E025AEF17040}"/>
              </a:ext>
            </a:extLst>
          </p:cNvPr>
          <p:cNvSpPr txBox="1"/>
          <p:nvPr/>
        </p:nvSpPr>
        <p:spPr>
          <a:xfrm>
            <a:off x="2461588" y="5256136"/>
            <a:ext cx="745467"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38% </a:t>
            </a:r>
          </a:p>
        </p:txBody>
      </p:sp>
      <p:pic>
        <p:nvPicPr>
          <p:cNvPr id="6" name="Imagen 5" descr="Forma, Rectángulo&#10;&#10;Descripción generada automáticamente">
            <a:extLst>
              <a:ext uri="{FF2B5EF4-FFF2-40B4-BE49-F238E27FC236}">
                <a16:creationId xmlns:a16="http://schemas.microsoft.com/office/drawing/2014/main" id="{8E3AF715-383E-6485-24E6-DB6EDDB45C37}"/>
              </a:ext>
            </a:extLst>
          </p:cNvPr>
          <p:cNvPicPr>
            <a:picLocks noChangeAspect="1"/>
          </p:cNvPicPr>
          <p:nvPr/>
        </p:nvPicPr>
        <p:blipFill>
          <a:blip r:embed="rId6"/>
          <a:stretch>
            <a:fillRect/>
          </a:stretch>
        </p:blipFill>
        <p:spPr>
          <a:xfrm rot="10800000">
            <a:off x="4698494" y="4018809"/>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457042AA-068C-9D1C-B60F-6C5E18604244}"/>
              </a:ext>
            </a:extLst>
          </p:cNvPr>
          <p:cNvPicPr>
            <a:picLocks noChangeAspect="1"/>
          </p:cNvPicPr>
          <p:nvPr/>
        </p:nvPicPr>
        <p:blipFill>
          <a:blip r:embed="rId6"/>
          <a:stretch>
            <a:fillRect/>
          </a:stretch>
        </p:blipFill>
        <p:spPr>
          <a:xfrm>
            <a:off x="400918" y="1219823"/>
            <a:ext cx="1459172" cy="1004676"/>
          </a:xfrm>
          <a:prstGeom prst="rect">
            <a:avLst/>
          </a:prstGeom>
        </p:spPr>
      </p:pic>
      <p:pic>
        <p:nvPicPr>
          <p:cNvPr id="8" name="Imagen 7" descr="Forma, Rectángulo&#10;&#10;Descripción generada automáticamente">
            <a:extLst>
              <a:ext uri="{FF2B5EF4-FFF2-40B4-BE49-F238E27FC236}">
                <a16:creationId xmlns:a16="http://schemas.microsoft.com/office/drawing/2014/main" id="{EC1EFBCA-B48F-80C5-6D25-5345D32E2DEA}"/>
              </a:ext>
            </a:extLst>
          </p:cNvPr>
          <p:cNvPicPr>
            <a:picLocks noChangeAspect="1"/>
          </p:cNvPicPr>
          <p:nvPr/>
        </p:nvPicPr>
        <p:blipFill>
          <a:blip r:embed="rId6"/>
          <a:stretch>
            <a:fillRect/>
          </a:stretch>
        </p:blipFill>
        <p:spPr>
          <a:xfrm rot="10800000">
            <a:off x="10619006" y="4014339"/>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A02B2745-C7CD-41D0-97C7-F1B8C5C39C8E}"/>
              </a:ext>
            </a:extLst>
          </p:cNvPr>
          <p:cNvPicPr>
            <a:picLocks noChangeAspect="1"/>
          </p:cNvPicPr>
          <p:nvPr/>
        </p:nvPicPr>
        <p:blipFill>
          <a:blip r:embed="rId6"/>
          <a:stretch>
            <a:fillRect/>
          </a:stretch>
        </p:blipFill>
        <p:spPr>
          <a:xfrm>
            <a:off x="6321430" y="1215353"/>
            <a:ext cx="1459172" cy="1004676"/>
          </a:xfrm>
          <a:prstGeom prst="rect">
            <a:avLst/>
          </a:prstGeom>
        </p:spPr>
      </p:pic>
      <p:sp>
        <p:nvSpPr>
          <p:cNvPr id="2" name="Marcador de texto 4">
            <a:extLst>
              <a:ext uri="{FF2B5EF4-FFF2-40B4-BE49-F238E27FC236}">
                <a16:creationId xmlns:a16="http://schemas.microsoft.com/office/drawing/2014/main" id="{58716C23-2468-C5B6-1EE3-06E8605B5384}"/>
              </a:ext>
            </a:extLst>
          </p:cNvPr>
          <p:cNvSpPr>
            <a:spLocks noGrp="1"/>
          </p:cNvSpPr>
          <p:nvPr>
            <p:ph idx="1"/>
          </p:nvPr>
        </p:nvSpPr>
        <p:spPr>
          <a:xfrm>
            <a:off x="555110" y="660855"/>
            <a:ext cx="10991328" cy="420696"/>
          </a:xfrm>
        </p:spPr>
        <p:txBody>
          <a:bodyPr>
            <a:normAutofit/>
          </a:bodyPr>
          <a:lstStyle/>
          <a:p>
            <a:pPr marL="0" indent="0">
              <a:buNone/>
            </a:pPr>
            <a:r>
              <a:rPr lang="es-ES" sz="1400" b="1"/>
              <a:t>EASI-90 en monoterapia en la semana 16</a:t>
            </a:r>
          </a:p>
        </p:txBody>
      </p:sp>
      <p:sp>
        <p:nvSpPr>
          <p:cNvPr id="5" name="Marcador de pie de página 76">
            <a:extLst>
              <a:ext uri="{FF2B5EF4-FFF2-40B4-BE49-F238E27FC236}">
                <a16:creationId xmlns:a16="http://schemas.microsoft.com/office/drawing/2014/main" id="{7298BCC7-FD04-635D-FC67-E06965CFC67A}"/>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Los datos faltantes como resultado de la medicación de rescate o la interrupción del tratamiento debido a la falta de eficacia se imputaron con los valores basales; los datos faltantes debido a otras razones se imputaron con MCMC-MI dentro de los grupos de tratamiento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EASI: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Índice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Área</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y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Gravedad</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del Eczema; LEB: Lebrikizumab; MI: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múltiple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número</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pacientes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en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la población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análisis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NRI: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no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respondedores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PBO: placebo; C2S: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cada</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2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semanas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incluyendo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apéndice</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suplementario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2</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J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et al,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From</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AEDV2022 P0202</a:t>
            </a:r>
            <a:endParaRPr kumimoji="0" lang="en-US" sz="700" b="0" u="none" strike="noStrike" kern="1200" cap="none" spc="0" normalizeH="0" baseline="0" noProof="0">
              <a:ln>
                <a:noFill/>
              </a:ln>
              <a:solidFill>
                <a:srgbClr val="FFFFFF">
                  <a:lumMod val="65000"/>
                </a:srgbClr>
              </a:solidFill>
              <a:effectLst/>
              <a:highlight>
                <a:srgbClr val="FFFF00"/>
              </a:highlight>
              <a:uLnTx/>
              <a:uFillTx/>
              <a:latin typeface="Arial" panose="020B0604020202020204"/>
              <a:ea typeface="+mn-ea"/>
              <a:cs typeface="+mn-cs"/>
            </a:endParaRPr>
          </a:p>
        </p:txBody>
      </p:sp>
    </p:spTree>
    <p:extLst>
      <p:ext uri="{BB962C8B-B14F-4D97-AF65-F5344CB8AC3E}">
        <p14:creationId xmlns:p14="http://schemas.microsoft.com/office/powerpoint/2010/main" val="224281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859366" cy="903218"/>
          </a:xfrm>
        </p:spPr>
        <p:txBody>
          <a:bodyPr>
            <a:noAutofit/>
          </a:bodyPr>
          <a:lstStyle/>
          <a:p>
            <a:r>
              <a:rPr lang="es-ES" sz="2600">
                <a:solidFill>
                  <a:srgbClr val="7A45B8"/>
                </a:solidFill>
              </a:rPr>
              <a:t>Mejoría de la respuesta IGA 0/1 con reducción de ≥2 puntos </a:t>
            </a:r>
            <a:br>
              <a:rPr lang="es-ES" sz="2600">
                <a:solidFill>
                  <a:srgbClr val="7A45B8"/>
                </a:solidFill>
              </a:rPr>
            </a:br>
            <a:r>
              <a:rPr lang="es-ES" sz="2600"/>
              <a:t>en monoterapia en la semana 16</a:t>
            </a:r>
          </a:p>
        </p:txBody>
      </p:sp>
      <p:grpSp>
        <p:nvGrpSpPr>
          <p:cNvPr id="203" name="Group 1">
            <a:extLst>
              <a:ext uri="{FF2B5EF4-FFF2-40B4-BE49-F238E27FC236}">
                <a16:creationId xmlns:a16="http://schemas.microsoft.com/office/drawing/2014/main" id="{FC77CDEE-A0F1-C6F4-03FD-36D120A4872E}"/>
              </a:ext>
            </a:extLst>
          </p:cNvPr>
          <p:cNvGrpSpPr/>
          <p:nvPr/>
        </p:nvGrpSpPr>
        <p:grpSpPr>
          <a:xfrm>
            <a:off x="608921" y="1328659"/>
            <a:ext cx="11076036" cy="3572924"/>
            <a:chOff x="395071" y="1435773"/>
            <a:chExt cx="8307027" cy="2737590"/>
          </a:xfrm>
        </p:grpSpPr>
        <p:graphicFrame>
          <p:nvGraphicFramePr>
            <p:cNvPr id="206" name="Chart 35">
              <a:extLst>
                <a:ext uri="{FF2B5EF4-FFF2-40B4-BE49-F238E27FC236}">
                  <a16:creationId xmlns:a16="http://schemas.microsoft.com/office/drawing/2014/main" id="{B78AFDB8-2499-FE0F-B2DA-990C5615EF76}"/>
                </a:ext>
              </a:extLst>
            </p:cNvPr>
            <p:cNvGraphicFramePr/>
            <p:nvPr>
              <p:extLst>
                <p:ext uri="{D42A27DB-BD31-4B8C-83A1-F6EECF244321}">
                  <p14:modId xmlns:p14="http://schemas.microsoft.com/office/powerpoint/2010/main" val="2042823712"/>
                </p:ext>
              </p:extLst>
            </p:nvPr>
          </p:nvGraphicFramePr>
          <p:xfrm>
            <a:off x="479754" y="1496184"/>
            <a:ext cx="3791731" cy="2566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7" name="Chart 31">
              <a:extLst>
                <a:ext uri="{FF2B5EF4-FFF2-40B4-BE49-F238E27FC236}">
                  <a16:creationId xmlns:a16="http://schemas.microsoft.com/office/drawing/2014/main" id="{087F3D8D-1288-44A8-7120-03A7DDF6BC67}"/>
                </a:ext>
              </a:extLst>
            </p:cNvPr>
            <p:cNvGraphicFramePr/>
            <p:nvPr>
              <p:extLst>
                <p:ext uri="{D42A27DB-BD31-4B8C-83A1-F6EECF244321}">
                  <p14:modId xmlns:p14="http://schemas.microsoft.com/office/powerpoint/2010/main" val="2961051588"/>
                </p:ext>
              </p:extLst>
            </p:nvPr>
          </p:nvGraphicFramePr>
          <p:xfrm>
            <a:off x="4811588" y="1435773"/>
            <a:ext cx="3890510" cy="2626853"/>
          </p:xfrm>
          <a:graphic>
            <a:graphicData uri="http://schemas.openxmlformats.org/drawingml/2006/chart">
              <c:chart xmlns:c="http://schemas.openxmlformats.org/drawingml/2006/chart" xmlns:r="http://schemas.openxmlformats.org/officeDocument/2006/relationships" r:id="rId4"/>
            </a:graphicData>
          </a:graphic>
        </p:graphicFrame>
        <p:sp>
          <p:nvSpPr>
            <p:cNvPr id="210" name="TextBox 23">
              <a:extLst>
                <a:ext uri="{FF2B5EF4-FFF2-40B4-BE49-F238E27FC236}">
                  <a16:creationId xmlns:a16="http://schemas.microsoft.com/office/drawing/2014/main" id="{0742C1E0-5A58-5CA0-D78D-1AE01CCB75BC}"/>
                </a:ext>
              </a:extLst>
            </p:cNvPr>
            <p:cNvSpPr txBox="1"/>
            <p:nvPr/>
          </p:nvSpPr>
          <p:spPr>
            <a:xfrm>
              <a:off x="5235678" y="3961125"/>
              <a:ext cx="3217724" cy="21223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a:rPr>
                <a:t>Semana</a:t>
              </a:r>
            </a:p>
          </p:txBody>
        </p:sp>
        <p:sp>
          <p:nvSpPr>
            <p:cNvPr id="211" name="TextBox 24">
              <a:extLst>
                <a:ext uri="{FF2B5EF4-FFF2-40B4-BE49-F238E27FC236}">
                  <a16:creationId xmlns:a16="http://schemas.microsoft.com/office/drawing/2014/main" id="{3E89FF0A-A6BD-8ACD-2909-66908F8B2BF4}"/>
                </a:ext>
              </a:extLst>
            </p:cNvPr>
            <p:cNvSpPr txBox="1"/>
            <p:nvPr/>
          </p:nvSpPr>
          <p:spPr>
            <a:xfrm>
              <a:off x="940260" y="3949776"/>
              <a:ext cx="3128026" cy="212238"/>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a:rPr>
                <a:t>Semana</a:t>
              </a:r>
            </a:p>
          </p:txBody>
        </p:sp>
        <p:sp>
          <p:nvSpPr>
            <p:cNvPr id="212" name="TextBox 25">
              <a:extLst>
                <a:ext uri="{FF2B5EF4-FFF2-40B4-BE49-F238E27FC236}">
                  <a16:creationId xmlns:a16="http://schemas.microsoft.com/office/drawing/2014/main" id="{C45E7D07-F00C-C242-024A-32B936A71F9B}"/>
                </a:ext>
              </a:extLst>
            </p:cNvPr>
            <p:cNvSpPr txBox="1"/>
            <p:nvPr/>
          </p:nvSpPr>
          <p:spPr>
            <a:xfrm rot="16200000">
              <a:off x="-424163" y="2676334"/>
              <a:ext cx="1861558" cy="22309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ES" sz="1333" b="1" i="0" u="none" strike="noStrike" kern="0" cap="none" spc="0" normalizeH="0" baseline="0" noProof="0">
                  <a:ln>
                    <a:noFill/>
                  </a:ln>
                  <a:solidFill>
                    <a:srgbClr val="002855"/>
                  </a:solidFill>
                  <a:effectLst/>
                  <a:uLnTx/>
                  <a:uFillTx/>
                  <a:latin typeface="Arial"/>
                </a:rPr>
                <a:t>Pacientes</a:t>
              </a:r>
              <a:r>
                <a:rPr kumimoji="0" lang="en-US" sz="1333" b="1" i="0" u="none" strike="noStrike" kern="0" cap="none" spc="0" normalizeH="0" baseline="0" noProof="0">
                  <a:ln>
                    <a:noFill/>
                  </a:ln>
                  <a:solidFill>
                    <a:srgbClr val="002855"/>
                  </a:solidFill>
                  <a:effectLst/>
                  <a:uLnTx/>
                  <a:uFillTx/>
                  <a:latin typeface="Arial"/>
                </a:rPr>
                <a:t> (%)</a:t>
              </a:r>
            </a:p>
          </p:txBody>
        </p:sp>
        <p:sp>
          <p:nvSpPr>
            <p:cNvPr id="213" name="TextBox 32">
              <a:extLst>
                <a:ext uri="{FF2B5EF4-FFF2-40B4-BE49-F238E27FC236}">
                  <a16:creationId xmlns:a16="http://schemas.microsoft.com/office/drawing/2014/main" id="{F32C607E-BA3D-BAFA-1FEE-BFCEBB6EC1BA}"/>
                </a:ext>
              </a:extLst>
            </p:cNvPr>
            <p:cNvSpPr txBox="1"/>
            <p:nvPr/>
          </p:nvSpPr>
          <p:spPr>
            <a:xfrm>
              <a:off x="8317248" y="2838781"/>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rPr>
                <a:t>***</a:t>
              </a:r>
            </a:p>
          </p:txBody>
        </p:sp>
        <p:sp>
          <p:nvSpPr>
            <p:cNvPr id="214" name="TextBox 38">
              <a:extLst>
                <a:ext uri="{FF2B5EF4-FFF2-40B4-BE49-F238E27FC236}">
                  <a16:creationId xmlns:a16="http://schemas.microsoft.com/office/drawing/2014/main" id="{8DC3A259-7813-7B56-0D83-F84EB21CABD2}"/>
                </a:ext>
              </a:extLst>
            </p:cNvPr>
            <p:cNvSpPr txBox="1"/>
            <p:nvPr/>
          </p:nvSpPr>
          <p:spPr>
            <a:xfrm>
              <a:off x="3891528" y="2664266"/>
              <a:ext cx="353513"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rPr>
                <a:t>***</a:t>
              </a:r>
            </a:p>
          </p:txBody>
        </p:sp>
        <p:sp>
          <p:nvSpPr>
            <p:cNvPr id="215" name="TextBox 2">
              <a:extLst>
                <a:ext uri="{FF2B5EF4-FFF2-40B4-BE49-F238E27FC236}">
                  <a16:creationId xmlns:a16="http://schemas.microsoft.com/office/drawing/2014/main" id="{A35DD34A-10E5-72DB-FB60-83D82C5B2779}"/>
                </a:ext>
              </a:extLst>
            </p:cNvPr>
            <p:cNvSpPr txBox="1"/>
            <p:nvPr/>
          </p:nvSpPr>
          <p:spPr>
            <a:xfrm>
              <a:off x="1550082" y="3321264"/>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16" name="TextBox 3">
              <a:extLst>
                <a:ext uri="{FF2B5EF4-FFF2-40B4-BE49-F238E27FC236}">
                  <a16:creationId xmlns:a16="http://schemas.microsoft.com/office/drawing/2014/main" id="{DE3B4546-62A8-48DA-C710-ABD55A4A6983}"/>
                </a:ext>
              </a:extLst>
            </p:cNvPr>
            <p:cNvSpPr txBox="1"/>
            <p:nvPr/>
          </p:nvSpPr>
          <p:spPr>
            <a:xfrm>
              <a:off x="1937723" y="3133061"/>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17" name="TextBox 4">
              <a:extLst>
                <a:ext uri="{FF2B5EF4-FFF2-40B4-BE49-F238E27FC236}">
                  <a16:creationId xmlns:a16="http://schemas.microsoft.com/office/drawing/2014/main" id="{7875C066-C18C-7A7C-FA5F-24C7BB7E2F14}"/>
                </a:ext>
              </a:extLst>
            </p:cNvPr>
            <p:cNvSpPr txBox="1"/>
            <p:nvPr/>
          </p:nvSpPr>
          <p:spPr>
            <a:xfrm>
              <a:off x="2327453" y="2957403"/>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18" name="TextBox 5">
              <a:extLst>
                <a:ext uri="{FF2B5EF4-FFF2-40B4-BE49-F238E27FC236}">
                  <a16:creationId xmlns:a16="http://schemas.microsoft.com/office/drawing/2014/main" id="{0651DD01-0498-991C-0755-3CD2D348DEE0}"/>
                </a:ext>
              </a:extLst>
            </p:cNvPr>
            <p:cNvSpPr txBox="1"/>
            <p:nvPr/>
          </p:nvSpPr>
          <p:spPr>
            <a:xfrm>
              <a:off x="2715768" y="2895162"/>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19" name="TextBox 7">
              <a:extLst>
                <a:ext uri="{FF2B5EF4-FFF2-40B4-BE49-F238E27FC236}">
                  <a16:creationId xmlns:a16="http://schemas.microsoft.com/office/drawing/2014/main" id="{CA47BF70-1C38-C009-2C50-83C72C811B21}"/>
                </a:ext>
              </a:extLst>
            </p:cNvPr>
            <p:cNvSpPr txBox="1"/>
            <p:nvPr/>
          </p:nvSpPr>
          <p:spPr>
            <a:xfrm>
              <a:off x="3113523" y="2811887"/>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0" name="TextBox 8">
              <a:extLst>
                <a:ext uri="{FF2B5EF4-FFF2-40B4-BE49-F238E27FC236}">
                  <a16:creationId xmlns:a16="http://schemas.microsoft.com/office/drawing/2014/main" id="{9DB4B285-AE62-6ED3-AB5B-A0D4184DDA37}"/>
                </a:ext>
              </a:extLst>
            </p:cNvPr>
            <p:cNvSpPr txBox="1"/>
            <p:nvPr/>
          </p:nvSpPr>
          <p:spPr>
            <a:xfrm>
              <a:off x="3502224" y="2764639"/>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1" name="TextBox 9">
              <a:extLst>
                <a:ext uri="{FF2B5EF4-FFF2-40B4-BE49-F238E27FC236}">
                  <a16:creationId xmlns:a16="http://schemas.microsoft.com/office/drawing/2014/main" id="{0988D55C-51F4-3B51-CC15-2A13E8C50A0A}"/>
                </a:ext>
              </a:extLst>
            </p:cNvPr>
            <p:cNvSpPr txBox="1"/>
            <p:nvPr/>
          </p:nvSpPr>
          <p:spPr>
            <a:xfrm>
              <a:off x="5917121" y="3335509"/>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2" name="TextBox 10">
              <a:extLst>
                <a:ext uri="{FF2B5EF4-FFF2-40B4-BE49-F238E27FC236}">
                  <a16:creationId xmlns:a16="http://schemas.microsoft.com/office/drawing/2014/main" id="{8C676F92-A1A9-1BD1-8526-0BF0422C9F3B}"/>
                </a:ext>
              </a:extLst>
            </p:cNvPr>
            <p:cNvSpPr txBox="1"/>
            <p:nvPr/>
          </p:nvSpPr>
          <p:spPr>
            <a:xfrm>
              <a:off x="6315761" y="3214610"/>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3" name="TextBox 11">
              <a:extLst>
                <a:ext uri="{FF2B5EF4-FFF2-40B4-BE49-F238E27FC236}">
                  <a16:creationId xmlns:a16="http://schemas.microsoft.com/office/drawing/2014/main" id="{E6E0CBA1-ED1E-AC78-9198-257CA66EC228}"/>
                </a:ext>
              </a:extLst>
            </p:cNvPr>
            <p:cNvSpPr txBox="1"/>
            <p:nvPr/>
          </p:nvSpPr>
          <p:spPr>
            <a:xfrm>
              <a:off x="6721754" y="3067405"/>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4" name="TextBox 12">
              <a:extLst>
                <a:ext uri="{FF2B5EF4-FFF2-40B4-BE49-F238E27FC236}">
                  <a16:creationId xmlns:a16="http://schemas.microsoft.com/office/drawing/2014/main" id="{6855D342-338B-9E58-6C99-38901586375C}"/>
                </a:ext>
              </a:extLst>
            </p:cNvPr>
            <p:cNvSpPr txBox="1"/>
            <p:nvPr/>
          </p:nvSpPr>
          <p:spPr>
            <a:xfrm>
              <a:off x="7115787" y="3050698"/>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5" name="TextBox 13">
              <a:extLst>
                <a:ext uri="{FF2B5EF4-FFF2-40B4-BE49-F238E27FC236}">
                  <a16:creationId xmlns:a16="http://schemas.microsoft.com/office/drawing/2014/main" id="{2087B6A9-5EAA-C5B9-7467-206F0A5B0CA6}"/>
                </a:ext>
              </a:extLst>
            </p:cNvPr>
            <p:cNvSpPr txBox="1"/>
            <p:nvPr/>
          </p:nvSpPr>
          <p:spPr>
            <a:xfrm>
              <a:off x="7519432" y="2974225"/>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sp>
          <p:nvSpPr>
            <p:cNvPr id="226" name="TextBox 14">
              <a:extLst>
                <a:ext uri="{FF2B5EF4-FFF2-40B4-BE49-F238E27FC236}">
                  <a16:creationId xmlns:a16="http://schemas.microsoft.com/office/drawing/2014/main" id="{EFA6673B-B3BF-153E-620D-C075962473C1}"/>
                </a:ext>
              </a:extLst>
            </p:cNvPr>
            <p:cNvSpPr txBox="1"/>
            <p:nvPr/>
          </p:nvSpPr>
          <p:spPr>
            <a:xfrm>
              <a:off x="7914689" y="2921600"/>
              <a:ext cx="342900" cy="23582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855"/>
                  </a:solidFill>
                  <a:effectLst/>
                  <a:uLnTx/>
                  <a:uFillTx/>
                  <a:latin typeface="Arial"/>
                  <a:cs typeface="Arial" panose="020B0604020202020204" pitchFamily="34" charset="0"/>
                </a:rPr>
                <a:t>***</a:t>
              </a:r>
            </a:p>
          </p:txBody>
        </p:sp>
      </p:grpSp>
      <p:grpSp>
        <p:nvGrpSpPr>
          <p:cNvPr id="227" name="Grupo 226">
            <a:extLst>
              <a:ext uri="{FF2B5EF4-FFF2-40B4-BE49-F238E27FC236}">
                <a16:creationId xmlns:a16="http://schemas.microsoft.com/office/drawing/2014/main" id="{EC9D9790-418E-69D1-5B6C-68BAECEB3EA1}"/>
              </a:ext>
            </a:extLst>
          </p:cNvPr>
          <p:cNvGrpSpPr/>
          <p:nvPr/>
        </p:nvGrpSpPr>
        <p:grpSpPr>
          <a:xfrm>
            <a:off x="3860482" y="4252546"/>
            <a:ext cx="152400" cy="198399"/>
            <a:chOff x="125278" y="2785443"/>
            <a:chExt cx="152400" cy="262175"/>
          </a:xfrm>
        </p:grpSpPr>
        <p:cxnSp>
          <p:nvCxnSpPr>
            <p:cNvPr id="228" name="Conector recto 227">
              <a:extLst>
                <a:ext uri="{FF2B5EF4-FFF2-40B4-BE49-F238E27FC236}">
                  <a16:creationId xmlns:a16="http://schemas.microsoft.com/office/drawing/2014/main" id="{12DFBC4A-5370-837B-607C-F0EFF14CD27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229" name="Conector recto 228">
              <a:extLst>
                <a:ext uri="{FF2B5EF4-FFF2-40B4-BE49-F238E27FC236}">
                  <a16:creationId xmlns:a16="http://schemas.microsoft.com/office/drawing/2014/main" id="{88EBBCB9-A372-919A-D405-AE3FB93B5014}"/>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232" name="Grupo 231">
            <a:extLst>
              <a:ext uri="{FF2B5EF4-FFF2-40B4-BE49-F238E27FC236}">
                <a16:creationId xmlns:a16="http://schemas.microsoft.com/office/drawing/2014/main" id="{01050F48-89C8-C488-3940-10D60591E3DE}"/>
              </a:ext>
            </a:extLst>
          </p:cNvPr>
          <p:cNvGrpSpPr/>
          <p:nvPr/>
        </p:nvGrpSpPr>
        <p:grpSpPr>
          <a:xfrm>
            <a:off x="2296921" y="4027795"/>
            <a:ext cx="152400" cy="262175"/>
            <a:chOff x="125278" y="2785443"/>
            <a:chExt cx="152400" cy="262175"/>
          </a:xfrm>
        </p:grpSpPr>
        <p:cxnSp>
          <p:nvCxnSpPr>
            <p:cNvPr id="233" name="Conector recto 232">
              <a:extLst>
                <a:ext uri="{FF2B5EF4-FFF2-40B4-BE49-F238E27FC236}">
                  <a16:creationId xmlns:a16="http://schemas.microsoft.com/office/drawing/2014/main" id="{749164CE-A52A-E46A-F187-828699164769}"/>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234" name="Conector recto 233">
              <a:extLst>
                <a:ext uri="{FF2B5EF4-FFF2-40B4-BE49-F238E27FC236}">
                  <a16:creationId xmlns:a16="http://schemas.microsoft.com/office/drawing/2014/main" id="{2ACC0E94-91B4-2699-F541-687FB5603F4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235" name="Conector recto 234">
              <a:extLst>
                <a:ext uri="{FF2B5EF4-FFF2-40B4-BE49-F238E27FC236}">
                  <a16:creationId xmlns:a16="http://schemas.microsoft.com/office/drawing/2014/main" id="{4783FC32-4AA9-BE5F-AF33-611D6B8D2125}"/>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236" name="Grupo 235">
            <a:extLst>
              <a:ext uri="{FF2B5EF4-FFF2-40B4-BE49-F238E27FC236}">
                <a16:creationId xmlns:a16="http://schemas.microsoft.com/office/drawing/2014/main" id="{832C1E2F-4A4B-D764-4B68-D25856CF83F6}"/>
              </a:ext>
            </a:extLst>
          </p:cNvPr>
          <p:cNvGrpSpPr/>
          <p:nvPr/>
        </p:nvGrpSpPr>
        <p:grpSpPr>
          <a:xfrm>
            <a:off x="2821138" y="3785935"/>
            <a:ext cx="152400" cy="262175"/>
            <a:chOff x="125278" y="2785443"/>
            <a:chExt cx="152400" cy="262175"/>
          </a:xfrm>
        </p:grpSpPr>
        <p:cxnSp>
          <p:nvCxnSpPr>
            <p:cNvPr id="237" name="Conector recto 236">
              <a:extLst>
                <a:ext uri="{FF2B5EF4-FFF2-40B4-BE49-F238E27FC236}">
                  <a16:creationId xmlns:a16="http://schemas.microsoft.com/office/drawing/2014/main" id="{3C3C4655-FC03-D890-1366-67139E06F5F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298" name="Conector recto 297">
              <a:extLst>
                <a:ext uri="{FF2B5EF4-FFF2-40B4-BE49-F238E27FC236}">
                  <a16:creationId xmlns:a16="http://schemas.microsoft.com/office/drawing/2014/main" id="{C42CF353-9931-67FB-A750-68C2CFFF3486}"/>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299" name="Conector recto 298">
              <a:extLst>
                <a:ext uri="{FF2B5EF4-FFF2-40B4-BE49-F238E27FC236}">
                  <a16:creationId xmlns:a16="http://schemas.microsoft.com/office/drawing/2014/main" id="{6AB3DFC6-82C1-0E26-D246-B568571DB20F}"/>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00" name="Grupo 299">
            <a:extLst>
              <a:ext uri="{FF2B5EF4-FFF2-40B4-BE49-F238E27FC236}">
                <a16:creationId xmlns:a16="http://schemas.microsoft.com/office/drawing/2014/main" id="{B22E6AA2-0219-6495-0CAC-89519B9595FD}"/>
              </a:ext>
            </a:extLst>
          </p:cNvPr>
          <p:cNvGrpSpPr/>
          <p:nvPr/>
        </p:nvGrpSpPr>
        <p:grpSpPr>
          <a:xfrm>
            <a:off x="3344990" y="3543903"/>
            <a:ext cx="152400" cy="262175"/>
            <a:chOff x="125278" y="2785443"/>
            <a:chExt cx="152400" cy="262175"/>
          </a:xfrm>
        </p:grpSpPr>
        <p:cxnSp>
          <p:nvCxnSpPr>
            <p:cNvPr id="301" name="Conector recto 300">
              <a:extLst>
                <a:ext uri="{FF2B5EF4-FFF2-40B4-BE49-F238E27FC236}">
                  <a16:creationId xmlns:a16="http://schemas.microsoft.com/office/drawing/2014/main" id="{4F8032A2-9412-5738-8FB7-41A05089EF0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02" name="Conector recto 301">
              <a:extLst>
                <a:ext uri="{FF2B5EF4-FFF2-40B4-BE49-F238E27FC236}">
                  <a16:creationId xmlns:a16="http://schemas.microsoft.com/office/drawing/2014/main" id="{C3915365-5B20-910C-F53F-92565FA6E356}"/>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03" name="Conector recto 302">
              <a:extLst>
                <a:ext uri="{FF2B5EF4-FFF2-40B4-BE49-F238E27FC236}">
                  <a16:creationId xmlns:a16="http://schemas.microsoft.com/office/drawing/2014/main" id="{F615834A-C70B-B171-00EE-41FF492BB607}"/>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04" name="Grupo 303">
            <a:extLst>
              <a:ext uri="{FF2B5EF4-FFF2-40B4-BE49-F238E27FC236}">
                <a16:creationId xmlns:a16="http://schemas.microsoft.com/office/drawing/2014/main" id="{B00A0C20-FFBC-2526-EA21-8E99C5AA82D9}"/>
              </a:ext>
            </a:extLst>
          </p:cNvPr>
          <p:cNvGrpSpPr/>
          <p:nvPr/>
        </p:nvGrpSpPr>
        <p:grpSpPr>
          <a:xfrm>
            <a:off x="3839458" y="3503958"/>
            <a:ext cx="152400" cy="262175"/>
            <a:chOff x="125278" y="2785443"/>
            <a:chExt cx="152400" cy="262175"/>
          </a:xfrm>
        </p:grpSpPr>
        <p:cxnSp>
          <p:nvCxnSpPr>
            <p:cNvPr id="305" name="Conector recto 304">
              <a:extLst>
                <a:ext uri="{FF2B5EF4-FFF2-40B4-BE49-F238E27FC236}">
                  <a16:creationId xmlns:a16="http://schemas.microsoft.com/office/drawing/2014/main" id="{FC3A3888-056F-91AF-C28B-149D3C45E2BA}"/>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06" name="Conector recto 305">
              <a:extLst>
                <a:ext uri="{FF2B5EF4-FFF2-40B4-BE49-F238E27FC236}">
                  <a16:creationId xmlns:a16="http://schemas.microsoft.com/office/drawing/2014/main" id="{9D11AE24-42D1-5765-C548-EC3AB60FA3AF}"/>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07" name="Conector recto 306">
              <a:extLst>
                <a:ext uri="{FF2B5EF4-FFF2-40B4-BE49-F238E27FC236}">
                  <a16:creationId xmlns:a16="http://schemas.microsoft.com/office/drawing/2014/main" id="{08E9E794-0800-5C9B-7CE5-5C9734875649}"/>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08" name="Grupo 307">
            <a:extLst>
              <a:ext uri="{FF2B5EF4-FFF2-40B4-BE49-F238E27FC236}">
                <a16:creationId xmlns:a16="http://schemas.microsoft.com/office/drawing/2014/main" id="{B2434D7C-CE21-5D7C-1091-3E8A703C576A}"/>
              </a:ext>
            </a:extLst>
          </p:cNvPr>
          <p:cNvGrpSpPr/>
          <p:nvPr/>
        </p:nvGrpSpPr>
        <p:grpSpPr>
          <a:xfrm>
            <a:off x="4367201" y="3389485"/>
            <a:ext cx="152400" cy="262175"/>
            <a:chOff x="125278" y="2785443"/>
            <a:chExt cx="152400" cy="262175"/>
          </a:xfrm>
        </p:grpSpPr>
        <p:cxnSp>
          <p:nvCxnSpPr>
            <p:cNvPr id="309" name="Conector recto 308">
              <a:extLst>
                <a:ext uri="{FF2B5EF4-FFF2-40B4-BE49-F238E27FC236}">
                  <a16:creationId xmlns:a16="http://schemas.microsoft.com/office/drawing/2014/main" id="{ACC1AB2B-9880-1CE5-AD61-B25473B41635}"/>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10" name="Conector recto 309">
              <a:extLst>
                <a:ext uri="{FF2B5EF4-FFF2-40B4-BE49-F238E27FC236}">
                  <a16:creationId xmlns:a16="http://schemas.microsoft.com/office/drawing/2014/main" id="{765E632D-697C-DA36-D70C-DB86E90B44E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11" name="Conector recto 310">
              <a:extLst>
                <a:ext uri="{FF2B5EF4-FFF2-40B4-BE49-F238E27FC236}">
                  <a16:creationId xmlns:a16="http://schemas.microsoft.com/office/drawing/2014/main" id="{16C67039-769D-5A41-5B89-09E63050446B}"/>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12" name="Grupo 311">
            <a:extLst>
              <a:ext uri="{FF2B5EF4-FFF2-40B4-BE49-F238E27FC236}">
                <a16:creationId xmlns:a16="http://schemas.microsoft.com/office/drawing/2014/main" id="{53296FF9-2B36-1D4E-D58D-C7F88978EFA3}"/>
              </a:ext>
            </a:extLst>
          </p:cNvPr>
          <p:cNvGrpSpPr/>
          <p:nvPr/>
        </p:nvGrpSpPr>
        <p:grpSpPr>
          <a:xfrm>
            <a:off x="4889316" y="3325842"/>
            <a:ext cx="152400" cy="262175"/>
            <a:chOff x="125278" y="2785443"/>
            <a:chExt cx="152400" cy="262175"/>
          </a:xfrm>
        </p:grpSpPr>
        <p:cxnSp>
          <p:nvCxnSpPr>
            <p:cNvPr id="313" name="Conector recto 312">
              <a:extLst>
                <a:ext uri="{FF2B5EF4-FFF2-40B4-BE49-F238E27FC236}">
                  <a16:creationId xmlns:a16="http://schemas.microsoft.com/office/drawing/2014/main" id="{A95C8C28-03CA-D826-F94C-9AA4BD101BBB}"/>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14" name="Conector recto 313">
              <a:extLst>
                <a:ext uri="{FF2B5EF4-FFF2-40B4-BE49-F238E27FC236}">
                  <a16:creationId xmlns:a16="http://schemas.microsoft.com/office/drawing/2014/main" id="{977165B2-2691-E7C1-669F-A0B424279EAD}"/>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15" name="Conector recto 314">
              <a:extLst>
                <a:ext uri="{FF2B5EF4-FFF2-40B4-BE49-F238E27FC236}">
                  <a16:creationId xmlns:a16="http://schemas.microsoft.com/office/drawing/2014/main" id="{501D3AFC-470F-73AA-4BED-97D571EBA38F}"/>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16" name="Grupo 315">
            <a:extLst>
              <a:ext uri="{FF2B5EF4-FFF2-40B4-BE49-F238E27FC236}">
                <a16:creationId xmlns:a16="http://schemas.microsoft.com/office/drawing/2014/main" id="{8138AAAD-6BB3-4B70-39EE-A275CDF9A1C9}"/>
              </a:ext>
            </a:extLst>
          </p:cNvPr>
          <p:cNvGrpSpPr/>
          <p:nvPr/>
        </p:nvGrpSpPr>
        <p:grpSpPr>
          <a:xfrm>
            <a:off x="5408904" y="3163587"/>
            <a:ext cx="152400" cy="262175"/>
            <a:chOff x="125278" y="2785443"/>
            <a:chExt cx="152400" cy="262175"/>
          </a:xfrm>
        </p:grpSpPr>
        <p:cxnSp>
          <p:nvCxnSpPr>
            <p:cNvPr id="317" name="Conector recto 316">
              <a:extLst>
                <a:ext uri="{FF2B5EF4-FFF2-40B4-BE49-F238E27FC236}">
                  <a16:creationId xmlns:a16="http://schemas.microsoft.com/office/drawing/2014/main" id="{32FBC725-D378-8BBA-A2F3-FB3FBB0B42AE}"/>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18" name="Conector recto 317">
              <a:extLst>
                <a:ext uri="{FF2B5EF4-FFF2-40B4-BE49-F238E27FC236}">
                  <a16:creationId xmlns:a16="http://schemas.microsoft.com/office/drawing/2014/main" id="{6F50D316-F1DF-B227-C025-DF457DBA6C86}"/>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19" name="Conector recto 318">
              <a:extLst>
                <a:ext uri="{FF2B5EF4-FFF2-40B4-BE49-F238E27FC236}">
                  <a16:creationId xmlns:a16="http://schemas.microsoft.com/office/drawing/2014/main" id="{221C35F1-74E0-3B01-9DE0-051E2D21E1B2}"/>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20" name="Grupo 319">
            <a:extLst>
              <a:ext uri="{FF2B5EF4-FFF2-40B4-BE49-F238E27FC236}">
                <a16:creationId xmlns:a16="http://schemas.microsoft.com/office/drawing/2014/main" id="{04A8AC79-B8A6-0F66-5891-FE60A65B59AD}"/>
              </a:ext>
            </a:extLst>
          </p:cNvPr>
          <p:cNvGrpSpPr/>
          <p:nvPr/>
        </p:nvGrpSpPr>
        <p:grpSpPr>
          <a:xfrm>
            <a:off x="4383498" y="4179673"/>
            <a:ext cx="152400" cy="223255"/>
            <a:chOff x="125278" y="2785443"/>
            <a:chExt cx="152400" cy="262175"/>
          </a:xfrm>
        </p:grpSpPr>
        <p:cxnSp>
          <p:nvCxnSpPr>
            <p:cNvPr id="321" name="Conector recto 320">
              <a:extLst>
                <a:ext uri="{FF2B5EF4-FFF2-40B4-BE49-F238E27FC236}">
                  <a16:creationId xmlns:a16="http://schemas.microsoft.com/office/drawing/2014/main" id="{2A310086-7FB6-E7A3-2101-765527B4606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22" name="Conector recto 321">
              <a:extLst>
                <a:ext uri="{FF2B5EF4-FFF2-40B4-BE49-F238E27FC236}">
                  <a16:creationId xmlns:a16="http://schemas.microsoft.com/office/drawing/2014/main" id="{C172E996-5A2F-9C84-0D3C-35838C3DDDC7}"/>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323" name="Conector recto 322">
              <a:extLst>
                <a:ext uri="{FF2B5EF4-FFF2-40B4-BE49-F238E27FC236}">
                  <a16:creationId xmlns:a16="http://schemas.microsoft.com/office/drawing/2014/main" id="{8F99BE4B-F9C0-244E-258E-E608DFBC3725}"/>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324" name="Grupo 323">
            <a:extLst>
              <a:ext uri="{FF2B5EF4-FFF2-40B4-BE49-F238E27FC236}">
                <a16:creationId xmlns:a16="http://schemas.microsoft.com/office/drawing/2014/main" id="{5A5D2FCF-04B9-E247-05C5-0CA654A3103B}"/>
              </a:ext>
            </a:extLst>
          </p:cNvPr>
          <p:cNvGrpSpPr/>
          <p:nvPr/>
        </p:nvGrpSpPr>
        <p:grpSpPr>
          <a:xfrm>
            <a:off x="4906515" y="4174797"/>
            <a:ext cx="152400" cy="223255"/>
            <a:chOff x="125278" y="2785443"/>
            <a:chExt cx="152400" cy="262175"/>
          </a:xfrm>
        </p:grpSpPr>
        <p:cxnSp>
          <p:nvCxnSpPr>
            <p:cNvPr id="325" name="Conector recto 324">
              <a:extLst>
                <a:ext uri="{FF2B5EF4-FFF2-40B4-BE49-F238E27FC236}">
                  <a16:creationId xmlns:a16="http://schemas.microsoft.com/office/drawing/2014/main" id="{C681054C-5416-4D6B-143F-744D0D4456E9}"/>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26" name="Conector recto 325">
              <a:extLst>
                <a:ext uri="{FF2B5EF4-FFF2-40B4-BE49-F238E27FC236}">
                  <a16:creationId xmlns:a16="http://schemas.microsoft.com/office/drawing/2014/main" id="{346EB9FA-8F79-2AEA-479E-AB9AAF9BD965}"/>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327" name="Conector recto 326">
              <a:extLst>
                <a:ext uri="{FF2B5EF4-FFF2-40B4-BE49-F238E27FC236}">
                  <a16:creationId xmlns:a16="http://schemas.microsoft.com/office/drawing/2014/main" id="{8A2062F0-CEA6-5F07-C10E-AF1FE849F309}"/>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328" name="Grupo 327">
            <a:extLst>
              <a:ext uri="{FF2B5EF4-FFF2-40B4-BE49-F238E27FC236}">
                <a16:creationId xmlns:a16="http://schemas.microsoft.com/office/drawing/2014/main" id="{E2590214-3221-7BF6-DF93-86FB4D793637}"/>
              </a:ext>
            </a:extLst>
          </p:cNvPr>
          <p:cNvGrpSpPr/>
          <p:nvPr/>
        </p:nvGrpSpPr>
        <p:grpSpPr>
          <a:xfrm>
            <a:off x="5434497" y="3996424"/>
            <a:ext cx="152400" cy="223255"/>
            <a:chOff x="125278" y="2785443"/>
            <a:chExt cx="152400" cy="262175"/>
          </a:xfrm>
        </p:grpSpPr>
        <p:cxnSp>
          <p:nvCxnSpPr>
            <p:cNvPr id="329" name="Conector recto 328">
              <a:extLst>
                <a:ext uri="{FF2B5EF4-FFF2-40B4-BE49-F238E27FC236}">
                  <a16:creationId xmlns:a16="http://schemas.microsoft.com/office/drawing/2014/main" id="{15D3C1F4-A79D-C95C-4212-F2047624E97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30" name="Conector recto 329">
              <a:extLst>
                <a:ext uri="{FF2B5EF4-FFF2-40B4-BE49-F238E27FC236}">
                  <a16:creationId xmlns:a16="http://schemas.microsoft.com/office/drawing/2014/main" id="{5D27348A-2E0A-91F4-8EC6-C94677D477A7}"/>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331" name="Conector recto 330">
              <a:extLst>
                <a:ext uri="{FF2B5EF4-FFF2-40B4-BE49-F238E27FC236}">
                  <a16:creationId xmlns:a16="http://schemas.microsoft.com/office/drawing/2014/main" id="{321B8360-697B-17BB-43FC-AEC07E1DA23D}"/>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sp>
        <p:nvSpPr>
          <p:cNvPr id="332" name="CuadroTexto 331">
            <a:extLst>
              <a:ext uri="{FF2B5EF4-FFF2-40B4-BE49-F238E27FC236}">
                <a16:creationId xmlns:a16="http://schemas.microsoft.com/office/drawing/2014/main" id="{542ACF02-D820-DCBA-2776-9CAE555E183E}"/>
              </a:ext>
            </a:extLst>
          </p:cNvPr>
          <p:cNvSpPr txBox="1"/>
          <p:nvPr/>
        </p:nvSpPr>
        <p:spPr>
          <a:xfrm>
            <a:off x="518888" y="4655398"/>
            <a:ext cx="2146902" cy="215444"/>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sp>
        <p:nvSpPr>
          <p:cNvPr id="333" name="CuadroTexto 332">
            <a:extLst>
              <a:ext uri="{FF2B5EF4-FFF2-40B4-BE49-F238E27FC236}">
                <a16:creationId xmlns:a16="http://schemas.microsoft.com/office/drawing/2014/main" id="{11B22B01-F9BC-FFD0-84F1-9E58A5AD4912}"/>
              </a:ext>
            </a:extLst>
          </p:cNvPr>
          <p:cNvSpPr txBox="1"/>
          <p:nvPr/>
        </p:nvSpPr>
        <p:spPr>
          <a:xfrm>
            <a:off x="6423785" y="4656493"/>
            <a:ext cx="5503863" cy="215444"/>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cxnSp>
        <p:nvCxnSpPr>
          <p:cNvPr id="334" name="Conector recto de flecha 333">
            <a:extLst>
              <a:ext uri="{FF2B5EF4-FFF2-40B4-BE49-F238E27FC236}">
                <a16:creationId xmlns:a16="http://schemas.microsoft.com/office/drawing/2014/main" id="{C781A912-F967-C365-E6E2-DF59285A46F4}"/>
              </a:ext>
            </a:extLst>
          </p:cNvPr>
          <p:cNvCxnSpPr>
            <a:cxnSpLocks/>
          </p:cNvCxnSpPr>
          <p:nvPr/>
        </p:nvCxnSpPr>
        <p:spPr>
          <a:xfrm>
            <a:off x="2371280" y="3097067"/>
            <a:ext cx="0" cy="699961"/>
          </a:xfrm>
          <a:prstGeom prst="straightConnector1">
            <a:avLst/>
          </a:prstGeom>
          <a:noFill/>
          <a:ln w="28575" cap="flat" cmpd="sng" algn="ctr">
            <a:solidFill>
              <a:srgbClr val="002060"/>
            </a:solidFill>
            <a:prstDash val="sysDot"/>
            <a:tailEnd type="triangle"/>
          </a:ln>
          <a:effectLst/>
        </p:spPr>
      </p:cxnSp>
      <p:grpSp>
        <p:nvGrpSpPr>
          <p:cNvPr id="335" name="Grupo 334">
            <a:extLst>
              <a:ext uri="{FF2B5EF4-FFF2-40B4-BE49-F238E27FC236}">
                <a16:creationId xmlns:a16="http://schemas.microsoft.com/office/drawing/2014/main" id="{BDEEE10C-2ABC-FB0B-601D-9BDCEEAE1342}"/>
              </a:ext>
            </a:extLst>
          </p:cNvPr>
          <p:cNvGrpSpPr/>
          <p:nvPr/>
        </p:nvGrpSpPr>
        <p:grpSpPr>
          <a:xfrm>
            <a:off x="9726906" y="4198276"/>
            <a:ext cx="152400" cy="223255"/>
            <a:chOff x="125278" y="2785443"/>
            <a:chExt cx="152400" cy="262175"/>
          </a:xfrm>
        </p:grpSpPr>
        <p:cxnSp>
          <p:nvCxnSpPr>
            <p:cNvPr id="336" name="Conector recto 335">
              <a:extLst>
                <a:ext uri="{FF2B5EF4-FFF2-40B4-BE49-F238E27FC236}">
                  <a16:creationId xmlns:a16="http://schemas.microsoft.com/office/drawing/2014/main" id="{DDDBD18C-4AA2-F00B-49C2-B21F1F0EAF0D}"/>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37" name="Conector recto 336">
              <a:extLst>
                <a:ext uri="{FF2B5EF4-FFF2-40B4-BE49-F238E27FC236}">
                  <a16:creationId xmlns:a16="http://schemas.microsoft.com/office/drawing/2014/main" id="{C91189B0-24B9-6019-2DF2-674EDDF6374A}"/>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338" name="Grupo 337">
            <a:extLst>
              <a:ext uri="{FF2B5EF4-FFF2-40B4-BE49-F238E27FC236}">
                <a16:creationId xmlns:a16="http://schemas.microsoft.com/office/drawing/2014/main" id="{EB88C750-6C02-796D-68AE-4FF6E68A6721}"/>
              </a:ext>
            </a:extLst>
          </p:cNvPr>
          <p:cNvGrpSpPr/>
          <p:nvPr/>
        </p:nvGrpSpPr>
        <p:grpSpPr>
          <a:xfrm>
            <a:off x="10253579" y="4201455"/>
            <a:ext cx="152400" cy="223255"/>
            <a:chOff x="125278" y="2785443"/>
            <a:chExt cx="152400" cy="262175"/>
          </a:xfrm>
        </p:grpSpPr>
        <p:cxnSp>
          <p:nvCxnSpPr>
            <p:cNvPr id="339" name="Conector recto 338">
              <a:extLst>
                <a:ext uri="{FF2B5EF4-FFF2-40B4-BE49-F238E27FC236}">
                  <a16:creationId xmlns:a16="http://schemas.microsoft.com/office/drawing/2014/main" id="{9DEF4B5A-55B5-2FE3-3D64-0FC54CFFA2D0}"/>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40" name="Conector recto 339">
              <a:extLst>
                <a:ext uri="{FF2B5EF4-FFF2-40B4-BE49-F238E27FC236}">
                  <a16:creationId xmlns:a16="http://schemas.microsoft.com/office/drawing/2014/main" id="{864401D3-D9A4-D96A-2A37-88CA8AAFADB1}"/>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341" name="Grupo 340">
            <a:extLst>
              <a:ext uri="{FF2B5EF4-FFF2-40B4-BE49-F238E27FC236}">
                <a16:creationId xmlns:a16="http://schemas.microsoft.com/office/drawing/2014/main" id="{27503893-3A19-9F00-FC42-353A8A2DEB3B}"/>
              </a:ext>
            </a:extLst>
          </p:cNvPr>
          <p:cNvGrpSpPr/>
          <p:nvPr/>
        </p:nvGrpSpPr>
        <p:grpSpPr>
          <a:xfrm>
            <a:off x="10787480" y="4111633"/>
            <a:ext cx="152400" cy="223255"/>
            <a:chOff x="125278" y="2785443"/>
            <a:chExt cx="152400" cy="262175"/>
          </a:xfrm>
        </p:grpSpPr>
        <p:cxnSp>
          <p:nvCxnSpPr>
            <p:cNvPr id="342" name="Conector recto 341">
              <a:extLst>
                <a:ext uri="{FF2B5EF4-FFF2-40B4-BE49-F238E27FC236}">
                  <a16:creationId xmlns:a16="http://schemas.microsoft.com/office/drawing/2014/main" id="{41FC3E86-4015-1FFE-1ECD-785B85EAA26A}"/>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43" name="Conector recto 342">
              <a:extLst>
                <a:ext uri="{FF2B5EF4-FFF2-40B4-BE49-F238E27FC236}">
                  <a16:creationId xmlns:a16="http://schemas.microsoft.com/office/drawing/2014/main" id="{ADE55D5B-0F9A-7F42-EB49-33D8BE9469FF}"/>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344" name="Conector recto 343">
              <a:extLst>
                <a:ext uri="{FF2B5EF4-FFF2-40B4-BE49-F238E27FC236}">
                  <a16:creationId xmlns:a16="http://schemas.microsoft.com/office/drawing/2014/main" id="{EA63B0AF-487E-61EC-3B0E-0F6EC4993C9B}"/>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345" name="Grupo 344">
            <a:extLst>
              <a:ext uri="{FF2B5EF4-FFF2-40B4-BE49-F238E27FC236}">
                <a16:creationId xmlns:a16="http://schemas.microsoft.com/office/drawing/2014/main" id="{34012F41-1B54-AA99-6C7E-CE3CDA41D2C1}"/>
              </a:ext>
            </a:extLst>
          </p:cNvPr>
          <p:cNvGrpSpPr/>
          <p:nvPr/>
        </p:nvGrpSpPr>
        <p:grpSpPr>
          <a:xfrm>
            <a:off x="11317768" y="4020523"/>
            <a:ext cx="152400" cy="223255"/>
            <a:chOff x="125278" y="2785443"/>
            <a:chExt cx="152400" cy="262175"/>
          </a:xfrm>
        </p:grpSpPr>
        <p:cxnSp>
          <p:nvCxnSpPr>
            <p:cNvPr id="346" name="Conector recto 345">
              <a:extLst>
                <a:ext uri="{FF2B5EF4-FFF2-40B4-BE49-F238E27FC236}">
                  <a16:creationId xmlns:a16="http://schemas.microsoft.com/office/drawing/2014/main" id="{0021CF0B-207E-9DF3-316B-396A36120E39}"/>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47" name="Conector recto 346">
              <a:extLst>
                <a:ext uri="{FF2B5EF4-FFF2-40B4-BE49-F238E27FC236}">
                  <a16:creationId xmlns:a16="http://schemas.microsoft.com/office/drawing/2014/main" id="{1A1108E3-9FEF-FB22-1419-D59A71DA1148}"/>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348" name="Conector recto 347">
              <a:extLst>
                <a:ext uri="{FF2B5EF4-FFF2-40B4-BE49-F238E27FC236}">
                  <a16:creationId xmlns:a16="http://schemas.microsoft.com/office/drawing/2014/main" id="{C52E418A-89F3-2BD7-B283-C18561A92635}"/>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349" name="Grupo 348">
            <a:extLst>
              <a:ext uri="{FF2B5EF4-FFF2-40B4-BE49-F238E27FC236}">
                <a16:creationId xmlns:a16="http://schemas.microsoft.com/office/drawing/2014/main" id="{0939A374-254C-E64B-E2F8-82AB94AF6D95}"/>
              </a:ext>
            </a:extLst>
          </p:cNvPr>
          <p:cNvGrpSpPr/>
          <p:nvPr/>
        </p:nvGrpSpPr>
        <p:grpSpPr>
          <a:xfrm>
            <a:off x="8652127" y="4219242"/>
            <a:ext cx="152400" cy="205468"/>
            <a:chOff x="125278" y="2785443"/>
            <a:chExt cx="152400" cy="262175"/>
          </a:xfrm>
        </p:grpSpPr>
        <p:cxnSp>
          <p:nvCxnSpPr>
            <p:cNvPr id="350" name="Conector recto 349">
              <a:extLst>
                <a:ext uri="{FF2B5EF4-FFF2-40B4-BE49-F238E27FC236}">
                  <a16:creationId xmlns:a16="http://schemas.microsoft.com/office/drawing/2014/main" id="{DF8E33E5-1AE9-B76B-9E47-0EF49B3CDC06}"/>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51" name="Conector recto 350">
              <a:extLst>
                <a:ext uri="{FF2B5EF4-FFF2-40B4-BE49-F238E27FC236}">
                  <a16:creationId xmlns:a16="http://schemas.microsoft.com/office/drawing/2014/main" id="{1759B8CF-83C2-5B06-0DC4-C844127DC6E9}"/>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352" name="Grupo 351">
            <a:extLst>
              <a:ext uri="{FF2B5EF4-FFF2-40B4-BE49-F238E27FC236}">
                <a16:creationId xmlns:a16="http://schemas.microsoft.com/office/drawing/2014/main" id="{20984F4B-6CF1-88E6-011D-B27CB33987FA}"/>
              </a:ext>
            </a:extLst>
          </p:cNvPr>
          <p:cNvGrpSpPr/>
          <p:nvPr/>
        </p:nvGrpSpPr>
        <p:grpSpPr>
          <a:xfrm>
            <a:off x="9186027" y="4199888"/>
            <a:ext cx="152400" cy="223255"/>
            <a:chOff x="125278" y="2785443"/>
            <a:chExt cx="152400" cy="262175"/>
          </a:xfrm>
        </p:grpSpPr>
        <p:cxnSp>
          <p:nvCxnSpPr>
            <p:cNvPr id="353" name="Conector recto 352">
              <a:extLst>
                <a:ext uri="{FF2B5EF4-FFF2-40B4-BE49-F238E27FC236}">
                  <a16:creationId xmlns:a16="http://schemas.microsoft.com/office/drawing/2014/main" id="{D71FF13F-13E9-C293-73F2-558BF78712D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354" name="Conector recto 353">
              <a:extLst>
                <a:ext uri="{FF2B5EF4-FFF2-40B4-BE49-F238E27FC236}">
                  <a16:creationId xmlns:a16="http://schemas.microsoft.com/office/drawing/2014/main" id="{52515522-0A48-DC86-D771-803271AB7348}"/>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355" name="Grupo 354">
            <a:extLst>
              <a:ext uri="{FF2B5EF4-FFF2-40B4-BE49-F238E27FC236}">
                <a16:creationId xmlns:a16="http://schemas.microsoft.com/office/drawing/2014/main" id="{9CA7F547-24DF-0621-9422-1EF5D95D8E32}"/>
              </a:ext>
            </a:extLst>
          </p:cNvPr>
          <p:cNvGrpSpPr/>
          <p:nvPr/>
        </p:nvGrpSpPr>
        <p:grpSpPr>
          <a:xfrm>
            <a:off x="8658137" y="3872832"/>
            <a:ext cx="152400" cy="262175"/>
            <a:chOff x="125278" y="2785443"/>
            <a:chExt cx="152400" cy="262175"/>
          </a:xfrm>
        </p:grpSpPr>
        <p:cxnSp>
          <p:nvCxnSpPr>
            <p:cNvPr id="356" name="Conector recto 355">
              <a:extLst>
                <a:ext uri="{FF2B5EF4-FFF2-40B4-BE49-F238E27FC236}">
                  <a16:creationId xmlns:a16="http://schemas.microsoft.com/office/drawing/2014/main" id="{44646EEB-E121-DB40-1E93-72CDFC9B154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57" name="Conector recto 356">
              <a:extLst>
                <a:ext uri="{FF2B5EF4-FFF2-40B4-BE49-F238E27FC236}">
                  <a16:creationId xmlns:a16="http://schemas.microsoft.com/office/drawing/2014/main" id="{0A1BEE99-F417-9662-7E28-01EDEF9DE3C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58" name="Conector recto 357">
              <a:extLst>
                <a:ext uri="{FF2B5EF4-FFF2-40B4-BE49-F238E27FC236}">
                  <a16:creationId xmlns:a16="http://schemas.microsoft.com/office/drawing/2014/main" id="{DE8678A5-B064-B5B7-F9EE-249E2F152BC7}"/>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59" name="Grupo 358">
            <a:extLst>
              <a:ext uri="{FF2B5EF4-FFF2-40B4-BE49-F238E27FC236}">
                <a16:creationId xmlns:a16="http://schemas.microsoft.com/office/drawing/2014/main" id="{81939394-863A-AE69-1AEB-FEA244011192}"/>
              </a:ext>
            </a:extLst>
          </p:cNvPr>
          <p:cNvGrpSpPr/>
          <p:nvPr/>
        </p:nvGrpSpPr>
        <p:grpSpPr>
          <a:xfrm>
            <a:off x="9181483" y="3703102"/>
            <a:ext cx="152400" cy="262175"/>
            <a:chOff x="125278" y="2785443"/>
            <a:chExt cx="152400" cy="262175"/>
          </a:xfrm>
        </p:grpSpPr>
        <p:cxnSp>
          <p:nvCxnSpPr>
            <p:cNvPr id="360" name="Conector recto 359">
              <a:extLst>
                <a:ext uri="{FF2B5EF4-FFF2-40B4-BE49-F238E27FC236}">
                  <a16:creationId xmlns:a16="http://schemas.microsoft.com/office/drawing/2014/main" id="{38AE25B6-AC54-BC56-CD46-6AE537D6B95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61" name="Conector recto 360">
              <a:extLst>
                <a:ext uri="{FF2B5EF4-FFF2-40B4-BE49-F238E27FC236}">
                  <a16:creationId xmlns:a16="http://schemas.microsoft.com/office/drawing/2014/main" id="{D36C48CD-AF0E-AC48-EE63-0434714F7FDB}"/>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62" name="Conector recto 361">
              <a:extLst>
                <a:ext uri="{FF2B5EF4-FFF2-40B4-BE49-F238E27FC236}">
                  <a16:creationId xmlns:a16="http://schemas.microsoft.com/office/drawing/2014/main" id="{7A227B1B-34DE-FE84-AADC-CE1EC928C9F6}"/>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63" name="Grupo 362">
            <a:extLst>
              <a:ext uri="{FF2B5EF4-FFF2-40B4-BE49-F238E27FC236}">
                <a16:creationId xmlns:a16="http://schemas.microsoft.com/office/drawing/2014/main" id="{5A5CA959-2093-449D-88C4-15B14F49D39A}"/>
              </a:ext>
            </a:extLst>
          </p:cNvPr>
          <p:cNvGrpSpPr/>
          <p:nvPr/>
        </p:nvGrpSpPr>
        <p:grpSpPr>
          <a:xfrm>
            <a:off x="9722808" y="3697973"/>
            <a:ext cx="152400" cy="262175"/>
            <a:chOff x="125278" y="2785443"/>
            <a:chExt cx="152400" cy="262175"/>
          </a:xfrm>
        </p:grpSpPr>
        <p:cxnSp>
          <p:nvCxnSpPr>
            <p:cNvPr id="364" name="Conector recto 363">
              <a:extLst>
                <a:ext uri="{FF2B5EF4-FFF2-40B4-BE49-F238E27FC236}">
                  <a16:creationId xmlns:a16="http://schemas.microsoft.com/office/drawing/2014/main" id="{BF7183CF-57DE-4C15-989A-43C3C9E5306B}"/>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65" name="Conector recto 364">
              <a:extLst>
                <a:ext uri="{FF2B5EF4-FFF2-40B4-BE49-F238E27FC236}">
                  <a16:creationId xmlns:a16="http://schemas.microsoft.com/office/drawing/2014/main" id="{17A8AF21-C2FB-2990-3FA1-05F3DF6BCA25}"/>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66" name="Conector recto 365">
              <a:extLst>
                <a:ext uri="{FF2B5EF4-FFF2-40B4-BE49-F238E27FC236}">
                  <a16:creationId xmlns:a16="http://schemas.microsoft.com/office/drawing/2014/main" id="{D8E0C87C-3E05-63AA-C9ED-9116D98FB475}"/>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67" name="Grupo 366">
            <a:extLst>
              <a:ext uri="{FF2B5EF4-FFF2-40B4-BE49-F238E27FC236}">
                <a16:creationId xmlns:a16="http://schemas.microsoft.com/office/drawing/2014/main" id="{6A9BCC90-CFE3-AC17-6ECA-CB41336DBE53}"/>
              </a:ext>
            </a:extLst>
          </p:cNvPr>
          <p:cNvGrpSpPr/>
          <p:nvPr/>
        </p:nvGrpSpPr>
        <p:grpSpPr>
          <a:xfrm>
            <a:off x="10255143" y="3583834"/>
            <a:ext cx="152400" cy="262175"/>
            <a:chOff x="125278" y="2785443"/>
            <a:chExt cx="152400" cy="262175"/>
          </a:xfrm>
        </p:grpSpPr>
        <p:cxnSp>
          <p:nvCxnSpPr>
            <p:cNvPr id="368" name="Conector recto 367">
              <a:extLst>
                <a:ext uri="{FF2B5EF4-FFF2-40B4-BE49-F238E27FC236}">
                  <a16:creationId xmlns:a16="http://schemas.microsoft.com/office/drawing/2014/main" id="{DC999669-FC49-BA2D-E653-8F4E2369AFE2}"/>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69" name="Conector recto 368">
              <a:extLst>
                <a:ext uri="{FF2B5EF4-FFF2-40B4-BE49-F238E27FC236}">
                  <a16:creationId xmlns:a16="http://schemas.microsoft.com/office/drawing/2014/main" id="{B38DAEBB-8161-9B3C-E5FF-68AFEEDCA2DC}"/>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70" name="Conector recto 369">
              <a:extLst>
                <a:ext uri="{FF2B5EF4-FFF2-40B4-BE49-F238E27FC236}">
                  <a16:creationId xmlns:a16="http://schemas.microsoft.com/office/drawing/2014/main" id="{092F7553-C1B0-894D-9BFF-FB7F1F721890}"/>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71" name="Grupo 370">
            <a:extLst>
              <a:ext uri="{FF2B5EF4-FFF2-40B4-BE49-F238E27FC236}">
                <a16:creationId xmlns:a16="http://schemas.microsoft.com/office/drawing/2014/main" id="{7140A822-A667-8223-5359-5142273F2184}"/>
              </a:ext>
            </a:extLst>
          </p:cNvPr>
          <p:cNvGrpSpPr/>
          <p:nvPr/>
        </p:nvGrpSpPr>
        <p:grpSpPr>
          <a:xfrm>
            <a:off x="10787480" y="3514692"/>
            <a:ext cx="152400" cy="262175"/>
            <a:chOff x="125278" y="2785443"/>
            <a:chExt cx="152400" cy="262175"/>
          </a:xfrm>
        </p:grpSpPr>
        <p:cxnSp>
          <p:nvCxnSpPr>
            <p:cNvPr id="372" name="Conector recto 371">
              <a:extLst>
                <a:ext uri="{FF2B5EF4-FFF2-40B4-BE49-F238E27FC236}">
                  <a16:creationId xmlns:a16="http://schemas.microsoft.com/office/drawing/2014/main" id="{E021FF39-E8A6-6F77-E40B-899E164C64A2}"/>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73" name="Conector recto 372">
              <a:extLst>
                <a:ext uri="{FF2B5EF4-FFF2-40B4-BE49-F238E27FC236}">
                  <a16:creationId xmlns:a16="http://schemas.microsoft.com/office/drawing/2014/main" id="{50342EEB-4122-254F-3A49-45BCB80FD2F9}"/>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74" name="Conector recto 373">
              <a:extLst>
                <a:ext uri="{FF2B5EF4-FFF2-40B4-BE49-F238E27FC236}">
                  <a16:creationId xmlns:a16="http://schemas.microsoft.com/office/drawing/2014/main" id="{382C1344-2E35-16E2-6536-D672232B21BE}"/>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75" name="Grupo 374">
            <a:extLst>
              <a:ext uri="{FF2B5EF4-FFF2-40B4-BE49-F238E27FC236}">
                <a16:creationId xmlns:a16="http://schemas.microsoft.com/office/drawing/2014/main" id="{D62F2EDA-83B5-93E5-F912-9647036DA1F0}"/>
              </a:ext>
            </a:extLst>
          </p:cNvPr>
          <p:cNvGrpSpPr/>
          <p:nvPr/>
        </p:nvGrpSpPr>
        <p:grpSpPr>
          <a:xfrm>
            <a:off x="11324224" y="3409137"/>
            <a:ext cx="152400" cy="262175"/>
            <a:chOff x="125278" y="2785443"/>
            <a:chExt cx="152400" cy="262175"/>
          </a:xfrm>
        </p:grpSpPr>
        <p:cxnSp>
          <p:nvCxnSpPr>
            <p:cNvPr id="376" name="Conector recto 375">
              <a:extLst>
                <a:ext uri="{FF2B5EF4-FFF2-40B4-BE49-F238E27FC236}">
                  <a16:creationId xmlns:a16="http://schemas.microsoft.com/office/drawing/2014/main" id="{D96EE563-D04B-C642-6F27-6FB3C8431E4B}"/>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77" name="Conector recto 376">
              <a:extLst>
                <a:ext uri="{FF2B5EF4-FFF2-40B4-BE49-F238E27FC236}">
                  <a16:creationId xmlns:a16="http://schemas.microsoft.com/office/drawing/2014/main" id="{7A982B9F-5E87-457B-51AF-1EADC88BE62C}"/>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78" name="Conector recto 377">
              <a:extLst>
                <a:ext uri="{FF2B5EF4-FFF2-40B4-BE49-F238E27FC236}">
                  <a16:creationId xmlns:a16="http://schemas.microsoft.com/office/drawing/2014/main" id="{DAD2CC77-D5B8-4E94-D970-7885638EE131}"/>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379" name="Grupo 378">
            <a:extLst>
              <a:ext uri="{FF2B5EF4-FFF2-40B4-BE49-F238E27FC236}">
                <a16:creationId xmlns:a16="http://schemas.microsoft.com/office/drawing/2014/main" id="{6B6A2C54-08B4-DAD5-A1EE-8C428CDB625C}"/>
              </a:ext>
            </a:extLst>
          </p:cNvPr>
          <p:cNvGrpSpPr/>
          <p:nvPr/>
        </p:nvGrpSpPr>
        <p:grpSpPr>
          <a:xfrm>
            <a:off x="8120892" y="4048110"/>
            <a:ext cx="152400" cy="233025"/>
            <a:chOff x="125278" y="2785443"/>
            <a:chExt cx="152400" cy="262175"/>
          </a:xfrm>
        </p:grpSpPr>
        <p:cxnSp>
          <p:nvCxnSpPr>
            <p:cNvPr id="380" name="Conector recto 379">
              <a:extLst>
                <a:ext uri="{FF2B5EF4-FFF2-40B4-BE49-F238E27FC236}">
                  <a16:creationId xmlns:a16="http://schemas.microsoft.com/office/drawing/2014/main" id="{630DBA9B-A27D-399B-27FF-FEF4A1186DAA}"/>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381" name="Conector recto 380">
              <a:extLst>
                <a:ext uri="{FF2B5EF4-FFF2-40B4-BE49-F238E27FC236}">
                  <a16:creationId xmlns:a16="http://schemas.microsoft.com/office/drawing/2014/main" id="{675A59B4-8F18-9621-F57F-D1001EE950B6}"/>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382" name="Conector recto 381">
              <a:extLst>
                <a:ext uri="{FF2B5EF4-FFF2-40B4-BE49-F238E27FC236}">
                  <a16:creationId xmlns:a16="http://schemas.microsoft.com/office/drawing/2014/main" id="{56C2E8AC-430F-F177-1472-4198111B2D02}"/>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sp>
        <p:nvSpPr>
          <p:cNvPr id="383" name="Rectángulo: esquinas redondeadas 382">
            <a:extLst>
              <a:ext uri="{FF2B5EF4-FFF2-40B4-BE49-F238E27FC236}">
                <a16:creationId xmlns:a16="http://schemas.microsoft.com/office/drawing/2014/main" id="{A33D239D-6C17-EE6F-4F39-8D02EC3F3294}"/>
              </a:ext>
            </a:extLst>
          </p:cNvPr>
          <p:cNvSpPr/>
          <p:nvPr/>
        </p:nvSpPr>
        <p:spPr>
          <a:xfrm>
            <a:off x="1441385" y="2412340"/>
            <a:ext cx="1900538" cy="553482"/>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a:solidFill>
                  <a:srgbClr val="002855"/>
                </a:solidFill>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2</a:t>
            </a:r>
            <a:r>
              <a:rPr lang="es-ES" sz="1050" b="1">
                <a:solidFill>
                  <a:srgbClr val="002855"/>
                </a:solidFill>
                <a:latin typeface="Arial" panose="020B0604020202020204" pitchFamily="34" charset="0"/>
                <a:cs typeface="Arial" panose="020B0604020202020204" pitchFamily="34" charset="0"/>
              </a:rPr>
              <a:t>: </a:t>
            </a:r>
            <a:r>
              <a:rPr lang="es-ES" sz="1050">
                <a:solidFill>
                  <a:srgbClr val="002855"/>
                </a:solidFill>
                <a:latin typeface="Arial" panose="020B0604020202020204" pitchFamily="34" charset="0"/>
                <a:cs typeface="Arial" panose="020B0604020202020204" pitchFamily="34" charset="0"/>
              </a:rPr>
              <a:t>mejora significativa a partir de la semana 4</a:t>
            </a:r>
          </a:p>
        </p:txBody>
      </p:sp>
      <p:sp>
        <p:nvSpPr>
          <p:cNvPr id="384" name="Rectángulo: esquinas redondeadas 383">
            <a:extLst>
              <a:ext uri="{FF2B5EF4-FFF2-40B4-BE49-F238E27FC236}">
                <a16:creationId xmlns:a16="http://schemas.microsoft.com/office/drawing/2014/main" id="{44C9B602-5306-D776-1FBB-13D57117670A}"/>
              </a:ext>
            </a:extLst>
          </p:cNvPr>
          <p:cNvSpPr/>
          <p:nvPr/>
        </p:nvSpPr>
        <p:spPr>
          <a:xfrm>
            <a:off x="3111669" y="5186135"/>
            <a:ext cx="6568159" cy="520028"/>
          </a:xfrm>
          <a:prstGeom prst="roundRect">
            <a:avLst>
              <a:gd name="adj" fmla="val 9903"/>
            </a:avLst>
          </a:prstGeom>
          <a:solidFill>
            <a:srgbClr val="F1F2F2"/>
          </a:solidFill>
          <a:ln w="12700" cap="flat" cmpd="sng" algn="ctr">
            <a:noFill/>
            <a:prstDash val="solid"/>
            <a:miter lim="800000"/>
          </a:ln>
          <a:effectLst/>
        </p:spPr>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de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los</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pacientes</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tratados</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con lebrikizumab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monoterapia</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alcanzaron</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un IGA 0/1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la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semana</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16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ADvocate</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1, </a:t>
            </a:r>
            <a:r>
              <a:rPr kumimoji="0" lang="en-US" sz="1400" b="1" i="0" u="none" strike="noStrike" kern="1200" cap="none" spc="0" normalizeH="0" baseline="0" noProof="0" err="1">
                <a:ln>
                  <a:noFill/>
                </a:ln>
                <a:solidFill>
                  <a:srgbClr val="003867"/>
                </a:solidFill>
                <a:effectLst/>
                <a:uLnTx/>
                <a:uFillTx/>
                <a:latin typeface="Arial" panose="020B0604020202020204"/>
                <a:ea typeface="+mn-ea"/>
                <a:cs typeface="+mn-cs"/>
              </a:rPr>
              <a:t>frente</a:t>
            </a:r>
            <a:r>
              <a:rPr kumimoji="0" lang="en-US" sz="1400" b="1" i="0" u="none" strike="noStrike" kern="1200" cap="none" spc="0" normalizeH="0" baseline="0" noProof="0">
                <a:ln>
                  <a:noFill/>
                </a:ln>
                <a:solidFill>
                  <a:srgbClr val="003867"/>
                </a:solidFill>
                <a:effectLst/>
                <a:uLnTx/>
                <a:uFillTx/>
                <a:latin typeface="Arial" panose="020B0604020202020204"/>
                <a:ea typeface="+mn-ea"/>
                <a:cs typeface="+mn-cs"/>
              </a:rPr>
              <a:t> al 13% con placebo</a:t>
            </a:r>
            <a:r>
              <a:rPr kumimoji="0" lang="es-ES" sz="1400" b="1" i="0" u="none" strike="noStrike" kern="1200" cap="none" spc="0" normalizeH="0" baseline="30000" noProof="0">
                <a:ln>
                  <a:noFill/>
                </a:ln>
                <a:solidFill>
                  <a:srgbClr val="003867"/>
                </a:solidFill>
                <a:effectLst/>
                <a:uLnTx/>
                <a:uFillTx/>
                <a:latin typeface="Arial" panose="020B0604020202020204"/>
                <a:ea typeface="+mn-ea"/>
                <a:cs typeface="+mn-cs"/>
              </a:rPr>
              <a:t>1</a:t>
            </a:r>
            <a:r>
              <a:rPr kumimoji="0" lang="es-ES" sz="1400" b="1" i="0" u="none" strike="noStrike" kern="1200" cap="none" spc="0" normalizeH="0" baseline="0" noProof="0">
                <a:ln>
                  <a:noFill/>
                </a:ln>
                <a:solidFill>
                  <a:srgbClr val="003867"/>
                </a:solidFill>
                <a:effectLst/>
                <a:uLnTx/>
                <a:uFillTx/>
                <a:latin typeface="Arial" panose="020B0604020202020204"/>
                <a:ea typeface="+mn-ea"/>
                <a:cs typeface="+mn-cs"/>
              </a:rPr>
              <a:t>.</a:t>
            </a:r>
            <a:endParaRPr kumimoji="0" lang="en-GB" sz="1800" b="1" i="0" u="none" strike="noStrike" kern="1200" cap="none" spc="0" normalizeH="0" baseline="0" noProof="0">
              <a:ln>
                <a:noFill/>
              </a:ln>
              <a:solidFill>
                <a:srgbClr val="003867"/>
              </a:solidFill>
              <a:effectLst/>
              <a:uLnTx/>
              <a:uFillTx/>
              <a:latin typeface="Arial" panose="020B0604020202020204"/>
              <a:ea typeface="+mn-ea"/>
              <a:cs typeface="+mn-cs"/>
            </a:endParaRPr>
          </a:p>
        </p:txBody>
      </p:sp>
      <p:graphicFrame>
        <p:nvGraphicFramePr>
          <p:cNvPr id="385" name="Chart 8">
            <a:extLst>
              <a:ext uri="{FF2B5EF4-FFF2-40B4-BE49-F238E27FC236}">
                <a16:creationId xmlns:a16="http://schemas.microsoft.com/office/drawing/2014/main" id="{7644EB8B-8FEA-FE09-EADA-020BF74A7BCE}"/>
              </a:ext>
            </a:extLst>
          </p:cNvPr>
          <p:cNvGraphicFramePr/>
          <p:nvPr>
            <p:extLst>
              <p:ext uri="{D42A27DB-BD31-4B8C-83A1-F6EECF244321}">
                <p14:modId xmlns:p14="http://schemas.microsoft.com/office/powerpoint/2010/main" val="3276221524"/>
              </p:ext>
            </p:extLst>
          </p:nvPr>
        </p:nvGraphicFramePr>
        <p:xfrm>
          <a:off x="2043956" y="4870149"/>
          <a:ext cx="1496201" cy="1152000"/>
        </p:xfrm>
        <a:graphic>
          <a:graphicData uri="http://schemas.openxmlformats.org/drawingml/2006/chart">
            <c:chart xmlns:c="http://schemas.openxmlformats.org/drawingml/2006/chart" xmlns:r="http://schemas.openxmlformats.org/officeDocument/2006/relationships" r:id="rId5"/>
          </a:graphicData>
        </a:graphic>
      </p:graphicFrame>
      <p:sp>
        <p:nvSpPr>
          <p:cNvPr id="386" name="CuadroTexto 385">
            <a:extLst>
              <a:ext uri="{FF2B5EF4-FFF2-40B4-BE49-F238E27FC236}">
                <a16:creationId xmlns:a16="http://schemas.microsoft.com/office/drawing/2014/main" id="{4C06902E-CDBE-A434-C5C6-FB14984C1D71}"/>
              </a:ext>
            </a:extLst>
          </p:cNvPr>
          <p:cNvSpPr txBox="1"/>
          <p:nvPr/>
        </p:nvSpPr>
        <p:spPr>
          <a:xfrm>
            <a:off x="2435898" y="5246094"/>
            <a:ext cx="700485"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7A45B8"/>
                </a:solidFill>
                <a:effectLst/>
                <a:uLnTx/>
                <a:uFillTx/>
                <a:latin typeface="Arial" panose="020B0604020202020204" pitchFamily="34" charset="0"/>
                <a:cs typeface="Arial" panose="020B0604020202020204" pitchFamily="34" charset="0"/>
              </a:rPr>
              <a:t>43% </a:t>
            </a:r>
          </a:p>
        </p:txBody>
      </p:sp>
      <p:sp>
        <p:nvSpPr>
          <p:cNvPr id="2" name="TextBox 206">
            <a:extLst>
              <a:ext uri="{FF2B5EF4-FFF2-40B4-BE49-F238E27FC236}">
                <a16:creationId xmlns:a16="http://schemas.microsoft.com/office/drawing/2014/main" id="{1941B439-BC1C-426A-DE3F-43941B945B6B}"/>
              </a:ext>
            </a:extLst>
          </p:cNvPr>
          <p:cNvSpPr txBox="1"/>
          <p:nvPr/>
        </p:nvSpPr>
        <p:spPr>
          <a:xfrm>
            <a:off x="6393005" y="1215395"/>
            <a:ext cx="5503863" cy="320465"/>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2 (N=427)</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4" name="TextBox 206">
            <a:extLst>
              <a:ext uri="{FF2B5EF4-FFF2-40B4-BE49-F238E27FC236}">
                <a16:creationId xmlns:a16="http://schemas.microsoft.com/office/drawing/2014/main" id="{5D28A361-6B79-B97D-2148-D0674477E07D}"/>
              </a:ext>
            </a:extLst>
          </p:cNvPr>
          <p:cNvSpPr txBox="1"/>
          <p:nvPr/>
        </p:nvSpPr>
        <p:spPr>
          <a:xfrm>
            <a:off x="504297"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(N=424)</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pic>
        <p:nvPicPr>
          <p:cNvPr id="5" name="Imagen 4" descr="Forma, Rectángulo&#10;&#10;Descripción generada automáticamente">
            <a:extLst>
              <a:ext uri="{FF2B5EF4-FFF2-40B4-BE49-F238E27FC236}">
                <a16:creationId xmlns:a16="http://schemas.microsoft.com/office/drawing/2014/main" id="{F2B140E2-636B-5B87-988A-F6B1C2ABA5CA}"/>
              </a:ext>
            </a:extLst>
          </p:cNvPr>
          <p:cNvPicPr>
            <a:picLocks noChangeAspect="1"/>
          </p:cNvPicPr>
          <p:nvPr/>
        </p:nvPicPr>
        <p:blipFill>
          <a:blip r:embed="rId6"/>
          <a:stretch>
            <a:fillRect/>
          </a:stretch>
        </p:blipFill>
        <p:spPr>
          <a:xfrm rot="10800000">
            <a:off x="4698494" y="4018809"/>
            <a:ext cx="1459172" cy="1004676"/>
          </a:xfrm>
          <a:prstGeom prst="rect">
            <a:avLst/>
          </a:prstGeom>
        </p:spPr>
      </p:pic>
      <p:pic>
        <p:nvPicPr>
          <p:cNvPr id="6" name="Imagen 5" descr="Forma, Rectángulo&#10;&#10;Descripción generada automáticamente">
            <a:extLst>
              <a:ext uri="{FF2B5EF4-FFF2-40B4-BE49-F238E27FC236}">
                <a16:creationId xmlns:a16="http://schemas.microsoft.com/office/drawing/2014/main" id="{F9F690D0-CF1B-161E-4500-BE1D6FD130D0}"/>
              </a:ext>
            </a:extLst>
          </p:cNvPr>
          <p:cNvPicPr>
            <a:picLocks noChangeAspect="1"/>
          </p:cNvPicPr>
          <p:nvPr/>
        </p:nvPicPr>
        <p:blipFill>
          <a:blip r:embed="rId6"/>
          <a:stretch>
            <a:fillRect/>
          </a:stretch>
        </p:blipFill>
        <p:spPr>
          <a:xfrm>
            <a:off x="400918" y="1219823"/>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1827C8D5-264B-61E1-440B-929AF06CD7CC}"/>
              </a:ext>
            </a:extLst>
          </p:cNvPr>
          <p:cNvPicPr>
            <a:picLocks noChangeAspect="1"/>
          </p:cNvPicPr>
          <p:nvPr/>
        </p:nvPicPr>
        <p:blipFill>
          <a:blip r:embed="rId6"/>
          <a:stretch>
            <a:fillRect/>
          </a:stretch>
        </p:blipFill>
        <p:spPr>
          <a:xfrm rot="10800000">
            <a:off x="10619006" y="4014339"/>
            <a:ext cx="1459172" cy="1004676"/>
          </a:xfrm>
          <a:prstGeom prst="rect">
            <a:avLst/>
          </a:prstGeom>
        </p:spPr>
      </p:pic>
      <p:pic>
        <p:nvPicPr>
          <p:cNvPr id="8" name="Imagen 7" descr="Forma, Rectángulo&#10;&#10;Descripción generada automáticamente">
            <a:extLst>
              <a:ext uri="{FF2B5EF4-FFF2-40B4-BE49-F238E27FC236}">
                <a16:creationId xmlns:a16="http://schemas.microsoft.com/office/drawing/2014/main" id="{6D50C2E2-5502-2C14-C034-D3439E8C9726}"/>
              </a:ext>
            </a:extLst>
          </p:cNvPr>
          <p:cNvPicPr>
            <a:picLocks noChangeAspect="1"/>
          </p:cNvPicPr>
          <p:nvPr/>
        </p:nvPicPr>
        <p:blipFill>
          <a:blip r:embed="rId6"/>
          <a:stretch>
            <a:fillRect/>
          </a:stretch>
        </p:blipFill>
        <p:spPr>
          <a:xfrm>
            <a:off x="6321430" y="1215353"/>
            <a:ext cx="1459172" cy="1004676"/>
          </a:xfrm>
          <a:prstGeom prst="rect">
            <a:avLst/>
          </a:prstGeom>
        </p:spPr>
      </p:pic>
      <p:sp>
        <p:nvSpPr>
          <p:cNvPr id="9" name="Marcador de pie de página 76">
            <a:extLst>
              <a:ext uri="{FF2B5EF4-FFF2-40B4-BE49-F238E27FC236}">
                <a16:creationId xmlns:a16="http://schemas.microsoft.com/office/drawing/2014/main" id="{1648E752-7F80-7C44-D2DE-49178194A017}"/>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Los datos faltantes como resultado de la medicación de rescate o la interrupción del tratamiento debido a la falta de eficacia se imputaron con los valores basales; los datos faltantes debido a otras razones se imputaron con MCMC-MI dentro de los grupos de tratamiento</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IGA: Investigator Global Assessment; LEB: Lebrikizumab; MI: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múltiple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número</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pacientes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en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la población de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análisis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NRI: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imputación</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de no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respondedores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PBO: placebo; C2S: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cada</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 2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Arial" panose="020B0604020202020204" pitchFamily="34" charset="0"/>
              </a:rPr>
              <a:t>semanas</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rPr>
              <a:t>.</a:t>
            </a:r>
          </a:p>
          <a:p>
            <a:pPr marL="0" marR="0" lvl="0" indent="0" algn="just" defTabSz="914400" rtl="0" eaLnBrk="1" fontAlgn="auto" latinLnBrk="0" hangingPunct="1">
              <a:lnSpc>
                <a:spcPct val="9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incluyendo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apéndice</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suplementario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2</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J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et al,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From</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AEDV2022 P0202</a:t>
            </a:r>
            <a:endParaRPr kumimoji="0" lang="en-US" sz="700" b="0" u="none" strike="noStrike" kern="1200" cap="none" spc="0" normalizeH="0" baseline="0" noProof="0">
              <a:ln>
                <a:noFill/>
              </a:ln>
              <a:solidFill>
                <a:srgbClr val="FFFFFF">
                  <a:lumMod val="65000"/>
                </a:srgbClr>
              </a:solidFill>
              <a:effectLst/>
              <a:highlight>
                <a:srgbClr val="FFFF00"/>
              </a:highlight>
              <a:uLnTx/>
              <a:uFillTx/>
              <a:latin typeface="Arial" panose="020B0604020202020204"/>
              <a:ea typeface="+mn-ea"/>
              <a:cs typeface="+mn-cs"/>
            </a:endParaRPr>
          </a:p>
        </p:txBody>
      </p:sp>
    </p:spTree>
    <p:extLst>
      <p:ext uri="{BB962C8B-B14F-4D97-AF65-F5344CB8AC3E}">
        <p14:creationId xmlns:p14="http://schemas.microsoft.com/office/powerpoint/2010/main" val="237313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08FA28E1-D79B-240B-6380-8100A699F181}"/>
              </a:ext>
            </a:extLst>
          </p:cNvPr>
          <p:cNvSpPr>
            <a:spLocks noGrp="1"/>
          </p:cNvSpPr>
          <p:nvPr>
            <p:ph idx="1"/>
          </p:nvPr>
        </p:nvSpPr>
        <p:spPr>
          <a:xfrm>
            <a:off x="541058" y="1761671"/>
            <a:ext cx="9845053" cy="4327525"/>
          </a:xfrm>
        </p:spPr>
        <p:txBody>
          <a:bodyPr anchor="t"/>
          <a:lstStyle/>
          <a:p>
            <a:pPr>
              <a:lnSpc>
                <a:spcPct val="120000"/>
              </a:lnSpc>
              <a:spcBef>
                <a:spcPts val="0"/>
              </a:spcBef>
              <a:spcAft>
                <a:spcPts val="1800"/>
              </a:spcAft>
            </a:pPr>
            <a:r>
              <a:rPr lang="es-ES"/>
              <a:t>He proporcionado asesoramiento científico y/o he participado en reuniones médicas organizadas y/o he recibido pagos por presentaciones y asesoría de XXX</a:t>
            </a:r>
          </a:p>
          <a:p>
            <a:pPr>
              <a:lnSpc>
                <a:spcPct val="120000"/>
              </a:lnSpc>
              <a:spcBef>
                <a:spcPts val="0"/>
              </a:spcBef>
              <a:spcAft>
                <a:spcPts val="1800"/>
              </a:spcAft>
            </a:pPr>
            <a:endParaRPr lang="es-ES"/>
          </a:p>
          <a:p>
            <a:pPr>
              <a:lnSpc>
                <a:spcPct val="120000"/>
              </a:lnSpc>
              <a:spcBef>
                <a:spcPts val="0"/>
              </a:spcBef>
              <a:spcAft>
                <a:spcPts val="1800"/>
              </a:spcAft>
            </a:pPr>
            <a:endParaRPr lang="es-ES"/>
          </a:p>
          <a:p>
            <a:pPr>
              <a:lnSpc>
                <a:spcPct val="120000"/>
              </a:lnSpc>
              <a:spcBef>
                <a:spcPts val="0"/>
              </a:spcBef>
              <a:spcAft>
                <a:spcPts val="1800"/>
              </a:spcAft>
            </a:pPr>
            <a:r>
              <a:rPr lang="es-ES"/>
              <a:t>Recibo honorarios por esta presentación</a:t>
            </a:r>
          </a:p>
        </p:txBody>
      </p:sp>
      <p:sp>
        <p:nvSpPr>
          <p:cNvPr id="3" name="Título 2">
            <a:extLst>
              <a:ext uri="{FF2B5EF4-FFF2-40B4-BE49-F238E27FC236}">
                <a16:creationId xmlns:a16="http://schemas.microsoft.com/office/drawing/2014/main" id="{A77B68A4-BC68-1353-A942-505880C5B8C1}"/>
              </a:ext>
            </a:extLst>
          </p:cNvPr>
          <p:cNvSpPr>
            <a:spLocks noGrp="1"/>
          </p:cNvSpPr>
          <p:nvPr>
            <p:ph type="title"/>
          </p:nvPr>
        </p:nvSpPr>
        <p:spPr>
          <a:xfrm>
            <a:off x="541058" y="79513"/>
            <a:ext cx="10710038" cy="903218"/>
          </a:xfrm>
        </p:spPr>
        <p:txBody>
          <a:bodyPr>
            <a:normAutofit/>
          </a:bodyPr>
          <a:lstStyle/>
          <a:p>
            <a:r>
              <a:rPr lang="es-ES"/>
              <a:t>Conflictos de interés</a:t>
            </a:r>
          </a:p>
        </p:txBody>
      </p:sp>
    </p:spTree>
    <p:extLst>
      <p:ext uri="{BB962C8B-B14F-4D97-AF65-F5344CB8AC3E}">
        <p14:creationId xmlns:p14="http://schemas.microsoft.com/office/powerpoint/2010/main" val="100099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Forma, Rectángulo&#10;&#10;Descripción generada automáticamente">
            <a:extLst>
              <a:ext uri="{FF2B5EF4-FFF2-40B4-BE49-F238E27FC236}">
                <a16:creationId xmlns:a16="http://schemas.microsoft.com/office/drawing/2014/main" id="{35DA3A77-18DA-7E9F-1D78-B559BE3D4F1D}"/>
              </a:ext>
            </a:extLst>
          </p:cNvPr>
          <p:cNvPicPr>
            <a:picLocks noChangeAspect="1"/>
          </p:cNvPicPr>
          <p:nvPr/>
        </p:nvPicPr>
        <p:blipFill>
          <a:blip r:embed="rId3"/>
          <a:stretch>
            <a:fillRect/>
          </a:stretch>
        </p:blipFill>
        <p:spPr>
          <a:xfrm rot="10800000">
            <a:off x="10619006" y="4014339"/>
            <a:ext cx="1459172" cy="1004676"/>
          </a:xfrm>
          <a:prstGeom prst="rect">
            <a:avLst/>
          </a:prstGeom>
        </p:spPr>
      </p:pic>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338" y="79375"/>
            <a:ext cx="10976385" cy="636824"/>
          </a:xfrm>
        </p:spPr>
        <p:txBody>
          <a:bodyPr>
            <a:noAutofit/>
          </a:bodyPr>
          <a:lstStyle/>
          <a:p>
            <a:r>
              <a:rPr lang="es-ES" sz="2700">
                <a:solidFill>
                  <a:srgbClr val="7A45B8"/>
                </a:solidFill>
              </a:rPr>
              <a:t>Mejora del picor en ≥4 puntos </a:t>
            </a:r>
            <a:r>
              <a:rPr lang="es-ES" sz="2700"/>
              <a:t>en monoterapia en la semana 16</a:t>
            </a:r>
          </a:p>
        </p:txBody>
      </p:sp>
      <p:sp>
        <p:nvSpPr>
          <p:cNvPr id="5" name="Marcador de texto 4">
            <a:extLst>
              <a:ext uri="{FF2B5EF4-FFF2-40B4-BE49-F238E27FC236}">
                <a16:creationId xmlns:a16="http://schemas.microsoft.com/office/drawing/2014/main" id="{1779A3E3-D587-67CA-4957-D7FA073A21A7}"/>
              </a:ext>
            </a:extLst>
          </p:cNvPr>
          <p:cNvSpPr>
            <a:spLocks noGrp="1"/>
          </p:cNvSpPr>
          <p:nvPr>
            <p:ph idx="1"/>
          </p:nvPr>
        </p:nvSpPr>
        <p:spPr>
          <a:xfrm>
            <a:off x="541339" y="571701"/>
            <a:ext cx="6566472" cy="339881"/>
          </a:xfrm>
        </p:spPr>
        <p:txBody>
          <a:bodyPr>
            <a:normAutofit/>
          </a:bodyPr>
          <a:lstStyle/>
          <a:p>
            <a:pPr marL="0" indent="0">
              <a:buNone/>
            </a:pPr>
            <a:r>
              <a:rPr lang="es-ES" sz="1400" b="1"/>
              <a:t>En pacientes con NRS de prurito ≥4 al inicio del estudio </a:t>
            </a:r>
          </a:p>
        </p:txBody>
      </p:sp>
      <p:sp>
        <p:nvSpPr>
          <p:cNvPr id="402" name="Rectángulo: esquinas redondeadas 401">
            <a:extLst>
              <a:ext uri="{FF2B5EF4-FFF2-40B4-BE49-F238E27FC236}">
                <a16:creationId xmlns:a16="http://schemas.microsoft.com/office/drawing/2014/main" id="{BAB4D125-ECEE-AC07-C003-7E7645199251}"/>
              </a:ext>
            </a:extLst>
          </p:cNvPr>
          <p:cNvSpPr/>
          <p:nvPr/>
        </p:nvSpPr>
        <p:spPr>
          <a:xfrm>
            <a:off x="2478622" y="5283332"/>
            <a:ext cx="7645411" cy="563255"/>
          </a:xfrm>
          <a:prstGeom prst="roundRect">
            <a:avLst>
              <a:gd name="adj" fmla="val 9903"/>
            </a:avLst>
          </a:prstGeom>
          <a:solidFill>
            <a:srgbClr val="F1F2F2"/>
          </a:solidFill>
          <a:ln w="25400" cap="flat" cmpd="sng" algn="ctr">
            <a:noFill/>
            <a:prstDash val="solid"/>
          </a:ln>
          <a:effectLst/>
        </p:spPr>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n-US" sz="1400" b="1" i="0" u="none" strike="noStrike" kern="1200" cap="none" spc="0" normalizeH="0" baseline="0" noProof="0" err="1">
                <a:ln>
                  <a:noFill/>
                </a:ln>
                <a:solidFill>
                  <a:srgbClr val="003867"/>
                </a:solidFill>
                <a:effectLst/>
                <a:uLnTx/>
                <a:uFillTx/>
                <a:latin typeface="Arial"/>
                <a:ea typeface="+mn-ea"/>
                <a:cs typeface="+mn-cs"/>
              </a:rPr>
              <a:t>los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pacientes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tratados</a:t>
            </a:r>
            <a:r>
              <a:rPr kumimoji="0" lang="en-US" sz="1400" b="1" i="0" u="none" strike="noStrike" kern="1200" cap="none" spc="0" normalizeH="0" baseline="0" noProof="0">
                <a:ln>
                  <a:noFill/>
                </a:ln>
                <a:solidFill>
                  <a:srgbClr val="003867"/>
                </a:solidFill>
                <a:effectLst/>
                <a:uLnTx/>
                <a:uFillTx/>
                <a:latin typeface="Arial"/>
                <a:ea typeface="+mn-ea"/>
                <a:cs typeface="+mn-cs"/>
              </a:rPr>
              <a:t> con lebrikizumab en </a:t>
            </a:r>
            <a:r>
              <a:rPr kumimoji="0" lang="en-US" sz="1400" b="1" i="0" u="none" strike="noStrike" kern="1200" cap="none" spc="0" normalizeH="0" baseline="0" noProof="0" err="1">
                <a:ln>
                  <a:noFill/>
                </a:ln>
                <a:solidFill>
                  <a:srgbClr val="003867"/>
                </a:solidFill>
                <a:effectLst/>
                <a:uLnTx/>
                <a:uFillTx/>
                <a:latin typeface="Arial"/>
                <a:ea typeface="+mn-ea"/>
                <a:cs typeface="+mn-cs"/>
              </a:rPr>
              <a:t>monoterapia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consiguieron</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una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mejora</a:t>
            </a:r>
            <a:br>
              <a:rPr lang="en-US" sz="1400" b="1" err="1">
                <a:solidFill>
                  <a:srgbClr val="003867"/>
                </a:solidFill>
                <a:latin typeface="Arial"/>
                <a:ea typeface="ADLaM Display" panose="02010000000000000000" pitchFamily="2" charset="0"/>
                <a:cs typeface="ADLaM Display" panose="02010000000000000000" pitchFamily="2" charset="0"/>
              </a:rPr>
            </a:b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≥4 del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prurito</a:t>
            </a: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a:t>
            </a:r>
            <a:r>
              <a:rPr kumimoji="0" lang="en-US" sz="1400" b="1" i="0" u="none" strike="noStrike" kern="1200" cap="none" spc="0" normalizeH="0" baseline="0" noProof="0">
                <a:ln>
                  <a:noFill/>
                </a:ln>
                <a:solidFill>
                  <a:srgbClr val="003867"/>
                </a:solidFill>
                <a:effectLst/>
                <a:uLnTx/>
                <a:uFillTx/>
                <a:latin typeface="Arial"/>
                <a:ea typeface="+mn-ea"/>
                <a:cs typeface="+mn-cs"/>
              </a:rPr>
              <a:t>en la </a:t>
            </a:r>
            <a:r>
              <a:rPr kumimoji="0" lang="en-US" sz="1400" b="1" i="0" u="none" strike="noStrike" kern="1200" cap="none" spc="0" normalizeH="0" baseline="0" noProof="0" err="1">
                <a:ln>
                  <a:noFill/>
                </a:ln>
                <a:solidFill>
                  <a:srgbClr val="003867"/>
                </a:solidFill>
                <a:effectLst/>
                <a:uLnTx/>
                <a:uFillTx/>
                <a:latin typeface="Arial"/>
                <a:ea typeface="+mn-ea"/>
                <a:cs typeface="+mn-cs"/>
              </a:rPr>
              <a:t>semana</a:t>
            </a:r>
            <a:r>
              <a:rPr kumimoji="0" lang="en-US" sz="1400" b="1" i="0" u="none" strike="noStrike" kern="1200" cap="none" spc="0" normalizeH="0" baseline="0" noProof="0">
                <a:ln>
                  <a:noFill/>
                </a:ln>
                <a:solidFill>
                  <a:srgbClr val="003867"/>
                </a:solidFill>
                <a:effectLst/>
                <a:uLnTx/>
                <a:uFillTx/>
                <a:latin typeface="Arial"/>
                <a:ea typeface="+mn-ea"/>
                <a:cs typeface="+mn-cs"/>
              </a:rPr>
              <a:t> 16 en </a:t>
            </a:r>
            <a:r>
              <a:rPr kumimoji="0" lang="en-US" sz="1400" b="1" i="0" u="none" strike="noStrike" kern="1200" cap="none" spc="0" normalizeH="0" baseline="0" noProof="0" err="1">
                <a:ln>
                  <a:noFill/>
                </a:ln>
                <a:solidFill>
                  <a:srgbClr val="003867"/>
                </a:solidFill>
                <a:effectLst/>
                <a:uLnTx/>
                <a:uFillTx/>
                <a:latin typeface="Arial"/>
                <a:ea typeface="+mn-ea"/>
                <a:cs typeface="+mn-cs"/>
              </a:rPr>
              <a:t>ADvocate</a:t>
            </a:r>
            <a:r>
              <a:rPr kumimoji="0" lang="en-US" sz="1400" b="1" i="0" u="none" strike="noStrike" kern="1200" cap="none" spc="0" normalizeH="0" baseline="0" noProof="0">
                <a:ln>
                  <a:noFill/>
                </a:ln>
                <a:solidFill>
                  <a:srgbClr val="003867"/>
                </a:solidFill>
                <a:effectLst/>
                <a:uLnTx/>
                <a:uFillTx/>
                <a:latin typeface="Arial"/>
                <a:ea typeface="+mn-ea"/>
                <a:cs typeface="+mn-cs"/>
              </a:rPr>
              <a:t> 1, </a:t>
            </a:r>
            <a:r>
              <a:rPr kumimoji="0" lang="en-US" sz="1400" b="1" i="0" u="none" strike="noStrike" kern="1200" cap="none" spc="0" normalizeH="0" baseline="0" noProof="0" err="1">
                <a:ln>
                  <a:noFill/>
                </a:ln>
                <a:solidFill>
                  <a:srgbClr val="003867"/>
                </a:solidFill>
                <a:effectLst/>
                <a:uLnTx/>
                <a:uFillTx/>
                <a:latin typeface="Arial"/>
                <a:ea typeface="+mn-ea"/>
                <a:cs typeface="+mn-cs"/>
              </a:rPr>
              <a:t>frente</a:t>
            </a:r>
            <a:r>
              <a:rPr kumimoji="0" lang="en-US" sz="1400" b="1" i="0" u="none" strike="noStrike" kern="1200" cap="none" spc="0" normalizeH="0" baseline="0" noProof="0">
                <a:ln>
                  <a:noFill/>
                </a:ln>
                <a:solidFill>
                  <a:srgbClr val="003867"/>
                </a:solidFill>
                <a:effectLst/>
                <a:uLnTx/>
                <a:uFillTx/>
                <a:latin typeface="Arial"/>
                <a:ea typeface="+mn-ea"/>
                <a:cs typeface="+mn-cs"/>
              </a:rPr>
              <a:t> al 13% con placebo</a:t>
            </a:r>
            <a:r>
              <a:rPr kumimoji="0" lang="es-ES" sz="1400" b="1" i="0" u="none" strike="noStrike" kern="1200" cap="none" spc="0" normalizeH="0" baseline="0" noProof="0">
                <a:ln>
                  <a:noFill/>
                </a:ln>
                <a:solidFill>
                  <a:srgbClr val="003867"/>
                </a:solidFill>
                <a:effectLst/>
                <a:uLnTx/>
                <a:uFillTx/>
                <a:latin typeface="Arial"/>
                <a:ea typeface="+mn-ea"/>
                <a:cs typeface="+mn-cs"/>
              </a:rPr>
              <a:t>.</a:t>
            </a:r>
            <a:r>
              <a:rPr kumimoji="0" lang="es-ES" sz="1400" b="1" i="0" u="none" strike="noStrike" kern="1200" cap="none" spc="0" normalizeH="0" baseline="30000" noProof="0">
                <a:ln>
                  <a:noFill/>
                </a:ln>
                <a:solidFill>
                  <a:srgbClr val="003867"/>
                </a:solidFill>
                <a:effectLst/>
                <a:uLnTx/>
                <a:uFillTx/>
                <a:latin typeface="Arial"/>
                <a:ea typeface="+mn-ea"/>
                <a:cs typeface="+mn-cs"/>
              </a:rPr>
              <a:t>1</a:t>
            </a:r>
            <a:endParaRPr kumimoji="0" lang="en-GB" sz="1400" b="1" i="0" u="none" strike="noStrike" kern="1200" cap="none" spc="0" normalizeH="0" baseline="0" noProof="0">
              <a:ln>
                <a:noFill/>
              </a:ln>
              <a:solidFill>
                <a:srgbClr val="003867"/>
              </a:solidFill>
              <a:effectLst/>
              <a:uLnTx/>
              <a:uFillTx/>
              <a:latin typeface="Arial"/>
              <a:ea typeface="+mn-ea"/>
              <a:cs typeface="+mn-cs"/>
            </a:endParaRPr>
          </a:p>
        </p:txBody>
      </p:sp>
      <p:sp>
        <p:nvSpPr>
          <p:cNvPr id="405" name="TextBox 23">
            <a:extLst>
              <a:ext uri="{FF2B5EF4-FFF2-40B4-BE49-F238E27FC236}">
                <a16:creationId xmlns:a16="http://schemas.microsoft.com/office/drawing/2014/main" id="{4F3A7A41-39FE-C8C8-C670-160113F1699E}"/>
              </a:ext>
            </a:extLst>
          </p:cNvPr>
          <p:cNvSpPr txBox="1"/>
          <p:nvPr/>
        </p:nvSpPr>
        <p:spPr>
          <a:xfrm>
            <a:off x="7035606" y="4488542"/>
            <a:ext cx="4290299" cy="276999"/>
          </a:xfrm>
          <a:prstGeom prst="rect">
            <a:avLst/>
          </a:prstGeom>
          <a:noFill/>
        </p:spPr>
        <p:txBody>
          <a:bodyPr wrap="square" rtlCol="0">
            <a:spAutoFit/>
          </a:bodyPr>
          <a:lstStyle/>
          <a:p>
            <a:pPr algn="ctr" defTabSz="914377">
              <a:defRPr/>
            </a:pPr>
            <a:r>
              <a:rPr lang="en-US" sz="1200" b="1" kern="0">
                <a:solidFill>
                  <a:srgbClr val="002855"/>
                </a:solidFill>
                <a:latin typeface="Arial"/>
              </a:rPr>
              <a:t>Semana</a:t>
            </a:r>
          </a:p>
        </p:txBody>
      </p:sp>
      <p:graphicFrame>
        <p:nvGraphicFramePr>
          <p:cNvPr id="406" name="Chart 8">
            <a:extLst>
              <a:ext uri="{FF2B5EF4-FFF2-40B4-BE49-F238E27FC236}">
                <a16:creationId xmlns:a16="http://schemas.microsoft.com/office/drawing/2014/main" id="{FDAEDF89-3425-82DF-5B2A-6FA1C3C31DEC}"/>
              </a:ext>
            </a:extLst>
          </p:cNvPr>
          <p:cNvGraphicFramePr/>
          <p:nvPr>
            <p:extLst>
              <p:ext uri="{D42A27DB-BD31-4B8C-83A1-F6EECF244321}">
                <p14:modId xmlns:p14="http://schemas.microsoft.com/office/powerpoint/2010/main" val="1630464432"/>
              </p:ext>
            </p:extLst>
          </p:nvPr>
        </p:nvGraphicFramePr>
        <p:xfrm>
          <a:off x="1410910" y="4988959"/>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408" name="CuadroTexto 407">
            <a:extLst>
              <a:ext uri="{FF2B5EF4-FFF2-40B4-BE49-F238E27FC236}">
                <a16:creationId xmlns:a16="http://schemas.microsoft.com/office/drawing/2014/main" id="{DA858D05-D171-48BA-7F31-C1AC94792425}"/>
              </a:ext>
            </a:extLst>
          </p:cNvPr>
          <p:cNvSpPr txBox="1"/>
          <p:nvPr/>
        </p:nvSpPr>
        <p:spPr>
          <a:xfrm>
            <a:off x="1805066" y="536490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46% </a:t>
            </a:r>
          </a:p>
        </p:txBody>
      </p:sp>
      <p:graphicFrame>
        <p:nvGraphicFramePr>
          <p:cNvPr id="414" name="Chart 17">
            <a:extLst>
              <a:ext uri="{FF2B5EF4-FFF2-40B4-BE49-F238E27FC236}">
                <a16:creationId xmlns:a16="http://schemas.microsoft.com/office/drawing/2014/main" id="{D156F097-1E3A-DFA8-63D7-8B958629AE70}"/>
              </a:ext>
            </a:extLst>
          </p:cNvPr>
          <p:cNvGraphicFramePr/>
          <p:nvPr>
            <p:extLst>
              <p:ext uri="{D42A27DB-BD31-4B8C-83A1-F6EECF244321}">
                <p14:modId xmlns:p14="http://schemas.microsoft.com/office/powerpoint/2010/main" val="2913699988"/>
              </p:ext>
            </p:extLst>
          </p:nvPr>
        </p:nvGraphicFramePr>
        <p:xfrm>
          <a:off x="581463" y="1348242"/>
          <a:ext cx="5139645" cy="3496946"/>
        </p:xfrm>
        <a:graphic>
          <a:graphicData uri="http://schemas.openxmlformats.org/drawingml/2006/chart">
            <c:chart xmlns:c="http://schemas.openxmlformats.org/drawingml/2006/chart" xmlns:r="http://schemas.openxmlformats.org/officeDocument/2006/relationships" r:id="rId5"/>
          </a:graphicData>
        </a:graphic>
      </p:graphicFrame>
      <p:sp>
        <p:nvSpPr>
          <p:cNvPr id="415" name="TextBox 35">
            <a:extLst>
              <a:ext uri="{FF2B5EF4-FFF2-40B4-BE49-F238E27FC236}">
                <a16:creationId xmlns:a16="http://schemas.microsoft.com/office/drawing/2014/main" id="{96520348-C4D9-54F6-D1F5-23F854EE651A}"/>
              </a:ext>
            </a:extLst>
          </p:cNvPr>
          <p:cNvSpPr txBox="1"/>
          <p:nvPr/>
        </p:nvSpPr>
        <p:spPr>
          <a:xfrm>
            <a:off x="2130713" y="3332403"/>
            <a:ext cx="424179" cy="307777"/>
          </a:xfrm>
          <a:prstGeom prst="rect">
            <a:avLst/>
          </a:prstGeom>
          <a:noFill/>
        </p:spPr>
        <p:txBody>
          <a:bodyPr wrap="square" rtlCol="0">
            <a:spAutoFit/>
          </a:bodyPr>
          <a:lstStyle>
            <a:defPPr>
              <a:defRPr lang="es-ES"/>
            </a:defPPr>
            <a:lvl1pPr marR="0" lvl="0" indent="0" algn="ctr" defTabSz="914377" fontAlgn="auto">
              <a:lnSpc>
                <a:spcPct val="100000"/>
              </a:lnSpc>
              <a:spcBef>
                <a:spcPts val="0"/>
              </a:spcBef>
              <a:spcAft>
                <a:spcPts val="0"/>
              </a:spcAft>
              <a:buClrTx/>
              <a:buSzTx/>
              <a:buFontTx/>
              <a:buNone/>
              <a:tabLst/>
              <a:defRPr kumimoji="0" sz="1400" b="1" i="0" u="none" strike="noStrike" kern="0" cap="none" spc="0" normalizeH="0" baseline="0">
                <a:ln>
                  <a:noFill/>
                </a:ln>
                <a:solidFill>
                  <a:srgbClr val="B1059D"/>
                </a:solidFill>
                <a:effectLst/>
                <a:uLnTx/>
                <a:uFillTx/>
                <a:latin typeface="Arial"/>
              </a:defRPr>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rial"/>
              </a:rPr>
              <a:t>***</a:t>
            </a:r>
          </a:p>
        </p:txBody>
      </p:sp>
      <p:sp>
        <p:nvSpPr>
          <p:cNvPr id="416" name="TextBox 37">
            <a:extLst>
              <a:ext uri="{FF2B5EF4-FFF2-40B4-BE49-F238E27FC236}">
                <a16:creationId xmlns:a16="http://schemas.microsoft.com/office/drawing/2014/main" id="{CF116F74-0321-92C5-A784-5DB7E995F0BE}"/>
              </a:ext>
            </a:extLst>
          </p:cNvPr>
          <p:cNvSpPr txBox="1"/>
          <p:nvPr/>
        </p:nvSpPr>
        <p:spPr>
          <a:xfrm>
            <a:off x="2626006" y="3157301"/>
            <a:ext cx="479719"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17" name="TextBox 40">
            <a:extLst>
              <a:ext uri="{FF2B5EF4-FFF2-40B4-BE49-F238E27FC236}">
                <a16:creationId xmlns:a16="http://schemas.microsoft.com/office/drawing/2014/main" id="{F10B4DEC-97C9-C9A9-7635-1295072B875F}"/>
              </a:ext>
            </a:extLst>
          </p:cNvPr>
          <p:cNvSpPr txBox="1"/>
          <p:nvPr/>
        </p:nvSpPr>
        <p:spPr>
          <a:xfrm>
            <a:off x="3132659" y="3003412"/>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18" name="TextBox 41">
            <a:extLst>
              <a:ext uri="{FF2B5EF4-FFF2-40B4-BE49-F238E27FC236}">
                <a16:creationId xmlns:a16="http://schemas.microsoft.com/office/drawing/2014/main" id="{AA6B019B-CD2C-5D99-C9C6-3C7272931F7C}"/>
              </a:ext>
            </a:extLst>
          </p:cNvPr>
          <p:cNvSpPr txBox="1"/>
          <p:nvPr/>
        </p:nvSpPr>
        <p:spPr>
          <a:xfrm>
            <a:off x="5246708" y="2744844"/>
            <a:ext cx="455355"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19" name="TextBox 42">
            <a:extLst>
              <a:ext uri="{FF2B5EF4-FFF2-40B4-BE49-F238E27FC236}">
                <a16:creationId xmlns:a16="http://schemas.microsoft.com/office/drawing/2014/main" id="{02C2E55E-DAD2-311C-D3E2-DA13E8083C94}"/>
              </a:ext>
            </a:extLst>
          </p:cNvPr>
          <p:cNvSpPr txBox="1"/>
          <p:nvPr/>
        </p:nvSpPr>
        <p:spPr>
          <a:xfrm>
            <a:off x="3671123" y="2887064"/>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0" name="TextBox 43">
            <a:extLst>
              <a:ext uri="{FF2B5EF4-FFF2-40B4-BE49-F238E27FC236}">
                <a16:creationId xmlns:a16="http://schemas.microsoft.com/office/drawing/2014/main" id="{9BD6AA22-5C55-8A26-C1AF-23FD259B3CC2}"/>
              </a:ext>
            </a:extLst>
          </p:cNvPr>
          <p:cNvSpPr txBox="1"/>
          <p:nvPr/>
        </p:nvSpPr>
        <p:spPr>
          <a:xfrm>
            <a:off x="4180085" y="2860496"/>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1" name="TextBox 44">
            <a:extLst>
              <a:ext uri="{FF2B5EF4-FFF2-40B4-BE49-F238E27FC236}">
                <a16:creationId xmlns:a16="http://schemas.microsoft.com/office/drawing/2014/main" id="{BDC4FBFA-76EE-B638-3D5E-687B55F2FC4D}"/>
              </a:ext>
            </a:extLst>
          </p:cNvPr>
          <p:cNvSpPr txBox="1"/>
          <p:nvPr/>
        </p:nvSpPr>
        <p:spPr>
          <a:xfrm>
            <a:off x="4695171" y="2785045"/>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2" name="TextBox 9">
            <a:extLst>
              <a:ext uri="{FF2B5EF4-FFF2-40B4-BE49-F238E27FC236}">
                <a16:creationId xmlns:a16="http://schemas.microsoft.com/office/drawing/2014/main" id="{AD2A44FA-9BBD-8DF5-851A-AF1427D528D3}"/>
              </a:ext>
            </a:extLst>
          </p:cNvPr>
          <p:cNvSpPr txBox="1"/>
          <p:nvPr/>
        </p:nvSpPr>
        <p:spPr>
          <a:xfrm>
            <a:off x="1604690" y="3704158"/>
            <a:ext cx="424179" cy="307777"/>
          </a:xfrm>
          <a:prstGeom prst="rect">
            <a:avLst/>
          </a:prstGeom>
          <a:noFill/>
        </p:spPr>
        <p:txBody>
          <a:bodyPr wrap="square" rtlCol="0">
            <a:spAutoFit/>
          </a:bodyPr>
          <a:lstStyle>
            <a:defPPr>
              <a:defRPr kern="0"/>
            </a:defPPr>
          </a:lstStyle>
          <a:p>
            <a:pPr algn="ctr" defTabSz="914377">
              <a:defRPr/>
            </a:pPr>
            <a:r>
              <a:rPr lang="en-US" sz="1400" b="1">
                <a:solidFill>
                  <a:srgbClr val="002060"/>
                </a:solidFill>
                <a:latin typeface="Arial"/>
              </a:rPr>
              <a:t>*</a:t>
            </a:r>
          </a:p>
        </p:txBody>
      </p:sp>
      <p:graphicFrame>
        <p:nvGraphicFramePr>
          <p:cNvPr id="423" name="Chart 45">
            <a:extLst>
              <a:ext uri="{FF2B5EF4-FFF2-40B4-BE49-F238E27FC236}">
                <a16:creationId xmlns:a16="http://schemas.microsoft.com/office/drawing/2014/main" id="{2F7E7A70-DB38-DCA7-0DCA-37ED5A41B576}"/>
              </a:ext>
            </a:extLst>
          </p:cNvPr>
          <p:cNvGraphicFramePr/>
          <p:nvPr>
            <p:extLst>
              <p:ext uri="{D42A27DB-BD31-4B8C-83A1-F6EECF244321}">
                <p14:modId xmlns:p14="http://schemas.microsoft.com/office/powerpoint/2010/main" val="263707748"/>
              </p:ext>
            </p:extLst>
          </p:nvPr>
        </p:nvGraphicFramePr>
        <p:xfrm>
          <a:off x="6456910" y="1208667"/>
          <a:ext cx="5060813" cy="3391409"/>
        </p:xfrm>
        <a:graphic>
          <a:graphicData uri="http://schemas.openxmlformats.org/drawingml/2006/chart">
            <c:chart xmlns:c="http://schemas.openxmlformats.org/drawingml/2006/chart" xmlns:r="http://schemas.openxmlformats.org/officeDocument/2006/relationships" r:id="rId6"/>
          </a:graphicData>
        </a:graphic>
      </p:graphicFrame>
      <p:sp>
        <p:nvSpPr>
          <p:cNvPr id="424" name="TextBox 46">
            <a:extLst>
              <a:ext uri="{FF2B5EF4-FFF2-40B4-BE49-F238E27FC236}">
                <a16:creationId xmlns:a16="http://schemas.microsoft.com/office/drawing/2014/main" id="{17C990A3-6817-C353-3E16-0A2BD8E90980}"/>
              </a:ext>
            </a:extLst>
          </p:cNvPr>
          <p:cNvSpPr txBox="1"/>
          <p:nvPr/>
        </p:nvSpPr>
        <p:spPr>
          <a:xfrm>
            <a:off x="10487592" y="2959859"/>
            <a:ext cx="474665"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5" name="TextBox 48">
            <a:extLst>
              <a:ext uri="{FF2B5EF4-FFF2-40B4-BE49-F238E27FC236}">
                <a16:creationId xmlns:a16="http://schemas.microsoft.com/office/drawing/2014/main" id="{1ACFE22A-38EA-50EA-0151-9BB2D9535000}"/>
              </a:ext>
            </a:extLst>
          </p:cNvPr>
          <p:cNvSpPr txBox="1"/>
          <p:nvPr/>
        </p:nvSpPr>
        <p:spPr>
          <a:xfrm>
            <a:off x="7868684" y="3468893"/>
            <a:ext cx="475837"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6" name="TextBox 50">
            <a:extLst>
              <a:ext uri="{FF2B5EF4-FFF2-40B4-BE49-F238E27FC236}">
                <a16:creationId xmlns:a16="http://schemas.microsoft.com/office/drawing/2014/main" id="{D40EF322-24D8-B611-77D5-E924C118E5A6}"/>
              </a:ext>
            </a:extLst>
          </p:cNvPr>
          <p:cNvSpPr txBox="1"/>
          <p:nvPr/>
        </p:nvSpPr>
        <p:spPr>
          <a:xfrm>
            <a:off x="8894580" y="3143536"/>
            <a:ext cx="505441"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7" name="TextBox 10">
            <a:extLst>
              <a:ext uri="{FF2B5EF4-FFF2-40B4-BE49-F238E27FC236}">
                <a16:creationId xmlns:a16="http://schemas.microsoft.com/office/drawing/2014/main" id="{35DC17A0-F80A-FD2D-374B-99D711672517}"/>
              </a:ext>
            </a:extLst>
          </p:cNvPr>
          <p:cNvSpPr txBox="1"/>
          <p:nvPr/>
        </p:nvSpPr>
        <p:spPr>
          <a:xfrm>
            <a:off x="9446769" y="3012526"/>
            <a:ext cx="477157"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8" name="TextBox 12">
            <a:extLst>
              <a:ext uri="{FF2B5EF4-FFF2-40B4-BE49-F238E27FC236}">
                <a16:creationId xmlns:a16="http://schemas.microsoft.com/office/drawing/2014/main" id="{B0433461-9298-BDDA-9572-9044690A1362}"/>
              </a:ext>
            </a:extLst>
          </p:cNvPr>
          <p:cNvSpPr txBox="1"/>
          <p:nvPr/>
        </p:nvSpPr>
        <p:spPr>
          <a:xfrm>
            <a:off x="9958752" y="2977896"/>
            <a:ext cx="472000"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29" name="TextBox 13">
            <a:extLst>
              <a:ext uri="{FF2B5EF4-FFF2-40B4-BE49-F238E27FC236}">
                <a16:creationId xmlns:a16="http://schemas.microsoft.com/office/drawing/2014/main" id="{409ABFC1-6461-C18F-6200-F0DB53F7079A}"/>
              </a:ext>
            </a:extLst>
          </p:cNvPr>
          <p:cNvSpPr txBox="1"/>
          <p:nvPr/>
        </p:nvSpPr>
        <p:spPr>
          <a:xfrm>
            <a:off x="10980200" y="3047032"/>
            <a:ext cx="49260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30" name="TextBox 14">
            <a:extLst>
              <a:ext uri="{FF2B5EF4-FFF2-40B4-BE49-F238E27FC236}">
                <a16:creationId xmlns:a16="http://schemas.microsoft.com/office/drawing/2014/main" id="{2A4E7025-1639-D951-AA2F-29E49C787F8F}"/>
              </a:ext>
            </a:extLst>
          </p:cNvPr>
          <p:cNvSpPr txBox="1"/>
          <p:nvPr/>
        </p:nvSpPr>
        <p:spPr>
          <a:xfrm>
            <a:off x="8362076" y="3266992"/>
            <a:ext cx="518972"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431" name="Rectángulo: esquinas redondeadas 430">
            <a:extLst>
              <a:ext uri="{FF2B5EF4-FFF2-40B4-BE49-F238E27FC236}">
                <a16:creationId xmlns:a16="http://schemas.microsoft.com/office/drawing/2014/main" id="{A515AD54-4575-276B-4A0D-9E8A08C556D1}"/>
              </a:ext>
            </a:extLst>
          </p:cNvPr>
          <p:cNvSpPr/>
          <p:nvPr/>
        </p:nvSpPr>
        <p:spPr>
          <a:xfrm>
            <a:off x="1407651" y="2350890"/>
            <a:ext cx="1986081" cy="553482"/>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a:solidFill>
                  <a:srgbClr val="002855"/>
                </a:solidFill>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2</a:t>
            </a:r>
            <a:r>
              <a:rPr lang="es-ES" sz="1050" b="1">
                <a:solidFill>
                  <a:srgbClr val="002855"/>
                </a:solidFill>
                <a:latin typeface="Arial" panose="020B0604020202020204" pitchFamily="34" charset="0"/>
                <a:cs typeface="Arial" panose="020B0604020202020204" pitchFamily="34" charset="0"/>
              </a:rPr>
              <a:t>: </a:t>
            </a:r>
            <a:r>
              <a:rPr lang="es-ES" sz="1050">
                <a:solidFill>
                  <a:srgbClr val="002855"/>
                </a:solidFill>
                <a:latin typeface="Arial" panose="020B0604020202020204" pitchFamily="34" charset="0"/>
                <a:cs typeface="Arial" panose="020B0604020202020204" pitchFamily="34" charset="0"/>
              </a:rPr>
              <a:t>mejora significativa a partir de la semana 2</a:t>
            </a:r>
          </a:p>
        </p:txBody>
      </p:sp>
      <p:cxnSp>
        <p:nvCxnSpPr>
          <p:cNvPr id="432" name="Conector recto de flecha 431">
            <a:extLst>
              <a:ext uri="{FF2B5EF4-FFF2-40B4-BE49-F238E27FC236}">
                <a16:creationId xmlns:a16="http://schemas.microsoft.com/office/drawing/2014/main" id="{DB8C20E8-D55D-E186-D25C-FBED01D04F51}"/>
              </a:ext>
            </a:extLst>
          </p:cNvPr>
          <p:cNvCxnSpPr>
            <a:cxnSpLocks/>
          </p:cNvCxnSpPr>
          <p:nvPr/>
        </p:nvCxnSpPr>
        <p:spPr>
          <a:xfrm>
            <a:off x="1816393" y="2920117"/>
            <a:ext cx="0" cy="699961"/>
          </a:xfrm>
          <a:prstGeom prst="straightConnector1">
            <a:avLst/>
          </a:prstGeom>
          <a:noFill/>
          <a:ln w="28575" cap="flat" cmpd="sng" algn="ctr">
            <a:solidFill>
              <a:srgbClr val="002060"/>
            </a:solidFill>
            <a:prstDash val="sysDot"/>
            <a:tailEnd type="triangle"/>
          </a:ln>
          <a:effectLst/>
        </p:spPr>
      </p:cxnSp>
      <p:sp>
        <p:nvSpPr>
          <p:cNvPr id="433" name="CuadroTexto 432">
            <a:extLst>
              <a:ext uri="{FF2B5EF4-FFF2-40B4-BE49-F238E27FC236}">
                <a16:creationId xmlns:a16="http://schemas.microsoft.com/office/drawing/2014/main" id="{F4EECF97-204E-7141-4D2F-ED7CC877F929}"/>
              </a:ext>
            </a:extLst>
          </p:cNvPr>
          <p:cNvSpPr txBox="1"/>
          <p:nvPr/>
        </p:nvSpPr>
        <p:spPr>
          <a:xfrm>
            <a:off x="6497927" y="4654121"/>
            <a:ext cx="5503863" cy="215444"/>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sp>
        <p:nvSpPr>
          <p:cNvPr id="434" name="CuadroTexto 433">
            <a:extLst>
              <a:ext uri="{FF2B5EF4-FFF2-40B4-BE49-F238E27FC236}">
                <a16:creationId xmlns:a16="http://schemas.microsoft.com/office/drawing/2014/main" id="{F7BEB382-346B-BAB3-9EBB-E772E87D4AF0}"/>
              </a:ext>
            </a:extLst>
          </p:cNvPr>
          <p:cNvSpPr txBox="1"/>
          <p:nvPr/>
        </p:nvSpPr>
        <p:spPr>
          <a:xfrm>
            <a:off x="593030" y="4654280"/>
            <a:ext cx="2200458" cy="215127"/>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grpSp>
        <p:nvGrpSpPr>
          <p:cNvPr id="437" name="Grupo 436">
            <a:extLst>
              <a:ext uri="{FF2B5EF4-FFF2-40B4-BE49-F238E27FC236}">
                <a16:creationId xmlns:a16="http://schemas.microsoft.com/office/drawing/2014/main" id="{6DDF6C8D-8964-8B35-4AF5-4BB0EF27888B}"/>
              </a:ext>
            </a:extLst>
          </p:cNvPr>
          <p:cNvGrpSpPr/>
          <p:nvPr/>
        </p:nvGrpSpPr>
        <p:grpSpPr>
          <a:xfrm>
            <a:off x="2261727" y="3642535"/>
            <a:ext cx="152400" cy="262175"/>
            <a:chOff x="125278" y="2785443"/>
            <a:chExt cx="152400" cy="262175"/>
          </a:xfrm>
        </p:grpSpPr>
        <p:cxnSp>
          <p:nvCxnSpPr>
            <p:cNvPr id="438" name="Conector recto 437">
              <a:extLst>
                <a:ext uri="{FF2B5EF4-FFF2-40B4-BE49-F238E27FC236}">
                  <a16:creationId xmlns:a16="http://schemas.microsoft.com/office/drawing/2014/main" id="{EE1B220A-8CC2-52BC-BBED-F1B9BA1027FE}"/>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39" name="Conector recto 438">
              <a:extLst>
                <a:ext uri="{FF2B5EF4-FFF2-40B4-BE49-F238E27FC236}">
                  <a16:creationId xmlns:a16="http://schemas.microsoft.com/office/drawing/2014/main" id="{A0DB5F5B-65EC-DA50-EE86-09010926FD8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40" name="Conector recto 439">
              <a:extLst>
                <a:ext uri="{FF2B5EF4-FFF2-40B4-BE49-F238E27FC236}">
                  <a16:creationId xmlns:a16="http://schemas.microsoft.com/office/drawing/2014/main" id="{1B6071F1-AC14-D3C7-8C33-6AF98B39BA65}"/>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41" name="Grupo 440">
            <a:extLst>
              <a:ext uri="{FF2B5EF4-FFF2-40B4-BE49-F238E27FC236}">
                <a16:creationId xmlns:a16="http://schemas.microsoft.com/office/drawing/2014/main" id="{7C0209AA-CE81-012B-E747-D08A21371744}"/>
              </a:ext>
            </a:extLst>
          </p:cNvPr>
          <p:cNvGrpSpPr/>
          <p:nvPr/>
        </p:nvGrpSpPr>
        <p:grpSpPr>
          <a:xfrm>
            <a:off x="2795401" y="3465079"/>
            <a:ext cx="152400" cy="262175"/>
            <a:chOff x="125278" y="2785443"/>
            <a:chExt cx="152400" cy="262175"/>
          </a:xfrm>
        </p:grpSpPr>
        <p:cxnSp>
          <p:nvCxnSpPr>
            <p:cNvPr id="442" name="Conector recto 441">
              <a:extLst>
                <a:ext uri="{FF2B5EF4-FFF2-40B4-BE49-F238E27FC236}">
                  <a16:creationId xmlns:a16="http://schemas.microsoft.com/office/drawing/2014/main" id="{874EBD08-DC98-0AB1-4A60-477586A1743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43" name="Conector recto 442">
              <a:extLst>
                <a:ext uri="{FF2B5EF4-FFF2-40B4-BE49-F238E27FC236}">
                  <a16:creationId xmlns:a16="http://schemas.microsoft.com/office/drawing/2014/main" id="{123C5A07-AF98-F8A9-0B28-05252A86342D}"/>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44" name="Conector recto 443">
              <a:extLst>
                <a:ext uri="{FF2B5EF4-FFF2-40B4-BE49-F238E27FC236}">
                  <a16:creationId xmlns:a16="http://schemas.microsoft.com/office/drawing/2014/main" id="{F375E152-4006-D32D-A5AD-B7F0A341B434}"/>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45" name="Grupo 444">
            <a:extLst>
              <a:ext uri="{FF2B5EF4-FFF2-40B4-BE49-F238E27FC236}">
                <a16:creationId xmlns:a16="http://schemas.microsoft.com/office/drawing/2014/main" id="{A612922F-38CD-06EB-39AA-E1F92018C71A}"/>
              </a:ext>
            </a:extLst>
          </p:cNvPr>
          <p:cNvGrpSpPr/>
          <p:nvPr/>
        </p:nvGrpSpPr>
        <p:grpSpPr>
          <a:xfrm>
            <a:off x="3306415" y="3311112"/>
            <a:ext cx="152400" cy="262175"/>
            <a:chOff x="125278" y="2785443"/>
            <a:chExt cx="152400" cy="262175"/>
          </a:xfrm>
        </p:grpSpPr>
        <p:cxnSp>
          <p:nvCxnSpPr>
            <p:cNvPr id="446" name="Conector recto 445">
              <a:extLst>
                <a:ext uri="{FF2B5EF4-FFF2-40B4-BE49-F238E27FC236}">
                  <a16:creationId xmlns:a16="http://schemas.microsoft.com/office/drawing/2014/main" id="{78D16474-8638-1D4C-3D31-B22045F20F7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47" name="Conector recto 446">
              <a:extLst>
                <a:ext uri="{FF2B5EF4-FFF2-40B4-BE49-F238E27FC236}">
                  <a16:creationId xmlns:a16="http://schemas.microsoft.com/office/drawing/2014/main" id="{839F9B6E-F957-30A1-C736-AAEF1302F338}"/>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48" name="Conector recto 447">
              <a:extLst>
                <a:ext uri="{FF2B5EF4-FFF2-40B4-BE49-F238E27FC236}">
                  <a16:creationId xmlns:a16="http://schemas.microsoft.com/office/drawing/2014/main" id="{F7774DF5-660F-A66B-5063-DD94C3B4C5B7}"/>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49" name="Grupo 448">
            <a:extLst>
              <a:ext uri="{FF2B5EF4-FFF2-40B4-BE49-F238E27FC236}">
                <a16:creationId xmlns:a16="http://schemas.microsoft.com/office/drawing/2014/main" id="{4B372A8B-CE08-2C28-3EC7-49172DB29793}"/>
              </a:ext>
            </a:extLst>
          </p:cNvPr>
          <p:cNvGrpSpPr/>
          <p:nvPr/>
        </p:nvGrpSpPr>
        <p:grpSpPr>
          <a:xfrm>
            <a:off x="3836333" y="3200865"/>
            <a:ext cx="152400" cy="262175"/>
            <a:chOff x="125278" y="2785443"/>
            <a:chExt cx="152400" cy="262175"/>
          </a:xfrm>
        </p:grpSpPr>
        <p:cxnSp>
          <p:nvCxnSpPr>
            <p:cNvPr id="450" name="Conector recto 449">
              <a:extLst>
                <a:ext uri="{FF2B5EF4-FFF2-40B4-BE49-F238E27FC236}">
                  <a16:creationId xmlns:a16="http://schemas.microsoft.com/office/drawing/2014/main" id="{3AD3033A-ED62-888D-0922-C99FE5DDC95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51" name="Conector recto 450">
              <a:extLst>
                <a:ext uri="{FF2B5EF4-FFF2-40B4-BE49-F238E27FC236}">
                  <a16:creationId xmlns:a16="http://schemas.microsoft.com/office/drawing/2014/main" id="{82C11A4E-7436-74F2-CCA5-6EADFB52EC9D}"/>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52" name="Conector recto 451">
              <a:extLst>
                <a:ext uri="{FF2B5EF4-FFF2-40B4-BE49-F238E27FC236}">
                  <a16:creationId xmlns:a16="http://schemas.microsoft.com/office/drawing/2014/main" id="{D761B9D3-AA8F-2F18-D753-49D6C0828A19}"/>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53" name="Grupo 452">
            <a:extLst>
              <a:ext uri="{FF2B5EF4-FFF2-40B4-BE49-F238E27FC236}">
                <a16:creationId xmlns:a16="http://schemas.microsoft.com/office/drawing/2014/main" id="{680662F7-64CD-100B-4F3F-AE173A9ABD93}"/>
              </a:ext>
            </a:extLst>
          </p:cNvPr>
          <p:cNvGrpSpPr/>
          <p:nvPr/>
        </p:nvGrpSpPr>
        <p:grpSpPr>
          <a:xfrm>
            <a:off x="4353629" y="3168274"/>
            <a:ext cx="152400" cy="262175"/>
            <a:chOff x="125278" y="2785443"/>
            <a:chExt cx="152400" cy="262175"/>
          </a:xfrm>
        </p:grpSpPr>
        <p:cxnSp>
          <p:nvCxnSpPr>
            <p:cNvPr id="454" name="Conector recto 453">
              <a:extLst>
                <a:ext uri="{FF2B5EF4-FFF2-40B4-BE49-F238E27FC236}">
                  <a16:creationId xmlns:a16="http://schemas.microsoft.com/office/drawing/2014/main" id="{5D93FB3A-3FB8-E8B9-7B8C-F9A277EAC8B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55" name="Conector recto 454">
              <a:extLst>
                <a:ext uri="{FF2B5EF4-FFF2-40B4-BE49-F238E27FC236}">
                  <a16:creationId xmlns:a16="http://schemas.microsoft.com/office/drawing/2014/main" id="{ADC25C44-8C94-A069-61D9-1FC8498382F0}"/>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56" name="Conector recto 455">
              <a:extLst>
                <a:ext uri="{FF2B5EF4-FFF2-40B4-BE49-F238E27FC236}">
                  <a16:creationId xmlns:a16="http://schemas.microsoft.com/office/drawing/2014/main" id="{18173360-EFCF-DF80-ACB3-F7CD6296B693}"/>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57" name="Grupo 456">
            <a:extLst>
              <a:ext uri="{FF2B5EF4-FFF2-40B4-BE49-F238E27FC236}">
                <a16:creationId xmlns:a16="http://schemas.microsoft.com/office/drawing/2014/main" id="{CB08294A-2D4C-5364-D41D-0731BEAAB849}"/>
              </a:ext>
            </a:extLst>
          </p:cNvPr>
          <p:cNvGrpSpPr/>
          <p:nvPr/>
        </p:nvGrpSpPr>
        <p:grpSpPr>
          <a:xfrm>
            <a:off x="4874775" y="3099988"/>
            <a:ext cx="152400" cy="262175"/>
            <a:chOff x="125278" y="2785443"/>
            <a:chExt cx="152400" cy="262175"/>
          </a:xfrm>
        </p:grpSpPr>
        <p:cxnSp>
          <p:nvCxnSpPr>
            <p:cNvPr id="458" name="Conector recto 457">
              <a:extLst>
                <a:ext uri="{FF2B5EF4-FFF2-40B4-BE49-F238E27FC236}">
                  <a16:creationId xmlns:a16="http://schemas.microsoft.com/office/drawing/2014/main" id="{67BB06BF-E311-1E79-BEA4-3C0BAFC36D3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59" name="Conector recto 458">
              <a:extLst>
                <a:ext uri="{FF2B5EF4-FFF2-40B4-BE49-F238E27FC236}">
                  <a16:creationId xmlns:a16="http://schemas.microsoft.com/office/drawing/2014/main" id="{44F7AA59-D8F0-FBBD-2D96-A9357EB3FFF3}"/>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60" name="Conector recto 459">
              <a:extLst>
                <a:ext uri="{FF2B5EF4-FFF2-40B4-BE49-F238E27FC236}">
                  <a16:creationId xmlns:a16="http://schemas.microsoft.com/office/drawing/2014/main" id="{DB8F4164-6693-F0CC-36D9-9DB847A41A45}"/>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61" name="Grupo 460">
            <a:extLst>
              <a:ext uri="{FF2B5EF4-FFF2-40B4-BE49-F238E27FC236}">
                <a16:creationId xmlns:a16="http://schemas.microsoft.com/office/drawing/2014/main" id="{90192419-B91E-B315-4ADC-604C41487880}"/>
              </a:ext>
            </a:extLst>
          </p:cNvPr>
          <p:cNvGrpSpPr/>
          <p:nvPr/>
        </p:nvGrpSpPr>
        <p:grpSpPr>
          <a:xfrm>
            <a:off x="5395922" y="3057216"/>
            <a:ext cx="152400" cy="262175"/>
            <a:chOff x="125278" y="2785443"/>
            <a:chExt cx="152400" cy="262175"/>
          </a:xfrm>
        </p:grpSpPr>
        <p:cxnSp>
          <p:nvCxnSpPr>
            <p:cNvPr id="462" name="Conector recto 461">
              <a:extLst>
                <a:ext uri="{FF2B5EF4-FFF2-40B4-BE49-F238E27FC236}">
                  <a16:creationId xmlns:a16="http://schemas.microsoft.com/office/drawing/2014/main" id="{7C4ADCEA-0242-0E5E-26B5-1AC369A9A772}"/>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463" name="Conector recto 462">
              <a:extLst>
                <a:ext uri="{FF2B5EF4-FFF2-40B4-BE49-F238E27FC236}">
                  <a16:creationId xmlns:a16="http://schemas.microsoft.com/office/drawing/2014/main" id="{1BA56E09-F19A-0AC2-924E-D9C6B072C9EA}"/>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464" name="Conector recto 463">
              <a:extLst>
                <a:ext uri="{FF2B5EF4-FFF2-40B4-BE49-F238E27FC236}">
                  <a16:creationId xmlns:a16="http://schemas.microsoft.com/office/drawing/2014/main" id="{1784D720-403D-3851-D316-ABB917A00AB4}"/>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465" name="Grupo 464">
            <a:extLst>
              <a:ext uri="{FF2B5EF4-FFF2-40B4-BE49-F238E27FC236}">
                <a16:creationId xmlns:a16="http://schemas.microsoft.com/office/drawing/2014/main" id="{38ABEE4A-DF44-463D-8115-45EFC3930D54}"/>
              </a:ext>
            </a:extLst>
          </p:cNvPr>
          <p:cNvGrpSpPr/>
          <p:nvPr/>
        </p:nvGrpSpPr>
        <p:grpSpPr>
          <a:xfrm>
            <a:off x="1748400" y="4016566"/>
            <a:ext cx="152400" cy="149978"/>
            <a:chOff x="125278" y="2785443"/>
            <a:chExt cx="152400" cy="149978"/>
          </a:xfrm>
        </p:grpSpPr>
        <p:cxnSp>
          <p:nvCxnSpPr>
            <p:cNvPr id="466" name="Conector recto 465">
              <a:extLst>
                <a:ext uri="{FF2B5EF4-FFF2-40B4-BE49-F238E27FC236}">
                  <a16:creationId xmlns:a16="http://schemas.microsoft.com/office/drawing/2014/main" id="{2779BC37-F261-436E-689D-3E2696536A7E}"/>
                </a:ext>
              </a:extLst>
            </p:cNvPr>
            <p:cNvCxnSpPr>
              <a:cxnSpLocks/>
            </p:cNvCxnSpPr>
            <p:nvPr/>
          </p:nvCxnSpPr>
          <p:spPr>
            <a:xfrm>
              <a:off x="201478" y="2785443"/>
              <a:ext cx="0" cy="149978"/>
            </a:xfrm>
            <a:prstGeom prst="line">
              <a:avLst/>
            </a:prstGeom>
            <a:noFill/>
            <a:ln w="9525" cap="flat" cmpd="sng" algn="ctr">
              <a:solidFill>
                <a:srgbClr val="7A45B8"/>
              </a:solidFill>
              <a:prstDash val="solid"/>
            </a:ln>
            <a:effectLst/>
          </p:spPr>
        </p:cxnSp>
        <p:cxnSp>
          <p:nvCxnSpPr>
            <p:cNvPr id="467" name="Conector recto 466">
              <a:extLst>
                <a:ext uri="{FF2B5EF4-FFF2-40B4-BE49-F238E27FC236}">
                  <a16:creationId xmlns:a16="http://schemas.microsoft.com/office/drawing/2014/main" id="{FB71C137-508A-1059-6D91-C864D64C0B5F}"/>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grpSp>
      <p:grpSp>
        <p:nvGrpSpPr>
          <p:cNvPr id="468" name="Grupo 467">
            <a:extLst>
              <a:ext uri="{FF2B5EF4-FFF2-40B4-BE49-F238E27FC236}">
                <a16:creationId xmlns:a16="http://schemas.microsoft.com/office/drawing/2014/main" id="{2B79F4D6-E9F5-3714-748B-07CD9C4CFF25}"/>
              </a:ext>
            </a:extLst>
          </p:cNvPr>
          <p:cNvGrpSpPr/>
          <p:nvPr/>
        </p:nvGrpSpPr>
        <p:grpSpPr>
          <a:xfrm>
            <a:off x="3825777" y="4007745"/>
            <a:ext cx="152400" cy="223255"/>
            <a:chOff x="125278" y="2785443"/>
            <a:chExt cx="152400" cy="262175"/>
          </a:xfrm>
        </p:grpSpPr>
        <p:cxnSp>
          <p:nvCxnSpPr>
            <p:cNvPr id="469" name="Conector recto 468">
              <a:extLst>
                <a:ext uri="{FF2B5EF4-FFF2-40B4-BE49-F238E27FC236}">
                  <a16:creationId xmlns:a16="http://schemas.microsoft.com/office/drawing/2014/main" id="{73F0E362-1D34-C3F0-4A3B-81726F08ED10}"/>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70" name="Conector recto 469">
              <a:extLst>
                <a:ext uri="{FF2B5EF4-FFF2-40B4-BE49-F238E27FC236}">
                  <a16:creationId xmlns:a16="http://schemas.microsoft.com/office/drawing/2014/main" id="{5057AD8E-DA3B-DB73-FE32-39B200E7A601}"/>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71" name="Conector recto 470">
              <a:extLst>
                <a:ext uri="{FF2B5EF4-FFF2-40B4-BE49-F238E27FC236}">
                  <a16:creationId xmlns:a16="http://schemas.microsoft.com/office/drawing/2014/main" id="{5E27357F-9CDC-F906-A9E9-65EC7BA07DBF}"/>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72" name="Grupo 471">
            <a:extLst>
              <a:ext uri="{FF2B5EF4-FFF2-40B4-BE49-F238E27FC236}">
                <a16:creationId xmlns:a16="http://schemas.microsoft.com/office/drawing/2014/main" id="{CE967430-CBFA-F68F-ABD4-BD2B0F0DE68B}"/>
              </a:ext>
            </a:extLst>
          </p:cNvPr>
          <p:cNvGrpSpPr/>
          <p:nvPr/>
        </p:nvGrpSpPr>
        <p:grpSpPr>
          <a:xfrm>
            <a:off x="4347233" y="3921546"/>
            <a:ext cx="152400" cy="223255"/>
            <a:chOff x="125278" y="2785443"/>
            <a:chExt cx="152400" cy="262175"/>
          </a:xfrm>
        </p:grpSpPr>
        <p:cxnSp>
          <p:nvCxnSpPr>
            <p:cNvPr id="473" name="Conector recto 472">
              <a:extLst>
                <a:ext uri="{FF2B5EF4-FFF2-40B4-BE49-F238E27FC236}">
                  <a16:creationId xmlns:a16="http://schemas.microsoft.com/office/drawing/2014/main" id="{561FEAFB-CA64-8EFB-3E07-78C922CB62AA}"/>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74" name="Conector recto 473">
              <a:extLst>
                <a:ext uri="{FF2B5EF4-FFF2-40B4-BE49-F238E27FC236}">
                  <a16:creationId xmlns:a16="http://schemas.microsoft.com/office/drawing/2014/main" id="{1207CE54-8889-5395-CD90-834A56E1FA50}"/>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75" name="Conector recto 474">
              <a:extLst>
                <a:ext uri="{FF2B5EF4-FFF2-40B4-BE49-F238E27FC236}">
                  <a16:creationId xmlns:a16="http://schemas.microsoft.com/office/drawing/2014/main" id="{DA39D8AB-0D3E-9938-C336-5CFD190F50ED}"/>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76" name="Grupo 475">
            <a:extLst>
              <a:ext uri="{FF2B5EF4-FFF2-40B4-BE49-F238E27FC236}">
                <a16:creationId xmlns:a16="http://schemas.microsoft.com/office/drawing/2014/main" id="{B1086A8E-8966-418B-9601-D10A9AEB3FDF}"/>
              </a:ext>
            </a:extLst>
          </p:cNvPr>
          <p:cNvGrpSpPr/>
          <p:nvPr/>
        </p:nvGrpSpPr>
        <p:grpSpPr>
          <a:xfrm>
            <a:off x="4874775" y="3901963"/>
            <a:ext cx="152400" cy="223255"/>
            <a:chOff x="125278" y="2785443"/>
            <a:chExt cx="152400" cy="262175"/>
          </a:xfrm>
        </p:grpSpPr>
        <p:cxnSp>
          <p:nvCxnSpPr>
            <p:cNvPr id="477" name="Conector recto 476">
              <a:extLst>
                <a:ext uri="{FF2B5EF4-FFF2-40B4-BE49-F238E27FC236}">
                  <a16:creationId xmlns:a16="http://schemas.microsoft.com/office/drawing/2014/main" id="{8233FB11-B10C-80E1-5988-E3474230DB76}"/>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78" name="Conector recto 477">
              <a:extLst>
                <a:ext uri="{FF2B5EF4-FFF2-40B4-BE49-F238E27FC236}">
                  <a16:creationId xmlns:a16="http://schemas.microsoft.com/office/drawing/2014/main" id="{A3979EE1-C35B-2DD8-B994-B344F74612C2}"/>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79" name="Conector recto 478">
              <a:extLst>
                <a:ext uri="{FF2B5EF4-FFF2-40B4-BE49-F238E27FC236}">
                  <a16:creationId xmlns:a16="http://schemas.microsoft.com/office/drawing/2014/main" id="{DCDF52FD-B2DD-3F96-5ECE-9DCB845831A6}"/>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80" name="Grupo 479">
            <a:extLst>
              <a:ext uri="{FF2B5EF4-FFF2-40B4-BE49-F238E27FC236}">
                <a16:creationId xmlns:a16="http://schemas.microsoft.com/office/drawing/2014/main" id="{3809D0B1-84E4-07B2-1E7B-C3B24D2076DB}"/>
              </a:ext>
            </a:extLst>
          </p:cNvPr>
          <p:cNvGrpSpPr/>
          <p:nvPr/>
        </p:nvGrpSpPr>
        <p:grpSpPr>
          <a:xfrm>
            <a:off x="2788734" y="4097917"/>
            <a:ext cx="152400" cy="168746"/>
            <a:chOff x="125278" y="2785443"/>
            <a:chExt cx="152400" cy="262175"/>
          </a:xfrm>
        </p:grpSpPr>
        <p:cxnSp>
          <p:nvCxnSpPr>
            <p:cNvPr id="481" name="Conector recto 480">
              <a:extLst>
                <a:ext uri="{FF2B5EF4-FFF2-40B4-BE49-F238E27FC236}">
                  <a16:creationId xmlns:a16="http://schemas.microsoft.com/office/drawing/2014/main" id="{DE6501A7-A934-FD68-6D9D-B7601F952643}"/>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82" name="Conector recto 481">
              <a:extLst>
                <a:ext uri="{FF2B5EF4-FFF2-40B4-BE49-F238E27FC236}">
                  <a16:creationId xmlns:a16="http://schemas.microsoft.com/office/drawing/2014/main" id="{60417986-A9B0-C4F2-E58F-925EF7B1D6FF}"/>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483" name="Grupo 482">
            <a:extLst>
              <a:ext uri="{FF2B5EF4-FFF2-40B4-BE49-F238E27FC236}">
                <a16:creationId xmlns:a16="http://schemas.microsoft.com/office/drawing/2014/main" id="{8EC6AA43-E4E3-A7E0-20A3-84DD53A16BB0}"/>
              </a:ext>
            </a:extLst>
          </p:cNvPr>
          <p:cNvGrpSpPr/>
          <p:nvPr/>
        </p:nvGrpSpPr>
        <p:grpSpPr>
          <a:xfrm>
            <a:off x="2263474" y="4131149"/>
            <a:ext cx="152400" cy="143258"/>
            <a:chOff x="125278" y="2785443"/>
            <a:chExt cx="152400" cy="262175"/>
          </a:xfrm>
        </p:grpSpPr>
        <p:cxnSp>
          <p:nvCxnSpPr>
            <p:cNvPr id="484" name="Conector recto 483">
              <a:extLst>
                <a:ext uri="{FF2B5EF4-FFF2-40B4-BE49-F238E27FC236}">
                  <a16:creationId xmlns:a16="http://schemas.microsoft.com/office/drawing/2014/main" id="{B7EA9D19-D019-D47C-80C1-D2034D9D3CEF}"/>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85" name="Conector recto 484">
              <a:extLst>
                <a:ext uri="{FF2B5EF4-FFF2-40B4-BE49-F238E27FC236}">
                  <a16:creationId xmlns:a16="http://schemas.microsoft.com/office/drawing/2014/main" id="{695E02F8-439B-D15F-A082-33C0D04E08F4}"/>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486" name="Grupo 485">
            <a:extLst>
              <a:ext uri="{FF2B5EF4-FFF2-40B4-BE49-F238E27FC236}">
                <a16:creationId xmlns:a16="http://schemas.microsoft.com/office/drawing/2014/main" id="{65BBFDE0-2061-A6EC-EBB1-26D2DFEFA74D}"/>
              </a:ext>
            </a:extLst>
          </p:cNvPr>
          <p:cNvGrpSpPr/>
          <p:nvPr/>
        </p:nvGrpSpPr>
        <p:grpSpPr>
          <a:xfrm>
            <a:off x="3307255" y="4047887"/>
            <a:ext cx="152400" cy="223254"/>
            <a:chOff x="125278" y="2785443"/>
            <a:chExt cx="152400" cy="262175"/>
          </a:xfrm>
        </p:grpSpPr>
        <p:cxnSp>
          <p:nvCxnSpPr>
            <p:cNvPr id="487" name="Conector recto 486">
              <a:extLst>
                <a:ext uri="{FF2B5EF4-FFF2-40B4-BE49-F238E27FC236}">
                  <a16:creationId xmlns:a16="http://schemas.microsoft.com/office/drawing/2014/main" id="{DD0404D6-F117-9DAF-A413-11AE4DCF4BDA}"/>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88" name="Conector recto 487">
              <a:extLst>
                <a:ext uri="{FF2B5EF4-FFF2-40B4-BE49-F238E27FC236}">
                  <a16:creationId xmlns:a16="http://schemas.microsoft.com/office/drawing/2014/main" id="{2491974D-C1D3-AD12-4997-176B9AEE0560}"/>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89" name="Conector recto 488">
              <a:extLst>
                <a:ext uri="{FF2B5EF4-FFF2-40B4-BE49-F238E27FC236}">
                  <a16:creationId xmlns:a16="http://schemas.microsoft.com/office/drawing/2014/main" id="{E609420A-2335-7CFB-2EF5-3DE75AC0116B}"/>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90" name="Grupo 489">
            <a:extLst>
              <a:ext uri="{FF2B5EF4-FFF2-40B4-BE49-F238E27FC236}">
                <a16:creationId xmlns:a16="http://schemas.microsoft.com/office/drawing/2014/main" id="{4779D9B7-8F75-A97B-DFB5-ADCF130D9923}"/>
              </a:ext>
            </a:extLst>
          </p:cNvPr>
          <p:cNvGrpSpPr/>
          <p:nvPr/>
        </p:nvGrpSpPr>
        <p:grpSpPr>
          <a:xfrm>
            <a:off x="5395922" y="3872490"/>
            <a:ext cx="152400" cy="223255"/>
            <a:chOff x="125278" y="2785443"/>
            <a:chExt cx="152400" cy="262175"/>
          </a:xfrm>
        </p:grpSpPr>
        <p:cxnSp>
          <p:nvCxnSpPr>
            <p:cNvPr id="491" name="Conector recto 490">
              <a:extLst>
                <a:ext uri="{FF2B5EF4-FFF2-40B4-BE49-F238E27FC236}">
                  <a16:creationId xmlns:a16="http://schemas.microsoft.com/office/drawing/2014/main" id="{A43DC817-2B6E-C15A-05E6-5337D373B330}"/>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92" name="Conector recto 491">
              <a:extLst>
                <a:ext uri="{FF2B5EF4-FFF2-40B4-BE49-F238E27FC236}">
                  <a16:creationId xmlns:a16="http://schemas.microsoft.com/office/drawing/2014/main" id="{ECD7AD80-9A03-13F7-A5C8-ED65909D1237}"/>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93" name="Conector recto 492">
              <a:extLst>
                <a:ext uri="{FF2B5EF4-FFF2-40B4-BE49-F238E27FC236}">
                  <a16:creationId xmlns:a16="http://schemas.microsoft.com/office/drawing/2014/main" id="{6F4720FB-F4F6-56B6-113B-69294680DBAC}"/>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94" name="Grupo 493">
            <a:extLst>
              <a:ext uri="{FF2B5EF4-FFF2-40B4-BE49-F238E27FC236}">
                <a16:creationId xmlns:a16="http://schemas.microsoft.com/office/drawing/2014/main" id="{EE54E447-15AB-6A96-010B-7BD955127985}"/>
              </a:ext>
            </a:extLst>
          </p:cNvPr>
          <p:cNvGrpSpPr/>
          <p:nvPr/>
        </p:nvGrpSpPr>
        <p:grpSpPr>
          <a:xfrm>
            <a:off x="9606641" y="3935437"/>
            <a:ext cx="152400" cy="223255"/>
            <a:chOff x="125278" y="2785443"/>
            <a:chExt cx="152400" cy="262175"/>
          </a:xfrm>
        </p:grpSpPr>
        <p:cxnSp>
          <p:nvCxnSpPr>
            <p:cNvPr id="495" name="Conector recto 494">
              <a:extLst>
                <a:ext uri="{FF2B5EF4-FFF2-40B4-BE49-F238E27FC236}">
                  <a16:creationId xmlns:a16="http://schemas.microsoft.com/office/drawing/2014/main" id="{8EB4E515-4F0A-5A6E-43ED-6797218CB8A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496" name="Conector recto 495">
              <a:extLst>
                <a:ext uri="{FF2B5EF4-FFF2-40B4-BE49-F238E27FC236}">
                  <a16:creationId xmlns:a16="http://schemas.microsoft.com/office/drawing/2014/main" id="{8C90F6BD-0261-4997-DA0F-36DE691DAAE5}"/>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497" name="Conector recto 496">
              <a:extLst>
                <a:ext uri="{FF2B5EF4-FFF2-40B4-BE49-F238E27FC236}">
                  <a16:creationId xmlns:a16="http://schemas.microsoft.com/office/drawing/2014/main" id="{210E4CF4-DCEB-2575-90B6-1A3344A73590}"/>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498" name="Grupo 497">
            <a:extLst>
              <a:ext uri="{FF2B5EF4-FFF2-40B4-BE49-F238E27FC236}">
                <a16:creationId xmlns:a16="http://schemas.microsoft.com/office/drawing/2014/main" id="{228BE0DA-1445-D1AF-745D-F2D260E4196E}"/>
              </a:ext>
            </a:extLst>
          </p:cNvPr>
          <p:cNvGrpSpPr/>
          <p:nvPr/>
        </p:nvGrpSpPr>
        <p:grpSpPr>
          <a:xfrm>
            <a:off x="10124033" y="3920880"/>
            <a:ext cx="152400" cy="223255"/>
            <a:chOff x="125278" y="2785443"/>
            <a:chExt cx="152400" cy="262175"/>
          </a:xfrm>
        </p:grpSpPr>
        <p:cxnSp>
          <p:nvCxnSpPr>
            <p:cNvPr id="499" name="Conector recto 498">
              <a:extLst>
                <a:ext uri="{FF2B5EF4-FFF2-40B4-BE49-F238E27FC236}">
                  <a16:creationId xmlns:a16="http://schemas.microsoft.com/office/drawing/2014/main" id="{78E1DBA9-DCED-4775-C2DA-73B753541734}"/>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00" name="Conector recto 499">
              <a:extLst>
                <a:ext uri="{FF2B5EF4-FFF2-40B4-BE49-F238E27FC236}">
                  <a16:creationId xmlns:a16="http://schemas.microsoft.com/office/drawing/2014/main" id="{45C5A1FE-CC85-5D47-59D2-0F46F339943D}"/>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501" name="Conector recto 500">
              <a:extLst>
                <a:ext uri="{FF2B5EF4-FFF2-40B4-BE49-F238E27FC236}">
                  <a16:creationId xmlns:a16="http://schemas.microsoft.com/office/drawing/2014/main" id="{6C874BE9-6675-EB3B-418F-52A38536C4E1}"/>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502" name="Grupo 501">
            <a:extLst>
              <a:ext uri="{FF2B5EF4-FFF2-40B4-BE49-F238E27FC236}">
                <a16:creationId xmlns:a16="http://schemas.microsoft.com/office/drawing/2014/main" id="{AC007062-6E5A-7EDF-3C5A-C9436E05A56C}"/>
              </a:ext>
            </a:extLst>
          </p:cNvPr>
          <p:cNvGrpSpPr/>
          <p:nvPr/>
        </p:nvGrpSpPr>
        <p:grpSpPr>
          <a:xfrm>
            <a:off x="10641425" y="3875920"/>
            <a:ext cx="152400" cy="223255"/>
            <a:chOff x="125278" y="2785443"/>
            <a:chExt cx="152400" cy="262175"/>
          </a:xfrm>
        </p:grpSpPr>
        <p:cxnSp>
          <p:nvCxnSpPr>
            <p:cNvPr id="503" name="Conector recto 502">
              <a:extLst>
                <a:ext uri="{FF2B5EF4-FFF2-40B4-BE49-F238E27FC236}">
                  <a16:creationId xmlns:a16="http://schemas.microsoft.com/office/drawing/2014/main" id="{2A29AA35-199E-A4DB-045C-01A86CECC5B5}"/>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04" name="Conector recto 503">
              <a:extLst>
                <a:ext uri="{FF2B5EF4-FFF2-40B4-BE49-F238E27FC236}">
                  <a16:creationId xmlns:a16="http://schemas.microsoft.com/office/drawing/2014/main" id="{7AEB40C4-FA5B-9670-05B8-1868CCCC398E}"/>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505" name="Conector recto 504">
              <a:extLst>
                <a:ext uri="{FF2B5EF4-FFF2-40B4-BE49-F238E27FC236}">
                  <a16:creationId xmlns:a16="http://schemas.microsoft.com/office/drawing/2014/main" id="{B9278D74-C645-5A30-B03C-F7AEAA61C4ED}"/>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506" name="Grupo 505">
            <a:extLst>
              <a:ext uri="{FF2B5EF4-FFF2-40B4-BE49-F238E27FC236}">
                <a16:creationId xmlns:a16="http://schemas.microsoft.com/office/drawing/2014/main" id="{93D8B380-5ADA-D490-B06C-463D034F9C99}"/>
              </a:ext>
            </a:extLst>
          </p:cNvPr>
          <p:cNvGrpSpPr/>
          <p:nvPr/>
        </p:nvGrpSpPr>
        <p:grpSpPr>
          <a:xfrm>
            <a:off x="8036806" y="4065202"/>
            <a:ext cx="152400" cy="143258"/>
            <a:chOff x="125278" y="2785443"/>
            <a:chExt cx="152400" cy="262175"/>
          </a:xfrm>
        </p:grpSpPr>
        <p:cxnSp>
          <p:nvCxnSpPr>
            <p:cNvPr id="507" name="Conector recto 506">
              <a:extLst>
                <a:ext uri="{FF2B5EF4-FFF2-40B4-BE49-F238E27FC236}">
                  <a16:creationId xmlns:a16="http://schemas.microsoft.com/office/drawing/2014/main" id="{AEE4CBAF-1F76-9F98-652A-74F4EFD0E9D2}"/>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08" name="Conector recto 507">
              <a:extLst>
                <a:ext uri="{FF2B5EF4-FFF2-40B4-BE49-F238E27FC236}">
                  <a16:creationId xmlns:a16="http://schemas.microsoft.com/office/drawing/2014/main" id="{0DBC3F18-3868-43BC-55A3-BB9C7BD93875}"/>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509" name="Grupo 508">
            <a:extLst>
              <a:ext uri="{FF2B5EF4-FFF2-40B4-BE49-F238E27FC236}">
                <a16:creationId xmlns:a16="http://schemas.microsoft.com/office/drawing/2014/main" id="{C3F226D6-0D83-A75B-B01F-D58000A89E74}"/>
              </a:ext>
            </a:extLst>
          </p:cNvPr>
          <p:cNvGrpSpPr/>
          <p:nvPr/>
        </p:nvGrpSpPr>
        <p:grpSpPr>
          <a:xfrm>
            <a:off x="9085494" y="3985162"/>
            <a:ext cx="152400" cy="223254"/>
            <a:chOff x="125278" y="2785443"/>
            <a:chExt cx="152400" cy="262175"/>
          </a:xfrm>
        </p:grpSpPr>
        <p:cxnSp>
          <p:nvCxnSpPr>
            <p:cNvPr id="510" name="Conector recto 509">
              <a:extLst>
                <a:ext uri="{FF2B5EF4-FFF2-40B4-BE49-F238E27FC236}">
                  <a16:creationId xmlns:a16="http://schemas.microsoft.com/office/drawing/2014/main" id="{9EFB039A-7203-DBBC-C08B-5F23AA56D642}"/>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11" name="Conector recto 510">
              <a:extLst>
                <a:ext uri="{FF2B5EF4-FFF2-40B4-BE49-F238E27FC236}">
                  <a16:creationId xmlns:a16="http://schemas.microsoft.com/office/drawing/2014/main" id="{F2E9EF59-718F-8031-05C6-EA14C5EE0B0E}"/>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512" name="Conector recto 511">
              <a:extLst>
                <a:ext uri="{FF2B5EF4-FFF2-40B4-BE49-F238E27FC236}">
                  <a16:creationId xmlns:a16="http://schemas.microsoft.com/office/drawing/2014/main" id="{86CD873A-1808-B7D4-7215-2081A49E897A}"/>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513" name="Grupo 512">
            <a:extLst>
              <a:ext uri="{FF2B5EF4-FFF2-40B4-BE49-F238E27FC236}">
                <a16:creationId xmlns:a16="http://schemas.microsoft.com/office/drawing/2014/main" id="{704AD3D3-2727-C84F-EE60-1952F029EF24}"/>
              </a:ext>
            </a:extLst>
          </p:cNvPr>
          <p:cNvGrpSpPr/>
          <p:nvPr/>
        </p:nvGrpSpPr>
        <p:grpSpPr>
          <a:xfrm>
            <a:off x="11170744" y="3869992"/>
            <a:ext cx="152400" cy="223255"/>
            <a:chOff x="125278" y="2785443"/>
            <a:chExt cx="152400" cy="262175"/>
          </a:xfrm>
        </p:grpSpPr>
        <p:cxnSp>
          <p:nvCxnSpPr>
            <p:cNvPr id="514" name="Conector recto 513">
              <a:extLst>
                <a:ext uri="{FF2B5EF4-FFF2-40B4-BE49-F238E27FC236}">
                  <a16:creationId xmlns:a16="http://schemas.microsoft.com/office/drawing/2014/main" id="{B43B16A2-C8C5-01BD-29DD-385D9C3FFB6A}"/>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15" name="Conector recto 514">
              <a:extLst>
                <a:ext uri="{FF2B5EF4-FFF2-40B4-BE49-F238E27FC236}">
                  <a16:creationId xmlns:a16="http://schemas.microsoft.com/office/drawing/2014/main" id="{4D65FBF2-9238-E589-6C98-9ACC4DF04BEA}"/>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516" name="Conector recto 515">
              <a:extLst>
                <a:ext uri="{FF2B5EF4-FFF2-40B4-BE49-F238E27FC236}">
                  <a16:creationId xmlns:a16="http://schemas.microsoft.com/office/drawing/2014/main" id="{2DDD868A-C8C0-4237-174E-29CFA8E14E28}"/>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517" name="Grupo 516">
            <a:extLst>
              <a:ext uri="{FF2B5EF4-FFF2-40B4-BE49-F238E27FC236}">
                <a16:creationId xmlns:a16="http://schemas.microsoft.com/office/drawing/2014/main" id="{29F887F0-2076-8CA6-DFC1-84DADA06DF1F}"/>
              </a:ext>
            </a:extLst>
          </p:cNvPr>
          <p:cNvGrpSpPr/>
          <p:nvPr/>
        </p:nvGrpSpPr>
        <p:grpSpPr>
          <a:xfrm>
            <a:off x="8564347" y="4005627"/>
            <a:ext cx="152400" cy="223254"/>
            <a:chOff x="125278" y="2785443"/>
            <a:chExt cx="152400" cy="262175"/>
          </a:xfrm>
        </p:grpSpPr>
        <p:cxnSp>
          <p:nvCxnSpPr>
            <p:cNvPr id="518" name="Conector recto 517">
              <a:extLst>
                <a:ext uri="{FF2B5EF4-FFF2-40B4-BE49-F238E27FC236}">
                  <a16:creationId xmlns:a16="http://schemas.microsoft.com/office/drawing/2014/main" id="{64839C08-4347-34F7-1FD2-6AAEACB0F37D}"/>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519" name="Conector recto 518">
              <a:extLst>
                <a:ext uri="{FF2B5EF4-FFF2-40B4-BE49-F238E27FC236}">
                  <a16:creationId xmlns:a16="http://schemas.microsoft.com/office/drawing/2014/main" id="{8DA674F6-394E-85DC-8D5F-17B7C11978C1}"/>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520" name="Conector recto 519">
              <a:extLst>
                <a:ext uri="{FF2B5EF4-FFF2-40B4-BE49-F238E27FC236}">
                  <a16:creationId xmlns:a16="http://schemas.microsoft.com/office/drawing/2014/main" id="{6ACC7742-41DF-9F24-D239-195B5B067FC8}"/>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521" name="Grupo 520">
            <a:extLst>
              <a:ext uri="{FF2B5EF4-FFF2-40B4-BE49-F238E27FC236}">
                <a16:creationId xmlns:a16="http://schemas.microsoft.com/office/drawing/2014/main" id="{B81366D7-94D4-3720-D3C9-E0730E753743}"/>
              </a:ext>
            </a:extLst>
          </p:cNvPr>
          <p:cNvGrpSpPr/>
          <p:nvPr/>
        </p:nvGrpSpPr>
        <p:grpSpPr>
          <a:xfrm>
            <a:off x="8036549" y="3717506"/>
            <a:ext cx="152400" cy="262175"/>
            <a:chOff x="125278" y="2785443"/>
            <a:chExt cx="152400" cy="262175"/>
          </a:xfrm>
        </p:grpSpPr>
        <p:cxnSp>
          <p:nvCxnSpPr>
            <p:cNvPr id="522" name="Conector recto 521">
              <a:extLst>
                <a:ext uri="{FF2B5EF4-FFF2-40B4-BE49-F238E27FC236}">
                  <a16:creationId xmlns:a16="http://schemas.microsoft.com/office/drawing/2014/main" id="{EA10B3A5-6598-0B6E-81FB-AD138E26F13F}"/>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23" name="Conector recto 522">
              <a:extLst>
                <a:ext uri="{FF2B5EF4-FFF2-40B4-BE49-F238E27FC236}">
                  <a16:creationId xmlns:a16="http://schemas.microsoft.com/office/drawing/2014/main" id="{E37514E4-A85D-3516-8DE6-1C219A765ED0}"/>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24" name="Conector recto 523">
              <a:extLst>
                <a:ext uri="{FF2B5EF4-FFF2-40B4-BE49-F238E27FC236}">
                  <a16:creationId xmlns:a16="http://schemas.microsoft.com/office/drawing/2014/main" id="{46580D9A-A225-419E-0927-C92400FDD0D2}"/>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25" name="Grupo 524">
            <a:extLst>
              <a:ext uri="{FF2B5EF4-FFF2-40B4-BE49-F238E27FC236}">
                <a16:creationId xmlns:a16="http://schemas.microsoft.com/office/drawing/2014/main" id="{6606E592-03F9-23A5-C513-8950AAD4D3DD}"/>
              </a:ext>
            </a:extLst>
          </p:cNvPr>
          <p:cNvGrpSpPr/>
          <p:nvPr/>
        </p:nvGrpSpPr>
        <p:grpSpPr>
          <a:xfrm>
            <a:off x="8560479" y="3511851"/>
            <a:ext cx="152400" cy="262175"/>
            <a:chOff x="125278" y="2785443"/>
            <a:chExt cx="152400" cy="262175"/>
          </a:xfrm>
        </p:grpSpPr>
        <p:cxnSp>
          <p:nvCxnSpPr>
            <p:cNvPr id="526" name="Conector recto 525">
              <a:extLst>
                <a:ext uri="{FF2B5EF4-FFF2-40B4-BE49-F238E27FC236}">
                  <a16:creationId xmlns:a16="http://schemas.microsoft.com/office/drawing/2014/main" id="{7B37E561-BCEF-A0EC-94C2-17FEABFD535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27" name="Conector recto 526">
              <a:extLst>
                <a:ext uri="{FF2B5EF4-FFF2-40B4-BE49-F238E27FC236}">
                  <a16:creationId xmlns:a16="http://schemas.microsoft.com/office/drawing/2014/main" id="{E7B0F04A-9813-D83B-7026-52F49065F71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28" name="Conector recto 527">
              <a:extLst>
                <a:ext uri="{FF2B5EF4-FFF2-40B4-BE49-F238E27FC236}">
                  <a16:creationId xmlns:a16="http://schemas.microsoft.com/office/drawing/2014/main" id="{1C9EF5F7-F9B8-8A57-5997-9E93A8E6EDA6}"/>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29" name="Grupo 528">
            <a:extLst>
              <a:ext uri="{FF2B5EF4-FFF2-40B4-BE49-F238E27FC236}">
                <a16:creationId xmlns:a16="http://schemas.microsoft.com/office/drawing/2014/main" id="{CC8A2D06-1E10-2B86-642E-CD570A37A3C4}"/>
              </a:ext>
            </a:extLst>
          </p:cNvPr>
          <p:cNvGrpSpPr/>
          <p:nvPr/>
        </p:nvGrpSpPr>
        <p:grpSpPr>
          <a:xfrm>
            <a:off x="9081237" y="3390007"/>
            <a:ext cx="152400" cy="262175"/>
            <a:chOff x="125278" y="2785443"/>
            <a:chExt cx="152400" cy="262175"/>
          </a:xfrm>
        </p:grpSpPr>
        <p:cxnSp>
          <p:nvCxnSpPr>
            <p:cNvPr id="530" name="Conector recto 529">
              <a:extLst>
                <a:ext uri="{FF2B5EF4-FFF2-40B4-BE49-F238E27FC236}">
                  <a16:creationId xmlns:a16="http://schemas.microsoft.com/office/drawing/2014/main" id="{F328CE80-8FE8-5AF2-DF74-93FCD763FDB7}"/>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31" name="Conector recto 530">
              <a:extLst>
                <a:ext uri="{FF2B5EF4-FFF2-40B4-BE49-F238E27FC236}">
                  <a16:creationId xmlns:a16="http://schemas.microsoft.com/office/drawing/2014/main" id="{18C77EAE-2351-7EBB-1906-3196EF97F4F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32" name="Conector recto 531">
              <a:extLst>
                <a:ext uri="{FF2B5EF4-FFF2-40B4-BE49-F238E27FC236}">
                  <a16:creationId xmlns:a16="http://schemas.microsoft.com/office/drawing/2014/main" id="{4F6F9AFB-26E4-FED0-9468-C1D9FA009BD1}"/>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33" name="Grupo 532">
            <a:extLst>
              <a:ext uri="{FF2B5EF4-FFF2-40B4-BE49-F238E27FC236}">
                <a16:creationId xmlns:a16="http://schemas.microsoft.com/office/drawing/2014/main" id="{16EF1F77-7128-6C8F-8ED4-6CF040809079}"/>
              </a:ext>
            </a:extLst>
          </p:cNvPr>
          <p:cNvGrpSpPr/>
          <p:nvPr/>
        </p:nvGrpSpPr>
        <p:grpSpPr>
          <a:xfrm>
            <a:off x="9609193" y="3252292"/>
            <a:ext cx="152400" cy="262175"/>
            <a:chOff x="125278" y="2785443"/>
            <a:chExt cx="152400" cy="262175"/>
          </a:xfrm>
        </p:grpSpPr>
        <p:cxnSp>
          <p:nvCxnSpPr>
            <p:cNvPr id="534" name="Conector recto 533">
              <a:extLst>
                <a:ext uri="{FF2B5EF4-FFF2-40B4-BE49-F238E27FC236}">
                  <a16:creationId xmlns:a16="http://schemas.microsoft.com/office/drawing/2014/main" id="{057D223A-E7EE-7A1B-0F05-EF80B74D263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35" name="Conector recto 534">
              <a:extLst>
                <a:ext uri="{FF2B5EF4-FFF2-40B4-BE49-F238E27FC236}">
                  <a16:creationId xmlns:a16="http://schemas.microsoft.com/office/drawing/2014/main" id="{2496418D-764A-2A77-B476-59D53CF4133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36" name="Conector recto 535">
              <a:extLst>
                <a:ext uri="{FF2B5EF4-FFF2-40B4-BE49-F238E27FC236}">
                  <a16:creationId xmlns:a16="http://schemas.microsoft.com/office/drawing/2014/main" id="{E85BB266-F7FB-2AB2-C07C-73C5F286DA3E}"/>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37" name="Grupo 536">
            <a:extLst>
              <a:ext uri="{FF2B5EF4-FFF2-40B4-BE49-F238E27FC236}">
                <a16:creationId xmlns:a16="http://schemas.microsoft.com/office/drawing/2014/main" id="{65B3F69D-EE2C-6BA8-7CBA-0449F5F171B9}"/>
              </a:ext>
            </a:extLst>
          </p:cNvPr>
          <p:cNvGrpSpPr/>
          <p:nvPr/>
        </p:nvGrpSpPr>
        <p:grpSpPr>
          <a:xfrm>
            <a:off x="10128451" y="3237359"/>
            <a:ext cx="152400" cy="262175"/>
            <a:chOff x="125278" y="2785443"/>
            <a:chExt cx="152400" cy="262175"/>
          </a:xfrm>
        </p:grpSpPr>
        <p:cxnSp>
          <p:nvCxnSpPr>
            <p:cNvPr id="538" name="Conector recto 537">
              <a:extLst>
                <a:ext uri="{FF2B5EF4-FFF2-40B4-BE49-F238E27FC236}">
                  <a16:creationId xmlns:a16="http://schemas.microsoft.com/office/drawing/2014/main" id="{AA846CA7-ECF4-E0B1-A8A9-E5149BA2CDE5}"/>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39" name="Conector recto 538">
              <a:extLst>
                <a:ext uri="{FF2B5EF4-FFF2-40B4-BE49-F238E27FC236}">
                  <a16:creationId xmlns:a16="http://schemas.microsoft.com/office/drawing/2014/main" id="{5B87A62D-295A-AAC7-44F2-F73B9A2DE59B}"/>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40" name="Conector recto 539">
              <a:extLst>
                <a:ext uri="{FF2B5EF4-FFF2-40B4-BE49-F238E27FC236}">
                  <a16:creationId xmlns:a16="http://schemas.microsoft.com/office/drawing/2014/main" id="{A041D22E-2723-FD60-C2DC-5E4A4E804189}"/>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41" name="Grupo 540">
            <a:extLst>
              <a:ext uri="{FF2B5EF4-FFF2-40B4-BE49-F238E27FC236}">
                <a16:creationId xmlns:a16="http://schemas.microsoft.com/office/drawing/2014/main" id="{04A85693-0C07-8C82-2D92-4249E42247D1}"/>
              </a:ext>
            </a:extLst>
          </p:cNvPr>
          <p:cNvGrpSpPr/>
          <p:nvPr/>
        </p:nvGrpSpPr>
        <p:grpSpPr>
          <a:xfrm>
            <a:off x="10649597" y="3206355"/>
            <a:ext cx="152400" cy="262175"/>
            <a:chOff x="125278" y="2785443"/>
            <a:chExt cx="152400" cy="262175"/>
          </a:xfrm>
        </p:grpSpPr>
        <p:cxnSp>
          <p:nvCxnSpPr>
            <p:cNvPr id="542" name="Conector recto 541">
              <a:extLst>
                <a:ext uri="{FF2B5EF4-FFF2-40B4-BE49-F238E27FC236}">
                  <a16:creationId xmlns:a16="http://schemas.microsoft.com/office/drawing/2014/main" id="{CB13AEAD-DC99-381B-7EF5-C637C85DFD36}"/>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43" name="Conector recto 542">
              <a:extLst>
                <a:ext uri="{FF2B5EF4-FFF2-40B4-BE49-F238E27FC236}">
                  <a16:creationId xmlns:a16="http://schemas.microsoft.com/office/drawing/2014/main" id="{10D4D689-23A1-2D1A-E3B4-6526274A8135}"/>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44" name="Conector recto 543">
              <a:extLst>
                <a:ext uri="{FF2B5EF4-FFF2-40B4-BE49-F238E27FC236}">
                  <a16:creationId xmlns:a16="http://schemas.microsoft.com/office/drawing/2014/main" id="{6344951F-4826-FD68-8DD4-5497A00BCC87}"/>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545" name="Grupo 544">
            <a:extLst>
              <a:ext uri="{FF2B5EF4-FFF2-40B4-BE49-F238E27FC236}">
                <a16:creationId xmlns:a16="http://schemas.microsoft.com/office/drawing/2014/main" id="{DCDC8445-50E4-C338-64AD-293BD1454011}"/>
              </a:ext>
            </a:extLst>
          </p:cNvPr>
          <p:cNvGrpSpPr/>
          <p:nvPr/>
        </p:nvGrpSpPr>
        <p:grpSpPr>
          <a:xfrm>
            <a:off x="11170744" y="3145922"/>
            <a:ext cx="152400" cy="262175"/>
            <a:chOff x="125278" y="2785443"/>
            <a:chExt cx="152400" cy="262175"/>
          </a:xfrm>
        </p:grpSpPr>
        <p:cxnSp>
          <p:nvCxnSpPr>
            <p:cNvPr id="546" name="Conector recto 545">
              <a:extLst>
                <a:ext uri="{FF2B5EF4-FFF2-40B4-BE49-F238E27FC236}">
                  <a16:creationId xmlns:a16="http://schemas.microsoft.com/office/drawing/2014/main" id="{E757CF5D-AECA-E1FA-89F8-C848F2D2E517}"/>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547" name="Conector recto 546">
              <a:extLst>
                <a:ext uri="{FF2B5EF4-FFF2-40B4-BE49-F238E27FC236}">
                  <a16:creationId xmlns:a16="http://schemas.microsoft.com/office/drawing/2014/main" id="{EC932205-4C71-8D9C-B53F-9A7052C63805}"/>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548" name="Conector recto 547">
              <a:extLst>
                <a:ext uri="{FF2B5EF4-FFF2-40B4-BE49-F238E27FC236}">
                  <a16:creationId xmlns:a16="http://schemas.microsoft.com/office/drawing/2014/main" id="{D03EB733-FDE1-3C46-8638-F8EC704645FB}"/>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sp>
        <p:nvSpPr>
          <p:cNvPr id="2" name="TextBox 206">
            <a:extLst>
              <a:ext uri="{FF2B5EF4-FFF2-40B4-BE49-F238E27FC236}">
                <a16:creationId xmlns:a16="http://schemas.microsoft.com/office/drawing/2014/main" id="{D756D40A-065D-30E2-D801-94F4A0E3EFD0}"/>
              </a:ext>
            </a:extLst>
          </p:cNvPr>
          <p:cNvSpPr txBox="1"/>
          <p:nvPr/>
        </p:nvSpPr>
        <p:spPr>
          <a:xfrm>
            <a:off x="6393005" y="1215395"/>
            <a:ext cx="5503863" cy="320465"/>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2 (N=427)</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4" name="TextBox 206">
            <a:extLst>
              <a:ext uri="{FF2B5EF4-FFF2-40B4-BE49-F238E27FC236}">
                <a16:creationId xmlns:a16="http://schemas.microsoft.com/office/drawing/2014/main" id="{FBD892E4-4E24-F6AD-96DE-006B5791E283}"/>
              </a:ext>
            </a:extLst>
          </p:cNvPr>
          <p:cNvSpPr txBox="1"/>
          <p:nvPr/>
        </p:nvSpPr>
        <p:spPr>
          <a:xfrm>
            <a:off x="504297"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(N=424)</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pic>
        <p:nvPicPr>
          <p:cNvPr id="6" name="Imagen 5" descr="Forma, Rectángulo&#10;&#10;Descripción generada automáticamente">
            <a:extLst>
              <a:ext uri="{FF2B5EF4-FFF2-40B4-BE49-F238E27FC236}">
                <a16:creationId xmlns:a16="http://schemas.microsoft.com/office/drawing/2014/main" id="{44A74885-1BE3-C7D9-C671-67CE94108AF3}"/>
              </a:ext>
            </a:extLst>
          </p:cNvPr>
          <p:cNvPicPr>
            <a:picLocks noChangeAspect="1"/>
          </p:cNvPicPr>
          <p:nvPr/>
        </p:nvPicPr>
        <p:blipFill>
          <a:blip r:embed="rId3"/>
          <a:stretch>
            <a:fillRect/>
          </a:stretch>
        </p:blipFill>
        <p:spPr>
          <a:xfrm rot="10800000">
            <a:off x="4698494" y="4018809"/>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E62CCB40-396A-989C-FC95-DF80F5D4B4AA}"/>
              </a:ext>
            </a:extLst>
          </p:cNvPr>
          <p:cNvPicPr>
            <a:picLocks noChangeAspect="1"/>
          </p:cNvPicPr>
          <p:nvPr/>
        </p:nvPicPr>
        <p:blipFill>
          <a:blip r:embed="rId3"/>
          <a:stretch>
            <a:fillRect/>
          </a:stretch>
        </p:blipFill>
        <p:spPr>
          <a:xfrm>
            <a:off x="400918" y="1219823"/>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C63FF268-6A8A-2E95-7440-614BD5A897AC}"/>
              </a:ext>
            </a:extLst>
          </p:cNvPr>
          <p:cNvPicPr>
            <a:picLocks noChangeAspect="1"/>
          </p:cNvPicPr>
          <p:nvPr/>
        </p:nvPicPr>
        <p:blipFill>
          <a:blip r:embed="rId3"/>
          <a:stretch>
            <a:fillRect/>
          </a:stretch>
        </p:blipFill>
        <p:spPr>
          <a:xfrm>
            <a:off x="6321430" y="1215353"/>
            <a:ext cx="1459172" cy="1004676"/>
          </a:xfrm>
          <a:prstGeom prst="rect">
            <a:avLst/>
          </a:prstGeom>
        </p:spPr>
      </p:pic>
      <p:sp>
        <p:nvSpPr>
          <p:cNvPr id="10" name="TextBox 24">
            <a:extLst>
              <a:ext uri="{FF2B5EF4-FFF2-40B4-BE49-F238E27FC236}">
                <a16:creationId xmlns:a16="http://schemas.microsoft.com/office/drawing/2014/main" id="{15C68A6A-FEF3-AF07-37E8-B4EC67C7A98D}"/>
              </a:ext>
            </a:extLst>
          </p:cNvPr>
          <p:cNvSpPr txBox="1"/>
          <p:nvPr/>
        </p:nvSpPr>
        <p:spPr>
          <a:xfrm>
            <a:off x="1335840" y="4488542"/>
            <a:ext cx="4170701" cy="276999"/>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855"/>
                </a:solidFill>
                <a:effectLst/>
                <a:uLnTx/>
                <a:uFillTx/>
                <a:latin typeface="Arial"/>
              </a:rPr>
              <a:t>Semana</a:t>
            </a:r>
          </a:p>
        </p:txBody>
      </p:sp>
      <p:sp>
        <p:nvSpPr>
          <p:cNvPr id="11" name="TextBox 25">
            <a:extLst>
              <a:ext uri="{FF2B5EF4-FFF2-40B4-BE49-F238E27FC236}">
                <a16:creationId xmlns:a16="http://schemas.microsoft.com/office/drawing/2014/main" id="{845C09A2-20D8-9D7B-655E-F29DF9DC1473}"/>
              </a:ext>
            </a:extLst>
          </p:cNvPr>
          <p:cNvSpPr txBox="1"/>
          <p:nvPr/>
        </p:nvSpPr>
        <p:spPr>
          <a:xfrm rot="16200000">
            <a:off x="-459888" y="2941729"/>
            <a:ext cx="2429584" cy="2974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0" cap="none" spc="0" normalizeH="0" baseline="0">
                <a:ln>
                  <a:noFill/>
                </a:ln>
                <a:solidFill>
                  <a:srgbClr val="22346A"/>
                </a:solidFill>
                <a:effectLst/>
                <a:uLnTx/>
                <a:uFillTx/>
                <a:latin typeface="Arial"/>
                <a:ea typeface="+mn-ea"/>
                <a:cs typeface="+mn-cs"/>
              </a:rPr>
              <a:t>Pacientes</a:t>
            </a:r>
            <a:r>
              <a:rPr kumimoji="0" lang="en-US" sz="1333" b="1" i="0" u="none" strike="noStrike" kern="0" cap="none" spc="0" normalizeH="0" baseline="0" noProof="0">
                <a:ln>
                  <a:noFill/>
                </a:ln>
                <a:solidFill>
                  <a:srgbClr val="22346A"/>
                </a:solidFill>
                <a:effectLst/>
                <a:uLnTx/>
                <a:uFillTx/>
                <a:latin typeface="Arial"/>
                <a:ea typeface="+mn-ea"/>
                <a:cs typeface="+mn-cs"/>
              </a:rPr>
              <a:t> (%)</a:t>
            </a:r>
          </a:p>
        </p:txBody>
      </p:sp>
      <p:sp>
        <p:nvSpPr>
          <p:cNvPr id="12" name="Marcador de pie de página 76">
            <a:extLst>
              <a:ext uri="{FF2B5EF4-FFF2-40B4-BE49-F238E27FC236}">
                <a16:creationId xmlns:a16="http://schemas.microsoft.com/office/drawing/2014/main" id="{B7FE9C66-33AE-5AE9-0261-FB2920BA2D16}"/>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defRPr/>
            </a:pPr>
            <a:r>
              <a:rPr lang="es-ES" sz="700">
                <a:solidFill>
                  <a:srgbClr val="FFFFFF">
                    <a:lumMod val="65000"/>
                  </a:srgbClr>
                </a:solidFill>
                <a:latin typeface="Arial" panose="020B0604020202020204"/>
                <a:cs typeface="Arial" panose="020B0604020202020204" pitchFamily="34" charset="0"/>
              </a:rPr>
              <a:t>Los datos faltantes como resultado de la medicación de rescate o la interrupción del tratamiento debido a la falta de eficacia se imputaron con los valores basales; los datos faltantes debido a otras razones se imputaron con MCMC-MI dentro de los grupos de tratamiento.</a:t>
            </a:r>
          </a:p>
          <a:p>
            <a:pPr algn="just">
              <a:lnSpc>
                <a:spcPct val="90000"/>
              </a:lnSpc>
              <a:defRPr/>
            </a:pPr>
            <a:r>
              <a:rPr lang="en-US" sz="700">
                <a:solidFill>
                  <a:srgbClr val="FFFFFF">
                    <a:lumMod val="65000"/>
                  </a:srgbClr>
                </a:solidFill>
                <a:latin typeface="Arial" panose="020B0604020202020204"/>
                <a:cs typeface="Arial" panose="020B0604020202020204" pitchFamily="34" charset="0"/>
              </a:rPr>
              <a:t>LEB: Lebrikizumab; MI: </a:t>
            </a:r>
            <a:r>
              <a:rPr lang="en-US" sz="700" err="1">
                <a:solidFill>
                  <a:srgbClr val="FFFFFF">
                    <a:lumMod val="65000"/>
                  </a:srgbClr>
                </a:solidFill>
                <a:latin typeface="Arial" panose="020B0604020202020204"/>
                <a:cs typeface="Arial" panose="020B0604020202020204" pitchFamily="34" charset="0"/>
              </a:rPr>
              <a:t>imputación</a:t>
            </a:r>
            <a:r>
              <a:rPr lang="en-US" sz="700">
                <a:solidFill>
                  <a:srgbClr val="FFFFFF">
                    <a:lumMod val="65000"/>
                  </a:srgbClr>
                </a:solidFill>
                <a:latin typeface="Arial" panose="020B0604020202020204"/>
                <a:cs typeface="Arial" panose="020B0604020202020204" pitchFamily="34" charset="0"/>
              </a:rPr>
              <a:t> </a:t>
            </a:r>
            <a:r>
              <a:rPr lang="en-US" sz="700" err="1">
                <a:solidFill>
                  <a:srgbClr val="FFFFFF">
                    <a:lumMod val="65000"/>
                  </a:srgbClr>
                </a:solidFill>
                <a:latin typeface="Arial" panose="020B0604020202020204"/>
                <a:cs typeface="Arial" panose="020B0604020202020204" pitchFamily="34" charset="0"/>
              </a:rPr>
              <a:t>múltiple</a:t>
            </a:r>
            <a:r>
              <a:rPr lang="en-US" sz="700">
                <a:solidFill>
                  <a:srgbClr val="FFFFFF">
                    <a:lumMod val="65000"/>
                  </a:srgbClr>
                </a:solidFill>
                <a:latin typeface="Arial" panose="020B0604020202020204"/>
                <a:cs typeface="Arial" panose="020B0604020202020204" pitchFamily="34" charset="0"/>
              </a:rPr>
              <a:t>; N: </a:t>
            </a:r>
            <a:r>
              <a:rPr lang="en-US" sz="700" err="1">
                <a:solidFill>
                  <a:srgbClr val="FFFFFF">
                    <a:lumMod val="65000"/>
                  </a:srgbClr>
                </a:solidFill>
                <a:latin typeface="Arial" panose="020B0604020202020204"/>
                <a:cs typeface="Arial" panose="020B0604020202020204" pitchFamily="34" charset="0"/>
              </a:rPr>
              <a:t>número</a:t>
            </a:r>
            <a:r>
              <a:rPr lang="en-US" sz="700">
                <a:solidFill>
                  <a:srgbClr val="FFFFFF">
                    <a:lumMod val="65000"/>
                  </a:srgbClr>
                </a:solidFill>
                <a:latin typeface="Arial" panose="020B0604020202020204"/>
                <a:cs typeface="Arial" panose="020B0604020202020204" pitchFamily="34" charset="0"/>
              </a:rPr>
              <a:t> de </a:t>
            </a:r>
            <a:r>
              <a:rPr lang="en-US" sz="700" err="1">
                <a:solidFill>
                  <a:srgbClr val="FFFFFF">
                    <a:lumMod val="65000"/>
                  </a:srgbClr>
                </a:solidFill>
                <a:latin typeface="Arial" panose="020B0604020202020204"/>
                <a:cs typeface="Arial" panose="020B0604020202020204" pitchFamily="34" charset="0"/>
              </a:rPr>
              <a:t>pacientes</a:t>
            </a:r>
            <a:r>
              <a:rPr lang="en-US" sz="700">
                <a:solidFill>
                  <a:srgbClr val="FFFFFF">
                    <a:lumMod val="65000"/>
                  </a:srgbClr>
                </a:solidFill>
                <a:latin typeface="Arial" panose="020B0604020202020204"/>
                <a:cs typeface="Arial" panose="020B0604020202020204" pitchFamily="34" charset="0"/>
              </a:rPr>
              <a:t> </a:t>
            </a:r>
            <a:r>
              <a:rPr lang="en-US" sz="700" err="1">
                <a:solidFill>
                  <a:srgbClr val="FFFFFF">
                    <a:lumMod val="65000"/>
                  </a:srgbClr>
                </a:solidFill>
                <a:latin typeface="Arial" panose="020B0604020202020204"/>
                <a:cs typeface="Arial" panose="020B0604020202020204" pitchFamily="34" charset="0"/>
              </a:rPr>
              <a:t>en</a:t>
            </a:r>
            <a:r>
              <a:rPr lang="en-US" sz="700">
                <a:solidFill>
                  <a:srgbClr val="FFFFFF">
                    <a:lumMod val="65000"/>
                  </a:srgbClr>
                </a:solidFill>
                <a:latin typeface="Arial" panose="020B0604020202020204"/>
                <a:cs typeface="Arial" panose="020B0604020202020204" pitchFamily="34" charset="0"/>
              </a:rPr>
              <a:t> la población de </a:t>
            </a:r>
            <a:r>
              <a:rPr lang="en-US" sz="700" err="1">
                <a:solidFill>
                  <a:srgbClr val="FFFFFF">
                    <a:lumMod val="65000"/>
                  </a:srgbClr>
                </a:solidFill>
                <a:latin typeface="Arial" panose="020B0604020202020204"/>
                <a:cs typeface="Arial" panose="020B0604020202020204" pitchFamily="34" charset="0"/>
              </a:rPr>
              <a:t>análisis</a:t>
            </a:r>
            <a:r>
              <a:rPr lang="en-US" sz="700">
                <a:solidFill>
                  <a:srgbClr val="FFFFFF">
                    <a:lumMod val="65000"/>
                  </a:srgbClr>
                </a:solidFill>
                <a:latin typeface="Arial" panose="020B0604020202020204"/>
                <a:cs typeface="Arial" panose="020B0604020202020204" pitchFamily="34" charset="0"/>
              </a:rPr>
              <a:t>; NRI: </a:t>
            </a:r>
            <a:r>
              <a:rPr lang="en-US" sz="700" err="1">
                <a:solidFill>
                  <a:srgbClr val="FFFFFF">
                    <a:lumMod val="65000"/>
                  </a:srgbClr>
                </a:solidFill>
                <a:latin typeface="Arial" panose="020B0604020202020204"/>
                <a:cs typeface="Arial" panose="020B0604020202020204" pitchFamily="34" charset="0"/>
              </a:rPr>
              <a:t>imputación</a:t>
            </a:r>
            <a:r>
              <a:rPr lang="en-US" sz="700">
                <a:solidFill>
                  <a:srgbClr val="FFFFFF">
                    <a:lumMod val="65000"/>
                  </a:srgbClr>
                </a:solidFill>
                <a:latin typeface="Arial" panose="020B0604020202020204"/>
                <a:cs typeface="Arial" panose="020B0604020202020204" pitchFamily="34" charset="0"/>
              </a:rPr>
              <a:t> de no </a:t>
            </a:r>
            <a:r>
              <a:rPr lang="en-US" sz="700" err="1">
                <a:solidFill>
                  <a:srgbClr val="FFFFFF">
                    <a:lumMod val="65000"/>
                  </a:srgbClr>
                </a:solidFill>
                <a:latin typeface="Arial" panose="020B0604020202020204"/>
                <a:cs typeface="Arial" panose="020B0604020202020204" pitchFamily="34" charset="0"/>
              </a:rPr>
              <a:t>respondedores</a:t>
            </a:r>
            <a:r>
              <a:rPr lang="en-US" sz="700">
                <a:solidFill>
                  <a:srgbClr val="FFFFFF">
                    <a:lumMod val="65000"/>
                  </a:srgbClr>
                </a:solidFill>
                <a:latin typeface="Arial" panose="020B0604020202020204"/>
                <a:cs typeface="Arial" panose="020B0604020202020204" pitchFamily="34" charset="0"/>
              </a:rPr>
              <a:t>; NRS: Numerical Rating Scale; PBO: placebo; C2S: </a:t>
            </a:r>
            <a:r>
              <a:rPr lang="en-US" sz="700" err="1">
                <a:solidFill>
                  <a:srgbClr val="FFFFFF">
                    <a:lumMod val="65000"/>
                  </a:srgbClr>
                </a:solidFill>
                <a:latin typeface="Arial" panose="020B0604020202020204"/>
                <a:cs typeface="Arial" panose="020B0604020202020204" pitchFamily="34" charset="0"/>
              </a:rPr>
              <a:t>cada</a:t>
            </a:r>
            <a:r>
              <a:rPr lang="en-US" sz="700">
                <a:solidFill>
                  <a:srgbClr val="FFFFFF">
                    <a:lumMod val="65000"/>
                  </a:srgbClr>
                </a:solidFill>
                <a:latin typeface="Arial" panose="020B0604020202020204"/>
                <a:cs typeface="Arial" panose="020B0604020202020204" pitchFamily="34" charset="0"/>
              </a:rPr>
              <a:t> 2 </a:t>
            </a:r>
            <a:r>
              <a:rPr lang="en-US" sz="700" err="1">
                <a:solidFill>
                  <a:srgbClr val="FFFFFF">
                    <a:lumMod val="65000"/>
                  </a:srgbClr>
                </a:solidFill>
                <a:latin typeface="Arial" panose="020B0604020202020204"/>
                <a:cs typeface="Arial" panose="020B0604020202020204" pitchFamily="34" charset="0"/>
              </a:rPr>
              <a:t>semanas</a:t>
            </a:r>
            <a:r>
              <a:rPr lang="en-US" sz="700">
                <a:solidFill>
                  <a:srgbClr val="FFFFFF">
                    <a:lumMod val="65000"/>
                  </a:srgbClr>
                </a:solidFill>
                <a:latin typeface="Arial" panose="020B0604020202020204"/>
                <a:cs typeface="Arial" panose="020B0604020202020204" pitchFamily="34" charset="0"/>
              </a:rPr>
              <a:t>.</a:t>
            </a:r>
          </a:p>
          <a:p>
            <a:pPr algn="just">
              <a:lnSpc>
                <a:spcPct val="90000"/>
              </a:lnSpc>
              <a:defRPr/>
            </a:pPr>
            <a:endParaRPr lang="en-US" sz="700">
              <a:solidFill>
                <a:srgbClr val="FFFFFF">
                  <a:lumMod val="65000"/>
                </a:srgbClr>
              </a:solidFill>
              <a:latin typeface="Arial" panose="020B0604020202020204"/>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incluyendo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apéndice</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suplementario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2</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J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et al,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From</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AEDV2022 P0202</a:t>
            </a:r>
            <a:endParaRPr kumimoji="0" lang="en-US" sz="700" b="0" u="none" strike="noStrike" kern="1200" cap="none" spc="0" normalizeH="0" baseline="0" noProof="0">
              <a:ln>
                <a:noFill/>
              </a:ln>
              <a:solidFill>
                <a:srgbClr val="FFFFFF">
                  <a:lumMod val="65000"/>
                </a:srgbClr>
              </a:solidFill>
              <a:effectLst/>
              <a:highlight>
                <a:srgbClr val="FFFF00"/>
              </a:highlight>
              <a:uLnTx/>
              <a:uFillTx/>
              <a:latin typeface="Arial" panose="020B0604020202020204"/>
              <a:ea typeface="+mn-ea"/>
              <a:cs typeface="+mn-cs"/>
            </a:endParaRPr>
          </a:p>
        </p:txBody>
      </p:sp>
    </p:spTree>
    <p:extLst>
      <p:ext uri="{BB962C8B-B14F-4D97-AF65-F5344CB8AC3E}">
        <p14:creationId xmlns:p14="http://schemas.microsoft.com/office/powerpoint/2010/main" val="31638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Forma, Rectángulo&#10;&#10;Descripción generada automáticamente">
            <a:extLst>
              <a:ext uri="{FF2B5EF4-FFF2-40B4-BE49-F238E27FC236}">
                <a16:creationId xmlns:a16="http://schemas.microsoft.com/office/drawing/2014/main" id="{89D03CEE-6FC5-148B-805D-E4C9511CE9D1}"/>
              </a:ext>
            </a:extLst>
          </p:cNvPr>
          <p:cNvPicPr>
            <a:picLocks noChangeAspect="1"/>
          </p:cNvPicPr>
          <p:nvPr/>
        </p:nvPicPr>
        <p:blipFill>
          <a:blip r:embed="rId3"/>
          <a:stretch>
            <a:fillRect/>
          </a:stretch>
        </p:blipFill>
        <p:spPr>
          <a:xfrm rot="10800000">
            <a:off x="10619006" y="4014339"/>
            <a:ext cx="1459172" cy="1004676"/>
          </a:xfrm>
          <a:prstGeom prst="rect">
            <a:avLst/>
          </a:prstGeom>
        </p:spPr>
      </p:pic>
      <p:pic>
        <p:nvPicPr>
          <p:cNvPr id="6" name="Imagen 5" descr="Forma, Rectángulo&#10;&#10;Descripción generada automáticamente">
            <a:extLst>
              <a:ext uri="{FF2B5EF4-FFF2-40B4-BE49-F238E27FC236}">
                <a16:creationId xmlns:a16="http://schemas.microsoft.com/office/drawing/2014/main" id="{2251E8DF-54EF-37AF-E0D5-CB92981758D0}"/>
              </a:ext>
            </a:extLst>
          </p:cNvPr>
          <p:cNvPicPr>
            <a:picLocks noChangeAspect="1"/>
          </p:cNvPicPr>
          <p:nvPr/>
        </p:nvPicPr>
        <p:blipFill>
          <a:blip r:embed="rId3"/>
          <a:stretch>
            <a:fillRect/>
          </a:stretch>
        </p:blipFill>
        <p:spPr>
          <a:xfrm rot="10800000">
            <a:off x="4698494" y="4018809"/>
            <a:ext cx="1459172" cy="1004676"/>
          </a:xfrm>
          <a:prstGeom prst="rect">
            <a:avLst/>
          </a:prstGeom>
        </p:spPr>
      </p:pic>
      <p:sp>
        <p:nvSpPr>
          <p:cNvPr id="608" name="Rectángulo: esquinas redondeadas 607">
            <a:extLst>
              <a:ext uri="{FF2B5EF4-FFF2-40B4-BE49-F238E27FC236}">
                <a16:creationId xmlns:a16="http://schemas.microsoft.com/office/drawing/2014/main" id="{E9408C30-B660-E14D-4BAA-08917B6EDD62}"/>
              </a:ext>
            </a:extLst>
          </p:cNvPr>
          <p:cNvSpPr/>
          <p:nvPr/>
        </p:nvSpPr>
        <p:spPr>
          <a:xfrm>
            <a:off x="2420422" y="5313172"/>
            <a:ext cx="8540888" cy="563255"/>
          </a:xfrm>
          <a:prstGeom prst="roundRect">
            <a:avLst>
              <a:gd name="adj" fmla="val 9903"/>
            </a:avLst>
          </a:prstGeom>
          <a:solidFill>
            <a:srgbClr val="F1F2F2"/>
          </a:solidFill>
          <a:ln w="25400" cap="flat" cmpd="sng" algn="ctr">
            <a:noFill/>
            <a:prstDash val="solid"/>
          </a:ln>
          <a:effectLst/>
        </p:spPr>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n-US" sz="1400" b="1" i="0" u="none" strike="noStrike" kern="1200" cap="none" spc="0" normalizeH="0" baseline="0" noProof="0" err="1">
                <a:ln>
                  <a:noFill/>
                </a:ln>
                <a:solidFill>
                  <a:srgbClr val="003867"/>
                </a:solidFill>
                <a:effectLst/>
                <a:uLnTx/>
                <a:uFillTx/>
                <a:latin typeface="Arial"/>
                <a:ea typeface="+mn-ea"/>
                <a:cs typeface="+mn-cs"/>
              </a:rPr>
              <a:t>los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pacientes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tratados</a:t>
            </a:r>
            <a:r>
              <a:rPr kumimoji="0" lang="en-US" sz="1400" b="1" i="0" u="none" strike="noStrike" kern="1200" cap="none" spc="0" normalizeH="0" baseline="0" noProof="0">
                <a:ln>
                  <a:noFill/>
                </a:ln>
                <a:solidFill>
                  <a:srgbClr val="003867"/>
                </a:solidFill>
                <a:effectLst/>
                <a:uLnTx/>
                <a:uFillTx/>
                <a:latin typeface="Arial"/>
                <a:ea typeface="+mn-ea"/>
                <a:cs typeface="+mn-cs"/>
              </a:rPr>
              <a:t> con lebrikizumab en </a:t>
            </a:r>
            <a:r>
              <a:rPr kumimoji="0" lang="en-US" sz="1400" b="1" i="0" u="none" strike="noStrike" kern="1200" cap="none" spc="0" normalizeH="0" baseline="0" noProof="0" err="1">
                <a:ln>
                  <a:noFill/>
                </a:ln>
                <a:solidFill>
                  <a:srgbClr val="003867"/>
                </a:solidFill>
                <a:effectLst/>
                <a:uLnTx/>
                <a:uFillTx/>
                <a:latin typeface="Arial"/>
                <a:ea typeface="+mn-ea"/>
                <a:cs typeface="+mn-cs"/>
              </a:rPr>
              <a:t>monoterapia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consiguieron</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una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mejora</a:t>
            </a: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≥2 puntos en la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escala</a:t>
            </a: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de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pérdida</a:t>
            </a: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del </a:t>
            </a:r>
            <a:r>
              <a:rPr kumimoji="0" lang="en-US" sz="1400" b="1"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sueño</a:t>
            </a:r>
            <a:r>
              <a:rPr kumimoji="0" lang="en-US" sz="1400" b="1"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a:t>
            </a:r>
            <a:r>
              <a:rPr kumimoji="0" lang="en-US" sz="1400" b="1" i="0" u="none" strike="noStrike" kern="1200" cap="none" spc="0" normalizeH="0" baseline="0" noProof="0">
                <a:ln>
                  <a:noFill/>
                </a:ln>
                <a:solidFill>
                  <a:srgbClr val="003867"/>
                </a:solidFill>
                <a:effectLst/>
                <a:uLnTx/>
                <a:uFillTx/>
                <a:latin typeface="Arial"/>
                <a:ea typeface="+mn-ea"/>
                <a:cs typeface="+mn-cs"/>
              </a:rPr>
              <a:t>en la </a:t>
            </a:r>
            <a:r>
              <a:rPr kumimoji="0" lang="en-US" sz="1400" b="1" i="0" u="none" strike="noStrike" kern="1200" cap="none" spc="0" normalizeH="0" baseline="0" noProof="0" err="1">
                <a:ln>
                  <a:noFill/>
                </a:ln>
                <a:solidFill>
                  <a:srgbClr val="003867"/>
                </a:solidFill>
                <a:effectLst/>
                <a:uLnTx/>
                <a:uFillTx/>
                <a:latin typeface="Arial"/>
                <a:ea typeface="+mn-ea"/>
                <a:cs typeface="+mn-cs"/>
              </a:rPr>
              <a:t>semana</a:t>
            </a:r>
            <a:r>
              <a:rPr kumimoji="0" lang="en-US" sz="1400" b="1" i="0" u="none" strike="noStrike" kern="1200" cap="none" spc="0" normalizeH="0" baseline="0" noProof="0">
                <a:ln>
                  <a:noFill/>
                </a:ln>
                <a:solidFill>
                  <a:srgbClr val="003867"/>
                </a:solidFill>
                <a:effectLst/>
                <a:uLnTx/>
                <a:uFillTx/>
                <a:latin typeface="Arial"/>
                <a:ea typeface="+mn-ea"/>
                <a:cs typeface="+mn-cs"/>
              </a:rPr>
              <a:t> 16 en </a:t>
            </a:r>
            <a:r>
              <a:rPr kumimoji="0" lang="en-US" sz="1400" b="1" i="0" u="none" strike="noStrike" kern="1200" cap="none" spc="0" normalizeH="0" baseline="0" noProof="0" err="1">
                <a:ln>
                  <a:noFill/>
                </a:ln>
                <a:solidFill>
                  <a:srgbClr val="003867"/>
                </a:solidFill>
                <a:effectLst/>
                <a:uLnTx/>
                <a:uFillTx/>
                <a:latin typeface="Arial"/>
                <a:ea typeface="+mn-ea"/>
                <a:cs typeface="+mn-cs"/>
              </a:rPr>
              <a:t>ADvocate</a:t>
            </a:r>
            <a:r>
              <a:rPr kumimoji="0" lang="en-US" sz="1400" b="1" i="0" u="none" strike="noStrike" kern="1200" cap="none" spc="0" normalizeH="0" baseline="0" noProof="0">
                <a:ln>
                  <a:noFill/>
                </a:ln>
                <a:solidFill>
                  <a:srgbClr val="003867"/>
                </a:solidFill>
                <a:effectLst/>
                <a:uLnTx/>
                <a:uFillTx/>
                <a:latin typeface="Arial"/>
                <a:ea typeface="+mn-ea"/>
                <a:cs typeface="+mn-cs"/>
              </a:rPr>
              <a:t> 1, </a:t>
            </a:r>
            <a:r>
              <a:rPr kumimoji="0" lang="en-US" sz="1400" b="1" i="0" u="none" strike="noStrike" kern="1200" cap="none" spc="0" normalizeH="0" baseline="0" noProof="0" err="1">
                <a:ln>
                  <a:noFill/>
                </a:ln>
                <a:solidFill>
                  <a:srgbClr val="003867"/>
                </a:solidFill>
                <a:effectLst/>
                <a:uLnTx/>
                <a:uFillTx/>
                <a:latin typeface="Arial"/>
                <a:ea typeface="+mn-ea"/>
                <a:cs typeface="+mn-cs"/>
              </a:rPr>
              <a:t>frente</a:t>
            </a:r>
            <a:r>
              <a:rPr kumimoji="0" lang="en-US" sz="1400" b="1" i="0" u="none" strike="noStrike" kern="1200" cap="none" spc="0" normalizeH="0" baseline="0" noProof="0">
                <a:ln>
                  <a:noFill/>
                </a:ln>
                <a:solidFill>
                  <a:srgbClr val="003867"/>
                </a:solidFill>
                <a:effectLst/>
                <a:uLnTx/>
                <a:uFillTx/>
                <a:latin typeface="Arial"/>
                <a:ea typeface="+mn-ea"/>
                <a:cs typeface="+mn-cs"/>
              </a:rPr>
              <a:t> al 5% con placebo</a:t>
            </a:r>
            <a:r>
              <a:rPr kumimoji="0" lang="es-ES" sz="1400" b="1" i="0" u="none" strike="noStrike" kern="1200" cap="none" spc="0" normalizeH="0" baseline="30000" noProof="0">
                <a:ln>
                  <a:noFill/>
                </a:ln>
                <a:solidFill>
                  <a:srgbClr val="003867"/>
                </a:solidFill>
                <a:effectLst/>
                <a:uLnTx/>
                <a:uFillTx/>
                <a:latin typeface="Arial"/>
                <a:ea typeface="+mn-ea"/>
                <a:cs typeface="+mn-cs"/>
              </a:rPr>
              <a:t>1</a:t>
            </a:r>
            <a:r>
              <a:rPr kumimoji="0" lang="es-ES" sz="1400" b="1" i="0" u="none" strike="noStrike" kern="1200" cap="none" spc="0" normalizeH="0" baseline="0" noProof="0">
                <a:ln>
                  <a:noFill/>
                </a:ln>
                <a:solidFill>
                  <a:srgbClr val="003867"/>
                </a:solidFill>
                <a:effectLst/>
                <a:uLnTx/>
                <a:uFillTx/>
                <a:latin typeface="Arial"/>
                <a:ea typeface="+mn-ea"/>
                <a:cs typeface="+mn-cs"/>
              </a:rPr>
              <a:t>.</a:t>
            </a:r>
            <a:endParaRPr kumimoji="0" lang="en-GB" sz="1800" b="1"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609" name="Chart 8">
            <a:extLst>
              <a:ext uri="{FF2B5EF4-FFF2-40B4-BE49-F238E27FC236}">
                <a16:creationId xmlns:a16="http://schemas.microsoft.com/office/drawing/2014/main" id="{133EC3DD-F0D3-C672-2CE9-59DE540E7D25}"/>
              </a:ext>
            </a:extLst>
          </p:cNvPr>
          <p:cNvGraphicFramePr/>
          <p:nvPr>
            <p:extLst>
              <p:ext uri="{D42A27DB-BD31-4B8C-83A1-F6EECF244321}">
                <p14:modId xmlns:p14="http://schemas.microsoft.com/office/powerpoint/2010/main" val="3797721035"/>
              </p:ext>
            </p:extLst>
          </p:nvPr>
        </p:nvGraphicFramePr>
        <p:xfrm>
          <a:off x="1352710" y="5018799"/>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610" name="CuadroTexto 609">
            <a:extLst>
              <a:ext uri="{FF2B5EF4-FFF2-40B4-BE49-F238E27FC236}">
                <a16:creationId xmlns:a16="http://schemas.microsoft.com/office/drawing/2014/main" id="{52E832DF-40B4-FEE5-94A5-0FCB53C7733B}"/>
              </a:ext>
            </a:extLst>
          </p:cNvPr>
          <p:cNvSpPr txBox="1"/>
          <p:nvPr/>
        </p:nvSpPr>
        <p:spPr>
          <a:xfrm>
            <a:off x="1746866" y="539474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39% </a:t>
            </a:r>
          </a:p>
        </p:txBody>
      </p:sp>
      <p:sp>
        <p:nvSpPr>
          <p:cNvPr id="613" name="TextBox 23">
            <a:extLst>
              <a:ext uri="{FF2B5EF4-FFF2-40B4-BE49-F238E27FC236}">
                <a16:creationId xmlns:a16="http://schemas.microsoft.com/office/drawing/2014/main" id="{F97E56B7-C4F3-C44A-38ED-4E4711F95039}"/>
              </a:ext>
            </a:extLst>
          </p:cNvPr>
          <p:cNvSpPr txBox="1"/>
          <p:nvPr/>
        </p:nvSpPr>
        <p:spPr>
          <a:xfrm>
            <a:off x="7047963" y="4627340"/>
            <a:ext cx="4290299" cy="276999"/>
          </a:xfrm>
          <a:prstGeom prst="rect">
            <a:avLst/>
          </a:prstGeom>
          <a:noFill/>
        </p:spPr>
        <p:txBody>
          <a:bodyPr wrap="square" rtlCol="0">
            <a:spAutoFit/>
          </a:bodyPr>
          <a:lstStyle/>
          <a:p>
            <a:pPr algn="ctr" defTabSz="914377">
              <a:defRPr/>
            </a:pPr>
            <a:r>
              <a:rPr lang="en-US" sz="1200" b="1" kern="0">
                <a:solidFill>
                  <a:srgbClr val="002855"/>
                </a:solidFill>
                <a:latin typeface="Arial"/>
              </a:rPr>
              <a:t>Semana</a:t>
            </a:r>
          </a:p>
        </p:txBody>
      </p:sp>
      <p:grpSp>
        <p:nvGrpSpPr>
          <p:cNvPr id="614" name="Grupo 613">
            <a:extLst>
              <a:ext uri="{FF2B5EF4-FFF2-40B4-BE49-F238E27FC236}">
                <a16:creationId xmlns:a16="http://schemas.microsoft.com/office/drawing/2014/main" id="{B9A71993-6367-E370-6E16-1070CA7F095D}"/>
              </a:ext>
            </a:extLst>
          </p:cNvPr>
          <p:cNvGrpSpPr/>
          <p:nvPr/>
        </p:nvGrpSpPr>
        <p:grpSpPr>
          <a:xfrm>
            <a:off x="593820" y="1881304"/>
            <a:ext cx="4897620" cy="3008223"/>
            <a:chOff x="507321" y="2126197"/>
            <a:chExt cx="4897620" cy="3008223"/>
          </a:xfrm>
        </p:grpSpPr>
        <p:sp>
          <p:nvSpPr>
            <p:cNvPr id="617" name="TextBox 24">
              <a:extLst>
                <a:ext uri="{FF2B5EF4-FFF2-40B4-BE49-F238E27FC236}">
                  <a16:creationId xmlns:a16="http://schemas.microsoft.com/office/drawing/2014/main" id="{E9EFEA0C-D34C-6BE3-7C43-E53F30233A06}"/>
                </a:ext>
              </a:extLst>
            </p:cNvPr>
            <p:cNvSpPr txBox="1"/>
            <p:nvPr/>
          </p:nvSpPr>
          <p:spPr>
            <a:xfrm>
              <a:off x="1234240" y="4857421"/>
              <a:ext cx="4170701" cy="276999"/>
            </a:xfrm>
            <a:prstGeom prst="rect">
              <a:avLst/>
            </a:prstGeom>
            <a:noFill/>
          </p:spPr>
          <p:txBody>
            <a:bodyPr wrap="square" rtlCol="0">
              <a:spAutoFit/>
            </a:bodyPr>
            <a:lstStyle/>
            <a:p>
              <a:pPr algn="ctr" defTabSz="914377">
                <a:defRPr/>
              </a:pPr>
              <a:r>
                <a:rPr lang="en-US" sz="1200" b="1" kern="0">
                  <a:solidFill>
                    <a:srgbClr val="002855"/>
                  </a:solidFill>
                  <a:latin typeface="Arial"/>
                </a:rPr>
                <a:t>Semana</a:t>
              </a:r>
              <a:endParaRPr lang="en-US" sz="1333" b="1" kern="0">
                <a:solidFill>
                  <a:srgbClr val="002855"/>
                </a:solidFill>
                <a:latin typeface="Arial"/>
              </a:endParaRPr>
            </a:p>
          </p:txBody>
        </p:sp>
        <p:sp>
          <p:nvSpPr>
            <p:cNvPr id="618" name="TextBox 25">
              <a:extLst>
                <a:ext uri="{FF2B5EF4-FFF2-40B4-BE49-F238E27FC236}">
                  <a16:creationId xmlns:a16="http://schemas.microsoft.com/office/drawing/2014/main" id="{7A4EED16-3D94-A924-D1F8-D89901E5119D}"/>
                </a:ext>
              </a:extLst>
            </p:cNvPr>
            <p:cNvSpPr txBox="1"/>
            <p:nvPr/>
          </p:nvSpPr>
          <p:spPr>
            <a:xfrm rot="16200000">
              <a:off x="-558744" y="3192262"/>
              <a:ext cx="2429584" cy="297453"/>
            </a:xfrm>
            <a:prstGeom prst="rect">
              <a:avLst/>
            </a:prstGeom>
            <a:noFill/>
          </p:spPr>
          <p:txBody>
            <a:bodyPr wrap="square" rtlCol="0">
              <a:spAutoFit/>
            </a:bodyPr>
            <a:lstStyle/>
            <a:p>
              <a:pPr algn="ctr" defTabSz="914377">
                <a:defRPr/>
              </a:pPr>
              <a:r>
                <a:rPr lang="es-ES" sz="1333" b="1" kern="0">
                  <a:solidFill>
                    <a:srgbClr val="002855"/>
                  </a:solidFill>
                  <a:latin typeface="Arial"/>
                </a:rPr>
                <a:t>Pacientes</a:t>
              </a:r>
              <a:r>
                <a:rPr lang="en-US" sz="1333" b="1" kern="0">
                  <a:solidFill>
                    <a:srgbClr val="002855"/>
                  </a:solidFill>
                  <a:latin typeface="Arial"/>
                </a:rPr>
                <a:t> (%)</a:t>
              </a:r>
            </a:p>
          </p:txBody>
        </p:sp>
      </p:grpSp>
      <p:graphicFrame>
        <p:nvGraphicFramePr>
          <p:cNvPr id="619" name="Content Placeholder 4">
            <a:extLst>
              <a:ext uri="{FF2B5EF4-FFF2-40B4-BE49-F238E27FC236}">
                <a16:creationId xmlns:a16="http://schemas.microsoft.com/office/drawing/2014/main" id="{E7BCEAC4-84B5-5296-61B3-A282C9814F65}"/>
              </a:ext>
            </a:extLst>
          </p:cNvPr>
          <p:cNvGraphicFramePr>
            <a:graphicFrameLocks/>
          </p:cNvGraphicFramePr>
          <p:nvPr>
            <p:extLst>
              <p:ext uri="{D42A27DB-BD31-4B8C-83A1-F6EECF244321}">
                <p14:modId xmlns:p14="http://schemas.microsoft.com/office/powerpoint/2010/main" val="2889459981"/>
              </p:ext>
            </p:extLst>
          </p:nvPr>
        </p:nvGraphicFramePr>
        <p:xfrm>
          <a:off x="466173" y="1455022"/>
          <a:ext cx="5406698" cy="33480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0" name="Content Placeholder 4">
            <a:extLst>
              <a:ext uri="{FF2B5EF4-FFF2-40B4-BE49-F238E27FC236}">
                <a16:creationId xmlns:a16="http://schemas.microsoft.com/office/drawing/2014/main" id="{4753487B-4CBB-CD1B-0C94-6EEA65E123AA}"/>
              </a:ext>
            </a:extLst>
          </p:cNvPr>
          <p:cNvGraphicFramePr>
            <a:graphicFrameLocks/>
          </p:cNvGraphicFramePr>
          <p:nvPr>
            <p:extLst>
              <p:ext uri="{D42A27DB-BD31-4B8C-83A1-F6EECF244321}">
                <p14:modId xmlns:p14="http://schemas.microsoft.com/office/powerpoint/2010/main" val="460213078"/>
              </p:ext>
            </p:extLst>
          </p:nvPr>
        </p:nvGraphicFramePr>
        <p:xfrm>
          <a:off x="6206528" y="1541500"/>
          <a:ext cx="5987158" cy="3228158"/>
        </p:xfrm>
        <a:graphic>
          <a:graphicData uri="http://schemas.openxmlformats.org/drawingml/2006/chart">
            <c:chart xmlns:c="http://schemas.openxmlformats.org/drawingml/2006/chart" xmlns:r="http://schemas.openxmlformats.org/officeDocument/2006/relationships" r:id="rId6"/>
          </a:graphicData>
        </a:graphic>
      </p:graphicFrame>
      <p:sp>
        <p:nvSpPr>
          <p:cNvPr id="623" name="CuadroTexto 622">
            <a:extLst>
              <a:ext uri="{FF2B5EF4-FFF2-40B4-BE49-F238E27FC236}">
                <a16:creationId xmlns:a16="http://schemas.microsoft.com/office/drawing/2014/main" id="{F57A9ED4-812F-7FD7-6A37-127D481BFDE1}"/>
              </a:ext>
            </a:extLst>
          </p:cNvPr>
          <p:cNvSpPr txBox="1"/>
          <p:nvPr/>
        </p:nvSpPr>
        <p:spPr>
          <a:xfrm>
            <a:off x="603607" y="4625595"/>
            <a:ext cx="2200458" cy="215127"/>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grpSp>
        <p:nvGrpSpPr>
          <p:cNvPr id="624" name="Grupo 623">
            <a:extLst>
              <a:ext uri="{FF2B5EF4-FFF2-40B4-BE49-F238E27FC236}">
                <a16:creationId xmlns:a16="http://schemas.microsoft.com/office/drawing/2014/main" id="{73B2C07E-D0FB-557D-A1FE-6DDC036F254F}"/>
              </a:ext>
            </a:extLst>
          </p:cNvPr>
          <p:cNvGrpSpPr/>
          <p:nvPr/>
        </p:nvGrpSpPr>
        <p:grpSpPr>
          <a:xfrm>
            <a:off x="2230490" y="3838306"/>
            <a:ext cx="152400" cy="262175"/>
            <a:chOff x="125278" y="2785443"/>
            <a:chExt cx="152400" cy="262175"/>
          </a:xfrm>
        </p:grpSpPr>
        <p:cxnSp>
          <p:nvCxnSpPr>
            <p:cNvPr id="625" name="Conector recto 624">
              <a:extLst>
                <a:ext uri="{FF2B5EF4-FFF2-40B4-BE49-F238E27FC236}">
                  <a16:creationId xmlns:a16="http://schemas.microsoft.com/office/drawing/2014/main" id="{230B406B-9268-4B10-8EF1-57C4D9A9EA48}"/>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26" name="Conector recto 625">
              <a:extLst>
                <a:ext uri="{FF2B5EF4-FFF2-40B4-BE49-F238E27FC236}">
                  <a16:creationId xmlns:a16="http://schemas.microsoft.com/office/drawing/2014/main" id="{9451C045-EA03-F61A-6E2E-0C625393DFDA}"/>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27" name="Conector recto 626">
              <a:extLst>
                <a:ext uri="{FF2B5EF4-FFF2-40B4-BE49-F238E27FC236}">
                  <a16:creationId xmlns:a16="http://schemas.microsoft.com/office/drawing/2014/main" id="{E4839F3E-D1C7-70A9-E11A-7600616391B7}"/>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28" name="Grupo 627">
            <a:extLst>
              <a:ext uri="{FF2B5EF4-FFF2-40B4-BE49-F238E27FC236}">
                <a16:creationId xmlns:a16="http://schemas.microsoft.com/office/drawing/2014/main" id="{CEA1429A-21E5-9167-D3F8-AFE12597C8A7}"/>
              </a:ext>
            </a:extLst>
          </p:cNvPr>
          <p:cNvGrpSpPr/>
          <p:nvPr/>
        </p:nvGrpSpPr>
        <p:grpSpPr>
          <a:xfrm>
            <a:off x="2748098" y="3559235"/>
            <a:ext cx="152400" cy="262175"/>
            <a:chOff x="125278" y="2785443"/>
            <a:chExt cx="152400" cy="262175"/>
          </a:xfrm>
        </p:grpSpPr>
        <p:cxnSp>
          <p:nvCxnSpPr>
            <p:cNvPr id="629" name="Conector recto 628">
              <a:extLst>
                <a:ext uri="{FF2B5EF4-FFF2-40B4-BE49-F238E27FC236}">
                  <a16:creationId xmlns:a16="http://schemas.microsoft.com/office/drawing/2014/main" id="{42935953-06D1-3BA5-B2C2-53026CF1E7C9}"/>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30" name="Conector recto 629">
              <a:extLst>
                <a:ext uri="{FF2B5EF4-FFF2-40B4-BE49-F238E27FC236}">
                  <a16:creationId xmlns:a16="http://schemas.microsoft.com/office/drawing/2014/main" id="{CF7F97EB-7AC7-7B7F-D241-00E94DD43EE9}"/>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31" name="Conector recto 630">
              <a:extLst>
                <a:ext uri="{FF2B5EF4-FFF2-40B4-BE49-F238E27FC236}">
                  <a16:creationId xmlns:a16="http://schemas.microsoft.com/office/drawing/2014/main" id="{C485365B-3EE8-EC26-11A0-DBFCB7B85C7D}"/>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32" name="Grupo 631">
            <a:extLst>
              <a:ext uri="{FF2B5EF4-FFF2-40B4-BE49-F238E27FC236}">
                <a16:creationId xmlns:a16="http://schemas.microsoft.com/office/drawing/2014/main" id="{F0A21372-189F-7A9F-B464-528863F0131E}"/>
              </a:ext>
            </a:extLst>
          </p:cNvPr>
          <p:cNvGrpSpPr/>
          <p:nvPr/>
        </p:nvGrpSpPr>
        <p:grpSpPr>
          <a:xfrm>
            <a:off x="3246634" y="3435150"/>
            <a:ext cx="152400" cy="262175"/>
            <a:chOff x="125278" y="2785443"/>
            <a:chExt cx="152400" cy="262175"/>
          </a:xfrm>
        </p:grpSpPr>
        <p:cxnSp>
          <p:nvCxnSpPr>
            <p:cNvPr id="633" name="Conector recto 632">
              <a:extLst>
                <a:ext uri="{FF2B5EF4-FFF2-40B4-BE49-F238E27FC236}">
                  <a16:creationId xmlns:a16="http://schemas.microsoft.com/office/drawing/2014/main" id="{A2E44C26-883F-11D7-9BA0-77B987977420}"/>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34" name="Conector recto 633">
              <a:extLst>
                <a:ext uri="{FF2B5EF4-FFF2-40B4-BE49-F238E27FC236}">
                  <a16:creationId xmlns:a16="http://schemas.microsoft.com/office/drawing/2014/main" id="{570FFA18-7EDB-16A6-519B-086A0D53B95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35" name="Conector recto 634">
              <a:extLst>
                <a:ext uri="{FF2B5EF4-FFF2-40B4-BE49-F238E27FC236}">
                  <a16:creationId xmlns:a16="http://schemas.microsoft.com/office/drawing/2014/main" id="{7A482560-DFC5-CAE5-8507-ED9B1A3CDE9B}"/>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36" name="Grupo 635">
            <a:extLst>
              <a:ext uri="{FF2B5EF4-FFF2-40B4-BE49-F238E27FC236}">
                <a16:creationId xmlns:a16="http://schemas.microsoft.com/office/drawing/2014/main" id="{9D43F9A0-95F4-0DD8-9D1D-F0478169ECB3}"/>
              </a:ext>
            </a:extLst>
          </p:cNvPr>
          <p:cNvGrpSpPr/>
          <p:nvPr/>
        </p:nvGrpSpPr>
        <p:grpSpPr>
          <a:xfrm>
            <a:off x="3755230" y="3337809"/>
            <a:ext cx="152400" cy="262175"/>
            <a:chOff x="125278" y="2785443"/>
            <a:chExt cx="152400" cy="262175"/>
          </a:xfrm>
        </p:grpSpPr>
        <p:cxnSp>
          <p:nvCxnSpPr>
            <p:cNvPr id="637" name="Conector recto 636">
              <a:extLst>
                <a:ext uri="{FF2B5EF4-FFF2-40B4-BE49-F238E27FC236}">
                  <a16:creationId xmlns:a16="http://schemas.microsoft.com/office/drawing/2014/main" id="{A3DCF2B7-DA8C-77E2-90CD-55935B7F624D}"/>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38" name="Conector recto 637">
              <a:extLst>
                <a:ext uri="{FF2B5EF4-FFF2-40B4-BE49-F238E27FC236}">
                  <a16:creationId xmlns:a16="http://schemas.microsoft.com/office/drawing/2014/main" id="{DD1873A2-0AE7-19D2-0C38-84C4A500EC2F}"/>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39" name="Conector recto 638">
              <a:extLst>
                <a:ext uri="{FF2B5EF4-FFF2-40B4-BE49-F238E27FC236}">
                  <a16:creationId xmlns:a16="http://schemas.microsoft.com/office/drawing/2014/main" id="{86441846-0AC9-B576-1BA2-13C0D1B07B82}"/>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40" name="Grupo 639">
            <a:extLst>
              <a:ext uri="{FF2B5EF4-FFF2-40B4-BE49-F238E27FC236}">
                <a16:creationId xmlns:a16="http://schemas.microsoft.com/office/drawing/2014/main" id="{601F01C6-A3B6-4A6C-6713-B748ECF7DE39}"/>
              </a:ext>
            </a:extLst>
          </p:cNvPr>
          <p:cNvGrpSpPr/>
          <p:nvPr/>
        </p:nvGrpSpPr>
        <p:grpSpPr>
          <a:xfrm>
            <a:off x="4257622" y="3136551"/>
            <a:ext cx="152400" cy="262175"/>
            <a:chOff x="125278" y="2785443"/>
            <a:chExt cx="152400" cy="262175"/>
          </a:xfrm>
        </p:grpSpPr>
        <p:cxnSp>
          <p:nvCxnSpPr>
            <p:cNvPr id="641" name="Conector recto 640">
              <a:extLst>
                <a:ext uri="{FF2B5EF4-FFF2-40B4-BE49-F238E27FC236}">
                  <a16:creationId xmlns:a16="http://schemas.microsoft.com/office/drawing/2014/main" id="{086444B3-4AA6-D72F-DD31-1C03891658F4}"/>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42" name="Conector recto 641">
              <a:extLst>
                <a:ext uri="{FF2B5EF4-FFF2-40B4-BE49-F238E27FC236}">
                  <a16:creationId xmlns:a16="http://schemas.microsoft.com/office/drawing/2014/main" id="{2081A72C-831C-F38C-689B-7CC8148429F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43" name="Conector recto 642">
              <a:extLst>
                <a:ext uri="{FF2B5EF4-FFF2-40B4-BE49-F238E27FC236}">
                  <a16:creationId xmlns:a16="http://schemas.microsoft.com/office/drawing/2014/main" id="{1852F794-7257-2942-0220-6EFC14C82D90}"/>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44" name="Grupo 643">
            <a:extLst>
              <a:ext uri="{FF2B5EF4-FFF2-40B4-BE49-F238E27FC236}">
                <a16:creationId xmlns:a16="http://schemas.microsoft.com/office/drawing/2014/main" id="{F71D04F2-61B0-8F2C-4D33-E17068D1B200}"/>
              </a:ext>
            </a:extLst>
          </p:cNvPr>
          <p:cNvGrpSpPr/>
          <p:nvPr/>
        </p:nvGrpSpPr>
        <p:grpSpPr>
          <a:xfrm>
            <a:off x="4768507" y="3206721"/>
            <a:ext cx="152400" cy="262175"/>
            <a:chOff x="125278" y="2785443"/>
            <a:chExt cx="152400" cy="262175"/>
          </a:xfrm>
        </p:grpSpPr>
        <p:cxnSp>
          <p:nvCxnSpPr>
            <p:cNvPr id="645" name="Conector recto 644">
              <a:extLst>
                <a:ext uri="{FF2B5EF4-FFF2-40B4-BE49-F238E27FC236}">
                  <a16:creationId xmlns:a16="http://schemas.microsoft.com/office/drawing/2014/main" id="{A12172EE-A240-4AF4-93A1-BD9DA6FD1280}"/>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46" name="Conector recto 645">
              <a:extLst>
                <a:ext uri="{FF2B5EF4-FFF2-40B4-BE49-F238E27FC236}">
                  <a16:creationId xmlns:a16="http://schemas.microsoft.com/office/drawing/2014/main" id="{7770D2D8-1F9A-20EA-5E1C-2BB8E6F4338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47" name="Conector recto 646">
              <a:extLst>
                <a:ext uri="{FF2B5EF4-FFF2-40B4-BE49-F238E27FC236}">
                  <a16:creationId xmlns:a16="http://schemas.microsoft.com/office/drawing/2014/main" id="{39C032CF-69DE-7556-1C3F-55AE995A744A}"/>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48" name="Grupo 647">
            <a:extLst>
              <a:ext uri="{FF2B5EF4-FFF2-40B4-BE49-F238E27FC236}">
                <a16:creationId xmlns:a16="http://schemas.microsoft.com/office/drawing/2014/main" id="{E9D5A0AA-42F6-E51E-4813-450E58F3AA00}"/>
              </a:ext>
            </a:extLst>
          </p:cNvPr>
          <p:cNvGrpSpPr/>
          <p:nvPr/>
        </p:nvGrpSpPr>
        <p:grpSpPr>
          <a:xfrm>
            <a:off x="5270898" y="3221652"/>
            <a:ext cx="152400" cy="262175"/>
            <a:chOff x="125278" y="2785443"/>
            <a:chExt cx="152400" cy="262175"/>
          </a:xfrm>
        </p:grpSpPr>
        <p:cxnSp>
          <p:nvCxnSpPr>
            <p:cNvPr id="649" name="Conector recto 648">
              <a:extLst>
                <a:ext uri="{FF2B5EF4-FFF2-40B4-BE49-F238E27FC236}">
                  <a16:creationId xmlns:a16="http://schemas.microsoft.com/office/drawing/2014/main" id="{CD8664A3-ED61-D19F-FB92-2FBDCCBB42F2}"/>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50" name="Conector recto 649">
              <a:extLst>
                <a:ext uri="{FF2B5EF4-FFF2-40B4-BE49-F238E27FC236}">
                  <a16:creationId xmlns:a16="http://schemas.microsoft.com/office/drawing/2014/main" id="{93F64488-D78C-87E4-B1E8-A1FD5A3EE567}"/>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51" name="Conector recto 650">
              <a:extLst>
                <a:ext uri="{FF2B5EF4-FFF2-40B4-BE49-F238E27FC236}">
                  <a16:creationId xmlns:a16="http://schemas.microsoft.com/office/drawing/2014/main" id="{A6592A61-2CF8-DDC8-EFA1-91144C04ACEE}"/>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52" name="Grupo 651">
            <a:extLst>
              <a:ext uri="{FF2B5EF4-FFF2-40B4-BE49-F238E27FC236}">
                <a16:creationId xmlns:a16="http://schemas.microsoft.com/office/drawing/2014/main" id="{33000C0F-AB9B-5207-3935-834870807778}"/>
              </a:ext>
            </a:extLst>
          </p:cNvPr>
          <p:cNvGrpSpPr/>
          <p:nvPr/>
        </p:nvGrpSpPr>
        <p:grpSpPr>
          <a:xfrm>
            <a:off x="4257622" y="4056459"/>
            <a:ext cx="152400" cy="223255"/>
            <a:chOff x="125278" y="2785443"/>
            <a:chExt cx="152400" cy="262175"/>
          </a:xfrm>
        </p:grpSpPr>
        <p:cxnSp>
          <p:nvCxnSpPr>
            <p:cNvPr id="653" name="Conector recto 652">
              <a:extLst>
                <a:ext uri="{FF2B5EF4-FFF2-40B4-BE49-F238E27FC236}">
                  <a16:creationId xmlns:a16="http://schemas.microsoft.com/office/drawing/2014/main" id="{F41D5040-EC2A-62E2-0F66-15D6C4B5639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54" name="Conector recto 653">
              <a:extLst>
                <a:ext uri="{FF2B5EF4-FFF2-40B4-BE49-F238E27FC236}">
                  <a16:creationId xmlns:a16="http://schemas.microsoft.com/office/drawing/2014/main" id="{2F28151B-9AF2-71BA-4E6C-E58C49C90B09}"/>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655" name="Conector recto 654">
              <a:extLst>
                <a:ext uri="{FF2B5EF4-FFF2-40B4-BE49-F238E27FC236}">
                  <a16:creationId xmlns:a16="http://schemas.microsoft.com/office/drawing/2014/main" id="{3B9755D2-E0CC-2DBE-07B1-72C213343F98}"/>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656" name="Grupo 655">
            <a:extLst>
              <a:ext uri="{FF2B5EF4-FFF2-40B4-BE49-F238E27FC236}">
                <a16:creationId xmlns:a16="http://schemas.microsoft.com/office/drawing/2014/main" id="{F9B45896-A153-8653-81F5-80FAC0A1D03F}"/>
              </a:ext>
            </a:extLst>
          </p:cNvPr>
          <p:cNvGrpSpPr/>
          <p:nvPr/>
        </p:nvGrpSpPr>
        <p:grpSpPr>
          <a:xfrm>
            <a:off x="4770195" y="4086138"/>
            <a:ext cx="152400" cy="223255"/>
            <a:chOff x="125278" y="2785443"/>
            <a:chExt cx="152400" cy="262175"/>
          </a:xfrm>
        </p:grpSpPr>
        <p:cxnSp>
          <p:nvCxnSpPr>
            <p:cNvPr id="657" name="Conector recto 656">
              <a:extLst>
                <a:ext uri="{FF2B5EF4-FFF2-40B4-BE49-F238E27FC236}">
                  <a16:creationId xmlns:a16="http://schemas.microsoft.com/office/drawing/2014/main" id="{6F69BDB1-0CB0-FF6A-0DD8-2C677A58704B}"/>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58" name="Conector recto 657">
              <a:extLst>
                <a:ext uri="{FF2B5EF4-FFF2-40B4-BE49-F238E27FC236}">
                  <a16:creationId xmlns:a16="http://schemas.microsoft.com/office/drawing/2014/main" id="{1B1F02FC-33F5-43AC-1E61-F403A7D4F011}"/>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659" name="Grupo 658">
            <a:extLst>
              <a:ext uri="{FF2B5EF4-FFF2-40B4-BE49-F238E27FC236}">
                <a16:creationId xmlns:a16="http://schemas.microsoft.com/office/drawing/2014/main" id="{61BD592D-ED65-BC2C-1300-46648E4B21BB}"/>
              </a:ext>
            </a:extLst>
          </p:cNvPr>
          <p:cNvGrpSpPr/>
          <p:nvPr/>
        </p:nvGrpSpPr>
        <p:grpSpPr>
          <a:xfrm>
            <a:off x="5270900" y="4076037"/>
            <a:ext cx="152400" cy="223255"/>
            <a:chOff x="125278" y="2785443"/>
            <a:chExt cx="152400" cy="262175"/>
          </a:xfrm>
        </p:grpSpPr>
        <p:cxnSp>
          <p:nvCxnSpPr>
            <p:cNvPr id="660" name="Conector recto 659">
              <a:extLst>
                <a:ext uri="{FF2B5EF4-FFF2-40B4-BE49-F238E27FC236}">
                  <a16:creationId xmlns:a16="http://schemas.microsoft.com/office/drawing/2014/main" id="{57189831-A80A-95B9-A294-6923B4CB586C}"/>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61" name="Conector recto 660">
              <a:extLst>
                <a:ext uri="{FF2B5EF4-FFF2-40B4-BE49-F238E27FC236}">
                  <a16:creationId xmlns:a16="http://schemas.microsoft.com/office/drawing/2014/main" id="{3006F64C-0876-0AEC-CA65-0B5CA2114F37}"/>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662" name="Conector recto 661">
              <a:extLst>
                <a:ext uri="{FF2B5EF4-FFF2-40B4-BE49-F238E27FC236}">
                  <a16:creationId xmlns:a16="http://schemas.microsoft.com/office/drawing/2014/main" id="{36209AE9-9117-7730-C0DD-8189B4A36877}"/>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663" name="Grupo 662">
            <a:extLst>
              <a:ext uri="{FF2B5EF4-FFF2-40B4-BE49-F238E27FC236}">
                <a16:creationId xmlns:a16="http://schemas.microsoft.com/office/drawing/2014/main" id="{A00CF415-A63F-3B59-ADC8-282D04380A6B}"/>
              </a:ext>
            </a:extLst>
          </p:cNvPr>
          <p:cNvGrpSpPr/>
          <p:nvPr/>
        </p:nvGrpSpPr>
        <p:grpSpPr>
          <a:xfrm>
            <a:off x="2230490" y="4111721"/>
            <a:ext cx="152400" cy="198398"/>
            <a:chOff x="125278" y="2785443"/>
            <a:chExt cx="152400" cy="262175"/>
          </a:xfrm>
        </p:grpSpPr>
        <p:cxnSp>
          <p:nvCxnSpPr>
            <p:cNvPr id="664" name="Conector recto 663">
              <a:extLst>
                <a:ext uri="{FF2B5EF4-FFF2-40B4-BE49-F238E27FC236}">
                  <a16:creationId xmlns:a16="http://schemas.microsoft.com/office/drawing/2014/main" id="{6FCB74B6-E112-A791-2C48-CCDE567E7D82}"/>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65" name="Conector recto 664">
              <a:extLst>
                <a:ext uri="{FF2B5EF4-FFF2-40B4-BE49-F238E27FC236}">
                  <a16:creationId xmlns:a16="http://schemas.microsoft.com/office/drawing/2014/main" id="{EF0C59C4-0070-6A24-E084-F518BF9E68F1}"/>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666" name="Grupo 665">
            <a:extLst>
              <a:ext uri="{FF2B5EF4-FFF2-40B4-BE49-F238E27FC236}">
                <a16:creationId xmlns:a16="http://schemas.microsoft.com/office/drawing/2014/main" id="{29629F7C-4E24-2BF0-A152-89FA085B38D8}"/>
              </a:ext>
            </a:extLst>
          </p:cNvPr>
          <p:cNvGrpSpPr/>
          <p:nvPr/>
        </p:nvGrpSpPr>
        <p:grpSpPr>
          <a:xfrm>
            <a:off x="2738528" y="4111721"/>
            <a:ext cx="152400" cy="198398"/>
            <a:chOff x="125278" y="2785443"/>
            <a:chExt cx="152400" cy="262175"/>
          </a:xfrm>
        </p:grpSpPr>
        <p:cxnSp>
          <p:nvCxnSpPr>
            <p:cNvPr id="667" name="Conector recto 666">
              <a:extLst>
                <a:ext uri="{FF2B5EF4-FFF2-40B4-BE49-F238E27FC236}">
                  <a16:creationId xmlns:a16="http://schemas.microsoft.com/office/drawing/2014/main" id="{E1B36813-904E-4B50-6328-35FB3ED4671F}"/>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68" name="Conector recto 667">
              <a:extLst>
                <a:ext uri="{FF2B5EF4-FFF2-40B4-BE49-F238E27FC236}">
                  <a16:creationId xmlns:a16="http://schemas.microsoft.com/office/drawing/2014/main" id="{A513A381-8C4D-131F-D5B4-0D2B0FEF7E7F}"/>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669" name="Grupo 668">
            <a:extLst>
              <a:ext uri="{FF2B5EF4-FFF2-40B4-BE49-F238E27FC236}">
                <a16:creationId xmlns:a16="http://schemas.microsoft.com/office/drawing/2014/main" id="{FDEFD39B-B36A-08CC-E44D-30233C665A9C}"/>
              </a:ext>
            </a:extLst>
          </p:cNvPr>
          <p:cNvGrpSpPr/>
          <p:nvPr/>
        </p:nvGrpSpPr>
        <p:grpSpPr>
          <a:xfrm>
            <a:off x="3247193" y="4065938"/>
            <a:ext cx="152400" cy="243455"/>
            <a:chOff x="125278" y="2785443"/>
            <a:chExt cx="152400" cy="262175"/>
          </a:xfrm>
        </p:grpSpPr>
        <p:cxnSp>
          <p:nvCxnSpPr>
            <p:cNvPr id="670" name="Conector recto 669">
              <a:extLst>
                <a:ext uri="{FF2B5EF4-FFF2-40B4-BE49-F238E27FC236}">
                  <a16:creationId xmlns:a16="http://schemas.microsoft.com/office/drawing/2014/main" id="{E62CDC21-8D01-2FE3-00CF-E5527E316981}"/>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71" name="Conector recto 670">
              <a:extLst>
                <a:ext uri="{FF2B5EF4-FFF2-40B4-BE49-F238E27FC236}">
                  <a16:creationId xmlns:a16="http://schemas.microsoft.com/office/drawing/2014/main" id="{D03979EA-67B4-A8DD-D119-6A19E79F624C}"/>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672" name="Grupo 671">
            <a:extLst>
              <a:ext uri="{FF2B5EF4-FFF2-40B4-BE49-F238E27FC236}">
                <a16:creationId xmlns:a16="http://schemas.microsoft.com/office/drawing/2014/main" id="{93EDE1FC-2A7A-CF9E-17CF-A1B5468EBCD4}"/>
              </a:ext>
            </a:extLst>
          </p:cNvPr>
          <p:cNvGrpSpPr/>
          <p:nvPr/>
        </p:nvGrpSpPr>
        <p:grpSpPr>
          <a:xfrm>
            <a:off x="3755230" y="4020660"/>
            <a:ext cx="152400" cy="268792"/>
            <a:chOff x="125278" y="2785443"/>
            <a:chExt cx="152400" cy="262175"/>
          </a:xfrm>
        </p:grpSpPr>
        <p:cxnSp>
          <p:nvCxnSpPr>
            <p:cNvPr id="673" name="Conector recto 672">
              <a:extLst>
                <a:ext uri="{FF2B5EF4-FFF2-40B4-BE49-F238E27FC236}">
                  <a16:creationId xmlns:a16="http://schemas.microsoft.com/office/drawing/2014/main" id="{3BB3173F-F619-D95D-207E-C9B846631158}"/>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674" name="Conector recto 673">
              <a:extLst>
                <a:ext uri="{FF2B5EF4-FFF2-40B4-BE49-F238E27FC236}">
                  <a16:creationId xmlns:a16="http://schemas.microsoft.com/office/drawing/2014/main" id="{F0A2A252-06C4-3982-3555-3318EC8B02EA}"/>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675" name="Conector recto 674">
              <a:extLst>
                <a:ext uri="{FF2B5EF4-FFF2-40B4-BE49-F238E27FC236}">
                  <a16:creationId xmlns:a16="http://schemas.microsoft.com/office/drawing/2014/main" id="{4DD99FB1-B19C-D9F1-77C2-18B585B0E878}"/>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sp>
        <p:nvSpPr>
          <p:cNvPr id="676" name="TextBox 35">
            <a:extLst>
              <a:ext uri="{FF2B5EF4-FFF2-40B4-BE49-F238E27FC236}">
                <a16:creationId xmlns:a16="http://schemas.microsoft.com/office/drawing/2014/main" id="{AD205027-BABF-1FC2-9B58-2B70C678277C}"/>
              </a:ext>
            </a:extLst>
          </p:cNvPr>
          <p:cNvSpPr txBox="1"/>
          <p:nvPr/>
        </p:nvSpPr>
        <p:spPr>
          <a:xfrm>
            <a:off x="2103613" y="3566237"/>
            <a:ext cx="424179" cy="307777"/>
          </a:xfrm>
          <a:prstGeom prst="rect">
            <a:avLst/>
          </a:prstGeom>
          <a:noFill/>
        </p:spPr>
        <p:txBody>
          <a:bodyPr wrap="square" rtlCol="0">
            <a:spAutoFit/>
          </a:bodyPr>
          <a:lstStyle>
            <a:defPPr>
              <a:defRPr lang="es-ES"/>
            </a:defPPr>
            <a:lvl1pPr marR="0" lvl="0" indent="0" algn="ctr" defTabSz="914377" fontAlgn="auto">
              <a:lnSpc>
                <a:spcPct val="100000"/>
              </a:lnSpc>
              <a:spcBef>
                <a:spcPts val="0"/>
              </a:spcBef>
              <a:spcAft>
                <a:spcPts val="0"/>
              </a:spcAft>
              <a:buClrTx/>
              <a:buSzTx/>
              <a:buFontTx/>
              <a:buNone/>
              <a:tabLst/>
              <a:defRPr kumimoji="0" sz="1400" b="1" i="0" u="none" strike="noStrike" kern="0" cap="none" spc="0" normalizeH="0" baseline="0">
                <a:ln>
                  <a:noFill/>
                </a:ln>
                <a:solidFill>
                  <a:srgbClr val="B1059D"/>
                </a:solidFill>
                <a:effectLst/>
                <a:uLnTx/>
                <a:uFillTx/>
                <a:latin typeface="Arial"/>
              </a:defRPr>
            </a:lvl1p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2060"/>
                </a:solidFill>
                <a:effectLst/>
                <a:uLnTx/>
                <a:uFillTx/>
                <a:latin typeface="Arial"/>
              </a:rPr>
              <a:t>**</a:t>
            </a:r>
          </a:p>
        </p:txBody>
      </p:sp>
      <p:sp>
        <p:nvSpPr>
          <p:cNvPr id="677" name="TextBox 37">
            <a:extLst>
              <a:ext uri="{FF2B5EF4-FFF2-40B4-BE49-F238E27FC236}">
                <a16:creationId xmlns:a16="http://schemas.microsoft.com/office/drawing/2014/main" id="{6E162F6E-8308-F683-2C7B-718CE7D84775}"/>
              </a:ext>
            </a:extLst>
          </p:cNvPr>
          <p:cNvSpPr txBox="1"/>
          <p:nvPr/>
        </p:nvSpPr>
        <p:spPr>
          <a:xfrm>
            <a:off x="2555196" y="3265751"/>
            <a:ext cx="479719"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78" name="TextBox 40">
            <a:extLst>
              <a:ext uri="{FF2B5EF4-FFF2-40B4-BE49-F238E27FC236}">
                <a16:creationId xmlns:a16="http://schemas.microsoft.com/office/drawing/2014/main" id="{53638BA1-2928-74D3-BD99-134FBA54EE7C}"/>
              </a:ext>
            </a:extLst>
          </p:cNvPr>
          <p:cNvSpPr txBox="1"/>
          <p:nvPr/>
        </p:nvSpPr>
        <p:spPr>
          <a:xfrm>
            <a:off x="3071387" y="3098001"/>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79" name="TextBox 41">
            <a:extLst>
              <a:ext uri="{FF2B5EF4-FFF2-40B4-BE49-F238E27FC236}">
                <a16:creationId xmlns:a16="http://schemas.microsoft.com/office/drawing/2014/main" id="{BB72286D-06DD-9A7F-CB98-9AECF78EA2C1}"/>
              </a:ext>
            </a:extLst>
          </p:cNvPr>
          <p:cNvSpPr txBox="1"/>
          <p:nvPr/>
        </p:nvSpPr>
        <p:spPr>
          <a:xfrm>
            <a:off x="5136618" y="2890863"/>
            <a:ext cx="455355"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80" name="TextBox 42">
            <a:extLst>
              <a:ext uri="{FF2B5EF4-FFF2-40B4-BE49-F238E27FC236}">
                <a16:creationId xmlns:a16="http://schemas.microsoft.com/office/drawing/2014/main" id="{54CAC0A3-9732-124E-97DA-EB4B27237261}"/>
              </a:ext>
            </a:extLst>
          </p:cNvPr>
          <p:cNvSpPr txBox="1"/>
          <p:nvPr/>
        </p:nvSpPr>
        <p:spPr>
          <a:xfrm>
            <a:off x="3586666" y="2961417"/>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81" name="TextBox 43">
            <a:extLst>
              <a:ext uri="{FF2B5EF4-FFF2-40B4-BE49-F238E27FC236}">
                <a16:creationId xmlns:a16="http://schemas.microsoft.com/office/drawing/2014/main" id="{E8126317-8275-799D-2616-3D7D5497B713}"/>
              </a:ext>
            </a:extLst>
          </p:cNvPr>
          <p:cNvSpPr txBox="1"/>
          <p:nvPr/>
        </p:nvSpPr>
        <p:spPr>
          <a:xfrm>
            <a:off x="4091434" y="2819319"/>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82" name="TextBox 44">
            <a:extLst>
              <a:ext uri="{FF2B5EF4-FFF2-40B4-BE49-F238E27FC236}">
                <a16:creationId xmlns:a16="http://schemas.microsoft.com/office/drawing/2014/main" id="{BAB71C92-7959-B2FA-1270-690CA03B26FD}"/>
              </a:ext>
            </a:extLst>
          </p:cNvPr>
          <p:cNvSpPr txBox="1"/>
          <p:nvPr/>
        </p:nvSpPr>
        <p:spPr>
          <a:xfrm>
            <a:off x="4617514" y="2810029"/>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683" name="CuadroTexto 682">
            <a:extLst>
              <a:ext uri="{FF2B5EF4-FFF2-40B4-BE49-F238E27FC236}">
                <a16:creationId xmlns:a16="http://schemas.microsoft.com/office/drawing/2014/main" id="{0DE58DBA-1E30-620C-80ED-C9F8DB861990}"/>
              </a:ext>
            </a:extLst>
          </p:cNvPr>
          <p:cNvSpPr txBox="1"/>
          <p:nvPr/>
        </p:nvSpPr>
        <p:spPr>
          <a:xfrm>
            <a:off x="6487272" y="4641561"/>
            <a:ext cx="2200458" cy="215127"/>
          </a:xfrm>
          <a:prstGeom prst="rect">
            <a:avLst/>
          </a:prstGeom>
          <a:noFill/>
        </p:spPr>
        <p:txBody>
          <a:bodyPr wrap="square">
            <a:spAutoFit/>
          </a:bodyPr>
          <a:lstStyle/>
          <a:p>
            <a:pPr>
              <a:defRPr/>
            </a:pPr>
            <a:r>
              <a:rPr lang="en-US" sz="800">
                <a:solidFill>
                  <a:srgbClr val="FFFFFF">
                    <a:lumMod val="50000"/>
                  </a:srgbClr>
                </a:solidFill>
                <a:latin typeface="Arial"/>
              </a:rPr>
              <a:t>* p&lt;0.05; ** p&lt;0.01; *** p&lt;0.001 vs. PBO </a:t>
            </a:r>
            <a:endParaRPr lang="es-ES" sz="800">
              <a:solidFill>
                <a:srgbClr val="FFFFFF">
                  <a:lumMod val="50000"/>
                </a:srgbClr>
              </a:solidFill>
              <a:latin typeface="Arial"/>
            </a:endParaRPr>
          </a:p>
        </p:txBody>
      </p:sp>
      <p:grpSp>
        <p:nvGrpSpPr>
          <p:cNvPr id="684" name="Grupo 683">
            <a:extLst>
              <a:ext uri="{FF2B5EF4-FFF2-40B4-BE49-F238E27FC236}">
                <a16:creationId xmlns:a16="http://schemas.microsoft.com/office/drawing/2014/main" id="{6C6892A2-0CE1-5735-3DF6-5B0CC09CFC18}"/>
              </a:ext>
            </a:extLst>
          </p:cNvPr>
          <p:cNvGrpSpPr/>
          <p:nvPr/>
        </p:nvGrpSpPr>
        <p:grpSpPr>
          <a:xfrm>
            <a:off x="8529469" y="3680135"/>
            <a:ext cx="152400" cy="262175"/>
            <a:chOff x="125278" y="2785443"/>
            <a:chExt cx="152400" cy="262175"/>
          </a:xfrm>
        </p:grpSpPr>
        <p:cxnSp>
          <p:nvCxnSpPr>
            <p:cNvPr id="685" name="Conector recto 684">
              <a:extLst>
                <a:ext uri="{FF2B5EF4-FFF2-40B4-BE49-F238E27FC236}">
                  <a16:creationId xmlns:a16="http://schemas.microsoft.com/office/drawing/2014/main" id="{82C11638-B251-C3AD-07EA-CCF7534A1B01}"/>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86" name="Conector recto 685">
              <a:extLst>
                <a:ext uri="{FF2B5EF4-FFF2-40B4-BE49-F238E27FC236}">
                  <a16:creationId xmlns:a16="http://schemas.microsoft.com/office/drawing/2014/main" id="{8DDB8298-93A0-2306-A4C8-CE51106302E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87" name="Conector recto 686">
              <a:extLst>
                <a:ext uri="{FF2B5EF4-FFF2-40B4-BE49-F238E27FC236}">
                  <a16:creationId xmlns:a16="http://schemas.microsoft.com/office/drawing/2014/main" id="{1DEB2765-212C-2888-0093-286B79EDF215}"/>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88" name="Grupo 687">
            <a:extLst>
              <a:ext uri="{FF2B5EF4-FFF2-40B4-BE49-F238E27FC236}">
                <a16:creationId xmlns:a16="http://schemas.microsoft.com/office/drawing/2014/main" id="{5C033861-2948-3C50-9939-F672990174BB}"/>
              </a:ext>
            </a:extLst>
          </p:cNvPr>
          <p:cNvGrpSpPr/>
          <p:nvPr/>
        </p:nvGrpSpPr>
        <p:grpSpPr>
          <a:xfrm>
            <a:off x="9059274" y="3559234"/>
            <a:ext cx="152400" cy="262175"/>
            <a:chOff x="125278" y="2785443"/>
            <a:chExt cx="152400" cy="262175"/>
          </a:xfrm>
        </p:grpSpPr>
        <p:cxnSp>
          <p:nvCxnSpPr>
            <p:cNvPr id="689" name="Conector recto 688">
              <a:extLst>
                <a:ext uri="{FF2B5EF4-FFF2-40B4-BE49-F238E27FC236}">
                  <a16:creationId xmlns:a16="http://schemas.microsoft.com/office/drawing/2014/main" id="{DE56CBF3-0EDF-9A28-095A-ADAE1482D2C0}"/>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90" name="Conector recto 689">
              <a:extLst>
                <a:ext uri="{FF2B5EF4-FFF2-40B4-BE49-F238E27FC236}">
                  <a16:creationId xmlns:a16="http://schemas.microsoft.com/office/drawing/2014/main" id="{39BAE7B6-B22A-2810-0350-42B46B002AE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91" name="Conector recto 690">
              <a:extLst>
                <a:ext uri="{FF2B5EF4-FFF2-40B4-BE49-F238E27FC236}">
                  <a16:creationId xmlns:a16="http://schemas.microsoft.com/office/drawing/2014/main" id="{95797135-9FDB-91F7-A674-74563C75393C}"/>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92" name="Grupo 691">
            <a:extLst>
              <a:ext uri="{FF2B5EF4-FFF2-40B4-BE49-F238E27FC236}">
                <a16:creationId xmlns:a16="http://schemas.microsoft.com/office/drawing/2014/main" id="{F7787D88-FDC9-17A6-AC15-1224A0CBE6AB}"/>
              </a:ext>
            </a:extLst>
          </p:cNvPr>
          <p:cNvGrpSpPr/>
          <p:nvPr/>
        </p:nvGrpSpPr>
        <p:grpSpPr>
          <a:xfrm>
            <a:off x="9592203" y="3511868"/>
            <a:ext cx="152400" cy="262175"/>
            <a:chOff x="125278" y="2785443"/>
            <a:chExt cx="152400" cy="262175"/>
          </a:xfrm>
        </p:grpSpPr>
        <p:cxnSp>
          <p:nvCxnSpPr>
            <p:cNvPr id="693" name="Conector recto 692">
              <a:extLst>
                <a:ext uri="{FF2B5EF4-FFF2-40B4-BE49-F238E27FC236}">
                  <a16:creationId xmlns:a16="http://schemas.microsoft.com/office/drawing/2014/main" id="{C77D2C3C-B742-6ED3-2BC8-8C3454913D8A}"/>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94" name="Conector recto 693">
              <a:extLst>
                <a:ext uri="{FF2B5EF4-FFF2-40B4-BE49-F238E27FC236}">
                  <a16:creationId xmlns:a16="http://schemas.microsoft.com/office/drawing/2014/main" id="{D4B0D894-E4A0-C4C7-D633-22974C3AC926}"/>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95" name="Conector recto 694">
              <a:extLst>
                <a:ext uri="{FF2B5EF4-FFF2-40B4-BE49-F238E27FC236}">
                  <a16:creationId xmlns:a16="http://schemas.microsoft.com/office/drawing/2014/main" id="{F0E484F5-6DD8-B579-38E7-79B0A4A9D13F}"/>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696" name="Grupo 695">
            <a:extLst>
              <a:ext uri="{FF2B5EF4-FFF2-40B4-BE49-F238E27FC236}">
                <a16:creationId xmlns:a16="http://schemas.microsoft.com/office/drawing/2014/main" id="{76454035-3738-6BEC-C858-DF0425C47B1B}"/>
              </a:ext>
            </a:extLst>
          </p:cNvPr>
          <p:cNvGrpSpPr/>
          <p:nvPr/>
        </p:nvGrpSpPr>
        <p:grpSpPr>
          <a:xfrm>
            <a:off x="10125133" y="3428146"/>
            <a:ext cx="152400" cy="262175"/>
            <a:chOff x="125278" y="2785443"/>
            <a:chExt cx="152400" cy="262175"/>
          </a:xfrm>
        </p:grpSpPr>
        <p:cxnSp>
          <p:nvCxnSpPr>
            <p:cNvPr id="697" name="Conector recto 696">
              <a:extLst>
                <a:ext uri="{FF2B5EF4-FFF2-40B4-BE49-F238E27FC236}">
                  <a16:creationId xmlns:a16="http://schemas.microsoft.com/office/drawing/2014/main" id="{9E5DF358-FA61-AE63-0544-473240060AC5}"/>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698" name="Conector recto 697">
              <a:extLst>
                <a:ext uri="{FF2B5EF4-FFF2-40B4-BE49-F238E27FC236}">
                  <a16:creationId xmlns:a16="http://schemas.microsoft.com/office/drawing/2014/main" id="{639B92C0-8A92-AB31-B0BB-B4E71146767F}"/>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699" name="Conector recto 698">
              <a:extLst>
                <a:ext uri="{FF2B5EF4-FFF2-40B4-BE49-F238E27FC236}">
                  <a16:creationId xmlns:a16="http://schemas.microsoft.com/office/drawing/2014/main" id="{0375C205-077B-564E-87BF-BE42A06AAA04}"/>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700" name="Grupo 699">
            <a:extLst>
              <a:ext uri="{FF2B5EF4-FFF2-40B4-BE49-F238E27FC236}">
                <a16:creationId xmlns:a16="http://schemas.microsoft.com/office/drawing/2014/main" id="{CF53A4C4-7615-67DD-7B5A-87AB50DEC2BD}"/>
              </a:ext>
            </a:extLst>
          </p:cNvPr>
          <p:cNvGrpSpPr/>
          <p:nvPr/>
        </p:nvGrpSpPr>
        <p:grpSpPr>
          <a:xfrm>
            <a:off x="10652594" y="3414215"/>
            <a:ext cx="152400" cy="262175"/>
            <a:chOff x="125278" y="2785443"/>
            <a:chExt cx="152400" cy="262175"/>
          </a:xfrm>
        </p:grpSpPr>
        <p:cxnSp>
          <p:nvCxnSpPr>
            <p:cNvPr id="701" name="Conector recto 700">
              <a:extLst>
                <a:ext uri="{FF2B5EF4-FFF2-40B4-BE49-F238E27FC236}">
                  <a16:creationId xmlns:a16="http://schemas.microsoft.com/office/drawing/2014/main" id="{F720AA5B-7FE9-D396-FAC5-D56004F45F30}"/>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702" name="Conector recto 701">
              <a:extLst>
                <a:ext uri="{FF2B5EF4-FFF2-40B4-BE49-F238E27FC236}">
                  <a16:creationId xmlns:a16="http://schemas.microsoft.com/office/drawing/2014/main" id="{2AF01C82-AF57-00A2-4402-CAC1C5D48AE1}"/>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703" name="Conector recto 702">
              <a:extLst>
                <a:ext uri="{FF2B5EF4-FFF2-40B4-BE49-F238E27FC236}">
                  <a16:creationId xmlns:a16="http://schemas.microsoft.com/office/drawing/2014/main" id="{49D4E194-308B-B927-6379-F2046A9FE9A0}"/>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704" name="Grupo 703">
            <a:extLst>
              <a:ext uri="{FF2B5EF4-FFF2-40B4-BE49-F238E27FC236}">
                <a16:creationId xmlns:a16="http://schemas.microsoft.com/office/drawing/2014/main" id="{29D8B92C-41CD-DF4F-A1CE-51D923AA7883}"/>
              </a:ext>
            </a:extLst>
          </p:cNvPr>
          <p:cNvGrpSpPr/>
          <p:nvPr/>
        </p:nvGrpSpPr>
        <p:grpSpPr>
          <a:xfrm>
            <a:off x="11180054" y="3468056"/>
            <a:ext cx="152400" cy="262175"/>
            <a:chOff x="125278" y="2785443"/>
            <a:chExt cx="152400" cy="262175"/>
          </a:xfrm>
        </p:grpSpPr>
        <p:cxnSp>
          <p:nvCxnSpPr>
            <p:cNvPr id="705" name="Conector recto 704">
              <a:extLst>
                <a:ext uri="{FF2B5EF4-FFF2-40B4-BE49-F238E27FC236}">
                  <a16:creationId xmlns:a16="http://schemas.microsoft.com/office/drawing/2014/main" id="{78AADBC7-E404-0F03-2EA9-6E15658A7AC0}"/>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706" name="Conector recto 705">
              <a:extLst>
                <a:ext uri="{FF2B5EF4-FFF2-40B4-BE49-F238E27FC236}">
                  <a16:creationId xmlns:a16="http://schemas.microsoft.com/office/drawing/2014/main" id="{C72CF0BA-190F-CD55-B4AA-A4A8D938E32A}"/>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707" name="Conector recto 706">
              <a:extLst>
                <a:ext uri="{FF2B5EF4-FFF2-40B4-BE49-F238E27FC236}">
                  <a16:creationId xmlns:a16="http://schemas.microsoft.com/office/drawing/2014/main" id="{30F061F9-49BA-B896-1573-4657ECEA2621}"/>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708" name="Grupo 707">
            <a:extLst>
              <a:ext uri="{FF2B5EF4-FFF2-40B4-BE49-F238E27FC236}">
                <a16:creationId xmlns:a16="http://schemas.microsoft.com/office/drawing/2014/main" id="{B17E4661-6420-E6D3-6CF3-08E7469B1E4C}"/>
              </a:ext>
            </a:extLst>
          </p:cNvPr>
          <p:cNvGrpSpPr/>
          <p:nvPr/>
        </p:nvGrpSpPr>
        <p:grpSpPr>
          <a:xfrm>
            <a:off x="10116600" y="4002263"/>
            <a:ext cx="152400" cy="223255"/>
            <a:chOff x="125278" y="2785443"/>
            <a:chExt cx="152400" cy="262175"/>
          </a:xfrm>
        </p:grpSpPr>
        <p:cxnSp>
          <p:nvCxnSpPr>
            <p:cNvPr id="709" name="Conector recto 708">
              <a:extLst>
                <a:ext uri="{FF2B5EF4-FFF2-40B4-BE49-F238E27FC236}">
                  <a16:creationId xmlns:a16="http://schemas.microsoft.com/office/drawing/2014/main" id="{F92D9A4C-13D7-4027-80D6-336921A092CD}"/>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10" name="Conector recto 709">
              <a:extLst>
                <a:ext uri="{FF2B5EF4-FFF2-40B4-BE49-F238E27FC236}">
                  <a16:creationId xmlns:a16="http://schemas.microsoft.com/office/drawing/2014/main" id="{4BEC6A7E-612E-1742-2B3C-0C910FCC709C}"/>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711" name="Conector recto 710">
              <a:extLst>
                <a:ext uri="{FF2B5EF4-FFF2-40B4-BE49-F238E27FC236}">
                  <a16:creationId xmlns:a16="http://schemas.microsoft.com/office/drawing/2014/main" id="{9B14F6AC-0CFC-01EE-652A-8D71ED616D2B}"/>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712" name="Grupo 711">
            <a:extLst>
              <a:ext uri="{FF2B5EF4-FFF2-40B4-BE49-F238E27FC236}">
                <a16:creationId xmlns:a16="http://schemas.microsoft.com/office/drawing/2014/main" id="{A6CDDC4D-127B-1364-B897-240757D35766}"/>
              </a:ext>
            </a:extLst>
          </p:cNvPr>
          <p:cNvGrpSpPr/>
          <p:nvPr/>
        </p:nvGrpSpPr>
        <p:grpSpPr>
          <a:xfrm>
            <a:off x="9585804" y="4037152"/>
            <a:ext cx="152400" cy="223255"/>
            <a:chOff x="125278" y="2785443"/>
            <a:chExt cx="152400" cy="262175"/>
          </a:xfrm>
        </p:grpSpPr>
        <p:cxnSp>
          <p:nvCxnSpPr>
            <p:cNvPr id="713" name="Conector recto 712">
              <a:extLst>
                <a:ext uri="{FF2B5EF4-FFF2-40B4-BE49-F238E27FC236}">
                  <a16:creationId xmlns:a16="http://schemas.microsoft.com/office/drawing/2014/main" id="{2C7E63EF-A931-E6CB-B0BA-9C24B185112A}"/>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14" name="Conector recto 713">
              <a:extLst>
                <a:ext uri="{FF2B5EF4-FFF2-40B4-BE49-F238E27FC236}">
                  <a16:creationId xmlns:a16="http://schemas.microsoft.com/office/drawing/2014/main" id="{B7C3F742-8A3B-4853-3026-6A85EDFDD186}"/>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715" name="Grupo 714">
            <a:extLst>
              <a:ext uri="{FF2B5EF4-FFF2-40B4-BE49-F238E27FC236}">
                <a16:creationId xmlns:a16="http://schemas.microsoft.com/office/drawing/2014/main" id="{B40D04EC-75F1-54AA-2CC9-6E17528040F0}"/>
              </a:ext>
            </a:extLst>
          </p:cNvPr>
          <p:cNvGrpSpPr/>
          <p:nvPr/>
        </p:nvGrpSpPr>
        <p:grpSpPr>
          <a:xfrm>
            <a:off x="11198765" y="3955224"/>
            <a:ext cx="152400" cy="223255"/>
            <a:chOff x="125278" y="2785443"/>
            <a:chExt cx="152400" cy="262175"/>
          </a:xfrm>
        </p:grpSpPr>
        <p:cxnSp>
          <p:nvCxnSpPr>
            <p:cNvPr id="716" name="Conector recto 715">
              <a:extLst>
                <a:ext uri="{FF2B5EF4-FFF2-40B4-BE49-F238E27FC236}">
                  <a16:creationId xmlns:a16="http://schemas.microsoft.com/office/drawing/2014/main" id="{9FF8BEC3-98BF-58D2-99B1-32C432A8C5A2}"/>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17" name="Conector recto 716">
              <a:extLst>
                <a:ext uri="{FF2B5EF4-FFF2-40B4-BE49-F238E27FC236}">
                  <a16:creationId xmlns:a16="http://schemas.microsoft.com/office/drawing/2014/main" id="{87D552BE-C24A-6CB2-AFBE-E1043663AD40}"/>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718" name="Conector recto 717">
              <a:extLst>
                <a:ext uri="{FF2B5EF4-FFF2-40B4-BE49-F238E27FC236}">
                  <a16:creationId xmlns:a16="http://schemas.microsoft.com/office/drawing/2014/main" id="{74B021B3-4033-B894-5D76-F7FCBF55500B}"/>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grpSp>
        <p:nvGrpSpPr>
          <p:cNvPr id="719" name="Grupo 718">
            <a:extLst>
              <a:ext uri="{FF2B5EF4-FFF2-40B4-BE49-F238E27FC236}">
                <a16:creationId xmlns:a16="http://schemas.microsoft.com/office/drawing/2014/main" id="{745F01A7-D0D4-C50E-B91B-933CB62EE761}"/>
              </a:ext>
            </a:extLst>
          </p:cNvPr>
          <p:cNvGrpSpPr/>
          <p:nvPr/>
        </p:nvGrpSpPr>
        <p:grpSpPr>
          <a:xfrm>
            <a:off x="7987292" y="4077261"/>
            <a:ext cx="152400" cy="182730"/>
            <a:chOff x="125278" y="2785443"/>
            <a:chExt cx="152400" cy="262175"/>
          </a:xfrm>
        </p:grpSpPr>
        <p:cxnSp>
          <p:nvCxnSpPr>
            <p:cNvPr id="720" name="Conector recto 719">
              <a:extLst>
                <a:ext uri="{FF2B5EF4-FFF2-40B4-BE49-F238E27FC236}">
                  <a16:creationId xmlns:a16="http://schemas.microsoft.com/office/drawing/2014/main" id="{453C3AFF-5D2B-1EDC-EA93-508C7012222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21" name="Conector recto 720">
              <a:extLst>
                <a:ext uri="{FF2B5EF4-FFF2-40B4-BE49-F238E27FC236}">
                  <a16:creationId xmlns:a16="http://schemas.microsoft.com/office/drawing/2014/main" id="{95D174A7-3E94-7D07-0400-63926A821E5C}"/>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722" name="Grupo 721">
            <a:extLst>
              <a:ext uri="{FF2B5EF4-FFF2-40B4-BE49-F238E27FC236}">
                <a16:creationId xmlns:a16="http://schemas.microsoft.com/office/drawing/2014/main" id="{3196FC11-CE90-2453-5EC9-4E6DB0FFC30E}"/>
              </a:ext>
            </a:extLst>
          </p:cNvPr>
          <p:cNvGrpSpPr/>
          <p:nvPr/>
        </p:nvGrpSpPr>
        <p:grpSpPr>
          <a:xfrm>
            <a:off x="7456497" y="4091054"/>
            <a:ext cx="152400" cy="57726"/>
            <a:chOff x="125278" y="2785443"/>
            <a:chExt cx="152400" cy="262175"/>
          </a:xfrm>
        </p:grpSpPr>
        <p:cxnSp>
          <p:nvCxnSpPr>
            <p:cNvPr id="723" name="Conector recto 722">
              <a:extLst>
                <a:ext uri="{FF2B5EF4-FFF2-40B4-BE49-F238E27FC236}">
                  <a16:creationId xmlns:a16="http://schemas.microsoft.com/office/drawing/2014/main" id="{E12EE5E5-CAF7-57E2-B9EE-D2B3182D6DC6}"/>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24" name="Conector recto 723">
              <a:extLst>
                <a:ext uri="{FF2B5EF4-FFF2-40B4-BE49-F238E27FC236}">
                  <a16:creationId xmlns:a16="http://schemas.microsoft.com/office/drawing/2014/main" id="{A9C8897E-009A-8F90-9BC4-0C63C296E872}"/>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725" name="Grupo 724">
            <a:extLst>
              <a:ext uri="{FF2B5EF4-FFF2-40B4-BE49-F238E27FC236}">
                <a16:creationId xmlns:a16="http://schemas.microsoft.com/office/drawing/2014/main" id="{C12B04AF-F6FC-A8F9-738A-46D961799084}"/>
              </a:ext>
            </a:extLst>
          </p:cNvPr>
          <p:cNvGrpSpPr/>
          <p:nvPr/>
        </p:nvGrpSpPr>
        <p:grpSpPr>
          <a:xfrm>
            <a:off x="9058378" y="4020706"/>
            <a:ext cx="152400" cy="243455"/>
            <a:chOff x="125278" y="2785443"/>
            <a:chExt cx="152400" cy="262175"/>
          </a:xfrm>
        </p:grpSpPr>
        <p:cxnSp>
          <p:nvCxnSpPr>
            <p:cNvPr id="726" name="Conector recto 725">
              <a:extLst>
                <a:ext uri="{FF2B5EF4-FFF2-40B4-BE49-F238E27FC236}">
                  <a16:creationId xmlns:a16="http://schemas.microsoft.com/office/drawing/2014/main" id="{916A643E-24FB-E335-788D-406352EF5AB2}"/>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27" name="Conector recto 726">
              <a:extLst>
                <a:ext uri="{FF2B5EF4-FFF2-40B4-BE49-F238E27FC236}">
                  <a16:creationId xmlns:a16="http://schemas.microsoft.com/office/drawing/2014/main" id="{6812D935-E87C-6CFE-98B4-0124025F3664}"/>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grpSp>
        <p:nvGrpSpPr>
          <p:cNvPr id="728" name="Grupo 727">
            <a:extLst>
              <a:ext uri="{FF2B5EF4-FFF2-40B4-BE49-F238E27FC236}">
                <a16:creationId xmlns:a16="http://schemas.microsoft.com/office/drawing/2014/main" id="{573618DF-D025-ACD7-C7D8-F393560132BC}"/>
              </a:ext>
            </a:extLst>
          </p:cNvPr>
          <p:cNvGrpSpPr/>
          <p:nvPr/>
        </p:nvGrpSpPr>
        <p:grpSpPr>
          <a:xfrm>
            <a:off x="10655256" y="3867867"/>
            <a:ext cx="152400" cy="268792"/>
            <a:chOff x="125278" y="2785443"/>
            <a:chExt cx="152400" cy="262175"/>
          </a:xfrm>
        </p:grpSpPr>
        <p:cxnSp>
          <p:nvCxnSpPr>
            <p:cNvPr id="729" name="Conector recto 728">
              <a:extLst>
                <a:ext uri="{FF2B5EF4-FFF2-40B4-BE49-F238E27FC236}">
                  <a16:creationId xmlns:a16="http://schemas.microsoft.com/office/drawing/2014/main" id="{C9EDE8C8-0E9F-F72E-E104-CDAAA39DA91E}"/>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30" name="Conector recto 729">
              <a:extLst>
                <a:ext uri="{FF2B5EF4-FFF2-40B4-BE49-F238E27FC236}">
                  <a16:creationId xmlns:a16="http://schemas.microsoft.com/office/drawing/2014/main" id="{E26D8AE4-81F9-0727-94B8-2AEEB9CE9213}"/>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cxnSp>
          <p:nvCxnSpPr>
            <p:cNvPr id="731" name="Conector recto 730">
              <a:extLst>
                <a:ext uri="{FF2B5EF4-FFF2-40B4-BE49-F238E27FC236}">
                  <a16:creationId xmlns:a16="http://schemas.microsoft.com/office/drawing/2014/main" id="{9B9CA994-E3DD-7055-5AC4-B01D5623DB89}"/>
                </a:ext>
              </a:extLst>
            </p:cNvPr>
            <p:cNvCxnSpPr>
              <a:cxnSpLocks/>
            </p:cNvCxnSpPr>
            <p:nvPr/>
          </p:nvCxnSpPr>
          <p:spPr>
            <a:xfrm>
              <a:off x="125278" y="3047618"/>
              <a:ext cx="152400" cy="0"/>
            </a:xfrm>
            <a:prstGeom prst="line">
              <a:avLst/>
            </a:prstGeom>
            <a:noFill/>
            <a:ln w="9525" cap="flat" cmpd="sng" algn="ctr">
              <a:solidFill>
                <a:srgbClr val="C5C5C5"/>
              </a:solidFill>
              <a:prstDash val="solid"/>
            </a:ln>
            <a:effectLst/>
          </p:spPr>
        </p:cxnSp>
      </p:grpSp>
      <p:sp>
        <p:nvSpPr>
          <p:cNvPr id="732" name="TextBox 37">
            <a:extLst>
              <a:ext uri="{FF2B5EF4-FFF2-40B4-BE49-F238E27FC236}">
                <a16:creationId xmlns:a16="http://schemas.microsoft.com/office/drawing/2014/main" id="{ACC3E898-A3C7-6019-B099-D693555F6132}"/>
              </a:ext>
            </a:extLst>
          </p:cNvPr>
          <p:cNvSpPr txBox="1"/>
          <p:nvPr/>
        </p:nvSpPr>
        <p:spPr>
          <a:xfrm>
            <a:off x="8370213" y="3414215"/>
            <a:ext cx="479719"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733" name="TextBox 40">
            <a:extLst>
              <a:ext uri="{FF2B5EF4-FFF2-40B4-BE49-F238E27FC236}">
                <a16:creationId xmlns:a16="http://schemas.microsoft.com/office/drawing/2014/main" id="{CBF387DE-6632-AC17-6726-A46F3F07BC5B}"/>
              </a:ext>
            </a:extLst>
          </p:cNvPr>
          <p:cNvSpPr txBox="1"/>
          <p:nvPr/>
        </p:nvSpPr>
        <p:spPr>
          <a:xfrm>
            <a:off x="8904926" y="3244564"/>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734" name="TextBox 41">
            <a:extLst>
              <a:ext uri="{FF2B5EF4-FFF2-40B4-BE49-F238E27FC236}">
                <a16:creationId xmlns:a16="http://schemas.microsoft.com/office/drawing/2014/main" id="{C103EA5D-4482-AF65-08C8-227040A06FE1}"/>
              </a:ext>
            </a:extLst>
          </p:cNvPr>
          <p:cNvSpPr txBox="1"/>
          <p:nvPr/>
        </p:nvSpPr>
        <p:spPr>
          <a:xfrm>
            <a:off x="11017315" y="3142587"/>
            <a:ext cx="455355"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735" name="TextBox 42">
            <a:extLst>
              <a:ext uri="{FF2B5EF4-FFF2-40B4-BE49-F238E27FC236}">
                <a16:creationId xmlns:a16="http://schemas.microsoft.com/office/drawing/2014/main" id="{3DE165F0-C67C-C106-A9C3-CFDAA0B44781}"/>
              </a:ext>
            </a:extLst>
          </p:cNvPr>
          <p:cNvSpPr txBox="1"/>
          <p:nvPr/>
        </p:nvSpPr>
        <p:spPr>
          <a:xfrm>
            <a:off x="9426756" y="3199232"/>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736" name="TextBox 43">
            <a:extLst>
              <a:ext uri="{FF2B5EF4-FFF2-40B4-BE49-F238E27FC236}">
                <a16:creationId xmlns:a16="http://schemas.microsoft.com/office/drawing/2014/main" id="{824545EF-D678-36F5-5D4F-739EA53B45FB}"/>
              </a:ext>
            </a:extLst>
          </p:cNvPr>
          <p:cNvSpPr txBox="1"/>
          <p:nvPr/>
        </p:nvSpPr>
        <p:spPr>
          <a:xfrm>
            <a:off x="9948586" y="3115026"/>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sp>
        <p:nvSpPr>
          <p:cNvPr id="737" name="TextBox 44">
            <a:extLst>
              <a:ext uri="{FF2B5EF4-FFF2-40B4-BE49-F238E27FC236}">
                <a16:creationId xmlns:a16="http://schemas.microsoft.com/office/drawing/2014/main" id="{65CB0B1F-593C-6CA4-D686-175ECE57BE2D}"/>
              </a:ext>
            </a:extLst>
          </p:cNvPr>
          <p:cNvSpPr txBox="1"/>
          <p:nvPr/>
        </p:nvSpPr>
        <p:spPr>
          <a:xfrm>
            <a:off x="10470416" y="3097748"/>
            <a:ext cx="488428" cy="307777"/>
          </a:xfrm>
          <a:prstGeom prst="rect">
            <a:avLst/>
          </a:prstGeom>
          <a:noFill/>
        </p:spPr>
        <p:txBody>
          <a:bodyPr wrap="square" rtlCol="0">
            <a:spAutoFit/>
          </a:bodyPr>
          <a:lstStyle/>
          <a:p>
            <a:pPr algn="ctr" defTabSz="914377">
              <a:defRPr/>
            </a:pPr>
            <a:r>
              <a:rPr lang="en-US" sz="1400" b="1" kern="0">
                <a:solidFill>
                  <a:srgbClr val="002060"/>
                </a:solidFill>
                <a:latin typeface="Arial"/>
              </a:rPr>
              <a:t>***</a:t>
            </a:r>
          </a:p>
        </p:txBody>
      </p:sp>
      <p:grpSp>
        <p:nvGrpSpPr>
          <p:cNvPr id="738" name="Grupo 737">
            <a:extLst>
              <a:ext uri="{FF2B5EF4-FFF2-40B4-BE49-F238E27FC236}">
                <a16:creationId xmlns:a16="http://schemas.microsoft.com/office/drawing/2014/main" id="{9E9F1361-7E2F-73AF-F663-443E1555BCFE}"/>
              </a:ext>
            </a:extLst>
          </p:cNvPr>
          <p:cNvGrpSpPr/>
          <p:nvPr/>
        </p:nvGrpSpPr>
        <p:grpSpPr>
          <a:xfrm>
            <a:off x="7987292" y="3853481"/>
            <a:ext cx="152400" cy="262175"/>
            <a:chOff x="125278" y="2785443"/>
            <a:chExt cx="152400" cy="262175"/>
          </a:xfrm>
        </p:grpSpPr>
        <p:cxnSp>
          <p:nvCxnSpPr>
            <p:cNvPr id="739" name="Conector recto 738">
              <a:extLst>
                <a:ext uri="{FF2B5EF4-FFF2-40B4-BE49-F238E27FC236}">
                  <a16:creationId xmlns:a16="http://schemas.microsoft.com/office/drawing/2014/main" id="{732398D3-A5AF-5076-B2E0-3F03EA04951C}"/>
                </a:ext>
              </a:extLst>
            </p:cNvPr>
            <p:cNvCxnSpPr>
              <a:cxnSpLocks/>
            </p:cNvCxnSpPr>
            <p:nvPr/>
          </p:nvCxnSpPr>
          <p:spPr>
            <a:xfrm>
              <a:off x="201478" y="2785443"/>
              <a:ext cx="0" cy="262175"/>
            </a:xfrm>
            <a:prstGeom prst="line">
              <a:avLst/>
            </a:prstGeom>
            <a:noFill/>
            <a:ln w="9525" cap="flat" cmpd="sng" algn="ctr">
              <a:solidFill>
                <a:srgbClr val="7A45B8"/>
              </a:solidFill>
              <a:prstDash val="solid"/>
            </a:ln>
            <a:effectLst/>
          </p:spPr>
        </p:cxnSp>
        <p:cxnSp>
          <p:nvCxnSpPr>
            <p:cNvPr id="740" name="Conector recto 739">
              <a:extLst>
                <a:ext uri="{FF2B5EF4-FFF2-40B4-BE49-F238E27FC236}">
                  <a16:creationId xmlns:a16="http://schemas.microsoft.com/office/drawing/2014/main" id="{4DECCB9C-C465-E2EC-1DDC-FA67B5BC8CAE}"/>
                </a:ext>
              </a:extLst>
            </p:cNvPr>
            <p:cNvCxnSpPr>
              <a:cxnSpLocks/>
            </p:cNvCxnSpPr>
            <p:nvPr/>
          </p:nvCxnSpPr>
          <p:spPr>
            <a:xfrm>
              <a:off x="125278" y="2785443"/>
              <a:ext cx="152400" cy="0"/>
            </a:xfrm>
            <a:prstGeom prst="line">
              <a:avLst/>
            </a:prstGeom>
            <a:noFill/>
            <a:ln w="9525" cap="flat" cmpd="sng" algn="ctr">
              <a:solidFill>
                <a:srgbClr val="7A45B8"/>
              </a:solidFill>
              <a:prstDash val="solid"/>
            </a:ln>
            <a:effectLst/>
          </p:spPr>
        </p:cxnSp>
        <p:cxnSp>
          <p:nvCxnSpPr>
            <p:cNvPr id="741" name="Conector recto 740">
              <a:extLst>
                <a:ext uri="{FF2B5EF4-FFF2-40B4-BE49-F238E27FC236}">
                  <a16:creationId xmlns:a16="http://schemas.microsoft.com/office/drawing/2014/main" id="{6DF6FBA3-DA6A-4256-8D56-9A15D3A78131}"/>
                </a:ext>
              </a:extLst>
            </p:cNvPr>
            <p:cNvCxnSpPr>
              <a:cxnSpLocks/>
            </p:cNvCxnSpPr>
            <p:nvPr/>
          </p:nvCxnSpPr>
          <p:spPr>
            <a:xfrm>
              <a:off x="125278" y="3047618"/>
              <a:ext cx="152400" cy="0"/>
            </a:xfrm>
            <a:prstGeom prst="line">
              <a:avLst/>
            </a:prstGeom>
            <a:noFill/>
            <a:ln w="9525" cap="flat" cmpd="sng" algn="ctr">
              <a:solidFill>
                <a:srgbClr val="7A45B8"/>
              </a:solidFill>
              <a:prstDash val="solid"/>
            </a:ln>
            <a:effectLst/>
          </p:spPr>
        </p:cxnSp>
      </p:grpSp>
      <p:grpSp>
        <p:nvGrpSpPr>
          <p:cNvPr id="742" name="Grupo 741">
            <a:extLst>
              <a:ext uri="{FF2B5EF4-FFF2-40B4-BE49-F238E27FC236}">
                <a16:creationId xmlns:a16="http://schemas.microsoft.com/office/drawing/2014/main" id="{918B73C5-DCC3-6E28-AB7E-36C1EED11CDF}"/>
              </a:ext>
            </a:extLst>
          </p:cNvPr>
          <p:cNvGrpSpPr/>
          <p:nvPr/>
        </p:nvGrpSpPr>
        <p:grpSpPr>
          <a:xfrm>
            <a:off x="8525021" y="4002264"/>
            <a:ext cx="152400" cy="257252"/>
            <a:chOff x="125278" y="2785443"/>
            <a:chExt cx="152400" cy="262175"/>
          </a:xfrm>
        </p:grpSpPr>
        <p:cxnSp>
          <p:nvCxnSpPr>
            <p:cNvPr id="743" name="Conector recto 742">
              <a:extLst>
                <a:ext uri="{FF2B5EF4-FFF2-40B4-BE49-F238E27FC236}">
                  <a16:creationId xmlns:a16="http://schemas.microsoft.com/office/drawing/2014/main" id="{04363FB8-2C85-8A3E-8B4D-415205D2D4A6}"/>
                </a:ext>
              </a:extLst>
            </p:cNvPr>
            <p:cNvCxnSpPr>
              <a:cxnSpLocks/>
            </p:cNvCxnSpPr>
            <p:nvPr/>
          </p:nvCxnSpPr>
          <p:spPr>
            <a:xfrm>
              <a:off x="201478" y="2785443"/>
              <a:ext cx="0" cy="262175"/>
            </a:xfrm>
            <a:prstGeom prst="line">
              <a:avLst/>
            </a:prstGeom>
            <a:noFill/>
            <a:ln w="9525" cap="flat" cmpd="sng" algn="ctr">
              <a:solidFill>
                <a:srgbClr val="C5C5C5"/>
              </a:solidFill>
              <a:prstDash val="solid"/>
            </a:ln>
            <a:effectLst/>
          </p:spPr>
        </p:cxnSp>
        <p:cxnSp>
          <p:nvCxnSpPr>
            <p:cNvPr id="744" name="Conector recto 743">
              <a:extLst>
                <a:ext uri="{FF2B5EF4-FFF2-40B4-BE49-F238E27FC236}">
                  <a16:creationId xmlns:a16="http://schemas.microsoft.com/office/drawing/2014/main" id="{185E608E-158A-4EEF-1F9E-129C9D0B4266}"/>
                </a:ext>
              </a:extLst>
            </p:cNvPr>
            <p:cNvCxnSpPr>
              <a:cxnSpLocks/>
            </p:cNvCxnSpPr>
            <p:nvPr/>
          </p:nvCxnSpPr>
          <p:spPr>
            <a:xfrm>
              <a:off x="125278" y="2785443"/>
              <a:ext cx="152400" cy="0"/>
            </a:xfrm>
            <a:prstGeom prst="line">
              <a:avLst/>
            </a:prstGeom>
            <a:noFill/>
            <a:ln w="9525" cap="flat" cmpd="sng" algn="ctr">
              <a:solidFill>
                <a:srgbClr val="C5C5C5"/>
              </a:solidFill>
              <a:prstDash val="solid"/>
            </a:ln>
            <a:effectLst/>
          </p:spPr>
        </p:cxnSp>
      </p:grpSp>
      <p:sp>
        <p:nvSpPr>
          <p:cNvPr id="2" name="Título 2">
            <a:extLst>
              <a:ext uri="{FF2B5EF4-FFF2-40B4-BE49-F238E27FC236}">
                <a16:creationId xmlns:a16="http://schemas.microsoft.com/office/drawing/2014/main" id="{9A740CC2-ED82-BADC-BFBA-5DFD1D6DADA2}"/>
              </a:ext>
            </a:extLst>
          </p:cNvPr>
          <p:cNvSpPr txBox="1">
            <a:spLocks/>
          </p:cNvSpPr>
          <p:nvPr/>
        </p:nvSpPr>
        <p:spPr>
          <a:xfrm>
            <a:off x="541338" y="79375"/>
            <a:ext cx="10976385" cy="636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2700">
                <a:solidFill>
                  <a:srgbClr val="7A45B8"/>
                </a:solidFill>
              </a:rPr>
              <a:t>Mejora del sueño en ≥2 puntos </a:t>
            </a:r>
            <a:r>
              <a:rPr lang="es-ES" sz="2700"/>
              <a:t>en monoterapia en la semana 16</a:t>
            </a:r>
          </a:p>
        </p:txBody>
      </p:sp>
      <p:sp>
        <p:nvSpPr>
          <p:cNvPr id="4" name="Marcador de texto 4">
            <a:extLst>
              <a:ext uri="{FF2B5EF4-FFF2-40B4-BE49-F238E27FC236}">
                <a16:creationId xmlns:a16="http://schemas.microsoft.com/office/drawing/2014/main" id="{33D6B847-6C9A-3EF3-CB94-D7F2876DF126}"/>
              </a:ext>
            </a:extLst>
          </p:cNvPr>
          <p:cNvSpPr>
            <a:spLocks noGrp="1"/>
          </p:cNvSpPr>
          <p:nvPr>
            <p:ph idx="1"/>
          </p:nvPr>
        </p:nvSpPr>
        <p:spPr>
          <a:xfrm>
            <a:off x="541338" y="571701"/>
            <a:ext cx="8308593" cy="339881"/>
          </a:xfrm>
        </p:spPr>
        <p:txBody>
          <a:bodyPr>
            <a:normAutofit/>
          </a:bodyPr>
          <a:lstStyle/>
          <a:p>
            <a:pPr marL="0" indent="0">
              <a:buNone/>
            </a:pPr>
            <a:r>
              <a:rPr lang="es-ES" sz="1400" b="1"/>
              <a:t>En pacientes con ≥2 puntos en la escala de pérdida del sueño al inicio del estudio</a:t>
            </a:r>
          </a:p>
        </p:txBody>
      </p:sp>
      <p:sp>
        <p:nvSpPr>
          <p:cNvPr id="3" name="TextBox 206">
            <a:extLst>
              <a:ext uri="{FF2B5EF4-FFF2-40B4-BE49-F238E27FC236}">
                <a16:creationId xmlns:a16="http://schemas.microsoft.com/office/drawing/2014/main" id="{56834B58-8C25-93C7-7ED7-C11DD1F0A267}"/>
              </a:ext>
            </a:extLst>
          </p:cNvPr>
          <p:cNvSpPr txBox="1"/>
          <p:nvPr/>
        </p:nvSpPr>
        <p:spPr>
          <a:xfrm>
            <a:off x="6393005" y="1215395"/>
            <a:ext cx="5503863" cy="320465"/>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2 (N=427)</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sp>
        <p:nvSpPr>
          <p:cNvPr id="5" name="TextBox 206">
            <a:extLst>
              <a:ext uri="{FF2B5EF4-FFF2-40B4-BE49-F238E27FC236}">
                <a16:creationId xmlns:a16="http://schemas.microsoft.com/office/drawing/2014/main" id="{5B45EB64-A134-8929-D905-5D539966BF60}"/>
              </a:ext>
            </a:extLst>
          </p:cNvPr>
          <p:cNvSpPr txBox="1"/>
          <p:nvPr/>
        </p:nvSpPr>
        <p:spPr>
          <a:xfrm>
            <a:off x="504297"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(N=424)</a:t>
            </a:r>
            <a:r>
              <a:rPr kumimoji="0" lang="en-US" sz="1600" b="0" i="0" u="none" strike="noStrike" kern="0" cap="none" spc="0" normalizeH="0" baseline="30000" noProof="0">
                <a:ln>
                  <a:noFill/>
                </a:ln>
                <a:solidFill>
                  <a:srgbClr val="7A45B8"/>
                </a:solidFill>
                <a:effectLst/>
                <a:uLnTx/>
                <a:uFillTx/>
                <a:latin typeface="Arial"/>
                <a:ea typeface="+mn-ea"/>
                <a:cs typeface="+mn-cs"/>
              </a:rPr>
              <a:t>2</a:t>
            </a:r>
            <a:endParaRPr kumimoji="0" lang="en-US" sz="1600" b="1" i="0" u="none" strike="noStrike" kern="0" cap="none" spc="0" normalizeH="0" baseline="0" noProof="0">
              <a:ln>
                <a:noFill/>
              </a:ln>
              <a:solidFill>
                <a:srgbClr val="7A45B8"/>
              </a:solidFill>
              <a:effectLst/>
              <a:uLnTx/>
              <a:uFillTx/>
              <a:latin typeface="Arial"/>
              <a:ea typeface="+mn-ea"/>
              <a:cs typeface="+mn-cs"/>
            </a:endParaRPr>
          </a:p>
        </p:txBody>
      </p:sp>
      <p:pic>
        <p:nvPicPr>
          <p:cNvPr id="7" name="Imagen 6" descr="Forma, Rectángulo&#10;&#10;Descripción generada automáticamente">
            <a:extLst>
              <a:ext uri="{FF2B5EF4-FFF2-40B4-BE49-F238E27FC236}">
                <a16:creationId xmlns:a16="http://schemas.microsoft.com/office/drawing/2014/main" id="{ADEC7314-9736-E6DA-38C7-52A856951D8F}"/>
              </a:ext>
            </a:extLst>
          </p:cNvPr>
          <p:cNvPicPr>
            <a:picLocks noChangeAspect="1"/>
          </p:cNvPicPr>
          <p:nvPr/>
        </p:nvPicPr>
        <p:blipFill>
          <a:blip r:embed="rId3"/>
          <a:stretch>
            <a:fillRect/>
          </a:stretch>
        </p:blipFill>
        <p:spPr>
          <a:xfrm>
            <a:off x="400918" y="1219823"/>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6F01AA47-8A52-5B41-4830-6BBC19D743B4}"/>
              </a:ext>
            </a:extLst>
          </p:cNvPr>
          <p:cNvPicPr>
            <a:picLocks noChangeAspect="1"/>
          </p:cNvPicPr>
          <p:nvPr/>
        </p:nvPicPr>
        <p:blipFill>
          <a:blip r:embed="rId3"/>
          <a:stretch>
            <a:fillRect/>
          </a:stretch>
        </p:blipFill>
        <p:spPr>
          <a:xfrm>
            <a:off x="6321430" y="1215353"/>
            <a:ext cx="1459172" cy="1004676"/>
          </a:xfrm>
          <a:prstGeom prst="rect">
            <a:avLst/>
          </a:prstGeom>
        </p:spPr>
      </p:pic>
      <p:sp>
        <p:nvSpPr>
          <p:cNvPr id="11" name="CuadroTexto 10">
            <a:extLst>
              <a:ext uri="{FF2B5EF4-FFF2-40B4-BE49-F238E27FC236}">
                <a16:creationId xmlns:a16="http://schemas.microsoft.com/office/drawing/2014/main" id="{055AA439-1982-DCC6-5C94-48F739BD4D37}"/>
              </a:ext>
            </a:extLst>
          </p:cNvPr>
          <p:cNvSpPr txBox="1"/>
          <p:nvPr/>
        </p:nvSpPr>
        <p:spPr>
          <a:xfrm>
            <a:off x="11349811" y="3395444"/>
            <a:ext cx="663953" cy="369332"/>
          </a:xfrm>
          <a:prstGeom prst="rect">
            <a:avLst/>
          </a:prstGeom>
          <a:solidFill>
            <a:schemeClr val="bg1"/>
          </a:solidFill>
        </p:spPr>
        <p:txBody>
          <a:bodyPr wrap="square">
            <a:spAutoFit/>
          </a:bodyPr>
          <a:lstStyle/>
          <a:p>
            <a:pPr algn="ctr"/>
            <a:r>
              <a:rPr lang="es-ES" sz="1800" b="1">
                <a:solidFill>
                  <a:srgbClr val="7A45B8"/>
                </a:solidFill>
                <a:latin typeface="Arial" panose="020B0604020202020204" pitchFamily="34" charset="0"/>
                <a:cs typeface="Arial" panose="020B0604020202020204" pitchFamily="34" charset="0"/>
              </a:rPr>
              <a:t>26.5</a:t>
            </a:r>
            <a:endParaRPr lang="es-ES" b="1">
              <a:latin typeface="Arial" panose="020B0604020202020204" pitchFamily="34" charset="0"/>
              <a:cs typeface="Arial" panose="020B0604020202020204" pitchFamily="34" charset="0"/>
            </a:endParaRPr>
          </a:p>
        </p:txBody>
      </p:sp>
      <p:sp>
        <p:nvSpPr>
          <p:cNvPr id="10" name="Marcador de pie de página 76">
            <a:extLst>
              <a:ext uri="{FF2B5EF4-FFF2-40B4-BE49-F238E27FC236}">
                <a16:creationId xmlns:a16="http://schemas.microsoft.com/office/drawing/2014/main" id="{970949D9-0961-2F9B-B6D0-653725AB3D54}"/>
              </a:ext>
            </a:extLst>
          </p:cNvPr>
          <p:cNvSpPr txBox="1">
            <a:spLocks/>
          </p:cNvSpPr>
          <p:nvPr/>
        </p:nvSpPr>
        <p:spPr>
          <a:xfrm>
            <a:off x="1471031" y="6062486"/>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defRPr/>
            </a:pPr>
            <a:r>
              <a:rPr lang="es-ES" sz="700">
                <a:solidFill>
                  <a:srgbClr val="FFFFFF">
                    <a:lumMod val="65000"/>
                  </a:srgbClr>
                </a:solidFill>
                <a:latin typeface="Arial" panose="020B0604020202020204"/>
                <a:cs typeface="Arial" panose="020B0604020202020204" pitchFamily="34" charset="0"/>
              </a:rPr>
              <a:t>Los datos faltantes como resultado de la medicación de rescate o la interrupción del tratamiento debido a la falta de eficacia se imputaron con los valores basales; los datos faltantes debido a otras razones se imputaron con MCMC-MI dentro de los grupos de tratamiento.</a:t>
            </a:r>
          </a:p>
          <a:p>
            <a:pPr algn="just">
              <a:lnSpc>
                <a:spcPct val="90000"/>
              </a:lnSpc>
              <a:defRPr/>
            </a:pPr>
            <a:r>
              <a:rPr lang="en-US" sz="700">
                <a:solidFill>
                  <a:srgbClr val="FFFFFF">
                    <a:lumMod val="65000"/>
                  </a:srgbClr>
                </a:solidFill>
                <a:latin typeface="Arial" panose="020B0604020202020204"/>
                <a:cs typeface="Arial" panose="020B0604020202020204" pitchFamily="34" charset="0"/>
              </a:rPr>
              <a:t>LEB: Lebrikizumab; MI: </a:t>
            </a:r>
            <a:r>
              <a:rPr lang="en-US" sz="700" err="1">
                <a:solidFill>
                  <a:srgbClr val="FFFFFF">
                    <a:lumMod val="65000"/>
                  </a:srgbClr>
                </a:solidFill>
                <a:latin typeface="Arial" panose="020B0604020202020204"/>
                <a:cs typeface="Arial" panose="020B0604020202020204" pitchFamily="34" charset="0"/>
              </a:rPr>
              <a:t>imputación</a:t>
            </a:r>
            <a:r>
              <a:rPr lang="en-US" sz="700">
                <a:solidFill>
                  <a:srgbClr val="FFFFFF">
                    <a:lumMod val="65000"/>
                  </a:srgbClr>
                </a:solidFill>
                <a:latin typeface="Arial" panose="020B0604020202020204"/>
                <a:cs typeface="Arial" panose="020B0604020202020204" pitchFamily="34" charset="0"/>
              </a:rPr>
              <a:t> </a:t>
            </a:r>
            <a:r>
              <a:rPr lang="en-US" sz="700" err="1">
                <a:solidFill>
                  <a:srgbClr val="FFFFFF">
                    <a:lumMod val="65000"/>
                  </a:srgbClr>
                </a:solidFill>
                <a:latin typeface="Arial" panose="020B0604020202020204"/>
                <a:cs typeface="Arial" panose="020B0604020202020204" pitchFamily="34" charset="0"/>
              </a:rPr>
              <a:t>múltiple</a:t>
            </a:r>
            <a:r>
              <a:rPr lang="en-US" sz="700">
                <a:solidFill>
                  <a:srgbClr val="FFFFFF">
                    <a:lumMod val="65000"/>
                  </a:srgbClr>
                </a:solidFill>
                <a:latin typeface="Arial" panose="020B0604020202020204"/>
                <a:cs typeface="Arial" panose="020B0604020202020204" pitchFamily="34" charset="0"/>
              </a:rPr>
              <a:t>; N: </a:t>
            </a:r>
            <a:r>
              <a:rPr lang="en-US" sz="700" err="1">
                <a:solidFill>
                  <a:srgbClr val="FFFFFF">
                    <a:lumMod val="65000"/>
                  </a:srgbClr>
                </a:solidFill>
                <a:latin typeface="Arial" panose="020B0604020202020204"/>
                <a:cs typeface="Arial" panose="020B0604020202020204" pitchFamily="34" charset="0"/>
              </a:rPr>
              <a:t>número</a:t>
            </a:r>
            <a:r>
              <a:rPr lang="en-US" sz="700">
                <a:solidFill>
                  <a:srgbClr val="FFFFFF">
                    <a:lumMod val="65000"/>
                  </a:srgbClr>
                </a:solidFill>
                <a:latin typeface="Arial" panose="020B0604020202020204"/>
                <a:cs typeface="Arial" panose="020B0604020202020204" pitchFamily="34" charset="0"/>
              </a:rPr>
              <a:t> de </a:t>
            </a:r>
            <a:r>
              <a:rPr lang="en-US" sz="700" err="1">
                <a:solidFill>
                  <a:srgbClr val="FFFFFF">
                    <a:lumMod val="65000"/>
                  </a:srgbClr>
                </a:solidFill>
                <a:latin typeface="Arial" panose="020B0604020202020204"/>
                <a:cs typeface="Arial" panose="020B0604020202020204" pitchFamily="34" charset="0"/>
              </a:rPr>
              <a:t>pacientes</a:t>
            </a:r>
            <a:r>
              <a:rPr lang="en-US" sz="700">
                <a:solidFill>
                  <a:srgbClr val="FFFFFF">
                    <a:lumMod val="65000"/>
                  </a:srgbClr>
                </a:solidFill>
                <a:latin typeface="Arial" panose="020B0604020202020204"/>
                <a:cs typeface="Arial" panose="020B0604020202020204" pitchFamily="34" charset="0"/>
              </a:rPr>
              <a:t> </a:t>
            </a:r>
            <a:r>
              <a:rPr lang="en-US" sz="700" err="1">
                <a:solidFill>
                  <a:srgbClr val="FFFFFF">
                    <a:lumMod val="65000"/>
                  </a:srgbClr>
                </a:solidFill>
                <a:latin typeface="Arial" panose="020B0604020202020204"/>
                <a:cs typeface="Arial" panose="020B0604020202020204" pitchFamily="34" charset="0"/>
              </a:rPr>
              <a:t>en</a:t>
            </a:r>
            <a:r>
              <a:rPr lang="en-US" sz="700">
                <a:solidFill>
                  <a:srgbClr val="FFFFFF">
                    <a:lumMod val="65000"/>
                  </a:srgbClr>
                </a:solidFill>
                <a:latin typeface="Arial" panose="020B0604020202020204"/>
                <a:cs typeface="Arial" panose="020B0604020202020204" pitchFamily="34" charset="0"/>
              </a:rPr>
              <a:t> la población de </a:t>
            </a:r>
            <a:r>
              <a:rPr lang="en-US" sz="700" err="1">
                <a:solidFill>
                  <a:srgbClr val="FFFFFF">
                    <a:lumMod val="65000"/>
                  </a:srgbClr>
                </a:solidFill>
                <a:latin typeface="Arial" panose="020B0604020202020204"/>
                <a:cs typeface="Arial" panose="020B0604020202020204" pitchFamily="34" charset="0"/>
              </a:rPr>
              <a:t>análisis</a:t>
            </a:r>
            <a:r>
              <a:rPr lang="en-US" sz="700">
                <a:solidFill>
                  <a:srgbClr val="FFFFFF">
                    <a:lumMod val="65000"/>
                  </a:srgbClr>
                </a:solidFill>
                <a:latin typeface="Arial" panose="020B0604020202020204"/>
                <a:cs typeface="Arial" panose="020B0604020202020204" pitchFamily="34" charset="0"/>
              </a:rPr>
              <a:t>; NRI: </a:t>
            </a:r>
            <a:r>
              <a:rPr lang="en-US" sz="700" err="1">
                <a:solidFill>
                  <a:srgbClr val="FFFFFF">
                    <a:lumMod val="65000"/>
                  </a:srgbClr>
                </a:solidFill>
                <a:latin typeface="Arial" panose="020B0604020202020204"/>
                <a:cs typeface="Arial" panose="020B0604020202020204" pitchFamily="34" charset="0"/>
              </a:rPr>
              <a:t>imputación</a:t>
            </a:r>
            <a:r>
              <a:rPr lang="en-US" sz="700">
                <a:solidFill>
                  <a:srgbClr val="FFFFFF">
                    <a:lumMod val="65000"/>
                  </a:srgbClr>
                </a:solidFill>
                <a:latin typeface="Arial" panose="020B0604020202020204"/>
                <a:cs typeface="Arial" panose="020B0604020202020204" pitchFamily="34" charset="0"/>
              </a:rPr>
              <a:t> de no </a:t>
            </a:r>
            <a:r>
              <a:rPr lang="en-US" sz="700" err="1">
                <a:solidFill>
                  <a:srgbClr val="FFFFFF">
                    <a:lumMod val="65000"/>
                  </a:srgbClr>
                </a:solidFill>
                <a:latin typeface="Arial" panose="020B0604020202020204"/>
                <a:cs typeface="Arial" panose="020B0604020202020204" pitchFamily="34" charset="0"/>
              </a:rPr>
              <a:t>respondedores</a:t>
            </a:r>
            <a:r>
              <a:rPr lang="en-US" sz="700">
                <a:solidFill>
                  <a:srgbClr val="FFFFFF">
                    <a:lumMod val="65000"/>
                  </a:srgbClr>
                </a:solidFill>
                <a:latin typeface="Arial" panose="020B0604020202020204"/>
                <a:cs typeface="Arial" panose="020B0604020202020204" pitchFamily="34" charset="0"/>
              </a:rPr>
              <a:t>; PBO: placebo; C2S: </a:t>
            </a:r>
            <a:r>
              <a:rPr lang="en-US" sz="700" err="1">
                <a:solidFill>
                  <a:srgbClr val="FFFFFF">
                    <a:lumMod val="65000"/>
                  </a:srgbClr>
                </a:solidFill>
                <a:latin typeface="Arial" panose="020B0604020202020204"/>
                <a:cs typeface="Arial" panose="020B0604020202020204" pitchFamily="34" charset="0"/>
              </a:rPr>
              <a:t>cada</a:t>
            </a:r>
            <a:r>
              <a:rPr lang="en-US" sz="700">
                <a:solidFill>
                  <a:srgbClr val="FFFFFF">
                    <a:lumMod val="65000"/>
                  </a:srgbClr>
                </a:solidFill>
                <a:latin typeface="Arial" panose="020B0604020202020204"/>
                <a:cs typeface="Arial" panose="020B0604020202020204" pitchFamily="34" charset="0"/>
              </a:rPr>
              <a:t> 2 </a:t>
            </a:r>
            <a:r>
              <a:rPr lang="en-US" sz="700" err="1">
                <a:solidFill>
                  <a:srgbClr val="FFFFFF">
                    <a:lumMod val="65000"/>
                  </a:srgbClr>
                </a:solidFill>
                <a:latin typeface="Arial" panose="020B0604020202020204"/>
                <a:cs typeface="Arial" panose="020B0604020202020204" pitchFamily="34" charset="0"/>
              </a:rPr>
              <a:t>semanas</a:t>
            </a:r>
            <a:r>
              <a:rPr lang="en-US" sz="700">
                <a:solidFill>
                  <a:srgbClr val="FFFFFF">
                    <a:lumMod val="65000"/>
                  </a:srgbClr>
                </a:solidFill>
                <a:latin typeface="Arial" panose="020B0604020202020204"/>
                <a:cs typeface="Arial" panose="020B0604020202020204" pitchFamily="34" charset="0"/>
              </a:rPr>
              <a:t>.</a:t>
            </a:r>
          </a:p>
          <a:p>
            <a:pPr algn="just">
              <a:lnSpc>
                <a:spcPct val="90000"/>
              </a:lnSpc>
              <a:defRPr/>
            </a:pPr>
            <a:endParaRPr lang="en-US" sz="700">
              <a:solidFill>
                <a:srgbClr val="FFFFFF">
                  <a:lumMod val="65000"/>
                </a:srgbClr>
              </a:solidFill>
              <a:latin typeface="Arial" panose="020B0604020202020204"/>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incluyendo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apéndice</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suplementario</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2</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J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et al,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From</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AEDV2022 P0202</a:t>
            </a:r>
            <a:endPar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5459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C188DBCC-BA55-27C3-2C6F-2D2AACC060C5}"/>
              </a:ext>
            </a:extLst>
          </p:cNvPr>
          <p:cNvGraphicFramePr>
            <a:graphicFrameLocks noGrp="1"/>
          </p:cNvGraphicFramePr>
          <p:nvPr>
            <p:extLst>
              <p:ext uri="{D42A27DB-BD31-4B8C-83A1-F6EECF244321}">
                <p14:modId xmlns:p14="http://schemas.microsoft.com/office/powerpoint/2010/main" val="889383661"/>
              </p:ext>
            </p:extLst>
          </p:nvPr>
        </p:nvGraphicFramePr>
        <p:xfrm>
          <a:off x="696000" y="1907494"/>
          <a:ext cx="10800000" cy="3043011"/>
        </p:xfrm>
        <a:graphic>
          <a:graphicData uri="http://schemas.openxmlformats.org/drawingml/2006/table">
            <a:tbl>
              <a:tblPr firstRow="1" bandRow="1"/>
              <a:tblGrid>
                <a:gridCol w="2772000">
                  <a:extLst>
                    <a:ext uri="{9D8B030D-6E8A-4147-A177-3AD203B41FA5}">
                      <a16:colId xmlns:a16="http://schemas.microsoft.com/office/drawing/2014/main" val="2011669309"/>
                    </a:ext>
                  </a:extLst>
                </a:gridCol>
                <a:gridCol w="1980000">
                  <a:extLst>
                    <a:ext uri="{9D8B030D-6E8A-4147-A177-3AD203B41FA5}">
                      <a16:colId xmlns:a16="http://schemas.microsoft.com/office/drawing/2014/main" val="1770488692"/>
                    </a:ext>
                  </a:extLst>
                </a:gridCol>
                <a:gridCol w="1980000">
                  <a:extLst>
                    <a:ext uri="{9D8B030D-6E8A-4147-A177-3AD203B41FA5}">
                      <a16:colId xmlns:a16="http://schemas.microsoft.com/office/drawing/2014/main" val="4017715367"/>
                    </a:ext>
                  </a:extLst>
                </a:gridCol>
                <a:gridCol w="108000">
                  <a:extLst>
                    <a:ext uri="{9D8B030D-6E8A-4147-A177-3AD203B41FA5}">
                      <a16:colId xmlns:a16="http://schemas.microsoft.com/office/drawing/2014/main" val="3316469610"/>
                    </a:ext>
                  </a:extLst>
                </a:gridCol>
                <a:gridCol w="1980000">
                  <a:extLst>
                    <a:ext uri="{9D8B030D-6E8A-4147-A177-3AD203B41FA5}">
                      <a16:colId xmlns:a16="http://schemas.microsoft.com/office/drawing/2014/main" val="2832018183"/>
                    </a:ext>
                  </a:extLst>
                </a:gridCol>
                <a:gridCol w="1980000">
                  <a:extLst>
                    <a:ext uri="{9D8B030D-6E8A-4147-A177-3AD203B41FA5}">
                      <a16:colId xmlns:a16="http://schemas.microsoft.com/office/drawing/2014/main" val="791824949"/>
                    </a:ext>
                  </a:extLst>
                </a:gridCol>
              </a:tblGrid>
              <a:tr h="30912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chemeClr val="bg1"/>
                          </a:solidFill>
                          <a:effectLst/>
                          <a:latin typeface="Arial" panose="020B0604020202020204" pitchFamily="34" charset="0"/>
                          <a:cs typeface="Arial" panose="020B0604020202020204" pitchFamily="34" charset="0"/>
                        </a:rPr>
                        <a:t>ADvocate 1</a:t>
                      </a:r>
                      <a:r>
                        <a:rPr lang="es-ES" sz="1400" b="1" baseline="30000" noProof="0">
                          <a:solidFill>
                            <a:schemeClr val="bg1"/>
                          </a:solidFill>
                          <a:effectLst/>
                          <a:latin typeface="Arial" panose="020B0604020202020204" pitchFamily="34" charset="0"/>
                          <a:cs typeface="Arial" panose="020B0604020202020204" pitchFamily="34" charset="0"/>
                        </a:rPr>
                        <a:t> </a:t>
                      </a:r>
                      <a:r>
                        <a:rPr lang="es-ES" sz="1200" b="1" baseline="0" noProof="0">
                          <a:solidFill>
                            <a:schemeClr val="bg1"/>
                          </a:solidFill>
                          <a:effectLst/>
                          <a:latin typeface="Arial" panose="020B0604020202020204" pitchFamily="34" charset="0"/>
                          <a:cs typeface="Arial" panose="020B0604020202020204" pitchFamily="34" charset="0"/>
                        </a:rPr>
                        <a:t>(N=424)</a:t>
                      </a:r>
                      <a:endParaRPr lang="es-ES" sz="1400" b="1" noProof="0">
                        <a:solidFill>
                          <a:schemeClr val="bg1"/>
                        </a:solidFill>
                        <a:effectLst/>
                        <a:latin typeface="Arial" panose="020B0604020202020204" pitchFamily="34" charset="0"/>
                        <a:cs typeface="Arial" panose="020B0604020202020204" pitchFamily="34" charset="0"/>
                      </a:endParaRPr>
                    </a:p>
                  </a:txBody>
                  <a:tcPr marL="18000" marR="18000" anchor="ctr">
                    <a:lnL w="12700" cmpd="sng">
                      <a:solidFill>
                        <a:srgbClr val="FFFFFF"/>
                      </a:solidFill>
                    </a:lnL>
                    <a:lnR w="12700" cmpd="sng">
                      <a:no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s-ES" sz="1400" b="1" noProof="0">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chemeClr val="bg1"/>
                          </a:solidFill>
                          <a:effectLst/>
                          <a:latin typeface="Arial" panose="020B0604020202020204" pitchFamily="34" charset="0"/>
                          <a:cs typeface="Arial" panose="020B0604020202020204" pitchFamily="34" charset="0"/>
                        </a:rPr>
                        <a:t>ADvocate 2</a:t>
                      </a:r>
                      <a:r>
                        <a:rPr lang="es-ES" sz="1400" b="1" baseline="30000" noProof="0">
                          <a:solidFill>
                            <a:schemeClr val="bg1"/>
                          </a:solidFill>
                          <a:effectLst/>
                          <a:latin typeface="Arial" panose="020B0604020202020204" pitchFamily="34" charset="0"/>
                          <a:cs typeface="Arial" panose="020B0604020202020204" pitchFamily="34" charset="0"/>
                        </a:rPr>
                        <a:t>  </a:t>
                      </a:r>
                      <a:r>
                        <a:rPr lang="es-ES" sz="1200" b="1" baseline="0" noProof="0">
                          <a:solidFill>
                            <a:schemeClr val="bg1"/>
                          </a:solidFill>
                          <a:effectLst/>
                          <a:latin typeface="Arial" panose="020B0604020202020204" pitchFamily="34" charset="0"/>
                          <a:cs typeface="Arial" panose="020B0604020202020204" pitchFamily="34" charset="0"/>
                        </a:rPr>
                        <a:t>(N=427)</a:t>
                      </a:r>
                      <a:endParaRPr lang="es-ES" sz="1400" b="1" noProof="0">
                        <a:solidFill>
                          <a:schemeClr val="bg1"/>
                        </a:solidFill>
                        <a:effectLst/>
                        <a:latin typeface="Arial" panose="020B0604020202020204" pitchFamily="34" charset="0"/>
                        <a:cs typeface="Arial" panose="020B0604020202020204" pitchFamily="34" charset="0"/>
                      </a:endParaRPr>
                    </a:p>
                  </a:txBody>
                  <a:tcPr marL="18000" marR="18000" anchor="ctr">
                    <a:lnL w="12700" cmpd="sng">
                      <a:no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46588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PBO</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(n=141)</a:t>
                      </a:r>
                    </a:p>
                  </a:txBody>
                  <a:tcPr marL="90000" marR="90000" marT="46800" marB="46800"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LEBRI 250 mg C2S</a:t>
                      </a:r>
                      <a:br>
                        <a:rPr lang="es-ES" sz="1200" b="1" kern="1200" noProof="0">
                          <a:solidFill>
                            <a:schemeClr val="bg1"/>
                          </a:solidFill>
                          <a:effectLst/>
                          <a:latin typeface="Arial" panose="020B0604020202020204" pitchFamily="34" charset="0"/>
                          <a:ea typeface="+mn-ea"/>
                          <a:cs typeface="Arial" panose="020B0604020202020204" pitchFamily="34" charset="0"/>
                        </a:rPr>
                      </a:br>
                      <a:r>
                        <a:rPr lang="es-ES" sz="1200" b="1" kern="1200" noProof="0">
                          <a:solidFill>
                            <a:schemeClr val="bg1"/>
                          </a:solidFill>
                          <a:effectLst/>
                          <a:latin typeface="Arial" panose="020B0604020202020204" pitchFamily="34" charset="0"/>
                          <a:ea typeface="+mn-ea"/>
                          <a:cs typeface="Arial" panose="020B0604020202020204" pitchFamily="34" charset="0"/>
                        </a:rPr>
                        <a:t>(n=283)</a:t>
                      </a:r>
                    </a:p>
                  </a:txBody>
                  <a:tcPr marL="90000" marR="90000" marT="46800" marB="46800" anchor="b">
                    <a:lnL w="12700" cmpd="sng">
                      <a:solidFill>
                        <a:srgbClr val="FFFFFF"/>
                      </a:solid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45B8"/>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ES" sz="100" b="0" kern="1200" noProof="0">
                        <a:solidFill>
                          <a:schemeClr val="bg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1" i="0" noProof="0">
                          <a:solidFill>
                            <a:schemeClr val="bg1"/>
                          </a:solidFill>
                          <a:effectLst/>
                          <a:latin typeface="Arial" panose="020B0604020202020204" pitchFamily="34" charset="0"/>
                          <a:cs typeface="Arial" panose="020B0604020202020204" pitchFamily="34" charset="0"/>
                        </a:rPr>
                        <a:t>PBO</a:t>
                      </a:r>
                    </a:p>
                    <a:p>
                      <a:pPr algn="ctr" fontAlgn="base"/>
                      <a:r>
                        <a:rPr lang="es-ES" sz="1200" b="1" i="0" noProof="0">
                          <a:solidFill>
                            <a:schemeClr val="bg1"/>
                          </a:solidFill>
                          <a:effectLst/>
                          <a:latin typeface="Arial" panose="020B0604020202020204" pitchFamily="34" charset="0"/>
                          <a:cs typeface="Arial" panose="020B0604020202020204" pitchFamily="34" charset="0"/>
                        </a:rPr>
                        <a:t>(n=146)</a:t>
                      </a:r>
                      <a:endParaRPr lang="es-ES" sz="1200" b="0" i="0" noProof="0">
                        <a:solidFill>
                          <a:schemeClr val="bg1"/>
                        </a:solidFill>
                        <a:effectLst/>
                        <a:latin typeface="Arial" panose="020B0604020202020204" pitchFamily="34" charset="0"/>
                        <a:cs typeface="Arial" panose="020B0604020202020204" pitchFamily="34" charset="0"/>
                      </a:endParaRPr>
                    </a:p>
                  </a:txBody>
                  <a:tcPr anchor="b">
                    <a:lnL w="12700" cmpd="sng">
                      <a:no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1" i="0" noProof="0">
                          <a:solidFill>
                            <a:schemeClr val="bg1"/>
                          </a:solidFill>
                          <a:effectLst/>
                          <a:latin typeface="Arial" panose="020B0604020202020204" pitchFamily="34" charset="0"/>
                          <a:cs typeface="Arial" panose="020B0604020202020204" pitchFamily="34" charset="0"/>
                        </a:rPr>
                        <a:t>LEBRI 250 mg C2S</a:t>
                      </a:r>
                      <a:br>
                        <a:rPr lang="es-ES" sz="1200" b="1" i="0" noProof="0">
                          <a:solidFill>
                            <a:schemeClr val="bg1"/>
                          </a:solidFill>
                          <a:effectLst/>
                          <a:latin typeface="Arial" panose="020B0604020202020204" pitchFamily="34" charset="0"/>
                          <a:cs typeface="Arial" panose="020B0604020202020204" pitchFamily="34" charset="0"/>
                        </a:rPr>
                      </a:br>
                      <a:r>
                        <a:rPr lang="es-ES" sz="1200" b="0" i="0" noProof="0">
                          <a:solidFill>
                            <a:schemeClr val="bg1"/>
                          </a:solidFill>
                          <a:effectLst/>
                          <a:latin typeface="Arial" panose="020B0604020202020204" pitchFamily="34" charset="0"/>
                          <a:cs typeface="Arial" panose="020B0604020202020204" pitchFamily="34" charset="0"/>
                        </a:rPr>
                        <a:t>(</a:t>
                      </a:r>
                      <a:r>
                        <a:rPr lang="es-ES" sz="1200" b="1" i="0" noProof="0">
                          <a:solidFill>
                            <a:schemeClr val="bg1"/>
                          </a:solidFill>
                          <a:effectLst/>
                          <a:latin typeface="Arial" panose="020B0604020202020204" pitchFamily="34" charset="0"/>
                          <a:cs typeface="Arial" panose="020B0604020202020204" pitchFamily="34" charset="0"/>
                        </a:rPr>
                        <a:t>n=281</a:t>
                      </a:r>
                      <a:r>
                        <a:rPr lang="es-ES" sz="1200" b="0" i="0" noProof="0">
                          <a:solidFill>
                            <a:schemeClr val="bg1"/>
                          </a:solidFill>
                          <a:effectLst/>
                          <a:latin typeface="Arial" panose="020B0604020202020204" pitchFamily="34" charset="0"/>
                          <a:cs typeface="Arial" panose="020B0604020202020204" pitchFamily="34" charset="0"/>
                        </a:rPr>
                        <a:t>)</a:t>
                      </a:r>
                    </a:p>
                  </a:txBody>
                  <a:tcPr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A45B8"/>
                    </a:solidFill>
                  </a:tcPr>
                </a:tc>
                <a:extLst>
                  <a:ext uri="{0D108BD9-81ED-4DB2-BD59-A6C34878D82A}">
                    <a16:rowId xmlns:a16="http://schemas.microsoft.com/office/drawing/2014/main" val="3438552738"/>
                  </a:ext>
                </a:extLst>
              </a:tr>
              <a:tr h="468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l" defTabSz="914400" rtl="0" eaLnBrk="1" latinLnBrk="0" hangingPunct="1"/>
                      <a:r>
                        <a:rPr lang="es-ES" sz="1200" b="1" kern="1200" baseline="0" noProof="0">
                          <a:solidFill>
                            <a:srgbClr val="7A45B8"/>
                          </a:solidFill>
                          <a:latin typeface="Arial" panose="020B0604020202020204" pitchFamily="34" charset="0"/>
                          <a:ea typeface="Tahoma" panose="020B0604030504040204" pitchFamily="34" charset="0"/>
                          <a:cs typeface="Arial" panose="020B0604020202020204" pitchFamily="34" charset="0"/>
                        </a:rPr>
                        <a:t>Cualquier medicación de </a:t>
                      </a:r>
                      <a:r>
                        <a:rPr lang="es-ES" sz="1200" b="1" kern="1200" baseline="0" noProof="0" err="1">
                          <a:solidFill>
                            <a:srgbClr val="7A45B8"/>
                          </a:solidFill>
                          <a:latin typeface="Arial" panose="020B0604020202020204" pitchFamily="34" charset="0"/>
                          <a:ea typeface="Tahoma" panose="020B0604030504040204" pitchFamily="34" charset="0"/>
                          <a:cs typeface="Arial" panose="020B0604020202020204" pitchFamily="34" charset="0"/>
                        </a:rPr>
                        <a:t>rescate</a:t>
                      </a:r>
                      <a:r>
                        <a:rPr lang="es-ES" sz="1200" b="1" kern="1200" baseline="30000" noProof="0" err="1">
                          <a:solidFill>
                            <a:srgbClr val="7A45B8"/>
                          </a:solidFill>
                          <a:latin typeface="Arial" panose="020B0604020202020204" pitchFamily="34" charset="0"/>
                          <a:ea typeface="Tahoma" panose="020B0604030504040204" pitchFamily="34" charset="0"/>
                          <a:cs typeface="Arial" panose="020B0604020202020204" pitchFamily="34" charset="0"/>
                        </a:rPr>
                        <a:t>a</a:t>
                      </a:r>
                      <a:endParaRPr lang="es-ES" sz="1200" b="1" kern="1200" baseline="30000" noProof="0">
                        <a:solidFill>
                          <a:srgbClr val="7A45B8"/>
                        </a:solidFill>
                        <a:latin typeface="Arial" panose="020B0604020202020204" pitchFamily="34" charset="0"/>
                        <a:ea typeface="Tahoma" panose="020B0604030504040204" pitchFamily="34" charset="0"/>
                        <a:cs typeface="Arial" panose="020B0604020202020204" pitchFamily="34" charset="0"/>
                      </a:endParaRP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47 (33,3)</a:t>
                      </a:r>
                    </a:p>
                  </a:txBody>
                  <a:tcPr marL="90000" marR="90000" marT="46800" marB="4680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31 (11,0)</a:t>
                      </a:r>
                    </a:p>
                  </a:txBody>
                  <a:tcPr marL="90000" marR="90000" marT="46800" marB="46800" anchor="ctr">
                    <a:lnL w="12700" cmpd="sng">
                      <a:solidFill>
                        <a:srgbClr val="FFFFFF"/>
                      </a:solidFill>
                    </a:lnL>
                    <a:lnR w="12700" cmpd="sng">
                      <a:no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s-ES" sz="100" b="0" baseline="0" noProof="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58 (39,7)</a:t>
                      </a:r>
                    </a:p>
                  </a:txBody>
                  <a:tcPr marL="36000" marR="36000" marT="36000" marB="18000" anchor="ctr">
                    <a:lnL w="12700" cmpd="sng">
                      <a:no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52 (18,5)</a:t>
                      </a:r>
                    </a:p>
                  </a:txBody>
                  <a:tcPr marL="36000" marR="36000" marT="36000" marB="1800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855945058"/>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s-ES" sz="1200" b="1" kern="1200" baseline="0" noProof="0">
                          <a:solidFill>
                            <a:srgbClr val="7A45B8"/>
                          </a:solidFill>
                          <a:latin typeface="Arial" panose="020B0604020202020204" pitchFamily="34" charset="0"/>
                          <a:ea typeface="Tahoma" panose="020B0604030504040204" pitchFamily="34" charset="0"/>
                          <a:cs typeface="Arial" panose="020B0604020202020204" pitchFamily="34" charset="0"/>
                        </a:rPr>
                        <a:t>Medicación tópica de rescate</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44 (31,2)</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27 (9,5)</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a:lnSpc>
                          <a:spcPct val="90000"/>
                        </a:lnSpc>
                        <a:spcBef>
                          <a:spcPts val="200"/>
                        </a:spcBef>
                        <a:spcAft>
                          <a:spcPts val="100"/>
                        </a:spcAft>
                        <a:buClr>
                          <a:srgbClr val="000000"/>
                        </a:buClr>
                        <a:buFontTx/>
                        <a:buNone/>
                      </a:pPr>
                      <a:endParaRPr lang="es-ES" sz="100" b="0" baseline="0" noProof="0">
                        <a:solidFill>
                          <a:srgbClr val="22346A"/>
                        </a:solidFill>
                        <a:latin typeface="Arial" panose="020B0604020202020204" pitchFamily="34" charset="0"/>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54 (37,0)</a:t>
                      </a:r>
                    </a:p>
                  </a:txBody>
                  <a:tcPr marT="46800" marB="4680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48 (17,1)</a:t>
                      </a:r>
                    </a:p>
                  </a:txBody>
                  <a:tcPr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430797830"/>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8000" algn="l" defTabSz="457189" rtl="0" eaLnBrk="1" latinLnBrk="0" hangingPunct="1"/>
                      <a:r>
                        <a:rPr lang="es-ES" sz="1200" b="0"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TCS de baja/media potencia</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38 (27,0)</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20 (7,1)</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s-ES" sz="1200" b="0" noProof="0">
                        <a:solidFill>
                          <a:srgbClr val="22346A"/>
                        </a:solidFill>
                        <a:effectLst/>
                        <a:latin typeface="Arial" panose="020B0604020202020204" pitchFamily="34" charset="0"/>
                        <a:ea typeface="Calibri"/>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24 (16,4)</a:t>
                      </a:r>
                    </a:p>
                  </a:txBody>
                  <a:tcPr marL="84902" marR="84902" marT="46800" marB="4680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27 (9,6)</a:t>
                      </a:r>
                    </a:p>
                  </a:txBody>
                  <a:tcPr marL="84902" marR="84902"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801263901"/>
                  </a:ext>
                </a:extLst>
              </a:tr>
              <a:tr h="360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latinLnBrk="0" hangingPunct="1">
                        <a:lnSpc>
                          <a:spcPct val="100000"/>
                        </a:lnSpc>
                        <a:spcBef>
                          <a:spcPts val="0"/>
                        </a:spcBef>
                        <a:spcAft>
                          <a:spcPts val="0"/>
                        </a:spcAft>
                      </a:pPr>
                      <a:r>
                        <a:rPr lang="es-ES" sz="1200" b="0"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TCS de alta potencia</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s-ES" sz="1200" b="0" noProof="0">
                          <a:solidFill>
                            <a:srgbClr val="22346A"/>
                          </a:solidFill>
                          <a:effectLst/>
                          <a:latin typeface="Arial" panose="020B0604020202020204" pitchFamily="34" charset="0"/>
                          <a:ea typeface="Calibri"/>
                          <a:cs typeface="Arial" panose="020B0604020202020204" pitchFamily="34" charset="0"/>
                        </a:rPr>
                        <a:t>15 (10,6)</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r>
                        <a:rPr lang="es-ES" sz="1200" b="0" noProof="0">
                          <a:solidFill>
                            <a:srgbClr val="22346A"/>
                          </a:solidFill>
                          <a:effectLst/>
                          <a:latin typeface="Arial" panose="020B0604020202020204" pitchFamily="34" charset="0"/>
                          <a:ea typeface="Calibri"/>
                          <a:cs typeface="Arial" panose="020B0604020202020204" pitchFamily="34" charset="0"/>
                        </a:rPr>
                        <a:t>6 (2,1)</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s-ES" sz="1200" b="0" noProof="0">
                        <a:solidFill>
                          <a:srgbClr val="22346A"/>
                        </a:solidFill>
                        <a:effectLst/>
                        <a:latin typeface="Arial" panose="020B0604020202020204" pitchFamily="34" charset="0"/>
                        <a:ea typeface="Calibri"/>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s-ES" sz="1200" b="0" kern="1200" noProof="0">
                          <a:solidFill>
                            <a:srgbClr val="22346A"/>
                          </a:solidFill>
                          <a:effectLst/>
                          <a:latin typeface="Arial" panose="020B0604020202020204" pitchFamily="34" charset="0"/>
                          <a:ea typeface="Calibri"/>
                          <a:cs typeface="Arial" panose="020B0604020202020204" pitchFamily="34" charset="0"/>
                        </a:rPr>
                        <a:t>36 (24,7)</a:t>
                      </a:r>
                    </a:p>
                  </a:txBody>
                  <a:tcPr marL="18000" marR="18000" marT="46800" marB="4680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s-ES" sz="1200" b="0" kern="1200" noProof="0">
                          <a:solidFill>
                            <a:srgbClr val="22346A"/>
                          </a:solidFill>
                          <a:effectLst/>
                          <a:latin typeface="Arial" panose="020B0604020202020204" pitchFamily="34" charset="0"/>
                          <a:ea typeface="Calibri"/>
                          <a:cs typeface="Arial" panose="020B0604020202020204" pitchFamily="34" charset="0"/>
                        </a:rPr>
                        <a:t>25 (8,9)</a:t>
                      </a:r>
                    </a:p>
                  </a:txBody>
                  <a:tcPr marL="18000" marR="18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495365055"/>
                  </a:ext>
                </a:extLst>
              </a:tr>
              <a:tr h="360000">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latinLnBrk="0" hangingPunct="1">
                        <a:lnSpc>
                          <a:spcPct val="100000"/>
                        </a:lnSpc>
                        <a:spcBef>
                          <a:spcPts val="0"/>
                        </a:spcBef>
                        <a:spcAft>
                          <a:spcPts val="0"/>
                        </a:spcAft>
                      </a:pPr>
                      <a:r>
                        <a:rPr lang="es-ES" sz="1200" b="0"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Inhibidor tópico de la </a:t>
                      </a:r>
                      <a:r>
                        <a:rPr lang="es-ES" sz="1200" b="0" kern="120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calcineurina</a:t>
                      </a:r>
                      <a:endParaRPr lang="es-ES" sz="1200" b="0" kern="1200" baseline="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9 (6,4)</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4 (1,4)</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endParaRPr lang="es-ES" sz="1200" b="0" noProof="0">
                        <a:solidFill>
                          <a:srgbClr val="22346A"/>
                        </a:solidFill>
                        <a:effectLst/>
                        <a:latin typeface="Arial" panose="020B0604020202020204" pitchFamily="34" charset="0"/>
                        <a:ea typeface="Calibri"/>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6 (4,1)</a:t>
                      </a:r>
                    </a:p>
                  </a:txBody>
                  <a:tcPr marT="46800" marB="4680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8 (2,8)</a:t>
                      </a:r>
                    </a:p>
                  </a:txBody>
                  <a:tcPr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526034642"/>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s-ES" sz="1200" b="1" noProof="0">
                          <a:solidFill>
                            <a:srgbClr val="7A45B8"/>
                          </a:solidFill>
                          <a:latin typeface="Arial" panose="020B0604020202020204" pitchFamily="34" charset="0"/>
                          <a:ea typeface="Tahoma" panose="020B0604030504040204" pitchFamily="34" charset="0"/>
                          <a:cs typeface="Arial" panose="020B0604020202020204" pitchFamily="34" charset="0"/>
                        </a:rPr>
                        <a:t>Medicación sistémica de </a:t>
                      </a:r>
                      <a:r>
                        <a:rPr lang="es-ES" sz="1200" b="1" noProof="0" err="1">
                          <a:solidFill>
                            <a:srgbClr val="7A45B8"/>
                          </a:solidFill>
                          <a:latin typeface="Arial" panose="020B0604020202020204" pitchFamily="34" charset="0"/>
                          <a:ea typeface="Tahoma" panose="020B0604030504040204" pitchFamily="34" charset="0"/>
                          <a:cs typeface="Arial" panose="020B0604020202020204" pitchFamily="34" charset="0"/>
                        </a:rPr>
                        <a:t>rescate</a:t>
                      </a:r>
                      <a:r>
                        <a:rPr lang="es-ES" sz="1200" b="1" baseline="30000" noProof="0" err="1">
                          <a:solidFill>
                            <a:srgbClr val="7A45B8"/>
                          </a:solidFill>
                          <a:latin typeface="Arial" panose="020B0604020202020204" pitchFamily="34" charset="0"/>
                          <a:ea typeface="Tahoma" panose="020B0604030504040204" pitchFamily="34" charset="0"/>
                          <a:cs typeface="Arial" panose="020B0604020202020204" pitchFamily="34" charset="0"/>
                        </a:rPr>
                        <a:t>b</a:t>
                      </a:r>
                      <a:endParaRPr lang="es-ES" sz="1200" b="1" baseline="30000" noProof="0">
                        <a:solidFill>
                          <a:srgbClr val="7A45B8"/>
                        </a:solidFill>
                        <a:latin typeface="Arial" panose="020B0604020202020204" pitchFamily="34" charset="0"/>
                        <a:ea typeface="Tahoma" panose="020B0604030504040204" pitchFamily="34" charset="0"/>
                        <a:cs typeface="Arial" panose="020B0604020202020204" pitchFamily="34" charset="0"/>
                      </a:endParaRPr>
                    </a:p>
                  </a:txBody>
                  <a:tcPr marT="36000" marB="360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7A45B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11 (7,8)</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7A45B8"/>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7 (2,5)</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7A45B8"/>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9 (6,2)</a:t>
                      </a:r>
                    </a:p>
                  </a:txBody>
                  <a:tcPr marT="46800" marB="4680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7A45B8"/>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8 (2,8)</a:t>
                      </a:r>
                    </a:p>
                  </a:txBody>
                  <a:tcPr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7A45B8"/>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24590487"/>
                  </a:ext>
                </a:extLst>
              </a:tr>
            </a:tbl>
          </a:graphicData>
        </a:graphic>
      </p:graphicFrame>
      <p:sp>
        <p:nvSpPr>
          <p:cNvPr id="4" name="Título 3">
            <a:extLst>
              <a:ext uri="{FF2B5EF4-FFF2-40B4-BE49-F238E27FC236}">
                <a16:creationId xmlns:a16="http://schemas.microsoft.com/office/drawing/2014/main" id="{71AD3A30-35AE-0098-C2B1-89FC1A5616A8}"/>
              </a:ext>
            </a:extLst>
          </p:cNvPr>
          <p:cNvSpPr>
            <a:spLocks noGrp="1"/>
          </p:cNvSpPr>
          <p:nvPr>
            <p:ph type="title"/>
          </p:nvPr>
        </p:nvSpPr>
        <p:spPr>
          <a:xfrm>
            <a:off x="541058" y="79513"/>
            <a:ext cx="10710038" cy="903218"/>
          </a:xfrm>
        </p:spPr>
        <p:txBody>
          <a:bodyPr>
            <a:normAutofit/>
          </a:bodyPr>
          <a:lstStyle/>
          <a:p>
            <a:r>
              <a:rPr lang="es-ES">
                <a:solidFill>
                  <a:srgbClr val="7A45B8"/>
                </a:solidFill>
              </a:rPr>
              <a:t>Uso de medicación de rescate </a:t>
            </a:r>
            <a:r>
              <a:rPr lang="es-ES"/>
              <a:t>hasta la semana 16</a:t>
            </a:r>
          </a:p>
        </p:txBody>
      </p:sp>
      <p:sp>
        <p:nvSpPr>
          <p:cNvPr id="2" name="Marcador de pie de página 76">
            <a:extLst>
              <a:ext uri="{FF2B5EF4-FFF2-40B4-BE49-F238E27FC236}">
                <a16:creationId xmlns:a16="http://schemas.microsoft.com/office/drawing/2014/main" id="{99B5DD73-4C62-7551-8BF0-C79761FBC732}"/>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90000"/>
              </a:lnSpc>
              <a:defRPr/>
            </a:pP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Los análisis de eficacia en </a:t>
            </a:r>
            <a:r>
              <a:rPr kumimoji="0" lang="es-ES" sz="700" b="0" i="0" u="none" strike="noStrike" kern="1200" cap="none" spc="0" normalizeH="0" noProof="0" err="1">
                <a:ln>
                  <a:noFill/>
                </a:ln>
                <a:solidFill>
                  <a:srgbClr val="FFFFFF">
                    <a:lumMod val="65000"/>
                  </a:srgbClr>
                </a:solidFill>
                <a:effectLst/>
                <a:uLnTx/>
                <a:uFillTx/>
                <a:latin typeface="Arial" panose="020B0604020202020204"/>
                <a:ea typeface="+mn-ea"/>
                <a:cs typeface="Arial" panose="020B0604020202020204" pitchFamily="34" charset="0"/>
              </a:rPr>
              <a:t>ADvocate</a:t>
            </a: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 1 se basaron en la población por intención de tratar (ITT; todos los pacientes aleatorizados). En </a:t>
            </a:r>
            <a:r>
              <a:rPr kumimoji="0" lang="es-ES" sz="700" b="0" i="0" u="none" strike="noStrike" kern="1200" cap="none" spc="0" normalizeH="0" noProof="0" err="1">
                <a:ln>
                  <a:noFill/>
                </a:ln>
                <a:solidFill>
                  <a:srgbClr val="FFFFFF">
                    <a:lumMod val="65000"/>
                  </a:srgbClr>
                </a:solidFill>
                <a:effectLst/>
                <a:uLnTx/>
                <a:uFillTx/>
                <a:latin typeface="Arial" panose="020B0604020202020204"/>
                <a:ea typeface="+mn-ea"/>
                <a:cs typeface="Arial" panose="020B0604020202020204" pitchFamily="34" charset="0"/>
              </a:rPr>
              <a:t>ADvocate</a:t>
            </a: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 2, un total de 18 pacientes de un único centro de estudio fueron excluidos de la población ITT, ya que algunos o todos los participantes en el estudio no cumplían los criterios de elegibilidad de presentar DA de moderada a grave. Por lo tanto, los análisis de eficacia en </a:t>
            </a:r>
            <a:r>
              <a:rPr kumimoji="0" lang="es-ES" sz="700" b="0" i="0" u="none" strike="noStrike" kern="1200" cap="none" spc="0" normalizeH="0" noProof="0" err="1">
                <a:ln>
                  <a:noFill/>
                </a:ln>
                <a:solidFill>
                  <a:srgbClr val="FFFFFF">
                    <a:lumMod val="65000"/>
                  </a:srgbClr>
                </a:solidFill>
                <a:effectLst/>
                <a:uLnTx/>
                <a:uFillTx/>
                <a:latin typeface="Arial" panose="020B0604020202020204"/>
                <a:ea typeface="+mn-ea"/>
                <a:cs typeface="Arial" panose="020B0604020202020204" pitchFamily="34" charset="0"/>
              </a:rPr>
              <a:t>ADvocate</a:t>
            </a: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 2 se basaron en la población por intención de tratar modificada (</a:t>
            </a:r>
            <a:r>
              <a:rPr kumimoji="0" lang="es-ES" sz="700" b="0" i="0" u="none" strike="noStrike" kern="1200" cap="none" spc="0" normalizeH="0" noProof="0" err="1">
                <a:ln>
                  <a:noFill/>
                </a:ln>
                <a:solidFill>
                  <a:srgbClr val="FFFFFF">
                    <a:lumMod val="65000"/>
                  </a:srgbClr>
                </a:solidFill>
                <a:effectLst/>
                <a:uLnTx/>
                <a:uFillTx/>
                <a:latin typeface="Arial" panose="020B0604020202020204"/>
                <a:ea typeface="+mn-ea"/>
                <a:cs typeface="Arial" panose="020B0604020202020204" pitchFamily="34" charset="0"/>
              </a:rPr>
              <a:t>ITTm</a:t>
            </a: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 Los datos se presentan como n (%). </a:t>
            </a:r>
          </a:p>
          <a:p>
            <a:pPr lvl="0" algn="just">
              <a:lnSpc>
                <a:spcPct val="90000"/>
              </a:lnSpc>
              <a:defRPr/>
            </a:pPr>
            <a:r>
              <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rPr>
              <a:t>a: Los pacientes que utilizaron alguna terapia de rescate durante el periodo de inducción se consideraron no respondedores. b: A los pacientes que necesitaron medicación sistémica de rescate se les suspendió el fármaco del estudio.</a:t>
            </a:r>
          </a:p>
          <a:p>
            <a:pPr lvl="0" algn="just">
              <a:lnSpc>
                <a:spcPct val="90000"/>
              </a:lnSpc>
              <a:defRPr/>
            </a:pPr>
            <a:endParaRPr kumimoji="0" lang="es-ES" sz="700" b="0" i="0" u="none" strike="noStrike" kern="1200" cap="none" spc="0" normalizeH="0" noProof="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Silverberg I, </a:t>
            </a:r>
            <a:r>
              <a:rPr kumimoji="0" lang="en-US" sz="700" b="0" i="1" u="none" strike="noStrike" kern="1200" cap="none" spc="0" normalizeH="0" baseline="0" noProof="0">
                <a:ln>
                  <a:noFill/>
                </a:ln>
                <a:solidFill>
                  <a:srgbClr val="FFFFFF">
                    <a:lumMod val="65000"/>
                  </a:srgbClr>
                </a:solidFill>
                <a:effectLst/>
                <a:uLnTx/>
                <a:uFillTx/>
                <a:latin typeface="Arial" panose="020B0604020202020204"/>
                <a:ea typeface="+mn-ea"/>
                <a:cs typeface="+mn-cs"/>
              </a:rPr>
              <a:t>et al. </a:t>
            </a:r>
            <a:r>
              <a:rPr kumimoji="0" lang="en-US" sz="700" b="0" u="none" strike="noStrike" kern="1200" cap="none" spc="0" normalizeH="0" baseline="0" noProof="0">
                <a:ln>
                  <a:noFill/>
                </a:ln>
                <a:solidFill>
                  <a:srgbClr val="FFFFFF">
                    <a:lumMod val="65000"/>
                  </a:srgbClr>
                </a:solidFill>
                <a:effectLst/>
                <a:uLnTx/>
                <a:uFillTx/>
                <a:latin typeface="Arial" panose="020B0604020202020204"/>
                <a:ea typeface="+mn-ea"/>
                <a:cs typeface="+mn-cs"/>
              </a:rPr>
              <a:t>Two Phase 3 Trials of Lebrikizumab for Moderate-to-Severe Atopic Dermatitis. N Engl J Med. 2023;388(12):1080-91.</a:t>
            </a:r>
          </a:p>
        </p:txBody>
      </p:sp>
    </p:spTree>
    <p:extLst>
      <p:ext uri="{BB962C8B-B14F-4D97-AF65-F5344CB8AC3E}">
        <p14:creationId xmlns:p14="http://schemas.microsoft.com/office/powerpoint/2010/main" val="1279215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tángulo redondeado 336">
            <a:extLst>
              <a:ext uri="{FF2B5EF4-FFF2-40B4-BE49-F238E27FC236}">
                <a16:creationId xmlns:a16="http://schemas.microsoft.com/office/drawing/2014/main" id="{FD340120-F36D-D287-66BF-D30FD3A78353}"/>
              </a:ext>
            </a:extLst>
          </p:cNvPr>
          <p:cNvSpPr/>
          <p:nvPr/>
        </p:nvSpPr>
        <p:spPr>
          <a:xfrm>
            <a:off x="1917177" y="2747851"/>
            <a:ext cx="2584459" cy="982607"/>
          </a:xfrm>
          <a:prstGeom prst="roundRect">
            <a:avLst>
              <a:gd name="adj" fmla="val 2921"/>
            </a:avLst>
          </a:prstGeom>
          <a:solidFill>
            <a:srgbClr val="CAF5A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1" name="Título 2">
            <a:extLst>
              <a:ext uri="{FF2B5EF4-FFF2-40B4-BE49-F238E27FC236}">
                <a16:creationId xmlns:a16="http://schemas.microsoft.com/office/drawing/2014/main" id="{9BC3088B-A13F-155F-1CA7-D0232CA03399}"/>
              </a:ext>
            </a:extLst>
          </p:cNvPr>
          <p:cNvSpPr>
            <a:spLocks noGrp="1"/>
          </p:cNvSpPr>
          <p:nvPr>
            <p:ph type="title"/>
          </p:nvPr>
        </p:nvSpPr>
        <p:spPr>
          <a:xfrm>
            <a:off x="541338" y="79375"/>
            <a:ext cx="10975604" cy="903288"/>
          </a:xfrm>
        </p:spPr>
        <p:txBody>
          <a:bodyPr>
            <a:noAutofit/>
          </a:bodyPr>
          <a:lstStyle/>
          <a:p>
            <a:r>
              <a:rPr lang="es-ES" sz="2500"/>
              <a:t>Diseño de ADvocate 1 y ADvocate 2 (lebrikizumab en monoterapia)</a:t>
            </a:r>
            <a:r>
              <a:rPr lang="es-ES" sz="2500" baseline="30000"/>
              <a:t>1,2</a:t>
            </a:r>
          </a:p>
        </p:txBody>
      </p:sp>
      <p:pic>
        <p:nvPicPr>
          <p:cNvPr id="231" name="Imagen 230" descr="Forma, Rectángulo&#10;&#10;Descripción generada automáticamente">
            <a:extLst>
              <a:ext uri="{FF2B5EF4-FFF2-40B4-BE49-F238E27FC236}">
                <a16:creationId xmlns:a16="http://schemas.microsoft.com/office/drawing/2014/main" id="{E82E7DEB-12A0-7AF3-0DA2-E772670C48B7}"/>
              </a:ext>
            </a:extLst>
          </p:cNvPr>
          <p:cNvPicPr>
            <a:picLocks noChangeAspect="1"/>
          </p:cNvPicPr>
          <p:nvPr/>
        </p:nvPicPr>
        <p:blipFill>
          <a:blip r:embed="rId3"/>
          <a:stretch>
            <a:fillRect/>
          </a:stretch>
        </p:blipFill>
        <p:spPr>
          <a:xfrm>
            <a:off x="217916" y="1117076"/>
            <a:ext cx="1459172" cy="1004676"/>
          </a:xfrm>
          <a:prstGeom prst="rect">
            <a:avLst/>
          </a:prstGeom>
        </p:spPr>
      </p:pic>
      <p:sp>
        <p:nvSpPr>
          <p:cNvPr id="254" name="Rectángulo redondeado 253">
            <a:extLst>
              <a:ext uri="{FF2B5EF4-FFF2-40B4-BE49-F238E27FC236}">
                <a16:creationId xmlns:a16="http://schemas.microsoft.com/office/drawing/2014/main" id="{3EB581CD-EFDC-CA96-2DF9-7DF925193FC1}"/>
              </a:ext>
            </a:extLst>
          </p:cNvPr>
          <p:cNvSpPr/>
          <p:nvPr/>
        </p:nvSpPr>
        <p:spPr>
          <a:xfrm>
            <a:off x="4500936" y="1319467"/>
            <a:ext cx="5852188" cy="2419682"/>
          </a:xfrm>
          <a:prstGeom prst="roundRect">
            <a:avLst>
              <a:gd name="adj" fmla="val 2921"/>
            </a:avLst>
          </a:prstGeom>
          <a:solidFill>
            <a:srgbClr val="CAF5A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55" name="Straight Connector 22">
            <a:extLst>
              <a:ext uri="{FF2B5EF4-FFF2-40B4-BE49-F238E27FC236}">
                <a16:creationId xmlns:a16="http://schemas.microsoft.com/office/drawing/2014/main" id="{E5F74EFB-ABAE-2FC6-BF0C-C8C0D989E0E7}"/>
              </a:ext>
            </a:extLst>
          </p:cNvPr>
          <p:cNvCxnSpPr>
            <a:cxnSpLocks/>
          </p:cNvCxnSpPr>
          <p:nvPr/>
        </p:nvCxnSpPr>
        <p:spPr>
          <a:xfrm>
            <a:off x="637779" y="5150441"/>
            <a:ext cx="10879163" cy="0"/>
          </a:xfrm>
          <a:prstGeom prst="line">
            <a:avLst/>
          </a:prstGeom>
          <a:noFill/>
          <a:ln w="19050" cap="flat" cmpd="sng" algn="ctr">
            <a:solidFill>
              <a:srgbClr val="22346A"/>
            </a:solidFill>
            <a:prstDash val="solid"/>
            <a:miter lim="800000"/>
          </a:ln>
          <a:effectLst/>
        </p:spPr>
      </p:cxnSp>
      <p:cxnSp>
        <p:nvCxnSpPr>
          <p:cNvPr id="256" name="Straight Connector 57">
            <a:extLst>
              <a:ext uri="{FF2B5EF4-FFF2-40B4-BE49-F238E27FC236}">
                <a16:creationId xmlns:a16="http://schemas.microsoft.com/office/drawing/2014/main" id="{4012A585-AAD9-36E7-0E6E-F57B0C3E55EB}"/>
              </a:ext>
            </a:extLst>
          </p:cNvPr>
          <p:cNvCxnSpPr>
            <a:cxnSpLocks/>
          </p:cNvCxnSpPr>
          <p:nvPr/>
        </p:nvCxnSpPr>
        <p:spPr>
          <a:xfrm>
            <a:off x="10353124" y="2041968"/>
            <a:ext cx="25671" cy="2946903"/>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7" name="Straight Connector 266">
            <a:extLst>
              <a:ext uri="{FF2B5EF4-FFF2-40B4-BE49-F238E27FC236}">
                <a16:creationId xmlns:a16="http://schemas.microsoft.com/office/drawing/2014/main" id="{19DD0C5E-3B77-AB18-142B-4E88252AFC9A}"/>
              </a:ext>
            </a:extLst>
          </p:cNvPr>
          <p:cNvCxnSpPr>
            <a:cxnSpLocks/>
          </p:cNvCxnSpPr>
          <p:nvPr/>
        </p:nvCxnSpPr>
        <p:spPr>
          <a:xfrm>
            <a:off x="4321720" y="3295909"/>
            <a:ext cx="1760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258" name="TextBox 18">
            <a:extLst>
              <a:ext uri="{FF2B5EF4-FFF2-40B4-BE49-F238E27FC236}">
                <a16:creationId xmlns:a16="http://schemas.microsoft.com/office/drawing/2014/main" id="{2375937C-1CE0-92D0-83AA-C1837CC57FA9}"/>
              </a:ext>
            </a:extLst>
          </p:cNvPr>
          <p:cNvSpPr txBox="1"/>
          <p:nvPr/>
        </p:nvSpPr>
        <p:spPr>
          <a:xfrm>
            <a:off x="2220361" y="2901233"/>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cxnSp>
        <p:nvCxnSpPr>
          <p:cNvPr id="259" name="Straight Arrow Connector 6">
            <a:extLst>
              <a:ext uri="{FF2B5EF4-FFF2-40B4-BE49-F238E27FC236}">
                <a16:creationId xmlns:a16="http://schemas.microsoft.com/office/drawing/2014/main" id="{6FE848BC-DD86-7E51-3C65-CAD01DE12F10}"/>
              </a:ext>
            </a:extLst>
          </p:cNvPr>
          <p:cNvCxnSpPr>
            <a:cxnSpLocks/>
          </p:cNvCxnSpPr>
          <p:nvPr/>
        </p:nvCxnSpPr>
        <p:spPr>
          <a:xfrm>
            <a:off x="7009758"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0" name="Straight Arrow Connector 7">
            <a:extLst>
              <a:ext uri="{FF2B5EF4-FFF2-40B4-BE49-F238E27FC236}">
                <a16:creationId xmlns:a16="http://schemas.microsoft.com/office/drawing/2014/main" id="{5999FAA9-4873-2C76-681A-732B1BBA9502}"/>
              </a:ext>
            </a:extLst>
          </p:cNvPr>
          <p:cNvCxnSpPr>
            <a:cxnSpLocks/>
          </p:cNvCxnSpPr>
          <p:nvPr/>
        </p:nvCxnSpPr>
        <p:spPr>
          <a:xfrm>
            <a:off x="8319871"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Straight Arrow Connector 8">
            <a:extLst>
              <a:ext uri="{FF2B5EF4-FFF2-40B4-BE49-F238E27FC236}">
                <a16:creationId xmlns:a16="http://schemas.microsoft.com/office/drawing/2014/main" id="{1C0BA406-5199-5579-8139-C943201CBE04}"/>
              </a:ext>
            </a:extLst>
          </p:cNvPr>
          <p:cNvCxnSpPr>
            <a:cxnSpLocks/>
          </p:cNvCxnSpPr>
          <p:nvPr/>
        </p:nvCxnSpPr>
        <p:spPr>
          <a:xfrm>
            <a:off x="9629986" y="2466941"/>
            <a:ext cx="0" cy="1941858"/>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2" name="Straight Arrow Connector 9">
            <a:extLst>
              <a:ext uri="{FF2B5EF4-FFF2-40B4-BE49-F238E27FC236}">
                <a16:creationId xmlns:a16="http://schemas.microsoft.com/office/drawing/2014/main" id="{526D30D6-4938-F44E-45CE-6D29DA21D91C}"/>
              </a:ext>
            </a:extLst>
          </p:cNvPr>
          <p:cNvCxnSpPr>
            <a:cxnSpLocks/>
          </p:cNvCxnSpPr>
          <p:nvPr/>
        </p:nvCxnSpPr>
        <p:spPr>
          <a:xfrm>
            <a:off x="5698925"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63" name="Straight Connector 19">
            <a:extLst>
              <a:ext uri="{FF2B5EF4-FFF2-40B4-BE49-F238E27FC236}">
                <a16:creationId xmlns:a16="http://schemas.microsoft.com/office/drawing/2014/main" id="{C405B261-872F-4A4C-6C9D-7E8AF2956545}"/>
              </a:ext>
            </a:extLst>
          </p:cNvPr>
          <p:cNvCxnSpPr>
            <a:cxnSpLocks/>
          </p:cNvCxnSpPr>
          <p:nvPr/>
        </p:nvCxnSpPr>
        <p:spPr>
          <a:xfrm>
            <a:off x="1738003" y="3378317"/>
            <a:ext cx="25672" cy="1610554"/>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4" name="Straight Connector 20">
            <a:extLst>
              <a:ext uri="{FF2B5EF4-FFF2-40B4-BE49-F238E27FC236}">
                <a16:creationId xmlns:a16="http://schemas.microsoft.com/office/drawing/2014/main" id="{9AB52471-9C69-8A4C-0887-91D1FC72C0A8}"/>
              </a:ext>
            </a:extLst>
          </p:cNvPr>
          <p:cNvCxnSpPr>
            <a:cxnSpLocks/>
          </p:cNvCxnSpPr>
          <p:nvPr/>
        </p:nvCxnSpPr>
        <p:spPr>
          <a:xfrm>
            <a:off x="1018866" y="2801391"/>
            <a:ext cx="522035" cy="2821"/>
          </a:xfrm>
          <a:prstGeom prst="line">
            <a:avLst/>
          </a:prstGeom>
          <a:noFill/>
          <a:ln w="19050" cap="flat" cmpd="sng" algn="ctr">
            <a:solidFill>
              <a:srgbClr val="22346A"/>
            </a:solidFill>
            <a:prstDash val="solid"/>
            <a:miter lim="800000"/>
          </a:ln>
          <a:effectLst/>
        </p:spPr>
      </p:cxnSp>
      <p:sp>
        <p:nvSpPr>
          <p:cNvPr id="265" name="TextBox 21">
            <a:extLst>
              <a:ext uri="{FF2B5EF4-FFF2-40B4-BE49-F238E27FC236}">
                <a16:creationId xmlns:a16="http://schemas.microsoft.com/office/drawing/2014/main" id="{78D75BB1-991B-7A90-7466-0C8CF05B399C}"/>
              </a:ext>
            </a:extLst>
          </p:cNvPr>
          <p:cNvSpPr txBox="1"/>
          <p:nvPr/>
        </p:nvSpPr>
        <p:spPr>
          <a:xfrm rot="16200000">
            <a:off x="-47886" y="2639763"/>
            <a:ext cx="1810248" cy="323256"/>
          </a:xfrm>
          <a:prstGeom prst="roundRect">
            <a:avLst>
              <a:gd name="adj" fmla="val 50000"/>
            </a:avLst>
          </a:prstGeom>
          <a:solidFill>
            <a:srgbClr val="FFFFFF"/>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Selección</a:t>
            </a:r>
          </a:p>
        </p:txBody>
      </p:sp>
      <p:sp>
        <p:nvSpPr>
          <p:cNvPr id="267" name="Rectangle 42">
            <a:extLst>
              <a:ext uri="{FF2B5EF4-FFF2-40B4-BE49-F238E27FC236}">
                <a16:creationId xmlns:a16="http://schemas.microsoft.com/office/drawing/2014/main" id="{2AB9D66F-5077-67C8-4DF0-44B9DA537FB1}"/>
              </a:ext>
            </a:extLst>
          </p:cNvPr>
          <p:cNvSpPr/>
          <p:nvPr/>
        </p:nvSpPr>
        <p:spPr>
          <a:xfrm>
            <a:off x="5131666" y="2660332"/>
            <a:ext cx="5200937" cy="360777"/>
          </a:xfrm>
          <a:prstGeom prst="roundRect">
            <a:avLst>
              <a:gd name="adj" fmla="val 50000"/>
            </a:avLst>
          </a:prstGeom>
          <a:solidFill>
            <a:srgbClr val="003867"/>
          </a:solidFill>
          <a:ln w="3175" cap="flat" cmpd="sng" algn="ctr">
            <a:noFill/>
            <a:prstDash val="solid"/>
          </a:ln>
          <a:effectLst/>
        </p:spPr>
        <p:txBody>
          <a:bodyPr wrap="square" lIns="0" tIns="0" rIns="0" bIns="0" anchor="ctr" anchorCtr="0">
            <a:noAutofit/>
          </a:bodyPr>
          <a:lstStyle/>
          <a:p>
            <a:pPr algn="ctr" defTabSz="914377"/>
            <a:r>
              <a:rPr lang="en-US" sz="1050" b="1" kern="0">
                <a:solidFill>
                  <a:srgbClr val="FFFFFF"/>
                </a:solidFill>
                <a:latin typeface="Arial"/>
                <a:cs typeface="Arial"/>
              </a:rPr>
              <a:t>LEB 250 mg C4S, N=118</a:t>
            </a:r>
          </a:p>
        </p:txBody>
      </p:sp>
      <p:sp>
        <p:nvSpPr>
          <p:cNvPr id="268" name="Rectangle 46">
            <a:extLst>
              <a:ext uri="{FF2B5EF4-FFF2-40B4-BE49-F238E27FC236}">
                <a16:creationId xmlns:a16="http://schemas.microsoft.com/office/drawing/2014/main" id="{80EC11F2-E0E9-3290-410B-D2364ADCC48C}"/>
              </a:ext>
            </a:extLst>
          </p:cNvPr>
          <p:cNvSpPr/>
          <p:nvPr/>
        </p:nvSpPr>
        <p:spPr>
          <a:xfrm>
            <a:off x="460641" y="4252504"/>
            <a:ext cx="1213019" cy="635939"/>
          </a:xfrm>
          <a:prstGeom prst="rect">
            <a:avLst/>
          </a:prstGeom>
          <a:noFill/>
        </p:spPr>
        <p:txBody>
          <a:bodyPr wrap="square" lIns="0" tIns="0" rIns="0" bIns="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22346A"/>
                </a:solidFill>
                <a:effectLst/>
                <a:uLnTx/>
                <a:uFillTx/>
                <a:latin typeface="Arial"/>
                <a:ea typeface="+mn-ea"/>
                <a:cs typeface="+mn-cs"/>
              </a:rPr>
              <a:t>DA </a:t>
            </a:r>
            <a:r>
              <a:rPr kumimoji="0" lang="es-ES" sz="800" b="0" i="0" u="none" strike="noStrike" kern="0" cap="none" spc="0" normalizeH="0" baseline="0" noProof="0">
                <a:ln>
                  <a:noFill/>
                </a:ln>
                <a:solidFill>
                  <a:srgbClr val="22346A"/>
                </a:solidFill>
                <a:effectLst/>
                <a:uLnTx/>
                <a:uFillTx/>
                <a:latin typeface="Arial"/>
                <a:ea typeface="+mn-ea"/>
                <a:cs typeface="+mn-cs"/>
              </a:rPr>
              <a:t>moderada-grave</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Edad </a:t>
            </a: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≥12 años</a:t>
            </a:r>
            <a:b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Peso ≥40 kg</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Terapia tópica insuficiente o desaconsejable</a:t>
            </a:r>
          </a:p>
        </p:txBody>
      </p:sp>
      <p:sp>
        <p:nvSpPr>
          <p:cNvPr id="269" name="Rectangle 49">
            <a:extLst>
              <a:ext uri="{FF2B5EF4-FFF2-40B4-BE49-F238E27FC236}">
                <a16:creationId xmlns:a16="http://schemas.microsoft.com/office/drawing/2014/main" id="{D9C69103-050D-2EA1-D376-1B7B4C62286E}"/>
              </a:ext>
            </a:extLst>
          </p:cNvPr>
          <p:cNvSpPr/>
          <p:nvPr/>
        </p:nvSpPr>
        <p:spPr>
          <a:xfrm>
            <a:off x="5432810" y="3826529"/>
            <a:ext cx="4502901" cy="247835"/>
          </a:xfrm>
          <a:prstGeom prst="roundRect">
            <a:avLst>
              <a:gd name="adj" fmla="val 50000"/>
            </a:avLst>
          </a:prstGeom>
          <a:solidFill>
            <a:schemeClr val="bg1"/>
          </a:solidFill>
          <a:ln w="12700" cap="flat" cmpd="sng" algn="ctr">
            <a:solidFill>
              <a:srgbClr val="22346A"/>
            </a:solidFill>
            <a:prstDash val="solid"/>
          </a:ln>
          <a:effectLst/>
        </p:spPr>
        <p:txBody>
          <a:bodyPr lIns="91440" tIns="45720" rIns="91440" bIns="45720"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Los pacientes no respondedores (&lt;EASI 50) pasan al </a:t>
            </a:r>
            <a:r>
              <a:rPr kumimoji="0" lang="es-ES" sz="1000" b="1" i="0" u="none" strike="noStrike" kern="0" cap="none" spc="0" normalizeH="0" baseline="0" noProof="0">
                <a:ln>
                  <a:noFill/>
                </a:ln>
                <a:solidFill>
                  <a:srgbClr val="22346A"/>
                </a:solidFill>
                <a:effectLst/>
                <a:uLnTx/>
                <a:uFillTx/>
                <a:latin typeface="Arial"/>
                <a:ea typeface="+mn-lt"/>
                <a:cs typeface="Arial"/>
              </a:rPr>
              <a:t>brazo de escape</a:t>
            </a:r>
            <a:endParaRPr kumimoji="0" lang="es-ES" sz="1000" b="1" i="0" u="none" strike="noStrike" kern="0" cap="none" spc="0" normalizeH="0" baseline="0" noProof="0">
              <a:ln>
                <a:noFill/>
              </a:ln>
              <a:solidFill>
                <a:srgbClr val="22346A"/>
              </a:solidFill>
              <a:effectLst/>
              <a:uLnTx/>
              <a:uFillTx/>
              <a:latin typeface="Arial"/>
              <a:ea typeface="+mn-ea"/>
              <a:cs typeface="+mn-cs"/>
            </a:endParaRPr>
          </a:p>
        </p:txBody>
      </p:sp>
      <p:sp>
        <p:nvSpPr>
          <p:cNvPr id="270" name="Arrow: Down 58">
            <a:extLst>
              <a:ext uri="{FF2B5EF4-FFF2-40B4-BE49-F238E27FC236}">
                <a16:creationId xmlns:a16="http://schemas.microsoft.com/office/drawing/2014/main" id="{7625E341-C9F2-45A6-F8F2-C9608CD87C79}"/>
              </a:ext>
            </a:extLst>
          </p:cNvPr>
          <p:cNvSpPr/>
          <p:nvPr/>
        </p:nvSpPr>
        <p:spPr>
          <a:xfrm rot="5400000" flipV="1">
            <a:off x="10992010" y="2961075"/>
            <a:ext cx="298428" cy="1563676"/>
          </a:xfrm>
          <a:prstGeom prst="downArrow">
            <a:avLst>
              <a:gd name="adj1" fmla="val 46807"/>
              <a:gd name="adj2" fmla="val 72884"/>
            </a:avLst>
          </a:prstGeom>
          <a:solidFill>
            <a:srgbClr val="22346A"/>
          </a:solidFill>
          <a:ln w="12700" cap="flat" cmpd="sng" algn="ctr">
            <a:noFill/>
            <a:prstDash val="solid"/>
            <a:miter lim="800000"/>
          </a:ln>
          <a:effectLst/>
        </p:spPr>
        <p:txBody>
          <a:bodyPr rtlCol="0" anchor="ctr">
            <a:noAutofit/>
          </a:bodyPr>
          <a:lstStyle/>
          <a:p>
            <a:pPr algn="ctr" defTabSz="914377"/>
            <a:endParaRPr lang="en-US" sz="933" kern="0">
              <a:solidFill>
                <a:prstClr val="white"/>
              </a:solidFill>
              <a:latin typeface="Arial"/>
            </a:endParaRPr>
          </a:p>
        </p:txBody>
      </p:sp>
      <p:grpSp>
        <p:nvGrpSpPr>
          <p:cNvPr id="271" name="Group 60">
            <a:extLst>
              <a:ext uri="{FF2B5EF4-FFF2-40B4-BE49-F238E27FC236}">
                <a16:creationId xmlns:a16="http://schemas.microsoft.com/office/drawing/2014/main" id="{7BF9621F-7FB9-C74F-ABC1-1BFD6C10B529}"/>
              </a:ext>
            </a:extLst>
          </p:cNvPr>
          <p:cNvGrpSpPr/>
          <p:nvPr/>
        </p:nvGrpSpPr>
        <p:grpSpPr>
          <a:xfrm>
            <a:off x="460641" y="3909713"/>
            <a:ext cx="470117" cy="271567"/>
            <a:chOff x="600074" y="3805874"/>
            <a:chExt cx="492365" cy="284418"/>
          </a:xfrm>
          <a:solidFill>
            <a:srgbClr val="22346A"/>
          </a:solidFill>
        </p:grpSpPr>
        <p:grpSp>
          <p:nvGrpSpPr>
            <p:cNvPr id="272" name="Group 61">
              <a:extLst>
                <a:ext uri="{FF2B5EF4-FFF2-40B4-BE49-F238E27FC236}">
                  <a16:creationId xmlns:a16="http://schemas.microsoft.com/office/drawing/2014/main" id="{66B91EB8-2B83-5AA6-0C41-3AD5618D1D39}"/>
                </a:ext>
              </a:extLst>
            </p:cNvPr>
            <p:cNvGrpSpPr/>
            <p:nvPr/>
          </p:nvGrpSpPr>
          <p:grpSpPr>
            <a:xfrm>
              <a:off x="600074" y="3806180"/>
              <a:ext cx="368172" cy="284112"/>
              <a:chOff x="965011" y="3785101"/>
              <a:chExt cx="493724" cy="381000"/>
            </a:xfrm>
            <a:grpFill/>
          </p:grpSpPr>
          <p:sp>
            <p:nvSpPr>
              <p:cNvPr id="276" name="Graphic 16" descr="Group of people outline">
                <a:extLst>
                  <a:ext uri="{FF2B5EF4-FFF2-40B4-BE49-F238E27FC236}">
                    <a16:creationId xmlns:a16="http://schemas.microsoft.com/office/drawing/2014/main" id="{CD87D12E-CD52-5B95-6242-9162EAFEA3D9}"/>
                  </a:ext>
                </a:extLst>
              </p:cNvPr>
              <p:cNvSpPr/>
              <p:nvPr/>
            </p:nvSpPr>
            <p:spPr>
              <a:xfrm>
                <a:off x="9650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7" name="Graphic 16" descr="Group of people outline">
                <a:extLst>
                  <a:ext uri="{FF2B5EF4-FFF2-40B4-BE49-F238E27FC236}">
                    <a16:creationId xmlns:a16="http://schemas.microsoft.com/office/drawing/2014/main" id="{ED4B4F40-647C-7D9D-468D-E2920ECF3788}"/>
                  </a:ext>
                </a:extLst>
              </p:cNvPr>
              <p:cNvSpPr/>
              <p:nvPr/>
            </p:nvSpPr>
            <p:spPr>
              <a:xfrm>
                <a:off x="1002271" y="3785101"/>
                <a:ext cx="76199" cy="76200"/>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8" name="Graphic 16" descr="Group of people outline">
                <a:extLst>
                  <a:ext uri="{FF2B5EF4-FFF2-40B4-BE49-F238E27FC236}">
                    <a16:creationId xmlns:a16="http://schemas.microsoft.com/office/drawing/2014/main" id="{7A1759D2-C515-7884-90EB-E6CBA8084F7A}"/>
                  </a:ext>
                </a:extLst>
              </p:cNvPr>
              <p:cNvSpPr/>
              <p:nvPr/>
            </p:nvSpPr>
            <p:spPr>
              <a:xfrm>
                <a:off x="1011796" y="3918451"/>
                <a:ext cx="57149" cy="247240"/>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9" name="Graphic 16" descr="Group of people outline">
                <a:extLst>
                  <a:ext uri="{FF2B5EF4-FFF2-40B4-BE49-F238E27FC236}">
                    <a16:creationId xmlns:a16="http://schemas.microsoft.com/office/drawing/2014/main" id="{5F0D89FC-087B-BA96-BA87-AB51C01B606D}"/>
                  </a:ext>
                </a:extLst>
              </p:cNvPr>
              <p:cNvSpPr/>
              <p:nvPr/>
            </p:nvSpPr>
            <p:spPr>
              <a:xfrm>
                <a:off x="13079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80" name="Graphic 16" descr="Group of people outline">
                <a:extLst>
                  <a:ext uri="{FF2B5EF4-FFF2-40B4-BE49-F238E27FC236}">
                    <a16:creationId xmlns:a16="http://schemas.microsoft.com/office/drawing/2014/main" id="{D514F91C-996F-34DA-A047-0E9BE86283F6}"/>
                  </a:ext>
                </a:extLst>
              </p:cNvPr>
              <p:cNvSpPr/>
              <p:nvPr/>
            </p:nvSpPr>
            <p:spPr>
              <a:xfrm>
                <a:off x="1345171"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81" name="Graphic 16" descr="Group of people outline">
                <a:extLst>
                  <a:ext uri="{FF2B5EF4-FFF2-40B4-BE49-F238E27FC236}">
                    <a16:creationId xmlns:a16="http://schemas.microsoft.com/office/drawing/2014/main" id="{92B8E585-5188-D9FA-0F5D-C4E3EAF0784A}"/>
                  </a:ext>
                </a:extLst>
              </p:cNvPr>
              <p:cNvSpPr/>
              <p:nvPr/>
            </p:nvSpPr>
            <p:spPr>
              <a:xfrm>
                <a:off x="1137319" y="3870835"/>
                <a:ext cx="150843" cy="152390"/>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82" name="Graphic 16" descr="Group of people outline">
                <a:extLst>
                  <a:ext uri="{FF2B5EF4-FFF2-40B4-BE49-F238E27FC236}">
                    <a16:creationId xmlns:a16="http://schemas.microsoft.com/office/drawing/2014/main" id="{118E5543-303B-8DC2-C2D4-1AA8F9C9E9C8}"/>
                  </a:ext>
                </a:extLst>
              </p:cNvPr>
              <p:cNvSpPr/>
              <p:nvPr/>
            </p:nvSpPr>
            <p:spPr>
              <a:xfrm>
                <a:off x="1174560"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83" name="Graphic 16" descr="Group of people outline">
                <a:extLst>
                  <a:ext uri="{FF2B5EF4-FFF2-40B4-BE49-F238E27FC236}">
                    <a16:creationId xmlns:a16="http://schemas.microsoft.com/office/drawing/2014/main" id="{361CF86F-EB22-CEE8-4FA2-6B15D817B96D}"/>
                  </a:ext>
                </a:extLst>
              </p:cNvPr>
              <p:cNvSpPr/>
              <p:nvPr/>
            </p:nvSpPr>
            <p:spPr>
              <a:xfrm>
                <a:off x="1354696" y="3918451"/>
                <a:ext cx="57150" cy="247240"/>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84" name="Graphic 16" descr="Group of people outline">
                <a:extLst>
                  <a:ext uri="{FF2B5EF4-FFF2-40B4-BE49-F238E27FC236}">
                    <a16:creationId xmlns:a16="http://schemas.microsoft.com/office/drawing/2014/main" id="{3FE3C959-C151-0863-9E6D-29E2F3D03E50}"/>
                  </a:ext>
                </a:extLst>
              </p:cNvPr>
              <p:cNvSpPr/>
              <p:nvPr/>
            </p:nvSpPr>
            <p:spPr>
              <a:xfrm>
                <a:off x="1146661" y="3918451"/>
                <a:ext cx="132006" cy="247650"/>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273" name="Graphic 16" descr="Group of people outline">
              <a:extLst>
                <a:ext uri="{FF2B5EF4-FFF2-40B4-BE49-F238E27FC236}">
                  <a16:creationId xmlns:a16="http://schemas.microsoft.com/office/drawing/2014/main" id="{875FC965-13A6-E38C-1CB7-185A3654851E}"/>
                </a:ext>
              </a:extLst>
            </p:cNvPr>
            <p:cNvSpPr/>
            <p:nvPr/>
          </p:nvSpPr>
          <p:spPr>
            <a:xfrm>
              <a:off x="979955" y="3869806"/>
              <a:ext cx="112484" cy="11363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4" name="Graphic 16" descr="Group of people outline">
              <a:extLst>
                <a:ext uri="{FF2B5EF4-FFF2-40B4-BE49-F238E27FC236}">
                  <a16:creationId xmlns:a16="http://schemas.microsoft.com/office/drawing/2014/main" id="{4EED88E6-4C52-376E-FE9C-CA0596F459CD}"/>
                </a:ext>
              </a:extLst>
            </p:cNvPr>
            <p:cNvSpPr/>
            <p:nvPr/>
          </p:nvSpPr>
          <p:spPr>
            <a:xfrm>
              <a:off x="1007726" y="3805874"/>
              <a:ext cx="56823" cy="56822"/>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5" name="Graphic 16" descr="Group of people outline">
              <a:extLst>
                <a:ext uri="{FF2B5EF4-FFF2-40B4-BE49-F238E27FC236}">
                  <a16:creationId xmlns:a16="http://schemas.microsoft.com/office/drawing/2014/main" id="{D9465C91-B551-F55A-0532-071568D29587}"/>
                </a:ext>
              </a:extLst>
            </p:cNvPr>
            <p:cNvSpPr/>
            <p:nvPr/>
          </p:nvSpPr>
          <p:spPr>
            <a:xfrm>
              <a:off x="986921" y="3905313"/>
              <a:ext cx="98437" cy="184673"/>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285" name="Rectangle 45">
            <a:extLst>
              <a:ext uri="{FF2B5EF4-FFF2-40B4-BE49-F238E27FC236}">
                <a16:creationId xmlns:a16="http://schemas.microsoft.com/office/drawing/2014/main" id="{66584035-EF8C-63F8-5758-8DF081BF8298}"/>
              </a:ext>
            </a:extLst>
          </p:cNvPr>
          <p:cNvSpPr/>
          <p:nvPr/>
        </p:nvSpPr>
        <p:spPr>
          <a:xfrm>
            <a:off x="2220361" y="3077044"/>
            <a:ext cx="2177517" cy="343733"/>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Arial"/>
              </a:rPr>
              <a:t>LEB 250 mg C2S, N=564 </a:t>
            </a:r>
          </a:p>
        </p:txBody>
      </p:sp>
      <p:sp>
        <p:nvSpPr>
          <p:cNvPr id="286" name="Rectangle 229">
            <a:extLst>
              <a:ext uri="{FF2B5EF4-FFF2-40B4-BE49-F238E27FC236}">
                <a16:creationId xmlns:a16="http://schemas.microsoft.com/office/drawing/2014/main" id="{CB9184B7-678E-5BCC-DE03-D4D1AD0DE54C}"/>
              </a:ext>
            </a:extLst>
          </p:cNvPr>
          <p:cNvSpPr/>
          <p:nvPr/>
        </p:nvSpPr>
        <p:spPr>
          <a:xfrm>
            <a:off x="2224905" y="2164563"/>
            <a:ext cx="2172971" cy="343732"/>
          </a:xfrm>
          <a:prstGeom prst="roundRect">
            <a:avLst>
              <a:gd name="adj" fmla="val 50000"/>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latin typeface="Arial"/>
                <a:ea typeface="+mn-ea"/>
                <a:cs typeface="Arial"/>
              </a:rPr>
              <a:t>PBO, N=287</a:t>
            </a:r>
          </a:p>
        </p:txBody>
      </p:sp>
      <p:cxnSp>
        <p:nvCxnSpPr>
          <p:cNvPr id="287" name="Connector: Elbow 241">
            <a:extLst>
              <a:ext uri="{FF2B5EF4-FFF2-40B4-BE49-F238E27FC236}">
                <a16:creationId xmlns:a16="http://schemas.microsoft.com/office/drawing/2014/main" id="{50D55955-E0CF-598C-7AAD-7DB2B70D9461}"/>
              </a:ext>
            </a:extLst>
          </p:cNvPr>
          <p:cNvCxnSpPr>
            <a:cxnSpLocks/>
          </p:cNvCxnSpPr>
          <p:nvPr/>
        </p:nvCxnSpPr>
        <p:spPr>
          <a:xfrm>
            <a:off x="4395554" y="2402280"/>
            <a:ext cx="760975" cy="2278188"/>
          </a:xfrm>
          <a:prstGeom prst="bentConnector3">
            <a:avLst>
              <a:gd name="adj1" fmla="val 14230"/>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8" name="Straight Connector 250">
            <a:extLst>
              <a:ext uri="{FF2B5EF4-FFF2-40B4-BE49-F238E27FC236}">
                <a16:creationId xmlns:a16="http://schemas.microsoft.com/office/drawing/2014/main" id="{7710AED2-6C01-ACE8-AD04-8A9D047AA7CF}"/>
              </a:ext>
            </a:extLst>
          </p:cNvPr>
          <p:cNvCxnSpPr/>
          <p:nvPr/>
        </p:nvCxnSpPr>
        <p:spPr>
          <a:xfrm>
            <a:off x="2065875" y="2301606"/>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9" name="Straight Connector 251">
            <a:extLst>
              <a:ext uri="{FF2B5EF4-FFF2-40B4-BE49-F238E27FC236}">
                <a16:creationId xmlns:a16="http://schemas.microsoft.com/office/drawing/2014/main" id="{B9F71825-0AE7-2653-7D33-5DE77A5045DC}"/>
              </a:ext>
            </a:extLst>
          </p:cNvPr>
          <p:cNvCxnSpPr>
            <a:cxnSpLocks/>
          </p:cNvCxnSpPr>
          <p:nvPr/>
        </p:nvCxnSpPr>
        <p:spPr>
          <a:xfrm rot="5400000">
            <a:off x="1872641" y="2494841"/>
            <a:ext cx="38646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0" name="Straight Connector 252">
            <a:extLst>
              <a:ext uri="{FF2B5EF4-FFF2-40B4-BE49-F238E27FC236}">
                <a16:creationId xmlns:a16="http://schemas.microsoft.com/office/drawing/2014/main" id="{33602EE0-E7CB-90A2-7C01-BBC7A0D25232}"/>
              </a:ext>
            </a:extLst>
          </p:cNvPr>
          <p:cNvCxnSpPr>
            <a:cxnSpLocks/>
          </p:cNvCxnSpPr>
          <p:nvPr/>
        </p:nvCxnSpPr>
        <p:spPr>
          <a:xfrm>
            <a:off x="1914211" y="2688075"/>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1" name="Straight Connector 256">
            <a:extLst>
              <a:ext uri="{FF2B5EF4-FFF2-40B4-BE49-F238E27FC236}">
                <a16:creationId xmlns:a16="http://schemas.microsoft.com/office/drawing/2014/main" id="{785DC133-4487-87B4-6651-03E9B1B114F0}"/>
              </a:ext>
            </a:extLst>
          </p:cNvPr>
          <p:cNvCxnSpPr/>
          <p:nvPr/>
        </p:nvCxnSpPr>
        <p:spPr>
          <a:xfrm flipV="1">
            <a:off x="2065875" y="323369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2" name="Straight Connector 258">
            <a:extLst>
              <a:ext uri="{FF2B5EF4-FFF2-40B4-BE49-F238E27FC236}">
                <a16:creationId xmlns:a16="http://schemas.microsoft.com/office/drawing/2014/main" id="{D15498C0-8C86-EBC3-BC2D-3BEC64241BD6}"/>
              </a:ext>
            </a:extLst>
          </p:cNvPr>
          <p:cNvCxnSpPr>
            <a:cxnSpLocks/>
          </p:cNvCxnSpPr>
          <p:nvPr/>
        </p:nvCxnSpPr>
        <p:spPr>
          <a:xfrm rot="16200000" flipV="1">
            <a:off x="1867247" y="3035062"/>
            <a:ext cx="397260"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3" name="Straight Connector 259">
            <a:extLst>
              <a:ext uri="{FF2B5EF4-FFF2-40B4-BE49-F238E27FC236}">
                <a16:creationId xmlns:a16="http://schemas.microsoft.com/office/drawing/2014/main" id="{25EEB85B-26A3-69C9-40F1-9CA17D006294}"/>
              </a:ext>
            </a:extLst>
          </p:cNvPr>
          <p:cNvCxnSpPr>
            <a:cxnSpLocks/>
          </p:cNvCxnSpPr>
          <p:nvPr/>
        </p:nvCxnSpPr>
        <p:spPr>
          <a:xfrm flipV="1">
            <a:off x="1914211" y="283643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294" name="TextBox 43">
            <a:extLst>
              <a:ext uri="{FF2B5EF4-FFF2-40B4-BE49-F238E27FC236}">
                <a16:creationId xmlns:a16="http://schemas.microsoft.com/office/drawing/2014/main" id="{A915A9EF-5D84-7985-2DC8-C53E3C978A49}"/>
              </a:ext>
            </a:extLst>
          </p:cNvPr>
          <p:cNvSpPr txBox="1"/>
          <p:nvPr/>
        </p:nvSpPr>
        <p:spPr>
          <a:xfrm rot="16200000">
            <a:off x="825811" y="2614177"/>
            <a:ext cx="1810248" cy="380069"/>
          </a:xfrm>
          <a:prstGeom prst="roundRect">
            <a:avLst>
              <a:gd name="adj" fmla="val 50000"/>
            </a:avLst>
          </a:prstGeom>
          <a:solidFill>
            <a:schemeClr val="bg1"/>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Aleatorización</a:t>
            </a:r>
            <a:r>
              <a:rPr kumimoji="0" lang="en-US" sz="1000" b="1" i="0" u="none" strike="noStrike" kern="0" cap="none" spc="0" normalizeH="0" baseline="0" noProof="0">
                <a:ln>
                  <a:noFill/>
                </a:ln>
                <a:solidFill>
                  <a:srgbClr val="22346A"/>
                </a:solidFill>
                <a:effectLst/>
                <a:uLnTx/>
                <a:uFillTx/>
                <a:latin typeface="Arial"/>
                <a:ea typeface="+mn-ea"/>
                <a:cs typeface="Arial"/>
              </a:rPr>
              <a:t> 1:2</a:t>
            </a:r>
            <a:br>
              <a:rPr kumimoji="0" lang="en-US" sz="1000" b="1" i="0" u="none" strike="noStrike" kern="0" cap="none" spc="0" normalizeH="0" baseline="0" noProof="0">
                <a:ln>
                  <a:noFill/>
                </a:ln>
                <a:solidFill>
                  <a:srgbClr val="22346A"/>
                </a:solidFill>
                <a:effectLst/>
                <a:uLnTx/>
                <a:uFillTx/>
                <a:latin typeface="Arial"/>
                <a:ea typeface="+mn-ea"/>
                <a:cs typeface="Arial"/>
              </a:rPr>
            </a:br>
            <a:r>
              <a:rPr kumimoji="0" lang="en-US" sz="1000" b="1" i="0" u="none" strike="noStrike" kern="0" cap="none" spc="0" normalizeH="0" baseline="0" noProof="0">
                <a:ln>
                  <a:noFill/>
                </a:ln>
                <a:solidFill>
                  <a:srgbClr val="22346A"/>
                </a:solidFill>
                <a:effectLst/>
                <a:uLnTx/>
                <a:uFillTx/>
                <a:latin typeface="Arial"/>
                <a:ea typeface="+mn-ea"/>
                <a:cs typeface="Arial"/>
              </a:rPr>
              <a:t>N=869</a:t>
            </a:r>
          </a:p>
        </p:txBody>
      </p:sp>
      <p:cxnSp>
        <p:nvCxnSpPr>
          <p:cNvPr id="295" name="Straight Connector 266">
            <a:extLst>
              <a:ext uri="{FF2B5EF4-FFF2-40B4-BE49-F238E27FC236}">
                <a16:creationId xmlns:a16="http://schemas.microsoft.com/office/drawing/2014/main" id="{BA59B208-3E34-44EF-2FB5-9360E661EE47}"/>
              </a:ext>
            </a:extLst>
          </p:cNvPr>
          <p:cNvCxnSpPr>
            <a:cxnSpLocks/>
          </p:cNvCxnSpPr>
          <p:nvPr/>
        </p:nvCxnSpPr>
        <p:spPr>
          <a:xfrm>
            <a:off x="5006425" y="2827582"/>
            <a:ext cx="136656"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6" name="Straight Connector 273">
            <a:extLst>
              <a:ext uri="{FF2B5EF4-FFF2-40B4-BE49-F238E27FC236}">
                <a16:creationId xmlns:a16="http://schemas.microsoft.com/office/drawing/2014/main" id="{160CE839-9ABF-EDD6-C758-EB8D5C5614F4}"/>
              </a:ext>
            </a:extLst>
          </p:cNvPr>
          <p:cNvCxnSpPr>
            <a:cxnSpLocks/>
          </p:cNvCxnSpPr>
          <p:nvPr/>
        </p:nvCxnSpPr>
        <p:spPr>
          <a:xfrm>
            <a:off x="4395554" y="2273411"/>
            <a:ext cx="224191"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7" name="Straight Connector 275">
            <a:extLst>
              <a:ext uri="{FF2B5EF4-FFF2-40B4-BE49-F238E27FC236}">
                <a16:creationId xmlns:a16="http://schemas.microsoft.com/office/drawing/2014/main" id="{B5814623-DA6A-E0C4-9C93-0B7DA78E4A32}"/>
              </a:ext>
            </a:extLst>
          </p:cNvPr>
          <p:cNvCxnSpPr>
            <a:cxnSpLocks/>
          </p:cNvCxnSpPr>
          <p:nvPr/>
        </p:nvCxnSpPr>
        <p:spPr>
          <a:xfrm>
            <a:off x="4397877" y="3192312"/>
            <a:ext cx="22418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98" name="Straight Connector 33">
            <a:extLst>
              <a:ext uri="{FF2B5EF4-FFF2-40B4-BE49-F238E27FC236}">
                <a16:creationId xmlns:a16="http://schemas.microsoft.com/office/drawing/2014/main" id="{2251A1C0-BD26-5464-7556-6822940B0658}"/>
              </a:ext>
            </a:extLst>
          </p:cNvPr>
          <p:cNvCxnSpPr/>
          <p:nvPr/>
        </p:nvCxnSpPr>
        <p:spPr>
          <a:xfrm>
            <a:off x="5078204" y="2338459"/>
            <a:ext cx="701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9" name="Straight Connector 34">
            <a:extLst>
              <a:ext uri="{FF2B5EF4-FFF2-40B4-BE49-F238E27FC236}">
                <a16:creationId xmlns:a16="http://schemas.microsoft.com/office/drawing/2014/main" id="{AC615474-831A-FCFC-EE47-FAD9377549AF}"/>
              </a:ext>
            </a:extLst>
          </p:cNvPr>
          <p:cNvCxnSpPr>
            <a:cxnSpLocks/>
          </p:cNvCxnSpPr>
          <p:nvPr/>
        </p:nvCxnSpPr>
        <p:spPr>
          <a:xfrm rot="5400000">
            <a:off x="4867835" y="2553718"/>
            <a:ext cx="43051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300" name="Straight Connector 35">
            <a:extLst>
              <a:ext uri="{FF2B5EF4-FFF2-40B4-BE49-F238E27FC236}">
                <a16:creationId xmlns:a16="http://schemas.microsoft.com/office/drawing/2014/main" id="{54F234FD-4400-1614-F116-E0F520CA092F}"/>
              </a:ext>
            </a:extLst>
          </p:cNvPr>
          <p:cNvCxnSpPr>
            <a:cxnSpLocks/>
          </p:cNvCxnSpPr>
          <p:nvPr/>
        </p:nvCxnSpPr>
        <p:spPr>
          <a:xfrm>
            <a:off x="5012980" y="2768974"/>
            <a:ext cx="70113"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301" name="Straight Connector 44">
            <a:extLst>
              <a:ext uri="{FF2B5EF4-FFF2-40B4-BE49-F238E27FC236}">
                <a16:creationId xmlns:a16="http://schemas.microsoft.com/office/drawing/2014/main" id="{2B0ECC94-7670-9C6B-A628-8AD21F0A2721}"/>
              </a:ext>
            </a:extLst>
          </p:cNvPr>
          <p:cNvCxnSpPr/>
          <p:nvPr/>
        </p:nvCxnSpPr>
        <p:spPr>
          <a:xfrm flipV="1">
            <a:off x="5080520" y="3374262"/>
            <a:ext cx="789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2" name="Straight Connector 47">
            <a:extLst>
              <a:ext uri="{FF2B5EF4-FFF2-40B4-BE49-F238E27FC236}">
                <a16:creationId xmlns:a16="http://schemas.microsoft.com/office/drawing/2014/main" id="{6E20FD71-BC46-C910-33BD-FAF4551218C4}"/>
              </a:ext>
            </a:extLst>
          </p:cNvPr>
          <p:cNvCxnSpPr>
            <a:cxnSpLocks/>
          </p:cNvCxnSpPr>
          <p:nvPr/>
        </p:nvCxnSpPr>
        <p:spPr>
          <a:xfrm rot="16200000" flipV="1">
            <a:off x="4833043" y="3119449"/>
            <a:ext cx="5047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303" name="Straight Connector 76">
            <a:extLst>
              <a:ext uri="{FF2B5EF4-FFF2-40B4-BE49-F238E27FC236}">
                <a16:creationId xmlns:a16="http://schemas.microsoft.com/office/drawing/2014/main" id="{A4A38150-C9B2-D9E0-3D31-B71B34448EDF}"/>
              </a:ext>
            </a:extLst>
          </p:cNvPr>
          <p:cNvCxnSpPr>
            <a:cxnSpLocks/>
          </p:cNvCxnSpPr>
          <p:nvPr/>
        </p:nvCxnSpPr>
        <p:spPr>
          <a:xfrm flipV="1">
            <a:off x="5006423" y="2869527"/>
            <a:ext cx="78987"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304" name="TextBox 36">
            <a:extLst>
              <a:ext uri="{FF2B5EF4-FFF2-40B4-BE49-F238E27FC236}">
                <a16:creationId xmlns:a16="http://schemas.microsoft.com/office/drawing/2014/main" id="{C89ACF2F-CE7D-7ED7-945F-C11BA300657E}"/>
              </a:ext>
            </a:extLst>
          </p:cNvPr>
          <p:cNvSpPr txBox="1"/>
          <p:nvPr/>
        </p:nvSpPr>
        <p:spPr>
          <a:xfrm rot="16200000">
            <a:off x="3943204" y="2577951"/>
            <a:ext cx="1750401" cy="392675"/>
          </a:xfrm>
          <a:prstGeom prst="roundRect">
            <a:avLst>
              <a:gd name="adj" fmla="val 50000"/>
            </a:avLst>
          </a:prstGeom>
          <a:solidFill>
            <a:schemeClr val="bg2"/>
          </a:solidFill>
          <a:ln w="12700">
            <a:solidFill>
              <a:srgbClr val="22346A"/>
            </a:solidFill>
          </a:ln>
        </p:spPr>
        <p:txBody>
          <a:bodyPr vert="horz"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1">
                <a:ln>
                  <a:noFill/>
                </a:ln>
                <a:solidFill>
                  <a:srgbClr val="22346A"/>
                </a:solidFill>
                <a:effectLst/>
                <a:uLnTx/>
                <a:uFillTx/>
                <a:latin typeface="Arial"/>
                <a:ea typeface="+mn-ea"/>
                <a:cs typeface="Arial"/>
              </a:rPr>
              <a:t>Respondedores</a:t>
            </a:r>
            <a:br>
              <a:rPr kumimoji="0" lang="es-ES" sz="1000" b="1" i="0" u="none" strike="noStrike" kern="0" cap="none" spc="0" normalizeH="0" baseline="0" noProof="1">
                <a:ln>
                  <a:noFill/>
                </a:ln>
                <a:solidFill>
                  <a:srgbClr val="22346A"/>
                </a:solidFill>
                <a:effectLst/>
                <a:uLnTx/>
                <a:uFillTx/>
                <a:latin typeface="Arial"/>
                <a:ea typeface="+mn-ea"/>
                <a:cs typeface="Arial"/>
              </a:rPr>
            </a:br>
            <a:r>
              <a:rPr kumimoji="0" lang="es-ES" sz="1000" b="1" i="0" u="none" strike="noStrike" kern="0" cap="none" spc="0" normalizeH="0" baseline="0" noProof="1">
                <a:ln>
                  <a:noFill/>
                </a:ln>
                <a:solidFill>
                  <a:srgbClr val="22346A"/>
                </a:solidFill>
                <a:effectLst/>
                <a:uLnTx/>
                <a:uFillTx/>
                <a:latin typeface="Arial"/>
                <a:ea typeface="+mn-ea"/>
                <a:cs typeface="Arial"/>
              </a:rPr>
              <a:t>Realeatorización 1:2:2</a:t>
            </a:r>
            <a:endParaRPr kumimoji="0" lang="es-ES" sz="1000" b="1" i="0" u="none" strike="noStrike" kern="0" cap="none" spc="0" normalizeH="0" baseline="0" noProof="1">
              <a:ln w="3175">
                <a:solidFill>
                  <a:srgbClr val="3C3C3B"/>
                </a:solidFill>
              </a:ln>
              <a:solidFill>
                <a:srgbClr val="22346A"/>
              </a:solidFill>
              <a:effectLst/>
              <a:uLnTx/>
              <a:uFillTx/>
              <a:latin typeface="Arial"/>
              <a:ea typeface="+mn-ea"/>
              <a:cs typeface="Arial"/>
            </a:endParaRPr>
          </a:p>
        </p:txBody>
      </p:sp>
      <p:sp>
        <p:nvSpPr>
          <p:cNvPr id="305" name="Rectangle 40">
            <a:extLst>
              <a:ext uri="{FF2B5EF4-FFF2-40B4-BE49-F238E27FC236}">
                <a16:creationId xmlns:a16="http://schemas.microsoft.com/office/drawing/2014/main" id="{87BE06AD-0FE2-3E7D-6E03-42C35B07AD07}"/>
              </a:ext>
            </a:extLst>
          </p:cNvPr>
          <p:cNvSpPr/>
          <p:nvPr/>
        </p:nvSpPr>
        <p:spPr>
          <a:xfrm>
            <a:off x="5131665" y="2157564"/>
            <a:ext cx="5200937" cy="319470"/>
          </a:xfrm>
          <a:prstGeom prst="roundRect">
            <a:avLst>
              <a:gd name="adj" fmla="val 50000"/>
            </a:avLst>
          </a:prstGeom>
          <a:solidFill>
            <a:srgbClr val="B3B3B3"/>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Arial"/>
              </a:rPr>
              <a:t>PBO (</a:t>
            </a:r>
            <a:r>
              <a:rPr kumimoji="0" lang="en-US" sz="1050" b="1" i="0" u="none" strike="noStrike" kern="0" cap="none" spc="0" normalizeH="0" baseline="0" noProof="0" err="1">
                <a:ln>
                  <a:noFill/>
                </a:ln>
                <a:solidFill>
                  <a:schemeClr val="bg1"/>
                </a:solidFill>
                <a:effectLst/>
                <a:uLnTx/>
                <a:uFillTx/>
                <a:latin typeface="Arial"/>
                <a:ea typeface="+mn-ea"/>
                <a:cs typeface="Arial"/>
              </a:rPr>
              <a:t>retirada</a:t>
            </a:r>
            <a:r>
              <a:rPr kumimoji="0" lang="en-US" sz="1050" b="1" i="0" u="none" strike="noStrike" kern="0" cap="none" spc="0" normalizeH="0" baseline="0" noProof="0">
                <a:ln>
                  <a:noFill/>
                </a:ln>
                <a:solidFill>
                  <a:schemeClr val="bg1"/>
                </a:solidFill>
                <a:effectLst/>
                <a:uLnTx/>
                <a:uFillTx/>
                <a:latin typeface="Arial"/>
                <a:ea typeface="+mn-ea"/>
                <a:cs typeface="Arial"/>
              </a:rPr>
              <a:t> de LEB), N=60</a:t>
            </a:r>
          </a:p>
        </p:txBody>
      </p:sp>
      <p:sp>
        <p:nvSpPr>
          <p:cNvPr id="306" name="Rectangle 41">
            <a:extLst>
              <a:ext uri="{FF2B5EF4-FFF2-40B4-BE49-F238E27FC236}">
                <a16:creationId xmlns:a16="http://schemas.microsoft.com/office/drawing/2014/main" id="{A57433AF-AE0D-9550-326B-697031E21F01}"/>
              </a:ext>
            </a:extLst>
          </p:cNvPr>
          <p:cNvSpPr/>
          <p:nvPr/>
        </p:nvSpPr>
        <p:spPr>
          <a:xfrm>
            <a:off x="5131666" y="3168294"/>
            <a:ext cx="5200937" cy="360777"/>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Arial"/>
              </a:rPr>
              <a:t>LEB 250 mg C2S, N=113</a:t>
            </a:r>
          </a:p>
        </p:txBody>
      </p:sp>
      <p:sp>
        <p:nvSpPr>
          <p:cNvPr id="307" name="CuadroTexto 306">
            <a:extLst>
              <a:ext uri="{FF2B5EF4-FFF2-40B4-BE49-F238E27FC236}">
                <a16:creationId xmlns:a16="http://schemas.microsoft.com/office/drawing/2014/main" id="{0825C5E8-ABC3-511E-32FC-2791A0F63BE0}"/>
              </a:ext>
            </a:extLst>
          </p:cNvPr>
          <p:cNvSpPr txBox="1"/>
          <p:nvPr/>
        </p:nvSpPr>
        <p:spPr>
          <a:xfrm>
            <a:off x="4321720" y="5564395"/>
            <a:ext cx="3807775" cy="408623"/>
          </a:xfrm>
          <a:prstGeom prst="roundRect">
            <a:avLst/>
          </a:prstGeom>
          <a:solidFill>
            <a:schemeClr val="bg1"/>
          </a:solidFill>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22346A"/>
                </a:solidFill>
                <a:effectLst/>
                <a:uLnTx/>
                <a:uFillTx/>
                <a:latin typeface="Arial" panose="020B0604020202020204"/>
                <a:ea typeface="+mn-ea"/>
                <a:cs typeface="+mn-cs"/>
              </a:rPr>
              <a:t>Criterio de respuesta: </a:t>
            </a:r>
            <a:r>
              <a:rPr kumimoji="0" lang="es-ES" sz="900" b="0" i="0" u="none" strike="noStrike" kern="1200" cap="none" spc="0" normalizeH="0" baseline="0" noProof="0">
                <a:ln>
                  <a:noFill/>
                </a:ln>
                <a:solidFill>
                  <a:srgbClr val="22346A"/>
                </a:solidFill>
                <a:effectLst/>
                <a:uLnTx/>
                <a:uFillTx/>
                <a:latin typeface="Arial" panose="020B0604020202020204"/>
                <a:ea typeface="+mn-ea"/>
                <a:cs typeface="+mn-cs"/>
              </a:rPr>
              <a:t>EASI 75 o IGA 0/1 con ≥2 puntos de mejora con respecto al valor basal, sin haber utilizado tratamiento de rescate</a:t>
            </a:r>
          </a:p>
        </p:txBody>
      </p:sp>
      <p:sp>
        <p:nvSpPr>
          <p:cNvPr id="308" name="Flecha: hacia abajo 154">
            <a:extLst>
              <a:ext uri="{FF2B5EF4-FFF2-40B4-BE49-F238E27FC236}">
                <a16:creationId xmlns:a16="http://schemas.microsoft.com/office/drawing/2014/main" id="{00CAD97F-0613-B31F-988B-191322A9DAC3}"/>
              </a:ext>
            </a:extLst>
          </p:cNvPr>
          <p:cNvSpPr/>
          <p:nvPr/>
        </p:nvSpPr>
        <p:spPr>
          <a:xfrm>
            <a:off x="4409737" y="5324838"/>
            <a:ext cx="169758" cy="240339"/>
          </a:xfrm>
          <a:prstGeom prst="downArrow">
            <a:avLst>
              <a:gd name="adj1" fmla="val 58416"/>
              <a:gd name="adj2" fmla="val 50000"/>
            </a:avLst>
          </a:prstGeom>
          <a:gradFill flip="none" rotWithShape="1">
            <a:gsLst>
              <a:gs pos="29000">
                <a:srgbClr val="002855"/>
              </a:gs>
              <a:gs pos="100000">
                <a:srgbClr val="CAF5A8"/>
              </a:gs>
            </a:gsLst>
            <a:lin ang="5400000" scaled="1"/>
            <a:tileRect/>
          </a:gradFill>
          <a:ln w="12700" cap="flat" cmpd="sng" algn="ctr">
            <a:noFill/>
            <a:prstDash val="solid"/>
            <a:miter lim="800000"/>
          </a:ln>
          <a:effectLst/>
        </p:spPr>
        <p:txBody>
          <a:bodyPr rtlCol="0" anchor="ctr">
            <a:noAutofit/>
          </a:bodyPr>
          <a:lstStyle/>
          <a:p>
            <a:pPr algn="ctr" defTabSz="914377"/>
            <a:endParaRPr lang="es-ES" sz="933" kern="0">
              <a:solidFill>
                <a:prstClr val="white"/>
              </a:solidFill>
              <a:latin typeface="Arial"/>
            </a:endParaRPr>
          </a:p>
        </p:txBody>
      </p:sp>
      <p:sp>
        <p:nvSpPr>
          <p:cNvPr id="309" name="Pentagon 73">
            <a:extLst>
              <a:ext uri="{FF2B5EF4-FFF2-40B4-BE49-F238E27FC236}">
                <a16:creationId xmlns:a16="http://schemas.microsoft.com/office/drawing/2014/main" id="{BF19F2F3-468D-2818-4BC7-8C2AEA9A56B6}"/>
              </a:ext>
            </a:extLst>
          </p:cNvPr>
          <p:cNvSpPr/>
          <p:nvPr/>
        </p:nvSpPr>
        <p:spPr>
          <a:xfrm>
            <a:off x="5131666" y="4425109"/>
            <a:ext cx="5201055" cy="358539"/>
          </a:xfrm>
          <a:prstGeom prst="roundRect">
            <a:avLst>
              <a:gd name="adj" fmla="val 50000"/>
            </a:avLst>
          </a:prstGeom>
          <a:solidFill>
            <a:srgbClr val="7A45B8"/>
          </a:solidFill>
          <a:ln w="25400" cap="flat" cmpd="sng" algn="ctr">
            <a:no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50" b="1" i="0" u="none" strike="noStrike" kern="0" cap="none" spc="0" normalizeH="0" baseline="0" noProof="0">
                <a:ln>
                  <a:noFill/>
                </a:ln>
                <a:solidFill>
                  <a:srgbClr val="FFFFFF"/>
                </a:solidFill>
                <a:effectLst/>
                <a:uLnTx/>
                <a:uFillTx/>
                <a:latin typeface="Arial"/>
                <a:ea typeface="+mn-ea"/>
                <a:cs typeface="Arial"/>
              </a:rPr>
              <a:t>Brazo de escape: LEB 250 mg C2S</a:t>
            </a:r>
          </a:p>
        </p:txBody>
      </p:sp>
      <p:sp>
        <p:nvSpPr>
          <p:cNvPr id="310" name="TextBox 18">
            <a:extLst>
              <a:ext uri="{FF2B5EF4-FFF2-40B4-BE49-F238E27FC236}">
                <a16:creationId xmlns:a16="http://schemas.microsoft.com/office/drawing/2014/main" id="{44C7DF9A-A22F-0208-9B0B-840245C77AF1}"/>
              </a:ext>
            </a:extLst>
          </p:cNvPr>
          <p:cNvSpPr txBox="1"/>
          <p:nvPr/>
        </p:nvSpPr>
        <p:spPr>
          <a:xfrm>
            <a:off x="468389" y="5603810"/>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sp>
        <p:nvSpPr>
          <p:cNvPr id="311" name="CuadroTexto 310">
            <a:extLst>
              <a:ext uri="{FF2B5EF4-FFF2-40B4-BE49-F238E27FC236}">
                <a16:creationId xmlns:a16="http://schemas.microsoft.com/office/drawing/2014/main" id="{4AE525AF-EA82-E326-A98D-AF5938DDDAC7}"/>
              </a:ext>
            </a:extLst>
          </p:cNvPr>
          <p:cNvSpPr txBox="1"/>
          <p:nvPr/>
        </p:nvSpPr>
        <p:spPr>
          <a:xfrm>
            <a:off x="1019204" y="5588255"/>
            <a:ext cx="2394547" cy="215444"/>
          </a:xfrm>
          <a:prstGeom prst="rect">
            <a:avLst/>
          </a:prstGeom>
          <a:noFill/>
        </p:spPr>
        <p:txBody>
          <a:bodyPr wrap="square">
            <a:spAutoFit/>
          </a:bodyPr>
          <a:lstStyle/>
          <a:p>
            <a:r>
              <a:rPr kumimoji="0" lang="es-ES" sz="800" b="0" i="0" u="none" strike="noStrike" kern="1200" cap="none" spc="0" normalizeH="0" baseline="0">
                <a:ln>
                  <a:noFill/>
                </a:ln>
                <a:solidFill>
                  <a:srgbClr val="22346A"/>
                </a:solidFill>
                <a:effectLst/>
                <a:uLnTx/>
                <a:uFillTx/>
                <a:latin typeface="Arial" panose="020B0604020202020204"/>
                <a:ea typeface="+mn-ea"/>
                <a:cs typeface="+mn-cs"/>
              </a:rPr>
              <a:t>dosis de carga (500 mg en la s0 y la s2)</a:t>
            </a:r>
            <a:endParaRPr lang="es-ES">
              <a:solidFill>
                <a:srgbClr val="22346A"/>
              </a:solidFill>
            </a:endParaRPr>
          </a:p>
        </p:txBody>
      </p:sp>
      <p:pic>
        <p:nvPicPr>
          <p:cNvPr id="313" name="Imagen 312" descr="Forma, Rectángulo&#10;&#10;Descripción generada automáticamente">
            <a:extLst>
              <a:ext uri="{FF2B5EF4-FFF2-40B4-BE49-F238E27FC236}">
                <a16:creationId xmlns:a16="http://schemas.microsoft.com/office/drawing/2014/main" id="{2E122BCC-F08A-9702-4F66-20090A1D4590}"/>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314" name="Imagen 313" descr="Forma, Rectángulo&#10;&#10;Descripción generada automáticamente">
            <a:extLst>
              <a:ext uri="{FF2B5EF4-FFF2-40B4-BE49-F238E27FC236}">
                <a16:creationId xmlns:a16="http://schemas.microsoft.com/office/drawing/2014/main" id="{57F5050A-ABE2-EF3C-06FF-B236B03C98AF}"/>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315" name="Rectangle 40">
            <a:extLst>
              <a:ext uri="{FF2B5EF4-FFF2-40B4-BE49-F238E27FC236}">
                <a16:creationId xmlns:a16="http://schemas.microsoft.com/office/drawing/2014/main" id="{5B7D6862-FB84-646E-DF5A-79C8E33E0411}"/>
              </a:ext>
            </a:extLst>
          </p:cNvPr>
          <p:cNvSpPr/>
          <p:nvPr/>
        </p:nvSpPr>
        <p:spPr>
          <a:xfrm>
            <a:off x="10470117" y="3104483"/>
            <a:ext cx="1140475" cy="1231393"/>
          </a:xfrm>
          <a:prstGeom prst="roundRect">
            <a:avLst>
              <a:gd name="adj" fmla="val 14487"/>
            </a:avLst>
          </a:prstGeom>
          <a:solidFill>
            <a:schemeClr val="bg1"/>
          </a:solidFill>
          <a:ln w="3175" cap="flat" cmpd="sng" algn="ctr">
            <a:solidFill>
              <a:srgbClr val="22346A"/>
            </a:solid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chemeClr val="bg1"/>
              </a:solidFill>
              <a:effectLst/>
              <a:uLnTx/>
              <a:uFillTx/>
              <a:latin typeface="Arial"/>
              <a:ea typeface="+mn-ea"/>
              <a:cs typeface="Arial"/>
            </a:endParaRPr>
          </a:p>
        </p:txBody>
      </p:sp>
      <p:sp>
        <p:nvSpPr>
          <p:cNvPr id="316" name="TextBox 59">
            <a:extLst>
              <a:ext uri="{FF2B5EF4-FFF2-40B4-BE49-F238E27FC236}">
                <a16:creationId xmlns:a16="http://schemas.microsoft.com/office/drawing/2014/main" id="{626675C3-5D22-4BF1-D269-D54F48679400}"/>
              </a:ext>
            </a:extLst>
          </p:cNvPr>
          <p:cNvSpPr txBox="1"/>
          <p:nvPr/>
        </p:nvSpPr>
        <p:spPr>
          <a:xfrm>
            <a:off x="10548042" y="3194540"/>
            <a:ext cx="984624" cy="1077218"/>
          </a:xfrm>
          <a:prstGeom prst="rect">
            <a:avLst/>
          </a:prstGeom>
          <a:noFill/>
        </p:spPr>
        <p:txBody>
          <a:bodyPr wrap="square" lIns="34291" rIns="34291"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Estudio de extensión a largo plazo (</a:t>
            </a:r>
            <a:r>
              <a:rPr kumimoji="0" lang="es-ES" sz="800" b="1" i="0" u="none" strike="noStrike" kern="0" cap="none" spc="0" normalizeH="0" baseline="0" noProof="0" err="1">
                <a:ln>
                  <a:noFill/>
                </a:ln>
                <a:solidFill>
                  <a:srgbClr val="22346A"/>
                </a:solidFill>
                <a:effectLst/>
                <a:uLnTx/>
                <a:uFillTx/>
                <a:latin typeface="Arial"/>
                <a:ea typeface="+mn-ea"/>
                <a:cs typeface="Arial" panose="020B0604020202020204" pitchFamily="34" charset="0"/>
              </a:rPr>
              <a:t>ADjoin</a:t>
            </a: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 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12 semanas de seguimiento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de seguridad después de la última dosis</a:t>
            </a:r>
          </a:p>
        </p:txBody>
      </p:sp>
      <p:sp>
        <p:nvSpPr>
          <p:cNvPr id="318" name="Rectangle 51">
            <a:extLst>
              <a:ext uri="{FF2B5EF4-FFF2-40B4-BE49-F238E27FC236}">
                <a16:creationId xmlns:a16="http://schemas.microsoft.com/office/drawing/2014/main" id="{C20AC141-E53B-A24F-C8C1-D5D47612A452}"/>
              </a:ext>
            </a:extLst>
          </p:cNvPr>
          <p:cNvSpPr/>
          <p:nvPr/>
        </p:nvSpPr>
        <p:spPr>
          <a:xfrm>
            <a:off x="3794883" y="4086135"/>
            <a:ext cx="1399465" cy="251600"/>
          </a:xfrm>
          <a:prstGeom prst="roundRect">
            <a:avLst>
              <a:gd name="adj" fmla="val 50000"/>
            </a:avLst>
          </a:prstGeom>
          <a:solidFill>
            <a:schemeClr val="bg1"/>
          </a:solidFill>
          <a:ln w="12700" cap="flat" cmpd="sng" algn="ctr">
            <a:solidFill>
              <a:srgbClr val="22346A"/>
            </a:solidFill>
            <a:prstDash val="solid"/>
          </a:ln>
          <a:effectLst/>
        </p:spPr>
        <p:txBody>
          <a:bodyPr vert="horz"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No respondedores</a:t>
            </a:r>
          </a:p>
        </p:txBody>
      </p:sp>
      <p:sp>
        <p:nvSpPr>
          <p:cNvPr id="319" name="Oval 11">
            <a:extLst>
              <a:ext uri="{FF2B5EF4-FFF2-40B4-BE49-F238E27FC236}">
                <a16:creationId xmlns:a16="http://schemas.microsoft.com/office/drawing/2014/main" id="{5D1444CE-6210-A062-F178-C4F1AD5E6DD7}"/>
              </a:ext>
            </a:extLst>
          </p:cNvPr>
          <p:cNvSpPr>
            <a:spLocks noChangeAspect="1"/>
          </p:cNvSpPr>
          <p:nvPr/>
        </p:nvSpPr>
        <p:spPr>
          <a:xfrm>
            <a:off x="8224857"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0" name="Oval 13">
            <a:extLst>
              <a:ext uri="{FF2B5EF4-FFF2-40B4-BE49-F238E27FC236}">
                <a16:creationId xmlns:a16="http://schemas.microsoft.com/office/drawing/2014/main" id="{A2529721-E24D-3616-DE44-C72FCE55652C}"/>
              </a:ext>
            </a:extLst>
          </p:cNvPr>
          <p:cNvSpPr>
            <a:spLocks noChangeAspect="1"/>
          </p:cNvSpPr>
          <p:nvPr/>
        </p:nvSpPr>
        <p:spPr>
          <a:xfrm>
            <a:off x="6914743"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1" name="Oval 15">
            <a:extLst>
              <a:ext uri="{FF2B5EF4-FFF2-40B4-BE49-F238E27FC236}">
                <a16:creationId xmlns:a16="http://schemas.microsoft.com/office/drawing/2014/main" id="{590E2B57-2E5E-B77E-5013-F133FD87D1DE}"/>
              </a:ext>
            </a:extLst>
          </p:cNvPr>
          <p:cNvSpPr>
            <a:spLocks noChangeAspect="1"/>
          </p:cNvSpPr>
          <p:nvPr/>
        </p:nvSpPr>
        <p:spPr>
          <a:xfrm>
            <a:off x="560463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2" name="Oval 17">
            <a:extLst>
              <a:ext uri="{FF2B5EF4-FFF2-40B4-BE49-F238E27FC236}">
                <a16:creationId xmlns:a16="http://schemas.microsoft.com/office/drawing/2014/main" id="{9E4C60AC-DE12-4539-E3CA-EBFB0A91CC0A}"/>
              </a:ext>
            </a:extLst>
          </p:cNvPr>
          <p:cNvSpPr>
            <a:spLocks noChangeAspect="1"/>
          </p:cNvSpPr>
          <p:nvPr/>
        </p:nvSpPr>
        <p:spPr>
          <a:xfrm>
            <a:off x="953497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3" name="Oval 23">
            <a:extLst>
              <a:ext uri="{FF2B5EF4-FFF2-40B4-BE49-F238E27FC236}">
                <a16:creationId xmlns:a16="http://schemas.microsoft.com/office/drawing/2014/main" id="{4B92938A-FBDF-746B-765A-F886C68E33E0}"/>
              </a:ext>
            </a:extLst>
          </p:cNvPr>
          <p:cNvSpPr>
            <a:spLocks noChangeAspect="1"/>
          </p:cNvSpPr>
          <p:nvPr/>
        </p:nvSpPr>
        <p:spPr>
          <a:xfrm>
            <a:off x="77255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4" name="Oval 28">
            <a:extLst>
              <a:ext uri="{FF2B5EF4-FFF2-40B4-BE49-F238E27FC236}">
                <a16:creationId xmlns:a16="http://schemas.microsoft.com/office/drawing/2014/main" id="{806F818C-AC14-D3FC-30B0-EAA59D0C89CD}"/>
              </a:ext>
            </a:extLst>
          </p:cNvPr>
          <p:cNvSpPr>
            <a:spLocks noChangeAspect="1"/>
          </p:cNvSpPr>
          <p:nvPr/>
        </p:nvSpPr>
        <p:spPr>
          <a:xfrm>
            <a:off x="1642801" y="5052356"/>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5" name="Oval 29">
            <a:extLst>
              <a:ext uri="{FF2B5EF4-FFF2-40B4-BE49-F238E27FC236}">
                <a16:creationId xmlns:a16="http://schemas.microsoft.com/office/drawing/2014/main" id="{0D7EA1DA-A5E2-EA20-CF6B-C8ED75DDF568}"/>
              </a:ext>
            </a:extLst>
          </p:cNvPr>
          <p:cNvSpPr>
            <a:spLocks noChangeAspect="1"/>
          </p:cNvSpPr>
          <p:nvPr/>
        </p:nvSpPr>
        <p:spPr>
          <a:xfrm>
            <a:off x="4407721" y="5046027"/>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6" name="Oval 39">
            <a:extLst>
              <a:ext uri="{FF2B5EF4-FFF2-40B4-BE49-F238E27FC236}">
                <a16:creationId xmlns:a16="http://schemas.microsoft.com/office/drawing/2014/main" id="{443F2645-3C96-0E44-D9AA-EB5D51EA7C44}"/>
              </a:ext>
            </a:extLst>
          </p:cNvPr>
          <p:cNvSpPr>
            <a:spLocks noChangeAspect="1"/>
          </p:cNvSpPr>
          <p:nvPr/>
        </p:nvSpPr>
        <p:spPr>
          <a:xfrm>
            <a:off x="1025103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27" name="Rectangle 27">
            <a:extLst>
              <a:ext uri="{FF2B5EF4-FFF2-40B4-BE49-F238E27FC236}">
                <a16:creationId xmlns:a16="http://schemas.microsoft.com/office/drawing/2014/main" id="{D3282C8E-E025-B4E3-58AA-C227BB386AB6}"/>
              </a:ext>
            </a:extLst>
          </p:cNvPr>
          <p:cNvSpPr/>
          <p:nvPr/>
        </p:nvSpPr>
        <p:spPr>
          <a:xfrm>
            <a:off x="734101" y="503777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- 4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28" name="Rectangle 27">
            <a:extLst>
              <a:ext uri="{FF2B5EF4-FFF2-40B4-BE49-F238E27FC236}">
                <a16:creationId xmlns:a16="http://schemas.microsoft.com/office/drawing/2014/main" id="{F7B32E1E-DCDE-4060-11D9-9FD0375C17F1}"/>
              </a:ext>
            </a:extLst>
          </p:cNvPr>
          <p:cNvSpPr/>
          <p:nvPr/>
        </p:nvSpPr>
        <p:spPr>
          <a:xfrm>
            <a:off x="1621217" y="505135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29" name="Rectangle 27">
            <a:extLst>
              <a:ext uri="{FF2B5EF4-FFF2-40B4-BE49-F238E27FC236}">
                <a16:creationId xmlns:a16="http://schemas.microsoft.com/office/drawing/2014/main" id="{30C98CF2-E799-330D-5EE7-927E8B5E9E18}"/>
              </a:ext>
            </a:extLst>
          </p:cNvPr>
          <p:cNvSpPr/>
          <p:nvPr/>
        </p:nvSpPr>
        <p:spPr>
          <a:xfrm>
            <a:off x="4383927" y="504622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16</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0" name="Rectangle 27">
            <a:extLst>
              <a:ext uri="{FF2B5EF4-FFF2-40B4-BE49-F238E27FC236}">
                <a16:creationId xmlns:a16="http://schemas.microsoft.com/office/drawing/2014/main" id="{4C356011-C95A-D0DB-3F96-2DB7D614EC26}"/>
              </a:ext>
            </a:extLst>
          </p:cNvPr>
          <p:cNvSpPr/>
          <p:nvPr/>
        </p:nvSpPr>
        <p:spPr>
          <a:xfrm>
            <a:off x="5585403" y="5038799"/>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24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1" name="Rectangle 27">
            <a:extLst>
              <a:ext uri="{FF2B5EF4-FFF2-40B4-BE49-F238E27FC236}">
                <a16:creationId xmlns:a16="http://schemas.microsoft.com/office/drawing/2014/main" id="{27E17F9D-0A0E-31BE-8767-444D46129997}"/>
              </a:ext>
            </a:extLst>
          </p:cNvPr>
          <p:cNvSpPr/>
          <p:nvPr/>
        </p:nvSpPr>
        <p:spPr>
          <a:xfrm>
            <a:off x="6896599" y="5037693"/>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32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2" name="Rectangle 27">
            <a:extLst>
              <a:ext uri="{FF2B5EF4-FFF2-40B4-BE49-F238E27FC236}">
                <a16:creationId xmlns:a16="http://schemas.microsoft.com/office/drawing/2014/main" id="{307AED4D-785A-8DB3-1D0B-507DE2CF4E50}"/>
              </a:ext>
            </a:extLst>
          </p:cNvPr>
          <p:cNvSpPr/>
          <p:nvPr/>
        </p:nvSpPr>
        <p:spPr>
          <a:xfrm>
            <a:off x="8203992" y="50362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3" name="Rectangle 27">
            <a:extLst>
              <a:ext uri="{FF2B5EF4-FFF2-40B4-BE49-F238E27FC236}">
                <a16:creationId xmlns:a16="http://schemas.microsoft.com/office/drawing/2014/main" id="{34DF46B3-966E-47CD-1F68-B088E138D04E}"/>
              </a:ext>
            </a:extLst>
          </p:cNvPr>
          <p:cNvSpPr/>
          <p:nvPr/>
        </p:nvSpPr>
        <p:spPr>
          <a:xfrm>
            <a:off x="9512809" y="503578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48</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4" name="Rectangle 27">
            <a:extLst>
              <a:ext uri="{FF2B5EF4-FFF2-40B4-BE49-F238E27FC236}">
                <a16:creationId xmlns:a16="http://schemas.microsoft.com/office/drawing/2014/main" id="{B1EF5D8A-4DF7-10BD-32DF-8CF2BC6C8F97}"/>
              </a:ext>
            </a:extLst>
          </p:cNvPr>
          <p:cNvSpPr/>
          <p:nvPr/>
        </p:nvSpPr>
        <p:spPr>
          <a:xfrm>
            <a:off x="10228877" y="50394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52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35" name="Rectangle 30">
            <a:extLst>
              <a:ext uri="{FF2B5EF4-FFF2-40B4-BE49-F238E27FC236}">
                <a16:creationId xmlns:a16="http://schemas.microsoft.com/office/drawing/2014/main" id="{6419453B-2E03-2F19-F1A6-11AE2970A46D}"/>
              </a:ext>
            </a:extLst>
          </p:cNvPr>
          <p:cNvSpPr/>
          <p:nvPr/>
        </p:nvSpPr>
        <p:spPr>
          <a:xfrm>
            <a:off x="1693863" y="1469967"/>
            <a:ext cx="2737962" cy="413649"/>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inducción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tópico/sistémico no permitido </a:t>
            </a:r>
            <a:endParaRPr kumimoji="0" lang="es-ES" sz="900" b="1" i="0" u="none" strike="noStrike" kern="0" cap="none" spc="0" normalizeH="0" baseline="0" noProof="0">
              <a:ln>
                <a:noFill/>
              </a:ln>
              <a:solidFill>
                <a:srgbClr val="7A45B8"/>
              </a:solidFill>
              <a:effectLst/>
              <a:uLnTx/>
              <a:uFillTx/>
              <a:latin typeface="Arial"/>
              <a:ea typeface="+mn-ea"/>
              <a:cs typeface="+mn-cs"/>
            </a:endParaRPr>
          </a:p>
        </p:txBody>
      </p:sp>
      <p:sp>
        <p:nvSpPr>
          <p:cNvPr id="336" name="Rectangle 37">
            <a:extLst>
              <a:ext uri="{FF2B5EF4-FFF2-40B4-BE49-F238E27FC236}">
                <a16:creationId xmlns:a16="http://schemas.microsoft.com/office/drawing/2014/main" id="{9777D268-AE06-012B-761D-AF4C81340B73}"/>
              </a:ext>
            </a:extLst>
          </p:cNvPr>
          <p:cNvSpPr/>
          <p:nvPr/>
        </p:nvSpPr>
        <p:spPr>
          <a:xfrm>
            <a:off x="4518017" y="1463409"/>
            <a:ext cx="5852188" cy="413650"/>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mantenimiento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 intermitente de rescate permitido</a:t>
            </a:r>
            <a:endParaRPr kumimoji="0" lang="es-ES" sz="900" b="1" i="0" u="none" strike="noStrike" kern="0" cap="none" spc="0" normalizeH="0" baseline="30000" noProof="0">
              <a:ln>
                <a:noFill/>
              </a:ln>
              <a:solidFill>
                <a:srgbClr val="7A45B8"/>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7A45B8"/>
              </a:solidFill>
              <a:effectLst/>
              <a:uLnTx/>
              <a:uFillTx/>
              <a:latin typeface="Arial"/>
              <a:ea typeface="+mn-ea"/>
              <a:cs typeface="+mn-cs"/>
            </a:endParaRPr>
          </a:p>
        </p:txBody>
      </p:sp>
      <p:sp>
        <p:nvSpPr>
          <p:cNvPr id="338" name="Rectángulo 337">
            <a:extLst>
              <a:ext uri="{FF2B5EF4-FFF2-40B4-BE49-F238E27FC236}">
                <a16:creationId xmlns:a16="http://schemas.microsoft.com/office/drawing/2014/main" id="{B7296C39-3FBD-0C8A-B2EB-4CC3A6D7A926}"/>
              </a:ext>
            </a:extLst>
          </p:cNvPr>
          <p:cNvSpPr/>
          <p:nvPr/>
        </p:nvSpPr>
        <p:spPr>
          <a:xfrm>
            <a:off x="3741237" y="3749970"/>
            <a:ext cx="6591366" cy="1172998"/>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9" name="Rectángulo 338">
            <a:extLst>
              <a:ext uri="{FF2B5EF4-FFF2-40B4-BE49-F238E27FC236}">
                <a16:creationId xmlns:a16="http://schemas.microsoft.com/office/drawing/2014/main" id="{32BC791B-B38F-F799-51DE-4541D3375731}"/>
              </a:ext>
            </a:extLst>
          </p:cNvPr>
          <p:cNvSpPr/>
          <p:nvPr/>
        </p:nvSpPr>
        <p:spPr>
          <a:xfrm>
            <a:off x="10343883" y="1975144"/>
            <a:ext cx="1694086" cy="3020273"/>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0" name="Rectángulo 339">
            <a:extLst>
              <a:ext uri="{FF2B5EF4-FFF2-40B4-BE49-F238E27FC236}">
                <a16:creationId xmlns:a16="http://schemas.microsoft.com/office/drawing/2014/main" id="{24F74B85-532F-79F5-854A-8D77E72AE5CF}"/>
              </a:ext>
            </a:extLst>
          </p:cNvPr>
          <p:cNvSpPr/>
          <p:nvPr/>
        </p:nvSpPr>
        <p:spPr>
          <a:xfrm>
            <a:off x="568030" y="1313497"/>
            <a:ext cx="3933864" cy="1389958"/>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1" name="Rectángulo 340">
            <a:extLst>
              <a:ext uri="{FF2B5EF4-FFF2-40B4-BE49-F238E27FC236}">
                <a16:creationId xmlns:a16="http://schemas.microsoft.com/office/drawing/2014/main" id="{AF09E2F3-12B6-240C-D204-4808D0EAC9D0}"/>
              </a:ext>
            </a:extLst>
          </p:cNvPr>
          <p:cNvSpPr/>
          <p:nvPr/>
        </p:nvSpPr>
        <p:spPr>
          <a:xfrm>
            <a:off x="384677" y="2695018"/>
            <a:ext cx="1545081" cy="2318314"/>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2" name="Rectangle 24">
            <a:extLst>
              <a:ext uri="{FF2B5EF4-FFF2-40B4-BE49-F238E27FC236}">
                <a16:creationId xmlns:a16="http://schemas.microsoft.com/office/drawing/2014/main" id="{E805C267-0B71-2AAA-4836-149F75BC327B}"/>
              </a:ext>
            </a:extLst>
          </p:cNvPr>
          <p:cNvSpPr/>
          <p:nvPr/>
        </p:nvSpPr>
        <p:spPr>
          <a:xfrm>
            <a:off x="986619" y="4877714"/>
            <a:ext cx="688879" cy="218474"/>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2346A"/>
                </a:solidFill>
                <a:effectLst/>
                <a:uLnTx/>
                <a:uFillTx/>
                <a:latin typeface="Arial"/>
                <a:ea typeface="+mn-ea"/>
                <a:cs typeface="+mn-cs"/>
              </a:rPr>
              <a:t>Semanas</a:t>
            </a:r>
            <a:endParaRPr kumimoji="0" lang="en-GB" sz="1000" b="1" i="0" u="none" strike="noStrike" kern="1200" cap="none" spc="0" normalizeH="0" baseline="0" noProof="0">
              <a:ln>
                <a:noFill/>
              </a:ln>
              <a:solidFill>
                <a:srgbClr val="22346A"/>
              </a:solidFill>
              <a:effectLst/>
              <a:uLnTx/>
              <a:uFillTx/>
              <a:latin typeface="Arial"/>
              <a:ea typeface="+mn-ea"/>
              <a:cs typeface="+mn-cs"/>
            </a:endParaRPr>
          </a:p>
        </p:txBody>
      </p:sp>
      <p:sp>
        <p:nvSpPr>
          <p:cNvPr id="343" name="Marcador de pie de página 76">
            <a:extLst>
              <a:ext uri="{FF2B5EF4-FFF2-40B4-BE49-F238E27FC236}">
                <a16:creationId xmlns:a16="http://schemas.microsoft.com/office/drawing/2014/main" id="{E5BDFDFC-762E-C028-24CB-C76785F3ED81}"/>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DA: dermatitis atópica; LEB: lebrikizumab; PBO: placebo; C2S: cada 2 semanas; C4S: cada 4 semanas; s: semana.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1.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I, et al.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3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for</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N Engl J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2023;388(12):1080-91 incluyendo apéndice suplementario; 2.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in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52-week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results</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randomized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double-blinded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placebo-</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controlled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III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Br J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2023;188(6):740-8 incluido apéndice suplementario. </a:t>
            </a:r>
            <a:r>
              <a:rPr kumimoji="0" lang="en-US" sz="700" i="0" u="none" strike="noStrike" kern="1200" cap="none" spc="0" normalizeH="0" baseline="0">
                <a:ln>
                  <a:noFill/>
                </a:ln>
                <a:solidFill>
                  <a:srgbClr val="FFFFFF">
                    <a:lumMod val="65000"/>
                  </a:srgbClr>
                </a:solidFill>
                <a:effectLst/>
                <a:uLnTx/>
                <a:uFillTx/>
                <a:latin typeface="Arial" panose="020B0604020202020204"/>
                <a:ea typeface="+mn-ea"/>
                <a:cs typeface="+mn-cs"/>
              </a:rPr>
              <a:t>. 3. Guttman-</a:t>
            </a:r>
            <a:r>
              <a:rPr kumimoji="0" lang="en-U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n-US" sz="700" i="0" u="none" strike="noStrike" kern="1200" cap="none" spc="0" normalizeH="0" baseline="0">
                <a:ln>
                  <a:noFill/>
                </a:ln>
                <a:solidFill>
                  <a:srgbClr val="FFFFFF">
                    <a:lumMod val="65000"/>
                  </a:srgbClr>
                </a:solidFill>
                <a:effectLst/>
                <a:uLnTx/>
                <a:uFillTx/>
                <a:latin typeface="Arial" panose="020B0604020202020204"/>
                <a:ea typeface="+mn-ea"/>
                <a:cs typeface="+mn-cs"/>
              </a:rPr>
              <a:t> E, et al. Efficacy and Safety of Lebrikizumab Is Maintained to Two Years in Patients With Moderate-to-Severe Atopic Dermatitis. SKIN The Journal of Cutaneous Medicine. 2023;7(6):s271-s.</a:t>
            </a:r>
            <a:endPar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618D1C7E-793A-A5E9-529E-5BCD0E4D9B54}"/>
              </a:ext>
            </a:extLst>
          </p:cNvPr>
          <p:cNvSpPr txBox="1"/>
          <p:nvPr/>
        </p:nvSpPr>
        <p:spPr>
          <a:xfrm>
            <a:off x="11248087" y="4032008"/>
            <a:ext cx="447852" cy="261610"/>
          </a:xfrm>
          <a:prstGeom prst="rect">
            <a:avLst/>
          </a:prstGeom>
          <a:noFill/>
        </p:spPr>
        <p:txBody>
          <a:bodyPr wrap="square">
            <a:spAutoFit/>
          </a:bodyPr>
          <a:lstStyle/>
          <a:p>
            <a:r>
              <a:rPr kumimoji="0" lang="es-ES" sz="1100" i="0" u="none" strike="noStrike" kern="0" cap="none" spc="0" normalizeH="0" baseline="30000" noProof="0">
                <a:ln>
                  <a:noFill/>
                </a:ln>
                <a:solidFill>
                  <a:schemeClr val="bg1">
                    <a:lumMod val="75000"/>
                  </a:schemeClr>
                </a:solidFill>
                <a:effectLst/>
                <a:uLnTx/>
                <a:uFillTx/>
                <a:latin typeface="Arial"/>
                <a:ea typeface="+mn-ea"/>
                <a:cs typeface="Arial" panose="020B0604020202020204" pitchFamily="34" charset="0"/>
              </a:rPr>
              <a:t>3</a:t>
            </a:r>
            <a:endParaRPr lang="es-ES" sz="1100">
              <a:solidFill>
                <a:schemeClr val="bg1">
                  <a:lumMod val="75000"/>
                </a:schemeClr>
              </a:solidFill>
            </a:endParaRPr>
          </a:p>
        </p:txBody>
      </p:sp>
    </p:spTree>
    <p:extLst>
      <p:ext uri="{BB962C8B-B14F-4D97-AF65-F5344CB8AC3E}">
        <p14:creationId xmlns:p14="http://schemas.microsoft.com/office/powerpoint/2010/main" val="1173440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7" y="302932"/>
            <a:ext cx="11373370" cy="520697"/>
          </a:xfrm>
        </p:spPr>
        <p:txBody>
          <a:bodyPr>
            <a:noAutofit/>
          </a:bodyPr>
          <a:lstStyle/>
          <a:p>
            <a:r>
              <a:rPr lang="es-ES" sz="2900" b="1">
                <a:solidFill>
                  <a:srgbClr val="834AC5"/>
                </a:solidFill>
              </a:rPr>
              <a:t>Mantenimiento de EASI 75 </a:t>
            </a:r>
            <a:r>
              <a:rPr lang="es-ES" sz="2900">
                <a:solidFill>
                  <a:srgbClr val="002060"/>
                </a:solidFill>
              </a:rPr>
              <a:t>hasta la semana 52</a:t>
            </a:r>
          </a:p>
        </p:txBody>
      </p:sp>
      <p:sp>
        <p:nvSpPr>
          <p:cNvPr id="88" name="Rectángulo: esquinas redondeadas 87">
            <a:extLst>
              <a:ext uri="{FF2B5EF4-FFF2-40B4-BE49-F238E27FC236}">
                <a16:creationId xmlns:a16="http://schemas.microsoft.com/office/drawing/2014/main" id="{6C54CB4A-0ADA-26C0-1095-1ABA93E1A05A}"/>
              </a:ext>
            </a:extLst>
          </p:cNvPr>
          <p:cNvSpPr/>
          <p:nvPr/>
        </p:nvSpPr>
        <p:spPr>
          <a:xfrm>
            <a:off x="3324081" y="5013344"/>
            <a:ext cx="6183601" cy="563255"/>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pacientes que alcanzaron el EASI 75 en la semana 16</a:t>
            </a:r>
          </a:p>
          <a:p>
            <a:pPr marL="176213" marR="0" lvl="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mantuvieron la respuesta en la semana 52 con la dosis mensual.</a:t>
            </a:r>
            <a:r>
              <a:rPr kumimoji="0" lang="es-ES" sz="18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1</a:t>
            </a:r>
            <a:r>
              <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90" name="Chart 8">
            <a:extLst>
              <a:ext uri="{FF2B5EF4-FFF2-40B4-BE49-F238E27FC236}">
                <a16:creationId xmlns:a16="http://schemas.microsoft.com/office/drawing/2014/main" id="{88385F28-7AAB-E241-C530-6FA5699C0AD9}"/>
              </a:ext>
            </a:extLst>
          </p:cNvPr>
          <p:cNvGraphicFramePr/>
          <p:nvPr>
            <p:extLst>
              <p:ext uri="{D42A27DB-BD31-4B8C-83A1-F6EECF244321}">
                <p14:modId xmlns:p14="http://schemas.microsoft.com/office/powerpoint/2010/main" val="1969947033"/>
              </p:ext>
            </p:extLst>
          </p:nvPr>
        </p:nvGraphicFramePr>
        <p:xfrm>
          <a:off x="2237707" y="4718971"/>
          <a:ext cx="1496201" cy="1152000"/>
        </p:xfrm>
        <a:graphic>
          <a:graphicData uri="http://schemas.openxmlformats.org/drawingml/2006/chart">
            <c:chart xmlns:c="http://schemas.openxmlformats.org/drawingml/2006/chart" xmlns:r="http://schemas.openxmlformats.org/officeDocument/2006/relationships" r:id="rId3"/>
          </a:graphicData>
        </a:graphic>
      </p:graphicFrame>
      <p:sp>
        <p:nvSpPr>
          <p:cNvPr id="91" name="CuadroTexto 90">
            <a:extLst>
              <a:ext uri="{FF2B5EF4-FFF2-40B4-BE49-F238E27FC236}">
                <a16:creationId xmlns:a16="http://schemas.microsoft.com/office/drawing/2014/main" id="{CE75C225-F5F7-15DF-2A20-AE46075A0AC5}"/>
              </a:ext>
            </a:extLst>
          </p:cNvPr>
          <p:cNvSpPr txBox="1"/>
          <p:nvPr/>
        </p:nvSpPr>
        <p:spPr>
          <a:xfrm>
            <a:off x="2650525" y="5094916"/>
            <a:ext cx="762568"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82% </a:t>
            </a:r>
          </a:p>
        </p:txBody>
      </p:sp>
      <p:graphicFrame>
        <p:nvGraphicFramePr>
          <p:cNvPr id="94" name="Chart 28">
            <a:extLst>
              <a:ext uri="{FF2B5EF4-FFF2-40B4-BE49-F238E27FC236}">
                <a16:creationId xmlns:a16="http://schemas.microsoft.com/office/drawing/2014/main" id="{A65ED335-BEA7-372B-A09C-FF5CF729AD7E}"/>
              </a:ext>
            </a:extLst>
          </p:cNvPr>
          <p:cNvGraphicFramePr/>
          <p:nvPr>
            <p:extLst>
              <p:ext uri="{D42A27DB-BD31-4B8C-83A1-F6EECF244321}">
                <p14:modId xmlns:p14="http://schemas.microsoft.com/office/powerpoint/2010/main" val="939946346"/>
              </p:ext>
            </p:extLst>
          </p:nvPr>
        </p:nvGraphicFramePr>
        <p:xfrm>
          <a:off x="936803" y="1547743"/>
          <a:ext cx="10842471" cy="3092571"/>
        </p:xfrm>
        <a:graphic>
          <a:graphicData uri="http://schemas.openxmlformats.org/drawingml/2006/chart">
            <c:chart xmlns:c="http://schemas.openxmlformats.org/drawingml/2006/chart" xmlns:r="http://schemas.openxmlformats.org/officeDocument/2006/relationships" r:id="rId4"/>
          </a:graphicData>
        </a:graphic>
      </p:graphicFrame>
      <p:sp>
        <p:nvSpPr>
          <p:cNvPr id="95" name="TextBox 11">
            <a:extLst>
              <a:ext uri="{FF2B5EF4-FFF2-40B4-BE49-F238E27FC236}">
                <a16:creationId xmlns:a16="http://schemas.microsoft.com/office/drawing/2014/main" id="{7A855F1C-BA52-99F0-A7D9-1F9FA7F7332E}"/>
              </a:ext>
            </a:extLst>
          </p:cNvPr>
          <p:cNvSpPr txBox="1"/>
          <p:nvPr/>
        </p:nvSpPr>
        <p:spPr>
          <a:xfrm>
            <a:off x="5863833" y="4583934"/>
            <a:ext cx="951210" cy="282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346A"/>
                </a:solidFill>
                <a:effectLst/>
                <a:uLnTx/>
                <a:uFillTx/>
                <a:latin typeface="Arial"/>
                <a:ea typeface="+mn-ea"/>
                <a:cs typeface="+mn-cs"/>
              </a:rPr>
              <a:t>Semana</a:t>
            </a:r>
          </a:p>
        </p:txBody>
      </p:sp>
      <p:sp>
        <p:nvSpPr>
          <p:cNvPr id="96" name="TextBox 6">
            <a:extLst>
              <a:ext uri="{FF2B5EF4-FFF2-40B4-BE49-F238E27FC236}">
                <a16:creationId xmlns:a16="http://schemas.microsoft.com/office/drawing/2014/main" id="{C1B75D13-EC80-AAE9-81F7-86BF9CFC5925}"/>
              </a:ext>
            </a:extLst>
          </p:cNvPr>
          <p:cNvSpPr txBox="1"/>
          <p:nvPr/>
        </p:nvSpPr>
        <p:spPr>
          <a:xfrm rot="16200000">
            <a:off x="-306267" y="3075105"/>
            <a:ext cx="214306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a:ln>
                  <a:noFill/>
                </a:ln>
                <a:solidFill>
                  <a:srgbClr val="22346A"/>
                </a:solidFill>
                <a:effectLst/>
                <a:uLnTx/>
                <a:uFillTx/>
                <a:latin typeface="Arial"/>
                <a:ea typeface="+mn-ea"/>
                <a:cs typeface="+mn-cs"/>
              </a:rPr>
              <a:t>Pacientes (%)</a:t>
            </a:r>
          </a:p>
        </p:txBody>
      </p:sp>
      <p:sp>
        <p:nvSpPr>
          <p:cNvPr id="2" name="TextBox 206">
            <a:extLst>
              <a:ext uri="{FF2B5EF4-FFF2-40B4-BE49-F238E27FC236}">
                <a16:creationId xmlns:a16="http://schemas.microsoft.com/office/drawing/2014/main" id="{6CBA37EE-C48C-F771-5281-CBFBA90FCF5A}"/>
              </a:ext>
            </a:extLst>
          </p:cNvPr>
          <p:cNvSpPr txBox="1"/>
          <p:nvPr/>
        </p:nvSpPr>
        <p:spPr>
          <a:xfrm>
            <a:off x="3344069"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 ADvocate 2</a:t>
            </a:r>
            <a:r>
              <a:rPr kumimoji="0" lang="en-US" sz="1600" b="1" i="0" u="none" strike="noStrike" kern="0" cap="none" spc="0" normalizeH="0" baseline="30000" noProof="0">
                <a:ln>
                  <a:noFill/>
                </a:ln>
                <a:solidFill>
                  <a:srgbClr val="7A45B8"/>
                </a:solidFill>
                <a:effectLst/>
                <a:uLnTx/>
                <a:uFillTx/>
                <a:latin typeface="Arial"/>
                <a:ea typeface="+mn-ea"/>
                <a:cs typeface="+mn-cs"/>
              </a:rPr>
              <a:t>1</a:t>
            </a:r>
          </a:p>
        </p:txBody>
      </p:sp>
      <p:pic>
        <p:nvPicPr>
          <p:cNvPr id="5" name="Imagen 4" descr="Forma, Rectángulo&#10;&#10;Descripción generada automáticamente">
            <a:extLst>
              <a:ext uri="{FF2B5EF4-FFF2-40B4-BE49-F238E27FC236}">
                <a16:creationId xmlns:a16="http://schemas.microsoft.com/office/drawing/2014/main" id="{16E6DA99-CD20-6003-9089-8C938ADE7236}"/>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6" name="Imagen 5" descr="Forma, Rectángulo&#10;&#10;Descripción generada automáticamente">
            <a:extLst>
              <a:ext uri="{FF2B5EF4-FFF2-40B4-BE49-F238E27FC236}">
                <a16:creationId xmlns:a16="http://schemas.microsoft.com/office/drawing/2014/main" id="{898B8DC2-4DCF-7907-3575-627AD12B8EB0}"/>
              </a:ext>
            </a:extLst>
          </p:cNvPr>
          <p:cNvPicPr>
            <a:picLocks noChangeAspect="1"/>
          </p:cNvPicPr>
          <p:nvPr/>
        </p:nvPicPr>
        <p:blipFill>
          <a:blip r:embed="rId5"/>
          <a:stretch>
            <a:fillRect/>
          </a:stretch>
        </p:blipFill>
        <p:spPr>
          <a:xfrm>
            <a:off x="400918" y="1219823"/>
            <a:ext cx="1459172" cy="1004676"/>
          </a:xfrm>
          <a:prstGeom prst="rect">
            <a:avLst/>
          </a:prstGeom>
        </p:spPr>
      </p:pic>
      <p:sp>
        <p:nvSpPr>
          <p:cNvPr id="7" name="Marcador de pie de página 76">
            <a:extLst>
              <a:ext uri="{FF2B5EF4-FFF2-40B4-BE49-F238E27FC236}">
                <a16:creationId xmlns:a16="http://schemas.microsoft.com/office/drawing/2014/main" id="{6C1E56BA-B7EF-0BBD-3A13-F48D8A2BBC10}"/>
              </a:ext>
            </a:extLst>
          </p:cNvPr>
          <p:cNvSpPr txBox="1">
            <a:spLocks/>
          </p:cNvSpPr>
          <p:nvPr/>
        </p:nvSpPr>
        <p:spPr>
          <a:xfrm>
            <a:off x="1424564" y="6094444"/>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Mantenimiento de la respuesta en los pacientes que recibieron LEB en la fase de inducción y alcanzaron una respuesta IGA 0,1 con ≥2 puntos de mejoría o EASI 75 sin medicación de rescate en la Semana 16. En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ADvocate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 los análisis se realizaron en una población modificada, excluyendo 18 pacientes (de un único centro de estudio) que no cumplían los criterios de elegibilidad de padecer DA de moderada a grave. De estos pacientes, 17 entraron en el periodo de mantenimiento y fueron excluidos del análisis de eficacia de mantenimiento.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a:rPr>
              <a:t> Los datos perdidos por falta de eficacia o datos tras el uso de medicación de rescate se imputaron con NRI. Otros datos perdidos se imputaron con MI.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Para mantener el ciego, los pacientes del brazo de retirada recibieron PBO durante todo el periodo de mantenimiento.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52-week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III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Br J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2023;188(6):740-8 incluido apéndice suplementario</a:t>
            </a:r>
          </a:p>
        </p:txBody>
      </p:sp>
    </p:spTree>
    <p:extLst>
      <p:ext uri="{BB962C8B-B14F-4D97-AF65-F5344CB8AC3E}">
        <p14:creationId xmlns:p14="http://schemas.microsoft.com/office/powerpoint/2010/main" val="2477584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7" y="301654"/>
            <a:ext cx="11373370" cy="520697"/>
          </a:xfrm>
        </p:spPr>
        <p:txBody>
          <a:bodyPr>
            <a:noAutofit/>
          </a:bodyPr>
          <a:lstStyle/>
          <a:p>
            <a:r>
              <a:rPr lang="es-ES" sz="2900" b="1">
                <a:solidFill>
                  <a:srgbClr val="834AC5"/>
                </a:solidFill>
              </a:rPr>
              <a:t>Mantenimiento de EASI 90 </a:t>
            </a:r>
            <a:r>
              <a:rPr lang="es-ES" sz="2900">
                <a:solidFill>
                  <a:srgbClr val="002060"/>
                </a:solidFill>
              </a:rPr>
              <a:t>hasta la semana 52</a:t>
            </a:r>
          </a:p>
        </p:txBody>
      </p:sp>
      <p:sp>
        <p:nvSpPr>
          <p:cNvPr id="13" name="Rectángulo: esquinas redondeadas 12">
            <a:extLst>
              <a:ext uri="{FF2B5EF4-FFF2-40B4-BE49-F238E27FC236}">
                <a16:creationId xmlns:a16="http://schemas.microsoft.com/office/drawing/2014/main" id="{566A6FA6-BB34-78DB-C4A6-8535BA79F120}"/>
              </a:ext>
            </a:extLst>
          </p:cNvPr>
          <p:cNvSpPr/>
          <p:nvPr/>
        </p:nvSpPr>
        <p:spPr>
          <a:xfrm>
            <a:off x="1520890" y="5085311"/>
            <a:ext cx="9377265" cy="563255"/>
          </a:xfrm>
          <a:prstGeom prst="roundRect">
            <a:avLst>
              <a:gd name="adj" fmla="val 9903"/>
            </a:avLst>
          </a:prstGeom>
          <a:solidFill>
            <a:srgbClr val="834AC5">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La respuesta </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EASI 90 obtenida en la semana 16 se mantuvo hasta las 52 semanas con la dosis mensual.</a:t>
            </a:r>
            <a:r>
              <a:rPr kumimoji="0" lang="es-ES" sz="18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1</a:t>
            </a:r>
            <a:r>
              <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sp>
        <p:nvSpPr>
          <p:cNvPr id="17" name="TextBox 11">
            <a:extLst>
              <a:ext uri="{FF2B5EF4-FFF2-40B4-BE49-F238E27FC236}">
                <a16:creationId xmlns:a16="http://schemas.microsoft.com/office/drawing/2014/main" id="{FD5A0A86-0B85-A477-54B3-6497B5C94F42}"/>
              </a:ext>
            </a:extLst>
          </p:cNvPr>
          <p:cNvSpPr txBox="1"/>
          <p:nvPr/>
        </p:nvSpPr>
        <p:spPr>
          <a:xfrm>
            <a:off x="5863833" y="4539061"/>
            <a:ext cx="951210" cy="282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855"/>
                </a:solidFill>
                <a:effectLst/>
                <a:uLnTx/>
                <a:uFillTx/>
                <a:latin typeface="Arial"/>
                <a:ea typeface="+mn-ea"/>
                <a:cs typeface="+mn-cs"/>
              </a:rPr>
              <a:t>Semana</a:t>
            </a:r>
          </a:p>
        </p:txBody>
      </p:sp>
      <p:sp>
        <p:nvSpPr>
          <p:cNvPr id="18" name="TextBox 6">
            <a:extLst>
              <a:ext uri="{FF2B5EF4-FFF2-40B4-BE49-F238E27FC236}">
                <a16:creationId xmlns:a16="http://schemas.microsoft.com/office/drawing/2014/main" id="{7CE5B7DC-AF6C-D097-F3B9-CD8AEA106F61}"/>
              </a:ext>
            </a:extLst>
          </p:cNvPr>
          <p:cNvSpPr txBox="1"/>
          <p:nvPr/>
        </p:nvSpPr>
        <p:spPr>
          <a:xfrm rot="16200000">
            <a:off x="-306267" y="3025069"/>
            <a:ext cx="2143069" cy="307777"/>
          </a:xfrm>
          <a:prstGeom prst="rect">
            <a:avLst/>
          </a:prstGeom>
          <a:noFill/>
        </p:spPr>
        <p:txBody>
          <a:bodyPr wrap="square" rtlCol="0">
            <a:spAutoFit/>
          </a:bodyPr>
          <a:lstStyle/>
          <a:p>
            <a:pPr algn="ctr" defTabSz="914377">
              <a:defRPr/>
            </a:pPr>
            <a:r>
              <a:rPr kumimoji="0" lang="es-ES" sz="1400" b="1" i="0" u="none" strike="noStrike" kern="0" cap="none" spc="0" normalizeH="0" baseline="0" noProof="0" dirty="0">
                <a:ln>
                  <a:noFill/>
                </a:ln>
                <a:solidFill>
                  <a:srgbClr val="002060"/>
                </a:solidFill>
                <a:effectLst/>
                <a:uLnTx/>
                <a:uFillTx/>
                <a:latin typeface="Arial"/>
                <a:ea typeface="+mj-ea"/>
                <a:cs typeface="+mj-cs"/>
              </a:rPr>
              <a:t>Pacientes</a:t>
            </a:r>
            <a:r>
              <a:rPr lang="es-ES" sz="1400" b="1" kern="0" dirty="0">
                <a:solidFill>
                  <a:srgbClr val="002060"/>
                </a:solidFill>
                <a:latin typeface="Arial"/>
                <a:ea typeface="+mj-ea"/>
                <a:cs typeface="+mj-cs"/>
              </a:rPr>
              <a:t>*</a:t>
            </a:r>
            <a:r>
              <a:rPr kumimoji="0" lang="es-ES" sz="1400" b="1" i="0" u="none" strike="noStrike" kern="0" cap="none" spc="0" normalizeH="0" baseline="0" noProof="0" dirty="0">
                <a:ln>
                  <a:noFill/>
                </a:ln>
                <a:solidFill>
                  <a:srgbClr val="002060"/>
                </a:solidFill>
                <a:effectLst/>
                <a:uLnTx/>
                <a:uFillTx/>
                <a:latin typeface="Arial"/>
                <a:ea typeface="+mj-ea"/>
                <a:cs typeface="+mj-cs"/>
              </a:rPr>
              <a:t>(%)</a:t>
            </a:r>
          </a:p>
        </p:txBody>
      </p:sp>
      <p:graphicFrame>
        <p:nvGraphicFramePr>
          <p:cNvPr id="20" name="Chart 4">
            <a:extLst>
              <a:ext uri="{FF2B5EF4-FFF2-40B4-BE49-F238E27FC236}">
                <a16:creationId xmlns:a16="http://schemas.microsoft.com/office/drawing/2014/main" id="{C044B32B-2B18-37D8-8944-49852DB9150D}"/>
              </a:ext>
            </a:extLst>
          </p:cNvPr>
          <p:cNvGraphicFramePr/>
          <p:nvPr>
            <p:extLst>
              <p:ext uri="{D42A27DB-BD31-4B8C-83A1-F6EECF244321}">
                <p14:modId xmlns:p14="http://schemas.microsoft.com/office/powerpoint/2010/main" val="2530329187"/>
              </p:ext>
            </p:extLst>
          </p:nvPr>
        </p:nvGraphicFramePr>
        <p:xfrm>
          <a:off x="952499" y="1493593"/>
          <a:ext cx="10399713" cy="31399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206">
            <a:extLst>
              <a:ext uri="{FF2B5EF4-FFF2-40B4-BE49-F238E27FC236}">
                <a16:creationId xmlns:a16="http://schemas.microsoft.com/office/drawing/2014/main" id="{A334744A-5AF1-7E2C-BB25-9E77B175D9CE}"/>
              </a:ext>
            </a:extLst>
          </p:cNvPr>
          <p:cNvSpPr txBox="1"/>
          <p:nvPr/>
        </p:nvSpPr>
        <p:spPr>
          <a:xfrm>
            <a:off x="3344069"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 ADvocate 2</a:t>
            </a:r>
            <a:r>
              <a:rPr kumimoji="0" lang="en-US" sz="1600" b="1" i="0" u="none" strike="noStrike" kern="0" cap="none" spc="0" normalizeH="0" baseline="30000" noProof="0">
                <a:ln>
                  <a:noFill/>
                </a:ln>
                <a:solidFill>
                  <a:srgbClr val="7A45B8"/>
                </a:solidFill>
                <a:effectLst/>
                <a:uLnTx/>
                <a:uFillTx/>
                <a:latin typeface="Arial"/>
                <a:ea typeface="+mn-ea"/>
                <a:cs typeface="+mn-cs"/>
              </a:rPr>
              <a:t>1</a:t>
            </a:r>
          </a:p>
        </p:txBody>
      </p:sp>
      <p:pic>
        <p:nvPicPr>
          <p:cNvPr id="4" name="Imagen 3" descr="Forma, Rectángulo&#10;&#10;Descripción generada automáticamente">
            <a:extLst>
              <a:ext uri="{FF2B5EF4-FFF2-40B4-BE49-F238E27FC236}">
                <a16:creationId xmlns:a16="http://schemas.microsoft.com/office/drawing/2014/main" id="{4A30DCCA-96A0-BC55-F35F-49F136096E3C}"/>
              </a:ext>
            </a:extLst>
          </p:cNvPr>
          <p:cNvPicPr>
            <a:picLocks noChangeAspect="1"/>
          </p:cNvPicPr>
          <p:nvPr/>
        </p:nvPicPr>
        <p:blipFill>
          <a:blip r:embed="rId4"/>
          <a:stretch>
            <a:fillRect/>
          </a:stretch>
        </p:blipFill>
        <p:spPr>
          <a:xfrm rot="10800000">
            <a:off x="10320102" y="4018809"/>
            <a:ext cx="1459172" cy="1004676"/>
          </a:xfrm>
          <a:prstGeom prst="rect">
            <a:avLst/>
          </a:prstGeom>
        </p:spPr>
      </p:pic>
      <p:pic>
        <p:nvPicPr>
          <p:cNvPr id="5" name="Imagen 4" descr="Forma, Rectángulo&#10;&#10;Descripción generada automáticamente">
            <a:extLst>
              <a:ext uri="{FF2B5EF4-FFF2-40B4-BE49-F238E27FC236}">
                <a16:creationId xmlns:a16="http://schemas.microsoft.com/office/drawing/2014/main" id="{2DEA9656-11EC-0A7E-5518-0D3123FA9B96}"/>
              </a:ext>
            </a:extLst>
          </p:cNvPr>
          <p:cNvPicPr>
            <a:picLocks noChangeAspect="1"/>
          </p:cNvPicPr>
          <p:nvPr/>
        </p:nvPicPr>
        <p:blipFill>
          <a:blip r:embed="rId4"/>
          <a:stretch>
            <a:fillRect/>
          </a:stretch>
        </p:blipFill>
        <p:spPr>
          <a:xfrm>
            <a:off x="400918" y="1219823"/>
            <a:ext cx="1459172" cy="1004676"/>
          </a:xfrm>
          <a:prstGeom prst="rect">
            <a:avLst/>
          </a:prstGeom>
        </p:spPr>
      </p:pic>
      <p:sp>
        <p:nvSpPr>
          <p:cNvPr id="6" name="Marcador de pie de página 76">
            <a:extLst>
              <a:ext uri="{FF2B5EF4-FFF2-40B4-BE49-F238E27FC236}">
                <a16:creationId xmlns:a16="http://schemas.microsoft.com/office/drawing/2014/main" id="{5CA36337-9453-A55A-7DDC-D84A01A80A0F}"/>
              </a:ext>
            </a:extLst>
          </p:cNvPr>
          <p:cNvSpPr txBox="1">
            <a:spLocks/>
          </p:cNvSpPr>
          <p:nvPr/>
        </p:nvSpPr>
        <p:spPr>
          <a:xfrm>
            <a:off x="1416175" y="6100375"/>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mn-cs"/>
              </a:rPr>
              <a:t>Mantenimiento de la respuesta en los pacientes que recibieron LEB en la fase de inducción y alcanzaron una respuesta IGA 0,1 con ≥2 puntos de mejoría o EASI 75 sin medicación de rescate en la Semana 16. En </a:t>
            </a:r>
            <a:r>
              <a:rPr kumimoji="0" lang="es-ES" sz="700" b="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ADvocate</a:t>
            </a:r>
            <a:r>
              <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mn-cs"/>
              </a:rPr>
              <a:t> 2, los análisis se realizaron en una población modificada, excluyendo 18 pacientes (de un único centro de estudio) que no cumplían los criterios de elegibilidad de padecer DA de moderada a grave. De estos pacientes, 17 entraron en el periodo de mantenimiento y fueron excluidos del análisis de eficacia de mantenimiento.</a:t>
            </a:r>
            <a:r>
              <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Arial"/>
              </a:rPr>
              <a:t> Los datos perdidos por falta de eficacia o datos tras el uso de medicación de rescate se imputaron con NRI. Otros datos perdidos se imputaron con MI. </a:t>
            </a:r>
            <a:r>
              <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mn-cs"/>
              </a:rPr>
              <a:t>Para mantener el ciego, los pacientes del brazo de retirada recibieron PBO durante todo el periodo de mantenimiento. </a:t>
            </a:r>
            <a:endPar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Blauvelt</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 et al.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Efficacy</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and safety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lebrikizumab in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moderate</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to</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-severe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atopic</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dermatitis: 52-week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results</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two</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randomized</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double-blinded</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placebo-</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controlled</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phase</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III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trials</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Br J </a:t>
            </a:r>
            <a:r>
              <a:rPr kumimoji="0" lang="es-ES" sz="700" i="0" u="none" strike="noStrike" kern="1200" cap="none" spc="0" normalizeH="0" baseline="0" dirty="0" err="1">
                <a:ln>
                  <a:noFill/>
                </a:ln>
                <a:solidFill>
                  <a:srgbClr val="FFFFFF">
                    <a:lumMod val="65000"/>
                  </a:srgbClr>
                </a:solidFill>
                <a:effectLst/>
                <a:uLnTx/>
                <a:uFillTx/>
                <a:latin typeface="Arial" panose="020B0604020202020204"/>
                <a:ea typeface="+mn-ea"/>
                <a:cs typeface="+mn-cs"/>
              </a:rPr>
              <a:t>Dermatol</a:t>
            </a:r>
            <a:r>
              <a:rPr kumimoji="0" lang="es-ES" sz="700" i="0" u="none" strike="noStrike" kern="1200" cap="none" spc="0" normalizeH="0" baseline="0" dirty="0">
                <a:ln>
                  <a:noFill/>
                </a:ln>
                <a:solidFill>
                  <a:srgbClr val="FFFFFF">
                    <a:lumMod val="65000"/>
                  </a:srgbClr>
                </a:solidFill>
                <a:effectLst/>
                <a:uLnTx/>
                <a:uFillTx/>
                <a:latin typeface="Arial" panose="020B0604020202020204"/>
                <a:ea typeface="+mn-ea"/>
                <a:cs typeface="+mn-cs"/>
              </a:rPr>
              <a:t>. 2023;188(6):740-8 incluido apéndice suplementario</a:t>
            </a:r>
            <a:endParaRPr kumimoji="0" lang="es-ES" sz="700" b="0" i="0" u="none" strike="noStrike" kern="1200" cap="none" spc="0" normalizeH="0" baseline="0" dirty="0">
              <a:ln>
                <a:noFill/>
              </a:ln>
              <a:solidFill>
                <a:srgbClr val="FFFFFF">
                  <a:lumMod val="65000"/>
                </a:srgbClr>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B074D072-57FF-B895-92AE-7FEBE34C4421}"/>
              </a:ext>
            </a:extLst>
          </p:cNvPr>
          <p:cNvSpPr txBox="1"/>
          <p:nvPr/>
        </p:nvSpPr>
        <p:spPr>
          <a:xfrm>
            <a:off x="1367534" y="5781307"/>
            <a:ext cx="1587680" cy="477054"/>
          </a:xfrm>
          <a:prstGeom prst="rect">
            <a:avLst/>
          </a:prstGeom>
          <a:noFill/>
        </p:spPr>
        <p:txBody>
          <a:bodyPr wrap="square" rtlCol="0">
            <a:spAutoFit/>
          </a:bodyPr>
          <a:lstStyle/>
          <a:p>
            <a:pPr algn="ctr" defTabSz="914377">
              <a:defRPr/>
            </a:pPr>
            <a:r>
              <a:rPr lang="es-ES" sz="700" dirty="0">
                <a:solidFill>
                  <a:srgbClr val="FFFFFF">
                    <a:lumMod val="65000"/>
                  </a:srgbClr>
                </a:solidFill>
                <a:latin typeface="Arial" panose="020B0604020202020204"/>
              </a:rPr>
              <a:t>*Pacientes con EASI 90 (%)</a:t>
            </a:r>
          </a:p>
          <a:p>
            <a:endParaRPr lang="es-ES" dirty="0"/>
          </a:p>
        </p:txBody>
      </p:sp>
    </p:spTree>
    <p:extLst>
      <p:ext uri="{BB962C8B-B14F-4D97-AF65-F5344CB8AC3E}">
        <p14:creationId xmlns:p14="http://schemas.microsoft.com/office/powerpoint/2010/main" val="689661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7" y="303537"/>
            <a:ext cx="11373370" cy="520697"/>
          </a:xfrm>
        </p:spPr>
        <p:txBody>
          <a:bodyPr>
            <a:noAutofit/>
          </a:bodyPr>
          <a:lstStyle/>
          <a:p>
            <a:r>
              <a:rPr lang="es-ES" sz="2900" b="1">
                <a:solidFill>
                  <a:srgbClr val="834AC5"/>
                </a:solidFill>
              </a:rPr>
              <a:t>Mantenimiento de IGA 0/1</a:t>
            </a:r>
            <a:r>
              <a:rPr lang="es-ES" sz="2900">
                <a:solidFill>
                  <a:srgbClr val="834AC5"/>
                </a:solidFill>
              </a:rPr>
              <a:t> </a:t>
            </a:r>
            <a:r>
              <a:rPr lang="es-ES" sz="2900">
                <a:solidFill>
                  <a:srgbClr val="002060"/>
                </a:solidFill>
              </a:rPr>
              <a:t>hasta la semana 52</a:t>
            </a:r>
          </a:p>
        </p:txBody>
      </p:sp>
      <p:sp>
        <p:nvSpPr>
          <p:cNvPr id="2" name="Rectángulo: esquinas redondeadas 1">
            <a:extLst>
              <a:ext uri="{FF2B5EF4-FFF2-40B4-BE49-F238E27FC236}">
                <a16:creationId xmlns:a16="http://schemas.microsoft.com/office/drawing/2014/main" id="{335175FD-696B-A944-DB56-5826753616F5}"/>
              </a:ext>
            </a:extLst>
          </p:cNvPr>
          <p:cNvSpPr/>
          <p:nvPr/>
        </p:nvSpPr>
        <p:spPr>
          <a:xfrm>
            <a:off x="3404962" y="5024666"/>
            <a:ext cx="6237221" cy="563255"/>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pacientes</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que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alcanzaron</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el</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IGA 0/1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en</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semana</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16 </a:t>
            </a:r>
          </a:p>
          <a:p>
            <a:pPr marL="176213" marR="0" lvl="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mantuvieron</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respuesta</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en</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semana</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52 con la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dosis</a:t>
            </a: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mensual</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r>
              <a:rPr kumimoji="0" lang="es-ES" sz="18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1</a:t>
            </a:r>
            <a:r>
              <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sp>
        <p:nvSpPr>
          <p:cNvPr id="7" name="TextBox 11">
            <a:extLst>
              <a:ext uri="{FF2B5EF4-FFF2-40B4-BE49-F238E27FC236}">
                <a16:creationId xmlns:a16="http://schemas.microsoft.com/office/drawing/2014/main" id="{58999B1E-FDA4-5AFE-1E53-F9BE6235D8BB}"/>
              </a:ext>
            </a:extLst>
          </p:cNvPr>
          <p:cNvSpPr txBox="1"/>
          <p:nvPr/>
        </p:nvSpPr>
        <p:spPr>
          <a:xfrm>
            <a:off x="5863833" y="4541208"/>
            <a:ext cx="951210" cy="282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855"/>
                </a:solidFill>
                <a:effectLst/>
                <a:uLnTx/>
                <a:uFillTx/>
                <a:latin typeface="Arial"/>
                <a:ea typeface="+mn-ea"/>
                <a:cs typeface="+mn-cs"/>
              </a:rPr>
              <a:t>Semana</a:t>
            </a:r>
          </a:p>
        </p:txBody>
      </p:sp>
      <p:sp>
        <p:nvSpPr>
          <p:cNvPr id="8" name="TextBox 6">
            <a:extLst>
              <a:ext uri="{FF2B5EF4-FFF2-40B4-BE49-F238E27FC236}">
                <a16:creationId xmlns:a16="http://schemas.microsoft.com/office/drawing/2014/main" id="{3889A38C-DC36-0E41-65DC-498029484417}"/>
              </a:ext>
            </a:extLst>
          </p:cNvPr>
          <p:cNvSpPr txBox="1"/>
          <p:nvPr/>
        </p:nvSpPr>
        <p:spPr>
          <a:xfrm rot="16200000">
            <a:off x="-306267" y="3032379"/>
            <a:ext cx="214306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a:ln>
                  <a:noFill/>
                </a:ln>
                <a:solidFill>
                  <a:srgbClr val="002855"/>
                </a:solidFill>
                <a:effectLst/>
                <a:uLnTx/>
                <a:uFillTx/>
                <a:latin typeface="Arial"/>
                <a:ea typeface="+mn-ea"/>
                <a:cs typeface="+mn-cs"/>
              </a:rPr>
              <a:t>Pacientes (%)</a:t>
            </a:r>
          </a:p>
        </p:txBody>
      </p:sp>
      <p:graphicFrame>
        <p:nvGraphicFramePr>
          <p:cNvPr id="10" name="Chart 24">
            <a:extLst>
              <a:ext uri="{FF2B5EF4-FFF2-40B4-BE49-F238E27FC236}">
                <a16:creationId xmlns:a16="http://schemas.microsoft.com/office/drawing/2014/main" id="{B06ED70C-665E-A54E-4EE5-83C051E58227}"/>
              </a:ext>
            </a:extLst>
          </p:cNvPr>
          <p:cNvGraphicFramePr/>
          <p:nvPr>
            <p:extLst>
              <p:ext uri="{D42A27DB-BD31-4B8C-83A1-F6EECF244321}">
                <p14:modId xmlns:p14="http://schemas.microsoft.com/office/powerpoint/2010/main" val="2297490580"/>
              </p:ext>
            </p:extLst>
          </p:nvPr>
        </p:nvGraphicFramePr>
        <p:xfrm>
          <a:off x="915087" y="1504976"/>
          <a:ext cx="10855348" cy="3128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8">
            <a:extLst>
              <a:ext uri="{FF2B5EF4-FFF2-40B4-BE49-F238E27FC236}">
                <a16:creationId xmlns:a16="http://schemas.microsoft.com/office/drawing/2014/main" id="{6811378E-7958-905B-4B8E-A460D53F1775}"/>
              </a:ext>
            </a:extLst>
          </p:cNvPr>
          <p:cNvGraphicFramePr/>
          <p:nvPr>
            <p:extLst>
              <p:ext uri="{D42A27DB-BD31-4B8C-83A1-F6EECF244321}">
                <p14:modId xmlns:p14="http://schemas.microsoft.com/office/powerpoint/2010/main" val="1006870173"/>
              </p:ext>
            </p:extLst>
          </p:nvPr>
        </p:nvGraphicFramePr>
        <p:xfrm>
          <a:off x="2300154" y="4730293"/>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CuadroTexto 11">
            <a:extLst>
              <a:ext uri="{FF2B5EF4-FFF2-40B4-BE49-F238E27FC236}">
                <a16:creationId xmlns:a16="http://schemas.microsoft.com/office/drawing/2014/main" id="{1FF75C8F-A74A-3AE0-71AE-E43BC993FF16}"/>
              </a:ext>
            </a:extLst>
          </p:cNvPr>
          <p:cNvSpPr txBox="1"/>
          <p:nvPr/>
        </p:nvSpPr>
        <p:spPr>
          <a:xfrm>
            <a:off x="2709946" y="5106238"/>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77% </a:t>
            </a:r>
          </a:p>
        </p:txBody>
      </p:sp>
      <p:sp>
        <p:nvSpPr>
          <p:cNvPr id="4" name="TextBox 206">
            <a:extLst>
              <a:ext uri="{FF2B5EF4-FFF2-40B4-BE49-F238E27FC236}">
                <a16:creationId xmlns:a16="http://schemas.microsoft.com/office/drawing/2014/main" id="{2B64A5CC-1C58-F64E-4372-03286A6A7392}"/>
              </a:ext>
            </a:extLst>
          </p:cNvPr>
          <p:cNvSpPr txBox="1"/>
          <p:nvPr/>
        </p:nvSpPr>
        <p:spPr>
          <a:xfrm>
            <a:off x="3344069"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 ADvocate 2</a:t>
            </a:r>
            <a:r>
              <a:rPr kumimoji="0" lang="en-US" sz="1600" b="1" i="0" u="none" strike="noStrike" kern="0" cap="none" spc="0" normalizeH="0" baseline="30000" noProof="0">
                <a:ln>
                  <a:noFill/>
                </a:ln>
                <a:solidFill>
                  <a:srgbClr val="7A45B8"/>
                </a:solidFill>
                <a:effectLst/>
                <a:uLnTx/>
                <a:uFillTx/>
                <a:latin typeface="Arial"/>
                <a:ea typeface="+mn-ea"/>
                <a:cs typeface="+mn-cs"/>
              </a:rPr>
              <a:t>1</a:t>
            </a:r>
          </a:p>
        </p:txBody>
      </p:sp>
      <p:pic>
        <p:nvPicPr>
          <p:cNvPr id="5" name="Imagen 4" descr="Forma, Rectángulo&#10;&#10;Descripción generada automáticamente">
            <a:extLst>
              <a:ext uri="{FF2B5EF4-FFF2-40B4-BE49-F238E27FC236}">
                <a16:creationId xmlns:a16="http://schemas.microsoft.com/office/drawing/2014/main" id="{7339873F-BA7C-39EB-41EF-2E01D8DC0748}"/>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14" name="Imagen 13" descr="Forma, Rectángulo&#10;&#10;Descripción generada automáticamente">
            <a:extLst>
              <a:ext uri="{FF2B5EF4-FFF2-40B4-BE49-F238E27FC236}">
                <a16:creationId xmlns:a16="http://schemas.microsoft.com/office/drawing/2014/main" id="{3B97A46E-AB39-A563-D4EC-F568A42F295F}"/>
              </a:ext>
            </a:extLst>
          </p:cNvPr>
          <p:cNvPicPr>
            <a:picLocks noChangeAspect="1"/>
          </p:cNvPicPr>
          <p:nvPr/>
        </p:nvPicPr>
        <p:blipFill>
          <a:blip r:embed="rId5"/>
          <a:stretch>
            <a:fillRect/>
          </a:stretch>
        </p:blipFill>
        <p:spPr>
          <a:xfrm>
            <a:off x="400918" y="1219823"/>
            <a:ext cx="1459172" cy="1004676"/>
          </a:xfrm>
          <a:prstGeom prst="rect">
            <a:avLst/>
          </a:prstGeom>
        </p:spPr>
      </p:pic>
      <p:sp>
        <p:nvSpPr>
          <p:cNvPr id="6" name="Marcador de pie de página 76">
            <a:extLst>
              <a:ext uri="{FF2B5EF4-FFF2-40B4-BE49-F238E27FC236}">
                <a16:creationId xmlns:a16="http://schemas.microsoft.com/office/drawing/2014/main" id="{E89D3222-42A0-4A23-2FFD-DC4E3FBCFB54}"/>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Mantenimiento de la respuesta en los pacientes que recibieron LEB en la fase de inducción y alcanzaron una respuesta IGA 0,1 con ≥2 puntos de mejoría o EASI 75 sin medicación de rescate en la Semana 16. En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ADvocate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 los análisis se realizaron en una población modificada, excluyendo 18 pacientes (de un único centro de estudio) que no cumplían los criterios de elegibilidad de padecer DA de moderada a grave. De estos pacientes, 17 entraron en el periodo de mantenimiento y fueron excluidos del análisis de eficacia de mantenimiento.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a:rPr>
              <a:t> Los datos perdidos por falta de eficacia o datos tras el uso de medicación de rescate se imputaron con NRI. Otros datos perdidos se imputaron con MI.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Para mantener el ciego, los pacientes del brazo de retirada recibieron PBO durante todo el periodo de mantenimiento.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52-week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III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Br J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2023;188(6):740-8 incluido apéndice suplementario.</a:t>
            </a:r>
          </a:p>
        </p:txBody>
      </p:sp>
    </p:spTree>
    <p:extLst>
      <p:ext uri="{BB962C8B-B14F-4D97-AF65-F5344CB8AC3E}">
        <p14:creationId xmlns:p14="http://schemas.microsoft.com/office/powerpoint/2010/main" val="3802358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7" y="278664"/>
            <a:ext cx="11373370" cy="520697"/>
          </a:xfrm>
        </p:spPr>
        <p:txBody>
          <a:bodyPr>
            <a:noAutofit/>
          </a:bodyPr>
          <a:lstStyle/>
          <a:p>
            <a:r>
              <a:rPr lang="es-ES" sz="2400" b="1">
                <a:solidFill>
                  <a:srgbClr val="834AC5"/>
                </a:solidFill>
              </a:rPr>
              <a:t>Mantenimiento de la mejora del prurito NRS ≥4puntos</a:t>
            </a:r>
            <a:r>
              <a:rPr lang="es-ES" sz="2400">
                <a:solidFill>
                  <a:srgbClr val="834AC5"/>
                </a:solidFill>
              </a:rPr>
              <a:t> </a:t>
            </a:r>
            <a:r>
              <a:rPr lang="es-ES" sz="2400">
                <a:solidFill>
                  <a:srgbClr val="002060"/>
                </a:solidFill>
              </a:rPr>
              <a:t>hasta la semana 52</a:t>
            </a:r>
          </a:p>
        </p:txBody>
      </p:sp>
      <p:sp>
        <p:nvSpPr>
          <p:cNvPr id="2" name="Rectángulo: esquinas redondeadas 1">
            <a:extLst>
              <a:ext uri="{FF2B5EF4-FFF2-40B4-BE49-F238E27FC236}">
                <a16:creationId xmlns:a16="http://schemas.microsoft.com/office/drawing/2014/main" id="{B4A3F62C-7EC1-C2CA-31F0-30D5A7855B8F}"/>
              </a:ext>
            </a:extLst>
          </p:cNvPr>
          <p:cNvSpPr/>
          <p:nvPr/>
        </p:nvSpPr>
        <p:spPr>
          <a:xfrm>
            <a:off x="2435470" y="5065198"/>
            <a:ext cx="7584544" cy="593385"/>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s-ES" sz="14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pacientes que respondieron y además lograron una mejora del prurito ≥4 puntos en la semana 16 mantuvieron la respuesta en la semana 52 con la dosis mensual.</a:t>
            </a:r>
            <a:r>
              <a:rPr kumimoji="0" lang="es-ES" sz="1800" b="1"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1</a:t>
            </a:r>
            <a:r>
              <a:rPr kumimoji="0" lang="es-ES"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1800" b="1"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5" name="Chart 8">
            <a:extLst>
              <a:ext uri="{FF2B5EF4-FFF2-40B4-BE49-F238E27FC236}">
                <a16:creationId xmlns:a16="http://schemas.microsoft.com/office/drawing/2014/main" id="{73B167A6-30BE-169C-13A2-B945A7827F47}"/>
              </a:ext>
            </a:extLst>
          </p:cNvPr>
          <p:cNvGraphicFramePr/>
          <p:nvPr>
            <p:extLst>
              <p:ext uri="{D42A27DB-BD31-4B8C-83A1-F6EECF244321}">
                <p14:modId xmlns:p14="http://schemas.microsoft.com/office/powerpoint/2010/main" val="126362406"/>
              </p:ext>
            </p:extLst>
          </p:nvPr>
        </p:nvGraphicFramePr>
        <p:xfrm>
          <a:off x="1333408" y="4790281"/>
          <a:ext cx="1496201" cy="115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a:extLst>
              <a:ext uri="{FF2B5EF4-FFF2-40B4-BE49-F238E27FC236}">
                <a16:creationId xmlns:a16="http://schemas.microsoft.com/office/drawing/2014/main" id="{64E2A6DE-4DE5-C4BD-BA26-A9FC5713D7B3}"/>
              </a:ext>
            </a:extLst>
          </p:cNvPr>
          <p:cNvSpPr txBox="1"/>
          <p:nvPr/>
        </p:nvSpPr>
        <p:spPr>
          <a:xfrm>
            <a:off x="1752278" y="5161786"/>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85% </a:t>
            </a:r>
          </a:p>
        </p:txBody>
      </p:sp>
      <p:sp>
        <p:nvSpPr>
          <p:cNvPr id="9" name="TextBox 11">
            <a:extLst>
              <a:ext uri="{FF2B5EF4-FFF2-40B4-BE49-F238E27FC236}">
                <a16:creationId xmlns:a16="http://schemas.microsoft.com/office/drawing/2014/main" id="{3FAC0373-C037-9B8B-7E57-D512FBF873EB}"/>
              </a:ext>
            </a:extLst>
          </p:cNvPr>
          <p:cNvSpPr txBox="1"/>
          <p:nvPr/>
        </p:nvSpPr>
        <p:spPr>
          <a:xfrm>
            <a:off x="5872911" y="4561571"/>
            <a:ext cx="951210" cy="282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2346A"/>
                </a:solidFill>
                <a:effectLst/>
                <a:uLnTx/>
                <a:uFillTx/>
                <a:latin typeface="Arial"/>
                <a:ea typeface="+mn-ea"/>
                <a:cs typeface="+mn-cs"/>
              </a:rPr>
              <a:t>Semana</a:t>
            </a:r>
          </a:p>
        </p:txBody>
      </p:sp>
      <p:sp>
        <p:nvSpPr>
          <p:cNvPr id="10" name="TextBox 6">
            <a:extLst>
              <a:ext uri="{FF2B5EF4-FFF2-40B4-BE49-F238E27FC236}">
                <a16:creationId xmlns:a16="http://schemas.microsoft.com/office/drawing/2014/main" id="{452F43D6-AA1A-D234-2761-81B002E973B6}"/>
              </a:ext>
            </a:extLst>
          </p:cNvPr>
          <p:cNvSpPr txBox="1"/>
          <p:nvPr/>
        </p:nvSpPr>
        <p:spPr>
          <a:xfrm rot="16200000">
            <a:off x="-297189" y="3052742"/>
            <a:ext cx="214306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333" b="1" i="0" u="none" strike="noStrike" kern="1200" cap="none" spc="0" normalizeH="0" baseline="0">
                <a:ln>
                  <a:noFill/>
                </a:ln>
                <a:solidFill>
                  <a:srgbClr val="22346A"/>
                </a:solidFill>
                <a:effectLst/>
                <a:uLnTx/>
                <a:uFillTx/>
                <a:latin typeface="Arial"/>
                <a:ea typeface="+mn-ea"/>
                <a:cs typeface="+mn-cs"/>
              </a:rPr>
              <a:t>Pacientes (%)</a:t>
            </a:r>
          </a:p>
        </p:txBody>
      </p:sp>
      <p:graphicFrame>
        <p:nvGraphicFramePr>
          <p:cNvPr id="12" name="Chart 4">
            <a:extLst>
              <a:ext uri="{FF2B5EF4-FFF2-40B4-BE49-F238E27FC236}">
                <a16:creationId xmlns:a16="http://schemas.microsoft.com/office/drawing/2014/main" id="{B139DA25-05B0-EBB4-5460-A58560A68ACF}"/>
              </a:ext>
            </a:extLst>
          </p:cNvPr>
          <p:cNvGraphicFramePr/>
          <p:nvPr>
            <p:extLst>
              <p:ext uri="{D42A27DB-BD31-4B8C-83A1-F6EECF244321}">
                <p14:modId xmlns:p14="http://schemas.microsoft.com/office/powerpoint/2010/main" val="3885576816"/>
              </p:ext>
            </p:extLst>
          </p:nvPr>
        </p:nvGraphicFramePr>
        <p:xfrm>
          <a:off x="945881" y="1439360"/>
          <a:ext cx="10842471" cy="31324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206">
            <a:extLst>
              <a:ext uri="{FF2B5EF4-FFF2-40B4-BE49-F238E27FC236}">
                <a16:creationId xmlns:a16="http://schemas.microsoft.com/office/drawing/2014/main" id="{EBF90D64-4FD1-3CF8-75D3-68FFB4C766E6}"/>
              </a:ext>
            </a:extLst>
          </p:cNvPr>
          <p:cNvSpPr txBox="1"/>
          <p:nvPr/>
        </p:nvSpPr>
        <p:spPr>
          <a:xfrm>
            <a:off x="3344069" y="1215398"/>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7A45B8"/>
                </a:solidFill>
                <a:effectLst/>
                <a:uLnTx/>
                <a:uFillTx/>
                <a:latin typeface="Arial"/>
                <a:ea typeface="+mn-ea"/>
                <a:cs typeface="+mn-cs"/>
              </a:rPr>
              <a:t>ADvocate 1 + ADvocate 2</a:t>
            </a:r>
            <a:r>
              <a:rPr kumimoji="0" lang="en-US" sz="1600" b="1" i="0" u="none" strike="noStrike" kern="0" cap="none" spc="0" normalizeH="0" baseline="30000" noProof="0">
                <a:ln>
                  <a:noFill/>
                </a:ln>
                <a:solidFill>
                  <a:srgbClr val="7A45B8"/>
                </a:solidFill>
                <a:effectLst/>
                <a:uLnTx/>
                <a:uFillTx/>
                <a:latin typeface="Arial"/>
                <a:ea typeface="+mn-ea"/>
                <a:cs typeface="+mn-cs"/>
              </a:rPr>
              <a:t>1</a:t>
            </a:r>
          </a:p>
        </p:txBody>
      </p:sp>
      <p:pic>
        <p:nvPicPr>
          <p:cNvPr id="7" name="Imagen 6" descr="Forma, Rectángulo&#10;&#10;Descripción generada automáticamente">
            <a:extLst>
              <a:ext uri="{FF2B5EF4-FFF2-40B4-BE49-F238E27FC236}">
                <a16:creationId xmlns:a16="http://schemas.microsoft.com/office/drawing/2014/main" id="{FA5C5F79-782F-E604-4B92-78BAB5747A9A}"/>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14" name="Imagen 13" descr="Forma, Rectángulo&#10;&#10;Descripción generada automáticamente">
            <a:extLst>
              <a:ext uri="{FF2B5EF4-FFF2-40B4-BE49-F238E27FC236}">
                <a16:creationId xmlns:a16="http://schemas.microsoft.com/office/drawing/2014/main" id="{F0853C14-C6B2-591C-36E9-7F13F4BD3C85}"/>
              </a:ext>
            </a:extLst>
          </p:cNvPr>
          <p:cNvPicPr>
            <a:picLocks noChangeAspect="1"/>
          </p:cNvPicPr>
          <p:nvPr/>
        </p:nvPicPr>
        <p:blipFill>
          <a:blip r:embed="rId5"/>
          <a:stretch>
            <a:fillRect/>
          </a:stretch>
        </p:blipFill>
        <p:spPr>
          <a:xfrm>
            <a:off x="400918" y="1219823"/>
            <a:ext cx="1459172" cy="1004676"/>
          </a:xfrm>
          <a:prstGeom prst="rect">
            <a:avLst/>
          </a:prstGeom>
        </p:spPr>
      </p:pic>
      <p:sp>
        <p:nvSpPr>
          <p:cNvPr id="8" name="Marcador de pie de página 76">
            <a:extLst>
              <a:ext uri="{FF2B5EF4-FFF2-40B4-BE49-F238E27FC236}">
                <a16:creationId xmlns:a16="http://schemas.microsoft.com/office/drawing/2014/main" id="{2D782D59-8B53-97FC-E11B-24BCD58BB840}"/>
              </a:ext>
            </a:extLst>
          </p:cNvPr>
          <p:cNvSpPr txBox="1">
            <a:spLocks/>
          </p:cNvSpPr>
          <p:nvPr/>
        </p:nvSpPr>
        <p:spPr>
          <a:xfrm>
            <a:off x="1441342" y="6050133"/>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Mantenimiento de la respuesta en los pacientes que recibieron LEB en la fase de inducción y alcanzaron una respuesta IGA 0,1 con ≥2 puntos de mejoría o EASI 75 sin medicación de rescate en la Semana 16. En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ADvocate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 los análisis se realizaron en una población modificada, excluyendo 18 pacientes (de un único centro de estudio) que no cumplían los criterios de elegibilidad de padecer DA de moderada a grave. De estos pacientes, 17 entraron en el periodo de mantenimiento y fueron excluidos del análisis de eficacia de mantenimiento.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a:rPr>
              <a:t> Los datos perdidos por falta de eficacia o datos tras el uso de medicación de rescate se imputaron con NRI. Otros datos perdidos se imputaron con MI.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Para mantener el ciego, los pacientes del brazo de retirada recibieron PBO durante todo el periodo de mantenimiento. </a:t>
            </a: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in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52-week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results</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randomized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double-blinded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placebo-</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controlled</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III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Br J </a:t>
            </a:r>
            <a:r>
              <a:rPr kumimoji="0" lang="es-ES" sz="700" i="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i="0" u="none" strike="noStrike" kern="1200" cap="none" spc="0" normalizeH="0" baseline="0">
                <a:ln>
                  <a:noFill/>
                </a:ln>
                <a:solidFill>
                  <a:srgbClr val="FFFFFF">
                    <a:lumMod val="65000"/>
                  </a:srgbClr>
                </a:solidFill>
                <a:effectLst/>
                <a:uLnTx/>
                <a:uFillTx/>
                <a:latin typeface="Arial" panose="020B0604020202020204"/>
                <a:ea typeface="+mn-ea"/>
                <a:cs typeface="+mn-cs"/>
              </a:rPr>
              <a:t>. 2023;188(6):740-8 incluido apéndice suplementario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841501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254D54C-EBB9-6953-4434-F5772D53E2E3}"/>
              </a:ext>
            </a:extLst>
          </p:cNvPr>
          <p:cNvSpPr>
            <a:spLocks noGrp="1"/>
          </p:cNvSpPr>
          <p:nvPr>
            <p:ph type="title"/>
          </p:nvPr>
        </p:nvSpPr>
        <p:spPr>
          <a:xfrm>
            <a:off x="541058" y="422278"/>
            <a:ext cx="9155116" cy="520697"/>
          </a:xfrm>
        </p:spPr>
        <p:txBody>
          <a:bodyPr>
            <a:normAutofit fontScale="90000"/>
          </a:bodyPr>
          <a:lstStyle/>
          <a:p>
            <a:r>
              <a:rPr lang="es-ES" b="1">
                <a:solidFill>
                  <a:srgbClr val="7A45B8"/>
                </a:solidFill>
              </a:rPr>
              <a:t>Uso de medicación de rescate </a:t>
            </a:r>
            <a:r>
              <a:rPr lang="es-ES"/>
              <a:t>en la semana 16-52</a:t>
            </a:r>
          </a:p>
        </p:txBody>
      </p:sp>
      <p:graphicFrame>
        <p:nvGraphicFramePr>
          <p:cNvPr id="9" name="Tabla 5">
            <a:extLst>
              <a:ext uri="{FF2B5EF4-FFF2-40B4-BE49-F238E27FC236}">
                <a16:creationId xmlns:a16="http://schemas.microsoft.com/office/drawing/2014/main" id="{EDDD55A2-1BB5-B701-047A-F8C172741FE0}"/>
              </a:ext>
            </a:extLst>
          </p:cNvPr>
          <p:cNvGraphicFramePr>
            <a:graphicFrameLocks noGrp="1"/>
          </p:cNvGraphicFramePr>
          <p:nvPr>
            <p:extLst>
              <p:ext uri="{D42A27DB-BD31-4B8C-83A1-F6EECF244321}">
                <p14:modId xmlns:p14="http://schemas.microsoft.com/office/powerpoint/2010/main" val="2052083529"/>
              </p:ext>
            </p:extLst>
          </p:nvPr>
        </p:nvGraphicFramePr>
        <p:xfrm>
          <a:off x="741712" y="1415133"/>
          <a:ext cx="10728000" cy="3355868"/>
        </p:xfrm>
        <a:graphic>
          <a:graphicData uri="http://schemas.openxmlformats.org/drawingml/2006/table">
            <a:tbl>
              <a:tblPr firstRow="1" bandRow="1"/>
              <a:tblGrid>
                <a:gridCol w="3600000">
                  <a:extLst>
                    <a:ext uri="{9D8B030D-6E8A-4147-A177-3AD203B41FA5}">
                      <a16:colId xmlns:a16="http://schemas.microsoft.com/office/drawing/2014/main" val="2011669309"/>
                    </a:ext>
                  </a:extLst>
                </a:gridCol>
                <a:gridCol w="2376000">
                  <a:extLst>
                    <a:ext uri="{9D8B030D-6E8A-4147-A177-3AD203B41FA5}">
                      <a16:colId xmlns:a16="http://schemas.microsoft.com/office/drawing/2014/main" val="1770488692"/>
                    </a:ext>
                  </a:extLst>
                </a:gridCol>
                <a:gridCol w="2376000">
                  <a:extLst>
                    <a:ext uri="{9D8B030D-6E8A-4147-A177-3AD203B41FA5}">
                      <a16:colId xmlns:a16="http://schemas.microsoft.com/office/drawing/2014/main" val="1740433283"/>
                    </a:ext>
                  </a:extLst>
                </a:gridCol>
                <a:gridCol w="2376000">
                  <a:extLst>
                    <a:ext uri="{9D8B030D-6E8A-4147-A177-3AD203B41FA5}">
                      <a16:colId xmlns:a16="http://schemas.microsoft.com/office/drawing/2014/main" val="4017715367"/>
                    </a:ext>
                  </a:extLst>
                </a:gridCol>
              </a:tblGrid>
              <a:tr h="29977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gridSpan="3">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Resultados agrupados de ADvocate 1 y ADvocate 2 </a:t>
                      </a:r>
                      <a:r>
                        <a:rPr lang="es-ES" sz="1400" b="1" baseline="30000" noProof="0">
                          <a:solidFill>
                            <a:srgbClr val="22346A"/>
                          </a:solidFill>
                          <a:effectLst/>
                          <a:latin typeface="Arial" panose="020B0604020202020204" pitchFamily="34" charset="0"/>
                          <a:cs typeface="Arial" panose="020B0604020202020204" pitchFamily="34" charset="0"/>
                        </a:rPr>
                        <a:t>1</a:t>
                      </a:r>
                    </a:p>
                  </a:txBody>
                  <a:tcPr marL="18000" marR="18000" anchor="ctr">
                    <a:lnL w="12700" cmpd="sng">
                      <a:solidFill>
                        <a:srgbClr val="FFFFFF"/>
                      </a:solidFill>
                    </a:lnL>
                    <a:lnR w="12700" cmpd="sng">
                      <a:no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AF5A8"/>
                    </a:solidFill>
                  </a:tcPr>
                </a:tc>
                <a:tc hMerge="1">
                  <a:txBody>
                    <a:bodyPr/>
                    <a:lstStyle/>
                    <a:p>
                      <a:endParaRPr lang="es-ES"/>
                    </a:p>
                  </a:txBody>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54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PBO (Retirada de LEBRI)</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(N=60)</a:t>
                      </a:r>
                    </a:p>
                  </a:txBody>
                  <a:tcPr marL="90000" marR="90000" marT="46800" marB="46800" anchor="ctr">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LEBRI 250 mg C4S</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(N=118)</a:t>
                      </a:r>
                    </a:p>
                  </a:txBody>
                  <a:tcPr marL="90000" marR="90000" marT="46800" marB="46800" anchor="ctr">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346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LEBRI 250 mg C2S</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(N=113)</a:t>
                      </a:r>
                    </a:p>
                  </a:txBody>
                  <a:tcPr marL="90000" marR="90000" marT="46800" marB="46800" anchor="ctr">
                    <a:lnL w="12700" cmpd="sng">
                      <a:solidFill>
                        <a:srgbClr val="FFFFFF"/>
                      </a:solid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358724">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l" defTabSz="914400" rtl="0" eaLnBrk="1" latinLnBrk="0" hangingPunct="1"/>
                      <a:r>
                        <a:rPr lang="es-ES" sz="12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Cualquier medicación de rescate</a:t>
                      </a:r>
                    </a:p>
                  </a:txBody>
                  <a:tcPr marL="90000" marR="90000" marT="46800" marB="46800" anchor="ctr">
                    <a:lnL w="12700" cmpd="sng">
                      <a:solidFill>
                        <a:srgbClr val="FFFFFF"/>
                      </a:solidFill>
                    </a:lnL>
                    <a:lnR w="12700" cmpd="sng">
                      <a:solidFill>
                        <a:srgbClr val="FFFFFF"/>
                      </a:solidFill>
                    </a:lnR>
                    <a:lnT w="12700" cmpd="sng">
                      <a:solidFill>
                        <a:srgbClr val="FFFFFF"/>
                      </a:solidFill>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11 (18,3)</a:t>
                      </a:r>
                    </a:p>
                  </a:txBody>
                  <a:tcPr marL="90000" marR="90000" marT="46800" marB="4680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19 (16,1)</a:t>
                      </a:r>
                    </a:p>
                  </a:txBody>
                  <a:tcPr marL="90000" marR="90000" marT="46800" marB="4680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14 (12,4)</a:t>
                      </a:r>
                    </a:p>
                  </a:txBody>
                  <a:tcPr marL="90000" marR="90000" marT="46800" marB="46800" anchor="ctr">
                    <a:lnL w="12700" cmpd="sng">
                      <a:solidFill>
                        <a:srgbClr val="FFFFFF"/>
                      </a:solidFill>
                    </a:lnL>
                    <a:lnR w="12700" cmpd="sng">
                      <a:no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855945058"/>
                  </a:ext>
                </a:extLst>
              </a:tr>
              <a:tr h="3587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s-ES" sz="12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Medicación tópica de rescate</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11 (18,3)</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16 (13,6)</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13 (11,5)</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055584500"/>
                  </a:ext>
                </a:extLst>
              </a:tr>
              <a:tr h="3587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latinLnBrk="0" hangingPunct="1"/>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Corticosteroides tópicos </a:t>
                      </a:r>
                    </a:p>
                  </a:txBody>
                  <a:tcPr marL="18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8 (13,3)</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14 (11,9)</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11 (9,7)</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73997913"/>
                  </a:ext>
                </a:extLst>
              </a:tr>
              <a:tr h="3587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08000" marR="0" algn="l" defTabSz="457189" rtl="0" eaLnBrk="1" latinLnBrk="0" hangingPunct="1">
                        <a:lnSpc>
                          <a:spcPct val="100000"/>
                        </a:lnSpc>
                        <a:spcBef>
                          <a:spcPts val="0"/>
                        </a:spcBef>
                        <a:spcAft>
                          <a:spcPts val="0"/>
                        </a:spcAft>
                      </a:pPr>
                      <a:r>
                        <a:rPr lang="es-ES" sz="1200" b="0" i="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TCS de baja/media </a:t>
                      </a:r>
                      <a:r>
                        <a:rPr lang="es-ES" sz="1200" b="0" i="1" kern="120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potencia</a:t>
                      </a:r>
                      <a:r>
                        <a:rPr lang="es-ES" sz="1200" b="0" i="1" kern="1200" baseline="30000" noProof="0" err="1">
                          <a:solidFill>
                            <a:srgbClr val="22346A"/>
                          </a:solidFill>
                          <a:latin typeface="Arial" panose="020B0604020202020204" pitchFamily="34" charset="0"/>
                          <a:ea typeface="Tahoma" panose="020B0604030504040204" pitchFamily="34" charset="0"/>
                          <a:cs typeface="Arial" panose="020B0604020202020204" pitchFamily="34" charset="0"/>
                        </a:rPr>
                        <a:t>a</a:t>
                      </a:r>
                      <a:endParaRPr lang="es-ES" sz="1200" b="0" i="1" kern="1200" baseline="3000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L="216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3 (5,0)</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9 (7,6)</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6 (5,3)</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801263901"/>
                  </a:ext>
                </a:extLst>
              </a:tr>
              <a:tr h="358724">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latinLnBrk="0" hangingPunct="1">
                        <a:lnSpc>
                          <a:spcPct val="100000"/>
                        </a:lnSpc>
                        <a:spcBef>
                          <a:spcPts val="0"/>
                        </a:spcBef>
                        <a:spcAft>
                          <a:spcPts val="0"/>
                        </a:spcAft>
                      </a:pPr>
                      <a:r>
                        <a:rPr lang="es-ES" sz="1200" b="0" i="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TCS de alta </a:t>
                      </a:r>
                      <a:r>
                        <a:rPr lang="es-ES" sz="1200" b="0" i="1" kern="120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potencia</a:t>
                      </a:r>
                      <a:r>
                        <a:rPr lang="es-ES" sz="1200" b="0" i="1" kern="1200" baseline="30000" noProof="0" err="1">
                          <a:solidFill>
                            <a:srgbClr val="22346A"/>
                          </a:solidFill>
                          <a:latin typeface="Arial" panose="020B0604020202020204" pitchFamily="34" charset="0"/>
                          <a:ea typeface="Tahoma" panose="020B0604030504040204" pitchFamily="34" charset="0"/>
                          <a:cs typeface="Arial" panose="020B0604020202020204" pitchFamily="34" charset="0"/>
                        </a:rPr>
                        <a:t>b</a:t>
                      </a:r>
                      <a:endParaRPr lang="es-ES" sz="1200" b="0" i="1" kern="1200" baseline="3000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L="216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6 (10,0)</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6 (5,1)</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1" u="none" strike="noStrike" kern="1200" noProof="0">
                          <a:solidFill>
                            <a:srgbClr val="22346A"/>
                          </a:solidFill>
                          <a:effectLst/>
                          <a:latin typeface="Arial" panose="020B0604020202020204" pitchFamily="34" charset="0"/>
                          <a:ea typeface="+mn-ea"/>
                          <a:cs typeface="Arial" panose="020B0604020202020204" pitchFamily="34" charset="0"/>
                        </a:rPr>
                        <a:t>5 (4,4)</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070608609"/>
                  </a:ext>
                </a:extLst>
              </a:tr>
              <a:tr h="358724">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l" defTabSz="914400" rtl="0" eaLnBrk="1"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Inhibidor tópico de la </a:t>
                      </a:r>
                      <a:r>
                        <a:rPr lang="es-ES" sz="1200" b="1" kern="1200" baseline="0" noProof="0" err="1">
                          <a:solidFill>
                            <a:srgbClr val="22346A"/>
                          </a:solidFill>
                          <a:latin typeface="Arial" panose="020B0604020202020204" pitchFamily="34" charset="0"/>
                          <a:ea typeface="Tahoma" panose="020B0604030504040204" pitchFamily="34" charset="0"/>
                          <a:cs typeface="Arial" panose="020B0604020202020204" pitchFamily="34" charset="0"/>
                        </a:rPr>
                        <a:t>calcineurina</a:t>
                      </a:r>
                      <a:endPar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endParaRPr>
                    </a:p>
                  </a:txBody>
                  <a:tcPr marL="18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3 (5,0)</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2 (1,7)</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4 (3,5)</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190883360"/>
                  </a:ext>
                </a:extLst>
              </a:tr>
              <a:tr h="358724">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l" defTabSz="914400" rtl="0" eaLnBrk="1" latinLnBrk="0" hangingPunct="1">
                        <a:lnSpc>
                          <a:spcPct val="100000"/>
                        </a:lnSpc>
                        <a:spcBef>
                          <a:spcPts val="0"/>
                        </a:spcBef>
                        <a:spcAft>
                          <a:spcPts val="0"/>
                        </a:spcAft>
                      </a:pPr>
                      <a:r>
                        <a:rPr lang="es-ES" sz="12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Medicación sistémica de rescate</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3 (2,5)</a:t>
                      </a:r>
                    </a:p>
                  </a:txBody>
                  <a:tcPr marL="90000" marR="90000" marT="46800" marB="46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B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2 (1,8)</a:t>
                      </a:r>
                    </a:p>
                  </a:txBody>
                  <a:tcPr marL="90000" marR="90000" marT="46800" marB="46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24590487"/>
                  </a:ext>
                </a:extLst>
              </a:tr>
            </a:tbl>
          </a:graphicData>
        </a:graphic>
      </p:graphicFrame>
      <p:sp>
        <p:nvSpPr>
          <p:cNvPr id="10" name="Marcador de texto 13">
            <a:extLst>
              <a:ext uri="{FF2B5EF4-FFF2-40B4-BE49-F238E27FC236}">
                <a16:creationId xmlns:a16="http://schemas.microsoft.com/office/drawing/2014/main" id="{5AE68213-6A6C-83ED-4C9C-971FD2E8A7FB}"/>
              </a:ext>
            </a:extLst>
          </p:cNvPr>
          <p:cNvSpPr txBox="1">
            <a:spLocks/>
          </p:cNvSpPr>
          <p:nvPr/>
        </p:nvSpPr>
        <p:spPr>
          <a:xfrm>
            <a:off x="1194543" y="4968262"/>
            <a:ext cx="9822337" cy="389906"/>
          </a:xfrm>
          <a:prstGeom prst="rect">
            <a:avLst/>
          </a:prstGeom>
        </p:spPr>
        <p:txBody>
          <a:bodyPr anchor="ctr" anchorCtr="0"/>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300"/>
              </a:spcBef>
              <a:spcAft>
                <a:spcPts val="600"/>
              </a:spcAft>
              <a:buClr>
                <a:srgbClr val="00BEA0"/>
              </a:buClr>
              <a:buSzPct val="100000"/>
              <a:buFont typeface="Arial" panose="020B0604020202020204" pitchFamily="34" charset="0"/>
              <a:buNone/>
              <a:tabLst/>
              <a:defRPr/>
            </a:pPr>
            <a:r>
              <a:rPr kumimoji="0" lang="es-ES" sz="1600" b="1" i="0" u="none" strike="noStrike" kern="1200" cap="none" spc="0" normalizeH="0" baseline="0" noProof="0">
                <a:ln>
                  <a:noFill/>
                </a:ln>
                <a:solidFill>
                  <a:srgbClr val="22346A"/>
                </a:solidFill>
                <a:effectLst/>
                <a:uLnTx/>
                <a:uFillTx/>
                <a:latin typeface="Arial"/>
                <a:ea typeface="+mn-ea"/>
                <a:cs typeface="Arial"/>
              </a:rPr>
              <a:t>La proporción de pacientes que utilizó algún tratamiento de rescate fue relativamente baja.</a:t>
            </a:r>
            <a:r>
              <a:rPr kumimoji="0" lang="es-ES" sz="1600" b="1" i="0" u="none" strike="noStrike" kern="1200" cap="none" spc="0" normalizeH="0" baseline="30000" noProof="0">
                <a:ln>
                  <a:noFill/>
                </a:ln>
                <a:solidFill>
                  <a:srgbClr val="22346A"/>
                </a:solidFill>
                <a:effectLst/>
                <a:uLnTx/>
                <a:uFillTx/>
                <a:latin typeface="Arial"/>
                <a:ea typeface="+mn-ea"/>
                <a:cs typeface="Arial"/>
              </a:rPr>
              <a:t>1</a:t>
            </a:r>
          </a:p>
        </p:txBody>
      </p:sp>
      <p:sp>
        <p:nvSpPr>
          <p:cNvPr id="2" name="Marcador de pie de página 76">
            <a:extLst>
              <a:ext uri="{FF2B5EF4-FFF2-40B4-BE49-F238E27FC236}">
                <a16:creationId xmlns:a16="http://schemas.microsoft.com/office/drawing/2014/main" id="{30F18E9F-02F0-D2E5-7FC9-8A1493BCBE61}"/>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700" b="1">
                <a:solidFill>
                  <a:srgbClr val="FFFFFF">
                    <a:lumMod val="65000"/>
                  </a:srgbClr>
                </a:solidFill>
                <a:latin typeface="Arial" panose="020B0604020202020204"/>
              </a:rPr>
              <a:t>a</a:t>
            </a:r>
            <a:r>
              <a:rPr lang="es-ES" sz="700">
                <a:solidFill>
                  <a:srgbClr val="FFFFFF">
                    <a:lumMod val="65000"/>
                  </a:srgbClr>
                </a:solidFill>
                <a:latin typeface="Arial" panose="020B0604020202020204"/>
              </a:rPr>
              <a:t>: Los pacientes que utilizaron TCS/TCI de rescate se clasificaron como perdidos y los datos se imputaron con MI; los pacientes que utilizaron medicación sistémica de rescate se imputaron con NRI. </a:t>
            </a:r>
            <a:r>
              <a:rPr lang="es-ES" sz="700" b="1">
                <a:solidFill>
                  <a:srgbClr val="FFFFFF">
                    <a:lumMod val="65000"/>
                  </a:srgbClr>
                </a:solidFill>
                <a:latin typeface="Arial" panose="020B0604020202020204"/>
              </a:rPr>
              <a:t>b</a:t>
            </a:r>
            <a:r>
              <a:rPr lang="es-ES" sz="700">
                <a:solidFill>
                  <a:srgbClr val="FFFFFF">
                    <a:lumMod val="65000"/>
                  </a:srgbClr>
                </a:solidFill>
                <a:latin typeface="Arial" panose="020B0604020202020204"/>
              </a:rPr>
              <a:t>: Los TCS de baja/media potencia incluidos fueron </a:t>
            </a:r>
            <a:r>
              <a:rPr lang="es-ES" sz="700" err="1">
                <a:solidFill>
                  <a:srgbClr val="FFFFFF">
                    <a:lumMod val="65000"/>
                  </a:srgbClr>
                </a:solidFill>
                <a:latin typeface="Arial" panose="020B0604020202020204"/>
              </a:rPr>
              <a:t>desonida</a:t>
            </a:r>
            <a:r>
              <a:rPr lang="es-ES" sz="700">
                <a:solidFill>
                  <a:srgbClr val="FFFFFF">
                    <a:lumMod val="65000"/>
                  </a:srgbClr>
                </a:solidFill>
                <a:latin typeface="Arial" panose="020B0604020202020204"/>
              </a:rPr>
              <a:t>, hidrocortisona, prednisolona y </a:t>
            </a:r>
            <a:r>
              <a:rPr lang="es-ES" sz="700" err="1">
                <a:solidFill>
                  <a:srgbClr val="FFFFFF">
                    <a:lumMod val="65000"/>
                  </a:srgbClr>
                </a:solidFill>
                <a:latin typeface="Arial" panose="020B0604020202020204"/>
              </a:rPr>
              <a:t>triamcinolona</a:t>
            </a:r>
            <a:r>
              <a:rPr lang="es-ES" sz="700">
                <a:solidFill>
                  <a:srgbClr val="FFFFFF">
                    <a:lumMod val="65000"/>
                  </a:srgbClr>
                </a:solidFill>
                <a:latin typeface="Arial" panose="020B0604020202020204"/>
              </a:rPr>
              <a:t>. </a:t>
            </a:r>
            <a:r>
              <a:rPr lang="es-ES" sz="700" b="1">
                <a:solidFill>
                  <a:srgbClr val="FFFFFF">
                    <a:lumMod val="65000"/>
                  </a:srgbClr>
                </a:solidFill>
                <a:latin typeface="Arial" panose="020B0604020202020204"/>
              </a:rPr>
              <a:t>c</a:t>
            </a:r>
            <a:r>
              <a:rPr lang="es-ES" sz="700">
                <a:solidFill>
                  <a:srgbClr val="FFFFFF">
                    <a:lumMod val="65000"/>
                  </a:srgbClr>
                </a:solidFill>
                <a:latin typeface="Arial" panose="020B0604020202020204"/>
              </a:rPr>
              <a:t>: Los TCS de alta potencia incluidos fueron betametasona, </a:t>
            </a:r>
            <a:r>
              <a:rPr lang="es-ES" sz="700" err="1">
                <a:solidFill>
                  <a:srgbClr val="FFFFFF">
                    <a:lumMod val="65000"/>
                  </a:srgbClr>
                </a:solidFill>
                <a:latin typeface="Arial" panose="020B0604020202020204"/>
              </a:rPr>
              <a:t>clobetasol</a:t>
            </a:r>
            <a:r>
              <a:rPr lang="es-ES" sz="700">
                <a:solidFill>
                  <a:srgbClr val="FFFFFF">
                    <a:lumMod val="65000"/>
                  </a:srgbClr>
                </a:solidFill>
                <a:latin typeface="Arial" panose="020B0604020202020204"/>
              </a:rPr>
              <a:t>, fluticasona, metilprednisolona y mometasona.</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700">
                <a:solidFill>
                  <a:srgbClr val="FFFFFF">
                    <a:lumMod val="65000"/>
                  </a:srgbClr>
                </a:solidFill>
                <a:latin typeface="Arial" panose="020B0604020202020204"/>
              </a:rPr>
              <a:t>Para la fase de mantenimiento de </a:t>
            </a:r>
            <a:r>
              <a:rPr lang="es-ES" sz="700" err="1">
                <a:solidFill>
                  <a:srgbClr val="FFFFFF">
                    <a:lumMod val="65000"/>
                  </a:srgbClr>
                </a:solidFill>
                <a:latin typeface="Arial" panose="020B0604020202020204"/>
              </a:rPr>
              <a:t>ADvocate</a:t>
            </a:r>
            <a:r>
              <a:rPr lang="es-ES" sz="700">
                <a:solidFill>
                  <a:srgbClr val="FFFFFF">
                    <a:lumMod val="65000"/>
                  </a:srgbClr>
                </a:solidFill>
                <a:latin typeface="Arial" panose="020B0604020202020204"/>
              </a:rPr>
              <a:t> 1 se usa la población primaria de mantenimiento (PPM). Para </a:t>
            </a:r>
            <a:r>
              <a:rPr lang="es-ES" sz="700" err="1">
                <a:solidFill>
                  <a:srgbClr val="FFFFFF">
                    <a:lumMod val="65000"/>
                  </a:srgbClr>
                </a:solidFill>
                <a:latin typeface="Arial" panose="020B0604020202020204"/>
              </a:rPr>
              <a:t>ADvocate</a:t>
            </a:r>
            <a:r>
              <a:rPr lang="es-ES" sz="700">
                <a:solidFill>
                  <a:srgbClr val="FFFFFF">
                    <a:lumMod val="65000"/>
                  </a:srgbClr>
                </a:solidFill>
                <a:latin typeface="Arial" panose="020B0604020202020204"/>
              </a:rPr>
              <a:t> 2 se usa la población primaria de mantenimiento modificada (</a:t>
            </a:r>
            <a:r>
              <a:rPr lang="es-ES" sz="700" err="1">
                <a:solidFill>
                  <a:srgbClr val="FFFFFF">
                    <a:lumMod val="65000"/>
                  </a:srgbClr>
                </a:solidFill>
                <a:latin typeface="Arial" panose="020B0604020202020204"/>
              </a:rPr>
              <a:t>PPMm</a:t>
            </a:r>
            <a:r>
              <a:rPr lang="es-ES" sz="700">
                <a:solidFill>
                  <a:srgbClr val="FFFFFF">
                    <a:lumMod val="65000"/>
                  </a:srgbClr>
                </a:solidFill>
                <a:latin typeface="Arial" panose="020B0604020202020204"/>
              </a:rPr>
              <a:t>), teniendo en cuenta que los análisis de eficacia en </a:t>
            </a:r>
            <a:r>
              <a:rPr lang="es-ES" sz="700" err="1">
                <a:solidFill>
                  <a:srgbClr val="FFFFFF">
                    <a:lumMod val="65000"/>
                  </a:srgbClr>
                </a:solidFill>
                <a:latin typeface="Arial" panose="020B0604020202020204"/>
              </a:rPr>
              <a:t>ADvocate</a:t>
            </a:r>
            <a:r>
              <a:rPr lang="es-ES" sz="700">
                <a:solidFill>
                  <a:srgbClr val="FFFFFF">
                    <a:lumMod val="65000"/>
                  </a:srgbClr>
                </a:solidFill>
                <a:latin typeface="Arial" panose="020B0604020202020204"/>
              </a:rPr>
              <a:t> 1 utilizaron la población por intención de tratar (ITT; todos los pacientes aleatorizados). En </a:t>
            </a:r>
            <a:r>
              <a:rPr lang="es-ES" sz="700" err="1">
                <a:solidFill>
                  <a:srgbClr val="FFFFFF">
                    <a:lumMod val="65000"/>
                  </a:srgbClr>
                </a:solidFill>
                <a:latin typeface="Arial" panose="020B0604020202020204"/>
              </a:rPr>
              <a:t>ADvocate</a:t>
            </a:r>
            <a:r>
              <a:rPr lang="es-ES" sz="700">
                <a:solidFill>
                  <a:srgbClr val="FFFFFF">
                    <a:lumMod val="65000"/>
                  </a:srgbClr>
                </a:solidFill>
                <a:latin typeface="Arial" panose="020B0604020202020204"/>
              </a:rPr>
              <a:t> 2, un total de 18 pacientes de un único centro de estudio fueron excluidos de la población ITT, ya que algunos o todos los participantes en el estudio no cumplían los criterios de elegibilidad de padecer DA de moderada a grave. Por lo tanto, los análisis de eficacia en </a:t>
            </a:r>
            <a:r>
              <a:rPr lang="es-ES" sz="700" err="1">
                <a:solidFill>
                  <a:srgbClr val="FFFFFF">
                    <a:lumMod val="65000"/>
                  </a:srgbClr>
                </a:solidFill>
                <a:latin typeface="Arial" panose="020B0604020202020204"/>
              </a:rPr>
              <a:t>ADvocate</a:t>
            </a:r>
            <a:r>
              <a:rPr lang="es-ES" sz="700">
                <a:solidFill>
                  <a:srgbClr val="FFFFFF">
                    <a:lumMod val="65000"/>
                  </a:srgbClr>
                </a:solidFill>
                <a:latin typeface="Arial" panose="020B0604020202020204"/>
              </a:rPr>
              <a:t> 2 utilizaron la población por intención de tratar modificada (</a:t>
            </a:r>
            <a:r>
              <a:rPr lang="es-ES" sz="700" err="1">
                <a:solidFill>
                  <a:srgbClr val="FFFFFF">
                    <a:lumMod val="65000"/>
                  </a:srgbClr>
                </a:solidFill>
                <a:latin typeface="Arial" panose="020B0604020202020204"/>
              </a:rPr>
              <a:t>ITTm</a:t>
            </a:r>
            <a:r>
              <a:rPr lang="es-ES" sz="700">
                <a:solidFill>
                  <a:srgbClr val="FFFFFF">
                    <a:lumMod val="65000"/>
                  </a:srgbClr>
                </a:solidFill>
                <a:latin typeface="Arial" panose="020B060402020202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700">
                <a:solidFill>
                  <a:srgbClr val="FFFFFF">
                    <a:lumMod val="65000"/>
                  </a:srgbClr>
                </a:solidFill>
                <a:latin typeface="Arial" panose="020B0604020202020204"/>
              </a:rPr>
              <a:t>1. </a:t>
            </a:r>
            <a:r>
              <a:rPr lang="es-ES" sz="700" err="1">
                <a:solidFill>
                  <a:srgbClr val="FFFFFF">
                    <a:lumMod val="65000"/>
                  </a:srgbClr>
                </a:solidFill>
                <a:latin typeface="Arial" panose="020B0604020202020204"/>
              </a:rPr>
              <a:t>Blauvelt</a:t>
            </a:r>
            <a:r>
              <a:rPr lang="es-ES" sz="700">
                <a:solidFill>
                  <a:srgbClr val="FFFFFF">
                    <a:lumMod val="65000"/>
                  </a:srgbClr>
                </a:solidFill>
                <a:latin typeface="Arial" panose="020B0604020202020204"/>
              </a:rPr>
              <a:t> A, et al. </a:t>
            </a:r>
            <a:r>
              <a:rPr lang="es-ES" sz="700" err="1">
                <a:solidFill>
                  <a:srgbClr val="FFFFFF">
                    <a:lumMod val="65000"/>
                  </a:srgbClr>
                </a:solidFill>
                <a:latin typeface="Arial" panose="020B0604020202020204"/>
              </a:rPr>
              <a:t>Efficacy</a:t>
            </a:r>
            <a:r>
              <a:rPr lang="es-ES" sz="700">
                <a:solidFill>
                  <a:srgbClr val="FFFFFF">
                    <a:lumMod val="65000"/>
                  </a:srgbClr>
                </a:solidFill>
                <a:latin typeface="Arial" panose="020B0604020202020204"/>
              </a:rPr>
              <a:t> and safety </a:t>
            </a:r>
            <a:r>
              <a:rPr lang="es-ES" sz="700" err="1">
                <a:solidFill>
                  <a:srgbClr val="FFFFFF">
                    <a:lumMod val="65000"/>
                  </a:srgbClr>
                </a:solidFill>
                <a:latin typeface="Arial" panose="020B0604020202020204"/>
              </a:rPr>
              <a:t>of</a:t>
            </a:r>
            <a:r>
              <a:rPr lang="es-ES" sz="700">
                <a:solidFill>
                  <a:srgbClr val="FFFFFF">
                    <a:lumMod val="65000"/>
                  </a:srgbClr>
                </a:solidFill>
                <a:latin typeface="Arial" panose="020B0604020202020204"/>
              </a:rPr>
              <a:t> lebrikizumab in </a:t>
            </a:r>
            <a:r>
              <a:rPr lang="es-ES" sz="700" err="1">
                <a:solidFill>
                  <a:srgbClr val="FFFFFF">
                    <a:lumMod val="65000"/>
                  </a:srgbClr>
                </a:solidFill>
                <a:latin typeface="Arial" panose="020B0604020202020204"/>
              </a:rPr>
              <a:t>moderate</a:t>
            </a:r>
            <a:r>
              <a:rPr lang="es-ES" sz="700">
                <a:solidFill>
                  <a:srgbClr val="FFFFFF">
                    <a:lumMod val="65000"/>
                  </a:srgbClr>
                </a:solidFill>
                <a:latin typeface="Arial" panose="020B0604020202020204"/>
              </a:rPr>
              <a:t>-</a:t>
            </a:r>
            <a:r>
              <a:rPr lang="es-ES" sz="700" err="1">
                <a:solidFill>
                  <a:srgbClr val="FFFFFF">
                    <a:lumMod val="65000"/>
                  </a:srgbClr>
                </a:solidFill>
                <a:latin typeface="Arial" panose="020B0604020202020204"/>
              </a:rPr>
              <a:t>to</a:t>
            </a:r>
            <a:r>
              <a:rPr lang="es-ES" sz="700">
                <a:solidFill>
                  <a:srgbClr val="FFFFFF">
                    <a:lumMod val="65000"/>
                  </a:srgbClr>
                </a:solidFill>
                <a:latin typeface="Arial" panose="020B0604020202020204"/>
              </a:rPr>
              <a:t>-severe </a:t>
            </a:r>
            <a:r>
              <a:rPr lang="es-ES" sz="700" err="1">
                <a:solidFill>
                  <a:srgbClr val="FFFFFF">
                    <a:lumMod val="65000"/>
                  </a:srgbClr>
                </a:solidFill>
                <a:latin typeface="Arial" panose="020B0604020202020204"/>
              </a:rPr>
              <a:t>atopic</a:t>
            </a:r>
            <a:r>
              <a:rPr lang="es-ES" sz="700">
                <a:solidFill>
                  <a:srgbClr val="FFFFFF">
                    <a:lumMod val="65000"/>
                  </a:srgbClr>
                </a:solidFill>
                <a:latin typeface="Arial" panose="020B0604020202020204"/>
              </a:rPr>
              <a:t> dermatitis: 52-week </a:t>
            </a:r>
            <a:r>
              <a:rPr lang="es-ES" sz="700" err="1">
                <a:solidFill>
                  <a:srgbClr val="FFFFFF">
                    <a:lumMod val="65000"/>
                  </a:srgbClr>
                </a:solidFill>
                <a:latin typeface="Arial" panose="020B0604020202020204"/>
              </a:rPr>
              <a:t>results</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of</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two</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randomized</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double-blinded</a:t>
            </a:r>
            <a:r>
              <a:rPr lang="es-ES" sz="700">
                <a:solidFill>
                  <a:srgbClr val="FFFFFF">
                    <a:lumMod val="65000"/>
                  </a:srgbClr>
                </a:solidFill>
                <a:latin typeface="Arial" panose="020B0604020202020204"/>
              </a:rPr>
              <a:t> placebo-</a:t>
            </a:r>
            <a:r>
              <a:rPr lang="es-ES" sz="700" err="1">
                <a:solidFill>
                  <a:srgbClr val="FFFFFF">
                    <a:lumMod val="65000"/>
                  </a:srgbClr>
                </a:solidFill>
                <a:latin typeface="Arial" panose="020B0604020202020204"/>
              </a:rPr>
              <a:t>controlled</a:t>
            </a:r>
            <a:r>
              <a:rPr lang="es-ES" sz="700">
                <a:solidFill>
                  <a:srgbClr val="FFFFFF">
                    <a:lumMod val="65000"/>
                  </a:srgbClr>
                </a:solidFill>
                <a:latin typeface="Arial" panose="020B0604020202020204"/>
              </a:rPr>
              <a:t> </a:t>
            </a:r>
            <a:r>
              <a:rPr lang="es-ES" sz="700" err="1">
                <a:solidFill>
                  <a:srgbClr val="FFFFFF">
                    <a:lumMod val="65000"/>
                  </a:srgbClr>
                </a:solidFill>
                <a:latin typeface="Arial" panose="020B0604020202020204"/>
              </a:rPr>
              <a:t>phase</a:t>
            </a:r>
            <a:r>
              <a:rPr lang="es-ES" sz="700">
                <a:solidFill>
                  <a:srgbClr val="FFFFFF">
                    <a:lumMod val="65000"/>
                  </a:srgbClr>
                </a:solidFill>
                <a:latin typeface="Arial" panose="020B0604020202020204"/>
              </a:rPr>
              <a:t> III </a:t>
            </a:r>
            <a:r>
              <a:rPr lang="es-ES" sz="700" err="1">
                <a:solidFill>
                  <a:srgbClr val="FFFFFF">
                    <a:lumMod val="65000"/>
                  </a:srgbClr>
                </a:solidFill>
                <a:latin typeface="Arial" panose="020B0604020202020204"/>
              </a:rPr>
              <a:t>trials</a:t>
            </a:r>
            <a:r>
              <a:rPr lang="es-ES" sz="700">
                <a:solidFill>
                  <a:srgbClr val="FFFFFF">
                    <a:lumMod val="65000"/>
                  </a:srgbClr>
                </a:solidFill>
                <a:latin typeface="Arial" panose="020B0604020202020204"/>
              </a:rPr>
              <a:t>. Br J </a:t>
            </a:r>
            <a:r>
              <a:rPr lang="es-ES" sz="700" err="1">
                <a:solidFill>
                  <a:srgbClr val="FFFFFF">
                    <a:lumMod val="65000"/>
                  </a:srgbClr>
                </a:solidFill>
                <a:latin typeface="Arial" panose="020B0604020202020204"/>
              </a:rPr>
              <a:t>Dermatol</a:t>
            </a:r>
            <a:r>
              <a:rPr lang="es-ES" sz="700">
                <a:solidFill>
                  <a:srgbClr val="FFFFFF">
                    <a:lumMod val="65000"/>
                  </a:srgbClr>
                </a:solidFill>
                <a:latin typeface="Arial" panose="020B0604020202020204"/>
              </a:rPr>
              <a:t>. 2023;188(6):740-8 incluido apéndice suplementario</a:t>
            </a:r>
            <a:r>
              <a:rPr lang="es-ES" sz="700" b="1">
                <a:solidFill>
                  <a:srgbClr val="FFFFFF">
                    <a:lumMod val="65000"/>
                  </a:srgbClr>
                </a:solidFill>
                <a:latin typeface="Arial" panose="020B0604020202020204"/>
              </a:rPr>
              <a:t>.</a:t>
            </a:r>
            <a:r>
              <a:rPr lang="es-ES" sz="700">
                <a:solidFill>
                  <a:srgbClr val="FFFFFF">
                    <a:lumMod val="65000"/>
                  </a:srgbClr>
                </a:solidFill>
                <a:latin typeface="Arial" panose="020B0604020202020204"/>
              </a:rPr>
              <a:t> 2. </a:t>
            </a:r>
            <a:r>
              <a:rPr lang="es-ES" sz="700" err="1">
                <a:solidFill>
                  <a:srgbClr val="FFFFFF">
                    <a:lumMod val="65000"/>
                  </a:srgbClr>
                </a:solidFill>
                <a:highlight>
                  <a:srgbClr val="FFFF00"/>
                </a:highlight>
                <a:latin typeface="Arial" panose="020B0604020202020204"/>
              </a:rPr>
              <a:t>Blauvelt</a:t>
            </a:r>
            <a:r>
              <a:rPr lang="es-ES" sz="700">
                <a:solidFill>
                  <a:srgbClr val="FFFFFF">
                    <a:lumMod val="65000"/>
                  </a:srgbClr>
                </a:solidFill>
                <a:highlight>
                  <a:srgbClr val="FFFF00"/>
                </a:highlight>
                <a:latin typeface="Arial" panose="020B0604020202020204"/>
              </a:rPr>
              <a:t> A, et al. Presentado en: EADV 2022. </a:t>
            </a:r>
            <a:r>
              <a:rPr lang="es-ES" sz="700" err="1">
                <a:solidFill>
                  <a:srgbClr val="FFFFFF">
                    <a:lumMod val="65000"/>
                  </a:srgbClr>
                </a:solidFill>
                <a:highlight>
                  <a:srgbClr val="FFFF00"/>
                </a:highlight>
                <a:latin typeface="Arial" panose="020B0604020202020204"/>
              </a:rPr>
              <a:t>Abstract</a:t>
            </a:r>
            <a:r>
              <a:rPr lang="es-ES" sz="700">
                <a:solidFill>
                  <a:srgbClr val="FFFFFF">
                    <a:lumMod val="65000"/>
                  </a:srgbClr>
                </a:solidFill>
                <a:highlight>
                  <a:srgbClr val="FFFF00"/>
                </a:highlight>
                <a:latin typeface="Arial" panose="020B0604020202020204"/>
              </a:rPr>
              <a:t> 3456.</a:t>
            </a:r>
          </a:p>
        </p:txBody>
      </p:sp>
    </p:spTree>
    <p:extLst>
      <p:ext uri="{BB962C8B-B14F-4D97-AF65-F5344CB8AC3E}">
        <p14:creationId xmlns:p14="http://schemas.microsoft.com/office/powerpoint/2010/main" val="3904447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E77D8-D21B-77A1-B400-1D9BBB7998A7}"/>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D5A6207-D909-B7C0-757C-5A8719C67097}"/>
              </a:ext>
            </a:extLst>
          </p:cNvPr>
          <p:cNvSpPr>
            <a:spLocks noGrp="1"/>
          </p:cNvSpPr>
          <p:nvPr>
            <p:ph type="title"/>
          </p:nvPr>
        </p:nvSpPr>
        <p:spPr>
          <a:xfrm>
            <a:off x="541338" y="79375"/>
            <a:ext cx="11020742" cy="903288"/>
          </a:xfrm>
        </p:spPr>
        <p:txBody>
          <a:bodyPr>
            <a:normAutofit/>
          </a:bodyPr>
          <a:lstStyle/>
          <a:p>
            <a:r>
              <a:rPr lang="es-ES" sz="2400"/>
              <a:t>Ensayos clínicos de fase 3 con lebrikizumab en dermatitis atópica</a:t>
            </a:r>
          </a:p>
        </p:txBody>
      </p:sp>
      <p:pic>
        <p:nvPicPr>
          <p:cNvPr id="39" name="Imagen 38" descr="Forma, Rectángulo&#10;&#10;Descripción generada automáticamente">
            <a:extLst>
              <a:ext uri="{FF2B5EF4-FFF2-40B4-BE49-F238E27FC236}">
                <a16:creationId xmlns:a16="http://schemas.microsoft.com/office/drawing/2014/main" id="{F00AB652-CEBC-35C2-B2A7-C882E9714C62}"/>
              </a:ext>
            </a:extLst>
          </p:cNvPr>
          <p:cNvPicPr>
            <a:picLocks noChangeAspect="1"/>
          </p:cNvPicPr>
          <p:nvPr/>
        </p:nvPicPr>
        <p:blipFill>
          <a:blip r:embed="rId3"/>
          <a:stretch>
            <a:fillRect/>
          </a:stretch>
        </p:blipFill>
        <p:spPr>
          <a:xfrm>
            <a:off x="114221" y="1054073"/>
            <a:ext cx="1459172" cy="1004676"/>
          </a:xfrm>
          <a:prstGeom prst="rect">
            <a:avLst/>
          </a:prstGeom>
        </p:spPr>
      </p:pic>
      <p:pic>
        <p:nvPicPr>
          <p:cNvPr id="40" name="Imagen 39" descr="Forma, Rectángulo&#10;&#10;Descripción generada automáticamente">
            <a:extLst>
              <a:ext uri="{FF2B5EF4-FFF2-40B4-BE49-F238E27FC236}">
                <a16:creationId xmlns:a16="http://schemas.microsoft.com/office/drawing/2014/main" id="{9F1DBB13-8599-2400-BD57-F3532445F3E2}"/>
              </a:ext>
            </a:extLst>
          </p:cNvPr>
          <p:cNvPicPr>
            <a:picLocks noChangeAspect="1"/>
          </p:cNvPicPr>
          <p:nvPr/>
        </p:nvPicPr>
        <p:blipFill>
          <a:blip r:embed="rId3"/>
          <a:stretch>
            <a:fillRect/>
          </a:stretch>
        </p:blipFill>
        <p:spPr>
          <a:xfrm rot="10800000">
            <a:off x="10594024" y="5030175"/>
            <a:ext cx="1459172" cy="1004676"/>
          </a:xfrm>
          <a:prstGeom prst="rect">
            <a:avLst/>
          </a:prstGeom>
        </p:spPr>
      </p:pic>
      <p:graphicFrame>
        <p:nvGraphicFramePr>
          <p:cNvPr id="4" name="object 2">
            <a:extLst>
              <a:ext uri="{FF2B5EF4-FFF2-40B4-BE49-F238E27FC236}">
                <a16:creationId xmlns:a16="http://schemas.microsoft.com/office/drawing/2014/main" id="{2034A7E3-B635-EB7E-0B3E-F090D1159B2A}"/>
              </a:ext>
            </a:extLst>
          </p:cNvPr>
          <p:cNvGraphicFramePr>
            <a:graphicFrameLocks noGrp="1"/>
          </p:cNvGraphicFramePr>
          <p:nvPr/>
        </p:nvGraphicFramePr>
        <p:xfrm>
          <a:off x="695585" y="1303335"/>
          <a:ext cx="10824841" cy="1096010"/>
        </p:xfrm>
        <a:graphic>
          <a:graphicData uri="http://schemas.openxmlformats.org/drawingml/2006/table">
            <a:tbl>
              <a:tblPr firstRow="1" bandRow="1">
                <a:tableStyleId>{2D5ABB26-0587-4C30-8999-92F81FD0307C}</a:tableStyleId>
              </a:tblPr>
              <a:tblGrid>
                <a:gridCol w="788670">
                  <a:extLst>
                    <a:ext uri="{9D8B030D-6E8A-4147-A177-3AD203B41FA5}">
                      <a16:colId xmlns:a16="http://schemas.microsoft.com/office/drawing/2014/main" val="20000"/>
                    </a:ext>
                  </a:extLst>
                </a:gridCol>
                <a:gridCol w="1059180">
                  <a:extLst>
                    <a:ext uri="{9D8B030D-6E8A-4147-A177-3AD203B41FA5}">
                      <a16:colId xmlns:a16="http://schemas.microsoft.com/office/drawing/2014/main" val="20001"/>
                    </a:ext>
                  </a:extLst>
                </a:gridCol>
                <a:gridCol w="966469">
                  <a:extLst>
                    <a:ext uri="{9D8B030D-6E8A-4147-A177-3AD203B41FA5}">
                      <a16:colId xmlns:a16="http://schemas.microsoft.com/office/drawing/2014/main" val="20002"/>
                    </a:ext>
                  </a:extLst>
                </a:gridCol>
                <a:gridCol w="845184">
                  <a:extLst>
                    <a:ext uri="{9D8B030D-6E8A-4147-A177-3AD203B41FA5}">
                      <a16:colId xmlns:a16="http://schemas.microsoft.com/office/drawing/2014/main" val="20003"/>
                    </a:ext>
                  </a:extLst>
                </a:gridCol>
                <a:gridCol w="835660">
                  <a:extLst>
                    <a:ext uri="{9D8B030D-6E8A-4147-A177-3AD203B41FA5}">
                      <a16:colId xmlns:a16="http://schemas.microsoft.com/office/drawing/2014/main" val="20004"/>
                    </a:ext>
                  </a:extLst>
                </a:gridCol>
                <a:gridCol w="930910">
                  <a:extLst>
                    <a:ext uri="{9D8B030D-6E8A-4147-A177-3AD203B41FA5}">
                      <a16:colId xmlns:a16="http://schemas.microsoft.com/office/drawing/2014/main" val="20005"/>
                    </a:ext>
                  </a:extLst>
                </a:gridCol>
                <a:gridCol w="901064">
                  <a:extLst>
                    <a:ext uri="{9D8B030D-6E8A-4147-A177-3AD203B41FA5}">
                      <a16:colId xmlns:a16="http://schemas.microsoft.com/office/drawing/2014/main" val="20006"/>
                    </a:ext>
                  </a:extLst>
                </a:gridCol>
                <a:gridCol w="934085">
                  <a:extLst>
                    <a:ext uri="{9D8B030D-6E8A-4147-A177-3AD203B41FA5}">
                      <a16:colId xmlns:a16="http://schemas.microsoft.com/office/drawing/2014/main" val="20007"/>
                    </a:ext>
                  </a:extLst>
                </a:gridCol>
                <a:gridCol w="838834">
                  <a:extLst>
                    <a:ext uri="{9D8B030D-6E8A-4147-A177-3AD203B41FA5}">
                      <a16:colId xmlns:a16="http://schemas.microsoft.com/office/drawing/2014/main" val="20008"/>
                    </a:ext>
                  </a:extLst>
                </a:gridCol>
                <a:gridCol w="996315">
                  <a:extLst>
                    <a:ext uri="{9D8B030D-6E8A-4147-A177-3AD203B41FA5}">
                      <a16:colId xmlns:a16="http://schemas.microsoft.com/office/drawing/2014/main" val="20009"/>
                    </a:ext>
                  </a:extLst>
                </a:gridCol>
                <a:gridCol w="768350">
                  <a:extLst>
                    <a:ext uri="{9D8B030D-6E8A-4147-A177-3AD203B41FA5}">
                      <a16:colId xmlns:a16="http://schemas.microsoft.com/office/drawing/2014/main" val="20010"/>
                    </a:ext>
                  </a:extLst>
                </a:gridCol>
                <a:gridCol w="960120">
                  <a:extLst>
                    <a:ext uri="{9D8B030D-6E8A-4147-A177-3AD203B41FA5}">
                      <a16:colId xmlns:a16="http://schemas.microsoft.com/office/drawing/2014/main" val="20011"/>
                    </a:ext>
                  </a:extLst>
                </a:gridCol>
              </a:tblGrid>
              <a:tr h="201295">
                <a:tc>
                  <a:txBody>
                    <a:bodyPr/>
                    <a:lstStyle/>
                    <a:p>
                      <a:pPr>
                        <a:lnSpc>
                          <a:spcPct val="100000"/>
                        </a:lnSpc>
                      </a:pPr>
                      <a:endParaRPr sz="900">
                        <a:latin typeface="Times New Roman"/>
                        <a:cs typeface="Times New Roman"/>
                      </a:endParaRPr>
                    </a:p>
                  </a:txBody>
                  <a:tcPr marL="0" marR="0" marT="0" marB="0">
                    <a:lnB w="9525">
                      <a:solidFill>
                        <a:srgbClr val="CAF5A8"/>
                      </a:solidFill>
                      <a:prstDash val="solid"/>
                    </a:lnB>
                  </a:tcPr>
                </a:tc>
                <a:tc>
                  <a:txBody>
                    <a:bodyPr/>
                    <a:lstStyle/>
                    <a:p>
                      <a:pPr marL="161290" algn="ctr">
                        <a:lnSpc>
                          <a:spcPts val="1005"/>
                        </a:lnSpc>
                      </a:pPr>
                      <a:r>
                        <a:rPr sz="900" b="1">
                          <a:solidFill>
                            <a:srgbClr val="22346A"/>
                          </a:solidFill>
                          <a:latin typeface="Arial"/>
                          <a:cs typeface="Arial"/>
                        </a:rPr>
                        <a:t>ADvocate</a:t>
                      </a:r>
                      <a:r>
                        <a:rPr sz="900" b="1" spc="5">
                          <a:solidFill>
                            <a:srgbClr val="22346A"/>
                          </a:solidFill>
                          <a:latin typeface="Arial"/>
                          <a:cs typeface="Arial"/>
                        </a:rPr>
                        <a:t> </a:t>
                      </a:r>
                      <a:r>
                        <a:rPr sz="900" b="1" spc="-20">
                          <a:solidFill>
                            <a:srgbClr val="22346A"/>
                          </a:solidFill>
                          <a:latin typeface="Arial"/>
                          <a:cs typeface="Arial"/>
                        </a:rPr>
                        <a:t>1</a:t>
                      </a:r>
                      <a:r>
                        <a:rPr sz="750" b="1" spc="-30" baseline="33333">
                          <a:solidFill>
                            <a:srgbClr val="22346A"/>
                          </a:solidFill>
                          <a:latin typeface="Arial"/>
                          <a:cs typeface="Arial"/>
                        </a:rPr>
                        <a:t>2,3</a:t>
                      </a:r>
                      <a:endParaRPr sz="750" baseline="33333">
                        <a:latin typeface="Arial"/>
                        <a:cs typeface="Arial"/>
                      </a:endParaRPr>
                    </a:p>
                  </a:txBody>
                  <a:tcPr marL="0" marR="0" marT="0" marB="0">
                    <a:lnB w="9525">
                      <a:solidFill>
                        <a:srgbClr val="CAF5A8"/>
                      </a:solidFill>
                      <a:prstDash val="solid"/>
                    </a:lnB>
                  </a:tcPr>
                </a:tc>
                <a:tc>
                  <a:txBody>
                    <a:bodyPr/>
                    <a:lstStyle/>
                    <a:p>
                      <a:pPr marR="60960" algn="ctr">
                        <a:lnSpc>
                          <a:spcPts val="1005"/>
                        </a:lnSpc>
                      </a:pPr>
                      <a:r>
                        <a:rPr sz="900" b="1">
                          <a:solidFill>
                            <a:srgbClr val="22346A"/>
                          </a:solidFill>
                          <a:latin typeface="Arial"/>
                          <a:cs typeface="Arial"/>
                        </a:rPr>
                        <a:t>ADvocate</a:t>
                      </a:r>
                      <a:r>
                        <a:rPr sz="900" b="1" spc="5">
                          <a:solidFill>
                            <a:srgbClr val="22346A"/>
                          </a:solidFill>
                          <a:latin typeface="Arial"/>
                          <a:cs typeface="Arial"/>
                        </a:rPr>
                        <a:t> </a:t>
                      </a:r>
                      <a:r>
                        <a:rPr sz="900" b="1" spc="-20">
                          <a:solidFill>
                            <a:srgbClr val="22346A"/>
                          </a:solidFill>
                          <a:latin typeface="Arial"/>
                          <a:cs typeface="Arial"/>
                        </a:rPr>
                        <a:t>2</a:t>
                      </a:r>
                      <a:r>
                        <a:rPr sz="750" b="1" spc="-30" baseline="33333">
                          <a:solidFill>
                            <a:srgbClr val="22346A"/>
                          </a:solidFill>
                          <a:latin typeface="Arial"/>
                          <a:cs typeface="Arial"/>
                        </a:rPr>
                        <a:t>2,3</a:t>
                      </a:r>
                      <a:endParaRPr sz="750" baseline="33333">
                        <a:latin typeface="Arial"/>
                        <a:cs typeface="Arial"/>
                      </a:endParaRPr>
                    </a:p>
                  </a:txBody>
                  <a:tcPr marL="0" marR="0" marT="0" marB="0">
                    <a:lnB w="9525">
                      <a:solidFill>
                        <a:srgbClr val="CAF5A8"/>
                      </a:solidFill>
                      <a:prstDash val="solid"/>
                    </a:lnB>
                  </a:tcPr>
                </a:tc>
                <a:tc>
                  <a:txBody>
                    <a:bodyPr/>
                    <a:lstStyle/>
                    <a:p>
                      <a:pPr marR="76835" algn="ctr">
                        <a:lnSpc>
                          <a:spcPts val="1005"/>
                        </a:lnSpc>
                      </a:pPr>
                      <a:r>
                        <a:rPr sz="900" b="1" spc="-10">
                          <a:solidFill>
                            <a:srgbClr val="22346A"/>
                          </a:solidFill>
                          <a:latin typeface="Arial"/>
                          <a:cs typeface="Arial"/>
                        </a:rPr>
                        <a:t>ADhere</a:t>
                      </a:r>
                      <a:r>
                        <a:rPr sz="750" b="1" spc="-15" baseline="33333">
                          <a:solidFill>
                            <a:srgbClr val="22346A"/>
                          </a:solidFill>
                          <a:latin typeface="Arial"/>
                          <a:cs typeface="Arial"/>
                        </a:rPr>
                        <a:t>4</a:t>
                      </a:r>
                      <a:endParaRPr sz="750" baseline="33333">
                        <a:latin typeface="Arial"/>
                        <a:cs typeface="Arial"/>
                      </a:endParaRPr>
                    </a:p>
                  </a:txBody>
                  <a:tcPr marL="0" marR="0" marT="0" marB="0">
                    <a:lnB w="9525">
                      <a:solidFill>
                        <a:srgbClr val="CAF5A8"/>
                      </a:solidFill>
                      <a:prstDash val="solid"/>
                    </a:lnB>
                  </a:tcPr>
                </a:tc>
                <a:tc>
                  <a:txBody>
                    <a:bodyPr/>
                    <a:lstStyle/>
                    <a:p>
                      <a:pPr marL="29845" algn="ctr">
                        <a:lnSpc>
                          <a:spcPts val="1005"/>
                        </a:lnSpc>
                      </a:pPr>
                      <a:r>
                        <a:rPr sz="900" b="1" spc="-10">
                          <a:solidFill>
                            <a:srgbClr val="22346A"/>
                          </a:solidFill>
                          <a:latin typeface="Arial"/>
                          <a:cs typeface="Arial"/>
                        </a:rPr>
                        <a:t>ADore</a:t>
                      </a:r>
                      <a:r>
                        <a:rPr sz="750" b="1" spc="-15" baseline="33333">
                          <a:solidFill>
                            <a:srgbClr val="22346A"/>
                          </a:solidFill>
                          <a:latin typeface="Arial"/>
                          <a:cs typeface="Arial"/>
                        </a:rPr>
                        <a:t>5</a:t>
                      </a:r>
                      <a:endParaRPr sz="750" baseline="33333">
                        <a:latin typeface="Arial"/>
                        <a:cs typeface="Arial"/>
                      </a:endParaRPr>
                    </a:p>
                  </a:txBody>
                  <a:tcPr marL="0" marR="0" marT="0" marB="0">
                    <a:lnB w="9525">
                      <a:solidFill>
                        <a:srgbClr val="CAF5A8"/>
                      </a:solidFill>
                      <a:prstDash val="solid"/>
                    </a:lnB>
                  </a:tcPr>
                </a:tc>
                <a:tc>
                  <a:txBody>
                    <a:bodyPr/>
                    <a:lstStyle/>
                    <a:p>
                      <a:pPr marL="58419" algn="ctr">
                        <a:lnSpc>
                          <a:spcPts val="1005"/>
                        </a:lnSpc>
                      </a:pPr>
                      <a:r>
                        <a:rPr sz="900" b="1">
                          <a:solidFill>
                            <a:srgbClr val="22346A"/>
                          </a:solidFill>
                          <a:latin typeface="Arial"/>
                          <a:cs typeface="Arial"/>
                        </a:rPr>
                        <a:t>ADopt</a:t>
                      </a:r>
                      <a:r>
                        <a:rPr sz="900" b="1" spc="25">
                          <a:solidFill>
                            <a:srgbClr val="22346A"/>
                          </a:solidFill>
                          <a:latin typeface="Arial"/>
                          <a:cs typeface="Arial"/>
                        </a:rPr>
                        <a:t> </a:t>
                      </a:r>
                      <a:r>
                        <a:rPr sz="900" b="1" spc="-25">
                          <a:solidFill>
                            <a:srgbClr val="22346A"/>
                          </a:solidFill>
                          <a:latin typeface="Arial"/>
                          <a:cs typeface="Arial"/>
                        </a:rPr>
                        <a:t>VA</a:t>
                      </a:r>
                      <a:r>
                        <a:rPr sz="750" b="1" spc="-37" baseline="33333">
                          <a:solidFill>
                            <a:srgbClr val="22346A"/>
                          </a:solidFill>
                          <a:latin typeface="Arial"/>
                          <a:cs typeface="Arial"/>
                        </a:rPr>
                        <a:t>6</a:t>
                      </a:r>
                      <a:endParaRPr sz="750" baseline="33333">
                        <a:latin typeface="Arial"/>
                        <a:cs typeface="Arial"/>
                      </a:endParaRPr>
                    </a:p>
                  </a:txBody>
                  <a:tcPr marL="0" marR="0" marT="0" marB="0">
                    <a:lnB w="9525">
                      <a:solidFill>
                        <a:srgbClr val="CAF5A8"/>
                      </a:solidFill>
                      <a:prstDash val="solid"/>
                    </a:lnB>
                  </a:tcPr>
                </a:tc>
                <a:tc>
                  <a:txBody>
                    <a:bodyPr/>
                    <a:lstStyle/>
                    <a:p>
                      <a:pPr marL="22225" algn="ctr">
                        <a:lnSpc>
                          <a:spcPts val="1005"/>
                        </a:lnSpc>
                      </a:pPr>
                      <a:r>
                        <a:rPr sz="900" b="1" spc="-10">
                          <a:solidFill>
                            <a:srgbClr val="22346A"/>
                          </a:solidFill>
                          <a:latin typeface="Arial"/>
                          <a:cs typeface="Arial"/>
                        </a:rPr>
                        <a:t>ADjoinLTE</a:t>
                      </a:r>
                      <a:r>
                        <a:rPr sz="750" b="1" spc="-15" baseline="33333">
                          <a:solidFill>
                            <a:srgbClr val="22346A"/>
                          </a:solidFill>
                          <a:latin typeface="Arial"/>
                          <a:cs typeface="Arial"/>
                        </a:rPr>
                        <a:t>7</a:t>
                      </a:r>
                      <a:endParaRPr sz="750" baseline="33333">
                        <a:latin typeface="Arial"/>
                        <a:cs typeface="Arial"/>
                      </a:endParaRPr>
                    </a:p>
                  </a:txBody>
                  <a:tcPr marL="0" marR="0" marT="0" marB="0">
                    <a:lnB w="9525">
                      <a:solidFill>
                        <a:srgbClr val="CAF5A8"/>
                      </a:solidFill>
                      <a:prstDash val="solid"/>
                    </a:lnB>
                  </a:tcPr>
                </a:tc>
                <a:tc>
                  <a:txBody>
                    <a:bodyPr/>
                    <a:lstStyle/>
                    <a:p>
                      <a:pPr marR="8890" algn="ctr">
                        <a:lnSpc>
                          <a:spcPts val="1005"/>
                        </a:lnSpc>
                      </a:pPr>
                      <a:r>
                        <a:rPr sz="900" b="1" spc="-10">
                          <a:solidFill>
                            <a:srgbClr val="22346A"/>
                          </a:solidFill>
                          <a:latin typeface="Arial"/>
                          <a:cs typeface="Arial"/>
                        </a:rPr>
                        <a:t>ADlongLTE</a:t>
                      </a:r>
                      <a:r>
                        <a:rPr sz="750" b="1" spc="-15" baseline="33333">
                          <a:solidFill>
                            <a:srgbClr val="22346A"/>
                          </a:solidFill>
                          <a:latin typeface="Arial"/>
                          <a:cs typeface="Arial"/>
                        </a:rPr>
                        <a:t>8</a:t>
                      </a:r>
                      <a:endParaRPr sz="750" baseline="33333">
                        <a:latin typeface="Arial"/>
                        <a:cs typeface="Arial"/>
                      </a:endParaRPr>
                    </a:p>
                  </a:txBody>
                  <a:tcPr marL="0" marR="0" marT="0" marB="0">
                    <a:lnB w="9525">
                      <a:solidFill>
                        <a:srgbClr val="CAF5A8"/>
                      </a:solidFill>
                      <a:prstDash val="solid"/>
                    </a:lnB>
                  </a:tcPr>
                </a:tc>
                <a:tc>
                  <a:txBody>
                    <a:bodyPr/>
                    <a:lstStyle/>
                    <a:p>
                      <a:pPr marL="5080" algn="ctr">
                        <a:lnSpc>
                          <a:spcPts val="1005"/>
                        </a:lnSpc>
                      </a:pPr>
                      <a:r>
                        <a:rPr sz="900" b="1">
                          <a:solidFill>
                            <a:srgbClr val="22346A"/>
                          </a:solidFill>
                          <a:latin typeface="Arial"/>
                          <a:cs typeface="Arial"/>
                        </a:rPr>
                        <a:t>ADhere-</a:t>
                      </a:r>
                      <a:r>
                        <a:rPr sz="900" b="1" spc="-25">
                          <a:solidFill>
                            <a:srgbClr val="22346A"/>
                          </a:solidFill>
                          <a:latin typeface="Arial"/>
                          <a:cs typeface="Arial"/>
                        </a:rPr>
                        <a:t>J</a:t>
                      </a:r>
                      <a:r>
                        <a:rPr sz="750" b="1" spc="-37" baseline="33333">
                          <a:solidFill>
                            <a:srgbClr val="22346A"/>
                          </a:solidFill>
                          <a:latin typeface="Arial"/>
                          <a:cs typeface="Arial"/>
                        </a:rPr>
                        <a:t>9</a:t>
                      </a:r>
                      <a:endParaRPr sz="750" baseline="33333">
                        <a:latin typeface="Arial"/>
                        <a:cs typeface="Arial"/>
                      </a:endParaRPr>
                    </a:p>
                  </a:txBody>
                  <a:tcPr marL="0" marR="0" marT="0" marB="0">
                    <a:lnB w="9525">
                      <a:solidFill>
                        <a:srgbClr val="CAF5A8"/>
                      </a:solidFill>
                      <a:prstDash val="solid"/>
                    </a:lnB>
                  </a:tcPr>
                </a:tc>
                <a:tc>
                  <a:txBody>
                    <a:bodyPr/>
                    <a:lstStyle/>
                    <a:p>
                      <a:pPr marR="27305" algn="ctr">
                        <a:lnSpc>
                          <a:spcPts val="1005"/>
                        </a:lnSpc>
                      </a:pPr>
                      <a:r>
                        <a:rPr sz="900" b="1" spc="-10">
                          <a:solidFill>
                            <a:srgbClr val="22346A"/>
                          </a:solidFill>
                          <a:latin typeface="Arial"/>
                          <a:cs typeface="Arial"/>
                        </a:rPr>
                        <a:t>ADvantage</a:t>
                      </a:r>
                      <a:r>
                        <a:rPr sz="750" b="1" spc="-15" baseline="33333">
                          <a:solidFill>
                            <a:srgbClr val="22346A"/>
                          </a:solidFill>
                          <a:latin typeface="Arial"/>
                          <a:cs typeface="Arial"/>
                        </a:rPr>
                        <a:t>10</a:t>
                      </a:r>
                      <a:endParaRPr sz="750" baseline="33333">
                        <a:latin typeface="Arial"/>
                        <a:cs typeface="Arial"/>
                      </a:endParaRPr>
                    </a:p>
                  </a:txBody>
                  <a:tcPr marL="0" marR="0" marT="0" marB="0">
                    <a:lnB w="9525">
                      <a:solidFill>
                        <a:srgbClr val="CAF5A8"/>
                      </a:solidFill>
                      <a:prstDash val="solid"/>
                    </a:lnB>
                  </a:tcPr>
                </a:tc>
                <a:tc>
                  <a:txBody>
                    <a:bodyPr/>
                    <a:lstStyle/>
                    <a:p>
                      <a:pPr marR="635" algn="ctr">
                        <a:lnSpc>
                          <a:spcPts val="1005"/>
                        </a:lnSpc>
                      </a:pPr>
                      <a:r>
                        <a:rPr sz="900" b="1" spc="-10">
                          <a:solidFill>
                            <a:srgbClr val="22346A"/>
                          </a:solidFill>
                          <a:latin typeface="Arial"/>
                          <a:cs typeface="Arial"/>
                        </a:rPr>
                        <a:t>ADapt</a:t>
                      </a:r>
                      <a:r>
                        <a:rPr sz="750" b="1" spc="-15" baseline="33333">
                          <a:solidFill>
                            <a:srgbClr val="22346A"/>
                          </a:solidFill>
                          <a:latin typeface="Arial"/>
                          <a:cs typeface="Arial"/>
                        </a:rPr>
                        <a:t>11</a:t>
                      </a:r>
                      <a:endParaRPr sz="750" baseline="33333">
                        <a:latin typeface="Arial"/>
                        <a:cs typeface="Arial"/>
                      </a:endParaRPr>
                    </a:p>
                  </a:txBody>
                  <a:tcPr marL="0" marR="0" marT="0" marB="0">
                    <a:lnB w="9525">
                      <a:solidFill>
                        <a:srgbClr val="CAF5A8"/>
                      </a:solidFill>
                      <a:prstDash val="solid"/>
                    </a:lnB>
                  </a:tcPr>
                </a:tc>
                <a:tc>
                  <a:txBody>
                    <a:bodyPr/>
                    <a:lstStyle/>
                    <a:p>
                      <a:pPr marL="62230" algn="ctr">
                        <a:lnSpc>
                          <a:spcPts val="1005"/>
                        </a:lnSpc>
                      </a:pPr>
                      <a:r>
                        <a:rPr sz="900" b="1" spc="-10">
                          <a:solidFill>
                            <a:srgbClr val="22346A"/>
                          </a:solidFill>
                          <a:latin typeface="Arial"/>
                          <a:cs typeface="Arial"/>
                        </a:rPr>
                        <a:t>ADmirable</a:t>
                      </a:r>
                      <a:r>
                        <a:rPr sz="750" b="1" spc="-15" baseline="33333">
                          <a:solidFill>
                            <a:srgbClr val="22346A"/>
                          </a:solidFill>
                          <a:latin typeface="Arial"/>
                          <a:cs typeface="Arial"/>
                        </a:rPr>
                        <a:t>12</a:t>
                      </a:r>
                      <a:endParaRPr sz="750" baseline="33333">
                        <a:latin typeface="Arial"/>
                        <a:cs typeface="Arial"/>
                      </a:endParaRPr>
                    </a:p>
                  </a:txBody>
                  <a:tcPr marL="0" marR="0" marT="0" marB="0">
                    <a:lnB w="9525">
                      <a:solidFill>
                        <a:srgbClr val="CAF5A8"/>
                      </a:solidFill>
                      <a:prstDash val="solid"/>
                    </a:lnB>
                  </a:tcPr>
                </a:tc>
                <a:extLst>
                  <a:ext uri="{0D108BD9-81ED-4DB2-BD59-A6C34878D82A}">
                    <a16:rowId xmlns:a16="http://schemas.microsoft.com/office/drawing/2014/main" val="10000"/>
                  </a:ext>
                </a:extLst>
              </a:tr>
              <a:tr h="276860">
                <a:tc>
                  <a:txBody>
                    <a:bodyPr/>
                    <a:lstStyle/>
                    <a:p>
                      <a:pPr marL="19050">
                        <a:lnSpc>
                          <a:spcPct val="100000"/>
                        </a:lnSpc>
                        <a:spcBef>
                          <a:spcPts val="520"/>
                        </a:spcBef>
                      </a:pPr>
                      <a:r>
                        <a:rPr sz="900" b="1" spc="-10">
                          <a:solidFill>
                            <a:srgbClr val="22346A"/>
                          </a:solidFill>
                          <a:latin typeface="Arial"/>
                          <a:cs typeface="Arial"/>
                        </a:rPr>
                        <a:t>Regiones</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161290"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60960"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7683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2984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59055"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22225" algn="ctr">
                        <a:lnSpc>
                          <a:spcPct val="100000"/>
                        </a:lnSpc>
                        <a:spcBef>
                          <a:spcPts val="520"/>
                        </a:spcBef>
                      </a:pPr>
                      <a:r>
                        <a:rPr sz="900" spc="-10">
                          <a:latin typeface="Arial"/>
                          <a:cs typeface="Arial"/>
                        </a:rPr>
                        <a:t>Global</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9525" algn="ctr">
                        <a:lnSpc>
                          <a:spcPct val="100000"/>
                        </a:lnSpc>
                        <a:spcBef>
                          <a:spcPts val="520"/>
                        </a:spcBef>
                      </a:pPr>
                      <a:r>
                        <a:rPr sz="900" spc="-25">
                          <a:latin typeface="Arial"/>
                          <a:cs typeface="Arial"/>
                        </a:rPr>
                        <a:t>UE</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4445" algn="ctr">
                        <a:lnSpc>
                          <a:spcPct val="100000"/>
                        </a:lnSpc>
                        <a:spcBef>
                          <a:spcPts val="520"/>
                        </a:spcBef>
                      </a:pPr>
                      <a:r>
                        <a:rPr sz="900" spc="-10">
                          <a:latin typeface="Arial"/>
                          <a:cs typeface="Arial"/>
                        </a:rPr>
                        <a:t>Japón</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R="27305" algn="ctr">
                        <a:lnSpc>
                          <a:spcPct val="100000"/>
                        </a:lnSpc>
                        <a:spcBef>
                          <a:spcPts val="520"/>
                        </a:spcBef>
                      </a:pPr>
                      <a:r>
                        <a:rPr sz="900" spc="-25">
                          <a:latin typeface="Arial"/>
                          <a:cs typeface="Arial"/>
                        </a:rPr>
                        <a:t>UE</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tc>
                  <a:txBody>
                    <a:bodyPr/>
                    <a:lstStyle/>
                    <a:p>
                      <a:pPr marL="62230" algn="ctr">
                        <a:lnSpc>
                          <a:spcPct val="100000"/>
                        </a:lnSpc>
                        <a:spcBef>
                          <a:spcPts val="520"/>
                        </a:spcBef>
                      </a:pPr>
                      <a:r>
                        <a:rPr sz="900" spc="-10">
                          <a:latin typeface="Arial"/>
                          <a:cs typeface="Arial"/>
                        </a:rPr>
                        <a:t>EE.UU.</a:t>
                      </a:r>
                      <a:endParaRPr sz="900">
                        <a:latin typeface="Arial"/>
                        <a:cs typeface="Arial"/>
                      </a:endParaRPr>
                    </a:p>
                  </a:txBody>
                  <a:tcPr marL="0" marR="0" marT="66040" marB="0">
                    <a:lnT w="9525">
                      <a:solidFill>
                        <a:srgbClr val="CAF5A8"/>
                      </a:solidFill>
                      <a:prstDash val="solid"/>
                    </a:lnT>
                    <a:lnB w="9525">
                      <a:solidFill>
                        <a:srgbClr val="CAF5A8"/>
                      </a:solidFill>
                      <a:prstDash val="solid"/>
                    </a:lnB>
                  </a:tcPr>
                </a:tc>
                <a:extLst>
                  <a:ext uri="{0D108BD9-81ED-4DB2-BD59-A6C34878D82A}">
                    <a16:rowId xmlns:a16="http://schemas.microsoft.com/office/drawing/2014/main" val="10001"/>
                  </a:ext>
                </a:extLst>
              </a:tr>
              <a:tr h="276860">
                <a:tc>
                  <a:txBody>
                    <a:bodyPr/>
                    <a:lstStyle/>
                    <a:p>
                      <a:pPr marL="19050">
                        <a:lnSpc>
                          <a:spcPct val="100000"/>
                        </a:lnSpc>
                        <a:spcBef>
                          <a:spcPts val="525"/>
                        </a:spcBef>
                      </a:pPr>
                      <a:r>
                        <a:rPr sz="900" b="1" spc="-50">
                          <a:solidFill>
                            <a:srgbClr val="22346A"/>
                          </a:solidFill>
                          <a:latin typeface="Arial"/>
                          <a:cs typeface="Arial"/>
                        </a:rPr>
                        <a:t>N</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161290" algn="ctr">
                        <a:lnSpc>
                          <a:spcPct val="100000"/>
                        </a:lnSpc>
                        <a:spcBef>
                          <a:spcPts val="525"/>
                        </a:spcBef>
                      </a:pPr>
                      <a:r>
                        <a:rPr sz="900" spc="-25">
                          <a:latin typeface="Arial"/>
                          <a:cs typeface="Arial"/>
                        </a:rPr>
                        <a:t>424</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60960" algn="ctr">
                        <a:lnSpc>
                          <a:spcPct val="100000"/>
                        </a:lnSpc>
                        <a:spcBef>
                          <a:spcPts val="525"/>
                        </a:spcBef>
                      </a:pPr>
                      <a:r>
                        <a:rPr sz="900" spc="-25">
                          <a:latin typeface="Arial"/>
                          <a:cs typeface="Arial"/>
                        </a:rPr>
                        <a:t>427</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85725" algn="ctr">
                        <a:lnSpc>
                          <a:spcPct val="100000"/>
                        </a:lnSpc>
                        <a:spcBef>
                          <a:spcPts val="525"/>
                        </a:spcBef>
                      </a:pPr>
                      <a:r>
                        <a:rPr sz="900" spc="-25">
                          <a:latin typeface="Arial"/>
                          <a:cs typeface="Arial"/>
                        </a:rPr>
                        <a:t>211</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29209" algn="ctr">
                        <a:lnSpc>
                          <a:spcPct val="100000"/>
                        </a:lnSpc>
                        <a:spcBef>
                          <a:spcPts val="525"/>
                        </a:spcBef>
                      </a:pPr>
                      <a:r>
                        <a:rPr sz="900" spc="-25">
                          <a:latin typeface="Arial"/>
                          <a:cs typeface="Arial"/>
                        </a:rPr>
                        <a:t>206</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58419" algn="ctr">
                        <a:lnSpc>
                          <a:spcPct val="100000"/>
                        </a:lnSpc>
                        <a:spcBef>
                          <a:spcPts val="525"/>
                        </a:spcBef>
                      </a:pPr>
                      <a:r>
                        <a:rPr sz="900" spc="-25">
                          <a:latin typeface="Arial"/>
                          <a:cs typeface="Arial"/>
                        </a:rPr>
                        <a:t>254</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22225" algn="ctr">
                        <a:lnSpc>
                          <a:spcPct val="100000"/>
                        </a:lnSpc>
                        <a:spcBef>
                          <a:spcPts val="525"/>
                        </a:spcBef>
                      </a:pPr>
                      <a:r>
                        <a:rPr sz="900" spc="-10">
                          <a:latin typeface="Arial"/>
                          <a:cs typeface="Arial"/>
                        </a:rPr>
                        <a:t>~1000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8890" algn="ctr">
                        <a:lnSpc>
                          <a:spcPct val="100000"/>
                        </a:lnSpc>
                        <a:spcBef>
                          <a:spcPts val="525"/>
                        </a:spcBef>
                      </a:pPr>
                      <a:r>
                        <a:rPr sz="900" spc="-20">
                          <a:latin typeface="Arial"/>
                          <a:cs typeface="Arial"/>
                        </a:rPr>
                        <a:t>~200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5080" algn="ctr">
                        <a:lnSpc>
                          <a:spcPct val="100000"/>
                        </a:lnSpc>
                        <a:spcBef>
                          <a:spcPts val="525"/>
                        </a:spcBef>
                      </a:pPr>
                      <a:r>
                        <a:rPr sz="900" spc="-25">
                          <a:latin typeface="Arial"/>
                          <a:cs typeface="Arial"/>
                        </a:rPr>
                        <a:t>286</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R="26670" algn="ctr">
                        <a:lnSpc>
                          <a:spcPct val="100000"/>
                        </a:lnSpc>
                        <a:spcBef>
                          <a:spcPts val="525"/>
                        </a:spcBef>
                      </a:pPr>
                      <a:r>
                        <a:rPr sz="900" spc="-25">
                          <a:latin typeface="Arial"/>
                          <a:cs typeface="Arial"/>
                        </a:rPr>
                        <a:t>331</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algn="ctr">
                        <a:lnSpc>
                          <a:spcPct val="100000"/>
                        </a:lnSpc>
                        <a:spcBef>
                          <a:spcPts val="525"/>
                        </a:spcBef>
                      </a:pPr>
                      <a:r>
                        <a:rPr sz="900" spc="-20">
                          <a:latin typeface="Arial"/>
                          <a:cs typeface="Arial"/>
                        </a:rPr>
                        <a:t>~120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tc>
                  <a:txBody>
                    <a:bodyPr/>
                    <a:lstStyle/>
                    <a:p>
                      <a:pPr marL="62230" algn="ctr">
                        <a:lnSpc>
                          <a:spcPct val="100000"/>
                        </a:lnSpc>
                        <a:spcBef>
                          <a:spcPts val="525"/>
                        </a:spcBef>
                      </a:pPr>
                      <a:r>
                        <a:rPr sz="900" spc="-25">
                          <a:latin typeface="Arial"/>
                          <a:cs typeface="Arial"/>
                        </a:rPr>
                        <a:t>~80</a:t>
                      </a:r>
                      <a:endParaRPr sz="900">
                        <a:latin typeface="Arial"/>
                        <a:cs typeface="Arial"/>
                      </a:endParaRPr>
                    </a:p>
                  </a:txBody>
                  <a:tcPr marL="0" marR="0" marT="66675" marB="0">
                    <a:lnT w="9525">
                      <a:solidFill>
                        <a:srgbClr val="CAF5A8"/>
                      </a:solidFill>
                      <a:prstDash val="solid"/>
                    </a:lnT>
                    <a:lnB w="9525" cap="flat" cmpd="sng" algn="ctr">
                      <a:solidFill>
                        <a:srgbClr val="CAF5A8"/>
                      </a:solidFill>
                      <a:prstDash val="solid"/>
                      <a:round/>
                      <a:headEnd type="none" w="med" len="med"/>
                      <a:tailEnd type="none" w="med" len="med"/>
                    </a:lnB>
                  </a:tcPr>
                </a:tc>
                <a:extLst>
                  <a:ext uri="{0D108BD9-81ED-4DB2-BD59-A6C34878D82A}">
                    <a16:rowId xmlns:a16="http://schemas.microsoft.com/office/drawing/2014/main" val="10002"/>
                  </a:ext>
                </a:extLst>
              </a:tr>
              <a:tr h="276860">
                <a:tc>
                  <a:txBody>
                    <a:bodyPr/>
                    <a:lstStyle/>
                    <a:p>
                      <a:pPr marL="19050" marR="0" lvl="0" indent="0" defTabSz="914400" eaLnBrk="1" fontAlgn="auto" latinLnBrk="0" hangingPunct="1">
                        <a:lnSpc>
                          <a:spcPct val="100000"/>
                        </a:lnSpc>
                        <a:spcBef>
                          <a:spcPts val="525"/>
                        </a:spcBef>
                        <a:spcAft>
                          <a:spcPts val="0"/>
                        </a:spcAft>
                        <a:buClrTx/>
                        <a:buSzTx/>
                        <a:buFontTx/>
                        <a:buNone/>
                        <a:tabLst/>
                        <a:defRPr/>
                      </a:pPr>
                      <a:r>
                        <a:rPr lang="es-ES" sz="900" b="1" spc="-10">
                          <a:solidFill>
                            <a:srgbClr val="22346A"/>
                          </a:solidFill>
                          <a:latin typeface="Arial"/>
                          <a:cs typeface="Arial"/>
                        </a:rPr>
                        <a:t>Tratamiento</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161290" marR="0" lvl="0" indent="0" algn="ctr" defTabSz="914400" eaLnBrk="1" fontAlgn="auto" latinLnBrk="0" hangingPunct="1">
                        <a:lnSpc>
                          <a:spcPct val="100000"/>
                        </a:lnSpc>
                        <a:spcBef>
                          <a:spcPts val="525"/>
                        </a:spcBef>
                        <a:spcAft>
                          <a:spcPts val="0"/>
                        </a:spcAft>
                        <a:buClrTx/>
                        <a:buSzTx/>
                        <a:buFontTx/>
                        <a:buNone/>
                        <a:tabLst/>
                        <a:defRPr/>
                      </a:pPr>
                      <a:r>
                        <a:rPr lang="es-ES" sz="900" spc="-10">
                          <a:latin typeface="Arial"/>
                          <a:cs typeface="Arial"/>
                        </a:rPr>
                        <a:t>Monoterapia</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60960" lvl="0" indent="0" algn="ctr" defTabSz="914400" eaLnBrk="1" fontAlgn="auto" latinLnBrk="0" hangingPunct="1">
                        <a:lnSpc>
                          <a:spcPct val="100000"/>
                        </a:lnSpc>
                        <a:spcBef>
                          <a:spcPts val="525"/>
                        </a:spcBef>
                        <a:spcAft>
                          <a:spcPts val="0"/>
                        </a:spcAft>
                        <a:buClrTx/>
                        <a:buSzTx/>
                        <a:buFontTx/>
                        <a:buNone/>
                        <a:tabLst/>
                        <a:defRPr/>
                      </a:pPr>
                      <a:r>
                        <a:rPr lang="es-ES" sz="900" spc="-10">
                          <a:latin typeface="Arial"/>
                          <a:cs typeface="Arial"/>
                        </a:rPr>
                        <a:t>Monoterapia</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85725" lvl="0" indent="0" algn="ctr" defTabSz="914400" eaLnBrk="1" fontAlgn="auto" latinLnBrk="0" hangingPunct="1">
                        <a:lnSpc>
                          <a:spcPct val="100000"/>
                        </a:lnSpc>
                        <a:spcBef>
                          <a:spcPts val="525"/>
                        </a:spcBef>
                        <a:spcAft>
                          <a:spcPts val="0"/>
                        </a:spcAft>
                        <a:buClrTx/>
                        <a:buSzTx/>
                        <a:buFontTx/>
                        <a:buNone/>
                        <a:tabLst/>
                        <a:defRPr/>
                      </a:pPr>
                      <a:r>
                        <a:rPr lang="es-ES" sz="900" spc="-20">
                          <a:latin typeface="Arial"/>
                          <a:cs typeface="Arial"/>
                        </a:rPr>
                        <a:t>+TCS</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algn="ctr">
                        <a:lnSpc>
                          <a:spcPct val="100000"/>
                        </a:lnSpc>
                        <a:spcBef>
                          <a:spcPts val="110"/>
                        </a:spcBef>
                      </a:pPr>
                      <a:r>
                        <a:rPr lang="es-ES" sz="900">
                          <a:latin typeface="Arial"/>
                          <a:cs typeface="Arial"/>
                        </a:rPr>
                        <a:t>TCS/TCI/</a:t>
                      </a:r>
                      <a:r>
                        <a:rPr lang="es-ES" sz="900" spc="35">
                          <a:latin typeface="Arial"/>
                          <a:cs typeface="Arial"/>
                        </a:rPr>
                        <a:t> </a:t>
                      </a:r>
                      <a:r>
                        <a:rPr lang="es-ES" sz="900" spc="-10">
                          <a:latin typeface="Arial"/>
                          <a:cs typeface="Arial"/>
                        </a:rPr>
                        <a:t>iPDE4</a:t>
                      </a:r>
                      <a:endParaRPr lang="es-ES" sz="900">
                        <a:latin typeface="Arial"/>
                        <a:cs typeface="Arial"/>
                      </a:endParaRPr>
                    </a:p>
                    <a:p>
                      <a:pPr algn="ctr">
                        <a:lnSpc>
                          <a:spcPct val="100000"/>
                        </a:lnSpc>
                        <a:spcBef>
                          <a:spcPts val="15"/>
                        </a:spcBef>
                      </a:pPr>
                      <a:r>
                        <a:rPr lang="es-ES" sz="900" spc="-10">
                          <a:latin typeface="Arial"/>
                          <a:cs typeface="Arial"/>
                        </a:rPr>
                        <a:t>opcional</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12700" algn="ctr">
                        <a:lnSpc>
                          <a:spcPct val="100000"/>
                        </a:lnSpc>
                        <a:spcBef>
                          <a:spcPts val="110"/>
                        </a:spcBef>
                      </a:pPr>
                      <a:r>
                        <a:rPr lang="es-ES" sz="900" spc="-10">
                          <a:latin typeface="Arial"/>
                          <a:cs typeface="Arial"/>
                        </a:rPr>
                        <a:t>TCS/TCI</a:t>
                      </a:r>
                      <a:endParaRPr lang="es-ES" sz="900">
                        <a:latin typeface="Arial"/>
                        <a:cs typeface="Arial"/>
                      </a:endParaRPr>
                    </a:p>
                    <a:p>
                      <a:pPr marL="21590" algn="ctr">
                        <a:lnSpc>
                          <a:spcPct val="100000"/>
                        </a:lnSpc>
                        <a:spcBef>
                          <a:spcPts val="15"/>
                        </a:spcBef>
                      </a:pPr>
                      <a:r>
                        <a:rPr lang="es-ES" sz="900" spc="-10">
                          <a:latin typeface="Arial"/>
                          <a:cs typeface="Arial"/>
                        </a:rPr>
                        <a:t>opcional</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22225" algn="ctr">
                        <a:lnSpc>
                          <a:spcPct val="100000"/>
                        </a:lnSpc>
                        <a:spcBef>
                          <a:spcPts val="525"/>
                        </a:spcBef>
                      </a:pPr>
                      <a:r>
                        <a:rPr lang="es-ES" sz="900" spc="0">
                          <a:latin typeface="Arial"/>
                          <a:cs typeface="Arial"/>
                        </a:rPr>
                        <a:t>TCS/TCI/ iPDE4</a:t>
                      </a:r>
                      <a:br>
                        <a:rPr lang="es-ES" sz="900" spc="0">
                          <a:latin typeface="Arial"/>
                          <a:cs typeface="Arial"/>
                        </a:rPr>
                      </a:br>
                      <a:r>
                        <a:rPr lang="es-ES" sz="900" spc="0">
                          <a:latin typeface="Arial"/>
                          <a:cs typeface="Arial"/>
                        </a:rPr>
                        <a:t>opcional</a:t>
                      </a:r>
                      <a:endParaRPr sz="900" spc="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8890" lvl="0" indent="0" algn="ctr" defTabSz="914400" eaLnBrk="1" fontAlgn="auto" latinLnBrk="0" hangingPunct="1">
                        <a:lnSpc>
                          <a:spcPct val="100000"/>
                        </a:lnSpc>
                        <a:spcBef>
                          <a:spcPts val="525"/>
                        </a:spcBef>
                        <a:spcAft>
                          <a:spcPts val="0"/>
                        </a:spcAft>
                        <a:buClrTx/>
                        <a:buSzTx/>
                        <a:buFontTx/>
                        <a:buNone/>
                        <a:tabLst/>
                        <a:defRPr/>
                      </a:pPr>
                      <a:r>
                        <a:rPr lang="es-ES" sz="900" spc="0">
                          <a:latin typeface="Arial"/>
                          <a:cs typeface="Arial"/>
                        </a:rPr>
                        <a:t>TCS/TCI/ iPDE4</a:t>
                      </a:r>
                      <a:br>
                        <a:rPr lang="es-ES" sz="900" spc="0">
                          <a:latin typeface="Arial"/>
                          <a:cs typeface="Arial"/>
                        </a:rPr>
                      </a:br>
                      <a:r>
                        <a:rPr lang="es-ES" sz="900" spc="0">
                          <a:latin typeface="Arial"/>
                          <a:cs typeface="Arial"/>
                        </a:rPr>
                        <a:t>opcional</a:t>
                      </a:r>
                    </a:p>
                  </a:txBody>
                  <a:tcPr marL="0" marR="0" marT="66675" marB="0" anchor="ctr">
                    <a:lnT w="9525">
                      <a:solidFill>
                        <a:srgbClr val="CAF5A8"/>
                      </a:solidFill>
                      <a:prstDash val="solid"/>
                    </a:lnT>
                    <a:lnB w="9525">
                      <a:solidFill>
                        <a:srgbClr val="CAF5A8"/>
                      </a:solidFill>
                      <a:prstDash val="solid"/>
                    </a:lnB>
                  </a:tcPr>
                </a:tc>
                <a:tc>
                  <a:txBody>
                    <a:bodyPr/>
                    <a:lstStyle/>
                    <a:p>
                      <a:pPr marL="5080" marR="0" lvl="0" indent="0" algn="ctr" defTabSz="914400" eaLnBrk="1" fontAlgn="auto" latinLnBrk="0" hangingPunct="1">
                        <a:lnSpc>
                          <a:spcPct val="100000"/>
                        </a:lnSpc>
                        <a:spcBef>
                          <a:spcPts val="525"/>
                        </a:spcBef>
                        <a:spcAft>
                          <a:spcPts val="0"/>
                        </a:spcAft>
                        <a:buClrTx/>
                        <a:buSzTx/>
                        <a:buFontTx/>
                        <a:buNone/>
                        <a:tabLst/>
                        <a:defRPr/>
                      </a:pPr>
                      <a:r>
                        <a:rPr lang="es-ES" sz="900" spc="-20">
                          <a:latin typeface="Arial"/>
                          <a:cs typeface="Arial"/>
                        </a:rPr>
                        <a:t>+TCS</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0" marR="26670" lvl="0" indent="0" algn="ctr" defTabSz="914400" eaLnBrk="1" fontAlgn="auto" latinLnBrk="0" hangingPunct="1">
                        <a:lnSpc>
                          <a:spcPct val="100000"/>
                        </a:lnSpc>
                        <a:spcBef>
                          <a:spcPts val="525"/>
                        </a:spcBef>
                        <a:spcAft>
                          <a:spcPts val="0"/>
                        </a:spcAft>
                        <a:buClrTx/>
                        <a:buSzTx/>
                        <a:buFontTx/>
                        <a:buNone/>
                        <a:tabLst/>
                        <a:defRPr/>
                      </a:pPr>
                      <a:r>
                        <a:rPr lang="es-ES" sz="900" spc="-20">
                          <a:latin typeface="Arial"/>
                          <a:cs typeface="Arial"/>
                        </a:rPr>
                        <a:t>+TCS</a:t>
                      </a:r>
                      <a:endParaRPr lang="es-ES"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algn="ctr">
                        <a:lnSpc>
                          <a:spcPct val="100000"/>
                        </a:lnSpc>
                        <a:spcBef>
                          <a:spcPts val="525"/>
                        </a:spcBef>
                      </a:pPr>
                      <a:endParaRPr sz="900">
                        <a:latin typeface="Arial"/>
                        <a:cs typeface="Arial"/>
                      </a:endParaRPr>
                    </a:p>
                  </a:txBody>
                  <a:tcPr marL="0" marR="0" marT="66675" marB="0" anchor="ctr">
                    <a:lnT w="9525">
                      <a:solidFill>
                        <a:srgbClr val="CAF5A8"/>
                      </a:solidFill>
                      <a:prstDash val="solid"/>
                    </a:lnT>
                    <a:lnB w="9525">
                      <a:solidFill>
                        <a:srgbClr val="CAF5A8"/>
                      </a:solidFill>
                      <a:prstDash val="solid"/>
                    </a:lnB>
                  </a:tcPr>
                </a:tc>
                <a:tc>
                  <a:txBody>
                    <a:bodyPr/>
                    <a:lstStyle/>
                    <a:p>
                      <a:pPr marL="62230" algn="ctr">
                        <a:lnSpc>
                          <a:spcPct val="100000"/>
                        </a:lnSpc>
                        <a:spcBef>
                          <a:spcPts val="525"/>
                        </a:spcBef>
                      </a:pPr>
                      <a:endParaRPr sz="900">
                        <a:latin typeface="Arial"/>
                        <a:cs typeface="Arial"/>
                      </a:endParaRPr>
                    </a:p>
                  </a:txBody>
                  <a:tcPr marL="0" marR="0" marT="66675" marB="0" anchor="ctr">
                    <a:lnT w="9525">
                      <a:solidFill>
                        <a:srgbClr val="CAF5A8"/>
                      </a:solidFill>
                      <a:prstDash val="solid"/>
                    </a:lnT>
                    <a:lnB w="9525">
                      <a:solidFill>
                        <a:srgbClr val="CAF5A8"/>
                      </a:solidFill>
                      <a:prstDash val="solid"/>
                    </a:lnB>
                  </a:tcPr>
                </a:tc>
                <a:extLst>
                  <a:ext uri="{0D108BD9-81ED-4DB2-BD59-A6C34878D82A}">
                    <a16:rowId xmlns:a16="http://schemas.microsoft.com/office/drawing/2014/main" val="3464576987"/>
                  </a:ext>
                </a:extLst>
              </a:tr>
            </a:tbl>
          </a:graphicData>
        </a:graphic>
      </p:graphicFrame>
      <p:sp>
        <p:nvSpPr>
          <p:cNvPr id="37" name="object 27">
            <a:extLst>
              <a:ext uri="{FF2B5EF4-FFF2-40B4-BE49-F238E27FC236}">
                <a16:creationId xmlns:a16="http://schemas.microsoft.com/office/drawing/2014/main" id="{AADB1C69-73C8-03B4-CBAB-6148F0B56808}"/>
              </a:ext>
            </a:extLst>
          </p:cNvPr>
          <p:cNvSpPr txBox="1"/>
          <p:nvPr/>
        </p:nvSpPr>
        <p:spPr>
          <a:xfrm>
            <a:off x="2200399" y="5329580"/>
            <a:ext cx="3238500" cy="303530"/>
          </a:xfrm>
          <a:prstGeom prst="rect">
            <a:avLst/>
          </a:prstGeom>
        </p:spPr>
        <p:txBody>
          <a:bodyPr vert="horz" wrap="square" lIns="0" tIns="12065" rIns="0" bIns="0" rtlCol="0">
            <a:spAutoFit/>
          </a:bodyPr>
          <a:lstStyle/>
          <a:p>
            <a:pPr marL="160655" marR="5080" lvl="0" indent="-148590" algn="l" defTabSz="914400" rtl="0" eaLnBrk="1" fontAlgn="auto" latinLnBrk="0" hangingPunct="1">
              <a:lnSpc>
                <a:spcPct val="101299"/>
              </a:lnSpc>
              <a:spcBef>
                <a:spcPts val="95"/>
              </a:spcBef>
              <a:spcAft>
                <a:spcPts val="0"/>
              </a:spcAft>
              <a:buClrTx/>
              <a:buSzTx/>
              <a:buFontTx/>
              <a:buNone/>
              <a:tabLst/>
              <a:defRPr/>
            </a:pPr>
            <a:r>
              <a:rPr kumimoji="0" sz="900" b="0" i="0" u="none" strike="noStrike" kern="1200" cap="none" spc="0" normalizeH="0" baseline="0" noProof="0">
                <a:ln>
                  <a:noFill/>
                </a:ln>
                <a:solidFill>
                  <a:srgbClr val="22346A"/>
                </a:solidFill>
                <a:effectLst/>
                <a:uLnTx/>
                <a:uFillTx/>
                <a:latin typeface="Arial"/>
                <a:ea typeface="+mn-ea"/>
                <a:cs typeface="Arial"/>
              </a:rPr>
              <a:t>Los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pacientes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participantes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estos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estudios</a:t>
            </a:r>
            <a:r>
              <a:rPr kumimoji="0" sz="900" b="0" i="0" u="none" strike="noStrike" kern="1200" cap="none" spc="3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elegibles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podían </a:t>
            </a:r>
            <a:r>
              <a:rPr kumimoji="0" sz="900" b="0" i="0" u="none" strike="noStrike" kern="1200" cap="none" spc="0" normalizeH="0" baseline="0" noProof="0">
                <a:ln>
                  <a:noFill/>
                </a:ln>
                <a:solidFill>
                  <a:srgbClr val="22346A"/>
                </a:solidFill>
                <a:effectLst/>
                <a:uLnTx/>
                <a:uFillTx/>
                <a:latin typeface="Arial"/>
                <a:ea typeface="+mn-ea"/>
                <a:cs typeface="Arial"/>
              </a:rPr>
              <a:t>continuar</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estudio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de</a:t>
            </a:r>
            <a:r>
              <a:rPr kumimoji="0" sz="900" b="0" i="0" u="none" strike="noStrike" kern="1200" cap="none" spc="1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extensión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largo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plazo</a:t>
            </a:r>
            <a:r>
              <a:rPr kumimoji="0" sz="900" b="0" i="0" u="none" strike="noStrike" kern="1200" cap="none" spc="-4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ADjoin</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28">
            <a:extLst>
              <a:ext uri="{FF2B5EF4-FFF2-40B4-BE49-F238E27FC236}">
                <a16:creationId xmlns:a16="http://schemas.microsoft.com/office/drawing/2014/main" id="{BE5DDDB6-B020-754E-E794-BB7B8B727431}"/>
              </a:ext>
            </a:extLst>
          </p:cNvPr>
          <p:cNvSpPr txBox="1"/>
          <p:nvPr/>
        </p:nvSpPr>
        <p:spPr>
          <a:xfrm>
            <a:off x="7215809" y="5329580"/>
            <a:ext cx="3341370" cy="303530"/>
          </a:xfrm>
          <a:prstGeom prst="rect">
            <a:avLst/>
          </a:prstGeom>
        </p:spPr>
        <p:txBody>
          <a:bodyPr vert="horz" wrap="square" lIns="0" tIns="12065" rIns="0" bIns="0" rtlCol="0">
            <a:spAutoFit/>
          </a:bodyPr>
          <a:lstStyle/>
          <a:p>
            <a:pPr marL="447040" marR="5080" lvl="0" indent="-434975" algn="l" defTabSz="914400" rtl="0" eaLnBrk="1" fontAlgn="auto" latinLnBrk="0" hangingPunct="1">
              <a:lnSpc>
                <a:spcPct val="101299"/>
              </a:lnSpc>
              <a:spcBef>
                <a:spcPts val="95"/>
              </a:spcBef>
              <a:spcAft>
                <a:spcPts val="0"/>
              </a:spcAft>
              <a:buClrTx/>
              <a:buSzTx/>
              <a:buFontTx/>
              <a:buNone/>
              <a:tabLst/>
              <a:defRPr/>
            </a:pPr>
            <a:r>
              <a:rPr kumimoji="0" sz="900" b="0" i="0" u="none" strike="noStrike" kern="1200" cap="none" spc="0" normalizeH="0" baseline="0" noProof="0">
                <a:ln>
                  <a:noFill/>
                </a:ln>
                <a:solidFill>
                  <a:srgbClr val="22346A"/>
                </a:solidFill>
                <a:effectLst/>
                <a:uLnTx/>
                <a:uFillTx/>
                <a:latin typeface="Arial"/>
                <a:ea typeface="+mn-ea"/>
                <a:cs typeface="Arial"/>
              </a:rPr>
              <a:t>Los</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pacientes</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participantes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en</a:t>
            </a:r>
            <a:r>
              <a:rPr kumimoji="0" sz="900" b="0" i="0" u="none" strike="noStrike" kern="1200" cap="none" spc="-3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ADjoin</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elegibles</a:t>
            </a:r>
            <a:r>
              <a:rPr kumimoji="0" sz="900" b="0" i="0" u="none" strike="noStrike" kern="1200" cap="none" spc="2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podían</a:t>
            </a:r>
            <a:r>
              <a:rPr kumimoji="0" sz="900" b="0" i="0" u="none" strike="noStrike" kern="1200" cap="none" spc="20"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continuar </a:t>
            </a:r>
            <a:r>
              <a:rPr kumimoji="0" sz="900" b="0" i="0" u="none" strike="noStrike" kern="1200" cap="none" spc="0" normalizeH="0" baseline="0" noProof="0">
                <a:ln>
                  <a:noFill/>
                </a:ln>
                <a:solidFill>
                  <a:srgbClr val="22346A"/>
                </a:solidFill>
                <a:effectLst/>
                <a:uLnTx/>
                <a:uFillTx/>
                <a:latin typeface="Arial"/>
                <a:ea typeface="+mn-ea"/>
                <a:cs typeface="Arial"/>
              </a:rPr>
              <a:t>en el estudio</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de extensión</a:t>
            </a:r>
            <a:r>
              <a:rPr kumimoji="0" sz="900" b="0" i="0" u="none" strike="noStrike" kern="1200" cap="none" spc="5" normalizeH="0" baseline="0" noProof="0">
                <a:ln>
                  <a:noFill/>
                </a:ln>
                <a:solidFill>
                  <a:srgbClr val="22346A"/>
                </a:solidFill>
                <a:effectLst/>
                <a:uLnTx/>
                <a:uFillTx/>
                <a:latin typeface="Arial"/>
                <a:ea typeface="+mn-ea"/>
                <a:cs typeface="Arial"/>
              </a:rPr>
              <a:t> </a:t>
            </a:r>
            <a:r>
              <a:rPr kumimoji="0" sz="900" b="0" i="0" u="none" strike="noStrike" kern="1200" cap="none" spc="0" normalizeH="0" baseline="0" noProof="0">
                <a:ln>
                  <a:noFill/>
                </a:ln>
                <a:solidFill>
                  <a:srgbClr val="22346A"/>
                </a:solidFill>
                <a:effectLst/>
                <a:uLnTx/>
                <a:uFillTx/>
                <a:latin typeface="Arial"/>
                <a:ea typeface="+mn-ea"/>
                <a:cs typeface="Arial"/>
              </a:rPr>
              <a:t>a largo plazo</a:t>
            </a:r>
            <a:r>
              <a:rPr kumimoji="0" sz="900" b="0" i="0" u="none" strike="noStrike" kern="1200" cap="none" spc="-45" normalizeH="0" baseline="0" noProof="0">
                <a:ln>
                  <a:noFill/>
                </a:ln>
                <a:solidFill>
                  <a:srgbClr val="22346A"/>
                </a:solidFill>
                <a:effectLst/>
                <a:uLnTx/>
                <a:uFillTx/>
                <a:latin typeface="Arial"/>
                <a:ea typeface="+mn-ea"/>
                <a:cs typeface="Arial"/>
              </a:rPr>
              <a:t> </a:t>
            </a:r>
            <a:r>
              <a:rPr kumimoji="0" sz="900" b="0" i="0" u="none" strike="noStrike" kern="1200" cap="none" spc="-10" normalizeH="0" baseline="0" noProof="0">
                <a:ln>
                  <a:noFill/>
                </a:ln>
                <a:solidFill>
                  <a:srgbClr val="22346A"/>
                </a:solidFill>
                <a:effectLst/>
                <a:uLnTx/>
                <a:uFillTx/>
                <a:latin typeface="Arial"/>
                <a:ea typeface="+mn-ea"/>
                <a:cs typeface="Arial"/>
              </a:rPr>
              <a:t>ADlong</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grpSp>
        <p:nvGrpSpPr>
          <p:cNvPr id="41" name="object 29">
            <a:extLst>
              <a:ext uri="{FF2B5EF4-FFF2-40B4-BE49-F238E27FC236}">
                <a16:creationId xmlns:a16="http://schemas.microsoft.com/office/drawing/2014/main" id="{08884CB0-0E32-38FE-F7B8-E2D81AE2B7EC}"/>
              </a:ext>
            </a:extLst>
          </p:cNvPr>
          <p:cNvGrpSpPr/>
          <p:nvPr/>
        </p:nvGrpSpPr>
        <p:grpSpPr>
          <a:xfrm>
            <a:off x="1534144" y="5399316"/>
            <a:ext cx="4570095" cy="303530"/>
            <a:chOff x="1534144" y="5611632"/>
            <a:chExt cx="4570095" cy="435609"/>
          </a:xfrm>
        </p:grpSpPr>
        <p:sp>
          <p:nvSpPr>
            <p:cNvPr id="42" name="object 30">
              <a:extLst>
                <a:ext uri="{FF2B5EF4-FFF2-40B4-BE49-F238E27FC236}">
                  <a16:creationId xmlns:a16="http://schemas.microsoft.com/office/drawing/2014/main" id="{E3B44E74-3CF1-8122-5E8A-937ADED1BF8C}"/>
                </a:ext>
              </a:extLst>
            </p:cNvPr>
            <p:cNvSpPr/>
            <p:nvPr/>
          </p:nvSpPr>
          <p:spPr>
            <a:xfrm>
              <a:off x="1612169" y="5626112"/>
              <a:ext cx="4413885" cy="407034"/>
            </a:xfrm>
            <a:custGeom>
              <a:avLst/>
              <a:gdLst/>
              <a:ahLst/>
              <a:cxnLst/>
              <a:rect l="l" t="t" r="r" b="b"/>
              <a:pathLst>
                <a:path w="4413885" h="407035">
                  <a:moveTo>
                    <a:pt x="0" y="0"/>
                  </a:moveTo>
                  <a:lnTo>
                    <a:pt x="0" y="406552"/>
                  </a:lnTo>
                  <a:lnTo>
                    <a:pt x="4413885" y="406552"/>
                  </a:lnTo>
                  <a:lnTo>
                    <a:pt x="4413885" y="0"/>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bject 31">
              <a:extLst>
                <a:ext uri="{FF2B5EF4-FFF2-40B4-BE49-F238E27FC236}">
                  <a16:creationId xmlns:a16="http://schemas.microsoft.com/office/drawing/2014/main" id="{7473684B-EB74-2AA7-8461-E3B23A379528}"/>
                </a:ext>
              </a:extLst>
            </p:cNvPr>
            <p:cNvSpPr/>
            <p:nvPr/>
          </p:nvSpPr>
          <p:spPr>
            <a:xfrm>
              <a:off x="1548622" y="5626110"/>
              <a:ext cx="127635" cy="68580"/>
            </a:xfrm>
            <a:custGeom>
              <a:avLst/>
              <a:gdLst/>
              <a:ahLst/>
              <a:cxnLst/>
              <a:rect l="l" t="t" r="r" b="b"/>
              <a:pathLst>
                <a:path w="127635"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bject 32">
              <a:extLst>
                <a:ext uri="{FF2B5EF4-FFF2-40B4-BE49-F238E27FC236}">
                  <a16:creationId xmlns:a16="http://schemas.microsoft.com/office/drawing/2014/main" id="{125D93FC-712C-1C64-2D4A-2CA0C8B288BB}"/>
                </a:ext>
              </a:extLst>
            </p:cNvPr>
            <p:cNvSpPr/>
            <p:nvPr/>
          </p:nvSpPr>
          <p:spPr>
            <a:xfrm>
              <a:off x="5962510" y="5626110"/>
              <a:ext cx="127635" cy="68580"/>
            </a:xfrm>
            <a:custGeom>
              <a:avLst/>
              <a:gdLst/>
              <a:ahLst/>
              <a:cxnLst/>
              <a:rect l="l" t="t" r="r" b="b"/>
              <a:pathLst>
                <a:path w="127635"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object 33">
            <a:extLst>
              <a:ext uri="{FF2B5EF4-FFF2-40B4-BE49-F238E27FC236}">
                <a16:creationId xmlns:a16="http://schemas.microsoft.com/office/drawing/2014/main" id="{E125855F-F9AC-2E84-F355-34E2553E9792}"/>
              </a:ext>
            </a:extLst>
          </p:cNvPr>
          <p:cNvGrpSpPr/>
          <p:nvPr/>
        </p:nvGrpSpPr>
        <p:grpSpPr>
          <a:xfrm>
            <a:off x="6579302" y="5381818"/>
            <a:ext cx="4182110" cy="358838"/>
            <a:chOff x="6579302" y="5611632"/>
            <a:chExt cx="4182110" cy="514984"/>
          </a:xfrm>
        </p:grpSpPr>
        <p:sp>
          <p:nvSpPr>
            <p:cNvPr id="46" name="object 34">
              <a:extLst>
                <a:ext uri="{FF2B5EF4-FFF2-40B4-BE49-F238E27FC236}">
                  <a16:creationId xmlns:a16="http://schemas.microsoft.com/office/drawing/2014/main" id="{4E7778C5-9463-50D6-ACA6-CB0785C5C853}"/>
                </a:ext>
              </a:extLst>
            </p:cNvPr>
            <p:cNvSpPr/>
            <p:nvPr/>
          </p:nvSpPr>
          <p:spPr>
            <a:xfrm>
              <a:off x="6657327" y="5626112"/>
              <a:ext cx="4090035" cy="422275"/>
            </a:xfrm>
            <a:custGeom>
              <a:avLst/>
              <a:gdLst/>
              <a:ahLst/>
              <a:cxnLst/>
              <a:rect l="l" t="t" r="r" b="b"/>
              <a:pathLst>
                <a:path w="4090034" h="422275">
                  <a:moveTo>
                    <a:pt x="0" y="0"/>
                  </a:moveTo>
                  <a:lnTo>
                    <a:pt x="0" y="421868"/>
                  </a:lnTo>
                  <a:lnTo>
                    <a:pt x="4089577" y="421868"/>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object 35">
              <a:extLst>
                <a:ext uri="{FF2B5EF4-FFF2-40B4-BE49-F238E27FC236}">
                  <a16:creationId xmlns:a16="http://schemas.microsoft.com/office/drawing/2014/main" id="{6D37C3D0-5166-2C1A-9689-66CD3985D967}"/>
                </a:ext>
              </a:extLst>
            </p:cNvPr>
            <p:cNvSpPr/>
            <p:nvPr/>
          </p:nvSpPr>
          <p:spPr>
            <a:xfrm>
              <a:off x="6593780" y="5626110"/>
              <a:ext cx="127635" cy="68580"/>
            </a:xfrm>
            <a:custGeom>
              <a:avLst/>
              <a:gdLst/>
              <a:ahLst/>
              <a:cxnLst/>
              <a:rect l="l" t="t" r="r" b="b"/>
              <a:pathLst>
                <a:path w="127634" h="68579">
                  <a:moveTo>
                    <a:pt x="0" y="68351"/>
                  </a:moveTo>
                  <a:lnTo>
                    <a:pt x="63550" y="0"/>
                  </a:lnTo>
                  <a:lnTo>
                    <a:pt x="127088" y="68351"/>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object 36">
              <a:extLst>
                <a:ext uri="{FF2B5EF4-FFF2-40B4-BE49-F238E27FC236}">
                  <a16:creationId xmlns:a16="http://schemas.microsoft.com/office/drawing/2014/main" id="{4BF5F6F3-DFA8-C00F-F264-DAFC2F2031B5}"/>
                </a:ext>
              </a:extLst>
            </p:cNvPr>
            <p:cNvSpPr/>
            <p:nvPr/>
          </p:nvSpPr>
          <p:spPr>
            <a:xfrm>
              <a:off x="10678554" y="5984429"/>
              <a:ext cx="68580" cy="127635"/>
            </a:xfrm>
            <a:custGeom>
              <a:avLst/>
              <a:gdLst/>
              <a:ahLst/>
              <a:cxnLst/>
              <a:rect l="l" t="t" r="r" b="b"/>
              <a:pathLst>
                <a:path w="68579" h="127635">
                  <a:moveTo>
                    <a:pt x="0" y="0"/>
                  </a:moveTo>
                  <a:lnTo>
                    <a:pt x="68351" y="63550"/>
                  </a:lnTo>
                  <a:lnTo>
                    <a:pt x="0" y="127088"/>
                  </a:lnTo>
                </a:path>
              </a:pathLst>
            </a:custGeom>
            <a:ln w="28956">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Rectangle 86">
            <a:extLst>
              <a:ext uri="{FF2B5EF4-FFF2-40B4-BE49-F238E27FC236}">
                <a16:creationId xmlns:a16="http://schemas.microsoft.com/office/drawing/2014/main" id="{0021254F-AD58-42E7-2E37-C7EA5C68A85C}"/>
              </a:ext>
            </a:extLst>
          </p:cNvPr>
          <p:cNvSpPr>
            <a:spLocks noGrp="1" noRot="1" noMove="1" noResize="1" noEditPoints="1" noAdjustHandles="1" noChangeArrowheads="1" noChangeShapeType="1"/>
          </p:cNvSpPr>
          <p:nvPr/>
        </p:nvSpPr>
        <p:spPr>
          <a:xfrm>
            <a:off x="6135312" y="1090174"/>
            <a:ext cx="865563" cy="4187927"/>
          </a:xfrm>
          <a:prstGeom prst="rect">
            <a:avLst/>
          </a:prstGeom>
          <a:solidFill>
            <a:srgbClr val="22346A">
              <a:alpha val="8623"/>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Marcador de pie de página 76">
            <a:extLst>
              <a:ext uri="{FF2B5EF4-FFF2-40B4-BE49-F238E27FC236}">
                <a16:creationId xmlns:a16="http://schemas.microsoft.com/office/drawing/2014/main" id="{3078F83E-DB69-13CE-BE92-33596AA7A214}"/>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Tx/>
              <a:buNone/>
              <a:tabLst/>
              <a:defRPr/>
            </a:pPr>
            <a:r>
              <a:rPr kumimoji="0" lang="es-ES" sz="5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iPDE4: inhibidor de la fosfodiesterasa-4; LTE: extensión a largo plazo; RI: respuesta inadecuada; TCS: corticosteroides tópicos. </a:t>
            </a:r>
          </a:p>
          <a:p>
            <a:pPr marL="0" marR="0" lvl="0" indent="0" algn="just" defTabSz="914400" rtl="0" eaLnBrk="1" fontAlgn="auto" latinLnBrk="0" hangingPunct="1">
              <a:lnSpc>
                <a:spcPct val="100000"/>
              </a:lnSpc>
              <a:spcBef>
                <a:spcPts val="0"/>
              </a:spcBef>
              <a:spcAft>
                <a:spcPts val="0"/>
              </a:spcAft>
              <a:buClr>
                <a:srgbClr val="68BFAC"/>
              </a:buClr>
              <a:buSzTx/>
              <a:buFontTx/>
              <a:buNone/>
              <a:tabLst/>
              <a:defRPr/>
            </a:pPr>
            <a:r>
              <a:rPr kumimoji="0" lang="es-ES" sz="5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1. Almirall. EBGLYSS</a:t>
            </a:r>
            <a:r>
              <a:rPr kumimoji="0" lang="es-ES" sz="500" b="0" i="0" u="none" strike="noStrike" kern="1200" cap="none" spc="0" normalizeH="0" baseline="30000" noProof="1">
                <a:ln>
                  <a:noFill/>
                </a:ln>
                <a:solidFill>
                  <a:srgbClr val="FFFFFF">
                    <a:lumMod val="65000"/>
                  </a:srgbClr>
                </a:solidFill>
                <a:effectLst/>
                <a:uLnTx/>
                <a:uFillTx/>
                <a:latin typeface="Arial" panose="020B0604020202020204"/>
                <a:ea typeface="+mn-ea"/>
                <a:cs typeface="+mn-cs"/>
              </a:rPr>
              <a:t>®</a:t>
            </a:r>
            <a:r>
              <a:rPr kumimoji="0" lang="es-ES" sz="500" b="0" i="0" u="none" strike="noStrike" kern="1200" cap="none" spc="0" normalizeH="0" baseline="0" noProof="1">
                <a:ln>
                  <a:noFill/>
                </a:ln>
                <a:solidFill>
                  <a:srgbClr val="FFFFFF">
                    <a:lumMod val="65000"/>
                  </a:srgbClr>
                </a:solidFill>
                <a:effectLst/>
                <a:uLnTx/>
                <a:uFillTx/>
                <a:latin typeface="Arial" panose="020B0604020202020204"/>
                <a:ea typeface="+mn-ea"/>
                <a:cs typeface="+mn-cs"/>
              </a:rPr>
              <a:t> (lebrikizumab)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septiembre 2024; 2. Silverberg JI, Guttman-Yassky E, Thaci D, Irvine AD, Stein Gold L, Blauvelt A, et al. Two Phase 3 Trials of Lebrikizumab for Moderate-to-Severe Atopic Dermatitis. N Engl J Med. 2023;388(12):1080-91; 3. Blauvelt A, Thyssen JP, Guttman-Yassky E, Bieber T, Serra-Baldrich E, Simpson E, et al. Efficacy and safety of lebrikizumab in moderate-to-severe atopic dermatitis: 52-week results of two randomized double-blinded placebo-controlled phase III trials. Br J Dermatol. 2023;188(6):740-8; 4. Simpson EL, Gooderham M, Wollenberg A, Weidinger S, Armstrong A, Soung J, et al. Efficacy and Safety of Lebrikizumab in Combination With Topical Corticosteroids in Adolescents and Adults With Moderate-to-Severe Atopic Dermatitis: A Randomized Clinical Trial (ADhere). JAMA Dermatol. 2023;159(2):182-91; 5. Paller AS, Flohr C, Eichenfield LF, Irvine AD, Weisman J, Soung J, et al. Safety and Efficacy of Lebrikizumab in Adolescent Patients with Moderate-to-Severe Atopic Dermatitis: A 52-Week, Open-Label, Phase 3 Study. Dermatol Ther (Heidelb). 2023;13(7):1517-34; 6. ClinicalTrials.gov. NCT04626297. (ADopt-VA). Disponible en: https://clinicaltrials.gov/study/NCT04626297?tab=history&amp;a=24. Último acceso septiembre 2024; 7. ClinicalTrials.gov. NCT04392154. (ADjoin). Disponible en: https://clinicaltrials.gov/study/NCT04392154. Último acceso septiembre 2024; 8. ClinicalTrials.gov. NCT05916365. (ADlong). Disponible en: https://clinicaltrials.gov/study/NCT05916365. Último acceso: septiembre 2024; 9. ClinicalTrials.gov. NCT04760314. (ADhere-J). Disponible en: https://clinicaltrials.gov/study/NCT04760314. Último acceso: septiembre 2024; 10. ClinicalTrials.gov. NCT05149313. (ADvantage). Disponible en: https://clinicaltrials.gov/study/NCT05149313. Último acceso: septiembre 2024; 11. ClinicalTrials.gov. NCT05369403. (ADapt). Disponible en: https://clinicaltrials.gov/study/NCT05369403. Último acceso: septiembre 2024; 12. ClinicalTrials.gov. NCT05372419. (ADmirable). Disponible en: https://clinicaltrials.gov/study/NCT05372419?id=%22NCT05372419%22&amp;rank=1. Último acceso: septiembre 2024</a:t>
            </a:r>
          </a:p>
        </p:txBody>
      </p:sp>
      <p:graphicFrame>
        <p:nvGraphicFramePr>
          <p:cNvPr id="2" name="object 26">
            <a:extLst>
              <a:ext uri="{FF2B5EF4-FFF2-40B4-BE49-F238E27FC236}">
                <a16:creationId xmlns:a16="http://schemas.microsoft.com/office/drawing/2014/main" id="{416EA520-E5FD-627C-8CE7-50413CDF5683}"/>
              </a:ext>
            </a:extLst>
          </p:cNvPr>
          <p:cNvGraphicFramePr>
            <a:graphicFrameLocks noGrp="1"/>
          </p:cNvGraphicFramePr>
          <p:nvPr/>
        </p:nvGraphicFramePr>
        <p:xfrm>
          <a:off x="695585" y="2399345"/>
          <a:ext cx="10822302" cy="2879217"/>
        </p:xfrm>
        <a:graphic>
          <a:graphicData uri="http://schemas.openxmlformats.org/drawingml/2006/table">
            <a:tbl>
              <a:tblPr firstRow="1" bandRow="1">
                <a:tableStyleId>{2D5ABB26-0587-4C30-8999-92F81FD0307C}</a:tableStyleId>
              </a:tblPr>
              <a:tblGrid>
                <a:gridCol w="969644">
                  <a:extLst>
                    <a:ext uri="{9D8B030D-6E8A-4147-A177-3AD203B41FA5}">
                      <a16:colId xmlns:a16="http://schemas.microsoft.com/office/drawing/2014/main" val="20000"/>
                    </a:ext>
                  </a:extLst>
                </a:gridCol>
                <a:gridCol w="878205">
                  <a:extLst>
                    <a:ext uri="{9D8B030D-6E8A-4147-A177-3AD203B41FA5}">
                      <a16:colId xmlns:a16="http://schemas.microsoft.com/office/drawing/2014/main" val="20001"/>
                    </a:ext>
                  </a:extLst>
                </a:gridCol>
                <a:gridCol w="877790">
                  <a:extLst>
                    <a:ext uri="{9D8B030D-6E8A-4147-A177-3AD203B41FA5}">
                      <a16:colId xmlns:a16="http://schemas.microsoft.com/office/drawing/2014/main" val="20002"/>
                    </a:ext>
                  </a:extLst>
                </a:gridCol>
                <a:gridCol w="907830">
                  <a:extLst>
                    <a:ext uri="{9D8B030D-6E8A-4147-A177-3AD203B41FA5}">
                      <a16:colId xmlns:a16="http://schemas.microsoft.com/office/drawing/2014/main" val="20003"/>
                    </a:ext>
                  </a:extLst>
                </a:gridCol>
                <a:gridCol w="921385">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916939">
                  <a:extLst>
                    <a:ext uri="{9D8B030D-6E8A-4147-A177-3AD203B41FA5}">
                      <a16:colId xmlns:a16="http://schemas.microsoft.com/office/drawing/2014/main" val="20006"/>
                    </a:ext>
                  </a:extLst>
                </a:gridCol>
                <a:gridCol w="907415">
                  <a:extLst>
                    <a:ext uri="{9D8B030D-6E8A-4147-A177-3AD203B41FA5}">
                      <a16:colId xmlns:a16="http://schemas.microsoft.com/office/drawing/2014/main" val="20007"/>
                    </a:ext>
                  </a:extLst>
                </a:gridCol>
                <a:gridCol w="873759">
                  <a:extLst>
                    <a:ext uri="{9D8B030D-6E8A-4147-A177-3AD203B41FA5}">
                      <a16:colId xmlns:a16="http://schemas.microsoft.com/office/drawing/2014/main" val="20008"/>
                    </a:ext>
                  </a:extLst>
                </a:gridCol>
                <a:gridCol w="904126">
                  <a:extLst>
                    <a:ext uri="{9D8B030D-6E8A-4147-A177-3AD203B41FA5}">
                      <a16:colId xmlns:a16="http://schemas.microsoft.com/office/drawing/2014/main" val="20009"/>
                    </a:ext>
                  </a:extLst>
                </a:gridCol>
                <a:gridCol w="920864">
                  <a:extLst>
                    <a:ext uri="{9D8B030D-6E8A-4147-A177-3AD203B41FA5}">
                      <a16:colId xmlns:a16="http://schemas.microsoft.com/office/drawing/2014/main" val="20010"/>
                    </a:ext>
                  </a:extLst>
                </a:gridCol>
                <a:gridCol w="880745">
                  <a:extLst>
                    <a:ext uri="{9D8B030D-6E8A-4147-A177-3AD203B41FA5}">
                      <a16:colId xmlns:a16="http://schemas.microsoft.com/office/drawing/2014/main" val="20011"/>
                    </a:ext>
                  </a:extLst>
                </a:gridCol>
              </a:tblGrid>
              <a:tr h="777875">
                <a:tc>
                  <a:txBody>
                    <a:bodyPr/>
                    <a:lstStyle/>
                    <a:p>
                      <a:pPr marL="19050" marR="363220">
                        <a:lnSpc>
                          <a:spcPct val="101299"/>
                        </a:lnSpc>
                        <a:spcBef>
                          <a:spcPts val="1005"/>
                        </a:spcBef>
                      </a:pPr>
                      <a:r>
                        <a:rPr sz="900" b="1" spc="0">
                          <a:solidFill>
                            <a:srgbClr val="22346A"/>
                          </a:solidFill>
                          <a:latin typeface="Arial"/>
                          <a:cs typeface="Arial"/>
                        </a:rPr>
                        <a:t>Población de estudio</a:t>
                      </a:r>
                      <a:endParaRPr sz="900" spc="0">
                        <a:latin typeface="Arial"/>
                        <a:cs typeface="Arial"/>
                      </a:endParaRPr>
                    </a:p>
                  </a:txBody>
                  <a:tcPr marL="0" marR="0" marT="12763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88265" marR="99695"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07314" marR="85090"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1920" marR="90170"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246379" marR="107950" indent="-135890">
                        <a:lnSpc>
                          <a:spcPct val="101299"/>
                        </a:lnSpc>
                        <a:spcBef>
                          <a:spcPts val="1005"/>
                        </a:spcBef>
                      </a:pPr>
                      <a:r>
                        <a:rPr sz="900" spc="0" dirty="0" err="1">
                          <a:latin typeface="Arial"/>
                          <a:cs typeface="Arial"/>
                        </a:rPr>
                        <a:t>Adolescentes</a:t>
                      </a:r>
                      <a:r>
                        <a:rPr sz="900" spc="0" dirty="0">
                          <a:latin typeface="Arial"/>
                          <a:cs typeface="Arial"/>
                        </a:rPr>
                        <a:t> (≥40 kg)</a:t>
                      </a:r>
                    </a:p>
                  </a:txBody>
                  <a:tcPr marL="0" marR="0" marT="12763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58115" marR="145415" algn="ctr">
                        <a:lnSpc>
                          <a:spcPct val="101299"/>
                        </a:lnSpc>
                        <a:spcBef>
                          <a:spcPts val="455"/>
                        </a:spcBef>
                      </a:pPr>
                      <a:r>
                        <a:rPr sz="900" spc="0">
                          <a:latin typeface="Arial"/>
                          <a:cs typeface="Arial"/>
                        </a:rPr>
                        <a:t>Adultos (≥18 a ≤55 años)</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6364" marR="99695"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07314" marR="109220" algn="ctr">
                        <a:lnSpc>
                          <a:spcPct val="101299"/>
                        </a:lnSpc>
                        <a:spcBef>
                          <a:spcPts val="455"/>
                        </a:spcBef>
                      </a:pPr>
                      <a:r>
                        <a:rPr sz="900" spc="0">
                          <a:latin typeface="Arial"/>
                          <a:cs typeface="Arial"/>
                        </a:rPr>
                        <a:t>Adultos y adolescentes (≥40kg)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97790" marR="85090" algn="ctr">
                        <a:lnSpc>
                          <a:spcPct val="101299"/>
                        </a:lnSpc>
                        <a:spcBef>
                          <a:spcPts val="455"/>
                        </a:spcBef>
                      </a:pPr>
                      <a:r>
                        <a:rPr sz="900" spc="0">
                          <a:latin typeface="Arial"/>
                          <a:cs typeface="Arial"/>
                        </a:rPr>
                        <a:t>Adultos y adolescentes (≥40kg)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L="121920" marR="90170" algn="ctr">
                        <a:lnSpc>
                          <a:spcPct val="101299"/>
                        </a:lnSpc>
                        <a:spcBef>
                          <a:spcPts val="455"/>
                        </a:spcBef>
                      </a:pPr>
                      <a:r>
                        <a:rPr sz="900" spc="0">
                          <a:latin typeface="Arial"/>
                          <a:cs typeface="Arial"/>
                        </a:rPr>
                        <a:t>Adultos y adolescentes (≥40 kg)</a:t>
                      </a:r>
                    </a:p>
                  </a:txBody>
                  <a:tcPr marL="0" marR="0" marT="57785"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algn="ctr">
                        <a:lnSpc>
                          <a:spcPts val="1005"/>
                        </a:lnSpc>
                      </a:pPr>
                      <a:r>
                        <a:rPr lang="es-ES" sz="900" spc="-10">
                          <a:latin typeface="Arial"/>
                          <a:cs typeface="Arial"/>
                        </a:rPr>
                        <a:t>Adultos y </a:t>
                      </a:r>
                      <a:r>
                        <a:rPr sz="900" spc="-10">
                          <a:latin typeface="Arial"/>
                          <a:cs typeface="Arial"/>
                        </a:rPr>
                        <a:t>adolescentes</a:t>
                      </a:r>
                      <a:endParaRPr sz="900">
                        <a:latin typeface="Arial"/>
                        <a:cs typeface="Arial"/>
                      </a:endParaRPr>
                    </a:p>
                    <a:p>
                      <a:pPr marL="172085" marR="172085" indent="2540" algn="ctr">
                        <a:lnSpc>
                          <a:spcPct val="101299"/>
                        </a:lnSpc>
                      </a:pPr>
                      <a:r>
                        <a:rPr sz="900">
                          <a:latin typeface="Arial"/>
                          <a:cs typeface="Arial"/>
                        </a:rPr>
                        <a:t>(≥40 </a:t>
                      </a:r>
                      <a:r>
                        <a:rPr sz="900" spc="-25">
                          <a:latin typeface="Arial"/>
                          <a:cs typeface="Arial"/>
                        </a:rPr>
                        <a:t>kg) </a:t>
                      </a:r>
                      <a:r>
                        <a:rPr sz="900" spc="-10">
                          <a:latin typeface="Arial"/>
                          <a:cs typeface="Arial"/>
                        </a:rPr>
                        <a:t>Respuesta </a:t>
                      </a:r>
                      <a:r>
                        <a:rPr sz="900" spc="-20">
                          <a:latin typeface="Arial"/>
                          <a:cs typeface="Arial"/>
                        </a:rPr>
                        <a:t>inadecuada </a:t>
                      </a:r>
                      <a:r>
                        <a:rPr sz="900" spc="-10">
                          <a:latin typeface="Arial"/>
                          <a:cs typeface="Arial"/>
                        </a:rPr>
                        <a:t>dupilumab</a:t>
                      </a:r>
                      <a:endParaRPr sz="900">
                        <a:latin typeface="Arial"/>
                        <a:cs typeface="Arial"/>
                      </a:endParaRPr>
                    </a:p>
                  </a:txBody>
                  <a:tcPr marL="0" marR="0" marT="0" marB="0">
                    <a:lnT w="9525" cap="flat" cmpd="sng" algn="ctr">
                      <a:solidFill>
                        <a:srgbClr val="CAF5A8"/>
                      </a:solidFill>
                      <a:prstDash val="solid"/>
                      <a:round/>
                      <a:headEnd type="none" w="med" len="med"/>
                      <a:tailEnd type="none" w="med" len="med"/>
                    </a:lnT>
                    <a:lnB w="9525">
                      <a:solidFill>
                        <a:srgbClr val="CAF5A8"/>
                      </a:solidFill>
                      <a:prstDash val="solid"/>
                    </a:lnB>
                  </a:tcPr>
                </a:tc>
                <a:tc>
                  <a:txBody>
                    <a:bodyPr/>
                    <a:lstStyle/>
                    <a:p>
                      <a:pPr marR="3810" algn="ctr">
                        <a:lnSpc>
                          <a:spcPts val="1005"/>
                        </a:lnSpc>
                      </a:pPr>
                      <a:r>
                        <a:rPr sz="900" spc="0">
                          <a:latin typeface="Arial"/>
                          <a:cs typeface="Arial"/>
                        </a:rPr>
                        <a:t>Adultos y</a:t>
                      </a:r>
                    </a:p>
                    <a:p>
                      <a:pPr marL="92710" marR="97155" algn="ctr">
                        <a:lnSpc>
                          <a:spcPct val="101299"/>
                        </a:lnSpc>
                      </a:pPr>
                      <a:r>
                        <a:rPr sz="900" spc="0">
                          <a:latin typeface="Arial"/>
                          <a:cs typeface="Arial"/>
                        </a:rPr>
                        <a:t>adolescentes (≥40 kg)</a:t>
                      </a:r>
                    </a:p>
                    <a:p>
                      <a:pPr marR="5080" algn="ctr">
                        <a:lnSpc>
                          <a:spcPct val="100000"/>
                        </a:lnSpc>
                        <a:spcBef>
                          <a:spcPts val="15"/>
                        </a:spcBef>
                      </a:pPr>
                      <a:r>
                        <a:rPr sz="900" spc="0">
                          <a:latin typeface="Arial"/>
                          <a:cs typeface="Arial"/>
                        </a:rPr>
                        <a:t>Piel de color</a:t>
                      </a:r>
                    </a:p>
                  </a:txBody>
                  <a:tcPr marL="0" marR="0" marT="0" marB="0">
                    <a:lnT w="9525" cap="flat" cmpd="sng" algn="ctr">
                      <a:solidFill>
                        <a:srgbClr val="CAF5A8"/>
                      </a:solidFill>
                      <a:prstDash val="solid"/>
                      <a:round/>
                      <a:headEnd type="none" w="med" len="med"/>
                      <a:tailEnd type="none" w="med" len="med"/>
                    </a:lnT>
                    <a:lnB w="9525">
                      <a:solidFill>
                        <a:srgbClr val="CAF5A8"/>
                      </a:solidFill>
                      <a:prstDash val="solid"/>
                    </a:lnB>
                  </a:tcPr>
                </a:tc>
                <a:extLst>
                  <a:ext uri="{0D108BD9-81ED-4DB2-BD59-A6C34878D82A}">
                    <a16:rowId xmlns:a16="http://schemas.microsoft.com/office/drawing/2014/main" val="10000"/>
                  </a:ext>
                </a:extLst>
              </a:tr>
              <a:tr h="75565">
                <a:tc>
                  <a:txBody>
                    <a:bodyPr/>
                    <a:lstStyle/>
                    <a:p>
                      <a:pPr>
                        <a:lnSpc>
                          <a:spcPct val="100000"/>
                        </a:lnSpc>
                      </a:pPr>
                      <a:endParaRPr sz="300">
                        <a:latin typeface="Times New Roman"/>
                        <a:cs typeface="Times New Roman"/>
                      </a:endParaRPr>
                    </a:p>
                  </a:txBody>
                  <a:tcPr marL="0" marR="0" marT="0" marB="0">
                    <a:lnT w="9525">
                      <a:solidFill>
                        <a:srgbClr val="CAF5A8"/>
                      </a:solidFill>
                      <a:prstDash val="solid"/>
                    </a:lnT>
                  </a:tcPr>
                </a:tc>
                <a:tc rowSpan="2">
                  <a:txBody>
                    <a:bodyPr/>
                    <a:lstStyle/>
                    <a:p>
                      <a:pPr marR="1143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9525"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1905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rowSpan="2">
                  <a:txBody>
                    <a:bodyPr/>
                    <a:lstStyle/>
                    <a:p>
                      <a:pPr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rowSpan="2">
                  <a:txBody>
                    <a:bodyPr/>
                    <a:lstStyle/>
                    <a:p>
                      <a:pPr algn="ctr">
                        <a:lnSpc>
                          <a:spcPts val="755"/>
                        </a:lnSpc>
                      </a:pPr>
                      <a:r>
                        <a:rPr lang="es-ES" sz="900" spc="0">
                          <a:latin typeface="Arial"/>
                          <a:cs typeface="Arial"/>
                        </a:rPr>
                        <a:t>Placebo</a:t>
                      </a:r>
                    </a:p>
                  </a:txBody>
                  <a:tcPr marL="0" marR="0" marT="0" marB="0" anchor="ctr">
                    <a:lnT w="9525">
                      <a:solidFill>
                        <a:srgbClr val="CAF5A8"/>
                      </a:solidFill>
                      <a:prstDash val="solid"/>
                    </a:lnT>
                    <a:solidFill>
                      <a:srgbClr val="D1D3D4"/>
                    </a:solidFill>
                  </a:tcPr>
                </a:tc>
                <a:tc rowSpan="2">
                  <a:txBody>
                    <a:bodyPr/>
                    <a:lstStyle/>
                    <a:p>
                      <a:pPr marL="19050" algn="ctr">
                        <a:lnSpc>
                          <a:spcPts val="755"/>
                        </a:lnSpc>
                      </a:pPr>
                      <a:r>
                        <a:rPr sz="900" spc="0">
                          <a:latin typeface="Arial"/>
                          <a:cs typeface="Arial"/>
                        </a:rPr>
                        <a:t>Placebo</a:t>
                      </a:r>
                    </a:p>
                  </a:txBody>
                  <a:tcPr marL="0" marR="0" marT="0" marB="0" anchor="ctr">
                    <a:lnT w="9525">
                      <a:solidFill>
                        <a:srgbClr val="CAF5A8"/>
                      </a:solidFill>
                      <a:prstDash val="solid"/>
                    </a:lnT>
                    <a:solidFill>
                      <a:srgbClr val="D1D3D4"/>
                    </a:solidFill>
                  </a:tcPr>
                </a:tc>
                <a:tc>
                  <a:txBody>
                    <a:bodyPr/>
                    <a:lstStyle/>
                    <a:p>
                      <a:pPr>
                        <a:lnSpc>
                          <a:spcPct val="100000"/>
                        </a:lnSpc>
                      </a:pPr>
                      <a:endParaRPr sz="400">
                        <a:latin typeface="Times New Roman"/>
                        <a:cs typeface="Times New Roman"/>
                      </a:endParaRPr>
                    </a:p>
                  </a:txBody>
                  <a:tcPr marL="0" marR="0" marT="0" marB="0">
                    <a:lnT w="9525">
                      <a:solidFill>
                        <a:srgbClr val="CAF5A8"/>
                      </a:solidFill>
                      <a:prstDash val="solid"/>
                    </a:lnT>
                  </a:tcPr>
                </a:tc>
                <a:tc>
                  <a:txBody>
                    <a:bodyPr/>
                    <a:lstStyle/>
                    <a:p>
                      <a:pPr>
                        <a:lnSpc>
                          <a:spcPct val="100000"/>
                        </a:lnSpc>
                      </a:pPr>
                      <a:endParaRPr sz="400" spc="0">
                        <a:latin typeface="Times New Roman"/>
                        <a:cs typeface="Times New Roman"/>
                      </a:endParaRPr>
                    </a:p>
                  </a:txBody>
                  <a:tcPr marL="0" marR="0" marT="0" marB="0">
                    <a:lnT w="9525">
                      <a:solidFill>
                        <a:srgbClr val="CAF5A8"/>
                      </a:solidFill>
                      <a:prstDash val="solid"/>
                    </a:lnT>
                  </a:tcPr>
                </a:tc>
                <a:extLst>
                  <a:ext uri="{0D108BD9-81ED-4DB2-BD59-A6C34878D82A}">
                    <a16:rowId xmlns:a16="http://schemas.microsoft.com/office/drawing/2014/main" val="10001"/>
                  </a:ext>
                </a:extLst>
              </a:tr>
              <a:tr h="128905">
                <a:tc>
                  <a:txBody>
                    <a:bodyPr/>
                    <a:lstStyle/>
                    <a:p>
                      <a:pPr marL="19050">
                        <a:lnSpc>
                          <a:spcPts val="915"/>
                        </a:lnSpc>
                      </a:pPr>
                      <a:r>
                        <a:rPr sz="900" b="1" spc="0">
                          <a:solidFill>
                            <a:srgbClr val="22346A"/>
                          </a:solidFill>
                          <a:latin typeface="Arial"/>
                          <a:cs typeface="Arial"/>
                        </a:rPr>
                        <a:t>Posología</a:t>
                      </a:r>
                      <a:endParaRPr sz="900" spc="0">
                        <a:latin typeface="Arial"/>
                        <a:cs typeface="Arial"/>
                      </a:endParaRPr>
                    </a:p>
                  </a:txBody>
                  <a:tcPr marL="0" marR="0" marT="0" marB="0"/>
                </a:tc>
                <a:tc vMerge="1">
                  <a:txBody>
                    <a:bodyPr/>
                    <a:lstStyle/>
                    <a:p>
                      <a:endParaRPr/>
                    </a:p>
                  </a:txBody>
                  <a:tcPr marL="0" marR="0" marT="0" marB="0" anchor="ctr">
                    <a:lnR w="57150">
                      <a:solidFill>
                        <a:srgbClr val="FFFFFF"/>
                      </a:solidFill>
                      <a:prstDash val="solid"/>
                    </a:lnR>
                    <a:solidFill>
                      <a:srgbClr val="D1D3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D1D3D4"/>
                    </a:solidFill>
                  </a:tcPr>
                </a:tc>
                <a:tc vMerge="1">
                  <a:txBody>
                    <a:bodyPr/>
                    <a:lstStyle/>
                    <a:p>
                      <a:endParaRPr/>
                    </a:p>
                  </a:txBody>
                  <a:tcPr marL="0" marR="0" marT="0" marB="0" anchor="ctr">
                    <a:lnL w="57150">
                      <a:solidFill>
                        <a:srgbClr val="FFFFFF"/>
                      </a:solidFill>
                      <a:prstDash val="solid"/>
                    </a:lnL>
                    <a:solidFill>
                      <a:srgbClr val="D1D3D4"/>
                    </a:solidFill>
                  </a:tcPr>
                </a:tc>
                <a:tc>
                  <a:txBody>
                    <a:bodyPr/>
                    <a:lstStyle/>
                    <a:p>
                      <a:pPr>
                        <a:lnSpc>
                          <a:spcPct val="100000"/>
                        </a:lnSpc>
                      </a:pPr>
                      <a:endParaRPr sz="500" spc="0">
                        <a:latin typeface="Times New Roman"/>
                        <a:cs typeface="Times New Roman"/>
                      </a:endParaRPr>
                    </a:p>
                  </a:txBody>
                  <a:tcPr marL="0" marR="0" marT="0" marB="0"/>
                </a:tc>
                <a:tc vMerge="1">
                  <a:txBody>
                    <a:bodyPr/>
                    <a:lstStyle/>
                    <a:p>
                      <a:endParaRPr/>
                    </a:p>
                  </a:txBody>
                  <a:tcPr marL="0" marR="0" marT="0" marB="0" anchor="ctr">
                    <a:solidFill>
                      <a:srgbClr val="D1D3D4"/>
                    </a:solidFill>
                  </a:tcPr>
                </a:tc>
                <a:tc>
                  <a:txBody>
                    <a:bodyPr/>
                    <a:lstStyle/>
                    <a:p>
                      <a:pPr>
                        <a:lnSpc>
                          <a:spcPct val="100000"/>
                        </a:lnSpc>
                      </a:pPr>
                      <a:endParaRPr sz="500" spc="0">
                        <a:latin typeface="Times New Roman"/>
                        <a:cs typeface="Times New Roman"/>
                      </a:endParaRPr>
                    </a:p>
                  </a:txBody>
                  <a:tcPr marL="0" marR="0" marT="0" marB="0"/>
                </a:tc>
                <a:tc>
                  <a:txBody>
                    <a:bodyPr/>
                    <a:lstStyle/>
                    <a:p>
                      <a:pPr>
                        <a:lnSpc>
                          <a:spcPct val="100000"/>
                        </a:lnSpc>
                      </a:pPr>
                      <a:endParaRPr sz="500" spc="0">
                        <a:latin typeface="Times New Roman"/>
                        <a:cs typeface="Times New Roman"/>
                      </a:endParaRPr>
                    </a:p>
                  </a:txBody>
                  <a:tcPr marL="0" marR="0" marT="0" marB="0"/>
                </a:tc>
                <a:tc vMerge="1">
                  <a:txBody>
                    <a:bodyPr/>
                    <a:lstStyle/>
                    <a:p>
                      <a:endParaRPr lang="es-ES"/>
                    </a:p>
                  </a:txBody>
                  <a:tcPr marL="0" marR="0" marT="0" marB="0">
                    <a:lnR w="57150">
                      <a:solidFill>
                        <a:srgbClr val="FFFFFF"/>
                      </a:solidFill>
                      <a:prstDash val="solid"/>
                    </a:lnR>
                    <a:solidFill>
                      <a:srgbClr val="D1D3D4"/>
                    </a:solidFill>
                  </a:tcPr>
                </a:tc>
                <a:tc vMerge="1">
                  <a:txBody>
                    <a:bodyPr/>
                    <a:lstStyle/>
                    <a:p>
                      <a:endParaRPr/>
                    </a:p>
                  </a:txBody>
                  <a:tcPr marL="0" marR="0" marT="0" marB="0">
                    <a:lnL w="57150">
                      <a:solidFill>
                        <a:srgbClr val="FFFFFF"/>
                      </a:solidFill>
                      <a:prstDash val="solid"/>
                    </a:lnL>
                    <a:solidFill>
                      <a:srgbClr val="D1D3D4"/>
                    </a:solidFill>
                  </a:tcPr>
                </a:tc>
                <a:tc>
                  <a:txBody>
                    <a:bodyPr/>
                    <a:lstStyle/>
                    <a:p>
                      <a:pPr>
                        <a:lnSpc>
                          <a:spcPct val="100000"/>
                        </a:lnSpc>
                      </a:pPr>
                      <a:endParaRPr sz="500" spc="0">
                        <a:latin typeface="Times New Roman"/>
                        <a:cs typeface="Times New Roman"/>
                      </a:endParaRPr>
                    </a:p>
                  </a:txBody>
                  <a:tcPr marL="0" marR="0" marT="0" marB="0"/>
                </a:tc>
                <a:tc>
                  <a:txBody>
                    <a:bodyPr/>
                    <a:lstStyle/>
                    <a:p>
                      <a:pPr>
                        <a:lnSpc>
                          <a:spcPct val="100000"/>
                        </a:lnSpc>
                      </a:pPr>
                      <a:endParaRPr sz="500" spc="0">
                        <a:latin typeface="Times New Roman"/>
                        <a:cs typeface="Times New Roman"/>
                      </a:endParaRPr>
                    </a:p>
                  </a:txBody>
                  <a:tcPr marL="0" marR="0" marT="0" marB="0"/>
                </a:tc>
                <a:extLst>
                  <a:ext uri="{0D108BD9-81ED-4DB2-BD59-A6C34878D82A}">
                    <a16:rowId xmlns:a16="http://schemas.microsoft.com/office/drawing/2014/main" val="10002"/>
                  </a:ext>
                </a:extLst>
              </a:tr>
              <a:tr h="147955">
                <a:tc>
                  <a:txBody>
                    <a:bodyPr/>
                    <a:lstStyle/>
                    <a:p>
                      <a:pPr>
                        <a:lnSpc>
                          <a:spcPct val="100000"/>
                        </a:lnSpc>
                      </a:pPr>
                      <a:endParaRPr sz="800" spc="0">
                        <a:latin typeface="Times New Roman"/>
                        <a:cs typeface="Times New Roman"/>
                      </a:endParaRPr>
                    </a:p>
                  </a:txBody>
                  <a:tcPr marL="0" marR="0" marT="0" marB="0"/>
                </a:tc>
                <a:tc rowSpan="3">
                  <a:txBody>
                    <a:bodyPr/>
                    <a:lstStyle/>
                    <a:p>
                      <a:pPr marR="11430" algn="ctr">
                        <a:lnSpc>
                          <a:spcPts val="795"/>
                        </a:lnSpc>
                      </a:pPr>
                      <a:r>
                        <a:rPr sz="900" spc="0" dirty="0">
                          <a:latin typeface="Arial"/>
                          <a:cs typeface="Arial"/>
                        </a:rPr>
                        <a:t>LEBRI 250 mg</a:t>
                      </a:r>
                    </a:p>
                    <a:p>
                      <a:pPr marR="11430" algn="ctr">
                        <a:lnSpc>
                          <a:spcPts val="955"/>
                        </a:lnSpc>
                      </a:pPr>
                      <a:r>
                        <a:rPr sz="900" spc="0" dirty="0">
                          <a:latin typeface="Arial"/>
                          <a:cs typeface="Arial"/>
                        </a:rPr>
                        <a:t>C2S</a:t>
                      </a:r>
                    </a:p>
                  </a:txBody>
                  <a:tcPr marL="0" marR="0" marT="0" marB="0" anchor="ctr">
                    <a:lnR w="3175" cap="flat" cmpd="sng" algn="ctr">
                      <a:solidFill>
                        <a:schemeClr val="bg1"/>
                      </a:solidFill>
                      <a:prstDash val="solid"/>
                      <a:round/>
                      <a:headEnd type="none" w="med" len="med"/>
                      <a:tailEnd type="none" w="med" len="med"/>
                    </a:lnR>
                    <a:solidFill>
                      <a:srgbClr val="E4FAD4"/>
                    </a:solidFill>
                  </a:tcPr>
                </a:tc>
                <a:tc rowSpan="3">
                  <a:txBody>
                    <a:bodyPr/>
                    <a:lstStyle/>
                    <a:p>
                      <a:pPr marL="9525" algn="ctr">
                        <a:lnSpc>
                          <a:spcPts val="795"/>
                        </a:lnSpc>
                      </a:pPr>
                      <a:r>
                        <a:rPr sz="900" spc="0" dirty="0">
                          <a:latin typeface="Arial"/>
                          <a:cs typeface="Arial"/>
                        </a:rPr>
                        <a:t>LEBRI 250 mg</a:t>
                      </a:r>
                    </a:p>
                    <a:p>
                      <a:pPr marL="9525" algn="ctr">
                        <a:lnSpc>
                          <a:spcPts val="955"/>
                        </a:lnSpc>
                      </a:pPr>
                      <a:r>
                        <a:rPr sz="900" spc="0" dirty="0">
                          <a:latin typeface="Arial"/>
                          <a:cs typeface="Arial"/>
                        </a:rPr>
                        <a:t>C2S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FAD4"/>
                    </a:solidFill>
                  </a:tcPr>
                </a:tc>
                <a:tc rowSpan="3">
                  <a:txBody>
                    <a:bodyPr/>
                    <a:lstStyle/>
                    <a:p>
                      <a:pPr marL="19050" algn="ctr">
                        <a:lnSpc>
                          <a:spcPts val="795"/>
                        </a:lnSpc>
                      </a:pPr>
                      <a:r>
                        <a:rPr sz="900" spc="0">
                          <a:latin typeface="Arial"/>
                          <a:cs typeface="Arial"/>
                        </a:rPr>
                        <a:t>LEBRI 250 mg</a:t>
                      </a:r>
                    </a:p>
                    <a:p>
                      <a:pPr marL="19050" algn="ctr">
                        <a:lnSpc>
                          <a:spcPts val="955"/>
                        </a:lnSpc>
                      </a:pPr>
                      <a:r>
                        <a:rPr sz="900" spc="0">
                          <a:latin typeface="Arial"/>
                          <a:cs typeface="Arial"/>
                        </a:rPr>
                        <a:t>C2S</a:t>
                      </a:r>
                    </a:p>
                  </a:txBody>
                  <a:tcPr marL="0" marR="0" marT="0" marB="0" anchor="ctr">
                    <a:lnL w="3175" cap="flat" cmpd="sng" algn="ctr">
                      <a:solidFill>
                        <a:schemeClr val="bg1"/>
                      </a:solidFill>
                      <a:prstDash val="solid"/>
                      <a:round/>
                      <a:headEnd type="none" w="med" len="med"/>
                      <a:tailEnd type="none" w="med" len="med"/>
                    </a:lnL>
                    <a:solidFill>
                      <a:srgbClr val="E4FAD4"/>
                    </a:solidFill>
                  </a:tcPr>
                </a:tc>
                <a:tc rowSpan="3">
                  <a:txBody>
                    <a:bodyPr/>
                    <a:lstStyle/>
                    <a:p>
                      <a:pPr marL="9525" algn="ctr">
                        <a:lnSpc>
                          <a:spcPts val="795"/>
                        </a:lnSpc>
                      </a:pPr>
                      <a:r>
                        <a:rPr sz="900" spc="0">
                          <a:latin typeface="Arial"/>
                          <a:cs typeface="Arial"/>
                        </a:rPr>
                        <a:t>LEBRI 250 mg</a:t>
                      </a:r>
                    </a:p>
                    <a:p>
                      <a:pPr marL="952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marR="1905" algn="ctr">
                        <a:lnSpc>
                          <a:spcPts val="795"/>
                        </a:lnSpc>
                      </a:pPr>
                      <a:r>
                        <a:rPr sz="900" spc="0">
                          <a:latin typeface="Arial"/>
                          <a:cs typeface="Arial"/>
                        </a:rPr>
                        <a:t>LEBRI 250 mg</a:t>
                      </a:r>
                    </a:p>
                    <a:p>
                      <a:pPr marR="1905" algn="ctr">
                        <a:lnSpc>
                          <a:spcPts val="955"/>
                        </a:lnSpc>
                      </a:pPr>
                      <a:r>
                        <a:rPr sz="900" spc="0">
                          <a:latin typeface="Arial"/>
                          <a:cs typeface="Arial"/>
                        </a:rPr>
                        <a:t>C2S</a:t>
                      </a:r>
                    </a:p>
                  </a:txBody>
                  <a:tcPr marL="0" marR="0" marT="0" marB="0" anchor="ctr">
                    <a:solidFill>
                      <a:srgbClr val="E4FAD4"/>
                    </a:solidFill>
                  </a:tcPr>
                </a:tc>
                <a:tc rowSpan="3">
                  <a:txBody>
                    <a:bodyPr/>
                    <a:lstStyle/>
                    <a:p>
                      <a:pPr algn="ctr">
                        <a:lnSpc>
                          <a:spcPts val="795"/>
                        </a:lnSpc>
                      </a:pPr>
                      <a:r>
                        <a:rPr sz="900" spc="0" dirty="0">
                          <a:latin typeface="Arial"/>
                          <a:cs typeface="Arial"/>
                        </a:rPr>
                        <a:t>LEBRI 250 mg</a:t>
                      </a:r>
                    </a:p>
                    <a:p>
                      <a:pPr algn="ctr">
                        <a:lnSpc>
                          <a:spcPts val="955"/>
                        </a:lnSpc>
                      </a:pPr>
                      <a:r>
                        <a:rPr sz="900" spc="0" dirty="0">
                          <a:latin typeface="Arial"/>
                          <a:cs typeface="Arial"/>
                        </a:rPr>
                        <a:t>C2S</a:t>
                      </a:r>
                    </a:p>
                  </a:txBody>
                  <a:tcPr marL="0" marR="0" marT="0" marB="0" anchor="ctr">
                    <a:lnR w="3175" cap="flat" cmpd="sng" algn="ctr">
                      <a:solidFill>
                        <a:schemeClr val="bg1"/>
                      </a:solidFill>
                      <a:prstDash val="solid"/>
                      <a:round/>
                      <a:headEnd type="none" w="med" len="med"/>
                      <a:tailEnd type="none" w="med" len="med"/>
                    </a:lnR>
                    <a:solidFill>
                      <a:srgbClr val="E4FAD4"/>
                    </a:solidFill>
                  </a:tcPr>
                </a:tc>
                <a:tc rowSpan="3">
                  <a:txBody>
                    <a:bodyPr/>
                    <a:lstStyle/>
                    <a:p>
                      <a:pPr marL="19050" algn="ctr">
                        <a:lnSpc>
                          <a:spcPts val="795"/>
                        </a:lnSpc>
                      </a:pPr>
                      <a:r>
                        <a:rPr sz="900" spc="0">
                          <a:latin typeface="Arial"/>
                          <a:cs typeface="Arial"/>
                        </a:rPr>
                        <a:t>LEBRI 250 mg</a:t>
                      </a:r>
                    </a:p>
                    <a:p>
                      <a:pPr marL="19050" algn="ctr">
                        <a:lnSpc>
                          <a:spcPts val="955"/>
                        </a:lnSpc>
                      </a:pPr>
                      <a:r>
                        <a:rPr sz="900" spc="0">
                          <a:latin typeface="Arial"/>
                          <a:cs typeface="Arial"/>
                        </a:rPr>
                        <a:t>C2S</a:t>
                      </a:r>
                    </a:p>
                  </a:txBody>
                  <a:tcPr marL="0" marR="0" marT="0" marB="0" anchor="ctr">
                    <a:lnL w="3175" cap="flat" cmpd="sng" algn="ctr">
                      <a:solidFill>
                        <a:schemeClr val="bg1"/>
                      </a:solidFill>
                      <a:prstDash val="solid"/>
                      <a:round/>
                      <a:headEnd type="none" w="med" len="med"/>
                      <a:tailEnd type="none" w="med" len="med"/>
                    </a:lnL>
                    <a:solidFill>
                      <a:srgbClr val="E4FAD4"/>
                    </a:solidFill>
                  </a:tcPr>
                </a:tc>
                <a:tc rowSpan="3">
                  <a:txBody>
                    <a:bodyPr/>
                    <a:lstStyle/>
                    <a:p>
                      <a:pPr marL="9525" algn="ctr">
                        <a:lnSpc>
                          <a:spcPts val="795"/>
                        </a:lnSpc>
                      </a:pPr>
                      <a:r>
                        <a:rPr sz="900" spc="0" dirty="0">
                          <a:latin typeface="Arial"/>
                          <a:cs typeface="Arial"/>
                        </a:rPr>
                        <a:t>LEBRI 250 mg</a:t>
                      </a:r>
                    </a:p>
                    <a:p>
                      <a:pPr marL="9525" algn="ctr">
                        <a:lnSpc>
                          <a:spcPts val="955"/>
                        </a:lnSpc>
                      </a:pPr>
                      <a:r>
                        <a:rPr sz="900" spc="0" dirty="0">
                          <a:latin typeface="Arial"/>
                          <a:cs typeface="Arial"/>
                        </a:rPr>
                        <a:t>C2S</a:t>
                      </a:r>
                    </a:p>
                  </a:txBody>
                  <a:tcPr marL="0" marR="0" marT="0" marB="0" anchor="ctr">
                    <a:lnR w="3175" cap="flat" cmpd="sng" algn="ctr">
                      <a:solidFill>
                        <a:schemeClr val="bg1"/>
                      </a:solidFill>
                      <a:prstDash val="solid"/>
                      <a:round/>
                      <a:headEnd type="none" w="med" len="med"/>
                      <a:tailEnd type="none" w="med" len="med"/>
                    </a:lnR>
                    <a:solidFill>
                      <a:srgbClr val="E4FAD4"/>
                    </a:solidFill>
                  </a:tcPr>
                </a:tc>
                <a:tc rowSpan="3">
                  <a:txBody>
                    <a:bodyPr/>
                    <a:lstStyle/>
                    <a:p>
                      <a:pPr marL="19050" algn="ctr">
                        <a:lnSpc>
                          <a:spcPts val="795"/>
                        </a:lnSpc>
                      </a:pPr>
                      <a:r>
                        <a:rPr sz="900" spc="0">
                          <a:latin typeface="Arial"/>
                          <a:cs typeface="Arial"/>
                        </a:rPr>
                        <a:t>LEBRI 250 mg</a:t>
                      </a:r>
                    </a:p>
                    <a:p>
                      <a:pPr marL="19050" algn="ctr">
                        <a:lnSpc>
                          <a:spcPts val="955"/>
                        </a:lnSpc>
                      </a:pPr>
                      <a:r>
                        <a:rPr sz="900" spc="0">
                          <a:latin typeface="Arial"/>
                          <a:cs typeface="Arial"/>
                        </a:rPr>
                        <a:t>C2S</a:t>
                      </a:r>
                    </a:p>
                  </a:txBody>
                  <a:tcPr marL="0" marR="0" marT="0" marB="0" anchor="ctr">
                    <a:lnL w="3175" cap="flat" cmpd="sng" algn="ctr">
                      <a:solidFill>
                        <a:schemeClr val="bg1"/>
                      </a:solidFill>
                      <a:prstDash val="solid"/>
                      <a:round/>
                      <a:headEnd type="none" w="med" len="med"/>
                      <a:tailEnd type="none" w="med" len="med"/>
                    </a:lnL>
                    <a:solidFill>
                      <a:srgbClr val="E4FAD4"/>
                    </a:solidFill>
                  </a:tcPr>
                </a:tc>
                <a:extLst>
                  <a:ext uri="{0D108BD9-81ED-4DB2-BD59-A6C34878D82A}">
                    <a16:rowId xmlns:a16="http://schemas.microsoft.com/office/drawing/2014/main" val="10003"/>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lnR w="57150">
                      <a:solidFill>
                        <a:srgbClr val="FFFFFF"/>
                      </a:solidFill>
                      <a:prstDash val="solid"/>
                    </a:lnR>
                    <a:solidFill>
                      <a:srgbClr val="E4FAD4"/>
                    </a:solidFill>
                  </a:tcPr>
                </a:tc>
                <a:tc vMerge="1">
                  <a:txBody>
                    <a:bodyPr/>
                    <a:lstStyle/>
                    <a:p>
                      <a:endParaRPr/>
                    </a:p>
                  </a:txBody>
                  <a:tcPr marL="0" marR="0" marT="0" marB="0">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solidFill>
                      <a:srgbClr val="E4FAD4"/>
                    </a:solidFill>
                  </a:tcPr>
                </a:tc>
                <a:extLst>
                  <a:ext uri="{0D108BD9-81ED-4DB2-BD59-A6C34878D82A}">
                    <a16:rowId xmlns:a16="http://schemas.microsoft.com/office/drawing/2014/main" val="10004"/>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lnR w="57150">
                      <a:solidFill>
                        <a:srgbClr val="FFFFFF"/>
                      </a:solidFill>
                      <a:prstDash val="solid"/>
                    </a:lnR>
                    <a:solidFill>
                      <a:srgbClr val="E4FAD4"/>
                    </a:solidFill>
                  </a:tcPr>
                </a:tc>
                <a:tc vMerge="1">
                  <a:txBody>
                    <a:bodyPr/>
                    <a:lstStyle/>
                    <a:p>
                      <a:endParaRPr/>
                    </a:p>
                  </a:txBody>
                  <a:tcPr marL="0" marR="0" marT="0" marB="0">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FAD4"/>
                    </a:solidFill>
                  </a:tcPr>
                </a:tc>
                <a:tc vMerge="1">
                  <a:txBody>
                    <a:bodyPr/>
                    <a:lstStyle/>
                    <a:p>
                      <a:endParaRPr/>
                    </a:p>
                  </a:txBody>
                  <a:tcPr marL="0" marR="0" marT="0" marB="0" anchor="ctr">
                    <a:lnL w="57150">
                      <a:solidFill>
                        <a:srgbClr val="FFFFFF"/>
                      </a:solidFill>
                      <a:prstDash val="solid"/>
                    </a:lnL>
                    <a:solidFill>
                      <a:srgbClr val="E4FAD4"/>
                    </a:solidFill>
                  </a:tcPr>
                </a:tc>
                <a:extLst>
                  <a:ext uri="{0D108BD9-81ED-4DB2-BD59-A6C34878D82A}">
                    <a16:rowId xmlns:a16="http://schemas.microsoft.com/office/drawing/2014/main" val="10005"/>
                  </a:ext>
                </a:extLst>
              </a:tr>
              <a:tr h="147955">
                <a:tc>
                  <a:txBody>
                    <a:bodyPr/>
                    <a:lstStyle/>
                    <a:p>
                      <a:pPr>
                        <a:lnSpc>
                          <a:spcPct val="100000"/>
                        </a:lnSpc>
                      </a:pPr>
                      <a:endParaRPr sz="800" spc="0">
                        <a:latin typeface="Times New Roman"/>
                        <a:cs typeface="Times New Roman"/>
                      </a:endParaRPr>
                    </a:p>
                  </a:txBody>
                  <a:tcPr marL="0" marR="0" marT="0" marB="0"/>
                </a:tc>
                <a:tc rowSpan="3">
                  <a:txBody>
                    <a:bodyPr/>
                    <a:lstStyle/>
                    <a:p>
                      <a:pPr marR="11430" algn="ctr">
                        <a:lnSpc>
                          <a:spcPts val="795"/>
                        </a:lnSpc>
                      </a:pPr>
                      <a:r>
                        <a:rPr sz="900" spc="0">
                          <a:latin typeface="Arial"/>
                          <a:cs typeface="Arial"/>
                        </a:rPr>
                        <a:t>LEBRI 250 mg</a:t>
                      </a:r>
                    </a:p>
                    <a:p>
                      <a:pPr marR="11430" algn="ctr">
                        <a:lnSpc>
                          <a:spcPts val="955"/>
                        </a:lnSpc>
                      </a:pPr>
                      <a:r>
                        <a:rPr sz="900" spc="0">
                          <a:latin typeface="Arial"/>
                          <a:cs typeface="Arial"/>
                        </a:rPr>
                        <a:t>C4S</a:t>
                      </a:r>
                    </a:p>
                  </a:txBody>
                  <a:tcPr marL="0" marR="0" marT="0" marB="0" anchor="ctr">
                    <a:lnR w="3175" cap="flat" cmpd="sng" algn="ctr">
                      <a:solidFill>
                        <a:schemeClr val="bg1"/>
                      </a:solidFill>
                      <a:prstDash val="solid"/>
                      <a:round/>
                      <a:headEnd type="none" w="med" len="med"/>
                      <a:tailEnd type="none" w="med" len="med"/>
                    </a:lnR>
                    <a:solidFill>
                      <a:srgbClr val="E4DAF1"/>
                    </a:solidFill>
                  </a:tcPr>
                </a:tc>
                <a:tc rowSpan="3">
                  <a:txBody>
                    <a:bodyPr/>
                    <a:lstStyle/>
                    <a:p>
                      <a:pPr marL="9525" algn="ctr">
                        <a:lnSpc>
                          <a:spcPts val="795"/>
                        </a:lnSpc>
                      </a:pPr>
                      <a:r>
                        <a:rPr sz="900" spc="0" dirty="0">
                          <a:latin typeface="Arial"/>
                          <a:cs typeface="Arial"/>
                        </a:rPr>
                        <a:t>LEBRI 250 mg</a:t>
                      </a:r>
                    </a:p>
                    <a:p>
                      <a:pPr marL="952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a:txBody>
                    <a:bodyPr/>
                    <a:lstStyle/>
                    <a:p>
                      <a:pPr>
                        <a:lnSpc>
                          <a:spcPct val="100000"/>
                        </a:lnSpc>
                      </a:pPr>
                      <a:endParaRPr sz="9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dirty="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rowSpan="3">
                  <a:txBody>
                    <a:bodyPr/>
                    <a:lstStyle/>
                    <a:p>
                      <a:pPr marR="1905" algn="ctr">
                        <a:lnSpc>
                          <a:spcPts val="795"/>
                        </a:lnSpc>
                      </a:pPr>
                      <a:r>
                        <a:rPr sz="900" spc="0" dirty="0">
                          <a:latin typeface="Arial"/>
                          <a:cs typeface="Arial"/>
                        </a:rPr>
                        <a:t>LEBRI 250 mg</a:t>
                      </a:r>
                    </a:p>
                    <a:p>
                      <a:pPr marR="190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rowSpan="3">
                  <a:txBody>
                    <a:bodyPr/>
                    <a:lstStyle/>
                    <a:p>
                      <a:pPr marR="1905" algn="ctr">
                        <a:lnSpc>
                          <a:spcPts val="795"/>
                        </a:lnSpc>
                      </a:pPr>
                      <a:r>
                        <a:rPr sz="900" spc="0" dirty="0">
                          <a:latin typeface="Arial"/>
                          <a:cs typeface="Arial"/>
                        </a:rPr>
                        <a:t>LEBRI 250 mg</a:t>
                      </a:r>
                    </a:p>
                    <a:p>
                      <a:pPr marR="1905"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rowSpan="3">
                  <a:txBody>
                    <a:bodyPr/>
                    <a:lstStyle/>
                    <a:p>
                      <a:pPr algn="ctr">
                        <a:lnSpc>
                          <a:spcPts val="795"/>
                        </a:lnSpc>
                      </a:pPr>
                      <a:r>
                        <a:rPr sz="900" spc="0" dirty="0">
                          <a:latin typeface="Arial"/>
                          <a:cs typeface="Arial"/>
                        </a:rPr>
                        <a:t>LEBRI 250 mg</a:t>
                      </a:r>
                    </a:p>
                    <a:p>
                      <a:pPr algn="ctr">
                        <a:lnSpc>
                          <a:spcPts val="955"/>
                        </a:lnSpc>
                      </a:pPr>
                      <a:r>
                        <a:rPr sz="900" spc="0" dirty="0">
                          <a:latin typeface="Arial"/>
                          <a:cs typeface="Arial"/>
                        </a:rPr>
                        <a:t>C4S</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rgbClr val="E4DAF1"/>
                    </a:solidFill>
                  </a:tcPr>
                </a:tc>
                <a:tc>
                  <a:txBody>
                    <a:bodyPr/>
                    <a:lstStyle/>
                    <a:p>
                      <a:pPr>
                        <a:lnSpc>
                          <a:spcPct val="100000"/>
                        </a:lnSpc>
                      </a:pPr>
                      <a:endParaRPr sz="9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lnR w="57150" cap="flat" cmpd="sng" algn="ctr">
                      <a:solidFill>
                        <a:srgbClr val="FFFFFF"/>
                      </a:solidFill>
                      <a:prstDash val="solid"/>
                      <a:round/>
                      <a:headEnd type="none" w="med" len="med"/>
                      <a:tailEnd type="none" w="med" len="med"/>
                    </a:lnR>
                  </a:tcPr>
                </a:tc>
                <a:tc>
                  <a:txBody>
                    <a:bodyPr/>
                    <a:lstStyle/>
                    <a:p>
                      <a:pPr>
                        <a:lnSpc>
                          <a:spcPct val="100000"/>
                        </a:lnSpc>
                      </a:pPr>
                      <a:endParaRPr sz="900" spc="0" dirty="0">
                        <a:latin typeface="Times New Roman"/>
                        <a:cs typeface="Times New Roman"/>
                      </a:endParaRPr>
                    </a:p>
                  </a:txBody>
                  <a:tcPr marL="0" marR="0" marT="0" marB="0">
                    <a:lnL w="57150" cap="flat" cmpd="sng" algn="ctr">
                      <a:solidFill>
                        <a:srgbClr val="FFFFFF"/>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c rowSpan="3">
                  <a:txBody>
                    <a:bodyPr/>
                    <a:lstStyle/>
                    <a:p>
                      <a:pPr algn="ctr">
                        <a:lnSpc>
                          <a:spcPts val="795"/>
                        </a:lnSpc>
                      </a:pPr>
                      <a:r>
                        <a:rPr sz="900" spc="0">
                          <a:latin typeface="Arial"/>
                          <a:cs typeface="Arial"/>
                        </a:rPr>
                        <a:t>LEBRI 250 mg</a:t>
                      </a:r>
                    </a:p>
                    <a:p>
                      <a:pPr algn="ctr">
                        <a:lnSpc>
                          <a:spcPts val="955"/>
                        </a:lnSpc>
                      </a:pPr>
                      <a:r>
                        <a:rPr sz="900" spc="0">
                          <a:latin typeface="Arial"/>
                          <a:cs typeface="Arial"/>
                        </a:rPr>
                        <a:t>C4S</a:t>
                      </a:r>
                    </a:p>
                  </a:txBody>
                  <a:tcPr marL="0" marR="0" marT="0" marB="0" anchor="ctr">
                    <a:lnL w="3175" cap="flat" cmpd="sng" algn="ctr">
                      <a:solidFill>
                        <a:schemeClr val="bg1"/>
                      </a:solidFill>
                      <a:prstDash val="solid"/>
                      <a:round/>
                      <a:headEnd type="none" w="med" len="med"/>
                      <a:tailEnd type="none" w="med" len="med"/>
                    </a:lnL>
                    <a:solidFill>
                      <a:srgbClr val="E4DAF1"/>
                    </a:solidFill>
                  </a:tcPr>
                </a:tc>
                <a:extLst>
                  <a:ext uri="{0D108BD9-81ED-4DB2-BD59-A6C34878D82A}">
                    <a16:rowId xmlns:a16="http://schemas.microsoft.com/office/drawing/2014/main" val="10006"/>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nchor="ctr">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solidFill>
                      <a:srgbClr val="E4DAF1"/>
                    </a:solidFill>
                  </a:tcPr>
                </a:tc>
                <a:tc>
                  <a:txBody>
                    <a:bodyPr/>
                    <a:lstStyle/>
                    <a:p>
                      <a:pPr>
                        <a:lnSpc>
                          <a:spcPct val="100000"/>
                        </a:lnSpc>
                      </a:pPr>
                      <a:endParaRPr sz="6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600" spc="0">
                        <a:latin typeface="Times New Roman"/>
                        <a:cs typeface="Times New Roman"/>
                      </a:endParaRPr>
                    </a:p>
                  </a:txBody>
                  <a:tcPr marL="0" marR="0" marT="0" marB="0"/>
                </a:tc>
                <a:tc>
                  <a:txBody>
                    <a:bodyPr/>
                    <a:lstStyle/>
                    <a:p>
                      <a:pPr>
                        <a:lnSpc>
                          <a:spcPct val="100000"/>
                        </a:lnSpc>
                      </a:pPr>
                      <a:endParaRPr sz="6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lnR w="57150">
                      <a:solidFill>
                        <a:srgbClr val="FFFFFF"/>
                      </a:solidFill>
                      <a:prstDash val="solid"/>
                    </a:lnR>
                    <a:solidFill>
                      <a:srgbClr val="E4DAF1"/>
                    </a:solidFill>
                  </a:tcPr>
                </a:tc>
                <a:tc vMerge="1">
                  <a:txBody>
                    <a:bodyPr/>
                    <a:lstStyle/>
                    <a:p>
                      <a:endParaRPr/>
                    </a:p>
                  </a:txBody>
                  <a:tcPr marL="0" marR="0" marT="0" marB="0" anchor="ctr">
                    <a:lnL w="57150">
                      <a:solidFill>
                        <a:srgbClr val="FFFFFF"/>
                      </a:solidFill>
                      <a:prstDash val="solid"/>
                    </a:lnL>
                    <a:solidFill>
                      <a:srgbClr val="E4DAF1"/>
                    </a:solidFill>
                  </a:tcPr>
                </a:tc>
                <a:tc>
                  <a:txBody>
                    <a:bodyPr/>
                    <a:lstStyle/>
                    <a:p>
                      <a:pPr>
                        <a:lnSpc>
                          <a:spcPct val="100000"/>
                        </a:lnSpc>
                      </a:pPr>
                      <a:endParaRPr sz="6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6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solidFill>
                      <a:srgbClr val="E4DAF1"/>
                    </a:solidFill>
                  </a:tcPr>
                </a:tc>
                <a:extLst>
                  <a:ext uri="{0D108BD9-81ED-4DB2-BD59-A6C34878D82A}">
                    <a16:rowId xmlns:a16="http://schemas.microsoft.com/office/drawing/2014/main" val="10007"/>
                  </a:ext>
                </a:extLst>
              </a:tr>
              <a:tr h="133985">
                <a:tc>
                  <a:txBody>
                    <a:bodyPr/>
                    <a:lstStyle/>
                    <a:p>
                      <a:pPr>
                        <a:lnSpc>
                          <a:spcPct val="100000"/>
                        </a:lnSpc>
                      </a:pPr>
                      <a:endParaRPr sz="700" spc="0">
                        <a:latin typeface="Times New Roman"/>
                        <a:cs typeface="Times New Roman"/>
                      </a:endParaRPr>
                    </a:p>
                  </a:txBody>
                  <a:tcPr marL="0" marR="0" marT="0" marB="0"/>
                </a:tc>
                <a:tc vMerge="1">
                  <a:txBody>
                    <a:bodyPr/>
                    <a:lstStyle/>
                    <a:p>
                      <a:endParaRPr/>
                    </a:p>
                  </a:txBody>
                  <a:tcPr marL="0" marR="0" marT="0" marB="0" anchor="ctr">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solidFill>
                      <a:srgbClr val="E4DAF1"/>
                    </a:solidFill>
                  </a:tcPr>
                </a:tc>
                <a:tc>
                  <a:txBody>
                    <a:bodyPr/>
                    <a:lstStyle/>
                    <a:p>
                      <a:pPr>
                        <a:lnSpc>
                          <a:spcPct val="100000"/>
                        </a:lnSpc>
                      </a:pPr>
                      <a:endParaRPr sz="7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700" spc="0">
                        <a:latin typeface="Times New Roman"/>
                        <a:cs typeface="Times New Roman"/>
                      </a:endParaRPr>
                    </a:p>
                  </a:txBody>
                  <a:tcPr marL="0" marR="0" marT="0" marB="0"/>
                </a:tc>
                <a:tc>
                  <a:txBody>
                    <a:bodyPr/>
                    <a:lstStyle/>
                    <a:p>
                      <a:pPr>
                        <a:lnSpc>
                          <a:spcPct val="100000"/>
                        </a:lnSpc>
                      </a:pPr>
                      <a:endParaRPr sz="7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solidFill>
                      <a:srgbClr val="E4DAF1"/>
                    </a:solidFill>
                  </a:tcPr>
                </a:tc>
                <a:tc vMerge="1">
                  <a:txBody>
                    <a:bodyPr/>
                    <a:lstStyle/>
                    <a:p>
                      <a:endParaRPr/>
                    </a:p>
                  </a:txBody>
                  <a:tcPr marL="0" marR="0" marT="0" marB="0" anchor="ctr">
                    <a:lnL w="57150" cap="flat" cmpd="sng" algn="ctr">
                      <a:solidFill>
                        <a:srgbClr val="FFFFFF"/>
                      </a:solidFill>
                      <a:prstDash val="solid"/>
                      <a:round/>
                      <a:headEnd type="none" w="med" len="med"/>
                      <a:tailEnd type="none" w="med" len="med"/>
                    </a:lnL>
                    <a:solidFill>
                      <a:srgbClr val="E4DAF1"/>
                    </a:solidFill>
                  </a:tcPr>
                </a:tc>
                <a:tc>
                  <a:txBody>
                    <a:bodyPr/>
                    <a:lstStyle/>
                    <a:p>
                      <a:pPr>
                        <a:lnSpc>
                          <a:spcPct val="100000"/>
                        </a:lnSpc>
                      </a:pPr>
                      <a:endParaRPr sz="7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tcPr>
                </a:tc>
                <a:tc>
                  <a:txBody>
                    <a:bodyPr/>
                    <a:lstStyle/>
                    <a:p>
                      <a:pPr>
                        <a:lnSpc>
                          <a:spcPct val="100000"/>
                        </a:lnSpc>
                      </a:pPr>
                      <a:endParaRPr sz="7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tcPr>
                </a:tc>
                <a:tc vMerge="1">
                  <a:txBody>
                    <a:bodyPr/>
                    <a:lstStyle/>
                    <a:p>
                      <a:endParaRPr/>
                    </a:p>
                  </a:txBody>
                  <a:tcPr marL="0" marR="0" marT="0" marB="0" anchor="ctr">
                    <a:solidFill>
                      <a:srgbClr val="E4DAF1"/>
                    </a:solidFill>
                  </a:tcPr>
                </a:tc>
                <a:extLst>
                  <a:ext uri="{0D108BD9-81ED-4DB2-BD59-A6C34878D82A}">
                    <a16:rowId xmlns:a16="http://schemas.microsoft.com/office/drawing/2014/main" val="10008"/>
                  </a:ext>
                </a:extLst>
              </a:tr>
              <a:tr h="71755">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R w="3175" cap="flat" cmpd="sng" algn="ctr">
                      <a:solidFill>
                        <a:schemeClr val="bg1"/>
                      </a:solidFill>
                      <a:prstDash val="solid"/>
                      <a:round/>
                      <a:headEnd type="none" w="med" len="med"/>
                      <a:tailEnd type="none" w="med" len="med"/>
                    </a:lnR>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L w="3175" cap="flat" cmpd="sng" algn="ctr">
                      <a:solidFill>
                        <a:schemeClr val="bg1"/>
                      </a:solidFill>
                      <a:prstDash val="solid"/>
                      <a:round/>
                      <a:headEnd type="none" w="med" len="med"/>
                      <a:tailEnd type="none" w="med" len="med"/>
                    </a:lnL>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300" spc="0">
                        <a:latin typeface="Times New Roman"/>
                        <a:cs typeface="Times New Roman"/>
                      </a:endParaRPr>
                    </a:p>
                  </a:txBody>
                  <a:tcPr marL="0" marR="0" marT="0" marB="0">
                    <a:lnB w="9525">
                      <a:solidFill>
                        <a:srgbClr val="CAF5A8"/>
                      </a:solidFill>
                      <a:prstDash val="solid"/>
                    </a:lnB>
                  </a:tcPr>
                </a:tc>
                <a:extLst>
                  <a:ext uri="{0D108BD9-81ED-4DB2-BD59-A6C34878D82A}">
                    <a16:rowId xmlns:a16="http://schemas.microsoft.com/office/drawing/2014/main" val="10009"/>
                  </a:ext>
                </a:extLst>
              </a:tr>
              <a:tr h="348615">
                <a:tc>
                  <a:txBody>
                    <a:bodyPr/>
                    <a:lstStyle/>
                    <a:p>
                      <a:pPr marL="19050" marR="459740">
                        <a:lnSpc>
                          <a:spcPct val="101299"/>
                        </a:lnSpc>
                        <a:spcBef>
                          <a:spcPts val="459"/>
                        </a:spcBef>
                      </a:pPr>
                      <a:r>
                        <a:rPr sz="900" b="1" spc="0">
                          <a:solidFill>
                            <a:srgbClr val="22346A"/>
                          </a:solidFill>
                          <a:latin typeface="Arial"/>
                          <a:cs typeface="Arial"/>
                        </a:rPr>
                        <a:t>Objetivo principal</a:t>
                      </a:r>
                      <a:endParaRPr sz="900" spc="0">
                        <a:latin typeface="Arial"/>
                        <a:cs typeface="Arial"/>
                      </a:endParaRPr>
                    </a:p>
                  </a:txBody>
                  <a:tcPr marL="0" marR="0" marT="58419"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143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1397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13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4445"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44170" algn="r">
                        <a:lnSpc>
                          <a:spcPts val="1030"/>
                        </a:lnSpc>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270" algn="ctr">
                        <a:lnSpc>
                          <a:spcPts val="1030"/>
                        </a:lnSpc>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508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130"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810" algn="ctr">
                        <a:lnSpc>
                          <a:spcPts val="1030"/>
                        </a:lnSpc>
                      </a:pPr>
                      <a:r>
                        <a:rPr sz="900" spc="0">
                          <a:latin typeface="Arial"/>
                          <a:cs typeface="Arial"/>
                        </a:rPr>
                        <a:t>16</a:t>
                      </a:r>
                    </a:p>
                  </a:txBody>
                  <a:tcPr marL="0" marR="0" marT="73660" marB="0">
                    <a:lnT w="9525">
                      <a:solidFill>
                        <a:srgbClr val="CAF5A8"/>
                      </a:solidFill>
                      <a:prstDash val="solid"/>
                    </a:lnT>
                  </a:tcPr>
                </a:tc>
                <a:extLst>
                  <a:ext uri="{0D108BD9-81ED-4DB2-BD59-A6C34878D82A}">
                    <a16:rowId xmlns:a16="http://schemas.microsoft.com/office/drawing/2014/main" val="10010"/>
                  </a:ext>
                </a:extLst>
              </a:tr>
              <a:tr h="29718">
                <a:tc>
                  <a:txBody>
                    <a:bodyPr/>
                    <a:lstStyle/>
                    <a:p>
                      <a:pPr marL="19050">
                        <a:lnSpc>
                          <a:spcPts val="1045"/>
                        </a:lnSpc>
                      </a:pPr>
                      <a:r>
                        <a:rPr sz="900" b="1" spc="0">
                          <a:solidFill>
                            <a:srgbClr val="22346A"/>
                          </a:solidFill>
                          <a:latin typeface="Arial"/>
                          <a:cs typeface="Arial"/>
                        </a:rPr>
                        <a:t>(semanas)</a:t>
                      </a:r>
                      <a:endParaRPr sz="900" spc="0">
                        <a:latin typeface="Arial"/>
                        <a:cs typeface="Arial"/>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tc>
                  <a:txBody>
                    <a:bodyPr/>
                    <a:lstStyle/>
                    <a:p>
                      <a:pPr>
                        <a:lnSpc>
                          <a:spcPct val="100000"/>
                        </a:lnSpc>
                      </a:pPr>
                      <a:endParaRPr sz="900" spc="0">
                        <a:latin typeface="Times New Roman"/>
                        <a:cs typeface="Times New Roman"/>
                      </a:endParaRPr>
                    </a:p>
                  </a:txBody>
                  <a:tcPr marL="0" marR="0" marT="0" marB="0">
                    <a:lnB w="9525">
                      <a:solidFill>
                        <a:srgbClr val="CAF5A8"/>
                      </a:solidFill>
                      <a:prstDash val="solid"/>
                    </a:lnB>
                  </a:tcPr>
                </a:tc>
                <a:extLst>
                  <a:ext uri="{0D108BD9-81ED-4DB2-BD59-A6C34878D82A}">
                    <a16:rowId xmlns:a16="http://schemas.microsoft.com/office/drawing/2014/main" val="10011"/>
                  </a:ext>
                </a:extLst>
              </a:tr>
              <a:tr h="348615">
                <a:tc>
                  <a:txBody>
                    <a:bodyPr/>
                    <a:lstStyle/>
                    <a:p>
                      <a:pPr marL="19050" marR="311150">
                        <a:lnSpc>
                          <a:spcPct val="101299"/>
                        </a:lnSpc>
                        <a:spcBef>
                          <a:spcPts val="459"/>
                        </a:spcBef>
                      </a:pPr>
                      <a:r>
                        <a:rPr sz="900" b="1" spc="0">
                          <a:solidFill>
                            <a:srgbClr val="22346A"/>
                          </a:solidFill>
                          <a:latin typeface="Arial"/>
                          <a:cs typeface="Arial"/>
                        </a:rPr>
                        <a:t>Duración tratamiento</a:t>
                      </a:r>
                      <a:endParaRPr sz="900" spc="0">
                        <a:latin typeface="Arial"/>
                        <a:cs typeface="Arial"/>
                      </a:endParaRPr>
                    </a:p>
                  </a:txBody>
                  <a:tcPr marL="0" marR="0" marT="58419"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0795"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14604"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130" algn="ctr">
                        <a:lnSpc>
                          <a:spcPts val="1030"/>
                        </a:lnSpc>
                        <a:spcBef>
                          <a:spcPts val="5"/>
                        </a:spcBef>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5080" algn="ctr">
                        <a:lnSpc>
                          <a:spcPts val="1030"/>
                        </a:lnSpc>
                        <a:spcBef>
                          <a:spcPts val="5"/>
                        </a:spcBef>
                      </a:pPr>
                      <a:r>
                        <a:rPr sz="900" spc="0">
                          <a:latin typeface="Arial"/>
                          <a:cs typeface="Arial"/>
                        </a:rPr>
                        <a:t>16</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44170" algn="r">
                        <a:lnSpc>
                          <a:spcPts val="1030"/>
                        </a:lnSpc>
                        <a:spcBef>
                          <a:spcPts val="5"/>
                        </a:spcBef>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1270" algn="ctr">
                        <a:lnSpc>
                          <a:spcPts val="1030"/>
                        </a:lnSpc>
                        <a:spcBef>
                          <a:spcPts val="5"/>
                        </a:spcBef>
                      </a:pPr>
                      <a:r>
                        <a:rPr sz="900" spc="0">
                          <a:latin typeface="Arial"/>
                          <a:cs typeface="Arial"/>
                        </a:rPr>
                        <a:t>104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5080" algn="ctr">
                        <a:lnSpc>
                          <a:spcPts val="1030"/>
                        </a:lnSpc>
                        <a:spcBef>
                          <a:spcPts val="5"/>
                        </a:spcBef>
                      </a:pPr>
                      <a:r>
                        <a:rPr sz="900" spc="0">
                          <a:latin typeface="Arial"/>
                          <a:cs typeface="Arial"/>
                        </a:rPr>
                        <a:t>68</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L="24765" algn="ctr">
                        <a:lnSpc>
                          <a:spcPts val="1030"/>
                        </a:lnSpc>
                        <a:spcBef>
                          <a:spcPts val="5"/>
                        </a:spcBef>
                      </a:pPr>
                      <a:r>
                        <a:rPr sz="900" spc="0">
                          <a:latin typeface="Arial"/>
                          <a:cs typeface="Arial"/>
                        </a:rPr>
                        <a:t>52</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algn="ctr">
                        <a:lnSpc>
                          <a:spcPts val="1030"/>
                        </a:lnSpc>
                        <a:spcBef>
                          <a:spcPts val="5"/>
                        </a:spcBef>
                      </a:pPr>
                      <a:r>
                        <a:rPr sz="900" spc="0">
                          <a:latin typeface="Arial"/>
                          <a:cs typeface="Arial"/>
                        </a:rPr>
                        <a:t>24</a:t>
                      </a:r>
                    </a:p>
                  </a:txBody>
                  <a:tcPr marL="0" marR="0" marT="73660" marB="0">
                    <a:lnT w="9525">
                      <a:solidFill>
                        <a:srgbClr val="CAF5A8"/>
                      </a:solidFill>
                      <a:prstDash val="solid"/>
                    </a:lnT>
                  </a:tcPr>
                </a:tc>
                <a:tc>
                  <a:txBody>
                    <a:bodyPr/>
                    <a:lstStyle/>
                    <a:p>
                      <a:pPr>
                        <a:lnSpc>
                          <a:spcPct val="100000"/>
                        </a:lnSpc>
                        <a:spcBef>
                          <a:spcPts val="580"/>
                        </a:spcBef>
                      </a:pPr>
                      <a:endParaRPr sz="900" spc="0">
                        <a:latin typeface="Times New Roman"/>
                        <a:cs typeface="Times New Roman"/>
                      </a:endParaRPr>
                    </a:p>
                    <a:p>
                      <a:pPr marR="3175" algn="ctr">
                        <a:lnSpc>
                          <a:spcPts val="1030"/>
                        </a:lnSpc>
                        <a:spcBef>
                          <a:spcPts val="5"/>
                        </a:spcBef>
                      </a:pPr>
                      <a:r>
                        <a:rPr sz="900" spc="0">
                          <a:latin typeface="Arial"/>
                          <a:cs typeface="Arial"/>
                        </a:rPr>
                        <a:t>24</a:t>
                      </a:r>
                    </a:p>
                  </a:txBody>
                  <a:tcPr marL="0" marR="0" marT="73660" marB="0">
                    <a:lnT w="9525">
                      <a:solidFill>
                        <a:srgbClr val="CAF5A8"/>
                      </a:solidFill>
                      <a:prstDash val="solid"/>
                    </a:lnT>
                  </a:tcPr>
                </a:tc>
                <a:extLst>
                  <a:ext uri="{0D108BD9-81ED-4DB2-BD59-A6C34878D82A}">
                    <a16:rowId xmlns:a16="http://schemas.microsoft.com/office/drawing/2014/main" val="10012"/>
                  </a:ext>
                </a:extLst>
              </a:tr>
              <a:tr h="0">
                <a:tc>
                  <a:txBody>
                    <a:bodyPr/>
                    <a:lstStyle/>
                    <a:p>
                      <a:pPr marL="19050">
                        <a:lnSpc>
                          <a:spcPts val="1045"/>
                        </a:lnSpc>
                      </a:pPr>
                      <a:r>
                        <a:rPr sz="900" b="1" spc="-10">
                          <a:solidFill>
                            <a:srgbClr val="22346A"/>
                          </a:solidFill>
                          <a:latin typeface="Arial"/>
                          <a:cs typeface="Arial"/>
                        </a:rPr>
                        <a:t>(semanas)</a:t>
                      </a:r>
                      <a:endParaRPr sz="900">
                        <a:latin typeface="Arial"/>
                        <a:cs typeface="Arial"/>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a:latin typeface="Times New Roman"/>
                        <a:cs typeface="Times New Roman"/>
                      </a:endParaRPr>
                    </a:p>
                  </a:txBody>
                  <a:tcPr marL="0" marR="0" marT="0" marB="0">
                    <a:lnB w="6350">
                      <a:solidFill>
                        <a:srgbClr val="CAF5A8"/>
                      </a:solidFill>
                      <a:prstDash val="solid"/>
                    </a:lnB>
                  </a:tcPr>
                </a:tc>
                <a:tc>
                  <a:txBody>
                    <a:bodyPr/>
                    <a:lstStyle/>
                    <a:p>
                      <a:pPr>
                        <a:lnSpc>
                          <a:spcPct val="100000"/>
                        </a:lnSpc>
                      </a:pPr>
                      <a:endParaRPr sz="900" spc="0" dirty="0">
                        <a:latin typeface="Times New Roman"/>
                        <a:cs typeface="Times New Roman"/>
                      </a:endParaRPr>
                    </a:p>
                  </a:txBody>
                  <a:tcPr marL="0" marR="0" marT="0" marB="0">
                    <a:lnB w="6350">
                      <a:solidFill>
                        <a:srgbClr val="CAF5A8"/>
                      </a:solidFill>
                      <a:prstDash val="soli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849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E0DF73-C5A6-F604-B1E6-F968E23F5D53}"/>
              </a:ext>
            </a:extLst>
          </p:cNvPr>
          <p:cNvSpPr>
            <a:spLocks noGrp="1"/>
          </p:cNvSpPr>
          <p:nvPr>
            <p:ph type="title"/>
          </p:nvPr>
        </p:nvSpPr>
        <p:spPr/>
        <p:txBody>
          <a:bodyPr/>
          <a:lstStyle/>
          <a:p>
            <a:r>
              <a:rPr lang="es-ES_tradnl"/>
              <a:t>Índice</a:t>
            </a:r>
            <a:endParaRPr lang="es-ES"/>
          </a:p>
        </p:txBody>
      </p:sp>
      <p:sp>
        <p:nvSpPr>
          <p:cNvPr id="3" name="Marcador de texto 6">
            <a:extLst>
              <a:ext uri="{FF2B5EF4-FFF2-40B4-BE49-F238E27FC236}">
                <a16:creationId xmlns:a16="http://schemas.microsoft.com/office/drawing/2014/main" id="{4382A9C6-AA13-0225-738A-2747E131647C}"/>
              </a:ext>
            </a:extLst>
          </p:cNvPr>
          <p:cNvSpPr txBox="1">
            <a:spLocks/>
          </p:cNvSpPr>
          <p:nvPr/>
        </p:nvSpPr>
        <p:spPr>
          <a:xfrm>
            <a:off x="3016562" y="4319076"/>
            <a:ext cx="8399742" cy="4918822"/>
          </a:xfrm>
          <a:prstGeom prst="rect">
            <a:avLst/>
          </a:prstGeom>
        </p:spPr>
        <p:txBody>
          <a:bodyPr>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S" b="1">
              <a:solidFill>
                <a:srgbClr val="22346A"/>
              </a:solidFill>
            </a:endParaRPr>
          </a:p>
        </p:txBody>
      </p:sp>
      <p:sp>
        <p:nvSpPr>
          <p:cNvPr id="5" name="CuadroTexto 4">
            <a:hlinkClick r:id="rId2" action="ppaction://hlinksldjump"/>
            <a:extLst>
              <a:ext uri="{FF2B5EF4-FFF2-40B4-BE49-F238E27FC236}">
                <a16:creationId xmlns:a16="http://schemas.microsoft.com/office/drawing/2014/main" id="{411FA048-C1E7-4BFE-9913-B018A396552D}"/>
              </a:ext>
            </a:extLst>
          </p:cNvPr>
          <p:cNvSpPr txBox="1"/>
          <p:nvPr/>
        </p:nvSpPr>
        <p:spPr>
          <a:xfrm>
            <a:off x="570086" y="2110965"/>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Introducción</a:t>
            </a:r>
          </a:p>
        </p:txBody>
      </p:sp>
      <p:sp>
        <p:nvSpPr>
          <p:cNvPr id="6" name="CuadroTexto 5">
            <a:hlinkClick r:id="rId3" action="ppaction://hlinksldjump"/>
            <a:extLst>
              <a:ext uri="{FF2B5EF4-FFF2-40B4-BE49-F238E27FC236}">
                <a16:creationId xmlns:a16="http://schemas.microsoft.com/office/drawing/2014/main" id="{E545BAAA-750C-7885-423A-8191C7A5FB1C}"/>
              </a:ext>
            </a:extLst>
          </p:cNvPr>
          <p:cNvSpPr txBox="1"/>
          <p:nvPr/>
        </p:nvSpPr>
        <p:spPr>
          <a:xfrm>
            <a:off x="3379275" y="2110965"/>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Precisión</a:t>
            </a:r>
          </a:p>
        </p:txBody>
      </p:sp>
      <p:sp>
        <p:nvSpPr>
          <p:cNvPr id="7" name="CuadroTexto 6">
            <a:hlinkClick r:id="rId4" action="ppaction://hlinksldjump"/>
            <a:extLst>
              <a:ext uri="{FF2B5EF4-FFF2-40B4-BE49-F238E27FC236}">
                <a16:creationId xmlns:a16="http://schemas.microsoft.com/office/drawing/2014/main" id="{775AFE4A-6368-809D-C842-5D017FBB4436}"/>
              </a:ext>
            </a:extLst>
          </p:cNvPr>
          <p:cNvSpPr txBox="1"/>
          <p:nvPr/>
        </p:nvSpPr>
        <p:spPr>
          <a:xfrm>
            <a:off x="6188464" y="2110965"/>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Control</a:t>
            </a:r>
          </a:p>
        </p:txBody>
      </p:sp>
      <p:sp>
        <p:nvSpPr>
          <p:cNvPr id="8" name="CuadroTexto 7">
            <a:hlinkClick r:id="rId5" action="ppaction://hlinksldjump"/>
            <a:extLst>
              <a:ext uri="{FF2B5EF4-FFF2-40B4-BE49-F238E27FC236}">
                <a16:creationId xmlns:a16="http://schemas.microsoft.com/office/drawing/2014/main" id="{1A6C9B4A-BB1B-A201-D4B2-55CD8442F24A}"/>
              </a:ext>
            </a:extLst>
          </p:cNvPr>
          <p:cNvSpPr txBox="1"/>
          <p:nvPr/>
        </p:nvSpPr>
        <p:spPr>
          <a:xfrm>
            <a:off x="8997653" y="2110965"/>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Posología única</a:t>
            </a:r>
            <a:r>
              <a:rPr lang="es-ES" sz="1100" baseline="30000">
                <a:solidFill>
                  <a:srgbClr val="22346A"/>
                </a:solidFill>
                <a:latin typeface="Arial" panose="020B0604020202020204" pitchFamily="34" charset="0"/>
                <a:cs typeface="Arial" panose="020B0604020202020204" pitchFamily="34" charset="0"/>
              </a:rPr>
              <a:t>*1-4</a:t>
            </a:r>
            <a:endParaRPr lang="es-ES" sz="1000" baseline="30000">
              <a:solidFill>
                <a:srgbClr val="22346A"/>
              </a:solidFill>
              <a:latin typeface="Arial" panose="020B0604020202020204" pitchFamily="34" charset="0"/>
              <a:cs typeface="Arial" panose="020B0604020202020204" pitchFamily="34" charset="0"/>
            </a:endParaRPr>
          </a:p>
        </p:txBody>
      </p:sp>
      <p:sp>
        <p:nvSpPr>
          <p:cNvPr id="9" name="CuadroTexto 8">
            <a:hlinkClick r:id="rId6" action="ppaction://hlinksldjump"/>
            <a:extLst>
              <a:ext uri="{FF2B5EF4-FFF2-40B4-BE49-F238E27FC236}">
                <a16:creationId xmlns:a16="http://schemas.microsoft.com/office/drawing/2014/main" id="{A05FF1F6-A75F-1298-6CB7-4571F8295CFE}"/>
              </a:ext>
            </a:extLst>
          </p:cNvPr>
          <p:cNvSpPr txBox="1"/>
          <p:nvPr/>
        </p:nvSpPr>
        <p:spPr>
          <a:xfrm>
            <a:off x="1811864" y="3781100"/>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Comparativas indirectas</a:t>
            </a:r>
          </a:p>
        </p:txBody>
      </p:sp>
      <p:sp>
        <p:nvSpPr>
          <p:cNvPr id="10" name="CuadroTexto 9">
            <a:hlinkClick r:id="rId7" action="ppaction://hlinksldjump"/>
            <a:extLst>
              <a:ext uri="{FF2B5EF4-FFF2-40B4-BE49-F238E27FC236}">
                <a16:creationId xmlns:a16="http://schemas.microsoft.com/office/drawing/2014/main" id="{48146944-1F42-B770-8A80-D72CE90A21A8}"/>
              </a:ext>
            </a:extLst>
          </p:cNvPr>
          <p:cNvSpPr txBox="1"/>
          <p:nvPr/>
        </p:nvSpPr>
        <p:spPr>
          <a:xfrm>
            <a:off x="4621053" y="3781100"/>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Puntos clave </a:t>
            </a:r>
            <a:br>
              <a:rPr lang="es-ES" sz="2000" b="1">
                <a:solidFill>
                  <a:srgbClr val="22346A"/>
                </a:solidFill>
                <a:latin typeface="Arial" panose="020B0604020202020204" pitchFamily="34" charset="0"/>
                <a:cs typeface="Arial" panose="020B0604020202020204" pitchFamily="34" charset="0"/>
              </a:rPr>
            </a:br>
            <a:r>
              <a:rPr lang="es-ES" sz="2000" b="1">
                <a:solidFill>
                  <a:srgbClr val="22346A"/>
                </a:solidFill>
                <a:latin typeface="Arial" panose="020B0604020202020204" pitchFamily="34" charset="0"/>
                <a:cs typeface="Arial" panose="020B0604020202020204" pitchFamily="34" charset="0"/>
              </a:rPr>
              <a:t>ficha técnica</a:t>
            </a:r>
          </a:p>
        </p:txBody>
      </p:sp>
      <p:sp>
        <p:nvSpPr>
          <p:cNvPr id="11" name="CuadroTexto 10">
            <a:hlinkClick r:id="rId8" action="ppaction://hlinksldjump"/>
            <a:extLst>
              <a:ext uri="{FF2B5EF4-FFF2-40B4-BE49-F238E27FC236}">
                <a16:creationId xmlns:a16="http://schemas.microsoft.com/office/drawing/2014/main" id="{F68B0C0E-52F3-E8C9-27F3-861F3C654121}"/>
              </a:ext>
            </a:extLst>
          </p:cNvPr>
          <p:cNvSpPr txBox="1"/>
          <p:nvPr/>
        </p:nvSpPr>
        <p:spPr>
          <a:xfrm>
            <a:off x="7430242" y="3781100"/>
            <a:ext cx="2446476" cy="1318035"/>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L="12700" lvl="1" algn="ctr">
              <a:lnSpc>
                <a:spcPct val="90000"/>
              </a:lnSpc>
              <a:spcBef>
                <a:spcPts val="600"/>
              </a:spcBef>
              <a:spcAft>
                <a:spcPts val="600"/>
              </a:spcAft>
              <a:buClr>
                <a:srgbClr val="CAF6A8"/>
              </a:buClr>
              <a:defRPr/>
            </a:pPr>
            <a:r>
              <a:rPr lang="es-ES" sz="2000" b="1">
                <a:solidFill>
                  <a:srgbClr val="22346A"/>
                </a:solidFill>
                <a:latin typeface="Arial" panose="020B0604020202020204" pitchFamily="34" charset="0"/>
                <a:cs typeface="Arial" panose="020B0604020202020204" pitchFamily="34" charset="0"/>
              </a:rPr>
              <a:t>Anexo: </a:t>
            </a:r>
            <a:br>
              <a:rPr lang="es-ES" sz="2000" b="1">
                <a:solidFill>
                  <a:srgbClr val="22346A"/>
                </a:solidFill>
                <a:latin typeface="Arial" panose="020B0604020202020204" pitchFamily="34" charset="0"/>
                <a:cs typeface="Arial" panose="020B0604020202020204" pitchFamily="34" charset="0"/>
              </a:rPr>
            </a:br>
            <a:r>
              <a:rPr lang="es-ES" sz="2000" b="1">
                <a:solidFill>
                  <a:srgbClr val="22346A"/>
                </a:solidFill>
                <a:latin typeface="Arial" panose="020B0604020202020204" pitchFamily="34" charset="0"/>
                <a:cs typeface="Arial" panose="020B0604020202020204" pitchFamily="34" charset="0"/>
              </a:rPr>
              <a:t>Estudio </a:t>
            </a:r>
            <a:r>
              <a:rPr lang="es-ES" sz="2000" b="1" err="1">
                <a:solidFill>
                  <a:srgbClr val="22346A"/>
                </a:solidFill>
                <a:latin typeface="Arial" panose="020B0604020202020204" pitchFamily="34" charset="0"/>
                <a:cs typeface="Arial" panose="020B0604020202020204" pitchFamily="34" charset="0"/>
              </a:rPr>
              <a:t>ADhere</a:t>
            </a:r>
            <a:endParaRPr lang="es-ES" sz="2000" b="1">
              <a:solidFill>
                <a:srgbClr val="22346A"/>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C2D8F51E-DF19-017D-8E7B-94F6AE6A111E}"/>
              </a:ext>
            </a:extLst>
          </p:cNvPr>
          <p:cNvSpPr txBox="1"/>
          <p:nvPr/>
        </p:nvSpPr>
        <p:spPr>
          <a:xfrm>
            <a:off x="1492598" y="5952799"/>
            <a:ext cx="9391732" cy="810478"/>
          </a:xfrm>
          <a:prstGeom prst="rect">
            <a:avLst/>
          </a:prstGeom>
          <a:noFill/>
        </p:spPr>
        <p:txBody>
          <a:bodyPr wrap="square" rtlCol="0">
            <a:spAutoFit/>
          </a:bodyPr>
          <a:lstStyle/>
          <a:p>
            <a:r>
              <a:rPr lang="es-ES" sz="700" b="1">
                <a:solidFill>
                  <a:srgbClr val="002060">
                    <a:alpha val="33000"/>
                  </a:srgbClr>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1" baseline="30000">
                <a:solidFill>
                  <a:srgbClr val="002060">
                    <a:alpha val="33000"/>
                  </a:srgbClr>
                </a:solidFill>
                <a:latin typeface="Arial" panose="020B0604020202020204" pitchFamily="34" charset="0"/>
                <a:cs typeface="Arial" panose="020B0604020202020204" pitchFamily="34" charset="0"/>
              </a:rPr>
              <a:t>1,5, 6</a:t>
            </a:r>
          </a:p>
          <a:p>
            <a:r>
              <a:rPr lang="es-ES" sz="700" b="1">
                <a:solidFill>
                  <a:srgbClr val="002060">
                    <a:alpha val="33000"/>
                  </a:srgbClr>
                </a:solidFill>
                <a:latin typeface="Arial" panose="020B0604020202020204" pitchFamily="34" charset="0"/>
                <a:cs typeface="Arial" panose="020B0604020202020204" pitchFamily="34" charset="0"/>
              </a:rPr>
              <a:t>1. Ficha técnica de EBGLYSS® (lebrikizumab). Disponible en: https://cima.aemps.es/cima/dochtml/ft/1231765007/FT_1231765007.html. Último acceso: septiembre 2024. 2. </a:t>
            </a:r>
            <a:r>
              <a:rPr lang="es-ES" sz="700" b="1" err="1">
                <a:solidFill>
                  <a:srgbClr val="002060">
                    <a:alpha val="33000"/>
                  </a:srgbClr>
                </a:solidFill>
                <a:latin typeface="Arial" panose="020B0604020202020204" pitchFamily="34" charset="0"/>
                <a:cs typeface="Arial" panose="020B0604020202020204" pitchFamily="34" charset="0"/>
              </a:rPr>
              <a:t>Okragly</a:t>
            </a:r>
            <a:r>
              <a:rPr lang="es-ES" sz="700" b="1">
                <a:solidFill>
                  <a:srgbClr val="002060">
                    <a:alpha val="33000"/>
                  </a:srgbClr>
                </a:solidFill>
                <a:latin typeface="Arial" panose="020B0604020202020204" pitchFamily="34" charset="0"/>
                <a:cs typeface="Arial" panose="020B0604020202020204" pitchFamily="34" charset="0"/>
              </a:rPr>
              <a:t> AJ, et al. </a:t>
            </a:r>
            <a:r>
              <a:rPr lang="es-ES" sz="700" b="1" err="1">
                <a:solidFill>
                  <a:srgbClr val="002060">
                    <a:alpha val="33000"/>
                  </a:srgbClr>
                </a:solidFill>
                <a:latin typeface="Arial" panose="020B0604020202020204" pitchFamily="34" charset="0"/>
                <a:cs typeface="Arial" panose="020B0604020202020204" pitchFamily="34" charset="0"/>
              </a:rPr>
              <a:t>Binding</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Neutralization</a:t>
            </a:r>
            <a:r>
              <a:rPr lang="es-ES" sz="700" b="1">
                <a:solidFill>
                  <a:srgbClr val="002060">
                    <a:alpha val="33000"/>
                  </a:srgbClr>
                </a:solidFill>
                <a:latin typeface="Arial" panose="020B0604020202020204" pitchFamily="34" charset="0"/>
                <a:cs typeface="Arial" panose="020B0604020202020204" pitchFamily="34" charset="0"/>
              </a:rPr>
              <a:t> and </a:t>
            </a:r>
            <a:r>
              <a:rPr lang="es-ES" sz="700" b="1" err="1">
                <a:solidFill>
                  <a:srgbClr val="002060">
                    <a:alpha val="33000"/>
                  </a:srgbClr>
                </a:solidFill>
                <a:latin typeface="Arial" panose="020B0604020202020204" pitchFamily="34" charset="0"/>
                <a:cs typeface="Arial" panose="020B0604020202020204" pitchFamily="34" charset="0"/>
              </a:rPr>
              <a:t>Internalization</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of</a:t>
            </a:r>
            <a:r>
              <a:rPr lang="es-ES" sz="700" b="1">
                <a:solidFill>
                  <a:srgbClr val="002060">
                    <a:alpha val="33000"/>
                  </a:srgbClr>
                </a:solidFill>
                <a:latin typeface="Arial" panose="020B0604020202020204" pitchFamily="34" charset="0"/>
                <a:cs typeface="Arial" panose="020B0604020202020204" pitchFamily="34" charset="0"/>
              </a:rPr>
              <a:t> the Interleukin-13 </a:t>
            </a:r>
            <a:r>
              <a:rPr lang="es-ES" sz="700" b="1" err="1">
                <a:solidFill>
                  <a:srgbClr val="002060">
                    <a:alpha val="33000"/>
                  </a:srgbClr>
                </a:solidFill>
                <a:latin typeface="Arial" panose="020B0604020202020204" pitchFamily="34" charset="0"/>
                <a:cs typeface="Arial" panose="020B0604020202020204" pitchFamily="34" charset="0"/>
              </a:rPr>
              <a:t>Antibody</a:t>
            </a:r>
            <a:r>
              <a:rPr lang="es-ES" sz="700" b="1">
                <a:solidFill>
                  <a:srgbClr val="002060">
                    <a:alpha val="33000"/>
                  </a:srgbClr>
                </a:solidFill>
                <a:latin typeface="Arial" panose="020B0604020202020204" pitchFamily="34" charset="0"/>
                <a:cs typeface="Arial" panose="020B0604020202020204" pitchFamily="34" charset="0"/>
              </a:rPr>
              <a:t>, Lebrikizumab </a:t>
            </a:r>
            <a:r>
              <a:rPr lang="es-ES" sz="700" b="1" err="1">
                <a:solidFill>
                  <a:srgbClr val="002060">
                    <a:alpha val="33000"/>
                  </a:srgbClr>
                </a:solidFill>
                <a:latin typeface="Arial" panose="020B0604020202020204" pitchFamily="34" charset="0"/>
                <a:cs typeface="Arial" panose="020B0604020202020204" pitchFamily="34" charset="0"/>
              </a:rPr>
              <a:t>Dermatol</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Ther</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Heidelb</a:t>
            </a:r>
            <a:r>
              <a:rPr lang="es-ES" sz="700" b="1">
                <a:solidFill>
                  <a:srgbClr val="002060">
                    <a:alpha val="33000"/>
                  </a:srgbClr>
                </a:solidFill>
                <a:latin typeface="Arial" panose="020B0604020202020204" pitchFamily="34" charset="0"/>
                <a:cs typeface="Arial" panose="020B0604020202020204" pitchFamily="34" charset="0"/>
              </a:rPr>
              <a:t>). 2023;13(7):1535-47. 3. </a:t>
            </a:r>
            <a:r>
              <a:rPr lang="es-ES" sz="700" b="1" err="1">
                <a:solidFill>
                  <a:srgbClr val="002060">
                    <a:alpha val="33000"/>
                  </a:srgbClr>
                </a:solidFill>
                <a:latin typeface="Arial" panose="020B0604020202020204" pitchFamily="34" charset="0"/>
                <a:cs typeface="Arial" panose="020B0604020202020204" pitchFamily="34" charset="0"/>
              </a:rPr>
              <a:t>Silverberg</a:t>
            </a:r>
            <a:r>
              <a:rPr lang="es-ES" sz="700" b="1">
                <a:solidFill>
                  <a:srgbClr val="002060">
                    <a:alpha val="33000"/>
                  </a:srgbClr>
                </a:solidFill>
                <a:latin typeface="Arial" panose="020B0604020202020204" pitchFamily="34" charset="0"/>
                <a:cs typeface="Arial" panose="020B0604020202020204" pitchFamily="34" charset="0"/>
              </a:rPr>
              <a:t> JI, et al. </a:t>
            </a:r>
            <a:r>
              <a:rPr lang="es-ES" sz="700" b="1" err="1">
                <a:solidFill>
                  <a:srgbClr val="002060">
                    <a:alpha val="33000"/>
                  </a:srgbClr>
                </a:solidFill>
                <a:latin typeface="Arial" panose="020B0604020202020204" pitchFamily="34" charset="0"/>
                <a:cs typeface="Arial" panose="020B0604020202020204" pitchFamily="34" charset="0"/>
              </a:rPr>
              <a:t>Two</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Phase</a:t>
            </a:r>
            <a:r>
              <a:rPr lang="es-ES" sz="700" b="1">
                <a:solidFill>
                  <a:srgbClr val="002060">
                    <a:alpha val="33000"/>
                  </a:srgbClr>
                </a:solidFill>
                <a:latin typeface="Arial" panose="020B0604020202020204" pitchFamily="34" charset="0"/>
                <a:cs typeface="Arial" panose="020B0604020202020204" pitchFamily="34" charset="0"/>
              </a:rPr>
              <a:t> 3 </a:t>
            </a:r>
            <a:r>
              <a:rPr lang="es-ES" sz="700" b="1" err="1">
                <a:solidFill>
                  <a:srgbClr val="002060">
                    <a:alpha val="33000"/>
                  </a:srgbClr>
                </a:solidFill>
                <a:latin typeface="Arial" panose="020B0604020202020204" pitchFamily="34" charset="0"/>
                <a:cs typeface="Arial" panose="020B0604020202020204" pitchFamily="34" charset="0"/>
              </a:rPr>
              <a:t>Trials</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of</a:t>
            </a:r>
            <a:r>
              <a:rPr lang="es-ES" sz="700" b="1">
                <a:solidFill>
                  <a:srgbClr val="002060">
                    <a:alpha val="33000"/>
                  </a:srgbClr>
                </a:solidFill>
                <a:latin typeface="Arial" panose="020B0604020202020204" pitchFamily="34" charset="0"/>
                <a:cs typeface="Arial" panose="020B0604020202020204" pitchFamily="34" charset="0"/>
              </a:rPr>
              <a:t> Lebrikizumab </a:t>
            </a:r>
            <a:r>
              <a:rPr lang="es-ES" sz="700" b="1" err="1">
                <a:solidFill>
                  <a:srgbClr val="002060">
                    <a:alpha val="33000"/>
                  </a:srgbClr>
                </a:solidFill>
                <a:latin typeface="Arial" panose="020B0604020202020204" pitchFamily="34" charset="0"/>
                <a:cs typeface="Arial" panose="020B0604020202020204" pitchFamily="34" charset="0"/>
              </a:rPr>
              <a:t>for</a:t>
            </a:r>
            <a:endParaRPr lang="es-ES" sz="700" b="1">
              <a:solidFill>
                <a:srgbClr val="002060">
                  <a:alpha val="33000"/>
                </a:srgbClr>
              </a:solidFill>
              <a:latin typeface="Arial" panose="020B0604020202020204" pitchFamily="34" charset="0"/>
              <a:cs typeface="Arial" panose="020B0604020202020204" pitchFamily="34" charset="0"/>
            </a:endParaRPr>
          </a:p>
          <a:p>
            <a:r>
              <a:rPr lang="es-ES" sz="700" b="1" err="1">
                <a:solidFill>
                  <a:srgbClr val="002060">
                    <a:alpha val="33000"/>
                  </a:srgbClr>
                </a:solidFill>
                <a:latin typeface="Arial" panose="020B0604020202020204" pitchFamily="34" charset="0"/>
                <a:cs typeface="Arial" panose="020B0604020202020204" pitchFamily="34" charset="0"/>
              </a:rPr>
              <a:t>Moderate</a:t>
            </a:r>
            <a:r>
              <a:rPr lang="es-ES" sz="700" b="1">
                <a:solidFill>
                  <a:srgbClr val="002060">
                    <a:alpha val="33000"/>
                  </a:srgbClr>
                </a:solidFill>
                <a:latin typeface="Arial" panose="020B0604020202020204" pitchFamily="34" charset="0"/>
                <a:cs typeface="Arial" panose="020B0604020202020204" pitchFamily="34" charset="0"/>
              </a:rPr>
              <a:t>-</a:t>
            </a:r>
            <a:r>
              <a:rPr lang="es-ES" sz="700" b="1" err="1">
                <a:solidFill>
                  <a:srgbClr val="002060">
                    <a:alpha val="33000"/>
                  </a:srgbClr>
                </a:solidFill>
                <a:latin typeface="Arial" panose="020B0604020202020204" pitchFamily="34" charset="0"/>
                <a:cs typeface="Arial" panose="020B0604020202020204" pitchFamily="34" charset="0"/>
              </a:rPr>
              <a:t>to</a:t>
            </a:r>
            <a:r>
              <a:rPr lang="es-ES" sz="700" b="1">
                <a:solidFill>
                  <a:srgbClr val="002060">
                    <a:alpha val="33000"/>
                  </a:srgbClr>
                </a:solidFill>
                <a:latin typeface="Arial" panose="020B0604020202020204" pitchFamily="34" charset="0"/>
                <a:cs typeface="Arial" panose="020B0604020202020204" pitchFamily="34" charset="0"/>
              </a:rPr>
              <a:t>-Severe </a:t>
            </a:r>
            <a:r>
              <a:rPr lang="es-ES" sz="700" b="1" err="1">
                <a:solidFill>
                  <a:srgbClr val="002060">
                    <a:alpha val="33000"/>
                  </a:srgbClr>
                </a:solidFill>
                <a:latin typeface="Arial" panose="020B0604020202020204" pitchFamily="34" charset="0"/>
                <a:cs typeface="Arial" panose="020B0604020202020204" pitchFamily="34" charset="0"/>
              </a:rPr>
              <a:t>Atopic</a:t>
            </a:r>
            <a:r>
              <a:rPr lang="es-ES" sz="700" b="1">
                <a:solidFill>
                  <a:srgbClr val="002060">
                    <a:alpha val="33000"/>
                  </a:srgbClr>
                </a:solidFill>
                <a:latin typeface="Arial" panose="020B0604020202020204" pitchFamily="34" charset="0"/>
                <a:cs typeface="Arial" panose="020B0604020202020204" pitchFamily="34" charset="0"/>
              </a:rPr>
              <a:t> Dermatitis N Engl J </a:t>
            </a:r>
            <a:r>
              <a:rPr lang="es-ES" sz="700" b="1" err="1">
                <a:solidFill>
                  <a:srgbClr val="002060">
                    <a:alpha val="33000"/>
                  </a:srgbClr>
                </a:solidFill>
                <a:latin typeface="Arial" panose="020B0604020202020204" pitchFamily="34" charset="0"/>
                <a:cs typeface="Arial" panose="020B0604020202020204" pitchFamily="34" charset="0"/>
              </a:rPr>
              <a:t>Med</a:t>
            </a:r>
            <a:r>
              <a:rPr lang="es-ES" sz="700" b="1">
                <a:solidFill>
                  <a:srgbClr val="002060">
                    <a:alpha val="33000"/>
                  </a:srgbClr>
                </a:solidFill>
                <a:latin typeface="Arial" panose="020B0604020202020204" pitchFamily="34" charset="0"/>
                <a:cs typeface="Arial" panose="020B0604020202020204" pitchFamily="34" charset="0"/>
              </a:rPr>
              <a:t>. 2023;388(12):1080-91. 4. </a:t>
            </a:r>
            <a:r>
              <a:rPr lang="es-ES" sz="700" b="1" err="1">
                <a:solidFill>
                  <a:srgbClr val="002060">
                    <a:alpha val="33000"/>
                  </a:srgbClr>
                </a:solidFill>
                <a:latin typeface="Arial" panose="020B0604020202020204" pitchFamily="34" charset="0"/>
                <a:cs typeface="Arial" panose="020B0604020202020204" pitchFamily="34" charset="0"/>
              </a:rPr>
              <a:t>Blauvelt</a:t>
            </a:r>
            <a:r>
              <a:rPr lang="es-ES" sz="700" b="1">
                <a:solidFill>
                  <a:srgbClr val="002060">
                    <a:alpha val="33000"/>
                  </a:srgbClr>
                </a:solidFill>
                <a:latin typeface="Arial" panose="020B0604020202020204" pitchFamily="34" charset="0"/>
                <a:cs typeface="Arial" panose="020B0604020202020204" pitchFamily="34" charset="0"/>
              </a:rPr>
              <a:t> A, et al. </a:t>
            </a:r>
            <a:r>
              <a:rPr lang="es-ES" sz="700" b="1" err="1">
                <a:solidFill>
                  <a:srgbClr val="002060">
                    <a:alpha val="33000"/>
                  </a:srgbClr>
                </a:solidFill>
                <a:latin typeface="Arial" panose="020B0604020202020204" pitchFamily="34" charset="0"/>
                <a:cs typeface="Arial" panose="020B0604020202020204" pitchFamily="34" charset="0"/>
              </a:rPr>
              <a:t>Efficacy</a:t>
            </a:r>
            <a:r>
              <a:rPr lang="es-ES" sz="700" b="1">
                <a:solidFill>
                  <a:srgbClr val="002060">
                    <a:alpha val="33000"/>
                  </a:srgbClr>
                </a:solidFill>
                <a:latin typeface="Arial" panose="020B0604020202020204" pitchFamily="34" charset="0"/>
                <a:cs typeface="Arial" panose="020B0604020202020204" pitchFamily="34" charset="0"/>
              </a:rPr>
              <a:t> and safety </a:t>
            </a:r>
            <a:r>
              <a:rPr lang="es-ES" sz="700" b="1" err="1">
                <a:solidFill>
                  <a:srgbClr val="002060">
                    <a:alpha val="33000"/>
                  </a:srgbClr>
                </a:solidFill>
                <a:latin typeface="Arial" panose="020B0604020202020204" pitchFamily="34" charset="0"/>
                <a:cs typeface="Arial" panose="020B0604020202020204" pitchFamily="34" charset="0"/>
              </a:rPr>
              <a:t>of</a:t>
            </a:r>
            <a:r>
              <a:rPr lang="es-ES" sz="700" b="1">
                <a:solidFill>
                  <a:srgbClr val="002060">
                    <a:alpha val="33000"/>
                  </a:srgbClr>
                </a:solidFill>
                <a:latin typeface="Arial" panose="020B0604020202020204" pitchFamily="34" charset="0"/>
                <a:cs typeface="Arial" panose="020B0604020202020204" pitchFamily="34" charset="0"/>
              </a:rPr>
              <a:t> lebrikizumab in </a:t>
            </a:r>
            <a:r>
              <a:rPr lang="es-ES" sz="700" b="1" err="1">
                <a:solidFill>
                  <a:srgbClr val="002060">
                    <a:alpha val="33000"/>
                  </a:srgbClr>
                </a:solidFill>
                <a:latin typeface="Arial" panose="020B0604020202020204" pitchFamily="34" charset="0"/>
                <a:cs typeface="Arial" panose="020B0604020202020204" pitchFamily="34" charset="0"/>
              </a:rPr>
              <a:t>moderate</a:t>
            </a:r>
            <a:r>
              <a:rPr lang="es-ES" sz="700" b="1">
                <a:solidFill>
                  <a:srgbClr val="002060">
                    <a:alpha val="33000"/>
                  </a:srgbClr>
                </a:solidFill>
                <a:latin typeface="Arial" panose="020B0604020202020204" pitchFamily="34" charset="0"/>
                <a:cs typeface="Arial" panose="020B0604020202020204" pitchFamily="34" charset="0"/>
              </a:rPr>
              <a:t>-</a:t>
            </a:r>
            <a:r>
              <a:rPr lang="es-ES" sz="700" b="1" err="1">
                <a:solidFill>
                  <a:srgbClr val="002060">
                    <a:alpha val="33000"/>
                  </a:srgbClr>
                </a:solidFill>
                <a:latin typeface="Arial" panose="020B0604020202020204" pitchFamily="34" charset="0"/>
                <a:cs typeface="Arial" panose="020B0604020202020204" pitchFamily="34" charset="0"/>
              </a:rPr>
              <a:t>to</a:t>
            </a:r>
            <a:r>
              <a:rPr lang="es-ES" sz="700" b="1">
                <a:solidFill>
                  <a:srgbClr val="002060">
                    <a:alpha val="33000"/>
                  </a:srgbClr>
                </a:solidFill>
                <a:latin typeface="Arial" panose="020B0604020202020204" pitchFamily="34" charset="0"/>
                <a:cs typeface="Arial" panose="020B0604020202020204" pitchFamily="34" charset="0"/>
              </a:rPr>
              <a:t>-severe </a:t>
            </a:r>
            <a:r>
              <a:rPr lang="es-ES" sz="700" b="1" err="1">
                <a:solidFill>
                  <a:srgbClr val="002060">
                    <a:alpha val="33000"/>
                  </a:srgbClr>
                </a:solidFill>
                <a:latin typeface="Arial" panose="020B0604020202020204" pitchFamily="34" charset="0"/>
                <a:cs typeface="Arial" panose="020B0604020202020204" pitchFamily="34" charset="0"/>
              </a:rPr>
              <a:t>atopic</a:t>
            </a:r>
            <a:r>
              <a:rPr lang="es-ES" sz="700" b="1">
                <a:solidFill>
                  <a:srgbClr val="002060">
                    <a:alpha val="33000"/>
                  </a:srgbClr>
                </a:solidFill>
                <a:latin typeface="Arial" panose="020B0604020202020204" pitchFamily="34" charset="0"/>
                <a:cs typeface="Arial" panose="020B0604020202020204" pitchFamily="34" charset="0"/>
              </a:rPr>
              <a:t> dermatitis: 52-week </a:t>
            </a:r>
            <a:r>
              <a:rPr lang="es-ES" sz="700" b="1" err="1">
                <a:solidFill>
                  <a:srgbClr val="002060">
                    <a:alpha val="33000"/>
                  </a:srgbClr>
                </a:solidFill>
                <a:latin typeface="Arial" panose="020B0604020202020204" pitchFamily="34" charset="0"/>
                <a:cs typeface="Arial" panose="020B0604020202020204" pitchFamily="34" charset="0"/>
              </a:rPr>
              <a:t>results</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of</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two</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randomized</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double-blinded</a:t>
            </a:r>
            <a:r>
              <a:rPr lang="es-ES" sz="700" b="1">
                <a:solidFill>
                  <a:srgbClr val="002060">
                    <a:alpha val="33000"/>
                  </a:srgbClr>
                </a:solidFill>
                <a:latin typeface="Arial" panose="020B0604020202020204" pitchFamily="34" charset="0"/>
                <a:cs typeface="Arial" panose="020B0604020202020204" pitchFamily="34" charset="0"/>
              </a:rPr>
              <a:t> placebo-</a:t>
            </a:r>
            <a:r>
              <a:rPr lang="es-ES" sz="700" b="1" err="1">
                <a:solidFill>
                  <a:srgbClr val="002060">
                    <a:alpha val="33000"/>
                  </a:srgbClr>
                </a:solidFill>
                <a:latin typeface="Arial" panose="020B0604020202020204" pitchFamily="34" charset="0"/>
                <a:cs typeface="Arial" panose="020B0604020202020204" pitchFamily="34" charset="0"/>
              </a:rPr>
              <a:t>controlled</a:t>
            </a:r>
            <a:r>
              <a:rPr lang="es-ES" sz="700" b="1">
                <a:solidFill>
                  <a:srgbClr val="002060">
                    <a:alpha val="33000"/>
                  </a:srgbClr>
                </a:solidFill>
                <a:latin typeface="Arial" panose="020B0604020202020204" pitchFamily="34" charset="0"/>
                <a:cs typeface="Arial" panose="020B0604020202020204" pitchFamily="34" charset="0"/>
              </a:rPr>
              <a:t> </a:t>
            </a:r>
            <a:r>
              <a:rPr lang="es-ES" sz="700" b="1" err="1">
                <a:solidFill>
                  <a:srgbClr val="002060">
                    <a:alpha val="33000"/>
                  </a:srgbClr>
                </a:solidFill>
                <a:latin typeface="Arial" panose="020B0604020202020204" pitchFamily="34" charset="0"/>
                <a:cs typeface="Arial" panose="020B0604020202020204" pitchFamily="34" charset="0"/>
              </a:rPr>
              <a:t>phase</a:t>
            </a:r>
            <a:r>
              <a:rPr lang="es-ES" sz="700" b="1">
                <a:solidFill>
                  <a:srgbClr val="002060">
                    <a:alpha val="33000"/>
                  </a:srgbClr>
                </a:solidFill>
                <a:latin typeface="Arial" panose="020B0604020202020204" pitchFamily="34" charset="0"/>
                <a:cs typeface="Arial" panose="020B0604020202020204" pitchFamily="34" charset="0"/>
              </a:rPr>
              <a:t> III </a:t>
            </a:r>
            <a:r>
              <a:rPr lang="es-ES" sz="700" b="1" err="1">
                <a:solidFill>
                  <a:srgbClr val="002060">
                    <a:alpha val="33000"/>
                  </a:srgbClr>
                </a:solidFill>
                <a:latin typeface="Arial" panose="020B0604020202020204" pitchFamily="34" charset="0"/>
                <a:cs typeface="Arial" panose="020B0604020202020204" pitchFamily="34" charset="0"/>
              </a:rPr>
              <a:t>trials</a:t>
            </a:r>
            <a:r>
              <a:rPr lang="es-ES" sz="700" b="1">
                <a:solidFill>
                  <a:srgbClr val="002060">
                    <a:alpha val="33000"/>
                  </a:srgbClr>
                </a:solidFill>
                <a:latin typeface="Arial" panose="020B0604020202020204" pitchFamily="34" charset="0"/>
                <a:cs typeface="Arial" panose="020B0604020202020204" pitchFamily="34" charset="0"/>
              </a:rPr>
              <a:t>. Br J </a:t>
            </a:r>
            <a:r>
              <a:rPr lang="es-ES" sz="700" b="1" err="1">
                <a:solidFill>
                  <a:srgbClr val="002060">
                    <a:alpha val="33000"/>
                  </a:srgbClr>
                </a:solidFill>
                <a:latin typeface="Arial" panose="020B0604020202020204" pitchFamily="34" charset="0"/>
                <a:cs typeface="Arial" panose="020B0604020202020204" pitchFamily="34" charset="0"/>
              </a:rPr>
              <a:t>Dermatol</a:t>
            </a:r>
            <a:r>
              <a:rPr lang="es-ES" sz="700" b="1">
                <a:solidFill>
                  <a:srgbClr val="002060">
                    <a:alpha val="33000"/>
                  </a:srgbClr>
                </a:solidFill>
                <a:latin typeface="Arial" panose="020B0604020202020204" pitchFamily="34" charset="0"/>
                <a:cs typeface="Arial" panose="020B0604020202020204" pitchFamily="34" charset="0"/>
              </a:rPr>
              <a:t>. 2023;188(6):740-8. 5. Ficha técnica </a:t>
            </a:r>
            <a:r>
              <a:rPr lang="es-ES" sz="700" b="1" err="1">
                <a:solidFill>
                  <a:srgbClr val="002060">
                    <a:alpha val="33000"/>
                  </a:srgbClr>
                </a:solidFill>
                <a:latin typeface="Arial" panose="020B0604020202020204" pitchFamily="34" charset="0"/>
                <a:cs typeface="Arial" panose="020B0604020202020204" pitchFamily="34" charset="0"/>
              </a:rPr>
              <a:t>dupilumab</a:t>
            </a:r>
            <a:r>
              <a:rPr lang="es-ES" sz="700" b="1">
                <a:solidFill>
                  <a:srgbClr val="002060">
                    <a:alpha val="33000"/>
                  </a:srgbClr>
                </a:solidFill>
                <a:latin typeface="Arial" panose="020B0604020202020204" pitchFamily="34" charset="0"/>
                <a:cs typeface="Arial" panose="020B0604020202020204" pitchFamily="34" charset="0"/>
              </a:rPr>
              <a:t>. Disponible en: https://cima.aemps.es/cima/dochtml/ft/1171229006/ft_1171229006.html. Último acceso: septiembre 2024. 6. Ficha técnica </a:t>
            </a:r>
            <a:r>
              <a:rPr lang="es-ES" sz="700" b="1" err="1">
                <a:solidFill>
                  <a:srgbClr val="002060">
                    <a:alpha val="33000"/>
                  </a:srgbClr>
                </a:solidFill>
                <a:latin typeface="Arial" panose="020B0604020202020204" pitchFamily="34" charset="0"/>
                <a:cs typeface="Arial" panose="020B0604020202020204" pitchFamily="34" charset="0"/>
              </a:rPr>
              <a:t>tralokinumab</a:t>
            </a:r>
            <a:r>
              <a:rPr lang="es-ES" sz="700" b="1">
                <a:solidFill>
                  <a:srgbClr val="002060">
                    <a:alpha val="33000"/>
                  </a:srgbClr>
                </a:solidFill>
                <a:latin typeface="Arial" panose="020B0604020202020204" pitchFamily="34" charset="0"/>
                <a:cs typeface="Arial" panose="020B0604020202020204" pitchFamily="34" charset="0"/>
              </a:rPr>
              <a:t>. Disponible en: https://cima.aemps.es/cima/dochtml/ft/1211554002/FT_1211554002.html. Último acceso: septiembre 2024.</a:t>
            </a:r>
          </a:p>
          <a:p>
            <a:endParaRPr lang="es-ES" sz="700" b="1" baseline="30000">
              <a:solidFill>
                <a:srgbClr val="002060">
                  <a:alpha val="33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058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Título 2">
            <a:extLst>
              <a:ext uri="{FF2B5EF4-FFF2-40B4-BE49-F238E27FC236}">
                <a16:creationId xmlns:a16="http://schemas.microsoft.com/office/drawing/2014/main" id="{E8923210-0467-3343-14EF-C206D027CFBD}"/>
              </a:ext>
            </a:extLst>
          </p:cNvPr>
          <p:cNvSpPr>
            <a:spLocks noGrp="1"/>
          </p:cNvSpPr>
          <p:nvPr>
            <p:ph type="title"/>
          </p:nvPr>
        </p:nvSpPr>
        <p:spPr>
          <a:xfrm>
            <a:off x="541338" y="79375"/>
            <a:ext cx="10975604" cy="903288"/>
          </a:xfrm>
        </p:spPr>
        <p:txBody>
          <a:bodyPr>
            <a:noAutofit/>
          </a:bodyPr>
          <a:lstStyle/>
          <a:p>
            <a:r>
              <a:rPr lang="es-ES" sz="2500"/>
              <a:t>Diseño de ADvocate 1 y ADvocate 2 (lebrikizumab en monoterapia)</a:t>
            </a:r>
            <a:r>
              <a:rPr lang="es-ES" sz="2500" baseline="30000"/>
              <a:t>1,2</a:t>
            </a:r>
          </a:p>
        </p:txBody>
      </p:sp>
      <p:pic>
        <p:nvPicPr>
          <p:cNvPr id="161" name="Imagen 160" descr="Forma, Rectángulo&#10;&#10;Descripción generada automáticamente">
            <a:extLst>
              <a:ext uri="{FF2B5EF4-FFF2-40B4-BE49-F238E27FC236}">
                <a16:creationId xmlns:a16="http://schemas.microsoft.com/office/drawing/2014/main" id="{11FD94EE-20B6-E268-BC24-93245644F10A}"/>
              </a:ext>
            </a:extLst>
          </p:cNvPr>
          <p:cNvPicPr>
            <a:picLocks noChangeAspect="1"/>
          </p:cNvPicPr>
          <p:nvPr/>
        </p:nvPicPr>
        <p:blipFill>
          <a:blip r:embed="rId4"/>
          <a:stretch>
            <a:fillRect/>
          </a:stretch>
        </p:blipFill>
        <p:spPr>
          <a:xfrm>
            <a:off x="217916" y="1117076"/>
            <a:ext cx="1459172" cy="1004676"/>
          </a:xfrm>
          <a:prstGeom prst="rect">
            <a:avLst/>
          </a:prstGeom>
        </p:spPr>
      </p:pic>
      <p:sp>
        <p:nvSpPr>
          <p:cNvPr id="162" name="Rectángulo redondeado 161">
            <a:extLst>
              <a:ext uri="{FF2B5EF4-FFF2-40B4-BE49-F238E27FC236}">
                <a16:creationId xmlns:a16="http://schemas.microsoft.com/office/drawing/2014/main" id="{3479B5ED-49EB-0E61-C62F-53F71F6FC799}"/>
              </a:ext>
            </a:extLst>
          </p:cNvPr>
          <p:cNvSpPr/>
          <p:nvPr/>
        </p:nvSpPr>
        <p:spPr>
          <a:xfrm flipH="1">
            <a:off x="10353122" y="1463409"/>
            <a:ext cx="1599341" cy="3679020"/>
          </a:xfrm>
          <a:prstGeom prst="roundRect">
            <a:avLst>
              <a:gd name="adj" fmla="val 2921"/>
            </a:avLst>
          </a:prstGeom>
          <a:solidFill>
            <a:srgbClr val="CAF5A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6" name="Straight Connector 22">
            <a:extLst>
              <a:ext uri="{FF2B5EF4-FFF2-40B4-BE49-F238E27FC236}">
                <a16:creationId xmlns:a16="http://schemas.microsoft.com/office/drawing/2014/main" id="{A4D4F50F-A3C5-6E93-D1CA-C6FA0CD1E083}"/>
              </a:ext>
            </a:extLst>
          </p:cNvPr>
          <p:cNvCxnSpPr>
            <a:cxnSpLocks/>
          </p:cNvCxnSpPr>
          <p:nvPr/>
        </p:nvCxnSpPr>
        <p:spPr>
          <a:xfrm>
            <a:off x="637779" y="5150441"/>
            <a:ext cx="10879163" cy="0"/>
          </a:xfrm>
          <a:prstGeom prst="line">
            <a:avLst/>
          </a:prstGeom>
          <a:noFill/>
          <a:ln w="19050" cap="flat" cmpd="sng" algn="ctr">
            <a:solidFill>
              <a:srgbClr val="22346A"/>
            </a:solidFill>
            <a:prstDash val="solid"/>
            <a:miter lim="800000"/>
          </a:ln>
          <a:effectLst/>
        </p:spPr>
      </p:cxnSp>
      <p:cxnSp>
        <p:nvCxnSpPr>
          <p:cNvPr id="238" name="Straight Connector 57">
            <a:extLst>
              <a:ext uri="{FF2B5EF4-FFF2-40B4-BE49-F238E27FC236}">
                <a16:creationId xmlns:a16="http://schemas.microsoft.com/office/drawing/2014/main" id="{3B013723-F3DA-D0F4-2EB5-AC9D488DAB99}"/>
              </a:ext>
            </a:extLst>
          </p:cNvPr>
          <p:cNvCxnSpPr>
            <a:cxnSpLocks/>
          </p:cNvCxnSpPr>
          <p:nvPr/>
        </p:nvCxnSpPr>
        <p:spPr>
          <a:xfrm>
            <a:off x="10353124" y="2041968"/>
            <a:ext cx="25671" cy="2946903"/>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9" name="Straight Connector 266">
            <a:extLst>
              <a:ext uri="{FF2B5EF4-FFF2-40B4-BE49-F238E27FC236}">
                <a16:creationId xmlns:a16="http://schemas.microsoft.com/office/drawing/2014/main" id="{C155DD6D-518D-955B-F4BF-C12DE7E98D75}"/>
              </a:ext>
            </a:extLst>
          </p:cNvPr>
          <p:cNvCxnSpPr>
            <a:cxnSpLocks/>
          </p:cNvCxnSpPr>
          <p:nvPr/>
        </p:nvCxnSpPr>
        <p:spPr>
          <a:xfrm>
            <a:off x="4321720" y="3295909"/>
            <a:ext cx="1760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240" name="TextBox 18">
            <a:extLst>
              <a:ext uri="{FF2B5EF4-FFF2-40B4-BE49-F238E27FC236}">
                <a16:creationId xmlns:a16="http://schemas.microsoft.com/office/drawing/2014/main" id="{CACEBD02-0413-763F-20B6-6B48B0138219}"/>
              </a:ext>
            </a:extLst>
          </p:cNvPr>
          <p:cNvSpPr txBox="1"/>
          <p:nvPr/>
        </p:nvSpPr>
        <p:spPr>
          <a:xfrm>
            <a:off x="2220361" y="2901233"/>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cxnSp>
        <p:nvCxnSpPr>
          <p:cNvPr id="244" name="Straight Arrow Connector 6">
            <a:extLst>
              <a:ext uri="{FF2B5EF4-FFF2-40B4-BE49-F238E27FC236}">
                <a16:creationId xmlns:a16="http://schemas.microsoft.com/office/drawing/2014/main" id="{5354E56E-4054-D90E-2F4B-0650FECDCC59}"/>
              </a:ext>
            </a:extLst>
          </p:cNvPr>
          <p:cNvCxnSpPr>
            <a:cxnSpLocks/>
          </p:cNvCxnSpPr>
          <p:nvPr/>
        </p:nvCxnSpPr>
        <p:spPr>
          <a:xfrm>
            <a:off x="7009758"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45" name="Straight Arrow Connector 7">
            <a:extLst>
              <a:ext uri="{FF2B5EF4-FFF2-40B4-BE49-F238E27FC236}">
                <a16:creationId xmlns:a16="http://schemas.microsoft.com/office/drawing/2014/main" id="{37F047CD-B778-8A4D-341B-CA26ACD46F0C}"/>
              </a:ext>
            </a:extLst>
          </p:cNvPr>
          <p:cNvCxnSpPr>
            <a:cxnSpLocks/>
          </p:cNvCxnSpPr>
          <p:nvPr/>
        </p:nvCxnSpPr>
        <p:spPr>
          <a:xfrm>
            <a:off x="8319871"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8">
            <a:extLst>
              <a:ext uri="{FF2B5EF4-FFF2-40B4-BE49-F238E27FC236}">
                <a16:creationId xmlns:a16="http://schemas.microsoft.com/office/drawing/2014/main" id="{E02BEF56-6386-14C8-9455-01E9376E0F68}"/>
              </a:ext>
            </a:extLst>
          </p:cNvPr>
          <p:cNvCxnSpPr>
            <a:cxnSpLocks/>
          </p:cNvCxnSpPr>
          <p:nvPr/>
        </p:nvCxnSpPr>
        <p:spPr>
          <a:xfrm>
            <a:off x="9629986" y="2466941"/>
            <a:ext cx="0" cy="1941858"/>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47" name="Straight Arrow Connector 9">
            <a:extLst>
              <a:ext uri="{FF2B5EF4-FFF2-40B4-BE49-F238E27FC236}">
                <a16:creationId xmlns:a16="http://schemas.microsoft.com/office/drawing/2014/main" id="{7ACC545B-4150-880B-25CF-600D53F95CEB}"/>
              </a:ext>
            </a:extLst>
          </p:cNvPr>
          <p:cNvCxnSpPr>
            <a:cxnSpLocks/>
          </p:cNvCxnSpPr>
          <p:nvPr/>
        </p:nvCxnSpPr>
        <p:spPr>
          <a:xfrm>
            <a:off x="5698925"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48" name="Straight Connector 19">
            <a:extLst>
              <a:ext uri="{FF2B5EF4-FFF2-40B4-BE49-F238E27FC236}">
                <a16:creationId xmlns:a16="http://schemas.microsoft.com/office/drawing/2014/main" id="{2542CF22-7D58-F440-605F-7230CF21EDDE}"/>
              </a:ext>
            </a:extLst>
          </p:cNvPr>
          <p:cNvCxnSpPr>
            <a:cxnSpLocks/>
          </p:cNvCxnSpPr>
          <p:nvPr/>
        </p:nvCxnSpPr>
        <p:spPr>
          <a:xfrm>
            <a:off x="1738003" y="3378317"/>
            <a:ext cx="25672" cy="1610554"/>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9" name="Straight Connector 20">
            <a:extLst>
              <a:ext uri="{FF2B5EF4-FFF2-40B4-BE49-F238E27FC236}">
                <a16:creationId xmlns:a16="http://schemas.microsoft.com/office/drawing/2014/main" id="{E6E5B4BD-E5C2-60C7-BD77-64004410071A}"/>
              </a:ext>
            </a:extLst>
          </p:cNvPr>
          <p:cNvCxnSpPr>
            <a:cxnSpLocks/>
          </p:cNvCxnSpPr>
          <p:nvPr/>
        </p:nvCxnSpPr>
        <p:spPr>
          <a:xfrm>
            <a:off x="1018866" y="2801391"/>
            <a:ext cx="522035" cy="2821"/>
          </a:xfrm>
          <a:prstGeom prst="line">
            <a:avLst/>
          </a:prstGeom>
          <a:noFill/>
          <a:ln w="19050" cap="flat" cmpd="sng" algn="ctr">
            <a:solidFill>
              <a:srgbClr val="22346A"/>
            </a:solidFill>
            <a:prstDash val="solid"/>
            <a:miter lim="800000"/>
          </a:ln>
          <a:effectLst/>
        </p:spPr>
      </p:cxnSp>
      <p:sp>
        <p:nvSpPr>
          <p:cNvPr id="250" name="TextBox 21">
            <a:extLst>
              <a:ext uri="{FF2B5EF4-FFF2-40B4-BE49-F238E27FC236}">
                <a16:creationId xmlns:a16="http://schemas.microsoft.com/office/drawing/2014/main" id="{2E2F89C5-2E4F-EFD0-DA84-B25E76F0AE85}"/>
              </a:ext>
            </a:extLst>
          </p:cNvPr>
          <p:cNvSpPr txBox="1"/>
          <p:nvPr/>
        </p:nvSpPr>
        <p:spPr>
          <a:xfrm rot="16200000">
            <a:off x="-47886" y="2639763"/>
            <a:ext cx="1810248" cy="323256"/>
          </a:xfrm>
          <a:prstGeom prst="roundRect">
            <a:avLst>
              <a:gd name="adj" fmla="val 50000"/>
            </a:avLst>
          </a:prstGeom>
          <a:solidFill>
            <a:srgbClr val="FFFFFF"/>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Selección</a:t>
            </a:r>
          </a:p>
        </p:txBody>
      </p:sp>
      <p:sp>
        <p:nvSpPr>
          <p:cNvPr id="251" name="Rectangle 42">
            <a:extLst>
              <a:ext uri="{FF2B5EF4-FFF2-40B4-BE49-F238E27FC236}">
                <a16:creationId xmlns:a16="http://schemas.microsoft.com/office/drawing/2014/main" id="{3B1928CC-0D91-3723-3EEF-B5BD58721911}"/>
              </a:ext>
            </a:extLst>
          </p:cNvPr>
          <p:cNvSpPr/>
          <p:nvPr/>
        </p:nvSpPr>
        <p:spPr>
          <a:xfrm>
            <a:off x="5131666" y="2660332"/>
            <a:ext cx="5200937" cy="360777"/>
          </a:xfrm>
          <a:prstGeom prst="roundRect">
            <a:avLst>
              <a:gd name="adj" fmla="val 50000"/>
            </a:avLst>
          </a:prstGeom>
          <a:solidFill>
            <a:srgbClr val="003867"/>
          </a:solidFill>
          <a:ln w="3175" cap="flat" cmpd="sng" algn="ctr">
            <a:noFill/>
            <a:prstDash val="solid"/>
          </a:ln>
          <a:effectLst/>
        </p:spPr>
        <p:txBody>
          <a:bodyPr wrap="square" lIns="0" tIns="0" rIns="0" bIns="0" anchor="ctr" anchorCtr="0">
            <a:noAutofit/>
          </a:bodyPr>
          <a:lstStyle/>
          <a:p>
            <a:pPr algn="ctr" defTabSz="914377"/>
            <a:r>
              <a:rPr lang="en-US" sz="1050" b="1" kern="0">
                <a:solidFill>
                  <a:srgbClr val="FFFFFF"/>
                </a:solidFill>
                <a:latin typeface="Arial"/>
                <a:cs typeface="Arial"/>
              </a:rPr>
              <a:t>LEB 250 mg C4S, N=118</a:t>
            </a:r>
          </a:p>
        </p:txBody>
      </p:sp>
      <p:sp>
        <p:nvSpPr>
          <p:cNvPr id="252" name="Rectangle 46">
            <a:extLst>
              <a:ext uri="{FF2B5EF4-FFF2-40B4-BE49-F238E27FC236}">
                <a16:creationId xmlns:a16="http://schemas.microsoft.com/office/drawing/2014/main" id="{0546A804-3D4C-F7A1-8323-B29CCF3AB6BF}"/>
              </a:ext>
            </a:extLst>
          </p:cNvPr>
          <p:cNvSpPr/>
          <p:nvPr/>
        </p:nvSpPr>
        <p:spPr>
          <a:xfrm>
            <a:off x="460641" y="4252504"/>
            <a:ext cx="1213019" cy="635939"/>
          </a:xfrm>
          <a:prstGeom prst="rect">
            <a:avLst/>
          </a:prstGeom>
          <a:noFill/>
        </p:spPr>
        <p:txBody>
          <a:bodyPr wrap="square" lIns="0" tIns="0" rIns="0" bIns="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22346A"/>
                </a:solidFill>
                <a:effectLst/>
                <a:uLnTx/>
                <a:uFillTx/>
                <a:latin typeface="Arial"/>
                <a:ea typeface="+mn-ea"/>
                <a:cs typeface="+mn-cs"/>
              </a:rPr>
              <a:t>DA </a:t>
            </a:r>
            <a:r>
              <a:rPr kumimoji="0" lang="es-ES" sz="800" b="0" i="0" u="none" strike="noStrike" kern="0" cap="none" spc="0" normalizeH="0" baseline="0" noProof="0">
                <a:ln>
                  <a:noFill/>
                </a:ln>
                <a:solidFill>
                  <a:srgbClr val="22346A"/>
                </a:solidFill>
                <a:effectLst/>
                <a:uLnTx/>
                <a:uFillTx/>
                <a:latin typeface="Arial"/>
                <a:ea typeface="+mn-ea"/>
                <a:cs typeface="+mn-cs"/>
              </a:rPr>
              <a:t>moderada-grave</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Edad </a:t>
            </a: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≥12 años</a:t>
            </a:r>
            <a:b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Peso ≥40 kg</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Terapia tópica insuficiente o desaconsejable</a:t>
            </a:r>
          </a:p>
        </p:txBody>
      </p:sp>
      <p:sp>
        <p:nvSpPr>
          <p:cNvPr id="253" name="Rectangle 49">
            <a:extLst>
              <a:ext uri="{FF2B5EF4-FFF2-40B4-BE49-F238E27FC236}">
                <a16:creationId xmlns:a16="http://schemas.microsoft.com/office/drawing/2014/main" id="{76A2238B-6CF0-CAA5-6FCB-DBABA22F9DB0}"/>
              </a:ext>
            </a:extLst>
          </p:cNvPr>
          <p:cNvSpPr/>
          <p:nvPr/>
        </p:nvSpPr>
        <p:spPr>
          <a:xfrm>
            <a:off x="5432810" y="3826529"/>
            <a:ext cx="4502901" cy="247835"/>
          </a:xfrm>
          <a:prstGeom prst="roundRect">
            <a:avLst>
              <a:gd name="adj" fmla="val 50000"/>
            </a:avLst>
          </a:prstGeom>
          <a:solidFill>
            <a:schemeClr val="bg1"/>
          </a:solidFill>
          <a:ln w="12700" cap="flat" cmpd="sng" algn="ctr">
            <a:solidFill>
              <a:srgbClr val="22346A"/>
            </a:solidFill>
            <a:prstDash val="solid"/>
          </a:ln>
          <a:effectLst/>
        </p:spPr>
        <p:txBody>
          <a:bodyPr lIns="91440" tIns="45720" rIns="91440" bIns="45720"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Los pacientes no respondedores (&lt;EASI 50) pasan al </a:t>
            </a:r>
            <a:r>
              <a:rPr kumimoji="0" lang="es-ES" sz="1000" b="1" i="0" u="none" strike="noStrike" kern="0" cap="none" spc="0" normalizeH="0" baseline="0" noProof="0">
                <a:ln>
                  <a:noFill/>
                </a:ln>
                <a:solidFill>
                  <a:srgbClr val="22346A"/>
                </a:solidFill>
                <a:effectLst/>
                <a:uLnTx/>
                <a:uFillTx/>
                <a:latin typeface="Arial"/>
                <a:ea typeface="+mn-lt"/>
                <a:cs typeface="Arial"/>
              </a:rPr>
              <a:t>brazo de escape</a:t>
            </a:r>
            <a:endParaRPr kumimoji="0" lang="es-ES" sz="1000" b="1" i="0" u="none" strike="noStrike" kern="0" cap="none" spc="0" normalizeH="0" baseline="0" noProof="0">
              <a:ln>
                <a:noFill/>
              </a:ln>
              <a:solidFill>
                <a:srgbClr val="22346A"/>
              </a:solidFill>
              <a:effectLst/>
              <a:uLnTx/>
              <a:uFillTx/>
              <a:latin typeface="Arial"/>
              <a:ea typeface="+mn-ea"/>
              <a:cs typeface="+mn-cs"/>
            </a:endParaRPr>
          </a:p>
        </p:txBody>
      </p:sp>
      <p:sp>
        <p:nvSpPr>
          <p:cNvPr id="254" name="Arrow: Down 58">
            <a:extLst>
              <a:ext uri="{FF2B5EF4-FFF2-40B4-BE49-F238E27FC236}">
                <a16:creationId xmlns:a16="http://schemas.microsoft.com/office/drawing/2014/main" id="{CA578768-0D8C-4096-58F6-8415A48A6F12}"/>
              </a:ext>
            </a:extLst>
          </p:cNvPr>
          <p:cNvSpPr/>
          <p:nvPr/>
        </p:nvSpPr>
        <p:spPr>
          <a:xfrm rot="5400000" flipV="1">
            <a:off x="10992010" y="2961075"/>
            <a:ext cx="298428" cy="1563676"/>
          </a:xfrm>
          <a:prstGeom prst="downArrow">
            <a:avLst>
              <a:gd name="adj1" fmla="val 46807"/>
              <a:gd name="adj2" fmla="val 72884"/>
            </a:avLst>
          </a:prstGeom>
          <a:solidFill>
            <a:srgbClr val="22346A"/>
          </a:solidFill>
          <a:ln w="12700" cap="flat" cmpd="sng" algn="ctr">
            <a:noFill/>
            <a:prstDash val="solid"/>
            <a:miter lim="800000"/>
          </a:ln>
          <a:effectLst/>
        </p:spPr>
        <p:txBody>
          <a:bodyPr rtlCol="0" anchor="ctr">
            <a:noAutofit/>
          </a:bodyPr>
          <a:lstStyle/>
          <a:p>
            <a:pPr algn="ctr" defTabSz="914377"/>
            <a:endParaRPr lang="en-US" sz="933" kern="0">
              <a:solidFill>
                <a:prstClr val="white"/>
              </a:solidFill>
              <a:latin typeface="Arial"/>
            </a:endParaRPr>
          </a:p>
        </p:txBody>
      </p:sp>
      <p:grpSp>
        <p:nvGrpSpPr>
          <p:cNvPr id="255" name="Group 60">
            <a:extLst>
              <a:ext uri="{FF2B5EF4-FFF2-40B4-BE49-F238E27FC236}">
                <a16:creationId xmlns:a16="http://schemas.microsoft.com/office/drawing/2014/main" id="{CAAB0669-4CC3-D829-CB5E-839FC27E2D97}"/>
              </a:ext>
            </a:extLst>
          </p:cNvPr>
          <p:cNvGrpSpPr/>
          <p:nvPr/>
        </p:nvGrpSpPr>
        <p:grpSpPr>
          <a:xfrm>
            <a:off x="460641" y="3909713"/>
            <a:ext cx="470117" cy="271567"/>
            <a:chOff x="600074" y="3805874"/>
            <a:chExt cx="492365" cy="284418"/>
          </a:xfrm>
          <a:solidFill>
            <a:srgbClr val="22346A"/>
          </a:solidFill>
        </p:grpSpPr>
        <p:grpSp>
          <p:nvGrpSpPr>
            <p:cNvPr id="256" name="Group 61">
              <a:extLst>
                <a:ext uri="{FF2B5EF4-FFF2-40B4-BE49-F238E27FC236}">
                  <a16:creationId xmlns:a16="http://schemas.microsoft.com/office/drawing/2014/main" id="{3BE9AB0B-592A-4C1B-89A5-242943C65088}"/>
                </a:ext>
              </a:extLst>
            </p:cNvPr>
            <p:cNvGrpSpPr/>
            <p:nvPr/>
          </p:nvGrpSpPr>
          <p:grpSpPr>
            <a:xfrm>
              <a:off x="600074" y="3806180"/>
              <a:ext cx="368172" cy="284112"/>
              <a:chOff x="965011" y="3785101"/>
              <a:chExt cx="493724" cy="381000"/>
            </a:xfrm>
            <a:grpFill/>
          </p:grpSpPr>
          <p:sp>
            <p:nvSpPr>
              <p:cNvPr id="260" name="Graphic 16" descr="Group of people outline">
                <a:extLst>
                  <a:ext uri="{FF2B5EF4-FFF2-40B4-BE49-F238E27FC236}">
                    <a16:creationId xmlns:a16="http://schemas.microsoft.com/office/drawing/2014/main" id="{B1B6BE10-C5E1-6256-508A-D9FB8329B3EE}"/>
                  </a:ext>
                </a:extLst>
              </p:cNvPr>
              <p:cNvSpPr/>
              <p:nvPr/>
            </p:nvSpPr>
            <p:spPr>
              <a:xfrm>
                <a:off x="9650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1" name="Graphic 16" descr="Group of people outline">
                <a:extLst>
                  <a:ext uri="{FF2B5EF4-FFF2-40B4-BE49-F238E27FC236}">
                    <a16:creationId xmlns:a16="http://schemas.microsoft.com/office/drawing/2014/main" id="{3CE79D49-EEDB-6C70-4D6E-8179D2599849}"/>
                  </a:ext>
                </a:extLst>
              </p:cNvPr>
              <p:cNvSpPr/>
              <p:nvPr/>
            </p:nvSpPr>
            <p:spPr>
              <a:xfrm>
                <a:off x="1002271" y="3785101"/>
                <a:ext cx="76199" cy="76200"/>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2" name="Graphic 16" descr="Group of people outline">
                <a:extLst>
                  <a:ext uri="{FF2B5EF4-FFF2-40B4-BE49-F238E27FC236}">
                    <a16:creationId xmlns:a16="http://schemas.microsoft.com/office/drawing/2014/main" id="{A35B8AD0-8C61-4B15-3002-51417E1BAFDE}"/>
                  </a:ext>
                </a:extLst>
              </p:cNvPr>
              <p:cNvSpPr/>
              <p:nvPr/>
            </p:nvSpPr>
            <p:spPr>
              <a:xfrm>
                <a:off x="1011796" y="3918451"/>
                <a:ext cx="57149" cy="247240"/>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3" name="Graphic 16" descr="Group of people outline">
                <a:extLst>
                  <a:ext uri="{FF2B5EF4-FFF2-40B4-BE49-F238E27FC236}">
                    <a16:creationId xmlns:a16="http://schemas.microsoft.com/office/drawing/2014/main" id="{03970309-2D57-3B8B-E994-2D4BEDE7E1CA}"/>
                  </a:ext>
                </a:extLst>
              </p:cNvPr>
              <p:cNvSpPr/>
              <p:nvPr/>
            </p:nvSpPr>
            <p:spPr>
              <a:xfrm>
                <a:off x="13079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4" name="Graphic 16" descr="Group of people outline">
                <a:extLst>
                  <a:ext uri="{FF2B5EF4-FFF2-40B4-BE49-F238E27FC236}">
                    <a16:creationId xmlns:a16="http://schemas.microsoft.com/office/drawing/2014/main" id="{C576CD71-ABAB-8E68-A0A7-8A4AFC35E2D9}"/>
                  </a:ext>
                </a:extLst>
              </p:cNvPr>
              <p:cNvSpPr/>
              <p:nvPr/>
            </p:nvSpPr>
            <p:spPr>
              <a:xfrm>
                <a:off x="1345171"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5" name="Graphic 16" descr="Group of people outline">
                <a:extLst>
                  <a:ext uri="{FF2B5EF4-FFF2-40B4-BE49-F238E27FC236}">
                    <a16:creationId xmlns:a16="http://schemas.microsoft.com/office/drawing/2014/main" id="{7D467F42-5A84-4A8F-4AD1-4C2953AC45D5}"/>
                  </a:ext>
                </a:extLst>
              </p:cNvPr>
              <p:cNvSpPr/>
              <p:nvPr/>
            </p:nvSpPr>
            <p:spPr>
              <a:xfrm>
                <a:off x="1137319" y="3870835"/>
                <a:ext cx="150843" cy="152390"/>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6" name="Graphic 16" descr="Group of people outline">
                <a:extLst>
                  <a:ext uri="{FF2B5EF4-FFF2-40B4-BE49-F238E27FC236}">
                    <a16:creationId xmlns:a16="http://schemas.microsoft.com/office/drawing/2014/main" id="{6D85F48E-7718-8A59-5C01-5B1BB3792D9A}"/>
                  </a:ext>
                </a:extLst>
              </p:cNvPr>
              <p:cNvSpPr/>
              <p:nvPr/>
            </p:nvSpPr>
            <p:spPr>
              <a:xfrm>
                <a:off x="1174560"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7" name="Graphic 16" descr="Group of people outline">
                <a:extLst>
                  <a:ext uri="{FF2B5EF4-FFF2-40B4-BE49-F238E27FC236}">
                    <a16:creationId xmlns:a16="http://schemas.microsoft.com/office/drawing/2014/main" id="{62DF4C54-E7BA-2104-9A1C-45AA42C88925}"/>
                  </a:ext>
                </a:extLst>
              </p:cNvPr>
              <p:cNvSpPr/>
              <p:nvPr/>
            </p:nvSpPr>
            <p:spPr>
              <a:xfrm>
                <a:off x="1354696" y="3918451"/>
                <a:ext cx="57150" cy="247240"/>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8" name="Graphic 16" descr="Group of people outline">
                <a:extLst>
                  <a:ext uri="{FF2B5EF4-FFF2-40B4-BE49-F238E27FC236}">
                    <a16:creationId xmlns:a16="http://schemas.microsoft.com/office/drawing/2014/main" id="{9A883843-6C8D-4330-3DC3-96B9FAD9C9E9}"/>
                  </a:ext>
                </a:extLst>
              </p:cNvPr>
              <p:cNvSpPr/>
              <p:nvPr/>
            </p:nvSpPr>
            <p:spPr>
              <a:xfrm>
                <a:off x="1146661" y="3918451"/>
                <a:ext cx="132006" cy="247650"/>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257" name="Graphic 16" descr="Group of people outline">
              <a:extLst>
                <a:ext uri="{FF2B5EF4-FFF2-40B4-BE49-F238E27FC236}">
                  <a16:creationId xmlns:a16="http://schemas.microsoft.com/office/drawing/2014/main" id="{9D092406-C508-06D6-6C4A-B6905BD314D9}"/>
                </a:ext>
              </a:extLst>
            </p:cNvPr>
            <p:cNvSpPr/>
            <p:nvPr/>
          </p:nvSpPr>
          <p:spPr>
            <a:xfrm>
              <a:off x="979955" y="3869806"/>
              <a:ext cx="112484" cy="11363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58" name="Graphic 16" descr="Group of people outline">
              <a:extLst>
                <a:ext uri="{FF2B5EF4-FFF2-40B4-BE49-F238E27FC236}">
                  <a16:creationId xmlns:a16="http://schemas.microsoft.com/office/drawing/2014/main" id="{71EF7932-C322-D78A-75CE-6432FC254E63}"/>
                </a:ext>
              </a:extLst>
            </p:cNvPr>
            <p:cNvSpPr/>
            <p:nvPr/>
          </p:nvSpPr>
          <p:spPr>
            <a:xfrm>
              <a:off x="1007726" y="3805874"/>
              <a:ext cx="56823" cy="56822"/>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59" name="Graphic 16" descr="Group of people outline">
              <a:extLst>
                <a:ext uri="{FF2B5EF4-FFF2-40B4-BE49-F238E27FC236}">
                  <a16:creationId xmlns:a16="http://schemas.microsoft.com/office/drawing/2014/main" id="{22444BC7-083B-2D6D-4762-166794BD2D67}"/>
                </a:ext>
              </a:extLst>
            </p:cNvPr>
            <p:cNvSpPr/>
            <p:nvPr/>
          </p:nvSpPr>
          <p:spPr>
            <a:xfrm>
              <a:off x="986921" y="3905313"/>
              <a:ext cx="98437" cy="184673"/>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269" name="Rectangle 45">
            <a:extLst>
              <a:ext uri="{FF2B5EF4-FFF2-40B4-BE49-F238E27FC236}">
                <a16:creationId xmlns:a16="http://schemas.microsoft.com/office/drawing/2014/main" id="{63C5874A-D874-4E21-AD95-8EC170161E08}"/>
              </a:ext>
            </a:extLst>
          </p:cNvPr>
          <p:cNvSpPr/>
          <p:nvPr/>
        </p:nvSpPr>
        <p:spPr>
          <a:xfrm>
            <a:off x="2220361" y="3077044"/>
            <a:ext cx="2177517" cy="343733"/>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Arial"/>
              </a:rPr>
              <a:t>LEB 250 mg C2S, N=564 </a:t>
            </a:r>
          </a:p>
        </p:txBody>
      </p:sp>
      <p:sp>
        <p:nvSpPr>
          <p:cNvPr id="270" name="Rectangle 229">
            <a:extLst>
              <a:ext uri="{FF2B5EF4-FFF2-40B4-BE49-F238E27FC236}">
                <a16:creationId xmlns:a16="http://schemas.microsoft.com/office/drawing/2014/main" id="{18928BCF-A9DD-ECF9-60D7-BCDEF5E36CE4}"/>
              </a:ext>
            </a:extLst>
          </p:cNvPr>
          <p:cNvSpPr/>
          <p:nvPr/>
        </p:nvSpPr>
        <p:spPr>
          <a:xfrm>
            <a:off x="2224905" y="2164563"/>
            <a:ext cx="2172971" cy="343732"/>
          </a:xfrm>
          <a:prstGeom prst="roundRect">
            <a:avLst>
              <a:gd name="adj" fmla="val 50000"/>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latin typeface="Arial"/>
                <a:ea typeface="+mn-ea"/>
                <a:cs typeface="Arial"/>
              </a:rPr>
              <a:t>PBO, N=287</a:t>
            </a:r>
          </a:p>
        </p:txBody>
      </p:sp>
      <p:cxnSp>
        <p:nvCxnSpPr>
          <p:cNvPr id="271" name="Connector: Elbow 241">
            <a:extLst>
              <a:ext uri="{FF2B5EF4-FFF2-40B4-BE49-F238E27FC236}">
                <a16:creationId xmlns:a16="http://schemas.microsoft.com/office/drawing/2014/main" id="{5466F672-7F6F-1C36-8477-D35D20653236}"/>
              </a:ext>
            </a:extLst>
          </p:cNvPr>
          <p:cNvCxnSpPr>
            <a:cxnSpLocks/>
          </p:cNvCxnSpPr>
          <p:nvPr/>
        </p:nvCxnSpPr>
        <p:spPr>
          <a:xfrm>
            <a:off x="4395554" y="2402280"/>
            <a:ext cx="760975" cy="2278188"/>
          </a:xfrm>
          <a:prstGeom prst="bentConnector3">
            <a:avLst>
              <a:gd name="adj1" fmla="val 14230"/>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2" name="Straight Connector 250">
            <a:extLst>
              <a:ext uri="{FF2B5EF4-FFF2-40B4-BE49-F238E27FC236}">
                <a16:creationId xmlns:a16="http://schemas.microsoft.com/office/drawing/2014/main" id="{EBCF2681-3C88-95DE-367A-09951978DAA7}"/>
              </a:ext>
            </a:extLst>
          </p:cNvPr>
          <p:cNvCxnSpPr/>
          <p:nvPr/>
        </p:nvCxnSpPr>
        <p:spPr>
          <a:xfrm>
            <a:off x="2065875" y="2301606"/>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3" name="Straight Connector 251">
            <a:extLst>
              <a:ext uri="{FF2B5EF4-FFF2-40B4-BE49-F238E27FC236}">
                <a16:creationId xmlns:a16="http://schemas.microsoft.com/office/drawing/2014/main" id="{035DD267-465B-1CAF-AC13-CC93E7465B16}"/>
              </a:ext>
            </a:extLst>
          </p:cNvPr>
          <p:cNvCxnSpPr>
            <a:cxnSpLocks/>
          </p:cNvCxnSpPr>
          <p:nvPr/>
        </p:nvCxnSpPr>
        <p:spPr>
          <a:xfrm rot="5400000">
            <a:off x="1872641" y="2494841"/>
            <a:ext cx="38646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4" name="Straight Connector 252">
            <a:extLst>
              <a:ext uri="{FF2B5EF4-FFF2-40B4-BE49-F238E27FC236}">
                <a16:creationId xmlns:a16="http://schemas.microsoft.com/office/drawing/2014/main" id="{33DD3B30-C747-C43A-E599-2A1D5C0E0E4F}"/>
              </a:ext>
            </a:extLst>
          </p:cNvPr>
          <p:cNvCxnSpPr>
            <a:cxnSpLocks/>
          </p:cNvCxnSpPr>
          <p:nvPr/>
        </p:nvCxnSpPr>
        <p:spPr>
          <a:xfrm>
            <a:off x="1914211" y="2688075"/>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5" name="Straight Connector 256">
            <a:extLst>
              <a:ext uri="{FF2B5EF4-FFF2-40B4-BE49-F238E27FC236}">
                <a16:creationId xmlns:a16="http://schemas.microsoft.com/office/drawing/2014/main" id="{5D804115-B4EA-D7C6-E0B4-F12176C35B9D}"/>
              </a:ext>
            </a:extLst>
          </p:cNvPr>
          <p:cNvCxnSpPr/>
          <p:nvPr/>
        </p:nvCxnSpPr>
        <p:spPr>
          <a:xfrm flipV="1">
            <a:off x="2065875" y="323369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6" name="Straight Connector 258">
            <a:extLst>
              <a:ext uri="{FF2B5EF4-FFF2-40B4-BE49-F238E27FC236}">
                <a16:creationId xmlns:a16="http://schemas.microsoft.com/office/drawing/2014/main" id="{9E1F6F80-89D3-5624-1F78-8D805F1DECBE}"/>
              </a:ext>
            </a:extLst>
          </p:cNvPr>
          <p:cNvCxnSpPr>
            <a:cxnSpLocks/>
          </p:cNvCxnSpPr>
          <p:nvPr/>
        </p:nvCxnSpPr>
        <p:spPr>
          <a:xfrm rot="16200000" flipV="1">
            <a:off x="1867247" y="3035062"/>
            <a:ext cx="397260"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77" name="Straight Connector 259">
            <a:extLst>
              <a:ext uri="{FF2B5EF4-FFF2-40B4-BE49-F238E27FC236}">
                <a16:creationId xmlns:a16="http://schemas.microsoft.com/office/drawing/2014/main" id="{75807DEA-244F-BF4D-0B87-74D9D104903D}"/>
              </a:ext>
            </a:extLst>
          </p:cNvPr>
          <p:cNvCxnSpPr>
            <a:cxnSpLocks/>
          </p:cNvCxnSpPr>
          <p:nvPr/>
        </p:nvCxnSpPr>
        <p:spPr>
          <a:xfrm flipV="1">
            <a:off x="1914211" y="283643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278" name="TextBox 43">
            <a:extLst>
              <a:ext uri="{FF2B5EF4-FFF2-40B4-BE49-F238E27FC236}">
                <a16:creationId xmlns:a16="http://schemas.microsoft.com/office/drawing/2014/main" id="{F22280E8-855F-9CDE-CE35-B0CE2CA3CBE8}"/>
              </a:ext>
            </a:extLst>
          </p:cNvPr>
          <p:cNvSpPr txBox="1"/>
          <p:nvPr/>
        </p:nvSpPr>
        <p:spPr>
          <a:xfrm rot="16200000">
            <a:off x="825811" y="2614177"/>
            <a:ext cx="1810248" cy="380069"/>
          </a:xfrm>
          <a:prstGeom prst="roundRect">
            <a:avLst>
              <a:gd name="adj" fmla="val 50000"/>
            </a:avLst>
          </a:prstGeom>
          <a:solidFill>
            <a:schemeClr val="bg1"/>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Aleatorización</a:t>
            </a:r>
            <a:r>
              <a:rPr kumimoji="0" lang="en-US" sz="1000" b="1" i="0" u="none" strike="noStrike" kern="0" cap="none" spc="0" normalizeH="0" baseline="0" noProof="0">
                <a:ln>
                  <a:noFill/>
                </a:ln>
                <a:solidFill>
                  <a:srgbClr val="22346A"/>
                </a:solidFill>
                <a:effectLst/>
                <a:uLnTx/>
                <a:uFillTx/>
                <a:latin typeface="Arial"/>
                <a:ea typeface="+mn-ea"/>
                <a:cs typeface="Arial"/>
              </a:rPr>
              <a:t> 1:2</a:t>
            </a:r>
            <a:br>
              <a:rPr kumimoji="0" lang="en-US" sz="1000" b="1" i="0" u="none" strike="noStrike" kern="0" cap="none" spc="0" normalizeH="0" baseline="0" noProof="0">
                <a:ln>
                  <a:noFill/>
                </a:ln>
                <a:solidFill>
                  <a:srgbClr val="22346A"/>
                </a:solidFill>
                <a:effectLst/>
                <a:uLnTx/>
                <a:uFillTx/>
                <a:latin typeface="Arial"/>
                <a:ea typeface="+mn-ea"/>
                <a:cs typeface="Arial"/>
              </a:rPr>
            </a:br>
            <a:r>
              <a:rPr kumimoji="0" lang="en-US" sz="1000" b="1" i="0" u="none" strike="noStrike" kern="0" cap="none" spc="0" normalizeH="0" baseline="0" noProof="0">
                <a:ln>
                  <a:noFill/>
                </a:ln>
                <a:solidFill>
                  <a:srgbClr val="22346A"/>
                </a:solidFill>
                <a:effectLst/>
                <a:uLnTx/>
                <a:uFillTx/>
                <a:latin typeface="Arial"/>
                <a:ea typeface="+mn-ea"/>
                <a:cs typeface="Arial"/>
              </a:rPr>
              <a:t>N=869</a:t>
            </a:r>
          </a:p>
        </p:txBody>
      </p:sp>
      <p:cxnSp>
        <p:nvCxnSpPr>
          <p:cNvPr id="279" name="Straight Connector 266">
            <a:extLst>
              <a:ext uri="{FF2B5EF4-FFF2-40B4-BE49-F238E27FC236}">
                <a16:creationId xmlns:a16="http://schemas.microsoft.com/office/drawing/2014/main" id="{E6377888-8118-0F0B-04E6-1E9BC714C721}"/>
              </a:ext>
            </a:extLst>
          </p:cNvPr>
          <p:cNvCxnSpPr>
            <a:cxnSpLocks/>
          </p:cNvCxnSpPr>
          <p:nvPr/>
        </p:nvCxnSpPr>
        <p:spPr>
          <a:xfrm>
            <a:off x="5006425" y="2827582"/>
            <a:ext cx="136656"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0" name="Straight Connector 273">
            <a:extLst>
              <a:ext uri="{FF2B5EF4-FFF2-40B4-BE49-F238E27FC236}">
                <a16:creationId xmlns:a16="http://schemas.microsoft.com/office/drawing/2014/main" id="{05B10231-2C7D-3F8F-52C7-91B1D0A1BF9D}"/>
              </a:ext>
            </a:extLst>
          </p:cNvPr>
          <p:cNvCxnSpPr>
            <a:cxnSpLocks/>
          </p:cNvCxnSpPr>
          <p:nvPr/>
        </p:nvCxnSpPr>
        <p:spPr>
          <a:xfrm>
            <a:off x="4395554" y="2273411"/>
            <a:ext cx="224191"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1" name="Straight Connector 275">
            <a:extLst>
              <a:ext uri="{FF2B5EF4-FFF2-40B4-BE49-F238E27FC236}">
                <a16:creationId xmlns:a16="http://schemas.microsoft.com/office/drawing/2014/main" id="{AA2AD99B-2314-D54C-DE01-57C03731D6CF}"/>
              </a:ext>
            </a:extLst>
          </p:cNvPr>
          <p:cNvCxnSpPr>
            <a:cxnSpLocks/>
          </p:cNvCxnSpPr>
          <p:nvPr/>
        </p:nvCxnSpPr>
        <p:spPr>
          <a:xfrm>
            <a:off x="4397877" y="3192312"/>
            <a:ext cx="22418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2" name="Straight Connector 33">
            <a:extLst>
              <a:ext uri="{FF2B5EF4-FFF2-40B4-BE49-F238E27FC236}">
                <a16:creationId xmlns:a16="http://schemas.microsoft.com/office/drawing/2014/main" id="{5D0DF82B-DB3A-23E5-9253-5B5CB711CF1D}"/>
              </a:ext>
            </a:extLst>
          </p:cNvPr>
          <p:cNvCxnSpPr/>
          <p:nvPr/>
        </p:nvCxnSpPr>
        <p:spPr>
          <a:xfrm>
            <a:off x="5078204" y="2338459"/>
            <a:ext cx="701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34">
            <a:extLst>
              <a:ext uri="{FF2B5EF4-FFF2-40B4-BE49-F238E27FC236}">
                <a16:creationId xmlns:a16="http://schemas.microsoft.com/office/drawing/2014/main" id="{D77103CE-656E-AC86-801C-9C52C55EA77B}"/>
              </a:ext>
            </a:extLst>
          </p:cNvPr>
          <p:cNvCxnSpPr>
            <a:cxnSpLocks/>
          </p:cNvCxnSpPr>
          <p:nvPr/>
        </p:nvCxnSpPr>
        <p:spPr>
          <a:xfrm rot="5400000">
            <a:off x="4867835" y="2553718"/>
            <a:ext cx="43051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4" name="Straight Connector 35">
            <a:extLst>
              <a:ext uri="{FF2B5EF4-FFF2-40B4-BE49-F238E27FC236}">
                <a16:creationId xmlns:a16="http://schemas.microsoft.com/office/drawing/2014/main" id="{45F6B93D-4AF2-485E-A132-CE3CB75C8201}"/>
              </a:ext>
            </a:extLst>
          </p:cNvPr>
          <p:cNvCxnSpPr>
            <a:cxnSpLocks/>
          </p:cNvCxnSpPr>
          <p:nvPr/>
        </p:nvCxnSpPr>
        <p:spPr>
          <a:xfrm>
            <a:off x="5012980" y="2768974"/>
            <a:ext cx="70113"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5" name="Straight Connector 44">
            <a:extLst>
              <a:ext uri="{FF2B5EF4-FFF2-40B4-BE49-F238E27FC236}">
                <a16:creationId xmlns:a16="http://schemas.microsoft.com/office/drawing/2014/main" id="{C60826AD-D65D-849F-7451-6AC798A1B750}"/>
              </a:ext>
            </a:extLst>
          </p:cNvPr>
          <p:cNvCxnSpPr/>
          <p:nvPr/>
        </p:nvCxnSpPr>
        <p:spPr>
          <a:xfrm flipV="1">
            <a:off x="5080520" y="3374262"/>
            <a:ext cx="789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6" name="Straight Connector 47">
            <a:extLst>
              <a:ext uri="{FF2B5EF4-FFF2-40B4-BE49-F238E27FC236}">
                <a16:creationId xmlns:a16="http://schemas.microsoft.com/office/drawing/2014/main" id="{E470FFE1-6172-E750-940D-AB4B1EFAE888}"/>
              </a:ext>
            </a:extLst>
          </p:cNvPr>
          <p:cNvCxnSpPr>
            <a:cxnSpLocks/>
          </p:cNvCxnSpPr>
          <p:nvPr/>
        </p:nvCxnSpPr>
        <p:spPr>
          <a:xfrm rot="16200000" flipV="1">
            <a:off x="4833043" y="3119449"/>
            <a:ext cx="5047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287" name="Straight Connector 76">
            <a:extLst>
              <a:ext uri="{FF2B5EF4-FFF2-40B4-BE49-F238E27FC236}">
                <a16:creationId xmlns:a16="http://schemas.microsoft.com/office/drawing/2014/main" id="{55965411-56B8-9380-695D-82082C21FF73}"/>
              </a:ext>
            </a:extLst>
          </p:cNvPr>
          <p:cNvCxnSpPr>
            <a:cxnSpLocks/>
          </p:cNvCxnSpPr>
          <p:nvPr/>
        </p:nvCxnSpPr>
        <p:spPr>
          <a:xfrm flipV="1">
            <a:off x="5006423" y="2869527"/>
            <a:ext cx="78987"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288" name="TextBox 36">
            <a:extLst>
              <a:ext uri="{FF2B5EF4-FFF2-40B4-BE49-F238E27FC236}">
                <a16:creationId xmlns:a16="http://schemas.microsoft.com/office/drawing/2014/main" id="{009AF7C6-13E1-94F1-CF2E-13B643225C7C}"/>
              </a:ext>
            </a:extLst>
          </p:cNvPr>
          <p:cNvSpPr txBox="1"/>
          <p:nvPr/>
        </p:nvSpPr>
        <p:spPr>
          <a:xfrm rot="16200000">
            <a:off x="3943204" y="2577951"/>
            <a:ext cx="1750401" cy="392675"/>
          </a:xfrm>
          <a:prstGeom prst="roundRect">
            <a:avLst>
              <a:gd name="adj" fmla="val 50000"/>
            </a:avLst>
          </a:prstGeom>
          <a:solidFill>
            <a:schemeClr val="bg2"/>
          </a:solidFill>
          <a:ln w="12700">
            <a:solidFill>
              <a:srgbClr val="22346A"/>
            </a:solidFill>
          </a:ln>
        </p:spPr>
        <p:txBody>
          <a:bodyPr vert="horz"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1">
                <a:ln>
                  <a:noFill/>
                </a:ln>
                <a:solidFill>
                  <a:srgbClr val="22346A"/>
                </a:solidFill>
                <a:effectLst/>
                <a:uLnTx/>
                <a:uFillTx/>
                <a:latin typeface="Arial"/>
                <a:ea typeface="+mn-ea"/>
                <a:cs typeface="Arial"/>
              </a:rPr>
              <a:t>Respondedores</a:t>
            </a:r>
            <a:br>
              <a:rPr kumimoji="0" lang="es-ES" sz="1000" b="1" i="0" u="none" strike="noStrike" kern="0" cap="none" spc="0" normalizeH="0" baseline="0" noProof="1">
                <a:ln>
                  <a:noFill/>
                </a:ln>
                <a:solidFill>
                  <a:srgbClr val="22346A"/>
                </a:solidFill>
                <a:effectLst/>
                <a:uLnTx/>
                <a:uFillTx/>
                <a:latin typeface="Arial"/>
                <a:ea typeface="+mn-ea"/>
                <a:cs typeface="Arial"/>
              </a:rPr>
            </a:br>
            <a:r>
              <a:rPr kumimoji="0" lang="es-ES" sz="1000" b="1" i="0" u="none" strike="noStrike" kern="0" cap="none" spc="0" normalizeH="0" baseline="0" noProof="1">
                <a:ln>
                  <a:noFill/>
                </a:ln>
                <a:solidFill>
                  <a:srgbClr val="22346A"/>
                </a:solidFill>
                <a:effectLst/>
                <a:uLnTx/>
                <a:uFillTx/>
                <a:latin typeface="Arial"/>
                <a:ea typeface="+mn-ea"/>
                <a:cs typeface="Arial"/>
              </a:rPr>
              <a:t>Realeatorización 1:2:2</a:t>
            </a:r>
            <a:endParaRPr kumimoji="0" lang="es-ES" sz="1000" b="1" i="0" u="none" strike="noStrike" kern="0" cap="none" spc="0" normalizeH="0" baseline="0" noProof="1">
              <a:ln w="3175">
                <a:solidFill>
                  <a:srgbClr val="3C3C3B"/>
                </a:solidFill>
              </a:ln>
              <a:solidFill>
                <a:srgbClr val="22346A"/>
              </a:solidFill>
              <a:effectLst/>
              <a:uLnTx/>
              <a:uFillTx/>
              <a:latin typeface="Arial"/>
              <a:ea typeface="+mn-ea"/>
              <a:cs typeface="Arial"/>
            </a:endParaRPr>
          </a:p>
        </p:txBody>
      </p:sp>
      <p:sp>
        <p:nvSpPr>
          <p:cNvPr id="289" name="Rectangle 40">
            <a:extLst>
              <a:ext uri="{FF2B5EF4-FFF2-40B4-BE49-F238E27FC236}">
                <a16:creationId xmlns:a16="http://schemas.microsoft.com/office/drawing/2014/main" id="{03DC5BD8-5D70-F52A-4C9D-8B1C19B63117}"/>
              </a:ext>
            </a:extLst>
          </p:cNvPr>
          <p:cNvSpPr/>
          <p:nvPr/>
        </p:nvSpPr>
        <p:spPr>
          <a:xfrm>
            <a:off x="5131665" y="2157564"/>
            <a:ext cx="5200937" cy="319470"/>
          </a:xfrm>
          <a:prstGeom prst="roundRect">
            <a:avLst>
              <a:gd name="adj" fmla="val 50000"/>
            </a:avLst>
          </a:prstGeom>
          <a:solidFill>
            <a:srgbClr val="B3B3B3"/>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Arial"/>
              </a:rPr>
              <a:t>PBO (</a:t>
            </a:r>
            <a:r>
              <a:rPr kumimoji="0" lang="en-US" sz="1050" b="1" i="0" u="none" strike="noStrike" kern="0" cap="none" spc="0" normalizeH="0" baseline="0" noProof="0" err="1">
                <a:ln>
                  <a:noFill/>
                </a:ln>
                <a:solidFill>
                  <a:schemeClr val="bg1"/>
                </a:solidFill>
                <a:effectLst/>
                <a:uLnTx/>
                <a:uFillTx/>
                <a:latin typeface="Arial"/>
                <a:ea typeface="+mn-ea"/>
                <a:cs typeface="Arial"/>
              </a:rPr>
              <a:t>retirada</a:t>
            </a:r>
            <a:r>
              <a:rPr kumimoji="0" lang="en-US" sz="1050" b="1" i="0" u="none" strike="noStrike" kern="0" cap="none" spc="0" normalizeH="0" baseline="0" noProof="0">
                <a:ln>
                  <a:noFill/>
                </a:ln>
                <a:solidFill>
                  <a:schemeClr val="bg1"/>
                </a:solidFill>
                <a:effectLst/>
                <a:uLnTx/>
                <a:uFillTx/>
                <a:latin typeface="Arial"/>
                <a:ea typeface="+mn-ea"/>
                <a:cs typeface="Arial"/>
              </a:rPr>
              <a:t> de LEB), N=60</a:t>
            </a:r>
          </a:p>
        </p:txBody>
      </p:sp>
      <p:sp>
        <p:nvSpPr>
          <p:cNvPr id="290" name="Rectangle 41">
            <a:extLst>
              <a:ext uri="{FF2B5EF4-FFF2-40B4-BE49-F238E27FC236}">
                <a16:creationId xmlns:a16="http://schemas.microsoft.com/office/drawing/2014/main" id="{F0B3F827-919C-A002-4D58-2C2B06F6BC4A}"/>
              </a:ext>
            </a:extLst>
          </p:cNvPr>
          <p:cNvSpPr/>
          <p:nvPr/>
        </p:nvSpPr>
        <p:spPr>
          <a:xfrm>
            <a:off x="5131666" y="3168294"/>
            <a:ext cx="5200937" cy="360777"/>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Arial"/>
              </a:rPr>
              <a:t>LEB 250 mg C2S, N=113</a:t>
            </a:r>
          </a:p>
        </p:txBody>
      </p:sp>
      <p:sp>
        <p:nvSpPr>
          <p:cNvPr id="291" name="CuadroTexto 290">
            <a:extLst>
              <a:ext uri="{FF2B5EF4-FFF2-40B4-BE49-F238E27FC236}">
                <a16:creationId xmlns:a16="http://schemas.microsoft.com/office/drawing/2014/main" id="{73D9F3C4-A3CF-8C19-F82C-B6F655449896}"/>
              </a:ext>
            </a:extLst>
          </p:cNvPr>
          <p:cNvSpPr txBox="1"/>
          <p:nvPr/>
        </p:nvSpPr>
        <p:spPr>
          <a:xfrm>
            <a:off x="4321720" y="5564395"/>
            <a:ext cx="3807775" cy="408623"/>
          </a:xfrm>
          <a:prstGeom prst="roundRect">
            <a:avLst/>
          </a:prstGeom>
          <a:solidFill>
            <a:schemeClr val="bg1"/>
          </a:solidFill>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22346A"/>
                </a:solidFill>
                <a:effectLst/>
                <a:uLnTx/>
                <a:uFillTx/>
                <a:latin typeface="Arial" panose="020B0604020202020204"/>
                <a:ea typeface="+mn-ea"/>
                <a:cs typeface="+mn-cs"/>
              </a:rPr>
              <a:t>Criterio de respuesta: </a:t>
            </a:r>
            <a:r>
              <a:rPr kumimoji="0" lang="es-ES" sz="900" b="0" i="0" u="none" strike="noStrike" kern="1200" cap="none" spc="0" normalizeH="0" baseline="0" noProof="0">
                <a:ln>
                  <a:noFill/>
                </a:ln>
                <a:solidFill>
                  <a:srgbClr val="22346A"/>
                </a:solidFill>
                <a:effectLst/>
                <a:uLnTx/>
                <a:uFillTx/>
                <a:latin typeface="Arial" panose="020B0604020202020204"/>
                <a:ea typeface="+mn-ea"/>
                <a:cs typeface="+mn-cs"/>
              </a:rPr>
              <a:t>EASI 75 o IGA 0/1 con ≥2 puntos de mejora con respecto al valor basal, sin haber utilizado tratamiento de rescate</a:t>
            </a:r>
          </a:p>
        </p:txBody>
      </p:sp>
      <p:sp>
        <p:nvSpPr>
          <p:cNvPr id="292" name="Flecha: hacia abajo 154">
            <a:extLst>
              <a:ext uri="{FF2B5EF4-FFF2-40B4-BE49-F238E27FC236}">
                <a16:creationId xmlns:a16="http://schemas.microsoft.com/office/drawing/2014/main" id="{6C284503-9E17-9164-9EAB-234833494EF4}"/>
              </a:ext>
            </a:extLst>
          </p:cNvPr>
          <p:cNvSpPr/>
          <p:nvPr/>
        </p:nvSpPr>
        <p:spPr>
          <a:xfrm>
            <a:off x="4409737" y="5324838"/>
            <a:ext cx="169758" cy="240339"/>
          </a:xfrm>
          <a:prstGeom prst="downArrow">
            <a:avLst>
              <a:gd name="adj1" fmla="val 58416"/>
              <a:gd name="adj2" fmla="val 50000"/>
            </a:avLst>
          </a:prstGeom>
          <a:gradFill flip="none" rotWithShape="1">
            <a:gsLst>
              <a:gs pos="29000">
                <a:srgbClr val="002855"/>
              </a:gs>
              <a:gs pos="100000">
                <a:srgbClr val="CAF5A8"/>
              </a:gs>
            </a:gsLst>
            <a:lin ang="5400000" scaled="1"/>
            <a:tileRect/>
          </a:gradFill>
          <a:ln w="12700" cap="flat" cmpd="sng" algn="ctr">
            <a:noFill/>
            <a:prstDash val="solid"/>
            <a:miter lim="800000"/>
          </a:ln>
          <a:effectLst/>
        </p:spPr>
        <p:txBody>
          <a:bodyPr rtlCol="0" anchor="ctr">
            <a:noAutofit/>
          </a:bodyPr>
          <a:lstStyle/>
          <a:p>
            <a:pPr algn="ctr" defTabSz="914377"/>
            <a:endParaRPr lang="es-ES" sz="933" kern="0">
              <a:solidFill>
                <a:prstClr val="white"/>
              </a:solidFill>
              <a:latin typeface="Arial"/>
            </a:endParaRPr>
          </a:p>
        </p:txBody>
      </p:sp>
      <p:sp>
        <p:nvSpPr>
          <p:cNvPr id="293" name="Pentagon 73">
            <a:extLst>
              <a:ext uri="{FF2B5EF4-FFF2-40B4-BE49-F238E27FC236}">
                <a16:creationId xmlns:a16="http://schemas.microsoft.com/office/drawing/2014/main" id="{143F5ADB-6A63-2EA2-308F-0102C967349D}"/>
              </a:ext>
            </a:extLst>
          </p:cNvPr>
          <p:cNvSpPr/>
          <p:nvPr/>
        </p:nvSpPr>
        <p:spPr>
          <a:xfrm>
            <a:off x="5131666" y="4425109"/>
            <a:ext cx="5201055" cy="358539"/>
          </a:xfrm>
          <a:prstGeom prst="roundRect">
            <a:avLst>
              <a:gd name="adj" fmla="val 50000"/>
            </a:avLst>
          </a:prstGeom>
          <a:solidFill>
            <a:srgbClr val="7A45B8"/>
          </a:solidFill>
          <a:ln w="25400" cap="flat" cmpd="sng" algn="ctr">
            <a:no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50" b="1" i="0" u="none" strike="noStrike" kern="0" cap="none" spc="0" normalizeH="0" baseline="0" noProof="0">
                <a:ln>
                  <a:noFill/>
                </a:ln>
                <a:solidFill>
                  <a:srgbClr val="FFFFFF"/>
                </a:solidFill>
                <a:effectLst/>
                <a:uLnTx/>
                <a:uFillTx/>
                <a:latin typeface="Arial"/>
                <a:ea typeface="+mn-ea"/>
                <a:cs typeface="Arial"/>
              </a:rPr>
              <a:t>Brazo de escape: LEB 250 mg C2S</a:t>
            </a:r>
          </a:p>
        </p:txBody>
      </p:sp>
      <p:sp>
        <p:nvSpPr>
          <p:cNvPr id="294" name="TextBox 18">
            <a:extLst>
              <a:ext uri="{FF2B5EF4-FFF2-40B4-BE49-F238E27FC236}">
                <a16:creationId xmlns:a16="http://schemas.microsoft.com/office/drawing/2014/main" id="{061CCF27-2B76-BA8D-988F-2ECF98681F74}"/>
              </a:ext>
            </a:extLst>
          </p:cNvPr>
          <p:cNvSpPr txBox="1"/>
          <p:nvPr/>
        </p:nvSpPr>
        <p:spPr>
          <a:xfrm>
            <a:off x="468389" y="5603810"/>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sp>
        <p:nvSpPr>
          <p:cNvPr id="295" name="CuadroTexto 294">
            <a:extLst>
              <a:ext uri="{FF2B5EF4-FFF2-40B4-BE49-F238E27FC236}">
                <a16:creationId xmlns:a16="http://schemas.microsoft.com/office/drawing/2014/main" id="{B8A1AD9D-CEBB-0F0D-803C-3A9B9CCEE2B9}"/>
              </a:ext>
            </a:extLst>
          </p:cNvPr>
          <p:cNvSpPr txBox="1"/>
          <p:nvPr/>
        </p:nvSpPr>
        <p:spPr>
          <a:xfrm>
            <a:off x="1019204" y="5588255"/>
            <a:ext cx="2394547" cy="215444"/>
          </a:xfrm>
          <a:prstGeom prst="rect">
            <a:avLst/>
          </a:prstGeom>
          <a:noFill/>
        </p:spPr>
        <p:txBody>
          <a:bodyPr wrap="square">
            <a:spAutoFit/>
          </a:bodyPr>
          <a:lstStyle/>
          <a:p>
            <a:r>
              <a:rPr kumimoji="0" lang="es-ES" sz="800" b="0" i="0" u="none" strike="noStrike" kern="1200" cap="none" spc="0" normalizeH="0" baseline="0">
                <a:ln>
                  <a:noFill/>
                </a:ln>
                <a:solidFill>
                  <a:srgbClr val="22346A"/>
                </a:solidFill>
                <a:effectLst/>
                <a:uLnTx/>
                <a:uFillTx/>
                <a:latin typeface="Arial" panose="020B0604020202020204"/>
                <a:ea typeface="+mn-ea"/>
                <a:cs typeface="+mn-cs"/>
              </a:rPr>
              <a:t>dosis de carga (500 mg en la s0 y la s2)</a:t>
            </a:r>
            <a:endParaRPr lang="es-ES">
              <a:solidFill>
                <a:srgbClr val="22346A"/>
              </a:solidFill>
            </a:endParaRPr>
          </a:p>
        </p:txBody>
      </p:sp>
      <p:pic>
        <p:nvPicPr>
          <p:cNvPr id="297" name="Imagen 296" descr="Forma, Rectángulo&#10;&#10;Descripción generada automáticamente">
            <a:extLst>
              <a:ext uri="{FF2B5EF4-FFF2-40B4-BE49-F238E27FC236}">
                <a16:creationId xmlns:a16="http://schemas.microsoft.com/office/drawing/2014/main" id="{33A346A4-9265-4BB9-AA8E-3F8B42705E08}"/>
              </a:ext>
            </a:extLst>
          </p:cNvPr>
          <p:cNvPicPr>
            <a:picLocks noChangeAspect="1"/>
          </p:cNvPicPr>
          <p:nvPr/>
        </p:nvPicPr>
        <p:blipFill>
          <a:blip r:embed="rId4"/>
          <a:stretch>
            <a:fillRect/>
          </a:stretch>
        </p:blipFill>
        <p:spPr>
          <a:xfrm>
            <a:off x="217916" y="1117076"/>
            <a:ext cx="1459172" cy="1004676"/>
          </a:xfrm>
          <a:prstGeom prst="rect">
            <a:avLst/>
          </a:prstGeom>
        </p:spPr>
      </p:pic>
      <p:pic>
        <p:nvPicPr>
          <p:cNvPr id="298" name="Imagen 297" descr="Forma, Rectángulo&#10;&#10;Descripción generada automáticamente">
            <a:extLst>
              <a:ext uri="{FF2B5EF4-FFF2-40B4-BE49-F238E27FC236}">
                <a16:creationId xmlns:a16="http://schemas.microsoft.com/office/drawing/2014/main" id="{A0E0F3CB-72EB-F354-8311-87086A819196}"/>
              </a:ext>
            </a:extLst>
          </p:cNvPr>
          <p:cNvPicPr>
            <a:picLocks noChangeAspect="1"/>
          </p:cNvPicPr>
          <p:nvPr/>
        </p:nvPicPr>
        <p:blipFill>
          <a:blip r:embed="rId4"/>
          <a:stretch>
            <a:fillRect/>
          </a:stretch>
        </p:blipFill>
        <p:spPr>
          <a:xfrm rot="10800000">
            <a:off x="10514912" y="4980056"/>
            <a:ext cx="1459172" cy="1004676"/>
          </a:xfrm>
          <a:prstGeom prst="rect">
            <a:avLst/>
          </a:prstGeom>
        </p:spPr>
      </p:pic>
      <p:sp>
        <p:nvSpPr>
          <p:cNvPr id="299" name="Rectangle 40">
            <a:extLst>
              <a:ext uri="{FF2B5EF4-FFF2-40B4-BE49-F238E27FC236}">
                <a16:creationId xmlns:a16="http://schemas.microsoft.com/office/drawing/2014/main" id="{98AA57FB-2162-0A2D-D3ED-1CA152D3A26B}"/>
              </a:ext>
            </a:extLst>
          </p:cNvPr>
          <p:cNvSpPr/>
          <p:nvPr/>
        </p:nvSpPr>
        <p:spPr>
          <a:xfrm>
            <a:off x="10470117" y="3104483"/>
            <a:ext cx="1140475" cy="1231393"/>
          </a:xfrm>
          <a:prstGeom prst="roundRect">
            <a:avLst>
              <a:gd name="adj" fmla="val 14487"/>
            </a:avLst>
          </a:prstGeom>
          <a:solidFill>
            <a:schemeClr val="bg1"/>
          </a:solidFill>
          <a:ln w="3175" cap="flat" cmpd="sng" algn="ctr">
            <a:solidFill>
              <a:srgbClr val="22346A"/>
            </a:solid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chemeClr val="bg1"/>
              </a:solidFill>
              <a:effectLst/>
              <a:uLnTx/>
              <a:uFillTx/>
              <a:latin typeface="Arial"/>
              <a:ea typeface="+mn-ea"/>
              <a:cs typeface="Arial"/>
            </a:endParaRPr>
          </a:p>
        </p:txBody>
      </p:sp>
      <p:sp>
        <p:nvSpPr>
          <p:cNvPr id="300" name="TextBox 59">
            <a:extLst>
              <a:ext uri="{FF2B5EF4-FFF2-40B4-BE49-F238E27FC236}">
                <a16:creationId xmlns:a16="http://schemas.microsoft.com/office/drawing/2014/main" id="{DB9977C3-20B6-B9E6-28DB-DB240F46A7F5}"/>
              </a:ext>
            </a:extLst>
          </p:cNvPr>
          <p:cNvSpPr txBox="1"/>
          <p:nvPr/>
        </p:nvSpPr>
        <p:spPr>
          <a:xfrm>
            <a:off x="10548042" y="3194540"/>
            <a:ext cx="984624" cy="1077218"/>
          </a:xfrm>
          <a:prstGeom prst="rect">
            <a:avLst/>
          </a:prstGeom>
          <a:noFill/>
        </p:spPr>
        <p:txBody>
          <a:bodyPr wrap="square" lIns="34291" rIns="34291"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Estudio de extensión a largo plazo (</a:t>
            </a:r>
            <a:r>
              <a:rPr kumimoji="0" lang="es-ES" sz="800" b="1" i="0" u="none" strike="noStrike" kern="0" cap="none" spc="0" normalizeH="0" baseline="0" noProof="0" err="1">
                <a:ln>
                  <a:noFill/>
                </a:ln>
                <a:solidFill>
                  <a:srgbClr val="22346A"/>
                </a:solidFill>
                <a:effectLst/>
                <a:uLnTx/>
                <a:uFillTx/>
                <a:latin typeface="Arial"/>
                <a:ea typeface="+mn-ea"/>
                <a:cs typeface="Arial" panose="020B0604020202020204" pitchFamily="34" charset="0"/>
              </a:rPr>
              <a:t>ADjoin</a:t>
            </a: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 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12 semanas de seguimiento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de seguridad después de la última dosis</a:t>
            </a:r>
            <a:r>
              <a:rPr kumimoji="0" lang="es-ES" sz="800" b="1" i="0" u="none" strike="noStrike" kern="0" cap="none" spc="0" normalizeH="0" baseline="30000" noProof="0">
                <a:ln>
                  <a:noFill/>
                </a:ln>
                <a:solidFill>
                  <a:srgbClr val="22346A"/>
                </a:solidFill>
                <a:effectLst/>
                <a:uLnTx/>
                <a:uFillTx/>
                <a:latin typeface="Arial"/>
                <a:ea typeface="+mn-ea"/>
                <a:cs typeface="Arial" panose="020B0604020202020204" pitchFamily="34" charset="0"/>
              </a:rPr>
              <a:t>3</a:t>
            </a:r>
          </a:p>
        </p:txBody>
      </p:sp>
      <p:sp>
        <p:nvSpPr>
          <p:cNvPr id="301" name="Rectangle 51">
            <a:extLst>
              <a:ext uri="{FF2B5EF4-FFF2-40B4-BE49-F238E27FC236}">
                <a16:creationId xmlns:a16="http://schemas.microsoft.com/office/drawing/2014/main" id="{60CA1932-7F42-D1E9-2057-971AC6BE4955}"/>
              </a:ext>
            </a:extLst>
          </p:cNvPr>
          <p:cNvSpPr/>
          <p:nvPr/>
        </p:nvSpPr>
        <p:spPr>
          <a:xfrm>
            <a:off x="3794883" y="4086135"/>
            <a:ext cx="1399465" cy="251600"/>
          </a:xfrm>
          <a:prstGeom prst="roundRect">
            <a:avLst>
              <a:gd name="adj" fmla="val 50000"/>
            </a:avLst>
          </a:prstGeom>
          <a:solidFill>
            <a:schemeClr val="bg1"/>
          </a:solidFill>
          <a:ln w="12700" cap="flat" cmpd="sng" algn="ctr">
            <a:solidFill>
              <a:srgbClr val="22346A"/>
            </a:solidFill>
            <a:prstDash val="solid"/>
          </a:ln>
          <a:effectLst/>
        </p:spPr>
        <p:txBody>
          <a:bodyPr vert="horz"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No respondedores</a:t>
            </a:r>
          </a:p>
        </p:txBody>
      </p:sp>
      <p:sp>
        <p:nvSpPr>
          <p:cNvPr id="302" name="Oval 11">
            <a:extLst>
              <a:ext uri="{FF2B5EF4-FFF2-40B4-BE49-F238E27FC236}">
                <a16:creationId xmlns:a16="http://schemas.microsoft.com/office/drawing/2014/main" id="{7FA4F3E5-57B9-E67F-65A0-8BF3BA8DFED8}"/>
              </a:ext>
            </a:extLst>
          </p:cNvPr>
          <p:cNvSpPr>
            <a:spLocks noChangeAspect="1"/>
          </p:cNvSpPr>
          <p:nvPr/>
        </p:nvSpPr>
        <p:spPr>
          <a:xfrm>
            <a:off x="8224857"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3" name="Oval 13">
            <a:extLst>
              <a:ext uri="{FF2B5EF4-FFF2-40B4-BE49-F238E27FC236}">
                <a16:creationId xmlns:a16="http://schemas.microsoft.com/office/drawing/2014/main" id="{2CEFD6B4-48B3-A2C5-2C13-4D7F6810C7FB}"/>
              </a:ext>
            </a:extLst>
          </p:cNvPr>
          <p:cNvSpPr>
            <a:spLocks noChangeAspect="1"/>
          </p:cNvSpPr>
          <p:nvPr/>
        </p:nvSpPr>
        <p:spPr>
          <a:xfrm>
            <a:off x="6914743"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4" name="Oval 15">
            <a:extLst>
              <a:ext uri="{FF2B5EF4-FFF2-40B4-BE49-F238E27FC236}">
                <a16:creationId xmlns:a16="http://schemas.microsoft.com/office/drawing/2014/main" id="{37065C0A-98A7-9568-A451-4284384D1E7F}"/>
              </a:ext>
            </a:extLst>
          </p:cNvPr>
          <p:cNvSpPr>
            <a:spLocks noChangeAspect="1"/>
          </p:cNvSpPr>
          <p:nvPr/>
        </p:nvSpPr>
        <p:spPr>
          <a:xfrm>
            <a:off x="560463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5" name="Oval 17">
            <a:extLst>
              <a:ext uri="{FF2B5EF4-FFF2-40B4-BE49-F238E27FC236}">
                <a16:creationId xmlns:a16="http://schemas.microsoft.com/office/drawing/2014/main" id="{29746A27-32E5-7913-CE67-E079FBAA46AA}"/>
              </a:ext>
            </a:extLst>
          </p:cNvPr>
          <p:cNvSpPr>
            <a:spLocks noChangeAspect="1"/>
          </p:cNvSpPr>
          <p:nvPr/>
        </p:nvSpPr>
        <p:spPr>
          <a:xfrm>
            <a:off x="953497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6" name="Oval 23">
            <a:extLst>
              <a:ext uri="{FF2B5EF4-FFF2-40B4-BE49-F238E27FC236}">
                <a16:creationId xmlns:a16="http://schemas.microsoft.com/office/drawing/2014/main" id="{70E49F51-74C0-5A86-5C63-A4C76DF78C00}"/>
              </a:ext>
            </a:extLst>
          </p:cNvPr>
          <p:cNvSpPr>
            <a:spLocks noChangeAspect="1"/>
          </p:cNvSpPr>
          <p:nvPr/>
        </p:nvSpPr>
        <p:spPr>
          <a:xfrm>
            <a:off x="77255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7" name="Oval 28">
            <a:extLst>
              <a:ext uri="{FF2B5EF4-FFF2-40B4-BE49-F238E27FC236}">
                <a16:creationId xmlns:a16="http://schemas.microsoft.com/office/drawing/2014/main" id="{C16A8ADC-4A92-2C47-F72F-4908CA8B0606}"/>
              </a:ext>
            </a:extLst>
          </p:cNvPr>
          <p:cNvSpPr>
            <a:spLocks noChangeAspect="1"/>
          </p:cNvSpPr>
          <p:nvPr/>
        </p:nvSpPr>
        <p:spPr>
          <a:xfrm>
            <a:off x="1642801" y="5052356"/>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8" name="Oval 29">
            <a:extLst>
              <a:ext uri="{FF2B5EF4-FFF2-40B4-BE49-F238E27FC236}">
                <a16:creationId xmlns:a16="http://schemas.microsoft.com/office/drawing/2014/main" id="{5C63CBE3-95E4-CA79-8AE3-DB609ADED9B7}"/>
              </a:ext>
            </a:extLst>
          </p:cNvPr>
          <p:cNvSpPr>
            <a:spLocks noChangeAspect="1"/>
          </p:cNvSpPr>
          <p:nvPr/>
        </p:nvSpPr>
        <p:spPr>
          <a:xfrm>
            <a:off x="4407721" y="5046027"/>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09" name="Oval 39">
            <a:extLst>
              <a:ext uri="{FF2B5EF4-FFF2-40B4-BE49-F238E27FC236}">
                <a16:creationId xmlns:a16="http://schemas.microsoft.com/office/drawing/2014/main" id="{88A45F46-4D5F-5659-E7AA-C9DF092E6E92}"/>
              </a:ext>
            </a:extLst>
          </p:cNvPr>
          <p:cNvSpPr>
            <a:spLocks noChangeAspect="1"/>
          </p:cNvSpPr>
          <p:nvPr/>
        </p:nvSpPr>
        <p:spPr>
          <a:xfrm>
            <a:off x="1025103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310" name="Rectangle 27">
            <a:extLst>
              <a:ext uri="{FF2B5EF4-FFF2-40B4-BE49-F238E27FC236}">
                <a16:creationId xmlns:a16="http://schemas.microsoft.com/office/drawing/2014/main" id="{8D339B9D-3F1F-D115-D08F-9993E47851C2}"/>
              </a:ext>
            </a:extLst>
          </p:cNvPr>
          <p:cNvSpPr/>
          <p:nvPr/>
        </p:nvSpPr>
        <p:spPr>
          <a:xfrm>
            <a:off x="734101" y="503777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- 4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1" name="Rectangle 27">
            <a:extLst>
              <a:ext uri="{FF2B5EF4-FFF2-40B4-BE49-F238E27FC236}">
                <a16:creationId xmlns:a16="http://schemas.microsoft.com/office/drawing/2014/main" id="{F54808C6-046B-0917-D191-E897A6E2BA89}"/>
              </a:ext>
            </a:extLst>
          </p:cNvPr>
          <p:cNvSpPr/>
          <p:nvPr/>
        </p:nvSpPr>
        <p:spPr>
          <a:xfrm>
            <a:off x="1621217" y="505135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2" name="Rectangle 27">
            <a:extLst>
              <a:ext uri="{FF2B5EF4-FFF2-40B4-BE49-F238E27FC236}">
                <a16:creationId xmlns:a16="http://schemas.microsoft.com/office/drawing/2014/main" id="{07965FA2-FA62-0D5B-AA41-B60621096982}"/>
              </a:ext>
            </a:extLst>
          </p:cNvPr>
          <p:cNvSpPr/>
          <p:nvPr/>
        </p:nvSpPr>
        <p:spPr>
          <a:xfrm>
            <a:off x="4383927" y="504622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16</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3" name="Rectangle 27">
            <a:extLst>
              <a:ext uri="{FF2B5EF4-FFF2-40B4-BE49-F238E27FC236}">
                <a16:creationId xmlns:a16="http://schemas.microsoft.com/office/drawing/2014/main" id="{7A7072EC-A8D1-0ED7-A6A3-34FBF67D1320}"/>
              </a:ext>
            </a:extLst>
          </p:cNvPr>
          <p:cNvSpPr/>
          <p:nvPr/>
        </p:nvSpPr>
        <p:spPr>
          <a:xfrm>
            <a:off x="5585403" y="5038799"/>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24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4" name="Rectangle 27">
            <a:extLst>
              <a:ext uri="{FF2B5EF4-FFF2-40B4-BE49-F238E27FC236}">
                <a16:creationId xmlns:a16="http://schemas.microsoft.com/office/drawing/2014/main" id="{A1846C92-F851-0747-6CD9-FD711EDE7ED4}"/>
              </a:ext>
            </a:extLst>
          </p:cNvPr>
          <p:cNvSpPr/>
          <p:nvPr/>
        </p:nvSpPr>
        <p:spPr>
          <a:xfrm>
            <a:off x="6896599" y="5037693"/>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32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5" name="Rectangle 27">
            <a:extLst>
              <a:ext uri="{FF2B5EF4-FFF2-40B4-BE49-F238E27FC236}">
                <a16:creationId xmlns:a16="http://schemas.microsoft.com/office/drawing/2014/main" id="{68FC9EDF-17BF-06E9-24F2-673A822F368F}"/>
              </a:ext>
            </a:extLst>
          </p:cNvPr>
          <p:cNvSpPr/>
          <p:nvPr/>
        </p:nvSpPr>
        <p:spPr>
          <a:xfrm>
            <a:off x="8203992" y="50362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6" name="Rectangle 27">
            <a:extLst>
              <a:ext uri="{FF2B5EF4-FFF2-40B4-BE49-F238E27FC236}">
                <a16:creationId xmlns:a16="http://schemas.microsoft.com/office/drawing/2014/main" id="{ACBC5D57-D1CC-393A-9EB9-1987C919C13A}"/>
              </a:ext>
            </a:extLst>
          </p:cNvPr>
          <p:cNvSpPr/>
          <p:nvPr/>
        </p:nvSpPr>
        <p:spPr>
          <a:xfrm>
            <a:off x="9512809" y="503578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48</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7" name="Rectangle 27">
            <a:extLst>
              <a:ext uri="{FF2B5EF4-FFF2-40B4-BE49-F238E27FC236}">
                <a16:creationId xmlns:a16="http://schemas.microsoft.com/office/drawing/2014/main" id="{7ABF6BC2-DB3D-B899-3AE5-2DAB2128289C}"/>
              </a:ext>
            </a:extLst>
          </p:cNvPr>
          <p:cNvSpPr/>
          <p:nvPr/>
        </p:nvSpPr>
        <p:spPr>
          <a:xfrm>
            <a:off x="10228877" y="50394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52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318" name="Rectangle 30">
            <a:extLst>
              <a:ext uri="{FF2B5EF4-FFF2-40B4-BE49-F238E27FC236}">
                <a16:creationId xmlns:a16="http://schemas.microsoft.com/office/drawing/2014/main" id="{D748AE33-35C2-D3DF-B9C6-9AADECC9BDC4}"/>
              </a:ext>
            </a:extLst>
          </p:cNvPr>
          <p:cNvSpPr/>
          <p:nvPr/>
        </p:nvSpPr>
        <p:spPr>
          <a:xfrm>
            <a:off x="1693863" y="1469967"/>
            <a:ext cx="2737962" cy="413649"/>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inducción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tópico/sistémico no permitido </a:t>
            </a:r>
            <a:endParaRPr kumimoji="0" lang="es-ES" sz="900" b="1" i="0" u="none" strike="noStrike" kern="0" cap="none" spc="0" normalizeH="0" baseline="0" noProof="0">
              <a:ln>
                <a:noFill/>
              </a:ln>
              <a:solidFill>
                <a:srgbClr val="7A45B8"/>
              </a:solidFill>
              <a:effectLst/>
              <a:uLnTx/>
              <a:uFillTx/>
              <a:latin typeface="Arial"/>
              <a:ea typeface="+mn-ea"/>
              <a:cs typeface="+mn-cs"/>
            </a:endParaRPr>
          </a:p>
        </p:txBody>
      </p:sp>
      <p:sp>
        <p:nvSpPr>
          <p:cNvPr id="319" name="Rectangle 37">
            <a:extLst>
              <a:ext uri="{FF2B5EF4-FFF2-40B4-BE49-F238E27FC236}">
                <a16:creationId xmlns:a16="http://schemas.microsoft.com/office/drawing/2014/main" id="{5E29022F-7954-1493-76F7-D31EB1D2CC5A}"/>
              </a:ext>
            </a:extLst>
          </p:cNvPr>
          <p:cNvSpPr/>
          <p:nvPr/>
        </p:nvSpPr>
        <p:spPr>
          <a:xfrm>
            <a:off x="4518017" y="1463409"/>
            <a:ext cx="5852188" cy="413650"/>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mantenimiento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 intermitente de rescate permitido</a:t>
            </a:r>
            <a:endParaRPr kumimoji="0" lang="es-ES" sz="900" b="1" i="0" u="none" strike="noStrike" kern="0" cap="none" spc="0" normalizeH="0" baseline="30000" noProof="0">
              <a:ln>
                <a:noFill/>
              </a:ln>
              <a:solidFill>
                <a:srgbClr val="7A45B8"/>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7A45B8"/>
              </a:solidFill>
              <a:effectLst/>
              <a:uLnTx/>
              <a:uFillTx/>
              <a:latin typeface="Arial"/>
              <a:ea typeface="+mn-ea"/>
              <a:cs typeface="+mn-cs"/>
            </a:endParaRPr>
          </a:p>
        </p:txBody>
      </p:sp>
      <p:sp>
        <p:nvSpPr>
          <p:cNvPr id="320" name="Rectángulo 319">
            <a:extLst>
              <a:ext uri="{FF2B5EF4-FFF2-40B4-BE49-F238E27FC236}">
                <a16:creationId xmlns:a16="http://schemas.microsoft.com/office/drawing/2014/main" id="{53C73976-CE67-1E1E-DF7C-AB737729D1F5}"/>
              </a:ext>
            </a:extLst>
          </p:cNvPr>
          <p:cNvSpPr/>
          <p:nvPr/>
        </p:nvSpPr>
        <p:spPr>
          <a:xfrm>
            <a:off x="431240" y="1323211"/>
            <a:ext cx="9901363" cy="3646965"/>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4" name="Rectangle 24">
            <a:extLst>
              <a:ext uri="{FF2B5EF4-FFF2-40B4-BE49-F238E27FC236}">
                <a16:creationId xmlns:a16="http://schemas.microsoft.com/office/drawing/2014/main" id="{ABB448B4-4592-6115-07A7-C256DD9046C0}"/>
              </a:ext>
            </a:extLst>
          </p:cNvPr>
          <p:cNvSpPr/>
          <p:nvPr/>
        </p:nvSpPr>
        <p:spPr>
          <a:xfrm>
            <a:off x="986619" y="4877714"/>
            <a:ext cx="688879" cy="218474"/>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2346A"/>
                </a:solidFill>
                <a:effectLst/>
                <a:uLnTx/>
                <a:uFillTx/>
                <a:latin typeface="Arial"/>
                <a:ea typeface="+mn-ea"/>
                <a:cs typeface="+mn-cs"/>
              </a:rPr>
              <a:t>Semanas</a:t>
            </a:r>
            <a:endParaRPr kumimoji="0" lang="en-GB" sz="1000" b="1" i="0" u="none" strike="noStrike" kern="1200" cap="none" spc="0" normalizeH="0" baseline="0" noProof="0">
              <a:ln>
                <a:noFill/>
              </a:ln>
              <a:solidFill>
                <a:srgbClr val="22346A"/>
              </a:solidFill>
              <a:effectLst/>
              <a:uLnTx/>
              <a:uFillTx/>
              <a:latin typeface="Arial"/>
              <a:ea typeface="+mn-ea"/>
              <a:cs typeface="+mn-cs"/>
            </a:endParaRPr>
          </a:p>
        </p:txBody>
      </p:sp>
      <p:sp>
        <p:nvSpPr>
          <p:cNvPr id="414" name="Marcador de pie de página 76">
            <a:extLst>
              <a:ext uri="{FF2B5EF4-FFF2-40B4-BE49-F238E27FC236}">
                <a16:creationId xmlns:a16="http://schemas.microsoft.com/office/drawing/2014/main" id="{47233D83-8009-8EA8-C985-7D409FF58824}"/>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DA: dermatitis atópica; LEB: lebrikizumab; PBO: placebo; C2S: cada 2 semanas; C4S: cada 4 semanas; s: semana.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1.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for</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N Engl J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2023;388(12):1080-91 incluyendo apéndice suplementario; 2.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52-week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III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Br J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2023;188(6):740-8 incluido apéndice suplementario. 3. Guttman-</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E,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Is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Maintained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Years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Patients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With</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SKIN The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Journal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Cutaneous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Medicine. 2023;7(6):s271-s.</a:t>
            </a:r>
          </a:p>
        </p:txBody>
      </p:sp>
    </p:spTree>
    <p:extLst>
      <p:ext uri="{BB962C8B-B14F-4D97-AF65-F5344CB8AC3E}">
        <p14:creationId xmlns:p14="http://schemas.microsoft.com/office/powerpoint/2010/main" val="1396782412"/>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338" y="79375"/>
            <a:ext cx="11109325" cy="903288"/>
          </a:xfrm>
        </p:spPr>
        <p:txBody>
          <a:bodyPr>
            <a:noAutofit/>
          </a:bodyPr>
          <a:lstStyle/>
          <a:p>
            <a:r>
              <a:rPr lang="es-ES"/>
              <a:t>Mantenimiento de la respuesta EASI 75 durante 2 años</a:t>
            </a:r>
          </a:p>
        </p:txBody>
      </p:sp>
      <p:sp>
        <p:nvSpPr>
          <p:cNvPr id="5" name="Marcador de texto 4">
            <a:extLst>
              <a:ext uri="{FF2B5EF4-FFF2-40B4-BE49-F238E27FC236}">
                <a16:creationId xmlns:a16="http://schemas.microsoft.com/office/drawing/2014/main" id="{661F69B1-7669-D2C0-C72C-D5A687B14F57}"/>
              </a:ext>
            </a:extLst>
          </p:cNvPr>
          <p:cNvSpPr>
            <a:spLocks noGrp="1"/>
          </p:cNvSpPr>
          <p:nvPr>
            <p:ph idx="1"/>
          </p:nvPr>
        </p:nvSpPr>
        <p:spPr>
          <a:xfrm>
            <a:off x="541338" y="1137415"/>
            <a:ext cx="11109325" cy="423243"/>
          </a:xfrm>
        </p:spPr>
        <p:txBody>
          <a:bodyPr>
            <a:normAutofit/>
          </a:bodyPr>
          <a:lstStyle/>
          <a:p>
            <a:r>
              <a:rPr lang="es-ES" sz="1800"/>
              <a:t>Los resultados de eficacia se mantuvieron durante 2 años de tratamiento con lebrikizumab</a:t>
            </a:r>
            <a:r>
              <a:rPr lang="es-ES" sz="1800" baseline="30000"/>
              <a:t>1</a:t>
            </a:r>
          </a:p>
        </p:txBody>
      </p:sp>
      <p:sp>
        <p:nvSpPr>
          <p:cNvPr id="157" name="TextBox 240">
            <a:extLst>
              <a:ext uri="{FF2B5EF4-FFF2-40B4-BE49-F238E27FC236}">
                <a16:creationId xmlns:a16="http://schemas.microsoft.com/office/drawing/2014/main" id="{7580AAB2-BBC6-055B-1164-18423D09BD22}"/>
              </a:ext>
            </a:extLst>
          </p:cNvPr>
          <p:cNvSpPr txBox="1"/>
          <p:nvPr/>
        </p:nvSpPr>
        <p:spPr>
          <a:xfrm>
            <a:off x="1373531" y="1975072"/>
            <a:ext cx="3850840" cy="262647"/>
          </a:xfrm>
          <a:prstGeom prst="rect">
            <a:avLst/>
          </a:prstGeom>
          <a:noFill/>
        </p:spPr>
        <p:txBody>
          <a:bodyPr wrap="square" lIns="36000" tIns="36000" rIns="36000" bIns="36000" rtlCol="0">
            <a:normAutofit fontScale="92500" lnSpcReduction="10000"/>
          </a:bodyPr>
          <a:lstStyle/>
          <a:p>
            <a:pPr algn="ctr">
              <a:lnSpc>
                <a:spcPct val="90000"/>
              </a:lnSpc>
              <a:spcAft>
                <a:spcPts val="1200"/>
              </a:spcAft>
              <a:defRPr/>
            </a:pPr>
            <a:r>
              <a:rPr lang="en-US" sz="1600" b="1">
                <a:solidFill>
                  <a:srgbClr val="7A45B8"/>
                </a:solidFill>
                <a:latin typeface="Arial"/>
              </a:rPr>
              <a:t>ADvocate 1 y 2 – </a:t>
            </a:r>
            <a:r>
              <a:rPr lang="es-ES" sz="1600" b="1">
                <a:solidFill>
                  <a:srgbClr val="7A45B8"/>
                </a:solidFill>
                <a:latin typeface="Arial"/>
              </a:rPr>
              <a:t>Mantenimiento</a:t>
            </a:r>
            <a:r>
              <a:rPr lang="es-ES" sz="1600" b="1" baseline="30000">
                <a:solidFill>
                  <a:srgbClr val="7A45B8"/>
                </a:solidFill>
                <a:latin typeface="Arial"/>
              </a:rPr>
              <a:t>1</a:t>
            </a:r>
          </a:p>
        </p:txBody>
      </p:sp>
      <p:sp>
        <p:nvSpPr>
          <p:cNvPr id="158" name="TextBox 241">
            <a:extLst>
              <a:ext uri="{FF2B5EF4-FFF2-40B4-BE49-F238E27FC236}">
                <a16:creationId xmlns:a16="http://schemas.microsoft.com/office/drawing/2014/main" id="{F6DE9F65-A7F5-17DB-B008-028593D1BC15}"/>
              </a:ext>
            </a:extLst>
          </p:cNvPr>
          <p:cNvSpPr txBox="1"/>
          <p:nvPr/>
        </p:nvSpPr>
        <p:spPr>
          <a:xfrm>
            <a:off x="5214331" y="2000419"/>
            <a:ext cx="5648813" cy="294302"/>
          </a:xfrm>
          <a:prstGeom prst="rect">
            <a:avLst/>
          </a:prstGeom>
          <a:noFill/>
        </p:spPr>
        <p:txBody>
          <a:bodyPr wrap="square" lIns="36000" tIns="36000" rIns="36000" bIns="36000" rtlCol="0">
            <a:spAutoFit/>
          </a:bodyPr>
          <a:lstStyle/>
          <a:p>
            <a:pPr algn="ctr">
              <a:lnSpc>
                <a:spcPct val="90000"/>
              </a:lnSpc>
              <a:spcAft>
                <a:spcPts val="1200"/>
              </a:spcAft>
              <a:defRPr/>
            </a:pPr>
            <a:r>
              <a:rPr lang="es-ES" sz="1600" b="1">
                <a:solidFill>
                  <a:srgbClr val="7A45B8"/>
                </a:solidFill>
                <a:latin typeface="Arial"/>
              </a:rPr>
              <a:t>ADjoin - Extensión a largo plazo</a:t>
            </a:r>
            <a:r>
              <a:rPr lang="es-ES" sz="1600" b="1" baseline="30000">
                <a:solidFill>
                  <a:srgbClr val="7A45B8"/>
                </a:solidFill>
                <a:latin typeface="Arial"/>
              </a:rPr>
              <a:t>1</a:t>
            </a:r>
            <a:endParaRPr lang="es-ES" sz="1600" b="1">
              <a:solidFill>
                <a:srgbClr val="7A45B8"/>
              </a:solidFill>
              <a:latin typeface="Arial"/>
            </a:endParaRPr>
          </a:p>
        </p:txBody>
      </p:sp>
      <p:grpSp>
        <p:nvGrpSpPr>
          <p:cNvPr id="159" name="Grupo 158">
            <a:extLst>
              <a:ext uri="{FF2B5EF4-FFF2-40B4-BE49-F238E27FC236}">
                <a16:creationId xmlns:a16="http://schemas.microsoft.com/office/drawing/2014/main" id="{E88068C1-CE07-218E-A662-ABA2D64AEE59}"/>
              </a:ext>
            </a:extLst>
          </p:cNvPr>
          <p:cNvGrpSpPr/>
          <p:nvPr/>
        </p:nvGrpSpPr>
        <p:grpSpPr>
          <a:xfrm>
            <a:off x="258835" y="2101084"/>
            <a:ext cx="11266047" cy="2289503"/>
            <a:chOff x="213552" y="3503496"/>
            <a:chExt cx="11266047" cy="2289503"/>
          </a:xfrm>
        </p:grpSpPr>
        <p:cxnSp>
          <p:nvCxnSpPr>
            <p:cNvPr id="160" name="Straight Connector 235">
              <a:extLst>
                <a:ext uri="{FF2B5EF4-FFF2-40B4-BE49-F238E27FC236}">
                  <a16:creationId xmlns:a16="http://schemas.microsoft.com/office/drawing/2014/main" id="{D9F25ACB-A4BC-0359-A3D2-EA0B93AE9AC8}"/>
                </a:ext>
              </a:extLst>
            </p:cNvPr>
            <p:cNvCxnSpPr>
              <a:cxnSpLocks/>
            </p:cNvCxnSpPr>
            <p:nvPr/>
          </p:nvCxnSpPr>
          <p:spPr>
            <a:xfrm>
              <a:off x="5165028" y="3709927"/>
              <a:ext cx="0" cy="1546045"/>
            </a:xfrm>
            <a:prstGeom prst="line">
              <a:avLst/>
            </a:prstGeom>
            <a:noFill/>
            <a:ln w="12700" cap="flat" cmpd="sng" algn="ctr">
              <a:solidFill>
                <a:srgbClr val="BFBFBF"/>
              </a:solidFill>
              <a:prstDash val="dash"/>
            </a:ln>
            <a:effectLst/>
          </p:spPr>
        </p:cxnSp>
        <p:graphicFrame>
          <p:nvGraphicFramePr>
            <p:cNvPr id="161" name="Chart 300">
              <a:extLst>
                <a:ext uri="{FF2B5EF4-FFF2-40B4-BE49-F238E27FC236}">
                  <a16:creationId xmlns:a16="http://schemas.microsoft.com/office/drawing/2014/main" id="{0BCAE65A-A209-BC8B-7581-8D7BFACE3F23}"/>
                </a:ext>
              </a:extLst>
            </p:cNvPr>
            <p:cNvGraphicFramePr/>
            <p:nvPr>
              <p:extLst>
                <p:ext uri="{D42A27DB-BD31-4B8C-83A1-F6EECF244321}">
                  <p14:modId xmlns:p14="http://schemas.microsoft.com/office/powerpoint/2010/main" val="1489047651"/>
                </p:ext>
              </p:extLst>
            </p:nvPr>
          </p:nvGraphicFramePr>
          <p:xfrm>
            <a:off x="861234" y="3503496"/>
            <a:ext cx="10048600" cy="2005017"/>
          </p:xfrm>
          <a:graphic>
            <a:graphicData uri="http://schemas.openxmlformats.org/drawingml/2006/chart">
              <c:chart xmlns:c="http://schemas.openxmlformats.org/drawingml/2006/chart" xmlns:r="http://schemas.openxmlformats.org/officeDocument/2006/relationships" r:id="rId3"/>
            </a:graphicData>
          </a:graphic>
        </p:graphicFrame>
        <p:sp>
          <p:nvSpPr>
            <p:cNvPr id="162" name="TextBox 306">
              <a:extLst>
                <a:ext uri="{FF2B5EF4-FFF2-40B4-BE49-F238E27FC236}">
                  <a16:creationId xmlns:a16="http://schemas.microsoft.com/office/drawing/2014/main" id="{EE607436-8AFD-1081-FF28-B4B29CFAA69D}"/>
                </a:ext>
              </a:extLst>
            </p:cNvPr>
            <p:cNvSpPr txBox="1"/>
            <p:nvPr/>
          </p:nvSpPr>
          <p:spPr>
            <a:xfrm>
              <a:off x="10872583" y="3677957"/>
              <a:ext cx="571857" cy="203770"/>
            </a:xfrm>
            <a:prstGeom prst="rect">
              <a:avLst/>
            </a:prstGeom>
            <a:noFill/>
          </p:spPr>
          <p:txBody>
            <a:bodyPr wrap="square"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2346A"/>
                  </a:solidFill>
                  <a:effectLst/>
                  <a:uLnTx/>
                  <a:uFillTx/>
                  <a:latin typeface="Arial"/>
                </a:rPr>
                <a:t>96.3</a:t>
              </a:r>
            </a:p>
          </p:txBody>
        </p:sp>
        <p:sp>
          <p:nvSpPr>
            <p:cNvPr id="163" name="TextBox 307">
              <a:extLst>
                <a:ext uri="{FF2B5EF4-FFF2-40B4-BE49-F238E27FC236}">
                  <a16:creationId xmlns:a16="http://schemas.microsoft.com/office/drawing/2014/main" id="{5B0A9C82-399E-89C9-FD11-BD8289CA1488}"/>
                </a:ext>
              </a:extLst>
            </p:cNvPr>
            <p:cNvSpPr txBox="1"/>
            <p:nvPr/>
          </p:nvSpPr>
          <p:spPr>
            <a:xfrm>
              <a:off x="10872581" y="3922825"/>
              <a:ext cx="571857" cy="188405"/>
            </a:xfrm>
            <a:prstGeom prst="rect">
              <a:avLst/>
            </a:prstGeom>
            <a:noFill/>
          </p:spPr>
          <p:txBody>
            <a:bodyPr wrap="square"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rPr>
                <a:t>95.6</a:t>
              </a:r>
              <a:endParaRPr kumimoji="0" lang="en-US" b="1" i="0" u="none" strike="noStrike" kern="0" cap="none" spc="0" normalizeH="0" baseline="0" noProof="0">
                <a:ln>
                  <a:noFill/>
                </a:ln>
                <a:solidFill>
                  <a:srgbClr val="7A45B8"/>
                </a:solidFill>
                <a:effectLst/>
                <a:uLnTx/>
                <a:uFillTx/>
                <a:latin typeface="Arial"/>
                <a:cs typeface="Arial"/>
              </a:endParaRPr>
            </a:p>
          </p:txBody>
        </p:sp>
        <p:sp>
          <p:nvSpPr>
            <p:cNvPr id="164" name="TextBox 310">
              <a:extLst>
                <a:ext uri="{FF2B5EF4-FFF2-40B4-BE49-F238E27FC236}">
                  <a16:creationId xmlns:a16="http://schemas.microsoft.com/office/drawing/2014/main" id="{4D3D6E49-1362-5220-CC76-66A30F4E00D1}"/>
                </a:ext>
              </a:extLst>
            </p:cNvPr>
            <p:cNvSpPr txBox="1"/>
            <p:nvPr/>
          </p:nvSpPr>
          <p:spPr>
            <a:xfrm rot="16200000">
              <a:off x="166899" y="4336865"/>
              <a:ext cx="1314933" cy="451381"/>
            </a:xfrm>
            <a:prstGeom prst="rect">
              <a:avLst/>
            </a:prstGeom>
            <a:noFill/>
          </p:spPr>
          <p:txBody>
            <a:bodyPr wrap="square" lIns="36000" tIns="36000" rIns="36000" bIns="36000" rtlCol="0">
              <a:noAutofit/>
            </a:bodyPr>
            <a:lstStyle>
              <a:defPPr>
                <a:defRPr lang="es-ES"/>
              </a:defPPr>
              <a:lvl1pPr lvl="0" indent="0" algn="ctr">
                <a:lnSpc>
                  <a:spcPct val="90000"/>
                </a:lnSpc>
                <a:spcBef>
                  <a:spcPts val="0"/>
                </a:spcBef>
                <a:spcAft>
                  <a:spcPts val="1200"/>
                </a:spcAft>
                <a:buFontTx/>
                <a:buNone/>
                <a:defRPr sz="1400" b="1">
                  <a:gradFill flip="none" rotWithShape="1">
                    <a:gsLst>
                      <a:gs pos="67898">
                        <a:schemeClr val="accent4"/>
                      </a:gs>
                      <a:gs pos="12000">
                        <a:schemeClr val="accent4"/>
                      </a:gs>
                      <a:gs pos="45000">
                        <a:schemeClr val="accent2"/>
                      </a:gs>
                      <a:gs pos="88000">
                        <a:schemeClr val="accent2"/>
                      </a:gs>
                    </a:gsLst>
                    <a:lin ang="0" scaled="1"/>
                    <a:tileRect/>
                  </a:gradFill>
                  <a:latin typeface="Arial"/>
                  <a:ea typeface="+mj-ea"/>
                  <a:cs typeface="+mj-cs"/>
                </a:defRPr>
              </a:lvl1pPr>
            </a:lstStyle>
            <a:p>
              <a:pPr marL="0" marR="0" lvl="0" indent="0" algn="ctr" defTabSz="914400" eaLnBrk="1" fontAlgn="auto" latinLnBrk="0" hangingPunct="1">
                <a:lnSpc>
                  <a:spcPct val="90000"/>
                </a:lnSpc>
                <a:spcBef>
                  <a:spcPts val="0"/>
                </a:spcBef>
                <a:spcAft>
                  <a:spcPts val="1200"/>
                </a:spcAft>
                <a:buClrTx/>
                <a:buSzTx/>
                <a:buFontTx/>
                <a:buNone/>
                <a:tabLst/>
                <a:defRPr/>
              </a:pPr>
              <a:r>
                <a:rPr kumimoji="0" lang="es-ES" sz="1200" b="1" i="0" u="none" strike="noStrike" kern="0" cap="none" spc="0" normalizeH="0" baseline="0" noProof="0">
                  <a:ln>
                    <a:noFill/>
                  </a:ln>
                  <a:solidFill>
                    <a:srgbClr val="002855"/>
                  </a:solidFill>
                  <a:effectLst/>
                  <a:uLnTx/>
                  <a:uFillTx/>
                  <a:latin typeface="Arial"/>
                  <a:ea typeface="+mj-ea"/>
                  <a:cs typeface="+mj-cs"/>
                </a:rPr>
                <a:t>Pacientes con EASI 75 (%)</a:t>
              </a:r>
              <a:endParaRPr kumimoji="0" lang="en-US" sz="1200" b="1" i="0" u="none" strike="noStrike" kern="0" cap="none" spc="0" normalizeH="0" baseline="0" noProof="0">
                <a:ln>
                  <a:noFill/>
                </a:ln>
                <a:solidFill>
                  <a:srgbClr val="002855"/>
                </a:solidFill>
                <a:effectLst/>
                <a:uLnTx/>
                <a:uFillTx/>
                <a:latin typeface="Arial"/>
                <a:ea typeface="+mj-ea"/>
                <a:cs typeface="+mj-cs"/>
              </a:endParaRPr>
            </a:p>
          </p:txBody>
        </p:sp>
        <p:sp>
          <p:nvSpPr>
            <p:cNvPr id="165" name="TextBox 727">
              <a:extLst>
                <a:ext uri="{FF2B5EF4-FFF2-40B4-BE49-F238E27FC236}">
                  <a16:creationId xmlns:a16="http://schemas.microsoft.com/office/drawing/2014/main" id="{1024CED4-8DE7-9F51-7434-3B2506119F6C}"/>
                </a:ext>
              </a:extLst>
            </p:cNvPr>
            <p:cNvSpPr txBox="1"/>
            <p:nvPr/>
          </p:nvSpPr>
          <p:spPr>
            <a:xfrm>
              <a:off x="1267947" y="5495652"/>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112</a:t>
              </a:r>
              <a:endParaRPr kumimoji="0" lang="en-GB" sz="900" b="1" i="0" u="none" strike="noStrike" kern="0" cap="none" spc="0" normalizeH="0" baseline="0" noProof="0">
                <a:ln>
                  <a:noFill/>
                </a:ln>
                <a:solidFill>
                  <a:srgbClr val="834AC5"/>
                </a:solidFill>
                <a:effectLst/>
                <a:uLnTx/>
                <a:uFillTx/>
                <a:latin typeface="Arial"/>
              </a:endParaRPr>
            </a:p>
          </p:txBody>
        </p:sp>
        <p:sp>
          <p:nvSpPr>
            <p:cNvPr id="166" name="TextBox 738">
              <a:extLst>
                <a:ext uri="{FF2B5EF4-FFF2-40B4-BE49-F238E27FC236}">
                  <a16:creationId xmlns:a16="http://schemas.microsoft.com/office/drawing/2014/main" id="{CFF54954-38B4-EEFC-3334-B0E4FBE18848}"/>
                </a:ext>
              </a:extLst>
            </p:cNvPr>
            <p:cNvSpPr txBox="1"/>
            <p:nvPr/>
          </p:nvSpPr>
          <p:spPr>
            <a:xfrm>
              <a:off x="1267945" y="564514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115</a:t>
              </a:r>
              <a:endParaRPr kumimoji="0" lang="en-GB" sz="900" b="1" i="0" u="none" strike="noStrike" kern="0" cap="none" spc="0" normalizeH="0" baseline="0" noProof="0">
                <a:ln>
                  <a:noFill/>
                </a:ln>
                <a:solidFill>
                  <a:srgbClr val="002855"/>
                </a:solidFill>
                <a:effectLst/>
                <a:uLnTx/>
                <a:uFillTx/>
                <a:latin typeface="Arial"/>
              </a:endParaRPr>
            </a:p>
          </p:txBody>
        </p:sp>
        <p:sp>
          <p:nvSpPr>
            <p:cNvPr id="167" name="TextBox 739">
              <a:extLst>
                <a:ext uri="{FF2B5EF4-FFF2-40B4-BE49-F238E27FC236}">
                  <a16:creationId xmlns:a16="http://schemas.microsoft.com/office/drawing/2014/main" id="{11E9CD83-1FB3-75F9-FCB7-95248002F63A}"/>
                </a:ext>
              </a:extLst>
            </p:cNvPr>
            <p:cNvSpPr txBox="1"/>
            <p:nvPr/>
          </p:nvSpPr>
          <p:spPr>
            <a:xfrm>
              <a:off x="2090100" y="5495652"/>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111</a:t>
              </a:r>
              <a:endParaRPr kumimoji="0" lang="en-GB" sz="900" b="1" i="0" u="none" strike="noStrike" kern="0" cap="none" spc="0" normalizeH="0" baseline="0" noProof="0">
                <a:ln>
                  <a:noFill/>
                </a:ln>
                <a:solidFill>
                  <a:srgbClr val="834AC5"/>
                </a:solidFill>
                <a:effectLst/>
                <a:uLnTx/>
                <a:uFillTx/>
                <a:latin typeface="Arial"/>
              </a:endParaRPr>
            </a:p>
          </p:txBody>
        </p:sp>
        <p:sp>
          <p:nvSpPr>
            <p:cNvPr id="168" name="TextBox 740">
              <a:extLst>
                <a:ext uri="{FF2B5EF4-FFF2-40B4-BE49-F238E27FC236}">
                  <a16:creationId xmlns:a16="http://schemas.microsoft.com/office/drawing/2014/main" id="{4F06BBFA-FC99-4939-0EF2-5F85E8D1C301}"/>
                </a:ext>
              </a:extLst>
            </p:cNvPr>
            <p:cNvSpPr txBox="1"/>
            <p:nvPr/>
          </p:nvSpPr>
          <p:spPr>
            <a:xfrm>
              <a:off x="1689462" y="5495652"/>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110</a:t>
              </a:r>
              <a:endParaRPr kumimoji="0" lang="en-GB" sz="900" b="1" i="0" u="none" strike="noStrike" kern="0" cap="none" spc="0" normalizeH="0" baseline="0" noProof="0">
                <a:ln>
                  <a:noFill/>
                </a:ln>
                <a:solidFill>
                  <a:srgbClr val="834AC5"/>
                </a:solidFill>
                <a:effectLst/>
                <a:uLnTx/>
                <a:uFillTx/>
                <a:latin typeface="Arial"/>
              </a:endParaRPr>
            </a:p>
          </p:txBody>
        </p:sp>
        <p:sp>
          <p:nvSpPr>
            <p:cNvPr id="169" name="TextBox 741">
              <a:extLst>
                <a:ext uri="{FF2B5EF4-FFF2-40B4-BE49-F238E27FC236}">
                  <a16:creationId xmlns:a16="http://schemas.microsoft.com/office/drawing/2014/main" id="{031A7772-8BF5-1A0B-C040-CD920E69545D}"/>
                </a:ext>
              </a:extLst>
            </p:cNvPr>
            <p:cNvSpPr txBox="1"/>
            <p:nvPr/>
          </p:nvSpPr>
          <p:spPr>
            <a:xfrm>
              <a:off x="2968873" y="5495652"/>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103</a:t>
              </a:r>
              <a:endParaRPr kumimoji="0" lang="en-GB" sz="900" b="1" i="0" u="none" strike="noStrike" kern="0" cap="none" spc="0" normalizeH="0" baseline="0" noProof="0">
                <a:ln>
                  <a:noFill/>
                </a:ln>
                <a:solidFill>
                  <a:srgbClr val="834AC5"/>
                </a:solidFill>
                <a:effectLst/>
                <a:uLnTx/>
                <a:uFillTx/>
                <a:latin typeface="Arial"/>
              </a:endParaRPr>
            </a:p>
          </p:txBody>
        </p:sp>
        <p:sp>
          <p:nvSpPr>
            <p:cNvPr id="170" name="TextBox 742">
              <a:extLst>
                <a:ext uri="{FF2B5EF4-FFF2-40B4-BE49-F238E27FC236}">
                  <a16:creationId xmlns:a16="http://schemas.microsoft.com/office/drawing/2014/main" id="{057B5107-84DC-CFED-5D7F-6757D411E4D9}"/>
                </a:ext>
              </a:extLst>
            </p:cNvPr>
            <p:cNvSpPr txBox="1"/>
            <p:nvPr/>
          </p:nvSpPr>
          <p:spPr>
            <a:xfrm>
              <a:off x="4299237"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93</a:t>
              </a:r>
              <a:endParaRPr kumimoji="0" lang="en-GB" sz="900" b="1" i="0" u="none" strike="noStrike" kern="0" cap="none" spc="0" normalizeH="0" baseline="0" noProof="0">
                <a:ln>
                  <a:noFill/>
                </a:ln>
                <a:solidFill>
                  <a:srgbClr val="834AC5"/>
                </a:solidFill>
                <a:effectLst/>
                <a:uLnTx/>
                <a:uFillTx/>
                <a:latin typeface="Arial"/>
              </a:endParaRPr>
            </a:p>
          </p:txBody>
        </p:sp>
        <p:sp>
          <p:nvSpPr>
            <p:cNvPr id="171" name="TextBox 743">
              <a:extLst>
                <a:ext uri="{FF2B5EF4-FFF2-40B4-BE49-F238E27FC236}">
                  <a16:creationId xmlns:a16="http://schemas.microsoft.com/office/drawing/2014/main" id="{CB97C58A-C8FE-76CE-7720-0A5D0B5046D3}"/>
                </a:ext>
              </a:extLst>
            </p:cNvPr>
            <p:cNvSpPr txBox="1"/>
            <p:nvPr/>
          </p:nvSpPr>
          <p:spPr>
            <a:xfrm>
              <a:off x="5568482"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79</a:t>
              </a:r>
              <a:endParaRPr kumimoji="0" lang="en-GB" sz="900" b="1" i="0" u="none" strike="noStrike" kern="0" cap="none" spc="0" normalizeH="0" baseline="0" noProof="0">
                <a:ln>
                  <a:noFill/>
                </a:ln>
                <a:solidFill>
                  <a:srgbClr val="834AC5"/>
                </a:solidFill>
                <a:effectLst/>
                <a:uLnTx/>
                <a:uFillTx/>
                <a:latin typeface="Arial"/>
              </a:endParaRPr>
            </a:p>
          </p:txBody>
        </p:sp>
        <p:sp>
          <p:nvSpPr>
            <p:cNvPr id="172" name="TextBox 744">
              <a:extLst>
                <a:ext uri="{FF2B5EF4-FFF2-40B4-BE49-F238E27FC236}">
                  <a16:creationId xmlns:a16="http://schemas.microsoft.com/office/drawing/2014/main" id="{A16BF93B-35C8-1106-5421-2F0AB4C17692}"/>
                </a:ext>
              </a:extLst>
            </p:cNvPr>
            <p:cNvSpPr txBox="1"/>
            <p:nvPr/>
          </p:nvSpPr>
          <p:spPr>
            <a:xfrm>
              <a:off x="6820069"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78</a:t>
              </a:r>
              <a:endParaRPr kumimoji="0" lang="en-GB" sz="900" b="1" i="0" u="none" strike="noStrike" kern="0" cap="none" spc="0" normalizeH="0" baseline="0" noProof="0">
                <a:ln>
                  <a:noFill/>
                </a:ln>
                <a:solidFill>
                  <a:srgbClr val="834AC5"/>
                </a:solidFill>
                <a:effectLst/>
                <a:uLnTx/>
                <a:uFillTx/>
                <a:latin typeface="Arial"/>
              </a:endParaRPr>
            </a:p>
          </p:txBody>
        </p:sp>
        <p:sp>
          <p:nvSpPr>
            <p:cNvPr id="173" name="TextBox 745">
              <a:extLst>
                <a:ext uri="{FF2B5EF4-FFF2-40B4-BE49-F238E27FC236}">
                  <a16:creationId xmlns:a16="http://schemas.microsoft.com/office/drawing/2014/main" id="{A01FDFE7-220A-CC93-31DB-2C9EA04272A1}"/>
                </a:ext>
              </a:extLst>
            </p:cNvPr>
            <p:cNvSpPr txBox="1"/>
            <p:nvPr/>
          </p:nvSpPr>
          <p:spPr>
            <a:xfrm>
              <a:off x="8138607"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77</a:t>
              </a:r>
              <a:endParaRPr kumimoji="0" lang="en-GB" sz="900" b="1" i="0" u="none" strike="noStrike" kern="0" cap="none" spc="0" normalizeH="0" baseline="0" noProof="0">
                <a:ln>
                  <a:noFill/>
                </a:ln>
                <a:solidFill>
                  <a:srgbClr val="834AC5"/>
                </a:solidFill>
                <a:effectLst/>
                <a:uLnTx/>
                <a:uFillTx/>
                <a:latin typeface="Arial"/>
              </a:endParaRPr>
            </a:p>
          </p:txBody>
        </p:sp>
        <p:sp>
          <p:nvSpPr>
            <p:cNvPr id="174" name="TextBox 746">
              <a:extLst>
                <a:ext uri="{FF2B5EF4-FFF2-40B4-BE49-F238E27FC236}">
                  <a16:creationId xmlns:a16="http://schemas.microsoft.com/office/drawing/2014/main" id="{FFC3E2BB-579D-BF9D-A0CB-3A7BB8558D10}"/>
                </a:ext>
              </a:extLst>
            </p:cNvPr>
            <p:cNvSpPr txBox="1"/>
            <p:nvPr/>
          </p:nvSpPr>
          <p:spPr>
            <a:xfrm>
              <a:off x="9399754"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72</a:t>
              </a:r>
              <a:endParaRPr kumimoji="0" lang="en-GB" sz="900" b="1" i="0" u="none" strike="noStrike" kern="0" cap="none" spc="0" normalizeH="0" baseline="0" noProof="0">
                <a:ln>
                  <a:noFill/>
                </a:ln>
                <a:solidFill>
                  <a:srgbClr val="834AC5"/>
                </a:solidFill>
                <a:effectLst/>
                <a:uLnTx/>
                <a:uFillTx/>
                <a:latin typeface="Arial"/>
              </a:endParaRPr>
            </a:p>
          </p:txBody>
        </p:sp>
        <p:sp>
          <p:nvSpPr>
            <p:cNvPr id="175" name="TextBox 747">
              <a:extLst>
                <a:ext uri="{FF2B5EF4-FFF2-40B4-BE49-F238E27FC236}">
                  <a16:creationId xmlns:a16="http://schemas.microsoft.com/office/drawing/2014/main" id="{DD0449C3-CB2D-9760-33BE-357D60150C4A}"/>
                </a:ext>
              </a:extLst>
            </p:cNvPr>
            <p:cNvSpPr txBox="1"/>
            <p:nvPr/>
          </p:nvSpPr>
          <p:spPr>
            <a:xfrm>
              <a:off x="10656763"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44</a:t>
              </a:r>
              <a:endParaRPr kumimoji="0" lang="en-GB" sz="900" b="1" i="0" u="none" strike="noStrike" kern="0" cap="none" spc="0" normalizeH="0" baseline="0" noProof="0">
                <a:ln>
                  <a:noFill/>
                </a:ln>
                <a:solidFill>
                  <a:srgbClr val="834AC5"/>
                </a:solidFill>
                <a:effectLst/>
                <a:uLnTx/>
                <a:uFillTx/>
                <a:latin typeface="Arial"/>
              </a:endParaRPr>
            </a:p>
          </p:txBody>
        </p:sp>
        <p:sp>
          <p:nvSpPr>
            <p:cNvPr id="176" name="TextBox 748">
              <a:extLst>
                <a:ext uri="{FF2B5EF4-FFF2-40B4-BE49-F238E27FC236}">
                  <a16:creationId xmlns:a16="http://schemas.microsoft.com/office/drawing/2014/main" id="{A9220A91-94B8-DC5B-B267-F9CF1A9BE03B}"/>
                </a:ext>
              </a:extLst>
            </p:cNvPr>
            <p:cNvSpPr txBox="1"/>
            <p:nvPr/>
          </p:nvSpPr>
          <p:spPr>
            <a:xfrm>
              <a:off x="2072297" y="564514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114</a:t>
              </a:r>
              <a:endParaRPr kumimoji="0" lang="en-GB" sz="900" b="1" i="0" u="none" strike="noStrike" kern="0" cap="none" spc="0" normalizeH="0" baseline="0" noProof="0">
                <a:ln>
                  <a:noFill/>
                </a:ln>
                <a:solidFill>
                  <a:srgbClr val="002855"/>
                </a:solidFill>
                <a:effectLst/>
                <a:uLnTx/>
                <a:uFillTx/>
                <a:latin typeface="Arial"/>
              </a:endParaRPr>
            </a:p>
          </p:txBody>
        </p:sp>
        <p:sp>
          <p:nvSpPr>
            <p:cNvPr id="177" name="TextBox 749">
              <a:extLst>
                <a:ext uri="{FF2B5EF4-FFF2-40B4-BE49-F238E27FC236}">
                  <a16:creationId xmlns:a16="http://schemas.microsoft.com/office/drawing/2014/main" id="{B4A728F9-55A2-8023-0797-59746EBD843D}"/>
                </a:ext>
              </a:extLst>
            </p:cNvPr>
            <p:cNvSpPr txBox="1"/>
            <p:nvPr/>
          </p:nvSpPr>
          <p:spPr>
            <a:xfrm>
              <a:off x="1689459" y="564514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111</a:t>
              </a:r>
              <a:endParaRPr kumimoji="0" lang="en-GB" sz="900" b="1" i="0" u="none" strike="noStrike" kern="0" cap="none" spc="0" normalizeH="0" baseline="0" noProof="0">
                <a:ln>
                  <a:noFill/>
                </a:ln>
                <a:solidFill>
                  <a:srgbClr val="002855"/>
                </a:solidFill>
                <a:effectLst/>
                <a:uLnTx/>
                <a:uFillTx/>
                <a:latin typeface="Arial"/>
              </a:endParaRPr>
            </a:p>
          </p:txBody>
        </p:sp>
        <p:sp>
          <p:nvSpPr>
            <p:cNvPr id="178" name="TextBox 750">
              <a:extLst>
                <a:ext uri="{FF2B5EF4-FFF2-40B4-BE49-F238E27FC236}">
                  <a16:creationId xmlns:a16="http://schemas.microsoft.com/office/drawing/2014/main" id="{9F54EDAD-AD98-94ED-FF0C-21BE64FF05B2}"/>
                </a:ext>
              </a:extLst>
            </p:cNvPr>
            <p:cNvSpPr txBox="1"/>
            <p:nvPr/>
          </p:nvSpPr>
          <p:spPr>
            <a:xfrm>
              <a:off x="2968873" y="564514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108</a:t>
              </a:r>
              <a:endParaRPr kumimoji="0" lang="en-GB" sz="900" b="1" i="0" u="none" strike="noStrike" kern="0" cap="none" spc="0" normalizeH="0" baseline="0" noProof="0">
                <a:ln>
                  <a:noFill/>
                </a:ln>
                <a:solidFill>
                  <a:srgbClr val="002855"/>
                </a:solidFill>
                <a:effectLst/>
                <a:uLnTx/>
                <a:uFillTx/>
                <a:latin typeface="Arial"/>
              </a:endParaRPr>
            </a:p>
          </p:txBody>
        </p:sp>
        <p:sp>
          <p:nvSpPr>
            <p:cNvPr id="179" name="TextBox 751">
              <a:extLst>
                <a:ext uri="{FF2B5EF4-FFF2-40B4-BE49-F238E27FC236}">
                  <a16:creationId xmlns:a16="http://schemas.microsoft.com/office/drawing/2014/main" id="{C730101A-5A64-F9D5-4065-B70B8C79712C}"/>
                </a:ext>
              </a:extLst>
            </p:cNvPr>
            <p:cNvSpPr txBox="1"/>
            <p:nvPr/>
          </p:nvSpPr>
          <p:spPr>
            <a:xfrm>
              <a:off x="4267174" y="5654500"/>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103</a:t>
              </a:r>
              <a:endParaRPr kumimoji="0" lang="en-GB" sz="900" b="1" i="0" u="none" strike="noStrike" kern="0" cap="none" spc="0" normalizeH="0" baseline="0" noProof="0">
                <a:ln>
                  <a:noFill/>
                </a:ln>
                <a:solidFill>
                  <a:srgbClr val="002855"/>
                </a:solidFill>
                <a:effectLst/>
                <a:uLnTx/>
                <a:uFillTx/>
                <a:latin typeface="Arial"/>
              </a:endParaRPr>
            </a:p>
          </p:txBody>
        </p:sp>
        <p:sp>
          <p:nvSpPr>
            <p:cNvPr id="180" name="TextBox 752">
              <a:extLst>
                <a:ext uri="{FF2B5EF4-FFF2-40B4-BE49-F238E27FC236}">
                  <a16:creationId xmlns:a16="http://schemas.microsoft.com/office/drawing/2014/main" id="{3F81C09A-C89A-5F5E-B609-A28B3869E048}"/>
                </a:ext>
              </a:extLst>
            </p:cNvPr>
            <p:cNvSpPr txBox="1"/>
            <p:nvPr/>
          </p:nvSpPr>
          <p:spPr>
            <a:xfrm>
              <a:off x="5568482" y="565450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93</a:t>
              </a:r>
              <a:endParaRPr kumimoji="0" lang="en-GB" sz="900" b="1" i="0" u="none" strike="noStrike" kern="0" cap="none" spc="0" normalizeH="0" baseline="0" noProof="0">
                <a:ln>
                  <a:noFill/>
                </a:ln>
                <a:solidFill>
                  <a:srgbClr val="002855"/>
                </a:solidFill>
                <a:effectLst/>
                <a:uLnTx/>
                <a:uFillTx/>
                <a:latin typeface="Arial"/>
              </a:endParaRPr>
            </a:p>
          </p:txBody>
        </p:sp>
        <p:sp>
          <p:nvSpPr>
            <p:cNvPr id="181" name="TextBox 753">
              <a:extLst>
                <a:ext uri="{FF2B5EF4-FFF2-40B4-BE49-F238E27FC236}">
                  <a16:creationId xmlns:a16="http://schemas.microsoft.com/office/drawing/2014/main" id="{182AA6C7-482D-C791-03D1-34381B71E483}"/>
                </a:ext>
              </a:extLst>
            </p:cNvPr>
            <p:cNvSpPr txBox="1"/>
            <p:nvPr/>
          </p:nvSpPr>
          <p:spPr>
            <a:xfrm>
              <a:off x="6820069" y="565450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93</a:t>
              </a:r>
              <a:endParaRPr kumimoji="0" lang="en-GB" sz="900" b="1" i="0" u="none" strike="noStrike" kern="0" cap="none" spc="0" normalizeH="0" baseline="0" noProof="0">
                <a:ln>
                  <a:noFill/>
                </a:ln>
                <a:solidFill>
                  <a:srgbClr val="002855"/>
                </a:solidFill>
                <a:effectLst/>
                <a:uLnTx/>
                <a:uFillTx/>
                <a:latin typeface="Arial"/>
              </a:endParaRPr>
            </a:p>
          </p:txBody>
        </p:sp>
        <p:sp>
          <p:nvSpPr>
            <p:cNvPr id="182" name="TextBox 754">
              <a:extLst>
                <a:ext uri="{FF2B5EF4-FFF2-40B4-BE49-F238E27FC236}">
                  <a16:creationId xmlns:a16="http://schemas.microsoft.com/office/drawing/2014/main" id="{9D9058DE-71F1-833E-87A2-FD75F72D0C17}"/>
                </a:ext>
              </a:extLst>
            </p:cNvPr>
            <p:cNvSpPr txBox="1"/>
            <p:nvPr/>
          </p:nvSpPr>
          <p:spPr>
            <a:xfrm>
              <a:off x="8138607" y="564514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84</a:t>
              </a:r>
              <a:endParaRPr kumimoji="0" lang="en-GB" sz="900" b="1" i="0" u="none" strike="noStrike" kern="0" cap="none" spc="0" normalizeH="0" baseline="0" noProof="0">
                <a:ln>
                  <a:noFill/>
                </a:ln>
                <a:solidFill>
                  <a:srgbClr val="002855"/>
                </a:solidFill>
                <a:effectLst/>
                <a:uLnTx/>
                <a:uFillTx/>
                <a:latin typeface="Arial"/>
              </a:endParaRPr>
            </a:p>
          </p:txBody>
        </p:sp>
        <p:sp>
          <p:nvSpPr>
            <p:cNvPr id="183" name="TextBox 755">
              <a:extLst>
                <a:ext uri="{FF2B5EF4-FFF2-40B4-BE49-F238E27FC236}">
                  <a16:creationId xmlns:a16="http://schemas.microsoft.com/office/drawing/2014/main" id="{DA5D0EAE-0C07-72C3-4E51-05621D62DB57}"/>
                </a:ext>
              </a:extLst>
            </p:cNvPr>
            <p:cNvSpPr txBox="1"/>
            <p:nvPr/>
          </p:nvSpPr>
          <p:spPr>
            <a:xfrm>
              <a:off x="9399754" y="564514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83</a:t>
              </a:r>
              <a:endParaRPr kumimoji="0" lang="en-GB" sz="900" b="1" i="0" u="none" strike="noStrike" kern="0" cap="none" spc="0" normalizeH="0" baseline="0" noProof="0">
                <a:ln>
                  <a:noFill/>
                </a:ln>
                <a:solidFill>
                  <a:srgbClr val="002855"/>
                </a:solidFill>
                <a:effectLst/>
                <a:uLnTx/>
                <a:uFillTx/>
                <a:latin typeface="Arial"/>
              </a:endParaRPr>
            </a:p>
          </p:txBody>
        </p:sp>
        <p:sp>
          <p:nvSpPr>
            <p:cNvPr id="184" name="TextBox 756">
              <a:extLst>
                <a:ext uri="{FF2B5EF4-FFF2-40B4-BE49-F238E27FC236}">
                  <a16:creationId xmlns:a16="http://schemas.microsoft.com/office/drawing/2014/main" id="{39F6FD1A-A088-FBBB-4C79-DE13B731BCB3}"/>
                </a:ext>
              </a:extLst>
            </p:cNvPr>
            <p:cNvSpPr txBox="1"/>
            <p:nvPr/>
          </p:nvSpPr>
          <p:spPr>
            <a:xfrm>
              <a:off x="10656763" y="564514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55</a:t>
              </a:r>
              <a:endParaRPr kumimoji="0" lang="en-GB" sz="900" b="1" i="0" u="none" strike="noStrike" kern="0" cap="none" spc="0" normalizeH="0" baseline="0" noProof="0">
                <a:ln>
                  <a:noFill/>
                </a:ln>
                <a:solidFill>
                  <a:srgbClr val="002855"/>
                </a:solidFill>
                <a:effectLst/>
                <a:uLnTx/>
                <a:uFillTx/>
                <a:latin typeface="Arial"/>
              </a:endParaRPr>
            </a:p>
          </p:txBody>
        </p:sp>
        <p:sp>
          <p:nvSpPr>
            <p:cNvPr id="185" name="TextBox 758">
              <a:extLst>
                <a:ext uri="{FF2B5EF4-FFF2-40B4-BE49-F238E27FC236}">
                  <a16:creationId xmlns:a16="http://schemas.microsoft.com/office/drawing/2014/main" id="{DA02D232-3F1E-A00B-1627-1322A1EA6F3E}"/>
                </a:ext>
              </a:extLst>
            </p:cNvPr>
            <p:cNvSpPr txBox="1"/>
            <p:nvPr/>
          </p:nvSpPr>
          <p:spPr>
            <a:xfrm>
              <a:off x="3436012"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97</a:t>
              </a:r>
              <a:endParaRPr kumimoji="0" lang="en-GB" sz="900" b="1" i="0" u="none" strike="noStrike" kern="0" cap="none" spc="0" normalizeH="0" baseline="0" noProof="0">
                <a:ln>
                  <a:noFill/>
                </a:ln>
                <a:solidFill>
                  <a:srgbClr val="834AC5"/>
                </a:solidFill>
                <a:effectLst/>
                <a:uLnTx/>
                <a:uFillTx/>
                <a:latin typeface="Arial"/>
              </a:endParaRPr>
            </a:p>
          </p:txBody>
        </p:sp>
        <p:sp>
          <p:nvSpPr>
            <p:cNvPr id="186" name="TextBox 759">
              <a:extLst>
                <a:ext uri="{FF2B5EF4-FFF2-40B4-BE49-F238E27FC236}">
                  <a16:creationId xmlns:a16="http://schemas.microsoft.com/office/drawing/2014/main" id="{C709F4FA-0286-3030-F862-588D9221689C}"/>
                </a:ext>
              </a:extLst>
            </p:cNvPr>
            <p:cNvSpPr txBox="1"/>
            <p:nvPr/>
          </p:nvSpPr>
          <p:spPr>
            <a:xfrm>
              <a:off x="3436012" y="565450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99</a:t>
              </a:r>
              <a:endParaRPr kumimoji="0" lang="en-GB" sz="900" b="1" i="0" u="none" strike="noStrike" kern="0" cap="none" spc="0" normalizeH="0" baseline="0" noProof="0">
                <a:ln>
                  <a:noFill/>
                </a:ln>
                <a:solidFill>
                  <a:srgbClr val="002855"/>
                </a:solidFill>
                <a:effectLst/>
                <a:uLnTx/>
                <a:uFillTx/>
                <a:latin typeface="Arial"/>
              </a:endParaRPr>
            </a:p>
          </p:txBody>
        </p:sp>
        <p:sp>
          <p:nvSpPr>
            <p:cNvPr id="187" name="TextBox 761">
              <a:extLst>
                <a:ext uri="{FF2B5EF4-FFF2-40B4-BE49-F238E27FC236}">
                  <a16:creationId xmlns:a16="http://schemas.microsoft.com/office/drawing/2014/main" id="{706DDA39-CAAD-4A28-2596-7F84F75F8728}"/>
                </a:ext>
              </a:extLst>
            </p:cNvPr>
            <p:cNvSpPr txBox="1"/>
            <p:nvPr/>
          </p:nvSpPr>
          <p:spPr>
            <a:xfrm>
              <a:off x="4682509"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89</a:t>
              </a:r>
              <a:endParaRPr kumimoji="0" lang="en-GB" sz="900" b="1" i="0" u="none" strike="noStrike" kern="0" cap="none" spc="0" normalizeH="0" baseline="0" noProof="0">
                <a:ln>
                  <a:noFill/>
                </a:ln>
                <a:solidFill>
                  <a:srgbClr val="834AC5"/>
                </a:solidFill>
                <a:effectLst/>
                <a:uLnTx/>
                <a:uFillTx/>
                <a:latin typeface="Arial"/>
              </a:endParaRPr>
            </a:p>
          </p:txBody>
        </p:sp>
        <p:sp>
          <p:nvSpPr>
            <p:cNvPr id="188" name="TextBox 762">
              <a:extLst>
                <a:ext uri="{FF2B5EF4-FFF2-40B4-BE49-F238E27FC236}">
                  <a16:creationId xmlns:a16="http://schemas.microsoft.com/office/drawing/2014/main" id="{0777387A-D027-DA34-65B8-22F1C9DA67C8}"/>
                </a:ext>
              </a:extLst>
            </p:cNvPr>
            <p:cNvSpPr txBox="1"/>
            <p:nvPr/>
          </p:nvSpPr>
          <p:spPr>
            <a:xfrm>
              <a:off x="4650447" y="5654500"/>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104</a:t>
              </a:r>
              <a:endParaRPr kumimoji="0" lang="en-GB" sz="900" b="1" i="0" u="none" strike="noStrike" kern="0" cap="none" spc="0" normalizeH="0" baseline="0" noProof="0">
                <a:ln>
                  <a:noFill/>
                </a:ln>
                <a:solidFill>
                  <a:srgbClr val="002855"/>
                </a:solidFill>
                <a:effectLst/>
                <a:uLnTx/>
                <a:uFillTx/>
                <a:latin typeface="Arial"/>
              </a:endParaRPr>
            </a:p>
          </p:txBody>
        </p:sp>
        <p:sp>
          <p:nvSpPr>
            <p:cNvPr id="189" name="TextBox 764">
              <a:extLst>
                <a:ext uri="{FF2B5EF4-FFF2-40B4-BE49-F238E27FC236}">
                  <a16:creationId xmlns:a16="http://schemas.microsoft.com/office/drawing/2014/main" id="{F74F8718-C848-9AC3-B57A-41ED2EC1FC12}"/>
                </a:ext>
              </a:extLst>
            </p:cNvPr>
            <p:cNvSpPr txBox="1"/>
            <p:nvPr/>
          </p:nvSpPr>
          <p:spPr>
            <a:xfrm>
              <a:off x="5103214"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88</a:t>
              </a:r>
              <a:endParaRPr kumimoji="0" lang="en-GB" sz="900" b="1" i="0" u="none" strike="noStrike" kern="0" cap="none" spc="0" normalizeH="0" baseline="0" noProof="0">
                <a:ln>
                  <a:noFill/>
                </a:ln>
                <a:solidFill>
                  <a:srgbClr val="834AC5"/>
                </a:solidFill>
                <a:effectLst/>
                <a:uLnTx/>
                <a:uFillTx/>
                <a:latin typeface="Arial"/>
              </a:endParaRPr>
            </a:p>
          </p:txBody>
        </p:sp>
        <p:sp>
          <p:nvSpPr>
            <p:cNvPr id="190" name="TextBox 765">
              <a:extLst>
                <a:ext uri="{FF2B5EF4-FFF2-40B4-BE49-F238E27FC236}">
                  <a16:creationId xmlns:a16="http://schemas.microsoft.com/office/drawing/2014/main" id="{633B4A0E-EB65-2301-7301-D7A4482A910B}"/>
                </a:ext>
              </a:extLst>
            </p:cNvPr>
            <p:cNvSpPr txBox="1"/>
            <p:nvPr/>
          </p:nvSpPr>
          <p:spPr>
            <a:xfrm>
              <a:off x="5071151" y="5654500"/>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101</a:t>
              </a:r>
              <a:endParaRPr kumimoji="0" lang="en-GB" sz="900" b="1" i="0" u="none" strike="noStrike" kern="0" cap="none" spc="0" normalizeH="0" baseline="0" noProof="0">
                <a:ln>
                  <a:noFill/>
                </a:ln>
                <a:solidFill>
                  <a:srgbClr val="002855"/>
                </a:solidFill>
                <a:effectLst/>
                <a:uLnTx/>
                <a:uFillTx/>
                <a:latin typeface="Arial"/>
              </a:endParaRPr>
            </a:p>
          </p:txBody>
        </p:sp>
        <p:sp>
          <p:nvSpPr>
            <p:cNvPr id="191" name="TextBox 767">
              <a:extLst>
                <a:ext uri="{FF2B5EF4-FFF2-40B4-BE49-F238E27FC236}">
                  <a16:creationId xmlns:a16="http://schemas.microsoft.com/office/drawing/2014/main" id="{D6BE9F4B-6E1D-6060-5906-C94E48C023AF}"/>
                </a:ext>
              </a:extLst>
            </p:cNvPr>
            <p:cNvSpPr txBox="1"/>
            <p:nvPr/>
          </p:nvSpPr>
          <p:spPr>
            <a:xfrm>
              <a:off x="5345151"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78</a:t>
              </a:r>
              <a:endParaRPr kumimoji="0" lang="en-GB" sz="900" b="1" i="0" u="none" strike="noStrike" kern="0" cap="none" spc="0" normalizeH="0" baseline="0" noProof="0">
                <a:ln>
                  <a:noFill/>
                </a:ln>
                <a:solidFill>
                  <a:srgbClr val="834AC5"/>
                </a:solidFill>
                <a:effectLst/>
                <a:uLnTx/>
                <a:uFillTx/>
                <a:latin typeface="Arial"/>
              </a:endParaRPr>
            </a:p>
          </p:txBody>
        </p:sp>
        <p:sp>
          <p:nvSpPr>
            <p:cNvPr id="192" name="TextBox 768">
              <a:extLst>
                <a:ext uri="{FF2B5EF4-FFF2-40B4-BE49-F238E27FC236}">
                  <a16:creationId xmlns:a16="http://schemas.microsoft.com/office/drawing/2014/main" id="{0DA23DE6-DD9D-6A51-78D1-0714E7F0DF76}"/>
                </a:ext>
              </a:extLst>
            </p:cNvPr>
            <p:cNvSpPr txBox="1"/>
            <p:nvPr/>
          </p:nvSpPr>
          <p:spPr>
            <a:xfrm>
              <a:off x="5345151" y="565450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89</a:t>
              </a:r>
              <a:endParaRPr kumimoji="0" lang="en-GB" sz="900" b="1" i="0" u="none" strike="noStrike" kern="0" cap="none" spc="0" normalizeH="0" baseline="0" noProof="0">
                <a:ln>
                  <a:noFill/>
                </a:ln>
                <a:solidFill>
                  <a:srgbClr val="002855"/>
                </a:solidFill>
                <a:effectLst/>
                <a:uLnTx/>
                <a:uFillTx/>
                <a:latin typeface="Arial"/>
              </a:endParaRPr>
            </a:p>
          </p:txBody>
        </p:sp>
        <p:sp>
          <p:nvSpPr>
            <p:cNvPr id="193" name="TextBox 770">
              <a:extLst>
                <a:ext uri="{FF2B5EF4-FFF2-40B4-BE49-F238E27FC236}">
                  <a16:creationId xmlns:a16="http://schemas.microsoft.com/office/drawing/2014/main" id="{8B2AF3FD-8D22-C377-619A-CDD806914370}"/>
                </a:ext>
              </a:extLst>
            </p:cNvPr>
            <p:cNvSpPr txBox="1"/>
            <p:nvPr/>
          </p:nvSpPr>
          <p:spPr>
            <a:xfrm>
              <a:off x="2535797" y="549645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102</a:t>
              </a:r>
              <a:endParaRPr kumimoji="0" lang="en-GB" sz="900" b="1" i="0" u="none" strike="noStrike" kern="0" cap="none" spc="0" normalizeH="0" baseline="0" noProof="0">
                <a:ln>
                  <a:noFill/>
                </a:ln>
                <a:solidFill>
                  <a:srgbClr val="834AC5"/>
                </a:solidFill>
                <a:effectLst/>
                <a:uLnTx/>
                <a:uFillTx/>
                <a:latin typeface="Arial"/>
              </a:endParaRPr>
            </a:p>
          </p:txBody>
        </p:sp>
        <p:sp>
          <p:nvSpPr>
            <p:cNvPr id="194" name="TextBox 771">
              <a:extLst>
                <a:ext uri="{FF2B5EF4-FFF2-40B4-BE49-F238E27FC236}">
                  <a16:creationId xmlns:a16="http://schemas.microsoft.com/office/drawing/2014/main" id="{A6F30748-0B1C-84CE-C285-F963263642FB}"/>
                </a:ext>
              </a:extLst>
            </p:cNvPr>
            <p:cNvSpPr txBox="1"/>
            <p:nvPr/>
          </p:nvSpPr>
          <p:spPr>
            <a:xfrm>
              <a:off x="2517986" y="5645950"/>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109</a:t>
              </a:r>
              <a:endParaRPr kumimoji="0" lang="en-GB" sz="900" b="1" i="0" u="none" strike="noStrike" kern="0" cap="none" spc="0" normalizeH="0" baseline="0" noProof="0">
                <a:ln>
                  <a:noFill/>
                </a:ln>
                <a:solidFill>
                  <a:srgbClr val="002855"/>
                </a:solidFill>
                <a:effectLst/>
                <a:uLnTx/>
                <a:uFillTx/>
                <a:latin typeface="Arial"/>
              </a:endParaRPr>
            </a:p>
          </p:txBody>
        </p:sp>
        <p:sp>
          <p:nvSpPr>
            <p:cNvPr id="195" name="TextBox 773">
              <a:extLst>
                <a:ext uri="{FF2B5EF4-FFF2-40B4-BE49-F238E27FC236}">
                  <a16:creationId xmlns:a16="http://schemas.microsoft.com/office/drawing/2014/main" id="{60F0F4FA-E0B8-B152-4823-53EA6A2EA9E5}"/>
                </a:ext>
              </a:extLst>
            </p:cNvPr>
            <p:cNvSpPr txBox="1"/>
            <p:nvPr/>
          </p:nvSpPr>
          <p:spPr>
            <a:xfrm>
              <a:off x="3834466" y="5495652"/>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96</a:t>
              </a:r>
              <a:endParaRPr kumimoji="0" lang="en-GB" sz="900" b="1" i="0" u="none" strike="noStrike" kern="0" cap="none" spc="0" normalizeH="0" baseline="0" noProof="0">
                <a:ln>
                  <a:noFill/>
                </a:ln>
                <a:solidFill>
                  <a:srgbClr val="834AC5"/>
                </a:solidFill>
                <a:effectLst/>
                <a:uLnTx/>
                <a:uFillTx/>
                <a:latin typeface="Arial"/>
              </a:endParaRPr>
            </a:p>
          </p:txBody>
        </p:sp>
        <p:sp>
          <p:nvSpPr>
            <p:cNvPr id="196" name="TextBox 774">
              <a:extLst>
                <a:ext uri="{FF2B5EF4-FFF2-40B4-BE49-F238E27FC236}">
                  <a16:creationId xmlns:a16="http://schemas.microsoft.com/office/drawing/2014/main" id="{507E2228-1F52-519F-1883-7F1AF528834E}"/>
                </a:ext>
              </a:extLst>
            </p:cNvPr>
            <p:cNvSpPr txBox="1"/>
            <p:nvPr/>
          </p:nvSpPr>
          <p:spPr>
            <a:xfrm>
              <a:off x="3802403" y="5654500"/>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102</a:t>
              </a:r>
              <a:endParaRPr kumimoji="0" lang="en-GB" sz="900" b="1" i="0" u="none" strike="noStrike" kern="0" cap="none" spc="0" normalizeH="0" baseline="0" noProof="0">
                <a:ln>
                  <a:noFill/>
                </a:ln>
                <a:solidFill>
                  <a:srgbClr val="002855"/>
                </a:solidFill>
                <a:effectLst/>
                <a:uLnTx/>
                <a:uFillTx/>
                <a:latin typeface="Arial"/>
              </a:endParaRPr>
            </a:p>
          </p:txBody>
        </p:sp>
        <p:sp>
          <p:nvSpPr>
            <p:cNvPr id="197" name="TextBox 728">
              <a:extLst>
                <a:ext uri="{FF2B5EF4-FFF2-40B4-BE49-F238E27FC236}">
                  <a16:creationId xmlns:a16="http://schemas.microsoft.com/office/drawing/2014/main" id="{42082F0F-17D8-528A-9D36-69A56894E97C}"/>
                </a:ext>
              </a:extLst>
            </p:cNvPr>
            <p:cNvSpPr txBox="1"/>
            <p:nvPr/>
          </p:nvSpPr>
          <p:spPr>
            <a:xfrm>
              <a:off x="1249181"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16</a:t>
              </a:r>
              <a:endParaRPr kumimoji="0" lang="en-GB" sz="900" b="0" i="0" u="none" strike="noStrike" kern="0" cap="none" spc="0" normalizeH="0" baseline="0" noProof="0">
                <a:ln>
                  <a:noFill/>
                </a:ln>
                <a:solidFill>
                  <a:srgbClr val="BFBFBF"/>
                </a:solidFill>
                <a:effectLst/>
                <a:uLnTx/>
                <a:uFillTx/>
                <a:latin typeface="Arial"/>
              </a:endParaRPr>
            </a:p>
          </p:txBody>
        </p:sp>
        <p:sp>
          <p:nvSpPr>
            <p:cNvPr id="198" name="TextBox 729">
              <a:extLst>
                <a:ext uri="{FF2B5EF4-FFF2-40B4-BE49-F238E27FC236}">
                  <a16:creationId xmlns:a16="http://schemas.microsoft.com/office/drawing/2014/main" id="{5F3313F4-8CC2-A0C1-FD67-A8922B457022}"/>
                </a:ext>
              </a:extLst>
            </p:cNvPr>
            <p:cNvSpPr txBox="1"/>
            <p:nvPr/>
          </p:nvSpPr>
          <p:spPr>
            <a:xfrm>
              <a:off x="208197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24</a:t>
              </a:r>
              <a:endParaRPr kumimoji="0" lang="en-GB" sz="900" b="0" i="0" u="none" strike="noStrike" kern="0" cap="none" spc="0" normalizeH="0" baseline="0" noProof="0">
                <a:ln>
                  <a:noFill/>
                </a:ln>
                <a:solidFill>
                  <a:srgbClr val="BFBFBF"/>
                </a:solidFill>
                <a:effectLst/>
                <a:uLnTx/>
                <a:uFillTx/>
                <a:latin typeface="Arial"/>
              </a:endParaRPr>
            </a:p>
          </p:txBody>
        </p:sp>
        <p:sp>
          <p:nvSpPr>
            <p:cNvPr id="199" name="TextBox 730">
              <a:extLst>
                <a:ext uri="{FF2B5EF4-FFF2-40B4-BE49-F238E27FC236}">
                  <a16:creationId xmlns:a16="http://schemas.microsoft.com/office/drawing/2014/main" id="{9285B374-841D-BE58-2F32-C086407D047A}"/>
                </a:ext>
              </a:extLst>
            </p:cNvPr>
            <p:cNvSpPr txBox="1"/>
            <p:nvPr/>
          </p:nvSpPr>
          <p:spPr>
            <a:xfrm>
              <a:off x="1681331"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20</a:t>
              </a:r>
              <a:endParaRPr kumimoji="0" lang="en-GB" sz="900" b="0" i="0" u="none" strike="noStrike" kern="0" cap="none" spc="0" normalizeH="0" baseline="0" noProof="0">
                <a:ln>
                  <a:noFill/>
                </a:ln>
                <a:solidFill>
                  <a:srgbClr val="BFBFBF"/>
                </a:solidFill>
                <a:effectLst/>
                <a:uLnTx/>
                <a:uFillTx/>
                <a:latin typeface="Arial"/>
              </a:endParaRPr>
            </a:p>
          </p:txBody>
        </p:sp>
        <p:sp>
          <p:nvSpPr>
            <p:cNvPr id="200" name="TextBox 731">
              <a:extLst>
                <a:ext uri="{FF2B5EF4-FFF2-40B4-BE49-F238E27FC236}">
                  <a16:creationId xmlns:a16="http://schemas.microsoft.com/office/drawing/2014/main" id="{78FA93E4-305D-B290-4629-7B5D0E5BB347}"/>
                </a:ext>
              </a:extLst>
            </p:cNvPr>
            <p:cNvSpPr txBox="1"/>
            <p:nvPr/>
          </p:nvSpPr>
          <p:spPr>
            <a:xfrm>
              <a:off x="2959820"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32</a:t>
              </a:r>
              <a:endParaRPr kumimoji="0" lang="en-GB" sz="900" b="0" i="0" u="none" strike="noStrike" kern="0" cap="none" spc="0" normalizeH="0" baseline="0" noProof="0">
                <a:ln>
                  <a:noFill/>
                </a:ln>
                <a:solidFill>
                  <a:srgbClr val="BFBFBF"/>
                </a:solidFill>
                <a:effectLst/>
                <a:uLnTx/>
                <a:uFillTx/>
                <a:latin typeface="Arial"/>
              </a:endParaRPr>
            </a:p>
          </p:txBody>
        </p:sp>
        <p:sp>
          <p:nvSpPr>
            <p:cNvPr id="201" name="TextBox 732">
              <a:extLst>
                <a:ext uri="{FF2B5EF4-FFF2-40B4-BE49-F238E27FC236}">
                  <a16:creationId xmlns:a16="http://schemas.microsoft.com/office/drawing/2014/main" id="{160B3667-A4FD-C44C-300A-E64719CCC471}"/>
                </a:ext>
              </a:extLst>
            </p:cNvPr>
            <p:cNvSpPr txBox="1"/>
            <p:nvPr/>
          </p:nvSpPr>
          <p:spPr>
            <a:xfrm>
              <a:off x="425905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44</a:t>
              </a:r>
              <a:endParaRPr kumimoji="0" lang="en-GB" sz="900" b="0" i="0" u="none" strike="noStrike" kern="0" cap="none" spc="0" normalizeH="0" baseline="0" noProof="0">
                <a:ln>
                  <a:noFill/>
                </a:ln>
                <a:solidFill>
                  <a:srgbClr val="BFBFBF"/>
                </a:solidFill>
                <a:effectLst/>
                <a:uLnTx/>
                <a:uFillTx/>
                <a:latin typeface="Arial"/>
              </a:endParaRPr>
            </a:p>
          </p:txBody>
        </p:sp>
        <p:sp>
          <p:nvSpPr>
            <p:cNvPr id="202" name="TextBox 733">
              <a:extLst>
                <a:ext uri="{FF2B5EF4-FFF2-40B4-BE49-F238E27FC236}">
                  <a16:creationId xmlns:a16="http://schemas.microsoft.com/office/drawing/2014/main" id="{61A58C56-A0E1-CA9C-FE18-7126C85296C9}"/>
                </a:ext>
              </a:extLst>
            </p:cNvPr>
            <p:cNvSpPr txBox="1"/>
            <p:nvPr/>
          </p:nvSpPr>
          <p:spPr>
            <a:xfrm>
              <a:off x="5528298"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56</a:t>
              </a:r>
              <a:endParaRPr kumimoji="0" lang="en-GB" sz="900" b="0" i="0" u="none" strike="noStrike" kern="0" cap="none" spc="0" normalizeH="0" baseline="0" noProof="0">
                <a:ln>
                  <a:noFill/>
                </a:ln>
                <a:solidFill>
                  <a:srgbClr val="BFBFBF"/>
                </a:solidFill>
                <a:effectLst/>
                <a:uLnTx/>
                <a:uFillTx/>
                <a:latin typeface="Arial"/>
              </a:endParaRPr>
            </a:p>
          </p:txBody>
        </p:sp>
        <p:sp>
          <p:nvSpPr>
            <p:cNvPr id="203" name="TextBox 734">
              <a:extLst>
                <a:ext uri="{FF2B5EF4-FFF2-40B4-BE49-F238E27FC236}">
                  <a16:creationId xmlns:a16="http://schemas.microsoft.com/office/drawing/2014/main" id="{E7553DA0-1545-B4A2-1B9D-C63B9AC7916E}"/>
                </a:ext>
              </a:extLst>
            </p:cNvPr>
            <p:cNvSpPr txBox="1"/>
            <p:nvPr/>
          </p:nvSpPr>
          <p:spPr>
            <a:xfrm>
              <a:off x="6790519"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68</a:t>
              </a:r>
              <a:endParaRPr kumimoji="0" lang="en-GB" sz="900" b="0" i="0" u="none" strike="noStrike" kern="0" cap="none" spc="0" normalizeH="0" baseline="0" noProof="0">
                <a:ln>
                  <a:noFill/>
                </a:ln>
                <a:solidFill>
                  <a:srgbClr val="BFBFBF"/>
                </a:solidFill>
                <a:effectLst/>
                <a:uLnTx/>
                <a:uFillTx/>
                <a:latin typeface="Arial"/>
              </a:endParaRPr>
            </a:p>
          </p:txBody>
        </p:sp>
        <p:sp>
          <p:nvSpPr>
            <p:cNvPr id="204" name="TextBox 735">
              <a:extLst>
                <a:ext uri="{FF2B5EF4-FFF2-40B4-BE49-F238E27FC236}">
                  <a16:creationId xmlns:a16="http://schemas.microsoft.com/office/drawing/2014/main" id="{AD93432A-91CE-D900-9ABF-77D66A34B19A}"/>
                </a:ext>
              </a:extLst>
            </p:cNvPr>
            <p:cNvSpPr txBox="1"/>
            <p:nvPr/>
          </p:nvSpPr>
          <p:spPr>
            <a:xfrm>
              <a:off x="811317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80</a:t>
              </a:r>
              <a:endParaRPr kumimoji="0" lang="en-GB" sz="900" b="0" i="0" u="none" strike="noStrike" kern="0" cap="none" spc="0" normalizeH="0" baseline="0" noProof="0">
                <a:ln>
                  <a:noFill/>
                </a:ln>
                <a:solidFill>
                  <a:srgbClr val="BFBFBF"/>
                </a:solidFill>
                <a:effectLst/>
                <a:uLnTx/>
                <a:uFillTx/>
                <a:latin typeface="Arial"/>
              </a:endParaRPr>
            </a:p>
          </p:txBody>
        </p:sp>
        <p:sp>
          <p:nvSpPr>
            <p:cNvPr id="205" name="TextBox 736">
              <a:extLst>
                <a:ext uri="{FF2B5EF4-FFF2-40B4-BE49-F238E27FC236}">
                  <a16:creationId xmlns:a16="http://schemas.microsoft.com/office/drawing/2014/main" id="{FFC5AA00-C9E8-496C-C0A9-C3F14CBAF2A1}"/>
                </a:ext>
              </a:extLst>
            </p:cNvPr>
            <p:cNvSpPr txBox="1"/>
            <p:nvPr/>
          </p:nvSpPr>
          <p:spPr>
            <a:xfrm>
              <a:off x="9374325"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92</a:t>
              </a:r>
              <a:endParaRPr kumimoji="0" lang="en-GB" sz="900" b="0" i="0" u="none" strike="noStrike" kern="0" cap="none" spc="0" normalizeH="0" baseline="0" noProof="0">
                <a:ln>
                  <a:noFill/>
                </a:ln>
                <a:solidFill>
                  <a:srgbClr val="BFBFBF"/>
                </a:solidFill>
                <a:effectLst/>
                <a:uLnTx/>
                <a:uFillTx/>
                <a:latin typeface="Arial"/>
              </a:endParaRPr>
            </a:p>
          </p:txBody>
        </p:sp>
        <p:sp>
          <p:nvSpPr>
            <p:cNvPr id="206" name="TextBox 737">
              <a:extLst>
                <a:ext uri="{FF2B5EF4-FFF2-40B4-BE49-F238E27FC236}">
                  <a16:creationId xmlns:a16="http://schemas.microsoft.com/office/drawing/2014/main" id="{DC73FF9C-E483-0341-98F6-47FC6ACB1269}"/>
                </a:ext>
              </a:extLst>
            </p:cNvPr>
            <p:cNvSpPr txBox="1"/>
            <p:nvPr/>
          </p:nvSpPr>
          <p:spPr>
            <a:xfrm>
              <a:off x="10535680" y="5320486"/>
              <a:ext cx="367132"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104</a:t>
              </a:r>
              <a:endParaRPr kumimoji="0" lang="en-GB" sz="900" b="0" i="0" u="none" strike="noStrike" kern="0" cap="none" spc="0" normalizeH="0" baseline="0" noProof="0">
                <a:ln>
                  <a:noFill/>
                </a:ln>
                <a:solidFill>
                  <a:srgbClr val="BFBFBF"/>
                </a:solidFill>
                <a:effectLst/>
                <a:uLnTx/>
                <a:uFillTx/>
                <a:latin typeface="Arial"/>
              </a:endParaRPr>
            </a:p>
          </p:txBody>
        </p:sp>
        <p:sp>
          <p:nvSpPr>
            <p:cNvPr id="207" name="TextBox 757">
              <a:extLst>
                <a:ext uri="{FF2B5EF4-FFF2-40B4-BE49-F238E27FC236}">
                  <a16:creationId xmlns:a16="http://schemas.microsoft.com/office/drawing/2014/main" id="{C8A5FCE5-12B8-2B3C-5D1E-6EA438A9103F}"/>
                </a:ext>
              </a:extLst>
            </p:cNvPr>
            <p:cNvSpPr txBox="1"/>
            <p:nvPr/>
          </p:nvSpPr>
          <p:spPr>
            <a:xfrm>
              <a:off x="3394906"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36</a:t>
              </a:r>
              <a:endParaRPr kumimoji="0" lang="en-GB" sz="900" b="0" i="0" u="none" strike="noStrike" kern="0" cap="none" spc="0" normalizeH="0" baseline="0" noProof="0">
                <a:ln>
                  <a:noFill/>
                </a:ln>
                <a:solidFill>
                  <a:srgbClr val="BFBFBF"/>
                </a:solidFill>
                <a:effectLst/>
                <a:uLnTx/>
                <a:uFillTx/>
                <a:latin typeface="Arial"/>
              </a:endParaRPr>
            </a:p>
          </p:txBody>
        </p:sp>
        <p:sp>
          <p:nvSpPr>
            <p:cNvPr id="208" name="TextBox 760">
              <a:extLst>
                <a:ext uri="{FF2B5EF4-FFF2-40B4-BE49-F238E27FC236}">
                  <a16:creationId xmlns:a16="http://schemas.microsoft.com/office/drawing/2014/main" id="{28A67AF0-6838-A1AA-1411-F287D3D6793A}"/>
                </a:ext>
              </a:extLst>
            </p:cNvPr>
            <p:cNvSpPr txBox="1"/>
            <p:nvPr/>
          </p:nvSpPr>
          <p:spPr>
            <a:xfrm>
              <a:off x="4642323"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48</a:t>
              </a:r>
              <a:endParaRPr kumimoji="0" lang="en-GB" sz="900" b="0" i="0" u="none" strike="noStrike" kern="0" cap="none" spc="0" normalizeH="0" baseline="0" noProof="0">
                <a:ln>
                  <a:noFill/>
                </a:ln>
                <a:solidFill>
                  <a:srgbClr val="BFBFBF"/>
                </a:solidFill>
                <a:effectLst/>
                <a:uLnTx/>
                <a:uFillTx/>
                <a:latin typeface="Arial"/>
              </a:endParaRPr>
            </a:p>
          </p:txBody>
        </p:sp>
        <p:sp>
          <p:nvSpPr>
            <p:cNvPr id="209" name="TextBox 763">
              <a:extLst>
                <a:ext uri="{FF2B5EF4-FFF2-40B4-BE49-F238E27FC236}">
                  <a16:creationId xmlns:a16="http://schemas.microsoft.com/office/drawing/2014/main" id="{67336F55-CD4E-2809-7230-E15F812E836A}"/>
                </a:ext>
              </a:extLst>
            </p:cNvPr>
            <p:cNvSpPr txBox="1"/>
            <p:nvPr/>
          </p:nvSpPr>
          <p:spPr>
            <a:xfrm>
              <a:off x="5063028"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52</a:t>
              </a:r>
              <a:endParaRPr kumimoji="0" lang="en-GB" sz="900" b="0" i="0" u="none" strike="noStrike" kern="0" cap="none" spc="0" normalizeH="0" baseline="0" noProof="0">
                <a:ln>
                  <a:noFill/>
                </a:ln>
                <a:solidFill>
                  <a:srgbClr val="BFBFBF"/>
                </a:solidFill>
                <a:effectLst/>
                <a:uLnTx/>
                <a:uFillTx/>
                <a:latin typeface="Arial"/>
              </a:endParaRPr>
            </a:p>
          </p:txBody>
        </p:sp>
        <p:sp>
          <p:nvSpPr>
            <p:cNvPr id="210" name="TextBox 766">
              <a:extLst>
                <a:ext uri="{FF2B5EF4-FFF2-40B4-BE49-F238E27FC236}">
                  <a16:creationId xmlns:a16="http://schemas.microsoft.com/office/drawing/2014/main" id="{EF1ADA7A-249D-A887-4AD7-EC57F848B948}"/>
                </a:ext>
              </a:extLst>
            </p:cNvPr>
            <p:cNvSpPr txBox="1"/>
            <p:nvPr/>
          </p:nvSpPr>
          <p:spPr>
            <a:xfrm>
              <a:off x="5304965"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54</a:t>
              </a:r>
              <a:endParaRPr kumimoji="0" lang="en-GB" sz="900" b="0" i="0" u="none" strike="noStrike" kern="0" cap="none" spc="0" normalizeH="0" baseline="0" noProof="0">
                <a:ln>
                  <a:noFill/>
                </a:ln>
                <a:solidFill>
                  <a:srgbClr val="BFBFBF"/>
                </a:solidFill>
                <a:effectLst/>
                <a:uLnTx/>
                <a:uFillTx/>
                <a:latin typeface="Arial"/>
              </a:endParaRPr>
            </a:p>
          </p:txBody>
        </p:sp>
        <p:sp>
          <p:nvSpPr>
            <p:cNvPr id="211" name="TextBox 769">
              <a:extLst>
                <a:ext uri="{FF2B5EF4-FFF2-40B4-BE49-F238E27FC236}">
                  <a16:creationId xmlns:a16="http://schemas.microsoft.com/office/drawing/2014/main" id="{F89BC597-EA5C-E6AB-3F4F-00C68500E71D}"/>
                </a:ext>
              </a:extLst>
            </p:cNvPr>
            <p:cNvSpPr txBox="1"/>
            <p:nvPr/>
          </p:nvSpPr>
          <p:spPr>
            <a:xfrm>
              <a:off x="2527670"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28</a:t>
              </a:r>
              <a:endParaRPr kumimoji="0" lang="en-GB" sz="900" b="0" i="0" u="none" strike="noStrike" kern="0" cap="none" spc="0" normalizeH="0" baseline="0" noProof="0">
                <a:ln>
                  <a:noFill/>
                </a:ln>
                <a:solidFill>
                  <a:srgbClr val="BFBFBF"/>
                </a:solidFill>
                <a:effectLst/>
                <a:uLnTx/>
                <a:uFillTx/>
                <a:latin typeface="Arial"/>
              </a:endParaRPr>
            </a:p>
          </p:txBody>
        </p:sp>
        <p:sp>
          <p:nvSpPr>
            <p:cNvPr id="212" name="TextBox 772">
              <a:extLst>
                <a:ext uri="{FF2B5EF4-FFF2-40B4-BE49-F238E27FC236}">
                  <a16:creationId xmlns:a16="http://schemas.microsoft.com/office/drawing/2014/main" id="{7050C98D-2CFD-B58D-A7E8-B2E7361494E7}"/>
                </a:ext>
              </a:extLst>
            </p:cNvPr>
            <p:cNvSpPr txBox="1"/>
            <p:nvPr/>
          </p:nvSpPr>
          <p:spPr>
            <a:xfrm>
              <a:off x="3793356"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40</a:t>
              </a:r>
              <a:endParaRPr kumimoji="0" lang="en-GB" sz="900" b="0" i="0" u="none" strike="noStrike" kern="0" cap="none" spc="0" normalizeH="0" baseline="0" noProof="0">
                <a:ln>
                  <a:noFill/>
                </a:ln>
                <a:solidFill>
                  <a:srgbClr val="BFBFBF"/>
                </a:solidFill>
                <a:effectLst/>
                <a:uLnTx/>
                <a:uFillTx/>
                <a:latin typeface="Arial"/>
              </a:endParaRPr>
            </a:p>
          </p:txBody>
        </p:sp>
        <p:sp>
          <p:nvSpPr>
            <p:cNvPr id="213" name="TextBox 725">
              <a:extLst>
                <a:ext uri="{FF2B5EF4-FFF2-40B4-BE49-F238E27FC236}">
                  <a16:creationId xmlns:a16="http://schemas.microsoft.com/office/drawing/2014/main" id="{0CF39F32-D8B2-5589-DE82-D237552C64EF}"/>
                </a:ext>
              </a:extLst>
            </p:cNvPr>
            <p:cNvSpPr txBox="1"/>
            <p:nvPr/>
          </p:nvSpPr>
          <p:spPr>
            <a:xfrm>
              <a:off x="215871" y="5467284"/>
              <a:ext cx="979280" cy="141245"/>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cs typeface="Arial" panose="020B0604020202020204" pitchFamily="34" charset="0"/>
                </a:rPr>
                <a:t>C2S n</a:t>
              </a:r>
            </a:p>
          </p:txBody>
        </p:sp>
        <p:sp>
          <p:nvSpPr>
            <p:cNvPr id="214" name="TextBox 726">
              <a:extLst>
                <a:ext uri="{FF2B5EF4-FFF2-40B4-BE49-F238E27FC236}">
                  <a16:creationId xmlns:a16="http://schemas.microsoft.com/office/drawing/2014/main" id="{CB1CB159-8BAB-A23C-0112-44E0F001431F}"/>
                </a:ext>
              </a:extLst>
            </p:cNvPr>
            <p:cNvSpPr txBox="1"/>
            <p:nvPr/>
          </p:nvSpPr>
          <p:spPr>
            <a:xfrm>
              <a:off x="213552" y="5636245"/>
              <a:ext cx="979280" cy="141245"/>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cs typeface="Arial" panose="020B0604020202020204" pitchFamily="34" charset="0"/>
                </a:rPr>
                <a:t>C4S n</a:t>
              </a:r>
            </a:p>
          </p:txBody>
        </p:sp>
        <p:sp>
          <p:nvSpPr>
            <p:cNvPr id="215" name="TextBox 724">
              <a:extLst>
                <a:ext uri="{FF2B5EF4-FFF2-40B4-BE49-F238E27FC236}">
                  <a16:creationId xmlns:a16="http://schemas.microsoft.com/office/drawing/2014/main" id="{70BC051A-9C0E-EDCC-C70D-017CA925C91A}"/>
                </a:ext>
              </a:extLst>
            </p:cNvPr>
            <p:cNvSpPr txBox="1"/>
            <p:nvPr/>
          </p:nvSpPr>
          <p:spPr>
            <a:xfrm>
              <a:off x="10809378" y="5299274"/>
              <a:ext cx="670221" cy="160430"/>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BFBFBF"/>
                  </a:solidFill>
                  <a:effectLst/>
                  <a:uLnTx/>
                  <a:uFillTx/>
                  <a:latin typeface="Arial"/>
                  <a:cs typeface="Arial" panose="020B0604020202020204" pitchFamily="34" charset="0"/>
                </a:rPr>
                <a:t>Semana</a:t>
              </a:r>
            </a:p>
          </p:txBody>
        </p:sp>
        <p:grpSp>
          <p:nvGrpSpPr>
            <p:cNvPr id="216" name="Grupo 215">
              <a:extLst>
                <a:ext uri="{FF2B5EF4-FFF2-40B4-BE49-F238E27FC236}">
                  <a16:creationId xmlns:a16="http://schemas.microsoft.com/office/drawing/2014/main" id="{27B51229-9A28-AF55-0AA6-E5781A821B7B}"/>
                </a:ext>
              </a:extLst>
            </p:cNvPr>
            <p:cNvGrpSpPr/>
            <p:nvPr/>
          </p:nvGrpSpPr>
          <p:grpSpPr>
            <a:xfrm>
              <a:off x="9154521" y="4792933"/>
              <a:ext cx="1606849" cy="271294"/>
              <a:chOff x="9212230" y="2244282"/>
              <a:chExt cx="1606849" cy="271294"/>
            </a:xfrm>
          </p:grpSpPr>
          <p:sp>
            <p:nvSpPr>
              <p:cNvPr id="217" name="TextBox 901">
                <a:extLst>
                  <a:ext uri="{FF2B5EF4-FFF2-40B4-BE49-F238E27FC236}">
                    <a16:creationId xmlns:a16="http://schemas.microsoft.com/office/drawing/2014/main" id="{770A4F76-688E-C2B8-EA4F-2C68A564949A}"/>
                  </a:ext>
                </a:extLst>
              </p:cNvPr>
              <p:cNvSpPr txBox="1"/>
              <p:nvPr/>
            </p:nvSpPr>
            <p:spPr>
              <a:xfrm>
                <a:off x="9635305" y="2244282"/>
                <a:ext cx="1183353" cy="98110"/>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34AC5"/>
                    </a:solidFill>
                    <a:effectLst/>
                    <a:uLnTx/>
                    <a:uFillTx/>
                    <a:latin typeface="Arial"/>
                    <a:cs typeface="Arial" panose="020B0604020202020204" pitchFamily="34" charset="0"/>
                  </a:rPr>
                  <a:t>LEBRI 250 mg c2s</a:t>
                </a:r>
              </a:p>
            </p:txBody>
          </p:sp>
          <p:cxnSp>
            <p:nvCxnSpPr>
              <p:cNvPr id="218" name="Straight Connector 902">
                <a:extLst>
                  <a:ext uri="{FF2B5EF4-FFF2-40B4-BE49-F238E27FC236}">
                    <a16:creationId xmlns:a16="http://schemas.microsoft.com/office/drawing/2014/main" id="{A2FAAD14-7FE1-0CCD-D12C-87F6A74F53EB}"/>
                  </a:ext>
                </a:extLst>
              </p:cNvPr>
              <p:cNvCxnSpPr>
                <a:cxnSpLocks/>
              </p:cNvCxnSpPr>
              <p:nvPr/>
            </p:nvCxnSpPr>
            <p:spPr>
              <a:xfrm>
                <a:off x="9212230" y="2333203"/>
                <a:ext cx="363577" cy="0"/>
              </a:xfrm>
              <a:prstGeom prst="line">
                <a:avLst/>
              </a:prstGeom>
              <a:noFill/>
              <a:ln w="28575" cap="flat" cmpd="sng" algn="ctr">
                <a:solidFill>
                  <a:srgbClr val="834AC5"/>
                </a:solidFill>
                <a:prstDash val="solid"/>
              </a:ln>
              <a:effectLst/>
            </p:spPr>
          </p:cxnSp>
          <p:sp>
            <p:nvSpPr>
              <p:cNvPr id="219" name="Oval 903">
                <a:extLst>
                  <a:ext uri="{FF2B5EF4-FFF2-40B4-BE49-F238E27FC236}">
                    <a16:creationId xmlns:a16="http://schemas.microsoft.com/office/drawing/2014/main" id="{3A1D7749-027B-F172-D6D0-22C7A7E48EC2}"/>
                  </a:ext>
                </a:extLst>
              </p:cNvPr>
              <p:cNvSpPr/>
              <p:nvPr/>
            </p:nvSpPr>
            <p:spPr>
              <a:xfrm>
                <a:off x="9362562" y="2296904"/>
                <a:ext cx="71999" cy="73582"/>
              </a:xfrm>
              <a:prstGeom prst="ellipse">
                <a:avLst/>
              </a:prstGeom>
              <a:solidFill>
                <a:srgbClr val="834AC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834AC5"/>
                  </a:solidFill>
                  <a:effectLst/>
                  <a:uLnTx/>
                  <a:uFillTx/>
                  <a:latin typeface="Arial" panose="020B0604020202020204"/>
                </a:endParaRPr>
              </a:p>
            </p:txBody>
          </p:sp>
          <p:sp>
            <p:nvSpPr>
              <p:cNvPr id="220" name="TextBox 904">
                <a:extLst>
                  <a:ext uri="{FF2B5EF4-FFF2-40B4-BE49-F238E27FC236}">
                    <a16:creationId xmlns:a16="http://schemas.microsoft.com/office/drawing/2014/main" id="{358765CB-5E32-3425-B80B-A75DCCA0A4AA}"/>
                  </a:ext>
                </a:extLst>
              </p:cNvPr>
              <p:cNvSpPr txBox="1"/>
              <p:nvPr/>
            </p:nvSpPr>
            <p:spPr>
              <a:xfrm>
                <a:off x="9636827" y="2419322"/>
                <a:ext cx="1182252" cy="95537"/>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2855"/>
                    </a:solidFill>
                    <a:effectLst/>
                    <a:uLnTx/>
                    <a:uFillTx/>
                    <a:latin typeface="Arial"/>
                    <a:cs typeface="Arial" panose="020B0604020202020204" pitchFamily="34" charset="0"/>
                  </a:rPr>
                  <a:t>LEBRI 250 mg c4s</a:t>
                </a:r>
              </a:p>
            </p:txBody>
          </p:sp>
          <p:cxnSp>
            <p:nvCxnSpPr>
              <p:cNvPr id="221" name="Straight Connector 905">
                <a:extLst>
                  <a:ext uri="{FF2B5EF4-FFF2-40B4-BE49-F238E27FC236}">
                    <a16:creationId xmlns:a16="http://schemas.microsoft.com/office/drawing/2014/main" id="{68F2572E-EC03-02EC-1D3A-788F5480E61C}"/>
                  </a:ext>
                </a:extLst>
              </p:cNvPr>
              <p:cNvCxnSpPr>
                <a:cxnSpLocks/>
              </p:cNvCxnSpPr>
              <p:nvPr/>
            </p:nvCxnSpPr>
            <p:spPr>
              <a:xfrm>
                <a:off x="9212230" y="2475467"/>
                <a:ext cx="363577" cy="0"/>
              </a:xfrm>
              <a:prstGeom prst="line">
                <a:avLst/>
              </a:prstGeom>
              <a:solidFill>
                <a:srgbClr val="7F7F7F"/>
              </a:solidFill>
              <a:ln w="28575" cap="flat" cmpd="sng" algn="ctr">
                <a:solidFill>
                  <a:srgbClr val="002855"/>
                </a:solidFill>
                <a:prstDash val="solid"/>
              </a:ln>
              <a:effectLst/>
            </p:spPr>
          </p:cxnSp>
          <p:sp>
            <p:nvSpPr>
              <p:cNvPr id="222" name="Oval 903">
                <a:extLst>
                  <a:ext uri="{FF2B5EF4-FFF2-40B4-BE49-F238E27FC236}">
                    <a16:creationId xmlns:a16="http://schemas.microsoft.com/office/drawing/2014/main" id="{FD03CB2C-5313-0BBD-136C-AF93FCB5DBB7}"/>
                  </a:ext>
                </a:extLst>
              </p:cNvPr>
              <p:cNvSpPr/>
              <p:nvPr/>
            </p:nvSpPr>
            <p:spPr>
              <a:xfrm>
                <a:off x="9358018" y="2441994"/>
                <a:ext cx="72000" cy="73582"/>
              </a:xfrm>
              <a:prstGeom prst="ellipse">
                <a:avLst/>
              </a:prstGeom>
              <a:solidFill>
                <a:srgbClr val="00285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Arial" panose="020B0604020202020204"/>
                </a:endParaRPr>
              </a:p>
            </p:txBody>
          </p:sp>
        </p:grpSp>
      </p:grpSp>
      <p:sp>
        <p:nvSpPr>
          <p:cNvPr id="225" name="Rectángulo: esquinas redondeadas 224">
            <a:extLst>
              <a:ext uri="{FF2B5EF4-FFF2-40B4-BE49-F238E27FC236}">
                <a16:creationId xmlns:a16="http://schemas.microsoft.com/office/drawing/2014/main" id="{58E2FBC3-A7B0-2394-5AB1-73E881E8511B}"/>
              </a:ext>
            </a:extLst>
          </p:cNvPr>
          <p:cNvSpPr/>
          <p:nvPr/>
        </p:nvSpPr>
        <p:spPr>
          <a:xfrm>
            <a:off x="3256253" y="4925498"/>
            <a:ext cx="6198887" cy="563255"/>
          </a:xfrm>
          <a:prstGeom prst="roundRect">
            <a:avLst>
              <a:gd name="adj" fmla="val 9903"/>
            </a:avLst>
          </a:prstGeom>
          <a:solidFill>
            <a:srgbClr val="F1F2F2">
              <a:alpha val="98000"/>
            </a:srgbClr>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s-ES" sz="1400" b="1" i="0" u="none" strike="noStrike" kern="1200" cap="none" spc="0" normalizeH="0" baseline="0" noProof="0">
                <a:ln>
                  <a:noFill/>
                </a:ln>
                <a:solidFill>
                  <a:srgbClr val="003867"/>
                </a:solidFill>
                <a:effectLst/>
                <a:uLnTx/>
                <a:uFillTx/>
                <a:latin typeface="Arial"/>
                <a:ea typeface="+mn-ea"/>
                <a:cs typeface="+mn-cs"/>
              </a:rPr>
              <a:t>pacientes analizados a los 2 años que habían alcanzado EASI 75 en la semana 16 mantuvieron la respuesta con la dosis mensual.</a:t>
            </a:r>
            <a:r>
              <a:rPr kumimoji="0" lang="es-ES" sz="1800" b="1" i="0" u="none" strike="noStrike" kern="1200" cap="none" spc="0" normalizeH="0" baseline="30000" noProof="0">
                <a:ln>
                  <a:noFill/>
                </a:ln>
                <a:solidFill>
                  <a:srgbClr val="003867"/>
                </a:solidFill>
                <a:effectLst/>
                <a:uLnTx/>
                <a:uFillTx/>
                <a:latin typeface="Arial"/>
                <a:ea typeface="+mn-ea"/>
                <a:cs typeface="+mn-cs"/>
              </a:rPr>
              <a:t>1</a:t>
            </a:r>
            <a:r>
              <a:rPr kumimoji="0" lang="es-ES" sz="1800" b="1" i="0" u="none" strike="noStrike" kern="1200" cap="none" spc="0" normalizeH="0" baseline="0" noProof="0">
                <a:ln>
                  <a:noFill/>
                </a:ln>
                <a:solidFill>
                  <a:srgbClr val="003867"/>
                </a:solidFill>
                <a:effectLst/>
                <a:uLnTx/>
                <a:uFillTx/>
                <a:latin typeface="Arial"/>
                <a:ea typeface="+mn-ea"/>
                <a:cs typeface="+mn-cs"/>
              </a:rPr>
              <a:t> </a:t>
            </a:r>
            <a:endParaRPr kumimoji="0" lang="en-GB" sz="1800" b="1"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227" name="Chart 8">
            <a:extLst>
              <a:ext uri="{FF2B5EF4-FFF2-40B4-BE49-F238E27FC236}">
                <a16:creationId xmlns:a16="http://schemas.microsoft.com/office/drawing/2014/main" id="{FFE25926-C2CE-289E-6EE9-0D94EA87FA24}"/>
              </a:ext>
            </a:extLst>
          </p:cNvPr>
          <p:cNvGraphicFramePr/>
          <p:nvPr>
            <p:extLst>
              <p:ext uri="{D42A27DB-BD31-4B8C-83A1-F6EECF244321}">
                <p14:modId xmlns:p14="http://schemas.microsoft.com/office/powerpoint/2010/main" val="2671310507"/>
              </p:ext>
            </p:extLst>
          </p:nvPr>
        </p:nvGraphicFramePr>
        <p:xfrm>
          <a:off x="2188542" y="4631125"/>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228" name="CuadroTexto 227">
            <a:extLst>
              <a:ext uri="{FF2B5EF4-FFF2-40B4-BE49-F238E27FC236}">
                <a16:creationId xmlns:a16="http://schemas.microsoft.com/office/drawing/2014/main" id="{2F2CC813-D36D-2B22-56BC-1C368F2591D8}"/>
              </a:ext>
            </a:extLst>
          </p:cNvPr>
          <p:cNvSpPr txBox="1"/>
          <p:nvPr/>
        </p:nvSpPr>
        <p:spPr>
          <a:xfrm>
            <a:off x="2595692" y="501345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96% </a:t>
            </a:r>
          </a:p>
        </p:txBody>
      </p:sp>
      <p:pic>
        <p:nvPicPr>
          <p:cNvPr id="4" name="Imagen 3" descr="Forma, Rectángulo&#10;&#10;Descripción generada automáticamente">
            <a:extLst>
              <a:ext uri="{FF2B5EF4-FFF2-40B4-BE49-F238E27FC236}">
                <a16:creationId xmlns:a16="http://schemas.microsoft.com/office/drawing/2014/main" id="{54A3C942-20B1-131F-4B75-D2C7560AC9BC}"/>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6" name="Imagen 5" descr="Forma, Rectángulo&#10;&#10;Descripción generada automáticamente">
            <a:extLst>
              <a:ext uri="{FF2B5EF4-FFF2-40B4-BE49-F238E27FC236}">
                <a16:creationId xmlns:a16="http://schemas.microsoft.com/office/drawing/2014/main" id="{CC95D555-DE83-8076-74C2-4B38C43E3FB9}"/>
              </a:ext>
            </a:extLst>
          </p:cNvPr>
          <p:cNvPicPr>
            <a:picLocks noChangeAspect="1"/>
          </p:cNvPicPr>
          <p:nvPr/>
        </p:nvPicPr>
        <p:blipFill>
          <a:blip r:embed="rId5"/>
          <a:stretch>
            <a:fillRect/>
          </a:stretch>
        </p:blipFill>
        <p:spPr>
          <a:xfrm>
            <a:off x="382724" y="1619639"/>
            <a:ext cx="1459172" cy="1004676"/>
          </a:xfrm>
          <a:prstGeom prst="rect">
            <a:avLst/>
          </a:prstGeom>
        </p:spPr>
      </p:pic>
      <p:sp>
        <p:nvSpPr>
          <p:cNvPr id="2" name="Marcador de pie de página 76">
            <a:extLst>
              <a:ext uri="{FF2B5EF4-FFF2-40B4-BE49-F238E27FC236}">
                <a16:creationId xmlns:a16="http://schemas.microsoft.com/office/drawing/2014/main" id="{D289072C-F94D-94EE-3ADC-23786C3047E8}"/>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Datos observados. No todos los pacientes que completaron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ADvocate</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1 y 2 se incluyeron en el estudio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ADjoin</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CXS: cada X semanas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Mantenimiento de la respuesta hasta la semana 104 en pacientes con respuesta EASI 75 en la semana 16 sin haber recibido medicación de rescate.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1. Serra-Baldrich E, Warren RB, Guttman-</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Yassky</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E,et</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al. Eficacia y seguridad sostenida de lebrikizumab durante dos años en pacientes con dermatitis atópica de moderada a grave. Poster P3104 presentado en la AEDV 2024; 22-25 Mayo 2024; Madrid, España.</a:t>
            </a:r>
          </a:p>
        </p:txBody>
      </p:sp>
    </p:spTree>
    <p:extLst>
      <p:ext uri="{BB962C8B-B14F-4D97-AF65-F5344CB8AC3E}">
        <p14:creationId xmlns:p14="http://schemas.microsoft.com/office/powerpoint/2010/main" val="2403114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upo 136">
            <a:extLst>
              <a:ext uri="{FF2B5EF4-FFF2-40B4-BE49-F238E27FC236}">
                <a16:creationId xmlns:a16="http://schemas.microsoft.com/office/drawing/2014/main" id="{22639972-A918-3212-F2E9-D5371C786661}"/>
              </a:ext>
            </a:extLst>
          </p:cNvPr>
          <p:cNvGrpSpPr/>
          <p:nvPr/>
        </p:nvGrpSpPr>
        <p:grpSpPr>
          <a:xfrm>
            <a:off x="264617" y="2115586"/>
            <a:ext cx="11255011" cy="2276226"/>
            <a:chOff x="224588" y="3509019"/>
            <a:chExt cx="11255011" cy="2276226"/>
          </a:xfrm>
        </p:grpSpPr>
        <p:sp>
          <p:nvSpPr>
            <p:cNvPr id="138" name="TextBox 185">
              <a:extLst>
                <a:ext uri="{FF2B5EF4-FFF2-40B4-BE49-F238E27FC236}">
                  <a16:creationId xmlns:a16="http://schemas.microsoft.com/office/drawing/2014/main" id="{98371648-19CA-2D64-0AD9-1FEE609CA85C}"/>
                </a:ext>
              </a:extLst>
            </p:cNvPr>
            <p:cNvSpPr txBox="1"/>
            <p:nvPr/>
          </p:nvSpPr>
          <p:spPr>
            <a:xfrm>
              <a:off x="10655818" y="547802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68</a:t>
              </a:r>
              <a:endParaRPr kumimoji="0" lang="en-GB" sz="900" b="1" i="0" u="none" strike="noStrike" kern="0" cap="none" spc="0" normalizeH="0" baseline="0" noProof="0">
                <a:ln>
                  <a:noFill/>
                </a:ln>
                <a:solidFill>
                  <a:srgbClr val="834AC5"/>
                </a:solidFill>
                <a:effectLst/>
                <a:uLnTx/>
                <a:uFillTx/>
                <a:latin typeface="Arial"/>
              </a:endParaRPr>
            </a:p>
          </p:txBody>
        </p:sp>
        <p:sp>
          <p:nvSpPr>
            <p:cNvPr id="139" name="TextBox 194">
              <a:extLst>
                <a:ext uri="{FF2B5EF4-FFF2-40B4-BE49-F238E27FC236}">
                  <a16:creationId xmlns:a16="http://schemas.microsoft.com/office/drawing/2014/main" id="{807D3251-3D40-3C17-1215-E912F7A442C0}"/>
                </a:ext>
              </a:extLst>
            </p:cNvPr>
            <p:cNvSpPr txBox="1"/>
            <p:nvPr/>
          </p:nvSpPr>
          <p:spPr>
            <a:xfrm>
              <a:off x="10655818" y="564421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80</a:t>
              </a:r>
              <a:endParaRPr kumimoji="0" lang="en-GB" sz="900" b="1" i="0" u="none" strike="noStrike" kern="0" cap="none" spc="0" normalizeH="0" baseline="0" noProof="0">
                <a:ln>
                  <a:noFill/>
                </a:ln>
                <a:solidFill>
                  <a:srgbClr val="002855"/>
                </a:solidFill>
                <a:effectLst/>
                <a:uLnTx/>
                <a:uFillTx/>
                <a:latin typeface="Arial"/>
              </a:endParaRPr>
            </a:p>
          </p:txBody>
        </p:sp>
        <p:cxnSp>
          <p:nvCxnSpPr>
            <p:cNvPr id="140" name="Straight Connector 144">
              <a:extLst>
                <a:ext uri="{FF2B5EF4-FFF2-40B4-BE49-F238E27FC236}">
                  <a16:creationId xmlns:a16="http://schemas.microsoft.com/office/drawing/2014/main" id="{506567FD-FC5B-409B-8AF4-FCAFFE865611}"/>
                </a:ext>
              </a:extLst>
            </p:cNvPr>
            <p:cNvCxnSpPr/>
            <p:nvPr/>
          </p:nvCxnSpPr>
          <p:spPr>
            <a:xfrm>
              <a:off x="5170978" y="3845218"/>
              <a:ext cx="0" cy="1426642"/>
            </a:xfrm>
            <a:prstGeom prst="line">
              <a:avLst/>
            </a:prstGeom>
            <a:noFill/>
            <a:ln w="12700" cap="flat" cmpd="sng" algn="ctr">
              <a:solidFill>
                <a:srgbClr val="BFBFBF"/>
              </a:solidFill>
              <a:prstDash val="dash"/>
            </a:ln>
            <a:effectLst/>
          </p:spPr>
        </p:cxnSp>
        <p:graphicFrame>
          <p:nvGraphicFramePr>
            <p:cNvPr id="141" name="Chart 143">
              <a:extLst>
                <a:ext uri="{FF2B5EF4-FFF2-40B4-BE49-F238E27FC236}">
                  <a16:creationId xmlns:a16="http://schemas.microsoft.com/office/drawing/2014/main" id="{5B60A7DD-793F-C773-2E85-58FAA10D8EE4}"/>
                </a:ext>
              </a:extLst>
            </p:cNvPr>
            <p:cNvGraphicFramePr/>
            <p:nvPr>
              <p:extLst>
                <p:ext uri="{D42A27DB-BD31-4B8C-83A1-F6EECF244321}">
                  <p14:modId xmlns:p14="http://schemas.microsoft.com/office/powerpoint/2010/main" val="2365761081"/>
                </p:ext>
              </p:extLst>
            </p:nvPr>
          </p:nvGraphicFramePr>
          <p:xfrm>
            <a:off x="864068" y="3509019"/>
            <a:ext cx="10170320" cy="2017432"/>
          </p:xfrm>
          <a:graphic>
            <a:graphicData uri="http://schemas.openxmlformats.org/drawingml/2006/chart">
              <c:chart xmlns:c="http://schemas.openxmlformats.org/drawingml/2006/chart" xmlns:r="http://schemas.openxmlformats.org/officeDocument/2006/relationships" r:id="rId3"/>
            </a:graphicData>
          </a:graphic>
        </p:graphicFrame>
        <p:sp>
          <p:nvSpPr>
            <p:cNvPr id="142" name="TextBox 147">
              <a:extLst>
                <a:ext uri="{FF2B5EF4-FFF2-40B4-BE49-F238E27FC236}">
                  <a16:creationId xmlns:a16="http://schemas.microsoft.com/office/drawing/2014/main" id="{5293ACEC-6570-B2B0-FF28-27256B0276E2}"/>
                </a:ext>
              </a:extLst>
            </p:cNvPr>
            <p:cNvSpPr txBox="1"/>
            <p:nvPr/>
          </p:nvSpPr>
          <p:spPr>
            <a:xfrm>
              <a:off x="10785841" y="3796667"/>
              <a:ext cx="671703" cy="210501"/>
            </a:xfrm>
            <a:prstGeom prst="rect">
              <a:avLst/>
            </a:prstGeom>
            <a:noFill/>
          </p:spPr>
          <p:txBody>
            <a:bodyPr wrap="square" lIns="35434" tIns="35434" rIns="35434" bIns="35434" rtlCol="0" anchor="ctr">
              <a:noAutofit/>
            </a:bodyPr>
            <a:lstStyle/>
            <a:p>
              <a:pPr marL="0" marR="0" lvl="0" indent="0" algn="ctr" defTabSz="450022"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2346A"/>
                  </a:solidFill>
                  <a:effectLst/>
                  <a:uLnTx/>
                  <a:uFillTx/>
                  <a:latin typeface="Arial"/>
                </a:rPr>
                <a:t>82.5</a:t>
              </a:r>
            </a:p>
          </p:txBody>
        </p:sp>
        <p:sp>
          <p:nvSpPr>
            <p:cNvPr id="143" name="TextBox 148">
              <a:extLst>
                <a:ext uri="{FF2B5EF4-FFF2-40B4-BE49-F238E27FC236}">
                  <a16:creationId xmlns:a16="http://schemas.microsoft.com/office/drawing/2014/main" id="{FF3BF408-55A1-162A-247E-D0A6682A33F1}"/>
                </a:ext>
              </a:extLst>
            </p:cNvPr>
            <p:cNvSpPr txBox="1"/>
            <p:nvPr/>
          </p:nvSpPr>
          <p:spPr>
            <a:xfrm>
              <a:off x="10788401" y="4168475"/>
              <a:ext cx="671703" cy="210501"/>
            </a:xfrm>
            <a:prstGeom prst="rect">
              <a:avLst/>
            </a:prstGeom>
            <a:noFill/>
          </p:spPr>
          <p:txBody>
            <a:bodyPr wrap="square" lIns="35434" tIns="35434" rIns="35434" bIns="35434" rtlCol="0" anchor="ctr">
              <a:noAutofit/>
            </a:bodyPr>
            <a:lstStyle/>
            <a:p>
              <a:pPr marL="0" marR="0" lvl="0" indent="0" algn="ctr" defTabSz="450022"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rPr>
                <a:t>82.4</a:t>
              </a:r>
              <a:endParaRPr kumimoji="0" lang="en-US" b="1" i="0" u="none" strike="noStrike" kern="0" cap="none" spc="0" normalizeH="0" baseline="0" noProof="0">
                <a:ln>
                  <a:noFill/>
                </a:ln>
                <a:solidFill>
                  <a:srgbClr val="7A45B8"/>
                </a:solidFill>
                <a:effectLst/>
                <a:uLnTx/>
                <a:uFillTx/>
                <a:latin typeface="Arial"/>
                <a:cs typeface="Arial"/>
              </a:endParaRPr>
            </a:p>
          </p:txBody>
        </p:sp>
        <p:sp>
          <p:nvSpPr>
            <p:cNvPr id="144" name="TextBox 149">
              <a:extLst>
                <a:ext uri="{FF2B5EF4-FFF2-40B4-BE49-F238E27FC236}">
                  <a16:creationId xmlns:a16="http://schemas.microsoft.com/office/drawing/2014/main" id="{6003738E-A45B-9C46-AE35-06292CA6690B}"/>
                </a:ext>
              </a:extLst>
            </p:cNvPr>
            <p:cNvSpPr txBox="1"/>
            <p:nvPr/>
          </p:nvSpPr>
          <p:spPr>
            <a:xfrm rot="16200000">
              <a:off x="225467" y="4218334"/>
              <a:ext cx="1247878" cy="526313"/>
            </a:xfrm>
            <a:prstGeom prst="rect">
              <a:avLst/>
            </a:prstGeom>
            <a:noFill/>
          </p:spPr>
          <p:txBody>
            <a:bodyPr wrap="square" lIns="36000" tIns="36000" rIns="36000" bIns="36000" rtlCol="0">
              <a:noAutofit/>
            </a:bodyPr>
            <a:lstStyle>
              <a:defPPr>
                <a:defRPr lang="es-ES"/>
              </a:defPPr>
              <a:lvl1pPr lvl="0" indent="0" algn="ctr">
                <a:lnSpc>
                  <a:spcPct val="90000"/>
                </a:lnSpc>
                <a:spcBef>
                  <a:spcPts val="0"/>
                </a:spcBef>
                <a:spcAft>
                  <a:spcPts val="1200"/>
                </a:spcAft>
                <a:buFontTx/>
                <a:buNone/>
                <a:defRPr sz="1400" b="1">
                  <a:gradFill flip="none" rotWithShape="1">
                    <a:gsLst>
                      <a:gs pos="68000">
                        <a:schemeClr val="accent4"/>
                      </a:gs>
                      <a:gs pos="12000">
                        <a:schemeClr val="accent4"/>
                      </a:gs>
                      <a:gs pos="45000">
                        <a:schemeClr val="accent2"/>
                      </a:gs>
                      <a:gs pos="88000">
                        <a:schemeClr val="accent2"/>
                      </a:gs>
                    </a:gsLst>
                    <a:lin ang="0" scaled="1"/>
                    <a:tileRect/>
                  </a:gradFill>
                  <a:latin typeface="Arial"/>
                  <a:ea typeface="+mj-ea"/>
                  <a:cs typeface="+mj-cs"/>
                </a:defRPr>
              </a:lvl1pPr>
            </a:lstStyle>
            <a:p>
              <a:pPr marL="0" marR="0" lvl="0" indent="0" algn="ctr" defTabSz="914400" eaLnBrk="1" fontAlgn="auto" latinLnBrk="0" hangingPunct="1">
                <a:lnSpc>
                  <a:spcPct val="90000"/>
                </a:lnSpc>
                <a:spcBef>
                  <a:spcPts val="0"/>
                </a:spcBef>
                <a:spcAft>
                  <a:spcPts val="1200"/>
                </a:spcAft>
                <a:buClrTx/>
                <a:buSzTx/>
                <a:buFontTx/>
                <a:buNone/>
                <a:tabLst/>
                <a:defRPr/>
              </a:pPr>
              <a:r>
                <a:rPr kumimoji="0" lang="es-ES" sz="1200" b="1" i="0" u="none" strike="noStrike" kern="0" cap="none" spc="0" normalizeH="0" baseline="0" noProof="0">
                  <a:ln>
                    <a:noFill/>
                  </a:ln>
                  <a:solidFill>
                    <a:srgbClr val="002855"/>
                  </a:solidFill>
                  <a:effectLst/>
                  <a:uLnTx/>
                  <a:uFillTx/>
                  <a:latin typeface="Arial"/>
                  <a:ea typeface="+mj-ea"/>
                  <a:cs typeface="+mj-cs"/>
                </a:rPr>
                <a:t>Pacientes con EASI 90 (%)</a:t>
              </a:r>
            </a:p>
          </p:txBody>
        </p:sp>
        <p:sp>
          <p:nvSpPr>
            <p:cNvPr id="145" name="TextBox 727">
              <a:extLst>
                <a:ext uri="{FF2B5EF4-FFF2-40B4-BE49-F238E27FC236}">
                  <a16:creationId xmlns:a16="http://schemas.microsoft.com/office/drawing/2014/main" id="{DCBE70DD-B8F0-58CF-7B9E-44BF03CF2167}"/>
                </a:ext>
              </a:extLst>
            </p:cNvPr>
            <p:cNvSpPr txBox="1"/>
            <p:nvPr/>
          </p:nvSpPr>
          <p:spPr>
            <a:xfrm>
              <a:off x="1243727" y="548186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112</a:t>
              </a:r>
              <a:endParaRPr kumimoji="0" lang="en-GB" sz="900" b="1" i="0" u="none" strike="noStrike" kern="0" cap="none" spc="0" normalizeH="0" baseline="0" noProof="0">
                <a:ln>
                  <a:noFill/>
                </a:ln>
                <a:solidFill>
                  <a:srgbClr val="834AC5"/>
                </a:solidFill>
                <a:effectLst/>
                <a:uLnTx/>
                <a:uFillTx/>
                <a:latin typeface="Arial"/>
              </a:endParaRPr>
            </a:p>
          </p:txBody>
        </p:sp>
        <p:sp>
          <p:nvSpPr>
            <p:cNvPr id="146" name="TextBox 738">
              <a:extLst>
                <a:ext uri="{FF2B5EF4-FFF2-40B4-BE49-F238E27FC236}">
                  <a16:creationId xmlns:a16="http://schemas.microsoft.com/office/drawing/2014/main" id="{0BFEB117-78C8-D01C-E5BC-2F7540503B5B}"/>
                </a:ext>
              </a:extLst>
            </p:cNvPr>
            <p:cNvSpPr txBox="1"/>
            <p:nvPr/>
          </p:nvSpPr>
          <p:spPr>
            <a:xfrm>
              <a:off x="1243727"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115</a:t>
              </a:r>
              <a:endParaRPr kumimoji="0" lang="en-GB" sz="900" b="1" i="0" u="none" strike="noStrike" kern="0" cap="none" spc="0" normalizeH="0" baseline="0" noProof="0">
                <a:ln>
                  <a:noFill/>
                </a:ln>
                <a:solidFill>
                  <a:srgbClr val="002855"/>
                </a:solidFill>
                <a:effectLst/>
                <a:uLnTx/>
                <a:uFillTx/>
                <a:latin typeface="Arial"/>
              </a:endParaRPr>
            </a:p>
          </p:txBody>
        </p:sp>
        <p:sp>
          <p:nvSpPr>
            <p:cNvPr id="147" name="TextBox 739">
              <a:extLst>
                <a:ext uri="{FF2B5EF4-FFF2-40B4-BE49-F238E27FC236}">
                  <a16:creationId xmlns:a16="http://schemas.microsoft.com/office/drawing/2014/main" id="{3D233FC2-9A92-A73E-6049-60EFA258AAAB}"/>
                </a:ext>
              </a:extLst>
            </p:cNvPr>
            <p:cNvSpPr txBox="1"/>
            <p:nvPr/>
          </p:nvSpPr>
          <p:spPr>
            <a:xfrm>
              <a:off x="2080794" y="548186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111</a:t>
              </a:r>
              <a:endParaRPr kumimoji="0" lang="en-GB" sz="900" b="1" i="0" u="none" strike="noStrike" kern="0" cap="none" spc="0" normalizeH="0" baseline="0" noProof="0">
                <a:ln>
                  <a:noFill/>
                </a:ln>
                <a:solidFill>
                  <a:srgbClr val="834AC5"/>
                </a:solidFill>
                <a:effectLst/>
                <a:uLnTx/>
                <a:uFillTx/>
                <a:latin typeface="Arial"/>
              </a:endParaRPr>
            </a:p>
          </p:txBody>
        </p:sp>
        <p:sp>
          <p:nvSpPr>
            <p:cNvPr id="148" name="TextBox 740">
              <a:extLst>
                <a:ext uri="{FF2B5EF4-FFF2-40B4-BE49-F238E27FC236}">
                  <a16:creationId xmlns:a16="http://schemas.microsoft.com/office/drawing/2014/main" id="{98ABCB53-8069-9E73-F516-88BCF66A6FA5}"/>
                </a:ext>
              </a:extLst>
            </p:cNvPr>
            <p:cNvSpPr txBox="1"/>
            <p:nvPr/>
          </p:nvSpPr>
          <p:spPr>
            <a:xfrm>
              <a:off x="1679530" y="548186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110</a:t>
              </a:r>
              <a:endParaRPr kumimoji="0" lang="en-GB" sz="900" b="1" i="0" u="none" strike="noStrike" kern="0" cap="none" spc="0" normalizeH="0" baseline="0" noProof="0">
                <a:ln>
                  <a:noFill/>
                </a:ln>
                <a:solidFill>
                  <a:srgbClr val="834AC5"/>
                </a:solidFill>
                <a:effectLst/>
                <a:uLnTx/>
                <a:uFillTx/>
                <a:latin typeface="Arial"/>
              </a:endParaRPr>
            </a:p>
          </p:txBody>
        </p:sp>
        <p:sp>
          <p:nvSpPr>
            <p:cNvPr id="149" name="TextBox 741">
              <a:extLst>
                <a:ext uri="{FF2B5EF4-FFF2-40B4-BE49-F238E27FC236}">
                  <a16:creationId xmlns:a16="http://schemas.microsoft.com/office/drawing/2014/main" id="{E341FCEA-F726-60E4-F175-B4847AE8A67D}"/>
                </a:ext>
              </a:extLst>
            </p:cNvPr>
            <p:cNvSpPr txBox="1"/>
            <p:nvPr/>
          </p:nvSpPr>
          <p:spPr>
            <a:xfrm>
              <a:off x="2954180" y="548186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103</a:t>
              </a:r>
              <a:endParaRPr kumimoji="0" lang="en-GB" sz="900" b="1" i="0" u="none" strike="noStrike" kern="0" cap="none" spc="0" normalizeH="0" baseline="0" noProof="0">
                <a:ln>
                  <a:noFill/>
                </a:ln>
                <a:solidFill>
                  <a:srgbClr val="834AC5"/>
                </a:solidFill>
                <a:effectLst/>
                <a:uLnTx/>
                <a:uFillTx/>
                <a:latin typeface="Arial"/>
              </a:endParaRPr>
            </a:p>
          </p:txBody>
        </p:sp>
        <p:sp>
          <p:nvSpPr>
            <p:cNvPr id="150" name="TextBox 742">
              <a:extLst>
                <a:ext uri="{FF2B5EF4-FFF2-40B4-BE49-F238E27FC236}">
                  <a16:creationId xmlns:a16="http://schemas.microsoft.com/office/drawing/2014/main" id="{B337B912-1A56-04C4-143F-0FB5317B6C09}"/>
                </a:ext>
              </a:extLst>
            </p:cNvPr>
            <p:cNvSpPr txBox="1"/>
            <p:nvPr/>
          </p:nvSpPr>
          <p:spPr>
            <a:xfrm>
              <a:off x="4288902"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93</a:t>
              </a:r>
              <a:endParaRPr kumimoji="0" lang="en-GB" sz="900" b="1" i="0" u="none" strike="noStrike" kern="0" cap="none" spc="0" normalizeH="0" baseline="0" noProof="0">
                <a:ln>
                  <a:noFill/>
                </a:ln>
                <a:solidFill>
                  <a:srgbClr val="834AC5"/>
                </a:solidFill>
                <a:effectLst/>
                <a:uLnTx/>
                <a:uFillTx/>
                <a:latin typeface="Arial"/>
              </a:endParaRPr>
            </a:p>
          </p:txBody>
        </p:sp>
        <p:sp>
          <p:nvSpPr>
            <p:cNvPr id="151" name="TextBox 743">
              <a:extLst>
                <a:ext uri="{FF2B5EF4-FFF2-40B4-BE49-F238E27FC236}">
                  <a16:creationId xmlns:a16="http://schemas.microsoft.com/office/drawing/2014/main" id="{08317C18-9BAB-823F-3D8B-E88463117E9D}"/>
                </a:ext>
              </a:extLst>
            </p:cNvPr>
            <p:cNvSpPr txBox="1"/>
            <p:nvPr/>
          </p:nvSpPr>
          <p:spPr>
            <a:xfrm>
              <a:off x="5553384"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79</a:t>
              </a:r>
              <a:endParaRPr kumimoji="0" lang="en-GB" sz="900" b="1" i="0" u="none" strike="noStrike" kern="0" cap="none" spc="0" normalizeH="0" baseline="0" noProof="0">
                <a:ln>
                  <a:noFill/>
                </a:ln>
                <a:solidFill>
                  <a:srgbClr val="834AC5"/>
                </a:solidFill>
                <a:effectLst/>
                <a:uLnTx/>
                <a:uFillTx/>
                <a:latin typeface="Arial"/>
              </a:endParaRPr>
            </a:p>
          </p:txBody>
        </p:sp>
        <p:sp>
          <p:nvSpPr>
            <p:cNvPr id="152" name="TextBox 744">
              <a:extLst>
                <a:ext uri="{FF2B5EF4-FFF2-40B4-BE49-F238E27FC236}">
                  <a16:creationId xmlns:a16="http://schemas.microsoft.com/office/drawing/2014/main" id="{CD861BC9-D79C-FE88-E1AC-47513F73E6C6}"/>
                </a:ext>
              </a:extLst>
            </p:cNvPr>
            <p:cNvSpPr txBox="1"/>
            <p:nvPr/>
          </p:nvSpPr>
          <p:spPr>
            <a:xfrm>
              <a:off x="6815467" y="547802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78</a:t>
              </a:r>
              <a:endParaRPr kumimoji="0" lang="en-GB" sz="900" b="1" i="0" u="none" strike="noStrike" kern="0" cap="none" spc="0" normalizeH="0" baseline="0" noProof="0">
                <a:ln>
                  <a:noFill/>
                </a:ln>
                <a:solidFill>
                  <a:srgbClr val="834AC5"/>
                </a:solidFill>
                <a:effectLst/>
                <a:uLnTx/>
                <a:uFillTx/>
                <a:latin typeface="Arial"/>
              </a:endParaRPr>
            </a:p>
          </p:txBody>
        </p:sp>
        <p:sp>
          <p:nvSpPr>
            <p:cNvPr id="153" name="TextBox 745">
              <a:extLst>
                <a:ext uri="{FF2B5EF4-FFF2-40B4-BE49-F238E27FC236}">
                  <a16:creationId xmlns:a16="http://schemas.microsoft.com/office/drawing/2014/main" id="{C7766471-A373-7026-7008-A2223D6728AB}"/>
                </a:ext>
              </a:extLst>
            </p:cNvPr>
            <p:cNvSpPr txBox="1"/>
            <p:nvPr/>
          </p:nvSpPr>
          <p:spPr>
            <a:xfrm>
              <a:off x="8139172" y="547802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77</a:t>
              </a:r>
              <a:endParaRPr kumimoji="0" lang="en-GB" sz="900" b="1" i="0" u="none" strike="noStrike" kern="0" cap="none" spc="0" normalizeH="0" baseline="0" noProof="0">
                <a:ln>
                  <a:noFill/>
                </a:ln>
                <a:solidFill>
                  <a:srgbClr val="834AC5"/>
                </a:solidFill>
                <a:effectLst/>
                <a:uLnTx/>
                <a:uFillTx/>
                <a:latin typeface="Arial"/>
              </a:endParaRPr>
            </a:p>
          </p:txBody>
        </p:sp>
        <p:sp>
          <p:nvSpPr>
            <p:cNvPr id="154" name="TextBox 746">
              <a:extLst>
                <a:ext uri="{FF2B5EF4-FFF2-40B4-BE49-F238E27FC236}">
                  <a16:creationId xmlns:a16="http://schemas.microsoft.com/office/drawing/2014/main" id="{F887ECBA-1307-3194-7D0D-6EBA31A33F0B}"/>
                </a:ext>
              </a:extLst>
            </p:cNvPr>
            <p:cNvSpPr txBox="1"/>
            <p:nvPr/>
          </p:nvSpPr>
          <p:spPr>
            <a:xfrm>
              <a:off x="9400319" y="547802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72</a:t>
              </a:r>
              <a:endParaRPr kumimoji="0" lang="en-GB" sz="900" b="1" i="0" u="none" strike="noStrike" kern="0" cap="none" spc="0" normalizeH="0" baseline="0" noProof="0">
                <a:ln>
                  <a:noFill/>
                </a:ln>
                <a:solidFill>
                  <a:srgbClr val="834AC5"/>
                </a:solidFill>
                <a:effectLst/>
                <a:uLnTx/>
                <a:uFillTx/>
                <a:latin typeface="Arial"/>
              </a:endParaRPr>
            </a:p>
          </p:txBody>
        </p:sp>
        <p:sp>
          <p:nvSpPr>
            <p:cNvPr id="155" name="TextBox 748">
              <a:extLst>
                <a:ext uri="{FF2B5EF4-FFF2-40B4-BE49-F238E27FC236}">
                  <a16:creationId xmlns:a16="http://schemas.microsoft.com/office/drawing/2014/main" id="{756F977B-835C-715F-D719-498D5A04FCE6}"/>
                </a:ext>
              </a:extLst>
            </p:cNvPr>
            <p:cNvSpPr txBox="1"/>
            <p:nvPr/>
          </p:nvSpPr>
          <p:spPr>
            <a:xfrm>
              <a:off x="2080794"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114</a:t>
              </a:r>
              <a:endParaRPr kumimoji="0" lang="en-GB" sz="900" b="1" i="0" u="none" strike="noStrike" kern="0" cap="none" spc="0" normalizeH="0" baseline="0" noProof="0">
                <a:ln>
                  <a:noFill/>
                </a:ln>
                <a:solidFill>
                  <a:srgbClr val="002855"/>
                </a:solidFill>
                <a:effectLst/>
                <a:uLnTx/>
                <a:uFillTx/>
                <a:latin typeface="Arial"/>
              </a:endParaRPr>
            </a:p>
          </p:txBody>
        </p:sp>
        <p:sp>
          <p:nvSpPr>
            <p:cNvPr id="156" name="TextBox 749">
              <a:extLst>
                <a:ext uri="{FF2B5EF4-FFF2-40B4-BE49-F238E27FC236}">
                  <a16:creationId xmlns:a16="http://schemas.microsoft.com/office/drawing/2014/main" id="{9EDA1661-E57E-2B19-B14C-BCB13E307104}"/>
                </a:ext>
              </a:extLst>
            </p:cNvPr>
            <p:cNvSpPr txBox="1"/>
            <p:nvPr/>
          </p:nvSpPr>
          <p:spPr>
            <a:xfrm>
              <a:off x="1679530"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111</a:t>
              </a:r>
              <a:endParaRPr kumimoji="0" lang="en-GB" sz="900" b="1" i="0" u="none" strike="noStrike" kern="0" cap="none" spc="0" normalizeH="0" baseline="0" noProof="0">
                <a:ln>
                  <a:noFill/>
                </a:ln>
                <a:solidFill>
                  <a:srgbClr val="002855"/>
                </a:solidFill>
                <a:effectLst/>
                <a:uLnTx/>
                <a:uFillTx/>
                <a:latin typeface="Arial"/>
              </a:endParaRPr>
            </a:p>
          </p:txBody>
        </p:sp>
        <p:sp>
          <p:nvSpPr>
            <p:cNvPr id="229" name="TextBox 750">
              <a:extLst>
                <a:ext uri="{FF2B5EF4-FFF2-40B4-BE49-F238E27FC236}">
                  <a16:creationId xmlns:a16="http://schemas.microsoft.com/office/drawing/2014/main" id="{4436B439-F7EB-1FDF-74B3-679DBB2A5106}"/>
                </a:ext>
              </a:extLst>
            </p:cNvPr>
            <p:cNvSpPr txBox="1"/>
            <p:nvPr/>
          </p:nvSpPr>
          <p:spPr>
            <a:xfrm>
              <a:off x="2954180"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108</a:t>
              </a:r>
              <a:endParaRPr kumimoji="0" lang="en-GB" sz="900" b="1" i="0" u="none" strike="noStrike" kern="0" cap="none" spc="0" normalizeH="0" baseline="0" noProof="0">
                <a:ln>
                  <a:noFill/>
                </a:ln>
                <a:solidFill>
                  <a:srgbClr val="002855"/>
                </a:solidFill>
                <a:effectLst/>
                <a:uLnTx/>
                <a:uFillTx/>
                <a:latin typeface="Arial"/>
              </a:endParaRPr>
            </a:p>
          </p:txBody>
        </p:sp>
        <p:sp>
          <p:nvSpPr>
            <p:cNvPr id="230" name="TextBox 751">
              <a:extLst>
                <a:ext uri="{FF2B5EF4-FFF2-40B4-BE49-F238E27FC236}">
                  <a16:creationId xmlns:a16="http://schemas.microsoft.com/office/drawing/2014/main" id="{39A23818-DD99-AEA4-81D2-C0FF59FE53A6}"/>
                </a:ext>
              </a:extLst>
            </p:cNvPr>
            <p:cNvSpPr txBox="1"/>
            <p:nvPr/>
          </p:nvSpPr>
          <p:spPr>
            <a:xfrm>
              <a:off x="4248122"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103</a:t>
              </a:r>
              <a:endParaRPr kumimoji="0" lang="en-GB" sz="900" b="1" i="0" u="none" strike="noStrike" kern="0" cap="none" spc="0" normalizeH="0" baseline="0" noProof="0">
                <a:ln>
                  <a:noFill/>
                </a:ln>
                <a:solidFill>
                  <a:srgbClr val="002855"/>
                </a:solidFill>
                <a:effectLst/>
                <a:uLnTx/>
                <a:uFillTx/>
                <a:latin typeface="Arial"/>
              </a:endParaRPr>
            </a:p>
          </p:txBody>
        </p:sp>
        <p:sp>
          <p:nvSpPr>
            <p:cNvPr id="231" name="TextBox 752">
              <a:extLst>
                <a:ext uri="{FF2B5EF4-FFF2-40B4-BE49-F238E27FC236}">
                  <a16:creationId xmlns:a16="http://schemas.microsoft.com/office/drawing/2014/main" id="{A18C582F-B3DE-C18F-BA96-57A89F13F49F}"/>
                </a:ext>
              </a:extLst>
            </p:cNvPr>
            <p:cNvSpPr txBox="1"/>
            <p:nvPr/>
          </p:nvSpPr>
          <p:spPr>
            <a:xfrm>
              <a:off x="5554193" y="5645373"/>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93</a:t>
              </a:r>
              <a:endParaRPr kumimoji="0" lang="en-GB" sz="900" b="1" i="0" u="none" strike="noStrike" kern="0" cap="none" spc="0" normalizeH="0" baseline="0" noProof="0">
                <a:ln>
                  <a:noFill/>
                </a:ln>
                <a:solidFill>
                  <a:srgbClr val="002855"/>
                </a:solidFill>
                <a:effectLst/>
                <a:uLnTx/>
                <a:uFillTx/>
                <a:latin typeface="Arial"/>
              </a:endParaRPr>
            </a:p>
          </p:txBody>
        </p:sp>
        <p:sp>
          <p:nvSpPr>
            <p:cNvPr id="232" name="TextBox 753">
              <a:extLst>
                <a:ext uri="{FF2B5EF4-FFF2-40B4-BE49-F238E27FC236}">
                  <a16:creationId xmlns:a16="http://schemas.microsoft.com/office/drawing/2014/main" id="{6644E6DF-8985-32E3-D55B-3C05B7D3DD8C}"/>
                </a:ext>
              </a:extLst>
            </p:cNvPr>
            <p:cNvSpPr txBox="1"/>
            <p:nvPr/>
          </p:nvSpPr>
          <p:spPr>
            <a:xfrm>
              <a:off x="6815467" y="564421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93</a:t>
              </a:r>
              <a:endParaRPr kumimoji="0" lang="en-GB" sz="900" b="1" i="0" u="none" strike="noStrike" kern="0" cap="none" spc="0" normalizeH="0" baseline="0" noProof="0">
                <a:ln>
                  <a:noFill/>
                </a:ln>
                <a:solidFill>
                  <a:srgbClr val="002855"/>
                </a:solidFill>
                <a:effectLst/>
                <a:uLnTx/>
                <a:uFillTx/>
                <a:latin typeface="Arial"/>
              </a:endParaRPr>
            </a:p>
          </p:txBody>
        </p:sp>
        <p:sp>
          <p:nvSpPr>
            <p:cNvPr id="233" name="TextBox 754">
              <a:extLst>
                <a:ext uri="{FF2B5EF4-FFF2-40B4-BE49-F238E27FC236}">
                  <a16:creationId xmlns:a16="http://schemas.microsoft.com/office/drawing/2014/main" id="{E229873A-B51E-F4BF-4494-B1F580DFE5DD}"/>
                </a:ext>
              </a:extLst>
            </p:cNvPr>
            <p:cNvSpPr txBox="1"/>
            <p:nvPr/>
          </p:nvSpPr>
          <p:spPr>
            <a:xfrm>
              <a:off x="8139172" y="564421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84</a:t>
              </a:r>
              <a:endParaRPr kumimoji="0" lang="en-GB" sz="900" b="1" i="0" u="none" strike="noStrike" kern="0" cap="none" spc="0" normalizeH="0" baseline="0" noProof="0">
                <a:ln>
                  <a:noFill/>
                </a:ln>
                <a:solidFill>
                  <a:srgbClr val="002855"/>
                </a:solidFill>
                <a:effectLst/>
                <a:uLnTx/>
                <a:uFillTx/>
                <a:latin typeface="Arial"/>
              </a:endParaRPr>
            </a:p>
          </p:txBody>
        </p:sp>
        <p:sp>
          <p:nvSpPr>
            <p:cNvPr id="234" name="TextBox 755">
              <a:extLst>
                <a:ext uri="{FF2B5EF4-FFF2-40B4-BE49-F238E27FC236}">
                  <a16:creationId xmlns:a16="http://schemas.microsoft.com/office/drawing/2014/main" id="{DD9CF7ED-C186-E14F-0C00-9B671C09AD92}"/>
                </a:ext>
              </a:extLst>
            </p:cNvPr>
            <p:cNvSpPr txBox="1"/>
            <p:nvPr/>
          </p:nvSpPr>
          <p:spPr>
            <a:xfrm>
              <a:off x="9400319" y="5644210"/>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83</a:t>
              </a:r>
              <a:endParaRPr kumimoji="0" lang="en-GB" sz="900" b="1" i="0" u="none" strike="noStrike" kern="0" cap="none" spc="0" normalizeH="0" baseline="0" noProof="0">
                <a:ln>
                  <a:noFill/>
                </a:ln>
                <a:solidFill>
                  <a:srgbClr val="002855"/>
                </a:solidFill>
                <a:effectLst/>
                <a:uLnTx/>
                <a:uFillTx/>
                <a:latin typeface="Arial"/>
              </a:endParaRPr>
            </a:p>
          </p:txBody>
        </p:sp>
        <p:sp>
          <p:nvSpPr>
            <p:cNvPr id="235" name="TextBox 758">
              <a:extLst>
                <a:ext uri="{FF2B5EF4-FFF2-40B4-BE49-F238E27FC236}">
                  <a16:creationId xmlns:a16="http://schemas.microsoft.com/office/drawing/2014/main" id="{FDDA6A1C-567B-A97B-9604-54192D76DC58}"/>
                </a:ext>
              </a:extLst>
            </p:cNvPr>
            <p:cNvSpPr txBox="1"/>
            <p:nvPr/>
          </p:nvSpPr>
          <p:spPr>
            <a:xfrm>
              <a:off x="3421318"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97</a:t>
              </a:r>
              <a:endParaRPr kumimoji="0" lang="en-GB" sz="900" b="1" i="0" u="none" strike="noStrike" kern="0" cap="none" spc="0" normalizeH="0" baseline="0" noProof="0">
                <a:ln>
                  <a:noFill/>
                </a:ln>
                <a:solidFill>
                  <a:srgbClr val="834AC5"/>
                </a:solidFill>
                <a:effectLst/>
                <a:uLnTx/>
                <a:uFillTx/>
                <a:latin typeface="Arial"/>
              </a:endParaRPr>
            </a:p>
          </p:txBody>
        </p:sp>
        <p:sp>
          <p:nvSpPr>
            <p:cNvPr id="236" name="TextBox 759">
              <a:extLst>
                <a:ext uri="{FF2B5EF4-FFF2-40B4-BE49-F238E27FC236}">
                  <a16:creationId xmlns:a16="http://schemas.microsoft.com/office/drawing/2014/main" id="{1B21B2A4-F5DE-940B-6B9A-2302CF770FE3}"/>
                </a:ext>
              </a:extLst>
            </p:cNvPr>
            <p:cNvSpPr txBox="1"/>
            <p:nvPr/>
          </p:nvSpPr>
          <p:spPr>
            <a:xfrm>
              <a:off x="3421318" y="5645373"/>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99</a:t>
              </a:r>
              <a:endParaRPr kumimoji="0" lang="en-GB" sz="900" b="1" i="0" u="none" strike="noStrike" kern="0" cap="none" spc="0" normalizeH="0" baseline="0" noProof="0">
                <a:ln>
                  <a:noFill/>
                </a:ln>
                <a:solidFill>
                  <a:srgbClr val="002855"/>
                </a:solidFill>
                <a:effectLst/>
                <a:uLnTx/>
                <a:uFillTx/>
                <a:latin typeface="Arial"/>
              </a:endParaRPr>
            </a:p>
          </p:txBody>
        </p:sp>
        <p:sp>
          <p:nvSpPr>
            <p:cNvPr id="237" name="TextBox 761">
              <a:extLst>
                <a:ext uri="{FF2B5EF4-FFF2-40B4-BE49-F238E27FC236}">
                  <a16:creationId xmlns:a16="http://schemas.microsoft.com/office/drawing/2014/main" id="{4C648482-E36C-F601-3DBF-B453239F0DC2}"/>
                </a:ext>
              </a:extLst>
            </p:cNvPr>
            <p:cNvSpPr txBox="1"/>
            <p:nvPr/>
          </p:nvSpPr>
          <p:spPr>
            <a:xfrm>
              <a:off x="4668218"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89</a:t>
              </a:r>
              <a:endParaRPr kumimoji="0" lang="en-GB" sz="900" b="1" i="0" u="none" strike="noStrike" kern="0" cap="none" spc="0" normalizeH="0" baseline="0" noProof="0">
                <a:ln>
                  <a:noFill/>
                </a:ln>
                <a:solidFill>
                  <a:srgbClr val="834AC5"/>
                </a:solidFill>
                <a:effectLst/>
                <a:uLnTx/>
                <a:uFillTx/>
                <a:latin typeface="Arial"/>
              </a:endParaRPr>
            </a:p>
          </p:txBody>
        </p:sp>
        <p:sp>
          <p:nvSpPr>
            <p:cNvPr id="238" name="TextBox 762">
              <a:extLst>
                <a:ext uri="{FF2B5EF4-FFF2-40B4-BE49-F238E27FC236}">
                  <a16:creationId xmlns:a16="http://schemas.microsoft.com/office/drawing/2014/main" id="{B1D1FA60-76DD-5B4C-E978-45A35C085353}"/>
                </a:ext>
              </a:extLst>
            </p:cNvPr>
            <p:cNvSpPr txBox="1"/>
            <p:nvPr/>
          </p:nvSpPr>
          <p:spPr>
            <a:xfrm>
              <a:off x="4636158"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104</a:t>
              </a:r>
              <a:endParaRPr kumimoji="0" lang="en-GB" sz="900" b="1" i="0" u="none" strike="noStrike" kern="0" cap="none" spc="0" normalizeH="0" baseline="0" noProof="0">
                <a:ln>
                  <a:noFill/>
                </a:ln>
                <a:solidFill>
                  <a:srgbClr val="002855"/>
                </a:solidFill>
                <a:effectLst/>
                <a:uLnTx/>
                <a:uFillTx/>
                <a:latin typeface="Arial"/>
              </a:endParaRPr>
            </a:p>
          </p:txBody>
        </p:sp>
        <p:sp>
          <p:nvSpPr>
            <p:cNvPr id="239" name="TextBox 764">
              <a:extLst>
                <a:ext uri="{FF2B5EF4-FFF2-40B4-BE49-F238E27FC236}">
                  <a16:creationId xmlns:a16="http://schemas.microsoft.com/office/drawing/2014/main" id="{D272B9A8-0C3D-32A2-A4C5-836857DAD27D}"/>
                </a:ext>
              </a:extLst>
            </p:cNvPr>
            <p:cNvSpPr txBox="1"/>
            <p:nvPr/>
          </p:nvSpPr>
          <p:spPr>
            <a:xfrm>
              <a:off x="5088922"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88</a:t>
              </a:r>
              <a:endParaRPr kumimoji="0" lang="en-GB" sz="900" b="1" i="0" u="none" strike="noStrike" kern="0" cap="none" spc="0" normalizeH="0" baseline="0" noProof="0">
                <a:ln>
                  <a:noFill/>
                </a:ln>
                <a:solidFill>
                  <a:srgbClr val="834AC5"/>
                </a:solidFill>
                <a:effectLst/>
                <a:uLnTx/>
                <a:uFillTx/>
                <a:latin typeface="Arial"/>
              </a:endParaRPr>
            </a:p>
          </p:txBody>
        </p:sp>
        <p:sp>
          <p:nvSpPr>
            <p:cNvPr id="240" name="TextBox 765">
              <a:extLst>
                <a:ext uri="{FF2B5EF4-FFF2-40B4-BE49-F238E27FC236}">
                  <a16:creationId xmlns:a16="http://schemas.microsoft.com/office/drawing/2014/main" id="{19F7FFFA-B0AE-310D-0DB3-D70D26C9645B}"/>
                </a:ext>
              </a:extLst>
            </p:cNvPr>
            <p:cNvSpPr txBox="1"/>
            <p:nvPr/>
          </p:nvSpPr>
          <p:spPr>
            <a:xfrm>
              <a:off x="5056862"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101</a:t>
              </a:r>
              <a:endParaRPr kumimoji="0" lang="en-GB" sz="900" b="1" i="0" u="none" strike="noStrike" kern="0" cap="none" spc="0" normalizeH="0" baseline="0" noProof="0">
                <a:ln>
                  <a:noFill/>
                </a:ln>
                <a:solidFill>
                  <a:srgbClr val="002855"/>
                </a:solidFill>
                <a:effectLst/>
                <a:uLnTx/>
                <a:uFillTx/>
                <a:latin typeface="Arial"/>
              </a:endParaRPr>
            </a:p>
          </p:txBody>
        </p:sp>
        <p:sp>
          <p:nvSpPr>
            <p:cNvPr id="241" name="TextBox 767">
              <a:extLst>
                <a:ext uri="{FF2B5EF4-FFF2-40B4-BE49-F238E27FC236}">
                  <a16:creationId xmlns:a16="http://schemas.microsoft.com/office/drawing/2014/main" id="{7E5AB5CE-AB38-5AFE-D801-487EF69C29F6}"/>
                </a:ext>
              </a:extLst>
            </p:cNvPr>
            <p:cNvSpPr txBox="1"/>
            <p:nvPr/>
          </p:nvSpPr>
          <p:spPr>
            <a:xfrm>
              <a:off x="5330457"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78</a:t>
              </a:r>
              <a:endParaRPr kumimoji="0" lang="en-GB" sz="900" b="1" i="0" u="none" strike="noStrike" kern="0" cap="none" spc="0" normalizeH="0" baseline="0" noProof="0">
                <a:ln>
                  <a:noFill/>
                </a:ln>
                <a:solidFill>
                  <a:srgbClr val="834AC5"/>
                </a:solidFill>
                <a:effectLst/>
                <a:uLnTx/>
                <a:uFillTx/>
                <a:latin typeface="Arial"/>
              </a:endParaRPr>
            </a:p>
          </p:txBody>
        </p:sp>
        <p:sp>
          <p:nvSpPr>
            <p:cNvPr id="242" name="TextBox 768">
              <a:extLst>
                <a:ext uri="{FF2B5EF4-FFF2-40B4-BE49-F238E27FC236}">
                  <a16:creationId xmlns:a16="http://schemas.microsoft.com/office/drawing/2014/main" id="{C672BAE4-CE5E-BE80-ED40-1A72D4BEB333}"/>
                </a:ext>
              </a:extLst>
            </p:cNvPr>
            <p:cNvSpPr txBox="1"/>
            <p:nvPr/>
          </p:nvSpPr>
          <p:spPr>
            <a:xfrm>
              <a:off x="5330457" y="5645373"/>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89</a:t>
              </a:r>
              <a:endParaRPr kumimoji="0" lang="en-GB" sz="900" b="1" i="0" u="none" strike="noStrike" kern="0" cap="none" spc="0" normalizeH="0" baseline="0" noProof="0">
                <a:ln>
                  <a:noFill/>
                </a:ln>
                <a:solidFill>
                  <a:srgbClr val="002855"/>
                </a:solidFill>
                <a:effectLst/>
                <a:uLnTx/>
                <a:uFillTx/>
                <a:latin typeface="Arial"/>
              </a:endParaRPr>
            </a:p>
          </p:txBody>
        </p:sp>
        <p:sp>
          <p:nvSpPr>
            <p:cNvPr id="243" name="TextBox 770">
              <a:extLst>
                <a:ext uri="{FF2B5EF4-FFF2-40B4-BE49-F238E27FC236}">
                  <a16:creationId xmlns:a16="http://schemas.microsoft.com/office/drawing/2014/main" id="{C422B4C0-E88F-0134-2127-27A930AD3201}"/>
                </a:ext>
              </a:extLst>
            </p:cNvPr>
            <p:cNvSpPr txBox="1"/>
            <p:nvPr/>
          </p:nvSpPr>
          <p:spPr>
            <a:xfrm>
              <a:off x="2526487" y="5481869"/>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102</a:t>
              </a:r>
              <a:endParaRPr kumimoji="0" lang="en-GB" sz="900" b="1" i="0" u="none" strike="noStrike" kern="0" cap="none" spc="0" normalizeH="0" baseline="0" noProof="0">
                <a:ln>
                  <a:noFill/>
                </a:ln>
                <a:solidFill>
                  <a:srgbClr val="834AC5"/>
                </a:solidFill>
                <a:effectLst/>
                <a:uLnTx/>
                <a:uFillTx/>
                <a:latin typeface="Arial"/>
              </a:endParaRPr>
            </a:p>
          </p:txBody>
        </p:sp>
        <p:sp>
          <p:nvSpPr>
            <p:cNvPr id="244" name="TextBox 771">
              <a:extLst>
                <a:ext uri="{FF2B5EF4-FFF2-40B4-BE49-F238E27FC236}">
                  <a16:creationId xmlns:a16="http://schemas.microsoft.com/office/drawing/2014/main" id="{524F11CF-4931-5D8B-4DBA-27A31217B842}"/>
                </a:ext>
              </a:extLst>
            </p:cNvPr>
            <p:cNvSpPr txBox="1"/>
            <p:nvPr/>
          </p:nvSpPr>
          <p:spPr>
            <a:xfrm>
              <a:off x="2526487"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109</a:t>
              </a:r>
              <a:endParaRPr kumimoji="0" lang="en-GB" sz="900" b="1" i="0" u="none" strike="noStrike" kern="0" cap="none" spc="0" normalizeH="0" baseline="0" noProof="0">
                <a:ln>
                  <a:noFill/>
                </a:ln>
                <a:solidFill>
                  <a:srgbClr val="002855"/>
                </a:solidFill>
                <a:effectLst/>
                <a:uLnTx/>
                <a:uFillTx/>
                <a:latin typeface="Arial"/>
              </a:endParaRPr>
            </a:p>
          </p:txBody>
        </p:sp>
        <p:sp>
          <p:nvSpPr>
            <p:cNvPr id="245" name="TextBox 773">
              <a:extLst>
                <a:ext uri="{FF2B5EF4-FFF2-40B4-BE49-F238E27FC236}">
                  <a16:creationId xmlns:a16="http://schemas.microsoft.com/office/drawing/2014/main" id="{B9F3789F-3C94-3DDB-036B-F94D1DA6D4FC}"/>
                </a:ext>
              </a:extLst>
            </p:cNvPr>
            <p:cNvSpPr txBox="1"/>
            <p:nvPr/>
          </p:nvSpPr>
          <p:spPr>
            <a:xfrm>
              <a:off x="3820174" y="5481869"/>
              <a:ext cx="128240"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rPr>
                <a:t>96</a:t>
              </a:r>
              <a:endParaRPr kumimoji="0" lang="en-GB" sz="900" b="1" i="0" u="none" strike="noStrike" kern="0" cap="none" spc="0" normalizeH="0" baseline="0" noProof="0">
                <a:ln>
                  <a:noFill/>
                </a:ln>
                <a:solidFill>
                  <a:srgbClr val="834AC5"/>
                </a:solidFill>
                <a:effectLst/>
                <a:uLnTx/>
                <a:uFillTx/>
                <a:latin typeface="Arial"/>
              </a:endParaRPr>
            </a:p>
          </p:txBody>
        </p:sp>
        <p:sp>
          <p:nvSpPr>
            <p:cNvPr id="246" name="TextBox 774">
              <a:extLst>
                <a:ext uri="{FF2B5EF4-FFF2-40B4-BE49-F238E27FC236}">
                  <a16:creationId xmlns:a16="http://schemas.microsoft.com/office/drawing/2014/main" id="{CF8A36E2-6B74-D625-E302-C35E49F08929}"/>
                </a:ext>
              </a:extLst>
            </p:cNvPr>
            <p:cNvSpPr txBox="1"/>
            <p:nvPr/>
          </p:nvSpPr>
          <p:spPr>
            <a:xfrm>
              <a:off x="3788114" y="5645373"/>
              <a:ext cx="192361" cy="138499"/>
            </a:xfrm>
            <a:prstGeom prst="rect">
              <a:avLst/>
            </a:prstGeom>
            <a:noFill/>
          </p:spPr>
          <p:txBody>
            <a:bodyPr wrap="non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rPr>
                <a:t>102</a:t>
              </a:r>
              <a:endParaRPr kumimoji="0" lang="en-GB" sz="900" b="1" i="0" u="none" strike="noStrike" kern="0" cap="none" spc="0" normalizeH="0" baseline="0" noProof="0">
                <a:ln>
                  <a:noFill/>
                </a:ln>
                <a:solidFill>
                  <a:srgbClr val="002855"/>
                </a:solidFill>
                <a:effectLst/>
                <a:uLnTx/>
                <a:uFillTx/>
                <a:latin typeface="Arial"/>
              </a:endParaRPr>
            </a:p>
          </p:txBody>
        </p:sp>
        <p:sp>
          <p:nvSpPr>
            <p:cNvPr id="247" name="TextBox 728">
              <a:extLst>
                <a:ext uri="{FF2B5EF4-FFF2-40B4-BE49-F238E27FC236}">
                  <a16:creationId xmlns:a16="http://schemas.microsoft.com/office/drawing/2014/main" id="{9A5FCBD3-57C2-9E9E-01FC-8C973090191D}"/>
                </a:ext>
              </a:extLst>
            </p:cNvPr>
            <p:cNvSpPr txBox="1"/>
            <p:nvPr/>
          </p:nvSpPr>
          <p:spPr>
            <a:xfrm>
              <a:off x="1249181"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16</a:t>
              </a:r>
              <a:endParaRPr kumimoji="0" lang="en-GB" sz="900" b="0" i="0" u="none" strike="noStrike" kern="0" cap="none" spc="0" normalizeH="0" baseline="0" noProof="0">
                <a:ln>
                  <a:noFill/>
                </a:ln>
                <a:solidFill>
                  <a:srgbClr val="BFBFBF"/>
                </a:solidFill>
                <a:effectLst/>
                <a:uLnTx/>
                <a:uFillTx/>
                <a:latin typeface="Arial"/>
              </a:endParaRPr>
            </a:p>
          </p:txBody>
        </p:sp>
        <p:sp>
          <p:nvSpPr>
            <p:cNvPr id="248" name="TextBox 729">
              <a:extLst>
                <a:ext uri="{FF2B5EF4-FFF2-40B4-BE49-F238E27FC236}">
                  <a16:creationId xmlns:a16="http://schemas.microsoft.com/office/drawing/2014/main" id="{ED03F008-FBCB-CCC2-890F-C06C1476DF34}"/>
                </a:ext>
              </a:extLst>
            </p:cNvPr>
            <p:cNvSpPr txBox="1"/>
            <p:nvPr/>
          </p:nvSpPr>
          <p:spPr>
            <a:xfrm>
              <a:off x="208197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24</a:t>
              </a:r>
              <a:endParaRPr kumimoji="0" lang="en-GB" sz="900" b="0" i="0" u="none" strike="noStrike" kern="0" cap="none" spc="0" normalizeH="0" baseline="0" noProof="0">
                <a:ln>
                  <a:noFill/>
                </a:ln>
                <a:solidFill>
                  <a:srgbClr val="BFBFBF"/>
                </a:solidFill>
                <a:effectLst/>
                <a:uLnTx/>
                <a:uFillTx/>
                <a:latin typeface="Arial"/>
              </a:endParaRPr>
            </a:p>
          </p:txBody>
        </p:sp>
        <p:sp>
          <p:nvSpPr>
            <p:cNvPr id="249" name="TextBox 730">
              <a:extLst>
                <a:ext uri="{FF2B5EF4-FFF2-40B4-BE49-F238E27FC236}">
                  <a16:creationId xmlns:a16="http://schemas.microsoft.com/office/drawing/2014/main" id="{287C74D8-5CE3-8912-E8DF-1058DC461BD9}"/>
                </a:ext>
              </a:extLst>
            </p:cNvPr>
            <p:cNvSpPr txBox="1"/>
            <p:nvPr/>
          </p:nvSpPr>
          <p:spPr>
            <a:xfrm>
              <a:off x="1681331"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20</a:t>
              </a:r>
              <a:endParaRPr kumimoji="0" lang="en-GB" sz="900" b="0" i="0" u="none" strike="noStrike" kern="0" cap="none" spc="0" normalizeH="0" baseline="0" noProof="0">
                <a:ln>
                  <a:noFill/>
                </a:ln>
                <a:solidFill>
                  <a:srgbClr val="BFBFBF"/>
                </a:solidFill>
                <a:effectLst/>
                <a:uLnTx/>
                <a:uFillTx/>
                <a:latin typeface="Arial"/>
              </a:endParaRPr>
            </a:p>
          </p:txBody>
        </p:sp>
        <p:sp>
          <p:nvSpPr>
            <p:cNvPr id="250" name="TextBox 731">
              <a:extLst>
                <a:ext uri="{FF2B5EF4-FFF2-40B4-BE49-F238E27FC236}">
                  <a16:creationId xmlns:a16="http://schemas.microsoft.com/office/drawing/2014/main" id="{30CF3EDA-E3CB-9804-77F0-021F443A2BC5}"/>
                </a:ext>
              </a:extLst>
            </p:cNvPr>
            <p:cNvSpPr txBox="1"/>
            <p:nvPr/>
          </p:nvSpPr>
          <p:spPr>
            <a:xfrm>
              <a:off x="2959820"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32</a:t>
              </a:r>
              <a:endParaRPr kumimoji="0" lang="en-GB" sz="900" b="0" i="0" u="none" strike="noStrike" kern="0" cap="none" spc="0" normalizeH="0" baseline="0" noProof="0">
                <a:ln>
                  <a:noFill/>
                </a:ln>
                <a:solidFill>
                  <a:srgbClr val="BFBFBF"/>
                </a:solidFill>
                <a:effectLst/>
                <a:uLnTx/>
                <a:uFillTx/>
                <a:latin typeface="Arial"/>
              </a:endParaRPr>
            </a:p>
          </p:txBody>
        </p:sp>
        <p:sp>
          <p:nvSpPr>
            <p:cNvPr id="251" name="TextBox 732">
              <a:extLst>
                <a:ext uri="{FF2B5EF4-FFF2-40B4-BE49-F238E27FC236}">
                  <a16:creationId xmlns:a16="http://schemas.microsoft.com/office/drawing/2014/main" id="{628B7785-A43F-3005-C226-AAA5A412725C}"/>
                </a:ext>
              </a:extLst>
            </p:cNvPr>
            <p:cNvSpPr txBox="1"/>
            <p:nvPr/>
          </p:nvSpPr>
          <p:spPr>
            <a:xfrm>
              <a:off x="425905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44</a:t>
              </a:r>
              <a:endParaRPr kumimoji="0" lang="en-GB" sz="900" b="0" i="0" u="none" strike="noStrike" kern="0" cap="none" spc="0" normalizeH="0" baseline="0" noProof="0">
                <a:ln>
                  <a:noFill/>
                </a:ln>
                <a:solidFill>
                  <a:srgbClr val="BFBFBF"/>
                </a:solidFill>
                <a:effectLst/>
                <a:uLnTx/>
                <a:uFillTx/>
                <a:latin typeface="Arial"/>
              </a:endParaRPr>
            </a:p>
          </p:txBody>
        </p:sp>
        <p:sp>
          <p:nvSpPr>
            <p:cNvPr id="252" name="TextBox 733">
              <a:extLst>
                <a:ext uri="{FF2B5EF4-FFF2-40B4-BE49-F238E27FC236}">
                  <a16:creationId xmlns:a16="http://schemas.microsoft.com/office/drawing/2014/main" id="{14227872-ACF4-4499-41BC-E650C940519B}"/>
                </a:ext>
              </a:extLst>
            </p:cNvPr>
            <p:cNvSpPr txBox="1"/>
            <p:nvPr/>
          </p:nvSpPr>
          <p:spPr>
            <a:xfrm>
              <a:off x="5528298"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56</a:t>
              </a:r>
              <a:endParaRPr kumimoji="0" lang="en-GB" sz="900" b="0" i="0" u="none" strike="noStrike" kern="0" cap="none" spc="0" normalizeH="0" baseline="0" noProof="0">
                <a:ln>
                  <a:noFill/>
                </a:ln>
                <a:solidFill>
                  <a:srgbClr val="BFBFBF"/>
                </a:solidFill>
                <a:effectLst/>
                <a:uLnTx/>
                <a:uFillTx/>
                <a:latin typeface="Arial"/>
              </a:endParaRPr>
            </a:p>
          </p:txBody>
        </p:sp>
        <p:sp>
          <p:nvSpPr>
            <p:cNvPr id="253" name="TextBox 734">
              <a:extLst>
                <a:ext uri="{FF2B5EF4-FFF2-40B4-BE49-F238E27FC236}">
                  <a16:creationId xmlns:a16="http://schemas.microsoft.com/office/drawing/2014/main" id="{628CCB3E-BFDD-7C02-2CD7-99DCC1D2C37E}"/>
                </a:ext>
              </a:extLst>
            </p:cNvPr>
            <p:cNvSpPr txBox="1"/>
            <p:nvPr/>
          </p:nvSpPr>
          <p:spPr>
            <a:xfrm>
              <a:off x="6790519"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68</a:t>
              </a:r>
              <a:endParaRPr kumimoji="0" lang="en-GB" sz="900" b="0" i="0" u="none" strike="noStrike" kern="0" cap="none" spc="0" normalizeH="0" baseline="0" noProof="0">
                <a:ln>
                  <a:noFill/>
                </a:ln>
                <a:solidFill>
                  <a:srgbClr val="BFBFBF"/>
                </a:solidFill>
                <a:effectLst/>
                <a:uLnTx/>
                <a:uFillTx/>
                <a:latin typeface="Arial"/>
              </a:endParaRPr>
            </a:p>
          </p:txBody>
        </p:sp>
        <p:sp>
          <p:nvSpPr>
            <p:cNvPr id="254" name="TextBox 735">
              <a:extLst>
                <a:ext uri="{FF2B5EF4-FFF2-40B4-BE49-F238E27FC236}">
                  <a16:creationId xmlns:a16="http://schemas.microsoft.com/office/drawing/2014/main" id="{9C914159-9AB2-F08D-A30C-4D7D1CDB0816}"/>
                </a:ext>
              </a:extLst>
            </p:cNvPr>
            <p:cNvSpPr txBox="1"/>
            <p:nvPr/>
          </p:nvSpPr>
          <p:spPr>
            <a:xfrm>
              <a:off x="8113172"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80</a:t>
              </a:r>
              <a:endParaRPr kumimoji="0" lang="en-GB" sz="900" b="0" i="0" u="none" strike="noStrike" kern="0" cap="none" spc="0" normalizeH="0" baseline="0" noProof="0">
                <a:ln>
                  <a:noFill/>
                </a:ln>
                <a:solidFill>
                  <a:srgbClr val="BFBFBF"/>
                </a:solidFill>
                <a:effectLst/>
                <a:uLnTx/>
                <a:uFillTx/>
                <a:latin typeface="Arial"/>
              </a:endParaRPr>
            </a:p>
          </p:txBody>
        </p:sp>
        <p:sp>
          <p:nvSpPr>
            <p:cNvPr id="255" name="TextBox 736">
              <a:extLst>
                <a:ext uri="{FF2B5EF4-FFF2-40B4-BE49-F238E27FC236}">
                  <a16:creationId xmlns:a16="http://schemas.microsoft.com/office/drawing/2014/main" id="{A243BB9E-8A4B-0715-50A1-0834913E7A5D}"/>
                </a:ext>
              </a:extLst>
            </p:cNvPr>
            <p:cNvSpPr txBox="1"/>
            <p:nvPr/>
          </p:nvSpPr>
          <p:spPr>
            <a:xfrm>
              <a:off x="9374325"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92</a:t>
              </a:r>
              <a:endParaRPr kumimoji="0" lang="en-GB" sz="900" b="0" i="0" u="none" strike="noStrike" kern="0" cap="none" spc="0" normalizeH="0" baseline="0" noProof="0">
                <a:ln>
                  <a:noFill/>
                </a:ln>
                <a:solidFill>
                  <a:srgbClr val="BFBFBF"/>
                </a:solidFill>
                <a:effectLst/>
                <a:uLnTx/>
                <a:uFillTx/>
                <a:latin typeface="Arial"/>
              </a:endParaRPr>
            </a:p>
          </p:txBody>
        </p:sp>
        <p:sp>
          <p:nvSpPr>
            <p:cNvPr id="256" name="TextBox 737">
              <a:extLst>
                <a:ext uri="{FF2B5EF4-FFF2-40B4-BE49-F238E27FC236}">
                  <a16:creationId xmlns:a16="http://schemas.microsoft.com/office/drawing/2014/main" id="{2473C11E-A143-214F-64A8-FEB8C55870CF}"/>
                </a:ext>
              </a:extLst>
            </p:cNvPr>
            <p:cNvSpPr txBox="1"/>
            <p:nvPr/>
          </p:nvSpPr>
          <p:spPr>
            <a:xfrm>
              <a:off x="10535680" y="5320486"/>
              <a:ext cx="367132"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104</a:t>
              </a:r>
              <a:endParaRPr kumimoji="0" lang="en-GB" sz="900" b="0" i="0" u="none" strike="noStrike" kern="0" cap="none" spc="0" normalizeH="0" baseline="0" noProof="0">
                <a:ln>
                  <a:noFill/>
                </a:ln>
                <a:solidFill>
                  <a:srgbClr val="BFBFBF"/>
                </a:solidFill>
                <a:effectLst/>
                <a:uLnTx/>
                <a:uFillTx/>
                <a:latin typeface="Arial"/>
              </a:endParaRPr>
            </a:p>
          </p:txBody>
        </p:sp>
        <p:sp>
          <p:nvSpPr>
            <p:cNvPr id="257" name="TextBox 757">
              <a:extLst>
                <a:ext uri="{FF2B5EF4-FFF2-40B4-BE49-F238E27FC236}">
                  <a16:creationId xmlns:a16="http://schemas.microsoft.com/office/drawing/2014/main" id="{F94AAF9C-B894-326F-5FE4-5C71C8E93957}"/>
                </a:ext>
              </a:extLst>
            </p:cNvPr>
            <p:cNvSpPr txBox="1"/>
            <p:nvPr/>
          </p:nvSpPr>
          <p:spPr>
            <a:xfrm>
              <a:off x="3394906"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36</a:t>
              </a:r>
              <a:endParaRPr kumimoji="0" lang="en-GB" sz="900" b="0" i="0" u="none" strike="noStrike" kern="0" cap="none" spc="0" normalizeH="0" baseline="0" noProof="0">
                <a:ln>
                  <a:noFill/>
                </a:ln>
                <a:solidFill>
                  <a:srgbClr val="BFBFBF"/>
                </a:solidFill>
                <a:effectLst/>
                <a:uLnTx/>
                <a:uFillTx/>
                <a:latin typeface="Arial"/>
              </a:endParaRPr>
            </a:p>
          </p:txBody>
        </p:sp>
        <p:sp>
          <p:nvSpPr>
            <p:cNvPr id="258" name="TextBox 760">
              <a:extLst>
                <a:ext uri="{FF2B5EF4-FFF2-40B4-BE49-F238E27FC236}">
                  <a16:creationId xmlns:a16="http://schemas.microsoft.com/office/drawing/2014/main" id="{4C89A677-6DF9-927E-48E5-E00672F636EC}"/>
                </a:ext>
              </a:extLst>
            </p:cNvPr>
            <p:cNvSpPr txBox="1"/>
            <p:nvPr/>
          </p:nvSpPr>
          <p:spPr>
            <a:xfrm>
              <a:off x="4642323"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48</a:t>
              </a:r>
              <a:endParaRPr kumimoji="0" lang="en-GB" sz="900" b="0" i="0" u="none" strike="noStrike" kern="0" cap="none" spc="0" normalizeH="0" baseline="0" noProof="0">
                <a:ln>
                  <a:noFill/>
                </a:ln>
                <a:solidFill>
                  <a:srgbClr val="BFBFBF"/>
                </a:solidFill>
                <a:effectLst/>
                <a:uLnTx/>
                <a:uFillTx/>
                <a:latin typeface="Arial"/>
              </a:endParaRPr>
            </a:p>
          </p:txBody>
        </p:sp>
        <p:sp>
          <p:nvSpPr>
            <p:cNvPr id="259" name="TextBox 763">
              <a:extLst>
                <a:ext uri="{FF2B5EF4-FFF2-40B4-BE49-F238E27FC236}">
                  <a16:creationId xmlns:a16="http://schemas.microsoft.com/office/drawing/2014/main" id="{E230D3D6-319A-2792-B5C1-B9D8DD686821}"/>
                </a:ext>
              </a:extLst>
            </p:cNvPr>
            <p:cNvSpPr txBox="1"/>
            <p:nvPr/>
          </p:nvSpPr>
          <p:spPr>
            <a:xfrm>
              <a:off x="5063028"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52</a:t>
              </a:r>
              <a:endParaRPr kumimoji="0" lang="en-GB" sz="900" b="0" i="0" u="none" strike="noStrike" kern="0" cap="none" spc="0" normalizeH="0" baseline="0" noProof="0">
                <a:ln>
                  <a:noFill/>
                </a:ln>
                <a:solidFill>
                  <a:srgbClr val="BFBFBF"/>
                </a:solidFill>
                <a:effectLst/>
                <a:uLnTx/>
                <a:uFillTx/>
                <a:latin typeface="Arial"/>
              </a:endParaRPr>
            </a:p>
          </p:txBody>
        </p:sp>
        <p:sp>
          <p:nvSpPr>
            <p:cNvPr id="260" name="TextBox 766">
              <a:extLst>
                <a:ext uri="{FF2B5EF4-FFF2-40B4-BE49-F238E27FC236}">
                  <a16:creationId xmlns:a16="http://schemas.microsoft.com/office/drawing/2014/main" id="{D3ABAC09-4423-80D4-A211-522B5924D567}"/>
                </a:ext>
              </a:extLst>
            </p:cNvPr>
            <p:cNvSpPr txBox="1"/>
            <p:nvPr/>
          </p:nvSpPr>
          <p:spPr>
            <a:xfrm>
              <a:off x="5304965"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54</a:t>
              </a:r>
              <a:endParaRPr kumimoji="0" lang="en-GB" sz="900" b="0" i="0" u="none" strike="noStrike" kern="0" cap="none" spc="0" normalizeH="0" baseline="0" noProof="0">
                <a:ln>
                  <a:noFill/>
                </a:ln>
                <a:solidFill>
                  <a:srgbClr val="BFBFBF"/>
                </a:solidFill>
                <a:effectLst/>
                <a:uLnTx/>
                <a:uFillTx/>
                <a:latin typeface="Arial"/>
              </a:endParaRPr>
            </a:p>
          </p:txBody>
        </p:sp>
        <p:sp>
          <p:nvSpPr>
            <p:cNvPr id="261" name="TextBox 769">
              <a:extLst>
                <a:ext uri="{FF2B5EF4-FFF2-40B4-BE49-F238E27FC236}">
                  <a16:creationId xmlns:a16="http://schemas.microsoft.com/office/drawing/2014/main" id="{2FE2BF82-83D7-3B22-D5D5-3A76707F2C05}"/>
                </a:ext>
              </a:extLst>
            </p:cNvPr>
            <p:cNvSpPr txBox="1"/>
            <p:nvPr/>
          </p:nvSpPr>
          <p:spPr>
            <a:xfrm>
              <a:off x="2527670" y="5320486"/>
              <a:ext cx="184048"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28</a:t>
              </a:r>
              <a:endParaRPr kumimoji="0" lang="en-GB" sz="900" b="0" i="0" u="none" strike="noStrike" kern="0" cap="none" spc="0" normalizeH="0" baseline="0" noProof="0">
                <a:ln>
                  <a:noFill/>
                </a:ln>
                <a:solidFill>
                  <a:srgbClr val="BFBFBF"/>
                </a:solidFill>
                <a:effectLst/>
                <a:uLnTx/>
                <a:uFillTx/>
                <a:latin typeface="Arial"/>
              </a:endParaRPr>
            </a:p>
          </p:txBody>
        </p:sp>
        <p:sp>
          <p:nvSpPr>
            <p:cNvPr id="262" name="TextBox 772">
              <a:extLst>
                <a:ext uri="{FF2B5EF4-FFF2-40B4-BE49-F238E27FC236}">
                  <a16:creationId xmlns:a16="http://schemas.microsoft.com/office/drawing/2014/main" id="{F4235A44-C644-9742-A2DE-3C2B53630CE9}"/>
                </a:ext>
              </a:extLst>
            </p:cNvPr>
            <p:cNvSpPr txBox="1"/>
            <p:nvPr/>
          </p:nvSpPr>
          <p:spPr>
            <a:xfrm>
              <a:off x="3793356" y="5320486"/>
              <a:ext cx="185887" cy="138499"/>
            </a:xfrm>
            <a:prstGeom prst="rect">
              <a:avLst/>
            </a:prstGeom>
            <a:noFill/>
          </p:spPr>
          <p:txBody>
            <a:bodyPr wrap="square" lIns="0" tIns="0" rIns="0" bIns="0" rtlCol="0">
              <a:spAutoFit/>
            </a:bodyPr>
            <a:lstStyle/>
            <a:p>
              <a:pPr marL="0" marR="0" lvl="0" indent="0" algn="ctr" defTabSz="2193957"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BFBFBF"/>
                  </a:solidFill>
                  <a:effectLst/>
                  <a:uLnTx/>
                  <a:uFillTx/>
                  <a:latin typeface="Arial"/>
                </a:rPr>
                <a:t>40</a:t>
              </a:r>
              <a:endParaRPr kumimoji="0" lang="en-GB" sz="900" b="0" i="0" u="none" strike="noStrike" kern="0" cap="none" spc="0" normalizeH="0" baseline="0" noProof="0">
                <a:ln>
                  <a:noFill/>
                </a:ln>
                <a:solidFill>
                  <a:srgbClr val="BFBFBF"/>
                </a:solidFill>
                <a:effectLst/>
                <a:uLnTx/>
                <a:uFillTx/>
                <a:latin typeface="Arial"/>
              </a:endParaRPr>
            </a:p>
          </p:txBody>
        </p:sp>
        <p:sp>
          <p:nvSpPr>
            <p:cNvPr id="263" name="TextBox 725">
              <a:extLst>
                <a:ext uri="{FF2B5EF4-FFF2-40B4-BE49-F238E27FC236}">
                  <a16:creationId xmlns:a16="http://schemas.microsoft.com/office/drawing/2014/main" id="{949FCC21-0355-11C7-27CE-1BC3DFBA7788}"/>
                </a:ext>
              </a:extLst>
            </p:cNvPr>
            <p:cNvSpPr txBox="1"/>
            <p:nvPr/>
          </p:nvSpPr>
          <p:spPr>
            <a:xfrm>
              <a:off x="224588" y="5480496"/>
              <a:ext cx="887975" cy="141245"/>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834AC5"/>
                  </a:solidFill>
                  <a:effectLst/>
                  <a:uLnTx/>
                  <a:uFillTx/>
                  <a:latin typeface="Arial"/>
                  <a:cs typeface="Arial" panose="020B0604020202020204" pitchFamily="34" charset="0"/>
                </a:rPr>
                <a:t>C2S n</a:t>
              </a:r>
            </a:p>
          </p:txBody>
        </p:sp>
        <p:sp>
          <p:nvSpPr>
            <p:cNvPr id="264" name="TextBox 726">
              <a:extLst>
                <a:ext uri="{FF2B5EF4-FFF2-40B4-BE49-F238E27FC236}">
                  <a16:creationId xmlns:a16="http://schemas.microsoft.com/office/drawing/2014/main" id="{562002CC-D126-6B64-CDB5-F539A10ECCEF}"/>
                </a:ext>
              </a:extLst>
            </p:cNvPr>
            <p:cNvSpPr txBox="1"/>
            <p:nvPr/>
          </p:nvSpPr>
          <p:spPr>
            <a:xfrm>
              <a:off x="224588" y="5644000"/>
              <a:ext cx="887975" cy="141245"/>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002855"/>
                  </a:solidFill>
                  <a:effectLst/>
                  <a:uLnTx/>
                  <a:uFillTx/>
                  <a:latin typeface="Arial"/>
                  <a:cs typeface="Arial" panose="020B0604020202020204" pitchFamily="34" charset="0"/>
                </a:rPr>
                <a:t>C4S n</a:t>
              </a:r>
            </a:p>
          </p:txBody>
        </p:sp>
        <p:sp>
          <p:nvSpPr>
            <p:cNvPr id="265" name="TextBox 724">
              <a:extLst>
                <a:ext uri="{FF2B5EF4-FFF2-40B4-BE49-F238E27FC236}">
                  <a16:creationId xmlns:a16="http://schemas.microsoft.com/office/drawing/2014/main" id="{81AB8606-CCE9-C50E-628F-8DB4578E30B7}"/>
                </a:ext>
              </a:extLst>
            </p:cNvPr>
            <p:cNvSpPr txBox="1"/>
            <p:nvPr/>
          </p:nvSpPr>
          <p:spPr>
            <a:xfrm>
              <a:off x="10809378" y="5299274"/>
              <a:ext cx="670221" cy="160430"/>
            </a:xfrm>
            <a:prstGeom prst="rect">
              <a:avLst/>
            </a:prstGeom>
            <a:noFill/>
          </p:spPr>
          <p:txBody>
            <a:bodyPr wrap="square" lIns="36000" tIns="36000" rIns="36000" bIns="36000" rtlCol="0" anchor="ctr">
              <a:noAutofit/>
            </a:bodyPr>
            <a:lstStyle/>
            <a:p>
              <a:pPr marL="0" marR="0" lvl="0" indent="0" algn="r" defTabSz="219395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BFBFBF"/>
                  </a:solidFill>
                  <a:effectLst/>
                  <a:uLnTx/>
                  <a:uFillTx/>
                  <a:latin typeface="Arial"/>
                  <a:cs typeface="Arial" panose="020B0604020202020204" pitchFamily="34" charset="0"/>
                </a:rPr>
                <a:t>Semana</a:t>
              </a:r>
            </a:p>
          </p:txBody>
        </p:sp>
        <p:grpSp>
          <p:nvGrpSpPr>
            <p:cNvPr id="266" name="Grupo 265">
              <a:extLst>
                <a:ext uri="{FF2B5EF4-FFF2-40B4-BE49-F238E27FC236}">
                  <a16:creationId xmlns:a16="http://schemas.microsoft.com/office/drawing/2014/main" id="{5423DC49-3FC9-D05A-0AA9-08BFC3AEE9F9}"/>
                </a:ext>
              </a:extLst>
            </p:cNvPr>
            <p:cNvGrpSpPr/>
            <p:nvPr/>
          </p:nvGrpSpPr>
          <p:grpSpPr>
            <a:xfrm>
              <a:off x="9154521" y="4792933"/>
              <a:ext cx="1748579" cy="271294"/>
              <a:chOff x="9212230" y="2244282"/>
              <a:chExt cx="1748579" cy="271294"/>
            </a:xfrm>
          </p:grpSpPr>
          <p:sp>
            <p:nvSpPr>
              <p:cNvPr id="267" name="TextBox 901">
                <a:extLst>
                  <a:ext uri="{FF2B5EF4-FFF2-40B4-BE49-F238E27FC236}">
                    <a16:creationId xmlns:a16="http://schemas.microsoft.com/office/drawing/2014/main" id="{F94A7280-9B71-B622-A0AC-E04FEED3697B}"/>
                  </a:ext>
                </a:extLst>
              </p:cNvPr>
              <p:cNvSpPr txBox="1"/>
              <p:nvPr/>
            </p:nvSpPr>
            <p:spPr>
              <a:xfrm>
                <a:off x="9635305" y="2244282"/>
                <a:ext cx="1325216" cy="98110"/>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34AC5"/>
                    </a:solidFill>
                    <a:effectLst/>
                    <a:uLnTx/>
                    <a:uFillTx/>
                    <a:latin typeface="Arial"/>
                    <a:cs typeface="Arial" panose="020B0604020202020204" pitchFamily="34" charset="0"/>
                  </a:rPr>
                  <a:t>LEBRI 250 mg c2s</a:t>
                </a:r>
              </a:p>
            </p:txBody>
          </p:sp>
          <p:cxnSp>
            <p:nvCxnSpPr>
              <p:cNvPr id="268" name="Straight Connector 902">
                <a:extLst>
                  <a:ext uri="{FF2B5EF4-FFF2-40B4-BE49-F238E27FC236}">
                    <a16:creationId xmlns:a16="http://schemas.microsoft.com/office/drawing/2014/main" id="{B18C5F42-9E65-B510-7100-20E1B2D77AAD}"/>
                  </a:ext>
                </a:extLst>
              </p:cNvPr>
              <p:cNvCxnSpPr>
                <a:cxnSpLocks/>
              </p:cNvCxnSpPr>
              <p:nvPr/>
            </p:nvCxnSpPr>
            <p:spPr>
              <a:xfrm>
                <a:off x="9212230" y="2333203"/>
                <a:ext cx="363577" cy="0"/>
              </a:xfrm>
              <a:prstGeom prst="line">
                <a:avLst/>
              </a:prstGeom>
              <a:solidFill>
                <a:srgbClr val="008C94"/>
              </a:solidFill>
              <a:ln w="28575" cap="flat" cmpd="sng" algn="ctr">
                <a:solidFill>
                  <a:srgbClr val="834AC5"/>
                </a:solidFill>
                <a:prstDash val="solid"/>
              </a:ln>
              <a:effectLst/>
            </p:spPr>
          </p:cxnSp>
          <p:sp>
            <p:nvSpPr>
              <p:cNvPr id="269" name="Oval 903">
                <a:extLst>
                  <a:ext uri="{FF2B5EF4-FFF2-40B4-BE49-F238E27FC236}">
                    <a16:creationId xmlns:a16="http://schemas.microsoft.com/office/drawing/2014/main" id="{6FD50675-8A63-6632-9D94-31D68A5642FB}"/>
                  </a:ext>
                </a:extLst>
              </p:cNvPr>
              <p:cNvSpPr/>
              <p:nvPr/>
            </p:nvSpPr>
            <p:spPr>
              <a:xfrm>
                <a:off x="9362562" y="2296904"/>
                <a:ext cx="71999" cy="73582"/>
              </a:xfrm>
              <a:prstGeom prst="ellipse">
                <a:avLst/>
              </a:prstGeom>
              <a:solidFill>
                <a:srgbClr val="834AC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Arial" panose="020B0604020202020204"/>
                </a:endParaRPr>
              </a:p>
            </p:txBody>
          </p:sp>
          <p:sp>
            <p:nvSpPr>
              <p:cNvPr id="270" name="TextBox 904">
                <a:extLst>
                  <a:ext uri="{FF2B5EF4-FFF2-40B4-BE49-F238E27FC236}">
                    <a16:creationId xmlns:a16="http://schemas.microsoft.com/office/drawing/2014/main" id="{4B07796C-224D-32E3-EDA6-DD495F613455}"/>
                  </a:ext>
                </a:extLst>
              </p:cNvPr>
              <p:cNvSpPr txBox="1"/>
              <p:nvPr/>
            </p:nvSpPr>
            <p:spPr>
              <a:xfrm>
                <a:off x="9636826" y="2419322"/>
                <a:ext cx="1323983" cy="95537"/>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2855"/>
                    </a:solidFill>
                    <a:effectLst/>
                    <a:uLnTx/>
                    <a:uFillTx/>
                    <a:latin typeface="Arial"/>
                    <a:cs typeface="Arial" panose="020B0604020202020204" pitchFamily="34" charset="0"/>
                  </a:rPr>
                  <a:t>LEBRI 250 mg c4s</a:t>
                </a:r>
              </a:p>
            </p:txBody>
          </p:sp>
          <p:cxnSp>
            <p:nvCxnSpPr>
              <p:cNvPr id="271" name="Straight Connector 905">
                <a:extLst>
                  <a:ext uri="{FF2B5EF4-FFF2-40B4-BE49-F238E27FC236}">
                    <a16:creationId xmlns:a16="http://schemas.microsoft.com/office/drawing/2014/main" id="{B1DF2A10-78C6-F9D6-30A1-81B3AA0E3AC3}"/>
                  </a:ext>
                </a:extLst>
              </p:cNvPr>
              <p:cNvCxnSpPr>
                <a:cxnSpLocks/>
              </p:cNvCxnSpPr>
              <p:nvPr/>
            </p:nvCxnSpPr>
            <p:spPr>
              <a:xfrm>
                <a:off x="9212230" y="2475467"/>
                <a:ext cx="363577" cy="0"/>
              </a:xfrm>
              <a:prstGeom prst="line">
                <a:avLst/>
              </a:prstGeom>
              <a:solidFill>
                <a:srgbClr val="7F7F7F"/>
              </a:solidFill>
              <a:ln w="28575" cap="flat" cmpd="sng" algn="ctr">
                <a:solidFill>
                  <a:srgbClr val="002855"/>
                </a:solidFill>
                <a:prstDash val="solid"/>
              </a:ln>
              <a:effectLst/>
            </p:spPr>
          </p:cxnSp>
          <p:sp>
            <p:nvSpPr>
              <p:cNvPr id="272" name="Oval 903">
                <a:extLst>
                  <a:ext uri="{FF2B5EF4-FFF2-40B4-BE49-F238E27FC236}">
                    <a16:creationId xmlns:a16="http://schemas.microsoft.com/office/drawing/2014/main" id="{FACE6733-EDD5-FFCD-9AAF-AFAD505133CF}"/>
                  </a:ext>
                </a:extLst>
              </p:cNvPr>
              <p:cNvSpPr/>
              <p:nvPr/>
            </p:nvSpPr>
            <p:spPr>
              <a:xfrm>
                <a:off x="9358018" y="2441994"/>
                <a:ext cx="72000" cy="73582"/>
              </a:xfrm>
              <a:prstGeom prst="ellipse">
                <a:avLst/>
              </a:prstGeom>
              <a:solidFill>
                <a:srgbClr val="00285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Arial" panose="020B0604020202020204"/>
                </a:endParaRPr>
              </a:p>
            </p:txBody>
          </p:sp>
        </p:grpSp>
      </p:grpSp>
      <p:sp>
        <p:nvSpPr>
          <p:cNvPr id="275" name="TextBox 240">
            <a:extLst>
              <a:ext uri="{FF2B5EF4-FFF2-40B4-BE49-F238E27FC236}">
                <a16:creationId xmlns:a16="http://schemas.microsoft.com/office/drawing/2014/main" id="{4181ABB1-6883-65AF-8DD0-B816BB9BDC3D}"/>
              </a:ext>
            </a:extLst>
          </p:cNvPr>
          <p:cNvSpPr txBox="1"/>
          <p:nvPr/>
        </p:nvSpPr>
        <p:spPr>
          <a:xfrm>
            <a:off x="1362938" y="1990972"/>
            <a:ext cx="3850840" cy="262647"/>
          </a:xfrm>
          <a:prstGeom prst="rect">
            <a:avLst/>
          </a:prstGeom>
          <a:noFill/>
        </p:spPr>
        <p:txBody>
          <a:bodyPr wrap="square" lIns="36000" tIns="36000" rIns="36000" bIns="36000" rtlCol="0">
            <a:noAutofit/>
          </a:bodyPr>
          <a:lstStyle/>
          <a:p>
            <a:pPr algn="ctr">
              <a:lnSpc>
                <a:spcPct val="90000"/>
              </a:lnSpc>
              <a:spcAft>
                <a:spcPts val="1200"/>
              </a:spcAft>
              <a:defRPr/>
            </a:pPr>
            <a:r>
              <a:rPr lang="en-US" sz="1600" b="1">
                <a:solidFill>
                  <a:srgbClr val="7A45B8"/>
                </a:solidFill>
                <a:latin typeface="Arial"/>
              </a:rPr>
              <a:t>ADvocate 1 y 2 – </a:t>
            </a:r>
            <a:r>
              <a:rPr lang="es-ES" sz="1600" b="1">
                <a:solidFill>
                  <a:srgbClr val="7A45B8"/>
                </a:solidFill>
                <a:latin typeface="Arial"/>
              </a:rPr>
              <a:t>Mantenimiento</a:t>
            </a:r>
            <a:r>
              <a:rPr lang="es-ES" sz="1600" b="1" baseline="30000">
                <a:solidFill>
                  <a:srgbClr val="7A45B8"/>
                </a:solidFill>
                <a:latin typeface="Arial"/>
              </a:rPr>
              <a:t>1</a:t>
            </a:r>
          </a:p>
        </p:txBody>
      </p:sp>
      <p:sp>
        <p:nvSpPr>
          <p:cNvPr id="276" name="TextBox 241">
            <a:extLst>
              <a:ext uri="{FF2B5EF4-FFF2-40B4-BE49-F238E27FC236}">
                <a16:creationId xmlns:a16="http://schemas.microsoft.com/office/drawing/2014/main" id="{AB6B4628-B5BB-FFA1-C929-7FC10B491E01}"/>
              </a:ext>
            </a:extLst>
          </p:cNvPr>
          <p:cNvSpPr txBox="1"/>
          <p:nvPr/>
        </p:nvSpPr>
        <p:spPr>
          <a:xfrm>
            <a:off x="5203738" y="2016319"/>
            <a:ext cx="5648813" cy="294302"/>
          </a:xfrm>
          <a:prstGeom prst="rect">
            <a:avLst/>
          </a:prstGeom>
          <a:noFill/>
        </p:spPr>
        <p:txBody>
          <a:bodyPr wrap="square" lIns="36000" tIns="36000" rIns="36000" bIns="36000" rtlCol="0">
            <a:spAutoFit/>
          </a:bodyPr>
          <a:lstStyle/>
          <a:p>
            <a:pPr algn="ctr">
              <a:lnSpc>
                <a:spcPct val="90000"/>
              </a:lnSpc>
              <a:spcAft>
                <a:spcPts val="1200"/>
              </a:spcAft>
              <a:defRPr/>
            </a:pPr>
            <a:r>
              <a:rPr lang="es-ES" sz="1600" b="1">
                <a:solidFill>
                  <a:srgbClr val="7A45B8"/>
                </a:solidFill>
                <a:latin typeface="Arial"/>
              </a:rPr>
              <a:t>ADjoin - Extensión a largo plazo</a:t>
            </a:r>
            <a:r>
              <a:rPr lang="es-ES" sz="1600" b="1" baseline="30000">
                <a:solidFill>
                  <a:srgbClr val="7A45B8"/>
                </a:solidFill>
                <a:latin typeface="Arial"/>
              </a:rPr>
              <a:t>1</a:t>
            </a:r>
            <a:endParaRPr lang="es-ES" sz="1600" b="1">
              <a:solidFill>
                <a:srgbClr val="7A45B8"/>
              </a:solidFill>
              <a:latin typeface="Arial"/>
            </a:endParaRPr>
          </a:p>
        </p:txBody>
      </p:sp>
      <p:pic>
        <p:nvPicPr>
          <p:cNvPr id="2" name="Imagen 1" descr="Forma, Rectángulo&#10;&#10;Descripción generada automáticamente">
            <a:extLst>
              <a:ext uri="{FF2B5EF4-FFF2-40B4-BE49-F238E27FC236}">
                <a16:creationId xmlns:a16="http://schemas.microsoft.com/office/drawing/2014/main" id="{F1F6E7FC-AD80-F5BC-FC19-F01C3D3376B7}"/>
              </a:ext>
            </a:extLst>
          </p:cNvPr>
          <p:cNvPicPr>
            <a:picLocks noChangeAspect="1"/>
          </p:cNvPicPr>
          <p:nvPr/>
        </p:nvPicPr>
        <p:blipFill>
          <a:blip r:embed="rId4"/>
          <a:stretch>
            <a:fillRect/>
          </a:stretch>
        </p:blipFill>
        <p:spPr>
          <a:xfrm rot="10800000">
            <a:off x="10320102" y="4018809"/>
            <a:ext cx="1459172" cy="1004676"/>
          </a:xfrm>
          <a:prstGeom prst="rect">
            <a:avLst/>
          </a:prstGeom>
        </p:spPr>
      </p:pic>
      <p:pic>
        <p:nvPicPr>
          <p:cNvPr id="3" name="Imagen 2" descr="Forma, Rectángulo&#10;&#10;Descripción generada automáticamente">
            <a:extLst>
              <a:ext uri="{FF2B5EF4-FFF2-40B4-BE49-F238E27FC236}">
                <a16:creationId xmlns:a16="http://schemas.microsoft.com/office/drawing/2014/main" id="{4EB5B661-CB21-DEFB-3830-7B5674A1E63E}"/>
              </a:ext>
            </a:extLst>
          </p:cNvPr>
          <p:cNvPicPr>
            <a:picLocks noChangeAspect="1"/>
          </p:cNvPicPr>
          <p:nvPr/>
        </p:nvPicPr>
        <p:blipFill>
          <a:blip r:embed="rId4"/>
          <a:stretch>
            <a:fillRect/>
          </a:stretch>
        </p:blipFill>
        <p:spPr>
          <a:xfrm>
            <a:off x="382724" y="1619639"/>
            <a:ext cx="1459172" cy="1004676"/>
          </a:xfrm>
          <a:prstGeom prst="rect">
            <a:avLst/>
          </a:prstGeom>
        </p:spPr>
      </p:pic>
      <p:sp>
        <p:nvSpPr>
          <p:cNvPr id="8" name="Título 2">
            <a:extLst>
              <a:ext uri="{FF2B5EF4-FFF2-40B4-BE49-F238E27FC236}">
                <a16:creationId xmlns:a16="http://schemas.microsoft.com/office/drawing/2014/main" id="{E50599BE-034D-062D-14ED-4122803DBB29}"/>
              </a:ext>
            </a:extLst>
          </p:cNvPr>
          <p:cNvSpPr>
            <a:spLocks noGrp="1"/>
          </p:cNvSpPr>
          <p:nvPr>
            <p:ph type="title"/>
          </p:nvPr>
        </p:nvSpPr>
        <p:spPr>
          <a:xfrm>
            <a:off x="541338" y="79375"/>
            <a:ext cx="11109325" cy="903288"/>
          </a:xfrm>
        </p:spPr>
        <p:txBody>
          <a:bodyPr>
            <a:noAutofit/>
          </a:bodyPr>
          <a:lstStyle/>
          <a:p>
            <a:r>
              <a:rPr lang="es-ES"/>
              <a:t>Mantenimiento de la respuesta EASI 90 durante 2 años</a:t>
            </a:r>
          </a:p>
        </p:txBody>
      </p:sp>
      <p:sp>
        <p:nvSpPr>
          <p:cNvPr id="9" name="Marcador de texto 4">
            <a:extLst>
              <a:ext uri="{FF2B5EF4-FFF2-40B4-BE49-F238E27FC236}">
                <a16:creationId xmlns:a16="http://schemas.microsoft.com/office/drawing/2014/main" id="{105BF3B4-E903-9EB8-760D-96D51B84613F}"/>
              </a:ext>
            </a:extLst>
          </p:cNvPr>
          <p:cNvSpPr>
            <a:spLocks noGrp="1"/>
          </p:cNvSpPr>
          <p:nvPr>
            <p:ph idx="1"/>
          </p:nvPr>
        </p:nvSpPr>
        <p:spPr>
          <a:xfrm>
            <a:off x="541338" y="1137415"/>
            <a:ext cx="11109325" cy="423243"/>
          </a:xfrm>
        </p:spPr>
        <p:txBody>
          <a:bodyPr>
            <a:normAutofit/>
          </a:bodyPr>
          <a:lstStyle/>
          <a:p>
            <a:r>
              <a:rPr lang="es-ES" sz="1800"/>
              <a:t>Los resultados de eficacia se mantuvieron durante 2 años de tratamiento con lebrikizumab</a:t>
            </a:r>
            <a:r>
              <a:rPr lang="es-ES" sz="1800" baseline="30000"/>
              <a:t>1</a:t>
            </a:r>
          </a:p>
        </p:txBody>
      </p:sp>
      <p:sp>
        <p:nvSpPr>
          <p:cNvPr id="4" name="Marcador de pie de página 76">
            <a:extLst>
              <a:ext uri="{FF2B5EF4-FFF2-40B4-BE49-F238E27FC236}">
                <a16:creationId xmlns:a16="http://schemas.microsoft.com/office/drawing/2014/main" id="{D2559E0E-6540-9290-64B7-A7BEA3EF29F8}"/>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Datos observados. No todos los pacientes que completaron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ADvocate</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1 y 2 se incluyeron en el estudio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ADjoin</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CXS: cada X semanas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Mantenimiento de la respuesta hasta la semana 104 en pacientes con respuesta EASI 75 en la semana 16 sin haber recibido medicación de rescate.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1. Serra-Baldrich E, Warren RB, Guttman-</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Yassky</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E,et</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al. Eficacia y seguridad sostenida de lebrikizumab durante dos años en pacientes con dermatitis atópica de moderada a grave. Poster P3104 presentado en la AEDV 2024; 22-25 Mayo 2024; Madrid, España.</a:t>
            </a:r>
          </a:p>
        </p:txBody>
      </p:sp>
      <p:sp>
        <p:nvSpPr>
          <p:cNvPr id="5" name="Rectángulo: esquinas redondeadas 224">
            <a:extLst>
              <a:ext uri="{FF2B5EF4-FFF2-40B4-BE49-F238E27FC236}">
                <a16:creationId xmlns:a16="http://schemas.microsoft.com/office/drawing/2014/main" id="{F597623C-C0A4-4741-8134-ECD652FC2D26}"/>
              </a:ext>
            </a:extLst>
          </p:cNvPr>
          <p:cNvSpPr/>
          <p:nvPr/>
        </p:nvSpPr>
        <p:spPr>
          <a:xfrm>
            <a:off x="3256253" y="4925498"/>
            <a:ext cx="6198887" cy="563255"/>
          </a:xfrm>
          <a:prstGeom prst="roundRect">
            <a:avLst>
              <a:gd name="adj" fmla="val 9903"/>
            </a:avLst>
          </a:prstGeom>
          <a:solidFill>
            <a:srgbClr val="F1F2F2">
              <a:alpha val="98000"/>
            </a:srgbClr>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n-US" sz="1400" b="1" i="0" u="none" strike="noStrike" kern="1200" cap="none" spc="0" normalizeH="0" baseline="0" noProof="0" err="1">
                <a:ln>
                  <a:noFill/>
                </a:ln>
                <a:solidFill>
                  <a:srgbClr val="003867"/>
                </a:solidFill>
                <a:effectLst/>
                <a:uLnTx/>
                <a:uFillTx/>
                <a:latin typeface="Arial"/>
                <a:ea typeface="+mn-ea"/>
                <a:cs typeface="+mn-cs"/>
              </a:rPr>
              <a:t>los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pacientes</a:t>
            </a:r>
            <a:r>
              <a:rPr kumimoji="0" lang="en-US" sz="1400" b="1" i="0" u="none" strike="noStrike" kern="1200" cap="none" spc="0" normalizeH="0" baseline="0" noProof="0">
                <a:ln>
                  <a:noFill/>
                </a:ln>
                <a:solidFill>
                  <a:srgbClr val="003867"/>
                </a:solidFill>
                <a:effectLst/>
                <a:uLnTx/>
                <a:uFillTx/>
                <a:latin typeface="Arial"/>
                <a:ea typeface="+mn-ea"/>
                <a:cs typeface="+mn-cs"/>
              </a:rPr>
              <a:t> que </a:t>
            </a:r>
            <a:r>
              <a:rPr kumimoji="0" lang="en-US" sz="1400" b="1" i="0" u="none" strike="noStrike" kern="1200" cap="none" spc="0" normalizeH="0" baseline="0" noProof="0" err="1">
                <a:ln>
                  <a:noFill/>
                </a:ln>
                <a:solidFill>
                  <a:srgbClr val="003867"/>
                </a:solidFill>
                <a:effectLst/>
                <a:uLnTx/>
                <a:uFillTx/>
                <a:latin typeface="Arial"/>
                <a:ea typeface="+mn-ea"/>
                <a:cs typeface="+mn-cs"/>
              </a:rPr>
              <a:t>obtuvieron</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respuesta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en</a:t>
            </a:r>
            <a:r>
              <a:rPr kumimoji="0" lang="en-US" sz="1400" b="1" i="0" u="none" strike="noStrike" kern="1200" cap="none" spc="0" normalizeH="0" baseline="0" noProof="0">
                <a:ln>
                  <a:noFill/>
                </a:ln>
                <a:solidFill>
                  <a:srgbClr val="003867"/>
                </a:solidFill>
                <a:effectLst/>
                <a:uLnTx/>
                <a:uFillTx/>
                <a:latin typeface="Arial"/>
                <a:ea typeface="+mn-ea"/>
                <a:cs typeface="+mn-cs"/>
              </a:rPr>
              <a:t> la </a:t>
            </a:r>
            <a:r>
              <a:rPr kumimoji="0" lang="en-US" sz="1400" b="1" i="0" u="none" strike="noStrike" kern="1200" cap="none" spc="0" normalizeH="0" baseline="0" noProof="0" err="1">
                <a:ln>
                  <a:noFill/>
                </a:ln>
                <a:solidFill>
                  <a:srgbClr val="003867"/>
                </a:solidFill>
                <a:effectLst/>
                <a:uLnTx/>
                <a:uFillTx/>
                <a:latin typeface="Arial"/>
                <a:ea typeface="+mn-ea"/>
                <a:cs typeface="+mn-cs"/>
              </a:rPr>
              <a:t>semana</a:t>
            </a:r>
            <a:r>
              <a:rPr kumimoji="0" lang="en-US" sz="1400" b="1" i="0" u="none" strike="noStrike" kern="1200" cap="none" spc="0" normalizeH="0" baseline="0" noProof="0">
                <a:ln>
                  <a:noFill/>
                </a:ln>
                <a:solidFill>
                  <a:srgbClr val="003867"/>
                </a:solidFill>
                <a:effectLst/>
                <a:uLnTx/>
                <a:uFillTx/>
                <a:latin typeface="Arial"/>
                <a:ea typeface="+mn-ea"/>
                <a:cs typeface="+mn-cs"/>
              </a:rPr>
              <a:t> 16 </a:t>
            </a:r>
            <a:r>
              <a:rPr kumimoji="0" lang="en-US" sz="1400" b="1" i="0" u="none" strike="noStrike" kern="1200" cap="none" spc="0" normalizeH="0" baseline="0" noProof="0" err="1">
                <a:ln>
                  <a:noFill/>
                </a:ln>
                <a:solidFill>
                  <a:srgbClr val="003867"/>
                </a:solidFill>
                <a:effectLst/>
                <a:uLnTx/>
                <a:uFillTx/>
                <a:latin typeface="Arial"/>
                <a:ea typeface="+mn-ea"/>
                <a:cs typeface="+mn-cs"/>
              </a:rPr>
              <a:t>alcanzó</a:t>
            </a:r>
            <a:r>
              <a:rPr kumimoji="0" lang="en-US" sz="1400" b="1" i="0" u="none" strike="noStrike" kern="1200" cap="none" spc="0" normalizeH="0" baseline="0" noProof="0">
                <a:ln>
                  <a:noFill/>
                </a:ln>
                <a:solidFill>
                  <a:srgbClr val="003867"/>
                </a:solidFill>
                <a:effectLst/>
                <a:uLnTx/>
                <a:uFillTx/>
                <a:latin typeface="Arial"/>
                <a:ea typeface="+mn-ea"/>
                <a:cs typeface="+mn-cs"/>
              </a:rPr>
              <a:t> un EASI-90 a la </a:t>
            </a:r>
            <a:r>
              <a:rPr kumimoji="0" lang="en-US" sz="1400" b="1" i="0" u="none" strike="noStrike" kern="1200" cap="none" spc="0" normalizeH="0" baseline="0" noProof="0" err="1">
                <a:ln>
                  <a:noFill/>
                </a:ln>
                <a:solidFill>
                  <a:srgbClr val="003867"/>
                </a:solidFill>
                <a:effectLst/>
                <a:uLnTx/>
                <a:uFillTx/>
                <a:latin typeface="Arial"/>
                <a:ea typeface="+mn-ea"/>
                <a:cs typeface="+mn-cs"/>
              </a:rPr>
              <a:t>semana</a:t>
            </a:r>
            <a:r>
              <a:rPr kumimoji="0" lang="en-US" sz="1400" b="1" i="0" u="none" strike="noStrike" kern="1200" cap="none" spc="0" normalizeH="0" baseline="0" noProof="0">
                <a:ln>
                  <a:noFill/>
                </a:ln>
                <a:solidFill>
                  <a:srgbClr val="003867"/>
                </a:solidFill>
                <a:effectLst/>
                <a:uLnTx/>
                <a:uFillTx/>
                <a:latin typeface="Arial"/>
                <a:ea typeface="+mn-ea"/>
                <a:cs typeface="+mn-cs"/>
              </a:rPr>
              <a:t> 104 con </a:t>
            </a:r>
            <a:r>
              <a:rPr kumimoji="0" lang="en-US" sz="1400" b="1" i="0" u="none" strike="noStrike" kern="1200" cap="none" spc="0" normalizeH="0" baseline="0" noProof="0" err="1">
                <a:ln>
                  <a:noFill/>
                </a:ln>
                <a:solidFill>
                  <a:srgbClr val="003867"/>
                </a:solidFill>
                <a:effectLst/>
                <a:uLnTx/>
                <a:uFillTx/>
                <a:latin typeface="Arial"/>
                <a:ea typeface="+mn-ea"/>
                <a:cs typeface="+mn-cs"/>
              </a:rPr>
              <a:t>una</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dosis</a:t>
            </a:r>
            <a:r>
              <a:rPr kumimoji="0" lang="en-US" sz="1400" b="1" i="0" u="none" strike="noStrike" kern="1200" cap="none" spc="0" normalizeH="0" baseline="0" noProof="0">
                <a:ln>
                  <a:noFill/>
                </a:ln>
                <a:solidFill>
                  <a:srgbClr val="003867"/>
                </a:solidFill>
                <a:effectLst/>
                <a:uLnTx/>
                <a:uFillTx/>
                <a:latin typeface="Arial"/>
                <a:ea typeface="+mn-ea"/>
                <a:cs typeface="+mn-cs"/>
              </a:rPr>
              <a:t> </a:t>
            </a:r>
            <a:r>
              <a:rPr kumimoji="0" lang="en-US" sz="1400" b="1" i="0" u="none" strike="noStrike" kern="1200" cap="none" spc="0" normalizeH="0" baseline="0" noProof="0" err="1">
                <a:ln>
                  <a:noFill/>
                </a:ln>
                <a:solidFill>
                  <a:srgbClr val="003867"/>
                </a:solidFill>
                <a:effectLst/>
                <a:uLnTx/>
                <a:uFillTx/>
                <a:latin typeface="Arial"/>
                <a:ea typeface="+mn-ea"/>
                <a:cs typeface="+mn-cs"/>
              </a:rPr>
              <a:t>cada</a:t>
            </a:r>
            <a:r>
              <a:rPr kumimoji="0" lang="en-US" sz="1400" b="1" i="0" u="none" strike="noStrike" kern="1200" cap="none" spc="0" normalizeH="0" baseline="0" noProof="0">
                <a:ln>
                  <a:noFill/>
                </a:ln>
                <a:solidFill>
                  <a:srgbClr val="003867"/>
                </a:solidFill>
                <a:effectLst/>
                <a:uLnTx/>
                <a:uFillTx/>
                <a:latin typeface="Arial"/>
                <a:ea typeface="+mn-ea"/>
                <a:cs typeface="+mn-cs"/>
              </a:rPr>
              <a:t> 4 semanas</a:t>
            </a:r>
            <a:r>
              <a:rPr kumimoji="0" lang="en-US" sz="1400" b="1" i="0" u="none" strike="noStrike" kern="1200" cap="none" spc="0" normalizeH="0" baseline="30000" noProof="0">
                <a:ln>
                  <a:noFill/>
                </a:ln>
                <a:solidFill>
                  <a:srgbClr val="003867"/>
                </a:solidFill>
                <a:effectLst/>
                <a:uLnTx/>
                <a:uFillTx/>
                <a:latin typeface="Arial"/>
                <a:ea typeface="+mn-ea"/>
                <a:cs typeface="+mn-cs"/>
              </a:rPr>
              <a:t>1</a:t>
            </a:r>
          </a:p>
        </p:txBody>
      </p:sp>
      <p:graphicFrame>
        <p:nvGraphicFramePr>
          <p:cNvPr id="6" name="Chart 8">
            <a:extLst>
              <a:ext uri="{FF2B5EF4-FFF2-40B4-BE49-F238E27FC236}">
                <a16:creationId xmlns:a16="http://schemas.microsoft.com/office/drawing/2014/main" id="{3FF6E45E-9208-24CB-EE71-B13CECCB2F43}"/>
              </a:ext>
            </a:extLst>
          </p:cNvPr>
          <p:cNvGraphicFramePr/>
          <p:nvPr>
            <p:extLst>
              <p:ext uri="{D42A27DB-BD31-4B8C-83A1-F6EECF244321}">
                <p14:modId xmlns:p14="http://schemas.microsoft.com/office/powerpoint/2010/main" val="2102508381"/>
              </p:ext>
            </p:extLst>
          </p:nvPr>
        </p:nvGraphicFramePr>
        <p:xfrm>
          <a:off x="2188542" y="4631125"/>
          <a:ext cx="1496201" cy="1152000"/>
        </p:xfrm>
        <a:graphic>
          <a:graphicData uri="http://schemas.openxmlformats.org/drawingml/2006/chart">
            <c:chart xmlns:c="http://schemas.openxmlformats.org/drawingml/2006/chart" xmlns:r="http://schemas.openxmlformats.org/officeDocument/2006/relationships" r:id="rId5"/>
          </a:graphicData>
        </a:graphic>
      </p:graphicFrame>
      <p:sp>
        <p:nvSpPr>
          <p:cNvPr id="7" name="CuadroTexto 6">
            <a:extLst>
              <a:ext uri="{FF2B5EF4-FFF2-40B4-BE49-F238E27FC236}">
                <a16:creationId xmlns:a16="http://schemas.microsoft.com/office/drawing/2014/main" id="{902B8C86-3825-F3CD-4654-CC0890EB15F7}"/>
              </a:ext>
            </a:extLst>
          </p:cNvPr>
          <p:cNvSpPr txBox="1"/>
          <p:nvPr/>
        </p:nvSpPr>
        <p:spPr>
          <a:xfrm>
            <a:off x="2595692" y="501345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83% </a:t>
            </a:r>
          </a:p>
        </p:txBody>
      </p:sp>
    </p:spTree>
    <p:extLst>
      <p:ext uri="{BB962C8B-B14F-4D97-AF65-F5344CB8AC3E}">
        <p14:creationId xmlns:p14="http://schemas.microsoft.com/office/powerpoint/2010/main" val="2216159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esquinas redondeadas 157">
            <a:extLst>
              <a:ext uri="{FF2B5EF4-FFF2-40B4-BE49-F238E27FC236}">
                <a16:creationId xmlns:a16="http://schemas.microsoft.com/office/drawing/2014/main" id="{BDBF0FBA-88E9-52B8-A148-1F919CD8FBD1}"/>
              </a:ext>
            </a:extLst>
          </p:cNvPr>
          <p:cNvSpPr/>
          <p:nvPr/>
        </p:nvSpPr>
        <p:spPr>
          <a:xfrm>
            <a:off x="3225952" y="4828771"/>
            <a:ext cx="6260560" cy="563255"/>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s-ES" sz="1400" b="1" i="0" u="none" strike="noStrike" kern="1200" cap="none" spc="0" normalizeH="0" baseline="0" noProof="0">
                <a:ln>
                  <a:noFill/>
                </a:ln>
                <a:solidFill>
                  <a:srgbClr val="003867"/>
                </a:solidFill>
                <a:effectLst/>
                <a:uLnTx/>
                <a:uFillTx/>
                <a:latin typeface="Arial"/>
                <a:ea typeface="+mn-ea"/>
                <a:cs typeface="+mn-cs"/>
              </a:rPr>
              <a:t>pacientes analizados a los 2 años que habían alcanzado IGA 0/1 en la semana 16 mantuvieron la respuesta con la dosis mensual.</a:t>
            </a:r>
            <a:r>
              <a:rPr kumimoji="0" lang="es-ES" sz="1800" b="1" i="0" u="none" strike="noStrike" kern="1200" cap="none" spc="0" normalizeH="0" baseline="30000" noProof="0">
                <a:ln>
                  <a:noFill/>
                </a:ln>
                <a:solidFill>
                  <a:srgbClr val="003867"/>
                </a:solidFill>
                <a:effectLst/>
                <a:uLnTx/>
                <a:uFillTx/>
                <a:latin typeface="Arial"/>
                <a:ea typeface="+mn-ea"/>
                <a:cs typeface="+mn-cs"/>
              </a:rPr>
              <a:t> 1</a:t>
            </a:r>
            <a:r>
              <a:rPr kumimoji="0" lang="es-ES" sz="1800" b="1" i="0" u="none" strike="noStrike" kern="1200" cap="none" spc="0" normalizeH="0" baseline="0" noProof="0">
                <a:ln>
                  <a:noFill/>
                </a:ln>
                <a:solidFill>
                  <a:srgbClr val="003867"/>
                </a:solidFill>
                <a:effectLst/>
                <a:uLnTx/>
                <a:uFillTx/>
                <a:latin typeface="Arial"/>
                <a:ea typeface="+mn-ea"/>
                <a:cs typeface="+mn-cs"/>
              </a:rPr>
              <a:t> </a:t>
            </a:r>
            <a:endParaRPr kumimoji="0" lang="en-GB" sz="1800" b="1"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160" name="Chart 8">
            <a:extLst>
              <a:ext uri="{FF2B5EF4-FFF2-40B4-BE49-F238E27FC236}">
                <a16:creationId xmlns:a16="http://schemas.microsoft.com/office/drawing/2014/main" id="{021628AB-6FF5-1C8E-38AB-783EA41B529E}"/>
              </a:ext>
            </a:extLst>
          </p:cNvPr>
          <p:cNvGraphicFramePr/>
          <p:nvPr>
            <p:extLst>
              <p:ext uri="{D42A27DB-BD31-4B8C-83A1-F6EECF244321}">
                <p14:modId xmlns:p14="http://schemas.microsoft.com/office/powerpoint/2010/main" val="2707281045"/>
              </p:ext>
            </p:extLst>
          </p:nvPr>
        </p:nvGraphicFramePr>
        <p:xfrm>
          <a:off x="2158240" y="4534398"/>
          <a:ext cx="1496201" cy="1152000"/>
        </p:xfrm>
        <a:graphic>
          <a:graphicData uri="http://schemas.openxmlformats.org/drawingml/2006/chart">
            <c:chart xmlns:c="http://schemas.openxmlformats.org/drawingml/2006/chart" xmlns:r="http://schemas.openxmlformats.org/officeDocument/2006/relationships" r:id="rId3"/>
          </a:graphicData>
        </a:graphic>
      </p:graphicFrame>
      <p:sp>
        <p:nvSpPr>
          <p:cNvPr id="161" name="CuadroTexto 160">
            <a:extLst>
              <a:ext uri="{FF2B5EF4-FFF2-40B4-BE49-F238E27FC236}">
                <a16:creationId xmlns:a16="http://schemas.microsoft.com/office/drawing/2014/main" id="{68E4AA77-DD92-8137-8671-77072E3D98C1}"/>
              </a:ext>
            </a:extLst>
          </p:cNvPr>
          <p:cNvSpPr txBox="1"/>
          <p:nvPr/>
        </p:nvSpPr>
        <p:spPr>
          <a:xfrm>
            <a:off x="2574435" y="4891871"/>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76% </a:t>
            </a:r>
          </a:p>
        </p:txBody>
      </p:sp>
      <p:cxnSp>
        <p:nvCxnSpPr>
          <p:cNvPr id="162" name="Straight Connector 235">
            <a:extLst>
              <a:ext uri="{FF2B5EF4-FFF2-40B4-BE49-F238E27FC236}">
                <a16:creationId xmlns:a16="http://schemas.microsoft.com/office/drawing/2014/main" id="{FC1EC0D9-D261-0583-5ECA-B178BBD2175D}"/>
              </a:ext>
            </a:extLst>
          </p:cNvPr>
          <p:cNvCxnSpPr>
            <a:cxnSpLocks/>
          </p:cNvCxnSpPr>
          <p:nvPr/>
        </p:nvCxnSpPr>
        <p:spPr>
          <a:xfrm>
            <a:off x="5275224" y="2285220"/>
            <a:ext cx="0" cy="1538907"/>
          </a:xfrm>
          <a:prstGeom prst="line">
            <a:avLst/>
          </a:prstGeom>
          <a:noFill/>
          <a:ln w="12700" cap="flat" cmpd="sng" algn="ctr">
            <a:solidFill>
              <a:srgbClr val="BFBFBF"/>
            </a:solidFill>
            <a:prstDash val="dash"/>
          </a:ln>
          <a:effectLst/>
        </p:spPr>
      </p:cxnSp>
      <p:graphicFrame>
        <p:nvGraphicFramePr>
          <p:cNvPr id="163" name="Chart 236">
            <a:extLst>
              <a:ext uri="{FF2B5EF4-FFF2-40B4-BE49-F238E27FC236}">
                <a16:creationId xmlns:a16="http://schemas.microsoft.com/office/drawing/2014/main" id="{9620166A-3C6D-DDBD-41A1-A63D185A4CB9}"/>
              </a:ext>
            </a:extLst>
          </p:cNvPr>
          <p:cNvGraphicFramePr/>
          <p:nvPr>
            <p:extLst>
              <p:ext uri="{D42A27DB-BD31-4B8C-83A1-F6EECF244321}">
                <p14:modId xmlns:p14="http://schemas.microsoft.com/office/powerpoint/2010/main" val="2788936529"/>
              </p:ext>
            </p:extLst>
          </p:nvPr>
        </p:nvGraphicFramePr>
        <p:xfrm>
          <a:off x="969804" y="2246068"/>
          <a:ext cx="10031711" cy="1801616"/>
        </p:xfrm>
        <a:graphic>
          <a:graphicData uri="http://schemas.openxmlformats.org/drawingml/2006/chart">
            <c:chart xmlns:c="http://schemas.openxmlformats.org/drawingml/2006/chart" xmlns:r="http://schemas.openxmlformats.org/officeDocument/2006/relationships" r:id="rId4"/>
          </a:graphicData>
        </a:graphic>
      </p:graphicFrame>
      <p:sp>
        <p:nvSpPr>
          <p:cNvPr id="164" name="TextBox 249">
            <a:extLst>
              <a:ext uri="{FF2B5EF4-FFF2-40B4-BE49-F238E27FC236}">
                <a16:creationId xmlns:a16="http://schemas.microsoft.com/office/drawing/2014/main" id="{BF736F7E-D615-419B-E101-328CC8674400}"/>
              </a:ext>
            </a:extLst>
          </p:cNvPr>
          <p:cNvSpPr txBox="1"/>
          <p:nvPr/>
        </p:nvSpPr>
        <p:spPr>
          <a:xfrm rot="16200000">
            <a:off x="228190" y="2855905"/>
            <a:ext cx="1309370" cy="446125"/>
          </a:xfrm>
          <a:prstGeom prst="rect">
            <a:avLst/>
          </a:prstGeom>
          <a:noFill/>
        </p:spPr>
        <p:txBody>
          <a:bodyPr wrap="square" lIns="36000" tIns="36000" rIns="36000" bIns="36000" rtlCol="0">
            <a:noAutofit/>
          </a:bodyPr>
          <a:lstStyle>
            <a:defPPr>
              <a:defRPr lang="es-ES"/>
            </a:defPPr>
            <a:lvl1pPr lvl="0" indent="0" algn="ctr">
              <a:lnSpc>
                <a:spcPct val="90000"/>
              </a:lnSpc>
              <a:spcBef>
                <a:spcPts val="0"/>
              </a:spcBef>
              <a:spcAft>
                <a:spcPts val="1200"/>
              </a:spcAft>
              <a:buFontTx/>
              <a:buNone/>
              <a:defRPr sz="1400" b="1">
                <a:gradFill flip="none" rotWithShape="1">
                  <a:gsLst>
                    <a:gs pos="67898">
                      <a:schemeClr val="accent4"/>
                    </a:gs>
                    <a:gs pos="12000">
                      <a:schemeClr val="accent4"/>
                    </a:gs>
                    <a:gs pos="45000">
                      <a:schemeClr val="accent2"/>
                    </a:gs>
                    <a:gs pos="88000">
                      <a:schemeClr val="accent2"/>
                    </a:gs>
                  </a:gsLst>
                  <a:lin ang="0" scaled="1"/>
                  <a:tileRect/>
                </a:gradFill>
                <a:latin typeface="Arial"/>
                <a:ea typeface="+mj-ea"/>
                <a:cs typeface="+mj-cs"/>
              </a:defRPr>
            </a:lvl1pPr>
          </a:lstStyle>
          <a:p>
            <a:pPr marL="0" marR="0" lvl="0" indent="0" algn="ctr" defTabSz="914400" eaLnBrk="1" fontAlgn="auto" latinLnBrk="0" hangingPunct="1">
              <a:lnSpc>
                <a:spcPct val="90000"/>
              </a:lnSpc>
              <a:spcBef>
                <a:spcPts val="0"/>
              </a:spcBef>
              <a:spcAft>
                <a:spcPts val="1200"/>
              </a:spcAft>
              <a:buClrTx/>
              <a:buSzTx/>
              <a:buFontTx/>
              <a:buNone/>
              <a:tabLst/>
              <a:defRPr/>
            </a:pPr>
            <a:r>
              <a:rPr kumimoji="0" lang="es-ES" sz="1200" b="1" i="0" u="none" strike="noStrike" kern="0" cap="none" spc="0" normalizeH="0" baseline="0" noProof="0">
                <a:ln>
                  <a:noFill/>
                </a:ln>
                <a:solidFill>
                  <a:srgbClr val="002060"/>
                </a:solidFill>
                <a:effectLst/>
                <a:uLnTx/>
                <a:uFillTx/>
                <a:latin typeface="Arial"/>
                <a:ea typeface="+mj-ea"/>
                <a:cs typeface="+mj-cs"/>
              </a:rPr>
              <a:t>Pacientes con IGA 0/1 (%)</a:t>
            </a:r>
          </a:p>
        </p:txBody>
      </p:sp>
      <p:sp>
        <p:nvSpPr>
          <p:cNvPr id="165" name="TextBox 727">
            <a:extLst>
              <a:ext uri="{FF2B5EF4-FFF2-40B4-BE49-F238E27FC236}">
                <a16:creationId xmlns:a16="http://schemas.microsoft.com/office/drawing/2014/main" id="{93F63FB7-AFBC-976D-8938-F063C698DE57}"/>
              </a:ext>
            </a:extLst>
          </p:cNvPr>
          <p:cNvSpPr txBox="1"/>
          <p:nvPr/>
        </p:nvSpPr>
        <p:spPr>
          <a:xfrm>
            <a:off x="1362375"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77</a:t>
            </a:r>
            <a:endParaRPr lang="en-GB" sz="900" b="1" kern="0">
              <a:solidFill>
                <a:srgbClr val="834AC5"/>
              </a:solidFill>
              <a:latin typeface="Arial"/>
            </a:endParaRPr>
          </a:p>
        </p:txBody>
      </p:sp>
      <p:sp>
        <p:nvSpPr>
          <p:cNvPr id="166" name="TextBox 728">
            <a:extLst>
              <a:ext uri="{FF2B5EF4-FFF2-40B4-BE49-F238E27FC236}">
                <a16:creationId xmlns:a16="http://schemas.microsoft.com/office/drawing/2014/main" id="{A5715EAE-DD5D-D7E5-3369-10B2087420C5}"/>
              </a:ext>
            </a:extLst>
          </p:cNvPr>
          <p:cNvSpPr txBox="1"/>
          <p:nvPr/>
        </p:nvSpPr>
        <p:spPr>
          <a:xfrm>
            <a:off x="1333871"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16</a:t>
            </a:r>
            <a:endParaRPr lang="en-GB" sz="900" kern="0">
              <a:solidFill>
                <a:srgbClr val="BFBFBF"/>
              </a:solidFill>
              <a:latin typeface="Arial"/>
            </a:endParaRPr>
          </a:p>
        </p:txBody>
      </p:sp>
      <p:sp>
        <p:nvSpPr>
          <p:cNvPr id="167" name="TextBox 729">
            <a:extLst>
              <a:ext uri="{FF2B5EF4-FFF2-40B4-BE49-F238E27FC236}">
                <a16:creationId xmlns:a16="http://schemas.microsoft.com/office/drawing/2014/main" id="{2AA8E727-B7B3-4BB4-C019-FB21968703D2}"/>
              </a:ext>
            </a:extLst>
          </p:cNvPr>
          <p:cNvSpPr txBox="1"/>
          <p:nvPr/>
        </p:nvSpPr>
        <p:spPr>
          <a:xfrm>
            <a:off x="2172087"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24</a:t>
            </a:r>
            <a:endParaRPr lang="en-GB" sz="900" kern="0">
              <a:solidFill>
                <a:srgbClr val="BFBFBF"/>
              </a:solidFill>
              <a:latin typeface="Arial"/>
            </a:endParaRPr>
          </a:p>
        </p:txBody>
      </p:sp>
      <p:sp>
        <p:nvSpPr>
          <p:cNvPr id="168" name="TextBox 730">
            <a:extLst>
              <a:ext uri="{FF2B5EF4-FFF2-40B4-BE49-F238E27FC236}">
                <a16:creationId xmlns:a16="http://schemas.microsoft.com/office/drawing/2014/main" id="{1318F0BF-F1DC-EB1B-1B35-23CB42165D46}"/>
              </a:ext>
            </a:extLst>
          </p:cNvPr>
          <p:cNvSpPr txBox="1"/>
          <p:nvPr/>
        </p:nvSpPr>
        <p:spPr>
          <a:xfrm>
            <a:off x="1768836"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20</a:t>
            </a:r>
            <a:endParaRPr lang="en-GB" sz="900" kern="0">
              <a:solidFill>
                <a:srgbClr val="BFBFBF"/>
              </a:solidFill>
              <a:latin typeface="Arial"/>
            </a:endParaRPr>
          </a:p>
        </p:txBody>
      </p:sp>
      <p:sp>
        <p:nvSpPr>
          <p:cNvPr id="169" name="TextBox 731">
            <a:extLst>
              <a:ext uri="{FF2B5EF4-FFF2-40B4-BE49-F238E27FC236}">
                <a16:creationId xmlns:a16="http://schemas.microsoft.com/office/drawing/2014/main" id="{92874AA0-5E01-241C-5F9C-76127DF85F57}"/>
              </a:ext>
            </a:extLst>
          </p:cNvPr>
          <p:cNvSpPr txBox="1"/>
          <p:nvPr/>
        </p:nvSpPr>
        <p:spPr>
          <a:xfrm>
            <a:off x="3055652" y="3906751"/>
            <a:ext cx="187098"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32</a:t>
            </a:r>
            <a:endParaRPr lang="en-GB" sz="900" kern="0">
              <a:solidFill>
                <a:srgbClr val="BFBFBF"/>
              </a:solidFill>
              <a:latin typeface="Arial"/>
            </a:endParaRPr>
          </a:p>
        </p:txBody>
      </p:sp>
      <p:sp>
        <p:nvSpPr>
          <p:cNvPr id="170" name="TextBox 732">
            <a:extLst>
              <a:ext uri="{FF2B5EF4-FFF2-40B4-BE49-F238E27FC236}">
                <a16:creationId xmlns:a16="http://schemas.microsoft.com/office/drawing/2014/main" id="{5A2432EC-FBF0-D820-0536-A5CECC90BF03}"/>
              </a:ext>
            </a:extLst>
          </p:cNvPr>
          <p:cNvSpPr txBox="1"/>
          <p:nvPr/>
        </p:nvSpPr>
        <p:spPr>
          <a:xfrm>
            <a:off x="4363347"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44</a:t>
            </a:r>
            <a:endParaRPr lang="en-GB" sz="900" kern="0">
              <a:solidFill>
                <a:srgbClr val="BFBFBF"/>
              </a:solidFill>
              <a:latin typeface="Arial"/>
            </a:endParaRPr>
          </a:p>
        </p:txBody>
      </p:sp>
      <p:sp>
        <p:nvSpPr>
          <p:cNvPr id="171" name="TextBox 733">
            <a:extLst>
              <a:ext uri="{FF2B5EF4-FFF2-40B4-BE49-F238E27FC236}">
                <a16:creationId xmlns:a16="http://schemas.microsoft.com/office/drawing/2014/main" id="{F01D7EC5-4609-D785-E5DB-8DABB52C55F3}"/>
              </a:ext>
            </a:extLst>
          </p:cNvPr>
          <p:cNvSpPr txBox="1"/>
          <p:nvPr/>
        </p:nvSpPr>
        <p:spPr>
          <a:xfrm>
            <a:off x="5625978"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56</a:t>
            </a:r>
            <a:endParaRPr lang="en-GB" sz="900" kern="0">
              <a:solidFill>
                <a:srgbClr val="BFBFBF"/>
              </a:solidFill>
              <a:latin typeface="Arial"/>
            </a:endParaRPr>
          </a:p>
        </p:txBody>
      </p:sp>
      <p:sp>
        <p:nvSpPr>
          <p:cNvPr id="172" name="TextBox 734">
            <a:extLst>
              <a:ext uri="{FF2B5EF4-FFF2-40B4-BE49-F238E27FC236}">
                <a16:creationId xmlns:a16="http://schemas.microsoft.com/office/drawing/2014/main" id="{C5655221-C825-7B4E-0BFF-9B645C017554}"/>
              </a:ext>
            </a:extLst>
          </p:cNvPr>
          <p:cNvSpPr txBox="1"/>
          <p:nvPr/>
        </p:nvSpPr>
        <p:spPr>
          <a:xfrm>
            <a:off x="6911304"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68</a:t>
            </a:r>
            <a:endParaRPr lang="en-GB" sz="900" kern="0">
              <a:solidFill>
                <a:srgbClr val="BFBFBF"/>
              </a:solidFill>
              <a:latin typeface="Arial"/>
            </a:endParaRPr>
          </a:p>
        </p:txBody>
      </p:sp>
      <p:sp>
        <p:nvSpPr>
          <p:cNvPr id="173" name="TextBox 735">
            <a:extLst>
              <a:ext uri="{FF2B5EF4-FFF2-40B4-BE49-F238E27FC236}">
                <a16:creationId xmlns:a16="http://schemas.microsoft.com/office/drawing/2014/main" id="{59A374BB-12A3-3006-D24D-9ECC2633B114}"/>
              </a:ext>
            </a:extLst>
          </p:cNvPr>
          <p:cNvSpPr txBox="1"/>
          <p:nvPr/>
        </p:nvSpPr>
        <p:spPr>
          <a:xfrm>
            <a:off x="8242572"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80</a:t>
            </a:r>
            <a:endParaRPr lang="en-GB" sz="900" kern="0">
              <a:solidFill>
                <a:srgbClr val="BFBFBF"/>
              </a:solidFill>
              <a:latin typeface="Arial"/>
            </a:endParaRPr>
          </a:p>
        </p:txBody>
      </p:sp>
      <p:sp>
        <p:nvSpPr>
          <p:cNvPr id="174" name="TextBox 736">
            <a:extLst>
              <a:ext uri="{FF2B5EF4-FFF2-40B4-BE49-F238E27FC236}">
                <a16:creationId xmlns:a16="http://schemas.microsoft.com/office/drawing/2014/main" id="{0CC234F4-A071-DD4D-ACFC-BED271BF9C12}"/>
              </a:ext>
            </a:extLst>
          </p:cNvPr>
          <p:cNvSpPr txBox="1"/>
          <p:nvPr/>
        </p:nvSpPr>
        <p:spPr>
          <a:xfrm>
            <a:off x="9511939"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92</a:t>
            </a:r>
            <a:endParaRPr lang="en-GB" sz="900" kern="0">
              <a:solidFill>
                <a:srgbClr val="BFBFBF"/>
              </a:solidFill>
              <a:latin typeface="Arial"/>
            </a:endParaRPr>
          </a:p>
        </p:txBody>
      </p:sp>
      <p:sp>
        <p:nvSpPr>
          <p:cNvPr id="175" name="TextBox 737">
            <a:extLst>
              <a:ext uri="{FF2B5EF4-FFF2-40B4-BE49-F238E27FC236}">
                <a16:creationId xmlns:a16="http://schemas.microsoft.com/office/drawing/2014/main" id="{327F1885-9F4D-7002-68F1-22D410364F49}"/>
              </a:ext>
            </a:extLst>
          </p:cNvPr>
          <p:cNvSpPr txBox="1"/>
          <p:nvPr/>
        </p:nvSpPr>
        <p:spPr>
          <a:xfrm>
            <a:off x="10680859" y="3906751"/>
            <a:ext cx="369523"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104</a:t>
            </a:r>
            <a:endParaRPr lang="en-GB" sz="900" kern="0">
              <a:solidFill>
                <a:srgbClr val="BFBFBF"/>
              </a:solidFill>
              <a:latin typeface="Arial"/>
            </a:endParaRPr>
          </a:p>
        </p:txBody>
      </p:sp>
      <p:sp>
        <p:nvSpPr>
          <p:cNvPr id="176" name="TextBox 738">
            <a:extLst>
              <a:ext uri="{FF2B5EF4-FFF2-40B4-BE49-F238E27FC236}">
                <a16:creationId xmlns:a16="http://schemas.microsoft.com/office/drawing/2014/main" id="{051C7B5A-800E-DD5B-1CAA-6BF9A798B7FD}"/>
              </a:ext>
            </a:extLst>
          </p:cNvPr>
          <p:cNvSpPr txBox="1"/>
          <p:nvPr/>
        </p:nvSpPr>
        <p:spPr>
          <a:xfrm>
            <a:off x="1362375"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77</a:t>
            </a:r>
            <a:endParaRPr lang="en-GB" sz="900" b="1" kern="0">
              <a:solidFill>
                <a:srgbClr val="002855"/>
              </a:solidFill>
              <a:latin typeface="Arial"/>
            </a:endParaRPr>
          </a:p>
        </p:txBody>
      </p:sp>
      <p:sp>
        <p:nvSpPr>
          <p:cNvPr id="177" name="TextBox 739">
            <a:extLst>
              <a:ext uri="{FF2B5EF4-FFF2-40B4-BE49-F238E27FC236}">
                <a16:creationId xmlns:a16="http://schemas.microsoft.com/office/drawing/2014/main" id="{C727EAEE-B412-4653-E879-3CC805173BD2}"/>
              </a:ext>
            </a:extLst>
          </p:cNvPr>
          <p:cNvSpPr txBox="1"/>
          <p:nvPr/>
        </p:nvSpPr>
        <p:spPr>
          <a:xfrm>
            <a:off x="2200589"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77</a:t>
            </a:r>
            <a:endParaRPr lang="en-GB" sz="900" b="1" kern="0">
              <a:solidFill>
                <a:srgbClr val="834AC5"/>
              </a:solidFill>
              <a:latin typeface="Arial"/>
            </a:endParaRPr>
          </a:p>
        </p:txBody>
      </p:sp>
      <p:sp>
        <p:nvSpPr>
          <p:cNvPr id="178" name="TextBox 740">
            <a:extLst>
              <a:ext uri="{FF2B5EF4-FFF2-40B4-BE49-F238E27FC236}">
                <a16:creationId xmlns:a16="http://schemas.microsoft.com/office/drawing/2014/main" id="{65DC7088-A3DE-FF18-014E-FF01623F6762}"/>
              </a:ext>
            </a:extLst>
          </p:cNvPr>
          <p:cNvSpPr txBox="1"/>
          <p:nvPr/>
        </p:nvSpPr>
        <p:spPr>
          <a:xfrm>
            <a:off x="1797337"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75</a:t>
            </a:r>
            <a:endParaRPr lang="en-GB" sz="900" b="1" kern="0">
              <a:solidFill>
                <a:srgbClr val="834AC5"/>
              </a:solidFill>
              <a:latin typeface="Arial"/>
            </a:endParaRPr>
          </a:p>
        </p:txBody>
      </p:sp>
      <p:sp>
        <p:nvSpPr>
          <p:cNvPr id="179" name="TextBox 741">
            <a:extLst>
              <a:ext uri="{FF2B5EF4-FFF2-40B4-BE49-F238E27FC236}">
                <a16:creationId xmlns:a16="http://schemas.microsoft.com/office/drawing/2014/main" id="{1B4A259E-5D52-AA4B-0B5C-1A19F5B69529}"/>
              </a:ext>
            </a:extLst>
          </p:cNvPr>
          <p:cNvSpPr txBox="1"/>
          <p:nvPr/>
        </p:nvSpPr>
        <p:spPr>
          <a:xfrm>
            <a:off x="3085085"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71</a:t>
            </a:r>
            <a:endParaRPr lang="en-GB" sz="900" b="1" kern="0">
              <a:solidFill>
                <a:srgbClr val="834AC5"/>
              </a:solidFill>
              <a:latin typeface="Arial"/>
            </a:endParaRPr>
          </a:p>
        </p:txBody>
      </p:sp>
      <p:sp>
        <p:nvSpPr>
          <p:cNvPr id="180" name="TextBox 742">
            <a:extLst>
              <a:ext uri="{FF2B5EF4-FFF2-40B4-BE49-F238E27FC236}">
                <a16:creationId xmlns:a16="http://schemas.microsoft.com/office/drawing/2014/main" id="{B4040816-659B-EA8B-081B-CF35F7C06B21}"/>
              </a:ext>
            </a:extLst>
          </p:cNvPr>
          <p:cNvSpPr txBox="1"/>
          <p:nvPr/>
        </p:nvSpPr>
        <p:spPr>
          <a:xfrm>
            <a:off x="4391848"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49</a:t>
            </a:r>
            <a:endParaRPr lang="en-GB" sz="900" b="1" kern="0">
              <a:solidFill>
                <a:srgbClr val="834AC5"/>
              </a:solidFill>
              <a:latin typeface="Arial"/>
            </a:endParaRPr>
          </a:p>
        </p:txBody>
      </p:sp>
      <p:sp>
        <p:nvSpPr>
          <p:cNvPr id="181" name="TextBox 743">
            <a:extLst>
              <a:ext uri="{FF2B5EF4-FFF2-40B4-BE49-F238E27FC236}">
                <a16:creationId xmlns:a16="http://schemas.microsoft.com/office/drawing/2014/main" id="{D067B2BE-58DB-2E19-87F5-87B15C935AC3}"/>
              </a:ext>
            </a:extLst>
          </p:cNvPr>
          <p:cNvSpPr txBox="1"/>
          <p:nvPr/>
        </p:nvSpPr>
        <p:spPr>
          <a:xfrm>
            <a:off x="5654482"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53</a:t>
            </a:r>
            <a:endParaRPr lang="en-GB" sz="900" b="1" kern="0">
              <a:solidFill>
                <a:srgbClr val="834AC5"/>
              </a:solidFill>
              <a:latin typeface="Arial"/>
            </a:endParaRPr>
          </a:p>
        </p:txBody>
      </p:sp>
      <p:sp>
        <p:nvSpPr>
          <p:cNvPr id="182" name="TextBox 744">
            <a:extLst>
              <a:ext uri="{FF2B5EF4-FFF2-40B4-BE49-F238E27FC236}">
                <a16:creationId xmlns:a16="http://schemas.microsoft.com/office/drawing/2014/main" id="{8B4889BF-17EB-A516-5DF7-D1F7C11D9BBE}"/>
              </a:ext>
            </a:extLst>
          </p:cNvPr>
          <p:cNvSpPr txBox="1"/>
          <p:nvPr/>
        </p:nvSpPr>
        <p:spPr>
          <a:xfrm>
            <a:off x="6939808"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53</a:t>
            </a:r>
            <a:endParaRPr lang="en-GB" sz="900" b="1" kern="0">
              <a:solidFill>
                <a:srgbClr val="834AC5"/>
              </a:solidFill>
              <a:latin typeface="Arial"/>
            </a:endParaRPr>
          </a:p>
        </p:txBody>
      </p:sp>
      <p:sp>
        <p:nvSpPr>
          <p:cNvPr id="183" name="TextBox 745">
            <a:extLst>
              <a:ext uri="{FF2B5EF4-FFF2-40B4-BE49-F238E27FC236}">
                <a16:creationId xmlns:a16="http://schemas.microsoft.com/office/drawing/2014/main" id="{C4292CD1-6306-87FE-B019-67D6C64567D1}"/>
              </a:ext>
            </a:extLst>
          </p:cNvPr>
          <p:cNvSpPr txBox="1"/>
          <p:nvPr/>
        </p:nvSpPr>
        <p:spPr>
          <a:xfrm>
            <a:off x="8266937"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52</a:t>
            </a:r>
            <a:endParaRPr lang="en-GB" sz="900" b="1" kern="0">
              <a:solidFill>
                <a:srgbClr val="834AC5"/>
              </a:solidFill>
              <a:latin typeface="Arial"/>
            </a:endParaRPr>
          </a:p>
        </p:txBody>
      </p:sp>
      <p:sp>
        <p:nvSpPr>
          <p:cNvPr id="184" name="TextBox 746">
            <a:extLst>
              <a:ext uri="{FF2B5EF4-FFF2-40B4-BE49-F238E27FC236}">
                <a16:creationId xmlns:a16="http://schemas.microsoft.com/office/drawing/2014/main" id="{F8544066-6E44-B435-6499-8E1C7D198641}"/>
              </a:ext>
            </a:extLst>
          </p:cNvPr>
          <p:cNvSpPr txBox="1"/>
          <p:nvPr/>
        </p:nvSpPr>
        <p:spPr>
          <a:xfrm>
            <a:off x="9536301"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47</a:t>
            </a:r>
            <a:endParaRPr lang="en-GB" sz="900" b="1" kern="0">
              <a:solidFill>
                <a:srgbClr val="834AC5"/>
              </a:solidFill>
              <a:latin typeface="Arial"/>
            </a:endParaRPr>
          </a:p>
        </p:txBody>
      </p:sp>
      <p:sp>
        <p:nvSpPr>
          <p:cNvPr id="185" name="TextBox 747">
            <a:extLst>
              <a:ext uri="{FF2B5EF4-FFF2-40B4-BE49-F238E27FC236}">
                <a16:creationId xmlns:a16="http://schemas.microsoft.com/office/drawing/2014/main" id="{1D58820B-9A50-057F-7A5B-4FF9F5C3F715}"/>
              </a:ext>
            </a:extLst>
          </p:cNvPr>
          <p:cNvSpPr txBox="1"/>
          <p:nvPr/>
        </p:nvSpPr>
        <p:spPr>
          <a:xfrm>
            <a:off x="10801502"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44</a:t>
            </a:r>
            <a:endParaRPr lang="en-GB" sz="900" b="1" kern="0">
              <a:solidFill>
                <a:srgbClr val="834AC5"/>
              </a:solidFill>
              <a:latin typeface="Arial"/>
            </a:endParaRPr>
          </a:p>
        </p:txBody>
      </p:sp>
      <p:sp>
        <p:nvSpPr>
          <p:cNvPr id="186" name="TextBox 748">
            <a:extLst>
              <a:ext uri="{FF2B5EF4-FFF2-40B4-BE49-F238E27FC236}">
                <a16:creationId xmlns:a16="http://schemas.microsoft.com/office/drawing/2014/main" id="{4127D26A-8971-CCED-8A88-5844418C980E}"/>
              </a:ext>
            </a:extLst>
          </p:cNvPr>
          <p:cNvSpPr txBox="1"/>
          <p:nvPr/>
        </p:nvSpPr>
        <p:spPr>
          <a:xfrm>
            <a:off x="2182669"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76</a:t>
            </a:r>
            <a:endParaRPr lang="en-GB" sz="900" b="1" kern="0">
              <a:solidFill>
                <a:srgbClr val="002855"/>
              </a:solidFill>
              <a:latin typeface="Arial"/>
            </a:endParaRPr>
          </a:p>
        </p:txBody>
      </p:sp>
      <p:sp>
        <p:nvSpPr>
          <p:cNvPr id="187" name="TextBox 749">
            <a:extLst>
              <a:ext uri="{FF2B5EF4-FFF2-40B4-BE49-F238E27FC236}">
                <a16:creationId xmlns:a16="http://schemas.microsoft.com/office/drawing/2014/main" id="{3ED3CB29-B229-09E0-21D6-697250B2DDCB}"/>
              </a:ext>
            </a:extLst>
          </p:cNvPr>
          <p:cNvSpPr txBox="1"/>
          <p:nvPr/>
        </p:nvSpPr>
        <p:spPr>
          <a:xfrm>
            <a:off x="1797337"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75</a:t>
            </a:r>
            <a:endParaRPr lang="en-GB" sz="900" b="1" kern="0">
              <a:solidFill>
                <a:srgbClr val="002855"/>
              </a:solidFill>
              <a:latin typeface="Arial"/>
            </a:endParaRPr>
          </a:p>
        </p:txBody>
      </p:sp>
      <p:sp>
        <p:nvSpPr>
          <p:cNvPr id="188" name="TextBox 750">
            <a:extLst>
              <a:ext uri="{FF2B5EF4-FFF2-40B4-BE49-F238E27FC236}">
                <a16:creationId xmlns:a16="http://schemas.microsoft.com/office/drawing/2014/main" id="{497E3451-D027-9F28-C655-F5953AF12C72}"/>
              </a:ext>
            </a:extLst>
          </p:cNvPr>
          <p:cNvSpPr txBox="1"/>
          <p:nvPr/>
        </p:nvSpPr>
        <p:spPr>
          <a:xfrm>
            <a:off x="3085085"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74</a:t>
            </a:r>
            <a:endParaRPr lang="en-GB" sz="900" b="1" kern="0">
              <a:solidFill>
                <a:srgbClr val="002855"/>
              </a:solidFill>
              <a:latin typeface="Arial"/>
            </a:endParaRPr>
          </a:p>
        </p:txBody>
      </p:sp>
      <p:sp>
        <p:nvSpPr>
          <p:cNvPr id="189" name="TextBox 751">
            <a:extLst>
              <a:ext uri="{FF2B5EF4-FFF2-40B4-BE49-F238E27FC236}">
                <a16:creationId xmlns:a16="http://schemas.microsoft.com/office/drawing/2014/main" id="{63A2E166-B05A-E138-0CBD-887E32B34A31}"/>
              </a:ext>
            </a:extLst>
          </p:cNvPr>
          <p:cNvSpPr txBox="1"/>
          <p:nvPr/>
        </p:nvSpPr>
        <p:spPr>
          <a:xfrm>
            <a:off x="4391848"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70</a:t>
            </a:r>
            <a:endParaRPr lang="en-GB" sz="900" b="1" kern="0">
              <a:solidFill>
                <a:srgbClr val="002855"/>
              </a:solidFill>
              <a:latin typeface="Arial"/>
            </a:endParaRPr>
          </a:p>
        </p:txBody>
      </p:sp>
      <p:sp>
        <p:nvSpPr>
          <p:cNvPr id="190" name="TextBox 752">
            <a:extLst>
              <a:ext uri="{FF2B5EF4-FFF2-40B4-BE49-F238E27FC236}">
                <a16:creationId xmlns:a16="http://schemas.microsoft.com/office/drawing/2014/main" id="{4BA2D7B4-8E69-7C36-EF27-60DDB48CFFB0}"/>
              </a:ext>
            </a:extLst>
          </p:cNvPr>
          <p:cNvSpPr txBox="1"/>
          <p:nvPr/>
        </p:nvSpPr>
        <p:spPr>
          <a:xfrm>
            <a:off x="5654482"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65</a:t>
            </a:r>
            <a:endParaRPr lang="en-GB" sz="900" b="1" kern="0">
              <a:solidFill>
                <a:srgbClr val="002855"/>
              </a:solidFill>
              <a:latin typeface="Arial"/>
            </a:endParaRPr>
          </a:p>
        </p:txBody>
      </p:sp>
      <p:sp>
        <p:nvSpPr>
          <p:cNvPr id="191" name="TextBox 753">
            <a:extLst>
              <a:ext uri="{FF2B5EF4-FFF2-40B4-BE49-F238E27FC236}">
                <a16:creationId xmlns:a16="http://schemas.microsoft.com/office/drawing/2014/main" id="{97D86AA1-ED60-E3AB-AC5E-9FE7C19B6869}"/>
              </a:ext>
            </a:extLst>
          </p:cNvPr>
          <p:cNvSpPr txBox="1"/>
          <p:nvPr/>
        </p:nvSpPr>
        <p:spPr>
          <a:xfrm>
            <a:off x="6939808"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66</a:t>
            </a:r>
            <a:endParaRPr lang="en-GB" sz="900" b="1" kern="0">
              <a:solidFill>
                <a:srgbClr val="002855"/>
              </a:solidFill>
              <a:latin typeface="Arial"/>
            </a:endParaRPr>
          </a:p>
        </p:txBody>
      </p:sp>
      <p:sp>
        <p:nvSpPr>
          <p:cNvPr id="192" name="TextBox 754">
            <a:extLst>
              <a:ext uri="{FF2B5EF4-FFF2-40B4-BE49-F238E27FC236}">
                <a16:creationId xmlns:a16="http://schemas.microsoft.com/office/drawing/2014/main" id="{C99F5A9D-2AFE-5F38-ED44-F87018A1662A}"/>
              </a:ext>
            </a:extLst>
          </p:cNvPr>
          <p:cNvSpPr txBox="1"/>
          <p:nvPr/>
        </p:nvSpPr>
        <p:spPr>
          <a:xfrm>
            <a:off x="8266937"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60</a:t>
            </a:r>
            <a:endParaRPr lang="en-GB" sz="900" b="1" kern="0">
              <a:solidFill>
                <a:srgbClr val="002855"/>
              </a:solidFill>
              <a:latin typeface="Arial"/>
            </a:endParaRPr>
          </a:p>
        </p:txBody>
      </p:sp>
      <p:sp>
        <p:nvSpPr>
          <p:cNvPr id="193" name="TextBox 755">
            <a:extLst>
              <a:ext uri="{FF2B5EF4-FFF2-40B4-BE49-F238E27FC236}">
                <a16:creationId xmlns:a16="http://schemas.microsoft.com/office/drawing/2014/main" id="{9D6E8CD2-D62C-EBE7-BE16-D765F0CB3B09}"/>
              </a:ext>
            </a:extLst>
          </p:cNvPr>
          <p:cNvSpPr txBox="1"/>
          <p:nvPr/>
        </p:nvSpPr>
        <p:spPr>
          <a:xfrm>
            <a:off x="9536301"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59</a:t>
            </a:r>
            <a:endParaRPr lang="en-GB" sz="900" b="1" kern="0">
              <a:solidFill>
                <a:srgbClr val="002855"/>
              </a:solidFill>
              <a:latin typeface="Arial"/>
            </a:endParaRPr>
          </a:p>
        </p:txBody>
      </p:sp>
      <p:sp>
        <p:nvSpPr>
          <p:cNvPr id="194" name="TextBox 756">
            <a:extLst>
              <a:ext uri="{FF2B5EF4-FFF2-40B4-BE49-F238E27FC236}">
                <a16:creationId xmlns:a16="http://schemas.microsoft.com/office/drawing/2014/main" id="{B0DE4A87-920D-438F-D883-A643DC5084E6}"/>
              </a:ext>
            </a:extLst>
          </p:cNvPr>
          <p:cNvSpPr txBox="1"/>
          <p:nvPr/>
        </p:nvSpPr>
        <p:spPr>
          <a:xfrm>
            <a:off x="10801502"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55</a:t>
            </a:r>
            <a:endParaRPr lang="en-GB" sz="900" b="1" kern="0">
              <a:solidFill>
                <a:srgbClr val="002855"/>
              </a:solidFill>
              <a:latin typeface="Arial"/>
            </a:endParaRPr>
          </a:p>
        </p:txBody>
      </p:sp>
      <p:sp>
        <p:nvSpPr>
          <p:cNvPr id="195" name="TextBox 757">
            <a:extLst>
              <a:ext uri="{FF2B5EF4-FFF2-40B4-BE49-F238E27FC236}">
                <a16:creationId xmlns:a16="http://schemas.microsoft.com/office/drawing/2014/main" id="{30D7A5BA-6F7F-0168-6113-73C792498C2F}"/>
              </a:ext>
            </a:extLst>
          </p:cNvPr>
          <p:cNvSpPr txBox="1"/>
          <p:nvPr/>
        </p:nvSpPr>
        <p:spPr>
          <a:xfrm>
            <a:off x="3493572" y="3915052"/>
            <a:ext cx="187098"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36</a:t>
            </a:r>
            <a:endParaRPr lang="en-GB" sz="900" kern="0">
              <a:solidFill>
                <a:srgbClr val="BFBFBF"/>
              </a:solidFill>
              <a:latin typeface="Arial"/>
            </a:endParaRPr>
          </a:p>
        </p:txBody>
      </p:sp>
      <p:sp>
        <p:nvSpPr>
          <p:cNvPr id="196" name="TextBox 758">
            <a:extLst>
              <a:ext uri="{FF2B5EF4-FFF2-40B4-BE49-F238E27FC236}">
                <a16:creationId xmlns:a16="http://schemas.microsoft.com/office/drawing/2014/main" id="{1007C1B9-B641-3333-0602-3204DC44ABD9}"/>
              </a:ext>
            </a:extLst>
          </p:cNvPr>
          <p:cNvSpPr txBox="1"/>
          <p:nvPr/>
        </p:nvSpPr>
        <p:spPr>
          <a:xfrm>
            <a:off x="3523001"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65</a:t>
            </a:r>
            <a:endParaRPr lang="en-GB" sz="900" b="1" kern="0">
              <a:solidFill>
                <a:srgbClr val="834AC5"/>
              </a:solidFill>
              <a:latin typeface="Arial"/>
            </a:endParaRPr>
          </a:p>
        </p:txBody>
      </p:sp>
      <p:sp>
        <p:nvSpPr>
          <p:cNvPr id="197" name="TextBox 759">
            <a:extLst>
              <a:ext uri="{FF2B5EF4-FFF2-40B4-BE49-F238E27FC236}">
                <a16:creationId xmlns:a16="http://schemas.microsoft.com/office/drawing/2014/main" id="{E4A2E1AD-8FFD-7F1A-7918-A8AA1F8FB6BD}"/>
              </a:ext>
            </a:extLst>
          </p:cNvPr>
          <p:cNvSpPr txBox="1"/>
          <p:nvPr/>
        </p:nvSpPr>
        <p:spPr>
          <a:xfrm>
            <a:off x="3523001"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69</a:t>
            </a:r>
            <a:endParaRPr lang="en-GB" sz="900" b="1" kern="0">
              <a:solidFill>
                <a:srgbClr val="002855"/>
              </a:solidFill>
              <a:latin typeface="Arial"/>
            </a:endParaRPr>
          </a:p>
        </p:txBody>
      </p:sp>
      <p:sp>
        <p:nvSpPr>
          <p:cNvPr id="198" name="TextBox 760">
            <a:extLst>
              <a:ext uri="{FF2B5EF4-FFF2-40B4-BE49-F238E27FC236}">
                <a16:creationId xmlns:a16="http://schemas.microsoft.com/office/drawing/2014/main" id="{6A3A3332-83E5-1284-E268-ACF4FE030626}"/>
              </a:ext>
            </a:extLst>
          </p:cNvPr>
          <p:cNvSpPr txBox="1"/>
          <p:nvPr/>
        </p:nvSpPr>
        <p:spPr>
          <a:xfrm>
            <a:off x="4749115" y="3902554"/>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48</a:t>
            </a:r>
            <a:endParaRPr lang="en-GB" sz="900" kern="0">
              <a:solidFill>
                <a:srgbClr val="BFBFBF"/>
              </a:solidFill>
              <a:latin typeface="Arial"/>
            </a:endParaRPr>
          </a:p>
        </p:txBody>
      </p:sp>
      <p:sp>
        <p:nvSpPr>
          <p:cNvPr id="199" name="TextBox 761">
            <a:extLst>
              <a:ext uri="{FF2B5EF4-FFF2-40B4-BE49-F238E27FC236}">
                <a16:creationId xmlns:a16="http://schemas.microsoft.com/office/drawing/2014/main" id="{25C2AA7C-8FE7-1BC7-CFF9-1E6A773FA55B}"/>
              </a:ext>
            </a:extLst>
          </p:cNvPr>
          <p:cNvSpPr txBox="1"/>
          <p:nvPr/>
        </p:nvSpPr>
        <p:spPr>
          <a:xfrm>
            <a:off x="4777619"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59</a:t>
            </a:r>
            <a:endParaRPr lang="en-GB" sz="900" b="1" kern="0">
              <a:solidFill>
                <a:srgbClr val="834AC5"/>
              </a:solidFill>
              <a:latin typeface="Arial"/>
            </a:endParaRPr>
          </a:p>
        </p:txBody>
      </p:sp>
      <p:sp>
        <p:nvSpPr>
          <p:cNvPr id="200" name="TextBox 762">
            <a:extLst>
              <a:ext uri="{FF2B5EF4-FFF2-40B4-BE49-F238E27FC236}">
                <a16:creationId xmlns:a16="http://schemas.microsoft.com/office/drawing/2014/main" id="{08BE68FB-AFD4-611A-8B09-A08FF70BF627}"/>
              </a:ext>
            </a:extLst>
          </p:cNvPr>
          <p:cNvSpPr txBox="1"/>
          <p:nvPr/>
        </p:nvSpPr>
        <p:spPr>
          <a:xfrm>
            <a:off x="4777619"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71</a:t>
            </a:r>
            <a:endParaRPr lang="en-GB" sz="900" b="1" kern="0">
              <a:solidFill>
                <a:srgbClr val="002855"/>
              </a:solidFill>
              <a:latin typeface="Arial"/>
            </a:endParaRPr>
          </a:p>
        </p:txBody>
      </p:sp>
      <p:sp>
        <p:nvSpPr>
          <p:cNvPr id="201" name="TextBox 763">
            <a:extLst>
              <a:ext uri="{FF2B5EF4-FFF2-40B4-BE49-F238E27FC236}">
                <a16:creationId xmlns:a16="http://schemas.microsoft.com/office/drawing/2014/main" id="{62465F9E-AFCB-1E79-D7B9-3A4F96CAC8C0}"/>
              </a:ext>
            </a:extLst>
          </p:cNvPr>
          <p:cNvSpPr txBox="1"/>
          <p:nvPr/>
        </p:nvSpPr>
        <p:spPr>
          <a:xfrm>
            <a:off x="5172560" y="3902554"/>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52</a:t>
            </a:r>
            <a:endParaRPr lang="en-GB" sz="900" kern="0">
              <a:solidFill>
                <a:srgbClr val="BFBFBF"/>
              </a:solidFill>
              <a:latin typeface="Arial"/>
            </a:endParaRPr>
          </a:p>
        </p:txBody>
      </p:sp>
      <p:sp>
        <p:nvSpPr>
          <p:cNvPr id="202" name="TextBox 764">
            <a:extLst>
              <a:ext uri="{FF2B5EF4-FFF2-40B4-BE49-F238E27FC236}">
                <a16:creationId xmlns:a16="http://schemas.microsoft.com/office/drawing/2014/main" id="{CEC6F302-1160-EB62-50BF-D330B00B82F2}"/>
              </a:ext>
            </a:extLst>
          </p:cNvPr>
          <p:cNvSpPr txBox="1"/>
          <p:nvPr/>
        </p:nvSpPr>
        <p:spPr>
          <a:xfrm>
            <a:off x="5201064"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59</a:t>
            </a:r>
            <a:endParaRPr lang="en-GB" sz="900" b="1" kern="0">
              <a:solidFill>
                <a:srgbClr val="834AC5"/>
              </a:solidFill>
              <a:latin typeface="Arial"/>
            </a:endParaRPr>
          </a:p>
        </p:txBody>
      </p:sp>
      <p:sp>
        <p:nvSpPr>
          <p:cNvPr id="203" name="TextBox 765">
            <a:extLst>
              <a:ext uri="{FF2B5EF4-FFF2-40B4-BE49-F238E27FC236}">
                <a16:creationId xmlns:a16="http://schemas.microsoft.com/office/drawing/2014/main" id="{56663376-3915-DFE4-0F5E-8684B856126F}"/>
              </a:ext>
            </a:extLst>
          </p:cNvPr>
          <p:cNvSpPr txBox="1"/>
          <p:nvPr/>
        </p:nvSpPr>
        <p:spPr>
          <a:xfrm>
            <a:off x="5201064"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69</a:t>
            </a:r>
            <a:endParaRPr lang="en-GB" sz="900" b="1" kern="0">
              <a:solidFill>
                <a:srgbClr val="002855"/>
              </a:solidFill>
              <a:latin typeface="Arial"/>
            </a:endParaRPr>
          </a:p>
        </p:txBody>
      </p:sp>
      <p:sp>
        <p:nvSpPr>
          <p:cNvPr id="204" name="TextBox 766">
            <a:extLst>
              <a:ext uri="{FF2B5EF4-FFF2-40B4-BE49-F238E27FC236}">
                <a16:creationId xmlns:a16="http://schemas.microsoft.com/office/drawing/2014/main" id="{1598CF26-FF5F-85E3-E9CF-39533006EDA7}"/>
              </a:ext>
            </a:extLst>
          </p:cNvPr>
          <p:cNvSpPr txBox="1"/>
          <p:nvPr/>
        </p:nvSpPr>
        <p:spPr>
          <a:xfrm>
            <a:off x="5401191" y="3906751"/>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54</a:t>
            </a:r>
            <a:endParaRPr lang="en-GB" sz="900" kern="0">
              <a:solidFill>
                <a:srgbClr val="BFBFBF"/>
              </a:solidFill>
              <a:latin typeface="Arial"/>
            </a:endParaRPr>
          </a:p>
        </p:txBody>
      </p:sp>
      <p:sp>
        <p:nvSpPr>
          <p:cNvPr id="205" name="TextBox 767">
            <a:extLst>
              <a:ext uri="{FF2B5EF4-FFF2-40B4-BE49-F238E27FC236}">
                <a16:creationId xmlns:a16="http://schemas.microsoft.com/office/drawing/2014/main" id="{57A84914-F18B-185A-0B62-688DF86BFA39}"/>
              </a:ext>
            </a:extLst>
          </p:cNvPr>
          <p:cNvSpPr txBox="1"/>
          <p:nvPr/>
        </p:nvSpPr>
        <p:spPr>
          <a:xfrm>
            <a:off x="5429695"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53</a:t>
            </a:r>
            <a:endParaRPr lang="en-GB" sz="900" b="1" kern="0">
              <a:solidFill>
                <a:srgbClr val="834AC5"/>
              </a:solidFill>
              <a:latin typeface="Arial"/>
            </a:endParaRPr>
          </a:p>
        </p:txBody>
      </p:sp>
      <p:sp>
        <p:nvSpPr>
          <p:cNvPr id="206" name="TextBox 768">
            <a:extLst>
              <a:ext uri="{FF2B5EF4-FFF2-40B4-BE49-F238E27FC236}">
                <a16:creationId xmlns:a16="http://schemas.microsoft.com/office/drawing/2014/main" id="{C9C9D95D-A63E-9D00-3B85-34B2562B18F4}"/>
              </a:ext>
            </a:extLst>
          </p:cNvPr>
          <p:cNvSpPr txBox="1"/>
          <p:nvPr/>
        </p:nvSpPr>
        <p:spPr>
          <a:xfrm>
            <a:off x="5429695"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61</a:t>
            </a:r>
            <a:endParaRPr lang="en-GB" sz="900" b="1" kern="0">
              <a:solidFill>
                <a:srgbClr val="002855"/>
              </a:solidFill>
              <a:latin typeface="Arial"/>
            </a:endParaRPr>
          </a:p>
        </p:txBody>
      </p:sp>
      <p:sp>
        <p:nvSpPr>
          <p:cNvPr id="207" name="TextBox 769">
            <a:extLst>
              <a:ext uri="{FF2B5EF4-FFF2-40B4-BE49-F238E27FC236}">
                <a16:creationId xmlns:a16="http://schemas.microsoft.com/office/drawing/2014/main" id="{3725ADC8-E5A5-1F24-00A3-B7706EC4EC0F}"/>
              </a:ext>
            </a:extLst>
          </p:cNvPr>
          <p:cNvSpPr txBox="1"/>
          <p:nvPr/>
        </p:nvSpPr>
        <p:spPr>
          <a:xfrm>
            <a:off x="2620687" y="3907462"/>
            <a:ext cx="185246"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28</a:t>
            </a:r>
            <a:endParaRPr lang="en-GB" sz="900" kern="0">
              <a:solidFill>
                <a:srgbClr val="BFBFBF"/>
              </a:solidFill>
              <a:latin typeface="Arial"/>
            </a:endParaRPr>
          </a:p>
        </p:txBody>
      </p:sp>
      <p:sp>
        <p:nvSpPr>
          <p:cNvPr id="208" name="TextBox 770">
            <a:extLst>
              <a:ext uri="{FF2B5EF4-FFF2-40B4-BE49-F238E27FC236}">
                <a16:creationId xmlns:a16="http://schemas.microsoft.com/office/drawing/2014/main" id="{BBEABE78-80F2-7C1D-00E0-3421323E620B}"/>
              </a:ext>
            </a:extLst>
          </p:cNvPr>
          <p:cNvSpPr txBox="1"/>
          <p:nvPr/>
        </p:nvSpPr>
        <p:spPr>
          <a:xfrm>
            <a:off x="2649189"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70</a:t>
            </a:r>
            <a:endParaRPr lang="en-GB" sz="900" b="1" kern="0">
              <a:solidFill>
                <a:srgbClr val="834AC5"/>
              </a:solidFill>
              <a:latin typeface="Arial"/>
            </a:endParaRPr>
          </a:p>
        </p:txBody>
      </p:sp>
      <p:sp>
        <p:nvSpPr>
          <p:cNvPr id="209" name="TextBox 771">
            <a:extLst>
              <a:ext uri="{FF2B5EF4-FFF2-40B4-BE49-F238E27FC236}">
                <a16:creationId xmlns:a16="http://schemas.microsoft.com/office/drawing/2014/main" id="{2AE006F2-D374-C0D3-0525-671F28D18188}"/>
              </a:ext>
            </a:extLst>
          </p:cNvPr>
          <p:cNvSpPr txBox="1"/>
          <p:nvPr/>
        </p:nvSpPr>
        <p:spPr>
          <a:xfrm>
            <a:off x="2631267"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74</a:t>
            </a:r>
            <a:endParaRPr lang="en-GB" sz="900" b="1" kern="0">
              <a:solidFill>
                <a:srgbClr val="002855"/>
              </a:solidFill>
              <a:latin typeface="Arial"/>
            </a:endParaRPr>
          </a:p>
        </p:txBody>
      </p:sp>
      <p:sp>
        <p:nvSpPr>
          <p:cNvPr id="210" name="TextBox 772">
            <a:extLst>
              <a:ext uri="{FF2B5EF4-FFF2-40B4-BE49-F238E27FC236}">
                <a16:creationId xmlns:a16="http://schemas.microsoft.com/office/drawing/2014/main" id="{C51DFD14-B54B-0B4A-A759-5D5CD7E32884}"/>
              </a:ext>
            </a:extLst>
          </p:cNvPr>
          <p:cNvSpPr txBox="1"/>
          <p:nvPr/>
        </p:nvSpPr>
        <p:spPr>
          <a:xfrm>
            <a:off x="3894618" y="3914988"/>
            <a:ext cx="187098" cy="138499"/>
          </a:xfrm>
          <a:prstGeom prst="rect">
            <a:avLst/>
          </a:prstGeom>
        </p:spPr>
        <p:txBody>
          <a:bodyPr wrap="square" lIns="0" tIns="0" rIns="0" bIns="0" rtlCol="0">
            <a:spAutoFit/>
          </a:bodyPr>
          <a:lstStyle/>
          <a:p>
            <a:pPr algn="ctr" defTabSz="2193957">
              <a:defRPr/>
            </a:pPr>
            <a:r>
              <a:rPr lang="en-US" sz="900" kern="0">
                <a:solidFill>
                  <a:srgbClr val="BFBFBF"/>
                </a:solidFill>
                <a:latin typeface="Arial"/>
              </a:rPr>
              <a:t>40</a:t>
            </a:r>
            <a:endParaRPr lang="en-GB" sz="900" kern="0">
              <a:solidFill>
                <a:srgbClr val="BFBFBF"/>
              </a:solidFill>
              <a:latin typeface="Arial"/>
            </a:endParaRPr>
          </a:p>
        </p:txBody>
      </p:sp>
      <p:sp>
        <p:nvSpPr>
          <p:cNvPr id="211" name="TextBox 773">
            <a:extLst>
              <a:ext uri="{FF2B5EF4-FFF2-40B4-BE49-F238E27FC236}">
                <a16:creationId xmlns:a16="http://schemas.microsoft.com/office/drawing/2014/main" id="{AE01C931-8F78-CA2E-0D72-83B7C5FB576D}"/>
              </a:ext>
            </a:extLst>
          </p:cNvPr>
          <p:cNvSpPr txBox="1"/>
          <p:nvPr/>
        </p:nvSpPr>
        <p:spPr>
          <a:xfrm>
            <a:off x="3924049" y="4079927"/>
            <a:ext cx="128240" cy="138499"/>
          </a:xfrm>
          <a:prstGeom prst="rect">
            <a:avLst/>
          </a:prstGeom>
          <a:noFill/>
        </p:spPr>
        <p:txBody>
          <a:bodyPr wrap="none" lIns="0" tIns="0" rIns="0" bIns="0" rtlCol="0">
            <a:spAutoFit/>
          </a:bodyPr>
          <a:lstStyle/>
          <a:p>
            <a:pPr algn="ctr" defTabSz="2193957">
              <a:defRPr/>
            </a:pPr>
            <a:r>
              <a:rPr lang="en-US" sz="900" b="1" kern="0">
                <a:solidFill>
                  <a:srgbClr val="834AC5"/>
                </a:solidFill>
                <a:latin typeface="Arial"/>
              </a:rPr>
              <a:t>65</a:t>
            </a:r>
            <a:endParaRPr lang="en-GB" sz="900" b="1" kern="0">
              <a:solidFill>
                <a:srgbClr val="834AC5"/>
              </a:solidFill>
              <a:latin typeface="Arial"/>
            </a:endParaRPr>
          </a:p>
        </p:txBody>
      </p:sp>
      <p:sp>
        <p:nvSpPr>
          <p:cNvPr id="212" name="TextBox 774">
            <a:extLst>
              <a:ext uri="{FF2B5EF4-FFF2-40B4-BE49-F238E27FC236}">
                <a16:creationId xmlns:a16="http://schemas.microsoft.com/office/drawing/2014/main" id="{7C88405B-0D1B-1E36-F645-82EBF6A46A14}"/>
              </a:ext>
            </a:extLst>
          </p:cNvPr>
          <p:cNvSpPr txBox="1"/>
          <p:nvPr/>
        </p:nvSpPr>
        <p:spPr>
          <a:xfrm>
            <a:off x="3924049" y="4242835"/>
            <a:ext cx="128240" cy="138499"/>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70</a:t>
            </a:r>
            <a:endParaRPr lang="en-GB" sz="900" b="1" kern="0">
              <a:solidFill>
                <a:srgbClr val="002855"/>
              </a:solidFill>
              <a:latin typeface="Arial"/>
            </a:endParaRPr>
          </a:p>
        </p:txBody>
      </p:sp>
      <p:sp>
        <p:nvSpPr>
          <p:cNvPr id="213" name="TextBox 724">
            <a:extLst>
              <a:ext uri="{FF2B5EF4-FFF2-40B4-BE49-F238E27FC236}">
                <a16:creationId xmlns:a16="http://schemas.microsoft.com/office/drawing/2014/main" id="{5D860015-4F88-555E-AA14-BFD2006241EF}"/>
              </a:ext>
            </a:extLst>
          </p:cNvPr>
          <p:cNvSpPr txBox="1"/>
          <p:nvPr/>
        </p:nvSpPr>
        <p:spPr>
          <a:xfrm>
            <a:off x="10588866" y="3904652"/>
            <a:ext cx="985659" cy="142419"/>
          </a:xfrm>
          <a:prstGeom prst="rect">
            <a:avLst/>
          </a:prstGeom>
          <a:noFill/>
        </p:spPr>
        <p:txBody>
          <a:bodyPr wrap="square" lIns="36000" tIns="36000" rIns="36000" bIns="36000" rtlCol="0" anchor="ctr">
            <a:noAutofit/>
          </a:bodyPr>
          <a:lstStyle/>
          <a:p>
            <a:pPr algn="r" defTabSz="2193957">
              <a:defRPr/>
            </a:pPr>
            <a:r>
              <a:rPr lang="en-US" sz="1000">
                <a:solidFill>
                  <a:srgbClr val="BFBFBF"/>
                </a:solidFill>
                <a:latin typeface="Arial"/>
                <a:cs typeface="Arial" panose="020B0604020202020204" pitchFamily="34" charset="0"/>
              </a:rPr>
              <a:t>Semana</a:t>
            </a:r>
          </a:p>
        </p:txBody>
      </p:sp>
      <p:sp>
        <p:nvSpPr>
          <p:cNvPr id="214" name="TextBox 725">
            <a:extLst>
              <a:ext uri="{FF2B5EF4-FFF2-40B4-BE49-F238E27FC236}">
                <a16:creationId xmlns:a16="http://schemas.microsoft.com/office/drawing/2014/main" id="{4741DEE7-EABD-772C-B2DF-33F95627C42F}"/>
              </a:ext>
            </a:extLst>
          </p:cNvPr>
          <p:cNvSpPr txBox="1"/>
          <p:nvPr/>
        </p:nvSpPr>
        <p:spPr>
          <a:xfrm>
            <a:off x="322181" y="4086482"/>
            <a:ext cx="872013" cy="125388"/>
          </a:xfrm>
          <a:prstGeom prst="rect">
            <a:avLst/>
          </a:prstGeom>
          <a:noFill/>
        </p:spPr>
        <p:txBody>
          <a:bodyPr wrap="square" lIns="36000" tIns="36000" rIns="36000" bIns="36000" rtlCol="0" anchor="ctr">
            <a:noAutofit/>
          </a:bodyPr>
          <a:lstStyle/>
          <a:p>
            <a:pPr algn="r" defTabSz="2193957">
              <a:defRPr/>
            </a:pPr>
            <a:r>
              <a:rPr lang="en-US" sz="900" b="1">
                <a:solidFill>
                  <a:srgbClr val="834AC5"/>
                </a:solidFill>
                <a:latin typeface="Arial"/>
                <a:cs typeface="Arial" panose="020B0604020202020204" pitchFamily="34" charset="0"/>
              </a:rPr>
              <a:t>C2S n</a:t>
            </a:r>
          </a:p>
        </p:txBody>
      </p:sp>
      <p:sp>
        <p:nvSpPr>
          <p:cNvPr id="215" name="TextBox 726">
            <a:extLst>
              <a:ext uri="{FF2B5EF4-FFF2-40B4-BE49-F238E27FC236}">
                <a16:creationId xmlns:a16="http://schemas.microsoft.com/office/drawing/2014/main" id="{8B5836A6-AA25-4E79-7371-A0DF9AC27973}"/>
              </a:ext>
            </a:extLst>
          </p:cNvPr>
          <p:cNvSpPr txBox="1"/>
          <p:nvPr/>
        </p:nvSpPr>
        <p:spPr>
          <a:xfrm>
            <a:off x="322181" y="4249390"/>
            <a:ext cx="872013" cy="125388"/>
          </a:xfrm>
          <a:prstGeom prst="rect">
            <a:avLst/>
          </a:prstGeom>
          <a:noFill/>
        </p:spPr>
        <p:txBody>
          <a:bodyPr wrap="square" lIns="36000" tIns="36000" rIns="36000" bIns="36000" rtlCol="0" anchor="ctr">
            <a:noAutofit/>
          </a:bodyPr>
          <a:lstStyle/>
          <a:p>
            <a:pPr algn="r" defTabSz="2193957">
              <a:defRPr/>
            </a:pPr>
            <a:r>
              <a:rPr lang="en-US" sz="900" b="1">
                <a:solidFill>
                  <a:srgbClr val="002855"/>
                </a:solidFill>
                <a:latin typeface="Arial"/>
                <a:cs typeface="Arial" panose="020B0604020202020204" pitchFamily="34" charset="0"/>
              </a:rPr>
              <a:t>C4S n</a:t>
            </a:r>
          </a:p>
        </p:txBody>
      </p:sp>
      <p:sp>
        <p:nvSpPr>
          <p:cNvPr id="216" name="TextBox 245">
            <a:extLst>
              <a:ext uri="{FF2B5EF4-FFF2-40B4-BE49-F238E27FC236}">
                <a16:creationId xmlns:a16="http://schemas.microsoft.com/office/drawing/2014/main" id="{6BAB077B-F763-0451-6813-ACEE9BA95ED3}"/>
              </a:ext>
            </a:extLst>
          </p:cNvPr>
          <p:cNvSpPr txBox="1"/>
          <p:nvPr/>
        </p:nvSpPr>
        <p:spPr>
          <a:xfrm>
            <a:off x="10950440" y="2680089"/>
            <a:ext cx="675160" cy="324161"/>
          </a:xfrm>
          <a:prstGeom prst="rect">
            <a:avLst/>
          </a:prstGeom>
          <a:noFill/>
        </p:spPr>
        <p:txBody>
          <a:bodyPr wrap="square" lIns="36000" tIns="36000" rIns="36000" bIns="36000" rtlCol="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2346A"/>
                </a:solidFill>
                <a:effectLst/>
                <a:uLnTx/>
                <a:uFillTx/>
                <a:latin typeface="Arial"/>
              </a:rPr>
              <a:t>76.4</a:t>
            </a:r>
          </a:p>
        </p:txBody>
      </p:sp>
      <p:sp>
        <p:nvSpPr>
          <p:cNvPr id="217" name="TextBox 246">
            <a:extLst>
              <a:ext uri="{FF2B5EF4-FFF2-40B4-BE49-F238E27FC236}">
                <a16:creationId xmlns:a16="http://schemas.microsoft.com/office/drawing/2014/main" id="{17046238-1BF9-3230-67C6-C0B9467A9C8F}"/>
              </a:ext>
            </a:extLst>
          </p:cNvPr>
          <p:cNvSpPr txBox="1"/>
          <p:nvPr/>
        </p:nvSpPr>
        <p:spPr>
          <a:xfrm>
            <a:off x="10976071" y="2424283"/>
            <a:ext cx="632517" cy="182788"/>
          </a:xfrm>
          <a:prstGeom prst="rect">
            <a:avLst/>
          </a:prstGeom>
          <a:noFill/>
        </p:spPr>
        <p:txBody>
          <a:bodyPr wrap="square"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rPr>
              <a:t>86.4</a:t>
            </a:r>
            <a:endParaRPr kumimoji="0" lang="en-US" b="1" i="0" u="none" strike="noStrike" kern="0" cap="none" spc="0" normalizeH="0" baseline="0" noProof="0">
              <a:ln>
                <a:noFill/>
              </a:ln>
              <a:solidFill>
                <a:srgbClr val="7A45B8"/>
              </a:solidFill>
              <a:effectLst/>
              <a:uLnTx/>
              <a:uFillTx/>
              <a:latin typeface="Arial"/>
              <a:cs typeface="Arial"/>
            </a:endParaRPr>
          </a:p>
        </p:txBody>
      </p:sp>
      <p:grpSp>
        <p:nvGrpSpPr>
          <p:cNvPr id="218" name="Grupo 217">
            <a:extLst>
              <a:ext uri="{FF2B5EF4-FFF2-40B4-BE49-F238E27FC236}">
                <a16:creationId xmlns:a16="http://schemas.microsoft.com/office/drawing/2014/main" id="{C8798D79-F405-EF04-C240-A91507AE7EB0}"/>
              </a:ext>
            </a:extLst>
          </p:cNvPr>
          <p:cNvGrpSpPr/>
          <p:nvPr/>
        </p:nvGrpSpPr>
        <p:grpSpPr>
          <a:xfrm>
            <a:off x="9337422" y="3379927"/>
            <a:ext cx="1606849" cy="271294"/>
            <a:chOff x="9212230" y="2244282"/>
            <a:chExt cx="1606849" cy="271294"/>
          </a:xfrm>
        </p:grpSpPr>
        <p:sp>
          <p:nvSpPr>
            <p:cNvPr id="219" name="TextBox 901">
              <a:extLst>
                <a:ext uri="{FF2B5EF4-FFF2-40B4-BE49-F238E27FC236}">
                  <a16:creationId xmlns:a16="http://schemas.microsoft.com/office/drawing/2014/main" id="{356FF23C-FAE8-B50C-653F-0A621C447E1F}"/>
                </a:ext>
              </a:extLst>
            </p:cNvPr>
            <p:cNvSpPr txBox="1"/>
            <p:nvPr/>
          </p:nvSpPr>
          <p:spPr>
            <a:xfrm>
              <a:off x="9635305" y="2244282"/>
              <a:ext cx="1183353" cy="98110"/>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34AC5"/>
                  </a:solidFill>
                  <a:effectLst/>
                  <a:uLnTx/>
                  <a:uFillTx/>
                  <a:latin typeface="Arial"/>
                  <a:cs typeface="Arial" panose="020B0604020202020204" pitchFamily="34" charset="0"/>
                </a:rPr>
                <a:t>LEBRI 250 mg c2s</a:t>
              </a:r>
            </a:p>
          </p:txBody>
        </p:sp>
        <p:cxnSp>
          <p:nvCxnSpPr>
            <p:cNvPr id="220" name="Straight Connector 902">
              <a:extLst>
                <a:ext uri="{FF2B5EF4-FFF2-40B4-BE49-F238E27FC236}">
                  <a16:creationId xmlns:a16="http://schemas.microsoft.com/office/drawing/2014/main" id="{6AD4EC93-F0F3-82A4-1185-0357C8AA2F54}"/>
                </a:ext>
              </a:extLst>
            </p:cNvPr>
            <p:cNvCxnSpPr>
              <a:cxnSpLocks/>
            </p:cNvCxnSpPr>
            <p:nvPr/>
          </p:nvCxnSpPr>
          <p:spPr>
            <a:xfrm>
              <a:off x="9212230" y="2333203"/>
              <a:ext cx="363577" cy="0"/>
            </a:xfrm>
            <a:prstGeom prst="line">
              <a:avLst/>
            </a:prstGeom>
            <a:noFill/>
            <a:ln w="28575" cap="flat" cmpd="sng" algn="ctr">
              <a:solidFill>
                <a:srgbClr val="834AC5"/>
              </a:solidFill>
              <a:prstDash val="solid"/>
            </a:ln>
            <a:effectLst/>
          </p:spPr>
        </p:cxnSp>
        <p:sp>
          <p:nvSpPr>
            <p:cNvPr id="221" name="Oval 903">
              <a:extLst>
                <a:ext uri="{FF2B5EF4-FFF2-40B4-BE49-F238E27FC236}">
                  <a16:creationId xmlns:a16="http://schemas.microsoft.com/office/drawing/2014/main" id="{462722DF-1486-216A-5AE0-8384DF63BB08}"/>
                </a:ext>
              </a:extLst>
            </p:cNvPr>
            <p:cNvSpPr/>
            <p:nvPr/>
          </p:nvSpPr>
          <p:spPr>
            <a:xfrm>
              <a:off x="9362562" y="2296904"/>
              <a:ext cx="71999" cy="73582"/>
            </a:xfrm>
            <a:prstGeom prst="ellipse">
              <a:avLst/>
            </a:prstGeom>
            <a:solidFill>
              <a:srgbClr val="834AC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834AC5"/>
                </a:solidFill>
                <a:effectLst/>
                <a:uLnTx/>
                <a:uFillTx/>
                <a:latin typeface="Arial" panose="020B0604020202020204"/>
              </a:endParaRPr>
            </a:p>
          </p:txBody>
        </p:sp>
        <p:sp>
          <p:nvSpPr>
            <p:cNvPr id="222" name="TextBox 904">
              <a:extLst>
                <a:ext uri="{FF2B5EF4-FFF2-40B4-BE49-F238E27FC236}">
                  <a16:creationId xmlns:a16="http://schemas.microsoft.com/office/drawing/2014/main" id="{0E521433-7967-CC7E-8EFD-0EADFB5F7F6E}"/>
                </a:ext>
              </a:extLst>
            </p:cNvPr>
            <p:cNvSpPr txBox="1"/>
            <p:nvPr/>
          </p:nvSpPr>
          <p:spPr>
            <a:xfrm>
              <a:off x="9636827" y="2419322"/>
              <a:ext cx="1182252" cy="95537"/>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2855"/>
                  </a:solidFill>
                  <a:effectLst/>
                  <a:uLnTx/>
                  <a:uFillTx/>
                  <a:latin typeface="Arial"/>
                  <a:cs typeface="Arial" panose="020B0604020202020204" pitchFamily="34" charset="0"/>
                </a:rPr>
                <a:t>LEBRI 250 mg c4s</a:t>
              </a:r>
            </a:p>
          </p:txBody>
        </p:sp>
        <p:cxnSp>
          <p:nvCxnSpPr>
            <p:cNvPr id="223" name="Straight Connector 905">
              <a:extLst>
                <a:ext uri="{FF2B5EF4-FFF2-40B4-BE49-F238E27FC236}">
                  <a16:creationId xmlns:a16="http://schemas.microsoft.com/office/drawing/2014/main" id="{51F4A099-AE69-7783-F070-090E6C757F57}"/>
                </a:ext>
              </a:extLst>
            </p:cNvPr>
            <p:cNvCxnSpPr>
              <a:cxnSpLocks/>
            </p:cNvCxnSpPr>
            <p:nvPr/>
          </p:nvCxnSpPr>
          <p:spPr>
            <a:xfrm>
              <a:off x="9212230" y="2475467"/>
              <a:ext cx="363577" cy="0"/>
            </a:xfrm>
            <a:prstGeom prst="line">
              <a:avLst/>
            </a:prstGeom>
            <a:solidFill>
              <a:srgbClr val="7F7F7F"/>
            </a:solidFill>
            <a:ln w="28575" cap="flat" cmpd="sng" algn="ctr">
              <a:solidFill>
                <a:srgbClr val="002855"/>
              </a:solidFill>
              <a:prstDash val="solid"/>
            </a:ln>
            <a:effectLst/>
          </p:spPr>
        </p:cxnSp>
        <p:sp>
          <p:nvSpPr>
            <p:cNvPr id="225" name="Oval 903">
              <a:extLst>
                <a:ext uri="{FF2B5EF4-FFF2-40B4-BE49-F238E27FC236}">
                  <a16:creationId xmlns:a16="http://schemas.microsoft.com/office/drawing/2014/main" id="{569B1472-BF76-A535-E54B-AB9E8E84076E}"/>
                </a:ext>
              </a:extLst>
            </p:cNvPr>
            <p:cNvSpPr/>
            <p:nvPr/>
          </p:nvSpPr>
          <p:spPr>
            <a:xfrm>
              <a:off x="9358018" y="2441994"/>
              <a:ext cx="72000" cy="73582"/>
            </a:xfrm>
            <a:prstGeom prst="ellipse">
              <a:avLst/>
            </a:prstGeom>
            <a:solidFill>
              <a:srgbClr val="00285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rial" panose="020B0604020202020204"/>
              </a:endParaRPr>
            </a:p>
          </p:txBody>
        </p:sp>
      </p:grpSp>
      <p:sp>
        <p:nvSpPr>
          <p:cNvPr id="226" name="TextBox 240">
            <a:extLst>
              <a:ext uri="{FF2B5EF4-FFF2-40B4-BE49-F238E27FC236}">
                <a16:creationId xmlns:a16="http://schemas.microsoft.com/office/drawing/2014/main" id="{1D2F0F10-F2A9-E013-FE0F-9609F36F924C}"/>
              </a:ext>
            </a:extLst>
          </p:cNvPr>
          <p:cNvSpPr txBox="1"/>
          <p:nvPr/>
        </p:nvSpPr>
        <p:spPr>
          <a:xfrm>
            <a:off x="1389394" y="1850604"/>
            <a:ext cx="3850840" cy="262647"/>
          </a:xfrm>
          <a:prstGeom prst="rect">
            <a:avLst/>
          </a:prstGeom>
          <a:noFill/>
        </p:spPr>
        <p:txBody>
          <a:bodyPr wrap="square" lIns="36000" tIns="36000" rIns="36000" bIns="36000" rtlCol="0">
            <a:normAutofit lnSpcReduction="10000"/>
          </a:bodyPr>
          <a:lstStyle/>
          <a:p>
            <a:pPr algn="ctr">
              <a:lnSpc>
                <a:spcPct val="90000"/>
              </a:lnSpc>
              <a:spcAft>
                <a:spcPts val="1200"/>
              </a:spcAft>
              <a:defRPr/>
            </a:pPr>
            <a:r>
              <a:rPr lang="en-US" sz="1400" b="1">
                <a:solidFill>
                  <a:srgbClr val="7A45B8"/>
                </a:solidFill>
                <a:latin typeface="Arial"/>
              </a:rPr>
              <a:t>ADvocate 1 y 2 - </a:t>
            </a:r>
            <a:r>
              <a:rPr lang="es-ES" sz="1400" b="1">
                <a:solidFill>
                  <a:srgbClr val="7A45B8"/>
                </a:solidFill>
                <a:latin typeface="Arial"/>
              </a:rPr>
              <a:t>Mantenimiento</a:t>
            </a:r>
            <a:r>
              <a:rPr lang="es-ES" sz="1400" b="1" baseline="30000">
                <a:solidFill>
                  <a:srgbClr val="7A45B8"/>
                </a:solidFill>
                <a:latin typeface="Arial"/>
              </a:rPr>
              <a:t>1</a:t>
            </a:r>
            <a:endParaRPr lang="es-ES" sz="1400" b="1">
              <a:solidFill>
                <a:srgbClr val="7A45B8"/>
              </a:solidFill>
              <a:latin typeface="Arial"/>
            </a:endParaRPr>
          </a:p>
        </p:txBody>
      </p:sp>
      <p:sp>
        <p:nvSpPr>
          <p:cNvPr id="227" name="TextBox 241">
            <a:extLst>
              <a:ext uri="{FF2B5EF4-FFF2-40B4-BE49-F238E27FC236}">
                <a16:creationId xmlns:a16="http://schemas.microsoft.com/office/drawing/2014/main" id="{4D6E00F0-B806-9D1A-662D-7F0A4B4CC6F8}"/>
              </a:ext>
            </a:extLst>
          </p:cNvPr>
          <p:cNvSpPr txBox="1"/>
          <p:nvPr/>
        </p:nvSpPr>
        <p:spPr>
          <a:xfrm>
            <a:off x="5230194" y="1875951"/>
            <a:ext cx="5648813" cy="266602"/>
          </a:xfrm>
          <a:prstGeom prst="rect">
            <a:avLst/>
          </a:prstGeom>
          <a:noFill/>
        </p:spPr>
        <p:txBody>
          <a:bodyPr wrap="square" lIns="36000" tIns="36000" rIns="36000" bIns="36000" rtlCol="0">
            <a:spAutoFit/>
          </a:bodyPr>
          <a:lstStyle/>
          <a:p>
            <a:pPr algn="ctr">
              <a:lnSpc>
                <a:spcPct val="90000"/>
              </a:lnSpc>
              <a:spcAft>
                <a:spcPts val="1200"/>
              </a:spcAft>
              <a:defRPr/>
            </a:pPr>
            <a:r>
              <a:rPr lang="es-ES" sz="1400" b="1">
                <a:solidFill>
                  <a:srgbClr val="7A45B8"/>
                </a:solidFill>
                <a:latin typeface="Arial"/>
              </a:rPr>
              <a:t>ADjoin - Extensión a largo plazo</a:t>
            </a:r>
            <a:r>
              <a:rPr lang="es-ES" sz="1400" b="1" baseline="30000">
                <a:solidFill>
                  <a:srgbClr val="7A45B8"/>
                </a:solidFill>
                <a:latin typeface="Arial"/>
              </a:rPr>
              <a:t>1</a:t>
            </a:r>
            <a:endParaRPr lang="es-ES" sz="1400" b="1">
              <a:solidFill>
                <a:srgbClr val="7A45B8"/>
              </a:solidFill>
              <a:latin typeface="Arial"/>
            </a:endParaRPr>
          </a:p>
        </p:txBody>
      </p:sp>
      <p:sp>
        <p:nvSpPr>
          <p:cNvPr id="2" name="Título 2">
            <a:extLst>
              <a:ext uri="{FF2B5EF4-FFF2-40B4-BE49-F238E27FC236}">
                <a16:creationId xmlns:a16="http://schemas.microsoft.com/office/drawing/2014/main" id="{5528E17C-C71B-52F8-359D-8E1F3AD4D775}"/>
              </a:ext>
            </a:extLst>
          </p:cNvPr>
          <p:cNvSpPr txBox="1">
            <a:spLocks/>
          </p:cNvSpPr>
          <p:nvPr/>
        </p:nvSpPr>
        <p:spPr>
          <a:xfrm>
            <a:off x="541338" y="79375"/>
            <a:ext cx="11109325" cy="903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a:t>Mantenimiento de la respuesta IGA 0/1 durante 2 años</a:t>
            </a:r>
          </a:p>
        </p:txBody>
      </p:sp>
      <p:sp>
        <p:nvSpPr>
          <p:cNvPr id="4" name="Marcador de texto 4">
            <a:extLst>
              <a:ext uri="{FF2B5EF4-FFF2-40B4-BE49-F238E27FC236}">
                <a16:creationId xmlns:a16="http://schemas.microsoft.com/office/drawing/2014/main" id="{B6767BC1-7E77-92BB-FC8B-D9E82AA15FEB}"/>
              </a:ext>
            </a:extLst>
          </p:cNvPr>
          <p:cNvSpPr>
            <a:spLocks noGrp="1"/>
          </p:cNvSpPr>
          <p:nvPr>
            <p:ph idx="1"/>
          </p:nvPr>
        </p:nvSpPr>
        <p:spPr>
          <a:xfrm>
            <a:off x="541338" y="1137415"/>
            <a:ext cx="11109325" cy="423243"/>
          </a:xfrm>
        </p:spPr>
        <p:txBody>
          <a:bodyPr>
            <a:normAutofit/>
          </a:bodyPr>
          <a:lstStyle/>
          <a:p>
            <a:r>
              <a:rPr lang="es-ES" sz="1800"/>
              <a:t>Los resultados de eficacia se mantuvieron durante 2 años de tratamiento con lebrikizumab</a:t>
            </a:r>
            <a:r>
              <a:rPr lang="es-ES" sz="1800" baseline="30000"/>
              <a:t>1</a:t>
            </a:r>
          </a:p>
        </p:txBody>
      </p:sp>
      <p:pic>
        <p:nvPicPr>
          <p:cNvPr id="6" name="Imagen 5" descr="Forma, Rectángulo&#10;&#10;Descripción generada automáticamente">
            <a:extLst>
              <a:ext uri="{FF2B5EF4-FFF2-40B4-BE49-F238E27FC236}">
                <a16:creationId xmlns:a16="http://schemas.microsoft.com/office/drawing/2014/main" id="{379B99B8-C962-C8A7-914B-174889A35C52}"/>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9BDED4CA-A124-2C77-4ECD-9EDBECEDC3D4}"/>
              </a:ext>
            </a:extLst>
          </p:cNvPr>
          <p:cNvPicPr>
            <a:picLocks noChangeAspect="1"/>
          </p:cNvPicPr>
          <p:nvPr/>
        </p:nvPicPr>
        <p:blipFill>
          <a:blip r:embed="rId5"/>
          <a:stretch>
            <a:fillRect/>
          </a:stretch>
        </p:blipFill>
        <p:spPr>
          <a:xfrm>
            <a:off x="382724" y="1619639"/>
            <a:ext cx="1459172" cy="1004676"/>
          </a:xfrm>
          <a:prstGeom prst="rect">
            <a:avLst/>
          </a:prstGeom>
        </p:spPr>
      </p:pic>
      <p:sp>
        <p:nvSpPr>
          <p:cNvPr id="5" name="Marcador de pie de página 76">
            <a:extLst>
              <a:ext uri="{FF2B5EF4-FFF2-40B4-BE49-F238E27FC236}">
                <a16:creationId xmlns:a16="http://schemas.microsoft.com/office/drawing/2014/main" id="{B54B577D-4369-2A23-ED31-64E5C1447E76}"/>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Datos observados. No todos los pacientes que completaron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ADvocate</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1 y 2 se incluyeron en el estudio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ADjoin</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CXS: cada X semanas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Mantenimiento de la respuesta hasta la semana 104 con mejora del IGA 0/1 ≥2 puntos desde el basal en la semana 16 sin haber recibido medicación de rescate.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1. Serra-Baldrich E, Warren RB, Guttman-</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Yassky</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E,et</a:t>
            </a:r>
            <a:r>
              <a:rPr kumimoji="0" lang="es-ES" sz="7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al. Eficacia y seguridad sostenida de lebrikizumab durante dos años en pacientes con dermatitis atópica de moderada a grave. Poster P3104 presentado en la AEDV 2024; 22-25 Mayo 2024; Madrid, España.</a:t>
            </a:r>
          </a:p>
        </p:txBody>
      </p:sp>
    </p:spTree>
    <p:extLst>
      <p:ext uri="{BB962C8B-B14F-4D97-AF65-F5344CB8AC3E}">
        <p14:creationId xmlns:p14="http://schemas.microsoft.com/office/powerpoint/2010/main" val="3464281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upo 229">
            <a:extLst>
              <a:ext uri="{FF2B5EF4-FFF2-40B4-BE49-F238E27FC236}">
                <a16:creationId xmlns:a16="http://schemas.microsoft.com/office/drawing/2014/main" id="{0A317726-BBB6-DA05-02DB-9AF27490CFC4}"/>
              </a:ext>
            </a:extLst>
          </p:cNvPr>
          <p:cNvGrpSpPr/>
          <p:nvPr/>
        </p:nvGrpSpPr>
        <p:grpSpPr>
          <a:xfrm>
            <a:off x="689946" y="2191784"/>
            <a:ext cx="10403132" cy="1983727"/>
            <a:chOff x="24432848" y="7803183"/>
            <a:chExt cx="4264546" cy="749413"/>
          </a:xfrm>
        </p:grpSpPr>
        <p:graphicFrame>
          <p:nvGraphicFramePr>
            <p:cNvPr id="231" name="Chart 186">
              <a:extLst>
                <a:ext uri="{FF2B5EF4-FFF2-40B4-BE49-F238E27FC236}">
                  <a16:creationId xmlns:a16="http://schemas.microsoft.com/office/drawing/2014/main" id="{A3D087FD-C068-3D3C-E63A-2B20BA29E08C}"/>
                </a:ext>
              </a:extLst>
            </p:cNvPr>
            <p:cNvGraphicFramePr/>
            <p:nvPr>
              <p:extLst>
                <p:ext uri="{D42A27DB-BD31-4B8C-83A1-F6EECF244321}">
                  <p14:modId xmlns:p14="http://schemas.microsoft.com/office/powerpoint/2010/main" val="4045603608"/>
                </p:ext>
              </p:extLst>
            </p:nvPr>
          </p:nvGraphicFramePr>
          <p:xfrm>
            <a:off x="24534343" y="7848365"/>
            <a:ext cx="4163051" cy="673043"/>
          </p:xfrm>
          <a:graphic>
            <a:graphicData uri="http://schemas.openxmlformats.org/drawingml/2006/chart">
              <c:chart xmlns:c="http://schemas.openxmlformats.org/drawingml/2006/chart" xmlns:r="http://schemas.openxmlformats.org/officeDocument/2006/relationships" r:id="rId3"/>
            </a:graphicData>
          </a:graphic>
        </p:graphicFrame>
        <p:sp>
          <p:nvSpPr>
            <p:cNvPr id="232" name="TextBox 197">
              <a:extLst>
                <a:ext uri="{FF2B5EF4-FFF2-40B4-BE49-F238E27FC236}">
                  <a16:creationId xmlns:a16="http://schemas.microsoft.com/office/drawing/2014/main" id="{03FD363A-8E2E-A519-50D5-5020E6570753}"/>
                </a:ext>
              </a:extLst>
            </p:cNvPr>
            <p:cNvSpPr txBox="1"/>
            <p:nvPr/>
          </p:nvSpPr>
          <p:spPr>
            <a:xfrm rot="16200000">
              <a:off x="24160226" y="8075805"/>
              <a:ext cx="749413" cy="204169"/>
            </a:xfrm>
            <a:prstGeom prst="rect">
              <a:avLst/>
            </a:prstGeom>
            <a:noFill/>
          </p:spPr>
          <p:txBody>
            <a:bodyPr wrap="square" lIns="36000" tIns="36000" rIns="36000" bIns="36000" rtlCol="0">
              <a:noAutofit/>
            </a:bodyPr>
            <a:lstStyle>
              <a:defPPr>
                <a:defRPr lang="es-ES"/>
              </a:defPPr>
              <a:lvl1pPr lvl="0" indent="0" algn="ctr">
                <a:lnSpc>
                  <a:spcPct val="90000"/>
                </a:lnSpc>
                <a:spcBef>
                  <a:spcPts val="0"/>
                </a:spcBef>
                <a:spcAft>
                  <a:spcPts val="1200"/>
                </a:spcAft>
                <a:buFontTx/>
                <a:buNone/>
                <a:defRPr sz="1400" b="1">
                  <a:gradFill flip="none" rotWithShape="1">
                    <a:gsLst>
                      <a:gs pos="68000">
                        <a:schemeClr val="accent4"/>
                      </a:gs>
                      <a:gs pos="12000">
                        <a:schemeClr val="accent4"/>
                      </a:gs>
                      <a:gs pos="45000">
                        <a:schemeClr val="accent2"/>
                      </a:gs>
                      <a:gs pos="88000">
                        <a:schemeClr val="accent2"/>
                      </a:gs>
                    </a:gsLst>
                    <a:lin ang="0" scaled="1"/>
                    <a:tileRect/>
                  </a:gradFill>
                  <a:latin typeface="Arial"/>
                  <a:ea typeface="+mj-ea"/>
                  <a:cs typeface="+mj-cs"/>
                </a:defRPr>
              </a:lvl1pPr>
            </a:lstStyle>
            <a:p>
              <a:pPr marL="0" marR="0" lvl="0" indent="0" algn="ctr" defTabSz="914400" eaLnBrk="1" fontAlgn="auto" latinLnBrk="0" hangingPunct="1">
                <a:lnSpc>
                  <a:spcPct val="90000"/>
                </a:lnSpc>
                <a:spcBef>
                  <a:spcPts val="0"/>
                </a:spcBef>
                <a:spcAft>
                  <a:spcPts val="1200"/>
                </a:spcAft>
                <a:buClrTx/>
                <a:buSzTx/>
                <a:buFontTx/>
                <a:buNone/>
                <a:tabLst/>
                <a:defRPr/>
              </a:pPr>
              <a:r>
                <a:rPr kumimoji="0" lang="es-ES" sz="1200" b="1" i="0" u="none" strike="noStrike" kern="0" cap="none" spc="0" normalizeH="0" baseline="0" noProof="0">
                  <a:ln>
                    <a:noFill/>
                  </a:ln>
                  <a:solidFill>
                    <a:srgbClr val="002060"/>
                  </a:solidFill>
                  <a:effectLst/>
                  <a:uLnTx/>
                  <a:uFillTx/>
                  <a:latin typeface="Arial"/>
                  <a:ea typeface="+mj-ea"/>
                  <a:cs typeface="+mj-cs"/>
                </a:rPr>
                <a:t>Pacientes con mejora del prurito ≥4 puntos (%)</a:t>
              </a:r>
            </a:p>
          </p:txBody>
        </p:sp>
      </p:grpSp>
      <p:sp>
        <p:nvSpPr>
          <p:cNvPr id="143" name="Rectángulo: esquinas redondeadas 142">
            <a:extLst>
              <a:ext uri="{FF2B5EF4-FFF2-40B4-BE49-F238E27FC236}">
                <a16:creationId xmlns:a16="http://schemas.microsoft.com/office/drawing/2014/main" id="{18624DE6-24BA-F80D-AA0F-4B5724477304}"/>
              </a:ext>
            </a:extLst>
          </p:cNvPr>
          <p:cNvSpPr/>
          <p:nvPr/>
        </p:nvSpPr>
        <p:spPr>
          <a:xfrm>
            <a:off x="3027588" y="4902393"/>
            <a:ext cx="6636841" cy="563255"/>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867"/>
                </a:solidFill>
                <a:effectLst/>
                <a:uLnTx/>
                <a:uFillTx/>
                <a:latin typeface="Arial"/>
                <a:ea typeface="+mn-ea"/>
                <a:cs typeface="+mn-cs"/>
              </a:rPr>
              <a:t>de </a:t>
            </a:r>
            <a:r>
              <a:rPr kumimoji="0" lang="es-ES" sz="1400" b="1" i="0" u="none" strike="noStrike" kern="1200" cap="none" spc="0" normalizeH="0" baseline="0" noProof="0">
                <a:ln>
                  <a:noFill/>
                </a:ln>
                <a:solidFill>
                  <a:srgbClr val="003867"/>
                </a:solidFill>
                <a:effectLst/>
                <a:uLnTx/>
                <a:uFillTx/>
                <a:latin typeface="Arial"/>
                <a:ea typeface="+mn-ea"/>
                <a:cs typeface="+mn-cs"/>
              </a:rPr>
              <a:t>pacientes analizados a 2 años que habían respondido en la semana 16 mantuvieron la mejora del prurito con la dosis mensual.</a:t>
            </a:r>
            <a:r>
              <a:rPr kumimoji="0" lang="es-ES" sz="1800" b="1" i="0" u="none" strike="noStrike" kern="1200" cap="none" spc="0" normalizeH="0" baseline="30000" noProof="0">
                <a:ln>
                  <a:noFill/>
                </a:ln>
                <a:solidFill>
                  <a:srgbClr val="003867"/>
                </a:solidFill>
                <a:effectLst/>
                <a:uLnTx/>
                <a:uFillTx/>
                <a:latin typeface="Arial"/>
                <a:ea typeface="+mn-ea"/>
                <a:cs typeface="+mn-cs"/>
              </a:rPr>
              <a:t>1</a:t>
            </a:r>
            <a:r>
              <a:rPr kumimoji="0" lang="es-ES" sz="1800" b="1" i="0" u="none" strike="noStrike" kern="1200" cap="none" spc="0" normalizeH="0" baseline="0" noProof="0">
                <a:ln>
                  <a:noFill/>
                </a:ln>
                <a:solidFill>
                  <a:srgbClr val="003867"/>
                </a:solidFill>
                <a:effectLst/>
                <a:uLnTx/>
                <a:uFillTx/>
                <a:latin typeface="Arial"/>
                <a:ea typeface="+mn-ea"/>
                <a:cs typeface="+mn-cs"/>
              </a:rPr>
              <a:t> </a:t>
            </a:r>
            <a:endParaRPr kumimoji="0" lang="en-GB" sz="1800" b="1"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145" name="Chart 8">
            <a:extLst>
              <a:ext uri="{FF2B5EF4-FFF2-40B4-BE49-F238E27FC236}">
                <a16:creationId xmlns:a16="http://schemas.microsoft.com/office/drawing/2014/main" id="{EE511BAC-CE3C-FA28-73FC-01E51F20074E}"/>
              </a:ext>
            </a:extLst>
          </p:cNvPr>
          <p:cNvGraphicFramePr/>
          <p:nvPr>
            <p:extLst>
              <p:ext uri="{D42A27DB-BD31-4B8C-83A1-F6EECF244321}">
                <p14:modId xmlns:p14="http://schemas.microsoft.com/office/powerpoint/2010/main" val="2506323660"/>
              </p:ext>
            </p:extLst>
          </p:nvPr>
        </p:nvGraphicFramePr>
        <p:xfrm>
          <a:off x="1959877" y="4608020"/>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146" name="CuadroTexto 145">
            <a:extLst>
              <a:ext uri="{FF2B5EF4-FFF2-40B4-BE49-F238E27FC236}">
                <a16:creationId xmlns:a16="http://schemas.microsoft.com/office/drawing/2014/main" id="{55FDCB43-BD8A-8079-BABF-BD5CFFA44BEA}"/>
              </a:ext>
            </a:extLst>
          </p:cNvPr>
          <p:cNvSpPr txBox="1"/>
          <p:nvPr/>
        </p:nvSpPr>
        <p:spPr>
          <a:xfrm>
            <a:off x="2352664" y="4969025"/>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90% </a:t>
            </a:r>
          </a:p>
        </p:txBody>
      </p:sp>
      <p:sp>
        <p:nvSpPr>
          <p:cNvPr id="147" name="TextBox 245">
            <a:extLst>
              <a:ext uri="{FF2B5EF4-FFF2-40B4-BE49-F238E27FC236}">
                <a16:creationId xmlns:a16="http://schemas.microsoft.com/office/drawing/2014/main" id="{B5A15126-0268-B493-0D78-5839062EA3C8}"/>
              </a:ext>
            </a:extLst>
          </p:cNvPr>
          <p:cNvSpPr txBox="1"/>
          <p:nvPr/>
        </p:nvSpPr>
        <p:spPr>
          <a:xfrm>
            <a:off x="11043548" y="2613535"/>
            <a:ext cx="593912" cy="181128"/>
          </a:xfrm>
          <a:prstGeom prst="rect">
            <a:avLst/>
          </a:prstGeom>
          <a:noFill/>
        </p:spPr>
        <p:txBody>
          <a:bodyPr wrap="square"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22346A"/>
                </a:solidFill>
                <a:effectLst/>
                <a:uLnTx/>
                <a:uFillTx/>
                <a:latin typeface="Arial"/>
              </a:rPr>
              <a:t>89.7</a:t>
            </a:r>
          </a:p>
        </p:txBody>
      </p:sp>
      <p:sp>
        <p:nvSpPr>
          <p:cNvPr id="148" name="TextBox 246">
            <a:extLst>
              <a:ext uri="{FF2B5EF4-FFF2-40B4-BE49-F238E27FC236}">
                <a16:creationId xmlns:a16="http://schemas.microsoft.com/office/drawing/2014/main" id="{881E00AB-89D0-B0C2-1A05-2AC2C178C74F}"/>
              </a:ext>
            </a:extLst>
          </p:cNvPr>
          <p:cNvSpPr txBox="1"/>
          <p:nvPr/>
        </p:nvSpPr>
        <p:spPr>
          <a:xfrm>
            <a:off x="11043548" y="2262489"/>
            <a:ext cx="593914" cy="182788"/>
          </a:xfrm>
          <a:prstGeom prst="rect">
            <a:avLst/>
          </a:prstGeom>
          <a:noFill/>
        </p:spPr>
        <p:txBody>
          <a:bodyPr wrap="square" lIns="36000" tIns="36000" rIns="36000" bIns="3600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rPr>
              <a:t>100</a:t>
            </a:r>
            <a:endParaRPr kumimoji="0" lang="en-US" b="1" i="0" u="none" strike="noStrike" kern="0" cap="none" spc="0" normalizeH="0" baseline="0" noProof="0">
              <a:ln>
                <a:noFill/>
              </a:ln>
              <a:solidFill>
                <a:srgbClr val="7A45B8"/>
              </a:solidFill>
              <a:effectLst/>
              <a:uLnTx/>
              <a:uFillTx/>
              <a:latin typeface="Arial"/>
              <a:cs typeface="Arial"/>
            </a:endParaRPr>
          </a:p>
        </p:txBody>
      </p:sp>
      <p:grpSp>
        <p:nvGrpSpPr>
          <p:cNvPr id="149" name="Grupo 148">
            <a:extLst>
              <a:ext uri="{FF2B5EF4-FFF2-40B4-BE49-F238E27FC236}">
                <a16:creationId xmlns:a16="http://schemas.microsoft.com/office/drawing/2014/main" id="{CE784ECB-3255-7CED-2245-C9D9315BDDF7}"/>
              </a:ext>
            </a:extLst>
          </p:cNvPr>
          <p:cNvGrpSpPr/>
          <p:nvPr/>
        </p:nvGrpSpPr>
        <p:grpSpPr>
          <a:xfrm>
            <a:off x="9366297" y="3440791"/>
            <a:ext cx="1606849" cy="271294"/>
            <a:chOff x="9212230" y="2244282"/>
            <a:chExt cx="1606849" cy="271294"/>
          </a:xfrm>
        </p:grpSpPr>
        <p:sp>
          <p:nvSpPr>
            <p:cNvPr id="150" name="TextBox 901">
              <a:extLst>
                <a:ext uri="{FF2B5EF4-FFF2-40B4-BE49-F238E27FC236}">
                  <a16:creationId xmlns:a16="http://schemas.microsoft.com/office/drawing/2014/main" id="{6C73BDCF-43CD-8BAB-E0A6-7345F4703261}"/>
                </a:ext>
              </a:extLst>
            </p:cNvPr>
            <p:cNvSpPr txBox="1"/>
            <p:nvPr/>
          </p:nvSpPr>
          <p:spPr>
            <a:xfrm>
              <a:off x="9635305" y="2244282"/>
              <a:ext cx="1183353" cy="98110"/>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34AC5"/>
                  </a:solidFill>
                  <a:effectLst/>
                  <a:uLnTx/>
                  <a:uFillTx/>
                  <a:latin typeface="Arial"/>
                  <a:cs typeface="Arial" panose="020B0604020202020204" pitchFamily="34" charset="0"/>
                </a:rPr>
                <a:t>LEBRI 250 mg c2s</a:t>
              </a:r>
            </a:p>
          </p:txBody>
        </p:sp>
        <p:cxnSp>
          <p:nvCxnSpPr>
            <p:cNvPr id="151" name="Straight Connector 902">
              <a:extLst>
                <a:ext uri="{FF2B5EF4-FFF2-40B4-BE49-F238E27FC236}">
                  <a16:creationId xmlns:a16="http://schemas.microsoft.com/office/drawing/2014/main" id="{AE24126B-45C3-05FA-7438-5421A51411F4}"/>
                </a:ext>
              </a:extLst>
            </p:cNvPr>
            <p:cNvCxnSpPr>
              <a:cxnSpLocks/>
            </p:cNvCxnSpPr>
            <p:nvPr/>
          </p:nvCxnSpPr>
          <p:spPr>
            <a:xfrm>
              <a:off x="9212230" y="2333203"/>
              <a:ext cx="363577" cy="0"/>
            </a:xfrm>
            <a:prstGeom prst="line">
              <a:avLst/>
            </a:prstGeom>
            <a:noFill/>
            <a:ln w="28575" cap="flat" cmpd="sng" algn="ctr">
              <a:solidFill>
                <a:srgbClr val="834AC5"/>
              </a:solidFill>
              <a:prstDash val="solid"/>
            </a:ln>
            <a:effectLst/>
          </p:spPr>
        </p:cxnSp>
        <p:sp>
          <p:nvSpPr>
            <p:cNvPr id="152" name="Oval 903">
              <a:extLst>
                <a:ext uri="{FF2B5EF4-FFF2-40B4-BE49-F238E27FC236}">
                  <a16:creationId xmlns:a16="http://schemas.microsoft.com/office/drawing/2014/main" id="{54032632-8474-963B-2B62-DE495BF85906}"/>
                </a:ext>
              </a:extLst>
            </p:cNvPr>
            <p:cNvSpPr/>
            <p:nvPr/>
          </p:nvSpPr>
          <p:spPr>
            <a:xfrm>
              <a:off x="9362562" y="2296904"/>
              <a:ext cx="71999" cy="73582"/>
            </a:xfrm>
            <a:prstGeom prst="ellipse">
              <a:avLst/>
            </a:prstGeom>
            <a:solidFill>
              <a:srgbClr val="834AC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rial" panose="020B0604020202020204"/>
              </a:endParaRPr>
            </a:p>
          </p:txBody>
        </p:sp>
        <p:sp>
          <p:nvSpPr>
            <p:cNvPr id="153" name="TextBox 904">
              <a:extLst>
                <a:ext uri="{FF2B5EF4-FFF2-40B4-BE49-F238E27FC236}">
                  <a16:creationId xmlns:a16="http://schemas.microsoft.com/office/drawing/2014/main" id="{307CB6E6-2A1D-6DAB-D4CA-8F97F7CD0CEC}"/>
                </a:ext>
              </a:extLst>
            </p:cNvPr>
            <p:cNvSpPr txBox="1"/>
            <p:nvPr/>
          </p:nvSpPr>
          <p:spPr>
            <a:xfrm>
              <a:off x="9636827" y="2419322"/>
              <a:ext cx="1182252" cy="95537"/>
            </a:xfrm>
            <a:prstGeom prst="rect">
              <a:avLst/>
            </a:prstGeom>
            <a:noFill/>
          </p:spPr>
          <p:txBody>
            <a:bodyPr wrap="square" lIns="0" tIns="0" rIns="0" bIns="0">
              <a:noAutofit/>
            </a:bodyPr>
            <a:lstStyle/>
            <a:p>
              <a:pPr marL="0" marR="0" lvl="0" indent="0" defTabSz="914450" eaLnBrk="1" fontAlgn="ctr"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002855"/>
                  </a:solidFill>
                  <a:effectLst/>
                  <a:uLnTx/>
                  <a:uFillTx/>
                  <a:latin typeface="Arial"/>
                  <a:cs typeface="Arial" panose="020B0604020202020204" pitchFamily="34" charset="0"/>
                </a:rPr>
                <a:t>LEBRI 250 mg c4s</a:t>
              </a:r>
            </a:p>
          </p:txBody>
        </p:sp>
        <p:cxnSp>
          <p:nvCxnSpPr>
            <p:cNvPr id="154" name="Straight Connector 905">
              <a:extLst>
                <a:ext uri="{FF2B5EF4-FFF2-40B4-BE49-F238E27FC236}">
                  <a16:creationId xmlns:a16="http://schemas.microsoft.com/office/drawing/2014/main" id="{FD740912-E57A-7825-5C6D-46E2FA0D24D8}"/>
                </a:ext>
              </a:extLst>
            </p:cNvPr>
            <p:cNvCxnSpPr>
              <a:cxnSpLocks/>
            </p:cNvCxnSpPr>
            <p:nvPr/>
          </p:nvCxnSpPr>
          <p:spPr>
            <a:xfrm>
              <a:off x="9212230" y="2475467"/>
              <a:ext cx="363577" cy="0"/>
            </a:xfrm>
            <a:prstGeom prst="line">
              <a:avLst/>
            </a:prstGeom>
            <a:solidFill>
              <a:srgbClr val="7F7F7F"/>
            </a:solidFill>
            <a:ln w="28575" cap="flat" cmpd="sng" algn="ctr">
              <a:solidFill>
                <a:srgbClr val="002855"/>
              </a:solidFill>
              <a:prstDash val="solid"/>
            </a:ln>
            <a:effectLst/>
          </p:spPr>
        </p:cxnSp>
        <p:sp>
          <p:nvSpPr>
            <p:cNvPr id="155" name="Oval 903">
              <a:extLst>
                <a:ext uri="{FF2B5EF4-FFF2-40B4-BE49-F238E27FC236}">
                  <a16:creationId xmlns:a16="http://schemas.microsoft.com/office/drawing/2014/main" id="{6B0873B6-12BF-D858-2FE6-3E332B921E1D}"/>
                </a:ext>
              </a:extLst>
            </p:cNvPr>
            <p:cNvSpPr/>
            <p:nvPr/>
          </p:nvSpPr>
          <p:spPr>
            <a:xfrm>
              <a:off x="9358018" y="2441994"/>
              <a:ext cx="72000" cy="73582"/>
            </a:xfrm>
            <a:prstGeom prst="ellipse">
              <a:avLst/>
            </a:prstGeom>
            <a:solidFill>
              <a:srgbClr val="002855"/>
            </a:solidFill>
            <a:ln w="9525" cap="flat" cmpd="sng" algn="ctr">
              <a:noFill/>
              <a:prstDash val="solid"/>
            </a:ln>
            <a:effectLst/>
          </p:spPr>
          <p:txBody>
            <a:bodyPr rtlCol="0" anchor="ctr">
              <a:noAutofit/>
            </a:bodyPr>
            <a:lstStyle/>
            <a:p>
              <a:pPr marL="0" marR="0" lvl="0" indent="0" algn="ctr" defTabSz="2193957" eaLnBrk="1" fontAlgn="auto" latinLnBrk="0" hangingPunct="1">
                <a:lnSpc>
                  <a:spcPct val="100000"/>
                </a:lnSpc>
                <a:spcBef>
                  <a:spcPts val="0"/>
                </a:spcBef>
                <a:spcAft>
                  <a:spcPts val="0"/>
                </a:spcAft>
                <a:buClrTx/>
                <a:buSzTx/>
                <a:buFontTx/>
                <a:buNone/>
                <a:tabLst/>
                <a:defRPr/>
              </a:pPr>
              <a:endParaRPr kumimoji="0" lang="en-GB" sz="1050" b="0" i="0" u="none" strike="noStrike" kern="0" cap="none" spc="0" normalizeH="0" baseline="0" noProof="0">
                <a:ln>
                  <a:noFill/>
                </a:ln>
                <a:solidFill>
                  <a:srgbClr val="FFFFFF"/>
                </a:solidFill>
                <a:effectLst/>
                <a:uLnTx/>
                <a:uFillTx/>
                <a:latin typeface="Arial" panose="020B0604020202020204"/>
              </a:endParaRPr>
            </a:p>
          </p:txBody>
        </p:sp>
      </p:grpSp>
      <p:sp>
        <p:nvSpPr>
          <p:cNvPr id="156" name="TextBox 240">
            <a:extLst>
              <a:ext uri="{FF2B5EF4-FFF2-40B4-BE49-F238E27FC236}">
                <a16:creationId xmlns:a16="http://schemas.microsoft.com/office/drawing/2014/main" id="{6A76834F-D302-68F7-B125-C0F941B7098B}"/>
              </a:ext>
            </a:extLst>
          </p:cNvPr>
          <p:cNvSpPr txBox="1"/>
          <p:nvPr/>
        </p:nvSpPr>
        <p:spPr>
          <a:xfrm>
            <a:off x="1435898" y="1971736"/>
            <a:ext cx="3850840" cy="262647"/>
          </a:xfrm>
          <a:prstGeom prst="rect">
            <a:avLst/>
          </a:prstGeom>
          <a:noFill/>
        </p:spPr>
        <p:txBody>
          <a:bodyPr wrap="square" lIns="36000" tIns="36000" rIns="36000" bIns="36000" rtlCol="0">
            <a:normAutofit lnSpcReduction="10000"/>
          </a:bodyPr>
          <a:lstStyle/>
          <a:p>
            <a:pPr algn="ctr">
              <a:lnSpc>
                <a:spcPct val="90000"/>
              </a:lnSpc>
              <a:spcAft>
                <a:spcPts val="1200"/>
              </a:spcAft>
              <a:defRPr/>
            </a:pPr>
            <a:r>
              <a:rPr lang="en-US" sz="1400" b="1">
                <a:solidFill>
                  <a:srgbClr val="7A45B8"/>
                </a:solidFill>
                <a:latin typeface="Arial"/>
              </a:rPr>
              <a:t>ADvocate 1 y 2 - </a:t>
            </a:r>
            <a:r>
              <a:rPr lang="es-ES" sz="1400" b="1">
                <a:solidFill>
                  <a:srgbClr val="7A45B8"/>
                </a:solidFill>
                <a:latin typeface="Arial"/>
              </a:rPr>
              <a:t>Mantenimiento</a:t>
            </a:r>
            <a:r>
              <a:rPr lang="es-ES" sz="1400" b="1" baseline="30000">
                <a:solidFill>
                  <a:srgbClr val="7A45B8"/>
                </a:solidFill>
                <a:latin typeface="Arial"/>
              </a:rPr>
              <a:t>1</a:t>
            </a:r>
            <a:endParaRPr lang="es-ES" sz="1400" b="1">
              <a:solidFill>
                <a:srgbClr val="7A45B8"/>
              </a:solidFill>
              <a:latin typeface="Arial"/>
            </a:endParaRPr>
          </a:p>
        </p:txBody>
      </p:sp>
      <p:sp>
        <p:nvSpPr>
          <p:cNvPr id="228" name="TextBox 241">
            <a:extLst>
              <a:ext uri="{FF2B5EF4-FFF2-40B4-BE49-F238E27FC236}">
                <a16:creationId xmlns:a16="http://schemas.microsoft.com/office/drawing/2014/main" id="{AE764D3D-DC7E-B4B1-559B-6FE86C31C7B0}"/>
              </a:ext>
            </a:extLst>
          </p:cNvPr>
          <p:cNvSpPr txBox="1"/>
          <p:nvPr/>
        </p:nvSpPr>
        <p:spPr>
          <a:xfrm>
            <a:off x="5230194" y="1991145"/>
            <a:ext cx="5648813" cy="266602"/>
          </a:xfrm>
          <a:prstGeom prst="rect">
            <a:avLst/>
          </a:prstGeom>
          <a:noFill/>
        </p:spPr>
        <p:txBody>
          <a:bodyPr wrap="square" lIns="36000" tIns="36000" rIns="36000" bIns="36000" rtlCol="0">
            <a:spAutoFit/>
          </a:bodyPr>
          <a:lstStyle/>
          <a:p>
            <a:pPr algn="ctr">
              <a:lnSpc>
                <a:spcPct val="90000"/>
              </a:lnSpc>
              <a:spcAft>
                <a:spcPts val="1200"/>
              </a:spcAft>
              <a:defRPr/>
            </a:pPr>
            <a:r>
              <a:rPr lang="es-ES" sz="1400" b="1">
                <a:solidFill>
                  <a:srgbClr val="7A45B8"/>
                </a:solidFill>
                <a:latin typeface="Arial"/>
              </a:rPr>
              <a:t>ADjoin - Extensión a largo plazo</a:t>
            </a:r>
            <a:r>
              <a:rPr lang="es-ES" sz="1400" b="1" baseline="30000">
                <a:solidFill>
                  <a:srgbClr val="7A45B8"/>
                </a:solidFill>
                <a:latin typeface="Arial"/>
              </a:rPr>
              <a:t>1</a:t>
            </a:r>
            <a:endParaRPr lang="es-ES" sz="1400" b="1">
              <a:solidFill>
                <a:srgbClr val="7A45B8"/>
              </a:solidFill>
              <a:latin typeface="Arial"/>
            </a:endParaRPr>
          </a:p>
        </p:txBody>
      </p:sp>
      <p:cxnSp>
        <p:nvCxnSpPr>
          <p:cNvPr id="229" name="Straight Connector 299">
            <a:extLst>
              <a:ext uri="{FF2B5EF4-FFF2-40B4-BE49-F238E27FC236}">
                <a16:creationId xmlns:a16="http://schemas.microsoft.com/office/drawing/2014/main" id="{EB8B8207-CFC0-1CB1-A181-0AAECB9399F7}"/>
              </a:ext>
            </a:extLst>
          </p:cNvPr>
          <p:cNvCxnSpPr/>
          <p:nvPr/>
        </p:nvCxnSpPr>
        <p:spPr>
          <a:xfrm>
            <a:off x="5304396" y="2345511"/>
            <a:ext cx="0" cy="1539374"/>
          </a:xfrm>
          <a:prstGeom prst="line">
            <a:avLst/>
          </a:prstGeom>
          <a:noFill/>
          <a:ln w="12700" cap="flat" cmpd="sng" algn="ctr">
            <a:solidFill>
              <a:srgbClr val="BFBFBF"/>
            </a:solidFill>
            <a:prstDash val="dash"/>
          </a:ln>
          <a:effectLst/>
        </p:spPr>
      </p:cxnSp>
      <p:sp>
        <p:nvSpPr>
          <p:cNvPr id="233" name="TextBox 728">
            <a:extLst>
              <a:ext uri="{FF2B5EF4-FFF2-40B4-BE49-F238E27FC236}">
                <a16:creationId xmlns:a16="http://schemas.microsoft.com/office/drawing/2014/main" id="{7BC171A8-2832-0719-B8B7-33DA09410AFF}"/>
              </a:ext>
            </a:extLst>
          </p:cNvPr>
          <p:cNvSpPr txBox="1"/>
          <p:nvPr/>
        </p:nvSpPr>
        <p:spPr>
          <a:xfrm>
            <a:off x="1333803"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16</a:t>
            </a:r>
            <a:endParaRPr lang="en-GB" sz="800" kern="0">
              <a:solidFill>
                <a:srgbClr val="BFBFBF"/>
              </a:solidFill>
              <a:latin typeface="Arial"/>
            </a:endParaRPr>
          </a:p>
        </p:txBody>
      </p:sp>
      <p:sp>
        <p:nvSpPr>
          <p:cNvPr id="234" name="TextBox 729">
            <a:extLst>
              <a:ext uri="{FF2B5EF4-FFF2-40B4-BE49-F238E27FC236}">
                <a16:creationId xmlns:a16="http://schemas.microsoft.com/office/drawing/2014/main" id="{39BC661E-C934-FC34-940F-70C1D31265B4}"/>
              </a:ext>
            </a:extLst>
          </p:cNvPr>
          <p:cNvSpPr txBox="1"/>
          <p:nvPr/>
        </p:nvSpPr>
        <p:spPr>
          <a:xfrm>
            <a:off x="2174632"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24</a:t>
            </a:r>
            <a:endParaRPr lang="en-GB" sz="800" kern="0">
              <a:solidFill>
                <a:srgbClr val="BFBFBF"/>
              </a:solidFill>
              <a:latin typeface="Arial"/>
            </a:endParaRPr>
          </a:p>
        </p:txBody>
      </p:sp>
      <p:sp>
        <p:nvSpPr>
          <p:cNvPr id="235" name="TextBox 730">
            <a:extLst>
              <a:ext uri="{FF2B5EF4-FFF2-40B4-BE49-F238E27FC236}">
                <a16:creationId xmlns:a16="http://schemas.microsoft.com/office/drawing/2014/main" id="{E60D1644-427C-1B58-C685-B00D8439B45A}"/>
              </a:ext>
            </a:extLst>
          </p:cNvPr>
          <p:cNvSpPr txBox="1"/>
          <p:nvPr/>
        </p:nvSpPr>
        <p:spPr>
          <a:xfrm>
            <a:off x="1770124"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20</a:t>
            </a:r>
            <a:endParaRPr lang="en-GB" sz="800" kern="0">
              <a:solidFill>
                <a:srgbClr val="BFBFBF"/>
              </a:solidFill>
              <a:latin typeface="Arial"/>
            </a:endParaRPr>
          </a:p>
        </p:txBody>
      </p:sp>
      <p:sp>
        <p:nvSpPr>
          <p:cNvPr id="236" name="TextBox 731">
            <a:extLst>
              <a:ext uri="{FF2B5EF4-FFF2-40B4-BE49-F238E27FC236}">
                <a16:creationId xmlns:a16="http://schemas.microsoft.com/office/drawing/2014/main" id="{A1EB9FE5-1D2B-44D3-BAB6-D106F57BD4DC}"/>
              </a:ext>
            </a:extLst>
          </p:cNvPr>
          <p:cNvSpPr txBox="1"/>
          <p:nvPr/>
        </p:nvSpPr>
        <p:spPr>
          <a:xfrm>
            <a:off x="3060952" y="3928176"/>
            <a:ext cx="187681"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32</a:t>
            </a:r>
            <a:endParaRPr lang="en-GB" sz="800" kern="0">
              <a:solidFill>
                <a:srgbClr val="BFBFBF"/>
              </a:solidFill>
              <a:latin typeface="Arial"/>
            </a:endParaRPr>
          </a:p>
        </p:txBody>
      </p:sp>
      <p:sp>
        <p:nvSpPr>
          <p:cNvPr id="237" name="TextBox 732">
            <a:extLst>
              <a:ext uri="{FF2B5EF4-FFF2-40B4-BE49-F238E27FC236}">
                <a16:creationId xmlns:a16="http://schemas.microsoft.com/office/drawing/2014/main" id="{9F13ECCE-F5C3-A01D-33C4-F630842D68C4}"/>
              </a:ext>
            </a:extLst>
          </p:cNvPr>
          <p:cNvSpPr txBox="1"/>
          <p:nvPr/>
        </p:nvSpPr>
        <p:spPr>
          <a:xfrm>
            <a:off x="4372724"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44</a:t>
            </a:r>
            <a:endParaRPr lang="en-GB" sz="800" kern="0">
              <a:solidFill>
                <a:srgbClr val="BFBFBF"/>
              </a:solidFill>
              <a:latin typeface="Arial"/>
            </a:endParaRPr>
          </a:p>
        </p:txBody>
      </p:sp>
      <p:sp>
        <p:nvSpPr>
          <p:cNvPr id="238" name="TextBox 733">
            <a:extLst>
              <a:ext uri="{FF2B5EF4-FFF2-40B4-BE49-F238E27FC236}">
                <a16:creationId xmlns:a16="http://schemas.microsoft.com/office/drawing/2014/main" id="{D10709AE-614D-12AA-95F2-B70973D0150D}"/>
              </a:ext>
            </a:extLst>
          </p:cNvPr>
          <p:cNvSpPr txBox="1"/>
          <p:nvPr/>
        </p:nvSpPr>
        <p:spPr>
          <a:xfrm>
            <a:off x="5639291"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56</a:t>
            </a:r>
            <a:endParaRPr lang="en-GB" sz="800" kern="0">
              <a:solidFill>
                <a:srgbClr val="BFBFBF"/>
              </a:solidFill>
              <a:latin typeface="Arial"/>
            </a:endParaRPr>
          </a:p>
        </p:txBody>
      </p:sp>
      <p:sp>
        <p:nvSpPr>
          <p:cNvPr id="239" name="TextBox 734">
            <a:extLst>
              <a:ext uri="{FF2B5EF4-FFF2-40B4-BE49-F238E27FC236}">
                <a16:creationId xmlns:a16="http://schemas.microsoft.com/office/drawing/2014/main" id="{6D5BBD46-DA10-2744-8081-1D547A10594D}"/>
              </a:ext>
            </a:extLst>
          </p:cNvPr>
          <p:cNvSpPr txBox="1"/>
          <p:nvPr/>
        </p:nvSpPr>
        <p:spPr>
          <a:xfrm>
            <a:off x="6928623"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68</a:t>
            </a:r>
            <a:endParaRPr lang="en-GB" sz="800" kern="0">
              <a:solidFill>
                <a:srgbClr val="BFBFBF"/>
              </a:solidFill>
              <a:latin typeface="Arial"/>
            </a:endParaRPr>
          </a:p>
        </p:txBody>
      </p:sp>
      <p:sp>
        <p:nvSpPr>
          <p:cNvPr id="240" name="TextBox 735">
            <a:extLst>
              <a:ext uri="{FF2B5EF4-FFF2-40B4-BE49-F238E27FC236}">
                <a16:creationId xmlns:a16="http://schemas.microsoft.com/office/drawing/2014/main" id="{BE9636BB-CF84-0665-9A21-86BCC120D019}"/>
              </a:ext>
            </a:extLst>
          </p:cNvPr>
          <p:cNvSpPr txBox="1"/>
          <p:nvPr/>
        </p:nvSpPr>
        <p:spPr>
          <a:xfrm>
            <a:off x="8264041"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80</a:t>
            </a:r>
            <a:endParaRPr lang="en-GB" sz="800" kern="0">
              <a:solidFill>
                <a:srgbClr val="BFBFBF"/>
              </a:solidFill>
              <a:latin typeface="Arial"/>
            </a:endParaRPr>
          </a:p>
        </p:txBody>
      </p:sp>
      <p:sp>
        <p:nvSpPr>
          <p:cNvPr id="241" name="TextBox 736">
            <a:extLst>
              <a:ext uri="{FF2B5EF4-FFF2-40B4-BE49-F238E27FC236}">
                <a16:creationId xmlns:a16="http://schemas.microsoft.com/office/drawing/2014/main" id="{884B7D2D-F75E-1F62-83C3-6E2F43DF6349}"/>
              </a:ext>
            </a:extLst>
          </p:cNvPr>
          <p:cNvSpPr txBox="1"/>
          <p:nvPr/>
        </p:nvSpPr>
        <p:spPr>
          <a:xfrm>
            <a:off x="9537365"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92</a:t>
            </a:r>
            <a:endParaRPr lang="en-GB" sz="800" kern="0">
              <a:solidFill>
                <a:srgbClr val="BFBFBF"/>
              </a:solidFill>
              <a:latin typeface="Arial"/>
            </a:endParaRPr>
          </a:p>
        </p:txBody>
      </p:sp>
      <p:sp>
        <p:nvSpPr>
          <p:cNvPr id="242" name="TextBox 737">
            <a:extLst>
              <a:ext uri="{FF2B5EF4-FFF2-40B4-BE49-F238E27FC236}">
                <a16:creationId xmlns:a16="http://schemas.microsoft.com/office/drawing/2014/main" id="{F5056729-9383-67E8-84E2-5623A9DA8FAC}"/>
              </a:ext>
            </a:extLst>
          </p:cNvPr>
          <p:cNvSpPr txBox="1"/>
          <p:nvPr/>
        </p:nvSpPr>
        <p:spPr>
          <a:xfrm>
            <a:off x="10709929" y="3928176"/>
            <a:ext cx="370675"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104</a:t>
            </a:r>
            <a:endParaRPr lang="en-GB" sz="800" kern="0">
              <a:solidFill>
                <a:srgbClr val="BFBFBF"/>
              </a:solidFill>
              <a:latin typeface="Arial"/>
            </a:endParaRPr>
          </a:p>
        </p:txBody>
      </p:sp>
      <p:sp>
        <p:nvSpPr>
          <p:cNvPr id="243" name="TextBox 757">
            <a:extLst>
              <a:ext uri="{FF2B5EF4-FFF2-40B4-BE49-F238E27FC236}">
                <a16:creationId xmlns:a16="http://schemas.microsoft.com/office/drawing/2014/main" id="{151D1E95-52A3-ABFC-BDC6-0D6CD977BED4}"/>
              </a:ext>
            </a:extLst>
          </p:cNvPr>
          <p:cNvSpPr txBox="1"/>
          <p:nvPr/>
        </p:nvSpPr>
        <p:spPr>
          <a:xfrm>
            <a:off x="3500237" y="3936850"/>
            <a:ext cx="187681"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36</a:t>
            </a:r>
            <a:endParaRPr lang="en-GB" sz="800" kern="0">
              <a:solidFill>
                <a:srgbClr val="BFBFBF"/>
              </a:solidFill>
              <a:latin typeface="Arial"/>
            </a:endParaRPr>
          </a:p>
        </p:txBody>
      </p:sp>
      <p:sp>
        <p:nvSpPr>
          <p:cNvPr id="244" name="TextBox 760">
            <a:extLst>
              <a:ext uri="{FF2B5EF4-FFF2-40B4-BE49-F238E27FC236}">
                <a16:creationId xmlns:a16="http://schemas.microsoft.com/office/drawing/2014/main" id="{A380913E-8452-B357-B2EB-E1CF2F7043EB}"/>
              </a:ext>
            </a:extLst>
          </p:cNvPr>
          <p:cNvSpPr txBox="1"/>
          <p:nvPr/>
        </p:nvSpPr>
        <p:spPr>
          <a:xfrm>
            <a:off x="4759694" y="3923791"/>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48</a:t>
            </a:r>
            <a:endParaRPr lang="en-GB" sz="800" kern="0">
              <a:solidFill>
                <a:srgbClr val="BFBFBF"/>
              </a:solidFill>
              <a:latin typeface="Arial"/>
            </a:endParaRPr>
          </a:p>
        </p:txBody>
      </p:sp>
      <p:sp>
        <p:nvSpPr>
          <p:cNvPr id="245" name="TextBox 763">
            <a:extLst>
              <a:ext uri="{FF2B5EF4-FFF2-40B4-BE49-F238E27FC236}">
                <a16:creationId xmlns:a16="http://schemas.microsoft.com/office/drawing/2014/main" id="{252D2AA3-D437-8D85-18EB-A24C1A0E6A3D}"/>
              </a:ext>
            </a:extLst>
          </p:cNvPr>
          <p:cNvSpPr txBox="1"/>
          <p:nvPr/>
        </p:nvSpPr>
        <p:spPr>
          <a:xfrm>
            <a:off x="5184459" y="3923791"/>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52</a:t>
            </a:r>
            <a:endParaRPr lang="en-GB" sz="800" kern="0">
              <a:solidFill>
                <a:srgbClr val="BFBFBF"/>
              </a:solidFill>
              <a:latin typeface="Arial"/>
            </a:endParaRPr>
          </a:p>
        </p:txBody>
      </p:sp>
      <p:sp>
        <p:nvSpPr>
          <p:cNvPr id="246" name="TextBox 766">
            <a:extLst>
              <a:ext uri="{FF2B5EF4-FFF2-40B4-BE49-F238E27FC236}">
                <a16:creationId xmlns:a16="http://schemas.microsoft.com/office/drawing/2014/main" id="{52DEE7FF-58D7-C334-3F14-D8D02D802F5E}"/>
              </a:ext>
            </a:extLst>
          </p:cNvPr>
          <p:cNvSpPr txBox="1"/>
          <p:nvPr/>
        </p:nvSpPr>
        <p:spPr>
          <a:xfrm>
            <a:off x="5413803" y="3928176"/>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54</a:t>
            </a:r>
            <a:endParaRPr lang="en-GB" sz="800" kern="0">
              <a:solidFill>
                <a:srgbClr val="BFBFBF"/>
              </a:solidFill>
              <a:latin typeface="Arial"/>
            </a:endParaRPr>
          </a:p>
        </p:txBody>
      </p:sp>
      <p:sp>
        <p:nvSpPr>
          <p:cNvPr id="247" name="TextBox 769">
            <a:extLst>
              <a:ext uri="{FF2B5EF4-FFF2-40B4-BE49-F238E27FC236}">
                <a16:creationId xmlns:a16="http://schemas.microsoft.com/office/drawing/2014/main" id="{272D96A6-40F2-EEA8-760E-7F9D5FFA43B6}"/>
              </a:ext>
            </a:extLst>
          </p:cNvPr>
          <p:cNvSpPr txBox="1"/>
          <p:nvPr/>
        </p:nvSpPr>
        <p:spPr>
          <a:xfrm>
            <a:off x="2624631" y="3928920"/>
            <a:ext cx="185824"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28</a:t>
            </a:r>
            <a:endParaRPr lang="en-GB" sz="800" kern="0">
              <a:solidFill>
                <a:srgbClr val="BFBFBF"/>
              </a:solidFill>
              <a:latin typeface="Arial"/>
            </a:endParaRPr>
          </a:p>
        </p:txBody>
      </p:sp>
      <p:sp>
        <p:nvSpPr>
          <p:cNvPr id="248" name="TextBox 772">
            <a:extLst>
              <a:ext uri="{FF2B5EF4-FFF2-40B4-BE49-F238E27FC236}">
                <a16:creationId xmlns:a16="http://schemas.microsoft.com/office/drawing/2014/main" id="{8DD5DC23-4F25-C3C9-7FAF-F0372E3E6986}"/>
              </a:ext>
            </a:extLst>
          </p:cNvPr>
          <p:cNvSpPr txBox="1"/>
          <p:nvPr/>
        </p:nvSpPr>
        <p:spPr>
          <a:xfrm>
            <a:off x="3902533" y="3936783"/>
            <a:ext cx="187681" cy="123111"/>
          </a:xfrm>
          <a:prstGeom prst="rect">
            <a:avLst/>
          </a:prstGeom>
          <a:noFill/>
        </p:spPr>
        <p:txBody>
          <a:bodyPr wrap="square" lIns="0" tIns="0" rIns="0" bIns="0" rtlCol="0">
            <a:spAutoFit/>
          </a:bodyPr>
          <a:lstStyle/>
          <a:p>
            <a:pPr algn="ctr" defTabSz="2193957">
              <a:defRPr/>
            </a:pPr>
            <a:r>
              <a:rPr lang="en-US" sz="800" kern="0">
                <a:solidFill>
                  <a:srgbClr val="BFBFBF"/>
                </a:solidFill>
                <a:latin typeface="Arial"/>
              </a:rPr>
              <a:t>40</a:t>
            </a:r>
            <a:endParaRPr lang="en-GB" sz="800" kern="0">
              <a:solidFill>
                <a:srgbClr val="BFBFBF"/>
              </a:solidFill>
              <a:latin typeface="Arial"/>
            </a:endParaRPr>
          </a:p>
        </p:txBody>
      </p:sp>
      <p:sp>
        <p:nvSpPr>
          <p:cNvPr id="249" name="TextBox 725">
            <a:extLst>
              <a:ext uri="{FF2B5EF4-FFF2-40B4-BE49-F238E27FC236}">
                <a16:creationId xmlns:a16="http://schemas.microsoft.com/office/drawing/2014/main" id="{ED000BDE-12A9-CB57-B570-0A4983560C0D}"/>
              </a:ext>
            </a:extLst>
          </p:cNvPr>
          <p:cNvSpPr txBox="1"/>
          <p:nvPr/>
        </p:nvSpPr>
        <p:spPr>
          <a:xfrm>
            <a:off x="316215" y="4048946"/>
            <a:ext cx="988732" cy="131015"/>
          </a:xfrm>
          <a:prstGeom prst="rect">
            <a:avLst/>
          </a:prstGeom>
          <a:noFill/>
        </p:spPr>
        <p:txBody>
          <a:bodyPr wrap="square" lIns="36000" tIns="36000" rIns="36000" bIns="36000" rtlCol="0">
            <a:noAutofit/>
          </a:bodyPr>
          <a:lstStyle/>
          <a:p>
            <a:pPr algn="r" defTabSz="2193957">
              <a:defRPr/>
            </a:pPr>
            <a:r>
              <a:rPr lang="en-US" sz="900" b="1">
                <a:solidFill>
                  <a:srgbClr val="834AC5"/>
                </a:solidFill>
                <a:latin typeface="Arial"/>
                <a:cs typeface="Arial" panose="020B0604020202020204" pitchFamily="34" charset="0"/>
              </a:rPr>
              <a:t>C2S n</a:t>
            </a:r>
          </a:p>
        </p:txBody>
      </p:sp>
      <p:sp>
        <p:nvSpPr>
          <p:cNvPr id="250" name="TextBox 726">
            <a:extLst>
              <a:ext uri="{FF2B5EF4-FFF2-40B4-BE49-F238E27FC236}">
                <a16:creationId xmlns:a16="http://schemas.microsoft.com/office/drawing/2014/main" id="{153F7E9B-8D91-D566-F256-30E01ABC24C4}"/>
              </a:ext>
            </a:extLst>
          </p:cNvPr>
          <p:cNvSpPr txBox="1"/>
          <p:nvPr/>
        </p:nvSpPr>
        <p:spPr>
          <a:xfrm>
            <a:off x="314461" y="4208788"/>
            <a:ext cx="988732" cy="131015"/>
          </a:xfrm>
          <a:prstGeom prst="rect">
            <a:avLst/>
          </a:prstGeom>
          <a:noFill/>
        </p:spPr>
        <p:txBody>
          <a:bodyPr wrap="square" lIns="36000" tIns="36000" rIns="36000" bIns="36000" rtlCol="0">
            <a:noAutofit/>
          </a:bodyPr>
          <a:lstStyle/>
          <a:p>
            <a:pPr algn="r" defTabSz="2193957">
              <a:defRPr/>
            </a:pPr>
            <a:r>
              <a:rPr lang="en-US" sz="900" b="1">
                <a:solidFill>
                  <a:srgbClr val="002855"/>
                </a:solidFill>
                <a:latin typeface="Arial"/>
                <a:cs typeface="Arial" panose="020B0604020202020204" pitchFamily="34" charset="0"/>
              </a:rPr>
              <a:t>C4S n</a:t>
            </a:r>
          </a:p>
        </p:txBody>
      </p:sp>
      <p:grpSp>
        <p:nvGrpSpPr>
          <p:cNvPr id="251" name="Grupo 250">
            <a:extLst>
              <a:ext uri="{FF2B5EF4-FFF2-40B4-BE49-F238E27FC236}">
                <a16:creationId xmlns:a16="http://schemas.microsoft.com/office/drawing/2014/main" id="{8C06E2D9-75BF-2620-636C-B5DFC22F46EC}"/>
              </a:ext>
            </a:extLst>
          </p:cNvPr>
          <p:cNvGrpSpPr/>
          <p:nvPr/>
        </p:nvGrpSpPr>
        <p:grpSpPr>
          <a:xfrm>
            <a:off x="1398651" y="4097495"/>
            <a:ext cx="9576351" cy="138499"/>
            <a:chOff x="24699173" y="8534092"/>
            <a:chExt cx="4013199" cy="245705"/>
          </a:xfrm>
        </p:grpSpPr>
        <p:sp>
          <p:nvSpPr>
            <p:cNvPr id="252" name="TextBox 816">
              <a:extLst>
                <a:ext uri="{FF2B5EF4-FFF2-40B4-BE49-F238E27FC236}">
                  <a16:creationId xmlns:a16="http://schemas.microsoft.com/office/drawing/2014/main" id="{27D1D765-B931-0DC0-4367-E739D490AD86}"/>
                </a:ext>
              </a:extLst>
            </p:cNvPr>
            <p:cNvSpPr txBox="1"/>
            <p:nvPr/>
          </p:nvSpPr>
          <p:spPr>
            <a:xfrm>
              <a:off x="24699173"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61</a:t>
              </a:r>
              <a:endParaRPr lang="en-GB" sz="900" b="1">
                <a:solidFill>
                  <a:srgbClr val="834AC5"/>
                </a:solidFill>
                <a:latin typeface="Arial"/>
              </a:endParaRPr>
            </a:p>
          </p:txBody>
        </p:sp>
        <p:sp>
          <p:nvSpPr>
            <p:cNvPr id="253" name="TextBox 828">
              <a:extLst>
                <a:ext uri="{FF2B5EF4-FFF2-40B4-BE49-F238E27FC236}">
                  <a16:creationId xmlns:a16="http://schemas.microsoft.com/office/drawing/2014/main" id="{F9C8922E-3F7F-3198-32EA-95BCB101F778}"/>
                </a:ext>
              </a:extLst>
            </p:cNvPr>
            <p:cNvSpPr txBox="1"/>
            <p:nvPr/>
          </p:nvSpPr>
          <p:spPr>
            <a:xfrm>
              <a:off x="25050970"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59</a:t>
              </a:r>
              <a:endParaRPr lang="en-GB" sz="900" b="1">
                <a:solidFill>
                  <a:srgbClr val="834AC5"/>
                </a:solidFill>
                <a:latin typeface="Arial"/>
              </a:endParaRPr>
            </a:p>
          </p:txBody>
        </p:sp>
        <p:sp>
          <p:nvSpPr>
            <p:cNvPr id="254" name="TextBox 829">
              <a:extLst>
                <a:ext uri="{FF2B5EF4-FFF2-40B4-BE49-F238E27FC236}">
                  <a16:creationId xmlns:a16="http://schemas.microsoft.com/office/drawing/2014/main" id="{74EED618-180C-28D0-5AC2-95DBAC843402}"/>
                </a:ext>
              </a:extLst>
            </p:cNvPr>
            <p:cNvSpPr txBox="1"/>
            <p:nvPr/>
          </p:nvSpPr>
          <p:spPr>
            <a:xfrm>
              <a:off x="24875231"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60</a:t>
              </a:r>
              <a:endParaRPr lang="en-GB" sz="900" b="1">
                <a:solidFill>
                  <a:srgbClr val="834AC5"/>
                </a:solidFill>
                <a:latin typeface="Arial"/>
              </a:endParaRPr>
            </a:p>
          </p:txBody>
        </p:sp>
        <p:sp>
          <p:nvSpPr>
            <p:cNvPr id="255" name="TextBox 830">
              <a:extLst>
                <a:ext uri="{FF2B5EF4-FFF2-40B4-BE49-F238E27FC236}">
                  <a16:creationId xmlns:a16="http://schemas.microsoft.com/office/drawing/2014/main" id="{D51E8872-64F6-014D-5726-34BA17EA2A20}"/>
                </a:ext>
              </a:extLst>
            </p:cNvPr>
            <p:cNvSpPr txBox="1"/>
            <p:nvPr/>
          </p:nvSpPr>
          <p:spPr>
            <a:xfrm>
              <a:off x="25393528"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53</a:t>
              </a:r>
              <a:endParaRPr lang="en-GB" sz="900" b="1">
                <a:solidFill>
                  <a:srgbClr val="834AC5"/>
                </a:solidFill>
                <a:latin typeface="Arial"/>
              </a:endParaRPr>
            </a:p>
          </p:txBody>
        </p:sp>
        <p:sp>
          <p:nvSpPr>
            <p:cNvPr id="256" name="TextBox 831">
              <a:extLst>
                <a:ext uri="{FF2B5EF4-FFF2-40B4-BE49-F238E27FC236}">
                  <a16:creationId xmlns:a16="http://schemas.microsoft.com/office/drawing/2014/main" id="{30C9E64D-D365-E799-6D6A-5A72A3507004}"/>
                </a:ext>
              </a:extLst>
            </p:cNvPr>
            <p:cNvSpPr txBox="1"/>
            <p:nvPr/>
          </p:nvSpPr>
          <p:spPr>
            <a:xfrm>
              <a:off x="25965125"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46</a:t>
              </a:r>
              <a:endParaRPr lang="en-GB" sz="900" b="1">
                <a:solidFill>
                  <a:srgbClr val="834AC5"/>
                </a:solidFill>
                <a:latin typeface="Arial"/>
              </a:endParaRPr>
            </a:p>
          </p:txBody>
        </p:sp>
        <p:sp>
          <p:nvSpPr>
            <p:cNvPr id="257" name="TextBox 832">
              <a:extLst>
                <a:ext uri="{FF2B5EF4-FFF2-40B4-BE49-F238E27FC236}">
                  <a16:creationId xmlns:a16="http://schemas.microsoft.com/office/drawing/2014/main" id="{4E80BED5-FF5C-AE46-1527-E9FB481F6D80}"/>
                </a:ext>
              </a:extLst>
            </p:cNvPr>
            <p:cNvSpPr txBox="1"/>
            <p:nvPr/>
          </p:nvSpPr>
          <p:spPr>
            <a:xfrm>
              <a:off x="26495285"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39</a:t>
              </a:r>
              <a:endParaRPr lang="en-GB" sz="900" b="1">
                <a:solidFill>
                  <a:srgbClr val="834AC5"/>
                </a:solidFill>
                <a:latin typeface="Arial"/>
              </a:endParaRPr>
            </a:p>
          </p:txBody>
        </p:sp>
        <p:sp>
          <p:nvSpPr>
            <p:cNvPr id="258" name="TextBox 833">
              <a:extLst>
                <a:ext uri="{FF2B5EF4-FFF2-40B4-BE49-F238E27FC236}">
                  <a16:creationId xmlns:a16="http://schemas.microsoft.com/office/drawing/2014/main" id="{6FE17C9C-1C46-2851-C01A-7DC0A56584C4}"/>
                </a:ext>
              </a:extLst>
            </p:cNvPr>
            <p:cNvSpPr txBox="1"/>
            <p:nvPr/>
          </p:nvSpPr>
          <p:spPr>
            <a:xfrm>
              <a:off x="27036679"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41</a:t>
              </a:r>
              <a:endParaRPr lang="en-GB" sz="900" b="1">
                <a:solidFill>
                  <a:srgbClr val="834AC5"/>
                </a:solidFill>
                <a:latin typeface="Arial"/>
              </a:endParaRPr>
            </a:p>
          </p:txBody>
        </p:sp>
        <p:sp>
          <p:nvSpPr>
            <p:cNvPr id="259" name="TextBox 834">
              <a:extLst>
                <a:ext uri="{FF2B5EF4-FFF2-40B4-BE49-F238E27FC236}">
                  <a16:creationId xmlns:a16="http://schemas.microsoft.com/office/drawing/2014/main" id="{D9A5D410-361B-2CBD-B8FF-63820A193E14}"/>
                </a:ext>
              </a:extLst>
            </p:cNvPr>
            <p:cNvSpPr txBox="1"/>
            <p:nvPr/>
          </p:nvSpPr>
          <p:spPr>
            <a:xfrm>
              <a:off x="27593391"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41</a:t>
              </a:r>
              <a:endParaRPr lang="en-GB" sz="900" b="1">
                <a:solidFill>
                  <a:srgbClr val="834AC5"/>
                </a:solidFill>
                <a:latin typeface="Arial"/>
              </a:endParaRPr>
            </a:p>
          </p:txBody>
        </p:sp>
        <p:sp>
          <p:nvSpPr>
            <p:cNvPr id="260" name="TextBox 835">
              <a:extLst>
                <a:ext uri="{FF2B5EF4-FFF2-40B4-BE49-F238E27FC236}">
                  <a16:creationId xmlns:a16="http://schemas.microsoft.com/office/drawing/2014/main" id="{B6007A75-3EEF-1584-083F-D74D2C339A94}"/>
                </a:ext>
              </a:extLst>
            </p:cNvPr>
            <p:cNvSpPr txBox="1"/>
            <p:nvPr/>
          </p:nvSpPr>
          <p:spPr>
            <a:xfrm>
              <a:off x="28124616"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33</a:t>
              </a:r>
              <a:endParaRPr lang="en-GB" sz="900" b="1">
                <a:solidFill>
                  <a:srgbClr val="834AC5"/>
                </a:solidFill>
                <a:latin typeface="Arial"/>
              </a:endParaRPr>
            </a:p>
          </p:txBody>
        </p:sp>
        <p:sp>
          <p:nvSpPr>
            <p:cNvPr id="261" name="TextBox 836">
              <a:extLst>
                <a:ext uri="{FF2B5EF4-FFF2-40B4-BE49-F238E27FC236}">
                  <a16:creationId xmlns:a16="http://schemas.microsoft.com/office/drawing/2014/main" id="{2CA2CF10-2872-7C03-B5F6-2B9295A36654}"/>
                </a:ext>
              </a:extLst>
            </p:cNvPr>
            <p:cNvSpPr txBox="1"/>
            <p:nvPr/>
          </p:nvSpPr>
          <p:spPr>
            <a:xfrm>
              <a:off x="28658630"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34</a:t>
              </a:r>
              <a:endParaRPr lang="en-GB" sz="900" b="1">
                <a:solidFill>
                  <a:srgbClr val="834AC5"/>
                </a:solidFill>
                <a:latin typeface="Arial"/>
              </a:endParaRPr>
            </a:p>
          </p:txBody>
        </p:sp>
        <p:sp>
          <p:nvSpPr>
            <p:cNvPr id="262" name="TextBox 847">
              <a:extLst>
                <a:ext uri="{FF2B5EF4-FFF2-40B4-BE49-F238E27FC236}">
                  <a16:creationId xmlns:a16="http://schemas.microsoft.com/office/drawing/2014/main" id="{C5FF520D-2A09-0189-D510-40AB634FD19A}"/>
                </a:ext>
              </a:extLst>
            </p:cNvPr>
            <p:cNvSpPr txBox="1"/>
            <p:nvPr/>
          </p:nvSpPr>
          <p:spPr>
            <a:xfrm>
              <a:off x="25599065"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50</a:t>
              </a:r>
              <a:endParaRPr lang="en-GB" sz="900" b="1">
                <a:solidFill>
                  <a:srgbClr val="834AC5"/>
                </a:solidFill>
                <a:latin typeface="Arial"/>
              </a:endParaRPr>
            </a:p>
          </p:txBody>
        </p:sp>
        <p:sp>
          <p:nvSpPr>
            <p:cNvPr id="263" name="TextBox 850">
              <a:extLst>
                <a:ext uri="{FF2B5EF4-FFF2-40B4-BE49-F238E27FC236}">
                  <a16:creationId xmlns:a16="http://schemas.microsoft.com/office/drawing/2014/main" id="{B142FAF2-E22C-360D-B4AC-34F8832A4F10}"/>
                </a:ext>
              </a:extLst>
            </p:cNvPr>
            <p:cNvSpPr txBox="1"/>
            <p:nvPr/>
          </p:nvSpPr>
          <p:spPr>
            <a:xfrm>
              <a:off x="26127307"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46</a:t>
              </a:r>
              <a:endParaRPr lang="en-GB" sz="900" b="1">
                <a:solidFill>
                  <a:srgbClr val="834AC5"/>
                </a:solidFill>
                <a:latin typeface="Arial"/>
              </a:endParaRPr>
            </a:p>
          </p:txBody>
        </p:sp>
        <p:sp>
          <p:nvSpPr>
            <p:cNvPr id="264" name="TextBox 853">
              <a:extLst>
                <a:ext uri="{FF2B5EF4-FFF2-40B4-BE49-F238E27FC236}">
                  <a16:creationId xmlns:a16="http://schemas.microsoft.com/office/drawing/2014/main" id="{34E46DC1-7159-6D37-2D85-F694705D8698}"/>
                </a:ext>
              </a:extLst>
            </p:cNvPr>
            <p:cNvSpPr txBox="1"/>
            <p:nvPr/>
          </p:nvSpPr>
          <p:spPr>
            <a:xfrm>
              <a:off x="26297345"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44</a:t>
              </a:r>
              <a:endParaRPr lang="en-GB" sz="900" b="1">
                <a:solidFill>
                  <a:srgbClr val="834AC5"/>
                </a:solidFill>
                <a:latin typeface="Arial"/>
              </a:endParaRPr>
            </a:p>
          </p:txBody>
        </p:sp>
        <p:sp>
          <p:nvSpPr>
            <p:cNvPr id="265" name="TextBox 856">
              <a:extLst>
                <a:ext uri="{FF2B5EF4-FFF2-40B4-BE49-F238E27FC236}">
                  <a16:creationId xmlns:a16="http://schemas.microsoft.com/office/drawing/2014/main" id="{2FA07B11-65D2-56AD-4129-634670B3FB39}"/>
                </a:ext>
              </a:extLst>
            </p:cNvPr>
            <p:cNvSpPr txBox="1"/>
            <p:nvPr/>
          </p:nvSpPr>
          <p:spPr>
            <a:xfrm>
              <a:off x="26399763"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35</a:t>
              </a:r>
              <a:endParaRPr lang="en-GB" sz="900" b="1">
                <a:solidFill>
                  <a:srgbClr val="834AC5"/>
                </a:solidFill>
                <a:latin typeface="Arial"/>
              </a:endParaRPr>
            </a:p>
          </p:txBody>
        </p:sp>
        <p:sp>
          <p:nvSpPr>
            <p:cNvPr id="266" name="TextBox 859">
              <a:extLst>
                <a:ext uri="{FF2B5EF4-FFF2-40B4-BE49-F238E27FC236}">
                  <a16:creationId xmlns:a16="http://schemas.microsoft.com/office/drawing/2014/main" id="{8D720AE1-C5C7-6EF6-7F4F-AED59E1384F7}"/>
                </a:ext>
              </a:extLst>
            </p:cNvPr>
            <p:cNvSpPr txBox="1"/>
            <p:nvPr/>
          </p:nvSpPr>
          <p:spPr>
            <a:xfrm>
              <a:off x="25233258"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54</a:t>
              </a:r>
              <a:endParaRPr lang="en-GB" sz="900" b="1">
                <a:solidFill>
                  <a:srgbClr val="834AC5"/>
                </a:solidFill>
                <a:latin typeface="Arial"/>
              </a:endParaRPr>
            </a:p>
          </p:txBody>
        </p:sp>
        <p:sp>
          <p:nvSpPr>
            <p:cNvPr id="267" name="TextBox 862">
              <a:extLst>
                <a:ext uri="{FF2B5EF4-FFF2-40B4-BE49-F238E27FC236}">
                  <a16:creationId xmlns:a16="http://schemas.microsoft.com/office/drawing/2014/main" id="{86C3CD50-6110-2225-3700-01B0E779D4A5}"/>
                </a:ext>
              </a:extLst>
            </p:cNvPr>
            <p:cNvSpPr txBox="1"/>
            <p:nvPr/>
          </p:nvSpPr>
          <p:spPr>
            <a:xfrm>
              <a:off x="25766182" y="8534092"/>
              <a:ext cx="53742" cy="245705"/>
            </a:xfrm>
            <a:prstGeom prst="rect">
              <a:avLst/>
            </a:prstGeom>
            <a:noFill/>
          </p:spPr>
          <p:txBody>
            <a:bodyPr wrap="none" lIns="0" tIns="0" rIns="0" bIns="0" rtlCol="0">
              <a:spAutoFit/>
            </a:bodyPr>
            <a:lstStyle/>
            <a:p>
              <a:pPr algn="ctr">
                <a:defRPr/>
              </a:pPr>
              <a:r>
                <a:rPr lang="en-US" sz="900" b="1">
                  <a:solidFill>
                    <a:srgbClr val="834AC5"/>
                  </a:solidFill>
                  <a:latin typeface="Arial"/>
                </a:rPr>
                <a:t>49</a:t>
              </a:r>
              <a:endParaRPr lang="en-GB" sz="900" b="1">
                <a:solidFill>
                  <a:srgbClr val="834AC5"/>
                </a:solidFill>
                <a:latin typeface="Arial"/>
              </a:endParaRPr>
            </a:p>
          </p:txBody>
        </p:sp>
      </p:grpSp>
      <p:grpSp>
        <p:nvGrpSpPr>
          <p:cNvPr id="268" name="Grupo 267">
            <a:extLst>
              <a:ext uri="{FF2B5EF4-FFF2-40B4-BE49-F238E27FC236}">
                <a16:creationId xmlns:a16="http://schemas.microsoft.com/office/drawing/2014/main" id="{05B62BAF-C63E-A824-48B7-E8DAA8F80323}"/>
              </a:ext>
            </a:extLst>
          </p:cNvPr>
          <p:cNvGrpSpPr/>
          <p:nvPr/>
        </p:nvGrpSpPr>
        <p:grpSpPr>
          <a:xfrm>
            <a:off x="1391527" y="4259735"/>
            <a:ext cx="9594934" cy="148186"/>
            <a:chOff x="24671172" y="8610224"/>
            <a:chExt cx="3991868" cy="112238"/>
          </a:xfrm>
        </p:grpSpPr>
        <p:sp>
          <p:nvSpPr>
            <p:cNvPr id="269" name="TextBox 827">
              <a:extLst>
                <a:ext uri="{FF2B5EF4-FFF2-40B4-BE49-F238E27FC236}">
                  <a16:creationId xmlns:a16="http://schemas.microsoft.com/office/drawing/2014/main" id="{1AAE2AD6-0616-A112-C9CC-C8ADDF94DE83}"/>
                </a:ext>
              </a:extLst>
            </p:cNvPr>
            <p:cNvSpPr txBox="1"/>
            <p:nvPr/>
          </p:nvSpPr>
          <p:spPr>
            <a:xfrm>
              <a:off x="24671172" y="8611105"/>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65</a:t>
              </a:r>
              <a:endParaRPr lang="en-GB" sz="900" b="1" kern="0">
                <a:solidFill>
                  <a:srgbClr val="002855"/>
                </a:solidFill>
                <a:latin typeface="Arial"/>
              </a:endParaRPr>
            </a:p>
          </p:txBody>
        </p:sp>
        <p:sp>
          <p:nvSpPr>
            <p:cNvPr id="270" name="TextBox 837">
              <a:extLst>
                <a:ext uri="{FF2B5EF4-FFF2-40B4-BE49-F238E27FC236}">
                  <a16:creationId xmlns:a16="http://schemas.microsoft.com/office/drawing/2014/main" id="{EEDC4C15-3612-F870-8E3B-310A06FE8248}"/>
                </a:ext>
              </a:extLst>
            </p:cNvPr>
            <p:cNvSpPr txBox="1"/>
            <p:nvPr/>
          </p:nvSpPr>
          <p:spPr>
            <a:xfrm>
              <a:off x="25019114" y="8610224"/>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63</a:t>
              </a:r>
              <a:endParaRPr lang="en-GB" sz="900" b="1" kern="0">
                <a:solidFill>
                  <a:srgbClr val="002855"/>
                </a:solidFill>
                <a:latin typeface="Arial"/>
              </a:endParaRPr>
            </a:p>
          </p:txBody>
        </p:sp>
        <p:sp>
          <p:nvSpPr>
            <p:cNvPr id="271" name="TextBox 838">
              <a:extLst>
                <a:ext uri="{FF2B5EF4-FFF2-40B4-BE49-F238E27FC236}">
                  <a16:creationId xmlns:a16="http://schemas.microsoft.com/office/drawing/2014/main" id="{3D02633C-4F00-54A2-4356-C03E00AB4302}"/>
                </a:ext>
              </a:extLst>
            </p:cNvPr>
            <p:cNvSpPr txBox="1"/>
            <p:nvPr/>
          </p:nvSpPr>
          <p:spPr>
            <a:xfrm>
              <a:off x="24845999" y="8614898"/>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63</a:t>
              </a:r>
              <a:endParaRPr lang="en-GB" sz="900" b="1" kern="0">
                <a:solidFill>
                  <a:srgbClr val="002855"/>
                </a:solidFill>
                <a:latin typeface="Arial"/>
              </a:endParaRPr>
            </a:p>
          </p:txBody>
        </p:sp>
        <p:sp>
          <p:nvSpPr>
            <p:cNvPr id="272" name="TextBox 839">
              <a:extLst>
                <a:ext uri="{FF2B5EF4-FFF2-40B4-BE49-F238E27FC236}">
                  <a16:creationId xmlns:a16="http://schemas.microsoft.com/office/drawing/2014/main" id="{5B79EFA6-35F9-E529-D1CE-985403B2190A}"/>
                </a:ext>
              </a:extLst>
            </p:cNvPr>
            <p:cNvSpPr txBox="1"/>
            <p:nvPr/>
          </p:nvSpPr>
          <p:spPr>
            <a:xfrm>
              <a:off x="25360697" y="8614898"/>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60</a:t>
              </a:r>
              <a:endParaRPr lang="en-GB" sz="900" b="1" kern="0">
                <a:solidFill>
                  <a:srgbClr val="002855"/>
                </a:solidFill>
                <a:latin typeface="Arial"/>
              </a:endParaRPr>
            </a:p>
          </p:txBody>
        </p:sp>
        <p:sp>
          <p:nvSpPr>
            <p:cNvPr id="273" name="TextBox 840">
              <a:extLst>
                <a:ext uri="{FF2B5EF4-FFF2-40B4-BE49-F238E27FC236}">
                  <a16:creationId xmlns:a16="http://schemas.microsoft.com/office/drawing/2014/main" id="{E089FEBD-BCE4-04C2-54F9-698CA1E94B5B}"/>
                </a:ext>
              </a:extLst>
            </p:cNvPr>
            <p:cNvSpPr txBox="1"/>
            <p:nvPr/>
          </p:nvSpPr>
          <p:spPr>
            <a:xfrm>
              <a:off x="25931908" y="8611593"/>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56</a:t>
              </a:r>
              <a:endParaRPr lang="en-GB" sz="900" b="1" kern="0">
                <a:solidFill>
                  <a:srgbClr val="002855"/>
                </a:solidFill>
                <a:latin typeface="Arial"/>
              </a:endParaRPr>
            </a:p>
          </p:txBody>
        </p:sp>
        <p:sp>
          <p:nvSpPr>
            <p:cNvPr id="274" name="TextBox 841">
              <a:extLst>
                <a:ext uri="{FF2B5EF4-FFF2-40B4-BE49-F238E27FC236}">
                  <a16:creationId xmlns:a16="http://schemas.microsoft.com/office/drawing/2014/main" id="{4E3D72B4-81EB-850C-E8C9-92F12D43F65C}"/>
                </a:ext>
              </a:extLst>
            </p:cNvPr>
            <p:cNvSpPr txBox="1"/>
            <p:nvPr/>
          </p:nvSpPr>
          <p:spPr>
            <a:xfrm>
              <a:off x="26456850" y="8611105"/>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49</a:t>
              </a:r>
              <a:endParaRPr lang="en-GB" sz="900" b="1" kern="0">
                <a:solidFill>
                  <a:srgbClr val="002855"/>
                </a:solidFill>
                <a:latin typeface="Arial"/>
              </a:endParaRPr>
            </a:p>
          </p:txBody>
        </p:sp>
        <p:sp>
          <p:nvSpPr>
            <p:cNvPr id="275" name="TextBox 842">
              <a:extLst>
                <a:ext uri="{FF2B5EF4-FFF2-40B4-BE49-F238E27FC236}">
                  <a16:creationId xmlns:a16="http://schemas.microsoft.com/office/drawing/2014/main" id="{BC0186BD-6944-0C10-607E-79643C290E33}"/>
                </a:ext>
              </a:extLst>
            </p:cNvPr>
            <p:cNvSpPr txBox="1"/>
            <p:nvPr/>
          </p:nvSpPr>
          <p:spPr>
            <a:xfrm>
              <a:off x="26988355" y="8611105"/>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48</a:t>
              </a:r>
              <a:endParaRPr lang="en-GB" sz="900" b="1" kern="0">
                <a:solidFill>
                  <a:srgbClr val="002855"/>
                </a:solidFill>
                <a:latin typeface="Arial"/>
              </a:endParaRPr>
            </a:p>
          </p:txBody>
        </p:sp>
        <p:sp>
          <p:nvSpPr>
            <p:cNvPr id="276" name="TextBox 843">
              <a:extLst>
                <a:ext uri="{FF2B5EF4-FFF2-40B4-BE49-F238E27FC236}">
                  <a16:creationId xmlns:a16="http://schemas.microsoft.com/office/drawing/2014/main" id="{4252A72D-9B3E-40D1-4736-9C199B668278}"/>
                </a:ext>
              </a:extLst>
            </p:cNvPr>
            <p:cNvSpPr txBox="1"/>
            <p:nvPr/>
          </p:nvSpPr>
          <p:spPr>
            <a:xfrm>
              <a:off x="27545191" y="8612887"/>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41</a:t>
              </a:r>
              <a:endParaRPr lang="en-GB" sz="900" b="1" kern="0">
                <a:solidFill>
                  <a:srgbClr val="002855"/>
                </a:solidFill>
                <a:latin typeface="Arial"/>
              </a:endParaRPr>
            </a:p>
          </p:txBody>
        </p:sp>
        <p:sp>
          <p:nvSpPr>
            <p:cNvPr id="277" name="TextBox 844">
              <a:extLst>
                <a:ext uri="{FF2B5EF4-FFF2-40B4-BE49-F238E27FC236}">
                  <a16:creationId xmlns:a16="http://schemas.microsoft.com/office/drawing/2014/main" id="{09D8D54E-5B31-F151-0647-AC85C0CEFD63}"/>
                </a:ext>
              </a:extLst>
            </p:cNvPr>
            <p:cNvSpPr txBox="1"/>
            <p:nvPr/>
          </p:nvSpPr>
          <p:spPr>
            <a:xfrm>
              <a:off x="28070379" y="8611105"/>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40</a:t>
              </a:r>
              <a:endParaRPr lang="en-GB" sz="900" b="1" kern="0">
                <a:solidFill>
                  <a:srgbClr val="002855"/>
                </a:solidFill>
                <a:latin typeface="Arial"/>
              </a:endParaRPr>
            </a:p>
          </p:txBody>
        </p:sp>
        <p:sp>
          <p:nvSpPr>
            <p:cNvPr id="278" name="TextBox 845">
              <a:extLst>
                <a:ext uri="{FF2B5EF4-FFF2-40B4-BE49-F238E27FC236}">
                  <a16:creationId xmlns:a16="http://schemas.microsoft.com/office/drawing/2014/main" id="{61E29979-CA9B-7B96-5A66-5BE3F40BCE82}"/>
                </a:ext>
              </a:extLst>
            </p:cNvPr>
            <p:cNvSpPr txBox="1"/>
            <p:nvPr/>
          </p:nvSpPr>
          <p:spPr>
            <a:xfrm>
              <a:off x="28609687" y="8611105"/>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39</a:t>
              </a:r>
              <a:endParaRPr lang="en-GB" sz="900" b="1" kern="0">
                <a:solidFill>
                  <a:srgbClr val="002855"/>
                </a:solidFill>
                <a:latin typeface="Arial"/>
              </a:endParaRPr>
            </a:p>
          </p:txBody>
        </p:sp>
        <p:sp>
          <p:nvSpPr>
            <p:cNvPr id="279" name="TextBox 848">
              <a:extLst>
                <a:ext uri="{FF2B5EF4-FFF2-40B4-BE49-F238E27FC236}">
                  <a16:creationId xmlns:a16="http://schemas.microsoft.com/office/drawing/2014/main" id="{D4145A43-B2B5-EBB9-45F6-4A290392E37D}"/>
                </a:ext>
              </a:extLst>
            </p:cNvPr>
            <p:cNvSpPr txBox="1"/>
            <p:nvPr/>
          </p:nvSpPr>
          <p:spPr>
            <a:xfrm>
              <a:off x="25569711" y="8617561"/>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56</a:t>
              </a:r>
              <a:endParaRPr lang="en-GB" sz="900" b="1" kern="0">
                <a:solidFill>
                  <a:srgbClr val="002855"/>
                </a:solidFill>
                <a:latin typeface="Arial"/>
              </a:endParaRPr>
            </a:p>
          </p:txBody>
        </p:sp>
        <p:sp>
          <p:nvSpPr>
            <p:cNvPr id="280" name="TextBox 851">
              <a:extLst>
                <a:ext uri="{FF2B5EF4-FFF2-40B4-BE49-F238E27FC236}">
                  <a16:creationId xmlns:a16="http://schemas.microsoft.com/office/drawing/2014/main" id="{8CB7C8AF-0E2C-35C1-4675-AE664507C948}"/>
                </a:ext>
              </a:extLst>
            </p:cNvPr>
            <p:cNvSpPr txBox="1"/>
            <p:nvPr/>
          </p:nvSpPr>
          <p:spPr>
            <a:xfrm>
              <a:off x="26091926" y="8611253"/>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55</a:t>
              </a:r>
              <a:endParaRPr lang="en-GB" sz="900" b="1" kern="0">
                <a:solidFill>
                  <a:srgbClr val="002855"/>
                </a:solidFill>
                <a:latin typeface="Arial"/>
              </a:endParaRPr>
            </a:p>
          </p:txBody>
        </p:sp>
        <p:sp>
          <p:nvSpPr>
            <p:cNvPr id="281" name="TextBox 854">
              <a:extLst>
                <a:ext uri="{FF2B5EF4-FFF2-40B4-BE49-F238E27FC236}">
                  <a16:creationId xmlns:a16="http://schemas.microsoft.com/office/drawing/2014/main" id="{9B4A3B9B-F3CC-2A8B-1FA3-C31E41707264}"/>
                </a:ext>
              </a:extLst>
            </p:cNvPr>
            <p:cNvSpPr txBox="1"/>
            <p:nvPr/>
          </p:nvSpPr>
          <p:spPr>
            <a:xfrm>
              <a:off x="26258047" y="8611096"/>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55</a:t>
              </a:r>
              <a:endParaRPr lang="en-GB" sz="900" b="1" kern="0">
                <a:solidFill>
                  <a:srgbClr val="002855"/>
                </a:solidFill>
                <a:latin typeface="Arial"/>
              </a:endParaRPr>
            </a:p>
          </p:txBody>
        </p:sp>
        <p:sp>
          <p:nvSpPr>
            <p:cNvPr id="282" name="TextBox 857">
              <a:extLst>
                <a:ext uri="{FF2B5EF4-FFF2-40B4-BE49-F238E27FC236}">
                  <a16:creationId xmlns:a16="http://schemas.microsoft.com/office/drawing/2014/main" id="{93095C68-6FCD-D398-CD04-213C6A9F72C8}"/>
                </a:ext>
              </a:extLst>
            </p:cNvPr>
            <p:cNvSpPr txBox="1"/>
            <p:nvPr/>
          </p:nvSpPr>
          <p:spPr>
            <a:xfrm>
              <a:off x="26360248" y="8610991"/>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43</a:t>
              </a:r>
              <a:endParaRPr lang="en-GB" sz="900" b="1" kern="0">
                <a:solidFill>
                  <a:srgbClr val="002855"/>
                </a:solidFill>
                <a:latin typeface="Arial"/>
              </a:endParaRPr>
            </a:p>
          </p:txBody>
        </p:sp>
        <p:sp>
          <p:nvSpPr>
            <p:cNvPr id="283" name="TextBox 860">
              <a:extLst>
                <a:ext uri="{FF2B5EF4-FFF2-40B4-BE49-F238E27FC236}">
                  <a16:creationId xmlns:a16="http://schemas.microsoft.com/office/drawing/2014/main" id="{168B7668-5ED6-E019-4D9E-B903CD04E10F}"/>
                </a:ext>
              </a:extLst>
            </p:cNvPr>
            <p:cNvSpPr txBox="1"/>
            <p:nvPr/>
          </p:nvSpPr>
          <p:spPr>
            <a:xfrm>
              <a:off x="25204072" y="8610224"/>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60</a:t>
              </a:r>
              <a:endParaRPr lang="en-GB" sz="900" b="1" kern="0">
                <a:solidFill>
                  <a:srgbClr val="002855"/>
                </a:solidFill>
                <a:latin typeface="Arial"/>
              </a:endParaRPr>
            </a:p>
          </p:txBody>
        </p:sp>
        <p:sp>
          <p:nvSpPr>
            <p:cNvPr id="284" name="TextBox 863">
              <a:extLst>
                <a:ext uri="{FF2B5EF4-FFF2-40B4-BE49-F238E27FC236}">
                  <a16:creationId xmlns:a16="http://schemas.microsoft.com/office/drawing/2014/main" id="{B2EF81AF-F4DA-7B2B-AA88-F9F23C3340A5}"/>
                </a:ext>
              </a:extLst>
            </p:cNvPr>
            <p:cNvSpPr txBox="1"/>
            <p:nvPr/>
          </p:nvSpPr>
          <p:spPr>
            <a:xfrm>
              <a:off x="25737043" y="8610224"/>
              <a:ext cx="53353" cy="104901"/>
            </a:xfrm>
            <a:prstGeom prst="rect">
              <a:avLst/>
            </a:prstGeom>
            <a:noFill/>
          </p:spPr>
          <p:txBody>
            <a:bodyPr wrap="none" lIns="0" tIns="0" rIns="0" bIns="0" rtlCol="0">
              <a:spAutoFit/>
            </a:bodyPr>
            <a:lstStyle/>
            <a:p>
              <a:pPr algn="ctr" defTabSz="2193957">
                <a:defRPr/>
              </a:pPr>
              <a:r>
                <a:rPr lang="en-US" sz="900" b="1" kern="0">
                  <a:solidFill>
                    <a:srgbClr val="002855"/>
                  </a:solidFill>
                  <a:latin typeface="Arial"/>
                </a:rPr>
                <a:t>66</a:t>
              </a:r>
              <a:endParaRPr lang="en-GB" sz="900" b="1" kern="0">
                <a:solidFill>
                  <a:srgbClr val="002855"/>
                </a:solidFill>
                <a:latin typeface="Arial"/>
              </a:endParaRPr>
            </a:p>
          </p:txBody>
        </p:sp>
      </p:grpSp>
      <p:sp>
        <p:nvSpPr>
          <p:cNvPr id="285" name="TextBox 162">
            <a:extLst>
              <a:ext uri="{FF2B5EF4-FFF2-40B4-BE49-F238E27FC236}">
                <a16:creationId xmlns:a16="http://schemas.microsoft.com/office/drawing/2014/main" id="{16519138-2551-471D-A6ED-6943E03CEFAA}"/>
              </a:ext>
            </a:extLst>
          </p:cNvPr>
          <p:cNvSpPr txBox="1"/>
          <p:nvPr/>
        </p:nvSpPr>
        <p:spPr>
          <a:xfrm>
            <a:off x="10552118" y="3879229"/>
            <a:ext cx="1015727" cy="181206"/>
          </a:xfrm>
          <a:prstGeom prst="rect">
            <a:avLst/>
          </a:prstGeom>
          <a:noFill/>
        </p:spPr>
        <p:txBody>
          <a:bodyPr wrap="square" lIns="35434" tIns="35434" rIns="35434" bIns="35434" rtlCol="0">
            <a:noAutofit/>
          </a:bodyPr>
          <a:lstStyle/>
          <a:p>
            <a:pPr algn="r" defTabSz="2193957">
              <a:defRPr/>
            </a:pPr>
            <a:r>
              <a:rPr lang="en-US" sz="800" kern="0">
                <a:solidFill>
                  <a:srgbClr val="BFBFBF"/>
                </a:solidFill>
                <a:latin typeface="Arial"/>
                <a:cs typeface="Arial" panose="020B0604020202020204" pitchFamily="34" charset="0"/>
              </a:rPr>
              <a:t>Semana</a:t>
            </a:r>
          </a:p>
        </p:txBody>
      </p:sp>
      <p:sp>
        <p:nvSpPr>
          <p:cNvPr id="2" name="Título 2">
            <a:extLst>
              <a:ext uri="{FF2B5EF4-FFF2-40B4-BE49-F238E27FC236}">
                <a16:creationId xmlns:a16="http://schemas.microsoft.com/office/drawing/2014/main" id="{BB35F178-301C-B691-C795-BC23FF9BFE3F}"/>
              </a:ext>
            </a:extLst>
          </p:cNvPr>
          <p:cNvSpPr txBox="1">
            <a:spLocks/>
          </p:cNvSpPr>
          <p:nvPr/>
        </p:nvSpPr>
        <p:spPr>
          <a:xfrm>
            <a:off x="541338" y="79375"/>
            <a:ext cx="11109325" cy="903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a:t>Control del prurito durante 2 años</a:t>
            </a:r>
          </a:p>
        </p:txBody>
      </p:sp>
      <p:sp>
        <p:nvSpPr>
          <p:cNvPr id="4" name="Marcador de texto 4">
            <a:extLst>
              <a:ext uri="{FF2B5EF4-FFF2-40B4-BE49-F238E27FC236}">
                <a16:creationId xmlns:a16="http://schemas.microsoft.com/office/drawing/2014/main" id="{2932BE65-53FE-978F-A06B-0CBC2B688CC7}"/>
              </a:ext>
            </a:extLst>
          </p:cNvPr>
          <p:cNvSpPr>
            <a:spLocks noGrp="1"/>
          </p:cNvSpPr>
          <p:nvPr>
            <p:ph idx="1"/>
          </p:nvPr>
        </p:nvSpPr>
        <p:spPr>
          <a:xfrm>
            <a:off x="541338" y="1137415"/>
            <a:ext cx="11109325" cy="423243"/>
          </a:xfrm>
        </p:spPr>
        <p:txBody>
          <a:bodyPr>
            <a:normAutofit fontScale="92500"/>
          </a:bodyPr>
          <a:lstStyle/>
          <a:p>
            <a:r>
              <a:rPr lang="es-ES" sz="1800"/>
              <a:t>La mayoría de los pacientes mantuvieron el control del picor durante 2 años de tratamiento con lebrikizumab</a:t>
            </a:r>
            <a:r>
              <a:rPr lang="es-ES" sz="1800" baseline="30000"/>
              <a:t>1</a:t>
            </a:r>
          </a:p>
          <a:p>
            <a:pPr marL="0" indent="0">
              <a:buNone/>
            </a:pPr>
            <a:endParaRPr lang="es-ES" sz="1800"/>
          </a:p>
        </p:txBody>
      </p:sp>
      <p:pic>
        <p:nvPicPr>
          <p:cNvPr id="6" name="Imagen 5" descr="Forma, Rectángulo&#10;&#10;Descripción generada automáticamente">
            <a:extLst>
              <a:ext uri="{FF2B5EF4-FFF2-40B4-BE49-F238E27FC236}">
                <a16:creationId xmlns:a16="http://schemas.microsoft.com/office/drawing/2014/main" id="{C97B0FE6-D8B7-77B5-8B31-6D0F8BFDEB10}"/>
              </a:ext>
            </a:extLst>
          </p:cNvPr>
          <p:cNvPicPr>
            <a:picLocks noChangeAspect="1"/>
          </p:cNvPicPr>
          <p:nvPr/>
        </p:nvPicPr>
        <p:blipFill>
          <a:blip r:embed="rId5"/>
          <a:stretch>
            <a:fillRect/>
          </a:stretch>
        </p:blipFill>
        <p:spPr>
          <a:xfrm rot="10800000">
            <a:off x="10320102" y="4018809"/>
            <a:ext cx="1459172" cy="1004676"/>
          </a:xfrm>
          <a:prstGeom prst="rect">
            <a:avLst/>
          </a:prstGeom>
        </p:spPr>
      </p:pic>
      <p:pic>
        <p:nvPicPr>
          <p:cNvPr id="7" name="Imagen 6" descr="Forma, Rectángulo&#10;&#10;Descripción generada automáticamente">
            <a:extLst>
              <a:ext uri="{FF2B5EF4-FFF2-40B4-BE49-F238E27FC236}">
                <a16:creationId xmlns:a16="http://schemas.microsoft.com/office/drawing/2014/main" id="{21EDBE03-BF6E-5FE0-8B46-85E8F0244273}"/>
              </a:ext>
            </a:extLst>
          </p:cNvPr>
          <p:cNvPicPr>
            <a:picLocks noChangeAspect="1"/>
          </p:cNvPicPr>
          <p:nvPr/>
        </p:nvPicPr>
        <p:blipFill>
          <a:blip r:embed="rId5"/>
          <a:stretch>
            <a:fillRect/>
          </a:stretch>
        </p:blipFill>
        <p:spPr>
          <a:xfrm>
            <a:off x="382724" y="1619639"/>
            <a:ext cx="1459172" cy="1004676"/>
          </a:xfrm>
          <a:prstGeom prst="rect">
            <a:avLst/>
          </a:prstGeom>
        </p:spPr>
      </p:pic>
      <p:sp>
        <p:nvSpPr>
          <p:cNvPr id="3" name="Marcador de pie de página 76">
            <a:extLst>
              <a:ext uri="{FF2B5EF4-FFF2-40B4-BE49-F238E27FC236}">
                <a16:creationId xmlns:a16="http://schemas.microsoft.com/office/drawing/2014/main" id="{53830843-FDA0-18D0-1555-4722BE680425}"/>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Datos observados. No todos los pacientes que completaron </a:t>
            </a:r>
            <a:r>
              <a:rPr kumimoji="0" lang="es-ES" sz="70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ADvocate</a:t>
            </a:r>
            <a:r>
              <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1 y 2 se incluyeron en el estudio </a:t>
            </a:r>
            <a:r>
              <a:rPr kumimoji="0" lang="es-ES" sz="70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ADjoin</a:t>
            </a:r>
            <a:r>
              <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CXS: cada X semanas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Mantenimiento de la mejora ≥4 puntos en NRS picor hasta la semana 104 en pacientes respondedores en la semana 16 que tenían un prurito NRS≥4 al inicio del estudio y que lograron una mejoría de prurito NRS≥4 puntos en la semana 16</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1. </a:t>
            </a:r>
            <a:r>
              <a:rPr kumimoji="0" lang="en-U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Guttman-</a:t>
            </a:r>
            <a:r>
              <a:rPr kumimoji="0" lang="en-US" sz="70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Yassky</a:t>
            </a:r>
            <a:r>
              <a:rPr kumimoji="0" lang="en-U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E, et al. Efficacy and Safety of Lebrikizumab Is Maintained to Two Years in Patients With Moderate-to-Severe Atopic Dermatitis. SKIN The Journal of Cutaneous Medicine. 2023;7(6):s271-s.</a:t>
            </a:r>
            <a:endParaRPr kumimoji="0" lang="es-ES" sz="70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7964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559734F0-57A8-6B70-3759-395B87245387}"/>
              </a:ext>
            </a:extLst>
          </p:cNvPr>
          <p:cNvSpPr/>
          <p:nvPr/>
        </p:nvSpPr>
        <p:spPr>
          <a:xfrm>
            <a:off x="303919" y="1532230"/>
            <a:ext cx="1971945" cy="753795"/>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EASI 75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1</a:t>
            </a: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a:t>
            </a:r>
            <a:r>
              <a:rPr kumimoji="0" lang="es-ES" sz="1050" b="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 mejora significativa a partir </a:t>
            </a:r>
            <a:r>
              <a:rPr kumimoji="0" lang="es-ES" sz="105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de la semana 2</a:t>
            </a:r>
          </a:p>
        </p:txBody>
      </p:sp>
      <p:sp>
        <p:nvSpPr>
          <p:cNvPr id="9" name="CuadroTexto 8">
            <a:extLst>
              <a:ext uri="{FF2B5EF4-FFF2-40B4-BE49-F238E27FC236}">
                <a16:creationId xmlns:a16="http://schemas.microsoft.com/office/drawing/2014/main" id="{CE6AC5CA-2789-B647-75B2-124C3BD52971}"/>
              </a:ext>
            </a:extLst>
          </p:cNvPr>
          <p:cNvSpPr txBox="1"/>
          <p:nvPr/>
        </p:nvSpPr>
        <p:spPr>
          <a:xfrm>
            <a:off x="334089" y="1110106"/>
            <a:ext cx="1879134" cy="307777"/>
          </a:xfrm>
          <a:prstGeom prst="rect">
            <a:avLst/>
          </a:prstGeom>
          <a:noFill/>
        </p:spPr>
        <p:txBody>
          <a:bodyPr wrap="square" rtlCol="0">
            <a:spAutoFit/>
          </a:bodyPr>
          <a:lstStyle/>
          <a:p>
            <a:pPr algn="ctr"/>
            <a:r>
              <a:rPr lang="es-ES_tradnl" sz="1400" b="1">
                <a:solidFill>
                  <a:srgbClr val="7A45B8"/>
                </a:solidFill>
                <a:latin typeface="Arial" panose="020B0604020202020204" pitchFamily="34" charset="0"/>
                <a:cs typeface="Arial" panose="020B0604020202020204" pitchFamily="34" charset="0"/>
              </a:rPr>
              <a:t>Rapidez</a:t>
            </a:r>
            <a:endParaRPr lang="es-ES" sz="1400" b="1">
              <a:solidFill>
                <a:srgbClr val="7A45B8"/>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BD358130-0862-80C3-8718-D295A3555B47}"/>
              </a:ext>
            </a:extLst>
          </p:cNvPr>
          <p:cNvSpPr txBox="1"/>
          <p:nvPr/>
        </p:nvSpPr>
        <p:spPr>
          <a:xfrm>
            <a:off x="1524234" y="6122364"/>
            <a:ext cx="8541594" cy="630942"/>
          </a:xfrm>
          <a:prstGeom prst="rect">
            <a:avLst/>
          </a:prstGeom>
          <a:noFill/>
        </p:spPr>
        <p:txBody>
          <a:bodyPr wrap="square" rtlCol="0">
            <a:spAutoFit/>
          </a:bodyPr>
          <a:lstStyle/>
          <a:p>
            <a:r>
              <a:rPr lang="en-US" sz="700" b="1">
                <a:solidFill>
                  <a:srgbClr val="FFFFFF">
                    <a:lumMod val="65000"/>
                  </a:srgbClr>
                </a:solidFill>
                <a:latin typeface="Arial" panose="020B0604020202020204"/>
              </a:rPr>
              <a:t>1</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J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et al,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Lebrikizumab in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Results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From</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Phase</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3,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Randomized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Double-Blinded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Placebo-</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Controlled</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Trials</a:t>
            </a:r>
            <a:r>
              <a:rPr kumimoji="0" lang="es-E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AEDV2022 P0202</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2.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n-US" sz="700" b="0" i="1" u="none" strike="noStrike" kern="1200" cap="none" spc="0" normalizeH="0" baseline="0">
                <a:ln>
                  <a:noFill/>
                </a:ln>
                <a:solidFill>
                  <a:srgbClr val="FFFFFF">
                    <a:lumMod val="65000"/>
                  </a:srgbClr>
                </a:solidFill>
                <a:effectLst/>
                <a:uLnTx/>
                <a:uFillTx/>
                <a:latin typeface="Arial" panose="020B0604020202020204"/>
                <a:ea typeface="+mn-ea"/>
                <a:cs typeface="+mn-cs"/>
              </a:rPr>
              <a:t>Two Phase 3 Trials of Lebrikizumab for Moderate-to-Severe Atopic Dermatitis.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N Engl J </a:t>
            </a:r>
            <a:r>
              <a:rPr kumimoji="0" lang="es-ES" sz="700" b="0" i="1"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2023</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;388(12):1080-91 incluyendo apéndice suplementario. </a:t>
            </a:r>
            <a:r>
              <a:rPr lang="en-US" sz="700" b="1">
                <a:solidFill>
                  <a:srgbClr val="FFFFFF">
                    <a:lumMod val="65000"/>
                  </a:srgbClr>
                </a:solidFill>
                <a:latin typeface="Arial" panose="020B0604020202020204"/>
              </a:rPr>
              <a:t>3</a:t>
            </a:r>
            <a:r>
              <a:rPr kumimoji="0" lang="en-US" sz="700" b="1"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Blauvelt A, et al. Efficacy and safety of lebrikizumab in moderate-to-severe atopic dermatitis: 52-week results of two randomized double-blinded placebo-controlled phase III trials. Br J Dermatol. 2023;188(6):740-8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incluido</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apéndice</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kumimoji="0" lang="en-US" sz="700" b="0" i="0" u="none" strike="noStrike" kern="1200" cap="none" spc="0" normalizeH="0" baseline="0" noProof="0" err="1">
                <a:ln>
                  <a:noFill/>
                </a:ln>
                <a:solidFill>
                  <a:srgbClr val="FFFFFF">
                    <a:lumMod val="65000"/>
                  </a:srgbClr>
                </a:solidFill>
                <a:effectLst/>
                <a:uLnTx/>
                <a:uFillTx/>
                <a:latin typeface="Arial" panose="020B0604020202020204"/>
                <a:ea typeface="+mn-ea"/>
                <a:cs typeface="+mn-cs"/>
              </a:rPr>
              <a:t>suplementario</a:t>
            </a:r>
            <a:r>
              <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rPr>
              <a:t>. </a:t>
            </a:r>
            <a:r>
              <a:rPr lang="en-US" sz="700" b="1">
                <a:solidFill>
                  <a:srgbClr val="FFFFFF">
                    <a:lumMod val="65000"/>
                  </a:srgbClr>
                </a:solidFill>
                <a:latin typeface="Arial" panose="020B0604020202020204"/>
              </a:rPr>
              <a:t>4.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Guttman-</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E, 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Is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Maintained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Years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Patients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With</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SKIN The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Journal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Cutaneous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Medicine. 2023;7(6):s271-s.</a:t>
            </a:r>
            <a:endParaRPr kumimoji="0" lang="en-US" sz="700" b="0" i="0" u="none" strike="noStrike" kern="1200" cap="none" spc="0" normalizeH="0" baseline="0" noProof="0">
              <a:ln>
                <a:noFill/>
              </a:ln>
              <a:solidFill>
                <a:srgbClr val="FFFFFF">
                  <a:lumMod val="65000"/>
                </a:srgbClr>
              </a:solidFill>
              <a:effectLst/>
              <a:uLnTx/>
              <a:uFillTx/>
              <a:latin typeface="Arial" panose="020B0604020202020204"/>
              <a:ea typeface="+mn-ea"/>
              <a:cs typeface="+mn-cs"/>
            </a:endParaRPr>
          </a:p>
          <a:p>
            <a:endParaRPr lang="en-US" sz="700">
              <a:solidFill>
                <a:srgbClr val="FFFFFF">
                  <a:lumMod val="65000"/>
                </a:srgbClr>
              </a:solidFill>
              <a:latin typeface="Arial" panose="020B0604020202020204"/>
            </a:endParaRPr>
          </a:p>
        </p:txBody>
      </p:sp>
      <p:sp>
        <p:nvSpPr>
          <p:cNvPr id="11" name="Rectángulo: esquinas redondeadas 10">
            <a:extLst>
              <a:ext uri="{FF2B5EF4-FFF2-40B4-BE49-F238E27FC236}">
                <a16:creationId xmlns:a16="http://schemas.microsoft.com/office/drawing/2014/main" id="{61E30C05-13D5-C3F4-B868-238896686A64}"/>
              </a:ext>
            </a:extLst>
          </p:cNvPr>
          <p:cNvSpPr/>
          <p:nvPr/>
        </p:nvSpPr>
        <p:spPr>
          <a:xfrm>
            <a:off x="296041" y="2715675"/>
            <a:ext cx="1971945" cy="753795"/>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rgbClr val="002855"/>
                </a:solidFill>
                <a:latin typeface="Arial" panose="020B0604020202020204" pitchFamily="34" charset="0"/>
                <a:cs typeface="Arial" panose="020B0604020202020204" pitchFamily="34" charset="0"/>
              </a:rPr>
              <a:t>EASI 90</a:t>
            </a:r>
            <a:endPar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1</a:t>
            </a: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a:t>
            </a:r>
            <a:r>
              <a:rPr kumimoji="0" lang="es-ES" sz="1050" b="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 mejora significativa a partir </a:t>
            </a:r>
            <a:r>
              <a:rPr kumimoji="0" lang="es-ES" sz="105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de la semana 4</a:t>
            </a:r>
          </a:p>
        </p:txBody>
      </p:sp>
      <p:sp>
        <p:nvSpPr>
          <p:cNvPr id="12" name="Rectángulo: esquinas redondeadas 11">
            <a:extLst>
              <a:ext uri="{FF2B5EF4-FFF2-40B4-BE49-F238E27FC236}">
                <a16:creationId xmlns:a16="http://schemas.microsoft.com/office/drawing/2014/main" id="{A38E1725-834E-829A-3A7C-550E0FE16478}"/>
              </a:ext>
            </a:extLst>
          </p:cNvPr>
          <p:cNvSpPr/>
          <p:nvPr/>
        </p:nvSpPr>
        <p:spPr>
          <a:xfrm>
            <a:off x="267405" y="5089018"/>
            <a:ext cx="1971945" cy="896711"/>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Picor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a:solidFill>
                  <a:srgbClr val="7A45B8"/>
                </a:solidFill>
              </a:rPr>
              <a:t>Mejora del picor en ≥4 puntos</a:t>
            </a:r>
            <a:endPar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1</a:t>
            </a:r>
            <a:r>
              <a:rPr kumimoji="0" lang="es-ES" sz="1050" b="1"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a:t>
            </a:r>
            <a:r>
              <a:rPr kumimoji="0" lang="es-ES" sz="1050" b="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 mejora significativa a partir </a:t>
            </a:r>
            <a:r>
              <a:rPr kumimoji="0" lang="es-ES" sz="1050" i="0" u="none" strike="noStrike" kern="1200" cap="none" spc="0" normalizeH="0" baseline="0">
                <a:ln>
                  <a:noFill/>
                </a:ln>
                <a:solidFill>
                  <a:srgbClr val="002855"/>
                </a:solidFill>
                <a:effectLst/>
                <a:uLnTx/>
                <a:uFillTx/>
                <a:latin typeface="Arial" panose="020B0604020202020204" pitchFamily="34" charset="0"/>
                <a:cs typeface="Arial" panose="020B0604020202020204" pitchFamily="34" charset="0"/>
              </a:rPr>
              <a:t>de la semana 2</a:t>
            </a:r>
          </a:p>
        </p:txBody>
      </p:sp>
      <p:sp>
        <p:nvSpPr>
          <p:cNvPr id="13" name="Rectángulo: esquinas redondeadas 12">
            <a:extLst>
              <a:ext uri="{FF2B5EF4-FFF2-40B4-BE49-F238E27FC236}">
                <a16:creationId xmlns:a16="http://schemas.microsoft.com/office/drawing/2014/main" id="{0EC00E9E-8F5C-9F9B-689A-96655E32C111}"/>
              </a:ext>
            </a:extLst>
          </p:cNvPr>
          <p:cNvSpPr/>
          <p:nvPr/>
        </p:nvSpPr>
        <p:spPr>
          <a:xfrm>
            <a:off x="320478" y="3944762"/>
            <a:ext cx="1887011" cy="905777"/>
          </a:xfrm>
          <a:prstGeom prst="roundRect">
            <a:avLst/>
          </a:prstGeom>
          <a:solidFill>
            <a:srgbClr val="CAF5A8"/>
          </a:solidFill>
          <a:ln w="22225">
            <a:gradFill flip="none" rotWithShape="1">
              <a:gsLst>
                <a:gs pos="0">
                  <a:srgbClr val="CAF5A8"/>
                </a:gs>
                <a:gs pos="80000">
                  <a:srgbClr val="002855"/>
                </a:gs>
              </a:gsLst>
              <a:lin ang="8100000" scaled="1"/>
              <a:tileRect/>
            </a:gra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b="1">
                <a:solidFill>
                  <a:srgbClr val="002855"/>
                </a:solidFill>
                <a:latin typeface="Arial" panose="020B0604020202020204" pitchFamily="34" charset="0"/>
                <a:cs typeface="Arial" panose="020B0604020202020204" pitchFamily="34" charset="0"/>
              </a:rPr>
              <a:t>IGA0/1</a:t>
            </a:r>
          </a:p>
          <a:p>
            <a:pPr algn="ctr"/>
            <a:r>
              <a:rPr lang="es-ES" sz="1050">
                <a:solidFill>
                  <a:srgbClr val="7A45B8"/>
                </a:solidFill>
              </a:rPr>
              <a:t>Reducción de ≥2 puntos</a:t>
            </a:r>
            <a:endParaRPr lang="es-ES" sz="1050" b="1">
              <a:solidFill>
                <a:srgbClr val="002855"/>
              </a:solidFill>
              <a:latin typeface="Arial" panose="020B0604020202020204" pitchFamily="34" charset="0"/>
              <a:cs typeface="Arial" panose="020B0604020202020204" pitchFamily="34" charset="0"/>
            </a:endParaRPr>
          </a:p>
          <a:p>
            <a:pPr algn="ctr"/>
            <a:r>
              <a:rPr lang="es-ES" sz="1050" b="1">
                <a:solidFill>
                  <a:srgbClr val="002855"/>
                </a:solidFill>
                <a:latin typeface="Arial" panose="020B0604020202020204" pitchFamily="34" charset="0"/>
                <a:cs typeface="Arial" panose="020B0604020202020204" pitchFamily="34" charset="0"/>
              </a:rPr>
              <a:t>Rápido inicio de acción</a:t>
            </a:r>
            <a:r>
              <a:rPr lang="es-ES" sz="1050" b="1" baseline="30000">
                <a:solidFill>
                  <a:srgbClr val="002855"/>
                </a:solidFill>
                <a:latin typeface="Arial" panose="020B0604020202020204" pitchFamily="34" charset="0"/>
                <a:cs typeface="Arial" panose="020B0604020202020204" pitchFamily="34" charset="0"/>
              </a:rPr>
              <a:t>1</a:t>
            </a:r>
            <a:r>
              <a:rPr lang="es-ES" sz="1050" b="1">
                <a:solidFill>
                  <a:srgbClr val="002855"/>
                </a:solidFill>
                <a:latin typeface="Arial" panose="020B0604020202020204" pitchFamily="34" charset="0"/>
                <a:cs typeface="Arial" panose="020B0604020202020204" pitchFamily="34" charset="0"/>
              </a:rPr>
              <a:t>: </a:t>
            </a:r>
            <a:r>
              <a:rPr lang="es-ES" sz="1050">
                <a:solidFill>
                  <a:srgbClr val="002855"/>
                </a:solidFill>
                <a:latin typeface="Arial" panose="020B0604020202020204" pitchFamily="34" charset="0"/>
                <a:cs typeface="Arial" panose="020B0604020202020204" pitchFamily="34" charset="0"/>
              </a:rPr>
              <a:t>mejora significativa a partir de la semana 4</a:t>
            </a:r>
          </a:p>
        </p:txBody>
      </p:sp>
      <p:sp>
        <p:nvSpPr>
          <p:cNvPr id="14" name="CuadroTexto 13">
            <a:extLst>
              <a:ext uri="{FF2B5EF4-FFF2-40B4-BE49-F238E27FC236}">
                <a16:creationId xmlns:a16="http://schemas.microsoft.com/office/drawing/2014/main" id="{8A178C0E-22AC-89BD-6DCF-352FDDCE3932}"/>
              </a:ext>
            </a:extLst>
          </p:cNvPr>
          <p:cNvSpPr txBox="1"/>
          <p:nvPr/>
        </p:nvSpPr>
        <p:spPr>
          <a:xfrm>
            <a:off x="2635643" y="1002384"/>
            <a:ext cx="2945302" cy="523220"/>
          </a:xfrm>
          <a:prstGeom prst="rect">
            <a:avLst/>
          </a:prstGeom>
          <a:noFill/>
        </p:spPr>
        <p:txBody>
          <a:bodyPr wrap="square" rtlCol="0">
            <a:spAutoFit/>
          </a:bodyPr>
          <a:lstStyle/>
          <a:p>
            <a:pPr algn="ctr"/>
            <a:r>
              <a:rPr lang="es-ES_tradnl" sz="1400" b="1">
                <a:solidFill>
                  <a:srgbClr val="7A45B8"/>
                </a:solidFill>
                <a:latin typeface="Arial" panose="020B0604020202020204" pitchFamily="34" charset="0"/>
                <a:cs typeface="Arial" panose="020B0604020202020204" pitchFamily="34" charset="0"/>
              </a:rPr>
              <a:t>Eficacia a corto plazo</a:t>
            </a:r>
          </a:p>
          <a:p>
            <a:pPr algn="ctr"/>
            <a:r>
              <a:rPr lang="es-ES_tradnl" sz="1400" b="1">
                <a:solidFill>
                  <a:srgbClr val="7A45B8"/>
                </a:solidFill>
                <a:latin typeface="Arial" panose="020B0604020202020204" pitchFamily="34" charset="0"/>
                <a:cs typeface="Arial" panose="020B0604020202020204" pitchFamily="34" charset="0"/>
              </a:rPr>
              <a:t>Semana 16</a:t>
            </a:r>
            <a:endParaRPr lang="es-ES" sz="1400" b="1">
              <a:solidFill>
                <a:srgbClr val="7A45B8"/>
              </a:solidFill>
              <a:latin typeface="Arial" panose="020B0604020202020204" pitchFamily="34" charset="0"/>
              <a:cs typeface="Arial" panose="020B0604020202020204" pitchFamily="34" charset="0"/>
            </a:endParaRPr>
          </a:p>
        </p:txBody>
      </p:sp>
      <p:sp>
        <p:nvSpPr>
          <p:cNvPr id="15" name="Rectángulo: esquinas redondeadas 14">
            <a:extLst>
              <a:ext uri="{FF2B5EF4-FFF2-40B4-BE49-F238E27FC236}">
                <a16:creationId xmlns:a16="http://schemas.microsoft.com/office/drawing/2014/main" id="{D496ACA4-8602-158E-29D7-1951C88FD677}"/>
              </a:ext>
            </a:extLst>
          </p:cNvPr>
          <p:cNvSpPr/>
          <p:nvPr/>
        </p:nvSpPr>
        <p:spPr>
          <a:xfrm>
            <a:off x="3123216" y="1622688"/>
            <a:ext cx="2457729" cy="702559"/>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los pacientes tratados con lebrikizumab en monoterapia alcanzaron el EASI 75 en la semana 16 en </a:t>
            </a:r>
            <a:r>
              <a:rPr kumimoji="0" lang="es-E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ADvocate</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1, frente al 16% con placebo</a:t>
            </a:r>
            <a:r>
              <a:rPr lang="es-ES" sz="900" baseline="30000">
                <a:solidFill>
                  <a:srgbClr val="003867"/>
                </a:solidFill>
                <a:latin typeface="Arial" panose="020B0604020202020204" pitchFamily="34" charset="0"/>
                <a:cs typeface="Arial" panose="020B0604020202020204" pitchFamily="34" charset="0"/>
              </a:rPr>
              <a:t>2</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p>
        </p:txBody>
      </p:sp>
      <p:graphicFrame>
        <p:nvGraphicFramePr>
          <p:cNvPr id="16" name="Chart 8">
            <a:extLst>
              <a:ext uri="{FF2B5EF4-FFF2-40B4-BE49-F238E27FC236}">
                <a16:creationId xmlns:a16="http://schemas.microsoft.com/office/drawing/2014/main" id="{63722B1E-5AE6-987A-A768-F72F3AA8CC0D}"/>
              </a:ext>
            </a:extLst>
          </p:cNvPr>
          <p:cNvGraphicFramePr/>
          <p:nvPr/>
        </p:nvGraphicFramePr>
        <p:xfrm>
          <a:off x="2129336" y="1397967"/>
          <a:ext cx="1496201" cy="1152000"/>
        </p:xfrm>
        <a:graphic>
          <a:graphicData uri="http://schemas.openxmlformats.org/drawingml/2006/chart">
            <c:chart xmlns:c="http://schemas.openxmlformats.org/drawingml/2006/chart" xmlns:r="http://schemas.openxmlformats.org/officeDocument/2006/relationships" r:id="rId2"/>
          </a:graphicData>
        </a:graphic>
      </p:graphicFrame>
      <p:sp>
        <p:nvSpPr>
          <p:cNvPr id="21" name="Título 2">
            <a:extLst>
              <a:ext uri="{FF2B5EF4-FFF2-40B4-BE49-F238E27FC236}">
                <a16:creationId xmlns:a16="http://schemas.microsoft.com/office/drawing/2014/main" id="{4DFE4CA7-56D0-60E1-6571-44E7D6F3CFEF}"/>
              </a:ext>
            </a:extLst>
          </p:cNvPr>
          <p:cNvSpPr txBox="1">
            <a:spLocks/>
          </p:cNvSpPr>
          <p:nvPr/>
        </p:nvSpPr>
        <p:spPr>
          <a:xfrm>
            <a:off x="492949" y="29472"/>
            <a:ext cx="11109325" cy="903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a:t>Resumen eficacia</a:t>
            </a:r>
          </a:p>
        </p:txBody>
      </p:sp>
      <p:sp>
        <p:nvSpPr>
          <p:cNvPr id="22" name="Rectángulo: esquinas redondeadas 21">
            <a:extLst>
              <a:ext uri="{FF2B5EF4-FFF2-40B4-BE49-F238E27FC236}">
                <a16:creationId xmlns:a16="http://schemas.microsoft.com/office/drawing/2014/main" id="{11FF4D23-2DCA-D898-6D01-BFA1F90B7E74}"/>
              </a:ext>
            </a:extLst>
          </p:cNvPr>
          <p:cNvSpPr/>
          <p:nvPr/>
        </p:nvSpPr>
        <p:spPr>
          <a:xfrm>
            <a:off x="3123216" y="2699133"/>
            <a:ext cx="2496358" cy="729893"/>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los pacientes tratados con lebrikizumab en monoterapia alcanzaron el EASI 90 en la semana 16 en </a:t>
            </a:r>
            <a:r>
              <a:rPr kumimoji="0" lang="es-E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ADvocate</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1, frente al 9% con placebo</a:t>
            </a:r>
            <a:r>
              <a:rPr lang="es-ES" sz="900" baseline="30000">
                <a:solidFill>
                  <a:srgbClr val="003867"/>
                </a:solidFill>
                <a:latin typeface="Arial" panose="020B0604020202020204" pitchFamily="34" charset="0"/>
                <a:cs typeface="Arial" panose="020B0604020202020204" pitchFamily="34" charset="0"/>
              </a:rPr>
              <a:t>2</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p>
        </p:txBody>
      </p:sp>
      <p:graphicFrame>
        <p:nvGraphicFramePr>
          <p:cNvPr id="23" name="Chart 8">
            <a:extLst>
              <a:ext uri="{FF2B5EF4-FFF2-40B4-BE49-F238E27FC236}">
                <a16:creationId xmlns:a16="http://schemas.microsoft.com/office/drawing/2014/main" id="{FD3913EF-29D8-4214-D2CE-D5C4B410E743}"/>
              </a:ext>
            </a:extLst>
          </p:cNvPr>
          <p:cNvGraphicFramePr/>
          <p:nvPr/>
        </p:nvGraphicFramePr>
        <p:xfrm>
          <a:off x="2129336" y="2488079"/>
          <a:ext cx="1496201" cy="115200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ángulo: esquinas redondeadas 24">
            <a:extLst>
              <a:ext uri="{FF2B5EF4-FFF2-40B4-BE49-F238E27FC236}">
                <a16:creationId xmlns:a16="http://schemas.microsoft.com/office/drawing/2014/main" id="{4CEAA207-57F9-23F6-EC20-FF7E712C1EAF}"/>
              </a:ext>
            </a:extLst>
          </p:cNvPr>
          <p:cNvSpPr/>
          <p:nvPr/>
        </p:nvSpPr>
        <p:spPr>
          <a:xfrm>
            <a:off x="3123216" y="4016215"/>
            <a:ext cx="2496358" cy="745513"/>
          </a:xfrm>
          <a:prstGeom prst="roundRect">
            <a:avLst>
              <a:gd name="adj" fmla="val 9903"/>
            </a:avLst>
          </a:prstGeom>
          <a:solidFill>
            <a:srgbClr val="F1F2F2"/>
          </a:solidFill>
          <a:ln w="12700" cap="flat" cmpd="sng" algn="ctr">
            <a:noFill/>
            <a:prstDash val="solid"/>
            <a:miter lim="800000"/>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de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los</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pacientes</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tratados</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con lebrikizumab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monoterapia</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alcanzaron</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un IGA 0/1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la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semana</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16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en</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ADvocate</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1, </a:t>
            </a:r>
            <a:r>
              <a:rPr kumimoji="0" lang="en-US" sz="900" i="0" u="none" strike="noStrike" kern="1200" cap="none" spc="0" normalizeH="0" baseline="0" noProof="0" err="1">
                <a:ln>
                  <a:noFill/>
                </a:ln>
                <a:solidFill>
                  <a:srgbClr val="003867"/>
                </a:solidFill>
                <a:effectLst/>
                <a:uLnTx/>
                <a:uFillTx/>
                <a:latin typeface="Arial" panose="020B0604020202020204"/>
                <a:ea typeface="+mn-ea"/>
                <a:cs typeface="+mn-cs"/>
              </a:rPr>
              <a:t>frente</a:t>
            </a:r>
            <a:r>
              <a:rPr kumimoji="0" lang="en-US" sz="900" i="0" u="none" strike="noStrike" kern="1200" cap="none" spc="0" normalizeH="0" baseline="0" noProof="0">
                <a:ln>
                  <a:noFill/>
                </a:ln>
                <a:solidFill>
                  <a:srgbClr val="003867"/>
                </a:solidFill>
                <a:effectLst/>
                <a:uLnTx/>
                <a:uFillTx/>
                <a:latin typeface="Arial" panose="020B0604020202020204"/>
                <a:ea typeface="+mn-ea"/>
                <a:cs typeface="+mn-cs"/>
              </a:rPr>
              <a:t> al 13% con placebo</a:t>
            </a:r>
            <a:r>
              <a:rPr lang="es-ES" sz="900" baseline="30000">
                <a:solidFill>
                  <a:srgbClr val="003867"/>
                </a:solidFill>
                <a:latin typeface="Arial" panose="020B0604020202020204"/>
              </a:rPr>
              <a:t>2</a:t>
            </a:r>
            <a:r>
              <a:rPr kumimoji="0" lang="es-ES" sz="900" i="0" u="none" strike="noStrike" kern="1200" cap="none" spc="0" normalizeH="0" baseline="0" noProof="0">
                <a:ln>
                  <a:noFill/>
                </a:ln>
                <a:solidFill>
                  <a:srgbClr val="003867"/>
                </a:solidFill>
                <a:effectLst/>
                <a:uLnTx/>
                <a:uFillTx/>
                <a:latin typeface="Arial" panose="020B0604020202020204"/>
                <a:ea typeface="+mn-ea"/>
                <a:cs typeface="+mn-cs"/>
              </a:rPr>
              <a:t>.</a:t>
            </a:r>
            <a:endParaRPr kumimoji="0" lang="en-GB" sz="900" i="0" u="none" strike="noStrike" kern="1200" cap="none" spc="0" normalizeH="0" baseline="0" noProof="0">
              <a:ln>
                <a:noFill/>
              </a:ln>
              <a:solidFill>
                <a:srgbClr val="003867"/>
              </a:solidFill>
              <a:effectLst/>
              <a:uLnTx/>
              <a:uFillTx/>
              <a:latin typeface="Arial" panose="020B0604020202020204"/>
              <a:ea typeface="+mn-ea"/>
              <a:cs typeface="+mn-cs"/>
            </a:endParaRPr>
          </a:p>
        </p:txBody>
      </p:sp>
      <p:graphicFrame>
        <p:nvGraphicFramePr>
          <p:cNvPr id="26" name="Chart 8">
            <a:extLst>
              <a:ext uri="{FF2B5EF4-FFF2-40B4-BE49-F238E27FC236}">
                <a16:creationId xmlns:a16="http://schemas.microsoft.com/office/drawing/2014/main" id="{5DD41CC8-E767-08F0-88B1-8C02146C98D9}"/>
              </a:ext>
            </a:extLst>
          </p:cNvPr>
          <p:cNvGraphicFramePr/>
          <p:nvPr/>
        </p:nvGraphicFramePr>
        <p:xfrm>
          <a:off x="2129336" y="3812971"/>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ángulo: esquinas redondeadas 29">
            <a:extLst>
              <a:ext uri="{FF2B5EF4-FFF2-40B4-BE49-F238E27FC236}">
                <a16:creationId xmlns:a16="http://schemas.microsoft.com/office/drawing/2014/main" id="{B73B7A15-5419-A397-0051-1D2DD05DEAFD}"/>
              </a:ext>
            </a:extLst>
          </p:cNvPr>
          <p:cNvSpPr/>
          <p:nvPr/>
        </p:nvSpPr>
        <p:spPr>
          <a:xfrm>
            <a:off x="3123216" y="5103713"/>
            <a:ext cx="2479827" cy="810142"/>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a:ea typeface="+mn-ea"/>
                <a:cs typeface="+mn-cs"/>
              </a:rPr>
              <a:t>de </a:t>
            </a:r>
            <a:r>
              <a:rPr kumimoji="0" lang="en-US" sz="900" i="0" u="none" strike="noStrike" kern="1200" cap="none" spc="0" normalizeH="0" baseline="0" noProof="0" err="1">
                <a:ln>
                  <a:noFill/>
                </a:ln>
                <a:solidFill>
                  <a:srgbClr val="003867"/>
                </a:solidFill>
                <a:effectLst/>
                <a:uLnTx/>
                <a:uFillTx/>
                <a:latin typeface="Arial"/>
                <a:ea typeface="+mn-ea"/>
                <a:cs typeface="+mn-cs"/>
              </a:rPr>
              <a:t>los</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pacientes</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tratados</a:t>
            </a:r>
            <a:r>
              <a:rPr kumimoji="0" lang="en-US" sz="900" i="0" u="none" strike="noStrike" kern="1200" cap="none" spc="0" normalizeH="0" baseline="0" noProof="0">
                <a:ln>
                  <a:noFill/>
                </a:ln>
                <a:solidFill>
                  <a:srgbClr val="003867"/>
                </a:solidFill>
                <a:effectLst/>
                <a:uLnTx/>
                <a:uFillTx/>
                <a:latin typeface="Arial"/>
                <a:ea typeface="+mn-ea"/>
                <a:cs typeface="+mn-cs"/>
              </a:rPr>
              <a:t> con lebrikizumab </a:t>
            </a:r>
            <a:r>
              <a:rPr kumimoji="0" lang="en-US" sz="900" i="0" u="none" strike="noStrike" kern="1200" cap="none" spc="0" normalizeH="0" baseline="0" noProof="0" err="1">
                <a:ln>
                  <a:noFill/>
                </a:ln>
                <a:solidFill>
                  <a:srgbClr val="003867"/>
                </a:solidFill>
                <a:effectLst/>
                <a:uLnTx/>
                <a:uFillTx/>
                <a:latin typeface="Arial"/>
                <a:ea typeface="+mn-ea"/>
                <a:cs typeface="+mn-cs"/>
              </a:rPr>
              <a:t>en</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monoterapia</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consiguieron</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una</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mejora</a:t>
            </a:r>
            <a:r>
              <a:rPr kumimoji="0" lang="en-US" sz="900"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≥4 del </a:t>
            </a:r>
            <a:r>
              <a:rPr kumimoji="0" lang="en-US" sz="900" i="0" u="none" strike="noStrike" kern="1200" cap="none" spc="0" normalizeH="0" baseline="0" noProof="0" err="1">
                <a:ln>
                  <a:noFill/>
                </a:ln>
                <a:solidFill>
                  <a:srgbClr val="003867"/>
                </a:solidFill>
                <a:effectLst/>
                <a:uLnTx/>
                <a:uFillTx/>
                <a:latin typeface="Arial"/>
                <a:ea typeface="ADLaM Display" panose="02010000000000000000" pitchFamily="2" charset="0"/>
                <a:cs typeface="ADLaM Display" panose="02010000000000000000" pitchFamily="2" charset="0"/>
              </a:rPr>
              <a:t>prurito</a:t>
            </a:r>
            <a:r>
              <a:rPr kumimoji="0" lang="en-US" sz="900" i="0" u="none" strike="noStrike" kern="1200" cap="none" spc="0" normalizeH="0" baseline="0" noProof="0">
                <a:ln>
                  <a:noFill/>
                </a:ln>
                <a:solidFill>
                  <a:srgbClr val="003867"/>
                </a:solidFill>
                <a:effectLst/>
                <a:uLnTx/>
                <a:uFillTx/>
                <a:latin typeface="Arial"/>
                <a:ea typeface="ADLaM Display" panose="02010000000000000000" pitchFamily="2" charset="0"/>
                <a:cs typeface="ADLaM Display" panose="02010000000000000000" pitchFamily="2" charset="0"/>
              </a:rPr>
              <a:t> </a:t>
            </a:r>
            <a:r>
              <a:rPr kumimoji="0" lang="en-US" sz="900" i="0" u="none" strike="noStrike" kern="1200" cap="none" spc="0" normalizeH="0" baseline="0" noProof="0" err="1">
                <a:ln>
                  <a:noFill/>
                </a:ln>
                <a:solidFill>
                  <a:srgbClr val="003867"/>
                </a:solidFill>
                <a:effectLst/>
                <a:uLnTx/>
                <a:uFillTx/>
                <a:latin typeface="Arial"/>
                <a:ea typeface="+mn-ea"/>
                <a:cs typeface="+mn-cs"/>
              </a:rPr>
              <a:t>en</a:t>
            </a:r>
            <a:r>
              <a:rPr kumimoji="0" lang="en-US" sz="900" i="0" u="none" strike="noStrike" kern="1200" cap="none" spc="0" normalizeH="0" baseline="0" noProof="0">
                <a:ln>
                  <a:noFill/>
                </a:ln>
                <a:solidFill>
                  <a:srgbClr val="003867"/>
                </a:solidFill>
                <a:effectLst/>
                <a:uLnTx/>
                <a:uFillTx/>
                <a:latin typeface="Arial"/>
                <a:ea typeface="+mn-ea"/>
                <a:cs typeface="+mn-cs"/>
              </a:rPr>
              <a:t> la </a:t>
            </a:r>
            <a:r>
              <a:rPr kumimoji="0" lang="en-US" sz="900" i="0" u="none" strike="noStrike" kern="1200" cap="none" spc="0" normalizeH="0" baseline="0" noProof="0" err="1">
                <a:ln>
                  <a:noFill/>
                </a:ln>
                <a:solidFill>
                  <a:srgbClr val="003867"/>
                </a:solidFill>
                <a:effectLst/>
                <a:uLnTx/>
                <a:uFillTx/>
                <a:latin typeface="Arial"/>
                <a:ea typeface="+mn-ea"/>
                <a:cs typeface="+mn-cs"/>
              </a:rPr>
              <a:t>semana</a:t>
            </a:r>
            <a:r>
              <a:rPr kumimoji="0" lang="en-US" sz="900" i="0" u="none" strike="noStrike" kern="1200" cap="none" spc="0" normalizeH="0" baseline="0" noProof="0">
                <a:ln>
                  <a:noFill/>
                </a:ln>
                <a:solidFill>
                  <a:srgbClr val="003867"/>
                </a:solidFill>
                <a:effectLst/>
                <a:uLnTx/>
                <a:uFillTx/>
                <a:latin typeface="Arial"/>
                <a:ea typeface="+mn-ea"/>
                <a:cs typeface="+mn-cs"/>
              </a:rPr>
              <a:t> 16 </a:t>
            </a:r>
            <a:r>
              <a:rPr kumimoji="0" lang="en-US" sz="900" i="0" u="none" strike="noStrike" kern="1200" cap="none" spc="0" normalizeH="0" baseline="0" noProof="0" err="1">
                <a:ln>
                  <a:noFill/>
                </a:ln>
                <a:solidFill>
                  <a:srgbClr val="003867"/>
                </a:solidFill>
                <a:effectLst/>
                <a:uLnTx/>
                <a:uFillTx/>
                <a:latin typeface="Arial"/>
                <a:ea typeface="+mn-ea"/>
                <a:cs typeface="+mn-cs"/>
              </a:rPr>
              <a:t>en</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ADvocate</a:t>
            </a:r>
            <a:r>
              <a:rPr kumimoji="0" lang="en-US" sz="900" i="0" u="none" strike="noStrike" kern="1200" cap="none" spc="0" normalizeH="0" baseline="0" noProof="0">
                <a:ln>
                  <a:noFill/>
                </a:ln>
                <a:solidFill>
                  <a:srgbClr val="003867"/>
                </a:solidFill>
                <a:effectLst/>
                <a:uLnTx/>
                <a:uFillTx/>
                <a:latin typeface="Arial"/>
                <a:ea typeface="+mn-ea"/>
                <a:cs typeface="+mn-cs"/>
              </a:rPr>
              <a:t> 1, </a:t>
            </a:r>
            <a:r>
              <a:rPr kumimoji="0" lang="en-US" sz="900" i="0" u="none" strike="noStrike" kern="1200" cap="none" spc="0" normalizeH="0" baseline="0" noProof="0" err="1">
                <a:ln>
                  <a:noFill/>
                </a:ln>
                <a:solidFill>
                  <a:srgbClr val="003867"/>
                </a:solidFill>
                <a:effectLst/>
                <a:uLnTx/>
                <a:uFillTx/>
                <a:latin typeface="Arial"/>
                <a:ea typeface="+mn-ea"/>
                <a:cs typeface="+mn-cs"/>
              </a:rPr>
              <a:t>frente</a:t>
            </a:r>
            <a:r>
              <a:rPr kumimoji="0" lang="en-US" sz="900" i="0" u="none" strike="noStrike" kern="1200" cap="none" spc="0" normalizeH="0" baseline="0" noProof="0">
                <a:ln>
                  <a:noFill/>
                </a:ln>
                <a:solidFill>
                  <a:srgbClr val="003867"/>
                </a:solidFill>
                <a:effectLst/>
                <a:uLnTx/>
                <a:uFillTx/>
                <a:latin typeface="Arial"/>
                <a:ea typeface="+mn-ea"/>
                <a:cs typeface="+mn-cs"/>
              </a:rPr>
              <a:t> al 13% con placebo</a:t>
            </a:r>
            <a:r>
              <a:rPr kumimoji="0" lang="es-ES" sz="900" i="0" u="none" strike="noStrike" kern="1200" cap="none" spc="0" normalizeH="0" baseline="30000" noProof="0">
                <a:ln>
                  <a:noFill/>
                </a:ln>
                <a:solidFill>
                  <a:srgbClr val="003867"/>
                </a:solidFill>
                <a:effectLst/>
                <a:uLnTx/>
                <a:uFillTx/>
                <a:latin typeface="Arial"/>
                <a:ea typeface="+mn-ea"/>
                <a:cs typeface="+mn-cs"/>
              </a:rPr>
              <a:t>2</a:t>
            </a:r>
            <a:r>
              <a:rPr lang="es-ES" sz="900">
                <a:solidFill>
                  <a:srgbClr val="003867"/>
                </a:solidFill>
                <a:latin typeface="Arial"/>
              </a:rPr>
              <a:t>.</a:t>
            </a:r>
            <a:endParaRPr kumimoji="0" lang="en-GB" sz="900"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31" name="Chart 8">
            <a:extLst>
              <a:ext uri="{FF2B5EF4-FFF2-40B4-BE49-F238E27FC236}">
                <a16:creationId xmlns:a16="http://schemas.microsoft.com/office/drawing/2014/main" id="{9307F43A-6F51-F390-EA36-554842E6E1BF}"/>
              </a:ext>
            </a:extLst>
          </p:cNvPr>
          <p:cNvGraphicFramePr/>
          <p:nvPr/>
        </p:nvGraphicFramePr>
        <p:xfrm>
          <a:off x="2129336" y="4932784"/>
          <a:ext cx="1496201" cy="1152000"/>
        </p:xfrm>
        <a:graphic>
          <a:graphicData uri="http://schemas.openxmlformats.org/drawingml/2006/chart">
            <c:chart xmlns:c="http://schemas.openxmlformats.org/drawingml/2006/chart" xmlns:r="http://schemas.openxmlformats.org/officeDocument/2006/relationships" r:id="rId5"/>
          </a:graphicData>
        </a:graphic>
      </p:graphicFrame>
      <p:sp>
        <p:nvSpPr>
          <p:cNvPr id="36" name="CuadroTexto 35">
            <a:extLst>
              <a:ext uri="{FF2B5EF4-FFF2-40B4-BE49-F238E27FC236}">
                <a16:creationId xmlns:a16="http://schemas.microsoft.com/office/drawing/2014/main" id="{86CA837E-4D5E-82EF-B85A-09A273AC6814}"/>
              </a:ext>
            </a:extLst>
          </p:cNvPr>
          <p:cNvSpPr txBox="1"/>
          <p:nvPr/>
        </p:nvSpPr>
        <p:spPr>
          <a:xfrm>
            <a:off x="6175370" y="1002384"/>
            <a:ext cx="2446116" cy="523220"/>
          </a:xfrm>
          <a:prstGeom prst="rect">
            <a:avLst/>
          </a:prstGeom>
          <a:noFill/>
        </p:spPr>
        <p:txBody>
          <a:bodyPr wrap="square" rtlCol="0">
            <a:spAutoFit/>
          </a:bodyPr>
          <a:lstStyle/>
          <a:p>
            <a:pPr algn="ctr"/>
            <a:r>
              <a:rPr lang="es-ES_tradnl" sz="1400" b="1">
                <a:solidFill>
                  <a:srgbClr val="7A45B8"/>
                </a:solidFill>
                <a:latin typeface="Arial" panose="020B0604020202020204" pitchFamily="34" charset="0"/>
                <a:cs typeface="Arial" panose="020B0604020202020204" pitchFamily="34" charset="0"/>
              </a:rPr>
              <a:t>Eficacia a largo plazo</a:t>
            </a:r>
          </a:p>
          <a:p>
            <a:pPr algn="ctr"/>
            <a:r>
              <a:rPr lang="es-ES_tradnl" sz="1400" b="1">
                <a:solidFill>
                  <a:srgbClr val="7A45B8"/>
                </a:solidFill>
                <a:latin typeface="Arial" panose="020B0604020202020204" pitchFamily="34" charset="0"/>
                <a:cs typeface="Arial" panose="020B0604020202020204" pitchFamily="34" charset="0"/>
              </a:rPr>
              <a:t>Semana 52</a:t>
            </a:r>
            <a:endParaRPr lang="es-ES" sz="1400" b="1">
              <a:solidFill>
                <a:srgbClr val="7A45B8"/>
              </a:solidFill>
              <a:latin typeface="Arial" panose="020B0604020202020204" pitchFamily="34" charset="0"/>
              <a:cs typeface="Arial" panose="020B0604020202020204" pitchFamily="34" charset="0"/>
            </a:endParaRPr>
          </a:p>
        </p:txBody>
      </p:sp>
      <p:sp>
        <p:nvSpPr>
          <p:cNvPr id="37" name="Rectángulo: esquinas redondeadas 36">
            <a:extLst>
              <a:ext uri="{FF2B5EF4-FFF2-40B4-BE49-F238E27FC236}">
                <a16:creationId xmlns:a16="http://schemas.microsoft.com/office/drawing/2014/main" id="{9AB33417-C70D-2750-EFD1-5FEA4EBA0010}"/>
              </a:ext>
            </a:extLst>
          </p:cNvPr>
          <p:cNvSpPr/>
          <p:nvPr/>
        </p:nvSpPr>
        <p:spPr>
          <a:xfrm>
            <a:off x="6652977" y="1645956"/>
            <a:ext cx="2147497" cy="656022"/>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pacientes que alcanzaron el EASI 75 en la semana 16</a:t>
            </a:r>
          </a:p>
          <a:p>
            <a:pPr marL="176213" marR="0" lvl="0"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mantuvieron la respuesta en la semana 52 con la dosis mensual.</a:t>
            </a:r>
            <a:r>
              <a:rPr lang="es-ES" sz="900" baseline="30000">
                <a:solidFill>
                  <a:srgbClr val="003867"/>
                </a:solidFill>
                <a:latin typeface="Arial" panose="020B0604020202020204" pitchFamily="34" charset="0"/>
                <a:cs typeface="Arial" panose="020B0604020202020204" pitchFamily="34" charset="0"/>
              </a:rPr>
              <a:t>3</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38" name="Chart 8">
            <a:extLst>
              <a:ext uri="{FF2B5EF4-FFF2-40B4-BE49-F238E27FC236}">
                <a16:creationId xmlns:a16="http://schemas.microsoft.com/office/drawing/2014/main" id="{D0691DDD-0EB3-B359-C6E9-2B46B9B38FD8}"/>
              </a:ext>
            </a:extLst>
          </p:cNvPr>
          <p:cNvGraphicFramePr/>
          <p:nvPr/>
        </p:nvGraphicFramePr>
        <p:xfrm>
          <a:off x="5657057" y="1397967"/>
          <a:ext cx="1496201" cy="1152000"/>
        </p:xfrm>
        <a:graphic>
          <a:graphicData uri="http://schemas.openxmlformats.org/drawingml/2006/chart">
            <c:chart xmlns:c="http://schemas.openxmlformats.org/drawingml/2006/chart" xmlns:r="http://schemas.openxmlformats.org/officeDocument/2006/relationships" r:id="rId6"/>
          </a:graphicData>
        </a:graphic>
      </p:graphicFrame>
      <p:sp>
        <p:nvSpPr>
          <p:cNvPr id="39" name="CuadroTexto 38">
            <a:extLst>
              <a:ext uri="{FF2B5EF4-FFF2-40B4-BE49-F238E27FC236}">
                <a16:creationId xmlns:a16="http://schemas.microsoft.com/office/drawing/2014/main" id="{347A103B-10EA-F13B-6D41-92EE359A981D}"/>
              </a:ext>
            </a:extLst>
          </p:cNvPr>
          <p:cNvSpPr txBox="1"/>
          <p:nvPr/>
        </p:nvSpPr>
        <p:spPr>
          <a:xfrm>
            <a:off x="6023873" y="1773912"/>
            <a:ext cx="762568"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82% </a:t>
            </a:r>
          </a:p>
        </p:txBody>
      </p:sp>
      <p:cxnSp>
        <p:nvCxnSpPr>
          <p:cNvPr id="41" name="Conector recto 40">
            <a:extLst>
              <a:ext uri="{FF2B5EF4-FFF2-40B4-BE49-F238E27FC236}">
                <a16:creationId xmlns:a16="http://schemas.microsoft.com/office/drawing/2014/main" id="{3B04A237-F465-84BB-99DB-265A3F61FAE2}"/>
              </a:ext>
            </a:extLst>
          </p:cNvPr>
          <p:cNvCxnSpPr>
            <a:cxnSpLocks/>
          </p:cNvCxnSpPr>
          <p:nvPr/>
        </p:nvCxnSpPr>
        <p:spPr>
          <a:xfrm>
            <a:off x="153680" y="2449585"/>
            <a:ext cx="11817496" cy="0"/>
          </a:xfrm>
          <a:prstGeom prst="line">
            <a:avLst/>
          </a:prstGeom>
          <a:ln>
            <a:solidFill>
              <a:srgbClr val="7A45B8"/>
            </a:solidFill>
          </a:ln>
        </p:spPr>
        <p:style>
          <a:lnRef idx="1">
            <a:schemeClr val="accent1"/>
          </a:lnRef>
          <a:fillRef idx="0">
            <a:schemeClr val="accent1"/>
          </a:fillRef>
          <a:effectRef idx="0">
            <a:schemeClr val="accent1"/>
          </a:effectRef>
          <a:fontRef idx="minor">
            <a:schemeClr val="tx1"/>
          </a:fontRef>
        </p:style>
      </p:cxnSp>
      <p:sp>
        <p:nvSpPr>
          <p:cNvPr id="42" name="CuadroTexto 41">
            <a:extLst>
              <a:ext uri="{FF2B5EF4-FFF2-40B4-BE49-F238E27FC236}">
                <a16:creationId xmlns:a16="http://schemas.microsoft.com/office/drawing/2014/main" id="{21345B67-133B-D631-14F1-40E56ACFFE05}"/>
              </a:ext>
            </a:extLst>
          </p:cNvPr>
          <p:cNvSpPr txBox="1"/>
          <p:nvPr/>
        </p:nvSpPr>
        <p:spPr>
          <a:xfrm>
            <a:off x="9302937" y="1002384"/>
            <a:ext cx="2446116" cy="523220"/>
          </a:xfrm>
          <a:prstGeom prst="rect">
            <a:avLst/>
          </a:prstGeom>
          <a:noFill/>
        </p:spPr>
        <p:txBody>
          <a:bodyPr wrap="square" rtlCol="0">
            <a:spAutoFit/>
          </a:bodyPr>
          <a:lstStyle/>
          <a:p>
            <a:pPr algn="ctr"/>
            <a:r>
              <a:rPr lang="es-ES_tradnl" sz="1400" b="1">
                <a:solidFill>
                  <a:srgbClr val="7A45B8"/>
                </a:solidFill>
                <a:latin typeface="Arial" panose="020B0604020202020204" pitchFamily="34" charset="0"/>
                <a:cs typeface="Arial" panose="020B0604020202020204" pitchFamily="34" charset="0"/>
              </a:rPr>
              <a:t>Eficacia a largo plazo</a:t>
            </a:r>
          </a:p>
          <a:p>
            <a:pPr algn="ctr"/>
            <a:r>
              <a:rPr lang="es-ES_tradnl" sz="1400" b="1">
                <a:solidFill>
                  <a:srgbClr val="7A45B8"/>
                </a:solidFill>
                <a:latin typeface="Arial" panose="020B0604020202020204" pitchFamily="34" charset="0"/>
                <a:cs typeface="Arial" panose="020B0604020202020204" pitchFamily="34" charset="0"/>
              </a:rPr>
              <a:t>Semana 104 (2 años)</a:t>
            </a:r>
            <a:endParaRPr lang="es-ES" sz="1400" b="1">
              <a:solidFill>
                <a:srgbClr val="7A45B8"/>
              </a:solidFill>
              <a:latin typeface="Arial" panose="020B0604020202020204" pitchFamily="34" charset="0"/>
              <a:cs typeface="Arial" panose="020B0604020202020204" pitchFamily="34" charset="0"/>
            </a:endParaRPr>
          </a:p>
        </p:txBody>
      </p:sp>
      <p:sp>
        <p:nvSpPr>
          <p:cNvPr id="43" name="Rectángulo: esquinas redondeadas 42">
            <a:extLst>
              <a:ext uri="{FF2B5EF4-FFF2-40B4-BE49-F238E27FC236}">
                <a16:creationId xmlns:a16="http://schemas.microsoft.com/office/drawing/2014/main" id="{65EE53A8-53EC-EEA4-2950-B346E59FB3C8}"/>
              </a:ext>
            </a:extLst>
          </p:cNvPr>
          <p:cNvSpPr/>
          <p:nvPr/>
        </p:nvSpPr>
        <p:spPr>
          <a:xfrm>
            <a:off x="6652977" y="2710990"/>
            <a:ext cx="2203196" cy="706178"/>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pacientes que alcanzaron el EASI </a:t>
            </a:r>
            <a:r>
              <a:rPr kumimoji="0" lang="es-ES" sz="900" i="0" u="none" strike="noStrike" kern="1200" cap="none" spc="0" normalizeH="0" baseline="0" noProof="0" dirty="0">
                <a:ln>
                  <a:noFill/>
                </a:ln>
                <a:solidFill>
                  <a:srgbClr val="003867"/>
                </a:solidFill>
                <a:effectLst/>
                <a:uLnTx/>
                <a:uFillTx/>
                <a:latin typeface="Arial" panose="020B0604020202020204" pitchFamily="34" charset="0"/>
                <a:ea typeface="+mn-ea"/>
                <a:cs typeface="Arial" panose="020B0604020202020204" pitchFamily="34" charset="0"/>
              </a:rPr>
              <a:t>90</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en la semana 16</a:t>
            </a:r>
          </a:p>
          <a:p>
            <a:pPr marL="176213" marR="0" lvl="0" defTabSz="914400" rtl="0" eaLnBrk="1" fontAlgn="auto" latinLnBrk="0" hangingPunct="1">
              <a:lnSpc>
                <a:spcPct val="100000"/>
              </a:lnSpc>
              <a:spcBef>
                <a:spcPts val="0"/>
              </a:spcBef>
              <a:spcAft>
                <a:spcPts val="0"/>
              </a:spcAft>
              <a:buClrTx/>
              <a:buSzTx/>
              <a:buFontTx/>
              <a:buNone/>
              <a:tabLst/>
              <a:defRPr/>
            </a:pP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mantuvieron la respuesta en la semana 52 con la dosis mensual</a:t>
            </a:r>
            <a:r>
              <a:rPr kumimoji="0" lang="es-ES" sz="900"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3</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endParaRPr kumimoji="0" lang="en-GB"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44" name="Chart 8">
            <a:extLst>
              <a:ext uri="{FF2B5EF4-FFF2-40B4-BE49-F238E27FC236}">
                <a16:creationId xmlns:a16="http://schemas.microsoft.com/office/drawing/2014/main" id="{D653970B-FBDE-CC49-5BA4-F1D3A7D01E0E}"/>
              </a:ext>
            </a:extLst>
          </p:cNvPr>
          <p:cNvGraphicFramePr/>
          <p:nvPr/>
        </p:nvGraphicFramePr>
        <p:xfrm>
          <a:off x="5657057" y="2488079"/>
          <a:ext cx="1496201" cy="1152000"/>
        </p:xfrm>
        <a:graphic>
          <a:graphicData uri="http://schemas.openxmlformats.org/drawingml/2006/chart">
            <c:chart xmlns:c="http://schemas.openxmlformats.org/drawingml/2006/chart" xmlns:r="http://schemas.openxmlformats.org/officeDocument/2006/relationships" r:id="rId7"/>
          </a:graphicData>
        </a:graphic>
      </p:graphicFrame>
      <p:sp>
        <p:nvSpPr>
          <p:cNvPr id="45" name="CuadroTexto 44">
            <a:extLst>
              <a:ext uri="{FF2B5EF4-FFF2-40B4-BE49-F238E27FC236}">
                <a16:creationId xmlns:a16="http://schemas.microsoft.com/office/drawing/2014/main" id="{22A740E2-4C26-158A-422A-8A26461AE153}"/>
              </a:ext>
            </a:extLst>
          </p:cNvPr>
          <p:cNvSpPr txBox="1"/>
          <p:nvPr/>
        </p:nvSpPr>
        <p:spPr>
          <a:xfrm>
            <a:off x="5941912" y="2879413"/>
            <a:ext cx="926490" cy="369332"/>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66% </a:t>
            </a:r>
          </a:p>
        </p:txBody>
      </p:sp>
      <p:cxnSp>
        <p:nvCxnSpPr>
          <p:cNvPr id="46" name="Conector recto 45">
            <a:extLst>
              <a:ext uri="{FF2B5EF4-FFF2-40B4-BE49-F238E27FC236}">
                <a16:creationId xmlns:a16="http://schemas.microsoft.com/office/drawing/2014/main" id="{69D1EEB1-9476-28E7-60EE-CEDAC85A8CC2}"/>
              </a:ext>
            </a:extLst>
          </p:cNvPr>
          <p:cNvCxnSpPr>
            <a:cxnSpLocks/>
          </p:cNvCxnSpPr>
          <p:nvPr/>
        </p:nvCxnSpPr>
        <p:spPr>
          <a:xfrm>
            <a:off x="153680" y="3697038"/>
            <a:ext cx="11845487" cy="0"/>
          </a:xfrm>
          <a:prstGeom prst="line">
            <a:avLst/>
          </a:prstGeom>
          <a:ln>
            <a:solidFill>
              <a:srgbClr val="7A45B8"/>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C3CE5917-8706-1D7E-836D-4DBF03FEB082}"/>
              </a:ext>
            </a:extLst>
          </p:cNvPr>
          <p:cNvCxnSpPr>
            <a:cxnSpLocks/>
          </p:cNvCxnSpPr>
          <p:nvPr/>
        </p:nvCxnSpPr>
        <p:spPr>
          <a:xfrm>
            <a:off x="153680" y="4980429"/>
            <a:ext cx="11845487" cy="0"/>
          </a:xfrm>
          <a:prstGeom prst="line">
            <a:avLst/>
          </a:prstGeom>
          <a:ln>
            <a:solidFill>
              <a:srgbClr val="7A45B8"/>
            </a:solidFill>
          </a:ln>
        </p:spPr>
        <p:style>
          <a:lnRef idx="1">
            <a:schemeClr val="accent1"/>
          </a:lnRef>
          <a:fillRef idx="0">
            <a:schemeClr val="accent1"/>
          </a:fillRef>
          <a:effectRef idx="0">
            <a:schemeClr val="accent1"/>
          </a:effectRef>
          <a:fontRef idx="minor">
            <a:schemeClr val="tx1"/>
          </a:fontRef>
        </p:style>
      </p:cxnSp>
      <p:sp>
        <p:nvSpPr>
          <p:cNvPr id="49" name="Rectángulo: esquinas redondeadas 48">
            <a:extLst>
              <a:ext uri="{FF2B5EF4-FFF2-40B4-BE49-F238E27FC236}">
                <a16:creationId xmlns:a16="http://schemas.microsoft.com/office/drawing/2014/main" id="{D3E5ABD6-3F97-B600-EA70-B9EEAECCD0CE}"/>
              </a:ext>
            </a:extLst>
          </p:cNvPr>
          <p:cNvSpPr/>
          <p:nvPr/>
        </p:nvSpPr>
        <p:spPr>
          <a:xfrm>
            <a:off x="6652977" y="4065461"/>
            <a:ext cx="2203196" cy="647021"/>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pacientes</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que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alcanzaron</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el</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IGA 0/1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en</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semana</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16 </a:t>
            </a:r>
          </a:p>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mantuvieron</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respuesta</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en</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la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semana</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52 con la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dosis</a:t>
            </a: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r>
              <a:rPr kumimoji="0" lang="en-US" sz="900" i="0" u="none" strike="noStrike" kern="1200" cap="none" spc="0" normalizeH="0" baseline="0" noProof="0" err="1">
                <a:ln>
                  <a:noFill/>
                </a:ln>
                <a:solidFill>
                  <a:srgbClr val="003867"/>
                </a:solidFill>
                <a:effectLst/>
                <a:uLnTx/>
                <a:uFillTx/>
                <a:latin typeface="Arial" panose="020B0604020202020204" pitchFamily="34" charset="0"/>
                <a:ea typeface="+mn-ea"/>
                <a:cs typeface="Arial" panose="020B0604020202020204" pitchFamily="34" charset="0"/>
              </a:rPr>
              <a:t>mensual</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a:t>
            </a:r>
            <a:r>
              <a:rPr kumimoji="0" lang="es-ES" sz="900"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3</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50" name="Chart 8">
            <a:extLst>
              <a:ext uri="{FF2B5EF4-FFF2-40B4-BE49-F238E27FC236}">
                <a16:creationId xmlns:a16="http://schemas.microsoft.com/office/drawing/2014/main" id="{1F04BF38-F6E3-0668-84C4-792253AA2BEC}"/>
              </a:ext>
            </a:extLst>
          </p:cNvPr>
          <p:cNvGraphicFramePr/>
          <p:nvPr/>
        </p:nvGraphicFramePr>
        <p:xfrm>
          <a:off x="5657057" y="3812971"/>
          <a:ext cx="1496201" cy="1152000"/>
        </p:xfrm>
        <a:graphic>
          <a:graphicData uri="http://schemas.openxmlformats.org/drawingml/2006/chart">
            <c:chart xmlns:c="http://schemas.openxmlformats.org/drawingml/2006/chart" xmlns:r="http://schemas.openxmlformats.org/officeDocument/2006/relationships" r:id="rId8"/>
          </a:graphicData>
        </a:graphic>
      </p:graphicFrame>
      <p:sp>
        <p:nvSpPr>
          <p:cNvPr id="51" name="Rectángulo: esquinas redondeadas 50">
            <a:extLst>
              <a:ext uri="{FF2B5EF4-FFF2-40B4-BE49-F238E27FC236}">
                <a16:creationId xmlns:a16="http://schemas.microsoft.com/office/drawing/2014/main" id="{71EF1203-DA83-BAAE-F5FB-DCE8651C4307}"/>
              </a:ext>
            </a:extLst>
          </p:cNvPr>
          <p:cNvSpPr/>
          <p:nvPr/>
        </p:nvSpPr>
        <p:spPr>
          <a:xfrm>
            <a:off x="6652977" y="5121691"/>
            <a:ext cx="2227795" cy="774186"/>
          </a:xfrm>
          <a:prstGeom prst="roundRect">
            <a:avLst>
              <a:gd name="adj" fmla="val 9903"/>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de </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pacientes que respondieron y además lograron una mejora del prurito ≥4 puntos en la semana 16 mantuvieron la respuesta en la semana 52 con la dosis mensual.</a:t>
            </a:r>
            <a:r>
              <a:rPr kumimoji="0" lang="es-ES" sz="900" i="0" u="none" strike="noStrike" kern="1200" cap="none" spc="0" normalizeH="0" baseline="30000" noProof="0">
                <a:ln>
                  <a:noFill/>
                </a:ln>
                <a:solidFill>
                  <a:srgbClr val="003867"/>
                </a:solidFill>
                <a:effectLst/>
                <a:uLnTx/>
                <a:uFillTx/>
                <a:latin typeface="Arial" panose="020B0604020202020204" pitchFamily="34" charset="0"/>
                <a:ea typeface="+mn-ea"/>
                <a:cs typeface="Arial" panose="020B0604020202020204" pitchFamily="34" charset="0"/>
              </a:rPr>
              <a:t> 3</a:t>
            </a:r>
            <a:r>
              <a:rPr kumimoji="0" lang="es-ES"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rPr>
              <a:t> </a:t>
            </a:r>
            <a:endParaRPr kumimoji="0" lang="en-GB" sz="90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graphicFrame>
        <p:nvGraphicFramePr>
          <p:cNvPr id="52" name="Chart 8">
            <a:extLst>
              <a:ext uri="{FF2B5EF4-FFF2-40B4-BE49-F238E27FC236}">
                <a16:creationId xmlns:a16="http://schemas.microsoft.com/office/drawing/2014/main" id="{23FE600B-28DE-3A64-8605-787D9DCECBF1}"/>
              </a:ext>
            </a:extLst>
          </p:cNvPr>
          <p:cNvGraphicFramePr/>
          <p:nvPr/>
        </p:nvGraphicFramePr>
        <p:xfrm>
          <a:off x="5657057" y="4932784"/>
          <a:ext cx="1496201" cy="1152000"/>
        </p:xfrm>
        <a:graphic>
          <a:graphicData uri="http://schemas.openxmlformats.org/drawingml/2006/chart">
            <c:chart xmlns:c="http://schemas.openxmlformats.org/drawingml/2006/chart" xmlns:r="http://schemas.openxmlformats.org/officeDocument/2006/relationships" r:id="rId9"/>
          </a:graphicData>
        </a:graphic>
      </p:graphicFrame>
      <p:sp>
        <p:nvSpPr>
          <p:cNvPr id="53" name="CuadroTexto 52">
            <a:extLst>
              <a:ext uri="{FF2B5EF4-FFF2-40B4-BE49-F238E27FC236}">
                <a16:creationId xmlns:a16="http://schemas.microsoft.com/office/drawing/2014/main" id="{C1FE4EE2-0FC8-BA95-14EA-1D80CB8B855B}"/>
              </a:ext>
            </a:extLst>
          </p:cNvPr>
          <p:cNvSpPr txBox="1"/>
          <p:nvPr/>
        </p:nvSpPr>
        <p:spPr>
          <a:xfrm>
            <a:off x="5995665" y="5308729"/>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85% </a:t>
            </a:r>
          </a:p>
        </p:txBody>
      </p:sp>
      <p:sp>
        <p:nvSpPr>
          <p:cNvPr id="54" name="Rectángulo: esquinas redondeadas 53">
            <a:extLst>
              <a:ext uri="{FF2B5EF4-FFF2-40B4-BE49-F238E27FC236}">
                <a16:creationId xmlns:a16="http://schemas.microsoft.com/office/drawing/2014/main" id="{F1410ACA-826B-0DC2-CA76-D9A0ED731842}"/>
              </a:ext>
            </a:extLst>
          </p:cNvPr>
          <p:cNvSpPr/>
          <p:nvPr/>
        </p:nvSpPr>
        <p:spPr>
          <a:xfrm>
            <a:off x="9835126" y="1595398"/>
            <a:ext cx="2024950" cy="757138"/>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a:ea typeface="+mn-ea"/>
                <a:cs typeface="+mn-cs"/>
              </a:rPr>
              <a:t>de </a:t>
            </a:r>
            <a:r>
              <a:rPr kumimoji="0" lang="es-ES" sz="900" i="0" u="none" strike="noStrike" kern="1200" cap="none" spc="0" normalizeH="0" baseline="0" noProof="0">
                <a:ln>
                  <a:noFill/>
                </a:ln>
                <a:solidFill>
                  <a:srgbClr val="003867"/>
                </a:solidFill>
                <a:effectLst/>
                <a:uLnTx/>
                <a:uFillTx/>
                <a:latin typeface="Arial"/>
                <a:ea typeface="+mn-ea"/>
                <a:cs typeface="+mn-cs"/>
              </a:rPr>
              <a:t>pacientes analizados a los 2 años que habían alcanzado EASI 75 en la semana 16 mantuvieron la respuesta con la dosis mensual.</a:t>
            </a:r>
            <a:r>
              <a:rPr lang="es-ES" sz="900" baseline="30000">
                <a:solidFill>
                  <a:srgbClr val="003867"/>
                </a:solidFill>
                <a:latin typeface="Arial"/>
              </a:rPr>
              <a:t>4</a:t>
            </a:r>
            <a:r>
              <a:rPr kumimoji="0" lang="es-ES" sz="900" i="0" u="none" strike="noStrike" kern="1200" cap="none" spc="0" normalizeH="0" baseline="0" noProof="0">
                <a:ln>
                  <a:noFill/>
                </a:ln>
                <a:solidFill>
                  <a:srgbClr val="003867"/>
                </a:solidFill>
                <a:effectLst/>
                <a:uLnTx/>
                <a:uFillTx/>
                <a:latin typeface="Arial"/>
                <a:ea typeface="+mn-ea"/>
                <a:cs typeface="+mn-cs"/>
              </a:rPr>
              <a:t> </a:t>
            </a:r>
            <a:endParaRPr kumimoji="0" lang="en-GB" sz="900"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55" name="Chart 8">
            <a:extLst>
              <a:ext uri="{FF2B5EF4-FFF2-40B4-BE49-F238E27FC236}">
                <a16:creationId xmlns:a16="http://schemas.microsoft.com/office/drawing/2014/main" id="{00CE202F-4EC8-BEA1-58F4-97A258D90DDE}"/>
              </a:ext>
            </a:extLst>
          </p:cNvPr>
          <p:cNvGraphicFramePr/>
          <p:nvPr/>
        </p:nvGraphicFramePr>
        <p:xfrm>
          <a:off x="8828899" y="1397967"/>
          <a:ext cx="1496201" cy="1152000"/>
        </p:xfrm>
        <a:graphic>
          <a:graphicData uri="http://schemas.openxmlformats.org/drawingml/2006/chart">
            <c:chart xmlns:c="http://schemas.openxmlformats.org/drawingml/2006/chart" xmlns:r="http://schemas.openxmlformats.org/officeDocument/2006/relationships" r:id="rId10"/>
          </a:graphicData>
        </a:graphic>
      </p:graphicFrame>
      <p:sp>
        <p:nvSpPr>
          <p:cNvPr id="56" name="CuadroTexto 55">
            <a:extLst>
              <a:ext uri="{FF2B5EF4-FFF2-40B4-BE49-F238E27FC236}">
                <a16:creationId xmlns:a16="http://schemas.microsoft.com/office/drawing/2014/main" id="{44286137-9DC2-2F30-36E3-FBF45F0BFAB4}"/>
              </a:ext>
            </a:extLst>
          </p:cNvPr>
          <p:cNvSpPr txBox="1"/>
          <p:nvPr/>
        </p:nvSpPr>
        <p:spPr>
          <a:xfrm>
            <a:off x="9167507" y="1773912"/>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2000" b="1">
                <a:solidFill>
                  <a:srgbClr val="7A45B8"/>
                </a:solidFill>
                <a:latin typeface="Arial" panose="020B0604020202020204" pitchFamily="34" charset="0"/>
                <a:cs typeface="Arial" panose="020B0604020202020204" pitchFamily="34" charset="0"/>
              </a:rPr>
              <a:t>96% </a:t>
            </a:r>
          </a:p>
        </p:txBody>
      </p:sp>
      <p:sp>
        <p:nvSpPr>
          <p:cNvPr id="57" name="Rectángulo: esquinas redondeadas 224">
            <a:extLst>
              <a:ext uri="{FF2B5EF4-FFF2-40B4-BE49-F238E27FC236}">
                <a16:creationId xmlns:a16="http://schemas.microsoft.com/office/drawing/2014/main" id="{C083FE3F-4E14-9A86-E012-A436890113E9}"/>
              </a:ext>
            </a:extLst>
          </p:cNvPr>
          <p:cNvSpPr/>
          <p:nvPr/>
        </p:nvSpPr>
        <p:spPr>
          <a:xfrm>
            <a:off x="9835126" y="2668488"/>
            <a:ext cx="2004161" cy="791182"/>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a:ea typeface="+mn-ea"/>
                <a:cs typeface="+mn-cs"/>
              </a:rPr>
              <a:t>de </a:t>
            </a:r>
            <a:r>
              <a:rPr kumimoji="0" lang="en-US" sz="900" i="0" u="none" strike="noStrike" kern="1200" cap="none" spc="0" normalizeH="0" baseline="0" noProof="0" err="1">
                <a:ln>
                  <a:noFill/>
                </a:ln>
                <a:solidFill>
                  <a:srgbClr val="003867"/>
                </a:solidFill>
                <a:effectLst/>
                <a:uLnTx/>
                <a:uFillTx/>
                <a:latin typeface="Arial"/>
                <a:ea typeface="+mn-ea"/>
                <a:cs typeface="+mn-cs"/>
              </a:rPr>
              <a:t>los</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pacientes</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err="1">
                <a:ln>
                  <a:noFill/>
                </a:ln>
                <a:solidFill>
                  <a:srgbClr val="003867"/>
                </a:solidFill>
                <a:effectLst/>
                <a:uLnTx/>
                <a:uFillTx/>
                <a:latin typeface="Arial"/>
                <a:ea typeface="+mn-ea"/>
                <a:cs typeface="+mn-cs"/>
              </a:rPr>
              <a:t>analizados</a:t>
            </a:r>
            <a:r>
              <a:rPr kumimoji="0" lang="en-US" sz="900" i="0" u="none" strike="noStrike" kern="1200" cap="none" spc="0" normalizeH="0" baseline="0" noProof="0">
                <a:ln>
                  <a:noFill/>
                </a:ln>
                <a:solidFill>
                  <a:srgbClr val="003867"/>
                </a:solidFill>
                <a:effectLst/>
                <a:uLnTx/>
                <a:uFillTx/>
                <a:latin typeface="Arial"/>
                <a:ea typeface="+mn-ea"/>
                <a:cs typeface="+mn-cs"/>
              </a:rPr>
              <a:t> a </a:t>
            </a:r>
            <a:r>
              <a:rPr kumimoji="0" lang="en-US" sz="900" i="0" u="none" strike="noStrike" kern="1200" cap="none" spc="0" normalizeH="0" baseline="0" noProof="0" err="1">
                <a:ln>
                  <a:noFill/>
                </a:ln>
                <a:solidFill>
                  <a:srgbClr val="003867"/>
                </a:solidFill>
                <a:effectLst/>
                <a:uLnTx/>
                <a:uFillTx/>
                <a:latin typeface="Arial"/>
                <a:ea typeface="+mn-ea"/>
                <a:cs typeface="+mn-cs"/>
              </a:rPr>
              <a:t>los</a:t>
            </a:r>
            <a:r>
              <a:rPr kumimoji="0" lang="en-US" sz="900" i="0" u="none" strike="noStrike" kern="1200" cap="none" spc="0" normalizeH="0" baseline="0" noProof="0">
                <a:ln>
                  <a:noFill/>
                </a:ln>
                <a:solidFill>
                  <a:srgbClr val="003867"/>
                </a:solidFill>
                <a:effectLst/>
                <a:uLnTx/>
                <a:uFillTx/>
                <a:latin typeface="Arial"/>
                <a:ea typeface="+mn-ea"/>
                <a:cs typeface="+mn-cs"/>
              </a:rPr>
              <a:t> 2 </a:t>
            </a:r>
            <a:r>
              <a:rPr kumimoji="0" lang="en-US" sz="900" i="0" u="none" strike="noStrike" kern="1200" cap="none" spc="0" normalizeH="0" baseline="0" noProof="0" err="1">
                <a:ln>
                  <a:noFill/>
                </a:ln>
                <a:solidFill>
                  <a:srgbClr val="003867"/>
                </a:solidFill>
                <a:effectLst/>
                <a:uLnTx/>
                <a:uFillTx/>
                <a:latin typeface="Arial"/>
                <a:ea typeface="+mn-ea"/>
                <a:cs typeface="+mn-cs"/>
              </a:rPr>
              <a:t>años</a:t>
            </a:r>
            <a:r>
              <a:rPr kumimoji="0" lang="en-US" sz="900" i="0" u="none" strike="noStrike" kern="1200" cap="none" spc="0" normalizeH="0" baseline="0" noProof="0">
                <a:ln>
                  <a:noFill/>
                </a:ln>
                <a:solidFill>
                  <a:srgbClr val="003867"/>
                </a:solidFill>
                <a:effectLst/>
                <a:uLnTx/>
                <a:uFillTx/>
                <a:latin typeface="Arial"/>
                <a:ea typeface="+mn-ea"/>
                <a:cs typeface="+mn-cs"/>
              </a:rPr>
              <a:t>, que </a:t>
            </a:r>
            <a:r>
              <a:rPr kumimoji="0" lang="en-US" sz="900" i="0" u="none" strike="noStrike" kern="1200" cap="none" spc="0" normalizeH="0" baseline="0" noProof="0" dirty="0" err="1">
                <a:ln>
                  <a:noFill/>
                </a:ln>
                <a:solidFill>
                  <a:srgbClr val="003867"/>
                </a:solidFill>
                <a:effectLst/>
                <a:uLnTx/>
                <a:uFillTx/>
                <a:latin typeface="Arial"/>
                <a:ea typeface="+mn-ea"/>
                <a:cs typeface="+mn-cs"/>
              </a:rPr>
              <a:t>habían</a:t>
            </a:r>
            <a:r>
              <a:rPr kumimoji="0" lang="en-US" sz="900" i="0" u="none" strike="noStrike" kern="1200" cap="none" spc="0" normalizeH="0" baseline="0" noProof="0" dirty="0">
                <a:ln>
                  <a:noFill/>
                </a:ln>
                <a:solidFill>
                  <a:srgbClr val="003867"/>
                </a:solidFill>
                <a:effectLst/>
                <a:uLnTx/>
                <a:uFillTx/>
                <a:latin typeface="Arial"/>
                <a:ea typeface="+mn-ea"/>
                <a:cs typeface="+mn-cs"/>
              </a:rPr>
              <a:t> </a:t>
            </a:r>
            <a:r>
              <a:rPr kumimoji="0" lang="en-US" sz="900" i="0" u="none" strike="noStrike" kern="1200" cap="none" spc="0" normalizeH="0" baseline="0" noProof="0" dirty="0" err="1">
                <a:ln>
                  <a:noFill/>
                </a:ln>
                <a:solidFill>
                  <a:srgbClr val="003867"/>
                </a:solidFill>
                <a:effectLst/>
                <a:uLnTx/>
                <a:uFillTx/>
                <a:latin typeface="Arial"/>
                <a:ea typeface="+mn-ea"/>
                <a:cs typeface="+mn-cs"/>
              </a:rPr>
              <a:t>alcanzado</a:t>
            </a:r>
            <a:r>
              <a:rPr kumimoji="0" lang="en-US" sz="900" i="0" u="none" strike="noStrike" kern="1200" cap="none" spc="0" normalizeH="0" baseline="0" noProof="0" dirty="0">
                <a:ln>
                  <a:noFill/>
                </a:ln>
                <a:solidFill>
                  <a:srgbClr val="003867"/>
                </a:solidFill>
                <a:effectLst/>
                <a:uLnTx/>
                <a:uFillTx/>
                <a:latin typeface="Arial"/>
                <a:ea typeface="+mn-ea"/>
                <a:cs typeface="+mn-cs"/>
              </a:rPr>
              <a:t> EASI-90 </a:t>
            </a:r>
            <a:r>
              <a:rPr kumimoji="0" lang="en-US" sz="900" i="0" u="none" strike="noStrike" kern="1200" cap="none" spc="0" normalizeH="0" baseline="0" noProof="0" dirty="0" err="1">
                <a:ln>
                  <a:noFill/>
                </a:ln>
                <a:solidFill>
                  <a:srgbClr val="003867"/>
                </a:solidFill>
                <a:effectLst/>
                <a:uLnTx/>
                <a:uFillTx/>
                <a:latin typeface="Arial"/>
                <a:ea typeface="+mn-ea"/>
                <a:cs typeface="+mn-cs"/>
              </a:rPr>
              <a:t>mantuvieron</a:t>
            </a:r>
            <a:r>
              <a:rPr kumimoji="0" lang="en-US" sz="900" i="0" u="none" strike="noStrike" kern="1200" cap="none" spc="0" normalizeH="0" baseline="0" noProof="0" dirty="0">
                <a:ln>
                  <a:noFill/>
                </a:ln>
                <a:solidFill>
                  <a:srgbClr val="003867"/>
                </a:solidFill>
                <a:effectLst/>
                <a:uLnTx/>
                <a:uFillTx/>
                <a:latin typeface="Arial"/>
                <a:ea typeface="+mn-ea"/>
                <a:cs typeface="+mn-cs"/>
              </a:rPr>
              <a:t> la </a:t>
            </a:r>
            <a:r>
              <a:rPr kumimoji="0" lang="en-US" sz="900" i="0" u="none" strike="noStrike" kern="1200" cap="none" spc="0" normalizeH="0" baseline="0" noProof="0" err="1">
                <a:ln>
                  <a:noFill/>
                </a:ln>
                <a:solidFill>
                  <a:srgbClr val="003867"/>
                </a:solidFill>
                <a:effectLst/>
                <a:uLnTx/>
                <a:uFillTx/>
                <a:latin typeface="Arial"/>
                <a:ea typeface="+mn-ea"/>
                <a:cs typeface="+mn-cs"/>
              </a:rPr>
              <a:t>respuesta</a:t>
            </a:r>
            <a:r>
              <a:rPr kumimoji="0" lang="en-US" sz="900" i="0" u="none" strike="noStrike" kern="1200" cap="none" spc="0" normalizeH="0" baseline="0" noProof="0">
                <a:ln>
                  <a:noFill/>
                </a:ln>
                <a:solidFill>
                  <a:srgbClr val="003867"/>
                </a:solidFill>
                <a:effectLst/>
                <a:uLnTx/>
                <a:uFillTx/>
                <a:latin typeface="Arial"/>
                <a:ea typeface="+mn-ea"/>
                <a:cs typeface="+mn-cs"/>
              </a:rPr>
              <a:t> a la </a:t>
            </a:r>
            <a:r>
              <a:rPr kumimoji="0" lang="en-US" sz="900" i="0" u="none" strike="noStrike" kern="1200" cap="none" spc="0" normalizeH="0" baseline="0" noProof="0" err="1">
                <a:ln>
                  <a:noFill/>
                </a:ln>
                <a:solidFill>
                  <a:srgbClr val="003867"/>
                </a:solidFill>
                <a:effectLst/>
                <a:uLnTx/>
                <a:uFillTx/>
                <a:latin typeface="Arial"/>
                <a:ea typeface="+mn-ea"/>
                <a:cs typeface="+mn-cs"/>
              </a:rPr>
              <a:t>semana</a:t>
            </a:r>
            <a:r>
              <a:rPr kumimoji="0" lang="en-US" sz="900" i="0" u="none" strike="noStrike" kern="1200" cap="none" spc="0" normalizeH="0" baseline="0" noProof="0">
                <a:ln>
                  <a:noFill/>
                </a:ln>
                <a:solidFill>
                  <a:srgbClr val="003867"/>
                </a:solidFill>
                <a:effectLst/>
                <a:uLnTx/>
                <a:uFillTx/>
                <a:latin typeface="Arial"/>
                <a:ea typeface="+mn-ea"/>
                <a:cs typeface="+mn-cs"/>
              </a:rPr>
              <a:t> 104 con </a:t>
            </a:r>
            <a:r>
              <a:rPr kumimoji="0" lang="en-US" sz="900" i="0" u="none" strike="noStrike" kern="1200" cap="none" spc="0" normalizeH="0" baseline="0" noProof="0" err="1">
                <a:ln>
                  <a:noFill/>
                </a:ln>
                <a:solidFill>
                  <a:srgbClr val="003867"/>
                </a:solidFill>
                <a:effectLst/>
                <a:uLnTx/>
                <a:uFillTx/>
                <a:latin typeface="Arial"/>
                <a:ea typeface="+mn-ea"/>
                <a:cs typeface="+mn-cs"/>
              </a:rPr>
              <a:t>una</a:t>
            </a:r>
            <a:r>
              <a:rPr kumimoji="0" lang="en-US" sz="900" i="0" u="none" strike="noStrike" kern="1200" cap="none" spc="0" normalizeH="0" baseline="0" noProof="0">
                <a:ln>
                  <a:noFill/>
                </a:ln>
                <a:solidFill>
                  <a:srgbClr val="003867"/>
                </a:solidFill>
                <a:effectLst/>
                <a:uLnTx/>
                <a:uFillTx/>
                <a:latin typeface="Arial"/>
                <a:ea typeface="+mn-ea"/>
                <a:cs typeface="+mn-cs"/>
              </a:rPr>
              <a:t> </a:t>
            </a:r>
            <a:r>
              <a:rPr kumimoji="0" lang="en-US" sz="900" i="0" u="none" strike="noStrike" kern="1200" cap="none" spc="0" normalizeH="0" baseline="0" noProof="0" dirty="0" err="1">
                <a:ln>
                  <a:noFill/>
                </a:ln>
                <a:solidFill>
                  <a:srgbClr val="003867"/>
                </a:solidFill>
                <a:effectLst/>
                <a:uLnTx/>
                <a:uFillTx/>
                <a:latin typeface="Arial"/>
                <a:ea typeface="+mn-ea"/>
                <a:cs typeface="+mn-cs"/>
              </a:rPr>
              <a:t>dosismensual</a:t>
            </a:r>
            <a:r>
              <a:rPr lang="en-US" sz="900" baseline="30000" dirty="0">
                <a:solidFill>
                  <a:srgbClr val="003867"/>
                </a:solidFill>
                <a:latin typeface="Arial"/>
              </a:rPr>
              <a:t>4</a:t>
            </a:r>
            <a:endParaRPr kumimoji="0" lang="en-US" sz="900" i="0" u="none" strike="noStrike" kern="1200" cap="none" spc="0" normalizeH="0" baseline="30000" noProof="0">
              <a:ln>
                <a:noFill/>
              </a:ln>
              <a:solidFill>
                <a:srgbClr val="003867"/>
              </a:solidFill>
              <a:effectLst/>
              <a:uLnTx/>
              <a:uFillTx/>
              <a:latin typeface="Arial"/>
              <a:ea typeface="+mn-ea"/>
              <a:cs typeface="+mn-cs"/>
            </a:endParaRPr>
          </a:p>
        </p:txBody>
      </p:sp>
      <p:graphicFrame>
        <p:nvGraphicFramePr>
          <p:cNvPr id="58" name="Chart 8">
            <a:extLst>
              <a:ext uri="{FF2B5EF4-FFF2-40B4-BE49-F238E27FC236}">
                <a16:creationId xmlns:a16="http://schemas.microsoft.com/office/drawing/2014/main" id="{26E29F71-0194-F84E-62CD-71F3A4A407CB}"/>
              </a:ext>
            </a:extLst>
          </p:cNvPr>
          <p:cNvGraphicFramePr/>
          <p:nvPr/>
        </p:nvGraphicFramePr>
        <p:xfrm>
          <a:off x="8828899" y="2488079"/>
          <a:ext cx="1496201" cy="1152000"/>
        </p:xfrm>
        <a:graphic>
          <a:graphicData uri="http://schemas.openxmlformats.org/drawingml/2006/chart">
            <c:chart xmlns:c="http://schemas.openxmlformats.org/drawingml/2006/chart" xmlns:r="http://schemas.openxmlformats.org/officeDocument/2006/relationships" r:id="rId11"/>
          </a:graphicData>
        </a:graphic>
      </p:graphicFrame>
      <p:sp>
        <p:nvSpPr>
          <p:cNvPr id="59" name="CuadroTexto 58">
            <a:extLst>
              <a:ext uri="{FF2B5EF4-FFF2-40B4-BE49-F238E27FC236}">
                <a16:creationId xmlns:a16="http://schemas.microsoft.com/office/drawing/2014/main" id="{1B814A58-F148-C00C-1134-439B8415346C}"/>
              </a:ext>
            </a:extLst>
          </p:cNvPr>
          <p:cNvSpPr txBox="1"/>
          <p:nvPr/>
        </p:nvSpPr>
        <p:spPr>
          <a:xfrm>
            <a:off x="9167507" y="286402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2000" b="1">
                <a:solidFill>
                  <a:srgbClr val="7A45B8"/>
                </a:solidFill>
                <a:latin typeface="Arial" panose="020B0604020202020204" pitchFamily="34" charset="0"/>
                <a:cs typeface="Arial" panose="020B0604020202020204" pitchFamily="34" charset="0"/>
              </a:rPr>
              <a:t>83% </a:t>
            </a:r>
          </a:p>
        </p:txBody>
      </p:sp>
      <p:sp>
        <p:nvSpPr>
          <p:cNvPr id="60" name="Rectángulo: esquinas redondeadas 59">
            <a:extLst>
              <a:ext uri="{FF2B5EF4-FFF2-40B4-BE49-F238E27FC236}">
                <a16:creationId xmlns:a16="http://schemas.microsoft.com/office/drawing/2014/main" id="{D36B6721-C71E-BC09-0395-EDB9BF99E0AF}"/>
              </a:ext>
            </a:extLst>
          </p:cNvPr>
          <p:cNvSpPr/>
          <p:nvPr/>
        </p:nvSpPr>
        <p:spPr>
          <a:xfrm>
            <a:off x="9835126" y="3988764"/>
            <a:ext cx="2004161" cy="800414"/>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a:ea typeface="+mn-ea"/>
                <a:cs typeface="+mn-cs"/>
              </a:rPr>
              <a:t>de </a:t>
            </a:r>
            <a:r>
              <a:rPr kumimoji="0" lang="es-ES" sz="900" i="0" u="none" strike="noStrike" kern="1200" cap="none" spc="0" normalizeH="0" baseline="0" noProof="0">
                <a:ln>
                  <a:noFill/>
                </a:ln>
                <a:solidFill>
                  <a:srgbClr val="003867"/>
                </a:solidFill>
                <a:effectLst/>
                <a:uLnTx/>
                <a:uFillTx/>
                <a:latin typeface="Arial"/>
                <a:ea typeface="+mn-ea"/>
                <a:cs typeface="+mn-cs"/>
              </a:rPr>
              <a:t>pacientes analizados a los 2 años que habían alcanzado IGA 0/1 en la semana 16 mantuvieron la respuesta con la dosis mensual.</a:t>
            </a:r>
            <a:r>
              <a:rPr kumimoji="0" lang="es-ES" sz="900" i="0" u="none" strike="noStrike" kern="1200" cap="none" spc="0" normalizeH="0" baseline="30000" noProof="0">
                <a:ln>
                  <a:noFill/>
                </a:ln>
                <a:solidFill>
                  <a:srgbClr val="003867"/>
                </a:solidFill>
                <a:effectLst/>
                <a:uLnTx/>
                <a:uFillTx/>
                <a:latin typeface="Arial"/>
                <a:ea typeface="+mn-ea"/>
                <a:cs typeface="+mn-cs"/>
              </a:rPr>
              <a:t> 4</a:t>
            </a:r>
            <a:r>
              <a:rPr kumimoji="0" lang="es-ES" sz="900" i="0" u="none" strike="noStrike" kern="1200" cap="none" spc="0" normalizeH="0" baseline="0" noProof="0">
                <a:ln>
                  <a:noFill/>
                </a:ln>
                <a:solidFill>
                  <a:srgbClr val="003867"/>
                </a:solidFill>
                <a:effectLst/>
                <a:uLnTx/>
                <a:uFillTx/>
                <a:latin typeface="Arial"/>
                <a:ea typeface="+mn-ea"/>
                <a:cs typeface="+mn-cs"/>
              </a:rPr>
              <a:t> </a:t>
            </a:r>
            <a:endParaRPr kumimoji="0" lang="en-GB" sz="900"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61" name="Chart 8">
            <a:extLst>
              <a:ext uri="{FF2B5EF4-FFF2-40B4-BE49-F238E27FC236}">
                <a16:creationId xmlns:a16="http://schemas.microsoft.com/office/drawing/2014/main" id="{263D0D86-ED34-D0C3-CD9C-9ACCF3FA0B22}"/>
              </a:ext>
            </a:extLst>
          </p:cNvPr>
          <p:cNvGraphicFramePr/>
          <p:nvPr/>
        </p:nvGraphicFramePr>
        <p:xfrm>
          <a:off x="8828899" y="3812971"/>
          <a:ext cx="1496201" cy="1152000"/>
        </p:xfrm>
        <a:graphic>
          <a:graphicData uri="http://schemas.openxmlformats.org/drawingml/2006/chart">
            <c:chart xmlns:c="http://schemas.openxmlformats.org/drawingml/2006/chart" xmlns:r="http://schemas.openxmlformats.org/officeDocument/2006/relationships" r:id="rId12"/>
          </a:graphicData>
        </a:graphic>
      </p:graphicFrame>
      <p:sp>
        <p:nvSpPr>
          <p:cNvPr id="62" name="CuadroTexto 61">
            <a:extLst>
              <a:ext uri="{FF2B5EF4-FFF2-40B4-BE49-F238E27FC236}">
                <a16:creationId xmlns:a16="http://schemas.microsoft.com/office/drawing/2014/main" id="{4C888742-4E60-F595-862D-3F59114B872C}"/>
              </a:ext>
            </a:extLst>
          </p:cNvPr>
          <p:cNvSpPr txBox="1"/>
          <p:nvPr/>
        </p:nvSpPr>
        <p:spPr>
          <a:xfrm>
            <a:off x="9167507" y="4188916"/>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2000" b="1">
                <a:solidFill>
                  <a:srgbClr val="7A45B8"/>
                </a:solidFill>
                <a:latin typeface="Arial" panose="020B0604020202020204" pitchFamily="34" charset="0"/>
                <a:cs typeface="Arial" panose="020B0604020202020204" pitchFamily="34" charset="0"/>
              </a:rPr>
              <a:t>76% </a:t>
            </a:r>
          </a:p>
        </p:txBody>
      </p:sp>
      <p:sp>
        <p:nvSpPr>
          <p:cNvPr id="63" name="Rectángulo: esquinas redondeadas 62">
            <a:extLst>
              <a:ext uri="{FF2B5EF4-FFF2-40B4-BE49-F238E27FC236}">
                <a16:creationId xmlns:a16="http://schemas.microsoft.com/office/drawing/2014/main" id="{0D27D982-19E3-5D3B-1C31-FAE9FBD00F23}"/>
              </a:ext>
            </a:extLst>
          </p:cNvPr>
          <p:cNvSpPr/>
          <p:nvPr/>
        </p:nvSpPr>
        <p:spPr>
          <a:xfrm>
            <a:off x="9835126" y="5092241"/>
            <a:ext cx="2004161" cy="833086"/>
          </a:xfrm>
          <a:prstGeom prst="roundRect">
            <a:avLst>
              <a:gd name="adj" fmla="val 9903"/>
            </a:avLst>
          </a:prstGeom>
          <a:solidFill>
            <a:srgbClr val="F1F2F2"/>
          </a:solidFill>
          <a:ln w="25400" cap="flat" cmpd="sng" algn="ctr">
            <a:noFill/>
            <a:prstDash val="solid"/>
          </a:ln>
          <a:effectLst/>
        </p:spPr>
        <p:txBody>
          <a:bodyPr rtlCol="0" anchor="ctr"/>
          <a:lstStyle/>
          <a:p>
            <a:pPr marL="176213" marR="0" lvl="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srgbClr val="003867"/>
                </a:solidFill>
                <a:effectLst/>
                <a:uLnTx/>
                <a:uFillTx/>
                <a:latin typeface="Arial"/>
                <a:ea typeface="+mn-ea"/>
                <a:cs typeface="+mn-cs"/>
              </a:rPr>
              <a:t>de </a:t>
            </a:r>
            <a:r>
              <a:rPr kumimoji="0" lang="es-ES" sz="900" i="0" u="none" strike="noStrike" kern="1200" cap="none" spc="0" normalizeH="0" baseline="0" noProof="0">
                <a:ln>
                  <a:noFill/>
                </a:ln>
                <a:solidFill>
                  <a:srgbClr val="003867"/>
                </a:solidFill>
                <a:effectLst/>
                <a:uLnTx/>
                <a:uFillTx/>
                <a:latin typeface="Arial"/>
                <a:ea typeface="+mn-ea"/>
                <a:cs typeface="+mn-cs"/>
              </a:rPr>
              <a:t>pacientes analizados a 2 años que habían respondido en la semana 16 mantuvieron la mejora del prurito con la dosis mensual.</a:t>
            </a:r>
            <a:r>
              <a:rPr lang="es-ES" sz="900" baseline="30000">
                <a:solidFill>
                  <a:srgbClr val="003867"/>
                </a:solidFill>
                <a:latin typeface="Arial"/>
              </a:rPr>
              <a:t>4</a:t>
            </a:r>
            <a:r>
              <a:rPr kumimoji="0" lang="es-ES" sz="900" i="0" u="none" strike="noStrike" kern="1200" cap="none" spc="0" normalizeH="0" baseline="0" noProof="0">
                <a:ln>
                  <a:noFill/>
                </a:ln>
                <a:solidFill>
                  <a:srgbClr val="003867"/>
                </a:solidFill>
                <a:effectLst/>
                <a:uLnTx/>
                <a:uFillTx/>
                <a:latin typeface="Arial"/>
                <a:ea typeface="+mn-ea"/>
                <a:cs typeface="+mn-cs"/>
              </a:rPr>
              <a:t> </a:t>
            </a:r>
            <a:endParaRPr kumimoji="0" lang="en-GB" sz="900" i="0" u="none" strike="noStrike" kern="1200" cap="none" spc="0" normalizeH="0" baseline="0" noProof="0">
              <a:ln>
                <a:noFill/>
              </a:ln>
              <a:solidFill>
                <a:srgbClr val="003867"/>
              </a:solidFill>
              <a:effectLst/>
              <a:uLnTx/>
              <a:uFillTx/>
              <a:latin typeface="Arial"/>
              <a:ea typeface="+mn-ea"/>
              <a:cs typeface="+mn-cs"/>
            </a:endParaRPr>
          </a:p>
        </p:txBody>
      </p:sp>
      <p:graphicFrame>
        <p:nvGraphicFramePr>
          <p:cNvPr id="64" name="Chart 8">
            <a:extLst>
              <a:ext uri="{FF2B5EF4-FFF2-40B4-BE49-F238E27FC236}">
                <a16:creationId xmlns:a16="http://schemas.microsoft.com/office/drawing/2014/main" id="{C94A91A5-0824-733A-DE99-BF405060104F}"/>
              </a:ext>
            </a:extLst>
          </p:cNvPr>
          <p:cNvGraphicFramePr/>
          <p:nvPr/>
        </p:nvGraphicFramePr>
        <p:xfrm>
          <a:off x="8828899" y="4932784"/>
          <a:ext cx="1496201" cy="1152000"/>
        </p:xfrm>
        <a:graphic>
          <a:graphicData uri="http://schemas.openxmlformats.org/drawingml/2006/chart">
            <c:chart xmlns:c="http://schemas.openxmlformats.org/drawingml/2006/chart" xmlns:r="http://schemas.openxmlformats.org/officeDocument/2006/relationships" r:id="rId13"/>
          </a:graphicData>
        </a:graphic>
      </p:graphicFrame>
      <p:sp>
        <p:nvSpPr>
          <p:cNvPr id="65" name="CuadroTexto 64">
            <a:extLst>
              <a:ext uri="{FF2B5EF4-FFF2-40B4-BE49-F238E27FC236}">
                <a16:creationId xmlns:a16="http://schemas.microsoft.com/office/drawing/2014/main" id="{48E63ADC-F09A-49D6-880E-07DF0FE05541}"/>
              </a:ext>
            </a:extLst>
          </p:cNvPr>
          <p:cNvSpPr txBox="1"/>
          <p:nvPr/>
        </p:nvSpPr>
        <p:spPr>
          <a:xfrm>
            <a:off x="9167507" y="5308729"/>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2000" b="1">
                <a:solidFill>
                  <a:srgbClr val="7A45B8"/>
                </a:solidFill>
                <a:latin typeface="Arial" panose="020B0604020202020204" pitchFamily="34" charset="0"/>
                <a:cs typeface="Arial" panose="020B0604020202020204" pitchFamily="34" charset="0"/>
              </a:rPr>
              <a:t>90% </a:t>
            </a:r>
          </a:p>
        </p:txBody>
      </p:sp>
      <p:sp>
        <p:nvSpPr>
          <p:cNvPr id="48" name="CuadroTexto 47">
            <a:extLst>
              <a:ext uri="{FF2B5EF4-FFF2-40B4-BE49-F238E27FC236}">
                <a16:creationId xmlns:a16="http://schemas.microsoft.com/office/drawing/2014/main" id="{54C90F76-9AF5-5C04-F009-7DBF6878ECEF}"/>
              </a:ext>
            </a:extLst>
          </p:cNvPr>
          <p:cNvSpPr txBox="1"/>
          <p:nvPr/>
        </p:nvSpPr>
        <p:spPr>
          <a:xfrm>
            <a:off x="6023107" y="4188916"/>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77% </a:t>
            </a:r>
          </a:p>
        </p:txBody>
      </p:sp>
      <p:sp>
        <p:nvSpPr>
          <p:cNvPr id="17" name="CuadroTexto 16">
            <a:extLst>
              <a:ext uri="{FF2B5EF4-FFF2-40B4-BE49-F238E27FC236}">
                <a16:creationId xmlns:a16="http://schemas.microsoft.com/office/drawing/2014/main" id="{3EB552D5-E867-6DA6-0569-78C06B5C3E2F}"/>
              </a:ext>
            </a:extLst>
          </p:cNvPr>
          <p:cNvSpPr txBox="1"/>
          <p:nvPr/>
        </p:nvSpPr>
        <p:spPr>
          <a:xfrm>
            <a:off x="2495024" y="1773912"/>
            <a:ext cx="764825"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59% </a:t>
            </a:r>
          </a:p>
        </p:txBody>
      </p:sp>
      <p:sp>
        <p:nvSpPr>
          <p:cNvPr id="24" name="CuadroTexto 23">
            <a:extLst>
              <a:ext uri="{FF2B5EF4-FFF2-40B4-BE49-F238E27FC236}">
                <a16:creationId xmlns:a16="http://schemas.microsoft.com/office/drawing/2014/main" id="{C1B793BA-E01F-1101-22D5-B427BD7CC2AC}"/>
              </a:ext>
            </a:extLst>
          </p:cNvPr>
          <p:cNvSpPr txBox="1"/>
          <p:nvPr/>
        </p:nvSpPr>
        <p:spPr>
          <a:xfrm>
            <a:off x="2504703" y="2864024"/>
            <a:ext cx="745467"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7A45B8"/>
                </a:solidFill>
                <a:effectLst/>
                <a:uLnTx/>
                <a:uFillTx/>
                <a:latin typeface="Arial" panose="020B0604020202020204" pitchFamily="34" charset="0"/>
                <a:cs typeface="Arial" panose="020B0604020202020204" pitchFamily="34" charset="0"/>
              </a:rPr>
              <a:t>38% </a:t>
            </a:r>
          </a:p>
        </p:txBody>
      </p:sp>
      <p:sp>
        <p:nvSpPr>
          <p:cNvPr id="27" name="CuadroTexto 26">
            <a:extLst>
              <a:ext uri="{FF2B5EF4-FFF2-40B4-BE49-F238E27FC236}">
                <a16:creationId xmlns:a16="http://schemas.microsoft.com/office/drawing/2014/main" id="{3B11F638-E0C9-0B84-F2BB-65E36991C23B}"/>
              </a:ext>
            </a:extLst>
          </p:cNvPr>
          <p:cNvSpPr txBox="1"/>
          <p:nvPr/>
        </p:nvSpPr>
        <p:spPr>
          <a:xfrm>
            <a:off x="2527194" y="4188916"/>
            <a:ext cx="700485" cy="400110"/>
          </a:xfrm>
          <a:prstGeom prst="rect">
            <a:avLst/>
          </a:prstGeom>
          <a:no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a:ln>
                  <a:noFill/>
                </a:ln>
                <a:solidFill>
                  <a:srgbClr val="7A45B8"/>
                </a:solidFill>
                <a:effectLst/>
                <a:uLnTx/>
                <a:uFillTx/>
                <a:latin typeface="Arial" panose="020B0604020202020204" pitchFamily="34" charset="0"/>
                <a:cs typeface="Arial" panose="020B0604020202020204" pitchFamily="34" charset="0"/>
              </a:rPr>
              <a:t>43% </a:t>
            </a:r>
          </a:p>
        </p:txBody>
      </p:sp>
      <p:sp>
        <p:nvSpPr>
          <p:cNvPr id="32" name="CuadroTexto 31">
            <a:extLst>
              <a:ext uri="{FF2B5EF4-FFF2-40B4-BE49-F238E27FC236}">
                <a16:creationId xmlns:a16="http://schemas.microsoft.com/office/drawing/2014/main" id="{794E0B24-EAD7-0ED6-8D35-CCF3656A6241}"/>
              </a:ext>
            </a:extLst>
          </p:cNvPr>
          <p:cNvSpPr txBox="1"/>
          <p:nvPr/>
        </p:nvSpPr>
        <p:spPr>
          <a:xfrm>
            <a:off x="2467944" y="5308729"/>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2000" b="1">
                <a:solidFill>
                  <a:srgbClr val="7A45B8"/>
                </a:solidFill>
                <a:latin typeface="Arial" panose="020B0604020202020204" pitchFamily="34" charset="0"/>
                <a:cs typeface="Arial" panose="020B0604020202020204" pitchFamily="34" charset="0"/>
              </a:rPr>
              <a:t>46% </a:t>
            </a:r>
          </a:p>
        </p:txBody>
      </p:sp>
    </p:spTree>
    <p:extLst>
      <p:ext uri="{BB962C8B-B14F-4D97-AF65-F5344CB8AC3E}">
        <p14:creationId xmlns:p14="http://schemas.microsoft.com/office/powerpoint/2010/main" val="709002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 Rectángulo, Cuadrado&#10;&#10;Descripción generada automáticamente">
            <a:extLst>
              <a:ext uri="{FF2B5EF4-FFF2-40B4-BE49-F238E27FC236}">
                <a16:creationId xmlns:a16="http://schemas.microsoft.com/office/drawing/2014/main" id="{525D7EC7-77BE-342E-9626-105738056254}"/>
              </a:ext>
            </a:extLst>
          </p:cNvPr>
          <p:cNvPicPr>
            <a:picLocks noChangeAspect="1"/>
          </p:cNvPicPr>
          <p:nvPr/>
        </p:nvPicPr>
        <p:blipFill>
          <a:blip r:embed="rId2"/>
          <a:stretch>
            <a:fillRect/>
          </a:stretch>
        </p:blipFill>
        <p:spPr>
          <a:xfrm>
            <a:off x="606249" y="1024287"/>
            <a:ext cx="3615792" cy="4590764"/>
          </a:xfrm>
          <a:prstGeom prst="rect">
            <a:avLst/>
          </a:prstGeom>
        </p:spPr>
      </p:pic>
      <p:pic>
        <p:nvPicPr>
          <p:cNvPr id="14" name="Imagen 13" descr="Forma, Rectángulo, Cuadrado&#10;&#10;Descripción generada automáticamente">
            <a:extLst>
              <a:ext uri="{FF2B5EF4-FFF2-40B4-BE49-F238E27FC236}">
                <a16:creationId xmlns:a16="http://schemas.microsoft.com/office/drawing/2014/main" id="{9C4E7035-0D7A-630E-F32B-75EE096EF125}"/>
              </a:ext>
            </a:extLst>
          </p:cNvPr>
          <p:cNvPicPr>
            <a:picLocks noChangeAspect="1"/>
          </p:cNvPicPr>
          <p:nvPr/>
        </p:nvPicPr>
        <p:blipFill>
          <a:blip r:embed="rId2">
            <a:alphaModFix amt="30000"/>
          </a:blip>
          <a:stretch>
            <a:fillRect/>
          </a:stretch>
        </p:blipFill>
        <p:spPr>
          <a:xfrm>
            <a:off x="617551" y="1024287"/>
            <a:ext cx="3615792" cy="4590764"/>
          </a:xfrm>
          <a:prstGeom prst="rect">
            <a:avLst/>
          </a:prstGeom>
        </p:spPr>
      </p:pic>
      <p:grpSp>
        <p:nvGrpSpPr>
          <p:cNvPr id="8" name="Grupo 7">
            <a:extLst>
              <a:ext uri="{FF2B5EF4-FFF2-40B4-BE49-F238E27FC236}">
                <a16:creationId xmlns:a16="http://schemas.microsoft.com/office/drawing/2014/main" id="{B75950F3-C178-749F-E5C0-B4EB8C163501}"/>
              </a:ext>
            </a:extLst>
          </p:cNvPr>
          <p:cNvGrpSpPr/>
          <p:nvPr/>
        </p:nvGrpSpPr>
        <p:grpSpPr>
          <a:xfrm>
            <a:off x="4276440" y="1024287"/>
            <a:ext cx="3619333" cy="4590764"/>
            <a:chOff x="533758" y="1276460"/>
            <a:chExt cx="5518467" cy="4305080"/>
          </a:xfrm>
        </p:grpSpPr>
        <p:sp>
          <p:nvSpPr>
            <p:cNvPr id="12" name="Rectángulo redondeado 11">
              <a:extLst>
                <a:ext uri="{FF2B5EF4-FFF2-40B4-BE49-F238E27FC236}">
                  <a16:creationId xmlns:a16="http://schemas.microsoft.com/office/drawing/2014/main" id="{91AE1738-09A7-7407-2E05-EE5EB1B46E74}"/>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Forma, Rectángulo, Cuadrado&#10;&#10;Descripción generada automáticamente">
              <a:extLst>
                <a:ext uri="{FF2B5EF4-FFF2-40B4-BE49-F238E27FC236}">
                  <a16:creationId xmlns:a16="http://schemas.microsoft.com/office/drawing/2014/main" id="{6F06A83B-FC09-B0EF-BB87-16EFBC52AE72}"/>
                </a:ext>
              </a:extLst>
            </p:cNvPr>
            <p:cNvPicPr>
              <a:picLocks noChangeAspect="1"/>
            </p:cNvPicPr>
            <p:nvPr/>
          </p:nvPicPr>
          <p:blipFill>
            <a:blip r:embed="rId2"/>
            <a:stretch>
              <a:fillRect/>
            </a:stretch>
          </p:blipFill>
          <p:spPr>
            <a:xfrm>
              <a:off x="533758" y="1276460"/>
              <a:ext cx="5518467" cy="4305080"/>
            </a:xfrm>
            <a:prstGeom prst="rect">
              <a:avLst/>
            </a:prstGeom>
          </p:spPr>
        </p:pic>
      </p:grpSp>
      <p:pic>
        <p:nvPicPr>
          <p:cNvPr id="10" name="Imagen 9" descr="Forma, Rectángulo, Cuadrado&#10;&#10;Descripción generada automáticamente">
            <a:extLst>
              <a:ext uri="{FF2B5EF4-FFF2-40B4-BE49-F238E27FC236}">
                <a16:creationId xmlns:a16="http://schemas.microsoft.com/office/drawing/2014/main" id="{76141B87-8540-94B0-67C8-D893F1CF79A0}"/>
              </a:ext>
            </a:extLst>
          </p:cNvPr>
          <p:cNvPicPr>
            <a:picLocks noChangeAspect="1"/>
          </p:cNvPicPr>
          <p:nvPr/>
        </p:nvPicPr>
        <p:blipFill>
          <a:blip r:embed="rId2">
            <a:alphaModFix amt="30000"/>
          </a:blip>
          <a:stretch>
            <a:fillRect/>
          </a:stretch>
        </p:blipFill>
        <p:spPr>
          <a:xfrm>
            <a:off x="4288837" y="1024287"/>
            <a:ext cx="3615792" cy="4590764"/>
          </a:xfrm>
          <a:prstGeom prst="rect">
            <a:avLst/>
          </a:prstGeom>
        </p:spPr>
      </p:pic>
      <p:pic>
        <p:nvPicPr>
          <p:cNvPr id="11" name="Imagen 10" descr="Forma, Rectángulo, Cuadrado&#10;&#10;Descripción generada automáticamente">
            <a:extLst>
              <a:ext uri="{FF2B5EF4-FFF2-40B4-BE49-F238E27FC236}">
                <a16:creationId xmlns:a16="http://schemas.microsoft.com/office/drawing/2014/main" id="{B9356AF8-EFB8-54B1-A4F0-140634756B21}"/>
              </a:ext>
            </a:extLst>
          </p:cNvPr>
          <p:cNvPicPr>
            <a:picLocks noChangeAspect="1"/>
          </p:cNvPicPr>
          <p:nvPr/>
        </p:nvPicPr>
        <p:blipFill>
          <a:blip r:embed="rId2">
            <a:alphaModFix amt="30000"/>
          </a:blip>
          <a:stretch>
            <a:fillRect/>
          </a:stretch>
        </p:blipFill>
        <p:spPr>
          <a:xfrm>
            <a:off x="7969959" y="1024287"/>
            <a:ext cx="3615792" cy="4590764"/>
          </a:xfrm>
          <a:prstGeom prst="rect">
            <a:avLst/>
          </a:prstGeom>
        </p:spPr>
      </p:pic>
      <p:sp>
        <p:nvSpPr>
          <p:cNvPr id="2" name="CuadroTexto 1">
            <a:extLst>
              <a:ext uri="{FF2B5EF4-FFF2-40B4-BE49-F238E27FC236}">
                <a16:creationId xmlns:a16="http://schemas.microsoft.com/office/drawing/2014/main" id="{51C777B1-B634-DCA7-F5F8-A8A79567A91D}"/>
              </a:ext>
            </a:extLst>
          </p:cNvPr>
          <p:cNvSpPr txBox="1"/>
          <p:nvPr/>
        </p:nvSpPr>
        <p:spPr>
          <a:xfrm>
            <a:off x="5323226" y="1746837"/>
            <a:ext cx="1547014" cy="477054"/>
          </a:xfrm>
          <a:prstGeom prst="rect">
            <a:avLst/>
          </a:prstGeom>
          <a:noFill/>
        </p:spPr>
        <p:txBody>
          <a:bodyPr wrap="square" rtlCol="0">
            <a:spAutoFit/>
          </a:bodyPr>
          <a:lstStyle/>
          <a:p>
            <a:pPr algn="ctr"/>
            <a:r>
              <a:rPr lang="es-ES" sz="2500" b="1">
                <a:solidFill>
                  <a:srgbClr val="7A45B8"/>
                </a:solidFill>
                <a:latin typeface="Arial" panose="020B0604020202020204" pitchFamily="34" charset="0"/>
                <a:cs typeface="Arial" panose="020B0604020202020204" pitchFamily="34" charset="0"/>
              </a:rPr>
              <a:t>Control</a:t>
            </a:r>
          </a:p>
        </p:txBody>
      </p:sp>
      <p:sp>
        <p:nvSpPr>
          <p:cNvPr id="3" name="CuadroTexto 2">
            <a:extLst>
              <a:ext uri="{FF2B5EF4-FFF2-40B4-BE49-F238E27FC236}">
                <a16:creationId xmlns:a16="http://schemas.microsoft.com/office/drawing/2014/main" id="{BDC23981-443D-1993-3963-551DCAC2A122}"/>
              </a:ext>
            </a:extLst>
          </p:cNvPr>
          <p:cNvSpPr txBox="1"/>
          <p:nvPr/>
        </p:nvSpPr>
        <p:spPr>
          <a:xfrm>
            <a:off x="1303411" y="1746837"/>
            <a:ext cx="2221469" cy="477054"/>
          </a:xfrm>
          <a:prstGeom prst="rect">
            <a:avLst/>
          </a:prstGeom>
          <a:noFill/>
        </p:spPr>
        <p:txBody>
          <a:bodyPr wrap="square" rtlCol="0">
            <a:spAutoFit/>
          </a:bodyPr>
          <a:lstStyle/>
          <a:p>
            <a:pPr algn="ctr"/>
            <a:r>
              <a:rPr lang="es-ES" sz="2500" b="1">
                <a:solidFill>
                  <a:schemeClr val="bg1">
                    <a:alpha val="30000"/>
                  </a:schemeClr>
                </a:solidFill>
                <a:latin typeface="Arial" panose="020B0604020202020204" pitchFamily="34" charset="0"/>
                <a:cs typeface="Arial" panose="020B0604020202020204" pitchFamily="34" charset="0"/>
              </a:rPr>
              <a:t>Precisión</a:t>
            </a:r>
          </a:p>
        </p:txBody>
      </p:sp>
      <p:sp>
        <p:nvSpPr>
          <p:cNvPr id="4" name="CuadroTexto 3">
            <a:extLst>
              <a:ext uri="{FF2B5EF4-FFF2-40B4-BE49-F238E27FC236}">
                <a16:creationId xmlns:a16="http://schemas.microsoft.com/office/drawing/2014/main" id="{D608B00B-2CAD-4550-6357-772BD0219FB0}"/>
              </a:ext>
            </a:extLst>
          </p:cNvPr>
          <p:cNvSpPr txBox="1"/>
          <p:nvPr/>
        </p:nvSpPr>
        <p:spPr>
          <a:xfrm>
            <a:off x="8678605" y="1746837"/>
            <a:ext cx="2221469" cy="861774"/>
          </a:xfrm>
          <a:prstGeom prst="rect">
            <a:avLst/>
          </a:prstGeom>
          <a:noFill/>
        </p:spPr>
        <p:txBody>
          <a:bodyPr wrap="square" rtlCol="0">
            <a:spAutoFit/>
          </a:bodyPr>
          <a:lstStyle/>
          <a:p>
            <a:pPr algn="ctr"/>
            <a:r>
              <a:rPr lang="es-ES" sz="2500" b="1">
                <a:solidFill>
                  <a:schemeClr val="bg1">
                    <a:alpha val="33000"/>
                  </a:schemeClr>
                </a:solidFill>
                <a:latin typeface="Arial" panose="020B0604020202020204" pitchFamily="34" charset="0"/>
                <a:cs typeface="Arial" panose="020B0604020202020204" pitchFamily="34" charset="0"/>
              </a:rPr>
              <a:t>Posología Única*</a:t>
            </a:r>
            <a:r>
              <a:rPr lang="es-ES" sz="2500" baseline="30000">
                <a:solidFill>
                  <a:schemeClr val="bg1">
                    <a:alpha val="33000"/>
                  </a:schemeClr>
                </a:solidFill>
                <a:latin typeface="Arial" panose="020B0604020202020204" pitchFamily="34" charset="0"/>
                <a:cs typeface="Arial" panose="020B0604020202020204" pitchFamily="34" charset="0"/>
              </a:rPr>
              <a:t>1-4</a:t>
            </a:r>
            <a:endParaRPr lang="es-ES" sz="2500" b="1">
              <a:solidFill>
                <a:schemeClr val="bg1">
                  <a:alpha val="33000"/>
                </a:schemeClr>
              </a:solidFill>
              <a:latin typeface="Arial" panose="020B0604020202020204" pitchFamily="34" charset="0"/>
              <a:cs typeface="Arial" panose="020B0604020202020204" pitchFamily="34" charset="0"/>
            </a:endParaRPr>
          </a:p>
        </p:txBody>
      </p:sp>
      <p:pic>
        <p:nvPicPr>
          <p:cNvPr id="5" name="Imagen 4" descr="Icono&#10;&#10;Descripción generada automáticamente">
            <a:extLst>
              <a:ext uri="{FF2B5EF4-FFF2-40B4-BE49-F238E27FC236}">
                <a16:creationId xmlns:a16="http://schemas.microsoft.com/office/drawing/2014/main" id="{074A568D-3C6E-8880-1A70-205C8585EF85}"/>
              </a:ext>
            </a:extLst>
          </p:cNvPr>
          <p:cNvPicPr>
            <a:picLocks noChangeAspect="1"/>
          </p:cNvPicPr>
          <p:nvPr/>
        </p:nvPicPr>
        <p:blipFill>
          <a:blip r:embed="rId3">
            <a:alphaModFix amt="30000"/>
          </a:blip>
          <a:stretch>
            <a:fillRect/>
          </a:stretch>
        </p:blipFill>
        <p:spPr>
          <a:xfrm>
            <a:off x="8721520" y="2608181"/>
            <a:ext cx="2112671" cy="2112671"/>
          </a:xfrm>
          <a:prstGeom prst="rect">
            <a:avLst/>
          </a:prstGeom>
        </p:spPr>
      </p:pic>
      <p:pic>
        <p:nvPicPr>
          <p:cNvPr id="6" name="Imagen 5" descr="Forma, Círculo&#10;&#10;Descripción generada automáticamente">
            <a:extLst>
              <a:ext uri="{FF2B5EF4-FFF2-40B4-BE49-F238E27FC236}">
                <a16:creationId xmlns:a16="http://schemas.microsoft.com/office/drawing/2014/main" id="{45AF5C7A-1F21-170D-8A42-457847FF4EEA}"/>
              </a:ext>
            </a:extLst>
          </p:cNvPr>
          <p:cNvPicPr>
            <a:picLocks noChangeAspect="1"/>
          </p:cNvPicPr>
          <p:nvPr/>
        </p:nvPicPr>
        <p:blipFill>
          <a:blip r:embed="rId4">
            <a:alphaModFix/>
          </a:blip>
          <a:stretch>
            <a:fillRect/>
          </a:stretch>
        </p:blipFill>
        <p:spPr>
          <a:xfrm>
            <a:off x="5040398" y="2608180"/>
            <a:ext cx="2112671" cy="2112671"/>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1ED503BD-38ED-AC9D-3E3C-87851B3B1925}"/>
              </a:ext>
            </a:extLst>
          </p:cNvPr>
          <p:cNvPicPr>
            <a:picLocks noChangeAspect="1"/>
          </p:cNvPicPr>
          <p:nvPr/>
        </p:nvPicPr>
        <p:blipFill>
          <a:blip r:embed="rId5">
            <a:alphaModFix amt="30000"/>
          </a:blip>
          <a:stretch>
            <a:fillRect/>
          </a:stretch>
        </p:blipFill>
        <p:spPr>
          <a:xfrm>
            <a:off x="1357810" y="2767205"/>
            <a:ext cx="2112671" cy="2112671"/>
          </a:xfrm>
          <a:prstGeom prst="rect">
            <a:avLst/>
          </a:prstGeom>
        </p:spPr>
      </p:pic>
      <p:sp>
        <p:nvSpPr>
          <p:cNvPr id="15" name="CuadroTexto 14">
            <a:extLst>
              <a:ext uri="{FF2B5EF4-FFF2-40B4-BE49-F238E27FC236}">
                <a16:creationId xmlns:a16="http://schemas.microsoft.com/office/drawing/2014/main" id="{97B11836-A554-5CA3-AD9E-31AD6BE7F781}"/>
              </a:ext>
            </a:extLst>
          </p:cNvPr>
          <p:cNvSpPr txBox="1"/>
          <p:nvPr/>
        </p:nvSpPr>
        <p:spPr>
          <a:xfrm>
            <a:off x="5335623" y="2209761"/>
            <a:ext cx="1547014" cy="338554"/>
          </a:xfrm>
          <a:prstGeom prst="rect">
            <a:avLst/>
          </a:prstGeom>
          <a:noFill/>
        </p:spPr>
        <p:txBody>
          <a:bodyPr wrap="square" rtlCol="0">
            <a:spAutoFit/>
          </a:bodyPr>
          <a:lstStyle/>
          <a:p>
            <a:pPr algn="ctr"/>
            <a:r>
              <a:rPr lang="es-ES" sz="1600" b="1">
                <a:solidFill>
                  <a:srgbClr val="7A45B8"/>
                </a:solidFill>
                <a:latin typeface="Arial" panose="020B0604020202020204" pitchFamily="34" charset="0"/>
                <a:cs typeface="Arial" panose="020B0604020202020204" pitchFamily="34" charset="0"/>
              </a:rPr>
              <a:t>Seguridad</a:t>
            </a:r>
          </a:p>
        </p:txBody>
      </p:sp>
      <p:sp>
        <p:nvSpPr>
          <p:cNvPr id="17" name="Marcador de pie de página 76">
            <a:extLst>
              <a:ext uri="{FF2B5EF4-FFF2-40B4-BE49-F238E27FC236}">
                <a16:creationId xmlns:a16="http://schemas.microsoft.com/office/drawing/2014/main" id="{39CE49CF-629E-7C82-CA2F-8C1D71786C9D}"/>
              </a:ext>
            </a:extLst>
          </p:cNvPr>
          <p:cNvSpPr txBox="1">
            <a:spLocks/>
          </p:cNvSpPr>
          <p:nvPr/>
        </p:nvSpPr>
        <p:spPr>
          <a:xfrm>
            <a:off x="1466509" y="5921055"/>
            <a:ext cx="9074258" cy="768951"/>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aseline="30000">
                <a:solidFill>
                  <a:srgbClr val="A6A6A6"/>
                </a:solidFill>
                <a:latin typeface="Arial" panose="020B0604020202020204" pitchFamily="34" charset="0"/>
                <a:cs typeface="Arial" panose="020B0604020202020204" pitchFamily="34" charset="0"/>
              </a:rPr>
              <a:t>1,5, 6</a:t>
            </a: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Ficha técnica de EBGLYSS® (lebrikizumab). Disponible en: https://cima.aemps.es/cima/dochtml/ft/1231765007/FT_1231765007.html. Último acceso: septiembre 2024. 2. </a:t>
            </a:r>
            <a:r>
              <a:rPr lang="es-ES" sz="700" err="1">
                <a:solidFill>
                  <a:srgbClr val="A6A6A6"/>
                </a:solidFill>
                <a:latin typeface="Arial" panose="020B0604020202020204" pitchFamily="34" charset="0"/>
                <a:cs typeface="Arial" panose="020B0604020202020204" pitchFamily="34" charset="0"/>
              </a:rPr>
              <a:t>Okragly</a:t>
            </a:r>
            <a:r>
              <a:rPr lang="es-ES" sz="700">
                <a:solidFill>
                  <a:srgbClr val="A6A6A6"/>
                </a:solidFill>
                <a:latin typeface="Arial" panose="020B0604020202020204" pitchFamily="34" charset="0"/>
                <a:cs typeface="Arial" panose="020B0604020202020204" pitchFamily="34" charset="0"/>
              </a:rPr>
              <a:t> AJ, et al. </a:t>
            </a:r>
            <a:r>
              <a:rPr lang="es-ES" sz="700" err="1">
                <a:solidFill>
                  <a:srgbClr val="A6A6A6"/>
                </a:solidFill>
                <a:latin typeface="Arial" panose="020B0604020202020204" pitchFamily="34" charset="0"/>
                <a:cs typeface="Arial" panose="020B0604020202020204" pitchFamily="34" charset="0"/>
              </a:rPr>
              <a:t>Binding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Neutralization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Internalization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the Interleukin-13 </a:t>
            </a:r>
            <a:r>
              <a:rPr lang="es-ES" sz="700" err="1">
                <a:solidFill>
                  <a:srgbClr val="A6A6A6"/>
                </a:solidFill>
                <a:latin typeface="Arial" panose="020B0604020202020204" pitchFamily="34" charset="0"/>
                <a:cs typeface="Arial" panose="020B0604020202020204" pitchFamily="34" charset="0"/>
              </a:rPr>
              <a:t>Antibody</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Heidelb</a:t>
            </a:r>
            <a:r>
              <a:rPr lang="es-ES" sz="700">
                <a:solidFill>
                  <a:srgbClr val="A6A6A6"/>
                </a:solidFill>
                <a:latin typeface="Arial" panose="020B0604020202020204" pitchFamily="34" charset="0"/>
                <a:cs typeface="Arial" panose="020B0604020202020204" pitchFamily="34" charset="0"/>
              </a:rPr>
              <a:t>). 2023;13(7):1535-47. 3.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et al.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3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N Engl J </a:t>
            </a:r>
            <a:r>
              <a:rPr lang="es-ES" sz="700" err="1">
                <a:solidFill>
                  <a:srgbClr val="A6A6A6"/>
                </a:solidFill>
                <a:latin typeface="Arial" panose="020B0604020202020204" pitchFamily="34" charset="0"/>
                <a:cs typeface="Arial" panose="020B0604020202020204" pitchFamily="34" charset="0"/>
              </a:rPr>
              <a:t>Med</a:t>
            </a:r>
            <a:r>
              <a:rPr lang="es-ES" sz="700">
                <a:solidFill>
                  <a:srgbClr val="A6A6A6"/>
                </a:solidFill>
                <a:latin typeface="Arial" panose="020B0604020202020204" pitchFamily="34" charset="0"/>
                <a:cs typeface="Arial" panose="020B0604020202020204" pitchFamily="34" charset="0"/>
              </a:rPr>
              <a:t>. 2023;388(12):1080-91. 4.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 5. Ficha técnica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Disponible en: https://cima.aemps.es/cima/dochtml/ft/1171229006/ft_1171229006.html. Último acceso: septiembre 2024. 6. Ficha técnica </a:t>
            </a:r>
            <a:r>
              <a:rPr lang="es-ES" sz="700" err="1">
                <a:solidFill>
                  <a:srgbClr val="A6A6A6"/>
                </a:solidFill>
                <a:latin typeface="Arial" panose="020B0604020202020204" pitchFamily="34" charset="0"/>
                <a:cs typeface="Arial" panose="020B0604020202020204" pitchFamily="34" charset="0"/>
              </a:rPr>
              <a:t>tralokinumab</a:t>
            </a:r>
            <a:r>
              <a:rPr lang="es-ES" sz="700">
                <a:solidFill>
                  <a:srgbClr val="A6A6A6"/>
                </a:solidFill>
                <a:latin typeface="Arial" panose="020B0604020202020204" pitchFamily="34" charset="0"/>
                <a:cs typeface="Arial" panose="020B0604020202020204" pitchFamily="34" charset="0"/>
              </a:rPr>
              <a:t>. Disponible en: https://cima.aemps.es/cima/dochtml/ft/1211554002/FT_1211554002.html. Último acceso: septiembre 2024.j</a:t>
            </a:r>
          </a:p>
        </p:txBody>
      </p:sp>
      <p:grpSp>
        <p:nvGrpSpPr>
          <p:cNvPr id="18" name="Grupo 17">
            <a:extLst>
              <a:ext uri="{FF2B5EF4-FFF2-40B4-BE49-F238E27FC236}">
                <a16:creationId xmlns:a16="http://schemas.microsoft.com/office/drawing/2014/main" id="{0251D503-5ADC-BD86-75C2-0883A927A31B}"/>
              </a:ext>
            </a:extLst>
          </p:cNvPr>
          <p:cNvGrpSpPr/>
          <p:nvPr/>
        </p:nvGrpSpPr>
        <p:grpSpPr>
          <a:xfrm>
            <a:off x="1584121" y="5723822"/>
            <a:ext cx="6634200" cy="200055"/>
            <a:chOff x="2762908" y="6380527"/>
            <a:chExt cx="6634200" cy="200055"/>
          </a:xfrm>
        </p:grpSpPr>
        <p:sp>
          <p:nvSpPr>
            <p:cNvPr id="19" name="CuadroTexto 18">
              <a:extLst>
                <a:ext uri="{FF2B5EF4-FFF2-40B4-BE49-F238E27FC236}">
                  <a16:creationId xmlns:a16="http://schemas.microsoft.com/office/drawing/2014/main" id="{6996383F-F7DD-C56C-AC6E-2A9A9DCF6584}"/>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20" name="Triángulo isósceles 4">
              <a:extLst>
                <a:ext uri="{FF2B5EF4-FFF2-40B4-BE49-F238E27FC236}">
                  <a16:creationId xmlns:a16="http://schemas.microsoft.com/office/drawing/2014/main" id="{5842B8BD-BFAE-BF08-1E16-B91A99F6E903}"/>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3412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166B0-9BF5-1564-375C-05B673B953A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D5B101F0-A546-E76C-11B0-9214B6D42057}"/>
              </a:ext>
            </a:extLst>
          </p:cNvPr>
          <p:cNvSpPr>
            <a:spLocks noGrp="1"/>
          </p:cNvSpPr>
          <p:nvPr>
            <p:ph type="title"/>
          </p:nvPr>
        </p:nvSpPr>
        <p:spPr/>
        <p:txBody>
          <a:bodyPr>
            <a:normAutofit/>
          </a:bodyPr>
          <a:lstStyle/>
          <a:p>
            <a:r>
              <a:rPr lang="es-ES" sz="2600"/>
              <a:t>El perfil de seguridad  de EBGLYSS</a:t>
            </a:r>
            <a:r>
              <a:rPr lang="es-ES" sz="2600" baseline="30000"/>
              <a:t>®</a:t>
            </a:r>
            <a:r>
              <a:rPr lang="es-ES" sz="2600"/>
              <a:t> es consistente en adultos y adolescentes</a:t>
            </a:r>
            <a:r>
              <a:rPr lang="es-ES" sz="2600" baseline="30000"/>
              <a:t>1</a:t>
            </a:r>
          </a:p>
        </p:txBody>
      </p:sp>
      <p:sp>
        <p:nvSpPr>
          <p:cNvPr id="2" name="Marcador de pie de página 76">
            <a:extLst>
              <a:ext uri="{FF2B5EF4-FFF2-40B4-BE49-F238E27FC236}">
                <a16:creationId xmlns:a16="http://schemas.microsoft.com/office/drawing/2014/main" id="{CD352275-4059-8973-0066-4441FA031E51}"/>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s-ES" sz="700">
                <a:solidFill>
                  <a:srgbClr val="A6A6A6"/>
                </a:solidFill>
                <a:latin typeface="Arial" panose="020B0604020202020204" pitchFamily="34" charset="0"/>
                <a:cs typeface="Arial" panose="020B0604020202020204" pitchFamily="34" charset="0"/>
              </a:rPr>
              <a:t>TEAE: eventos adversos emergentes del tratamiento; TCS: corticosteroides tópicos. </a:t>
            </a:r>
          </a:p>
          <a:p>
            <a:pPr algn="just">
              <a:defRPr/>
            </a:pPr>
            <a:r>
              <a:rPr lang="es-ES" sz="700">
                <a:solidFill>
                  <a:srgbClr val="A6A6A6"/>
                </a:solidFill>
                <a:latin typeface="Arial" panose="020B0604020202020204" pitchFamily="34" charset="0"/>
                <a:cs typeface="Arial" panose="020B0604020202020204" pitchFamily="34" charset="0"/>
              </a:rPr>
              <a:t>*La seguridad y eficacia a largo plazo de EBGLYSS</a:t>
            </a:r>
            <a:r>
              <a:rPr lang="es-ES" sz="700" baseline="30000">
                <a:solidFill>
                  <a:srgbClr val="A6A6A6"/>
                </a:solidFill>
                <a:latin typeface="Arial" panose="020B0604020202020204" pitchFamily="34" charset="0"/>
                <a:cs typeface="Arial" panose="020B0604020202020204" pitchFamily="34" charset="0"/>
              </a:rPr>
              <a:t>®</a:t>
            </a:r>
            <a:r>
              <a:rPr lang="es-ES" sz="700">
                <a:solidFill>
                  <a:srgbClr val="A6A6A6"/>
                </a:solidFill>
                <a:latin typeface="Arial" panose="020B0604020202020204" pitchFamily="34" charset="0"/>
                <a:cs typeface="Arial" panose="020B0604020202020204" pitchFamily="34" charset="0"/>
              </a:rPr>
              <a:t> se ha evaluado hasta 52 semanas (en monoterapia/terapia combinada con corticosteroides tópicos) en adultos y adolescentes en ensayos clínicos</a:t>
            </a:r>
            <a:r>
              <a:rPr lang="es-ES" sz="700" baseline="30000">
                <a:solidFill>
                  <a:srgbClr val="A6A6A6"/>
                </a:solidFill>
                <a:latin typeface="Arial" panose="020B0604020202020204" pitchFamily="34" charset="0"/>
                <a:cs typeface="Arial" panose="020B0604020202020204" pitchFamily="34" charset="0"/>
              </a:rPr>
              <a:t>3</a:t>
            </a:r>
            <a:r>
              <a:rPr lang="es-ES" sz="700">
                <a:solidFill>
                  <a:srgbClr val="A6A6A6"/>
                </a:solidFill>
                <a:latin typeface="Arial" panose="020B0604020202020204" pitchFamily="34" charset="0"/>
                <a:cs typeface="Arial" panose="020B0604020202020204" pitchFamily="34" charset="0"/>
              </a:rPr>
              <a:t>.</a:t>
            </a:r>
          </a:p>
          <a:p>
            <a:pPr algn="just">
              <a:defRPr/>
            </a:pPr>
            <a:endParaRPr lang="es-ES" sz="700">
              <a:solidFill>
                <a:srgbClr val="A6A6A6"/>
              </a:solidFill>
              <a:latin typeface="Arial" panose="020B0604020202020204" pitchFamily="34" charset="0"/>
              <a:cs typeface="Arial" panose="020B0604020202020204" pitchFamily="34" charset="0"/>
            </a:endParaRPr>
          </a:p>
          <a:p>
            <a:pPr algn="just">
              <a:defRPr/>
            </a:pPr>
            <a:r>
              <a:rPr lang="es-ES" sz="700">
                <a:solidFill>
                  <a:srgbClr val="A6A6A6"/>
                </a:solidFill>
                <a:latin typeface="Arial" panose="020B0604020202020204" pitchFamily="34" charset="0"/>
                <a:cs typeface="Arial" panose="020B0604020202020204" pitchFamily="34" charset="0"/>
              </a:rPr>
              <a:t>1. Guttman-</a:t>
            </a:r>
            <a:r>
              <a:rPr lang="es-ES" sz="700" err="1">
                <a:solidFill>
                  <a:srgbClr val="A6A6A6"/>
                </a:solidFill>
                <a:latin typeface="Arial" panose="020B0604020202020204" pitchFamily="34" charset="0"/>
                <a:cs typeface="Arial" panose="020B0604020202020204" pitchFamily="34" charset="0"/>
              </a:rPr>
              <a:t>Yassky</a:t>
            </a:r>
            <a:r>
              <a:rPr lang="es-ES" sz="700">
                <a:solidFill>
                  <a:srgbClr val="A6A6A6"/>
                </a:solidFill>
                <a:latin typeface="Arial" panose="020B0604020202020204" pitchFamily="34" charset="0"/>
                <a:cs typeface="Arial" panose="020B0604020202020204" pitchFamily="34" charset="0"/>
              </a:rPr>
              <a:t> E, </a:t>
            </a:r>
            <a:r>
              <a:rPr lang="es-ES" sz="700" err="1">
                <a:solidFill>
                  <a:srgbClr val="A6A6A6"/>
                </a:solidFill>
                <a:latin typeface="Arial" panose="020B0604020202020204" pitchFamily="34" charset="0"/>
                <a:cs typeface="Arial" panose="020B0604020202020204" pitchFamily="34" charset="0"/>
              </a:rPr>
              <a:t>Weidinger</a:t>
            </a:r>
            <a:r>
              <a:rPr lang="es-ES" sz="700">
                <a:solidFill>
                  <a:srgbClr val="A6A6A6"/>
                </a:solidFill>
                <a:latin typeface="Arial" panose="020B0604020202020204" pitchFamily="34" charset="0"/>
                <a:cs typeface="Arial" panose="020B0604020202020204" pitchFamily="34" charset="0"/>
              </a:rPr>
              <a:t> S, Simpson E, </a:t>
            </a:r>
            <a:r>
              <a:rPr lang="es-ES" sz="700" err="1">
                <a:solidFill>
                  <a:srgbClr val="A6A6A6"/>
                </a:solidFill>
                <a:latin typeface="Arial" panose="020B0604020202020204" pitchFamily="34" charset="0"/>
                <a:cs typeface="Arial" panose="020B0604020202020204" pitchFamily="34" charset="0"/>
              </a:rPr>
              <a:t>Gooderham</a:t>
            </a:r>
            <a:r>
              <a:rPr lang="es-ES" sz="700">
                <a:solidFill>
                  <a:srgbClr val="A6A6A6"/>
                </a:solidFill>
                <a:latin typeface="Arial" panose="020B0604020202020204" pitchFamily="34" charset="0"/>
                <a:cs typeface="Arial" panose="020B0604020202020204" pitchFamily="34" charset="0"/>
              </a:rPr>
              <a:t> M, Irvine A, </a:t>
            </a:r>
            <a:r>
              <a:rPr lang="es-ES" sz="700" err="1">
                <a:solidFill>
                  <a:srgbClr val="A6A6A6"/>
                </a:solidFill>
                <a:latin typeface="Arial" panose="020B0604020202020204" pitchFamily="34" charset="0"/>
                <a:cs typeface="Arial" panose="020B0604020202020204" pitchFamily="34" charset="0"/>
              </a:rPr>
              <a:t>Spelman</a:t>
            </a:r>
            <a:r>
              <a:rPr lang="es-ES" sz="700">
                <a:solidFill>
                  <a:srgbClr val="A6A6A6"/>
                </a:solidFill>
                <a:latin typeface="Arial" panose="020B0604020202020204" pitchFamily="34" charset="0"/>
                <a:cs typeface="Arial" panose="020B0604020202020204" pitchFamily="34" charset="0"/>
              </a:rPr>
              <a:t> L,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Maintained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Years</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Patients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SKIN The </a:t>
            </a:r>
            <a:r>
              <a:rPr lang="es-ES" sz="700" err="1">
                <a:solidFill>
                  <a:srgbClr val="A6A6A6"/>
                </a:solidFill>
                <a:latin typeface="Arial" panose="020B0604020202020204" pitchFamily="34" charset="0"/>
                <a:cs typeface="Arial" panose="020B0604020202020204" pitchFamily="34" charset="0"/>
              </a:rPr>
              <a:t>Journal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Cutaneous</a:t>
            </a:r>
            <a:r>
              <a:rPr lang="es-ES" sz="700">
                <a:solidFill>
                  <a:srgbClr val="A6A6A6"/>
                </a:solidFill>
                <a:latin typeface="Arial" panose="020B0604020202020204" pitchFamily="34" charset="0"/>
                <a:cs typeface="Arial" panose="020B0604020202020204" pitchFamily="34" charset="0"/>
              </a:rPr>
              <a:t> Medicine. 2023;7(6):s271-s; 2.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Thyssen JP, Guttman-</a:t>
            </a:r>
            <a:r>
              <a:rPr lang="es-ES" sz="700" err="1">
                <a:solidFill>
                  <a:srgbClr val="A6A6A6"/>
                </a:solidFill>
                <a:latin typeface="Arial" panose="020B0604020202020204" pitchFamily="34" charset="0"/>
                <a:cs typeface="Arial" panose="020B0604020202020204" pitchFamily="34" charset="0"/>
              </a:rPr>
              <a:t>Yassky</a:t>
            </a:r>
            <a:r>
              <a:rPr lang="es-ES" sz="700">
                <a:solidFill>
                  <a:srgbClr val="A6A6A6"/>
                </a:solidFill>
                <a:latin typeface="Arial" panose="020B0604020202020204" pitchFamily="34" charset="0"/>
                <a:cs typeface="Arial" panose="020B0604020202020204" pitchFamily="34" charset="0"/>
              </a:rPr>
              <a:t> E, Bieber T, Serra-Baldrich E, Simpson E,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moderateto</a:t>
            </a:r>
            <a:r>
              <a:rPr lang="es-ES" sz="700">
                <a:solidFill>
                  <a:srgbClr val="A6A6A6"/>
                </a:solidFill>
                <a:latin typeface="Arial" panose="020B0604020202020204" pitchFamily="34" charset="0"/>
                <a:cs typeface="Arial" panose="020B0604020202020204" pitchFamily="34" charset="0"/>
              </a:rPr>
              <a:t>- 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 3. Ficha técnica de EBGLYSS</a:t>
            </a:r>
            <a:r>
              <a:rPr lang="es-ES" sz="700" baseline="30000">
                <a:solidFill>
                  <a:srgbClr val="A6A6A6"/>
                </a:solidFill>
                <a:latin typeface="Arial" panose="020B0604020202020204" pitchFamily="34" charset="0"/>
                <a:cs typeface="Arial" panose="020B0604020202020204" pitchFamily="34" charset="0"/>
              </a:rPr>
              <a:t>®</a:t>
            </a:r>
            <a:r>
              <a:rPr lang="es-ES" sz="700">
                <a:solidFill>
                  <a:srgbClr val="A6A6A6"/>
                </a:solidFill>
                <a:latin typeface="Arial" panose="020B0604020202020204" pitchFamily="34" charset="0"/>
                <a:cs typeface="Arial" panose="020B0604020202020204" pitchFamily="34" charset="0"/>
              </a:rPr>
              <a:t> (lebrikizumab). Disponible en: https://cima.aemps.es/cima/dochtml/ft/1231765007/FT_1231765007. </a:t>
            </a:r>
            <a:r>
              <a:rPr lang="es-ES" sz="700" err="1">
                <a:solidFill>
                  <a:srgbClr val="A6A6A6"/>
                </a:solidFill>
                <a:latin typeface="Arial" panose="020B0604020202020204" pitchFamily="34" charset="0"/>
                <a:cs typeface="Arial" panose="020B0604020202020204" pitchFamily="34" charset="0"/>
              </a:rPr>
              <a:t>html</a:t>
            </a:r>
            <a:r>
              <a:rPr lang="es-ES" sz="700">
                <a:solidFill>
                  <a:srgbClr val="A6A6A6"/>
                </a:solidFill>
                <a:latin typeface="Arial" panose="020B0604020202020204" pitchFamily="34" charset="0"/>
                <a:cs typeface="Arial" panose="020B0604020202020204" pitchFamily="34" charset="0"/>
              </a:rPr>
              <a:t>. Último acceso: septiembre 2024; 4. Stein Gold L, </a:t>
            </a:r>
            <a:r>
              <a:rPr lang="es-ES" sz="700" err="1">
                <a:solidFill>
                  <a:srgbClr val="A6A6A6"/>
                </a:solidFill>
                <a:latin typeface="Arial" panose="020B0604020202020204" pitchFamily="34" charset="0"/>
                <a:cs typeface="Arial" panose="020B0604020202020204" pitchFamily="34" charset="0"/>
              </a:rPr>
              <a:t>Thaci</a:t>
            </a:r>
            <a:r>
              <a:rPr lang="es-ES" sz="700">
                <a:solidFill>
                  <a:srgbClr val="A6A6A6"/>
                </a:solidFill>
                <a:latin typeface="Arial" panose="020B0604020202020204" pitchFamily="34" charset="0"/>
                <a:cs typeface="Arial" panose="020B0604020202020204" pitchFamily="34" charset="0"/>
              </a:rPr>
              <a:t> D, Thyssen JP, </a:t>
            </a:r>
            <a:r>
              <a:rPr lang="es-ES" sz="700" err="1">
                <a:solidFill>
                  <a:srgbClr val="A6A6A6"/>
                </a:solidFill>
                <a:latin typeface="Arial" panose="020B0604020202020204" pitchFamily="34" charset="0"/>
                <a:cs typeface="Arial" panose="020B0604020202020204" pitchFamily="34" charset="0"/>
              </a:rPr>
              <a:t>Gooderham</a:t>
            </a:r>
            <a:r>
              <a:rPr lang="es-ES" sz="700">
                <a:solidFill>
                  <a:srgbClr val="A6A6A6"/>
                </a:solidFill>
                <a:latin typeface="Arial" panose="020B0604020202020204" pitchFamily="34" charset="0"/>
                <a:cs typeface="Arial" panose="020B0604020202020204" pitchFamily="34" charset="0"/>
              </a:rPr>
              <a:t> M, </a:t>
            </a:r>
            <a:r>
              <a:rPr lang="es-ES" sz="700" err="1">
                <a:solidFill>
                  <a:srgbClr val="A6A6A6"/>
                </a:solidFill>
                <a:latin typeface="Arial" panose="020B0604020202020204" pitchFamily="34" charset="0"/>
                <a:cs typeface="Arial" panose="020B0604020202020204" pitchFamily="34" charset="0"/>
              </a:rPr>
              <a:t>Laquer</a:t>
            </a:r>
            <a:r>
              <a:rPr lang="es-ES" sz="700">
                <a:solidFill>
                  <a:srgbClr val="A6A6A6"/>
                </a:solidFill>
                <a:latin typeface="Arial" panose="020B0604020202020204" pitchFamily="34" charset="0"/>
                <a:cs typeface="Arial" panose="020B0604020202020204" pitchFamily="34" charset="0"/>
              </a:rPr>
              <a:t> V, Moore A, et al.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Adolescents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Integrated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Analysis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Eight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Clinical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Am J Clin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2023;24(4):595-607.</a:t>
            </a:r>
          </a:p>
        </p:txBody>
      </p:sp>
      <p:sp>
        <p:nvSpPr>
          <p:cNvPr id="24" name="Título 5">
            <a:extLst>
              <a:ext uri="{FF2B5EF4-FFF2-40B4-BE49-F238E27FC236}">
                <a16:creationId xmlns:a16="http://schemas.microsoft.com/office/drawing/2014/main" id="{2556984F-C93D-0973-21C4-FF5EDC14F25D}"/>
              </a:ext>
            </a:extLst>
          </p:cNvPr>
          <p:cNvSpPr txBox="1">
            <a:spLocks/>
          </p:cNvSpPr>
          <p:nvPr/>
        </p:nvSpPr>
        <p:spPr>
          <a:xfrm>
            <a:off x="4169462" y="1743272"/>
            <a:ext cx="3329205" cy="1068736"/>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r>
              <a:rPr lang="es-ES" sz="2000" b="1">
                <a:solidFill>
                  <a:srgbClr val="22346A"/>
                </a:solidFill>
                <a:effectLst/>
                <a:latin typeface="Arial" panose="020B0604020202020204" pitchFamily="34" charset="0"/>
                <a:cs typeface="Arial" panose="020B0604020202020204" pitchFamily="34" charset="0"/>
              </a:rPr>
              <a:t>Discontinuación del tratamiento debido a reacciones adversas</a:t>
            </a:r>
            <a:r>
              <a:rPr lang="es-ES" sz="2000" b="1" baseline="30000">
                <a:solidFill>
                  <a:srgbClr val="22346A"/>
                </a:solidFill>
                <a:effectLst/>
                <a:latin typeface="Arial" panose="020B0604020202020204" pitchFamily="34" charset="0"/>
                <a:cs typeface="Arial" panose="020B0604020202020204" pitchFamily="34" charset="0"/>
              </a:rPr>
              <a:t>4</a:t>
            </a:r>
            <a:endParaRPr lang="es-ES" sz="2000">
              <a:solidFill>
                <a:srgbClr val="22346A"/>
              </a:solidFill>
              <a:effectLst/>
              <a:latin typeface="Arial" panose="020B0604020202020204" pitchFamily="34" charset="0"/>
              <a:cs typeface="Arial" panose="020B0604020202020204" pitchFamily="34" charset="0"/>
            </a:endParaRPr>
          </a:p>
        </p:txBody>
      </p:sp>
      <p:sp>
        <p:nvSpPr>
          <p:cNvPr id="3" name="Rectángulo redondeado 2">
            <a:extLst>
              <a:ext uri="{FF2B5EF4-FFF2-40B4-BE49-F238E27FC236}">
                <a16:creationId xmlns:a16="http://schemas.microsoft.com/office/drawing/2014/main" id="{C999934B-B2A2-3390-608F-2A4561BFEB28}"/>
              </a:ext>
            </a:extLst>
          </p:cNvPr>
          <p:cNvSpPr/>
          <p:nvPr/>
        </p:nvSpPr>
        <p:spPr>
          <a:xfrm>
            <a:off x="649536" y="1420710"/>
            <a:ext cx="2963094" cy="2926783"/>
          </a:xfrm>
          <a:prstGeom prst="roundRect">
            <a:avLst>
              <a:gd name="adj" fmla="val 10521"/>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cono&#10;&#10;Descripción generada automáticamente">
            <a:extLst>
              <a:ext uri="{FF2B5EF4-FFF2-40B4-BE49-F238E27FC236}">
                <a16:creationId xmlns:a16="http://schemas.microsoft.com/office/drawing/2014/main" id="{A731C0DB-B550-E6CA-3DF1-F4B676473315}"/>
              </a:ext>
            </a:extLst>
          </p:cNvPr>
          <p:cNvPicPr>
            <a:picLocks noChangeAspect="1"/>
          </p:cNvPicPr>
          <p:nvPr/>
        </p:nvPicPr>
        <p:blipFill>
          <a:blip r:embed="rId2"/>
          <a:stretch>
            <a:fillRect/>
          </a:stretch>
        </p:blipFill>
        <p:spPr>
          <a:xfrm>
            <a:off x="1585546" y="1691333"/>
            <a:ext cx="1091074" cy="1091074"/>
          </a:xfrm>
          <a:prstGeom prst="rect">
            <a:avLst/>
          </a:prstGeom>
        </p:spPr>
      </p:pic>
      <p:sp>
        <p:nvSpPr>
          <p:cNvPr id="9" name="Título 5">
            <a:extLst>
              <a:ext uri="{FF2B5EF4-FFF2-40B4-BE49-F238E27FC236}">
                <a16:creationId xmlns:a16="http://schemas.microsoft.com/office/drawing/2014/main" id="{2DF6255A-2388-2C32-3185-E1D81441149C}"/>
              </a:ext>
            </a:extLst>
          </p:cNvPr>
          <p:cNvSpPr txBox="1">
            <a:spLocks/>
          </p:cNvSpPr>
          <p:nvPr/>
        </p:nvSpPr>
        <p:spPr>
          <a:xfrm>
            <a:off x="1060044" y="2986965"/>
            <a:ext cx="2142077" cy="884070"/>
          </a:xfrm>
          <a:prstGeom prst="rect">
            <a:avLst/>
          </a:prstGeom>
        </p:spPr>
        <p:txBody>
          <a:bodyPr vert="horz" wrap="square" lIns="72000" tIns="72000" rIns="72000" bIns="72000" rtlCol="0" anchor="t">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600" spc="20">
                <a:solidFill>
                  <a:srgbClr val="22346A"/>
                </a:solidFill>
                <a:latin typeface="Arial"/>
              </a:rPr>
              <a:t>93,1% TEAE </a:t>
            </a:r>
          </a:p>
          <a:p>
            <a:pPr algn="ctr">
              <a:defRPr/>
            </a:pPr>
            <a:r>
              <a:rPr lang="es-ES" sz="1600" b="0" spc="20">
                <a:solidFill>
                  <a:srgbClr val="22346A"/>
                </a:solidFill>
                <a:latin typeface="Arial"/>
              </a:rPr>
              <a:t>fueron de </a:t>
            </a:r>
            <a:r>
              <a:rPr lang="es-ES" sz="1600" spc="20">
                <a:solidFill>
                  <a:srgbClr val="22346A"/>
                </a:solidFill>
                <a:latin typeface="Arial"/>
              </a:rPr>
              <a:t>gravedad </a:t>
            </a:r>
          </a:p>
          <a:p>
            <a:pPr algn="ctr">
              <a:defRPr/>
            </a:pPr>
            <a:r>
              <a:rPr lang="es-ES" sz="1600" spc="20">
                <a:solidFill>
                  <a:srgbClr val="22346A"/>
                </a:solidFill>
                <a:latin typeface="Arial"/>
              </a:rPr>
              <a:t>baja o moderada</a:t>
            </a:r>
            <a:r>
              <a:rPr lang="es-ES" sz="1600" b="0" spc="20" baseline="30000">
                <a:solidFill>
                  <a:srgbClr val="22346A"/>
                </a:solidFill>
                <a:latin typeface="Arial"/>
              </a:rPr>
              <a:t>*2</a:t>
            </a:r>
          </a:p>
        </p:txBody>
      </p:sp>
      <p:pic>
        <p:nvPicPr>
          <p:cNvPr id="12" name="Imagen 11" descr="Imagen que contiene Logotipo&#10;&#10;Descripción generada automáticamente">
            <a:extLst>
              <a:ext uri="{FF2B5EF4-FFF2-40B4-BE49-F238E27FC236}">
                <a16:creationId xmlns:a16="http://schemas.microsoft.com/office/drawing/2014/main" id="{46F1D182-7CCB-BB38-F3BD-1837D1A6F160}"/>
              </a:ext>
            </a:extLst>
          </p:cNvPr>
          <p:cNvPicPr>
            <a:picLocks noChangeAspect="1"/>
          </p:cNvPicPr>
          <p:nvPr/>
        </p:nvPicPr>
        <p:blipFill>
          <a:blip r:embed="rId3"/>
          <a:stretch>
            <a:fillRect/>
          </a:stretch>
        </p:blipFill>
        <p:spPr>
          <a:xfrm>
            <a:off x="7449812" y="1866154"/>
            <a:ext cx="3645426" cy="2020724"/>
          </a:xfrm>
          <a:prstGeom prst="rect">
            <a:avLst/>
          </a:prstGeom>
        </p:spPr>
      </p:pic>
      <p:sp>
        <p:nvSpPr>
          <p:cNvPr id="13" name="Título 5">
            <a:extLst>
              <a:ext uri="{FF2B5EF4-FFF2-40B4-BE49-F238E27FC236}">
                <a16:creationId xmlns:a16="http://schemas.microsoft.com/office/drawing/2014/main" id="{91EF836A-5620-5E39-0BF8-41DAEC4E8B57}"/>
              </a:ext>
            </a:extLst>
          </p:cNvPr>
          <p:cNvSpPr txBox="1">
            <a:spLocks/>
          </p:cNvSpPr>
          <p:nvPr/>
        </p:nvSpPr>
        <p:spPr>
          <a:xfrm>
            <a:off x="4169462" y="2938070"/>
            <a:ext cx="2549787" cy="100718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r>
              <a:rPr lang="es-ES" sz="1400" b="0">
                <a:solidFill>
                  <a:srgbClr val="22346A"/>
                </a:solidFill>
                <a:effectLst/>
                <a:latin typeface="Arial" panose="020B0604020202020204" pitchFamily="34" charset="0"/>
                <a:cs typeface="Arial" panose="020B0604020202020204" pitchFamily="34" charset="0"/>
              </a:rPr>
              <a:t>La </a:t>
            </a:r>
            <a:r>
              <a:rPr lang="es-ES" sz="1400">
                <a:solidFill>
                  <a:srgbClr val="22346A"/>
                </a:solidFill>
                <a:effectLst/>
                <a:latin typeface="Arial" panose="020B0604020202020204" pitchFamily="34" charset="0"/>
                <a:cs typeface="Arial" panose="020B0604020202020204" pitchFamily="34" charset="0"/>
              </a:rPr>
              <a:t>incidencia de la mayoría de TEAE no se incrementó con la duración </a:t>
            </a:r>
            <a:r>
              <a:rPr lang="es-ES" sz="1400" b="0">
                <a:solidFill>
                  <a:srgbClr val="22346A"/>
                </a:solidFill>
                <a:effectLst/>
                <a:latin typeface="Arial" panose="020B0604020202020204" pitchFamily="34" charset="0"/>
                <a:cs typeface="Arial" panose="020B0604020202020204" pitchFamily="34" charset="0"/>
              </a:rPr>
              <a:t>del tratamiento con EBGLYSS</a:t>
            </a:r>
            <a:r>
              <a:rPr lang="es-ES" sz="1400" b="0" baseline="30000">
                <a:solidFill>
                  <a:srgbClr val="22346A"/>
                </a:solidFill>
                <a:effectLst/>
                <a:latin typeface="Arial" panose="020B0604020202020204" pitchFamily="34" charset="0"/>
                <a:cs typeface="Arial" panose="020B0604020202020204" pitchFamily="34" charset="0"/>
              </a:rPr>
              <a:t>®4</a:t>
            </a:r>
          </a:p>
        </p:txBody>
      </p:sp>
      <p:pic>
        <p:nvPicPr>
          <p:cNvPr id="14" name="Imagen 13" descr="Imagen que contiene Rectángulo&#10;&#10;Descripción generada automáticamente">
            <a:extLst>
              <a:ext uri="{FF2B5EF4-FFF2-40B4-BE49-F238E27FC236}">
                <a16:creationId xmlns:a16="http://schemas.microsoft.com/office/drawing/2014/main" id="{9F6656EF-B633-E929-82C6-D30805DC8249}"/>
              </a:ext>
            </a:extLst>
          </p:cNvPr>
          <p:cNvPicPr>
            <a:picLocks noChangeAspect="1"/>
          </p:cNvPicPr>
          <p:nvPr/>
        </p:nvPicPr>
        <p:blipFill>
          <a:blip r:embed="rId4"/>
          <a:stretch>
            <a:fillRect/>
          </a:stretch>
        </p:blipFill>
        <p:spPr>
          <a:xfrm>
            <a:off x="649536" y="4629347"/>
            <a:ext cx="10862910" cy="1172613"/>
          </a:xfrm>
          <a:prstGeom prst="rect">
            <a:avLst/>
          </a:prstGeom>
        </p:spPr>
      </p:pic>
      <p:sp>
        <p:nvSpPr>
          <p:cNvPr id="15" name="CuadroTexto 14">
            <a:extLst>
              <a:ext uri="{FF2B5EF4-FFF2-40B4-BE49-F238E27FC236}">
                <a16:creationId xmlns:a16="http://schemas.microsoft.com/office/drawing/2014/main" id="{3CD5C115-8C1E-6FE2-3C32-67D6B069A1F4}"/>
              </a:ext>
            </a:extLst>
          </p:cNvPr>
          <p:cNvSpPr txBox="1"/>
          <p:nvPr/>
        </p:nvSpPr>
        <p:spPr>
          <a:xfrm>
            <a:off x="913722" y="4935459"/>
            <a:ext cx="9999117" cy="584775"/>
          </a:xfrm>
          <a:prstGeom prst="rect">
            <a:avLst/>
          </a:prstGeom>
          <a:noFill/>
        </p:spPr>
        <p:txBody>
          <a:bodyPr wrap="square" lIns="91440" tIns="45720" rIns="91440" bIns="45720" anchor="ctr">
            <a:spAutoFit/>
          </a:bodyPr>
          <a:lstStyle/>
          <a:p>
            <a:pPr algn="ctr"/>
            <a:r>
              <a:rPr lang="es-ES" sz="1600">
                <a:solidFill>
                  <a:srgbClr val="7A45B8"/>
                </a:solidFill>
                <a:effectLst/>
                <a:latin typeface="Arial" panose="020B0604020202020204" pitchFamily="34" charset="0"/>
                <a:cs typeface="Arial" panose="020B0604020202020204" pitchFamily="34" charset="0"/>
              </a:rPr>
              <a:t>El </a:t>
            </a:r>
            <a:r>
              <a:rPr lang="es-ES" sz="1600" b="1">
                <a:solidFill>
                  <a:srgbClr val="7A45B8"/>
                </a:solidFill>
                <a:effectLst/>
                <a:latin typeface="Arial" panose="020B0604020202020204" pitchFamily="34" charset="0"/>
                <a:cs typeface="Arial" panose="020B0604020202020204" pitchFamily="34" charset="0"/>
              </a:rPr>
              <a:t>perfil de seguridad global a los 2 años fue consistente </a:t>
            </a:r>
            <a:r>
              <a:rPr lang="es-ES" sz="1600">
                <a:solidFill>
                  <a:srgbClr val="7A45B8"/>
                </a:solidFill>
                <a:effectLst/>
                <a:latin typeface="Arial" panose="020B0604020202020204" pitchFamily="34" charset="0"/>
                <a:cs typeface="Arial" panose="020B0604020202020204" pitchFamily="34" charset="0"/>
              </a:rPr>
              <a:t>con el perfil </a:t>
            </a:r>
            <a:br>
              <a:rPr lang="es-ES" sz="1600">
                <a:solidFill>
                  <a:srgbClr val="7A45B8"/>
                </a:solidFill>
                <a:effectLst/>
                <a:latin typeface="Arial" panose="020B0604020202020204" pitchFamily="34" charset="0"/>
                <a:cs typeface="Arial" panose="020B0604020202020204" pitchFamily="34" charset="0"/>
              </a:rPr>
            </a:br>
            <a:r>
              <a:rPr lang="es-ES" sz="1600">
                <a:solidFill>
                  <a:srgbClr val="7A45B8"/>
                </a:solidFill>
                <a:effectLst/>
                <a:latin typeface="Arial" panose="020B0604020202020204" pitchFamily="34" charset="0"/>
                <a:cs typeface="Arial" panose="020B0604020202020204" pitchFamily="34" charset="0"/>
              </a:rPr>
              <a:t>de seguridad observado anteriormente, </a:t>
            </a:r>
            <a:r>
              <a:rPr lang="es-ES" sz="1600" b="1">
                <a:solidFill>
                  <a:srgbClr val="7A45B8"/>
                </a:solidFill>
                <a:effectLst/>
                <a:latin typeface="Arial" panose="020B0604020202020204" pitchFamily="34" charset="0"/>
                <a:cs typeface="Arial" panose="020B0604020202020204" pitchFamily="34" charset="0"/>
              </a:rPr>
              <a:t>sin nuevas alertas de seguridad</a:t>
            </a:r>
            <a:r>
              <a:rPr lang="es-ES" sz="1600" b="1" baseline="30000">
                <a:solidFill>
                  <a:srgbClr val="7A45B8"/>
                </a:solidFill>
                <a:effectLst/>
                <a:latin typeface="Arial" panose="020B0604020202020204" pitchFamily="34" charset="0"/>
                <a:cs typeface="Arial" panose="020B0604020202020204" pitchFamily="34" charset="0"/>
              </a:rPr>
              <a:t>1</a:t>
            </a:r>
            <a:r>
              <a:rPr lang="es-ES" sz="1600">
                <a:solidFill>
                  <a:srgbClr val="7A45B8"/>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19510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sz="2600"/>
              <a:t>EBGLYSS</a:t>
            </a:r>
            <a:r>
              <a:rPr lang="es-ES" sz="2600" baseline="30000"/>
              <a:t>®</a:t>
            </a:r>
            <a:r>
              <a:rPr lang="es-ES" sz="2600"/>
              <a:t> muestra un perfil favorable de seguridad</a:t>
            </a:r>
            <a:br>
              <a:rPr lang="es-ES" sz="2600"/>
            </a:br>
            <a:r>
              <a:rPr lang="es-ES" sz="2600"/>
              <a:t>consistente en adultos y adolescentes</a:t>
            </a:r>
            <a:r>
              <a:rPr lang="es-ES" sz="2600" baseline="30000"/>
              <a:t>1</a:t>
            </a:r>
          </a:p>
        </p:txBody>
      </p:sp>
      <p:sp>
        <p:nvSpPr>
          <p:cNvPr id="142" name="CuadroTexto 141">
            <a:extLst>
              <a:ext uri="{FF2B5EF4-FFF2-40B4-BE49-F238E27FC236}">
                <a16:creationId xmlns:a16="http://schemas.microsoft.com/office/drawing/2014/main" id="{C6E11EFC-A0C2-45AD-5AAC-82236248AB1E}"/>
              </a:ext>
            </a:extLst>
          </p:cNvPr>
          <p:cNvSpPr txBox="1"/>
          <p:nvPr/>
        </p:nvSpPr>
        <p:spPr>
          <a:xfrm>
            <a:off x="541056" y="1117481"/>
            <a:ext cx="11236813" cy="921086"/>
          </a:xfrm>
          <a:prstGeom prst="roundRect">
            <a:avLst>
              <a:gd name="adj" fmla="val 0"/>
            </a:avLst>
          </a:prstGeom>
          <a:noFill/>
          <a:ln>
            <a:noFill/>
          </a:ln>
        </p:spPr>
        <p:txBody>
          <a:bodyPr wrap="square">
            <a:spAutoFit/>
          </a:bodyPr>
          <a:lstStyle>
            <a:defPPr>
              <a:defRPr lang="es-ES"/>
            </a:defPPr>
            <a:lvl1pPr algn="ctr">
              <a:defRPr sz="1600">
                <a:solidFill>
                  <a:schemeClr val="accent1"/>
                </a:solidFill>
                <a:latin typeface="Arial" panose="020B0604020202020204" pitchFamily="34" charset="0"/>
              </a:defRPr>
            </a:lvl1pPr>
          </a:lstStyle>
          <a:p>
            <a:pPr marL="177750" marR="0" lvl="0" indent="-176400" algn="l" defTabSz="914400" eaLnBrk="1" fontAlgn="auto" latinLnBrk="0" hangingPunct="1">
              <a:lnSpc>
                <a:spcPct val="120000"/>
              </a:lnSpc>
              <a:spcBef>
                <a:spcPts val="0"/>
              </a:spcBef>
              <a:spcAft>
                <a:spcPts val="600"/>
              </a:spcAft>
              <a:buClr>
                <a:srgbClr val="CAF5A8"/>
              </a:buClr>
              <a:buSzTx/>
              <a:buFont typeface="Arial" panose="020B0604020202020204" pitchFamily="34" charset="0"/>
              <a:buChar char="•"/>
              <a:tabLst/>
              <a:defRPr/>
            </a:pPr>
            <a:r>
              <a:rPr kumimoji="0" lang="es-ES" sz="1400" b="0" i="0" u="none" strike="noStrike" kern="0" cap="none" spc="0" normalizeH="0" baseline="0" noProof="0">
                <a:ln>
                  <a:noFill/>
                </a:ln>
                <a:solidFill>
                  <a:srgbClr val="002855"/>
                </a:solidFill>
                <a:effectLst/>
                <a:uLnTx/>
                <a:uFillTx/>
                <a:latin typeface="Arial" panose="020B0604020202020204" pitchFamily="34" charset="0"/>
              </a:rPr>
              <a:t>La mayoría de los acontecimientos adversos (AA) no fueron graves, </a:t>
            </a:r>
            <a:r>
              <a:rPr kumimoji="0" lang="es-ES" sz="1400" b="1" i="0" u="none" strike="noStrike" kern="0" cap="none" spc="0" normalizeH="0" baseline="0" noProof="0">
                <a:ln>
                  <a:noFill/>
                </a:ln>
                <a:solidFill>
                  <a:srgbClr val="002855"/>
                </a:solidFill>
                <a:effectLst/>
                <a:uLnTx/>
                <a:uFillTx/>
                <a:latin typeface="Arial" panose="020B0604020202020204" pitchFamily="34" charset="0"/>
              </a:rPr>
              <a:t>de intensidad leve a moderada</a:t>
            </a:r>
            <a:r>
              <a:rPr kumimoji="0" lang="es-ES" sz="1400" b="0" i="0" u="none" strike="noStrike" kern="0" cap="none" spc="0" normalizeH="0" baseline="0" noProof="0">
                <a:ln>
                  <a:noFill/>
                </a:ln>
                <a:solidFill>
                  <a:srgbClr val="002855"/>
                </a:solidFill>
                <a:effectLst/>
                <a:uLnTx/>
                <a:uFillTx/>
                <a:latin typeface="Arial" panose="020B0604020202020204" pitchFamily="34" charset="0"/>
              </a:rPr>
              <a:t>, incluida una incidencia baja (≤2,5%) de reacciones en el lugar de la inyección.</a:t>
            </a:r>
            <a:r>
              <a:rPr lang="es-ES" sz="1400" kern="0" baseline="30000">
                <a:solidFill>
                  <a:srgbClr val="002855"/>
                </a:solidFill>
              </a:rPr>
              <a:t>2</a:t>
            </a:r>
            <a:endParaRPr kumimoji="0" lang="es-ES" sz="1400" b="0" i="0" u="none" strike="noStrike" kern="0" cap="none" spc="0" normalizeH="0" baseline="30000" noProof="0">
              <a:ln>
                <a:noFill/>
              </a:ln>
              <a:solidFill>
                <a:srgbClr val="002855"/>
              </a:solidFill>
              <a:effectLst/>
              <a:uLnTx/>
              <a:uFillTx/>
              <a:latin typeface="Arial" panose="020B0604020202020204" pitchFamily="34" charset="0"/>
            </a:endParaRPr>
          </a:p>
          <a:p>
            <a:pPr marL="177750" marR="0" lvl="0" indent="-176400" algn="l" defTabSz="914400" eaLnBrk="1" fontAlgn="auto" latinLnBrk="0" hangingPunct="1">
              <a:lnSpc>
                <a:spcPct val="120000"/>
              </a:lnSpc>
              <a:spcBef>
                <a:spcPts val="0"/>
              </a:spcBef>
              <a:spcAft>
                <a:spcPts val="600"/>
              </a:spcAft>
              <a:buClr>
                <a:srgbClr val="CAF5A8"/>
              </a:buClr>
              <a:buSzTx/>
              <a:buFont typeface="Arial" panose="020B0604020202020204" pitchFamily="34" charset="0"/>
              <a:buChar char="•"/>
              <a:tabLst/>
              <a:defRPr/>
            </a:pPr>
            <a:r>
              <a:rPr kumimoji="0" lang="es-ES" sz="1400" b="0" i="0" u="none" strike="noStrike" kern="0" cap="none" spc="0" normalizeH="0" baseline="0" noProof="0">
                <a:ln>
                  <a:noFill/>
                </a:ln>
                <a:solidFill>
                  <a:srgbClr val="002855"/>
                </a:solidFill>
                <a:effectLst/>
                <a:uLnTx/>
                <a:uFillTx/>
                <a:latin typeface="Arial" panose="020B0604020202020204" pitchFamily="34" charset="0"/>
              </a:rPr>
              <a:t>La incidencia general de AA graves y de interrupción del tratamiento debido a AA fue baja.</a:t>
            </a:r>
            <a:r>
              <a:rPr lang="es-ES" sz="1400" kern="0" baseline="30000">
                <a:solidFill>
                  <a:srgbClr val="002855"/>
                </a:solidFill>
              </a:rPr>
              <a:t>2</a:t>
            </a:r>
            <a:endParaRPr kumimoji="0" lang="es-ES" sz="1400" b="0" i="0" u="none" strike="noStrike" kern="0" cap="none" spc="0" normalizeH="0" baseline="30000" noProof="0">
              <a:ln>
                <a:noFill/>
              </a:ln>
              <a:solidFill>
                <a:srgbClr val="002855"/>
              </a:solidFill>
              <a:effectLst/>
              <a:uLnTx/>
              <a:uFillTx/>
              <a:latin typeface="Arial" panose="020B0604020202020204" pitchFamily="34" charset="0"/>
            </a:endParaRPr>
          </a:p>
        </p:txBody>
      </p:sp>
      <p:graphicFrame>
        <p:nvGraphicFramePr>
          <p:cNvPr id="5" name="Tabla 5">
            <a:extLst>
              <a:ext uri="{FF2B5EF4-FFF2-40B4-BE49-F238E27FC236}">
                <a16:creationId xmlns:a16="http://schemas.microsoft.com/office/drawing/2014/main" id="{720CE305-65DC-9572-D5BB-ACF2FC924016}"/>
              </a:ext>
            </a:extLst>
          </p:cNvPr>
          <p:cNvGraphicFramePr>
            <a:graphicFrameLocks noGrp="1"/>
          </p:cNvGraphicFramePr>
          <p:nvPr>
            <p:extLst>
              <p:ext uri="{D42A27DB-BD31-4B8C-83A1-F6EECF244321}">
                <p14:modId xmlns:p14="http://schemas.microsoft.com/office/powerpoint/2010/main" val="1177051442"/>
              </p:ext>
            </p:extLst>
          </p:nvPr>
        </p:nvGraphicFramePr>
        <p:xfrm>
          <a:off x="645860" y="2129222"/>
          <a:ext cx="10900280" cy="3571920"/>
        </p:xfrm>
        <a:graphic>
          <a:graphicData uri="http://schemas.openxmlformats.org/drawingml/2006/table">
            <a:tbl>
              <a:tblPr firstRow="1" bandRow="1"/>
              <a:tblGrid>
                <a:gridCol w="3625629">
                  <a:extLst>
                    <a:ext uri="{9D8B030D-6E8A-4147-A177-3AD203B41FA5}">
                      <a16:colId xmlns:a16="http://schemas.microsoft.com/office/drawing/2014/main" val="2011669309"/>
                    </a:ext>
                  </a:extLst>
                </a:gridCol>
                <a:gridCol w="1449087">
                  <a:extLst>
                    <a:ext uri="{9D8B030D-6E8A-4147-A177-3AD203B41FA5}">
                      <a16:colId xmlns:a16="http://schemas.microsoft.com/office/drawing/2014/main" val="1770488692"/>
                    </a:ext>
                  </a:extLst>
                </a:gridCol>
                <a:gridCol w="2118731">
                  <a:extLst>
                    <a:ext uri="{9D8B030D-6E8A-4147-A177-3AD203B41FA5}">
                      <a16:colId xmlns:a16="http://schemas.microsoft.com/office/drawing/2014/main" val="4017715367"/>
                    </a:ext>
                  </a:extLst>
                </a:gridCol>
                <a:gridCol w="278781">
                  <a:extLst>
                    <a:ext uri="{9D8B030D-6E8A-4147-A177-3AD203B41FA5}">
                      <a16:colId xmlns:a16="http://schemas.microsoft.com/office/drawing/2014/main" val="3316469610"/>
                    </a:ext>
                  </a:extLst>
                </a:gridCol>
                <a:gridCol w="1448052">
                  <a:extLst>
                    <a:ext uri="{9D8B030D-6E8A-4147-A177-3AD203B41FA5}">
                      <a16:colId xmlns:a16="http://schemas.microsoft.com/office/drawing/2014/main" val="2832018183"/>
                    </a:ext>
                  </a:extLst>
                </a:gridCol>
                <a:gridCol w="1980000">
                  <a:extLst>
                    <a:ext uri="{9D8B030D-6E8A-4147-A177-3AD203B41FA5}">
                      <a16:colId xmlns:a16="http://schemas.microsoft.com/office/drawing/2014/main" val="791824949"/>
                    </a:ext>
                  </a:extLst>
                </a:gridCol>
              </a:tblGrid>
              <a:tr h="14521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2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200" b="1" noProof="0">
                          <a:solidFill>
                            <a:schemeClr val="bg1"/>
                          </a:solidFill>
                          <a:effectLst/>
                          <a:latin typeface="Arial" panose="020B0604020202020204" pitchFamily="34" charset="0"/>
                          <a:cs typeface="Arial" panose="020B0604020202020204" pitchFamily="34" charset="0"/>
                        </a:rPr>
                        <a:t>ADvocate 1</a:t>
                      </a:r>
                    </a:p>
                  </a:txBody>
                  <a:tcPr marL="18000" marR="18000" anchor="ctr">
                    <a:lnL w="12700" cmpd="sng">
                      <a:solidFill>
                        <a:srgbClr val="FFFFFF"/>
                      </a:solidFill>
                    </a:lnL>
                    <a:lnR w="12700" cmpd="sng">
                      <a:no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s-ES" sz="1200" b="1" noProof="0">
                        <a:solidFill>
                          <a:schemeClr val="tx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200" b="1" noProof="0">
                          <a:solidFill>
                            <a:schemeClr val="bg1"/>
                          </a:solidFill>
                          <a:effectLst/>
                          <a:latin typeface="Arial" panose="020B0604020202020204" pitchFamily="34" charset="0"/>
                          <a:cs typeface="Arial" panose="020B0604020202020204" pitchFamily="34" charset="0"/>
                        </a:rPr>
                        <a:t>ADvocate 2</a:t>
                      </a:r>
                    </a:p>
                  </a:txBody>
                  <a:tcPr marL="18000" marR="18000" anchor="ctr">
                    <a:lnL w="12700" cmpd="sng">
                      <a:no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1421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2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PBO (n=141)</a:t>
                      </a:r>
                    </a:p>
                  </a:txBody>
                  <a:tcPr marL="90000" marR="90000" marT="46800" marB="46800"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A9A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noProof="0">
                          <a:solidFill>
                            <a:schemeClr val="bg1"/>
                          </a:solidFill>
                          <a:effectLst/>
                          <a:latin typeface="Arial" panose="020B0604020202020204" pitchFamily="34" charset="0"/>
                          <a:ea typeface="+mn-ea"/>
                          <a:cs typeface="Arial" panose="020B0604020202020204" pitchFamily="34" charset="0"/>
                        </a:rPr>
                        <a:t>LEB 250 mg C2S (n=282)</a:t>
                      </a:r>
                    </a:p>
                  </a:txBody>
                  <a:tcPr marL="90000" marR="90000" marT="46800" marB="46800" anchor="b">
                    <a:lnL w="12700" cmpd="sng">
                      <a:solidFill>
                        <a:srgbClr val="FFFFFF"/>
                      </a:solid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ES" sz="1200" b="0" kern="1200" noProof="0">
                        <a:solidFill>
                          <a:schemeClr val="tx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1" i="0" noProof="0">
                          <a:solidFill>
                            <a:schemeClr val="bg1"/>
                          </a:solidFill>
                          <a:effectLst/>
                          <a:latin typeface="Arial" panose="020B0604020202020204" pitchFamily="34" charset="0"/>
                          <a:cs typeface="Arial" panose="020B0604020202020204" pitchFamily="34" charset="0"/>
                        </a:rPr>
                        <a:t>PBO (n=145)</a:t>
                      </a:r>
                      <a:endParaRPr lang="es-ES" sz="1200" b="0" i="0" noProof="0">
                        <a:solidFill>
                          <a:schemeClr val="bg1"/>
                        </a:solidFill>
                        <a:effectLst/>
                        <a:latin typeface="Arial" panose="020B0604020202020204" pitchFamily="34" charset="0"/>
                        <a:cs typeface="Arial" panose="020B0604020202020204" pitchFamily="34" charset="0"/>
                      </a:endParaRPr>
                    </a:p>
                  </a:txBody>
                  <a:tcPr anchor="b">
                    <a:lnL w="12700" cmpd="sng">
                      <a:no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A9A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200" b="1" i="0" noProof="0">
                          <a:solidFill>
                            <a:schemeClr val="bg1"/>
                          </a:solidFill>
                          <a:effectLst/>
                          <a:latin typeface="Arial" panose="020B0604020202020204" pitchFamily="34" charset="0"/>
                          <a:cs typeface="Arial" panose="020B0604020202020204" pitchFamily="34" charset="0"/>
                        </a:rPr>
                        <a:t>LEB 250 mg C2S </a:t>
                      </a:r>
                      <a:r>
                        <a:rPr lang="es-ES" sz="1200" b="0" i="0" noProof="0">
                          <a:solidFill>
                            <a:schemeClr val="bg1"/>
                          </a:solidFill>
                          <a:effectLst/>
                          <a:latin typeface="Arial" panose="020B0604020202020204" pitchFamily="34" charset="0"/>
                          <a:cs typeface="Arial" panose="020B0604020202020204" pitchFamily="34" charset="0"/>
                        </a:rPr>
                        <a:t>(</a:t>
                      </a:r>
                      <a:r>
                        <a:rPr lang="es-ES" sz="1200" b="1" i="0" noProof="0">
                          <a:solidFill>
                            <a:schemeClr val="bg1"/>
                          </a:solidFill>
                          <a:effectLst/>
                          <a:latin typeface="Arial" panose="020B0604020202020204" pitchFamily="34" charset="0"/>
                          <a:cs typeface="Arial" panose="020B0604020202020204" pitchFamily="34" charset="0"/>
                        </a:rPr>
                        <a:t>n=281</a:t>
                      </a:r>
                      <a:r>
                        <a:rPr lang="es-ES" sz="1200" b="0" i="0" noProof="0">
                          <a:solidFill>
                            <a:schemeClr val="bg1"/>
                          </a:solidFill>
                          <a:effectLst/>
                          <a:latin typeface="Arial" panose="020B0604020202020204" pitchFamily="34" charset="0"/>
                          <a:cs typeface="Arial" panose="020B0604020202020204" pitchFamily="34" charset="0"/>
                        </a:rPr>
                        <a:t>)</a:t>
                      </a:r>
                    </a:p>
                  </a:txBody>
                  <a:tcPr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200" b="1" kern="1200" noProof="0">
                          <a:solidFill>
                            <a:srgbClr val="7A45B8"/>
                          </a:solidFill>
                          <a:latin typeface="Arial" panose="020B0604020202020204" pitchFamily="34" charset="0"/>
                          <a:ea typeface="Tahoma" panose="020B0604030504040204" pitchFamily="34" charset="0"/>
                          <a:cs typeface="Arial" panose="020B0604020202020204" pitchFamily="34" charset="0"/>
                        </a:rPr>
                        <a:t>Todos los TEAE</a:t>
                      </a:r>
                    </a:p>
                  </a:txBody>
                  <a:tcPr marT="28800" marB="28800" anchor="ctr">
                    <a:lnL w="12700" cmpd="sng">
                      <a:solidFill>
                        <a:srgbClr val="FFFFFF"/>
                      </a:solidFill>
                    </a:lnL>
                    <a:lnR w="12700" cmpd="sng">
                      <a:solidFill>
                        <a:srgbClr val="FFFFFF"/>
                      </a:solidFill>
                    </a:lnR>
                    <a:lnT w="12700" cmpd="sng">
                      <a:solidFill>
                        <a:srgbClr val="FFFFFF"/>
                      </a:solidFill>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73 (51,8)</a:t>
                      </a:r>
                    </a:p>
                  </a:txBody>
                  <a:tcPr marL="9525" marR="9525" marT="9525" marB="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129 (45,7)</a:t>
                      </a:r>
                    </a:p>
                  </a:txBody>
                  <a:tcPr marL="9525" marR="9525" marT="9525" marB="0" anchor="ctr">
                    <a:lnL w="12700" cmpd="sng">
                      <a:solidFill>
                        <a:srgbClr val="FFFFFF"/>
                      </a:solidFill>
                    </a:lnL>
                    <a:lnR w="12700" cmpd="sng">
                      <a:no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96 (66,2)</a:t>
                      </a:r>
                    </a:p>
                  </a:txBody>
                  <a:tcPr marL="9525" marR="9525" marT="9525" marB="0" anchor="ctr">
                    <a:lnL w="12700" cmpd="sng">
                      <a:no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150 (53,4)</a:t>
                      </a:r>
                    </a:p>
                  </a:txBody>
                  <a:tcPr marL="9525" marR="9525" marT="9525" marB="0"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855945058"/>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Leve</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34 (24,1)</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78 (27,7)</a:t>
                      </a: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40 (27,6)</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73 (26,0)</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430797830"/>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Moderado</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32 (22,7)</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45 (16,0)</a:t>
                      </a: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49 (33,8)</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70 (24,9)</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99206882"/>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Grave</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7 (5,0) ​</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r>
                        <a:rPr lang="es-ES" sz="1200" b="0" i="0" noProof="0">
                          <a:solidFill>
                            <a:srgbClr val="22346A"/>
                          </a:solidFill>
                          <a:effectLst/>
                          <a:latin typeface="Arial" panose="020B0604020202020204" pitchFamily="34" charset="0"/>
                          <a:cs typeface="Arial" panose="020B0604020202020204" pitchFamily="34" charset="0"/>
                        </a:rPr>
                        <a:t>6 (2,1) ​</a:t>
                      </a:r>
                    </a:p>
                  </a:txBody>
                  <a:tcPr marT="28800" marB="2880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7 (4,8)</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7 (2,5)</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055584500"/>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200" b="1" kern="1200" noProof="0">
                          <a:solidFill>
                            <a:srgbClr val="7A45B8"/>
                          </a:solidFill>
                          <a:latin typeface="Arial" panose="020B0604020202020204" pitchFamily="34" charset="0"/>
                          <a:ea typeface="Tahoma" panose="020B0604030504040204" pitchFamily="34" charset="0"/>
                          <a:cs typeface="Arial" panose="020B0604020202020204" pitchFamily="34" charset="0"/>
                        </a:rPr>
                        <a:t>AA grave</a:t>
                      </a:r>
                      <a:r>
                        <a:rPr lang="es-ES" sz="1200" b="1" kern="1200" baseline="30000" noProof="0">
                          <a:solidFill>
                            <a:srgbClr val="7A45B8"/>
                          </a:solidFill>
                          <a:latin typeface="Arial" panose="020B0604020202020204" pitchFamily="34" charset="0"/>
                          <a:ea typeface="Tahoma" panose="020B0604030504040204" pitchFamily="34" charset="0"/>
                          <a:cs typeface="Arial" panose="020B0604020202020204" pitchFamily="34" charset="0"/>
                        </a:rPr>
                        <a:t>a</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(0,7)</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6 (2,1)</a:t>
                      </a: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4 (2,8)</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2 (0,7)</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552789765"/>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200" b="1" kern="1200" noProof="0">
                          <a:solidFill>
                            <a:srgbClr val="7A45B8"/>
                          </a:solidFill>
                          <a:latin typeface="Arial" panose="020B0604020202020204" pitchFamily="34" charset="0"/>
                          <a:ea typeface="Tahoma" panose="020B0604030504040204" pitchFamily="34" charset="0"/>
                          <a:cs typeface="Arial" panose="020B0604020202020204" pitchFamily="34" charset="0"/>
                        </a:rPr>
                        <a:t>Muerte</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0</a:t>
                      </a: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1 (0,7)</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0</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801263901"/>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200" b="1" kern="1200" noProof="0">
                          <a:solidFill>
                            <a:srgbClr val="7A45B8"/>
                          </a:solidFill>
                          <a:latin typeface="Arial" panose="020B0604020202020204" pitchFamily="34" charset="0"/>
                          <a:ea typeface="Tahoma" panose="020B0604030504040204" pitchFamily="34" charset="0"/>
                          <a:cs typeface="Arial" panose="020B0604020202020204" pitchFamily="34" charset="0"/>
                        </a:rPr>
                        <a:t>AA que causaron la interrupción</a:t>
                      </a:r>
                      <a:r>
                        <a:rPr lang="es-ES" sz="1200" b="1" kern="1200" baseline="30000" noProof="0">
                          <a:solidFill>
                            <a:srgbClr val="7A45B8"/>
                          </a:solidFill>
                          <a:latin typeface="Arial" panose="020B0604020202020204" pitchFamily="34" charset="0"/>
                          <a:ea typeface="Tahoma" panose="020B0604030504040204" pitchFamily="34" charset="0"/>
                          <a:cs typeface="Arial" panose="020B0604020202020204" pitchFamily="34" charset="0"/>
                        </a:rPr>
                        <a:t>a</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(0,7)</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3 (1,1)</a:t>
                      </a: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4 (2,8)</a:t>
                      </a: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s-ES" sz="1200" b="0" i="0" u="none" strike="noStrike" noProof="0">
                          <a:solidFill>
                            <a:srgbClr val="22346A"/>
                          </a:solidFill>
                          <a:effectLst/>
                          <a:latin typeface="Arial" panose="020B0604020202020204" pitchFamily="34" charset="0"/>
                          <a:cs typeface="Arial" panose="020B0604020202020204" pitchFamily="34" charset="0"/>
                        </a:rPr>
                        <a:t>9 (3,2)</a:t>
                      </a: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526034642"/>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200" b="1" kern="1200" noProof="0">
                          <a:solidFill>
                            <a:srgbClr val="7A45B8"/>
                          </a:solidFill>
                          <a:latin typeface="Arial" panose="020B0604020202020204" pitchFamily="34" charset="0"/>
                          <a:ea typeface="Tahoma" panose="020B0604030504040204" pitchFamily="34" charset="0"/>
                          <a:cs typeface="Arial" panose="020B0604020202020204" pitchFamily="34" charset="0"/>
                        </a:rPr>
                        <a:t>TEAE reportados en ≥5% con lebrikizumab</a:t>
                      </a:r>
                    </a:p>
                  </a:txBody>
                  <a:tcPr marT="28800" marB="2880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endParaRPr lang="es-ES" sz="1200" b="0" i="0" u="none" strike="noStrike" noProof="0">
                        <a:solidFill>
                          <a:srgbClr val="22346A"/>
                        </a:solidFill>
                        <a:effectLst/>
                        <a:latin typeface="Arial" panose="020B0604020202020204" pitchFamily="34" charset="0"/>
                        <a:cs typeface="Arial" panose="020B0604020202020204" pitchFamily="34" charset="0"/>
                      </a:endParaRPr>
                    </a:p>
                  </a:txBody>
                  <a:tcPr marL="9525" marR="9525" marT="9525"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200" b="0" i="0" noProof="0">
                        <a:solidFill>
                          <a:srgbClr val="22346A"/>
                        </a:solidFill>
                        <a:effectLst/>
                        <a:latin typeface="Arial" panose="020B0604020202020204" pitchFamily="34" charset="0"/>
                        <a:cs typeface="Arial" panose="020B0604020202020204" pitchFamily="34" charset="0"/>
                      </a:endParaRPr>
                    </a:p>
                  </a:txBody>
                  <a:tcPr marT="28800" marB="288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endParaRPr lang="es-ES" sz="1200" b="0" i="0" u="none" strike="noStrike" noProof="0">
                        <a:solidFill>
                          <a:srgbClr val="22346A"/>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endParaRPr lang="es-ES" sz="1200" b="0" i="0" u="none" strike="noStrike" noProof="0">
                        <a:solidFill>
                          <a:srgbClr val="22346A"/>
                        </a:solidFill>
                        <a:effectLst/>
                        <a:latin typeface="Arial" panose="020B0604020202020204" pitchFamily="34" charset="0"/>
                        <a:cs typeface="Arial" panose="020B0604020202020204" pitchFamily="34" charset="0"/>
                      </a:endParaRPr>
                    </a:p>
                  </a:txBody>
                  <a:tcPr marL="9525" marR="9525" marT="9525"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99880171"/>
                  </a:ext>
                </a:extLst>
              </a:tr>
              <a:tr h="145217">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Conjuntivitis</a:t>
                      </a:r>
                      <a:r>
                        <a:rPr lang="es-ES" sz="1200" b="1" kern="1200" baseline="30000" noProof="0">
                          <a:solidFill>
                            <a:srgbClr val="22346A"/>
                          </a:solidFill>
                          <a:latin typeface="Arial" panose="020B0604020202020204" pitchFamily="34" charset="0"/>
                          <a:ea typeface="Tahoma" panose="020B0604030504040204" pitchFamily="34" charset="0"/>
                          <a:cs typeface="Arial" panose="020B0604020202020204" pitchFamily="34" charset="0"/>
                        </a:rPr>
                        <a:t>b</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4 (2,8)</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21 (7,4)</a:t>
                      </a:r>
                    </a:p>
                  </a:txBody>
                  <a:tcPr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endParaRPr lang="es-ES" sz="1200" b="0" i="0" u="none" strike="noStrike"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3 (2,1)</a:t>
                      </a:r>
                    </a:p>
                  </a:txBody>
                  <a:tcPr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21 (7,5)</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581081480"/>
                  </a:ext>
                </a:extLst>
              </a:tr>
              <a:tr h="145217">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Exacerbación de la dermatitis atópica</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30 (21,3)</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17 (6,0)</a:t>
                      </a:r>
                    </a:p>
                  </a:txBody>
                  <a:tcPr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endParaRPr lang="es-ES" sz="1200" b="0" i="0" u="none" strike="noStrike"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39 (26,9)</a:t>
                      </a:r>
                    </a:p>
                  </a:txBody>
                  <a:tcPr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29 (10,3)</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855626863"/>
                  </a:ext>
                </a:extLst>
              </a:tr>
              <a:tr h="145217">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lvl="0" indent="0" algn="l" defTabSz="457189" rtl="0" eaLnBrk="1" fontAlgn="base" latinLnBrk="0" hangingPunct="1">
                        <a:lnSpc>
                          <a:spcPct val="100000"/>
                        </a:lnSpc>
                        <a:spcBef>
                          <a:spcPts val="0"/>
                        </a:spcBef>
                        <a:spcAft>
                          <a:spcPts val="0"/>
                        </a:spcAft>
                        <a:buClrTx/>
                        <a:buSzTx/>
                        <a:buFontTx/>
                        <a:buNone/>
                        <a:tabLst/>
                        <a:defRPr/>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Nasofaringitis</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4 (2,8)</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11 (3,9)</a:t>
                      </a:r>
                    </a:p>
                  </a:txBody>
                  <a:tcPr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endParaRPr lang="es-ES" sz="1200" b="0" i="0" u="none" strike="noStrike"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3 (2,1)</a:t>
                      </a:r>
                    </a:p>
                  </a:txBody>
                  <a:tcPr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14 (5,0)</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190883360"/>
                  </a:ext>
                </a:extLst>
              </a:tr>
              <a:tr h="145217">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108000" marR="0" algn="l" defTabSz="457189" rtl="0" eaLnBrk="1" fontAlgn="base" latinLnBrk="0" hangingPunct="1">
                        <a:lnSpc>
                          <a:spcPct val="100000"/>
                        </a:lnSpc>
                        <a:spcBef>
                          <a:spcPts val="0"/>
                        </a:spcBef>
                        <a:spcAft>
                          <a:spcPts val="0"/>
                        </a:spcAft>
                      </a:pPr>
                      <a:r>
                        <a:rPr lang="es-ES" sz="12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Cefalea</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2 (1,4)</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9 (3,2)</a:t>
                      </a:r>
                    </a:p>
                  </a:txBody>
                  <a:tcPr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endParaRPr lang="es-ES" sz="1200" b="0" i="0" u="none" strike="noStrike"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6 (4,1)</a:t>
                      </a:r>
                    </a:p>
                  </a:txBody>
                  <a:tcPr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algn="ctr" defTabSz="457189" rtl="0" eaLnBrk="1" fontAlgn="b" latinLnBrk="0" hangingPunct="1"/>
                      <a:r>
                        <a:rPr lang="es-ES" sz="1200" b="0" i="0" u="none" strike="noStrike" kern="1200" noProof="0">
                          <a:solidFill>
                            <a:srgbClr val="22346A"/>
                          </a:solidFill>
                          <a:effectLst/>
                          <a:latin typeface="Arial" panose="020B0604020202020204" pitchFamily="34" charset="0"/>
                          <a:ea typeface="+mn-ea"/>
                          <a:cs typeface="Arial" panose="020B0604020202020204" pitchFamily="34" charset="0"/>
                        </a:rPr>
                        <a:t>14 (5,0)</a:t>
                      </a:r>
                    </a:p>
                  </a:txBody>
                  <a:tcPr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527151334"/>
                  </a:ext>
                </a:extLst>
              </a:tr>
            </a:tbl>
          </a:graphicData>
        </a:graphic>
      </p:graphicFrame>
      <p:sp>
        <p:nvSpPr>
          <p:cNvPr id="4" name="Marcador de pie de página 76">
            <a:extLst>
              <a:ext uri="{FF2B5EF4-FFF2-40B4-BE49-F238E27FC236}">
                <a16:creationId xmlns:a16="http://schemas.microsoft.com/office/drawing/2014/main" id="{41C62C20-12A1-FC2E-687E-A461391B5206}"/>
              </a:ext>
            </a:extLst>
          </p:cNvPr>
          <p:cNvSpPr txBox="1">
            <a:spLocks/>
          </p:cNvSpPr>
          <p:nvPr/>
        </p:nvSpPr>
        <p:spPr>
          <a:xfrm>
            <a:off x="1441342" y="5960220"/>
            <a:ext cx="9074258" cy="66661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s-ES" sz="700">
                <a:solidFill>
                  <a:srgbClr val="A6A6A6"/>
                </a:solidFill>
                <a:latin typeface="Arial" panose="020B0604020202020204" pitchFamily="34" charset="0"/>
                <a:cs typeface="Arial" panose="020B0604020202020204" pitchFamily="34" charset="0"/>
              </a:rPr>
              <a:t>AA: acontecimientos adversos; C2S: cada dos semanas; LEB: lebrikizumab; PBO: placebo; TEAE: eventos adversos emergentes del tratamiento.</a:t>
            </a:r>
          </a:p>
          <a:p>
            <a:pPr algn="just">
              <a:defRPr/>
            </a:pPr>
            <a:r>
              <a:rPr lang="es-ES" sz="700">
                <a:solidFill>
                  <a:srgbClr val="A6A6A6"/>
                </a:solidFill>
                <a:latin typeface="Arial" panose="020B0604020202020204" pitchFamily="34" charset="0"/>
                <a:cs typeface="Arial" panose="020B0604020202020204" pitchFamily="34" charset="0"/>
              </a:rPr>
              <a:t>Los datos se presentan como n (%). Los análisis de seguridad para el periodo de inducción se realizaron en todos los pacientes aleatorizados que recibieron ≥1 dosis del fármaco del estudio en </a:t>
            </a:r>
            <a:r>
              <a:rPr lang="es-ES" sz="700" err="1">
                <a:solidFill>
                  <a:srgbClr val="A6A6A6"/>
                </a:solidFill>
                <a:latin typeface="Arial" panose="020B0604020202020204" pitchFamily="34" charset="0"/>
                <a:cs typeface="Arial" panose="020B0604020202020204" pitchFamily="34" charset="0"/>
              </a:rPr>
              <a:t>ADvocate</a:t>
            </a:r>
            <a:r>
              <a:rPr lang="es-ES" sz="700">
                <a:solidFill>
                  <a:srgbClr val="A6A6A6"/>
                </a:solidFill>
                <a:latin typeface="Arial" panose="020B0604020202020204" pitchFamily="34" charset="0"/>
                <a:cs typeface="Arial" panose="020B0604020202020204" pitchFamily="34" charset="0"/>
              </a:rPr>
              <a:t> 1, y en </a:t>
            </a:r>
            <a:r>
              <a:rPr lang="es-ES" sz="700" err="1">
                <a:solidFill>
                  <a:srgbClr val="A6A6A6"/>
                </a:solidFill>
                <a:latin typeface="Arial" panose="020B0604020202020204" pitchFamily="34" charset="0"/>
                <a:cs typeface="Arial" panose="020B0604020202020204" pitchFamily="34" charset="0"/>
              </a:rPr>
              <a:t>ADvocate</a:t>
            </a:r>
            <a:r>
              <a:rPr lang="es-ES" sz="700">
                <a:solidFill>
                  <a:srgbClr val="A6A6A6"/>
                </a:solidFill>
                <a:latin typeface="Arial" panose="020B0604020202020204" pitchFamily="34" charset="0"/>
                <a:cs typeface="Arial" panose="020B0604020202020204" pitchFamily="34" charset="0"/>
              </a:rPr>
              <a:t> 2 excepto en los 18 pacientes excluidos. </a:t>
            </a:r>
            <a:r>
              <a:rPr lang="es-ES" sz="700" b="1">
                <a:solidFill>
                  <a:srgbClr val="A6A6A6"/>
                </a:solidFill>
                <a:latin typeface="Arial" panose="020B0604020202020204" pitchFamily="34" charset="0"/>
                <a:cs typeface="Arial" panose="020B0604020202020204" pitchFamily="34" charset="0"/>
              </a:rPr>
              <a:t>a: </a:t>
            </a:r>
            <a:r>
              <a:rPr lang="es-ES" sz="700">
                <a:solidFill>
                  <a:srgbClr val="A6A6A6"/>
                </a:solidFill>
                <a:latin typeface="Arial" panose="020B0604020202020204" pitchFamily="34" charset="0"/>
                <a:cs typeface="Arial" panose="020B0604020202020204" pitchFamily="34" charset="0"/>
              </a:rPr>
              <a:t>Las muertes también se incluyen como AA graves y AA que causaron la interrupción del tratamiento.</a:t>
            </a:r>
            <a:r>
              <a:rPr lang="es-ES" sz="700" b="1">
                <a:solidFill>
                  <a:srgbClr val="A6A6A6"/>
                </a:solidFill>
                <a:latin typeface="Arial" panose="020B0604020202020204" pitchFamily="34" charset="0"/>
                <a:cs typeface="Arial" panose="020B0604020202020204" pitchFamily="34" charset="0"/>
              </a:rPr>
              <a:t> b: </a:t>
            </a:r>
            <a:r>
              <a:rPr lang="es-ES" sz="700">
                <a:solidFill>
                  <a:srgbClr val="A6A6A6"/>
                </a:solidFill>
                <a:highlight>
                  <a:srgbClr val="FDFDFD"/>
                </a:highlight>
                <a:latin typeface="Arial" panose="020B0604020202020204" pitchFamily="34" charset="0"/>
                <a:cs typeface="Arial" panose="020B0604020202020204" pitchFamily="34" charset="0"/>
              </a:rPr>
              <a:t>Conjuntivitis: </a:t>
            </a:r>
            <a:r>
              <a:rPr lang="es-ES" sz="700">
                <a:solidFill>
                  <a:srgbClr val="A6A6A6"/>
                </a:solidFill>
                <a:latin typeface="Arial" panose="020B0604020202020204" pitchFamily="34" charset="0"/>
                <a:cs typeface="Arial" panose="020B0604020202020204" pitchFamily="34" charset="0"/>
              </a:rPr>
              <a:t>término preferido único.</a:t>
            </a:r>
          </a:p>
          <a:p>
            <a:pPr algn="just">
              <a:defRPr/>
            </a:pPr>
            <a:r>
              <a:rPr lang="es-ES" sz="700">
                <a:solidFill>
                  <a:srgbClr val="A6A6A6"/>
                </a:solidFill>
                <a:latin typeface="Arial" panose="020B0604020202020204" pitchFamily="34" charset="0"/>
                <a:cs typeface="Arial" panose="020B0604020202020204" pitchFamily="34" charset="0"/>
              </a:rPr>
              <a:t>LEB=Lebrikizumab; PBO=Placebo; C2S=Cada 2 semanas; TEAE=Evento adverso emergente del tratamiento.</a:t>
            </a:r>
          </a:p>
          <a:p>
            <a:pPr algn="just">
              <a:defRPr/>
            </a:pPr>
            <a:endParaRPr lang="es-ES" sz="700">
              <a:solidFill>
                <a:srgbClr val="A6A6A6"/>
              </a:solidFill>
              <a:latin typeface="Arial" panose="020B0604020202020204" pitchFamily="34" charset="0"/>
              <a:cs typeface="Arial" panose="020B0604020202020204" pitchFamily="34" charset="0"/>
            </a:endParaRPr>
          </a:p>
          <a:p>
            <a:pPr algn="just">
              <a:defRPr/>
            </a:pP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1. Stein Gold L,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Thaci</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D, Thyssen JP,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Gooderham</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M,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Laquer</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V, Moore A, et al. Safety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of</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Lebrikizumab in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Adults</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and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Adolescents</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with</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Moderate</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to</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-Severe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Atopic</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Dermatitis: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An</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Integrated</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Analysis</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of</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Eight</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Clinical</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Trials</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Am J Clin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cs typeface="Arial" panose="020B0604020202020204" pitchFamily="34" charset="0"/>
              </a:rPr>
              <a:t>Dermatol</a:t>
            </a:r>
            <a:r>
              <a:rPr kumimoji="0" lang="es-ES"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2023;24(4):595-607.  2</a:t>
            </a:r>
            <a:r>
              <a:rPr kumimoji="0" lang="nb-NO" sz="700" b="1"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 </a:t>
            </a:r>
            <a:r>
              <a:rPr kumimoji="0" lang="da-DK" sz="7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rPr>
              <a:t>Silverberg I, et al. Two Phase 3 Trials of Lebrikizumab for Moderate-to-Severe Atopic Dermatitis. N Engl J Med. 2023;388(12):1080-91</a:t>
            </a:r>
          </a:p>
        </p:txBody>
      </p:sp>
    </p:spTree>
    <p:extLst>
      <p:ext uri="{BB962C8B-B14F-4D97-AF65-F5344CB8AC3E}">
        <p14:creationId xmlns:p14="http://schemas.microsoft.com/office/powerpoint/2010/main" val="2806320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Seguridad hasta la semana 16</a:t>
            </a:r>
          </a:p>
        </p:txBody>
      </p:sp>
      <p:graphicFrame>
        <p:nvGraphicFramePr>
          <p:cNvPr id="7" name="Tabla 5">
            <a:extLst>
              <a:ext uri="{FF2B5EF4-FFF2-40B4-BE49-F238E27FC236}">
                <a16:creationId xmlns:a16="http://schemas.microsoft.com/office/drawing/2014/main" id="{3BF4075A-9F7E-C380-FED4-47114FE5B460}"/>
              </a:ext>
            </a:extLst>
          </p:cNvPr>
          <p:cNvGraphicFramePr>
            <a:graphicFrameLocks noGrp="1"/>
          </p:cNvGraphicFramePr>
          <p:nvPr>
            <p:extLst>
              <p:ext uri="{D42A27DB-BD31-4B8C-83A1-F6EECF244321}">
                <p14:modId xmlns:p14="http://schemas.microsoft.com/office/powerpoint/2010/main" val="1934165920"/>
              </p:ext>
            </p:extLst>
          </p:nvPr>
        </p:nvGraphicFramePr>
        <p:xfrm>
          <a:off x="645860" y="2082685"/>
          <a:ext cx="10900280" cy="3560700"/>
        </p:xfrm>
        <a:graphic>
          <a:graphicData uri="http://schemas.openxmlformats.org/drawingml/2006/table">
            <a:tbl>
              <a:tblPr firstRow="1" bandRow="1"/>
              <a:tblGrid>
                <a:gridCol w="3625629">
                  <a:extLst>
                    <a:ext uri="{9D8B030D-6E8A-4147-A177-3AD203B41FA5}">
                      <a16:colId xmlns:a16="http://schemas.microsoft.com/office/drawing/2014/main" val="2011669309"/>
                    </a:ext>
                  </a:extLst>
                </a:gridCol>
                <a:gridCol w="1727867">
                  <a:extLst>
                    <a:ext uri="{9D8B030D-6E8A-4147-A177-3AD203B41FA5}">
                      <a16:colId xmlns:a16="http://schemas.microsoft.com/office/drawing/2014/main" val="1770488692"/>
                    </a:ext>
                  </a:extLst>
                </a:gridCol>
                <a:gridCol w="1839951">
                  <a:extLst>
                    <a:ext uri="{9D8B030D-6E8A-4147-A177-3AD203B41FA5}">
                      <a16:colId xmlns:a16="http://schemas.microsoft.com/office/drawing/2014/main" val="4017715367"/>
                    </a:ext>
                  </a:extLst>
                </a:gridCol>
                <a:gridCol w="278781">
                  <a:extLst>
                    <a:ext uri="{9D8B030D-6E8A-4147-A177-3AD203B41FA5}">
                      <a16:colId xmlns:a16="http://schemas.microsoft.com/office/drawing/2014/main" val="3316469610"/>
                    </a:ext>
                  </a:extLst>
                </a:gridCol>
                <a:gridCol w="1448052">
                  <a:extLst>
                    <a:ext uri="{9D8B030D-6E8A-4147-A177-3AD203B41FA5}">
                      <a16:colId xmlns:a16="http://schemas.microsoft.com/office/drawing/2014/main" val="2832018183"/>
                    </a:ext>
                  </a:extLst>
                </a:gridCol>
                <a:gridCol w="1980000">
                  <a:extLst>
                    <a:ext uri="{9D8B030D-6E8A-4147-A177-3AD203B41FA5}">
                      <a16:colId xmlns:a16="http://schemas.microsoft.com/office/drawing/2014/main" val="791824949"/>
                    </a:ext>
                  </a:extLst>
                </a:gridCol>
              </a:tblGrid>
              <a:tr h="14521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1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100" b="1" noProof="0">
                          <a:solidFill>
                            <a:schemeClr val="bg1"/>
                          </a:solidFill>
                          <a:effectLst/>
                          <a:latin typeface="Arial" panose="020B0604020202020204" pitchFamily="34" charset="0"/>
                          <a:cs typeface="Arial" panose="020B0604020202020204" pitchFamily="34" charset="0"/>
                        </a:rPr>
                        <a:t>ADvocate 1</a:t>
                      </a:r>
                    </a:p>
                  </a:txBody>
                  <a:tcPr marL="18000" marR="18000" anchor="ctr">
                    <a:lnL w="12700" cmpd="sng">
                      <a:solidFill>
                        <a:srgbClr val="FFFFFF"/>
                      </a:solidFill>
                    </a:lnL>
                    <a:lnR w="12700" cmpd="sng">
                      <a:no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R w="12700" cmpd="sng">
                      <a:noFill/>
                    </a:lnR>
                    <a:lnB w="12700" cap="flat" cmpd="sng" algn="ctr">
                      <a:noFill/>
                      <a:prstDash val="solid"/>
                      <a:round/>
                      <a:headEnd type="none" w="med" len="med"/>
                      <a:tailEnd type="none" w="med" len="med"/>
                    </a:lnB>
                    <a:solidFill>
                      <a:srgbClr val="99E5D9"/>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s-ES" sz="1100" b="1" noProof="0">
                        <a:solidFill>
                          <a:schemeClr val="tx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100" b="1" noProof="0">
                          <a:solidFill>
                            <a:schemeClr val="bg1"/>
                          </a:solidFill>
                          <a:effectLst/>
                          <a:latin typeface="Arial" panose="020B0604020202020204" pitchFamily="34" charset="0"/>
                          <a:cs typeface="Arial" panose="020B0604020202020204" pitchFamily="34" charset="0"/>
                        </a:rPr>
                        <a:t>ADvocate 2</a:t>
                      </a:r>
                    </a:p>
                  </a:txBody>
                  <a:tcPr marL="18000" marR="18000" anchor="ctr">
                    <a:lnL w="12700" cmpd="sng">
                      <a:no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855"/>
                    </a:solidFill>
                  </a:tcPr>
                </a:tc>
                <a:tc hMerge="1">
                  <a:txBody>
                    <a:bodyPr/>
                    <a:lstStyle/>
                    <a:p>
                      <a:pPr marL="0" marR="0" algn="ctr">
                        <a:lnSpc>
                          <a:spcPct val="100000"/>
                        </a:lnSpc>
                        <a:spcBef>
                          <a:spcPts val="0"/>
                        </a:spcBef>
                        <a:spcAft>
                          <a:spcPts val="300"/>
                        </a:spcAft>
                      </a:pPr>
                      <a:endParaRPr lang="en-US" sz="900" b="1">
                        <a:solidFill>
                          <a:schemeClr val="tx1"/>
                        </a:solidFill>
                        <a:effectLst/>
                      </a:endParaRPr>
                    </a:p>
                  </a:txBody>
                  <a:tcPr marL="18000" marR="18000" anchor="ctr">
                    <a:lnB w="12700" cap="flat" cmpd="sng" algn="ctr">
                      <a:noFill/>
                      <a:prstDash val="solid"/>
                      <a:round/>
                      <a:headEnd type="none" w="med" len="med"/>
                      <a:tailEnd type="none" w="med" len="med"/>
                    </a:lnB>
                    <a:solidFill>
                      <a:srgbClr val="99E5D9"/>
                    </a:solidFill>
                  </a:tcPr>
                </a:tc>
                <a:extLst>
                  <a:ext uri="{0D108BD9-81ED-4DB2-BD59-A6C34878D82A}">
                    <a16:rowId xmlns:a16="http://schemas.microsoft.com/office/drawing/2014/main" val="321718387"/>
                  </a:ext>
                </a:extLst>
              </a:tr>
              <a:tr h="1421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1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050" b="1" kern="1200" noProof="0">
                          <a:solidFill>
                            <a:schemeClr val="bg1"/>
                          </a:solidFill>
                          <a:effectLst/>
                          <a:latin typeface="Arial" panose="020B0604020202020204" pitchFamily="34" charset="0"/>
                          <a:ea typeface="+mn-ea"/>
                          <a:cs typeface="Arial" panose="020B0604020202020204" pitchFamily="34" charset="0"/>
                        </a:rPr>
                        <a:t>PBO (n=141)</a:t>
                      </a:r>
                    </a:p>
                  </a:txBody>
                  <a:tcPr marL="90000" marR="90000" marT="46800" marB="46800"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A9A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050" b="1" kern="1200" noProof="0">
                          <a:solidFill>
                            <a:schemeClr val="bg1"/>
                          </a:solidFill>
                          <a:effectLst/>
                          <a:latin typeface="Arial" panose="020B0604020202020204" pitchFamily="34" charset="0"/>
                          <a:ea typeface="+mn-ea"/>
                          <a:cs typeface="Arial" panose="020B0604020202020204" pitchFamily="34" charset="0"/>
                        </a:rPr>
                        <a:t>LEB 250 mg C2S (n=282)</a:t>
                      </a:r>
                    </a:p>
                  </a:txBody>
                  <a:tcPr marL="90000" marR="90000" marT="46800" marB="46800" anchor="b">
                    <a:lnL w="12700" cmpd="sng">
                      <a:solidFill>
                        <a:srgbClr val="FFFFFF"/>
                      </a:solid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ES" sz="100" b="0" kern="1200" noProof="0">
                        <a:solidFill>
                          <a:schemeClr val="tx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050" b="1" i="0" noProof="0">
                          <a:solidFill>
                            <a:schemeClr val="bg1"/>
                          </a:solidFill>
                          <a:effectLst/>
                          <a:latin typeface="Arial" panose="020B0604020202020204" pitchFamily="34" charset="0"/>
                          <a:cs typeface="Arial" panose="020B0604020202020204" pitchFamily="34" charset="0"/>
                        </a:rPr>
                        <a:t>PBO (n=145)</a:t>
                      </a:r>
                      <a:endParaRPr lang="es-ES" sz="1050" b="0" i="0" noProof="0">
                        <a:solidFill>
                          <a:schemeClr val="bg1"/>
                        </a:solidFill>
                        <a:effectLst/>
                        <a:latin typeface="Arial" panose="020B0604020202020204" pitchFamily="34" charset="0"/>
                        <a:cs typeface="Arial" panose="020B0604020202020204" pitchFamily="34" charset="0"/>
                      </a:endParaRPr>
                    </a:p>
                  </a:txBody>
                  <a:tcPr anchor="b">
                    <a:lnL w="12700" cmpd="sng">
                      <a:no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A9A9"/>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050" b="1" i="0" noProof="0">
                          <a:solidFill>
                            <a:schemeClr val="bg1"/>
                          </a:solidFill>
                          <a:effectLst/>
                          <a:latin typeface="Arial" panose="020B0604020202020204" pitchFamily="34" charset="0"/>
                          <a:cs typeface="Arial" panose="020B0604020202020204" pitchFamily="34" charset="0"/>
                        </a:rPr>
                        <a:t>LEB 250 mg C2S </a:t>
                      </a:r>
                      <a:r>
                        <a:rPr lang="es-ES" sz="1050" b="0" i="0" noProof="0">
                          <a:solidFill>
                            <a:schemeClr val="bg1"/>
                          </a:solidFill>
                          <a:effectLst/>
                          <a:latin typeface="Arial" panose="020B0604020202020204" pitchFamily="34" charset="0"/>
                          <a:cs typeface="Arial" panose="020B0604020202020204" pitchFamily="34" charset="0"/>
                        </a:rPr>
                        <a:t>(</a:t>
                      </a:r>
                      <a:r>
                        <a:rPr lang="es-ES" sz="1050" b="1" i="0" noProof="0">
                          <a:solidFill>
                            <a:schemeClr val="bg1"/>
                          </a:solidFill>
                          <a:effectLst/>
                          <a:latin typeface="Arial" panose="020B0604020202020204" pitchFamily="34" charset="0"/>
                          <a:cs typeface="Arial" panose="020B0604020202020204" pitchFamily="34" charset="0"/>
                        </a:rPr>
                        <a:t>n=281</a:t>
                      </a:r>
                      <a:r>
                        <a:rPr lang="es-ES" sz="1050" b="0" i="0" noProof="0">
                          <a:solidFill>
                            <a:schemeClr val="bg1"/>
                          </a:solidFill>
                          <a:effectLst/>
                          <a:latin typeface="Arial" panose="020B0604020202020204" pitchFamily="34" charset="0"/>
                          <a:cs typeface="Arial" panose="020B0604020202020204" pitchFamily="34" charset="0"/>
                        </a:rPr>
                        <a:t>)</a:t>
                      </a:r>
                    </a:p>
                  </a:txBody>
                  <a:tcPr anchor="b">
                    <a:lnL w="12700" cmpd="sng">
                      <a:solidFill>
                        <a:srgbClr val="FFFFFF"/>
                      </a:solidFill>
                    </a:lnL>
                    <a:lnR w="12700" cmpd="sng">
                      <a:solidFill>
                        <a:srgbClr val="FFFFFF"/>
                      </a:solid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121978">
                <a:tc gridSpan="6">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ase"/>
                      <a:r>
                        <a:rPr lang="es-ES" sz="1400" b="1" i="0" noProof="0" err="1">
                          <a:solidFill>
                            <a:srgbClr val="7A45B8"/>
                          </a:solidFill>
                          <a:effectLst/>
                          <a:latin typeface="Arial" panose="020B0604020202020204" pitchFamily="34" charset="0"/>
                          <a:cs typeface="Arial" panose="020B0604020202020204" pitchFamily="34" charset="0"/>
                        </a:rPr>
                        <a:t>TEAEs</a:t>
                      </a:r>
                      <a:r>
                        <a:rPr lang="es-ES" sz="1400" b="1" i="0" noProof="0">
                          <a:solidFill>
                            <a:srgbClr val="7A45B8"/>
                          </a:solidFill>
                          <a:effectLst/>
                          <a:latin typeface="Arial" panose="020B0604020202020204" pitchFamily="34" charset="0"/>
                          <a:cs typeface="Arial" panose="020B0604020202020204" pitchFamily="34" charset="0"/>
                        </a:rPr>
                        <a:t> de interés clínico</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ase"/>
                      <a:endParaRPr lang="en-US" sz="1400" b="0" i="0">
                        <a:solidFill>
                          <a:srgbClr val="000000"/>
                        </a:solidFill>
                        <a:effectLst/>
                      </a:endParaRPr>
                    </a:p>
                  </a:txBody>
                  <a:tcPr anchor="ctr">
                    <a:lnT w="12700"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noFill/>
                  </a:tcPr>
                </a:tc>
                <a:tc hMerge="1">
                  <a:txBody>
                    <a:bodyPr/>
                    <a:lstStyle/>
                    <a:p>
                      <a:pPr algn="ctr" fontAlgn="base"/>
                      <a:endParaRPr lang="en-US" sz="1400" b="0" i="0">
                        <a:solidFill>
                          <a:srgbClr val="000000"/>
                        </a:solidFill>
                        <a:effectLst/>
                      </a:endParaRPr>
                    </a:p>
                  </a:txBody>
                  <a:tcPr anchor="ctr">
                    <a:lnR w="12700" cmpd="sng">
                      <a:noFill/>
                    </a:lnR>
                    <a:lnT w="12700"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noFill/>
                  </a:tcPr>
                </a:tc>
                <a:tc hMerge="1">
                  <a:txBody>
                    <a:bodyPr/>
                    <a:lstStyle/>
                    <a:p>
                      <a:pPr algn="ctr" fontAlgn="base"/>
                      <a:endParaRPr lang="en-US" sz="1400" b="0" i="0">
                        <a:solidFill>
                          <a:srgbClr val="000000"/>
                        </a:solidFill>
                        <a:effectLst/>
                      </a:endParaRPr>
                    </a:p>
                  </a:txBody>
                  <a:tcPr anchor="ctr">
                    <a:lnL w="12700" cmpd="sng">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ase"/>
                      <a:endParaRPr lang="en-US" sz="1400" b="0" i="0">
                        <a:solidFill>
                          <a:srgbClr val="000000"/>
                        </a:solidFill>
                        <a:effectLst/>
                      </a:endParaRPr>
                    </a:p>
                  </a:txBody>
                  <a:tcPr anchor="ctr">
                    <a:lnL w="12700" cmpd="sng">
                      <a:noFill/>
                    </a:lnL>
                    <a:lnT w="12700"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noFill/>
                  </a:tcPr>
                </a:tc>
                <a:tc hMerge="1">
                  <a:txBody>
                    <a:bodyPr/>
                    <a:lstStyle/>
                    <a:p>
                      <a:pPr algn="ctr" fontAlgn="base"/>
                      <a:endParaRPr lang="en-US" sz="1400" b="0" i="0">
                        <a:solidFill>
                          <a:srgbClr val="000000"/>
                        </a:solidFill>
                        <a:effectLst/>
                      </a:endParaRPr>
                    </a:p>
                  </a:txBody>
                  <a:tcPr anchor="ctr">
                    <a:lnT w="12700"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855945058"/>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err="1">
                          <a:solidFill>
                            <a:srgbClr val="22346A"/>
                          </a:solidFill>
                          <a:effectLst/>
                          <a:latin typeface="Arial" panose="020B0604020202020204" pitchFamily="34" charset="0"/>
                          <a:ea typeface="+mn-ea"/>
                          <a:cs typeface="Arial" panose="020B0604020202020204" pitchFamily="34" charset="0"/>
                        </a:rPr>
                        <a:t>Infecciones</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a</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28 (19.9)</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61 (21.6)</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solidFill>
                        <a:srgbClr val="BDA0E0"/>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30 (20.7)</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65 (23.1)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430797830"/>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Infecciones de la piel</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8 (5.7)</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8 (2.8)</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9 (6.2)</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4 (1.4)</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99206882"/>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Posibles infecciones </a:t>
                      </a:r>
                      <a:r>
                        <a:rPr lang="es-ES" sz="1200" b="1" i="0" kern="1200" noProof="0" err="1">
                          <a:solidFill>
                            <a:srgbClr val="22346A"/>
                          </a:solidFill>
                          <a:effectLst/>
                          <a:latin typeface="Arial" panose="020B0604020202020204" pitchFamily="34" charset="0"/>
                          <a:ea typeface="+mn-ea"/>
                          <a:cs typeface="Arial" panose="020B0604020202020204" pitchFamily="34" charset="0"/>
                        </a:rPr>
                        <a:t>oportunistas</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b,c</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(0.7)</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(0.4)</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(0.7)</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 (1.1)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055584500"/>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Infecciones por </a:t>
                      </a:r>
                      <a:r>
                        <a:rPr lang="es-ES" sz="1200" b="1" i="0" kern="1200" noProof="0" err="1">
                          <a:solidFill>
                            <a:srgbClr val="22346A"/>
                          </a:solidFill>
                          <a:effectLst/>
                          <a:latin typeface="Arial" panose="020B0604020202020204" pitchFamily="34" charset="0"/>
                          <a:ea typeface="+mn-ea"/>
                          <a:cs typeface="Arial" panose="020B0604020202020204" pitchFamily="34" charset="0"/>
                        </a:rPr>
                        <a:t>herpes</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d</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6 (4.3)</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9 (3.2)</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7 (4.8)</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8 (2.8)</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552789765"/>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Eosinofilia</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 (2.1)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(0.4)</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 (1.1)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801263901"/>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Trastornos relacionados con </a:t>
                      </a:r>
                      <a:r>
                        <a:rPr lang="es-ES" sz="1200" b="1" i="0" kern="1200" noProof="0" err="1">
                          <a:solidFill>
                            <a:srgbClr val="22346A"/>
                          </a:solidFill>
                          <a:effectLst/>
                          <a:latin typeface="Arial" panose="020B0604020202020204" pitchFamily="34" charset="0"/>
                          <a:ea typeface="+mn-ea"/>
                          <a:cs typeface="Arial" panose="020B0604020202020204" pitchFamily="34" charset="0"/>
                        </a:rPr>
                        <a:t>eosinófilos</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e</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2526034642"/>
                  </a:ext>
                </a:extLst>
              </a:tr>
              <a:tr h="12197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noProof="0">
                          <a:solidFill>
                            <a:srgbClr val="22346A"/>
                          </a:solidFill>
                          <a:effectLst/>
                          <a:latin typeface="Arial" panose="020B0604020202020204" pitchFamily="34" charset="0"/>
                          <a:ea typeface="+mn-ea"/>
                          <a:cs typeface="Arial" panose="020B0604020202020204" pitchFamily="34" charset="0"/>
                        </a:rPr>
                        <a:t>Reacciones en el lugar de la </a:t>
                      </a:r>
                      <a:r>
                        <a:rPr lang="es-ES" sz="1200" b="1" i="0" kern="1200" noProof="0" err="1">
                          <a:solidFill>
                            <a:srgbClr val="22346A"/>
                          </a:solidFill>
                          <a:effectLst/>
                          <a:latin typeface="Arial" panose="020B0604020202020204" pitchFamily="34" charset="0"/>
                          <a:ea typeface="+mn-ea"/>
                          <a:cs typeface="Arial" panose="020B0604020202020204" pitchFamily="34" charset="0"/>
                        </a:rPr>
                        <a:t>inyección</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f</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 (2.1)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3 (1.1)</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(0.7)</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6 (2.1)</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99880171"/>
                  </a:ext>
                </a:extLst>
              </a:tr>
              <a:tr h="14521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88900" indent="0" algn="l" defTabSz="457200" rtl="0" eaLnBrk="1" fontAlgn="base" latinLnBrk="0" hangingPunct="1">
                        <a:lnSpc>
                          <a:spcPct val="100000"/>
                        </a:lnSpc>
                      </a:pPr>
                      <a:r>
                        <a:rPr lang="es-ES" sz="1200" b="1" i="0" kern="1200" baseline="0" noProof="0" err="1">
                          <a:solidFill>
                            <a:srgbClr val="22346A"/>
                          </a:solidFill>
                          <a:effectLst/>
                          <a:latin typeface="Arial" panose="020B0604020202020204" pitchFamily="34" charset="0"/>
                          <a:ea typeface="+mn-ea"/>
                          <a:cs typeface="Arial" panose="020B0604020202020204" pitchFamily="34" charset="0"/>
                        </a:rPr>
                        <a:t>Cáncer</a:t>
                      </a:r>
                      <a:r>
                        <a:rPr lang="es-ES" sz="1200" b="1" i="0" kern="1200" baseline="30000" noProof="0" err="1">
                          <a:solidFill>
                            <a:srgbClr val="22346A"/>
                          </a:solidFill>
                          <a:effectLst/>
                          <a:latin typeface="Arial" panose="020B0604020202020204" pitchFamily="34" charset="0"/>
                          <a:ea typeface="+mn-ea"/>
                          <a:cs typeface="Arial" panose="020B0604020202020204" pitchFamily="34" charset="0"/>
                        </a:rPr>
                        <a:t>g</a:t>
                      </a:r>
                      <a:endParaRPr lang="es-ES" sz="1200" b="1" i="0" kern="1200" baseline="30000" noProof="0">
                        <a:solidFill>
                          <a:srgbClr val="22346A"/>
                        </a:solidFill>
                        <a:effectLst/>
                        <a:latin typeface="Arial" panose="020B0604020202020204" pitchFamily="34" charset="0"/>
                        <a:ea typeface="+mn-ea"/>
                        <a:cs typeface="Arial" panose="020B0604020202020204" pitchFamily="34" charset="0"/>
                      </a:endParaRP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2 (1.4)</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(0.4)</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581081480"/>
                  </a:ext>
                </a:extLst>
              </a:tr>
              <a:tr h="14521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algn="l" defTabSz="457200" rtl="0" eaLnBrk="1" fontAlgn="base" latinLnBrk="0" hangingPunct="1">
                        <a:lnSpc>
                          <a:spcPct val="100000"/>
                        </a:lnSpc>
                      </a:pPr>
                      <a:r>
                        <a:rPr lang="es-ES" sz="1200" b="0" i="0" kern="1200" baseline="0" noProof="0">
                          <a:solidFill>
                            <a:srgbClr val="22346A"/>
                          </a:solidFill>
                          <a:effectLst/>
                          <a:latin typeface="Arial" panose="020B0604020202020204" pitchFamily="34" charset="0"/>
                          <a:ea typeface="+mn-ea"/>
                          <a:cs typeface="Arial" panose="020B0604020202020204" pitchFamily="34" charset="0"/>
                        </a:rPr>
                        <a:t>Cáncer de piel no melanoma</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2 (1.4)</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1 (0.4)</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BDA0E0"/>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1855626863"/>
                  </a:ext>
                </a:extLst>
              </a:tr>
              <a:tr h="14521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algn="l" defTabSz="457200" rtl="0" eaLnBrk="1" fontAlgn="base" latinLnBrk="0" hangingPunct="1">
                        <a:lnSpc>
                          <a:spcPct val="100000"/>
                        </a:lnSpc>
                      </a:pPr>
                      <a:r>
                        <a:rPr lang="es-ES" sz="1200" b="0" i="0" kern="1200" baseline="0" noProof="0">
                          <a:solidFill>
                            <a:srgbClr val="22346A"/>
                          </a:solidFill>
                          <a:effectLst/>
                          <a:latin typeface="Arial" panose="020B0604020202020204" pitchFamily="34" charset="0"/>
                          <a:ea typeface="+mn-ea"/>
                          <a:cs typeface="Arial" panose="020B0604020202020204" pitchFamily="34" charset="0"/>
                        </a:rPr>
                        <a:t>Otros tipos de cáncer</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no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3FB"/>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no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6F6F6"/>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ctr" defTabSz="457200" rtl="0" eaLnBrk="1" fontAlgn="base" latinLnBrk="0" hangingPunct="1">
                        <a:lnSpc>
                          <a:spcPct val="100000"/>
                        </a:lnSpc>
                      </a:pPr>
                      <a:r>
                        <a:rPr lang="es-ES" sz="1200" b="0" i="0" kern="1200" noProof="0">
                          <a:solidFill>
                            <a:srgbClr val="22346A"/>
                          </a:solidFill>
                          <a:effectLst/>
                          <a:latin typeface="Arial" panose="020B0604020202020204" pitchFamily="34" charset="0"/>
                          <a:ea typeface="+mn-ea"/>
                          <a:cs typeface="Arial" panose="020B0604020202020204" pitchFamily="34" charset="0"/>
                        </a:rPr>
                        <a:t>0</a:t>
                      </a:r>
                    </a:p>
                  </a:txBody>
                  <a:tcPr marL="68580" marR="68580" marT="0" marB="0" anchor="ctr">
                    <a:lnL w="12700" cmpd="sng">
                      <a:solidFill>
                        <a:srgbClr val="FFFFFF"/>
                      </a:solidFill>
                    </a:lnL>
                    <a:lnR w="12700" cmpd="sng">
                      <a:solidFill>
                        <a:srgbClr val="FFFFFF"/>
                      </a:solidFill>
                    </a:lnR>
                    <a:lnT w="12700" cap="flat" cmpd="sng" algn="ctr">
                      <a:solidFill>
                        <a:srgbClr val="BDA0E0"/>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rgbClr val="F7F3FB"/>
                    </a:solidFill>
                  </a:tcPr>
                </a:tc>
                <a:extLst>
                  <a:ext uri="{0D108BD9-81ED-4DB2-BD59-A6C34878D82A}">
                    <a16:rowId xmlns:a16="http://schemas.microsoft.com/office/drawing/2014/main" val="3190883360"/>
                  </a:ext>
                </a:extLst>
              </a:tr>
            </a:tbl>
          </a:graphicData>
        </a:graphic>
      </p:graphicFrame>
      <p:sp>
        <p:nvSpPr>
          <p:cNvPr id="4" name="Marcador de pie de página 76">
            <a:extLst>
              <a:ext uri="{FF2B5EF4-FFF2-40B4-BE49-F238E27FC236}">
                <a16:creationId xmlns:a16="http://schemas.microsoft.com/office/drawing/2014/main" id="{C88D7DA3-0980-DC65-EE61-16DC227F02EE}"/>
              </a:ext>
            </a:extLst>
          </p:cNvPr>
          <p:cNvSpPr txBox="1">
            <a:spLocks/>
          </p:cNvSpPr>
          <p:nvPr/>
        </p:nvSpPr>
        <p:spPr>
          <a:xfrm>
            <a:off x="1441342" y="5740520"/>
            <a:ext cx="9074258" cy="88631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s-ES" sz="600">
                <a:solidFill>
                  <a:srgbClr val="A6A6A6"/>
                </a:solidFill>
                <a:latin typeface="Arial" panose="020B0604020202020204" pitchFamily="34" charset="0"/>
                <a:cs typeface="Arial" panose="020B0604020202020204" pitchFamily="34" charset="0"/>
              </a:rPr>
              <a:t>AA: acontecimientos adversos; C2S: cada dos semanas; LEB: lebrikizumab; PBO: placebo; TEAE: eventos adversos emergentes del tratamiento. </a:t>
            </a:r>
            <a:r>
              <a:rPr lang="es-ES" sz="600">
                <a:solidFill>
                  <a:srgbClr val="A6A6A6"/>
                </a:solidFill>
              </a:rPr>
              <a:t>Los datos se presentan como n (%). a: Las infecciones se definen utilizando los términos preferidos de MedDRA de la Clase de Órganos del Sistema de Infecciones e Infestaciones. b: Las posibles infecciones oportunistas, basadas en </a:t>
            </a:r>
            <a:r>
              <a:rPr lang="es-ES" sz="600" err="1">
                <a:solidFill>
                  <a:srgbClr val="A6A6A6"/>
                </a:solidFill>
              </a:rPr>
              <a:t>Winthrop</a:t>
            </a:r>
            <a:r>
              <a:rPr lang="es-ES" sz="600">
                <a:solidFill>
                  <a:srgbClr val="A6A6A6"/>
                </a:solidFill>
              </a:rPr>
              <a:t> et al.</a:t>
            </a:r>
            <a:r>
              <a:rPr lang="es-ES" sz="600" baseline="30000">
                <a:solidFill>
                  <a:srgbClr val="A6A6A6"/>
                </a:solidFill>
              </a:rPr>
              <a:t>2</a:t>
            </a:r>
            <a:r>
              <a:rPr lang="es-ES" sz="600">
                <a:solidFill>
                  <a:srgbClr val="A6A6A6"/>
                </a:solidFill>
              </a:rPr>
              <a:t> y enumeradas por MedDRA, notificadas en ambos estudios incluyeron el eccema herpético, el herpes zóster y el herpes simple. c: Se realizó una revisión médica enmascarada y se evaluó que todas las posibles infecciones oportunistas no eran oportunistas según </a:t>
            </a:r>
            <a:r>
              <a:rPr lang="es-ES" sz="600" err="1">
                <a:solidFill>
                  <a:srgbClr val="A6A6A6"/>
                </a:solidFill>
              </a:rPr>
              <a:t>Winthrop</a:t>
            </a:r>
            <a:r>
              <a:rPr lang="es-ES" sz="600">
                <a:solidFill>
                  <a:srgbClr val="A6A6A6"/>
                </a:solidFill>
              </a:rPr>
              <a:t> et al.</a:t>
            </a:r>
            <a:r>
              <a:rPr lang="es-ES" sz="600" baseline="30000">
                <a:solidFill>
                  <a:srgbClr val="A6A6A6"/>
                </a:solidFill>
              </a:rPr>
              <a:t>2</a:t>
            </a:r>
            <a:r>
              <a:rPr lang="es-ES" sz="600">
                <a:solidFill>
                  <a:srgbClr val="A6A6A6"/>
                </a:solidFill>
              </a:rPr>
              <a:t>. d: Infecciones por herpes incluye los términos preferidos de MedDRA de herpes oral, herpes zóster, herpes genital, herpes simple. e: Los trastornos relacionados con eosinófilos se definen utilizando términos específicos preferidos de MedDRA, que incluyen recuento de eosinófilos anormal, recuento de eosinófilos aumentado y porcentaje de eosinófilos aumentado. f: Incluye los siguientes términos preferidos de MedDRA relacionados con el lugar de la inyección: dolor, eritema, prurito, edema, hinchazón, erupción cutánea, dermatitis, infección y reacción. Los cánceres se resumieron por separado como cáncer de piel no melanoma y cáncer distinto del cáncer de piel no melanoma. El cáncer de piel no melanoma incluyó los términos preferidos por MedDRA de carcinoma de células escamosas de piel, enfermedad de Bowen, carcinoma de células basales, carcinoma </a:t>
            </a:r>
            <a:r>
              <a:rPr lang="es-ES" sz="600" err="1">
                <a:solidFill>
                  <a:srgbClr val="A6A6A6"/>
                </a:solidFill>
              </a:rPr>
              <a:t>basoescamoso</a:t>
            </a:r>
            <a:r>
              <a:rPr lang="es-ES" sz="600">
                <a:solidFill>
                  <a:srgbClr val="A6A6A6"/>
                </a:solidFill>
              </a:rPr>
              <a:t>, carcinoma </a:t>
            </a:r>
            <a:r>
              <a:rPr lang="es-ES" sz="600" err="1">
                <a:solidFill>
                  <a:srgbClr val="A6A6A6"/>
                </a:solidFill>
              </a:rPr>
              <a:t>basoescamoso</a:t>
            </a:r>
            <a:r>
              <a:rPr lang="es-ES" sz="600">
                <a:solidFill>
                  <a:srgbClr val="A6A6A6"/>
                </a:solidFill>
              </a:rPr>
              <a:t> de piel, carcinoma de células escamosas, cáncer de piel, carcinoma in situ de piel, </a:t>
            </a:r>
            <a:r>
              <a:rPr lang="es-ES" sz="600" err="1">
                <a:solidFill>
                  <a:srgbClr val="A6A6A6"/>
                </a:solidFill>
              </a:rPr>
              <a:t>queratoacantoma</a:t>
            </a:r>
            <a:r>
              <a:rPr lang="es-ES" sz="600">
                <a:solidFill>
                  <a:srgbClr val="A6A6A6"/>
                </a:solidFill>
              </a:rPr>
              <a:t>, carcinoma de células escamosas de piel recidivante, carcinoma de células escamosas de labio, carcinoma de células escamosas de piel metastásico y carcinoma de células escamosas de pene. LEB=Lebrikizumab; PBO=Placebo; C2S=Cada 2 semanas; TEAE=Evento adverso emergente del tratamiento.</a:t>
            </a:r>
          </a:p>
          <a:p>
            <a:pPr algn="just">
              <a:defRPr/>
            </a:pPr>
            <a:r>
              <a:rPr kumimoji="0" lang="nb-NO" sz="600" b="1" i="0" u="none" strike="noStrike" kern="1200" cap="none" spc="0" normalizeH="0" baseline="0" noProof="0">
                <a:ln>
                  <a:noFill/>
                </a:ln>
                <a:solidFill>
                  <a:srgbClr val="A6A6A6"/>
                </a:solidFill>
                <a:effectLst/>
                <a:uLnTx/>
                <a:uFillTx/>
                <a:latin typeface="Arial"/>
                <a:ea typeface="+mn-ea"/>
                <a:cs typeface="+mn-cs"/>
              </a:rPr>
              <a:t>1. </a:t>
            </a:r>
            <a:r>
              <a:rPr kumimoji="0" lang="da-DK" sz="600" b="0" i="0" u="none" strike="noStrike" kern="1200" cap="none" spc="0" normalizeH="0" baseline="0" noProof="0">
                <a:ln>
                  <a:noFill/>
                </a:ln>
                <a:solidFill>
                  <a:srgbClr val="A6A6A6"/>
                </a:solidFill>
                <a:effectLst/>
                <a:uLnTx/>
                <a:uFillTx/>
                <a:latin typeface="Arial"/>
                <a:ea typeface="+mn-ea"/>
                <a:cs typeface="+mn-cs"/>
              </a:rPr>
              <a:t>Silverberg JI, </a:t>
            </a:r>
            <a:r>
              <a:rPr kumimoji="0" lang="da-DK" sz="600" b="0" i="1" u="none" strike="noStrike" kern="1200" cap="none" spc="0" normalizeH="0" baseline="0" noProof="0">
                <a:ln>
                  <a:noFill/>
                </a:ln>
                <a:solidFill>
                  <a:srgbClr val="A6A6A6"/>
                </a:solidFill>
                <a:effectLst/>
                <a:uLnTx/>
                <a:uFillTx/>
                <a:latin typeface="Arial"/>
                <a:ea typeface="+mn-ea"/>
                <a:cs typeface="+mn-cs"/>
              </a:rPr>
              <a:t>et al. </a:t>
            </a:r>
            <a:r>
              <a:rPr kumimoji="0" lang="en-US" sz="600" b="0" i="1" u="none" strike="noStrike" kern="1200" cap="none" spc="0" normalizeH="0" baseline="0" noProof="0">
                <a:ln>
                  <a:noFill/>
                </a:ln>
                <a:solidFill>
                  <a:srgbClr val="A6A6A6"/>
                </a:solidFill>
                <a:effectLst/>
                <a:uLnTx/>
                <a:uFillTx/>
                <a:latin typeface="Arial"/>
                <a:ea typeface="+mn-ea"/>
                <a:cs typeface="+mn-cs"/>
              </a:rPr>
              <a:t>Two Phase 3 Trials of Lebrikizumab for Moderate-to-Severe Atopic Dermatitis. </a:t>
            </a:r>
            <a:r>
              <a:rPr kumimoji="0" lang="da-DK" sz="600" b="0" i="0" u="none" strike="noStrike" kern="1200" cap="none" spc="0" normalizeH="0" baseline="0" noProof="0">
                <a:ln>
                  <a:noFill/>
                </a:ln>
                <a:solidFill>
                  <a:srgbClr val="A6A6A6"/>
                </a:solidFill>
                <a:effectLst/>
                <a:uLnTx/>
                <a:uFillTx/>
                <a:latin typeface="Arial"/>
                <a:ea typeface="+mn-ea"/>
                <a:cs typeface="+mn-cs"/>
              </a:rPr>
              <a:t>N Engl J Med. 2023;388(12):1080-1091. </a:t>
            </a:r>
            <a:r>
              <a:rPr kumimoji="0" lang="da-DK" sz="600" b="1" i="0" u="none" strike="noStrike" kern="1200" cap="none" spc="0" normalizeH="0" baseline="0" noProof="0">
                <a:ln>
                  <a:noFill/>
                </a:ln>
                <a:solidFill>
                  <a:srgbClr val="A6A6A6"/>
                </a:solidFill>
                <a:effectLst/>
                <a:uLnTx/>
                <a:uFillTx/>
                <a:latin typeface="Arial"/>
                <a:ea typeface="+mn-ea"/>
                <a:cs typeface="+mn-cs"/>
              </a:rPr>
              <a:t>2. </a:t>
            </a:r>
            <a:r>
              <a:rPr kumimoji="0" lang="es-ES" sz="600" b="0" u="none" strike="noStrike" kern="1200" cap="none" spc="0" normalizeH="0" baseline="0" noProof="0" err="1">
                <a:ln>
                  <a:noFill/>
                </a:ln>
                <a:solidFill>
                  <a:srgbClr val="A6A6A6"/>
                </a:solidFill>
                <a:effectLst/>
                <a:uLnTx/>
                <a:uFillTx/>
                <a:latin typeface="Arial"/>
                <a:ea typeface="+mn-ea"/>
                <a:cs typeface="+mn-cs"/>
              </a:rPr>
              <a:t>Winthrop</a:t>
            </a:r>
            <a:r>
              <a:rPr kumimoji="0" lang="es-ES" sz="600" b="0" u="none" strike="noStrike" kern="1200" cap="none" spc="0" normalizeH="0" baseline="0" noProof="0">
                <a:ln>
                  <a:noFill/>
                </a:ln>
                <a:solidFill>
                  <a:srgbClr val="A6A6A6"/>
                </a:solidFill>
                <a:effectLst/>
                <a:uLnTx/>
                <a:uFillTx/>
                <a:latin typeface="Arial"/>
                <a:ea typeface="+mn-ea"/>
                <a:cs typeface="+mn-cs"/>
              </a:rPr>
              <a:t> KL, </a:t>
            </a:r>
            <a:r>
              <a:rPr kumimoji="0" lang="es-ES" sz="600" b="0" i="1" u="none" strike="noStrike" kern="1200" cap="none" spc="0" normalizeH="0" baseline="0" noProof="0">
                <a:ln>
                  <a:noFill/>
                </a:ln>
                <a:solidFill>
                  <a:srgbClr val="A6A6A6"/>
                </a:solidFill>
                <a:effectLst/>
                <a:uLnTx/>
                <a:uFillTx/>
                <a:latin typeface="Arial"/>
                <a:ea typeface="+mn-ea"/>
                <a:cs typeface="+mn-cs"/>
              </a:rPr>
              <a:t>et al</a:t>
            </a:r>
            <a:r>
              <a:rPr kumimoji="0" lang="es-ES" sz="600" b="0" u="none" strike="noStrike" kern="1200" cap="none" spc="0" normalizeH="0" baseline="0" noProof="0">
                <a:ln>
                  <a:noFill/>
                </a:ln>
                <a:solidFill>
                  <a:srgbClr val="A6A6A6"/>
                </a:solidFill>
                <a:effectLst/>
                <a:uLnTx/>
                <a:uFillTx/>
                <a:latin typeface="Arial"/>
                <a:ea typeface="+mn-ea"/>
                <a:cs typeface="+mn-cs"/>
              </a:rPr>
              <a:t>. </a:t>
            </a:r>
            <a:r>
              <a:rPr kumimoji="0" lang="en-US" sz="600" b="0" u="none" strike="noStrike" kern="1200" cap="none" spc="0" normalizeH="0" baseline="0" noProof="0">
                <a:ln>
                  <a:noFill/>
                </a:ln>
                <a:solidFill>
                  <a:srgbClr val="A6A6A6"/>
                </a:solidFill>
                <a:effectLst/>
                <a:uLnTx/>
                <a:uFillTx/>
                <a:latin typeface="Arial"/>
                <a:ea typeface="+mn-ea"/>
                <a:cs typeface="+mn-cs"/>
              </a:rPr>
              <a:t>Opportunistic infections and biologic therapies in immune-mediated inflammatory diseases: consensus recommendations for infection reporting during clinical trials and </a:t>
            </a:r>
            <a:r>
              <a:rPr kumimoji="0" lang="en-US" sz="600" b="0" u="none" strike="noStrike" kern="1200" cap="none" spc="0" normalizeH="0" baseline="0" noProof="0" err="1">
                <a:ln>
                  <a:noFill/>
                </a:ln>
                <a:solidFill>
                  <a:srgbClr val="A6A6A6"/>
                </a:solidFill>
                <a:effectLst/>
                <a:uLnTx/>
                <a:uFillTx/>
                <a:latin typeface="Arial"/>
                <a:ea typeface="+mn-ea"/>
                <a:cs typeface="+mn-cs"/>
              </a:rPr>
              <a:t>postmarketing</a:t>
            </a:r>
            <a:r>
              <a:rPr kumimoji="0" lang="en-US" sz="600" b="0" u="none" strike="noStrike" kern="1200" cap="none" spc="0" normalizeH="0" baseline="0" noProof="0">
                <a:ln>
                  <a:noFill/>
                </a:ln>
                <a:solidFill>
                  <a:srgbClr val="A6A6A6"/>
                </a:solidFill>
                <a:effectLst/>
                <a:uLnTx/>
                <a:uFillTx/>
                <a:latin typeface="Arial"/>
                <a:ea typeface="+mn-ea"/>
                <a:cs typeface="+mn-cs"/>
              </a:rPr>
              <a:t> surveillance,</a:t>
            </a:r>
            <a:r>
              <a:rPr kumimoji="0" lang="es-ES" sz="600" b="0" u="none" strike="noStrike" kern="1200" cap="none" spc="0" normalizeH="0" baseline="0" noProof="0">
                <a:ln>
                  <a:noFill/>
                </a:ln>
                <a:solidFill>
                  <a:srgbClr val="A6A6A6"/>
                </a:solidFill>
                <a:effectLst/>
                <a:uLnTx/>
                <a:uFillTx/>
                <a:latin typeface="Arial"/>
                <a:ea typeface="+mn-ea"/>
                <a:cs typeface="+mn-cs"/>
              </a:rPr>
              <a:t>Ann </a:t>
            </a:r>
            <a:r>
              <a:rPr kumimoji="0" lang="es-ES" sz="600" b="0" u="none" strike="noStrike" kern="1200" cap="none" spc="0" normalizeH="0" baseline="0" noProof="0" err="1">
                <a:ln>
                  <a:noFill/>
                </a:ln>
                <a:solidFill>
                  <a:srgbClr val="A6A6A6"/>
                </a:solidFill>
                <a:effectLst/>
                <a:uLnTx/>
                <a:uFillTx/>
                <a:latin typeface="Arial"/>
                <a:ea typeface="+mn-ea"/>
                <a:cs typeface="+mn-cs"/>
              </a:rPr>
              <a:t>Rheum</a:t>
            </a:r>
            <a:r>
              <a:rPr kumimoji="0" lang="es-ES" sz="600" b="0" u="none" strike="noStrike" kern="1200" cap="none" spc="0" normalizeH="0" baseline="0" noProof="0">
                <a:ln>
                  <a:noFill/>
                </a:ln>
                <a:solidFill>
                  <a:srgbClr val="A6A6A6"/>
                </a:solidFill>
                <a:effectLst/>
                <a:uLnTx/>
                <a:uFillTx/>
                <a:latin typeface="Arial"/>
                <a:ea typeface="+mn-ea"/>
                <a:cs typeface="+mn-cs"/>
              </a:rPr>
              <a:t> </a:t>
            </a:r>
            <a:r>
              <a:rPr kumimoji="0" lang="es-ES" sz="600" b="0" u="none" strike="noStrike" kern="1200" cap="none" spc="0" normalizeH="0" baseline="0" noProof="0" err="1">
                <a:ln>
                  <a:noFill/>
                </a:ln>
                <a:solidFill>
                  <a:srgbClr val="A6A6A6"/>
                </a:solidFill>
                <a:effectLst/>
                <a:uLnTx/>
                <a:uFillTx/>
                <a:latin typeface="Arial"/>
                <a:ea typeface="+mn-ea"/>
                <a:cs typeface="+mn-cs"/>
              </a:rPr>
              <a:t>Dis</a:t>
            </a:r>
            <a:r>
              <a:rPr kumimoji="0" lang="es-ES" sz="600" b="0" u="none" strike="noStrike" kern="1200" cap="none" spc="0" normalizeH="0" baseline="0" noProof="0">
                <a:ln>
                  <a:noFill/>
                </a:ln>
                <a:solidFill>
                  <a:srgbClr val="A6A6A6"/>
                </a:solidFill>
                <a:effectLst/>
                <a:uLnTx/>
                <a:uFillTx/>
                <a:latin typeface="Arial"/>
                <a:ea typeface="+mn-ea"/>
                <a:cs typeface="+mn-cs"/>
              </a:rPr>
              <a:t>. 2015;74;2107-2116</a:t>
            </a:r>
            <a:r>
              <a:rPr kumimoji="0" lang="es-ES" sz="600" b="0" i="0" u="none" strike="noStrike" kern="1200" cap="none" spc="0" normalizeH="0" baseline="0" noProof="0">
                <a:ln>
                  <a:noFill/>
                </a:ln>
                <a:solidFill>
                  <a:srgbClr val="A6A6A6"/>
                </a:solidFill>
                <a:effectLst/>
                <a:uLnTx/>
                <a:uFillTx/>
                <a:latin typeface="Arial"/>
                <a:ea typeface="+mn-ea"/>
                <a:cs typeface="+mn-cs"/>
              </a:rPr>
              <a:t>.</a:t>
            </a:r>
            <a:r>
              <a:rPr kumimoji="0" lang="da-DK" sz="600" b="0" i="0" u="none" strike="noStrike" kern="1200" cap="none" spc="0" normalizeH="0" baseline="0" noProof="0">
                <a:ln>
                  <a:noFill/>
                </a:ln>
                <a:solidFill>
                  <a:srgbClr val="A6A6A6"/>
                </a:solidFill>
                <a:effectLst/>
                <a:uLnTx/>
                <a:uFillTx/>
                <a:latin typeface="Arial"/>
                <a:ea typeface="+mn-ea"/>
                <a:cs typeface="+mn-cs"/>
              </a:rPr>
              <a:t>.</a:t>
            </a:r>
            <a:endParaRPr kumimoji="0" lang="da-DK" sz="600" b="0" i="0" u="none" strike="noStrike" kern="1200" cap="none" spc="0" normalizeH="0" baseline="0" noProof="0">
              <a:ln>
                <a:noFill/>
              </a:ln>
              <a:solidFill>
                <a:srgbClr val="A6A6A6"/>
              </a:solidFill>
              <a:effectLst/>
              <a:uLnTx/>
              <a:uFillTx/>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0D0479B5-282B-DCB1-6846-4764034315D2}"/>
              </a:ext>
            </a:extLst>
          </p:cNvPr>
          <p:cNvSpPr txBox="1"/>
          <p:nvPr/>
        </p:nvSpPr>
        <p:spPr>
          <a:xfrm>
            <a:off x="344800" y="1214615"/>
            <a:ext cx="11436522" cy="687466"/>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sz="1200"/>
              <a:t>Las infecciones cutáneas se notificaron con menor frecuencia con lebrikizumab que con placebo, lo que sugiere una posible mejora de </a:t>
            </a:r>
            <a:br>
              <a:rPr lang="es-ES" sz="1200"/>
            </a:br>
            <a:r>
              <a:rPr lang="es-ES" sz="1200"/>
              <a:t>la función de barrera cutánea o la restauración de la respuesta inmunitaria cutánea normal en pacientes tratados con lebrikizumab.</a:t>
            </a:r>
            <a:r>
              <a:rPr lang="es-ES" sz="1200" baseline="30000"/>
              <a:t>1</a:t>
            </a:r>
          </a:p>
        </p:txBody>
      </p:sp>
    </p:spTree>
    <p:extLst>
      <p:ext uri="{BB962C8B-B14F-4D97-AF65-F5344CB8AC3E}">
        <p14:creationId xmlns:p14="http://schemas.microsoft.com/office/powerpoint/2010/main" val="3930692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B0EFC46-96D7-B5ED-FAD7-85E159B28A40}"/>
              </a:ext>
            </a:extLst>
          </p:cNvPr>
          <p:cNvSpPr>
            <a:spLocks noGrp="1"/>
          </p:cNvSpPr>
          <p:nvPr>
            <p:ph type="ctrTitle"/>
          </p:nvPr>
        </p:nvSpPr>
        <p:spPr>
          <a:xfrm>
            <a:off x="620552" y="2739149"/>
            <a:ext cx="10950895" cy="1379701"/>
          </a:xfrm>
        </p:spPr>
        <p:txBody>
          <a:bodyPr>
            <a:normAutofit/>
          </a:bodyPr>
          <a:lstStyle/>
          <a:p>
            <a:r>
              <a:rPr lang="es-ES" sz="5400" b="1"/>
              <a:t>Introducción</a:t>
            </a:r>
          </a:p>
        </p:txBody>
      </p:sp>
    </p:spTree>
    <p:extLst>
      <p:ext uri="{BB962C8B-B14F-4D97-AF65-F5344CB8AC3E}">
        <p14:creationId xmlns:p14="http://schemas.microsoft.com/office/powerpoint/2010/main" val="120663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Seguridad hasta la semana 16</a:t>
            </a:r>
          </a:p>
        </p:txBody>
      </p:sp>
      <p:graphicFrame>
        <p:nvGraphicFramePr>
          <p:cNvPr id="8" name="Tabla 5">
            <a:extLst>
              <a:ext uri="{FF2B5EF4-FFF2-40B4-BE49-F238E27FC236}">
                <a16:creationId xmlns:a16="http://schemas.microsoft.com/office/drawing/2014/main" id="{8461D5F0-650B-E67F-760D-105F887332A5}"/>
              </a:ext>
            </a:extLst>
          </p:cNvPr>
          <p:cNvGraphicFramePr>
            <a:graphicFrameLocks noGrp="1"/>
          </p:cNvGraphicFramePr>
          <p:nvPr>
            <p:extLst>
              <p:ext uri="{D42A27DB-BD31-4B8C-83A1-F6EECF244321}">
                <p14:modId xmlns:p14="http://schemas.microsoft.com/office/powerpoint/2010/main" val="1031985646"/>
              </p:ext>
            </p:extLst>
          </p:nvPr>
        </p:nvGraphicFramePr>
        <p:xfrm>
          <a:off x="695325" y="1343089"/>
          <a:ext cx="10801351" cy="3905540"/>
        </p:xfrm>
        <a:graphic>
          <a:graphicData uri="http://schemas.openxmlformats.org/drawingml/2006/table">
            <a:tbl>
              <a:tblPr firstRow="1" bandRow="1"/>
              <a:tblGrid>
                <a:gridCol w="3361588">
                  <a:extLst>
                    <a:ext uri="{9D8B030D-6E8A-4147-A177-3AD203B41FA5}">
                      <a16:colId xmlns:a16="http://schemas.microsoft.com/office/drawing/2014/main" val="2011669309"/>
                    </a:ext>
                  </a:extLst>
                </a:gridCol>
                <a:gridCol w="2401134">
                  <a:extLst>
                    <a:ext uri="{9D8B030D-6E8A-4147-A177-3AD203B41FA5}">
                      <a16:colId xmlns:a16="http://schemas.microsoft.com/office/drawing/2014/main" val="1770488692"/>
                    </a:ext>
                  </a:extLst>
                </a:gridCol>
                <a:gridCol w="118302">
                  <a:extLst>
                    <a:ext uri="{9D8B030D-6E8A-4147-A177-3AD203B41FA5}">
                      <a16:colId xmlns:a16="http://schemas.microsoft.com/office/drawing/2014/main" val="3316469610"/>
                    </a:ext>
                  </a:extLst>
                </a:gridCol>
                <a:gridCol w="2401134">
                  <a:extLst>
                    <a:ext uri="{9D8B030D-6E8A-4147-A177-3AD203B41FA5}">
                      <a16:colId xmlns:a16="http://schemas.microsoft.com/office/drawing/2014/main" val="2832018183"/>
                    </a:ext>
                  </a:extLst>
                </a:gridCol>
                <a:gridCol w="118059">
                  <a:extLst>
                    <a:ext uri="{9D8B030D-6E8A-4147-A177-3AD203B41FA5}">
                      <a16:colId xmlns:a16="http://schemas.microsoft.com/office/drawing/2014/main" val="862141600"/>
                    </a:ext>
                  </a:extLst>
                </a:gridCol>
                <a:gridCol w="2401134">
                  <a:extLst>
                    <a:ext uri="{9D8B030D-6E8A-4147-A177-3AD203B41FA5}">
                      <a16:colId xmlns:a16="http://schemas.microsoft.com/office/drawing/2014/main" val="1792734064"/>
                    </a:ext>
                  </a:extLst>
                </a:gridCol>
              </a:tblGrid>
              <a:tr h="66715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ADvocate 1 y 2 agrupados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Semana 0-52</a:t>
                      </a:r>
                      <a:r>
                        <a:rPr lang="es-ES" sz="1400" b="1" baseline="30000" noProof="0">
                          <a:solidFill>
                            <a:srgbClr val="22346A"/>
                          </a:solidFill>
                          <a:effectLst/>
                          <a:latin typeface="Arial" panose="020B0604020202020204" pitchFamily="34" charset="0"/>
                          <a:cs typeface="Arial" panose="020B0604020202020204" pitchFamily="34" charset="0"/>
                        </a:rPr>
                        <a:t>1</a:t>
                      </a:r>
                    </a:p>
                  </a:txBody>
                  <a:tcPr marL="18000" marR="18000" anchor="ctr">
                    <a:lnL w="12700" cmpd="sng">
                      <a:solidFill>
                        <a:srgbClr val="FFFFFF"/>
                      </a:solid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s-ES" sz="1400" b="1" noProof="0">
                        <a:solidFill>
                          <a:schemeClr val="tx1"/>
                        </a:solidFill>
                        <a:effectLst/>
                        <a:latin typeface="Arial" panose="020B0604020202020204" pitchFamily="34" charset="0"/>
                        <a:cs typeface="Arial" panose="020B0604020202020204" pitchFamily="34" charset="0"/>
                      </a:endParaRPr>
                    </a:p>
                  </a:txBody>
                  <a:tcPr marL="18000" marR="18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ADvocate 1</a:t>
                      </a:r>
                      <a:r>
                        <a:rPr lang="es-ES" sz="1400" b="1" baseline="30000" noProof="0">
                          <a:solidFill>
                            <a:srgbClr val="22346A"/>
                          </a:solidFill>
                          <a:effectLst/>
                          <a:latin typeface="Arial" panose="020B0604020202020204" pitchFamily="34" charset="0"/>
                          <a:cs typeface="Arial" panose="020B0604020202020204" pitchFamily="34" charset="0"/>
                        </a:rPr>
                        <a:t>a</a:t>
                      </a:r>
                      <a:endParaRPr lang="es-ES" sz="1400" b="1" noProof="0">
                        <a:solidFill>
                          <a:srgbClr val="22346A"/>
                        </a:solidFill>
                        <a:effectLst/>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Semana 0-52</a:t>
                      </a:r>
                      <a:r>
                        <a:rPr lang="es-ES" sz="1400" b="1" baseline="30000" noProof="0">
                          <a:solidFill>
                            <a:srgbClr val="22346A"/>
                          </a:solidFill>
                          <a:effectLst/>
                          <a:latin typeface="Arial" panose="020B0604020202020204" pitchFamily="34" charset="0"/>
                          <a:cs typeface="Arial" panose="020B0604020202020204" pitchFamily="34" charset="0"/>
                        </a:rPr>
                        <a:t>1</a:t>
                      </a:r>
                    </a:p>
                  </a:txBody>
                  <a:tcPr marL="18000" marR="18000" anchor="ctr">
                    <a:lnL w="12700" cmpd="sng">
                      <a:no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s-ES" sz="100" b="1" noProof="0">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ADvocate 2</a:t>
                      </a:r>
                      <a:r>
                        <a:rPr lang="es-ES" sz="1400" b="1" baseline="30000" noProof="0">
                          <a:solidFill>
                            <a:srgbClr val="22346A"/>
                          </a:solidFill>
                          <a:effectLst/>
                          <a:latin typeface="Arial" panose="020B0604020202020204" pitchFamily="34" charset="0"/>
                          <a:cs typeface="Arial" panose="020B0604020202020204" pitchFamily="34" charset="0"/>
                        </a:rPr>
                        <a:t>b</a:t>
                      </a:r>
                      <a:endParaRPr lang="es-ES" sz="1400" b="1" noProof="0">
                        <a:solidFill>
                          <a:srgbClr val="22346A"/>
                        </a:solidFill>
                        <a:effectLst/>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lang="es-ES" sz="1400" b="1" noProof="0">
                          <a:solidFill>
                            <a:srgbClr val="22346A"/>
                          </a:solidFill>
                          <a:effectLst/>
                          <a:latin typeface="Arial" panose="020B0604020202020204" pitchFamily="34" charset="0"/>
                          <a:cs typeface="Arial" panose="020B0604020202020204" pitchFamily="34" charset="0"/>
                        </a:rPr>
                        <a:t>Semana 0-52</a:t>
                      </a:r>
                      <a:r>
                        <a:rPr lang="es-ES" sz="1400" b="1" baseline="30000" noProof="0">
                          <a:solidFill>
                            <a:srgbClr val="22346A"/>
                          </a:solidFill>
                          <a:effectLst/>
                          <a:latin typeface="Arial" panose="020B0604020202020204" pitchFamily="34" charset="0"/>
                          <a:cs typeface="Arial" panose="020B0604020202020204" pitchFamily="34" charset="0"/>
                        </a:rPr>
                        <a:t>1</a:t>
                      </a:r>
                    </a:p>
                  </a:txBody>
                  <a:tcPr marL="18000" marR="18000" anchor="ctr">
                    <a:lnL w="12700" cmpd="sng">
                      <a:noFill/>
                    </a:lnL>
                    <a:lnR w="12700" cmpd="sng">
                      <a:solidFill>
                        <a:srgbClr val="FFFFFF"/>
                      </a:solid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1718387"/>
                  </a:ext>
                </a:extLst>
              </a:tr>
              <a:tr h="57966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400" noProof="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no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400" b="1" kern="1200" noProof="0">
                          <a:solidFill>
                            <a:schemeClr val="bg1"/>
                          </a:solidFill>
                          <a:effectLst/>
                          <a:latin typeface="Arial" panose="020B0604020202020204" pitchFamily="34" charset="0"/>
                          <a:ea typeface="+mn-ea"/>
                          <a:cs typeface="Arial" panose="020B0604020202020204" pitchFamily="34" charset="0"/>
                        </a:rPr>
                        <a:t>Exposición total LEBRI</a:t>
                      </a:r>
                    </a:p>
                    <a:p>
                      <a:pPr marL="0" marR="0" indent="0" algn="ctr" defTabSz="457200" rtl="0" eaLnBrk="1" fontAlgn="auto" latinLnBrk="0" hangingPunct="1">
                        <a:lnSpc>
                          <a:spcPct val="100000"/>
                        </a:lnSpc>
                        <a:spcBef>
                          <a:spcPts val="0"/>
                        </a:spcBef>
                        <a:spcAft>
                          <a:spcPts val="0"/>
                        </a:spcAft>
                        <a:buClrTx/>
                        <a:buSzTx/>
                        <a:buFontTx/>
                        <a:buNone/>
                        <a:tabLst/>
                        <a:defRPr/>
                      </a:pPr>
                      <a:r>
                        <a:rPr lang="es-ES" sz="1400" b="1" kern="1200" noProof="0">
                          <a:solidFill>
                            <a:schemeClr val="bg1"/>
                          </a:solidFill>
                          <a:effectLst/>
                          <a:latin typeface="Arial" panose="020B0604020202020204" pitchFamily="34" charset="0"/>
                          <a:ea typeface="+mn-ea"/>
                          <a:cs typeface="Arial" panose="020B0604020202020204" pitchFamily="34" charset="0"/>
                        </a:rPr>
                        <a:t>(N=806)</a:t>
                      </a:r>
                    </a:p>
                  </a:txBody>
                  <a:tcPr marL="90000" marR="90000" marT="46800" marB="46800"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ES" sz="100" b="0" kern="1200" noProof="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s-ES" sz="1400" b="1" i="0" noProof="0">
                          <a:solidFill>
                            <a:schemeClr val="bg1"/>
                          </a:solidFill>
                          <a:effectLst/>
                          <a:latin typeface="Arial" panose="020B0604020202020204" pitchFamily="34" charset="0"/>
                          <a:cs typeface="Arial" panose="020B0604020202020204" pitchFamily="34" charset="0"/>
                        </a:rPr>
                        <a:t>Todos LEBRI </a:t>
                      </a:r>
                      <a:br>
                        <a:rPr lang="es-ES" sz="1400" b="1" i="0" noProof="0">
                          <a:solidFill>
                            <a:schemeClr val="bg1"/>
                          </a:solidFill>
                          <a:effectLst/>
                          <a:latin typeface="Arial" panose="020B0604020202020204" pitchFamily="34" charset="0"/>
                          <a:cs typeface="Arial" panose="020B0604020202020204" pitchFamily="34" charset="0"/>
                        </a:rPr>
                      </a:br>
                      <a:r>
                        <a:rPr lang="es-ES" sz="1400" b="1" i="0" noProof="0">
                          <a:solidFill>
                            <a:schemeClr val="bg1"/>
                          </a:solidFill>
                          <a:effectLst/>
                          <a:latin typeface="Arial" panose="020B0604020202020204" pitchFamily="34" charset="0"/>
                          <a:cs typeface="Arial" panose="020B0604020202020204" pitchFamily="34" charset="0"/>
                        </a:rPr>
                        <a:t>N=399</a:t>
                      </a:r>
                    </a:p>
                  </a:txBody>
                  <a:tcPr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r>
                        <a:rPr lang="es-ES" sz="1400" b="1" i="0" noProof="0">
                          <a:solidFill>
                            <a:schemeClr val="bg1"/>
                          </a:solidFill>
                          <a:effectLst/>
                          <a:latin typeface="Arial" panose="020B0604020202020204" pitchFamily="34" charset="0"/>
                          <a:cs typeface="Arial" panose="020B0604020202020204" pitchFamily="34" charset="0"/>
                        </a:rPr>
                        <a:t>Todos LEBRI </a:t>
                      </a:r>
                      <a:br>
                        <a:rPr lang="es-ES" sz="1400" b="1" i="0" noProof="0">
                          <a:solidFill>
                            <a:schemeClr val="bg1"/>
                          </a:solidFill>
                          <a:effectLst/>
                          <a:latin typeface="Arial" panose="020B0604020202020204" pitchFamily="34" charset="0"/>
                          <a:cs typeface="Arial" panose="020B0604020202020204" pitchFamily="34" charset="0"/>
                        </a:rPr>
                      </a:br>
                      <a:r>
                        <a:rPr lang="es-ES" sz="1400" b="1" i="0" noProof="0">
                          <a:solidFill>
                            <a:schemeClr val="bg1"/>
                          </a:solidFill>
                          <a:effectLst/>
                          <a:latin typeface="Arial" panose="020B0604020202020204" pitchFamily="34" charset="0"/>
                          <a:cs typeface="Arial" panose="020B0604020202020204" pitchFamily="34" charset="0"/>
                        </a:rPr>
                        <a:t>N=407</a:t>
                      </a:r>
                    </a:p>
                  </a:txBody>
                  <a:tcPr anchor="ctr">
                    <a:lnL w="12700" cmpd="sng">
                      <a:noFill/>
                    </a:lnL>
                    <a:lnR w="12700" cmpd="sng">
                      <a:solidFill>
                        <a:srgbClr val="FFFFFF"/>
                      </a:solid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360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Cualquier TEAE</a:t>
                      </a: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508 (63,0)</a:t>
                      </a:r>
                    </a:p>
                  </a:txBody>
                  <a:tcPr marL="68580" marR="68580" marT="0" marB="0" anchor="ctr">
                    <a:lnL w="12700" cmpd="sng">
                      <a:solidFill>
                        <a:srgbClr val="FFFFFF"/>
                      </a:solidFill>
                    </a:lnL>
                    <a:lnR w="12700" cmpd="sng">
                      <a:no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a:lnSpc>
                          <a:spcPct val="90000"/>
                        </a:lnSpc>
                        <a:spcBef>
                          <a:spcPts val="200"/>
                        </a:spcBef>
                        <a:spcAft>
                          <a:spcPts val="100"/>
                        </a:spcAft>
                        <a:buClr>
                          <a:srgbClr val="000000"/>
                        </a:buClr>
                        <a:buFontTx/>
                        <a:buNone/>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0" marR="0" marT="36000" marB="3600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232 (58,1)</a:t>
                      </a:r>
                    </a:p>
                  </a:txBody>
                  <a:tcPr marL="90000" marR="90000" marT="0" marB="0" anchor="ctr">
                    <a:lnL w="12700" cmpd="sng">
                      <a:noFill/>
                    </a:lnL>
                    <a:lnR w="12700" cmpd="sng">
                      <a:no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276 (67,8)</a:t>
                      </a:r>
                    </a:p>
                  </a:txBody>
                  <a:tcPr marL="90000" marR="90000" marT="0" marB="0" anchor="ctr">
                    <a:lnL w="12700" cmpd="sng">
                      <a:noFill/>
                    </a:lnL>
                    <a:lnR w="12700" cmpd="sng">
                      <a:solidFill>
                        <a:srgbClr val="FFFFFF"/>
                      </a:solid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0797830"/>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lvl="1" indent="0" algn="l" defTabSz="457189" rtl="0" eaLnBrk="1" fontAlgn="auto" latinLnBrk="0" hangingPunct="1">
                        <a:lnSpc>
                          <a:spcPct val="100000"/>
                        </a:lnSpc>
                        <a:spcBef>
                          <a:spcPts val="0"/>
                        </a:spcBef>
                        <a:spcAft>
                          <a:spcPts val="0"/>
                        </a:spcAft>
                        <a:buClrTx/>
                        <a:buSzTx/>
                        <a:buFontTx/>
                        <a:buNone/>
                        <a:tabLst/>
                        <a:defRPr/>
                      </a:pPr>
                      <a:r>
                        <a:rPr lang="es-ES" sz="14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Leve</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236 (29,3)</a:t>
                      </a:r>
                    </a:p>
                  </a:txBody>
                  <a:tcPr marL="68580" marR="6858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124 (31,1)</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112 (27,5)</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01263901"/>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lvl="1" indent="0" algn="l" defTabSz="457189" rtl="0" eaLnBrk="1" fontAlgn="auto" latinLnBrk="0" hangingPunct="1">
                        <a:lnSpc>
                          <a:spcPct val="100000"/>
                        </a:lnSpc>
                        <a:spcBef>
                          <a:spcPts val="0"/>
                        </a:spcBef>
                        <a:spcAft>
                          <a:spcPts val="0"/>
                        </a:spcAft>
                        <a:buClrTx/>
                        <a:buSzTx/>
                        <a:buFontTx/>
                        <a:buNone/>
                        <a:tabLst/>
                        <a:defRPr/>
                      </a:pPr>
                      <a:r>
                        <a:rPr lang="es-ES" sz="14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Moderado</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237 (29,4)</a:t>
                      </a:r>
                    </a:p>
                  </a:txBody>
                  <a:tcPr marL="68580" marR="6858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91 (22,8)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endParaRPr lang="es-ES" sz="100" b="0" kern="1200" noProof="0">
                        <a:solidFill>
                          <a:srgbClr val="22346A"/>
                        </a:solidFill>
                        <a:effectLst/>
                        <a:latin typeface="Arial" panose="020B0604020202020204" pitchFamily="34" charset="0"/>
                        <a:ea typeface="Calibri"/>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146 (35,9)</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5365055"/>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08000" marR="0" lvl="1" indent="0" algn="l" defTabSz="457189" rtl="0" eaLnBrk="1" latinLnBrk="0" hangingPunct="1">
                        <a:lnSpc>
                          <a:spcPct val="100000"/>
                        </a:lnSpc>
                        <a:spcBef>
                          <a:spcPts val="0"/>
                        </a:spcBef>
                        <a:spcAft>
                          <a:spcPts val="0"/>
                        </a:spcAft>
                      </a:pPr>
                      <a:r>
                        <a:rPr lang="es-ES" sz="1400" b="1" kern="1200" baseline="0" noProof="0">
                          <a:solidFill>
                            <a:srgbClr val="22346A"/>
                          </a:solidFill>
                          <a:latin typeface="Arial" panose="020B0604020202020204" pitchFamily="34" charset="0"/>
                          <a:ea typeface="Tahoma" panose="020B0604030504040204" pitchFamily="34" charset="0"/>
                          <a:cs typeface="Arial" panose="020B0604020202020204" pitchFamily="34" charset="0"/>
                        </a:rPr>
                        <a:t>Grave</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35 (4,3)</a:t>
                      </a:r>
                    </a:p>
                  </a:txBody>
                  <a:tcPr marL="68580" marR="6858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18000" marR="18000" marT="36000" marB="36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17 (4,3)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18 (4,4)</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034642"/>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228600" algn="l">
                        <a:lnSpc>
                          <a:spcPct val="100000"/>
                        </a:lnSpc>
                        <a:spcBef>
                          <a:spcPts val="0"/>
                        </a:spcBef>
                        <a:spcAft>
                          <a:spcPts val="0"/>
                        </a:spcAft>
                      </a:pPr>
                      <a: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Acontecimiento adverso grave</a:t>
                      </a:r>
                      <a:r>
                        <a:rPr lang="es-ES" sz="1400" b="1" kern="1200" baseline="30000" noProof="0">
                          <a:solidFill>
                            <a:srgbClr val="834AC5"/>
                          </a:solidFill>
                          <a:latin typeface="Arial" panose="020B0604020202020204" pitchFamily="34" charset="0"/>
                          <a:ea typeface="Tahoma" panose="020B0604030504040204" pitchFamily="34" charset="0"/>
                          <a:cs typeface="Arial" panose="020B0604020202020204" pitchFamily="34" charset="0"/>
                        </a:rPr>
                        <a:t>a</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24 (3,0)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None/>
                      </a:pPr>
                      <a:r>
                        <a:rPr lang="es-ES" sz="1400" b="0" i="0" kern="1200" noProof="0">
                          <a:solidFill>
                            <a:srgbClr val="22346A"/>
                          </a:solidFill>
                          <a:effectLst/>
                          <a:latin typeface="Arial" panose="020B0604020202020204" pitchFamily="34" charset="0"/>
                          <a:ea typeface="+mn-ea"/>
                          <a:cs typeface="Arial" panose="020B0604020202020204" pitchFamily="34" charset="0"/>
                        </a:rPr>
                        <a:t>13 (3,3)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None/>
                      </a:pPr>
                      <a:r>
                        <a:rPr lang="es-ES" sz="1400" b="0" i="0" kern="1200" noProof="0">
                          <a:solidFill>
                            <a:srgbClr val="22346A"/>
                          </a:solidFill>
                          <a:effectLst/>
                          <a:latin typeface="Arial" panose="020B0604020202020204" pitchFamily="34" charset="0"/>
                          <a:ea typeface="+mn-ea"/>
                          <a:cs typeface="Arial" panose="020B0604020202020204" pitchFamily="34" charset="0"/>
                        </a:rPr>
                        <a:t>11 (2,7)</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851466"/>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228600" algn="l">
                        <a:lnSpc>
                          <a:spcPct val="100000"/>
                        </a:lnSpc>
                        <a:spcBef>
                          <a:spcPts val="0"/>
                        </a:spcBef>
                        <a:spcAft>
                          <a:spcPts val="0"/>
                        </a:spcAft>
                      </a:pPr>
                      <a: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Muerte</a:t>
                      </a:r>
                      <a:r>
                        <a:rPr lang="es-ES" sz="1400" b="1" kern="1200" baseline="30000" noProof="0">
                          <a:solidFill>
                            <a:srgbClr val="834AC5"/>
                          </a:solidFill>
                          <a:latin typeface="Arial" panose="020B0604020202020204" pitchFamily="34" charset="0"/>
                          <a:ea typeface="Tahoma" panose="020B0604030504040204" pitchFamily="34" charset="0"/>
                          <a:cs typeface="Arial" panose="020B0604020202020204" pitchFamily="34" charset="0"/>
                        </a:rPr>
                        <a:t>b</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1 (&lt;0,01)</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s-ES" sz="1200" b="0" i="0" kern="1200" noProof="0">
                        <a:solidFill>
                          <a:srgbClr val="22346A"/>
                        </a:solidFill>
                        <a:effectLst/>
                        <a:latin typeface="Arial" panose="020B0604020202020204" pitchFamily="34" charset="0"/>
                        <a:ea typeface="+mn-ea"/>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None/>
                      </a:pPr>
                      <a:r>
                        <a:rPr lang="es-ES" sz="1400" b="0" i="0" kern="1200" noProof="0">
                          <a:solidFill>
                            <a:srgbClr val="22346A"/>
                          </a:solidFill>
                          <a:effectLst/>
                          <a:latin typeface="Arial" panose="020B0604020202020204" pitchFamily="34" charset="0"/>
                          <a:ea typeface="+mn-ea"/>
                          <a:cs typeface="Arial" panose="020B0604020202020204" pitchFamily="34" charset="0"/>
                        </a:rPr>
                        <a:t>0 </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None/>
                      </a:pPr>
                      <a:r>
                        <a:rPr lang="es-ES" sz="1400" b="0" i="0" kern="1200" noProof="0">
                          <a:solidFill>
                            <a:srgbClr val="22346A"/>
                          </a:solidFill>
                          <a:effectLst/>
                          <a:latin typeface="Arial" panose="020B0604020202020204" pitchFamily="34" charset="0"/>
                          <a:ea typeface="+mn-ea"/>
                          <a:cs typeface="Arial" panose="020B0604020202020204" pitchFamily="34" charset="0"/>
                        </a:rPr>
                        <a:t>1 (0,2)</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0436361"/>
                  </a:ext>
                </a:extLst>
              </a:tr>
              <a:tr h="3600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457200" rtl="0" eaLnBrk="1" fontAlgn="auto" latinLnBrk="0" hangingPunct="1">
                        <a:lnSpc>
                          <a:spcPct val="100000"/>
                        </a:lnSpc>
                        <a:spcBef>
                          <a:spcPts val="0"/>
                        </a:spcBef>
                        <a:spcAft>
                          <a:spcPts val="0"/>
                        </a:spcAft>
                        <a:buClrTx/>
                        <a:buSzTx/>
                        <a:buFontTx/>
                        <a:buNone/>
                        <a:tabLst/>
                        <a:defRPr/>
                      </a:pPr>
                      <a: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AA que causaron la interrupción </a:t>
                      </a:r>
                      <a:b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br>
                      <a:r>
                        <a:rPr lang="es-ES" sz="14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del tratamiento</a:t>
                      </a:r>
                      <a:r>
                        <a:rPr lang="es-ES" sz="1400" b="1" kern="1200" baseline="30000" noProof="0">
                          <a:solidFill>
                            <a:srgbClr val="834AC5"/>
                          </a:solidFill>
                          <a:latin typeface="Arial" panose="020B0604020202020204" pitchFamily="34" charset="0"/>
                          <a:ea typeface="Tahoma" panose="020B0604030504040204" pitchFamily="34" charset="0"/>
                          <a:cs typeface="Arial" panose="020B0604020202020204" pitchFamily="34" charset="0"/>
                        </a:rPr>
                        <a:t>a</a:t>
                      </a:r>
                    </a:p>
                  </a:txBody>
                  <a:tcPr marL="90000" marR="90000" marT="36000" marB="3600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r>
                        <a:rPr lang="es-ES" sz="1400" b="0" i="0" kern="1200" noProof="0">
                          <a:solidFill>
                            <a:srgbClr val="22346A"/>
                          </a:solidFill>
                          <a:effectLst/>
                          <a:latin typeface="Arial" panose="020B0604020202020204" pitchFamily="34" charset="0"/>
                          <a:ea typeface="+mn-ea"/>
                          <a:cs typeface="Arial" panose="020B0604020202020204" pitchFamily="34" charset="0"/>
                        </a:rPr>
                        <a:t>25 (3,1)</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36000" marB="1800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9 (2,3)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s-ES" sz="100" b="0" i="0" noProof="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pPr>
                      <a:r>
                        <a:rPr lang="es-ES" sz="1400" b="0" i="0" kern="1200" noProof="0">
                          <a:solidFill>
                            <a:srgbClr val="22346A"/>
                          </a:solidFill>
                          <a:effectLst/>
                          <a:latin typeface="Arial" panose="020B0604020202020204" pitchFamily="34" charset="0"/>
                          <a:ea typeface="+mn-ea"/>
                          <a:cs typeface="Arial" panose="020B0604020202020204" pitchFamily="34" charset="0"/>
                        </a:rPr>
                        <a:t>16 (3,9)</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590487"/>
                  </a:ext>
                </a:extLst>
              </a:tr>
            </a:tbl>
          </a:graphicData>
        </a:graphic>
      </p:graphicFrame>
      <p:sp>
        <p:nvSpPr>
          <p:cNvPr id="2" name="Marcador de pie de página 76">
            <a:extLst>
              <a:ext uri="{FF2B5EF4-FFF2-40B4-BE49-F238E27FC236}">
                <a16:creationId xmlns:a16="http://schemas.microsoft.com/office/drawing/2014/main" id="{BCBBBCBA-280F-2CAA-3274-0284994984EA}"/>
              </a:ext>
            </a:extLst>
          </p:cNvPr>
          <p:cNvSpPr txBox="1">
            <a:spLocks/>
          </p:cNvSpPr>
          <p:nvPr/>
        </p:nvSpPr>
        <p:spPr>
          <a:xfrm>
            <a:off x="1441342" y="6201624"/>
            <a:ext cx="9074258" cy="425208"/>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800">
                <a:solidFill>
                  <a:srgbClr val="A6A6A6"/>
                </a:solidFill>
                <a:latin typeface="Arial" panose="020B0604020202020204" pitchFamily="34" charset="0"/>
                <a:cs typeface="Arial" panose="020B0604020202020204" pitchFamily="34" charset="0"/>
              </a:rPr>
              <a:t>AA: acontecimientos adversos; C2S: cada dos semanas; LEB: lebrikizumab; PBO: placebo; TEAE: eventos adversos emergentes del tratamiento.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A6A6A6"/>
                </a:solidFill>
                <a:effectLst/>
                <a:uLnTx/>
                <a:uFillTx/>
                <a:latin typeface="Arial"/>
                <a:ea typeface="+mn-ea"/>
                <a:cs typeface="+mn-cs"/>
              </a:rPr>
              <a:t>Los datos se presentan como n (%).</a:t>
            </a:r>
            <a:r>
              <a:rPr kumimoji="0" lang="es-ES" sz="800" b="1" i="0" u="none" strike="noStrike" kern="1200" cap="none" spc="0" normalizeH="0" baseline="0" noProof="0">
                <a:ln>
                  <a:noFill/>
                </a:ln>
                <a:solidFill>
                  <a:srgbClr val="A6A6A6"/>
                </a:solidFill>
                <a:effectLst/>
                <a:uLnTx/>
                <a:uFillTx/>
                <a:latin typeface="Arial"/>
                <a:ea typeface="+mn-ea"/>
                <a:cs typeface="+mn-cs"/>
              </a:rPr>
              <a:t> a: </a:t>
            </a:r>
            <a:r>
              <a:rPr kumimoji="0" lang="es-ES" sz="800" b="0" i="0" u="none" strike="noStrike" kern="1200" cap="none" spc="0" normalizeH="0" baseline="0" noProof="0">
                <a:ln>
                  <a:noFill/>
                </a:ln>
                <a:solidFill>
                  <a:srgbClr val="A6A6A6"/>
                </a:solidFill>
                <a:effectLst/>
                <a:uLnTx/>
                <a:uFillTx/>
                <a:latin typeface="Arial"/>
                <a:ea typeface="+mn-ea"/>
                <a:cs typeface="+mn-cs"/>
              </a:rPr>
              <a:t>Las muertes se incluyeron como acontecimientos adversos graves e interrupciones debidas a acontecimientos adversos.  </a:t>
            </a:r>
            <a:r>
              <a:rPr kumimoji="0" lang="es-ES" sz="800" b="1" i="0" u="none" strike="noStrike" kern="1200" cap="none" spc="0" normalizeH="0" baseline="0" noProof="0">
                <a:ln>
                  <a:noFill/>
                </a:ln>
                <a:solidFill>
                  <a:srgbClr val="A6A6A6"/>
                </a:solidFill>
                <a:effectLst/>
                <a:uLnTx/>
                <a:uFillTx/>
                <a:latin typeface="Arial"/>
                <a:ea typeface="+mn-ea"/>
                <a:cs typeface="+mn-cs"/>
              </a:rPr>
              <a:t>b</a:t>
            </a:r>
            <a:r>
              <a:rPr kumimoji="0" lang="es-ES" sz="800" b="0" i="0" u="none" strike="noStrike" kern="1200" cap="none" spc="0" normalizeH="0" baseline="0" noProof="0">
                <a:ln>
                  <a:noFill/>
                </a:ln>
                <a:solidFill>
                  <a:srgbClr val="A6A6A6"/>
                </a:solidFill>
                <a:effectLst/>
                <a:uLnTx/>
                <a:uFillTx/>
                <a:latin typeface="Arial"/>
                <a:ea typeface="+mn-ea"/>
                <a:cs typeface="+mn-cs"/>
              </a:rPr>
              <a:t>: El investigador consideró que la muerte no estaba relacionada con el fármaco del estudio.</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800" b="0" i="0" u="none" strike="noStrike" kern="1200" cap="none" spc="0" normalizeH="0" baseline="0" noProof="0">
                <a:ln>
                  <a:noFill/>
                </a:ln>
                <a:solidFill>
                  <a:srgbClr val="A6A6A6"/>
                </a:solidFill>
                <a:effectLst/>
                <a:uLnTx/>
                <a:uFillTx/>
                <a:latin typeface="Arial"/>
                <a:ea typeface="+mn-ea"/>
                <a:cs typeface="+mn-cs"/>
              </a:rPr>
            </a:br>
            <a:r>
              <a:rPr kumimoji="0" lang="es-ES" sz="800" b="1" i="0" u="none" strike="noStrike" kern="1200" cap="none" spc="0" normalizeH="0" baseline="0" noProof="0">
                <a:ln>
                  <a:noFill/>
                </a:ln>
                <a:solidFill>
                  <a:srgbClr val="A6A6A6"/>
                </a:solidFill>
                <a:effectLst/>
                <a:uLnTx/>
                <a:uFillTx/>
                <a:latin typeface="Arial"/>
                <a:ea typeface="+mn-ea"/>
                <a:cs typeface="+mn-cs"/>
              </a:rPr>
              <a:t>1. </a:t>
            </a:r>
            <a:r>
              <a:rPr kumimoji="0" lang="es-ES" sz="800" b="0" i="0" u="none" strike="noStrike" kern="1200" cap="none" spc="0" normalizeH="0" baseline="0" noProof="0" err="1">
                <a:ln>
                  <a:noFill/>
                </a:ln>
                <a:solidFill>
                  <a:srgbClr val="A6A6A6"/>
                </a:solidFill>
                <a:effectLst/>
                <a:uLnTx/>
                <a:uFillTx/>
                <a:latin typeface="Arial"/>
                <a:ea typeface="+mn-ea"/>
                <a:cs typeface="+mn-cs"/>
              </a:rPr>
              <a:t>Blauvelt</a:t>
            </a:r>
            <a:r>
              <a:rPr kumimoji="0" lang="es-ES" sz="800" b="0" i="0" u="none" strike="noStrike" kern="1200" cap="none" spc="0" normalizeH="0" baseline="0" noProof="0">
                <a:ln>
                  <a:noFill/>
                </a:ln>
                <a:solidFill>
                  <a:srgbClr val="A6A6A6"/>
                </a:solidFill>
                <a:effectLst/>
                <a:uLnTx/>
                <a:uFillTx/>
                <a:latin typeface="Arial"/>
                <a:ea typeface="+mn-ea"/>
                <a:cs typeface="+mn-cs"/>
              </a:rPr>
              <a:t> A, </a:t>
            </a:r>
            <a:r>
              <a:rPr kumimoji="0" lang="es-ES" sz="800" b="0" i="1" u="none" strike="noStrike" kern="1200" cap="none" spc="0" normalizeH="0" baseline="0" noProof="0">
                <a:ln>
                  <a:noFill/>
                </a:ln>
                <a:solidFill>
                  <a:srgbClr val="A6A6A6"/>
                </a:solidFill>
                <a:effectLst/>
                <a:uLnTx/>
                <a:uFillTx/>
                <a:latin typeface="Arial"/>
                <a:ea typeface="+mn-ea"/>
                <a:cs typeface="+mn-cs"/>
              </a:rPr>
              <a:t>et al. </a:t>
            </a:r>
            <a:r>
              <a:rPr kumimoji="0" lang="en-US" sz="800" b="0" i="1" u="none" strike="noStrike" kern="1200" cap="none" spc="0" normalizeH="0" baseline="0" noProof="0">
                <a:ln>
                  <a:noFill/>
                </a:ln>
                <a:solidFill>
                  <a:srgbClr val="A6A6A6"/>
                </a:solidFill>
                <a:effectLst/>
                <a:uLnTx/>
                <a:uFillTx/>
                <a:latin typeface="Arial"/>
                <a:ea typeface="+mn-ea"/>
                <a:cs typeface="+mn-cs"/>
              </a:rPr>
              <a:t>Efficacy and safety of lebrikizumab in moderate to severe atopic dermatitis: 52-week results of two randomized double-blinded placebo-controlled phase III trials. </a:t>
            </a:r>
            <a:r>
              <a:rPr kumimoji="0" lang="es-ES" sz="800" b="0" i="0" u="none" strike="noStrike" kern="1200" cap="none" spc="0" normalizeH="0" baseline="0" noProof="0">
                <a:ln>
                  <a:noFill/>
                </a:ln>
                <a:solidFill>
                  <a:srgbClr val="A6A6A6"/>
                </a:solidFill>
                <a:effectLst/>
                <a:uLnTx/>
                <a:uFillTx/>
                <a:latin typeface="Arial"/>
                <a:ea typeface="+mn-ea"/>
                <a:cs typeface="+mn-cs"/>
              </a:rPr>
              <a:t>Br J </a:t>
            </a:r>
            <a:r>
              <a:rPr kumimoji="0" lang="es-ES" sz="800" b="0" i="0" u="none" strike="noStrike" kern="1200" cap="none" spc="0" normalizeH="0" baseline="0" noProof="0" err="1">
                <a:ln>
                  <a:noFill/>
                </a:ln>
                <a:solidFill>
                  <a:srgbClr val="A6A6A6"/>
                </a:solidFill>
                <a:effectLst/>
                <a:uLnTx/>
                <a:uFillTx/>
                <a:latin typeface="Arial"/>
                <a:ea typeface="+mn-ea"/>
                <a:cs typeface="+mn-cs"/>
              </a:rPr>
              <a:t>Dermatol</a:t>
            </a:r>
            <a:r>
              <a:rPr kumimoji="0" lang="es-ES" sz="800" b="0" i="0" u="none" strike="noStrike" kern="1200" cap="none" spc="0" normalizeH="0" baseline="0" noProof="0">
                <a:ln>
                  <a:noFill/>
                </a:ln>
                <a:solidFill>
                  <a:srgbClr val="A6A6A6"/>
                </a:solidFill>
                <a:effectLst/>
                <a:uLnTx/>
                <a:uFillTx/>
                <a:latin typeface="Arial"/>
                <a:ea typeface="+mn-ea"/>
                <a:cs typeface="+mn-cs"/>
              </a:rPr>
              <a:t>. 2023;188(6):740-748.</a:t>
            </a:r>
          </a:p>
        </p:txBody>
      </p:sp>
    </p:spTree>
    <p:extLst>
      <p:ext uri="{BB962C8B-B14F-4D97-AF65-F5344CB8AC3E}">
        <p14:creationId xmlns:p14="http://schemas.microsoft.com/office/powerpoint/2010/main" val="1304470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Seguridad hasta la semana 52</a:t>
            </a:r>
          </a:p>
        </p:txBody>
      </p:sp>
      <p:graphicFrame>
        <p:nvGraphicFramePr>
          <p:cNvPr id="4" name="Tabla 5">
            <a:extLst>
              <a:ext uri="{FF2B5EF4-FFF2-40B4-BE49-F238E27FC236}">
                <a16:creationId xmlns:a16="http://schemas.microsoft.com/office/drawing/2014/main" id="{87B7FB05-2A53-F552-E57E-4B9C47076B43}"/>
              </a:ext>
            </a:extLst>
          </p:cNvPr>
          <p:cNvGraphicFramePr>
            <a:graphicFrameLocks noGrp="1"/>
          </p:cNvGraphicFramePr>
          <p:nvPr>
            <p:extLst>
              <p:ext uri="{D42A27DB-BD31-4B8C-83A1-F6EECF244321}">
                <p14:modId xmlns:p14="http://schemas.microsoft.com/office/powerpoint/2010/main" val="2368940764"/>
              </p:ext>
            </p:extLst>
          </p:nvPr>
        </p:nvGraphicFramePr>
        <p:xfrm>
          <a:off x="695325" y="1343088"/>
          <a:ext cx="10850600" cy="4599323"/>
        </p:xfrm>
        <a:graphic>
          <a:graphicData uri="http://schemas.openxmlformats.org/drawingml/2006/table">
            <a:tbl>
              <a:tblPr firstRow="1" bandRow="1"/>
              <a:tblGrid>
                <a:gridCol w="4068000">
                  <a:extLst>
                    <a:ext uri="{9D8B030D-6E8A-4147-A177-3AD203B41FA5}">
                      <a16:colId xmlns:a16="http://schemas.microsoft.com/office/drawing/2014/main" val="2011669309"/>
                    </a:ext>
                  </a:extLst>
                </a:gridCol>
                <a:gridCol w="2268000">
                  <a:extLst>
                    <a:ext uri="{9D8B030D-6E8A-4147-A177-3AD203B41FA5}">
                      <a16:colId xmlns:a16="http://schemas.microsoft.com/office/drawing/2014/main" val="1770488692"/>
                    </a:ext>
                  </a:extLst>
                </a:gridCol>
                <a:gridCol w="97400">
                  <a:extLst>
                    <a:ext uri="{9D8B030D-6E8A-4147-A177-3AD203B41FA5}">
                      <a16:colId xmlns:a16="http://schemas.microsoft.com/office/drawing/2014/main" val="3316469610"/>
                    </a:ext>
                  </a:extLst>
                </a:gridCol>
                <a:gridCol w="2160000">
                  <a:extLst>
                    <a:ext uri="{9D8B030D-6E8A-4147-A177-3AD203B41FA5}">
                      <a16:colId xmlns:a16="http://schemas.microsoft.com/office/drawing/2014/main" val="2832018183"/>
                    </a:ext>
                  </a:extLst>
                </a:gridCol>
                <a:gridCol w="97200">
                  <a:extLst>
                    <a:ext uri="{9D8B030D-6E8A-4147-A177-3AD203B41FA5}">
                      <a16:colId xmlns:a16="http://schemas.microsoft.com/office/drawing/2014/main" val="862141600"/>
                    </a:ext>
                  </a:extLst>
                </a:gridCol>
                <a:gridCol w="2160000">
                  <a:extLst>
                    <a:ext uri="{9D8B030D-6E8A-4147-A177-3AD203B41FA5}">
                      <a16:colId xmlns:a16="http://schemas.microsoft.com/office/drawing/2014/main" val="1792734064"/>
                    </a:ext>
                  </a:extLst>
                </a:gridCol>
              </a:tblGrid>
              <a:tr h="65870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40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300" b="1">
                          <a:solidFill>
                            <a:srgbClr val="22346A"/>
                          </a:solidFill>
                          <a:effectLst/>
                          <a:latin typeface="Arial" panose="020B0604020202020204" pitchFamily="34" charset="0"/>
                          <a:cs typeface="Arial" panose="020B0604020202020204" pitchFamily="34" charset="0"/>
                        </a:rPr>
                        <a:t>ADvocate 1 y 2 agrupados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s-ES" sz="1300" b="1">
                          <a:solidFill>
                            <a:srgbClr val="22346A"/>
                          </a:solidFill>
                          <a:effectLst/>
                          <a:latin typeface="Arial" panose="020B0604020202020204" pitchFamily="34" charset="0"/>
                          <a:cs typeface="Arial" panose="020B0604020202020204" pitchFamily="34" charset="0"/>
                        </a:rPr>
                        <a:t>Semana 0-52</a:t>
                      </a:r>
                      <a:r>
                        <a:rPr lang="es-ES" sz="1300" b="1" baseline="30000">
                          <a:solidFill>
                            <a:srgbClr val="22346A"/>
                          </a:solidFill>
                          <a:effectLst/>
                          <a:latin typeface="Arial" panose="020B0604020202020204" pitchFamily="34" charset="0"/>
                          <a:cs typeface="Arial" panose="020B0604020202020204" pitchFamily="34" charset="0"/>
                        </a:rPr>
                        <a:t>1</a:t>
                      </a:r>
                    </a:p>
                  </a:txBody>
                  <a:tcPr marL="18000" marR="18000" marT="0" marB="0" anchor="ctr">
                    <a:lnL w="12700" cmpd="sng">
                      <a:solidFill>
                        <a:srgbClr val="FFFFFF"/>
                      </a:solid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00" b="1">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err="1">
                          <a:solidFill>
                            <a:srgbClr val="22346A"/>
                          </a:solidFill>
                          <a:effectLst/>
                          <a:latin typeface="Arial" panose="020B0604020202020204" pitchFamily="34" charset="0"/>
                          <a:cs typeface="Arial" panose="020B0604020202020204" pitchFamily="34" charset="0"/>
                        </a:rPr>
                        <a:t>ADvocate</a:t>
                      </a:r>
                      <a:r>
                        <a:rPr lang="en-US" sz="1300" b="1">
                          <a:solidFill>
                            <a:srgbClr val="22346A"/>
                          </a:solidFill>
                          <a:effectLst/>
                          <a:latin typeface="Arial" panose="020B0604020202020204" pitchFamily="34" charset="0"/>
                          <a:cs typeface="Arial" panose="020B0604020202020204" pitchFamily="34" charset="0"/>
                        </a:rPr>
                        <a:t> 1</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a:solidFill>
                            <a:srgbClr val="22346A"/>
                          </a:solidFill>
                          <a:effectLst/>
                          <a:latin typeface="Arial" panose="020B0604020202020204" pitchFamily="34" charset="0"/>
                          <a:cs typeface="Arial" panose="020B0604020202020204" pitchFamily="34" charset="0"/>
                        </a:rPr>
                        <a:t>Semana 0-52</a:t>
                      </a:r>
                      <a:r>
                        <a:rPr lang="en-US" sz="1300" b="1" baseline="30000">
                          <a:solidFill>
                            <a:srgbClr val="22346A"/>
                          </a:solidFill>
                          <a:effectLst/>
                          <a:latin typeface="Arial" panose="020B0604020202020204" pitchFamily="34" charset="0"/>
                          <a:cs typeface="Arial" panose="020B0604020202020204" pitchFamily="34" charset="0"/>
                        </a:rPr>
                        <a:t>1</a:t>
                      </a:r>
                    </a:p>
                  </a:txBody>
                  <a:tcPr marL="18000" marR="18000" marT="0" marB="0" anchor="ctr">
                    <a:lnL w="12700" cmpd="sng">
                      <a:no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00" b="1">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err="1">
                          <a:solidFill>
                            <a:srgbClr val="22346A"/>
                          </a:solidFill>
                          <a:effectLst/>
                          <a:latin typeface="Arial" panose="020B0604020202020204" pitchFamily="34" charset="0"/>
                          <a:cs typeface="Arial" panose="020B0604020202020204" pitchFamily="34" charset="0"/>
                        </a:rPr>
                        <a:t>ADvocate</a:t>
                      </a:r>
                      <a:r>
                        <a:rPr lang="en-US" sz="1300" b="1">
                          <a:solidFill>
                            <a:srgbClr val="22346A"/>
                          </a:solidFill>
                          <a:effectLst/>
                          <a:latin typeface="Arial" panose="020B0604020202020204" pitchFamily="34" charset="0"/>
                          <a:cs typeface="Arial" panose="020B0604020202020204" pitchFamily="34" charset="0"/>
                        </a:rPr>
                        <a:t> 2</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a:solidFill>
                            <a:srgbClr val="22346A"/>
                          </a:solidFill>
                          <a:effectLst/>
                          <a:latin typeface="Arial" panose="020B0604020202020204" pitchFamily="34" charset="0"/>
                          <a:cs typeface="Arial" panose="020B0604020202020204" pitchFamily="34" charset="0"/>
                        </a:rPr>
                        <a:t>Semana 0-52</a:t>
                      </a:r>
                      <a:r>
                        <a:rPr lang="en-US" sz="1300" b="1" baseline="30000">
                          <a:solidFill>
                            <a:srgbClr val="22346A"/>
                          </a:solidFill>
                          <a:effectLst/>
                          <a:latin typeface="Arial" panose="020B0604020202020204" pitchFamily="34" charset="0"/>
                          <a:cs typeface="Arial" panose="020B0604020202020204" pitchFamily="34" charset="0"/>
                        </a:rPr>
                        <a:t>1</a:t>
                      </a:r>
                    </a:p>
                  </a:txBody>
                  <a:tcPr marL="18000" marR="18000" marT="0" marB="0" anchor="ctr">
                    <a:lnL w="12700" cmpd="sng">
                      <a:noFill/>
                    </a:lnL>
                    <a:lnR w="12700" cmpd="sng">
                      <a:solidFill>
                        <a:srgbClr val="FFFFFF"/>
                      </a:solid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1718387"/>
                  </a:ext>
                </a:extLst>
              </a:tr>
              <a:tr h="5189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40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no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a:solidFill>
                            <a:schemeClr val="bg1"/>
                          </a:solidFill>
                          <a:effectLst/>
                          <a:latin typeface="Arial" panose="020B0604020202020204" pitchFamily="34" charset="0"/>
                          <a:ea typeface="+mn-ea"/>
                          <a:cs typeface="Arial" panose="020B0604020202020204" pitchFamily="34" charset="0"/>
                        </a:rPr>
                        <a:t>Exposición total LEBRI</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a:solidFill>
                            <a:schemeClr val="bg1"/>
                          </a:solidFill>
                          <a:effectLst/>
                          <a:latin typeface="Arial" panose="020B0604020202020204" pitchFamily="34" charset="0"/>
                          <a:ea typeface="+mn-ea"/>
                          <a:cs typeface="Arial" panose="020B0604020202020204" pitchFamily="34" charset="0"/>
                        </a:rPr>
                        <a:t>(N=806)</a:t>
                      </a:r>
                    </a:p>
                  </a:txBody>
                  <a:tcPr marL="90000" marR="90000" marT="46800" marB="46800"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00" b="0" kern="120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i="0" err="1">
                          <a:solidFill>
                            <a:schemeClr val="bg1"/>
                          </a:solidFill>
                          <a:effectLst/>
                          <a:latin typeface="Arial" panose="020B0604020202020204" pitchFamily="34" charset="0"/>
                          <a:cs typeface="Arial" panose="020B0604020202020204" pitchFamily="34" charset="0"/>
                        </a:rPr>
                        <a:t>Todos</a:t>
                      </a:r>
                      <a:r>
                        <a:rPr lang="en-US" sz="1200" b="1" i="0">
                          <a:solidFill>
                            <a:schemeClr val="bg1"/>
                          </a:solidFill>
                          <a:effectLst/>
                          <a:latin typeface="Arial" panose="020B0604020202020204" pitchFamily="34" charset="0"/>
                          <a:cs typeface="Arial" panose="020B0604020202020204" pitchFamily="34" charset="0"/>
                        </a:rPr>
                        <a:t> LEBRI </a:t>
                      </a:r>
                      <a:br>
                        <a:rPr lang="en-US" sz="1200" b="1" i="0">
                          <a:solidFill>
                            <a:schemeClr val="bg1"/>
                          </a:solidFill>
                          <a:effectLst/>
                          <a:latin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cs typeface="Arial" panose="020B0604020202020204" pitchFamily="34" charset="0"/>
                        </a:rPr>
                        <a:t>N=399</a:t>
                      </a:r>
                    </a:p>
                  </a:txBody>
                  <a:tcPr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US" sz="100" b="0" i="0">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r>
                        <a:rPr lang="en-US" sz="1200" b="1" i="0" err="1">
                          <a:solidFill>
                            <a:schemeClr val="bg1"/>
                          </a:solidFill>
                          <a:effectLst/>
                          <a:latin typeface="Arial" panose="020B0604020202020204" pitchFamily="34" charset="0"/>
                          <a:cs typeface="Arial" panose="020B0604020202020204" pitchFamily="34" charset="0"/>
                        </a:rPr>
                        <a:t>Todos</a:t>
                      </a:r>
                      <a:r>
                        <a:rPr lang="en-US" sz="1200" b="1" i="0">
                          <a:solidFill>
                            <a:schemeClr val="bg1"/>
                          </a:solidFill>
                          <a:effectLst/>
                          <a:latin typeface="Arial" panose="020B0604020202020204" pitchFamily="34" charset="0"/>
                          <a:cs typeface="Arial" panose="020B0604020202020204" pitchFamily="34" charset="0"/>
                        </a:rPr>
                        <a:t> LEBRI </a:t>
                      </a:r>
                      <a:br>
                        <a:rPr lang="en-US" sz="1200" b="1" i="0">
                          <a:solidFill>
                            <a:schemeClr val="bg1"/>
                          </a:solidFill>
                          <a:effectLst/>
                          <a:latin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cs typeface="Arial" panose="020B0604020202020204" pitchFamily="34" charset="0"/>
                        </a:rPr>
                        <a:t>N=407</a:t>
                      </a:r>
                    </a:p>
                  </a:txBody>
                  <a:tcPr anchor="ctr">
                    <a:lnL w="12700" cmpd="sng">
                      <a:noFill/>
                    </a:lnL>
                    <a:lnR w="12700" cmpd="sng">
                      <a:solidFill>
                        <a:srgbClr val="FFFFFF"/>
                      </a:solid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213852">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914400" rtl="0" eaLnBrk="1" latinLnBrk="0" hangingPunct="1"/>
                      <a:r>
                        <a:rPr lang="es-ES" sz="11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TEAE más </a:t>
                      </a:r>
                      <a:r>
                        <a:rPr lang="es-ES" sz="1100" b="1" kern="1200" baseline="0" noProof="0" err="1">
                          <a:solidFill>
                            <a:srgbClr val="834AC5"/>
                          </a:solidFill>
                          <a:latin typeface="Arial" panose="020B0604020202020204" pitchFamily="34" charset="0"/>
                          <a:ea typeface="Tahoma" panose="020B0604030504040204" pitchFamily="34" charset="0"/>
                          <a:cs typeface="Arial" panose="020B0604020202020204" pitchFamily="34" charset="0"/>
                        </a:rPr>
                        <a:t>frecuentes</a:t>
                      </a:r>
                      <a:r>
                        <a:rPr lang="es-ES" sz="1100" b="1" kern="1200" baseline="30000" noProof="0" err="1">
                          <a:solidFill>
                            <a:srgbClr val="834AC5"/>
                          </a:solidFill>
                          <a:latin typeface="Arial" panose="020B0604020202020204" pitchFamily="34" charset="0"/>
                          <a:ea typeface="Tahoma" panose="020B0604030504040204" pitchFamily="34" charset="0"/>
                          <a:cs typeface="Arial" panose="020B0604020202020204" pitchFamily="34" charset="0"/>
                        </a:rPr>
                        <a:t>a</a:t>
                      </a:r>
                      <a:r>
                        <a:rPr lang="es-ES" sz="1100" b="1" kern="1200" baseline="0" noProof="0">
                          <a:solidFill>
                            <a:srgbClr val="834AC5"/>
                          </a:solidFill>
                          <a:latin typeface="Arial" panose="020B0604020202020204" pitchFamily="34" charset="0"/>
                          <a:ea typeface="Tahoma" panose="020B0604030504040204" pitchFamily="34" charset="0"/>
                          <a:cs typeface="Arial" panose="020B0604020202020204" pitchFamily="34" charset="0"/>
                        </a:rPr>
                        <a:t> (≥2% en cualquiera de los estudios)</a:t>
                      </a:r>
                    </a:p>
                  </a:txBody>
                  <a:tcPr marT="0" marB="0" anchor="ctr">
                    <a:lnL w="12700" cmpd="sng">
                      <a:solidFill>
                        <a:srgbClr val="FFFFFF"/>
                      </a:solidFill>
                    </a:lnL>
                    <a:lnR w="12700" cmpd="sng">
                      <a:noFill/>
                    </a:lnR>
                    <a:lnT w="12700" cmpd="sng">
                      <a:solidFill>
                        <a:srgbClr val="FFFFFF"/>
                      </a:solidFill>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457189" rtl="0" eaLnBrk="1" fontAlgn="base" latinLnBrk="0" hangingPunct="1">
                        <a:lnSpc>
                          <a:spcPct val="100000"/>
                        </a:lnSpc>
                        <a:spcBef>
                          <a:spcPts val="0"/>
                        </a:spcBef>
                        <a:spcAft>
                          <a:spcPts val="0"/>
                        </a:spcAft>
                        <a:buClrTx/>
                        <a:buSzTx/>
                        <a:buFontTx/>
                        <a:buNone/>
                        <a:tabLst/>
                        <a:defRPr/>
                      </a:pPr>
                      <a:endParaRPr lang="en-US" sz="1100" b="0" i="0" kern="1200">
                        <a:solidFill>
                          <a:schemeClr val="tx1"/>
                        </a:solidFill>
                        <a:effectLst/>
                        <a:latin typeface="+mn-lt"/>
                        <a:ea typeface="+mn-ea"/>
                        <a:cs typeface="Arial" panose="020B0604020202020204" pitchFamily="34" charset="0"/>
                      </a:endParaRPr>
                    </a:p>
                  </a:txBody>
                  <a:tcPr marL="68580" marR="68580" marT="0" marB="0" anchor="ctr">
                    <a:lnR w="12700" cmpd="sng">
                      <a:noFill/>
                    </a:lnR>
                    <a:lnT w="3175"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lgn="l">
                        <a:lnSpc>
                          <a:spcPct val="90000"/>
                        </a:lnSpc>
                        <a:spcBef>
                          <a:spcPts val="200"/>
                        </a:spcBef>
                        <a:spcAft>
                          <a:spcPts val="100"/>
                        </a:spcAft>
                        <a:buClr>
                          <a:srgbClr val="000000"/>
                        </a:buClr>
                        <a:buFontTx/>
                        <a:buNone/>
                      </a:pPr>
                      <a:endParaRPr lang="es-ES" sz="100" b="0" i="0" kern="1200">
                        <a:solidFill>
                          <a:schemeClr val="tx1"/>
                        </a:solidFill>
                        <a:effectLst/>
                        <a:latin typeface="Arial" panose="020B0604020202020204" pitchFamily="34" charset="0"/>
                        <a:ea typeface="+mn-ea"/>
                        <a:cs typeface="Arial" panose="020B060402020202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endParaRPr lang="en-US" sz="1100" b="0" i="0" kern="1200" noProof="0">
                        <a:solidFill>
                          <a:schemeClr val="tx1"/>
                        </a:solidFill>
                        <a:effectLst/>
                        <a:latin typeface="Arial" panose="020B0604020202020204" pitchFamily="34" charset="0"/>
                        <a:ea typeface="+mn-ea"/>
                        <a:cs typeface="Arial" panose="020B0604020202020204" pitchFamily="34" charset="0"/>
                      </a:endParaRPr>
                    </a:p>
                  </a:txBody>
                  <a:tcPr marL="90000" marR="90000" marT="0" marB="0" anchor="ctr">
                    <a:lnL w="12700" cmpd="sng">
                      <a:noFill/>
                    </a:lnL>
                    <a:lnR w="12700" cmpd="sng">
                      <a:no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base" latinLnBrk="0" hangingPunct="1">
                        <a:lnSpc>
                          <a:spcPct val="100000"/>
                        </a:lnSpc>
                        <a:spcBef>
                          <a:spcPts val="0"/>
                        </a:spcBef>
                        <a:spcAft>
                          <a:spcPts val="0"/>
                        </a:spcAft>
                        <a:buClrTx/>
                        <a:buSzTx/>
                        <a:buFontTx/>
                        <a:buNone/>
                        <a:tabLst/>
                        <a:defRPr/>
                      </a:pPr>
                      <a:endParaRPr lang="en-US" sz="1100" b="0" i="0" kern="1200" noProof="0">
                        <a:solidFill>
                          <a:schemeClr val="tx1"/>
                        </a:solidFill>
                        <a:effectLst/>
                        <a:latin typeface="Arial" panose="020B0604020202020204" pitchFamily="34" charset="0"/>
                        <a:ea typeface="+mn-ea"/>
                        <a:cs typeface="Arial" panose="020B0604020202020204" pitchFamily="34" charset="0"/>
                      </a:endParaRPr>
                    </a:p>
                  </a:txBody>
                  <a:tcPr marL="90000" marR="90000" marT="0" marB="0" anchor="ctr">
                    <a:lnL w="12700" cmpd="sng">
                      <a:noFill/>
                    </a:lnL>
                    <a:lnR w="12700" cmpd="sng">
                      <a:solidFill>
                        <a:srgbClr val="FFFFFF"/>
                      </a:solid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0797830"/>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a:solidFill>
                            <a:srgbClr val="22346A"/>
                          </a:solidFill>
                          <a:effectLst/>
                          <a:latin typeface="Arial" panose="020B0604020202020204" pitchFamily="34" charset="0"/>
                          <a:ea typeface="Times New Roman"/>
                          <a:cs typeface="Arial" panose="020B0604020202020204" pitchFamily="34" charset="0"/>
                        </a:rPr>
                        <a:t>Dermatitis </a:t>
                      </a:r>
                      <a:r>
                        <a:rPr lang="en-US" sz="1100" b="0" kern="1200" err="1">
                          <a:solidFill>
                            <a:srgbClr val="22346A"/>
                          </a:solidFill>
                          <a:effectLst/>
                          <a:latin typeface="Arial" panose="020B0604020202020204" pitchFamily="34" charset="0"/>
                          <a:ea typeface="Times New Roman"/>
                          <a:cs typeface="Arial" panose="020B0604020202020204" pitchFamily="34" charset="0"/>
                        </a:rPr>
                        <a:t>atópica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AU"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72 (8,9)</a:t>
                      </a:r>
                      <a:endParaRPr lang="en-US" sz="1100" b="0" i="0" u="none" strike="noStrike" kern="1200" cap="none" spc="0" normalizeH="0" baseline="0">
                        <a:ln>
                          <a:noFill/>
                        </a:ln>
                        <a:solidFill>
                          <a:srgbClr val="22346A"/>
                        </a:solidFill>
                        <a:effectLst/>
                        <a:uLnTx/>
                        <a:uFillTx/>
                        <a:latin typeface="Arial" panose="020B0604020202020204" pitchFamily="34" charset="0"/>
                        <a:cs typeface="Arial" panose="020B0604020202020204" pitchFamily="34" charset="0"/>
                      </a:endParaRP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31 (7,8)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41 (10,1)</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263901"/>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Conjuntivitis</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cs typeface="Arial" panose="020B0604020202020204" pitchFamily="34" charset="0"/>
                        </a:rPr>
                        <a:t>66 (8,2)</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33 (8,3)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endParaRPr lang="en-US" sz="100" b="0" kern="1200">
                        <a:solidFill>
                          <a:srgbClr val="22346A"/>
                        </a:solidFill>
                        <a:effectLst/>
                        <a:latin typeface="Arial" panose="020B0604020202020204" pitchFamily="34" charset="0"/>
                        <a:ea typeface="Calibri"/>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33 (8,1)</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5365055"/>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Nasofaringitis</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cs typeface="Arial" panose="020B0604020202020204" pitchFamily="34" charset="0"/>
                        </a:rPr>
                        <a:t>66 (8,2)</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endParaRPr lang="en-US" sz="1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27 (6,8)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39 (9,6)</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034642"/>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Conjuntivitis</a:t>
                      </a:r>
                      <a:r>
                        <a:rPr lang="en-US" sz="1100" b="0" kern="1200">
                          <a:solidFill>
                            <a:srgbClr val="22346A"/>
                          </a:solidFill>
                          <a:effectLst/>
                          <a:latin typeface="Arial" panose="020B0604020202020204" pitchFamily="34" charset="0"/>
                          <a:ea typeface="Times New Roman"/>
                          <a:cs typeface="Arial" panose="020B0604020202020204" pitchFamily="34" charset="0"/>
                        </a:rPr>
                        <a:t> </a:t>
                      </a:r>
                      <a:r>
                        <a:rPr lang="en-US" sz="1100" b="0" kern="1200" err="1">
                          <a:solidFill>
                            <a:srgbClr val="22346A"/>
                          </a:solidFill>
                          <a:effectLst/>
                          <a:latin typeface="Arial" panose="020B0604020202020204" pitchFamily="34" charset="0"/>
                          <a:ea typeface="Times New Roman"/>
                          <a:cs typeface="Arial" panose="020B0604020202020204" pitchFamily="34" charset="0"/>
                        </a:rPr>
                        <a:t>alérgica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48 (6,0)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00" b="0" i="0" kern="1200" noProof="0">
                        <a:solidFill>
                          <a:srgbClr val="22346A"/>
                        </a:solidFill>
                        <a:effectLst/>
                        <a:latin typeface="Arial" panose="020B0604020202020204" pitchFamily="34" charset="0"/>
                        <a:ea typeface="+mn-ea"/>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22 (5,5)</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26 (6,4)</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2851466"/>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a:solidFill>
                            <a:srgbClr val="22346A"/>
                          </a:solidFill>
                          <a:effectLst/>
                          <a:latin typeface="Arial" panose="020B0604020202020204" pitchFamily="34" charset="0"/>
                          <a:ea typeface="Times New Roman"/>
                          <a:cs typeface="Arial" panose="020B0604020202020204" pitchFamily="34" charset="0"/>
                        </a:rPr>
                        <a:t>COVID-19</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38 (4,7)</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00" b="0" i="0" kern="1200" noProof="0">
                        <a:solidFill>
                          <a:srgbClr val="22346A"/>
                        </a:solidFill>
                        <a:effectLst/>
                        <a:latin typeface="Arial" panose="020B0604020202020204" pitchFamily="34" charset="0"/>
                        <a:ea typeface="+mn-ea"/>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24 (6,0)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14 (3,4)</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436361"/>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Cefalea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36 (4,5)</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13 (3,3)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23 (5,7)</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90487"/>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a:solidFill>
                            <a:srgbClr val="22346A"/>
                          </a:solidFill>
                          <a:effectLst/>
                          <a:latin typeface="Arial" panose="020B0604020202020204" pitchFamily="34" charset="0"/>
                          <a:ea typeface="Times New Roman"/>
                          <a:cs typeface="Arial" panose="020B0604020202020204" pitchFamily="34" charset="0"/>
                        </a:rPr>
                        <a:t>Herpes oral</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27 (3,3)</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15 (3,8)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12 (2,9)</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306189"/>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Complicación</a:t>
                      </a:r>
                      <a:r>
                        <a:rPr lang="en-US" sz="1100" b="0" kern="1200">
                          <a:solidFill>
                            <a:srgbClr val="22346A"/>
                          </a:solidFill>
                          <a:effectLst/>
                          <a:latin typeface="Arial" panose="020B0604020202020204" pitchFamily="34" charset="0"/>
                          <a:ea typeface="Times New Roman"/>
                          <a:cs typeface="Arial" panose="020B0604020202020204" pitchFamily="34" charset="0"/>
                        </a:rPr>
                        <a:t> de la </a:t>
                      </a:r>
                      <a:r>
                        <a:rPr lang="en-US" sz="1100" b="0" kern="1200" err="1">
                          <a:solidFill>
                            <a:srgbClr val="22346A"/>
                          </a:solidFill>
                          <a:effectLst/>
                          <a:latin typeface="Arial" panose="020B0604020202020204" pitchFamily="34" charset="0"/>
                          <a:ea typeface="Times New Roman"/>
                          <a:cs typeface="Arial" panose="020B0604020202020204" pitchFamily="34" charset="0"/>
                        </a:rPr>
                        <a:t>vacuna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20 (2,5)</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6 (1,5)</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14 (3,4)</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108608"/>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Foliculitis</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17 (2,1)</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 (1,0)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13 (3,2)</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146383"/>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a:solidFill>
                            <a:srgbClr val="22346A"/>
                          </a:solidFill>
                          <a:effectLst/>
                          <a:latin typeface="Arial" panose="020B0604020202020204" pitchFamily="34" charset="0"/>
                          <a:ea typeface="Times New Roman"/>
                          <a:cs typeface="Arial" panose="020B0604020202020204" pitchFamily="34" charset="0"/>
                        </a:rPr>
                        <a:t>Ojo seco</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16 (2,0)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 (0,8)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13 (3,2)</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681354"/>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Infección</a:t>
                      </a:r>
                      <a:r>
                        <a:rPr lang="en-US" sz="1100" b="0" kern="1200">
                          <a:solidFill>
                            <a:srgbClr val="22346A"/>
                          </a:solidFill>
                          <a:effectLst/>
                          <a:latin typeface="Arial" panose="020B0604020202020204" pitchFamily="34" charset="0"/>
                          <a:ea typeface="Times New Roman"/>
                          <a:cs typeface="Arial" panose="020B0604020202020204" pitchFamily="34" charset="0"/>
                        </a:rPr>
                        <a:t> </a:t>
                      </a:r>
                      <a:r>
                        <a:rPr lang="en-US" sz="1100" b="0" kern="1200" err="1">
                          <a:solidFill>
                            <a:srgbClr val="22346A"/>
                          </a:solidFill>
                          <a:effectLst/>
                          <a:latin typeface="Arial" panose="020B0604020202020204" pitchFamily="34" charset="0"/>
                          <a:ea typeface="Times New Roman"/>
                          <a:cs typeface="Arial" panose="020B0604020202020204" pitchFamily="34" charset="0"/>
                        </a:rPr>
                        <a:t>urinaria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13 (1,6)</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5 (1,3)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8 (2,0)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8775589"/>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Infección</a:t>
                      </a:r>
                      <a:r>
                        <a:rPr lang="en-US" sz="1100" b="0" kern="1200">
                          <a:solidFill>
                            <a:srgbClr val="22346A"/>
                          </a:solidFill>
                          <a:effectLst/>
                          <a:latin typeface="Arial" panose="020B0604020202020204" pitchFamily="34" charset="0"/>
                          <a:ea typeface="Times New Roman"/>
                          <a:cs typeface="Arial" panose="020B0604020202020204" pitchFamily="34" charset="0"/>
                        </a:rPr>
                        <a:t> del </a:t>
                      </a:r>
                      <a:r>
                        <a:rPr lang="en-US" sz="1100" b="0" kern="1200" err="1">
                          <a:solidFill>
                            <a:srgbClr val="22346A"/>
                          </a:solidFill>
                          <a:effectLst/>
                          <a:latin typeface="Arial" panose="020B0604020202020204" pitchFamily="34" charset="0"/>
                          <a:ea typeface="Times New Roman"/>
                          <a:cs typeface="Arial" panose="020B0604020202020204" pitchFamily="34" charset="0"/>
                        </a:rPr>
                        <a:t>tracto</a:t>
                      </a:r>
                      <a:r>
                        <a:rPr lang="en-US" sz="1100" b="0" kern="1200">
                          <a:solidFill>
                            <a:srgbClr val="22346A"/>
                          </a:solidFill>
                          <a:effectLst/>
                          <a:latin typeface="Arial" panose="020B0604020202020204" pitchFamily="34" charset="0"/>
                          <a:ea typeface="Times New Roman"/>
                          <a:cs typeface="Arial" panose="020B0604020202020204" pitchFamily="34" charset="0"/>
                        </a:rPr>
                        <a:t> </a:t>
                      </a:r>
                      <a:r>
                        <a:rPr lang="en-US" sz="1100" b="0" kern="1200" err="1">
                          <a:solidFill>
                            <a:srgbClr val="22346A"/>
                          </a:solidFill>
                          <a:effectLst/>
                          <a:latin typeface="Arial" panose="020B0604020202020204" pitchFamily="34" charset="0"/>
                          <a:ea typeface="Times New Roman"/>
                          <a:cs typeface="Arial" panose="020B0604020202020204" pitchFamily="34" charset="0"/>
                        </a:rPr>
                        <a:t>respiratorio</a:t>
                      </a:r>
                      <a:r>
                        <a:rPr lang="en-US" sz="1100" b="0" kern="1200">
                          <a:solidFill>
                            <a:srgbClr val="22346A"/>
                          </a:solidFill>
                          <a:effectLst/>
                          <a:latin typeface="Arial" panose="020B0604020202020204" pitchFamily="34" charset="0"/>
                          <a:ea typeface="Times New Roman"/>
                          <a:cs typeface="Arial" panose="020B0604020202020204" pitchFamily="34" charset="0"/>
                        </a:rPr>
                        <a:t> superior</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12 (1,5)</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 (1,0)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8 (2,0)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9826887"/>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Acné</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12 (1,5)</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 (0,5)</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10 (2,5)</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701600"/>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Artralgia</a:t>
                      </a:r>
                      <a:endParaRPr lang="en-US" sz="1100" b="0" kern="12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11 (1,4)</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 (0,8)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8 (2,0)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4918894"/>
                  </a:ext>
                </a:extLst>
              </a:tr>
              <a:tr h="2138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100" b="0" kern="1200" err="1">
                          <a:solidFill>
                            <a:srgbClr val="22346A"/>
                          </a:solidFill>
                          <a:effectLst/>
                          <a:latin typeface="Arial" panose="020B0604020202020204" pitchFamily="34" charset="0"/>
                          <a:ea typeface="Times New Roman"/>
                          <a:cs typeface="Arial" panose="020B0604020202020204" pitchFamily="34" charset="0"/>
                        </a:rPr>
                        <a:t>Dismenorrea</a:t>
                      </a:r>
                      <a:endParaRPr lang="en-US" sz="1100" b="0" kern="1200" baseline="30000">
                        <a:solidFill>
                          <a:srgbClr val="22346A"/>
                        </a:solidFill>
                        <a:effectLst/>
                        <a:latin typeface="Arial" panose="020B0604020202020204" pitchFamily="34" charset="0"/>
                        <a:ea typeface="Times New Roman"/>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a:solidFill>
                            <a:srgbClr val="22346A"/>
                          </a:solidFill>
                          <a:effectLst/>
                          <a:latin typeface="Arial" panose="020B0604020202020204" pitchFamily="34" charset="0"/>
                          <a:ea typeface="+mn-ea"/>
                          <a:cs typeface="Arial" panose="020B0604020202020204" pitchFamily="34" charset="0"/>
                        </a:rPr>
                        <a:t>4 (1,0)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 (2,0)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0453435"/>
                  </a:ext>
                </a:extLst>
              </a:tr>
            </a:tbl>
          </a:graphicData>
        </a:graphic>
      </p:graphicFrame>
      <p:sp>
        <p:nvSpPr>
          <p:cNvPr id="2" name="Marcador de pie de página 76">
            <a:extLst>
              <a:ext uri="{FF2B5EF4-FFF2-40B4-BE49-F238E27FC236}">
                <a16:creationId xmlns:a16="http://schemas.microsoft.com/office/drawing/2014/main" id="{B0BC515F-9435-9D85-2E17-6C8034238739}"/>
              </a:ext>
            </a:extLst>
          </p:cNvPr>
          <p:cNvSpPr txBox="1">
            <a:spLocks/>
          </p:cNvSpPr>
          <p:nvPr/>
        </p:nvSpPr>
        <p:spPr>
          <a:xfrm>
            <a:off x="1441342" y="5740520"/>
            <a:ext cx="9074258" cy="88631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srgbClr val="A6A6A6"/>
                </a:solidFill>
                <a:effectLst/>
                <a:uLnTx/>
                <a:uFillTx/>
                <a:latin typeface="Arial"/>
                <a:ea typeface="+mn-ea"/>
                <a:cs typeface="+mn-cs"/>
              </a:rPr>
              <a:t>Los datos se presentan como n (%).</a:t>
            </a:r>
            <a:r>
              <a:rPr kumimoji="0" lang="es-ES" sz="600" b="1" i="0" u="none" strike="noStrike" kern="1200" cap="none" spc="0" normalizeH="0" baseline="0" noProof="0">
                <a:ln>
                  <a:noFill/>
                </a:ln>
                <a:solidFill>
                  <a:srgbClr val="A6A6A6"/>
                </a:solidFill>
                <a:effectLst/>
                <a:uLnTx/>
                <a:uFillTx/>
                <a:latin typeface="Arial"/>
                <a:ea typeface="+mn-ea"/>
                <a:cs typeface="+mn-cs"/>
              </a:rPr>
              <a:t> a: </a:t>
            </a:r>
            <a:r>
              <a:rPr kumimoji="0" lang="es-ES" sz="600" b="0" i="0" u="none" strike="noStrike" kern="1200" cap="none" spc="0" normalizeH="0" baseline="0" noProof="0">
                <a:ln>
                  <a:noFill/>
                </a:ln>
                <a:solidFill>
                  <a:srgbClr val="A6A6A6"/>
                </a:solidFill>
                <a:effectLst/>
                <a:uLnTx/>
                <a:uFillTx/>
                <a:latin typeface="Arial"/>
                <a:ea typeface="+mn-ea"/>
                <a:cs typeface="+mn-cs"/>
              </a:rPr>
              <a:t>Las muertes se incluyeron como acontecimientos adversos graves e interrupciones debidas a acontecimientos adversos.  </a:t>
            </a:r>
            <a:r>
              <a:rPr kumimoji="0" lang="es-ES" sz="600" b="1" i="0" u="none" strike="noStrike" kern="1200" cap="none" spc="0" normalizeH="0" baseline="0" noProof="0">
                <a:ln>
                  <a:noFill/>
                </a:ln>
                <a:solidFill>
                  <a:srgbClr val="A6A6A6"/>
                </a:solidFill>
                <a:effectLst/>
                <a:uLnTx/>
                <a:uFillTx/>
                <a:latin typeface="Arial"/>
                <a:ea typeface="+mn-ea"/>
                <a:cs typeface="+mn-cs"/>
              </a:rPr>
              <a:t>b</a:t>
            </a:r>
            <a:r>
              <a:rPr kumimoji="0" lang="es-ES" sz="600" b="0" i="0" u="none" strike="noStrike" kern="1200" cap="none" spc="0" normalizeH="0" baseline="0" noProof="0">
                <a:ln>
                  <a:noFill/>
                </a:ln>
                <a:solidFill>
                  <a:srgbClr val="A6A6A6"/>
                </a:solidFill>
                <a:effectLst/>
                <a:uLnTx/>
                <a:uFillTx/>
                <a:latin typeface="Arial"/>
                <a:ea typeface="+mn-ea"/>
                <a:cs typeface="+mn-cs"/>
              </a:rPr>
              <a:t>: El investigador consideró que la muerte no estaba relacionada con el fármaco del estudio.</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s-ES" sz="600" b="0" i="0" u="none" strike="noStrike" kern="1200" cap="none" spc="0" normalizeH="0" baseline="0" noProof="0">
                <a:ln>
                  <a:noFill/>
                </a:ln>
                <a:solidFill>
                  <a:srgbClr val="A6A6A6"/>
                </a:solidFill>
                <a:effectLst/>
                <a:uLnTx/>
                <a:uFillTx/>
                <a:latin typeface="Arial"/>
                <a:ea typeface="+mn-ea"/>
                <a:cs typeface="+mn-cs"/>
              </a:rPr>
            </a:br>
            <a:r>
              <a:rPr kumimoji="0" lang="es-ES" sz="600" b="1" i="0" u="none" strike="noStrike" kern="1200" cap="none" spc="0" normalizeH="0" baseline="0" noProof="0">
                <a:ln>
                  <a:noFill/>
                </a:ln>
                <a:solidFill>
                  <a:srgbClr val="A6A6A6"/>
                </a:solidFill>
                <a:effectLst/>
                <a:uLnTx/>
                <a:uFillTx/>
                <a:latin typeface="Arial"/>
                <a:ea typeface="+mn-ea"/>
                <a:cs typeface="+mn-cs"/>
              </a:rPr>
              <a:t>1. </a:t>
            </a:r>
            <a:r>
              <a:rPr kumimoji="0" lang="es-ES" sz="700" b="0" i="0" u="none" strike="noStrike" kern="1200" cap="none" spc="0" normalizeH="0" baseline="0" noProof="0" err="1">
                <a:ln>
                  <a:noFill/>
                </a:ln>
                <a:solidFill>
                  <a:srgbClr val="A6A6A6"/>
                </a:solidFill>
                <a:effectLst/>
                <a:uLnTx/>
                <a:uFillTx/>
                <a:latin typeface="Arial"/>
                <a:ea typeface="+mn-ea"/>
                <a:cs typeface="+mn-cs"/>
              </a:rPr>
              <a:t>Blauvelt</a:t>
            </a:r>
            <a:r>
              <a:rPr kumimoji="0" lang="es-ES" sz="700" b="0" i="0" u="none" strike="noStrike" kern="1200" cap="none" spc="0" normalizeH="0" baseline="0" noProof="0">
                <a:ln>
                  <a:noFill/>
                </a:ln>
                <a:solidFill>
                  <a:srgbClr val="A6A6A6"/>
                </a:solidFill>
                <a:effectLst/>
                <a:uLnTx/>
                <a:uFillTx/>
                <a:latin typeface="Arial"/>
                <a:ea typeface="+mn-ea"/>
                <a:cs typeface="+mn-cs"/>
              </a:rPr>
              <a:t> A, </a:t>
            </a:r>
            <a:r>
              <a:rPr kumimoji="0" lang="es-ES" sz="700" b="0" i="1" u="none" strike="noStrike" kern="1200" cap="none" spc="0" normalizeH="0" baseline="0" noProof="0">
                <a:ln>
                  <a:noFill/>
                </a:ln>
                <a:solidFill>
                  <a:srgbClr val="A6A6A6"/>
                </a:solidFill>
                <a:effectLst/>
                <a:uLnTx/>
                <a:uFillTx/>
                <a:latin typeface="Arial"/>
                <a:ea typeface="+mn-ea"/>
                <a:cs typeface="+mn-cs"/>
              </a:rPr>
              <a:t>et al. </a:t>
            </a:r>
            <a:r>
              <a:rPr kumimoji="0" lang="en-US" sz="700" b="0" i="1" u="none" strike="noStrike" kern="1200" cap="none" spc="0" normalizeH="0" baseline="0" noProof="0">
                <a:ln>
                  <a:noFill/>
                </a:ln>
                <a:solidFill>
                  <a:srgbClr val="A6A6A6"/>
                </a:solidFill>
                <a:effectLst/>
                <a:uLnTx/>
                <a:uFillTx/>
                <a:latin typeface="Arial"/>
                <a:ea typeface="+mn-ea"/>
                <a:cs typeface="+mn-cs"/>
              </a:rPr>
              <a:t>Efficacy and safety of lebrikizumab in moderate to severe atopic dermatitis: 52-week results of two randomized double-blinded placebo-controlled phase III trials. </a:t>
            </a:r>
            <a:r>
              <a:rPr kumimoji="0" lang="es-ES" sz="700" b="0" i="0" u="none" strike="noStrike" kern="1200" cap="none" spc="0" normalizeH="0" baseline="0" noProof="0">
                <a:ln>
                  <a:noFill/>
                </a:ln>
                <a:solidFill>
                  <a:srgbClr val="A6A6A6"/>
                </a:solidFill>
                <a:effectLst/>
                <a:uLnTx/>
                <a:uFillTx/>
                <a:latin typeface="Arial"/>
                <a:ea typeface="+mn-ea"/>
                <a:cs typeface="+mn-cs"/>
              </a:rPr>
              <a:t>Br J </a:t>
            </a:r>
            <a:r>
              <a:rPr kumimoji="0" lang="es-ES" sz="700" b="0" i="0" u="none" strike="noStrike" kern="1200" cap="none" spc="0" normalizeH="0" baseline="0" noProof="0" err="1">
                <a:ln>
                  <a:noFill/>
                </a:ln>
                <a:solidFill>
                  <a:srgbClr val="A6A6A6"/>
                </a:solidFill>
                <a:effectLst/>
                <a:uLnTx/>
                <a:uFillTx/>
                <a:latin typeface="Arial"/>
                <a:ea typeface="+mn-ea"/>
                <a:cs typeface="+mn-cs"/>
              </a:rPr>
              <a:t>Dermatol</a:t>
            </a:r>
            <a:r>
              <a:rPr kumimoji="0" lang="es-ES" sz="700" b="0" i="0" u="none" strike="noStrike" kern="1200" cap="none" spc="0" normalizeH="0" baseline="0" noProof="0">
                <a:ln>
                  <a:noFill/>
                </a:ln>
                <a:solidFill>
                  <a:srgbClr val="A6A6A6"/>
                </a:solidFill>
                <a:effectLst/>
                <a:uLnTx/>
                <a:uFillTx/>
                <a:latin typeface="Arial"/>
                <a:ea typeface="+mn-ea"/>
                <a:cs typeface="+mn-cs"/>
              </a:rPr>
              <a:t>. 2023;188(6):740-748</a:t>
            </a:r>
            <a:endParaRPr kumimoji="0" lang="es-ES" sz="600" b="0" i="0" u="none" strike="noStrike" kern="1200" cap="none" spc="0" normalizeH="0" baseline="0" noProof="0">
              <a:ln>
                <a:noFill/>
              </a:ln>
              <a:solidFill>
                <a:srgbClr val="A6A6A6"/>
              </a:solidFill>
              <a:effectLst/>
              <a:uLnTx/>
              <a:uFillTx/>
              <a:latin typeface="Arial"/>
              <a:ea typeface="+mn-ea"/>
              <a:cs typeface="+mn-cs"/>
            </a:endParaRPr>
          </a:p>
        </p:txBody>
      </p:sp>
    </p:spTree>
    <p:extLst>
      <p:ext uri="{BB962C8B-B14F-4D97-AF65-F5344CB8AC3E}">
        <p14:creationId xmlns:p14="http://schemas.microsoft.com/office/powerpoint/2010/main" val="2869366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Seguridad hasta la semana 52</a:t>
            </a:r>
          </a:p>
        </p:txBody>
      </p:sp>
      <p:graphicFrame>
        <p:nvGraphicFramePr>
          <p:cNvPr id="5" name="Tabla 5">
            <a:extLst>
              <a:ext uri="{FF2B5EF4-FFF2-40B4-BE49-F238E27FC236}">
                <a16:creationId xmlns:a16="http://schemas.microsoft.com/office/drawing/2014/main" id="{809E7B37-B225-179E-0B41-B16EBFCF4BA1}"/>
              </a:ext>
            </a:extLst>
          </p:cNvPr>
          <p:cNvGraphicFramePr>
            <a:graphicFrameLocks noGrp="1"/>
          </p:cNvGraphicFramePr>
          <p:nvPr>
            <p:extLst>
              <p:ext uri="{D42A27DB-BD31-4B8C-83A1-F6EECF244321}">
                <p14:modId xmlns:p14="http://schemas.microsoft.com/office/powerpoint/2010/main" val="927215980"/>
              </p:ext>
            </p:extLst>
          </p:nvPr>
        </p:nvGraphicFramePr>
        <p:xfrm>
          <a:off x="613820" y="1164416"/>
          <a:ext cx="10964361" cy="3590988"/>
        </p:xfrm>
        <a:graphic>
          <a:graphicData uri="http://schemas.openxmlformats.org/drawingml/2006/table">
            <a:tbl>
              <a:tblPr firstRow="1" bandRow="1"/>
              <a:tblGrid>
                <a:gridCol w="3168000">
                  <a:extLst>
                    <a:ext uri="{9D8B030D-6E8A-4147-A177-3AD203B41FA5}">
                      <a16:colId xmlns:a16="http://schemas.microsoft.com/office/drawing/2014/main" val="2011669309"/>
                    </a:ext>
                  </a:extLst>
                </a:gridCol>
                <a:gridCol w="2520000">
                  <a:extLst>
                    <a:ext uri="{9D8B030D-6E8A-4147-A177-3AD203B41FA5}">
                      <a16:colId xmlns:a16="http://schemas.microsoft.com/office/drawing/2014/main" val="1770488692"/>
                    </a:ext>
                  </a:extLst>
                </a:gridCol>
                <a:gridCol w="118302">
                  <a:extLst>
                    <a:ext uri="{9D8B030D-6E8A-4147-A177-3AD203B41FA5}">
                      <a16:colId xmlns:a16="http://schemas.microsoft.com/office/drawing/2014/main" val="3316469610"/>
                    </a:ext>
                  </a:extLst>
                </a:gridCol>
                <a:gridCol w="2520000">
                  <a:extLst>
                    <a:ext uri="{9D8B030D-6E8A-4147-A177-3AD203B41FA5}">
                      <a16:colId xmlns:a16="http://schemas.microsoft.com/office/drawing/2014/main" val="2832018183"/>
                    </a:ext>
                  </a:extLst>
                </a:gridCol>
                <a:gridCol w="118059">
                  <a:extLst>
                    <a:ext uri="{9D8B030D-6E8A-4147-A177-3AD203B41FA5}">
                      <a16:colId xmlns:a16="http://schemas.microsoft.com/office/drawing/2014/main" val="862141600"/>
                    </a:ext>
                  </a:extLst>
                </a:gridCol>
                <a:gridCol w="2520000">
                  <a:extLst>
                    <a:ext uri="{9D8B030D-6E8A-4147-A177-3AD203B41FA5}">
                      <a16:colId xmlns:a16="http://schemas.microsoft.com/office/drawing/2014/main" val="1792734064"/>
                    </a:ext>
                  </a:extLst>
                </a:gridCol>
              </a:tblGrid>
              <a:tr h="58898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s-ES" sz="140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s-ES" sz="1300" b="1">
                          <a:solidFill>
                            <a:srgbClr val="22346A"/>
                          </a:solidFill>
                          <a:effectLst/>
                          <a:latin typeface="Arial" panose="020B0604020202020204" pitchFamily="34" charset="0"/>
                          <a:cs typeface="Arial" panose="020B0604020202020204" pitchFamily="34" charset="0"/>
                        </a:rPr>
                        <a:t>ADvocate 1 y 2 agrupados </a:t>
                      </a:r>
                      <a:br>
                        <a:rPr lang="es-ES" sz="1300" b="1">
                          <a:solidFill>
                            <a:srgbClr val="22346A"/>
                          </a:solidFill>
                          <a:effectLst/>
                          <a:latin typeface="Arial" panose="020B0604020202020204" pitchFamily="34" charset="0"/>
                          <a:cs typeface="Arial" panose="020B0604020202020204" pitchFamily="34" charset="0"/>
                        </a:rPr>
                      </a:br>
                      <a:r>
                        <a:rPr lang="es-ES" sz="1300" b="1">
                          <a:solidFill>
                            <a:srgbClr val="22346A"/>
                          </a:solidFill>
                          <a:effectLst/>
                          <a:latin typeface="Arial" panose="020B0604020202020204" pitchFamily="34" charset="0"/>
                          <a:cs typeface="Arial" panose="020B0604020202020204" pitchFamily="34" charset="0"/>
                        </a:rPr>
                        <a:t>Semana 0-52</a:t>
                      </a:r>
                      <a:r>
                        <a:rPr lang="es-ES" sz="1300" b="1" baseline="30000">
                          <a:solidFill>
                            <a:srgbClr val="22346A"/>
                          </a:solidFill>
                          <a:effectLst/>
                          <a:latin typeface="Arial" panose="020B0604020202020204" pitchFamily="34" charset="0"/>
                          <a:cs typeface="Arial" panose="020B0604020202020204" pitchFamily="34" charset="0"/>
                        </a:rPr>
                        <a:t>1</a:t>
                      </a:r>
                    </a:p>
                  </a:txBody>
                  <a:tcPr marL="18000" marR="18000" marT="0" marB="0" anchor="ctr">
                    <a:lnL w="12700" cmpd="sng">
                      <a:solidFill>
                        <a:srgbClr val="FFFFFF"/>
                      </a:solid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400" b="1">
                        <a:solidFill>
                          <a:srgbClr val="22346A"/>
                        </a:solidFill>
                        <a:effectLst/>
                        <a:latin typeface="Arial" panose="020B0604020202020204" pitchFamily="34" charset="0"/>
                        <a:cs typeface="Arial" panose="020B0604020202020204" pitchFamily="34" charset="0"/>
                      </a:endParaRPr>
                    </a:p>
                  </a:txBody>
                  <a:tcPr marL="18000" marR="1800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b="1" kern="1200">
                          <a:solidFill>
                            <a:schemeClr val="tx1"/>
                          </a:solidFill>
                          <a:latin typeface="Arial"/>
                        </a:defRPr>
                      </a:lvl1pPr>
                      <a:lvl2pPr marL="457189" algn="l" defTabSz="457189" rtl="0" eaLnBrk="1" latinLnBrk="0" hangingPunct="1">
                        <a:defRPr sz="1900" b="1" kern="1200">
                          <a:solidFill>
                            <a:schemeClr val="tx1"/>
                          </a:solidFill>
                          <a:latin typeface="Arial"/>
                        </a:defRPr>
                      </a:lvl2pPr>
                      <a:lvl3pPr marL="914377" algn="l" defTabSz="457189" rtl="0" eaLnBrk="1" latinLnBrk="0" hangingPunct="1">
                        <a:defRPr sz="1900" b="1" kern="1200">
                          <a:solidFill>
                            <a:schemeClr val="tx1"/>
                          </a:solidFill>
                          <a:latin typeface="Arial"/>
                        </a:defRPr>
                      </a:lvl3pPr>
                      <a:lvl4pPr marL="1371566" algn="l" defTabSz="457189" rtl="0" eaLnBrk="1" latinLnBrk="0" hangingPunct="1">
                        <a:defRPr sz="1900" b="1" kern="1200">
                          <a:solidFill>
                            <a:schemeClr val="tx1"/>
                          </a:solidFill>
                          <a:latin typeface="Arial"/>
                        </a:defRPr>
                      </a:lvl4pPr>
                      <a:lvl5pPr marL="1828754" algn="l" defTabSz="457189" rtl="0" eaLnBrk="1" latinLnBrk="0" hangingPunct="1">
                        <a:defRPr sz="1900" b="1" kern="1200">
                          <a:solidFill>
                            <a:schemeClr val="tx1"/>
                          </a:solidFill>
                          <a:latin typeface="Arial"/>
                        </a:defRPr>
                      </a:lvl5pPr>
                      <a:lvl6pPr marL="2285943" algn="l" defTabSz="457189" rtl="0" eaLnBrk="1" latinLnBrk="0" hangingPunct="1">
                        <a:defRPr sz="1900" b="1" kern="1200">
                          <a:solidFill>
                            <a:schemeClr val="tx1"/>
                          </a:solidFill>
                          <a:latin typeface="Arial"/>
                        </a:defRPr>
                      </a:lvl6pPr>
                      <a:lvl7pPr marL="2743131" algn="l" defTabSz="457189" rtl="0" eaLnBrk="1" latinLnBrk="0" hangingPunct="1">
                        <a:defRPr sz="1900" b="1" kern="1200">
                          <a:solidFill>
                            <a:schemeClr val="tx1"/>
                          </a:solidFill>
                          <a:latin typeface="Arial"/>
                        </a:defRPr>
                      </a:lvl7pPr>
                      <a:lvl8pPr marL="3200320" algn="l" defTabSz="457189" rtl="0" eaLnBrk="1" latinLnBrk="0" hangingPunct="1">
                        <a:defRPr sz="1900" b="1" kern="1200">
                          <a:solidFill>
                            <a:schemeClr val="tx1"/>
                          </a:solidFill>
                          <a:latin typeface="Arial"/>
                        </a:defRPr>
                      </a:lvl8pPr>
                      <a:lvl9pPr marL="3657509" algn="l" defTabSz="457189" rtl="0" eaLnBrk="1" latinLnBrk="0" hangingPunct="1">
                        <a:defRPr sz="1900" b="1"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err="1">
                          <a:solidFill>
                            <a:srgbClr val="22346A"/>
                          </a:solidFill>
                          <a:effectLst/>
                          <a:latin typeface="Arial" panose="020B0604020202020204" pitchFamily="34" charset="0"/>
                          <a:cs typeface="Arial" panose="020B0604020202020204" pitchFamily="34" charset="0"/>
                        </a:rPr>
                        <a:t>ADvocate</a:t>
                      </a:r>
                      <a:r>
                        <a:rPr lang="en-US" sz="1300" b="1">
                          <a:solidFill>
                            <a:srgbClr val="22346A"/>
                          </a:solidFill>
                          <a:effectLst/>
                          <a:latin typeface="Arial" panose="020B0604020202020204" pitchFamily="34" charset="0"/>
                          <a:cs typeface="Arial" panose="020B0604020202020204" pitchFamily="34" charset="0"/>
                        </a:rPr>
                        <a:t> 1</a:t>
                      </a:r>
                      <a:r>
                        <a:rPr lang="en-US" sz="1300" b="1" baseline="30000">
                          <a:solidFill>
                            <a:srgbClr val="22346A"/>
                          </a:solidFill>
                          <a:effectLst/>
                          <a:latin typeface="Arial" panose="020B0604020202020204" pitchFamily="34" charset="0"/>
                          <a:cs typeface="Arial" panose="020B0604020202020204" pitchFamily="34" charset="0"/>
                        </a:rPr>
                        <a:t>a</a:t>
                      </a:r>
                      <a:endParaRPr lang="en-US" sz="1300" b="1">
                        <a:solidFill>
                          <a:srgbClr val="22346A"/>
                        </a:solidFill>
                        <a:effectLst/>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a:solidFill>
                            <a:srgbClr val="22346A"/>
                          </a:solidFill>
                          <a:effectLst/>
                          <a:latin typeface="Arial" panose="020B0604020202020204" pitchFamily="34" charset="0"/>
                          <a:cs typeface="Arial" panose="020B0604020202020204" pitchFamily="34" charset="0"/>
                        </a:rPr>
                        <a:t>Semana 0-52</a:t>
                      </a:r>
                      <a:endParaRPr lang="en-US" sz="1300" b="1" baseline="30000">
                        <a:solidFill>
                          <a:srgbClr val="22346A"/>
                        </a:solidFill>
                        <a:effectLst/>
                        <a:latin typeface="Arial" panose="020B0604020202020204" pitchFamily="34" charset="0"/>
                        <a:cs typeface="Arial" panose="020B0604020202020204" pitchFamily="34" charset="0"/>
                      </a:endParaRPr>
                    </a:p>
                  </a:txBody>
                  <a:tcPr marL="18000" marR="18000" marT="0" marB="0" anchor="ctr">
                    <a:lnL w="12700" cmpd="sng">
                      <a:noFill/>
                    </a:lnL>
                    <a:lnR w="12700" cmpd="sng">
                      <a:no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endParaRPr lang="en-US" sz="100" b="1">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err="1">
                          <a:solidFill>
                            <a:srgbClr val="22346A"/>
                          </a:solidFill>
                          <a:effectLst/>
                          <a:latin typeface="Arial" panose="020B0604020202020204" pitchFamily="34" charset="0"/>
                          <a:cs typeface="Arial" panose="020B0604020202020204" pitchFamily="34" charset="0"/>
                        </a:rPr>
                        <a:t>ADvocate</a:t>
                      </a:r>
                      <a:r>
                        <a:rPr lang="en-US" sz="1300" b="1">
                          <a:solidFill>
                            <a:srgbClr val="22346A"/>
                          </a:solidFill>
                          <a:effectLst/>
                          <a:latin typeface="Arial" panose="020B0604020202020204" pitchFamily="34" charset="0"/>
                          <a:cs typeface="Arial" panose="020B0604020202020204" pitchFamily="34" charset="0"/>
                        </a:rPr>
                        <a:t> 2</a:t>
                      </a:r>
                      <a:r>
                        <a:rPr lang="en-US" sz="1300" b="1" baseline="30000">
                          <a:solidFill>
                            <a:srgbClr val="22346A"/>
                          </a:solidFill>
                          <a:effectLst/>
                          <a:latin typeface="Arial" panose="020B0604020202020204" pitchFamily="34" charset="0"/>
                          <a:cs typeface="Arial" panose="020B0604020202020204" pitchFamily="34" charset="0"/>
                        </a:rPr>
                        <a:t>b</a:t>
                      </a:r>
                      <a:endParaRPr lang="en-US" sz="1300" b="1">
                        <a:solidFill>
                          <a:srgbClr val="22346A"/>
                        </a:solidFill>
                        <a:effectLst/>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300"/>
                        </a:spcAft>
                        <a:buClrTx/>
                        <a:buSzTx/>
                        <a:buFontTx/>
                        <a:buNone/>
                        <a:tabLst/>
                        <a:defRPr/>
                      </a:pPr>
                      <a:r>
                        <a:rPr lang="en-US" sz="1300" b="1">
                          <a:solidFill>
                            <a:srgbClr val="22346A"/>
                          </a:solidFill>
                          <a:effectLst/>
                          <a:latin typeface="Arial" panose="020B0604020202020204" pitchFamily="34" charset="0"/>
                          <a:cs typeface="Arial" panose="020B0604020202020204" pitchFamily="34" charset="0"/>
                        </a:rPr>
                        <a:t>Semana 0-52</a:t>
                      </a:r>
                      <a:endParaRPr lang="en-US" sz="1300" b="1" baseline="30000">
                        <a:solidFill>
                          <a:srgbClr val="22346A"/>
                        </a:solidFill>
                        <a:effectLst/>
                        <a:latin typeface="Arial" panose="020B0604020202020204" pitchFamily="34" charset="0"/>
                        <a:cs typeface="Arial" panose="020B0604020202020204" pitchFamily="34" charset="0"/>
                      </a:endParaRPr>
                    </a:p>
                  </a:txBody>
                  <a:tcPr marL="18000" marR="18000" marT="0" marB="0" anchor="ctr">
                    <a:lnL w="12700" cmpd="sng">
                      <a:noFill/>
                    </a:lnL>
                    <a:lnR w="12700" cmpd="sng">
                      <a:solidFill>
                        <a:srgbClr val="FFFFFF"/>
                      </a:solidFill>
                    </a:lnR>
                    <a:lnT w="12700" cmpd="sng">
                      <a:solidFill>
                        <a:srgbClr val="FFFFFF"/>
                      </a:solidFill>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1718387"/>
                  </a:ext>
                </a:extLst>
              </a:tr>
              <a:tr h="48890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s-ES" sz="1400">
                        <a:latin typeface="Arial" panose="020B0604020202020204" pitchFamily="34" charset="0"/>
                        <a:cs typeface="Arial" panose="020B0604020202020204" pitchFamily="34" charset="0"/>
                      </a:endParaRPr>
                    </a:p>
                  </a:txBody>
                  <a:tcPr marL="72000" marR="72000" marT="36000" marB="36000" anchor="ctr">
                    <a:lnL w="12700" cmpd="sng">
                      <a:solidFill>
                        <a:srgbClr val="FFFFFF"/>
                      </a:solidFill>
                    </a:lnL>
                    <a:lnR w="12700" cmpd="sng">
                      <a:noFill/>
                    </a:lnR>
                    <a:lnT w="381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a:solidFill>
                            <a:schemeClr val="bg1"/>
                          </a:solidFill>
                          <a:effectLst/>
                          <a:latin typeface="Arial" panose="020B0604020202020204" pitchFamily="34" charset="0"/>
                          <a:ea typeface="+mn-ea"/>
                          <a:cs typeface="Arial" panose="020B0604020202020204" pitchFamily="34" charset="0"/>
                        </a:rPr>
                        <a:t>Exposición total LEBRI</a:t>
                      </a:r>
                    </a:p>
                    <a:p>
                      <a:pPr marL="0" marR="0" indent="0" algn="ctr" defTabSz="457200" rtl="0" eaLnBrk="1" fontAlgn="auto" latinLnBrk="0" hangingPunct="1">
                        <a:lnSpc>
                          <a:spcPct val="100000"/>
                        </a:lnSpc>
                        <a:spcBef>
                          <a:spcPts val="0"/>
                        </a:spcBef>
                        <a:spcAft>
                          <a:spcPts val="0"/>
                        </a:spcAft>
                        <a:buClrTx/>
                        <a:buSzTx/>
                        <a:buFontTx/>
                        <a:buNone/>
                        <a:tabLst/>
                        <a:defRPr/>
                      </a:pPr>
                      <a:r>
                        <a:rPr lang="es-ES" sz="1200" b="1" kern="1200">
                          <a:solidFill>
                            <a:schemeClr val="bg1"/>
                          </a:solidFill>
                          <a:effectLst/>
                          <a:latin typeface="Arial" panose="020B0604020202020204" pitchFamily="34" charset="0"/>
                          <a:ea typeface="+mn-ea"/>
                          <a:cs typeface="Arial" panose="020B0604020202020204" pitchFamily="34" charset="0"/>
                        </a:rPr>
                        <a:t>(N=806)</a:t>
                      </a:r>
                    </a:p>
                  </a:txBody>
                  <a:tcPr marL="90000" marR="90000" marT="46800" marB="46800"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00" b="0" kern="120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algn="ctr" fontAlgn="base"/>
                      <a:r>
                        <a:rPr lang="en-US" sz="1200" b="1" i="0" err="1">
                          <a:solidFill>
                            <a:schemeClr val="bg1"/>
                          </a:solidFill>
                          <a:effectLst/>
                          <a:latin typeface="Arial" panose="020B0604020202020204" pitchFamily="34" charset="0"/>
                          <a:cs typeface="Arial" panose="020B0604020202020204" pitchFamily="34" charset="0"/>
                        </a:rPr>
                        <a:t>Todos</a:t>
                      </a:r>
                      <a:r>
                        <a:rPr lang="en-US" sz="1200" b="1" i="0">
                          <a:solidFill>
                            <a:schemeClr val="bg1"/>
                          </a:solidFill>
                          <a:effectLst/>
                          <a:latin typeface="Arial" panose="020B0604020202020204" pitchFamily="34" charset="0"/>
                          <a:cs typeface="Arial" panose="020B0604020202020204" pitchFamily="34" charset="0"/>
                        </a:rPr>
                        <a:t> LEBRI </a:t>
                      </a:r>
                      <a:br>
                        <a:rPr lang="en-US" sz="1200" b="1" i="0">
                          <a:solidFill>
                            <a:schemeClr val="bg1"/>
                          </a:solidFill>
                          <a:effectLst/>
                          <a:latin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cs typeface="Arial" panose="020B0604020202020204" pitchFamily="34" charset="0"/>
                        </a:rPr>
                        <a:t>N=399</a:t>
                      </a:r>
                    </a:p>
                  </a:txBody>
                  <a:tcPr anchor="ctr">
                    <a:lnL w="12700" cmpd="sng">
                      <a:noFill/>
                    </a:lnL>
                    <a:lnR w="12700" cmpd="sng">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US" sz="100" b="0" i="0">
                        <a:solidFill>
                          <a:schemeClr val="tx1"/>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r>
                        <a:rPr lang="en-US" sz="1200" b="1" i="0" err="1">
                          <a:solidFill>
                            <a:schemeClr val="bg1"/>
                          </a:solidFill>
                          <a:effectLst/>
                          <a:latin typeface="Arial" panose="020B0604020202020204" pitchFamily="34" charset="0"/>
                          <a:cs typeface="Arial" panose="020B0604020202020204" pitchFamily="34" charset="0"/>
                        </a:rPr>
                        <a:t>Todos</a:t>
                      </a:r>
                      <a:r>
                        <a:rPr lang="en-US" sz="1200" b="1" i="0">
                          <a:solidFill>
                            <a:schemeClr val="bg1"/>
                          </a:solidFill>
                          <a:effectLst/>
                          <a:latin typeface="Arial" panose="020B0604020202020204" pitchFamily="34" charset="0"/>
                          <a:cs typeface="Arial" panose="020B0604020202020204" pitchFamily="34" charset="0"/>
                        </a:rPr>
                        <a:t> LEBRI </a:t>
                      </a:r>
                      <a:br>
                        <a:rPr lang="en-US" sz="1200" b="0" i="0">
                          <a:solidFill>
                            <a:schemeClr val="bg1"/>
                          </a:solidFill>
                          <a:effectLst/>
                          <a:latin typeface="Arial" panose="020B0604020202020204" pitchFamily="34" charset="0"/>
                          <a:cs typeface="Arial" panose="020B0604020202020204" pitchFamily="34" charset="0"/>
                        </a:rPr>
                      </a:br>
                      <a:r>
                        <a:rPr lang="en-US" sz="1200" b="1" i="0">
                          <a:solidFill>
                            <a:schemeClr val="bg1"/>
                          </a:solidFill>
                          <a:effectLst/>
                          <a:latin typeface="Arial" panose="020B0604020202020204" pitchFamily="34" charset="0"/>
                          <a:cs typeface="Arial" panose="020B0604020202020204" pitchFamily="34" charset="0"/>
                        </a:rPr>
                        <a:t>N=407</a:t>
                      </a:r>
                    </a:p>
                  </a:txBody>
                  <a:tcPr anchor="ctr">
                    <a:lnL w="12700" cmpd="sng">
                      <a:noFill/>
                    </a:lnL>
                    <a:lnR w="12700" cmpd="sng">
                      <a:solidFill>
                        <a:srgbClr val="FFFFFF"/>
                      </a:solid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3438552738"/>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Infección</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por</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el</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virus del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herpes</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c</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mpd="sng">
                      <a:solidFill>
                        <a:srgbClr val="FFFFFF"/>
                      </a:solidFill>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AU"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40 (5,0)</a:t>
                      </a:r>
                      <a:endPar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solidFill>
                        <a:srgbClr val="FFFFFF"/>
                      </a:solidFill>
                    </a:lnL>
                    <a:lnR w="12700" cmpd="sng">
                      <a:no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20 (5,0)</a:t>
                      </a:r>
                    </a:p>
                  </a:txBody>
                  <a:tcPr marL="90000" marR="90000" marT="0" marB="0" anchor="ctr">
                    <a:lnL w="12700" cmpd="sng">
                      <a:noFill/>
                    </a:lnL>
                    <a:lnR w="12700" cmpd="sng">
                      <a:no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20 (4,9)</a:t>
                      </a:r>
                    </a:p>
                  </a:txBody>
                  <a:tcPr marL="90000" marR="90000" marT="0" marB="0" anchor="ctr">
                    <a:lnL w="12700" cmpd="sng">
                      <a:noFill/>
                    </a:lnL>
                    <a:lnR w="12700" cmpd="sng">
                      <a:solidFill>
                        <a:srgbClr val="FFFFFF"/>
                      </a:solidFill>
                    </a:lnR>
                    <a:lnT w="3175" cap="flat" cmpd="sng" algn="ctr">
                      <a:no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1263901"/>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Infección</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cutánea</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d</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AU"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32 (4,0)</a:t>
                      </a:r>
                      <a:endPar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12 (3,0)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15000"/>
                        </a:lnSpc>
                        <a:spcBef>
                          <a:spcPts val="0"/>
                        </a:spcBef>
                        <a:spcAft>
                          <a:spcPts val="0"/>
                        </a:spcAft>
                        <a:buClrTx/>
                        <a:buSzTx/>
                        <a:buFontTx/>
                        <a:buNone/>
                        <a:tabLst/>
                        <a:defRPr/>
                      </a:pPr>
                      <a:endParaRPr lang="en-US" sz="100" b="0" kern="1200">
                        <a:solidFill>
                          <a:srgbClr val="22346A"/>
                        </a:solidFill>
                        <a:effectLst/>
                        <a:latin typeface="Arial" panose="020B0604020202020204" pitchFamily="34" charset="0"/>
                        <a:ea typeface="Calibri"/>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20 (4,9)</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5365055"/>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Reacciones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en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el</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lugar</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de la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inyección</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e</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AU"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19 (2,4)</a:t>
                      </a:r>
                      <a:endPar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7 (1,8)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12 (2,9)</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655131"/>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Eosinofilia</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f</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12 (1,5)</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5 (1,3)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7 (1,7)</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7358363"/>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Posibles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infecciones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oportunistas</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g</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AU"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9 (1,1)</a:t>
                      </a:r>
                      <a:endPar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 (0,8)</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6 (1,5)</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6629743"/>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Enfermedades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malignas</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h,I,j,k</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6 (0,7)</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 (0,5)</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4 (1,0)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233757"/>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000" b="0" kern="1200">
                          <a:solidFill>
                            <a:srgbClr val="22346A"/>
                          </a:solidFill>
                          <a:effectLst/>
                          <a:latin typeface="Arial" panose="020B0604020202020204" pitchFamily="34" charset="0"/>
                          <a:ea typeface="Times New Roman"/>
                          <a:cs typeface="Arial" panose="020B0604020202020204" pitchFamily="34" charset="0"/>
                        </a:rPr>
                        <a:t>CPNM</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 (0,4)</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 (0,3)</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 (0,5)</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795987"/>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80000" marR="0" lvl="1" indent="0" algn="l" defTabSz="457200" rtl="0" eaLnBrk="1" fontAlgn="auto" latinLnBrk="0" hangingPunct="1">
                        <a:lnSpc>
                          <a:spcPct val="100000"/>
                        </a:lnSpc>
                        <a:spcBef>
                          <a:spcPts val="0"/>
                        </a:spcBef>
                        <a:spcAft>
                          <a:spcPts val="0"/>
                        </a:spcAft>
                        <a:buClrTx/>
                        <a:buSzTx/>
                        <a:buFontTx/>
                        <a:buNone/>
                        <a:tabLst/>
                        <a:defRPr/>
                      </a:pPr>
                      <a:r>
                        <a:rPr lang="en-US" sz="1000" b="0" kern="1200" err="1">
                          <a:solidFill>
                            <a:srgbClr val="22346A"/>
                          </a:solidFill>
                          <a:effectLst/>
                          <a:latin typeface="Arial" panose="020B0604020202020204" pitchFamily="34" charset="0"/>
                          <a:ea typeface="Times New Roman"/>
                          <a:cs typeface="Arial" panose="020B0604020202020204" pitchFamily="34" charset="0"/>
                        </a:rPr>
                        <a:t>Neoplasias</a:t>
                      </a:r>
                      <a:r>
                        <a:rPr lang="en-US" sz="1000" b="0" kern="1200">
                          <a:solidFill>
                            <a:srgbClr val="22346A"/>
                          </a:solidFill>
                          <a:effectLst/>
                          <a:latin typeface="Arial" panose="020B0604020202020204" pitchFamily="34" charset="0"/>
                          <a:ea typeface="Times New Roman"/>
                          <a:cs typeface="Arial" panose="020B0604020202020204" pitchFamily="34" charset="0"/>
                        </a:rPr>
                        <a:t> </a:t>
                      </a:r>
                      <a:r>
                        <a:rPr lang="en-US" sz="1000" b="0" kern="1200" err="1">
                          <a:solidFill>
                            <a:srgbClr val="22346A"/>
                          </a:solidFill>
                          <a:effectLst/>
                          <a:latin typeface="Arial" panose="020B0604020202020204" pitchFamily="34" charset="0"/>
                          <a:ea typeface="Times New Roman"/>
                          <a:cs typeface="Arial" panose="020B0604020202020204" pitchFamily="34" charset="0"/>
                        </a:rPr>
                        <a:t>malignas</a:t>
                      </a:r>
                      <a:r>
                        <a:rPr lang="en-US" sz="1000" b="0" kern="1200">
                          <a:solidFill>
                            <a:srgbClr val="22346A"/>
                          </a:solidFill>
                          <a:effectLst/>
                          <a:latin typeface="Arial" panose="020B0604020202020204" pitchFamily="34" charset="0"/>
                          <a:ea typeface="Times New Roman"/>
                          <a:cs typeface="Arial" panose="020B0604020202020204" pitchFamily="34" charset="0"/>
                        </a:rPr>
                        <a:t> </a:t>
                      </a:r>
                      <a:r>
                        <a:rPr lang="en-US" sz="1000" b="0" kern="1200" err="1">
                          <a:solidFill>
                            <a:srgbClr val="22346A"/>
                          </a:solidFill>
                          <a:effectLst/>
                          <a:latin typeface="Arial" panose="020B0604020202020204" pitchFamily="34" charset="0"/>
                          <a:ea typeface="Times New Roman"/>
                          <a:cs typeface="Arial" panose="020B0604020202020204" pitchFamily="34" charset="0"/>
                        </a:rPr>
                        <a:t>excluyendo</a:t>
                      </a:r>
                      <a:r>
                        <a:rPr lang="en-US" sz="1000" b="0" kern="1200">
                          <a:solidFill>
                            <a:srgbClr val="22346A"/>
                          </a:solidFill>
                          <a:effectLst/>
                          <a:latin typeface="Arial" panose="020B0604020202020204" pitchFamily="34" charset="0"/>
                          <a:ea typeface="Times New Roman"/>
                          <a:cs typeface="Arial" panose="020B0604020202020204" pitchFamily="34" charset="0"/>
                        </a:rPr>
                        <a:t> CPNM</a:t>
                      </a: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3 (0,4)</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1 (0,3)</a:t>
                      </a:r>
                      <a:r>
                        <a:rPr lang="en-US" sz="1100" b="0" i="0" u="none" strike="noStrike" kern="1200" cap="none" spc="0" normalizeH="0" baseline="30000" err="1">
                          <a:ln>
                            <a:noFill/>
                          </a:ln>
                          <a:solidFill>
                            <a:srgbClr val="22346A"/>
                          </a:solidFill>
                          <a:effectLst/>
                          <a:uLnTx/>
                          <a:uFillTx/>
                          <a:latin typeface="Arial" panose="020B0604020202020204" pitchFamily="34" charset="0"/>
                          <a:ea typeface="+mn-ea"/>
                          <a:cs typeface="Arial" panose="020B0604020202020204" pitchFamily="34" charset="0"/>
                        </a:rPr>
                        <a:t>i</a:t>
                      </a:r>
                      <a:endParaRPr lang="en-US" sz="1100" b="0" i="0" u="none" strike="noStrike" kern="1200" cap="none" spc="0" normalizeH="0" baseline="3000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2 (0,5)</a:t>
                      </a:r>
                      <a:r>
                        <a:rPr lang="en-US" sz="1100" b="0" i="0" u="none" strike="noStrike" kern="1200" cap="none" spc="0" normalizeH="0" baseline="30000" err="1">
                          <a:ln>
                            <a:noFill/>
                          </a:ln>
                          <a:solidFill>
                            <a:srgbClr val="22346A"/>
                          </a:solidFill>
                          <a:effectLst/>
                          <a:uLnTx/>
                          <a:uFillTx/>
                          <a:latin typeface="Arial" panose="020B0604020202020204" pitchFamily="34" charset="0"/>
                          <a:ea typeface="+mn-ea"/>
                          <a:cs typeface="Arial" panose="020B0604020202020204" pitchFamily="34" charset="0"/>
                        </a:rPr>
                        <a:t>j,k</a:t>
                      </a:r>
                      <a:endParaRPr lang="en-US" sz="1100" b="0" i="0" u="none" strike="noStrike" kern="1200" cap="none" spc="0" normalizeH="0" baseline="30000">
                        <a:ln>
                          <a:noFill/>
                        </a:ln>
                        <a:solidFill>
                          <a:srgbClr val="22346A"/>
                        </a:solidFill>
                        <a:effectLst/>
                        <a:uLnTx/>
                        <a:uFillTx/>
                        <a:latin typeface="Arial" panose="020B0604020202020204" pitchFamily="34" charset="0"/>
                        <a:ea typeface="+mn-ea"/>
                        <a:cs typeface="Arial" panose="020B0604020202020204" pitchFamily="34" charset="0"/>
                      </a:endParaRP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871925"/>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Reacciones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anafilácticas</a:t>
                      </a:r>
                      <a:endPar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algn="ctr">
                        <a:lnSpc>
                          <a:spcPct val="115000"/>
                        </a:lnSpc>
                        <a:spcBef>
                          <a:spcPts val="0"/>
                        </a:spcBef>
                        <a:spcAft>
                          <a:spcPts val="0"/>
                        </a:spcAft>
                      </a:pPr>
                      <a:endParaRPr lang="en-US" sz="1200" b="0" i="0" kern="1200">
                        <a:solidFill>
                          <a:srgbClr val="22346A"/>
                        </a:solidFill>
                        <a:effectLst/>
                        <a:latin typeface="Arial" panose="020B0604020202020204" pitchFamily="34" charset="0"/>
                        <a:ea typeface="+mn-ea"/>
                        <a:cs typeface="Arial" panose="020B0604020202020204" pitchFamily="34" charset="0"/>
                      </a:endParaRPr>
                    </a:p>
                  </a:txBody>
                  <a:tcPr marL="18000" marR="18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034642"/>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Trastornos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relacionados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con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los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eosinófilos</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l</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A983D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701600"/>
                  </a:ext>
                </a:extLst>
              </a:tr>
              <a:tr h="22846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Infecciones</a:t>
                      </a:r>
                      <a:r>
                        <a:rPr lang="en-US" sz="1100" b="1" kern="1200" baseline="0">
                          <a:solidFill>
                            <a:srgbClr val="834AC5"/>
                          </a:solidFill>
                          <a:latin typeface="Arial" panose="020B0604020202020204" pitchFamily="34" charset="0"/>
                          <a:ea typeface="Tahoma" panose="020B0604030504040204" pitchFamily="34" charset="0"/>
                          <a:cs typeface="Arial" panose="020B0604020202020204" pitchFamily="34" charset="0"/>
                        </a:rPr>
                        <a:t> </a:t>
                      </a:r>
                      <a:r>
                        <a:rPr lang="en-US" sz="1100" b="1" kern="1200" baseline="0" err="1">
                          <a:solidFill>
                            <a:srgbClr val="834AC5"/>
                          </a:solidFill>
                          <a:latin typeface="Arial" panose="020B0604020202020204" pitchFamily="34" charset="0"/>
                          <a:ea typeface="Tahoma" panose="020B0604030504040204" pitchFamily="34" charset="0"/>
                          <a:cs typeface="Arial" panose="020B0604020202020204" pitchFamily="34" charset="0"/>
                        </a:rPr>
                        <a:t>parasitarias</a:t>
                      </a:r>
                      <a:r>
                        <a:rPr lang="en-US" sz="1100" b="1" kern="1200" baseline="30000" err="1">
                          <a:solidFill>
                            <a:srgbClr val="834AC5"/>
                          </a:solidFill>
                          <a:latin typeface="Arial" panose="020B0604020202020204" pitchFamily="34" charset="0"/>
                          <a:ea typeface="Tahoma" panose="020B0604030504040204" pitchFamily="34" charset="0"/>
                          <a:cs typeface="Arial" panose="020B0604020202020204" pitchFamily="34" charset="0"/>
                        </a:rPr>
                        <a:t>m</a:t>
                      </a:r>
                      <a:endParaRPr lang="en-US" sz="1100" b="1" kern="1200" baseline="30000">
                        <a:solidFill>
                          <a:srgbClr val="834AC5"/>
                        </a:solidFill>
                        <a:latin typeface="Arial" panose="020B0604020202020204" pitchFamily="34" charset="0"/>
                        <a:ea typeface="Tahoma" panose="020B0604030504040204" pitchFamily="34" charset="0"/>
                        <a:cs typeface="Arial" panose="020B0604020202020204" pitchFamily="34" charset="0"/>
                      </a:endParaRPr>
                    </a:p>
                  </a:txBody>
                  <a:tcPr marL="90000" marR="90000" marT="0" marB="0" anchor="ctr">
                    <a:lnL w="12700" cmpd="sng">
                      <a:solidFill>
                        <a:srgbClr val="FFFFFF"/>
                      </a:solid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solidFill>
                        <a:srgbClr val="FFFFFF"/>
                      </a:solid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endParaRPr>
                    </a:p>
                  </a:txBody>
                  <a:tcPr marL="36000" marR="3600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no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ase"/>
                      <a:endParaRPr lang="en-GB" sz="100" b="0" i="0">
                        <a:solidFill>
                          <a:srgbClr val="22346A"/>
                        </a:solidFill>
                        <a:effectLst/>
                        <a:latin typeface="Arial" panose="020B0604020202020204" pitchFamily="34" charset="0"/>
                        <a:cs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50" rtl="0" eaLnBrk="1" fontAlgn="ctr" latinLnBrk="0" hangingPunct="1">
                        <a:lnSpc>
                          <a:spcPct val="100000"/>
                        </a:lnSpc>
                        <a:spcBef>
                          <a:spcPts val="0"/>
                        </a:spcBef>
                        <a:spcAft>
                          <a:spcPts val="0"/>
                        </a:spcAft>
                        <a:buClrTx/>
                        <a:buSzTx/>
                        <a:buFontTx/>
                        <a:buNone/>
                        <a:tabLst/>
                        <a:defRPr/>
                      </a:pPr>
                      <a:r>
                        <a:rPr lang="en-US" sz="1100" b="0" i="0" u="none" strike="noStrike" kern="1200" cap="none" spc="0" normalizeH="0" baseline="0">
                          <a:ln>
                            <a:noFill/>
                          </a:ln>
                          <a:solidFill>
                            <a:srgbClr val="22346A"/>
                          </a:solidFill>
                          <a:effectLst/>
                          <a:uLnTx/>
                          <a:uFillTx/>
                          <a:latin typeface="Arial" panose="020B0604020202020204" pitchFamily="34" charset="0"/>
                          <a:ea typeface="+mn-ea"/>
                          <a:cs typeface="Arial" panose="020B0604020202020204" pitchFamily="34" charset="0"/>
                        </a:rPr>
                        <a:t>0</a:t>
                      </a:r>
                    </a:p>
                  </a:txBody>
                  <a:tcPr marL="90000" marR="90000" marT="0" marB="0" anchor="ctr">
                    <a:lnL w="12700" cmpd="sng">
                      <a:noFill/>
                    </a:lnL>
                    <a:lnR w="12700" cmpd="sng">
                      <a:solidFill>
                        <a:srgbClr val="FFFFFF"/>
                      </a:solidFill>
                    </a:lnR>
                    <a:lnT w="12700" cap="flat" cmpd="sng" algn="ctr">
                      <a:solidFill>
                        <a:srgbClr val="A983D7"/>
                      </a:solidFill>
                      <a:prstDash val="solid"/>
                      <a:round/>
                      <a:headEnd type="none" w="med" len="med"/>
                      <a:tailEnd type="none" w="med" len="med"/>
                    </a:lnT>
                    <a:lnB w="12700" cap="flat" cmpd="sng" algn="ctr">
                      <a:solidFill>
                        <a:srgbClr val="834AC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0453435"/>
                  </a:ext>
                </a:extLst>
              </a:tr>
            </a:tbl>
          </a:graphicData>
        </a:graphic>
      </p:graphicFrame>
      <p:sp>
        <p:nvSpPr>
          <p:cNvPr id="2" name="Marcador de pie de página 76">
            <a:extLst>
              <a:ext uri="{FF2B5EF4-FFF2-40B4-BE49-F238E27FC236}">
                <a16:creationId xmlns:a16="http://schemas.microsoft.com/office/drawing/2014/main" id="{2A987A02-68CC-C8D9-BF17-87DBC0C40BE4}"/>
              </a:ext>
            </a:extLst>
          </p:cNvPr>
          <p:cNvSpPr txBox="1">
            <a:spLocks/>
          </p:cNvSpPr>
          <p:nvPr/>
        </p:nvSpPr>
        <p:spPr>
          <a:xfrm>
            <a:off x="1441341" y="5740520"/>
            <a:ext cx="9170731" cy="88631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a:ln>
                  <a:noFill/>
                </a:ln>
                <a:solidFill>
                  <a:srgbClr val="A6A6A6"/>
                </a:solidFill>
                <a:effectLst/>
                <a:uLnTx/>
                <a:uFillTx/>
                <a:latin typeface="Arial"/>
                <a:ea typeface="+mn-ea"/>
                <a:cs typeface="+mn-cs"/>
              </a:rPr>
              <a:t>Datos presentados como n (%).</a:t>
            </a:r>
            <a:br>
              <a:rPr kumimoji="0" lang="es-ES" sz="600" b="0" i="0" u="none" strike="noStrike" kern="1200" cap="none" spc="0" normalizeH="0" baseline="0" noProof="0">
                <a:ln>
                  <a:noFill/>
                </a:ln>
                <a:solidFill>
                  <a:srgbClr val="A6A6A6"/>
                </a:solidFill>
                <a:effectLst/>
                <a:uLnTx/>
                <a:uFillTx/>
                <a:latin typeface="Arial"/>
                <a:ea typeface="+mn-ea"/>
                <a:cs typeface="+mn-cs"/>
              </a:rPr>
            </a:br>
            <a:r>
              <a:rPr kumimoji="0" lang="es-ES" sz="600" b="1" i="0" u="none" strike="noStrike" kern="1200" cap="none" spc="0" normalizeH="0" baseline="0" noProof="0">
                <a:ln>
                  <a:noFill/>
                </a:ln>
                <a:solidFill>
                  <a:srgbClr val="A6A6A6"/>
                </a:solidFill>
                <a:effectLst/>
                <a:uLnTx/>
                <a:uFillTx/>
                <a:latin typeface="Arial"/>
                <a:ea typeface="+mn-ea"/>
                <a:cs typeface="+mn-cs"/>
              </a:rPr>
              <a:t>a: </a:t>
            </a:r>
            <a:r>
              <a:rPr kumimoji="0" lang="es-ES" sz="600" b="0" i="0" u="none" strike="noStrike" kern="1200" cap="none" spc="0" normalizeH="0" baseline="0" noProof="0">
                <a:ln>
                  <a:noFill/>
                </a:ln>
                <a:solidFill>
                  <a:srgbClr val="A6A6A6"/>
                </a:solidFill>
                <a:effectLst/>
                <a:uLnTx/>
                <a:uFillTx/>
                <a:latin typeface="Arial"/>
                <a:ea typeface="+mn-ea"/>
                <a:cs typeface="+mn-cs"/>
              </a:rPr>
              <a:t>Población de seguridad, que incluye a todos los pacientes aleatorizados que recibieron ≥1 dosis de LEBRI durante los periodos combinados de inducción y mantenimiento. </a:t>
            </a:r>
            <a:r>
              <a:rPr kumimoji="0" lang="es-ES" sz="600" b="1" i="0" u="none" strike="noStrike" kern="1200" cap="none" spc="0" normalizeH="0" baseline="0" noProof="0">
                <a:ln>
                  <a:noFill/>
                </a:ln>
                <a:solidFill>
                  <a:srgbClr val="A6A6A6"/>
                </a:solidFill>
                <a:effectLst/>
                <a:uLnTx/>
                <a:uFillTx/>
                <a:latin typeface="Arial"/>
                <a:ea typeface="+mn-ea"/>
                <a:cs typeface="+mn-cs"/>
              </a:rPr>
              <a:t>b: </a:t>
            </a:r>
            <a:r>
              <a:rPr kumimoji="0" lang="es-ES" sz="600" b="0" i="0" u="none" strike="noStrike" kern="1200" cap="none" spc="0" normalizeH="0" baseline="0" noProof="0">
                <a:ln>
                  <a:noFill/>
                </a:ln>
                <a:solidFill>
                  <a:srgbClr val="A6A6A6"/>
                </a:solidFill>
                <a:effectLst/>
                <a:uLnTx/>
                <a:uFillTx/>
                <a:latin typeface="Arial"/>
                <a:ea typeface="+mn-ea"/>
                <a:cs typeface="+mn-cs"/>
              </a:rPr>
              <a:t>Población de seguridad modificada, que incluye a todos los pacientes aleatorizados que recibieron ≥1 dosis del fármaco del estudio, excepto 18 pacientes excluidos. </a:t>
            </a:r>
            <a:r>
              <a:rPr kumimoji="0" lang="es-ES" sz="600" b="1" i="0" u="none" strike="noStrike" kern="1200" cap="none" spc="0" normalizeH="0" baseline="0" noProof="0">
                <a:ln>
                  <a:noFill/>
                </a:ln>
                <a:solidFill>
                  <a:srgbClr val="A6A6A6"/>
                </a:solidFill>
                <a:effectLst/>
                <a:uLnTx/>
                <a:uFillTx/>
                <a:latin typeface="Arial"/>
                <a:ea typeface="+mn-ea"/>
                <a:cs typeface="+mn-cs"/>
              </a:rPr>
              <a:t>c: </a:t>
            </a:r>
            <a:r>
              <a:rPr kumimoji="0" lang="es-ES" sz="600" b="0" i="0" u="none" strike="noStrike" kern="1200" cap="none" spc="0" normalizeH="0" baseline="0" noProof="0">
                <a:ln>
                  <a:noFill/>
                </a:ln>
                <a:solidFill>
                  <a:srgbClr val="A6A6A6"/>
                </a:solidFill>
                <a:effectLst/>
                <a:uLnTx/>
                <a:uFillTx/>
                <a:latin typeface="Arial"/>
                <a:ea typeface="+mn-ea"/>
                <a:cs typeface="+mn-cs"/>
              </a:rPr>
              <a:t>La infección por virus herpes se definió utilizando el término de alto nivel MedDRA infección por virus herpes. </a:t>
            </a:r>
            <a:r>
              <a:rPr kumimoji="0" lang="es-ES" sz="600" b="1" i="0" u="none" strike="noStrike" kern="1200" cap="none" spc="0" normalizeH="0" baseline="0" noProof="0">
                <a:ln>
                  <a:noFill/>
                </a:ln>
                <a:solidFill>
                  <a:srgbClr val="A6A6A6"/>
                </a:solidFill>
                <a:effectLst/>
                <a:uLnTx/>
                <a:uFillTx/>
                <a:latin typeface="Arial"/>
                <a:ea typeface="+mn-ea"/>
                <a:cs typeface="+mn-cs"/>
              </a:rPr>
              <a:t>d: </a:t>
            </a:r>
            <a:r>
              <a:rPr kumimoji="0" lang="es-ES" sz="600" b="0" i="0" u="none" strike="noStrike" kern="1200" cap="none" spc="0" normalizeH="0" baseline="0" noProof="0">
                <a:ln>
                  <a:noFill/>
                </a:ln>
                <a:solidFill>
                  <a:srgbClr val="A6A6A6"/>
                </a:solidFill>
                <a:effectLst/>
                <a:uLnTx/>
                <a:uFillTx/>
                <a:latin typeface="Arial"/>
                <a:ea typeface="+mn-ea"/>
                <a:cs typeface="+mn-cs"/>
              </a:rPr>
              <a:t>Las infecciones cutáneas se definieron utilizando el término de alto nivel de MedDRA de estructuras cutáneas e infecciones de tejidos blandos, y los términos preferentes únicos adicionales de celulitis, eczema impétigo, foliculitis, infección cutánea estafilocócica, celulitis estafilocócica, forúnculo, erisipela e infección cutánea fúngica. </a:t>
            </a:r>
            <a:r>
              <a:rPr kumimoji="0" lang="es-ES" sz="600" b="1" i="0" u="none" strike="noStrike" kern="1200" cap="none" spc="0" normalizeH="0" baseline="0" noProof="0">
                <a:ln>
                  <a:noFill/>
                </a:ln>
                <a:solidFill>
                  <a:srgbClr val="A6A6A6"/>
                </a:solidFill>
                <a:effectLst/>
                <a:uLnTx/>
                <a:uFillTx/>
                <a:latin typeface="Arial"/>
                <a:ea typeface="+mn-ea"/>
                <a:cs typeface="+mn-cs"/>
              </a:rPr>
              <a:t>e: </a:t>
            </a:r>
            <a:r>
              <a:rPr kumimoji="0" lang="es-ES" sz="600" b="0" i="0" u="none" strike="noStrike" kern="1200" cap="none" spc="0" normalizeH="0" baseline="0" noProof="0">
                <a:ln>
                  <a:noFill/>
                </a:ln>
                <a:solidFill>
                  <a:srgbClr val="A6A6A6"/>
                </a:solidFill>
                <a:effectLst/>
                <a:uLnTx/>
                <a:uFillTx/>
                <a:latin typeface="Arial"/>
                <a:ea typeface="+mn-ea"/>
                <a:cs typeface="+mn-cs"/>
              </a:rPr>
              <a:t>La reacción en el lugar de inyección se definió como MedDRA HLT Reacción en el lugar de inyección. </a:t>
            </a:r>
            <a:r>
              <a:rPr kumimoji="0" lang="es-ES" sz="600" b="1" i="0" u="none" strike="noStrike" kern="1200" cap="none" spc="0" normalizeH="0" baseline="0" noProof="0">
                <a:ln>
                  <a:noFill/>
                </a:ln>
                <a:solidFill>
                  <a:srgbClr val="A6A6A6"/>
                </a:solidFill>
                <a:effectLst/>
                <a:uLnTx/>
                <a:uFillTx/>
                <a:latin typeface="Arial"/>
                <a:ea typeface="+mn-ea"/>
                <a:cs typeface="+mn-cs"/>
              </a:rPr>
              <a:t>f: </a:t>
            </a:r>
            <a:r>
              <a:rPr kumimoji="0" lang="es-ES" sz="600" b="0" i="0" u="none" strike="noStrike" kern="1200" cap="none" spc="0" normalizeH="0" baseline="0" noProof="0">
                <a:ln>
                  <a:noFill/>
                </a:ln>
                <a:solidFill>
                  <a:srgbClr val="A6A6A6"/>
                </a:solidFill>
                <a:effectLst/>
                <a:uLnTx/>
                <a:uFillTx/>
                <a:latin typeface="Arial"/>
                <a:ea typeface="+mn-ea"/>
                <a:cs typeface="+mn-cs"/>
              </a:rPr>
              <a:t>La eosinofilia se definió utilizando los términos preferentes de MedDRA de eosinofilia y eosinofilia alérgica, así como recuento de eosinófilos anormal, recuento de eosinófilos aumentado y porcentaje de eosinófilos aumentado, que entran dentro del término de alto nivel de análisis de leucocitos. </a:t>
            </a:r>
            <a:r>
              <a:rPr kumimoji="0" lang="es-ES" sz="600" b="1" i="0" u="none" strike="noStrike" kern="1200" cap="none" spc="0" normalizeH="0" baseline="0" noProof="0">
                <a:ln>
                  <a:noFill/>
                </a:ln>
                <a:solidFill>
                  <a:srgbClr val="A6A6A6"/>
                </a:solidFill>
                <a:effectLst/>
                <a:uLnTx/>
                <a:uFillTx/>
                <a:latin typeface="Arial"/>
                <a:ea typeface="+mn-ea"/>
                <a:cs typeface="+mn-cs"/>
              </a:rPr>
              <a:t>g: </a:t>
            </a:r>
            <a:r>
              <a:rPr kumimoji="0" lang="es-ES" sz="600" b="0" i="0" u="none" strike="noStrike" kern="1200" cap="none" spc="0" normalizeH="0" baseline="0" noProof="0">
                <a:ln>
                  <a:noFill/>
                </a:ln>
                <a:solidFill>
                  <a:srgbClr val="A6A6A6"/>
                </a:solidFill>
                <a:effectLst/>
                <a:uLnTx/>
                <a:uFillTx/>
                <a:latin typeface="Arial"/>
                <a:ea typeface="+mn-ea"/>
                <a:cs typeface="+mn-cs"/>
              </a:rPr>
              <a:t>Se completó una revisión médica ciega de todas las infecciones oportunistas potenciales, y ninguna se evaluó como oportunista según los criterios de Winthrop.2 </a:t>
            </a:r>
            <a:r>
              <a:rPr kumimoji="0" lang="es-ES" sz="600" b="1" i="0" u="none" strike="noStrike" kern="1200" cap="none" spc="0" normalizeH="0" baseline="0" noProof="0">
                <a:ln>
                  <a:noFill/>
                </a:ln>
                <a:solidFill>
                  <a:srgbClr val="A6A6A6"/>
                </a:solidFill>
                <a:effectLst/>
                <a:uLnTx/>
                <a:uFillTx/>
                <a:latin typeface="Arial"/>
                <a:ea typeface="+mn-ea"/>
                <a:cs typeface="+mn-cs"/>
              </a:rPr>
              <a:t>h: </a:t>
            </a:r>
            <a:r>
              <a:rPr kumimoji="0" lang="es-ES" sz="600" b="0" i="0" u="none" strike="noStrike" kern="1200" cap="none" spc="0" normalizeH="0" baseline="0" noProof="0">
                <a:ln>
                  <a:noFill/>
                </a:ln>
                <a:solidFill>
                  <a:srgbClr val="A6A6A6"/>
                </a:solidFill>
                <a:effectLst/>
                <a:uLnTx/>
                <a:uFillTx/>
                <a:latin typeface="Arial"/>
                <a:ea typeface="+mn-ea"/>
                <a:cs typeface="+mn-cs"/>
              </a:rPr>
              <a:t>Las neoplasias malignas se definieron utilizando la consulta estandarizada MedDRA de tumores malignos. CPNM incluye los términos preferentes de MedDRA de carcinoma de células escamosas de piel, enfermedad de Bowen, carcinoma basocelular, carcinoma </a:t>
            </a:r>
            <a:r>
              <a:rPr kumimoji="0" lang="es-ES" sz="600" b="0" i="0" u="none" strike="noStrike" kern="1200" cap="none" spc="0" normalizeH="0" baseline="0" noProof="0" err="1">
                <a:ln>
                  <a:noFill/>
                </a:ln>
                <a:solidFill>
                  <a:srgbClr val="A6A6A6"/>
                </a:solidFill>
                <a:effectLst/>
                <a:uLnTx/>
                <a:uFillTx/>
                <a:latin typeface="Arial"/>
                <a:ea typeface="+mn-ea"/>
                <a:cs typeface="+mn-cs"/>
              </a:rPr>
              <a:t>basoescamoso</a:t>
            </a:r>
            <a:r>
              <a:rPr kumimoji="0" lang="es-ES" sz="600" b="0" i="0" u="none" strike="noStrike" kern="1200" cap="none" spc="0" normalizeH="0" baseline="0" noProof="0">
                <a:ln>
                  <a:noFill/>
                </a:ln>
                <a:solidFill>
                  <a:srgbClr val="A6A6A6"/>
                </a:solidFill>
                <a:effectLst/>
                <a:uLnTx/>
                <a:uFillTx/>
                <a:latin typeface="Arial"/>
                <a:ea typeface="+mn-ea"/>
                <a:cs typeface="+mn-cs"/>
              </a:rPr>
              <a:t>, carcinoma </a:t>
            </a:r>
            <a:r>
              <a:rPr kumimoji="0" lang="es-ES" sz="600" b="0" i="0" u="none" strike="noStrike" kern="1200" cap="none" spc="0" normalizeH="0" baseline="0" noProof="0" err="1">
                <a:ln>
                  <a:noFill/>
                </a:ln>
                <a:solidFill>
                  <a:srgbClr val="A6A6A6"/>
                </a:solidFill>
                <a:effectLst/>
                <a:uLnTx/>
                <a:uFillTx/>
                <a:latin typeface="Arial"/>
                <a:ea typeface="+mn-ea"/>
                <a:cs typeface="+mn-cs"/>
              </a:rPr>
              <a:t>basoescamoso</a:t>
            </a:r>
            <a:r>
              <a:rPr kumimoji="0" lang="es-ES" sz="600" b="0" i="0" u="none" strike="noStrike" kern="1200" cap="none" spc="0" normalizeH="0" baseline="0" noProof="0">
                <a:ln>
                  <a:noFill/>
                </a:ln>
                <a:solidFill>
                  <a:srgbClr val="A6A6A6"/>
                </a:solidFill>
                <a:effectLst/>
                <a:uLnTx/>
                <a:uFillTx/>
                <a:latin typeface="Arial"/>
                <a:ea typeface="+mn-ea"/>
                <a:cs typeface="+mn-cs"/>
              </a:rPr>
              <a:t> de piel, carcinoma de células escamosas, cáncer de piel, carcinoma in situ de piel, </a:t>
            </a:r>
            <a:r>
              <a:rPr kumimoji="0" lang="es-ES" sz="600" b="0" i="0" u="none" strike="noStrike" kern="1200" cap="none" spc="0" normalizeH="0" baseline="0" noProof="0" err="1">
                <a:ln>
                  <a:noFill/>
                </a:ln>
                <a:solidFill>
                  <a:srgbClr val="A6A6A6"/>
                </a:solidFill>
                <a:effectLst/>
                <a:uLnTx/>
                <a:uFillTx/>
                <a:latin typeface="Arial"/>
                <a:ea typeface="+mn-ea"/>
                <a:cs typeface="+mn-cs"/>
              </a:rPr>
              <a:t>queratoacantoma</a:t>
            </a:r>
            <a:r>
              <a:rPr kumimoji="0" lang="es-ES" sz="600" b="0" i="0" u="none" strike="noStrike" kern="1200" cap="none" spc="0" normalizeH="0" baseline="0" noProof="0">
                <a:ln>
                  <a:noFill/>
                </a:ln>
                <a:solidFill>
                  <a:srgbClr val="A6A6A6"/>
                </a:solidFill>
                <a:effectLst/>
                <a:uLnTx/>
                <a:uFillTx/>
                <a:latin typeface="Arial"/>
                <a:ea typeface="+mn-ea"/>
                <a:cs typeface="+mn-cs"/>
              </a:rPr>
              <a:t>, carcinoma de células escamosas de piel recurrente, carcinoma de células escamosas de labio, carcinoma de células escamosas de piel metastásico y carcinoma de células escamosas de pene. </a:t>
            </a:r>
            <a:r>
              <a:rPr kumimoji="0" lang="es-ES" sz="600" b="1" i="0" u="none" strike="noStrike" kern="1200" cap="none" spc="0" normalizeH="0" baseline="0" noProof="0">
                <a:ln>
                  <a:noFill/>
                </a:ln>
                <a:solidFill>
                  <a:srgbClr val="A6A6A6"/>
                </a:solidFill>
                <a:effectLst/>
                <a:uLnTx/>
                <a:uFillTx/>
                <a:latin typeface="Arial"/>
                <a:ea typeface="+mn-ea"/>
                <a:cs typeface="+mn-cs"/>
              </a:rPr>
              <a:t>j: </a:t>
            </a:r>
            <a:r>
              <a:rPr kumimoji="0" lang="es-ES" sz="600" b="0" i="0" u="none" strike="noStrike" kern="1200" cap="none" spc="0" normalizeH="0" baseline="0" noProof="0">
                <a:ln>
                  <a:noFill/>
                </a:ln>
                <a:solidFill>
                  <a:srgbClr val="A6A6A6"/>
                </a:solidFill>
                <a:effectLst/>
                <a:uLnTx/>
                <a:uFillTx/>
                <a:latin typeface="Arial"/>
                <a:ea typeface="+mn-ea"/>
                <a:cs typeface="+mn-cs"/>
              </a:rPr>
              <a:t>Término preferente de diagnóstico de carcinoma pancreático con metástasis en hueso e hígado durante el tratamiento en el brazo de escape. </a:t>
            </a:r>
            <a:r>
              <a:rPr kumimoji="0" lang="es-ES" sz="600" b="1" i="0" u="none" strike="noStrike" kern="1200" cap="none" spc="0" normalizeH="0" baseline="0" noProof="0">
                <a:ln>
                  <a:noFill/>
                </a:ln>
                <a:solidFill>
                  <a:srgbClr val="A6A6A6"/>
                </a:solidFill>
                <a:effectLst/>
                <a:uLnTx/>
                <a:uFillTx/>
                <a:latin typeface="Arial"/>
                <a:ea typeface="+mn-ea"/>
                <a:cs typeface="+mn-cs"/>
              </a:rPr>
              <a:t>k: </a:t>
            </a:r>
            <a:r>
              <a:rPr kumimoji="0" lang="es-ES" sz="600" b="0" i="0" u="none" strike="noStrike" kern="1200" cap="none" spc="0" normalizeH="0" baseline="0" noProof="0">
                <a:ln>
                  <a:noFill/>
                </a:ln>
                <a:solidFill>
                  <a:srgbClr val="A6A6A6"/>
                </a:solidFill>
                <a:effectLst/>
                <a:uLnTx/>
                <a:uFillTx/>
                <a:latin typeface="Arial"/>
                <a:ea typeface="+mn-ea"/>
                <a:cs typeface="+mn-cs"/>
              </a:rPr>
              <a:t>Término preferente de diagnóstico de teratoma de células germinales ováricas durante el tratamiento en el brazo de escape. El teratoma se reclasificó como benigno tras la recepción del informe patológico después de que se produjera el bloqueo de la base de datos. </a:t>
            </a:r>
            <a:r>
              <a:rPr kumimoji="0" lang="es-ES" sz="600" b="1" i="0" u="none" strike="noStrike" kern="1200" cap="none" spc="0" normalizeH="0" baseline="0" noProof="0">
                <a:ln>
                  <a:noFill/>
                </a:ln>
                <a:solidFill>
                  <a:srgbClr val="A6A6A6"/>
                </a:solidFill>
                <a:effectLst/>
                <a:uLnTx/>
                <a:uFillTx/>
                <a:latin typeface="Arial"/>
                <a:ea typeface="+mn-ea"/>
                <a:cs typeface="+mn-cs"/>
              </a:rPr>
              <a:t>l: </a:t>
            </a:r>
            <a:r>
              <a:rPr kumimoji="0" lang="es-ES" sz="600" b="0" i="0" u="none" strike="noStrike" kern="1200" cap="none" spc="0" normalizeH="0" baseline="0" noProof="0">
                <a:ln>
                  <a:noFill/>
                </a:ln>
                <a:solidFill>
                  <a:srgbClr val="A6A6A6"/>
                </a:solidFill>
                <a:effectLst/>
                <a:uLnTx/>
                <a:uFillTx/>
                <a:latin typeface="Arial"/>
                <a:ea typeface="+mn-ea"/>
                <a:cs typeface="+mn-cs"/>
              </a:rPr>
              <a:t>Trastornos relacionados con los eosinófilos se definió como todos los términos preferentes de MedDRA bajo el término de alto nivel de trastornos eosinofílicos, excepto eosinofilia y eosinofilia alérgica.</a:t>
            </a:r>
            <a:r>
              <a:rPr kumimoji="0" lang="es-ES" sz="600" b="1" i="0" u="none" strike="noStrike" kern="1200" cap="none" spc="0" normalizeH="0" baseline="0" noProof="0">
                <a:ln>
                  <a:noFill/>
                </a:ln>
                <a:solidFill>
                  <a:srgbClr val="A6A6A6"/>
                </a:solidFill>
                <a:effectLst/>
                <a:uLnTx/>
                <a:uFillTx/>
                <a:latin typeface="Arial"/>
                <a:ea typeface="+mn-ea"/>
                <a:cs typeface="+mn-cs"/>
              </a:rPr>
              <a:t> m: </a:t>
            </a:r>
            <a:r>
              <a:rPr kumimoji="0" lang="es-ES" sz="600" b="0" i="0" u="none" strike="noStrike" kern="1200" cap="none" spc="0" normalizeH="0" baseline="0" noProof="0">
                <a:ln>
                  <a:noFill/>
                </a:ln>
                <a:solidFill>
                  <a:srgbClr val="A6A6A6"/>
                </a:solidFill>
                <a:effectLst/>
                <a:uLnTx/>
                <a:uFillTx/>
                <a:latin typeface="Arial"/>
                <a:ea typeface="+mn-ea"/>
                <a:cs typeface="+mn-cs"/>
              </a:rPr>
              <a:t>Infecciones parasitarias se definieron utilizando los términos de alto nivel de MedDRA, incluidas infecciones por cestodos, infecciones por helmintos, infecciones por nematodos e infecciones por trematodos.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600" b="1" i="0" u="none" strike="noStrike" kern="1200" cap="none" spc="0" normalizeH="0" baseline="0" noProof="0">
              <a:ln>
                <a:noFill/>
              </a:ln>
              <a:solidFill>
                <a:srgbClr val="A6A6A6"/>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ES" sz="700" b="0" i="0" u="none" strike="noStrike" kern="1200" cap="none" spc="0" normalizeH="0" baseline="0" noProof="0">
                <a:ln>
                  <a:noFill/>
                </a:ln>
                <a:solidFill>
                  <a:srgbClr val="A6A6A6"/>
                </a:solidFill>
                <a:effectLst/>
                <a:uLnTx/>
                <a:uFillTx/>
                <a:latin typeface="Arial"/>
                <a:ea typeface="+mn-ea"/>
                <a:cs typeface="+mn-cs"/>
              </a:rPr>
              <a:t>1. </a:t>
            </a:r>
            <a:r>
              <a:rPr kumimoji="0" lang="es-ES" sz="700" b="0" i="0" u="none" strike="noStrike" kern="1200" cap="none" spc="0" normalizeH="0" baseline="0" noProof="0" err="1">
                <a:ln>
                  <a:noFill/>
                </a:ln>
                <a:solidFill>
                  <a:srgbClr val="A6A6A6"/>
                </a:solidFill>
                <a:effectLst/>
                <a:uLnTx/>
                <a:uFillTx/>
                <a:latin typeface="Arial"/>
                <a:ea typeface="+mn-ea"/>
                <a:cs typeface="+mn-cs"/>
              </a:rPr>
              <a:t>Blauvelt</a:t>
            </a:r>
            <a:r>
              <a:rPr kumimoji="0" lang="es-ES" sz="700" b="0" i="0" u="none" strike="noStrike" kern="1200" cap="none" spc="0" normalizeH="0" baseline="0" noProof="0">
                <a:ln>
                  <a:noFill/>
                </a:ln>
                <a:solidFill>
                  <a:srgbClr val="A6A6A6"/>
                </a:solidFill>
                <a:effectLst/>
                <a:uLnTx/>
                <a:uFillTx/>
                <a:latin typeface="Arial"/>
                <a:ea typeface="+mn-ea"/>
                <a:cs typeface="+mn-cs"/>
              </a:rPr>
              <a:t> A, </a:t>
            </a:r>
            <a:r>
              <a:rPr kumimoji="0" lang="es-ES" sz="700" b="0" i="1" u="none" strike="noStrike" kern="1200" cap="none" spc="0" normalizeH="0" baseline="0" noProof="0">
                <a:ln>
                  <a:noFill/>
                </a:ln>
                <a:solidFill>
                  <a:srgbClr val="A6A6A6"/>
                </a:solidFill>
                <a:effectLst/>
                <a:uLnTx/>
                <a:uFillTx/>
                <a:latin typeface="Arial"/>
                <a:ea typeface="+mn-ea"/>
                <a:cs typeface="+mn-cs"/>
              </a:rPr>
              <a:t>et al. </a:t>
            </a:r>
            <a:r>
              <a:rPr kumimoji="0" lang="en-US" sz="700" b="0" i="1" u="none" strike="noStrike" kern="1200" cap="none" spc="0" normalizeH="0" baseline="0" noProof="0">
                <a:ln>
                  <a:noFill/>
                </a:ln>
                <a:solidFill>
                  <a:srgbClr val="A6A6A6"/>
                </a:solidFill>
                <a:effectLst/>
                <a:uLnTx/>
                <a:uFillTx/>
                <a:latin typeface="Arial"/>
                <a:ea typeface="+mn-ea"/>
                <a:cs typeface="+mn-cs"/>
              </a:rPr>
              <a:t>Efficacy and safety of lebrikizumab in moderate to severe atopic dermatitis: 52-week results of two randomized double-blinded placebo-controlled phase III trials. </a:t>
            </a:r>
            <a:r>
              <a:rPr kumimoji="0" lang="es-ES" sz="700" b="0" i="0" u="none" strike="noStrike" kern="1200" cap="none" spc="0" normalizeH="0" baseline="0" noProof="0">
                <a:ln>
                  <a:noFill/>
                </a:ln>
                <a:solidFill>
                  <a:srgbClr val="A6A6A6"/>
                </a:solidFill>
                <a:effectLst/>
                <a:uLnTx/>
                <a:uFillTx/>
                <a:latin typeface="Arial"/>
                <a:ea typeface="+mn-ea"/>
                <a:cs typeface="+mn-cs"/>
              </a:rPr>
              <a:t>Br J </a:t>
            </a:r>
            <a:r>
              <a:rPr kumimoji="0" lang="es-ES" sz="700" b="0" i="0" u="none" strike="noStrike" kern="1200" cap="none" spc="0" normalizeH="0" baseline="0" noProof="0" err="1">
                <a:ln>
                  <a:noFill/>
                </a:ln>
                <a:solidFill>
                  <a:srgbClr val="A6A6A6"/>
                </a:solidFill>
                <a:effectLst/>
                <a:uLnTx/>
                <a:uFillTx/>
                <a:latin typeface="Arial"/>
                <a:ea typeface="+mn-ea"/>
                <a:cs typeface="+mn-cs"/>
              </a:rPr>
              <a:t>Dermatol</a:t>
            </a:r>
            <a:r>
              <a:rPr kumimoji="0" lang="es-ES" sz="700" b="0" i="0" u="none" strike="noStrike" kern="1200" cap="none" spc="0" normalizeH="0" baseline="0" noProof="0">
                <a:ln>
                  <a:noFill/>
                </a:ln>
                <a:solidFill>
                  <a:srgbClr val="A6A6A6"/>
                </a:solidFill>
                <a:effectLst/>
                <a:uLnTx/>
                <a:uFillTx/>
                <a:latin typeface="Arial"/>
                <a:ea typeface="+mn-ea"/>
                <a:cs typeface="+mn-cs"/>
              </a:rPr>
              <a:t>. 2023;188(6):740-748</a:t>
            </a:r>
            <a:r>
              <a:rPr kumimoji="0" lang="es-ES" sz="600" b="0" i="0" u="none" strike="noStrike" kern="1200" cap="none" spc="0" normalizeH="0" baseline="0" noProof="0">
                <a:ln>
                  <a:noFill/>
                </a:ln>
                <a:solidFill>
                  <a:srgbClr val="A6A6A6"/>
                </a:solidFill>
                <a:effectLst/>
                <a:uLnTx/>
                <a:uFillTx/>
                <a:latin typeface="Arial"/>
                <a:ea typeface="+mn-ea"/>
                <a:cs typeface="+mn-cs"/>
              </a:rPr>
              <a:t>.                  </a:t>
            </a:r>
            <a:r>
              <a:rPr lang="es-ES" sz="700">
                <a:solidFill>
                  <a:srgbClr val="A6A6A6"/>
                </a:solidFill>
                <a:latin typeface="Arial"/>
              </a:rPr>
              <a:t>2. </a:t>
            </a:r>
            <a:r>
              <a:rPr kumimoji="0" lang="es-ES" sz="700" b="0" u="none" strike="noStrike" kern="1200" cap="none" spc="0" normalizeH="0" baseline="0" noProof="0" err="1">
                <a:ln>
                  <a:noFill/>
                </a:ln>
                <a:solidFill>
                  <a:srgbClr val="A6A6A6"/>
                </a:solidFill>
                <a:effectLst/>
                <a:uLnTx/>
                <a:uFillTx/>
                <a:latin typeface="Arial"/>
                <a:ea typeface="+mn-ea"/>
                <a:cs typeface="+mn-cs"/>
              </a:rPr>
              <a:t>Winthrop</a:t>
            </a:r>
            <a:r>
              <a:rPr kumimoji="0" lang="es-ES" sz="700" b="0" u="none" strike="noStrike" kern="1200" cap="none" spc="0" normalizeH="0" baseline="0" noProof="0">
                <a:ln>
                  <a:noFill/>
                </a:ln>
                <a:solidFill>
                  <a:srgbClr val="A6A6A6"/>
                </a:solidFill>
                <a:effectLst/>
                <a:uLnTx/>
                <a:uFillTx/>
                <a:latin typeface="Arial"/>
                <a:ea typeface="+mn-ea"/>
                <a:cs typeface="+mn-cs"/>
              </a:rPr>
              <a:t> KL, </a:t>
            </a:r>
            <a:r>
              <a:rPr kumimoji="0" lang="es-ES" sz="700" b="0" i="1" u="none" strike="noStrike" kern="1200" cap="none" spc="0" normalizeH="0" baseline="0" noProof="0">
                <a:ln>
                  <a:noFill/>
                </a:ln>
                <a:solidFill>
                  <a:srgbClr val="A6A6A6"/>
                </a:solidFill>
                <a:effectLst/>
                <a:uLnTx/>
                <a:uFillTx/>
                <a:latin typeface="Arial"/>
                <a:ea typeface="+mn-ea"/>
                <a:cs typeface="+mn-cs"/>
              </a:rPr>
              <a:t>et al</a:t>
            </a:r>
            <a:r>
              <a:rPr kumimoji="0" lang="es-ES" sz="700" b="0" u="none" strike="noStrike" kern="1200" cap="none" spc="0" normalizeH="0" baseline="0" noProof="0">
                <a:ln>
                  <a:noFill/>
                </a:ln>
                <a:solidFill>
                  <a:srgbClr val="A6A6A6"/>
                </a:solidFill>
                <a:effectLst/>
                <a:uLnTx/>
                <a:uFillTx/>
                <a:latin typeface="Arial"/>
                <a:ea typeface="+mn-ea"/>
                <a:cs typeface="+mn-cs"/>
              </a:rPr>
              <a:t>. </a:t>
            </a:r>
            <a:r>
              <a:rPr kumimoji="0" lang="en-US" sz="700" b="0" u="none" strike="noStrike" kern="1200" cap="none" spc="0" normalizeH="0" baseline="0" noProof="0">
                <a:ln>
                  <a:noFill/>
                </a:ln>
                <a:solidFill>
                  <a:srgbClr val="A6A6A6"/>
                </a:solidFill>
                <a:effectLst/>
                <a:uLnTx/>
                <a:uFillTx/>
                <a:latin typeface="Arial"/>
                <a:ea typeface="+mn-ea"/>
                <a:cs typeface="+mn-cs"/>
              </a:rPr>
              <a:t>Opportunistic infections and biologic therapies in immune-mediated inflammatory diseases: consensus recommendations for infection reporting during clinical trials and </a:t>
            </a:r>
            <a:r>
              <a:rPr kumimoji="0" lang="en-US" sz="700" b="0" u="none" strike="noStrike" kern="1200" cap="none" spc="0" normalizeH="0" baseline="0" noProof="0" err="1">
                <a:ln>
                  <a:noFill/>
                </a:ln>
                <a:solidFill>
                  <a:srgbClr val="A6A6A6"/>
                </a:solidFill>
                <a:effectLst/>
                <a:uLnTx/>
                <a:uFillTx/>
                <a:latin typeface="Arial"/>
                <a:ea typeface="+mn-ea"/>
                <a:cs typeface="+mn-cs"/>
              </a:rPr>
              <a:t>postmarketing</a:t>
            </a:r>
            <a:r>
              <a:rPr kumimoji="0" lang="en-US" sz="700" b="0" u="none" strike="noStrike" kern="1200" cap="none" spc="0" normalizeH="0" baseline="0" noProof="0">
                <a:ln>
                  <a:noFill/>
                </a:ln>
                <a:solidFill>
                  <a:srgbClr val="A6A6A6"/>
                </a:solidFill>
                <a:effectLst/>
                <a:uLnTx/>
                <a:uFillTx/>
                <a:latin typeface="Arial"/>
                <a:ea typeface="+mn-ea"/>
                <a:cs typeface="+mn-cs"/>
              </a:rPr>
              <a:t> surveillance,</a:t>
            </a:r>
            <a:r>
              <a:rPr kumimoji="0" lang="es-ES" sz="700" b="0" u="none" strike="noStrike" kern="1200" cap="none" spc="0" normalizeH="0" baseline="0" noProof="0">
                <a:ln>
                  <a:noFill/>
                </a:ln>
                <a:solidFill>
                  <a:srgbClr val="A6A6A6"/>
                </a:solidFill>
                <a:effectLst/>
                <a:uLnTx/>
                <a:uFillTx/>
                <a:latin typeface="Arial"/>
                <a:ea typeface="+mn-ea"/>
                <a:cs typeface="+mn-cs"/>
              </a:rPr>
              <a:t>Ann </a:t>
            </a:r>
            <a:r>
              <a:rPr kumimoji="0" lang="es-ES" sz="700" b="0" u="none" strike="noStrike" kern="1200" cap="none" spc="0" normalizeH="0" baseline="0" noProof="0" err="1">
                <a:ln>
                  <a:noFill/>
                </a:ln>
                <a:solidFill>
                  <a:srgbClr val="A6A6A6"/>
                </a:solidFill>
                <a:effectLst/>
                <a:uLnTx/>
                <a:uFillTx/>
                <a:latin typeface="Arial"/>
                <a:ea typeface="+mn-ea"/>
                <a:cs typeface="+mn-cs"/>
              </a:rPr>
              <a:t>Rheum</a:t>
            </a:r>
            <a:r>
              <a:rPr kumimoji="0" lang="es-ES" sz="700" b="0" u="none" strike="noStrike" kern="1200" cap="none" spc="0" normalizeH="0" baseline="0" noProof="0">
                <a:ln>
                  <a:noFill/>
                </a:ln>
                <a:solidFill>
                  <a:srgbClr val="A6A6A6"/>
                </a:solidFill>
                <a:effectLst/>
                <a:uLnTx/>
                <a:uFillTx/>
                <a:latin typeface="Arial"/>
                <a:ea typeface="+mn-ea"/>
                <a:cs typeface="+mn-cs"/>
              </a:rPr>
              <a:t> </a:t>
            </a:r>
            <a:r>
              <a:rPr kumimoji="0" lang="es-ES" sz="700" b="0" u="none" strike="noStrike" kern="1200" cap="none" spc="0" normalizeH="0" baseline="0" noProof="0" err="1">
                <a:ln>
                  <a:noFill/>
                </a:ln>
                <a:solidFill>
                  <a:srgbClr val="A6A6A6"/>
                </a:solidFill>
                <a:effectLst/>
                <a:uLnTx/>
                <a:uFillTx/>
                <a:latin typeface="Arial"/>
                <a:ea typeface="+mn-ea"/>
                <a:cs typeface="+mn-cs"/>
              </a:rPr>
              <a:t>Dis</a:t>
            </a:r>
            <a:r>
              <a:rPr kumimoji="0" lang="es-ES" sz="700" b="0" u="none" strike="noStrike" kern="1200" cap="none" spc="0" normalizeH="0" baseline="0" noProof="0">
                <a:ln>
                  <a:noFill/>
                </a:ln>
                <a:solidFill>
                  <a:srgbClr val="A6A6A6"/>
                </a:solidFill>
                <a:effectLst/>
                <a:uLnTx/>
                <a:uFillTx/>
                <a:latin typeface="Arial"/>
                <a:ea typeface="+mn-ea"/>
                <a:cs typeface="+mn-cs"/>
              </a:rPr>
              <a:t>. 2015;74;2107-2116</a:t>
            </a:r>
            <a:r>
              <a:rPr kumimoji="0" lang="es-ES" sz="700" b="0" i="0" u="none" strike="noStrike" kern="1200" cap="none" spc="0" normalizeH="0" baseline="0" noProof="0">
                <a:ln>
                  <a:noFill/>
                </a:ln>
                <a:solidFill>
                  <a:srgbClr val="A6A6A6"/>
                </a:solidFill>
                <a:effectLst/>
                <a:uLnTx/>
                <a:uFillTx/>
                <a:latin typeface="Arial"/>
                <a:ea typeface="+mn-ea"/>
                <a:cs typeface="+mn-cs"/>
              </a:rPr>
              <a:t>.</a:t>
            </a:r>
            <a:endParaRPr kumimoji="0" lang="es-ES" sz="600" b="0" i="0" u="none" strike="noStrike" kern="1200" cap="none" spc="0" normalizeH="0" baseline="0" noProof="0">
              <a:ln>
                <a:noFill/>
              </a:ln>
              <a:solidFill>
                <a:srgbClr val="A6A6A6"/>
              </a:solidFill>
              <a:effectLst/>
              <a:uLnTx/>
              <a:uFillTx/>
              <a:latin typeface="Arial"/>
              <a:ea typeface="+mn-ea"/>
              <a:cs typeface="+mn-cs"/>
            </a:endParaRPr>
          </a:p>
        </p:txBody>
      </p:sp>
    </p:spTree>
    <p:extLst>
      <p:ext uri="{BB962C8B-B14F-4D97-AF65-F5344CB8AC3E}">
        <p14:creationId xmlns:p14="http://schemas.microsoft.com/office/powerpoint/2010/main" val="2854146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Seguridad hasta 2 años</a:t>
            </a:r>
            <a:r>
              <a:rPr lang="es-ES" baseline="30000"/>
              <a:t>1</a:t>
            </a:r>
          </a:p>
        </p:txBody>
      </p:sp>
      <p:graphicFrame>
        <p:nvGraphicFramePr>
          <p:cNvPr id="10" name="Table 4">
            <a:extLst>
              <a:ext uri="{FF2B5EF4-FFF2-40B4-BE49-F238E27FC236}">
                <a16:creationId xmlns:a16="http://schemas.microsoft.com/office/drawing/2014/main" id="{60F42459-CC20-15BE-B287-E7BAA73E5596}"/>
              </a:ext>
            </a:extLst>
          </p:cNvPr>
          <p:cNvGraphicFramePr>
            <a:graphicFrameLocks noGrp="1"/>
          </p:cNvGraphicFramePr>
          <p:nvPr>
            <p:extLst>
              <p:ext uri="{D42A27DB-BD31-4B8C-83A1-F6EECF244321}">
                <p14:modId xmlns:p14="http://schemas.microsoft.com/office/powerpoint/2010/main" val="1418309725"/>
              </p:ext>
            </p:extLst>
          </p:nvPr>
        </p:nvGraphicFramePr>
        <p:xfrm>
          <a:off x="541057" y="880629"/>
          <a:ext cx="7563852" cy="4699933"/>
        </p:xfrm>
        <a:graphic>
          <a:graphicData uri="http://schemas.openxmlformats.org/drawingml/2006/table">
            <a:tbl>
              <a:tblPr/>
              <a:tblGrid>
                <a:gridCol w="3684226">
                  <a:extLst>
                    <a:ext uri="{9D8B030D-6E8A-4147-A177-3AD203B41FA5}">
                      <a16:colId xmlns:a16="http://schemas.microsoft.com/office/drawing/2014/main" val="3889959359"/>
                    </a:ext>
                  </a:extLst>
                </a:gridCol>
                <a:gridCol w="1905353">
                  <a:extLst>
                    <a:ext uri="{9D8B030D-6E8A-4147-A177-3AD203B41FA5}">
                      <a16:colId xmlns:a16="http://schemas.microsoft.com/office/drawing/2014/main" val="403736728"/>
                    </a:ext>
                  </a:extLst>
                </a:gridCol>
                <a:gridCol w="1974273">
                  <a:extLst>
                    <a:ext uri="{9D8B030D-6E8A-4147-A177-3AD203B41FA5}">
                      <a16:colId xmlns:a16="http://schemas.microsoft.com/office/drawing/2014/main" val="4082555867"/>
                    </a:ext>
                  </a:extLst>
                </a:gridCol>
              </a:tblGrid>
              <a:tr h="263528">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auto"/>
                      <a:r>
                        <a:rPr lang="es-ES" sz="1100" b="1" i="0" noProof="0">
                          <a:solidFill>
                            <a:srgbClr val="000000"/>
                          </a:solidFill>
                          <a:effectLst/>
                          <a:latin typeface="Arial" panose="020B0604020202020204" pitchFamily="34" charset="0"/>
                          <a:cs typeface="Arial" panose="020B0604020202020204" pitchFamily="34" charset="0"/>
                        </a:rPr>
                        <a:t>​</a:t>
                      </a:r>
                    </a:p>
                  </a:txBody>
                  <a:tcPr marL="90000" marR="90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latinLnBrk="0" hangingPunct="1">
                        <a:lnSpc>
                          <a:spcPct val="90000"/>
                        </a:lnSpc>
                        <a:spcBef>
                          <a:spcPts val="0"/>
                        </a:spcBef>
                        <a:spcAft>
                          <a:spcPts val="1200"/>
                        </a:spcAft>
                        <a:buFontTx/>
                        <a:buNone/>
                        <a:defRPr/>
                      </a:pPr>
                      <a:r>
                        <a:rPr lang="es-ES" sz="1600" b="1" kern="1200" noProof="0">
                          <a:solidFill>
                            <a:srgbClr val="002060"/>
                          </a:solidFill>
                          <a:latin typeface="Arial"/>
                          <a:ea typeface="+mj-ea"/>
                          <a:cs typeface="+mj-cs"/>
                        </a:rPr>
                        <a:t>ADvocate 1&amp;2 </a:t>
                      </a:r>
                      <a:r>
                        <a:rPr lang="es-ES" sz="1600" b="1" kern="1200" noProof="0">
                          <a:solidFill>
                            <a:srgbClr val="002060"/>
                          </a:solidFill>
                          <a:latin typeface="Arial"/>
                          <a:ea typeface="+mj-ea"/>
                          <a:cs typeface="+mj-cs"/>
                          <a:sym typeface="Wingdings" panose="05000000000000000000" pitchFamily="2" charset="2"/>
                        </a:rPr>
                        <a:t></a:t>
                      </a:r>
                      <a:r>
                        <a:rPr lang="es-ES" sz="1600" b="1" kern="1200" noProof="0">
                          <a:solidFill>
                            <a:srgbClr val="002060"/>
                          </a:solidFill>
                          <a:latin typeface="Arial"/>
                          <a:ea typeface="+mj-ea"/>
                          <a:cs typeface="+mj-cs"/>
                        </a:rPr>
                        <a:t> </a:t>
                      </a:r>
                      <a:r>
                        <a:rPr lang="es-ES" sz="1600" b="1" kern="1200" noProof="0" err="1">
                          <a:solidFill>
                            <a:srgbClr val="002060"/>
                          </a:solidFill>
                          <a:latin typeface="Arial"/>
                          <a:ea typeface="+mj-ea"/>
                          <a:cs typeface="+mj-cs"/>
                        </a:rPr>
                        <a:t>ADjoin</a:t>
                      </a:r>
                      <a:endParaRPr lang="es-ES" sz="1600" b="1" kern="1200" baseline="30000" noProof="0">
                        <a:solidFill>
                          <a:srgbClr val="002060"/>
                        </a:solidFill>
                        <a:latin typeface="Arial"/>
                        <a:ea typeface="+mj-ea"/>
                        <a:cs typeface="+mj-cs"/>
                      </a:endParaRPr>
                    </a:p>
                  </a:txBody>
                  <a:tcPr marL="90000" marR="90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F6F6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300"/>
                        </a:spcAft>
                      </a:pPr>
                      <a:endParaRPr lang="en-US" sz="1000" b="1">
                        <a:solidFill>
                          <a:schemeClr val="tx1"/>
                        </a:solidFill>
                        <a:effectLst/>
                        <a:latin typeface="+mn-lt"/>
                      </a:endParaRPr>
                    </a:p>
                  </a:txBody>
                  <a:tcPr marL="90000" marR="90000" marT="4680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0826219"/>
                  </a:ext>
                </a:extLst>
              </a:tr>
              <a:tr h="312997">
                <a:tc vMerge="1">
                  <a:txBody>
                    <a:bodyPr/>
                    <a:lstStyle/>
                    <a:p>
                      <a:pPr algn="ctr" fontAlgn="auto"/>
                      <a:r>
                        <a:rPr lang="en-US" sz="1800" b="1" i="0">
                          <a:solidFill>
                            <a:srgbClr val="000000"/>
                          </a:solidFill>
                          <a:effectLst/>
                          <a:latin typeface="Arial" panose="020B0604020202020204" pitchFamily="34" charset="0"/>
                        </a:rPr>
                        <a:t>​</a:t>
                      </a:r>
                    </a:p>
                  </a:txBody>
                  <a:tcPr marL="90000" marR="90000" marT="4680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457189" rtl="0" eaLnBrk="1" latinLnBrk="0" hangingPunct="1">
                        <a:defRPr sz="1900" kern="1200">
                          <a:solidFill>
                            <a:schemeClr val="tx1"/>
                          </a:solidFill>
                          <a:latin typeface="Arial"/>
                        </a:defRPr>
                      </a:lvl1pPr>
                      <a:lvl2pPr marL="457189" algn="l" defTabSz="457189" rtl="0" eaLnBrk="1" latinLnBrk="0" hangingPunct="1">
                        <a:defRPr sz="1900" kern="1200">
                          <a:solidFill>
                            <a:schemeClr val="tx1"/>
                          </a:solidFill>
                          <a:latin typeface="Arial"/>
                        </a:defRPr>
                      </a:lvl2pPr>
                      <a:lvl3pPr marL="914377" algn="l" defTabSz="457189" rtl="0" eaLnBrk="1" latinLnBrk="0" hangingPunct="1">
                        <a:defRPr sz="1900" kern="1200">
                          <a:solidFill>
                            <a:schemeClr val="tx1"/>
                          </a:solidFill>
                          <a:latin typeface="Arial"/>
                        </a:defRPr>
                      </a:lvl3pPr>
                      <a:lvl4pPr marL="1371566" algn="l" defTabSz="457189" rtl="0" eaLnBrk="1" latinLnBrk="0" hangingPunct="1">
                        <a:defRPr sz="1900" kern="1200">
                          <a:solidFill>
                            <a:schemeClr val="tx1"/>
                          </a:solidFill>
                          <a:latin typeface="Arial"/>
                        </a:defRPr>
                      </a:lvl4pPr>
                      <a:lvl5pPr marL="1828754" algn="l" defTabSz="457189" rtl="0" eaLnBrk="1" latinLnBrk="0" hangingPunct="1">
                        <a:defRPr sz="1900" kern="1200">
                          <a:solidFill>
                            <a:schemeClr val="tx1"/>
                          </a:solidFill>
                          <a:latin typeface="Arial"/>
                        </a:defRPr>
                      </a:lvl5pPr>
                      <a:lvl6pPr marL="2285943" algn="l" defTabSz="457189" rtl="0" eaLnBrk="1" latinLnBrk="0" hangingPunct="1">
                        <a:defRPr sz="1900" kern="1200">
                          <a:solidFill>
                            <a:schemeClr val="tx1"/>
                          </a:solidFill>
                          <a:latin typeface="Arial"/>
                        </a:defRPr>
                      </a:lvl6pPr>
                      <a:lvl7pPr marL="2743131" algn="l" defTabSz="457189" rtl="0" eaLnBrk="1" latinLnBrk="0" hangingPunct="1">
                        <a:defRPr sz="1900" kern="1200">
                          <a:solidFill>
                            <a:schemeClr val="tx1"/>
                          </a:solidFill>
                          <a:latin typeface="Arial"/>
                        </a:defRPr>
                      </a:lvl7pPr>
                      <a:lvl8pPr marL="3200320" algn="l" defTabSz="457189" rtl="0" eaLnBrk="1" latinLnBrk="0" hangingPunct="1">
                        <a:defRPr sz="1900" kern="1200">
                          <a:solidFill>
                            <a:schemeClr val="tx1"/>
                          </a:solidFill>
                          <a:latin typeface="Arial"/>
                        </a:defRPr>
                      </a:lvl8pPr>
                      <a:lvl9pPr marL="3657509" algn="l" defTabSz="457189" rtl="0" eaLnBrk="1" latinLnBrk="0" hangingPunct="1">
                        <a:defRPr sz="1900" kern="1200">
                          <a:solidFill>
                            <a:schemeClr val="tx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100" b="1" kern="1200" noProof="0">
                          <a:solidFill>
                            <a:schemeClr val="bg1"/>
                          </a:solidFill>
                          <a:effectLst/>
                          <a:latin typeface="Arial" panose="020B0604020202020204" pitchFamily="34" charset="0"/>
                          <a:ea typeface="+mn-ea"/>
                          <a:cs typeface="Arial" panose="020B0604020202020204" pitchFamily="34" charset="0"/>
                        </a:rPr>
                        <a:t>LEBRI 250 mg C4S (N=99)</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F6F6F"/>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LEBRI 250 mg C2S (N=82)</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F6F6F"/>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834AC5"/>
                    </a:solidFill>
                  </a:tcPr>
                </a:tc>
                <a:extLst>
                  <a:ext uri="{0D108BD9-81ED-4DB2-BD59-A6C34878D82A}">
                    <a16:rowId xmlns:a16="http://schemas.microsoft.com/office/drawing/2014/main" val="2130740575"/>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noProof="0">
                          <a:solidFill>
                            <a:srgbClr val="22346A"/>
                          </a:solidFill>
                          <a:effectLst/>
                          <a:latin typeface="Arial" panose="020B0604020202020204" pitchFamily="34" charset="0"/>
                          <a:cs typeface="Arial" panose="020B0604020202020204" pitchFamily="34" charset="0"/>
                        </a:rPr>
                        <a:t>Pacientes con ≥1 TEAE</a:t>
                      </a:r>
                      <a:endParaRPr lang="es-ES" sz="1100" b="1" noProof="0">
                        <a:solidFill>
                          <a:srgbClr val="22346A"/>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eaLnBrk="1" fontAlgn="auto" latinLnBrk="0" hangingPunct="1">
                        <a:lnSpc>
                          <a:spcPct val="100000"/>
                        </a:lnSpc>
                        <a:spcBef>
                          <a:spcPts val="0"/>
                        </a:spcBef>
                        <a:spcAft>
                          <a:spcPts val="0"/>
                        </a:spcAft>
                        <a:buClrTx/>
                        <a:buSzTx/>
                        <a:buFontTx/>
                        <a:buNone/>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58 (58.6)</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eaLnBrk="1" fontAlgn="auto" latinLnBrk="0" hangingPunct="1">
                        <a:lnSpc>
                          <a:spcPct val="100000"/>
                        </a:lnSpc>
                        <a:spcBef>
                          <a:spcPts val="0"/>
                        </a:spcBef>
                        <a:spcAft>
                          <a:spcPts val="0"/>
                        </a:spcAft>
                        <a:buClrTx/>
                        <a:buSzTx/>
                        <a:buFontTx/>
                        <a:buNone/>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56 (68.3)</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62014403"/>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indent="0" algn="l">
                        <a:lnSpc>
                          <a:spcPct val="100000"/>
                        </a:lnSpc>
                        <a:spcBef>
                          <a:spcPts val="0"/>
                        </a:spcBef>
                        <a:spcAft>
                          <a:spcPts val="0"/>
                        </a:spcAft>
                        <a:tabLst>
                          <a:tab pos="228600" algn="l"/>
                        </a:tabLst>
                      </a:pPr>
                      <a:r>
                        <a:rPr lang="es-ES" sz="1100" b="0" noProof="0">
                          <a:solidFill>
                            <a:srgbClr val="22346A"/>
                          </a:solidFill>
                          <a:effectLst/>
                          <a:latin typeface="Arial" panose="020B0604020202020204" pitchFamily="34" charset="0"/>
                          <a:cs typeface="Arial" panose="020B0604020202020204" pitchFamily="34" charset="0"/>
                        </a:rPr>
                        <a:t>Leve</a:t>
                      </a:r>
                      <a:endParaRPr lang="es-ES" sz="1100" b="0" noProof="0">
                        <a:solidFill>
                          <a:srgbClr val="22346A"/>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26 (26.3)</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31 (37.8)</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1665860419"/>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indent="0" algn="l">
                        <a:lnSpc>
                          <a:spcPct val="100000"/>
                        </a:lnSpc>
                        <a:spcBef>
                          <a:spcPts val="0"/>
                        </a:spcBef>
                        <a:spcAft>
                          <a:spcPts val="0"/>
                        </a:spcAft>
                        <a:tabLst>
                          <a:tab pos="228600" algn="l"/>
                        </a:tabLst>
                      </a:pPr>
                      <a:r>
                        <a:rPr lang="es-ES" sz="1100" b="0" noProof="0">
                          <a:solidFill>
                            <a:srgbClr val="22346A"/>
                          </a:solidFill>
                          <a:effectLst/>
                          <a:latin typeface="Arial" panose="020B0604020202020204" pitchFamily="34" charset="0"/>
                          <a:cs typeface="Arial" panose="020B0604020202020204" pitchFamily="34" charset="0"/>
                        </a:rPr>
                        <a:t>Moderado</a:t>
                      </a:r>
                      <a:endParaRPr lang="es-ES" sz="1100" b="0" noProof="0">
                        <a:solidFill>
                          <a:srgbClr val="22346A"/>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27 (27.3)</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22 (26.8)</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1539184292"/>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indent="0" algn="l">
                        <a:lnSpc>
                          <a:spcPct val="100000"/>
                        </a:lnSpc>
                        <a:spcBef>
                          <a:spcPts val="0"/>
                        </a:spcBef>
                        <a:spcAft>
                          <a:spcPts val="0"/>
                        </a:spcAft>
                        <a:tabLst>
                          <a:tab pos="228600" algn="l"/>
                        </a:tabLst>
                      </a:pPr>
                      <a:r>
                        <a:rPr lang="es-ES" sz="1100" b="0" noProof="0">
                          <a:solidFill>
                            <a:srgbClr val="22346A"/>
                          </a:solidFill>
                          <a:effectLst/>
                          <a:latin typeface="Arial" panose="020B0604020202020204" pitchFamily="34" charset="0"/>
                          <a:cs typeface="Arial" panose="020B0604020202020204" pitchFamily="34" charset="0"/>
                        </a:rPr>
                        <a:t>Grave</a:t>
                      </a:r>
                      <a:endParaRPr lang="es-ES" sz="1100" b="0" noProof="0">
                        <a:solidFill>
                          <a:srgbClr val="22346A"/>
                        </a:solidFill>
                        <a:effectLst/>
                        <a:latin typeface="Arial" panose="020B0604020202020204" pitchFamily="34" charset="0"/>
                        <a:ea typeface="Times New Roman" panose="02020603050405020304" pitchFamily="18" charset="0"/>
                        <a:cs typeface="Arial" panose="020B0604020202020204" pitchFamily="34" charset="0"/>
                      </a:endParaRP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5 (5.1)</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 (3.7)</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601097613"/>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0000"/>
                        </a:lnSpc>
                        <a:spcBef>
                          <a:spcPts val="0"/>
                        </a:spcBef>
                        <a:spcAft>
                          <a:spcPts val="0"/>
                        </a:spcAft>
                      </a:pPr>
                      <a:r>
                        <a:rPr lang="es-ES" sz="1100" b="1" noProof="0">
                          <a:solidFill>
                            <a:srgbClr val="22346A"/>
                          </a:solidFill>
                          <a:effectLst/>
                          <a:latin typeface="Arial" panose="020B0604020202020204" pitchFamily="34" charset="0"/>
                          <a:ea typeface="Calibri"/>
                          <a:cs typeface="Arial" panose="020B0604020202020204" pitchFamily="34" charset="0"/>
                        </a:rPr>
                        <a:t>SAE</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3 (3.0)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22346A"/>
                          </a:solidFill>
                          <a:effectLst/>
                          <a:uLnTx/>
                          <a:uFillTx/>
                          <a:latin typeface="Arial" panose="020B0604020202020204" pitchFamily="34" charset="0"/>
                          <a:ea typeface="Calibri"/>
                          <a:cs typeface="Arial" panose="020B0604020202020204" pitchFamily="34" charset="0"/>
                        </a:rPr>
                        <a:t>2 (2.4)</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513139081"/>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Muertes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600970127"/>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Interrupción del tratamiento del estudio debido a EA</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2 (2.0)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2 (2.4)</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1476792104"/>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Clúster conjuntivitis </a:t>
                      </a:r>
                      <a:r>
                        <a:rPr lang="es-ES" sz="1100" b="1" kern="1200" baseline="30000" noProof="0">
                          <a:solidFill>
                            <a:srgbClr val="22346A"/>
                          </a:solidFill>
                          <a:effectLst/>
                          <a:latin typeface="Arial" panose="020B0604020202020204" pitchFamily="34" charset="0"/>
                          <a:ea typeface="+mn-ea"/>
                          <a:cs typeface="Arial" panose="020B0604020202020204" pitchFamily="34" charset="0"/>
                        </a:rPr>
                        <a:t>†</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4 (4.0)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2 (2.4)</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3444464074"/>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Clúster de queratitis</a:t>
                      </a:r>
                      <a:r>
                        <a:rPr lang="es-ES" sz="1100" b="1" kern="1200" baseline="30000" noProof="0">
                          <a:solidFill>
                            <a:srgbClr val="22346A"/>
                          </a:solidFill>
                          <a:effectLst/>
                          <a:latin typeface="Arial" panose="020B0604020202020204" pitchFamily="34" charset="0"/>
                          <a:ea typeface="+mn-ea"/>
                          <a:cs typeface="Arial" panose="020B0604020202020204" pitchFamily="34" charset="0"/>
                        </a:rPr>
                        <a:t>‡</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4223359323"/>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Infecciones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38 (38.4)</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34 (41.5)</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738223708"/>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algn="l">
                        <a:lnSpc>
                          <a:spcPct val="100000"/>
                        </a:lnSpc>
                        <a:spcBef>
                          <a:spcPts val="0"/>
                        </a:spcBef>
                        <a:spcAft>
                          <a:spcPts val="0"/>
                        </a:spcAft>
                      </a:pPr>
                      <a:r>
                        <a:rPr lang="es-ES" sz="1100" b="0" kern="1200" noProof="0">
                          <a:solidFill>
                            <a:srgbClr val="22346A"/>
                          </a:solidFill>
                          <a:effectLst/>
                          <a:latin typeface="Arial" panose="020B0604020202020204" pitchFamily="34" charset="0"/>
                          <a:ea typeface="+mn-ea"/>
                          <a:cs typeface="Arial" panose="020B0604020202020204" pitchFamily="34" charset="0"/>
                        </a:rPr>
                        <a:t>Posibles infecciones oportunistas</a:t>
                      </a:r>
                      <a:r>
                        <a:rPr lang="es-ES" sz="1100" b="0" kern="1200" baseline="30000" noProof="0">
                          <a:solidFill>
                            <a:srgbClr val="22346A"/>
                          </a:solidFill>
                          <a:effectLst/>
                          <a:latin typeface="Arial" panose="020B0604020202020204" pitchFamily="34" charset="0"/>
                          <a:ea typeface="+mn-ea"/>
                          <a:cs typeface="Arial" panose="020B0604020202020204" pitchFamily="34" charset="0"/>
                        </a:rPr>
                        <a:t>§</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1 (1.0)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2 (2.4)</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1843238887"/>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algn="l">
                        <a:lnSpc>
                          <a:spcPct val="100000"/>
                        </a:lnSpc>
                        <a:spcBef>
                          <a:spcPts val="0"/>
                        </a:spcBef>
                        <a:spcAft>
                          <a:spcPts val="0"/>
                        </a:spcAft>
                      </a:pPr>
                      <a:r>
                        <a:rPr lang="es-ES" sz="1100" b="0" kern="1200" noProof="0">
                          <a:solidFill>
                            <a:srgbClr val="22346A"/>
                          </a:solidFill>
                          <a:effectLst/>
                          <a:latin typeface="Arial" panose="020B0604020202020204" pitchFamily="34" charset="0"/>
                          <a:ea typeface="+mn-ea"/>
                          <a:cs typeface="Arial" panose="020B0604020202020204" pitchFamily="34" charset="0"/>
                        </a:rPr>
                        <a:t>Infecciones por herpes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3 (3.0)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5 (6.1)</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247578947"/>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0000" algn="l">
                        <a:lnSpc>
                          <a:spcPct val="100000"/>
                        </a:lnSpc>
                        <a:spcBef>
                          <a:spcPts val="0"/>
                        </a:spcBef>
                        <a:spcAft>
                          <a:spcPts val="0"/>
                        </a:spcAft>
                      </a:pPr>
                      <a:r>
                        <a:rPr lang="es-ES" sz="1100" b="0" kern="1200" noProof="0">
                          <a:solidFill>
                            <a:srgbClr val="22346A"/>
                          </a:solidFill>
                          <a:effectLst/>
                          <a:latin typeface="Arial" panose="020B0604020202020204" pitchFamily="34" charset="0"/>
                          <a:ea typeface="+mn-ea"/>
                          <a:cs typeface="Arial" panose="020B0604020202020204" pitchFamily="34" charset="0"/>
                        </a:rPr>
                        <a:t>Infecciones parasitarias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375964027"/>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Reacciones en el lugar de la inyección</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1 (1.2)</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2438348961"/>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Neoplasias malignas</a:t>
                      </a:r>
                      <a:r>
                        <a:rPr lang="es-ES" sz="1100" b="1" kern="1200" baseline="30000" noProof="0">
                          <a:solidFill>
                            <a:srgbClr val="22346A"/>
                          </a:solidFill>
                          <a:effectLst/>
                          <a:latin typeface="Arial" panose="020B0604020202020204" pitchFamily="34" charset="0"/>
                          <a:ea typeface="+mn-ea"/>
                          <a:cs typeface="Arial" panose="020B0604020202020204" pitchFamily="34" charset="0"/>
                        </a:rPr>
                        <a:t>‖</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3166191860"/>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Reacciones anafilácticas</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1035227270"/>
                  </a:ext>
                </a:extLst>
              </a:tr>
              <a:tr h="22696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a:lnSpc>
                          <a:spcPct val="100000"/>
                        </a:lnSpc>
                        <a:spcBef>
                          <a:spcPts val="0"/>
                        </a:spcBef>
                        <a:spcAft>
                          <a:spcPts val="0"/>
                        </a:spcAft>
                      </a:pPr>
                      <a:r>
                        <a:rPr lang="es-ES" sz="1100" b="1" kern="1200" noProof="0">
                          <a:solidFill>
                            <a:srgbClr val="22346A"/>
                          </a:solidFill>
                          <a:effectLst/>
                          <a:latin typeface="Arial" panose="020B0604020202020204" pitchFamily="34" charset="0"/>
                          <a:ea typeface="+mn-ea"/>
                          <a:cs typeface="Arial" panose="020B0604020202020204" pitchFamily="34" charset="0"/>
                        </a:rPr>
                        <a:t>Eosinofilia</a:t>
                      </a:r>
                      <a:r>
                        <a:rPr lang="es-ES" sz="1100" b="1" kern="1200" baseline="30000" noProof="0">
                          <a:solidFill>
                            <a:srgbClr val="22346A"/>
                          </a:solidFill>
                          <a:effectLst/>
                          <a:latin typeface="Arial" panose="020B0604020202020204" pitchFamily="34" charset="0"/>
                          <a:ea typeface="+mn-ea"/>
                          <a:cs typeface="Arial" panose="020B0604020202020204" pitchFamily="34" charset="0"/>
                        </a:rPr>
                        <a:t>¶</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0</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566284">
                        <a:lumMod val="40000"/>
                        <a:lumOff val="60000"/>
                        <a:alpha val="24706"/>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s-ES" sz="1100" b="0" kern="1200" noProof="0">
                          <a:solidFill>
                            <a:srgbClr val="22346A"/>
                          </a:solidFill>
                          <a:effectLst/>
                          <a:latin typeface="Arial" panose="020B0604020202020204" pitchFamily="34" charset="0"/>
                          <a:ea typeface="+mn-ea"/>
                          <a:cs typeface="Arial" panose="020B0604020202020204" pitchFamily="34" charset="0"/>
                        </a:rPr>
                        <a:t>1 (1.2)</a:t>
                      </a:r>
                    </a:p>
                  </a:txBody>
                  <a:tcPr marL="90000" marR="90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1D3F1"/>
                      </a:solidFill>
                      <a:prstDash val="solid"/>
                      <a:round/>
                      <a:headEnd type="none" w="med" len="med"/>
                      <a:tailEnd type="none" w="med" len="med"/>
                    </a:lnT>
                    <a:lnB w="12700" cap="flat" cmpd="sng" algn="ctr">
                      <a:solidFill>
                        <a:srgbClr val="E1D3F1"/>
                      </a:solidFill>
                      <a:prstDash val="solid"/>
                      <a:round/>
                      <a:headEnd type="none" w="med" len="med"/>
                      <a:tailEnd type="none" w="med" len="med"/>
                    </a:lnB>
                    <a:lnTlToBr w="12700" cmpd="sng">
                      <a:noFill/>
                      <a:prstDash val="solid"/>
                    </a:lnTlToBr>
                    <a:lnBlToTr w="12700" cmpd="sng">
                      <a:noFill/>
                      <a:prstDash val="solid"/>
                    </a:lnBlToTr>
                    <a:solidFill>
                      <a:srgbClr val="E1D3F1">
                        <a:alpha val="24706"/>
                      </a:srgbClr>
                    </a:solidFill>
                  </a:tcPr>
                </a:tc>
                <a:extLst>
                  <a:ext uri="{0D108BD9-81ED-4DB2-BD59-A6C34878D82A}">
                    <a16:rowId xmlns:a16="http://schemas.microsoft.com/office/drawing/2014/main" val="430801295"/>
                  </a:ext>
                </a:extLst>
              </a:tr>
            </a:tbl>
          </a:graphicData>
        </a:graphic>
      </p:graphicFrame>
      <p:sp>
        <p:nvSpPr>
          <p:cNvPr id="11" name="CuadroTexto 10">
            <a:extLst>
              <a:ext uri="{FF2B5EF4-FFF2-40B4-BE49-F238E27FC236}">
                <a16:creationId xmlns:a16="http://schemas.microsoft.com/office/drawing/2014/main" id="{BA02E0E1-1861-8C1D-7E83-6F02238BFD54}"/>
              </a:ext>
            </a:extLst>
          </p:cNvPr>
          <p:cNvSpPr txBox="1"/>
          <p:nvPr/>
        </p:nvSpPr>
        <p:spPr>
          <a:xfrm>
            <a:off x="8296290" y="2555667"/>
            <a:ext cx="3185665" cy="715089"/>
          </a:xfrm>
          <a:prstGeom prst="round2DiagRect">
            <a:avLst/>
          </a:prstGeom>
          <a:solidFill>
            <a:srgbClr val="CAF5A8"/>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i="0" u="none" strike="noStrike" kern="0" cap="none" spc="0" normalizeH="0" baseline="0" noProof="0">
                <a:ln>
                  <a:noFill/>
                </a:ln>
                <a:solidFill>
                  <a:srgbClr val="22346A"/>
                </a:solidFill>
                <a:effectLst/>
                <a:uLnTx/>
                <a:uFillTx/>
                <a:latin typeface="Arial"/>
              </a:rPr>
              <a:t>Los datos de seguridad son consistentes con estudios previos de lebrikizumab en pacientes con DA moderada a grave.</a:t>
            </a:r>
            <a:r>
              <a:rPr kumimoji="0" lang="es-ES" sz="1200" i="0" u="none" strike="noStrike" kern="0" cap="none" spc="0" normalizeH="0" baseline="30000" noProof="0">
                <a:ln>
                  <a:noFill/>
                </a:ln>
                <a:solidFill>
                  <a:srgbClr val="22346A"/>
                </a:solidFill>
                <a:effectLst/>
                <a:uLnTx/>
                <a:uFillTx/>
                <a:latin typeface="Arial"/>
              </a:rPr>
              <a:t>1</a:t>
            </a:r>
            <a:endParaRPr kumimoji="0" lang="en-US" sz="1200" i="0" u="none" strike="noStrike" kern="0" cap="none" spc="0" normalizeH="0" baseline="30000" noProof="0">
              <a:ln>
                <a:noFill/>
              </a:ln>
              <a:solidFill>
                <a:srgbClr val="22346A"/>
              </a:solidFill>
              <a:effectLst/>
              <a:uLnTx/>
              <a:uFillTx/>
              <a:latin typeface="Arial"/>
            </a:endParaRPr>
          </a:p>
        </p:txBody>
      </p:sp>
      <p:sp>
        <p:nvSpPr>
          <p:cNvPr id="12" name="CuadroTexto 11">
            <a:extLst>
              <a:ext uri="{FF2B5EF4-FFF2-40B4-BE49-F238E27FC236}">
                <a16:creationId xmlns:a16="http://schemas.microsoft.com/office/drawing/2014/main" id="{8D052330-17EB-B196-3199-F5CCB680653E}"/>
              </a:ext>
            </a:extLst>
          </p:cNvPr>
          <p:cNvSpPr txBox="1"/>
          <p:nvPr/>
        </p:nvSpPr>
        <p:spPr>
          <a:xfrm>
            <a:off x="8296290" y="3383141"/>
            <a:ext cx="2063446" cy="510778"/>
          </a:xfrm>
          <a:prstGeom prst="round2DiagRect">
            <a:avLst/>
          </a:prstGeom>
          <a:solidFill>
            <a:srgbClr val="CAF5A8"/>
          </a:solid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200" i="0" u="none" strike="noStrike" kern="0" cap="none" spc="0" normalizeH="0" baseline="0" noProof="0">
                <a:ln>
                  <a:noFill/>
                </a:ln>
                <a:solidFill>
                  <a:srgbClr val="22346A"/>
                </a:solidFill>
                <a:effectLst/>
                <a:uLnTx/>
                <a:uFillTx/>
                <a:latin typeface="Arial"/>
              </a:rPr>
              <a:t>No se observaron nuevas señales de seguridad.</a:t>
            </a:r>
            <a:r>
              <a:rPr kumimoji="0" lang="es-ES" sz="1200" i="0" u="none" strike="noStrike" kern="0" cap="none" spc="0" normalizeH="0" baseline="30000" noProof="0">
                <a:ln>
                  <a:noFill/>
                </a:ln>
                <a:solidFill>
                  <a:srgbClr val="22346A"/>
                </a:solidFill>
                <a:effectLst/>
                <a:uLnTx/>
                <a:uFillTx/>
                <a:latin typeface="Arial"/>
              </a:rPr>
              <a:t>1</a:t>
            </a:r>
            <a:endParaRPr kumimoji="0" lang="en-US" sz="1200" i="0" u="none" strike="noStrike" kern="0" cap="none" spc="0" normalizeH="0" baseline="30000" noProof="0">
              <a:ln>
                <a:noFill/>
              </a:ln>
              <a:solidFill>
                <a:srgbClr val="22346A"/>
              </a:solidFill>
              <a:effectLst/>
              <a:uLnTx/>
              <a:uFillTx/>
              <a:latin typeface="Arial"/>
            </a:endParaRPr>
          </a:p>
        </p:txBody>
      </p:sp>
      <p:sp>
        <p:nvSpPr>
          <p:cNvPr id="2" name="Marcador de pie de página 76">
            <a:extLst>
              <a:ext uri="{FF2B5EF4-FFF2-40B4-BE49-F238E27FC236}">
                <a16:creationId xmlns:a16="http://schemas.microsoft.com/office/drawing/2014/main" id="{9BD03C51-B69A-36F4-2DC3-D8BA5D109DE2}"/>
              </a:ext>
            </a:extLst>
          </p:cNvPr>
          <p:cNvSpPr txBox="1">
            <a:spLocks/>
          </p:cNvSpPr>
          <p:nvPr/>
        </p:nvSpPr>
        <p:spPr>
          <a:xfrm>
            <a:off x="1441342" y="5740520"/>
            <a:ext cx="9074258" cy="88631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Los datos son n (%). † Incluye conjuntivitis, conjuntivitis alérgica y conjuntivitis viral, ‡ Incluye queratitis, queratoconjuntivitis atópica, queratitis alérgica, queratitis ulcerosa y queratoconjuntivitis vernal. § Todas las posibles infecciones oportunistas se evaluaron como no oportunistas según los criterios de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ea typeface="+mn-ea"/>
                <a:cs typeface="Arial" panose="020B0604020202020204" pitchFamily="34" charset="0"/>
              </a:rPr>
              <a:t>Winthrop</a:t>
            </a: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 ‖Incluye tanto el CPNM como las neoplasias malignas, excluyendo el CPNM. ¶Eosinofilia reportada como TEAE. </a:t>
            </a:r>
            <a:b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b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DA: dermatitis atópica; EA: evento adverso; LEBRI, lebrikizumab; TEAE: evento adverso emergente del tratamiento; c2s, cada 2 semanas; c4s, cada 4 semanas. SAE,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ea typeface="+mn-ea"/>
                <a:cs typeface="Arial" panose="020B0604020202020204" pitchFamily="34" charset="0"/>
              </a:rPr>
              <a:t>serious</a:t>
            </a: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 adverse evento</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b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1. Serra-Baldrich E, Warren RB, Guttman-</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ea typeface="+mn-ea"/>
                <a:cs typeface="Arial" panose="020B0604020202020204" pitchFamily="34" charset="0"/>
              </a:rPr>
              <a:t>Yassky</a:t>
            </a: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A6A6A6"/>
                </a:solidFill>
                <a:effectLst/>
                <a:uLnTx/>
                <a:uFillTx/>
                <a:latin typeface="Arial" panose="020B0604020202020204" pitchFamily="34" charset="0"/>
                <a:ea typeface="+mn-ea"/>
                <a:cs typeface="Arial" panose="020B0604020202020204" pitchFamily="34" charset="0"/>
              </a:rPr>
              <a:t>E,et</a:t>
            </a:r>
            <a:r>
              <a:rPr kumimoji="0" lang="es-ES" sz="700" b="0" i="0" u="none" strike="noStrike" kern="1200" cap="none" spc="0" normalizeH="0" baseline="0" noProof="0">
                <a:ln>
                  <a:noFill/>
                </a:ln>
                <a:solidFill>
                  <a:srgbClr val="A6A6A6"/>
                </a:solidFill>
                <a:effectLst/>
                <a:uLnTx/>
                <a:uFillTx/>
                <a:latin typeface="Arial" panose="020B0604020202020204" pitchFamily="34" charset="0"/>
                <a:ea typeface="+mn-ea"/>
                <a:cs typeface="Arial" panose="020B0604020202020204" pitchFamily="34" charset="0"/>
              </a:rPr>
              <a:t> al. Eficacia y seguridad sostenida de lebrikizumab durante dos años en pacientes con dermatitis atópica de moderada a grave. Poster P3104 presentado en la AEDV 2024; 22-25 Mayo 2024; Madrid, España.</a:t>
            </a:r>
          </a:p>
        </p:txBody>
      </p:sp>
    </p:spTree>
    <p:extLst>
      <p:ext uri="{BB962C8B-B14F-4D97-AF65-F5344CB8AC3E}">
        <p14:creationId xmlns:p14="http://schemas.microsoft.com/office/powerpoint/2010/main" val="441268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103193"/>
            <a:ext cx="10710038" cy="903218"/>
          </a:xfrm>
        </p:spPr>
        <p:txBody>
          <a:bodyPr>
            <a:noAutofit/>
          </a:bodyPr>
          <a:lstStyle/>
          <a:p>
            <a:r>
              <a:rPr lang="es-ES"/>
              <a:t>Resumen de seguridad</a:t>
            </a:r>
          </a:p>
        </p:txBody>
      </p:sp>
      <p:sp>
        <p:nvSpPr>
          <p:cNvPr id="4" name="Marcador de pie de página 76">
            <a:extLst>
              <a:ext uri="{FF2B5EF4-FFF2-40B4-BE49-F238E27FC236}">
                <a16:creationId xmlns:a16="http://schemas.microsoft.com/office/drawing/2014/main" id="{D16D2446-67A2-D276-FBF4-BE9C5C7F67C7}"/>
              </a:ext>
            </a:extLst>
          </p:cNvPr>
          <p:cNvSpPr txBox="1">
            <a:spLocks/>
          </p:cNvSpPr>
          <p:nvPr/>
        </p:nvSpPr>
        <p:spPr>
          <a:xfrm>
            <a:off x="1424564" y="5892175"/>
            <a:ext cx="9074258" cy="88631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kern="0">
                <a:solidFill>
                  <a:srgbClr val="A6A6A6"/>
                </a:solidFill>
                <a:latin typeface="Arial"/>
              </a:rPr>
              <a:t>* Pacientes que reportan cualquier acontecimiento adverso desde la semana 0 hasta la semana 52 en pacientes que reciben una dosis o más de lebrikizumab en </a:t>
            </a:r>
            <a:r>
              <a:rPr lang="es-ES" sz="700" kern="0" err="1">
                <a:solidFill>
                  <a:srgbClr val="A6A6A6"/>
                </a:solidFill>
                <a:latin typeface="Arial"/>
              </a:rPr>
              <a:t>ADvocate</a:t>
            </a:r>
            <a:r>
              <a:rPr lang="es-ES" sz="700" kern="0">
                <a:solidFill>
                  <a:srgbClr val="A6A6A6"/>
                </a:solidFill>
                <a:latin typeface="Arial"/>
              </a:rPr>
              <a:t> 1 y 2.</a:t>
            </a:r>
            <a:r>
              <a:rPr lang="es-ES" sz="700" kern="0" baseline="30000">
                <a:solidFill>
                  <a:srgbClr val="A6A6A6"/>
                </a:solidFill>
                <a:latin typeface="Arial"/>
              </a:rPr>
              <a:t>3</a:t>
            </a:r>
          </a:p>
          <a:p>
            <a:pPr>
              <a:defRPr/>
            </a:pPr>
            <a:endParaRPr lang="es-ES" sz="700" b="1" kern="0">
              <a:solidFill>
                <a:srgbClr val="A6A6A6"/>
              </a:solidFill>
              <a:latin typeface="Arial"/>
              <a:ea typeface="Times New Roman" panose="02020603050405020304" pitchFamily="18" charset="0"/>
              <a:cs typeface="Arial" panose="020B0604020202020204" pitchFamily="34" charset="0"/>
            </a:endParaRPr>
          </a:p>
          <a:p>
            <a:pPr>
              <a:defRPr/>
            </a:pPr>
            <a:r>
              <a:rPr lang="es-ES" sz="700" b="1" kern="0">
                <a:solidFill>
                  <a:srgbClr val="A6A6A6"/>
                </a:solidFill>
                <a:latin typeface="Arial"/>
                <a:ea typeface="Times New Roman" panose="02020603050405020304" pitchFamily="18" charset="0"/>
                <a:cs typeface="Arial" panose="020B0604020202020204" pitchFamily="34" charset="0"/>
              </a:rPr>
              <a:t>1</a:t>
            </a:r>
            <a:r>
              <a:rPr lang="es-ES" sz="700" kern="0">
                <a:solidFill>
                  <a:srgbClr val="A6A6A6"/>
                </a:solidFill>
                <a:latin typeface="Arial"/>
                <a:ea typeface="Times New Roman" panose="02020603050405020304" pitchFamily="18" charset="0"/>
                <a:cs typeface="Arial" panose="020B0604020202020204" pitchFamily="34" charset="0"/>
              </a:rPr>
              <a:t>. Ficha técnica de EBGLYSS® (lebrikizumab). Disponible en: https://cima.aemps.es/cima/dochtml/ft/1231765007/. Último acceso: septiembre 2024; </a:t>
            </a:r>
            <a:r>
              <a:rPr lang="da-DK" sz="700" b="1" kern="0">
                <a:solidFill>
                  <a:srgbClr val="A6A6A6"/>
                </a:solidFill>
                <a:latin typeface="Arial"/>
                <a:ea typeface="Times New Roman" panose="02020603050405020304" pitchFamily="18" charset="0"/>
                <a:cs typeface="Arial" panose="020B0604020202020204" pitchFamily="34" charset="0"/>
              </a:rPr>
              <a:t>2. </a:t>
            </a:r>
            <a:r>
              <a:rPr lang="da-DK" sz="700" kern="0">
                <a:solidFill>
                  <a:srgbClr val="A6A6A6"/>
                </a:solidFill>
                <a:latin typeface="Arial"/>
                <a:ea typeface="Times New Roman" panose="02020603050405020304" pitchFamily="18" charset="0"/>
                <a:cs typeface="Arial" panose="020B0604020202020204" pitchFamily="34" charset="0"/>
              </a:rPr>
              <a:t>Silverberg JI, et al. </a:t>
            </a:r>
            <a:r>
              <a:rPr lang="en-US" sz="700" kern="0">
                <a:solidFill>
                  <a:srgbClr val="A6A6A6"/>
                </a:solidFill>
                <a:latin typeface="Arial"/>
                <a:ea typeface="Times New Roman" panose="02020603050405020304" pitchFamily="18" charset="0"/>
                <a:cs typeface="Arial" panose="020B0604020202020204" pitchFamily="34" charset="0"/>
              </a:rPr>
              <a:t>Two Phase 3 Trials of Lebrikizumab for Moderate-to-Severe Atopic Dermatitis. </a:t>
            </a:r>
            <a:r>
              <a:rPr lang="da-DK" sz="700" kern="0">
                <a:solidFill>
                  <a:srgbClr val="A6A6A6"/>
                </a:solidFill>
                <a:latin typeface="Arial"/>
                <a:ea typeface="Times New Roman" panose="02020603050405020304" pitchFamily="18" charset="0"/>
                <a:cs typeface="Arial" panose="020B0604020202020204" pitchFamily="34" charset="0"/>
              </a:rPr>
              <a:t>N Engl J Med. 2023;388(12):1080-1091 </a:t>
            </a:r>
            <a:r>
              <a:rPr lang="da-DK" sz="700" b="1" kern="0">
                <a:solidFill>
                  <a:srgbClr val="A6A6A6"/>
                </a:solidFill>
                <a:latin typeface="Arial"/>
                <a:ea typeface="Times New Roman" panose="02020603050405020304" pitchFamily="18" charset="0"/>
                <a:cs typeface="Arial" panose="020B0604020202020204" pitchFamily="34" charset="0"/>
              </a:rPr>
              <a:t>3. </a:t>
            </a:r>
            <a:r>
              <a:rPr lang="da-DK" sz="700" kern="0">
                <a:solidFill>
                  <a:srgbClr val="A6A6A6"/>
                </a:solidFill>
                <a:latin typeface="Arial"/>
                <a:ea typeface="Times New Roman" panose="02020603050405020304" pitchFamily="18" charset="0"/>
                <a:cs typeface="Arial" panose="020B0604020202020204" pitchFamily="34" charset="0"/>
              </a:rPr>
              <a:t>Blauvelt A, et al. </a:t>
            </a:r>
            <a:r>
              <a:rPr lang="en-US" sz="700" kern="0">
                <a:solidFill>
                  <a:srgbClr val="A6A6A6"/>
                </a:solidFill>
                <a:latin typeface="Arial"/>
                <a:ea typeface="Times New Roman" panose="02020603050405020304" pitchFamily="18" charset="0"/>
                <a:cs typeface="Arial" panose="020B0604020202020204" pitchFamily="34" charset="0"/>
              </a:rPr>
              <a:t>Efficacy and safety of lebrikizumab in moderate to severe atopic dermatitis: 52-week results of two randomized double-blinded placebo-controlled phase III trials. </a:t>
            </a:r>
            <a:r>
              <a:rPr lang="da-DK" sz="700" kern="0">
                <a:solidFill>
                  <a:srgbClr val="A6A6A6"/>
                </a:solidFill>
                <a:latin typeface="Arial"/>
                <a:ea typeface="Times New Roman" panose="02020603050405020304" pitchFamily="18" charset="0"/>
                <a:cs typeface="Arial" panose="020B0604020202020204" pitchFamily="34" charset="0"/>
              </a:rPr>
              <a:t>Br J Dermatol. 2023;188(6):740-748 </a:t>
            </a:r>
            <a:r>
              <a:rPr lang="da-DK" sz="700" b="1" kern="0">
                <a:solidFill>
                  <a:srgbClr val="A6A6A6"/>
                </a:solidFill>
                <a:latin typeface="Arial"/>
                <a:ea typeface="Times New Roman" panose="02020603050405020304" pitchFamily="18" charset="0"/>
                <a:cs typeface="Arial" panose="020B0604020202020204" pitchFamily="34" charset="0"/>
              </a:rPr>
              <a:t>4. </a:t>
            </a:r>
            <a:r>
              <a:rPr lang="de-DE" sz="700" kern="0">
                <a:solidFill>
                  <a:srgbClr val="A6A6A6"/>
                </a:solidFill>
                <a:latin typeface="Arial"/>
                <a:ea typeface="Times New Roman" panose="02020603050405020304" pitchFamily="18" charset="0"/>
                <a:cs typeface="Arial" panose="020B0604020202020204" pitchFamily="34" charset="0"/>
              </a:rPr>
              <a:t>Stein Gold L, et al. </a:t>
            </a:r>
            <a:r>
              <a:rPr lang="en-US" sz="700" kern="0">
                <a:solidFill>
                  <a:srgbClr val="A6A6A6"/>
                </a:solidFill>
                <a:latin typeface="Arial"/>
                <a:ea typeface="Times New Roman" panose="02020603050405020304" pitchFamily="18" charset="0"/>
                <a:cs typeface="Arial" panose="020B0604020202020204" pitchFamily="34" charset="0"/>
              </a:rPr>
              <a:t>Safety of Lebrikizumab in Adults and Adolescents with Moderate-to-Severe Atopic Dermatitis: An Integrated Analysis of Eight Clinical Trials. </a:t>
            </a:r>
            <a:r>
              <a:rPr lang="de-DE" sz="700" kern="0">
                <a:solidFill>
                  <a:srgbClr val="A6A6A6"/>
                </a:solidFill>
                <a:latin typeface="Arial"/>
                <a:ea typeface="Times New Roman" panose="02020603050405020304" pitchFamily="18" charset="0"/>
                <a:cs typeface="Arial" panose="020B0604020202020204" pitchFamily="34" charset="0"/>
              </a:rPr>
              <a:t>Am J </a:t>
            </a:r>
            <a:r>
              <a:rPr lang="de-DE" sz="700" kern="0" err="1">
                <a:solidFill>
                  <a:srgbClr val="A6A6A6"/>
                </a:solidFill>
                <a:latin typeface="Arial"/>
                <a:ea typeface="Times New Roman" panose="02020603050405020304" pitchFamily="18" charset="0"/>
                <a:cs typeface="Arial" panose="020B0604020202020204" pitchFamily="34" charset="0"/>
              </a:rPr>
              <a:t>Clin</a:t>
            </a:r>
            <a:r>
              <a:rPr lang="de-DE" sz="700" kern="0">
                <a:solidFill>
                  <a:srgbClr val="A6A6A6"/>
                </a:solidFill>
                <a:latin typeface="Arial"/>
                <a:ea typeface="Times New Roman" panose="02020603050405020304" pitchFamily="18" charset="0"/>
                <a:cs typeface="Arial" panose="020B0604020202020204" pitchFamily="34" charset="0"/>
              </a:rPr>
              <a:t> </a:t>
            </a:r>
            <a:r>
              <a:rPr lang="de-DE" sz="700" kern="0" err="1">
                <a:solidFill>
                  <a:srgbClr val="A6A6A6"/>
                </a:solidFill>
                <a:latin typeface="Arial"/>
                <a:ea typeface="Times New Roman" panose="02020603050405020304" pitchFamily="18" charset="0"/>
                <a:cs typeface="Arial" panose="020B0604020202020204" pitchFamily="34" charset="0"/>
              </a:rPr>
              <a:t>Derm</a:t>
            </a:r>
            <a:r>
              <a:rPr lang="de-DE" sz="700" kern="0">
                <a:solidFill>
                  <a:srgbClr val="A6A6A6"/>
                </a:solidFill>
                <a:latin typeface="Arial"/>
                <a:ea typeface="Times New Roman" panose="02020603050405020304" pitchFamily="18" charset="0"/>
                <a:cs typeface="Arial" panose="020B0604020202020204" pitchFamily="34" charset="0"/>
              </a:rPr>
              <a:t>. 2023; 2023;24:595-607.</a:t>
            </a:r>
            <a:r>
              <a:rPr lang="de-DE" sz="700" b="1" kern="0">
                <a:solidFill>
                  <a:srgbClr val="A6A6A6"/>
                </a:solidFill>
                <a:latin typeface="Arial"/>
                <a:ea typeface="Times New Roman" panose="02020603050405020304" pitchFamily="18" charset="0"/>
                <a:cs typeface="Arial" panose="020B0604020202020204" pitchFamily="34" charset="0"/>
              </a:rPr>
              <a:t> 5. </a:t>
            </a:r>
            <a:r>
              <a:rPr lang="en-US" sz="700" kern="0">
                <a:solidFill>
                  <a:srgbClr val="A6A6A6"/>
                </a:solidFill>
                <a:latin typeface="Arial"/>
                <a:ea typeface="Times New Roman" panose="02020603050405020304" pitchFamily="18" charset="0"/>
                <a:cs typeface="Arial" panose="020B0604020202020204" pitchFamily="34" charset="0"/>
              </a:rPr>
              <a:t>Guttman-</a:t>
            </a:r>
            <a:r>
              <a:rPr lang="en-US" sz="700" kern="0" err="1">
                <a:solidFill>
                  <a:srgbClr val="A6A6A6"/>
                </a:solidFill>
                <a:latin typeface="Arial"/>
                <a:ea typeface="Times New Roman" panose="02020603050405020304" pitchFamily="18" charset="0"/>
                <a:cs typeface="Arial" panose="020B0604020202020204" pitchFamily="34" charset="0"/>
              </a:rPr>
              <a:t>Yassky</a:t>
            </a:r>
            <a:r>
              <a:rPr lang="en-US" sz="700" kern="0">
                <a:solidFill>
                  <a:srgbClr val="A6A6A6"/>
                </a:solidFill>
                <a:latin typeface="Arial"/>
                <a:ea typeface="Times New Roman" panose="02020603050405020304" pitchFamily="18" charset="0"/>
                <a:cs typeface="Arial" panose="020B0604020202020204" pitchFamily="34" charset="0"/>
              </a:rPr>
              <a:t> E, et al. Efficacy and Safety of Lebrikizumab Is Maintained to Two Years in Patients With Moderate-to-Severe Atopic Dermatitis. SKIN The Journal of Cutaneous Medicine. 2023 Nov;7(6), s271</a:t>
            </a:r>
            <a:endParaRPr lang="es-ES" sz="700" kern="0">
              <a:solidFill>
                <a:srgbClr val="A6A6A6"/>
              </a:solidFill>
              <a:latin typeface="Arial"/>
            </a:endParaRPr>
          </a:p>
        </p:txBody>
      </p:sp>
      <p:sp>
        <p:nvSpPr>
          <p:cNvPr id="2" name="CuadroTexto 1">
            <a:extLst>
              <a:ext uri="{FF2B5EF4-FFF2-40B4-BE49-F238E27FC236}">
                <a16:creationId xmlns:a16="http://schemas.microsoft.com/office/drawing/2014/main" id="{2C35FEA4-8BA9-7015-609F-1B3FA6031344}"/>
              </a:ext>
            </a:extLst>
          </p:cNvPr>
          <p:cNvSpPr txBox="1"/>
          <p:nvPr/>
        </p:nvSpPr>
        <p:spPr>
          <a:xfrm>
            <a:off x="661395" y="1491180"/>
            <a:ext cx="2710455" cy="4188150"/>
          </a:xfrm>
          <a:prstGeom prst="roundRect">
            <a:avLst>
              <a:gd name="adj" fmla="val 10270"/>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144000" rIns="46800" bIns="46800" anchor="ctr">
            <a:noAutofit/>
          </a:bodyPr>
          <a:lstStyle/>
          <a:p>
            <a:pPr marR="0" lvl="0" algn="l"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Las reacciones adversas más frecuentes son</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1 </a:t>
            </a:r>
            <a:r>
              <a:rPr kumimoji="0" lang="es-ES" sz="1300" b="0" i="0" u="none" strike="noStrike" kern="0" cap="none" spc="0" normalizeH="0" baseline="0" noProof="0">
                <a:ln>
                  <a:noFill/>
                </a:ln>
                <a:solidFill>
                  <a:srgbClr val="002855"/>
                </a:solidFill>
                <a:effectLst/>
                <a:uLnTx/>
                <a:uFillTx/>
                <a:latin typeface="Arial" panose="020B0604020202020204" pitchFamily="34" charset="0"/>
              </a:rPr>
              <a:t>:</a:t>
            </a:r>
          </a:p>
          <a:p>
            <a:pPr marL="225425" lvl="1" indent="-169863">
              <a:lnSpc>
                <a:spcPct val="120000"/>
              </a:lnSpc>
              <a:spcAft>
                <a:spcPts val="600"/>
              </a:spcAft>
              <a:buClr>
                <a:srgbClr val="CAF5A8"/>
              </a:buClr>
              <a:buFont typeface="Arial" panose="020B0604020202020204" pitchFamily="34" charset="0"/>
              <a:buChar char="•"/>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Conjuntivitis (6,9%)</a:t>
            </a:r>
          </a:p>
          <a:p>
            <a:pPr marL="225425" lvl="1" indent="-169863">
              <a:lnSpc>
                <a:spcPct val="120000"/>
              </a:lnSpc>
              <a:spcAft>
                <a:spcPts val="600"/>
              </a:spcAft>
              <a:buClr>
                <a:srgbClr val="CAF5A8"/>
              </a:buClr>
              <a:buFont typeface="Arial" panose="020B0604020202020204" pitchFamily="34" charset="0"/>
              <a:buChar char="•"/>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Reacciones en el lugar de </a:t>
            </a:r>
            <a:br>
              <a:rPr kumimoji="0" lang="es-ES" sz="1300" b="0" i="0" u="none" strike="noStrike" kern="0" cap="none" spc="0" normalizeH="0" baseline="0" noProof="0">
                <a:ln>
                  <a:noFill/>
                </a:ln>
                <a:solidFill>
                  <a:srgbClr val="002855"/>
                </a:solidFill>
                <a:effectLst/>
                <a:uLnTx/>
                <a:uFillTx/>
                <a:latin typeface="Arial" panose="020B0604020202020204" pitchFamily="34" charset="0"/>
              </a:rPr>
            </a:br>
            <a:r>
              <a:rPr kumimoji="0" lang="es-ES" sz="1300" b="0" i="0" u="none" strike="noStrike" kern="0" cap="none" spc="0" normalizeH="0" baseline="0" noProof="0">
                <a:ln>
                  <a:noFill/>
                </a:ln>
                <a:solidFill>
                  <a:srgbClr val="002855"/>
                </a:solidFill>
                <a:effectLst/>
                <a:uLnTx/>
                <a:uFillTx/>
                <a:latin typeface="Arial" panose="020B0604020202020204" pitchFamily="34" charset="0"/>
              </a:rPr>
              <a:t>la inyección (2,6%)</a:t>
            </a:r>
          </a:p>
          <a:p>
            <a:pPr marL="225425" lvl="1" indent="-169863">
              <a:lnSpc>
                <a:spcPct val="120000"/>
              </a:lnSpc>
              <a:spcAft>
                <a:spcPts val="600"/>
              </a:spcAft>
              <a:buClr>
                <a:srgbClr val="CAF5A8"/>
              </a:buClr>
              <a:buFont typeface="Arial" panose="020B0604020202020204" pitchFamily="34" charset="0"/>
              <a:buChar char="•"/>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Conjuntivitis alérgica (1,8%)</a:t>
            </a:r>
          </a:p>
          <a:p>
            <a:pPr marL="225425" lvl="1" indent="-169863">
              <a:lnSpc>
                <a:spcPct val="120000"/>
              </a:lnSpc>
              <a:spcAft>
                <a:spcPts val="600"/>
              </a:spcAft>
              <a:buClr>
                <a:srgbClr val="CAF5A8"/>
              </a:buClr>
              <a:buFont typeface="Arial" panose="020B0604020202020204" pitchFamily="34" charset="0"/>
              <a:buChar char="•"/>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Ojo seco (1,4%)</a:t>
            </a:r>
          </a:p>
        </p:txBody>
      </p:sp>
      <p:sp>
        <p:nvSpPr>
          <p:cNvPr id="5" name="CuadroTexto 4">
            <a:extLst>
              <a:ext uri="{FF2B5EF4-FFF2-40B4-BE49-F238E27FC236}">
                <a16:creationId xmlns:a16="http://schemas.microsoft.com/office/drawing/2014/main" id="{83F31CA3-BBD6-B54D-68D1-97E8B8933D75}"/>
              </a:ext>
            </a:extLst>
          </p:cNvPr>
          <p:cNvSpPr txBox="1"/>
          <p:nvPr/>
        </p:nvSpPr>
        <p:spPr>
          <a:xfrm>
            <a:off x="3709692" y="1491179"/>
            <a:ext cx="7747880" cy="903219"/>
          </a:xfrm>
          <a:prstGeom prst="roundRect">
            <a:avLst>
              <a:gd name="adj" fmla="val 26038"/>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R="0" lvl="0" algn="ctr"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La mayoría de los acontecimientos adversos no fueron graves, </a:t>
            </a:r>
            <a:br>
              <a:rPr kumimoji="0" lang="es-ES" sz="1300" b="0" i="0" u="none" strike="noStrike" kern="0" cap="none" spc="0" normalizeH="0" baseline="0" noProof="0">
                <a:ln>
                  <a:noFill/>
                </a:ln>
                <a:solidFill>
                  <a:srgbClr val="002855"/>
                </a:solidFill>
                <a:effectLst/>
                <a:uLnTx/>
                <a:uFillTx/>
                <a:latin typeface="Arial" panose="020B0604020202020204" pitchFamily="34" charset="0"/>
              </a:rPr>
            </a:br>
            <a:r>
              <a:rPr kumimoji="0" lang="es-ES" sz="1300" b="0" i="0" u="none" strike="noStrike" kern="0" cap="none" spc="0" normalizeH="0" baseline="0" noProof="0">
                <a:ln>
                  <a:noFill/>
                </a:ln>
                <a:solidFill>
                  <a:srgbClr val="002855"/>
                </a:solidFill>
                <a:effectLst/>
                <a:uLnTx/>
                <a:uFillTx/>
                <a:latin typeface="Arial" panose="020B0604020202020204" pitchFamily="34" charset="0"/>
              </a:rPr>
              <a:t>de intensidad leve o moderada</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2,3</a:t>
            </a:r>
          </a:p>
        </p:txBody>
      </p:sp>
      <p:sp>
        <p:nvSpPr>
          <p:cNvPr id="6" name="CuadroTexto 5">
            <a:extLst>
              <a:ext uri="{FF2B5EF4-FFF2-40B4-BE49-F238E27FC236}">
                <a16:creationId xmlns:a16="http://schemas.microsoft.com/office/drawing/2014/main" id="{E8FB277A-FE90-99F4-2549-D5FFF9FD469C}"/>
              </a:ext>
            </a:extLst>
          </p:cNvPr>
          <p:cNvSpPr txBox="1"/>
          <p:nvPr/>
        </p:nvSpPr>
        <p:spPr>
          <a:xfrm>
            <a:off x="3709692" y="2652836"/>
            <a:ext cx="7763763" cy="555537"/>
          </a:xfrm>
          <a:prstGeom prst="roundRect">
            <a:avLst>
              <a:gd name="adj" fmla="val 27891"/>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R="0" lvl="0" algn="ctr"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La tasa de interrupción del tratamiento fue baja y comparable a placebo</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2,3</a:t>
            </a:r>
          </a:p>
        </p:txBody>
      </p:sp>
      <p:sp>
        <p:nvSpPr>
          <p:cNvPr id="7" name="CuadroTexto 6">
            <a:extLst>
              <a:ext uri="{FF2B5EF4-FFF2-40B4-BE49-F238E27FC236}">
                <a16:creationId xmlns:a16="http://schemas.microsoft.com/office/drawing/2014/main" id="{24215714-F3B2-04E8-2206-B1D7FDFF2896}"/>
              </a:ext>
            </a:extLst>
          </p:cNvPr>
          <p:cNvSpPr txBox="1"/>
          <p:nvPr/>
        </p:nvSpPr>
        <p:spPr>
          <a:xfrm>
            <a:off x="3709692" y="3466811"/>
            <a:ext cx="7763763" cy="555537"/>
          </a:xfrm>
          <a:prstGeom prst="roundRect">
            <a:avLst>
              <a:gd name="adj" fmla="val 27891"/>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R="0" lvl="0" algn="ctr"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La incidencia de reacciones en el lugar de la inyección fue baja</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2,3</a:t>
            </a:r>
          </a:p>
        </p:txBody>
      </p:sp>
      <p:sp>
        <p:nvSpPr>
          <p:cNvPr id="9" name="CuadroTexto 8">
            <a:extLst>
              <a:ext uri="{FF2B5EF4-FFF2-40B4-BE49-F238E27FC236}">
                <a16:creationId xmlns:a16="http://schemas.microsoft.com/office/drawing/2014/main" id="{BD6A407C-3515-8188-6400-FCA4F3DABD9D}"/>
              </a:ext>
            </a:extLst>
          </p:cNvPr>
          <p:cNvSpPr txBox="1"/>
          <p:nvPr/>
        </p:nvSpPr>
        <p:spPr>
          <a:xfrm>
            <a:off x="3709692" y="4280786"/>
            <a:ext cx="7763763" cy="555537"/>
          </a:xfrm>
          <a:prstGeom prst="roundRect">
            <a:avLst>
              <a:gd name="adj" fmla="val 27891"/>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R="0" lvl="0" algn="ctr"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El perfil de seguridad en adultos y adolescentes es consistente con o sin uso de corticoides tópicos</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4</a:t>
            </a:r>
          </a:p>
        </p:txBody>
      </p:sp>
      <p:sp>
        <p:nvSpPr>
          <p:cNvPr id="10" name="CuadroTexto 9">
            <a:extLst>
              <a:ext uri="{FF2B5EF4-FFF2-40B4-BE49-F238E27FC236}">
                <a16:creationId xmlns:a16="http://schemas.microsoft.com/office/drawing/2014/main" id="{E09A6000-9953-B512-3F95-19C66883E8DB}"/>
              </a:ext>
            </a:extLst>
          </p:cNvPr>
          <p:cNvSpPr txBox="1"/>
          <p:nvPr/>
        </p:nvSpPr>
        <p:spPr>
          <a:xfrm>
            <a:off x="3709692" y="5094760"/>
            <a:ext cx="7763763" cy="555537"/>
          </a:xfrm>
          <a:prstGeom prst="roundRect">
            <a:avLst>
              <a:gd name="adj" fmla="val 27891"/>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marR="0" lvl="0" algn="ctr" defTabSz="914400" eaLnBrk="1" fontAlgn="auto" latinLnBrk="0" hangingPunct="1">
              <a:lnSpc>
                <a:spcPct val="120000"/>
              </a:lnSpc>
              <a:spcBef>
                <a:spcPts val="0"/>
              </a:spcBef>
              <a:spcAft>
                <a:spcPts val="600"/>
              </a:spcAft>
              <a:buClr>
                <a:srgbClr val="CAF5A8"/>
              </a:buClr>
              <a:buSzTx/>
              <a:tabLst/>
              <a:defRPr/>
            </a:pPr>
            <a:r>
              <a:rPr kumimoji="0" lang="es-ES" sz="1300" b="0" i="0" u="none" strike="noStrike" kern="0" cap="none" spc="0" normalizeH="0" baseline="0" noProof="0">
                <a:ln>
                  <a:noFill/>
                </a:ln>
                <a:solidFill>
                  <a:srgbClr val="002855"/>
                </a:solidFill>
                <a:effectLst/>
                <a:uLnTx/>
                <a:uFillTx/>
                <a:latin typeface="Arial" panose="020B0604020202020204" pitchFamily="34" charset="0"/>
              </a:rPr>
              <a:t>No se observan señales nuevas de seguridad a los dos años de tratamiento continuado</a:t>
            </a:r>
            <a:r>
              <a:rPr kumimoji="0" lang="es-ES" sz="1300" b="0" i="0" u="none" strike="noStrike" kern="0" cap="none" spc="0" normalizeH="0" baseline="30000" noProof="0">
                <a:ln>
                  <a:noFill/>
                </a:ln>
                <a:solidFill>
                  <a:srgbClr val="002855"/>
                </a:solidFill>
                <a:effectLst/>
                <a:uLnTx/>
                <a:uFillTx/>
                <a:latin typeface="Arial" panose="020B0604020202020204" pitchFamily="34" charset="0"/>
              </a:rPr>
              <a:t>5</a:t>
            </a:r>
          </a:p>
        </p:txBody>
      </p:sp>
      <p:sp>
        <p:nvSpPr>
          <p:cNvPr id="8" name="CuadroTexto 7">
            <a:extLst>
              <a:ext uri="{FF2B5EF4-FFF2-40B4-BE49-F238E27FC236}">
                <a16:creationId xmlns:a16="http://schemas.microsoft.com/office/drawing/2014/main" id="{94AF6BCE-7843-90D0-B99A-3AB0123A0EAB}"/>
              </a:ext>
            </a:extLst>
          </p:cNvPr>
          <p:cNvSpPr txBox="1"/>
          <p:nvPr/>
        </p:nvSpPr>
        <p:spPr>
          <a:xfrm>
            <a:off x="541058" y="642757"/>
            <a:ext cx="10504476" cy="369332"/>
          </a:xfrm>
          <a:prstGeom prst="rect">
            <a:avLst/>
          </a:prstGeom>
          <a:noFill/>
        </p:spPr>
        <p:txBody>
          <a:bodyPr wrap="square" rtlCol="0">
            <a:spAutoFit/>
          </a:bodyPr>
          <a:lstStyle/>
          <a:p>
            <a:r>
              <a:rPr lang="es-ES" b="1">
                <a:solidFill>
                  <a:srgbClr val="7A45B8"/>
                </a:solidFill>
                <a:latin typeface="Arial" panose="020B0604020202020204" pitchFamily="34" charset="0"/>
                <a:ea typeface="+mj-ea"/>
                <a:cs typeface="Arial" panose="020B0604020202020204" pitchFamily="34" charset="0"/>
              </a:rPr>
              <a:t>EBGLYSS® muestra un perfil favorable de seguridad consistente en adultos y adolescentes</a:t>
            </a:r>
            <a:r>
              <a:rPr lang="es-ES" b="1" baseline="30000">
                <a:solidFill>
                  <a:srgbClr val="7A45B8"/>
                </a:solidFill>
                <a:latin typeface="Arial" panose="020B0604020202020204" pitchFamily="34" charset="0"/>
                <a:ea typeface="+mj-ea"/>
                <a:cs typeface="Arial" panose="020B0604020202020204" pitchFamily="34" charset="0"/>
              </a:rPr>
              <a:t>4</a:t>
            </a:r>
          </a:p>
        </p:txBody>
      </p:sp>
    </p:spTree>
    <p:extLst>
      <p:ext uri="{BB962C8B-B14F-4D97-AF65-F5344CB8AC3E}">
        <p14:creationId xmlns:p14="http://schemas.microsoft.com/office/powerpoint/2010/main" val="3093089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 Rectángulo, Cuadrado&#10;&#10;Descripción generada automáticamente">
            <a:extLst>
              <a:ext uri="{FF2B5EF4-FFF2-40B4-BE49-F238E27FC236}">
                <a16:creationId xmlns:a16="http://schemas.microsoft.com/office/drawing/2014/main" id="{525D7EC7-77BE-342E-9626-105738056254}"/>
              </a:ext>
            </a:extLst>
          </p:cNvPr>
          <p:cNvPicPr>
            <a:picLocks noChangeAspect="1"/>
          </p:cNvPicPr>
          <p:nvPr/>
        </p:nvPicPr>
        <p:blipFill>
          <a:blip r:embed="rId2"/>
          <a:stretch>
            <a:fillRect/>
          </a:stretch>
        </p:blipFill>
        <p:spPr>
          <a:xfrm>
            <a:off x="606249" y="1024287"/>
            <a:ext cx="3615792" cy="4590764"/>
          </a:xfrm>
          <a:prstGeom prst="rect">
            <a:avLst/>
          </a:prstGeom>
        </p:spPr>
      </p:pic>
      <p:pic>
        <p:nvPicPr>
          <p:cNvPr id="14" name="Imagen 13" descr="Forma, Rectángulo, Cuadrado&#10;&#10;Descripción generada automáticamente">
            <a:extLst>
              <a:ext uri="{FF2B5EF4-FFF2-40B4-BE49-F238E27FC236}">
                <a16:creationId xmlns:a16="http://schemas.microsoft.com/office/drawing/2014/main" id="{9C4E7035-0D7A-630E-F32B-75EE096EF125}"/>
              </a:ext>
            </a:extLst>
          </p:cNvPr>
          <p:cNvPicPr>
            <a:picLocks noChangeAspect="1"/>
          </p:cNvPicPr>
          <p:nvPr/>
        </p:nvPicPr>
        <p:blipFill>
          <a:blip r:embed="rId2">
            <a:alphaModFix amt="30000"/>
          </a:blip>
          <a:stretch>
            <a:fillRect/>
          </a:stretch>
        </p:blipFill>
        <p:spPr>
          <a:xfrm>
            <a:off x="617551" y="1024287"/>
            <a:ext cx="3615792" cy="4590764"/>
          </a:xfrm>
          <a:prstGeom prst="rect">
            <a:avLst/>
          </a:prstGeom>
        </p:spPr>
      </p:pic>
      <p:grpSp>
        <p:nvGrpSpPr>
          <p:cNvPr id="8" name="Grupo 7">
            <a:extLst>
              <a:ext uri="{FF2B5EF4-FFF2-40B4-BE49-F238E27FC236}">
                <a16:creationId xmlns:a16="http://schemas.microsoft.com/office/drawing/2014/main" id="{B75950F3-C178-749F-E5C0-B4EB8C163501}"/>
              </a:ext>
            </a:extLst>
          </p:cNvPr>
          <p:cNvGrpSpPr/>
          <p:nvPr/>
        </p:nvGrpSpPr>
        <p:grpSpPr>
          <a:xfrm>
            <a:off x="7964641" y="1024287"/>
            <a:ext cx="3619333" cy="4590764"/>
            <a:chOff x="533758" y="1276460"/>
            <a:chExt cx="5518467" cy="4305080"/>
          </a:xfrm>
        </p:grpSpPr>
        <p:sp>
          <p:nvSpPr>
            <p:cNvPr id="12" name="Rectángulo redondeado 11">
              <a:extLst>
                <a:ext uri="{FF2B5EF4-FFF2-40B4-BE49-F238E27FC236}">
                  <a16:creationId xmlns:a16="http://schemas.microsoft.com/office/drawing/2014/main" id="{91AE1738-09A7-7407-2E05-EE5EB1B46E74}"/>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Forma, Rectángulo, Cuadrado&#10;&#10;Descripción generada automáticamente">
              <a:extLst>
                <a:ext uri="{FF2B5EF4-FFF2-40B4-BE49-F238E27FC236}">
                  <a16:creationId xmlns:a16="http://schemas.microsoft.com/office/drawing/2014/main" id="{6F06A83B-FC09-B0EF-BB87-16EFBC52AE72}"/>
                </a:ext>
              </a:extLst>
            </p:cNvPr>
            <p:cNvPicPr>
              <a:picLocks noChangeAspect="1"/>
            </p:cNvPicPr>
            <p:nvPr/>
          </p:nvPicPr>
          <p:blipFill>
            <a:blip r:embed="rId2"/>
            <a:stretch>
              <a:fillRect/>
            </a:stretch>
          </p:blipFill>
          <p:spPr>
            <a:xfrm>
              <a:off x="533758" y="1276460"/>
              <a:ext cx="5518467" cy="4305080"/>
            </a:xfrm>
            <a:prstGeom prst="rect">
              <a:avLst/>
            </a:prstGeom>
          </p:spPr>
        </p:pic>
      </p:grpSp>
      <p:pic>
        <p:nvPicPr>
          <p:cNvPr id="11" name="Imagen 10" descr="Forma, Rectángulo, Cuadrado&#10;&#10;Descripción generada automáticamente">
            <a:extLst>
              <a:ext uri="{FF2B5EF4-FFF2-40B4-BE49-F238E27FC236}">
                <a16:creationId xmlns:a16="http://schemas.microsoft.com/office/drawing/2014/main" id="{B9356AF8-EFB8-54B1-A4F0-140634756B21}"/>
              </a:ext>
            </a:extLst>
          </p:cNvPr>
          <p:cNvPicPr>
            <a:picLocks noChangeAspect="1"/>
          </p:cNvPicPr>
          <p:nvPr/>
        </p:nvPicPr>
        <p:blipFill>
          <a:blip r:embed="rId2">
            <a:alphaModFix amt="30000"/>
          </a:blip>
          <a:stretch>
            <a:fillRect/>
          </a:stretch>
        </p:blipFill>
        <p:spPr>
          <a:xfrm>
            <a:off x="7969959" y="1024287"/>
            <a:ext cx="3615792" cy="4590764"/>
          </a:xfrm>
          <a:prstGeom prst="rect">
            <a:avLst/>
          </a:prstGeom>
        </p:spPr>
      </p:pic>
      <p:sp>
        <p:nvSpPr>
          <p:cNvPr id="3" name="CuadroTexto 2">
            <a:extLst>
              <a:ext uri="{FF2B5EF4-FFF2-40B4-BE49-F238E27FC236}">
                <a16:creationId xmlns:a16="http://schemas.microsoft.com/office/drawing/2014/main" id="{BDC23981-443D-1993-3963-551DCAC2A122}"/>
              </a:ext>
            </a:extLst>
          </p:cNvPr>
          <p:cNvSpPr txBox="1"/>
          <p:nvPr/>
        </p:nvSpPr>
        <p:spPr>
          <a:xfrm>
            <a:off x="1303411" y="1816050"/>
            <a:ext cx="2221469" cy="477054"/>
          </a:xfrm>
          <a:prstGeom prst="rect">
            <a:avLst/>
          </a:prstGeom>
          <a:noFill/>
        </p:spPr>
        <p:txBody>
          <a:bodyPr wrap="square" rtlCol="0">
            <a:spAutoFit/>
          </a:bodyPr>
          <a:lstStyle/>
          <a:p>
            <a:pPr algn="ctr"/>
            <a:r>
              <a:rPr lang="es-ES" sz="2500" b="1">
                <a:solidFill>
                  <a:schemeClr val="bg1">
                    <a:alpha val="30000"/>
                  </a:schemeClr>
                </a:solidFill>
                <a:latin typeface="Arial" panose="020B0604020202020204" pitchFamily="34" charset="0"/>
                <a:cs typeface="Arial" panose="020B0604020202020204" pitchFamily="34" charset="0"/>
              </a:rPr>
              <a:t>Precisión</a:t>
            </a:r>
          </a:p>
        </p:txBody>
      </p:sp>
      <p:sp>
        <p:nvSpPr>
          <p:cNvPr id="4" name="CuadroTexto 3">
            <a:extLst>
              <a:ext uri="{FF2B5EF4-FFF2-40B4-BE49-F238E27FC236}">
                <a16:creationId xmlns:a16="http://schemas.microsoft.com/office/drawing/2014/main" id="{D608B00B-2CAD-4550-6357-772BD0219FB0}"/>
              </a:ext>
            </a:extLst>
          </p:cNvPr>
          <p:cNvSpPr txBox="1"/>
          <p:nvPr/>
        </p:nvSpPr>
        <p:spPr>
          <a:xfrm>
            <a:off x="8667120" y="1816050"/>
            <a:ext cx="2221469" cy="861774"/>
          </a:xfrm>
          <a:prstGeom prst="rect">
            <a:avLst/>
          </a:prstGeom>
          <a:noFill/>
        </p:spPr>
        <p:txBody>
          <a:bodyPr wrap="square" rtlCol="0">
            <a:spAutoFit/>
          </a:bodyPr>
          <a:lstStyle/>
          <a:p>
            <a:pPr algn="ctr"/>
            <a:r>
              <a:rPr lang="es-ES" sz="2500" b="1">
                <a:solidFill>
                  <a:srgbClr val="7A45B8"/>
                </a:solidFill>
                <a:latin typeface="Arial" panose="020B0604020202020204" pitchFamily="34" charset="0"/>
                <a:cs typeface="Arial" panose="020B0604020202020204" pitchFamily="34" charset="0"/>
              </a:rPr>
              <a:t>Posología Única*</a:t>
            </a:r>
            <a:r>
              <a:rPr lang="es-ES" sz="2500" baseline="30000">
                <a:solidFill>
                  <a:srgbClr val="7A45B8"/>
                </a:solidFill>
                <a:latin typeface="Arial" panose="020B0604020202020204" pitchFamily="34" charset="0"/>
                <a:cs typeface="Arial" panose="020B0604020202020204" pitchFamily="34" charset="0"/>
              </a:rPr>
              <a:t>1-4</a:t>
            </a:r>
            <a:endParaRPr lang="es-ES" sz="2500" b="1">
              <a:solidFill>
                <a:srgbClr val="7A45B8"/>
              </a:solidFill>
              <a:latin typeface="Arial" panose="020B0604020202020204" pitchFamily="34" charset="0"/>
              <a:cs typeface="Arial" panose="020B0604020202020204" pitchFamily="34" charset="0"/>
            </a:endParaRPr>
          </a:p>
        </p:txBody>
      </p:sp>
      <p:pic>
        <p:nvPicPr>
          <p:cNvPr id="5" name="Imagen 4" descr="Icono&#10;&#10;Descripción generada automáticamente">
            <a:extLst>
              <a:ext uri="{FF2B5EF4-FFF2-40B4-BE49-F238E27FC236}">
                <a16:creationId xmlns:a16="http://schemas.microsoft.com/office/drawing/2014/main" id="{074A568D-3C6E-8880-1A70-205C8585EF85}"/>
              </a:ext>
            </a:extLst>
          </p:cNvPr>
          <p:cNvPicPr>
            <a:picLocks noChangeAspect="1"/>
          </p:cNvPicPr>
          <p:nvPr/>
        </p:nvPicPr>
        <p:blipFill>
          <a:blip r:embed="rId3">
            <a:alphaModFix/>
          </a:blip>
          <a:stretch>
            <a:fillRect/>
          </a:stretch>
        </p:blipFill>
        <p:spPr>
          <a:xfrm>
            <a:off x="8721520" y="2608181"/>
            <a:ext cx="2112671" cy="2112671"/>
          </a:xfrm>
          <a:prstGeom prst="rect">
            <a:avLst/>
          </a:prstGeom>
        </p:spPr>
      </p:pic>
      <p:pic>
        <p:nvPicPr>
          <p:cNvPr id="7" name="Imagen 6" descr="Icono&#10;&#10;Descripción generada automáticamente con confianza media">
            <a:extLst>
              <a:ext uri="{FF2B5EF4-FFF2-40B4-BE49-F238E27FC236}">
                <a16:creationId xmlns:a16="http://schemas.microsoft.com/office/drawing/2014/main" id="{1ED503BD-38ED-AC9D-3E3C-87851B3B1925}"/>
              </a:ext>
            </a:extLst>
          </p:cNvPr>
          <p:cNvPicPr>
            <a:picLocks noChangeAspect="1"/>
          </p:cNvPicPr>
          <p:nvPr/>
        </p:nvPicPr>
        <p:blipFill>
          <a:blip r:embed="rId4">
            <a:alphaModFix amt="30000"/>
          </a:blip>
          <a:stretch>
            <a:fillRect/>
          </a:stretch>
        </p:blipFill>
        <p:spPr>
          <a:xfrm>
            <a:off x="1357810" y="2767205"/>
            <a:ext cx="2112671" cy="2112671"/>
          </a:xfrm>
          <a:prstGeom prst="rect">
            <a:avLst/>
          </a:prstGeom>
        </p:spPr>
      </p:pic>
      <p:pic>
        <p:nvPicPr>
          <p:cNvPr id="16" name="Imagen 15" descr="Forma, Rectángulo, Cuadrado&#10;&#10;Descripción generada automáticamente">
            <a:extLst>
              <a:ext uri="{FF2B5EF4-FFF2-40B4-BE49-F238E27FC236}">
                <a16:creationId xmlns:a16="http://schemas.microsoft.com/office/drawing/2014/main" id="{85034CAD-E9FA-3095-6DED-283E91AEFA1B}"/>
              </a:ext>
            </a:extLst>
          </p:cNvPr>
          <p:cNvPicPr>
            <a:picLocks noChangeAspect="1"/>
          </p:cNvPicPr>
          <p:nvPr/>
        </p:nvPicPr>
        <p:blipFill>
          <a:blip r:embed="rId2">
            <a:alphaModFix amt="30000"/>
          </a:blip>
          <a:stretch>
            <a:fillRect/>
          </a:stretch>
        </p:blipFill>
        <p:spPr>
          <a:xfrm>
            <a:off x="4288837" y="1024287"/>
            <a:ext cx="3615792" cy="4590764"/>
          </a:xfrm>
          <a:prstGeom prst="rect">
            <a:avLst/>
          </a:prstGeom>
        </p:spPr>
      </p:pic>
      <p:sp>
        <p:nvSpPr>
          <p:cNvPr id="17" name="CuadroTexto 16">
            <a:extLst>
              <a:ext uri="{FF2B5EF4-FFF2-40B4-BE49-F238E27FC236}">
                <a16:creationId xmlns:a16="http://schemas.microsoft.com/office/drawing/2014/main" id="{4B0C7762-4FAA-8697-E5F4-FCAAD96D48F5}"/>
              </a:ext>
            </a:extLst>
          </p:cNvPr>
          <p:cNvSpPr txBox="1"/>
          <p:nvPr/>
        </p:nvSpPr>
        <p:spPr>
          <a:xfrm>
            <a:off x="5323226" y="1816050"/>
            <a:ext cx="1547014" cy="477054"/>
          </a:xfrm>
          <a:prstGeom prst="rect">
            <a:avLst/>
          </a:prstGeom>
          <a:noFill/>
        </p:spPr>
        <p:txBody>
          <a:bodyPr wrap="square" rtlCol="0">
            <a:spAutoFit/>
          </a:bodyPr>
          <a:lstStyle/>
          <a:p>
            <a:pPr algn="ctr"/>
            <a:r>
              <a:rPr lang="es-ES" sz="2500" b="1">
                <a:solidFill>
                  <a:schemeClr val="bg1">
                    <a:alpha val="33000"/>
                  </a:schemeClr>
                </a:solidFill>
                <a:latin typeface="Arial" panose="020B0604020202020204" pitchFamily="34" charset="0"/>
                <a:cs typeface="Arial" panose="020B0604020202020204" pitchFamily="34" charset="0"/>
              </a:rPr>
              <a:t>Control</a:t>
            </a:r>
          </a:p>
        </p:txBody>
      </p:sp>
      <p:pic>
        <p:nvPicPr>
          <p:cNvPr id="18" name="Imagen 17" descr="Forma, Círculo&#10;&#10;Descripción generada automáticamente">
            <a:extLst>
              <a:ext uri="{FF2B5EF4-FFF2-40B4-BE49-F238E27FC236}">
                <a16:creationId xmlns:a16="http://schemas.microsoft.com/office/drawing/2014/main" id="{153953D7-AC7A-8D29-18DD-2053FAD2011C}"/>
              </a:ext>
            </a:extLst>
          </p:cNvPr>
          <p:cNvPicPr>
            <a:picLocks noChangeAspect="1"/>
          </p:cNvPicPr>
          <p:nvPr/>
        </p:nvPicPr>
        <p:blipFill>
          <a:blip r:embed="rId5">
            <a:alphaModFix amt="30000"/>
          </a:blip>
          <a:stretch>
            <a:fillRect/>
          </a:stretch>
        </p:blipFill>
        <p:spPr>
          <a:xfrm>
            <a:off x="5040398" y="2608180"/>
            <a:ext cx="2112671" cy="2112671"/>
          </a:xfrm>
          <a:prstGeom prst="rect">
            <a:avLst/>
          </a:prstGeom>
        </p:spPr>
      </p:pic>
      <p:sp>
        <p:nvSpPr>
          <p:cNvPr id="6" name="Marcador de pie de página 76">
            <a:extLst>
              <a:ext uri="{FF2B5EF4-FFF2-40B4-BE49-F238E27FC236}">
                <a16:creationId xmlns:a16="http://schemas.microsoft.com/office/drawing/2014/main" id="{5EE5915C-7438-1F3A-EA63-FE93ED057B55}"/>
              </a:ext>
            </a:extLst>
          </p:cNvPr>
          <p:cNvSpPr txBox="1">
            <a:spLocks/>
          </p:cNvSpPr>
          <p:nvPr/>
        </p:nvSpPr>
        <p:spPr>
          <a:xfrm>
            <a:off x="1466509" y="5921055"/>
            <a:ext cx="9074258" cy="768951"/>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*Único biológico para la dermatitis atópica con dosis de mantenimiento cada 4 semanas para adultos y adolescentes mayores de 12 años y de al menos 40kg.</a:t>
            </a:r>
            <a:r>
              <a:rPr lang="es-ES" sz="700" baseline="30000">
                <a:solidFill>
                  <a:srgbClr val="A6A6A6"/>
                </a:solidFill>
                <a:latin typeface="Arial" panose="020B0604020202020204" pitchFamily="34" charset="0"/>
                <a:cs typeface="Arial" panose="020B0604020202020204" pitchFamily="34" charset="0"/>
              </a:rPr>
              <a:t>1,5, 6</a:t>
            </a: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Ficha técnica de EBGLYSS® (lebrikizumab). Disponible en: https://cima.aemps.es/cima/dochtml/ft/1231765007/FT_1231765007.html. Último acceso: septiembre 2024. 2. </a:t>
            </a:r>
            <a:r>
              <a:rPr lang="es-ES" sz="700" err="1">
                <a:solidFill>
                  <a:srgbClr val="A6A6A6"/>
                </a:solidFill>
                <a:latin typeface="Arial" panose="020B0604020202020204" pitchFamily="34" charset="0"/>
                <a:cs typeface="Arial" panose="020B0604020202020204" pitchFamily="34" charset="0"/>
              </a:rPr>
              <a:t>Okragly</a:t>
            </a:r>
            <a:r>
              <a:rPr lang="es-ES" sz="700">
                <a:solidFill>
                  <a:srgbClr val="A6A6A6"/>
                </a:solidFill>
                <a:latin typeface="Arial" panose="020B0604020202020204" pitchFamily="34" charset="0"/>
                <a:cs typeface="Arial" panose="020B0604020202020204" pitchFamily="34" charset="0"/>
              </a:rPr>
              <a:t> AJ, et al. </a:t>
            </a:r>
            <a:r>
              <a:rPr lang="es-ES" sz="700" err="1">
                <a:solidFill>
                  <a:srgbClr val="A6A6A6"/>
                </a:solidFill>
                <a:latin typeface="Arial" panose="020B0604020202020204" pitchFamily="34" charset="0"/>
                <a:cs typeface="Arial" panose="020B0604020202020204" pitchFamily="34" charset="0"/>
              </a:rPr>
              <a:t>Binding</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Neutralization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Internalization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the Interleukin-13 </a:t>
            </a:r>
            <a:r>
              <a:rPr lang="es-ES" sz="700" err="1">
                <a:solidFill>
                  <a:srgbClr val="A6A6A6"/>
                </a:solidFill>
                <a:latin typeface="Arial" panose="020B0604020202020204" pitchFamily="34" charset="0"/>
                <a:cs typeface="Arial" panose="020B0604020202020204" pitchFamily="34" charset="0"/>
              </a:rPr>
              <a:t>Antibody</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Heidelb</a:t>
            </a:r>
            <a:r>
              <a:rPr lang="es-ES" sz="700">
                <a:solidFill>
                  <a:srgbClr val="A6A6A6"/>
                </a:solidFill>
                <a:latin typeface="Arial" panose="020B0604020202020204" pitchFamily="34" charset="0"/>
                <a:cs typeface="Arial" panose="020B0604020202020204" pitchFamily="34" charset="0"/>
              </a:rPr>
              <a:t>). 2023;13(7):1535-47. 3.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et al.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3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N Engl J </a:t>
            </a:r>
            <a:r>
              <a:rPr lang="es-ES" sz="700" err="1">
                <a:solidFill>
                  <a:srgbClr val="A6A6A6"/>
                </a:solidFill>
                <a:latin typeface="Arial" panose="020B0604020202020204" pitchFamily="34" charset="0"/>
                <a:cs typeface="Arial" panose="020B0604020202020204" pitchFamily="34" charset="0"/>
              </a:rPr>
              <a:t>Med</a:t>
            </a:r>
            <a:r>
              <a:rPr lang="es-ES" sz="700">
                <a:solidFill>
                  <a:srgbClr val="A6A6A6"/>
                </a:solidFill>
                <a:latin typeface="Arial" panose="020B0604020202020204" pitchFamily="34" charset="0"/>
                <a:cs typeface="Arial" panose="020B0604020202020204" pitchFamily="34" charset="0"/>
              </a:rPr>
              <a:t>. 2023;388(12):1080-91. 4. </a:t>
            </a:r>
            <a:r>
              <a:rPr lang="es-ES" sz="700" err="1">
                <a:solidFill>
                  <a:srgbClr val="A6A6A6"/>
                </a:solidFill>
                <a:latin typeface="Arial" panose="020B0604020202020204" pitchFamily="34" charset="0"/>
                <a:cs typeface="Arial" panose="020B0604020202020204" pitchFamily="34" charset="0"/>
              </a:rPr>
              <a:t>Blauvelt</a:t>
            </a:r>
            <a:r>
              <a:rPr lang="es-ES" sz="700">
                <a:solidFill>
                  <a:srgbClr val="A6A6A6"/>
                </a:solidFill>
                <a:latin typeface="Arial" panose="020B0604020202020204" pitchFamily="34" charset="0"/>
                <a:cs typeface="Arial" panose="020B0604020202020204" pitchFamily="34" charset="0"/>
              </a:rPr>
              <a:t> A, et al. </a:t>
            </a:r>
            <a:r>
              <a:rPr lang="es-ES" sz="700" err="1">
                <a:solidFill>
                  <a:srgbClr val="A6A6A6"/>
                </a:solidFill>
                <a:latin typeface="Arial" panose="020B0604020202020204" pitchFamily="34" charset="0"/>
                <a:cs typeface="Arial" panose="020B0604020202020204" pitchFamily="34" charset="0"/>
              </a:rPr>
              <a:t>Efficacy</a:t>
            </a:r>
            <a:r>
              <a:rPr lang="es-ES" sz="700">
                <a:solidFill>
                  <a:srgbClr val="A6A6A6"/>
                </a:solidFill>
                <a:latin typeface="Arial" panose="020B0604020202020204" pitchFamily="34" charset="0"/>
                <a:cs typeface="Arial" panose="020B0604020202020204" pitchFamily="34" charset="0"/>
              </a:rPr>
              <a:t> and safety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in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52-week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two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randomized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double-blinded</a:t>
            </a:r>
            <a:r>
              <a:rPr lang="es-ES" sz="700">
                <a:solidFill>
                  <a:srgbClr val="A6A6A6"/>
                </a:solidFill>
                <a:latin typeface="Arial" panose="020B0604020202020204" pitchFamily="34" charset="0"/>
                <a:cs typeface="Arial" panose="020B0604020202020204" pitchFamily="34" charset="0"/>
              </a:rPr>
              <a:t> placebo-</a:t>
            </a:r>
            <a:r>
              <a:rPr lang="es-ES" sz="700" err="1">
                <a:solidFill>
                  <a:srgbClr val="A6A6A6"/>
                </a:solidFill>
                <a:latin typeface="Arial" panose="020B0604020202020204" pitchFamily="34" charset="0"/>
                <a:cs typeface="Arial" panose="020B0604020202020204" pitchFamily="34" charset="0"/>
              </a:rPr>
              <a:t>controlled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phase</a:t>
            </a:r>
            <a:r>
              <a:rPr lang="es-ES" sz="700">
                <a:solidFill>
                  <a:srgbClr val="A6A6A6"/>
                </a:solidFill>
                <a:latin typeface="Arial" panose="020B0604020202020204" pitchFamily="34" charset="0"/>
                <a:cs typeface="Arial" panose="020B0604020202020204" pitchFamily="34" charset="0"/>
              </a:rPr>
              <a:t> III </a:t>
            </a:r>
            <a:r>
              <a:rPr lang="es-ES" sz="700" err="1">
                <a:solidFill>
                  <a:srgbClr val="A6A6A6"/>
                </a:solidFill>
                <a:latin typeface="Arial" panose="020B0604020202020204" pitchFamily="34" charset="0"/>
                <a:cs typeface="Arial" panose="020B0604020202020204" pitchFamily="34" charset="0"/>
              </a:rPr>
              <a:t>trials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2023;188(6):740-8. 5. Ficha técnica </a:t>
            </a:r>
            <a:r>
              <a:rPr lang="es-ES" sz="700" err="1">
                <a:solidFill>
                  <a:srgbClr val="A6A6A6"/>
                </a:solidFill>
                <a:latin typeface="Arial" panose="020B0604020202020204" pitchFamily="34" charset="0"/>
                <a:cs typeface="Arial" panose="020B0604020202020204" pitchFamily="34" charset="0"/>
              </a:rPr>
              <a:t>dupilumab</a:t>
            </a:r>
            <a:r>
              <a:rPr lang="es-ES" sz="700">
                <a:solidFill>
                  <a:srgbClr val="A6A6A6"/>
                </a:solidFill>
                <a:latin typeface="Arial" panose="020B0604020202020204" pitchFamily="34" charset="0"/>
                <a:cs typeface="Arial" panose="020B0604020202020204" pitchFamily="34" charset="0"/>
              </a:rPr>
              <a:t>. Disponible en: https://cima.aemps.es/cima/dochtml/ft/1171229006/ft_1171229006.html. Último acceso: septiembre 2024. 6. Ficha técnica </a:t>
            </a:r>
            <a:r>
              <a:rPr lang="es-ES" sz="700" err="1">
                <a:solidFill>
                  <a:srgbClr val="A6A6A6"/>
                </a:solidFill>
                <a:latin typeface="Arial" panose="020B0604020202020204" pitchFamily="34" charset="0"/>
                <a:cs typeface="Arial" panose="020B0604020202020204" pitchFamily="34" charset="0"/>
              </a:rPr>
              <a:t>tralokinumab</a:t>
            </a:r>
            <a:r>
              <a:rPr lang="es-ES" sz="700">
                <a:solidFill>
                  <a:srgbClr val="A6A6A6"/>
                </a:solidFill>
                <a:latin typeface="Arial" panose="020B0604020202020204" pitchFamily="34" charset="0"/>
                <a:cs typeface="Arial" panose="020B0604020202020204" pitchFamily="34" charset="0"/>
              </a:rPr>
              <a:t>. Disponible en: https://cima.aemps.es/cima/dochtml/ft/1211554002/FT_1211554002.html. Último acceso: septiembre 2024.j</a:t>
            </a:r>
          </a:p>
        </p:txBody>
      </p:sp>
      <p:grpSp>
        <p:nvGrpSpPr>
          <p:cNvPr id="10" name="Grupo 9">
            <a:extLst>
              <a:ext uri="{FF2B5EF4-FFF2-40B4-BE49-F238E27FC236}">
                <a16:creationId xmlns:a16="http://schemas.microsoft.com/office/drawing/2014/main" id="{308E4DC5-B110-9AE3-7F61-09E21CB58CE7}"/>
              </a:ext>
            </a:extLst>
          </p:cNvPr>
          <p:cNvGrpSpPr/>
          <p:nvPr/>
        </p:nvGrpSpPr>
        <p:grpSpPr>
          <a:xfrm>
            <a:off x="1584121" y="5723822"/>
            <a:ext cx="6634200" cy="200055"/>
            <a:chOff x="2762908" y="6380527"/>
            <a:chExt cx="6634200" cy="200055"/>
          </a:xfrm>
        </p:grpSpPr>
        <p:sp>
          <p:nvSpPr>
            <p:cNvPr id="15" name="CuadroTexto 14">
              <a:extLst>
                <a:ext uri="{FF2B5EF4-FFF2-40B4-BE49-F238E27FC236}">
                  <a16:creationId xmlns:a16="http://schemas.microsoft.com/office/drawing/2014/main" id="{2277199C-D104-8C04-6575-3778AAB2C7CD}"/>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19" name="Triángulo isósceles 4">
              <a:extLst>
                <a:ext uri="{FF2B5EF4-FFF2-40B4-BE49-F238E27FC236}">
                  <a16:creationId xmlns:a16="http://schemas.microsoft.com/office/drawing/2014/main" id="{F0214895-FCDE-6768-24CD-A731B2DF7FFB}"/>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024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sz="2000"/>
              <a:t>EBGLYSS</a:t>
            </a:r>
            <a:r>
              <a:rPr lang="es-ES" sz="2000" baseline="30000"/>
              <a:t>®</a:t>
            </a:r>
            <a:r>
              <a:rPr lang="es-ES" sz="2000"/>
              <a:t> es el único biológico para la DA con dosis de mantenimiento cada </a:t>
            </a:r>
            <a:br>
              <a:rPr lang="es-ES" sz="2000"/>
            </a:br>
            <a:r>
              <a:rPr lang="es-ES" sz="2000"/>
              <a:t>4 semanas para adultos y adolescentes mayores de 12 años y de al menos 40 kg</a:t>
            </a:r>
            <a:r>
              <a:rPr lang="es-ES" sz="2000" baseline="30000"/>
              <a:t>1-3</a:t>
            </a:r>
          </a:p>
        </p:txBody>
      </p:sp>
      <p:sp>
        <p:nvSpPr>
          <p:cNvPr id="142" name="CuadroTexto 141">
            <a:extLst>
              <a:ext uri="{FF2B5EF4-FFF2-40B4-BE49-F238E27FC236}">
                <a16:creationId xmlns:a16="http://schemas.microsoft.com/office/drawing/2014/main" id="{C6E11EFC-A0C2-45AD-5AAC-82236248AB1E}"/>
              </a:ext>
            </a:extLst>
          </p:cNvPr>
          <p:cNvSpPr txBox="1"/>
          <p:nvPr/>
        </p:nvSpPr>
        <p:spPr>
          <a:xfrm>
            <a:off x="541057" y="1154043"/>
            <a:ext cx="6963329" cy="1021883"/>
          </a:xfrm>
          <a:prstGeom prst="roundRect">
            <a:avLst>
              <a:gd name="adj" fmla="val 0"/>
            </a:avLst>
          </a:prstGeom>
          <a:noFill/>
          <a:ln>
            <a:noFill/>
          </a:ln>
        </p:spPr>
        <p:txBody>
          <a:bodyPr wrap="square">
            <a:spAutoFit/>
          </a:bodyPr>
          <a:lstStyle>
            <a:defPPr>
              <a:defRPr lang="es-ES"/>
            </a:defPPr>
            <a:lvl1pPr algn="ctr">
              <a:defRPr sz="1600">
                <a:solidFill>
                  <a:schemeClr val="accent1"/>
                </a:solidFill>
                <a:latin typeface="Arial" panose="020B0604020202020204" pitchFamily="34" charset="0"/>
              </a:defRPr>
            </a:lvl1pPr>
          </a:lstStyle>
          <a:p>
            <a:pPr marL="213750" marR="0" lvl="0" indent="-212400" algn="l" defTabSz="914400" eaLnBrk="1" fontAlgn="auto" latinLnBrk="0" hangingPunct="1">
              <a:lnSpc>
                <a:spcPct val="150000"/>
              </a:lnSpc>
              <a:spcBef>
                <a:spcPts val="0"/>
              </a:spcBef>
              <a:buClr>
                <a:srgbClr val="CAF5A8"/>
              </a:buClr>
              <a:buSzTx/>
              <a:buFont typeface="Arial" panose="020B0604020202020204" pitchFamily="34" charset="0"/>
              <a:buChar char="•"/>
              <a:tabLst/>
              <a:defRPr/>
            </a:pPr>
            <a:r>
              <a:rPr kumimoji="0" lang="es-ES" sz="1400" b="0" i="0" u="none" strike="noStrike" kern="0" cap="none" spc="0" normalizeH="0" baseline="0" noProof="0">
                <a:ln>
                  <a:noFill/>
                </a:ln>
                <a:solidFill>
                  <a:srgbClr val="22346A"/>
                </a:solidFill>
                <a:effectLst/>
                <a:uLnTx/>
                <a:uFillTx/>
                <a:latin typeface="Arial" panose="020B0604020202020204" pitchFamily="34" charset="0"/>
              </a:rPr>
              <a:t>Jeringa o pluma precargada con 250 mg lebrikizumab, vía subcutánea</a:t>
            </a:r>
            <a:r>
              <a:rPr kumimoji="0" lang="es-ES" sz="1400" b="0" i="0" u="none" strike="noStrike" kern="0" cap="none" spc="0" normalizeH="0" baseline="30000" noProof="0">
                <a:ln>
                  <a:noFill/>
                </a:ln>
                <a:solidFill>
                  <a:srgbClr val="22346A"/>
                </a:solidFill>
                <a:effectLst/>
                <a:uLnTx/>
                <a:uFillTx/>
                <a:latin typeface="Arial" panose="020B0604020202020204" pitchFamily="34" charset="0"/>
              </a:rPr>
              <a:t>1</a:t>
            </a:r>
          </a:p>
          <a:p>
            <a:pPr marL="213750" marR="0" lvl="0" indent="-212400" algn="l" defTabSz="914400" eaLnBrk="1" fontAlgn="auto" latinLnBrk="0" hangingPunct="1">
              <a:lnSpc>
                <a:spcPct val="150000"/>
              </a:lnSpc>
              <a:spcBef>
                <a:spcPts val="0"/>
              </a:spcBef>
              <a:buClr>
                <a:srgbClr val="CAF5A8"/>
              </a:buClr>
              <a:buSzTx/>
              <a:buFont typeface="Arial" panose="020B0604020202020204" pitchFamily="34" charset="0"/>
              <a:buChar char="•"/>
              <a:tabLst/>
              <a:defRPr/>
            </a:pPr>
            <a:r>
              <a:rPr kumimoji="0" lang="es-ES" sz="1400" b="0" i="0" u="none" strike="noStrike" kern="0" cap="none" spc="0" normalizeH="0" baseline="0" noProof="0">
                <a:ln>
                  <a:noFill/>
                </a:ln>
                <a:solidFill>
                  <a:srgbClr val="22346A"/>
                </a:solidFill>
                <a:effectLst/>
                <a:uLnTx/>
                <a:uFillTx/>
                <a:latin typeface="Arial" panose="020B0604020202020204" pitchFamily="34" charset="0"/>
              </a:rPr>
              <a:t>Misma pauta posológica para adultos y adolescentes</a:t>
            </a:r>
            <a:r>
              <a:rPr kumimoji="0" lang="es-ES" sz="1400" b="0" i="0" u="none" strike="noStrike" kern="0" cap="none" spc="0" normalizeH="0" baseline="30000" noProof="0">
                <a:ln>
                  <a:noFill/>
                </a:ln>
                <a:solidFill>
                  <a:srgbClr val="22346A"/>
                </a:solidFill>
                <a:effectLst/>
                <a:uLnTx/>
                <a:uFillTx/>
                <a:latin typeface="Arial" panose="020B0604020202020204" pitchFamily="34" charset="0"/>
              </a:rPr>
              <a:t>1</a:t>
            </a:r>
            <a:endParaRPr kumimoji="0" lang="es-ES" sz="1400" b="0" i="0" u="none" strike="noStrike" kern="0" cap="none" spc="0" normalizeH="0" baseline="0" noProof="0">
              <a:ln>
                <a:noFill/>
              </a:ln>
              <a:solidFill>
                <a:srgbClr val="22346A"/>
              </a:solidFill>
              <a:effectLst/>
              <a:uLnTx/>
              <a:uFillTx/>
              <a:latin typeface="Arial" panose="020B0604020202020204" pitchFamily="34" charset="0"/>
            </a:endParaRPr>
          </a:p>
          <a:p>
            <a:pPr marL="213750" marR="0" lvl="0" indent="-212400" algn="l" defTabSz="914400" eaLnBrk="1" fontAlgn="auto" latinLnBrk="0" hangingPunct="1">
              <a:lnSpc>
                <a:spcPct val="150000"/>
              </a:lnSpc>
              <a:spcBef>
                <a:spcPts val="0"/>
              </a:spcBef>
              <a:buClr>
                <a:srgbClr val="CAF5A8"/>
              </a:buClr>
              <a:buSzTx/>
              <a:buFont typeface="Arial" panose="020B0604020202020204" pitchFamily="34" charset="0"/>
              <a:buChar char="•"/>
              <a:tabLst/>
              <a:defRPr/>
            </a:pPr>
            <a:r>
              <a:rPr kumimoji="0" lang="es-ES" sz="1400" b="0" i="0" u="none" strike="noStrike" kern="0" cap="none" spc="0" normalizeH="0" baseline="0" noProof="0">
                <a:ln>
                  <a:noFill/>
                </a:ln>
                <a:solidFill>
                  <a:srgbClr val="22346A"/>
                </a:solidFill>
                <a:effectLst/>
                <a:uLnTx/>
                <a:uFillTx/>
                <a:latin typeface="Arial" panose="020B0604020202020204" pitchFamily="34" charset="0"/>
              </a:rPr>
              <a:t>Sin ajuste de dosis en pacientes de edad avanzada, insuficiencia hepática o renal</a:t>
            </a:r>
            <a:r>
              <a:rPr kumimoji="0" lang="es-ES" sz="1400" b="0" i="0" u="none" strike="noStrike" kern="0" cap="none" spc="0" normalizeH="0" baseline="30000" noProof="0">
                <a:ln>
                  <a:noFill/>
                </a:ln>
                <a:solidFill>
                  <a:srgbClr val="22346A"/>
                </a:solidFill>
                <a:effectLst/>
                <a:uLnTx/>
                <a:uFillTx/>
                <a:latin typeface="Arial" panose="020B0604020202020204" pitchFamily="34" charset="0"/>
              </a:rPr>
              <a:t>1</a:t>
            </a:r>
            <a:endParaRPr kumimoji="0" lang="es-ES" sz="1400" b="0" i="0" u="none" strike="noStrike" kern="0" cap="none" spc="0" normalizeH="0" baseline="0" noProof="0">
              <a:ln>
                <a:noFill/>
              </a:ln>
              <a:solidFill>
                <a:srgbClr val="22346A"/>
              </a:solidFill>
              <a:effectLst/>
              <a:uLnTx/>
              <a:uFillTx/>
              <a:latin typeface="Arial" panose="020B0604020202020204" pitchFamily="34" charset="0"/>
            </a:endParaRPr>
          </a:p>
        </p:txBody>
      </p:sp>
      <p:sp>
        <p:nvSpPr>
          <p:cNvPr id="150" name="TextBox 116">
            <a:extLst>
              <a:ext uri="{FF2B5EF4-FFF2-40B4-BE49-F238E27FC236}">
                <a16:creationId xmlns:a16="http://schemas.microsoft.com/office/drawing/2014/main" id="{6A2E5ED9-03A9-E917-9DA8-6998ABCD8607}"/>
              </a:ext>
            </a:extLst>
          </p:cNvPr>
          <p:cNvSpPr txBox="1"/>
          <p:nvPr/>
        </p:nvSpPr>
        <p:spPr>
          <a:xfrm>
            <a:off x="5204441" y="5255272"/>
            <a:ext cx="6382447" cy="738664"/>
          </a:xfrm>
          <a:prstGeom prst="rect">
            <a:avLst/>
          </a:prstGeom>
          <a:noFill/>
        </p:spPr>
        <p:txBody>
          <a:bodyPr wrap="square" lIns="91440" tIns="45720" rIns="91440" bIns="45720" rtlCol="0" anchor="t">
            <a:spAutoFit/>
          </a:bodyPr>
          <a:lstStyle/>
          <a:p>
            <a:pPr marL="177750" indent="-176400">
              <a:buClr>
                <a:srgbClr val="E2F9CF"/>
              </a:buClr>
              <a:buFont typeface="Arial" panose="020B0604020202020204" pitchFamily="34" charset="0"/>
              <a:buChar char="•"/>
              <a:defRPr/>
            </a:pPr>
            <a:r>
              <a:rPr lang="en-GB" sz="1400">
                <a:solidFill>
                  <a:srgbClr val="22346A"/>
                </a:solidFill>
                <a:latin typeface="Arial"/>
              </a:rPr>
              <a:t>Sin </a:t>
            </a:r>
            <a:r>
              <a:rPr lang="en-GB" sz="1400" err="1">
                <a:solidFill>
                  <a:srgbClr val="22346A"/>
                </a:solidFill>
                <a:latin typeface="Arial"/>
              </a:rPr>
              <a:t>respuesta</a:t>
            </a:r>
            <a:r>
              <a:rPr lang="en-GB" sz="1400">
                <a:solidFill>
                  <a:srgbClr val="22346A"/>
                </a:solidFill>
                <a:latin typeface="Arial"/>
              </a:rPr>
              <a:t> </a:t>
            </a:r>
            <a:r>
              <a:rPr lang="en-GB" sz="1400">
                <a:solidFill>
                  <a:srgbClr val="22346A"/>
                </a:solidFill>
                <a:latin typeface="Arial"/>
                <a:sym typeface="Wingdings" panose="05000000000000000000" pitchFamily="2" charset="2"/>
              </a:rPr>
              <a:t> </a:t>
            </a:r>
            <a:r>
              <a:rPr lang="en-GB" sz="1400" err="1">
                <a:solidFill>
                  <a:srgbClr val="22346A"/>
                </a:solidFill>
                <a:latin typeface="Arial"/>
                <a:sym typeface="Wingdings" panose="05000000000000000000" pitchFamily="2" charset="2"/>
              </a:rPr>
              <a:t>considerar</a:t>
            </a:r>
            <a:r>
              <a:rPr lang="en-GB" sz="1400">
                <a:solidFill>
                  <a:srgbClr val="22346A"/>
                </a:solidFill>
                <a:latin typeface="Arial"/>
                <a:sym typeface="Wingdings" panose="05000000000000000000" pitchFamily="2" charset="2"/>
              </a:rPr>
              <a:t> </a:t>
            </a:r>
            <a:r>
              <a:rPr lang="en-GB" sz="1400" err="1">
                <a:solidFill>
                  <a:srgbClr val="22346A"/>
                </a:solidFill>
                <a:latin typeface="Arial"/>
                <a:sym typeface="Wingdings" panose="05000000000000000000" pitchFamily="2" charset="2"/>
              </a:rPr>
              <a:t>discontinuar</a:t>
            </a:r>
            <a:endParaRPr lang="en-GB" sz="1400">
              <a:solidFill>
                <a:srgbClr val="22346A"/>
              </a:solidFill>
              <a:latin typeface="Arial"/>
            </a:endParaRPr>
          </a:p>
          <a:p>
            <a:pPr marL="177750" indent="-176400">
              <a:buClr>
                <a:srgbClr val="E2F9CF"/>
              </a:buClr>
              <a:buFont typeface="Arial" panose="020B0604020202020204" pitchFamily="34" charset="0"/>
              <a:buChar char="•"/>
              <a:defRPr/>
            </a:pPr>
            <a:r>
              <a:rPr lang="en-GB" sz="1400">
                <a:solidFill>
                  <a:srgbClr val="22346A"/>
                </a:solidFill>
                <a:latin typeface="Arial"/>
                <a:sym typeface="Wingdings" panose="05000000000000000000" pitchFamily="2" charset="2"/>
              </a:rPr>
              <a:t>Respuesta </a:t>
            </a:r>
            <a:r>
              <a:rPr lang="en-GB" sz="1400" err="1">
                <a:solidFill>
                  <a:srgbClr val="22346A"/>
                </a:solidFill>
                <a:latin typeface="Arial"/>
                <a:sym typeface="Wingdings" panose="05000000000000000000" pitchFamily="2" charset="2"/>
              </a:rPr>
              <a:t>óptima</a:t>
            </a:r>
            <a:r>
              <a:rPr lang="en-GB" sz="1400">
                <a:solidFill>
                  <a:srgbClr val="22346A"/>
                </a:solidFill>
                <a:latin typeface="Arial"/>
                <a:sym typeface="Wingdings" panose="05000000000000000000" pitchFamily="2" charset="2"/>
              </a:rPr>
              <a:t>  </a:t>
            </a:r>
            <a:r>
              <a:rPr lang="en-GB" sz="1400" err="1">
                <a:solidFill>
                  <a:srgbClr val="22346A"/>
                </a:solidFill>
                <a:latin typeface="Arial"/>
                <a:sym typeface="Wingdings" panose="05000000000000000000" pitchFamily="2" charset="2"/>
              </a:rPr>
              <a:t>dosis</a:t>
            </a:r>
            <a:r>
              <a:rPr lang="en-GB" sz="1400">
                <a:solidFill>
                  <a:srgbClr val="22346A"/>
                </a:solidFill>
                <a:latin typeface="Arial"/>
                <a:sym typeface="Wingdings" panose="05000000000000000000" pitchFamily="2" charset="2"/>
              </a:rPr>
              <a:t> C4S</a:t>
            </a:r>
            <a:endParaRPr lang="en-GB" sz="1400">
              <a:solidFill>
                <a:srgbClr val="22346A"/>
              </a:solidFill>
              <a:latin typeface="Arial"/>
            </a:endParaRPr>
          </a:p>
          <a:p>
            <a:pPr marL="177750" indent="-176400">
              <a:buClr>
                <a:srgbClr val="E2F9CF"/>
              </a:buClr>
              <a:buFont typeface="Arial" panose="020B0604020202020204" pitchFamily="34" charset="0"/>
              <a:buChar char="•"/>
              <a:defRPr/>
            </a:pPr>
            <a:r>
              <a:rPr lang="en-GB" sz="1400">
                <a:solidFill>
                  <a:srgbClr val="22346A"/>
                </a:solidFill>
                <a:latin typeface="Arial"/>
              </a:rPr>
              <a:t>Respuesta </a:t>
            </a:r>
            <a:r>
              <a:rPr lang="en-GB" sz="1400" err="1">
                <a:solidFill>
                  <a:srgbClr val="22346A"/>
                </a:solidFill>
                <a:latin typeface="Arial"/>
              </a:rPr>
              <a:t>parcial</a:t>
            </a:r>
            <a:r>
              <a:rPr lang="en-GB" sz="1400">
                <a:solidFill>
                  <a:srgbClr val="22346A"/>
                </a:solidFill>
                <a:latin typeface="Arial"/>
              </a:rPr>
              <a:t> </a:t>
            </a:r>
            <a:r>
              <a:rPr lang="en-GB" sz="1400">
                <a:solidFill>
                  <a:srgbClr val="22346A"/>
                </a:solidFill>
                <a:latin typeface="Arial"/>
                <a:sym typeface="Wingdings" panose="05000000000000000000" pitchFamily="2" charset="2"/>
              </a:rPr>
              <a:t> </a:t>
            </a:r>
            <a:r>
              <a:rPr lang="en-GB" sz="1400" err="1">
                <a:solidFill>
                  <a:srgbClr val="22346A"/>
                </a:solidFill>
                <a:latin typeface="Arial"/>
                <a:sym typeface="Wingdings" panose="05000000000000000000" pitchFamily="2" charset="2"/>
              </a:rPr>
              <a:t>considerar</a:t>
            </a:r>
            <a:r>
              <a:rPr lang="en-GB" sz="1400">
                <a:solidFill>
                  <a:srgbClr val="22346A"/>
                </a:solidFill>
                <a:latin typeface="Arial"/>
                <a:sym typeface="Wingdings" panose="05000000000000000000" pitchFamily="2" charset="2"/>
              </a:rPr>
              <a:t> </a:t>
            </a:r>
            <a:r>
              <a:rPr lang="en-GB" sz="1400" err="1">
                <a:solidFill>
                  <a:srgbClr val="22346A"/>
                </a:solidFill>
                <a:latin typeface="Arial"/>
                <a:sym typeface="Wingdings" panose="05000000000000000000" pitchFamily="2" charset="2"/>
              </a:rPr>
              <a:t>dosis</a:t>
            </a:r>
            <a:r>
              <a:rPr lang="en-GB" sz="1400">
                <a:solidFill>
                  <a:srgbClr val="22346A"/>
                </a:solidFill>
                <a:latin typeface="Arial"/>
                <a:sym typeface="Wingdings" panose="05000000000000000000" pitchFamily="2" charset="2"/>
              </a:rPr>
              <a:t> C2S hasta s24  </a:t>
            </a:r>
            <a:r>
              <a:rPr lang="en-GB" sz="1400" err="1">
                <a:solidFill>
                  <a:srgbClr val="22346A"/>
                </a:solidFill>
                <a:latin typeface="Arial"/>
                <a:sym typeface="Wingdings" panose="05000000000000000000" pitchFamily="2" charset="2"/>
              </a:rPr>
              <a:t>dosis</a:t>
            </a:r>
            <a:r>
              <a:rPr lang="en-GB" sz="1400">
                <a:solidFill>
                  <a:srgbClr val="22346A"/>
                </a:solidFill>
                <a:latin typeface="Arial"/>
                <a:sym typeface="Wingdings" panose="05000000000000000000" pitchFamily="2" charset="2"/>
              </a:rPr>
              <a:t> C4S</a:t>
            </a:r>
            <a:endParaRPr lang="en-GB" sz="1400">
              <a:solidFill>
                <a:srgbClr val="22346A"/>
              </a:solidFill>
              <a:latin typeface="Arial"/>
            </a:endParaRPr>
          </a:p>
        </p:txBody>
      </p:sp>
      <p:sp>
        <p:nvSpPr>
          <p:cNvPr id="259" name="bg object 16">
            <a:extLst>
              <a:ext uri="{FF2B5EF4-FFF2-40B4-BE49-F238E27FC236}">
                <a16:creationId xmlns:a16="http://schemas.microsoft.com/office/drawing/2014/main" id="{7242B0E0-3C3C-5E49-08C7-CEE4D2FFFE15}"/>
              </a:ext>
            </a:extLst>
          </p:cNvPr>
          <p:cNvSpPr/>
          <p:nvPr/>
        </p:nvSpPr>
        <p:spPr>
          <a:xfrm>
            <a:off x="894712" y="2360818"/>
            <a:ext cx="4451731" cy="1433966"/>
          </a:xfrm>
          <a:custGeom>
            <a:avLst/>
            <a:gdLst/>
            <a:ahLst/>
            <a:cxnLst/>
            <a:rect l="l" t="t" r="r" b="b"/>
            <a:pathLst>
              <a:path w="7341234" h="2614295">
                <a:moveTo>
                  <a:pt x="257950" y="0"/>
                </a:moveTo>
                <a:lnTo>
                  <a:pt x="216710" y="5268"/>
                </a:lnTo>
                <a:lnTo>
                  <a:pt x="161007" y="25336"/>
                </a:lnTo>
                <a:lnTo>
                  <a:pt x="121938" y="50119"/>
                </a:lnTo>
                <a:lnTo>
                  <a:pt x="86834" y="82179"/>
                </a:lnTo>
                <a:lnTo>
                  <a:pt x="56590" y="120613"/>
                </a:lnTo>
                <a:lnTo>
                  <a:pt x="32103" y="164518"/>
                </a:lnTo>
                <a:lnTo>
                  <a:pt x="10515" y="225264"/>
                </a:lnTo>
                <a:lnTo>
                  <a:pt x="0" y="289991"/>
                </a:lnTo>
                <a:lnTo>
                  <a:pt x="24964" y="2066956"/>
                </a:lnTo>
                <a:lnTo>
                  <a:pt x="27622" y="2308495"/>
                </a:lnTo>
                <a:lnTo>
                  <a:pt x="33180" y="2366798"/>
                </a:lnTo>
                <a:lnTo>
                  <a:pt x="48689" y="2422439"/>
                </a:lnTo>
                <a:lnTo>
                  <a:pt x="73465" y="2472935"/>
                </a:lnTo>
                <a:lnTo>
                  <a:pt x="106258" y="2516206"/>
                </a:lnTo>
                <a:lnTo>
                  <a:pt x="145740" y="2550418"/>
                </a:lnTo>
                <a:lnTo>
                  <a:pt x="190255" y="2574193"/>
                </a:lnTo>
                <a:lnTo>
                  <a:pt x="237814" y="2586465"/>
                </a:lnTo>
                <a:lnTo>
                  <a:pt x="1882036" y="2575746"/>
                </a:lnTo>
                <a:lnTo>
                  <a:pt x="2259737" y="2574570"/>
                </a:lnTo>
                <a:lnTo>
                  <a:pt x="2374430" y="2574748"/>
                </a:lnTo>
                <a:lnTo>
                  <a:pt x="3495718" y="2582265"/>
                </a:lnTo>
                <a:lnTo>
                  <a:pt x="5079607" y="2595677"/>
                </a:lnTo>
                <a:lnTo>
                  <a:pt x="6493698" y="2608488"/>
                </a:lnTo>
                <a:lnTo>
                  <a:pt x="7105595" y="2614203"/>
                </a:lnTo>
                <a:lnTo>
                  <a:pt x="7115477" y="2613026"/>
                </a:lnTo>
                <a:lnTo>
                  <a:pt x="7185407" y="2590820"/>
                </a:lnTo>
                <a:lnTo>
                  <a:pt x="7223053" y="2567009"/>
                </a:lnTo>
                <a:lnTo>
                  <a:pt x="7256902" y="2536175"/>
                </a:lnTo>
                <a:lnTo>
                  <a:pt x="7286085" y="2499188"/>
                </a:lnTo>
                <a:lnTo>
                  <a:pt x="7309735" y="2456919"/>
                </a:lnTo>
                <a:lnTo>
                  <a:pt x="7330579" y="2398398"/>
                </a:lnTo>
                <a:lnTo>
                  <a:pt x="7340718" y="2336012"/>
                </a:lnTo>
                <a:lnTo>
                  <a:pt x="7319598" y="1593259"/>
                </a:lnTo>
                <a:lnTo>
                  <a:pt x="7309466" y="1193175"/>
                </a:lnTo>
                <a:lnTo>
                  <a:pt x="7302144" y="861044"/>
                </a:lnTo>
                <a:lnTo>
                  <a:pt x="7298728" y="674939"/>
                </a:lnTo>
                <a:lnTo>
                  <a:pt x="7296331" y="506152"/>
                </a:lnTo>
                <a:lnTo>
                  <a:pt x="7295416" y="406252"/>
                </a:lnTo>
                <a:lnTo>
                  <a:pt x="7295128" y="318555"/>
                </a:lnTo>
                <a:lnTo>
                  <a:pt x="7290740" y="266820"/>
                </a:lnTo>
                <a:lnTo>
                  <a:pt x="7277394" y="217323"/>
                </a:lnTo>
                <a:lnTo>
                  <a:pt x="7255880" y="172074"/>
                </a:lnTo>
                <a:lnTo>
                  <a:pt x="7226984" y="133084"/>
                </a:lnTo>
                <a:lnTo>
                  <a:pt x="7191960" y="101981"/>
                </a:lnTo>
                <a:lnTo>
                  <a:pt x="7152295" y="80144"/>
                </a:lnTo>
                <a:lnTo>
                  <a:pt x="7109710" y="68573"/>
                </a:lnTo>
                <a:lnTo>
                  <a:pt x="7087911" y="66788"/>
                </a:lnTo>
                <a:lnTo>
                  <a:pt x="257950" y="0"/>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bg object 17">
            <a:extLst>
              <a:ext uri="{FF2B5EF4-FFF2-40B4-BE49-F238E27FC236}">
                <a16:creationId xmlns:a16="http://schemas.microsoft.com/office/drawing/2014/main" id="{8AE9F76F-7A02-AE44-04BC-E78718477532}"/>
              </a:ext>
            </a:extLst>
          </p:cNvPr>
          <p:cNvSpPr/>
          <p:nvPr/>
        </p:nvSpPr>
        <p:spPr>
          <a:xfrm>
            <a:off x="872315" y="3111353"/>
            <a:ext cx="3031228" cy="1759745"/>
          </a:xfrm>
          <a:custGeom>
            <a:avLst/>
            <a:gdLst/>
            <a:ahLst/>
            <a:cxnLst/>
            <a:rect l="l" t="t" r="r" b="b"/>
            <a:pathLst>
              <a:path w="4998720" h="2901950">
                <a:moveTo>
                  <a:pt x="4998682" y="2806344"/>
                </a:moveTo>
                <a:lnTo>
                  <a:pt x="4991874" y="0"/>
                </a:lnTo>
                <a:lnTo>
                  <a:pt x="1128268" y="0"/>
                </a:lnTo>
                <a:lnTo>
                  <a:pt x="0" y="0"/>
                </a:lnTo>
                <a:lnTo>
                  <a:pt x="38" y="2880029"/>
                </a:lnTo>
                <a:lnTo>
                  <a:pt x="586397" y="2880029"/>
                </a:lnTo>
                <a:lnTo>
                  <a:pt x="1128268" y="2901937"/>
                </a:lnTo>
                <a:lnTo>
                  <a:pt x="1128268" y="2786367"/>
                </a:lnTo>
                <a:lnTo>
                  <a:pt x="4998682" y="2806344"/>
                </a:lnTo>
                <a:close/>
              </a:path>
            </a:pathLst>
          </a:custGeom>
          <a:solidFill>
            <a:srgbClr val="F2FCE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bg object 18">
            <a:extLst>
              <a:ext uri="{FF2B5EF4-FFF2-40B4-BE49-F238E27FC236}">
                <a16:creationId xmlns:a16="http://schemas.microsoft.com/office/drawing/2014/main" id="{ACEDAE06-924A-B32E-7AF8-EA2375BF4F29}"/>
              </a:ext>
            </a:extLst>
          </p:cNvPr>
          <p:cNvSpPr/>
          <p:nvPr/>
        </p:nvSpPr>
        <p:spPr>
          <a:xfrm>
            <a:off x="3899398" y="3111349"/>
            <a:ext cx="6039738" cy="1759745"/>
          </a:xfrm>
          <a:custGeom>
            <a:avLst/>
            <a:gdLst/>
            <a:ahLst/>
            <a:cxnLst/>
            <a:rect l="l" t="t" r="r" b="b"/>
            <a:pathLst>
              <a:path w="9959975" h="2901950">
                <a:moveTo>
                  <a:pt x="9959393" y="0"/>
                </a:moveTo>
                <a:lnTo>
                  <a:pt x="0" y="0"/>
                </a:lnTo>
                <a:lnTo>
                  <a:pt x="7413" y="2901932"/>
                </a:lnTo>
                <a:lnTo>
                  <a:pt x="9959393" y="2880027"/>
                </a:lnTo>
                <a:lnTo>
                  <a:pt x="9959393" y="0"/>
                </a:lnTo>
                <a:close/>
              </a:path>
            </a:pathLst>
          </a:custGeom>
          <a:solidFill>
            <a:srgbClr val="E4FAD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bg object 19">
            <a:extLst>
              <a:ext uri="{FF2B5EF4-FFF2-40B4-BE49-F238E27FC236}">
                <a16:creationId xmlns:a16="http://schemas.microsoft.com/office/drawing/2014/main" id="{7E5F50D8-2194-C936-DDC2-6E44C77A4D04}"/>
              </a:ext>
            </a:extLst>
          </p:cNvPr>
          <p:cNvSpPr/>
          <p:nvPr/>
        </p:nvSpPr>
        <p:spPr>
          <a:xfrm>
            <a:off x="872322" y="3860481"/>
            <a:ext cx="3031228" cy="1001938"/>
          </a:xfrm>
          <a:custGeom>
            <a:avLst/>
            <a:gdLst/>
            <a:ahLst/>
            <a:cxnLst/>
            <a:rect l="l" t="t" r="r" b="b"/>
            <a:pathLst>
              <a:path w="4998720" h="1652270">
                <a:moveTo>
                  <a:pt x="4998682" y="774"/>
                </a:moveTo>
                <a:lnTo>
                  <a:pt x="1488122" y="774"/>
                </a:lnTo>
                <a:lnTo>
                  <a:pt x="1488122" y="0"/>
                </a:lnTo>
                <a:lnTo>
                  <a:pt x="0" y="0"/>
                </a:lnTo>
                <a:lnTo>
                  <a:pt x="0" y="1651000"/>
                </a:lnTo>
                <a:lnTo>
                  <a:pt x="1128242" y="1651000"/>
                </a:lnTo>
                <a:lnTo>
                  <a:pt x="1128242" y="1651774"/>
                </a:lnTo>
                <a:lnTo>
                  <a:pt x="4998682" y="1651774"/>
                </a:lnTo>
                <a:lnTo>
                  <a:pt x="4998682" y="774"/>
                </a:lnTo>
                <a:close/>
              </a:path>
            </a:pathLst>
          </a:custGeom>
          <a:solidFill>
            <a:srgbClr val="DED1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bg object 20">
            <a:extLst>
              <a:ext uri="{FF2B5EF4-FFF2-40B4-BE49-F238E27FC236}">
                <a16:creationId xmlns:a16="http://schemas.microsoft.com/office/drawing/2014/main" id="{B4260D62-957A-A059-B2C1-4DB1F1EB9A0C}"/>
              </a:ext>
            </a:extLst>
          </p:cNvPr>
          <p:cNvSpPr/>
          <p:nvPr/>
        </p:nvSpPr>
        <p:spPr>
          <a:xfrm>
            <a:off x="3903530" y="3860949"/>
            <a:ext cx="6027031" cy="1013490"/>
          </a:xfrm>
          <a:custGeom>
            <a:avLst/>
            <a:gdLst/>
            <a:ahLst/>
            <a:cxnLst/>
            <a:rect l="l" t="t" r="r" b="b"/>
            <a:pathLst>
              <a:path w="9939019" h="1671320">
                <a:moveTo>
                  <a:pt x="0" y="1671017"/>
                </a:moveTo>
                <a:lnTo>
                  <a:pt x="9938915" y="1671017"/>
                </a:lnTo>
                <a:lnTo>
                  <a:pt x="9938915" y="0"/>
                </a:lnTo>
                <a:lnTo>
                  <a:pt x="0" y="0"/>
                </a:lnTo>
                <a:lnTo>
                  <a:pt x="0" y="1671017"/>
                </a:lnTo>
                <a:close/>
              </a:path>
            </a:pathLst>
          </a:custGeom>
          <a:solidFill>
            <a:srgbClr val="BDA2D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bg object 21">
            <a:extLst>
              <a:ext uri="{FF2B5EF4-FFF2-40B4-BE49-F238E27FC236}">
                <a16:creationId xmlns:a16="http://schemas.microsoft.com/office/drawing/2014/main" id="{8EA74AAB-C60E-61D3-EFB3-D9F324EA15D0}"/>
              </a:ext>
            </a:extLst>
          </p:cNvPr>
          <p:cNvSpPr/>
          <p:nvPr/>
        </p:nvSpPr>
        <p:spPr>
          <a:xfrm>
            <a:off x="1885966" y="3860481"/>
            <a:ext cx="7723625" cy="1013875"/>
          </a:xfrm>
          <a:custGeom>
            <a:avLst/>
            <a:gdLst/>
            <a:ahLst/>
            <a:cxnLst/>
            <a:rect l="l" t="t" r="r" b="b"/>
            <a:pathLst>
              <a:path w="12736830" h="1671954">
                <a:moveTo>
                  <a:pt x="19113" y="0"/>
                </a:moveTo>
                <a:lnTo>
                  <a:pt x="0" y="0"/>
                </a:lnTo>
                <a:lnTo>
                  <a:pt x="0" y="1671789"/>
                </a:lnTo>
                <a:lnTo>
                  <a:pt x="19113" y="1671789"/>
                </a:lnTo>
                <a:lnTo>
                  <a:pt x="19113" y="0"/>
                </a:lnTo>
                <a:close/>
              </a:path>
              <a:path w="12736830" h="1671954">
                <a:moveTo>
                  <a:pt x="572033" y="0"/>
                </a:moveTo>
                <a:lnTo>
                  <a:pt x="552919" y="0"/>
                </a:lnTo>
                <a:lnTo>
                  <a:pt x="552919" y="1671789"/>
                </a:lnTo>
                <a:lnTo>
                  <a:pt x="572033" y="1671789"/>
                </a:lnTo>
                <a:lnTo>
                  <a:pt x="572033" y="0"/>
                </a:lnTo>
                <a:close/>
              </a:path>
              <a:path w="12736830" h="1671954">
                <a:moveTo>
                  <a:pt x="1124966" y="0"/>
                </a:moveTo>
                <a:lnTo>
                  <a:pt x="1105852" y="0"/>
                </a:lnTo>
                <a:lnTo>
                  <a:pt x="1105852" y="1671789"/>
                </a:lnTo>
                <a:lnTo>
                  <a:pt x="1124966" y="1671789"/>
                </a:lnTo>
                <a:lnTo>
                  <a:pt x="1124966" y="0"/>
                </a:lnTo>
                <a:close/>
              </a:path>
              <a:path w="12736830" h="1671954">
                <a:moveTo>
                  <a:pt x="1677873" y="0"/>
                </a:moveTo>
                <a:lnTo>
                  <a:pt x="1658772" y="0"/>
                </a:lnTo>
                <a:lnTo>
                  <a:pt x="1658772" y="1671789"/>
                </a:lnTo>
                <a:lnTo>
                  <a:pt x="1677873" y="1671789"/>
                </a:lnTo>
                <a:lnTo>
                  <a:pt x="1677873" y="0"/>
                </a:lnTo>
                <a:close/>
              </a:path>
              <a:path w="12736830" h="1671954">
                <a:moveTo>
                  <a:pt x="2230805" y="0"/>
                </a:moveTo>
                <a:lnTo>
                  <a:pt x="2211692" y="0"/>
                </a:lnTo>
                <a:lnTo>
                  <a:pt x="2211692" y="1671789"/>
                </a:lnTo>
                <a:lnTo>
                  <a:pt x="2230805" y="1671789"/>
                </a:lnTo>
                <a:lnTo>
                  <a:pt x="2230805" y="0"/>
                </a:lnTo>
                <a:close/>
              </a:path>
              <a:path w="12736830" h="1671954">
                <a:moveTo>
                  <a:pt x="2783725" y="0"/>
                </a:moveTo>
                <a:lnTo>
                  <a:pt x="2764612" y="0"/>
                </a:lnTo>
                <a:lnTo>
                  <a:pt x="2764612" y="1671789"/>
                </a:lnTo>
                <a:lnTo>
                  <a:pt x="2783725" y="1671789"/>
                </a:lnTo>
                <a:lnTo>
                  <a:pt x="2783725" y="0"/>
                </a:lnTo>
                <a:close/>
              </a:path>
              <a:path w="12736830" h="1671954">
                <a:moveTo>
                  <a:pt x="3336658" y="0"/>
                </a:moveTo>
                <a:lnTo>
                  <a:pt x="3317532" y="0"/>
                </a:lnTo>
                <a:lnTo>
                  <a:pt x="3317532" y="1671789"/>
                </a:lnTo>
                <a:lnTo>
                  <a:pt x="3336658" y="1671789"/>
                </a:lnTo>
                <a:lnTo>
                  <a:pt x="3336658" y="0"/>
                </a:lnTo>
                <a:close/>
              </a:path>
              <a:path w="12736830" h="1671954">
                <a:moveTo>
                  <a:pt x="3889565" y="0"/>
                </a:moveTo>
                <a:lnTo>
                  <a:pt x="3870464" y="0"/>
                </a:lnTo>
                <a:lnTo>
                  <a:pt x="3870464" y="1671789"/>
                </a:lnTo>
                <a:lnTo>
                  <a:pt x="3889565" y="1671789"/>
                </a:lnTo>
                <a:lnTo>
                  <a:pt x="3889565" y="0"/>
                </a:lnTo>
                <a:close/>
              </a:path>
              <a:path w="12736830" h="1671954">
                <a:moveTo>
                  <a:pt x="4442485" y="0"/>
                </a:moveTo>
                <a:lnTo>
                  <a:pt x="4423384" y="0"/>
                </a:lnTo>
                <a:lnTo>
                  <a:pt x="4423384" y="1671789"/>
                </a:lnTo>
                <a:lnTo>
                  <a:pt x="4442485" y="1671789"/>
                </a:lnTo>
                <a:lnTo>
                  <a:pt x="4442485" y="0"/>
                </a:lnTo>
                <a:close/>
              </a:path>
              <a:path w="12736830" h="1671954">
                <a:moveTo>
                  <a:pt x="4995418" y="0"/>
                </a:moveTo>
                <a:lnTo>
                  <a:pt x="4976304" y="0"/>
                </a:lnTo>
                <a:lnTo>
                  <a:pt x="4976304" y="1671789"/>
                </a:lnTo>
                <a:lnTo>
                  <a:pt x="4995418" y="1671789"/>
                </a:lnTo>
                <a:lnTo>
                  <a:pt x="4995418" y="0"/>
                </a:lnTo>
                <a:close/>
              </a:path>
              <a:path w="12736830" h="1671954">
                <a:moveTo>
                  <a:pt x="5548338" y="0"/>
                </a:moveTo>
                <a:lnTo>
                  <a:pt x="5529224" y="0"/>
                </a:lnTo>
                <a:lnTo>
                  <a:pt x="5529224" y="1671789"/>
                </a:lnTo>
                <a:lnTo>
                  <a:pt x="5548338" y="1671789"/>
                </a:lnTo>
                <a:lnTo>
                  <a:pt x="5548338" y="0"/>
                </a:lnTo>
                <a:close/>
              </a:path>
              <a:path w="12736830" h="1671954">
                <a:moveTo>
                  <a:pt x="6101258" y="0"/>
                </a:moveTo>
                <a:lnTo>
                  <a:pt x="6082144" y="0"/>
                </a:lnTo>
                <a:lnTo>
                  <a:pt x="6082144" y="1671789"/>
                </a:lnTo>
                <a:lnTo>
                  <a:pt x="6101258" y="1671789"/>
                </a:lnTo>
                <a:lnTo>
                  <a:pt x="6101258" y="0"/>
                </a:lnTo>
                <a:close/>
              </a:path>
              <a:path w="12736830" h="1671954">
                <a:moveTo>
                  <a:pt x="6654178" y="0"/>
                </a:moveTo>
                <a:lnTo>
                  <a:pt x="6635064" y="0"/>
                </a:lnTo>
                <a:lnTo>
                  <a:pt x="6635064" y="1671789"/>
                </a:lnTo>
                <a:lnTo>
                  <a:pt x="6654178" y="1671789"/>
                </a:lnTo>
                <a:lnTo>
                  <a:pt x="6654178" y="0"/>
                </a:lnTo>
                <a:close/>
              </a:path>
              <a:path w="12736830" h="1671954">
                <a:moveTo>
                  <a:pt x="7207097" y="0"/>
                </a:moveTo>
                <a:lnTo>
                  <a:pt x="7187997" y="0"/>
                </a:lnTo>
                <a:lnTo>
                  <a:pt x="7187997" y="1671789"/>
                </a:lnTo>
                <a:lnTo>
                  <a:pt x="7207097" y="1671789"/>
                </a:lnTo>
                <a:lnTo>
                  <a:pt x="7207097" y="0"/>
                </a:lnTo>
                <a:close/>
              </a:path>
              <a:path w="12736830" h="1671954">
                <a:moveTo>
                  <a:pt x="7760017" y="0"/>
                </a:moveTo>
                <a:lnTo>
                  <a:pt x="7740917" y="0"/>
                </a:lnTo>
                <a:lnTo>
                  <a:pt x="7740917" y="1671789"/>
                </a:lnTo>
                <a:lnTo>
                  <a:pt x="7760017" y="1671789"/>
                </a:lnTo>
                <a:lnTo>
                  <a:pt x="7760017" y="0"/>
                </a:lnTo>
                <a:close/>
              </a:path>
              <a:path w="12736830" h="1671954">
                <a:moveTo>
                  <a:pt x="8312950" y="0"/>
                </a:moveTo>
                <a:lnTo>
                  <a:pt x="8293836" y="0"/>
                </a:lnTo>
                <a:lnTo>
                  <a:pt x="8293836" y="1671789"/>
                </a:lnTo>
                <a:lnTo>
                  <a:pt x="8312950" y="1671789"/>
                </a:lnTo>
                <a:lnTo>
                  <a:pt x="8312950" y="0"/>
                </a:lnTo>
                <a:close/>
              </a:path>
              <a:path w="12736830" h="1671954">
                <a:moveTo>
                  <a:pt x="8865870" y="0"/>
                </a:moveTo>
                <a:lnTo>
                  <a:pt x="8846756" y="0"/>
                </a:lnTo>
                <a:lnTo>
                  <a:pt x="8846756" y="1671789"/>
                </a:lnTo>
                <a:lnTo>
                  <a:pt x="8865870" y="1671789"/>
                </a:lnTo>
                <a:lnTo>
                  <a:pt x="8865870" y="0"/>
                </a:lnTo>
                <a:close/>
              </a:path>
              <a:path w="12736830" h="1671954">
                <a:moveTo>
                  <a:pt x="9418790" y="0"/>
                </a:moveTo>
                <a:lnTo>
                  <a:pt x="9399676" y="0"/>
                </a:lnTo>
                <a:lnTo>
                  <a:pt x="9399676" y="1671789"/>
                </a:lnTo>
                <a:lnTo>
                  <a:pt x="9418790" y="1671789"/>
                </a:lnTo>
                <a:lnTo>
                  <a:pt x="9418790" y="0"/>
                </a:lnTo>
                <a:close/>
              </a:path>
              <a:path w="12736830" h="1671954">
                <a:moveTo>
                  <a:pt x="9971710" y="0"/>
                </a:moveTo>
                <a:lnTo>
                  <a:pt x="9952596" y="0"/>
                </a:lnTo>
                <a:lnTo>
                  <a:pt x="9952596" y="1671789"/>
                </a:lnTo>
                <a:lnTo>
                  <a:pt x="9971710" y="1671789"/>
                </a:lnTo>
                <a:lnTo>
                  <a:pt x="9971710" y="0"/>
                </a:lnTo>
                <a:close/>
              </a:path>
              <a:path w="12736830" h="1671954">
                <a:moveTo>
                  <a:pt x="10524642" y="0"/>
                </a:moveTo>
                <a:lnTo>
                  <a:pt x="10505529" y="0"/>
                </a:lnTo>
                <a:lnTo>
                  <a:pt x="10505529" y="1671789"/>
                </a:lnTo>
                <a:lnTo>
                  <a:pt x="10524642" y="1671789"/>
                </a:lnTo>
                <a:lnTo>
                  <a:pt x="10524642" y="0"/>
                </a:lnTo>
                <a:close/>
              </a:path>
              <a:path w="12736830" h="1671954">
                <a:moveTo>
                  <a:pt x="11077550" y="0"/>
                </a:moveTo>
                <a:lnTo>
                  <a:pt x="11058449" y="0"/>
                </a:lnTo>
                <a:lnTo>
                  <a:pt x="11058449" y="1671789"/>
                </a:lnTo>
                <a:lnTo>
                  <a:pt x="11077550" y="1671789"/>
                </a:lnTo>
                <a:lnTo>
                  <a:pt x="11077550" y="0"/>
                </a:lnTo>
                <a:close/>
              </a:path>
              <a:path w="12736830" h="1671954">
                <a:moveTo>
                  <a:pt x="11630482" y="0"/>
                </a:moveTo>
                <a:lnTo>
                  <a:pt x="11611369" y="0"/>
                </a:lnTo>
                <a:lnTo>
                  <a:pt x="11611369" y="1671789"/>
                </a:lnTo>
                <a:lnTo>
                  <a:pt x="11630482" y="1671789"/>
                </a:lnTo>
                <a:lnTo>
                  <a:pt x="11630482" y="0"/>
                </a:lnTo>
                <a:close/>
              </a:path>
              <a:path w="12736830" h="1671954">
                <a:moveTo>
                  <a:pt x="12183389" y="0"/>
                </a:moveTo>
                <a:lnTo>
                  <a:pt x="12164276" y="0"/>
                </a:lnTo>
                <a:lnTo>
                  <a:pt x="12164276" y="1671789"/>
                </a:lnTo>
                <a:lnTo>
                  <a:pt x="12183389" y="1671789"/>
                </a:lnTo>
                <a:lnTo>
                  <a:pt x="12183389" y="0"/>
                </a:lnTo>
                <a:close/>
              </a:path>
              <a:path w="12736830" h="1671954">
                <a:moveTo>
                  <a:pt x="12736322" y="0"/>
                </a:moveTo>
                <a:lnTo>
                  <a:pt x="12717209" y="0"/>
                </a:lnTo>
                <a:lnTo>
                  <a:pt x="12717209" y="1671789"/>
                </a:lnTo>
                <a:lnTo>
                  <a:pt x="12736322" y="1671789"/>
                </a:lnTo>
                <a:lnTo>
                  <a:pt x="12736322"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bg object 22">
            <a:extLst>
              <a:ext uri="{FF2B5EF4-FFF2-40B4-BE49-F238E27FC236}">
                <a16:creationId xmlns:a16="http://schemas.microsoft.com/office/drawing/2014/main" id="{30DB9854-51AD-8B24-4CCE-3791FC75A93D}"/>
              </a:ext>
            </a:extLst>
          </p:cNvPr>
          <p:cNvSpPr/>
          <p:nvPr/>
        </p:nvSpPr>
        <p:spPr>
          <a:xfrm>
            <a:off x="1373415" y="3776006"/>
            <a:ext cx="8412891" cy="84714"/>
          </a:xfrm>
          <a:custGeom>
            <a:avLst/>
            <a:gdLst/>
            <a:ahLst/>
            <a:cxnLst/>
            <a:rect l="l" t="t" r="r" b="b"/>
            <a:pathLst>
              <a:path w="13873480" h="139700">
                <a:moveTo>
                  <a:pt x="15976" y="55714"/>
                </a:moveTo>
                <a:lnTo>
                  <a:pt x="0" y="55714"/>
                </a:lnTo>
                <a:lnTo>
                  <a:pt x="0" y="139306"/>
                </a:lnTo>
                <a:lnTo>
                  <a:pt x="15976" y="139306"/>
                </a:lnTo>
                <a:lnTo>
                  <a:pt x="15976" y="55714"/>
                </a:lnTo>
                <a:close/>
              </a:path>
              <a:path w="13873480" h="139700">
                <a:moveTo>
                  <a:pt x="570255" y="55714"/>
                </a:moveTo>
                <a:lnTo>
                  <a:pt x="554291" y="55714"/>
                </a:lnTo>
                <a:lnTo>
                  <a:pt x="554291" y="139306"/>
                </a:lnTo>
                <a:lnTo>
                  <a:pt x="570255" y="139306"/>
                </a:lnTo>
                <a:lnTo>
                  <a:pt x="570255" y="55714"/>
                </a:lnTo>
                <a:close/>
              </a:path>
              <a:path w="13873480" h="139700">
                <a:moveTo>
                  <a:pt x="862685" y="0"/>
                </a:moveTo>
                <a:lnTo>
                  <a:pt x="846709" y="0"/>
                </a:lnTo>
                <a:lnTo>
                  <a:pt x="846709" y="139306"/>
                </a:lnTo>
                <a:lnTo>
                  <a:pt x="862685" y="139306"/>
                </a:lnTo>
                <a:lnTo>
                  <a:pt x="862685" y="0"/>
                </a:lnTo>
                <a:close/>
              </a:path>
              <a:path w="13873480" h="139700">
                <a:moveTo>
                  <a:pt x="1124546" y="55714"/>
                </a:moveTo>
                <a:lnTo>
                  <a:pt x="1108570" y="55714"/>
                </a:lnTo>
                <a:lnTo>
                  <a:pt x="1108570" y="139306"/>
                </a:lnTo>
                <a:lnTo>
                  <a:pt x="1124546" y="139306"/>
                </a:lnTo>
                <a:lnTo>
                  <a:pt x="1124546" y="55714"/>
                </a:lnTo>
                <a:close/>
              </a:path>
              <a:path w="13873480" h="139700">
                <a:moveTo>
                  <a:pt x="1415554" y="0"/>
                </a:moveTo>
                <a:lnTo>
                  <a:pt x="1399578" y="0"/>
                </a:lnTo>
                <a:lnTo>
                  <a:pt x="1399578" y="139306"/>
                </a:lnTo>
                <a:lnTo>
                  <a:pt x="1415554" y="139306"/>
                </a:lnTo>
                <a:lnTo>
                  <a:pt x="1415554" y="0"/>
                </a:lnTo>
                <a:close/>
              </a:path>
              <a:path w="13873480" h="139700">
                <a:moveTo>
                  <a:pt x="1678813" y="55714"/>
                </a:moveTo>
                <a:lnTo>
                  <a:pt x="1662861" y="55714"/>
                </a:lnTo>
                <a:lnTo>
                  <a:pt x="1662861" y="139306"/>
                </a:lnTo>
                <a:lnTo>
                  <a:pt x="1678813" y="139306"/>
                </a:lnTo>
                <a:lnTo>
                  <a:pt x="1678813" y="55714"/>
                </a:lnTo>
                <a:close/>
              </a:path>
              <a:path w="13873480" h="139700">
                <a:moveTo>
                  <a:pt x="1968411" y="0"/>
                </a:moveTo>
                <a:lnTo>
                  <a:pt x="1952459" y="0"/>
                </a:lnTo>
                <a:lnTo>
                  <a:pt x="1952459" y="139306"/>
                </a:lnTo>
                <a:lnTo>
                  <a:pt x="1968411" y="139306"/>
                </a:lnTo>
                <a:lnTo>
                  <a:pt x="1968411" y="0"/>
                </a:lnTo>
                <a:close/>
              </a:path>
              <a:path w="13873480" h="139700">
                <a:moveTo>
                  <a:pt x="2233104" y="55714"/>
                </a:moveTo>
                <a:lnTo>
                  <a:pt x="2217140" y="55714"/>
                </a:lnTo>
                <a:lnTo>
                  <a:pt x="2217140" y="139306"/>
                </a:lnTo>
                <a:lnTo>
                  <a:pt x="2233104" y="139306"/>
                </a:lnTo>
                <a:lnTo>
                  <a:pt x="2233104" y="55714"/>
                </a:lnTo>
                <a:close/>
              </a:path>
              <a:path w="13873480" h="139700">
                <a:moveTo>
                  <a:pt x="2521293" y="0"/>
                </a:moveTo>
                <a:lnTo>
                  <a:pt x="2505329" y="0"/>
                </a:lnTo>
                <a:lnTo>
                  <a:pt x="2505329" y="139306"/>
                </a:lnTo>
                <a:lnTo>
                  <a:pt x="2521293" y="139306"/>
                </a:lnTo>
                <a:lnTo>
                  <a:pt x="2521293" y="0"/>
                </a:lnTo>
                <a:close/>
              </a:path>
              <a:path w="13873480" h="139700">
                <a:moveTo>
                  <a:pt x="2787396" y="55714"/>
                </a:moveTo>
                <a:lnTo>
                  <a:pt x="2771432" y="55714"/>
                </a:lnTo>
                <a:lnTo>
                  <a:pt x="2771432" y="139306"/>
                </a:lnTo>
                <a:lnTo>
                  <a:pt x="2787396" y="139306"/>
                </a:lnTo>
                <a:lnTo>
                  <a:pt x="2787396" y="55714"/>
                </a:lnTo>
                <a:close/>
              </a:path>
              <a:path w="13873480" h="139700">
                <a:moveTo>
                  <a:pt x="3074162" y="0"/>
                </a:moveTo>
                <a:lnTo>
                  <a:pt x="3058198" y="0"/>
                </a:lnTo>
                <a:lnTo>
                  <a:pt x="3058198" y="139306"/>
                </a:lnTo>
                <a:lnTo>
                  <a:pt x="3074162" y="139306"/>
                </a:lnTo>
                <a:lnTo>
                  <a:pt x="3074162" y="0"/>
                </a:lnTo>
                <a:close/>
              </a:path>
              <a:path w="13873480" h="139700">
                <a:moveTo>
                  <a:pt x="3341674" y="55714"/>
                </a:moveTo>
                <a:lnTo>
                  <a:pt x="3325698" y="55714"/>
                </a:lnTo>
                <a:lnTo>
                  <a:pt x="3325698" y="139306"/>
                </a:lnTo>
                <a:lnTo>
                  <a:pt x="3341674" y="139306"/>
                </a:lnTo>
                <a:lnTo>
                  <a:pt x="3341674" y="55714"/>
                </a:lnTo>
                <a:close/>
              </a:path>
              <a:path w="13873480" h="139700">
                <a:moveTo>
                  <a:pt x="3627031" y="0"/>
                </a:moveTo>
                <a:lnTo>
                  <a:pt x="3611080" y="0"/>
                </a:lnTo>
                <a:lnTo>
                  <a:pt x="3611080" y="139306"/>
                </a:lnTo>
                <a:lnTo>
                  <a:pt x="3627031" y="139306"/>
                </a:lnTo>
                <a:lnTo>
                  <a:pt x="3627031" y="0"/>
                </a:lnTo>
                <a:close/>
              </a:path>
              <a:path w="13873480" h="139700">
                <a:moveTo>
                  <a:pt x="3895953" y="55714"/>
                </a:moveTo>
                <a:lnTo>
                  <a:pt x="3880002" y="55714"/>
                </a:lnTo>
                <a:lnTo>
                  <a:pt x="3880002" y="139306"/>
                </a:lnTo>
                <a:lnTo>
                  <a:pt x="3895953" y="139306"/>
                </a:lnTo>
                <a:lnTo>
                  <a:pt x="3895953" y="55714"/>
                </a:lnTo>
                <a:close/>
              </a:path>
              <a:path w="13873480" h="139700">
                <a:moveTo>
                  <a:pt x="4179900" y="0"/>
                </a:moveTo>
                <a:lnTo>
                  <a:pt x="4163949" y="0"/>
                </a:lnTo>
                <a:lnTo>
                  <a:pt x="4163949" y="139306"/>
                </a:lnTo>
                <a:lnTo>
                  <a:pt x="4179900" y="139306"/>
                </a:lnTo>
                <a:lnTo>
                  <a:pt x="4179900" y="0"/>
                </a:lnTo>
                <a:close/>
              </a:path>
              <a:path w="13873480" h="139700">
                <a:moveTo>
                  <a:pt x="4450232" y="55714"/>
                </a:moveTo>
                <a:lnTo>
                  <a:pt x="4434268" y="55714"/>
                </a:lnTo>
                <a:lnTo>
                  <a:pt x="4434268" y="139306"/>
                </a:lnTo>
                <a:lnTo>
                  <a:pt x="4450232" y="139306"/>
                </a:lnTo>
                <a:lnTo>
                  <a:pt x="4450232" y="55714"/>
                </a:lnTo>
                <a:close/>
              </a:path>
              <a:path w="13873480" h="139700">
                <a:moveTo>
                  <a:pt x="4732782" y="0"/>
                </a:moveTo>
                <a:lnTo>
                  <a:pt x="4716818" y="0"/>
                </a:lnTo>
                <a:lnTo>
                  <a:pt x="4716818" y="139306"/>
                </a:lnTo>
                <a:lnTo>
                  <a:pt x="4732782" y="139306"/>
                </a:lnTo>
                <a:lnTo>
                  <a:pt x="4732782" y="0"/>
                </a:lnTo>
                <a:close/>
              </a:path>
              <a:path w="13873480" h="139700">
                <a:moveTo>
                  <a:pt x="5004524" y="55714"/>
                </a:moveTo>
                <a:lnTo>
                  <a:pt x="4988560" y="55714"/>
                </a:lnTo>
                <a:lnTo>
                  <a:pt x="4988560" y="139306"/>
                </a:lnTo>
                <a:lnTo>
                  <a:pt x="5004524" y="139306"/>
                </a:lnTo>
                <a:lnTo>
                  <a:pt x="5004524" y="55714"/>
                </a:lnTo>
                <a:close/>
              </a:path>
              <a:path w="13873480" h="139700">
                <a:moveTo>
                  <a:pt x="5285651" y="0"/>
                </a:moveTo>
                <a:lnTo>
                  <a:pt x="5269687" y="0"/>
                </a:lnTo>
                <a:lnTo>
                  <a:pt x="5269687" y="139306"/>
                </a:lnTo>
                <a:lnTo>
                  <a:pt x="5285651" y="139306"/>
                </a:lnTo>
                <a:lnTo>
                  <a:pt x="5285651" y="0"/>
                </a:lnTo>
                <a:close/>
              </a:path>
              <a:path w="13873480" h="139700">
                <a:moveTo>
                  <a:pt x="5558815" y="55714"/>
                </a:moveTo>
                <a:lnTo>
                  <a:pt x="5542839" y="55714"/>
                </a:lnTo>
                <a:lnTo>
                  <a:pt x="5542839" y="139306"/>
                </a:lnTo>
                <a:lnTo>
                  <a:pt x="5558815" y="139306"/>
                </a:lnTo>
                <a:lnTo>
                  <a:pt x="5558815" y="55714"/>
                </a:lnTo>
                <a:close/>
              </a:path>
              <a:path w="13873480" h="139700">
                <a:moveTo>
                  <a:pt x="5838533" y="0"/>
                </a:moveTo>
                <a:lnTo>
                  <a:pt x="5822569" y="0"/>
                </a:lnTo>
                <a:lnTo>
                  <a:pt x="5822569" y="139306"/>
                </a:lnTo>
                <a:lnTo>
                  <a:pt x="5838533" y="139306"/>
                </a:lnTo>
                <a:lnTo>
                  <a:pt x="5838533" y="0"/>
                </a:lnTo>
                <a:close/>
              </a:path>
              <a:path w="13873480" h="139700">
                <a:moveTo>
                  <a:pt x="6113081" y="55714"/>
                </a:moveTo>
                <a:lnTo>
                  <a:pt x="6097130" y="55714"/>
                </a:lnTo>
                <a:lnTo>
                  <a:pt x="6097130" y="139306"/>
                </a:lnTo>
                <a:lnTo>
                  <a:pt x="6113081" y="139306"/>
                </a:lnTo>
                <a:lnTo>
                  <a:pt x="6113081" y="55714"/>
                </a:lnTo>
                <a:close/>
              </a:path>
              <a:path w="13873480" h="139700">
                <a:moveTo>
                  <a:pt x="6391402" y="0"/>
                </a:moveTo>
                <a:lnTo>
                  <a:pt x="6375425" y="0"/>
                </a:lnTo>
                <a:lnTo>
                  <a:pt x="6375425" y="139306"/>
                </a:lnTo>
                <a:lnTo>
                  <a:pt x="6391402" y="139306"/>
                </a:lnTo>
                <a:lnTo>
                  <a:pt x="6391402" y="0"/>
                </a:lnTo>
                <a:close/>
              </a:path>
              <a:path w="13873480" h="139700">
                <a:moveTo>
                  <a:pt x="6667373" y="55714"/>
                </a:moveTo>
                <a:lnTo>
                  <a:pt x="6651409" y="55714"/>
                </a:lnTo>
                <a:lnTo>
                  <a:pt x="6651409" y="139306"/>
                </a:lnTo>
                <a:lnTo>
                  <a:pt x="6667373" y="139306"/>
                </a:lnTo>
                <a:lnTo>
                  <a:pt x="6667373" y="55714"/>
                </a:lnTo>
                <a:close/>
              </a:path>
              <a:path w="13873480" h="139700">
                <a:moveTo>
                  <a:pt x="6944271" y="0"/>
                </a:moveTo>
                <a:lnTo>
                  <a:pt x="6928307" y="0"/>
                </a:lnTo>
                <a:lnTo>
                  <a:pt x="6928307" y="139306"/>
                </a:lnTo>
                <a:lnTo>
                  <a:pt x="6944271" y="139306"/>
                </a:lnTo>
                <a:lnTo>
                  <a:pt x="6944271" y="0"/>
                </a:lnTo>
                <a:close/>
              </a:path>
              <a:path w="13873480" h="139700">
                <a:moveTo>
                  <a:pt x="7221652" y="55714"/>
                </a:moveTo>
                <a:lnTo>
                  <a:pt x="7205688" y="55714"/>
                </a:lnTo>
                <a:lnTo>
                  <a:pt x="7205688" y="139306"/>
                </a:lnTo>
                <a:lnTo>
                  <a:pt x="7221652" y="139306"/>
                </a:lnTo>
                <a:lnTo>
                  <a:pt x="7221652" y="55714"/>
                </a:lnTo>
                <a:close/>
              </a:path>
              <a:path w="13873480" h="139700">
                <a:moveTo>
                  <a:pt x="7497140" y="0"/>
                </a:moveTo>
                <a:lnTo>
                  <a:pt x="7481189" y="0"/>
                </a:lnTo>
                <a:lnTo>
                  <a:pt x="7481189" y="139306"/>
                </a:lnTo>
                <a:lnTo>
                  <a:pt x="7497140" y="139306"/>
                </a:lnTo>
                <a:lnTo>
                  <a:pt x="7497140" y="0"/>
                </a:lnTo>
                <a:close/>
              </a:path>
              <a:path w="13873480" h="139700">
                <a:moveTo>
                  <a:pt x="7775943" y="55714"/>
                </a:moveTo>
                <a:lnTo>
                  <a:pt x="7759967" y="55714"/>
                </a:lnTo>
                <a:lnTo>
                  <a:pt x="7759967" y="139306"/>
                </a:lnTo>
                <a:lnTo>
                  <a:pt x="7775943" y="139306"/>
                </a:lnTo>
                <a:lnTo>
                  <a:pt x="7775943" y="55714"/>
                </a:lnTo>
                <a:close/>
              </a:path>
              <a:path w="13873480" h="139700">
                <a:moveTo>
                  <a:pt x="8050009" y="0"/>
                </a:moveTo>
                <a:lnTo>
                  <a:pt x="8034045" y="0"/>
                </a:lnTo>
                <a:lnTo>
                  <a:pt x="8034045" y="139306"/>
                </a:lnTo>
                <a:lnTo>
                  <a:pt x="8050009" y="139306"/>
                </a:lnTo>
                <a:lnTo>
                  <a:pt x="8050009" y="0"/>
                </a:lnTo>
                <a:close/>
              </a:path>
              <a:path w="13873480" h="139700">
                <a:moveTo>
                  <a:pt x="8330222" y="55714"/>
                </a:moveTo>
                <a:lnTo>
                  <a:pt x="8314258" y="55714"/>
                </a:lnTo>
                <a:lnTo>
                  <a:pt x="8314258" y="139306"/>
                </a:lnTo>
                <a:lnTo>
                  <a:pt x="8330222" y="139306"/>
                </a:lnTo>
                <a:lnTo>
                  <a:pt x="8330222" y="55714"/>
                </a:lnTo>
                <a:close/>
              </a:path>
              <a:path w="13873480" h="139700">
                <a:moveTo>
                  <a:pt x="8602891" y="0"/>
                </a:moveTo>
                <a:lnTo>
                  <a:pt x="8586927" y="0"/>
                </a:lnTo>
                <a:lnTo>
                  <a:pt x="8586927" y="139306"/>
                </a:lnTo>
                <a:lnTo>
                  <a:pt x="8602891" y="139306"/>
                </a:lnTo>
                <a:lnTo>
                  <a:pt x="8602891" y="0"/>
                </a:lnTo>
                <a:close/>
              </a:path>
              <a:path w="13873480" h="139700">
                <a:moveTo>
                  <a:pt x="8884501" y="55714"/>
                </a:moveTo>
                <a:lnTo>
                  <a:pt x="8868550" y="55714"/>
                </a:lnTo>
                <a:lnTo>
                  <a:pt x="8868550" y="139306"/>
                </a:lnTo>
                <a:lnTo>
                  <a:pt x="8884501" y="139306"/>
                </a:lnTo>
                <a:lnTo>
                  <a:pt x="8884501" y="55714"/>
                </a:lnTo>
                <a:close/>
              </a:path>
              <a:path w="13873480" h="139700">
                <a:moveTo>
                  <a:pt x="9155760" y="0"/>
                </a:moveTo>
                <a:lnTo>
                  <a:pt x="9139796" y="0"/>
                </a:lnTo>
                <a:lnTo>
                  <a:pt x="9139796" y="139306"/>
                </a:lnTo>
                <a:lnTo>
                  <a:pt x="9155760" y="139306"/>
                </a:lnTo>
                <a:lnTo>
                  <a:pt x="9155760" y="0"/>
                </a:lnTo>
                <a:close/>
              </a:path>
              <a:path w="13873480" h="139700">
                <a:moveTo>
                  <a:pt x="9438780" y="55714"/>
                </a:moveTo>
                <a:lnTo>
                  <a:pt x="9422816" y="55714"/>
                </a:lnTo>
                <a:lnTo>
                  <a:pt x="9422816" y="139306"/>
                </a:lnTo>
                <a:lnTo>
                  <a:pt x="9438780" y="139306"/>
                </a:lnTo>
                <a:lnTo>
                  <a:pt x="9438780" y="55714"/>
                </a:lnTo>
                <a:close/>
              </a:path>
              <a:path w="13873480" h="139700">
                <a:moveTo>
                  <a:pt x="9708642" y="0"/>
                </a:moveTo>
                <a:lnTo>
                  <a:pt x="9692665" y="0"/>
                </a:lnTo>
                <a:lnTo>
                  <a:pt x="9692665" y="139306"/>
                </a:lnTo>
                <a:lnTo>
                  <a:pt x="9708642" y="139306"/>
                </a:lnTo>
                <a:lnTo>
                  <a:pt x="9708642" y="0"/>
                </a:lnTo>
                <a:close/>
              </a:path>
              <a:path w="13873480" h="139700">
                <a:moveTo>
                  <a:pt x="9993071" y="55714"/>
                </a:moveTo>
                <a:lnTo>
                  <a:pt x="9977107" y="55714"/>
                </a:lnTo>
                <a:lnTo>
                  <a:pt x="9977107" y="139306"/>
                </a:lnTo>
                <a:lnTo>
                  <a:pt x="9993071" y="139306"/>
                </a:lnTo>
                <a:lnTo>
                  <a:pt x="9993071" y="55714"/>
                </a:lnTo>
                <a:close/>
              </a:path>
              <a:path w="13873480" h="139700">
                <a:moveTo>
                  <a:pt x="10261511" y="0"/>
                </a:moveTo>
                <a:lnTo>
                  <a:pt x="10245534" y="0"/>
                </a:lnTo>
                <a:lnTo>
                  <a:pt x="10245534" y="139306"/>
                </a:lnTo>
                <a:lnTo>
                  <a:pt x="10261511" y="139306"/>
                </a:lnTo>
                <a:lnTo>
                  <a:pt x="10261511" y="0"/>
                </a:lnTo>
                <a:close/>
              </a:path>
              <a:path w="13873480" h="139700">
                <a:moveTo>
                  <a:pt x="10547350" y="55714"/>
                </a:moveTo>
                <a:lnTo>
                  <a:pt x="10531386" y="55714"/>
                </a:lnTo>
                <a:lnTo>
                  <a:pt x="10531386" y="139306"/>
                </a:lnTo>
                <a:lnTo>
                  <a:pt x="10547350" y="139306"/>
                </a:lnTo>
                <a:lnTo>
                  <a:pt x="10547350" y="55714"/>
                </a:lnTo>
                <a:close/>
              </a:path>
              <a:path w="13873480" h="139700">
                <a:moveTo>
                  <a:pt x="10814380" y="0"/>
                </a:moveTo>
                <a:lnTo>
                  <a:pt x="10798416" y="0"/>
                </a:lnTo>
                <a:lnTo>
                  <a:pt x="10798416" y="139306"/>
                </a:lnTo>
                <a:lnTo>
                  <a:pt x="10814380" y="139306"/>
                </a:lnTo>
                <a:lnTo>
                  <a:pt x="10814380" y="0"/>
                </a:lnTo>
                <a:close/>
              </a:path>
              <a:path w="13873480" h="139700">
                <a:moveTo>
                  <a:pt x="11101629" y="55714"/>
                </a:moveTo>
                <a:lnTo>
                  <a:pt x="11085678" y="55714"/>
                </a:lnTo>
                <a:lnTo>
                  <a:pt x="11085678" y="139306"/>
                </a:lnTo>
                <a:lnTo>
                  <a:pt x="11101629" y="139306"/>
                </a:lnTo>
                <a:lnTo>
                  <a:pt x="11101629" y="55714"/>
                </a:lnTo>
                <a:close/>
              </a:path>
              <a:path w="13873480" h="139700">
                <a:moveTo>
                  <a:pt x="11367249" y="0"/>
                </a:moveTo>
                <a:lnTo>
                  <a:pt x="11351285" y="0"/>
                </a:lnTo>
                <a:lnTo>
                  <a:pt x="11351285" y="139306"/>
                </a:lnTo>
                <a:lnTo>
                  <a:pt x="11367249" y="139306"/>
                </a:lnTo>
                <a:lnTo>
                  <a:pt x="11367249" y="0"/>
                </a:lnTo>
                <a:close/>
              </a:path>
              <a:path w="13873480" h="139700">
                <a:moveTo>
                  <a:pt x="11655920" y="55714"/>
                </a:moveTo>
                <a:lnTo>
                  <a:pt x="11639956" y="55714"/>
                </a:lnTo>
                <a:lnTo>
                  <a:pt x="11639956" y="139306"/>
                </a:lnTo>
                <a:lnTo>
                  <a:pt x="11655920" y="139306"/>
                </a:lnTo>
                <a:lnTo>
                  <a:pt x="11655920" y="55714"/>
                </a:lnTo>
                <a:close/>
              </a:path>
              <a:path w="13873480" h="139700">
                <a:moveTo>
                  <a:pt x="11920131" y="0"/>
                </a:moveTo>
                <a:lnTo>
                  <a:pt x="11904167" y="0"/>
                </a:lnTo>
                <a:lnTo>
                  <a:pt x="11904167" y="139306"/>
                </a:lnTo>
                <a:lnTo>
                  <a:pt x="11920131" y="139306"/>
                </a:lnTo>
                <a:lnTo>
                  <a:pt x="11920131" y="0"/>
                </a:lnTo>
                <a:close/>
              </a:path>
              <a:path w="13873480" h="139700">
                <a:moveTo>
                  <a:pt x="12210186" y="55714"/>
                </a:moveTo>
                <a:lnTo>
                  <a:pt x="12194235" y="55714"/>
                </a:lnTo>
                <a:lnTo>
                  <a:pt x="12194235" y="139306"/>
                </a:lnTo>
                <a:lnTo>
                  <a:pt x="12210186" y="139306"/>
                </a:lnTo>
                <a:lnTo>
                  <a:pt x="12210186" y="55714"/>
                </a:lnTo>
                <a:close/>
              </a:path>
              <a:path w="13873480" h="139700">
                <a:moveTo>
                  <a:pt x="12472988" y="0"/>
                </a:moveTo>
                <a:lnTo>
                  <a:pt x="12457036" y="0"/>
                </a:lnTo>
                <a:lnTo>
                  <a:pt x="12457036" y="139306"/>
                </a:lnTo>
                <a:lnTo>
                  <a:pt x="12472988" y="139306"/>
                </a:lnTo>
                <a:lnTo>
                  <a:pt x="12472988" y="0"/>
                </a:lnTo>
                <a:close/>
              </a:path>
              <a:path w="13873480" h="139700">
                <a:moveTo>
                  <a:pt x="12764465" y="55714"/>
                </a:moveTo>
                <a:lnTo>
                  <a:pt x="12748514" y="55714"/>
                </a:lnTo>
                <a:lnTo>
                  <a:pt x="12748514" y="139306"/>
                </a:lnTo>
                <a:lnTo>
                  <a:pt x="12764465" y="139306"/>
                </a:lnTo>
                <a:lnTo>
                  <a:pt x="12764465" y="55714"/>
                </a:lnTo>
                <a:close/>
              </a:path>
              <a:path w="13873480" h="139700">
                <a:moveTo>
                  <a:pt x="13025857" y="0"/>
                </a:moveTo>
                <a:lnTo>
                  <a:pt x="13009918" y="0"/>
                </a:lnTo>
                <a:lnTo>
                  <a:pt x="13009918" y="139306"/>
                </a:lnTo>
                <a:lnTo>
                  <a:pt x="13025857" y="139306"/>
                </a:lnTo>
                <a:lnTo>
                  <a:pt x="13025857" y="0"/>
                </a:lnTo>
                <a:close/>
              </a:path>
              <a:path w="13873480" h="139700">
                <a:moveTo>
                  <a:pt x="13318757" y="55714"/>
                </a:moveTo>
                <a:lnTo>
                  <a:pt x="13302818" y="55714"/>
                </a:lnTo>
                <a:lnTo>
                  <a:pt x="13302818" y="139306"/>
                </a:lnTo>
                <a:lnTo>
                  <a:pt x="13318757" y="139306"/>
                </a:lnTo>
                <a:lnTo>
                  <a:pt x="13318757" y="55714"/>
                </a:lnTo>
                <a:close/>
              </a:path>
              <a:path w="13873480" h="139700">
                <a:moveTo>
                  <a:pt x="13578739" y="0"/>
                </a:moveTo>
                <a:lnTo>
                  <a:pt x="13562787" y="0"/>
                </a:lnTo>
                <a:lnTo>
                  <a:pt x="13562787" y="139306"/>
                </a:lnTo>
                <a:lnTo>
                  <a:pt x="13578739" y="139306"/>
                </a:lnTo>
                <a:lnTo>
                  <a:pt x="13578739" y="0"/>
                </a:lnTo>
                <a:close/>
              </a:path>
              <a:path w="13873480" h="139700">
                <a:moveTo>
                  <a:pt x="13873048" y="55714"/>
                </a:moveTo>
                <a:lnTo>
                  <a:pt x="13857084" y="55714"/>
                </a:lnTo>
                <a:lnTo>
                  <a:pt x="13857084" y="139306"/>
                </a:lnTo>
                <a:lnTo>
                  <a:pt x="13873048" y="139306"/>
                </a:lnTo>
                <a:lnTo>
                  <a:pt x="13873048" y="55714"/>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bg object 70">
            <a:extLst>
              <a:ext uri="{FF2B5EF4-FFF2-40B4-BE49-F238E27FC236}">
                <a16:creationId xmlns:a16="http://schemas.microsoft.com/office/drawing/2014/main" id="{AE16B317-1101-3AB9-ADB6-8DE15A6B3E6F}"/>
              </a:ext>
            </a:extLst>
          </p:cNvPr>
          <p:cNvSpPr/>
          <p:nvPr/>
        </p:nvSpPr>
        <p:spPr>
          <a:xfrm>
            <a:off x="9930498" y="3860715"/>
            <a:ext cx="1390853" cy="1013875"/>
          </a:xfrm>
          <a:custGeom>
            <a:avLst/>
            <a:gdLst/>
            <a:ahLst/>
            <a:cxnLst/>
            <a:rect l="l" t="t" r="r" b="b"/>
            <a:pathLst>
              <a:path w="2293619" h="1671954">
                <a:moveTo>
                  <a:pt x="2293479" y="0"/>
                </a:moveTo>
                <a:lnTo>
                  <a:pt x="20" y="0"/>
                </a:lnTo>
                <a:lnTo>
                  <a:pt x="0" y="1671792"/>
                </a:lnTo>
                <a:lnTo>
                  <a:pt x="2293479" y="1671792"/>
                </a:lnTo>
                <a:lnTo>
                  <a:pt x="2293479" y="0"/>
                </a:lnTo>
                <a:close/>
              </a:path>
            </a:pathLst>
          </a:custGeom>
          <a:solidFill>
            <a:srgbClr val="EBEBE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bg object 71">
            <a:extLst>
              <a:ext uri="{FF2B5EF4-FFF2-40B4-BE49-F238E27FC236}">
                <a16:creationId xmlns:a16="http://schemas.microsoft.com/office/drawing/2014/main" id="{8C8D8BB3-A9B4-3ADB-E931-A87EE6714605}"/>
              </a:ext>
            </a:extLst>
          </p:cNvPr>
          <p:cNvSpPr/>
          <p:nvPr/>
        </p:nvSpPr>
        <p:spPr>
          <a:xfrm>
            <a:off x="10617195" y="3877408"/>
            <a:ext cx="17712" cy="980759"/>
          </a:xfrm>
          <a:custGeom>
            <a:avLst/>
            <a:gdLst/>
            <a:ahLst/>
            <a:cxnLst/>
            <a:rect l="l" t="t" r="r" b="b"/>
            <a:pathLst>
              <a:path w="29209" h="1617345">
                <a:moveTo>
                  <a:pt x="28658" y="0"/>
                </a:moveTo>
                <a:lnTo>
                  <a:pt x="0" y="0"/>
                </a:lnTo>
                <a:lnTo>
                  <a:pt x="0" y="1616736"/>
                </a:lnTo>
                <a:lnTo>
                  <a:pt x="28658" y="1616736"/>
                </a:lnTo>
                <a:lnTo>
                  <a:pt x="2865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9" name="Grupo 388">
            <a:extLst>
              <a:ext uri="{FF2B5EF4-FFF2-40B4-BE49-F238E27FC236}">
                <a16:creationId xmlns:a16="http://schemas.microsoft.com/office/drawing/2014/main" id="{F2B4FF99-B8EF-2925-6EC2-8B8A8AA92AF1}"/>
              </a:ext>
            </a:extLst>
          </p:cNvPr>
          <p:cNvGrpSpPr/>
          <p:nvPr/>
        </p:nvGrpSpPr>
        <p:grpSpPr>
          <a:xfrm>
            <a:off x="3886703" y="4953654"/>
            <a:ext cx="1300038" cy="622493"/>
            <a:chOff x="3909323" y="5014780"/>
            <a:chExt cx="709386" cy="339673"/>
          </a:xfrm>
        </p:grpSpPr>
        <p:sp>
          <p:nvSpPr>
            <p:cNvPr id="315" name="bg object 72">
              <a:extLst>
                <a:ext uri="{FF2B5EF4-FFF2-40B4-BE49-F238E27FC236}">
                  <a16:creationId xmlns:a16="http://schemas.microsoft.com/office/drawing/2014/main" id="{36E002B0-EBB4-957F-3E4A-1B4CB33962E2}"/>
                </a:ext>
              </a:extLst>
            </p:cNvPr>
            <p:cNvSpPr/>
            <p:nvPr/>
          </p:nvSpPr>
          <p:spPr>
            <a:xfrm>
              <a:off x="3909323" y="5014780"/>
              <a:ext cx="709289" cy="294574"/>
            </a:xfrm>
            <a:custGeom>
              <a:avLst/>
              <a:gdLst/>
              <a:ahLst/>
              <a:cxnLst/>
              <a:rect l="l" t="t" r="r" b="b"/>
              <a:pathLst>
                <a:path w="1169670" h="485775">
                  <a:moveTo>
                    <a:pt x="0" y="0"/>
                  </a:moveTo>
                  <a:lnTo>
                    <a:pt x="0" y="485775"/>
                  </a:lnTo>
                  <a:lnTo>
                    <a:pt x="1169650" y="485775"/>
                  </a:lnTo>
                </a:path>
              </a:pathLst>
            </a:custGeom>
            <a:ln w="45705">
              <a:solidFill>
                <a:srgbClr val="CAF5A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bg object 73">
              <a:extLst>
                <a:ext uri="{FF2B5EF4-FFF2-40B4-BE49-F238E27FC236}">
                  <a16:creationId xmlns:a16="http://schemas.microsoft.com/office/drawing/2014/main" id="{C63E6385-E0F6-6D47-DB13-B197488D7607}"/>
                </a:ext>
              </a:extLst>
            </p:cNvPr>
            <p:cNvSpPr/>
            <p:nvPr/>
          </p:nvSpPr>
          <p:spPr>
            <a:xfrm>
              <a:off x="4570191" y="5264348"/>
              <a:ext cx="48518" cy="90105"/>
            </a:xfrm>
            <a:custGeom>
              <a:avLst/>
              <a:gdLst/>
              <a:ahLst/>
              <a:cxnLst/>
              <a:rect l="l" t="t" r="r" b="b"/>
              <a:pathLst>
                <a:path w="80009" h="148590">
                  <a:moveTo>
                    <a:pt x="0" y="0"/>
                  </a:moveTo>
                  <a:lnTo>
                    <a:pt x="79830" y="74228"/>
                  </a:lnTo>
                  <a:lnTo>
                    <a:pt x="0" y="148445"/>
                  </a:lnTo>
                </a:path>
              </a:pathLst>
            </a:custGeom>
            <a:ln w="45705">
              <a:solidFill>
                <a:srgbClr val="CAF5A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7" name="object 2">
            <a:extLst>
              <a:ext uri="{FF2B5EF4-FFF2-40B4-BE49-F238E27FC236}">
                <a16:creationId xmlns:a16="http://schemas.microsoft.com/office/drawing/2014/main" id="{97089302-1FC0-33FE-047A-7FE40C15E79E}"/>
              </a:ext>
            </a:extLst>
          </p:cNvPr>
          <p:cNvSpPr txBox="1">
            <a:spLocks/>
          </p:cNvSpPr>
          <p:nvPr/>
        </p:nvSpPr>
        <p:spPr>
          <a:xfrm>
            <a:off x="1792702" y="2520257"/>
            <a:ext cx="1247224" cy="253609"/>
          </a:xfrm>
          <a:prstGeom prst="rect">
            <a:avLst/>
          </a:prstGeom>
        </p:spPr>
        <p:txBody>
          <a:bodyPr vert="horz" wrap="square" lIns="0" tIns="7316" rIns="0" bIns="0" rtlCol="0">
            <a:spAutoFit/>
          </a:bodyPr>
          <a:lstStyle>
            <a:lvl1pPr>
              <a:defRPr sz="1910" b="1" i="0">
                <a:solidFill>
                  <a:schemeClr val="bg1"/>
                </a:solidFill>
                <a:latin typeface="Arial"/>
                <a:ea typeface="+mj-ea"/>
                <a:cs typeface="Arial"/>
              </a:defRPr>
            </a:lvl1pPr>
          </a:lstStyle>
          <a:p>
            <a:pPr marL="15403" marR="0" lvl="0" indent="0" defTabSz="914400" eaLnBrk="1" fontAlgn="auto" latinLnBrk="0" hangingPunct="1">
              <a:lnSpc>
                <a:spcPct val="100000"/>
              </a:lnSpc>
              <a:spcBef>
                <a:spcPts val="58"/>
              </a:spcBef>
              <a:spcAft>
                <a:spcPts val="0"/>
              </a:spcAft>
              <a:buClrTx/>
              <a:buSzTx/>
              <a:buFontTx/>
              <a:buNone/>
              <a:tabLst/>
              <a:defRPr/>
            </a:pPr>
            <a:r>
              <a:rPr kumimoji="0" lang="es-ES" sz="1600" b="1" i="0" u="none" strike="noStrike" kern="0" cap="none" spc="-36" normalizeH="0" baseline="0" noProof="0">
                <a:ln>
                  <a:noFill/>
                </a:ln>
                <a:solidFill>
                  <a:sysClr val="window" lastClr="FFFFFF"/>
                </a:solidFill>
                <a:effectLst/>
                <a:uLnTx/>
                <a:uFillTx/>
                <a:latin typeface="Arial"/>
                <a:ea typeface="+mj-ea"/>
                <a:cs typeface="Arial"/>
              </a:rPr>
              <a:t>EBGLYSS</a:t>
            </a:r>
            <a:r>
              <a:rPr kumimoji="0" lang="es-ES" sz="1400" b="1" i="0" u="none" strike="noStrike" kern="0" cap="none" spc="-54" normalizeH="0" baseline="32407" noProof="0">
                <a:ln>
                  <a:noFill/>
                </a:ln>
                <a:solidFill>
                  <a:sysClr val="window" lastClr="FFFFFF"/>
                </a:solidFill>
                <a:effectLst/>
                <a:uLnTx/>
                <a:uFillTx/>
                <a:latin typeface="Arial"/>
                <a:ea typeface="+mj-ea"/>
                <a:cs typeface="Arial"/>
              </a:rPr>
              <a:t>®</a:t>
            </a:r>
            <a:endParaRPr kumimoji="0" lang="es-ES" sz="1400" b="1" i="0" u="none" strike="noStrike" kern="0" cap="none" spc="0" normalizeH="0" baseline="32407" noProof="0">
              <a:ln>
                <a:noFill/>
              </a:ln>
              <a:solidFill>
                <a:sysClr val="window" lastClr="FFFFFF"/>
              </a:solidFill>
              <a:effectLst/>
              <a:uLnTx/>
              <a:uFillTx/>
              <a:latin typeface="Arial"/>
              <a:ea typeface="+mj-ea"/>
              <a:cs typeface="Arial"/>
            </a:endParaRPr>
          </a:p>
        </p:txBody>
      </p:sp>
      <p:grpSp>
        <p:nvGrpSpPr>
          <p:cNvPr id="318" name="object 3">
            <a:extLst>
              <a:ext uri="{FF2B5EF4-FFF2-40B4-BE49-F238E27FC236}">
                <a16:creationId xmlns:a16="http://schemas.microsoft.com/office/drawing/2014/main" id="{803F401A-D122-5AA1-4D04-510D95F1E838}"/>
              </a:ext>
            </a:extLst>
          </p:cNvPr>
          <p:cNvGrpSpPr/>
          <p:nvPr/>
        </p:nvGrpSpPr>
        <p:grpSpPr>
          <a:xfrm>
            <a:off x="1148664" y="2628755"/>
            <a:ext cx="485566" cy="389685"/>
            <a:chOff x="1862655" y="4143110"/>
            <a:chExt cx="800735" cy="642620"/>
          </a:xfrm>
        </p:grpSpPr>
        <p:sp>
          <p:nvSpPr>
            <p:cNvPr id="319" name="object 4">
              <a:extLst>
                <a:ext uri="{FF2B5EF4-FFF2-40B4-BE49-F238E27FC236}">
                  <a16:creationId xmlns:a16="http://schemas.microsoft.com/office/drawing/2014/main" id="{A1677EC0-4F29-F057-94EB-EBCBC48F61B5}"/>
                </a:ext>
              </a:extLst>
            </p:cNvPr>
            <p:cNvSpPr/>
            <p:nvPr/>
          </p:nvSpPr>
          <p:spPr>
            <a:xfrm>
              <a:off x="2028048" y="4161738"/>
              <a:ext cx="610870" cy="484505"/>
            </a:xfrm>
            <a:custGeom>
              <a:avLst/>
              <a:gdLst/>
              <a:ahLst/>
              <a:cxnLst/>
              <a:rect l="l" t="t" r="r" b="b"/>
              <a:pathLst>
                <a:path w="610869" h="484504">
                  <a:moveTo>
                    <a:pt x="500885" y="168832"/>
                  </a:moveTo>
                  <a:lnTo>
                    <a:pt x="67495" y="482644"/>
                  </a:lnTo>
                  <a:lnTo>
                    <a:pt x="65275" y="484247"/>
                  </a:lnTo>
                  <a:lnTo>
                    <a:pt x="62155" y="483733"/>
                  </a:lnTo>
                  <a:lnTo>
                    <a:pt x="60532" y="481493"/>
                  </a:lnTo>
                  <a:lnTo>
                    <a:pt x="1633" y="400144"/>
                  </a:lnTo>
                  <a:lnTo>
                    <a:pt x="0" y="397893"/>
                  </a:lnTo>
                  <a:lnTo>
                    <a:pt x="481" y="394773"/>
                  </a:lnTo>
                  <a:lnTo>
                    <a:pt x="2701" y="393171"/>
                  </a:lnTo>
                  <a:lnTo>
                    <a:pt x="436101" y="79358"/>
                  </a:lnTo>
                  <a:lnTo>
                    <a:pt x="438311" y="77756"/>
                  </a:lnTo>
                  <a:lnTo>
                    <a:pt x="441431" y="78269"/>
                  </a:lnTo>
                  <a:lnTo>
                    <a:pt x="443054" y="80510"/>
                  </a:lnTo>
                  <a:lnTo>
                    <a:pt x="501963" y="161869"/>
                  </a:lnTo>
                  <a:lnTo>
                    <a:pt x="503586" y="164110"/>
                  </a:lnTo>
                  <a:lnTo>
                    <a:pt x="503105" y="167230"/>
                  </a:lnTo>
                  <a:lnTo>
                    <a:pt x="500885" y="168832"/>
                  </a:lnTo>
                  <a:close/>
                </a:path>
                <a:path w="610869" h="484504">
                  <a:moveTo>
                    <a:pt x="64961" y="347821"/>
                  </a:moveTo>
                  <a:lnTo>
                    <a:pt x="543103" y="1612"/>
                  </a:lnTo>
                  <a:lnTo>
                    <a:pt x="545323" y="0"/>
                  </a:lnTo>
                  <a:lnTo>
                    <a:pt x="548444" y="523"/>
                  </a:lnTo>
                  <a:lnTo>
                    <a:pt x="550067" y="2764"/>
                  </a:lnTo>
                  <a:lnTo>
                    <a:pt x="608965" y="84112"/>
                  </a:lnTo>
                  <a:lnTo>
                    <a:pt x="610599" y="86353"/>
                  </a:lnTo>
                  <a:lnTo>
                    <a:pt x="610117" y="89473"/>
                  </a:lnTo>
                  <a:lnTo>
                    <a:pt x="607897" y="91086"/>
                  </a:lnTo>
                  <a:lnTo>
                    <a:pt x="129755" y="437295"/>
                  </a:lnTo>
                </a:path>
              </a:pathLst>
            </a:custGeom>
            <a:ln w="10366">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0" name="object 5">
              <a:extLst>
                <a:ext uri="{FF2B5EF4-FFF2-40B4-BE49-F238E27FC236}">
                  <a16:creationId xmlns:a16="http://schemas.microsoft.com/office/drawing/2014/main" id="{B5FDD03D-1E22-1F35-1ECE-9A9ACF05D9BC}"/>
                </a:ext>
              </a:extLst>
            </p:cNvPr>
            <p:cNvPicPr/>
            <p:nvPr/>
          </p:nvPicPr>
          <p:blipFill>
            <a:blip r:embed="rId3" cstate="print"/>
            <a:stretch>
              <a:fillRect/>
            </a:stretch>
          </p:blipFill>
          <p:spPr>
            <a:xfrm>
              <a:off x="2571968" y="4143110"/>
              <a:ext cx="91327" cy="106876"/>
            </a:xfrm>
            <a:prstGeom prst="rect">
              <a:avLst/>
            </a:prstGeom>
          </p:spPr>
        </p:pic>
        <p:pic>
          <p:nvPicPr>
            <p:cNvPr id="321" name="object 6">
              <a:extLst>
                <a:ext uri="{FF2B5EF4-FFF2-40B4-BE49-F238E27FC236}">
                  <a16:creationId xmlns:a16="http://schemas.microsoft.com/office/drawing/2014/main" id="{EBB85A12-195F-7598-860C-750561CA2FD8}"/>
                </a:ext>
              </a:extLst>
            </p:cNvPr>
            <p:cNvPicPr/>
            <p:nvPr/>
          </p:nvPicPr>
          <p:blipFill>
            <a:blip r:embed="rId4" cstate="print"/>
            <a:stretch>
              <a:fillRect/>
            </a:stretch>
          </p:blipFill>
          <p:spPr>
            <a:xfrm>
              <a:off x="1862655" y="4554009"/>
              <a:ext cx="232060" cy="231244"/>
            </a:xfrm>
            <a:prstGeom prst="rect">
              <a:avLst/>
            </a:prstGeom>
          </p:spPr>
        </p:pic>
      </p:grpSp>
      <p:sp>
        <p:nvSpPr>
          <p:cNvPr id="322" name="object 7">
            <a:extLst>
              <a:ext uri="{FF2B5EF4-FFF2-40B4-BE49-F238E27FC236}">
                <a16:creationId xmlns:a16="http://schemas.microsoft.com/office/drawing/2014/main" id="{A76F04A0-43CE-9907-E431-AC1D4E1AAA0F}"/>
              </a:ext>
            </a:extLst>
          </p:cNvPr>
          <p:cNvSpPr txBox="1"/>
          <p:nvPr/>
        </p:nvSpPr>
        <p:spPr>
          <a:xfrm>
            <a:off x="5419851" y="2833177"/>
            <a:ext cx="5206073" cy="195986"/>
          </a:xfrm>
          <a:prstGeom prst="rect">
            <a:avLst/>
          </a:prstGeom>
        </p:spPr>
        <p:txBody>
          <a:bodyPr vert="horz" wrap="square" lIns="0" tIns="9242" rIns="0" bIns="0" rtlCol="0">
            <a:spAutoFit/>
          </a:bodyPr>
          <a:lstStyle/>
          <a:p>
            <a:pPr marL="23104">
              <a:spcBef>
                <a:spcPts val="73"/>
              </a:spcBef>
            </a:pPr>
            <a:r>
              <a:rPr sz="1213" kern="0">
                <a:solidFill>
                  <a:srgbClr val="7A45B8"/>
                </a:solidFill>
                <a:latin typeface="Arial"/>
                <a:cs typeface="Arial"/>
              </a:rPr>
              <a:t>Dosis</a:t>
            </a:r>
            <a:r>
              <a:rPr sz="1213" kern="0" spc="-21">
                <a:solidFill>
                  <a:srgbClr val="7A45B8"/>
                </a:solidFill>
                <a:latin typeface="Arial"/>
                <a:cs typeface="Arial"/>
              </a:rPr>
              <a:t> </a:t>
            </a:r>
            <a:r>
              <a:rPr sz="1213" kern="0">
                <a:solidFill>
                  <a:srgbClr val="7A45B8"/>
                </a:solidFill>
                <a:latin typeface="Arial"/>
                <a:cs typeface="Arial"/>
              </a:rPr>
              <a:t>mostrada</a:t>
            </a:r>
            <a:r>
              <a:rPr sz="1213" kern="0" spc="-18">
                <a:solidFill>
                  <a:srgbClr val="7A45B8"/>
                </a:solidFill>
                <a:latin typeface="Arial"/>
                <a:cs typeface="Arial"/>
              </a:rPr>
              <a:t> </a:t>
            </a:r>
            <a:r>
              <a:rPr sz="1213" kern="0">
                <a:solidFill>
                  <a:srgbClr val="7A45B8"/>
                </a:solidFill>
                <a:latin typeface="Arial"/>
                <a:cs typeface="Arial"/>
              </a:rPr>
              <a:t>para</a:t>
            </a:r>
            <a:r>
              <a:rPr sz="1213" kern="0" spc="-18">
                <a:solidFill>
                  <a:srgbClr val="7A45B8"/>
                </a:solidFill>
                <a:latin typeface="Arial"/>
                <a:cs typeface="Arial"/>
              </a:rPr>
              <a:t> </a:t>
            </a:r>
            <a:r>
              <a:rPr sz="1213" kern="0">
                <a:solidFill>
                  <a:srgbClr val="7A45B8"/>
                </a:solidFill>
                <a:latin typeface="Arial"/>
                <a:cs typeface="Arial"/>
              </a:rPr>
              <a:t>adultos</a:t>
            </a:r>
            <a:r>
              <a:rPr sz="1213" kern="0" spc="-18">
                <a:solidFill>
                  <a:srgbClr val="7A45B8"/>
                </a:solidFill>
                <a:latin typeface="Arial"/>
                <a:cs typeface="Arial"/>
              </a:rPr>
              <a:t> </a:t>
            </a:r>
            <a:r>
              <a:rPr sz="1213" kern="0">
                <a:solidFill>
                  <a:srgbClr val="7A45B8"/>
                </a:solidFill>
                <a:latin typeface="Arial"/>
                <a:cs typeface="Arial"/>
              </a:rPr>
              <a:t>y</a:t>
            </a:r>
            <a:r>
              <a:rPr sz="1213" kern="0" spc="-18">
                <a:solidFill>
                  <a:srgbClr val="7A45B8"/>
                </a:solidFill>
                <a:latin typeface="Arial"/>
                <a:cs typeface="Arial"/>
              </a:rPr>
              <a:t> </a:t>
            </a:r>
            <a:r>
              <a:rPr sz="1213" kern="0">
                <a:solidFill>
                  <a:srgbClr val="7A45B8"/>
                </a:solidFill>
                <a:latin typeface="Arial"/>
                <a:cs typeface="Arial"/>
              </a:rPr>
              <a:t>adolescentes</a:t>
            </a:r>
            <a:r>
              <a:rPr sz="1213" kern="0" spc="-18">
                <a:solidFill>
                  <a:srgbClr val="7A45B8"/>
                </a:solidFill>
                <a:latin typeface="Arial"/>
                <a:cs typeface="Arial"/>
              </a:rPr>
              <a:t> </a:t>
            </a:r>
            <a:r>
              <a:rPr sz="1213" kern="0">
                <a:solidFill>
                  <a:srgbClr val="7A45B8"/>
                </a:solidFill>
                <a:latin typeface="Arial"/>
                <a:cs typeface="Arial"/>
              </a:rPr>
              <a:t>de</a:t>
            </a:r>
            <a:r>
              <a:rPr sz="1213" kern="0" spc="-21">
                <a:solidFill>
                  <a:srgbClr val="7A45B8"/>
                </a:solidFill>
                <a:latin typeface="Arial"/>
                <a:cs typeface="Arial"/>
              </a:rPr>
              <a:t> </a:t>
            </a:r>
            <a:r>
              <a:rPr sz="1213" kern="0" spc="-12">
                <a:solidFill>
                  <a:srgbClr val="7A45B8"/>
                </a:solidFill>
                <a:latin typeface="Arial"/>
                <a:cs typeface="Arial"/>
              </a:rPr>
              <a:t>≥12</a:t>
            </a:r>
            <a:r>
              <a:rPr sz="1213" kern="0" spc="-18">
                <a:solidFill>
                  <a:srgbClr val="7A45B8"/>
                </a:solidFill>
                <a:latin typeface="Arial"/>
                <a:cs typeface="Arial"/>
              </a:rPr>
              <a:t> </a:t>
            </a:r>
            <a:r>
              <a:rPr sz="1213" kern="0">
                <a:solidFill>
                  <a:srgbClr val="7A45B8"/>
                </a:solidFill>
                <a:latin typeface="Arial"/>
                <a:cs typeface="Arial"/>
              </a:rPr>
              <a:t>años</a:t>
            </a:r>
            <a:r>
              <a:rPr sz="1213" kern="0" spc="-18">
                <a:solidFill>
                  <a:srgbClr val="7A45B8"/>
                </a:solidFill>
                <a:latin typeface="Arial"/>
                <a:cs typeface="Arial"/>
              </a:rPr>
              <a:t> </a:t>
            </a:r>
            <a:r>
              <a:rPr sz="1213" kern="0">
                <a:solidFill>
                  <a:srgbClr val="7A45B8"/>
                </a:solidFill>
                <a:latin typeface="Arial"/>
                <a:cs typeface="Arial"/>
              </a:rPr>
              <a:t>y</a:t>
            </a:r>
            <a:r>
              <a:rPr sz="1213" kern="0" spc="-18">
                <a:solidFill>
                  <a:srgbClr val="7A45B8"/>
                </a:solidFill>
                <a:latin typeface="Arial"/>
                <a:cs typeface="Arial"/>
              </a:rPr>
              <a:t> </a:t>
            </a:r>
            <a:r>
              <a:rPr sz="1213" kern="0">
                <a:solidFill>
                  <a:srgbClr val="7A45B8"/>
                </a:solidFill>
                <a:latin typeface="Arial"/>
                <a:cs typeface="Arial"/>
              </a:rPr>
              <a:t>≥40</a:t>
            </a:r>
            <a:r>
              <a:rPr sz="1213" kern="0" spc="-18">
                <a:solidFill>
                  <a:srgbClr val="7A45B8"/>
                </a:solidFill>
                <a:latin typeface="Arial"/>
                <a:cs typeface="Arial"/>
              </a:rPr>
              <a:t> </a:t>
            </a:r>
            <a:r>
              <a:rPr sz="1213" kern="0">
                <a:solidFill>
                  <a:srgbClr val="7A45B8"/>
                </a:solidFill>
                <a:latin typeface="Arial"/>
                <a:cs typeface="Arial"/>
              </a:rPr>
              <a:t>kg</a:t>
            </a:r>
            <a:r>
              <a:rPr sz="1213" kern="0" spc="-18">
                <a:solidFill>
                  <a:srgbClr val="7A45B8"/>
                </a:solidFill>
                <a:latin typeface="Arial"/>
                <a:cs typeface="Arial"/>
              </a:rPr>
              <a:t> </a:t>
            </a:r>
            <a:r>
              <a:rPr sz="1213" kern="0">
                <a:solidFill>
                  <a:srgbClr val="7A45B8"/>
                </a:solidFill>
                <a:latin typeface="Arial"/>
                <a:cs typeface="Arial"/>
              </a:rPr>
              <a:t>de</a:t>
            </a:r>
            <a:r>
              <a:rPr sz="1213" kern="0" spc="-21">
                <a:solidFill>
                  <a:srgbClr val="7A45B8"/>
                </a:solidFill>
                <a:latin typeface="Arial"/>
                <a:cs typeface="Arial"/>
              </a:rPr>
              <a:t> </a:t>
            </a:r>
            <a:r>
              <a:rPr sz="1213" kern="0" spc="-6">
                <a:solidFill>
                  <a:srgbClr val="7A45B8"/>
                </a:solidFill>
                <a:latin typeface="Arial"/>
                <a:cs typeface="Arial"/>
              </a:rPr>
              <a:t>peso</a:t>
            </a:r>
            <a:r>
              <a:rPr sz="1046" kern="0" spc="-9" baseline="31400">
                <a:solidFill>
                  <a:srgbClr val="7A45B8"/>
                </a:solidFill>
                <a:latin typeface="Arial"/>
                <a:cs typeface="Arial"/>
              </a:rPr>
              <a:t>1</a:t>
            </a:r>
            <a:endParaRPr sz="1046" kern="0" baseline="31400">
              <a:solidFill>
                <a:sysClr val="windowText" lastClr="000000"/>
              </a:solidFill>
              <a:latin typeface="Arial"/>
              <a:cs typeface="Arial"/>
            </a:endParaRPr>
          </a:p>
        </p:txBody>
      </p:sp>
      <p:sp>
        <p:nvSpPr>
          <p:cNvPr id="323" name="object 8">
            <a:extLst>
              <a:ext uri="{FF2B5EF4-FFF2-40B4-BE49-F238E27FC236}">
                <a16:creationId xmlns:a16="http://schemas.microsoft.com/office/drawing/2014/main" id="{FC8C7974-4E84-3EC4-FC1F-719FB901DA28}"/>
              </a:ext>
            </a:extLst>
          </p:cNvPr>
          <p:cNvSpPr txBox="1"/>
          <p:nvPr/>
        </p:nvSpPr>
        <p:spPr>
          <a:xfrm>
            <a:off x="909291" y="2862012"/>
            <a:ext cx="10277373" cy="1700676"/>
          </a:xfrm>
          <a:prstGeom prst="rect">
            <a:avLst/>
          </a:prstGeom>
        </p:spPr>
        <p:txBody>
          <a:bodyPr vert="horz" wrap="square" lIns="0" tIns="7701" rIns="0" bIns="0" rtlCol="0">
            <a:spAutoFit/>
          </a:bodyPr>
          <a:lstStyle/>
          <a:p>
            <a:pPr marL="841365" marR="6079390">
              <a:spcBef>
                <a:spcPts val="61"/>
              </a:spcBef>
            </a:pPr>
            <a:r>
              <a:rPr sz="1200" kern="0" err="1">
                <a:solidFill>
                  <a:srgbClr val="FFFFFF"/>
                </a:solidFill>
                <a:latin typeface="Arial"/>
                <a:cs typeface="Arial"/>
              </a:rPr>
              <a:t>Jeringa</a:t>
            </a:r>
            <a:r>
              <a:rPr sz="1200" kern="0" spc="-52">
                <a:solidFill>
                  <a:srgbClr val="FFFFFF"/>
                </a:solidFill>
                <a:latin typeface="Arial"/>
                <a:cs typeface="Arial"/>
              </a:rPr>
              <a:t> </a:t>
            </a:r>
            <a:r>
              <a:rPr sz="1200" kern="0">
                <a:solidFill>
                  <a:srgbClr val="FFFFFF"/>
                </a:solidFill>
                <a:latin typeface="Arial"/>
                <a:cs typeface="Arial"/>
              </a:rPr>
              <a:t>o</a:t>
            </a:r>
            <a:r>
              <a:rPr sz="1200" kern="0" spc="-52">
                <a:solidFill>
                  <a:srgbClr val="FFFFFF"/>
                </a:solidFill>
                <a:latin typeface="Arial"/>
                <a:cs typeface="Arial"/>
              </a:rPr>
              <a:t> </a:t>
            </a:r>
            <a:r>
              <a:rPr sz="1200" kern="0" spc="-6">
                <a:solidFill>
                  <a:srgbClr val="FFFFFF"/>
                </a:solidFill>
                <a:latin typeface="Arial"/>
                <a:cs typeface="Arial"/>
              </a:rPr>
              <a:t>pluma</a:t>
            </a:r>
            <a:r>
              <a:rPr sz="1200" kern="0" spc="-52">
                <a:solidFill>
                  <a:srgbClr val="FFFFFF"/>
                </a:solidFill>
                <a:latin typeface="Arial"/>
                <a:cs typeface="Arial"/>
              </a:rPr>
              <a:t> </a:t>
            </a:r>
            <a:r>
              <a:rPr sz="1200" kern="0" spc="-12">
                <a:solidFill>
                  <a:srgbClr val="FFFFFF"/>
                </a:solidFill>
                <a:latin typeface="Arial"/>
                <a:cs typeface="Arial"/>
              </a:rPr>
              <a:t>precargada </a:t>
            </a:r>
            <a:r>
              <a:rPr sz="1200" kern="0">
                <a:solidFill>
                  <a:srgbClr val="FFFFFF"/>
                </a:solidFill>
                <a:latin typeface="Arial"/>
                <a:cs typeface="Arial"/>
              </a:rPr>
              <a:t>con</a:t>
            </a:r>
            <a:r>
              <a:rPr sz="1200" kern="0" spc="-30">
                <a:solidFill>
                  <a:srgbClr val="FFFFFF"/>
                </a:solidFill>
                <a:latin typeface="Arial"/>
                <a:cs typeface="Arial"/>
              </a:rPr>
              <a:t> </a:t>
            </a:r>
            <a:r>
              <a:rPr sz="1200" kern="0">
                <a:solidFill>
                  <a:srgbClr val="FFFFFF"/>
                </a:solidFill>
                <a:latin typeface="Arial"/>
                <a:cs typeface="Arial"/>
              </a:rPr>
              <a:t>250</a:t>
            </a:r>
            <a:r>
              <a:rPr sz="1200" kern="0" spc="-27">
                <a:solidFill>
                  <a:srgbClr val="FFFFFF"/>
                </a:solidFill>
                <a:latin typeface="Arial"/>
                <a:cs typeface="Arial"/>
              </a:rPr>
              <a:t> </a:t>
            </a:r>
            <a:r>
              <a:rPr sz="1200" kern="0" spc="-15">
                <a:solidFill>
                  <a:srgbClr val="FFFFFF"/>
                </a:solidFill>
                <a:latin typeface="Arial"/>
                <a:cs typeface="Arial"/>
              </a:rPr>
              <a:t>mg</a:t>
            </a:r>
            <a:endParaRPr sz="1200" kern="0">
              <a:solidFill>
                <a:sysClr val="windowText" lastClr="000000"/>
              </a:solidFill>
              <a:latin typeface="Arial"/>
              <a:cs typeface="Arial"/>
            </a:endParaRPr>
          </a:p>
          <a:p>
            <a:pPr marL="3105541">
              <a:lnSpc>
                <a:spcPts val="1255"/>
              </a:lnSpc>
              <a:spcBef>
                <a:spcPts val="1095"/>
              </a:spcBef>
              <a:tabLst>
                <a:tab pos="9250778" algn="l"/>
              </a:tabLst>
            </a:pPr>
            <a:r>
              <a:rPr sz="1304" b="1" kern="0">
                <a:solidFill>
                  <a:srgbClr val="22346A"/>
                </a:solidFill>
                <a:latin typeface="Arial"/>
                <a:cs typeface="Arial"/>
              </a:rPr>
              <a:t>	</a:t>
            </a:r>
            <a:endParaRPr lang="es-ES" sz="1956" kern="0" baseline="27131">
              <a:solidFill>
                <a:sysClr val="windowText" lastClr="000000"/>
              </a:solidFill>
              <a:latin typeface="Arial"/>
              <a:cs typeface="Arial"/>
            </a:endParaRPr>
          </a:p>
          <a:p>
            <a:pPr marL="15403">
              <a:lnSpc>
                <a:spcPts val="1255"/>
              </a:lnSpc>
              <a:tabLst>
                <a:tab pos="9454091" algn="l"/>
              </a:tabLst>
            </a:pPr>
            <a:r>
              <a:rPr lang="es-ES" sz="1956" kern="0" baseline="-15503">
                <a:solidFill>
                  <a:srgbClr val="22346A"/>
                </a:solidFill>
                <a:latin typeface="Arial"/>
                <a:cs typeface="Arial"/>
              </a:rPr>
              <a:t>	</a:t>
            </a:r>
            <a:endParaRPr lang="es-ES" sz="1304" kern="0">
              <a:solidFill>
                <a:sysClr val="windowText" lastClr="000000"/>
              </a:solidFill>
              <a:latin typeface="Arial"/>
              <a:cs typeface="Arial"/>
            </a:endParaRPr>
          </a:p>
          <a:p>
            <a:pPr marL="278016">
              <a:spcBef>
                <a:spcPts val="649"/>
              </a:spcBef>
              <a:tabLst>
                <a:tab pos="592228" algn="l"/>
                <a:tab pos="945717" algn="l"/>
                <a:tab pos="1299206" algn="l"/>
                <a:tab pos="1614958" algn="l"/>
                <a:tab pos="1911843" algn="l"/>
                <a:tab pos="2245693" algn="l"/>
                <a:tab pos="2578003" algn="l"/>
                <a:tab pos="2923406" algn="l"/>
                <a:tab pos="3256486" algn="l"/>
                <a:tab pos="3586101" algn="l"/>
                <a:tab pos="3918026" algn="l"/>
                <a:tab pos="4252647" algn="l"/>
                <a:tab pos="4584187" algn="l"/>
                <a:tab pos="4930745" algn="l"/>
                <a:tab pos="5261900" algn="l"/>
                <a:tab pos="5596135" algn="l"/>
                <a:tab pos="5926520" algn="l"/>
                <a:tab pos="6273848" algn="l"/>
                <a:tab pos="6606543" algn="l"/>
                <a:tab pos="6939623" algn="l"/>
                <a:tab pos="7274244" algn="l"/>
                <a:tab pos="7603474" algn="l"/>
                <a:tab pos="7950801" algn="l"/>
                <a:tab pos="8283496" algn="l"/>
                <a:tab pos="8615807" algn="l"/>
                <a:tab pos="8950043" algn="l"/>
                <a:tab pos="9194558" algn="l"/>
                <a:tab pos="9885362" algn="l"/>
              </a:tabLst>
            </a:pPr>
            <a:r>
              <a:rPr lang="es-ES" sz="1092" b="1" kern="0" spc="-30">
                <a:solidFill>
                  <a:srgbClr val="7A45B8"/>
                </a:solidFill>
                <a:latin typeface="Arial"/>
                <a:cs typeface="Arial"/>
              </a:rPr>
              <a:t>0</a:t>
            </a:r>
            <a:r>
              <a:rPr lang="es-ES" sz="1092" b="1" kern="0">
                <a:solidFill>
                  <a:srgbClr val="7A45B8"/>
                </a:solidFill>
                <a:latin typeface="Arial"/>
                <a:cs typeface="Arial"/>
              </a:rPr>
              <a:t>	</a:t>
            </a:r>
            <a:r>
              <a:rPr lang="es-ES" sz="1092" b="1" kern="0" spc="-30">
                <a:solidFill>
                  <a:srgbClr val="7A45B8"/>
                </a:solidFill>
                <a:latin typeface="Arial"/>
                <a:cs typeface="Arial"/>
              </a:rPr>
              <a:t>2</a:t>
            </a:r>
            <a:r>
              <a:rPr lang="es-ES" sz="1092" b="1" kern="0">
                <a:solidFill>
                  <a:srgbClr val="7A45B8"/>
                </a:solidFill>
                <a:latin typeface="Arial"/>
                <a:cs typeface="Arial"/>
              </a:rPr>
              <a:t>	</a:t>
            </a:r>
            <a:r>
              <a:rPr lang="es-ES" sz="1092" kern="0" spc="-30">
                <a:solidFill>
                  <a:srgbClr val="22346A"/>
                </a:solidFill>
                <a:latin typeface="Arial"/>
                <a:cs typeface="Arial"/>
              </a:rPr>
              <a:t>4</a:t>
            </a:r>
            <a:r>
              <a:rPr lang="es-ES" sz="1092" kern="0">
                <a:solidFill>
                  <a:srgbClr val="22346A"/>
                </a:solidFill>
                <a:latin typeface="Arial"/>
                <a:cs typeface="Arial"/>
              </a:rPr>
              <a:t>	</a:t>
            </a:r>
            <a:r>
              <a:rPr lang="es-ES" sz="1092" kern="0" spc="-30">
                <a:solidFill>
                  <a:srgbClr val="22346A"/>
                </a:solidFill>
                <a:latin typeface="Arial"/>
                <a:cs typeface="Arial"/>
              </a:rPr>
              <a:t>6</a:t>
            </a:r>
            <a:r>
              <a:rPr lang="es-ES" sz="1092" kern="0">
                <a:solidFill>
                  <a:srgbClr val="22346A"/>
                </a:solidFill>
                <a:latin typeface="Arial"/>
                <a:cs typeface="Arial"/>
              </a:rPr>
              <a:t>	</a:t>
            </a:r>
            <a:r>
              <a:rPr lang="es-ES" sz="1092" kern="0" spc="-30">
                <a:solidFill>
                  <a:srgbClr val="22346A"/>
                </a:solidFill>
                <a:latin typeface="Arial"/>
                <a:cs typeface="Arial"/>
              </a:rPr>
              <a:t>8</a:t>
            </a:r>
            <a:r>
              <a:rPr lang="es-ES" sz="1092" kern="0">
                <a:solidFill>
                  <a:srgbClr val="22346A"/>
                </a:solidFill>
                <a:latin typeface="Arial"/>
                <a:cs typeface="Arial"/>
              </a:rPr>
              <a:t>	</a:t>
            </a:r>
            <a:r>
              <a:rPr lang="es-ES" sz="1092" kern="0" spc="-15">
                <a:solidFill>
                  <a:srgbClr val="22346A"/>
                </a:solidFill>
                <a:latin typeface="Arial"/>
                <a:cs typeface="Arial"/>
              </a:rPr>
              <a:t>10</a:t>
            </a:r>
            <a:r>
              <a:rPr lang="es-ES" sz="1092" kern="0">
                <a:solidFill>
                  <a:srgbClr val="22346A"/>
                </a:solidFill>
                <a:latin typeface="Arial"/>
                <a:cs typeface="Arial"/>
              </a:rPr>
              <a:t>	</a:t>
            </a:r>
            <a:r>
              <a:rPr lang="es-ES" sz="1092" kern="0" spc="-15">
                <a:solidFill>
                  <a:srgbClr val="22346A"/>
                </a:solidFill>
                <a:latin typeface="Arial"/>
                <a:cs typeface="Arial"/>
              </a:rPr>
              <a:t>12</a:t>
            </a:r>
            <a:r>
              <a:rPr lang="es-ES" sz="1092" kern="0">
                <a:solidFill>
                  <a:srgbClr val="22346A"/>
                </a:solidFill>
                <a:latin typeface="Arial"/>
                <a:cs typeface="Arial"/>
              </a:rPr>
              <a:t>	</a:t>
            </a:r>
            <a:r>
              <a:rPr lang="es-ES" sz="1092" kern="0" spc="-15">
                <a:solidFill>
                  <a:srgbClr val="22346A"/>
                </a:solidFill>
                <a:latin typeface="Arial"/>
                <a:cs typeface="Arial"/>
              </a:rPr>
              <a:t>14</a:t>
            </a:r>
            <a:r>
              <a:rPr lang="es-ES" sz="1092" kern="0">
                <a:solidFill>
                  <a:srgbClr val="22346A"/>
                </a:solidFill>
                <a:latin typeface="Arial"/>
                <a:cs typeface="Arial"/>
              </a:rPr>
              <a:t>	</a:t>
            </a:r>
            <a:r>
              <a:rPr lang="es-ES" sz="1092" b="1" kern="0" spc="-15">
                <a:solidFill>
                  <a:srgbClr val="7A45B8"/>
                </a:solidFill>
                <a:latin typeface="Arial"/>
                <a:cs typeface="Arial"/>
              </a:rPr>
              <a:t>16</a:t>
            </a:r>
            <a:r>
              <a:rPr lang="es-ES" sz="1092" b="1" kern="0">
                <a:solidFill>
                  <a:srgbClr val="7A45B8"/>
                </a:solidFill>
                <a:latin typeface="Arial"/>
                <a:cs typeface="Arial"/>
              </a:rPr>
              <a:t>	</a:t>
            </a:r>
            <a:r>
              <a:rPr lang="es-ES" sz="1092" kern="0" spc="-15">
                <a:solidFill>
                  <a:srgbClr val="22346A"/>
                </a:solidFill>
                <a:latin typeface="Arial"/>
                <a:cs typeface="Arial"/>
              </a:rPr>
              <a:t>18</a:t>
            </a:r>
            <a:r>
              <a:rPr lang="es-ES" sz="1092" kern="0">
                <a:solidFill>
                  <a:srgbClr val="22346A"/>
                </a:solidFill>
                <a:latin typeface="Arial"/>
                <a:cs typeface="Arial"/>
              </a:rPr>
              <a:t>	</a:t>
            </a:r>
            <a:r>
              <a:rPr lang="es-ES" sz="1092" kern="0" spc="-15">
                <a:solidFill>
                  <a:srgbClr val="22346A"/>
                </a:solidFill>
                <a:latin typeface="Arial"/>
                <a:cs typeface="Arial"/>
              </a:rPr>
              <a:t>20</a:t>
            </a:r>
            <a:r>
              <a:rPr lang="es-ES" sz="1092" kern="0">
                <a:solidFill>
                  <a:srgbClr val="22346A"/>
                </a:solidFill>
                <a:latin typeface="Arial"/>
                <a:cs typeface="Arial"/>
              </a:rPr>
              <a:t>	</a:t>
            </a:r>
            <a:r>
              <a:rPr lang="es-ES" sz="1092" kern="0" spc="-15">
                <a:solidFill>
                  <a:srgbClr val="22346A"/>
                </a:solidFill>
                <a:latin typeface="Arial"/>
                <a:cs typeface="Arial"/>
              </a:rPr>
              <a:t>22</a:t>
            </a:r>
            <a:r>
              <a:rPr lang="es-ES" sz="1092" kern="0">
                <a:solidFill>
                  <a:srgbClr val="22346A"/>
                </a:solidFill>
                <a:latin typeface="Arial"/>
                <a:cs typeface="Arial"/>
              </a:rPr>
              <a:t>	</a:t>
            </a:r>
            <a:r>
              <a:rPr lang="es-ES" sz="1092" kern="0" spc="-15">
                <a:solidFill>
                  <a:srgbClr val="22346A"/>
                </a:solidFill>
                <a:latin typeface="Arial"/>
                <a:cs typeface="Arial"/>
              </a:rPr>
              <a:t>24</a:t>
            </a:r>
            <a:r>
              <a:rPr lang="es-ES" sz="1092" kern="0">
                <a:solidFill>
                  <a:srgbClr val="22346A"/>
                </a:solidFill>
                <a:latin typeface="Arial"/>
                <a:cs typeface="Arial"/>
              </a:rPr>
              <a:t>	</a:t>
            </a:r>
            <a:r>
              <a:rPr lang="es-ES" sz="1092" kern="0" spc="-15">
                <a:solidFill>
                  <a:srgbClr val="22346A"/>
                </a:solidFill>
                <a:latin typeface="Arial"/>
                <a:cs typeface="Arial"/>
              </a:rPr>
              <a:t>26</a:t>
            </a:r>
            <a:r>
              <a:rPr lang="es-ES" sz="1092" kern="0">
                <a:solidFill>
                  <a:srgbClr val="22346A"/>
                </a:solidFill>
                <a:latin typeface="Arial"/>
                <a:cs typeface="Arial"/>
              </a:rPr>
              <a:t>	</a:t>
            </a:r>
            <a:r>
              <a:rPr lang="es-ES" sz="1092" kern="0" spc="-15">
                <a:solidFill>
                  <a:srgbClr val="22346A"/>
                </a:solidFill>
                <a:latin typeface="Arial"/>
                <a:cs typeface="Arial"/>
              </a:rPr>
              <a:t>28</a:t>
            </a:r>
            <a:r>
              <a:rPr lang="es-ES" sz="1092" kern="0">
                <a:solidFill>
                  <a:srgbClr val="22346A"/>
                </a:solidFill>
                <a:latin typeface="Arial"/>
                <a:cs typeface="Arial"/>
              </a:rPr>
              <a:t>	</a:t>
            </a:r>
            <a:r>
              <a:rPr lang="es-ES" sz="1092" kern="0" spc="-15">
                <a:solidFill>
                  <a:srgbClr val="22346A"/>
                </a:solidFill>
                <a:latin typeface="Arial"/>
                <a:cs typeface="Arial"/>
              </a:rPr>
              <a:t>30</a:t>
            </a:r>
            <a:r>
              <a:rPr lang="es-ES" sz="1092" kern="0">
                <a:solidFill>
                  <a:srgbClr val="22346A"/>
                </a:solidFill>
                <a:latin typeface="Arial"/>
                <a:cs typeface="Arial"/>
              </a:rPr>
              <a:t>	</a:t>
            </a:r>
            <a:r>
              <a:rPr lang="es-ES" sz="1092" kern="0" spc="-15">
                <a:solidFill>
                  <a:srgbClr val="22346A"/>
                </a:solidFill>
                <a:latin typeface="Arial"/>
                <a:cs typeface="Arial"/>
              </a:rPr>
              <a:t>32</a:t>
            </a:r>
            <a:r>
              <a:rPr lang="es-ES" sz="1092" kern="0">
                <a:solidFill>
                  <a:srgbClr val="22346A"/>
                </a:solidFill>
                <a:latin typeface="Arial"/>
                <a:cs typeface="Arial"/>
              </a:rPr>
              <a:t>	</a:t>
            </a:r>
            <a:r>
              <a:rPr lang="es-ES" sz="1092" kern="0" spc="-15">
                <a:solidFill>
                  <a:srgbClr val="22346A"/>
                </a:solidFill>
                <a:latin typeface="Arial"/>
                <a:cs typeface="Arial"/>
              </a:rPr>
              <a:t>34</a:t>
            </a:r>
            <a:r>
              <a:rPr lang="es-ES" sz="1092" kern="0">
                <a:solidFill>
                  <a:srgbClr val="22346A"/>
                </a:solidFill>
                <a:latin typeface="Arial"/>
                <a:cs typeface="Arial"/>
              </a:rPr>
              <a:t>	</a:t>
            </a:r>
            <a:r>
              <a:rPr lang="es-ES" sz="1092" kern="0" spc="-15">
                <a:solidFill>
                  <a:srgbClr val="22346A"/>
                </a:solidFill>
                <a:latin typeface="Arial"/>
                <a:cs typeface="Arial"/>
              </a:rPr>
              <a:t>36</a:t>
            </a:r>
            <a:r>
              <a:rPr lang="es-ES" sz="1092" kern="0">
                <a:solidFill>
                  <a:srgbClr val="22346A"/>
                </a:solidFill>
                <a:latin typeface="Arial"/>
                <a:cs typeface="Arial"/>
              </a:rPr>
              <a:t>	</a:t>
            </a:r>
            <a:r>
              <a:rPr lang="es-ES" sz="1092" kern="0" spc="-15">
                <a:solidFill>
                  <a:srgbClr val="22346A"/>
                </a:solidFill>
                <a:latin typeface="Arial"/>
                <a:cs typeface="Arial"/>
              </a:rPr>
              <a:t>38</a:t>
            </a:r>
            <a:r>
              <a:rPr lang="es-ES" sz="1092" kern="0">
                <a:solidFill>
                  <a:srgbClr val="22346A"/>
                </a:solidFill>
                <a:latin typeface="Arial"/>
                <a:cs typeface="Arial"/>
              </a:rPr>
              <a:t>	</a:t>
            </a:r>
            <a:r>
              <a:rPr lang="es-ES" sz="1092" kern="0" spc="-15">
                <a:solidFill>
                  <a:srgbClr val="22346A"/>
                </a:solidFill>
                <a:latin typeface="Arial"/>
                <a:cs typeface="Arial"/>
              </a:rPr>
              <a:t>40</a:t>
            </a:r>
            <a:r>
              <a:rPr lang="es-ES" sz="1092" kern="0">
                <a:solidFill>
                  <a:srgbClr val="22346A"/>
                </a:solidFill>
                <a:latin typeface="Arial"/>
                <a:cs typeface="Arial"/>
              </a:rPr>
              <a:t>	</a:t>
            </a:r>
            <a:r>
              <a:rPr lang="es-ES" sz="1092" kern="0" spc="-15">
                <a:solidFill>
                  <a:srgbClr val="22346A"/>
                </a:solidFill>
                <a:latin typeface="Arial"/>
                <a:cs typeface="Arial"/>
              </a:rPr>
              <a:t>42</a:t>
            </a:r>
            <a:r>
              <a:rPr lang="es-ES" sz="1092" kern="0">
                <a:solidFill>
                  <a:srgbClr val="22346A"/>
                </a:solidFill>
                <a:latin typeface="Arial"/>
                <a:cs typeface="Arial"/>
              </a:rPr>
              <a:t>	</a:t>
            </a:r>
            <a:r>
              <a:rPr lang="es-ES" sz="1092" kern="0" spc="-15">
                <a:solidFill>
                  <a:srgbClr val="22346A"/>
                </a:solidFill>
                <a:latin typeface="Arial"/>
                <a:cs typeface="Arial"/>
              </a:rPr>
              <a:t>44</a:t>
            </a:r>
            <a:r>
              <a:rPr lang="es-ES" sz="1092" kern="0">
                <a:solidFill>
                  <a:srgbClr val="22346A"/>
                </a:solidFill>
                <a:latin typeface="Arial"/>
                <a:cs typeface="Arial"/>
              </a:rPr>
              <a:t>	</a:t>
            </a:r>
            <a:r>
              <a:rPr lang="es-ES" sz="1092" kern="0" spc="-15">
                <a:solidFill>
                  <a:srgbClr val="22346A"/>
                </a:solidFill>
                <a:latin typeface="Arial"/>
                <a:cs typeface="Arial"/>
              </a:rPr>
              <a:t>46</a:t>
            </a:r>
            <a:r>
              <a:rPr lang="es-ES" sz="1092" kern="0">
                <a:solidFill>
                  <a:srgbClr val="22346A"/>
                </a:solidFill>
                <a:latin typeface="Arial"/>
                <a:cs typeface="Arial"/>
              </a:rPr>
              <a:t>	</a:t>
            </a:r>
            <a:r>
              <a:rPr lang="es-ES" sz="1092" kern="0" spc="-15">
                <a:solidFill>
                  <a:srgbClr val="22346A"/>
                </a:solidFill>
                <a:latin typeface="Arial"/>
                <a:cs typeface="Arial"/>
              </a:rPr>
              <a:t>48</a:t>
            </a:r>
            <a:r>
              <a:rPr lang="es-ES" sz="1092" kern="0">
                <a:solidFill>
                  <a:srgbClr val="22346A"/>
                </a:solidFill>
                <a:latin typeface="Arial"/>
                <a:cs typeface="Arial"/>
              </a:rPr>
              <a:t>	</a:t>
            </a:r>
            <a:r>
              <a:rPr lang="es-ES" sz="1092" kern="0" spc="-15">
                <a:solidFill>
                  <a:srgbClr val="22346A"/>
                </a:solidFill>
                <a:latin typeface="Arial"/>
                <a:cs typeface="Arial"/>
              </a:rPr>
              <a:t>50</a:t>
            </a:r>
            <a:r>
              <a:rPr lang="es-ES" sz="1092" kern="0">
                <a:solidFill>
                  <a:srgbClr val="22346A"/>
                </a:solidFill>
                <a:latin typeface="Arial"/>
                <a:cs typeface="Arial"/>
              </a:rPr>
              <a:t>	</a:t>
            </a:r>
            <a:r>
              <a:rPr lang="es-ES" sz="1092" kern="0" spc="-15">
                <a:solidFill>
                  <a:srgbClr val="22346A"/>
                </a:solidFill>
                <a:latin typeface="Arial"/>
                <a:cs typeface="Arial"/>
              </a:rPr>
              <a:t>52</a:t>
            </a:r>
            <a:r>
              <a:rPr lang="es-ES" sz="1092" kern="0">
                <a:solidFill>
                  <a:srgbClr val="22346A"/>
                </a:solidFill>
                <a:latin typeface="Arial"/>
                <a:cs typeface="Arial"/>
              </a:rPr>
              <a:t>	Año</a:t>
            </a:r>
            <a:r>
              <a:rPr lang="es-ES" sz="1092" kern="0" spc="-12">
                <a:solidFill>
                  <a:srgbClr val="22346A"/>
                </a:solidFill>
                <a:latin typeface="Arial"/>
                <a:cs typeface="Arial"/>
              </a:rPr>
              <a:t> </a:t>
            </a:r>
            <a:r>
              <a:rPr lang="es-ES" sz="1092" kern="0" spc="-30">
                <a:solidFill>
                  <a:srgbClr val="22346A"/>
                </a:solidFill>
                <a:latin typeface="Arial"/>
                <a:cs typeface="Arial"/>
              </a:rPr>
              <a:t>1</a:t>
            </a:r>
            <a:r>
              <a:rPr lang="es-ES" sz="1092" kern="0">
                <a:solidFill>
                  <a:srgbClr val="22346A"/>
                </a:solidFill>
                <a:latin typeface="Arial"/>
                <a:cs typeface="Arial"/>
              </a:rPr>
              <a:t>	Año</a:t>
            </a:r>
            <a:r>
              <a:rPr lang="es-ES" sz="1092" kern="0" spc="-12">
                <a:solidFill>
                  <a:srgbClr val="22346A"/>
                </a:solidFill>
                <a:latin typeface="Arial"/>
                <a:cs typeface="Arial"/>
              </a:rPr>
              <a:t> </a:t>
            </a:r>
            <a:r>
              <a:rPr lang="es-ES" sz="1092" kern="0" spc="-30">
                <a:solidFill>
                  <a:srgbClr val="22346A"/>
                </a:solidFill>
                <a:latin typeface="Arial"/>
                <a:cs typeface="Arial"/>
              </a:rPr>
              <a:t>2</a:t>
            </a:r>
            <a:endParaRPr lang="es-ES" sz="1092" kern="0">
              <a:solidFill>
                <a:sysClr val="windowText" lastClr="000000"/>
              </a:solidFill>
              <a:latin typeface="Arial"/>
              <a:cs typeface="Arial"/>
            </a:endParaRPr>
          </a:p>
          <a:p>
            <a:endParaRPr sz="1092" kern="0">
              <a:solidFill>
                <a:sysClr val="windowText" lastClr="000000"/>
              </a:solidFill>
              <a:latin typeface="Arial"/>
              <a:cs typeface="Arial"/>
            </a:endParaRPr>
          </a:p>
          <a:p>
            <a:pPr>
              <a:spcBef>
                <a:spcPts val="440"/>
              </a:spcBef>
            </a:pPr>
            <a:endParaRPr sz="1092" kern="0">
              <a:solidFill>
                <a:sysClr val="windowText" lastClr="000000"/>
              </a:solidFill>
              <a:latin typeface="Arial"/>
              <a:cs typeface="Arial"/>
            </a:endParaRPr>
          </a:p>
          <a:p>
            <a:pPr marR="24259" algn="r">
              <a:tabLst>
                <a:tab pos="727386" algn="l"/>
              </a:tabLst>
            </a:pPr>
            <a:r>
              <a:rPr sz="2608" b="1" kern="0" spc="-15">
                <a:solidFill>
                  <a:srgbClr val="7A45B8"/>
                </a:solidFill>
                <a:latin typeface="Arial"/>
                <a:cs typeface="Arial"/>
              </a:rPr>
              <a:t>19</a:t>
            </a:r>
            <a:r>
              <a:rPr sz="2608" b="1" kern="0">
                <a:solidFill>
                  <a:srgbClr val="7A45B8"/>
                </a:solidFill>
                <a:latin typeface="Arial"/>
                <a:cs typeface="Arial"/>
              </a:rPr>
              <a:t>	</a:t>
            </a:r>
            <a:r>
              <a:rPr sz="2608" b="1" kern="0" spc="-185">
                <a:solidFill>
                  <a:srgbClr val="7A45B8"/>
                </a:solidFill>
                <a:latin typeface="Arial"/>
                <a:cs typeface="Arial"/>
              </a:rPr>
              <a:t>13</a:t>
            </a:r>
            <a:endParaRPr sz="2608" kern="0">
              <a:solidFill>
                <a:sysClr val="windowText" lastClr="000000"/>
              </a:solidFill>
              <a:latin typeface="Arial"/>
              <a:cs typeface="Arial"/>
            </a:endParaRPr>
          </a:p>
        </p:txBody>
      </p:sp>
      <p:grpSp>
        <p:nvGrpSpPr>
          <p:cNvPr id="324" name="object 9">
            <a:extLst>
              <a:ext uri="{FF2B5EF4-FFF2-40B4-BE49-F238E27FC236}">
                <a16:creationId xmlns:a16="http://schemas.microsoft.com/office/drawing/2014/main" id="{6F51A0BB-5424-5A47-522B-738F296EB1C6}"/>
              </a:ext>
            </a:extLst>
          </p:cNvPr>
          <p:cNvGrpSpPr/>
          <p:nvPr/>
        </p:nvGrpSpPr>
        <p:grpSpPr>
          <a:xfrm>
            <a:off x="1046041" y="2426237"/>
            <a:ext cx="480176" cy="371587"/>
            <a:chOff x="1693422" y="3745653"/>
            <a:chExt cx="791845" cy="612775"/>
          </a:xfrm>
        </p:grpSpPr>
        <p:sp>
          <p:nvSpPr>
            <p:cNvPr id="325" name="object 10">
              <a:extLst>
                <a:ext uri="{FF2B5EF4-FFF2-40B4-BE49-F238E27FC236}">
                  <a16:creationId xmlns:a16="http://schemas.microsoft.com/office/drawing/2014/main" id="{19DD8642-45CB-5482-45CF-D8F1B2B96F45}"/>
                </a:ext>
              </a:extLst>
            </p:cNvPr>
            <p:cNvSpPr/>
            <p:nvPr/>
          </p:nvSpPr>
          <p:spPr>
            <a:xfrm>
              <a:off x="1847620" y="3997645"/>
              <a:ext cx="303530" cy="240665"/>
            </a:xfrm>
            <a:custGeom>
              <a:avLst/>
              <a:gdLst/>
              <a:ahLst/>
              <a:cxnLst/>
              <a:rect l="l" t="t" r="r" b="b"/>
              <a:pathLst>
                <a:path w="303530" h="240664">
                  <a:moveTo>
                    <a:pt x="0" y="240432"/>
                  </a:moveTo>
                  <a:lnTo>
                    <a:pt x="60448" y="196517"/>
                  </a:lnTo>
                </a:path>
                <a:path w="303530" h="240664">
                  <a:moveTo>
                    <a:pt x="240495" y="0"/>
                  </a:moveTo>
                  <a:lnTo>
                    <a:pt x="56919" y="133378"/>
                  </a:lnTo>
                  <a:lnTo>
                    <a:pt x="47737" y="143426"/>
                  </a:lnTo>
                  <a:lnTo>
                    <a:pt x="43307" y="155855"/>
                  </a:lnTo>
                  <a:lnTo>
                    <a:pt x="43864" y="169110"/>
                  </a:lnTo>
                  <a:lnTo>
                    <a:pt x="49642" y="181638"/>
                  </a:lnTo>
                  <a:lnTo>
                    <a:pt x="71254" y="211386"/>
                  </a:lnTo>
                  <a:lnTo>
                    <a:pt x="81386" y="220753"/>
                  </a:lnTo>
                  <a:lnTo>
                    <a:pt x="93819" y="225377"/>
                  </a:lnTo>
                  <a:lnTo>
                    <a:pt x="107005" y="225003"/>
                  </a:lnTo>
                  <a:lnTo>
                    <a:pt x="119399" y="219375"/>
                  </a:lnTo>
                  <a:lnTo>
                    <a:pt x="302975" y="85997"/>
                  </a:lnTo>
                </a:path>
              </a:pathLst>
            </a:custGeom>
            <a:ln w="10366">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6" name="object 11">
              <a:extLst>
                <a:ext uri="{FF2B5EF4-FFF2-40B4-BE49-F238E27FC236}">
                  <a16:creationId xmlns:a16="http://schemas.microsoft.com/office/drawing/2014/main" id="{8BC4E293-B9CE-3867-E157-F9DAE8B6EE12}"/>
                </a:ext>
              </a:extLst>
            </p:cNvPr>
            <p:cNvPicPr/>
            <p:nvPr/>
          </p:nvPicPr>
          <p:blipFill>
            <a:blip r:embed="rId5" cstate="print"/>
            <a:stretch>
              <a:fillRect/>
            </a:stretch>
          </p:blipFill>
          <p:spPr>
            <a:xfrm>
              <a:off x="1693422" y="4228591"/>
              <a:ext cx="152638" cy="129441"/>
            </a:xfrm>
            <a:prstGeom prst="rect">
              <a:avLst/>
            </a:prstGeom>
          </p:spPr>
        </p:pic>
        <p:pic>
          <p:nvPicPr>
            <p:cNvPr id="327" name="object 12">
              <a:extLst>
                <a:ext uri="{FF2B5EF4-FFF2-40B4-BE49-F238E27FC236}">
                  <a16:creationId xmlns:a16="http://schemas.microsoft.com/office/drawing/2014/main" id="{CF0B3065-E846-AFED-4A64-03769EDBA347}"/>
                </a:ext>
              </a:extLst>
            </p:cNvPr>
            <p:cNvPicPr/>
            <p:nvPr/>
          </p:nvPicPr>
          <p:blipFill>
            <a:blip r:embed="rId6" cstate="print"/>
            <a:stretch>
              <a:fillRect/>
            </a:stretch>
          </p:blipFill>
          <p:spPr>
            <a:xfrm>
              <a:off x="2035939" y="3745653"/>
              <a:ext cx="448750" cy="410144"/>
            </a:xfrm>
            <a:prstGeom prst="rect">
              <a:avLst/>
            </a:prstGeom>
          </p:spPr>
        </p:pic>
      </p:grpSp>
      <p:sp>
        <p:nvSpPr>
          <p:cNvPr id="329" name="CuadroTexto 328">
            <a:extLst>
              <a:ext uri="{FF2B5EF4-FFF2-40B4-BE49-F238E27FC236}">
                <a16:creationId xmlns:a16="http://schemas.microsoft.com/office/drawing/2014/main" id="{A21FF3DD-9FD5-5AFE-0D2F-DCCD96B6CBD9}"/>
              </a:ext>
            </a:extLst>
          </p:cNvPr>
          <p:cNvSpPr txBox="1"/>
          <p:nvPr/>
        </p:nvSpPr>
        <p:spPr>
          <a:xfrm>
            <a:off x="3863431" y="3296596"/>
            <a:ext cx="1519981" cy="293029"/>
          </a:xfrm>
          <a:prstGeom prst="rect">
            <a:avLst/>
          </a:prstGeom>
          <a:noFill/>
        </p:spPr>
        <p:txBody>
          <a:bodyPr wrap="square">
            <a:spAutoFit/>
          </a:bodyPr>
          <a:lstStyle/>
          <a:p>
            <a:r>
              <a:rPr kumimoji="0" lang="es-ES" sz="1304" b="1" i="0" u="none" strike="noStrike" kern="0" cap="none" spc="-6" normalizeH="0" baseline="0" noProof="0">
                <a:ln>
                  <a:noFill/>
                </a:ln>
                <a:solidFill>
                  <a:srgbClr val="22346A"/>
                </a:solidFill>
                <a:effectLst/>
                <a:uLnTx/>
                <a:uFillTx/>
                <a:latin typeface="Arial"/>
                <a:ea typeface="+mn-ea"/>
                <a:cs typeface="Arial"/>
              </a:rPr>
              <a:t>Mantenimiento</a:t>
            </a:r>
            <a:endParaRPr lang="es-ES"/>
          </a:p>
        </p:txBody>
      </p:sp>
      <p:sp>
        <p:nvSpPr>
          <p:cNvPr id="331" name="CuadroTexto 330">
            <a:extLst>
              <a:ext uri="{FF2B5EF4-FFF2-40B4-BE49-F238E27FC236}">
                <a16:creationId xmlns:a16="http://schemas.microsoft.com/office/drawing/2014/main" id="{B1F2B496-5CD9-CBE1-95EA-E60757AE888C}"/>
              </a:ext>
            </a:extLst>
          </p:cNvPr>
          <p:cNvSpPr txBox="1"/>
          <p:nvPr/>
        </p:nvSpPr>
        <p:spPr>
          <a:xfrm>
            <a:off x="872308" y="3207620"/>
            <a:ext cx="803744" cy="369332"/>
          </a:xfrm>
          <a:prstGeom prst="rect">
            <a:avLst/>
          </a:prstGeom>
          <a:noFill/>
        </p:spPr>
        <p:txBody>
          <a:bodyPr wrap="square">
            <a:spAutoFit/>
          </a:bodyPr>
          <a:lstStyle/>
          <a:p>
            <a:r>
              <a:rPr lang="es-ES" sz="1800" kern="0" spc="-9" baseline="-15503">
                <a:solidFill>
                  <a:srgbClr val="22346A"/>
                </a:solidFill>
                <a:latin typeface="Arial"/>
                <a:cs typeface="Arial"/>
              </a:rPr>
              <a:t>Semana</a:t>
            </a:r>
            <a:endParaRPr lang="es-ES"/>
          </a:p>
        </p:txBody>
      </p:sp>
      <p:sp>
        <p:nvSpPr>
          <p:cNvPr id="333" name="Rectángulo 332">
            <a:extLst>
              <a:ext uri="{FF2B5EF4-FFF2-40B4-BE49-F238E27FC236}">
                <a16:creationId xmlns:a16="http://schemas.microsoft.com/office/drawing/2014/main" id="{42FECB28-A1B7-4C5D-61BB-5542E286835D}"/>
              </a:ext>
            </a:extLst>
          </p:cNvPr>
          <p:cNvSpPr/>
          <p:nvPr/>
        </p:nvSpPr>
        <p:spPr>
          <a:xfrm>
            <a:off x="880416" y="3169543"/>
            <a:ext cx="856301" cy="2020032"/>
          </a:xfrm>
          <a:prstGeom prst="rect">
            <a:avLst/>
          </a:prstGeom>
          <a:noFill/>
          <a:ln w="28575">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4" name="CuadroTexto 333">
            <a:extLst>
              <a:ext uri="{FF2B5EF4-FFF2-40B4-BE49-F238E27FC236}">
                <a16:creationId xmlns:a16="http://schemas.microsoft.com/office/drawing/2014/main" id="{00CE134A-04A3-FD06-4576-158FF8C5AF1E}"/>
              </a:ext>
            </a:extLst>
          </p:cNvPr>
          <p:cNvSpPr txBox="1"/>
          <p:nvPr/>
        </p:nvSpPr>
        <p:spPr>
          <a:xfrm>
            <a:off x="923647" y="4878493"/>
            <a:ext cx="773283" cy="293029"/>
          </a:xfrm>
          <a:prstGeom prst="rect">
            <a:avLst/>
          </a:prstGeom>
          <a:noFill/>
        </p:spPr>
        <p:txBody>
          <a:bodyPr wrap="square">
            <a:spAutoFit/>
          </a:bodyPr>
          <a:lstStyle/>
          <a:p>
            <a:pPr algn="ctr"/>
            <a:r>
              <a:rPr kumimoji="0" lang="es-ES" sz="1304" b="1" i="0" u="none" strike="noStrike" kern="0" cap="none" spc="-6" normalizeH="0" baseline="0" noProof="0">
                <a:ln>
                  <a:noFill/>
                </a:ln>
                <a:solidFill>
                  <a:srgbClr val="7A45B8"/>
                </a:solidFill>
                <a:effectLst/>
                <a:uLnTx/>
                <a:uFillTx/>
                <a:latin typeface="Arial"/>
                <a:ea typeface="+mn-ea"/>
                <a:cs typeface="Arial"/>
              </a:rPr>
              <a:t>500 mg</a:t>
            </a:r>
            <a:endParaRPr lang="es-ES">
              <a:solidFill>
                <a:srgbClr val="7A45B8"/>
              </a:solidFill>
            </a:endParaRPr>
          </a:p>
        </p:txBody>
      </p:sp>
      <p:sp>
        <p:nvSpPr>
          <p:cNvPr id="335" name="Rectángulo 334">
            <a:extLst>
              <a:ext uri="{FF2B5EF4-FFF2-40B4-BE49-F238E27FC236}">
                <a16:creationId xmlns:a16="http://schemas.microsoft.com/office/drawing/2014/main" id="{3BDE3AF2-CDB2-0AF0-70E7-C288B581B655}"/>
              </a:ext>
            </a:extLst>
          </p:cNvPr>
          <p:cNvSpPr/>
          <p:nvPr/>
        </p:nvSpPr>
        <p:spPr>
          <a:xfrm>
            <a:off x="1734098" y="3169543"/>
            <a:ext cx="8285103" cy="2020032"/>
          </a:xfrm>
          <a:prstGeom prst="rect">
            <a:avLst/>
          </a:prstGeom>
          <a:noFill/>
          <a:ln w="28575">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6" name="CuadroTexto 335">
            <a:extLst>
              <a:ext uri="{FF2B5EF4-FFF2-40B4-BE49-F238E27FC236}">
                <a16:creationId xmlns:a16="http://schemas.microsoft.com/office/drawing/2014/main" id="{DACC839A-D751-A5C6-3D36-A723841B731F}"/>
              </a:ext>
            </a:extLst>
          </p:cNvPr>
          <p:cNvSpPr txBox="1"/>
          <p:nvPr/>
        </p:nvSpPr>
        <p:spPr>
          <a:xfrm>
            <a:off x="5490008" y="4878493"/>
            <a:ext cx="773283" cy="293029"/>
          </a:xfrm>
          <a:prstGeom prst="rect">
            <a:avLst/>
          </a:prstGeom>
          <a:noFill/>
        </p:spPr>
        <p:txBody>
          <a:bodyPr wrap="square">
            <a:spAutoFit/>
          </a:bodyPr>
          <a:lstStyle/>
          <a:p>
            <a:pPr algn="ctr"/>
            <a:r>
              <a:rPr lang="es-ES" sz="1304" b="1" kern="0" spc="-6">
                <a:solidFill>
                  <a:srgbClr val="7A45B8"/>
                </a:solidFill>
                <a:latin typeface="Arial"/>
                <a:cs typeface="Arial"/>
              </a:rPr>
              <a:t>25</a:t>
            </a:r>
            <a:r>
              <a:rPr kumimoji="0" lang="es-ES" sz="1304" b="1" i="0" u="none" strike="noStrike" kern="0" cap="none" spc="-6" normalizeH="0" baseline="0" noProof="0">
                <a:ln>
                  <a:noFill/>
                </a:ln>
                <a:solidFill>
                  <a:srgbClr val="7A45B8"/>
                </a:solidFill>
                <a:effectLst/>
                <a:uLnTx/>
                <a:uFillTx/>
                <a:latin typeface="Arial"/>
                <a:ea typeface="+mn-ea"/>
                <a:cs typeface="Arial"/>
              </a:rPr>
              <a:t>0 mg</a:t>
            </a:r>
            <a:endParaRPr lang="es-ES">
              <a:solidFill>
                <a:srgbClr val="7A45B8"/>
              </a:solidFill>
            </a:endParaRPr>
          </a:p>
        </p:txBody>
      </p:sp>
      <p:sp>
        <p:nvSpPr>
          <p:cNvPr id="339" name="bg object 25">
            <a:extLst>
              <a:ext uri="{FF2B5EF4-FFF2-40B4-BE49-F238E27FC236}">
                <a16:creationId xmlns:a16="http://schemas.microsoft.com/office/drawing/2014/main" id="{DE1EFCDD-5158-C973-0D79-F34215C98943}"/>
              </a:ext>
            </a:extLst>
          </p:cNvPr>
          <p:cNvSpPr/>
          <p:nvPr/>
        </p:nvSpPr>
        <p:spPr>
          <a:xfrm>
            <a:off x="1837406" y="4020040"/>
            <a:ext cx="174049" cy="203699"/>
          </a:xfrm>
          <a:custGeom>
            <a:avLst/>
            <a:gdLst/>
            <a:ahLst/>
            <a:cxnLst/>
            <a:rect l="l" t="t" r="r" b="b"/>
            <a:pathLst>
              <a:path w="287020" h="335915">
                <a:moveTo>
                  <a:pt x="226776" y="0"/>
                </a:moveTo>
                <a:lnTo>
                  <a:pt x="2744" y="285185"/>
                </a:lnTo>
                <a:lnTo>
                  <a:pt x="0" y="291354"/>
                </a:lnTo>
                <a:lnTo>
                  <a:pt x="160" y="297744"/>
                </a:lnTo>
                <a:lnTo>
                  <a:pt x="3050" y="303613"/>
                </a:lnTo>
                <a:lnTo>
                  <a:pt x="8493" y="308221"/>
                </a:lnTo>
                <a:lnTo>
                  <a:pt x="52586" y="332932"/>
                </a:lnTo>
                <a:lnTo>
                  <a:pt x="59657" y="335337"/>
                </a:lnTo>
                <a:lnTo>
                  <a:pt x="66984" y="335195"/>
                </a:lnTo>
                <a:lnTo>
                  <a:pt x="73717" y="332669"/>
                </a:lnTo>
                <a:lnTo>
                  <a:pt x="79004" y="327917"/>
                </a:lnTo>
                <a:lnTo>
                  <a:pt x="283678" y="50135"/>
                </a:lnTo>
                <a:lnTo>
                  <a:pt x="286442" y="43967"/>
                </a:lnTo>
                <a:lnTo>
                  <a:pt x="286281" y="37580"/>
                </a:lnTo>
                <a:lnTo>
                  <a:pt x="283382" y="31711"/>
                </a:lnTo>
                <a:lnTo>
                  <a:pt x="277930" y="27099"/>
                </a:lnTo>
                <a:lnTo>
                  <a:pt x="233847" y="2408"/>
                </a:lnTo>
                <a:lnTo>
                  <a:pt x="2267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bg object 26">
            <a:extLst>
              <a:ext uri="{FF2B5EF4-FFF2-40B4-BE49-F238E27FC236}">
                <a16:creationId xmlns:a16="http://schemas.microsoft.com/office/drawing/2014/main" id="{7C35A0E6-DD8D-6A3E-6D19-4EC63CFBA6D8}"/>
              </a:ext>
            </a:extLst>
          </p:cNvPr>
          <p:cNvSpPr/>
          <p:nvPr/>
        </p:nvSpPr>
        <p:spPr>
          <a:xfrm>
            <a:off x="1833729" y="4012343"/>
            <a:ext cx="182906" cy="214481"/>
          </a:xfrm>
          <a:custGeom>
            <a:avLst/>
            <a:gdLst/>
            <a:ahLst/>
            <a:cxnLst/>
            <a:rect l="l" t="t" r="r" b="b"/>
            <a:pathLst>
              <a:path w="301625" h="353695">
                <a:moveTo>
                  <a:pt x="301612" y="40398"/>
                </a:moveTo>
                <a:lnTo>
                  <a:pt x="300088" y="34201"/>
                </a:lnTo>
                <a:lnTo>
                  <a:pt x="287997" y="27432"/>
                </a:lnTo>
                <a:lnTo>
                  <a:pt x="287997" y="61861"/>
                </a:lnTo>
                <a:lnTo>
                  <a:pt x="287147" y="61429"/>
                </a:lnTo>
                <a:lnTo>
                  <a:pt x="285089" y="60223"/>
                </a:lnTo>
                <a:lnTo>
                  <a:pt x="287997" y="61861"/>
                </a:lnTo>
                <a:lnTo>
                  <a:pt x="287997" y="27432"/>
                </a:lnTo>
                <a:lnTo>
                  <a:pt x="286715" y="26708"/>
                </a:lnTo>
                <a:lnTo>
                  <a:pt x="286715" y="54546"/>
                </a:lnTo>
                <a:lnTo>
                  <a:pt x="284810" y="60223"/>
                </a:lnTo>
                <a:lnTo>
                  <a:pt x="89623" y="325120"/>
                </a:lnTo>
                <a:lnTo>
                  <a:pt x="77520" y="341414"/>
                </a:lnTo>
                <a:lnTo>
                  <a:pt x="73152" y="343319"/>
                </a:lnTo>
                <a:lnTo>
                  <a:pt x="69240" y="343319"/>
                </a:lnTo>
                <a:lnTo>
                  <a:pt x="61747" y="341414"/>
                </a:lnTo>
                <a:lnTo>
                  <a:pt x="13614" y="314464"/>
                </a:lnTo>
                <a:lnTo>
                  <a:pt x="11455" y="310718"/>
                </a:lnTo>
                <a:lnTo>
                  <a:pt x="11455" y="306844"/>
                </a:lnTo>
                <a:lnTo>
                  <a:pt x="13550" y="300672"/>
                </a:lnTo>
                <a:lnTo>
                  <a:pt x="15595" y="297878"/>
                </a:lnTo>
                <a:lnTo>
                  <a:pt x="17602" y="295160"/>
                </a:lnTo>
                <a:lnTo>
                  <a:pt x="218300" y="22809"/>
                </a:lnTo>
                <a:lnTo>
                  <a:pt x="220827" y="19316"/>
                </a:lnTo>
                <a:lnTo>
                  <a:pt x="223202" y="18275"/>
                </a:lnTo>
                <a:lnTo>
                  <a:pt x="223824" y="20688"/>
                </a:lnTo>
                <a:lnTo>
                  <a:pt x="284848" y="54902"/>
                </a:lnTo>
                <a:lnTo>
                  <a:pt x="286715" y="54546"/>
                </a:lnTo>
                <a:lnTo>
                  <a:pt x="286715" y="26708"/>
                </a:lnTo>
                <a:lnTo>
                  <a:pt x="239052" y="0"/>
                </a:lnTo>
                <a:lnTo>
                  <a:pt x="231952" y="1346"/>
                </a:lnTo>
                <a:lnTo>
                  <a:pt x="227469" y="7416"/>
                </a:lnTo>
                <a:lnTo>
                  <a:pt x="221361" y="7416"/>
                </a:lnTo>
                <a:lnTo>
                  <a:pt x="213334" y="10972"/>
                </a:lnTo>
                <a:lnTo>
                  <a:pt x="208610" y="17437"/>
                </a:lnTo>
                <a:lnTo>
                  <a:pt x="3962" y="295160"/>
                </a:lnTo>
                <a:lnTo>
                  <a:pt x="1181" y="298729"/>
                </a:lnTo>
                <a:lnTo>
                  <a:pt x="0" y="302882"/>
                </a:lnTo>
                <a:lnTo>
                  <a:pt x="0" y="313969"/>
                </a:lnTo>
                <a:lnTo>
                  <a:pt x="4025" y="320979"/>
                </a:lnTo>
                <a:lnTo>
                  <a:pt x="59613" y="352120"/>
                </a:lnTo>
                <a:lnTo>
                  <a:pt x="64274" y="353237"/>
                </a:lnTo>
                <a:lnTo>
                  <a:pt x="77038" y="353237"/>
                </a:lnTo>
                <a:lnTo>
                  <a:pt x="85102" y="349770"/>
                </a:lnTo>
                <a:lnTo>
                  <a:pt x="89877" y="343319"/>
                </a:lnTo>
                <a:lnTo>
                  <a:pt x="294525" y="65544"/>
                </a:lnTo>
                <a:lnTo>
                  <a:pt x="293293" y="64846"/>
                </a:lnTo>
                <a:lnTo>
                  <a:pt x="294525" y="65532"/>
                </a:lnTo>
                <a:lnTo>
                  <a:pt x="298437" y="57835"/>
                </a:lnTo>
                <a:lnTo>
                  <a:pt x="298437" y="46723"/>
                </a:lnTo>
                <a:lnTo>
                  <a:pt x="297789" y="45605"/>
                </a:lnTo>
                <a:lnTo>
                  <a:pt x="298208" y="45046"/>
                </a:lnTo>
                <a:lnTo>
                  <a:pt x="301612"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41" name="bg object 27">
            <a:extLst>
              <a:ext uri="{FF2B5EF4-FFF2-40B4-BE49-F238E27FC236}">
                <a16:creationId xmlns:a16="http://schemas.microsoft.com/office/drawing/2014/main" id="{6647B201-D4A0-8A79-77C6-641808A42BE2}"/>
              </a:ext>
            </a:extLst>
          </p:cNvPr>
          <p:cNvPicPr/>
          <p:nvPr/>
        </p:nvPicPr>
        <p:blipFill>
          <a:blip r:embed="rId7" cstate="print"/>
          <a:stretch>
            <a:fillRect/>
          </a:stretch>
        </p:blipFill>
        <p:spPr>
          <a:xfrm>
            <a:off x="1765592" y="4198207"/>
            <a:ext cx="115826" cy="104047"/>
          </a:xfrm>
          <a:prstGeom prst="rect">
            <a:avLst/>
          </a:prstGeom>
        </p:spPr>
      </p:pic>
      <p:sp>
        <p:nvSpPr>
          <p:cNvPr id="342" name="bg object 28">
            <a:extLst>
              <a:ext uri="{FF2B5EF4-FFF2-40B4-BE49-F238E27FC236}">
                <a16:creationId xmlns:a16="http://schemas.microsoft.com/office/drawing/2014/main" id="{03593735-F839-1D91-4E90-F8FA7D9A5733}"/>
              </a:ext>
            </a:extLst>
          </p:cNvPr>
          <p:cNvSpPr/>
          <p:nvPr/>
        </p:nvSpPr>
        <p:spPr>
          <a:xfrm>
            <a:off x="2172799" y="4020040"/>
            <a:ext cx="174049" cy="203699"/>
          </a:xfrm>
          <a:custGeom>
            <a:avLst/>
            <a:gdLst/>
            <a:ahLst/>
            <a:cxnLst/>
            <a:rect l="l" t="t" r="r" b="b"/>
            <a:pathLst>
              <a:path w="287020" h="335915">
                <a:moveTo>
                  <a:pt x="226789" y="0"/>
                </a:moveTo>
                <a:lnTo>
                  <a:pt x="2763" y="285185"/>
                </a:lnTo>
                <a:lnTo>
                  <a:pt x="0" y="291354"/>
                </a:lnTo>
                <a:lnTo>
                  <a:pt x="160" y="297744"/>
                </a:lnTo>
                <a:lnTo>
                  <a:pt x="3059" y="303613"/>
                </a:lnTo>
                <a:lnTo>
                  <a:pt x="8512" y="308221"/>
                </a:lnTo>
                <a:lnTo>
                  <a:pt x="52594" y="332932"/>
                </a:lnTo>
                <a:lnTo>
                  <a:pt x="59665" y="335337"/>
                </a:lnTo>
                <a:lnTo>
                  <a:pt x="66989" y="335195"/>
                </a:lnTo>
                <a:lnTo>
                  <a:pt x="73712" y="332669"/>
                </a:lnTo>
                <a:lnTo>
                  <a:pt x="78981" y="327917"/>
                </a:lnTo>
                <a:lnTo>
                  <a:pt x="283697" y="50135"/>
                </a:lnTo>
                <a:lnTo>
                  <a:pt x="286437" y="43967"/>
                </a:lnTo>
                <a:lnTo>
                  <a:pt x="286269" y="37580"/>
                </a:lnTo>
                <a:lnTo>
                  <a:pt x="283378" y="31711"/>
                </a:lnTo>
                <a:lnTo>
                  <a:pt x="277949" y="27099"/>
                </a:lnTo>
                <a:lnTo>
                  <a:pt x="233856" y="2408"/>
                </a:lnTo>
                <a:lnTo>
                  <a:pt x="22678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bg object 29">
            <a:extLst>
              <a:ext uri="{FF2B5EF4-FFF2-40B4-BE49-F238E27FC236}">
                <a16:creationId xmlns:a16="http://schemas.microsoft.com/office/drawing/2014/main" id="{636546C7-7123-8F76-5A76-C34E7F4291DA}"/>
              </a:ext>
            </a:extLst>
          </p:cNvPr>
          <p:cNvSpPr/>
          <p:nvPr/>
        </p:nvSpPr>
        <p:spPr>
          <a:xfrm>
            <a:off x="2169104" y="4012343"/>
            <a:ext cx="183291" cy="214481"/>
          </a:xfrm>
          <a:custGeom>
            <a:avLst/>
            <a:gdLst/>
            <a:ahLst/>
            <a:cxnLst/>
            <a:rect l="l" t="t" r="r" b="b"/>
            <a:pathLst>
              <a:path w="302260" h="353695">
                <a:moveTo>
                  <a:pt x="301650" y="40398"/>
                </a:moveTo>
                <a:lnTo>
                  <a:pt x="300126" y="34201"/>
                </a:lnTo>
                <a:lnTo>
                  <a:pt x="286778" y="26733"/>
                </a:lnTo>
                <a:lnTo>
                  <a:pt x="286778" y="54546"/>
                </a:lnTo>
                <a:lnTo>
                  <a:pt x="284899" y="60210"/>
                </a:lnTo>
                <a:lnTo>
                  <a:pt x="283629" y="61874"/>
                </a:lnTo>
                <a:lnTo>
                  <a:pt x="80213" y="337896"/>
                </a:lnTo>
                <a:lnTo>
                  <a:pt x="77584" y="341414"/>
                </a:lnTo>
                <a:lnTo>
                  <a:pt x="73202" y="343319"/>
                </a:lnTo>
                <a:lnTo>
                  <a:pt x="69265" y="343319"/>
                </a:lnTo>
                <a:lnTo>
                  <a:pt x="61785" y="341414"/>
                </a:lnTo>
                <a:lnTo>
                  <a:pt x="17703" y="316699"/>
                </a:lnTo>
                <a:lnTo>
                  <a:pt x="13627" y="314464"/>
                </a:lnTo>
                <a:lnTo>
                  <a:pt x="11455" y="310692"/>
                </a:lnTo>
                <a:lnTo>
                  <a:pt x="11455" y="306844"/>
                </a:lnTo>
                <a:lnTo>
                  <a:pt x="13550" y="300697"/>
                </a:lnTo>
                <a:lnTo>
                  <a:pt x="15621" y="297878"/>
                </a:lnTo>
                <a:lnTo>
                  <a:pt x="17627" y="295173"/>
                </a:lnTo>
                <a:lnTo>
                  <a:pt x="218338" y="22809"/>
                </a:lnTo>
                <a:lnTo>
                  <a:pt x="220878" y="19316"/>
                </a:lnTo>
                <a:lnTo>
                  <a:pt x="223253" y="18288"/>
                </a:lnTo>
                <a:lnTo>
                  <a:pt x="223862" y="20688"/>
                </a:lnTo>
                <a:lnTo>
                  <a:pt x="284861" y="54902"/>
                </a:lnTo>
                <a:lnTo>
                  <a:pt x="286778" y="54546"/>
                </a:lnTo>
                <a:lnTo>
                  <a:pt x="286778" y="26733"/>
                </a:lnTo>
                <a:lnTo>
                  <a:pt x="239090" y="0"/>
                </a:lnTo>
                <a:lnTo>
                  <a:pt x="232003" y="1346"/>
                </a:lnTo>
                <a:lnTo>
                  <a:pt x="227520" y="7416"/>
                </a:lnTo>
                <a:lnTo>
                  <a:pt x="221399" y="7416"/>
                </a:lnTo>
                <a:lnTo>
                  <a:pt x="213372" y="10972"/>
                </a:lnTo>
                <a:lnTo>
                  <a:pt x="208648" y="17437"/>
                </a:lnTo>
                <a:lnTo>
                  <a:pt x="4000" y="295173"/>
                </a:lnTo>
                <a:lnTo>
                  <a:pt x="1181" y="298716"/>
                </a:lnTo>
                <a:lnTo>
                  <a:pt x="0" y="302882"/>
                </a:lnTo>
                <a:lnTo>
                  <a:pt x="0" y="313994"/>
                </a:lnTo>
                <a:lnTo>
                  <a:pt x="4102" y="320979"/>
                </a:lnTo>
                <a:lnTo>
                  <a:pt x="59639" y="352120"/>
                </a:lnTo>
                <a:lnTo>
                  <a:pt x="64312" y="353237"/>
                </a:lnTo>
                <a:lnTo>
                  <a:pt x="77089" y="353237"/>
                </a:lnTo>
                <a:lnTo>
                  <a:pt x="85115" y="349745"/>
                </a:lnTo>
                <a:lnTo>
                  <a:pt x="89877" y="343319"/>
                </a:lnTo>
                <a:lnTo>
                  <a:pt x="293522" y="67005"/>
                </a:lnTo>
                <a:lnTo>
                  <a:pt x="294576" y="65519"/>
                </a:lnTo>
                <a:lnTo>
                  <a:pt x="288061" y="61874"/>
                </a:lnTo>
                <a:lnTo>
                  <a:pt x="287235" y="61442"/>
                </a:lnTo>
                <a:lnTo>
                  <a:pt x="285115" y="60210"/>
                </a:lnTo>
                <a:lnTo>
                  <a:pt x="288061" y="61874"/>
                </a:lnTo>
                <a:lnTo>
                  <a:pt x="289788" y="62839"/>
                </a:lnTo>
                <a:lnTo>
                  <a:pt x="294627" y="65455"/>
                </a:lnTo>
                <a:lnTo>
                  <a:pt x="297180" y="61874"/>
                </a:lnTo>
                <a:lnTo>
                  <a:pt x="297713" y="60210"/>
                </a:lnTo>
                <a:lnTo>
                  <a:pt x="298475" y="57848"/>
                </a:lnTo>
                <a:lnTo>
                  <a:pt x="298475" y="46723"/>
                </a:lnTo>
                <a:lnTo>
                  <a:pt x="297827" y="45631"/>
                </a:lnTo>
                <a:lnTo>
                  <a:pt x="298259"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44" name="bg object 30">
            <a:extLst>
              <a:ext uri="{FF2B5EF4-FFF2-40B4-BE49-F238E27FC236}">
                <a16:creationId xmlns:a16="http://schemas.microsoft.com/office/drawing/2014/main" id="{C7C1F1C8-9C0A-AF8A-95C6-3AB551800972}"/>
              </a:ext>
            </a:extLst>
          </p:cNvPr>
          <p:cNvPicPr/>
          <p:nvPr/>
        </p:nvPicPr>
        <p:blipFill>
          <a:blip r:embed="rId8" cstate="print"/>
          <a:stretch>
            <a:fillRect/>
          </a:stretch>
        </p:blipFill>
        <p:spPr>
          <a:xfrm>
            <a:off x="2100996" y="4198207"/>
            <a:ext cx="115827" cy="104047"/>
          </a:xfrm>
          <a:prstGeom prst="rect">
            <a:avLst/>
          </a:prstGeom>
        </p:spPr>
      </p:pic>
      <p:sp>
        <p:nvSpPr>
          <p:cNvPr id="345" name="bg object 31">
            <a:extLst>
              <a:ext uri="{FF2B5EF4-FFF2-40B4-BE49-F238E27FC236}">
                <a16:creationId xmlns:a16="http://schemas.microsoft.com/office/drawing/2014/main" id="{24F3757D-0888-9DCB-9057-DEB836BC160B}"/>
              </a:ext>
            </a:extLst>
          </p:cNvPr>
          <p:cNvSpPr/>
          <p:nvPr/>
        </p:nvSpPr>
        <p:spPr>
          <a:xfrm>
            <a:off x="2508201" y="4020040"/>
            <a:ext cx="174049" cy="203699"/>
          </a:xfrm>
          <a:custGeom>
            <a:avLst/>
            <a:gdLst/>
            <a:ahLst/>
            <a:cxnLst/>
            <a:rect l="l" t="t" r="r" b="b"/>
            <a:pathLst>
              <a:path w="287020" h="335915">
                <a:moveTo>
                  <a:pt x="226789" y="0"/>
                </a:moveTo>
                <a:lnTo>
                  <a:pt x="2757" y="285185"/>
                </a:lnTo>
                <a:lnTo>
                  <a:pt x="0" y="291354"/>
                </a:lnTo>
                <a:lnTo>
                  <a:pt x="162" y="297744"/>
                </a:lnTo>
                <a:lnTo>
                  <a:pt x="3059" y="303613"/>
                </a:lnTo>
                <a:lnTo>
                  <a:pt x="8506" y="308221"/>
                </a:lnTo>
                <a:lnTo>
                  <a:pt x="52599" y="332932"/>
                </a:lnTo>
                <a:lnTo>
                  <a:pt x="59664" y="335337"/>
                </a:lnTo>
                <a:lnTo>
                  <a:pt x="66978" y="335195"/>
                </a:lnTo>
                <a:lnTo>
                  <a:pt x="73699" y="332669"/>
                </a:lnTo>
                <a:lnTo>
                  <a:pt x="78985" y="327917"/>
                </a:lnTo>
                <a:lnTo>
                  <a:pt x="283660" y="50135"/>
                </a:lnTo>
                <a:lnTo>
                  <a:pt x="286418" y="43967"/>
                </a:lnTo>
                <a:lnTo>
                  <a:pt x="286255" y="37580"/>
                </a:lnTo>
                <a:lnTo>
                  <a:pt x="283358" y="31711"/>
                </a:lnTo>
                <a:lnTo>
                  <a:pt x="277911" y="27099"/>
                </a:lnTo>
                <a:lnTo>
                  <a:pt x="233860" y="2408"/>
                </a:lnTo>
                <a:lnTo>
                  <a:pt x="22678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bg object 32">
            <a:extLst>
              <a:ext uri="{FF2B5EF4-FFF2-40B4-BE49-F238E27FC236}">
                <a16:creationId xmlns:a16="http://schemas.microsoft.com/office/drawing/2014/main" id="{21D1A992-6077-5A29-0453-C3E9711FB3A1}"/>
              </a:ext>
            </a:extLst>
          </p:cNvPr>
          <p:cNvSpPr/>
          <p:nvPr/>
        </p:nvSpPr>
        <p:spPr>
          <a:xfrm>
            <a:off x="2504503" y="4012343"/>
            <a:ext cx="183291" cy="214481"/>
          </a:xfrm>
          <a:custGeom>
            <a:avLst/>
            <a:gdLst/>
            <a:ahLst/>
            <a:cxnLst/>
            <a:rect l="l" t="t" r="r" b="b"/>
            <a:pathLst>
              <a:path w="302260" h="353695">
                <a:moveTo>
                  <a:pt x="301650" y="40398"/>
                </a:moveTo>
                <a:lnTo>
                  <a:pt x="300139" y="34201"/>
                </a:lnTo>
                <a:lnTo>
                  <a:pt x="288010" y="27406"/>
                </a:lnTo>
                <a:lnTo>
                  <a:pt x="288010" y="61861"/>
                </a:lnTo>
                <a:lnTo>
                  <a:pt x="287159" y="61429"/>
                </a:lnTo>
                <a:lnTo>
                  <a:pt x="285102" y="60223"/>
                </a:lnTo>
                <a:lnTo>
                  <a:pt x="288010" y="61861"/>
                </a:lnTo>
                <a:lnTo>
                  <a:pt x="288010" y="27406"/>
                </a:lnTo>
                <a:lnTo>
                  <a:pt x="286727" y="26695"/>
                </a:lnTo>
                <a:lnTo>
                  <a:pt x="286727" y="54559"/>
                </a:lnTo>
                <a:lnTo>
                  <a:pt x="284822" y="60223"/>
                </a:lnTo>
                <a:lnTo>
                  <a:pt x="80213" y="337896"/>
                </a:lnTo>
                <a:lnTo>
                  <a:pt x="77584" y="341414"/>
                </a:lnTo>
                <a:lnTo>
                  <a:pt x="73202" y="343319"/>
                </a:lnTo>
                <a:lnTo>
                  <a:pt x="69278" y="343319"/>
                </a:lnTo>
                <a:lnTo>
                  <a:pt x="61785" y="341414"/>
                </a:lnTo>
                <a:lnTo>
                  <a:pt x="13639" y="314464"/>
                </a:lnTo>
                <a:lnTo>
                  <a:pt x="11468" y="310692"/>
                </a:lnTo>
                <a:lnTo>
                  <a:pt x="11468" y="306844"/>
                </a:lnTo>
                <a:lnTo>
                  <a:pt x="13550" y="300697"/>
                </a:lnTo>
                <a:lnTo>
                  <a:pt x="15621" y="297878"/>
                </a:lnTo>
                <a:lnTo>
                  <a:pt x="17627" y="295173"/>
                </a:lnTo>
                <a:lnTo>
                  <a:pt x="218338" y="22809"/>
                </a:lnTo>
                <a:lnTo>
                  <a:pt x="220878" y="19316"/>
                </a:lnTo>
                <a:lnTo>
                  <a:pt x="223227" y="18288"/>
                </a:lnTo>
                <a:lnTo>
                  <a:pt x="223837" y="20688"/>
                </a:lnTo>
                <a:lnTo>
                  <a:pt x="284873" y="54902"/>
                </a:lnTo>
                <a:lnTo>
                  <a:pt x="286727" y="54559"/>
                </a:lnTo>
                <a:lnTo>
                  <a:pt x="286727" y="26695"/>
                </a:lnTo>
                <a:lnTo>
                  <a:pt x="239102" y="0"/>
                </a:lnTo>
                <a:lnTo>
                  <a:pt x="232003" y="1346"/>
                </a:lnTo>
                <a:lnTo>
                  <a:pt x="227520" y="7416"/>
                </a:lnTo>
                <a:lnTo>
                  <a:pt x="221411" y="7416"/>
                </a:lnTo>
                <a:lnTo>
                  <a:pt x="213372" y="10972"/>
                </a:lnTo>
                <a:lnTo>
                  <a:pt x="208648" y="17437"/>
                </a:lnTo>
                <a:lnTo>
                  <a:pt x="4013" y="295173"/>
                </a:lnTo>
                <a:lnTo>
                  <a:pt x="1193" y="298716"/>
                </a:lnTo>
                <a:lnTo>
                  <a:pt x="0" y="302882"/>
                </a:lnTo>
                <a:lnTo>
                  <a:pt x="0" y="313994"/>
                </a:lnTo>
                <a:lnTo>
                  <a:pt x="4114" y="320979"/>
                </a:lnTo>
                <a:lnTo>
                  <a:pt x="59651" y="352120"/>
                </a:lnTo>
                <a:lnTo>
                  <a:pt x="64325" y="353237"/>
                </a:lnTo>
                <a:lnTo>
                  <a:pt x="77076" y="353237"/>
                </a:lnTo>
                <a:lnTo>
                  <a:pt x="85102" y="349745"/>
                </a:lnTo>
                <a:lnTo>
                  <a:pt x="89890" y="343319"/>
                </a:lnTo>
                <a:lnTo>
                  <a:pt x="294538" y="65544"/>
                </a:lnTo>
                <a:lnTo>
                  <a:pt x="293649" y="65024"/>
                </a:lnTo>
                <a:lnTo>
                  <a:pt x="294551" y="65532"/>
                </a:lnTo>
                <a:lnTo>
                  <a:pt x="297141" y="61861"/>
                </a:lnTo>
                <a:lnTo>
                  <a:pt x="297675" y="60223"/>
                </a:lnTo>
                <a:lnTo>
                  <a:pt x="298437" y="57835"/>
                </a:lnTo>
                <a:lnTo>
                  <a:pt x="298437" y="46723"/>
                </a:lnTo>
                <a:lnTo>
                  <a:pt x="297802" y="45618"/>
                </a:lnTo>
                <a:lnTo>
                  <a:pt x="298221"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47" name="bg object 33">
            <a:extLst>
              <a:ext uri="{FF2B5EF4-FFF2-40B4-BE49-F238E27FC236}">
                <a16:creationId xmlns:a16="http://schemas.microsoft.com/office/drawing/2014/main" id="{4AB180D6-9D37-8A7B-17A0-7113F7634984}"/>
              </a:ext>
            </a:extLst>
          </p:cNvPr>
          <p:cNvPicPr/>
          <p:nvPr/>
        </p:nvPicPr>
        <p:blipFill>
          <a:blip r:embed="rId9" cstate="print"/>
          <a:stretch>
            <a:fillRect/>
          </a:stretch>
        </p:blipFill>
        <p:spPr>
          <a:xfrm>
            <a:off x="2436374" y="4198207"/>
            <a:ext cx="115846" cy="104047"/>
          </a:xfrm>
          <a:prstGeom prst="rect">
            <a:avLst/>
          </a:prstGeom>
        </p:spPr>
      </p:pic>
      <p:sp>
        <p:nvSpPr>
          <p:cNvPr id="348" name="bg object 34">
            <a:extLst>
              <a:ext uri="{FF2B5EF4-FFF2-40B4-BE49-F238E27FC236}">
                <a16:creationId xmlns:a16="http://schemas.microsoft.com/office/drawing/2014/main" id="{4B577F37-6D40-36C1-7427-4112D323B550}"/>
              </a:ext>
            </a:extLst>
          </p:cNvPr>
          <p:cNvSpPr/>
          <p:nvPr/>
        </p:nvSpPr>
        <p:spPr>
          <a:xfrm>
            <a:off x="2843601" y="4020040"/>
            <a:ext cx="174049" cy="203699"/>
          </a:xfrm>
          <a:custGeom>
            <a:avLst/>
            <a:gdLst/>
            <a:ahLst/>
            <a:cxnLst/>
            <a:rect l="l" t="t" r="r" b="b"/>
            <a:pathLst>
              <a:path w="287020" h="335915">
                <a:moveTo>
                  <a:pt x="226784" y="0"/>
                </a:moveTo>
                <a:lnTo>
                  <a:pt x="2763" y="285185"/>
                </a:lnTo>
                <a:lnTo>
                  <a:pt x="0" y="291354"/>
                </a:lnTo>
                <a:lnTo>
                  <a:pt x="160" y="297744"/>
                </a:lnTo>
                <a:lnTo>
                  <a:pt x="3059" y="303613"/>
                </a:lnTo>
                <a:lnTo>
                  <a:pt x="8512" y="308221"/>
                </a:lnTo>
                <a:lnTo>
                  <a:pt x="52594" y="332932"/>
                </a:lnTo>
                <a:lnTo>
                  <a:pt x="59647" y="335337"/>
                </a:lnTo>
                <a:lnTo>
                  <a:pt x="66966" y="335195"/>
                </a:lnTo>
                <a:lnTo>
                  <a:pt x="73695" y="332669"/>
                </a:lnTo>
                <a:lnTo>
                  <a:pt x="78981" y="327917"/>
                </a:lnTo>
                <a:lnTo>
                  <a:pt x="283655" y="50135"/>
                </a:lnTo>
                <a:lnTo>
                  <a:pt x="286419" y="43967"/>
                </a:lnTo>
                <a:lnTo>
                  <a:pt x="286259" y="37580"/>
                </a:lnTo>
                <a:lnTo>
                  <a:pt x="283359" y="31711"/>
                </a:lnTo>
                <a:lnTo>
                  <a:pt x="277907" y="27099"/>
                </a:lnTo>
                <a:lnTo>
                  <a:pt x="233856" y="2408"/>
                </a:lnTo>
                <a:lnTo>
                  <a:pt x="22678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bg object 35">
            <a:extLst>
              <a:ext uri="{FF2B5EF4-FFF2-40B4-BE49-F238E27FC236}">
                <a16:creationId xmlns:a16="http://schemas.microsoft.com/office/drawing/2014/main" id="{BF65B1E5-E709-52B1-6B19-5F72BFC07FDB}"/>
              </a:ext>
            </a:extLst>
          </p:cNvPr>
          <p:cNvSpPr/>
          <p:nvPr/>
        </p:nvSpPr>
        <p:spPr>
          <a:xfrm>
            <a:off x="2839910" y="4012343"/>
            <a:ext cx="183291" cy="214481"/>
          </a:xfrm>
          <a:custGeom>
            <a:avLst/>
            <a:gdLst/>
            <a:ahLst/>
            <a:cxnLst/>
            <a:rect l="l" t="t" r="r" b="b"/>
            <a:pathLst>
              <a:path w="302260" h="353695">
                <a:moveTo>
                  <a:pt x="301650" y="40398"/>
                </a:moveTo>
                <a:lnTo>
                  <a:pt x="300113" y="34201"/>
                </a:lnTo>
                <a:lnTo>
                  <a:pt x="287997" y="27419"/>
                </a:lnTo>
                <a:lnTo>
                  <a:pt x="287997" y="61861"/>
                </a:lnTo>
                <a:lnTo>
                  <a:pt x="287147" y="61429"/>
                </a:lnTo>
                <a:lnTo>
                  <a:pt x="285089" y="60223"/>
                </a:lnTo>
                <a:lnTo>
                  <a:pt x="287997" y="61861"/>
                </a:lnTo>
                <a:lnTo>
                  <a:pt x="287997" y="27419"/>
                </a:lnTo>
                <a:lnTo>
                  <a:pt x="286715" y="26695"/>
                </a:lnTo>
                <a:lnTo>
                  <a:pt x="286715" y="54546"/>
                </a:lnTo>
                <a:lnTo>
                  <a:pt x="284810" y="60223"/>
                </a:lnTo>
                <a:lnTo>
                  <a:pt x="77609" y="341426"/>
                </a:lnTo>
                <a:lnTo>
                  <a:pt x="77482" y="341426"/>
                </a:lnTo>
                <a:lnTo>
                  <a:pt x="73152" y="343319"/>
                </a:lnTo>
                <a:lnTo>
                  <a:pt x="69240" y="343319"/>
                </a:lnTo>
                <a:lnTo>
                  <a:pt x="61772" y="341426"/>
                </a:lnTo>
                <a:lnTo>
                  <a:pt x="17691" y="316699"/>
                </a:lnTo>
                <a:lnTo>
                  <a:pt x="13614" y="314464"/>
                </a:lnTo>
                <a:lnTo>
                  <a:pt x="11455" y="310692"/>
                </a:lnTo>
                <a:lnTo>
                  <a:pt x="11455" y="306844"/>
                </a:lnTo>
                <a:lnTo>
                  <a:pt x="13550" y="300697"/>
                </a:lnTo>
                <a:lnTo>
                  <a:pt x="15621" y="297878"/>
                </a:lnTo>
                <a:lnTo>
                  <a:pt x="17614" y="295173"/>
                </a:lnTo>
                <a:lnTo>
                  <a:pt x="218338" y="22809"/>
                </a:lnTo>
                <a:lnTo>
                  <a:pt x="220865" y="19316"/>
                </a:lnTo>
                <a:lnTo>
                  <a:pt x="223215" y="18288"/>
                </a:lnTo>
                <a:lnTo>
                  <a:pt x="223812" y="20688"/>
                </a:lnTo>
                <a:lnTo>
                  <a:pt x="284848" y="54902"/>
                </a:lnTo>
                <a:lnTo>
                  <a:pt x="286715" y="54546"/>
                </a:lnTo>
                <a:lnTo>
                  <a:pt x="286715" y="26695"/>
                </a:lnTo>
                <a:lnTo>
                  <a:pt x="239090" y="0"/>
                </a:lnTo>
                <a:lnTo>
                  <a:pt x="231990" y="1346"/>
                </a:lnTo>
                <a:lnTo>
                  <a:pt x="227507" y="7416"/>
                </a:lnTo>
                <a:lnTo>
                  <a:pt x="221399" y="7416"/>
                </a:lnTo>
                <a:lnTo>
                  <a:pt x="213360" y="10972"/>
                </a:lnTo>
                <a:lnTo>
                  <a:pt x="208635" y="17437"/>
                </a:lnTo>
                <a:lnTo>
                  <a:pt x="4000" y="295173"/>
                </a:lnTo>
                <a:lnTo>
                  <a:pt x="1181" y="298716"/>
                </a:lnTo>
                <a:lnTo>
                  <a:pt x="0" y="302882"/>
                </a:lnTo>
                <a:lnTo>
                  <a:pt x="0" y="313994"/>
                </a:lnTo>
                <a:lnTo>
                  <a:pt x="4102" y="320979"/>
                </a:lnTo>
                <a:lnTo>
                  <a:pt x="59613" y="352120"/>
                </a:lnTo>
                <a:lnTo>
                  <a:pt x="64274" y="353237"/>
                </a:lnTo>
                <a:lnTo>
                  <a:pt x="77038" y="353237"/>
                </a:lnTo>
                <a:lnTo>
                  <a:pt x="85102" y="349770"/>
                </a:lnTo>
                <a:lnTo>
                  <a:pt x="89877" y="343319"/>
                </a:lnTo>
                <a:lnTo>
                  <a:pt x="294525" y="65544"/>
                </a:lnTo>
                <a:lnTo>
                  <a:pt x="293293" y="64846"/>
                </a:lnTo>
                <a:lnTo>
                  <a:pt x="294525" y="65532"/>
                </a:lnTo>
                <a:lnTo>
                  <a:pt x="298437" y="57835"/>
                </a:lnTo>
                <a:lnTo>
                  <a:pt x="298437" y="46723"/>
                </a:lnTo>
                <a:lnTo>
                  <a:pt x="297789" y="45605"/>
                </a:lnTo>
                <a:lnTo>
                  <a:pt x="298208"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0" name="bg object 36">
            <a:extLst>
              <a:ext uri="{FF2B5EF4-FFF2-40B4-BE49-F238E27FC236}">
                <a16:creationId xmlns:a16="http://schemas.microsoft.com/office/drawing/2014/main" id="{15CC9FC8-8A17-EF3A-ECF8-7CC795656DCE}"/>
              </a:ext>
            </a:extLst>
          </p:cNvPr>
          <p:cNvPicPr/>
          <p:nvPr/>
        </p:nvPicPr>
        <p:blipFill>
          <a:blip r:embed="rId10" cstate="print"/>
          <a:stretch>
            <a:fillRect/>
          </a:stretch>
        </p:blipFill>
        <p:spPr>
          <a:xfrm>
            <a:off x="2771772" y="4198207"/>
            <a:ext cx="115814" cy="104047"/>
          </a:xfrm>
          <a:prstGeom prst="rect">
            <a:avLst/>
          </a:prstGeom>
        </p:spPr>
      </p:pic>
      <p:sp>
        <p:nvSpPr>
          <p:cNvPr id="351" name="bg object 37">
            <a:extLst>
              <a:ext uri="{FF2B5EF4-FFF2-40B4-BE49-F238E27FC236}">
                <a16:creationId xmlns:a16="http://schemas.microsoft.com/office/drawing/2014/main" id="{104F3F29-1633-A2FB-1243-CF017218DFBB}"/>
              </a:ext>
            </a:extLst>
          </p:cNvPr>
          <p:cNvSpPr/>
          <p:nvPr/>
        </p:nvSpPr>
        <p:spPr>
          <a:xfrm>
            <a:off x="3179003" y="4020040"/>
            <a:ext cx="174049" cy="203699"/>
          </a:xfrm>
          <a:custGeom>
            <a:avLst/>
            <a:gdLst/>
            <a:ahLst/>
            <a:cxnLst/>
            <a:rect l="l" t="t" r="r" b="b"/>
            <a:pathLst>
              <a:path w="287020" h="335915">
                <a:moveTo>
                  <a:pt x="226771" y="0"/>
                </a:moveTo>
                <a:lnTo>
                  <a:pt x="2757" y="285185"/>
                </a:lnTo>
                <a:lnTo>
                  <a:pt x="0" y="291354"/>
                </a:lnTo>
                <a:lnTo>
                  <a:pt x="163" y="297744"/>
                </a:lnTo>
                <a:lnTo>
                  <a:pt x="3064" y="303613"/>
                </a:lnTo>
                <a:lnTo>
                  <a:pt x="8516" y="308221"/>
                </a:lnTo>
                <a:lnTo>
                  <a:pt x="52557" y="332932"/>
                </a:lnTo>
                <a:lnTo>
                  <a:pt x="59628" y="335337"/>
                </a:lnTo>
                <a:lnTo>
                  <a:pt x="66957" y="335195"/>
                </a:lnTo>
                <a:lnTo>
                  <a:pt x="73693" y="332669"/>
                </a:lnTo>
                <a:lnTo>
                  <a:pt x="78985" y="327917"/>
                </a:lnTo>
                <a:lnTo>
                  <a:pt x="283660" y="50135"/>
                </a:lnTo>
                <a:lnTo>
                  <a:pt x="286419" y="43967"/>
                </a:lnTo>
                <a:lnTo>
                  <a:pt x="286259" y="37580"/>
                </a:lnTo>
                <a:lnTo>
                  <a:pt x="283362" y="31711"/>
                </a:lnTo>
                <a:lnTo>
                  <a:pt x="277911" y="27099"/>
                </a:lnTo>
                <a:lnTo>
                  <a:pt x="233818" y="2408"/>
                </a:lnTo>
                <a:lnTo>
                  <a:pt x="22677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bg object 38">
            <a:extLst>
              <a:ext uri="{FF2B5EF4-FFF2-40B4-BE49-F238E27FC236}">
                <a16:creationId xmlns:a16="http://schemas.microsoft.com/office/drawing/2014/main" id="{B14AC99E-05C0-3799-C9EB-ED9686226938}"/>
              </a:ext>
            </a:extLst>
          </p:cNvPr>
          <p:cNvSpPr/>
          <p:nvPr/>
        </p:nvSpPr>
        <p:spPr>
          <a:xfrm>
            <a:off x="3175309" y="4012343"/>
            <a:ext cx="183291" cy="214481"/>
          </a:xfrm>
          <a:custGeom>
            <a:avLst/>
            <a:gdLst/>
            <a:ahLst/>
            <a:cxnLst/>
            <a:rect l="l" t="t" r="r" b="b"/>
            <a:pathLst>
              <a:path w="302260" h="353695">
                <a:moveTo>
                  <a:pt x="301650" y="40398"/>
                </a:moveTo>
                <a:lnTo>
                  <a:pt x="300088" y="34201"/>
                </a:lnTo>
                <a:lnTo>
                  <a:pt x="287972" y="27419"/>
                </a:lnTo>
                <a:lnTo>
                  <a:pt x="287972" y="61849"/>
                </a:lnTo>
                <a:lnTo>
                  <a:pt x="287147" y="61429"/>
                </a:lnTo>
                <a:lnTo>
                  <a:pt x="285089" y="60223"/>
                </a:lnTo>
                <a:lnTo>
                  <a:pt x="287972" y="61849"/>
                </a:lnTo>
                <a:lnTo>
                  <a:pt x="287972" y="27419"/>
                </a:lnTo>
                <a:lnTo>
                  <a:pt x="286727" y="26720"/>
                </a:lnTo>
                <a:lnTo>
                  <a:pt x="286727" y="54546"/>
                </a:lnTo>
                <a:lnTo>
                  <a:pt x="284810" y="60223"/>
                </a:lnTo>
                <a:lnTo>
                  <a:pt x="77533" y="341414"/>
                </a:lnTo>
                <a:lnTo>
                  <a:pt x="73164" y="343319"/>
                </a:lnTo>
                <a:lnTo>
                  <a:pt x="69227" y="343319"/>
                </a:lnTo>
                <a:lnTo>
                  <a:pt x="61747" y="341414"/>
                </a:lnTo>
                <a:lnTo>
                  <a:pt x="17703" y="316699"/>
                </a:lnTo>
                <a:lnTo>
                  <a:pt x="13627" y="314464"/>
                </a:lnTo>
                <a:lnTo>
                  <a:pt x="11455" y="310692"/>
                </a:lnTo>
                <a:lnTo>
                  <a:pt x="11455" y="306844"/>
                </a:lnTo>
                <a:lnTo>
                  <a:pt x="13550" y="300697"/>
                </a:lnTo>
                <a:lnTo>
                  <a:pt x="15621" y="297878"/>
                </a:lnTo>
                <a:lnTo>
                  <a:pt x="17614" y="295173"/>
                </a:lnTo>
                <a:lnTo>
                  <a:pt x="218338" y="22809"/>
                </a:lnTo>
                <a:lnTo>
                  <a:pt x="220878" y="19316"/>
                </a:lnTo>
                <a:lnTo>
                  <a:pt x="223215" y="18288"/>
                </a:lnTo>
                <a:lnTo>
                  <a:pt x="223824" y="20688"/>
                </a:lnTo>
                <a:lnTo>
                  <a:pt x="284861" y="54902"/>
                </a:lnTo>
                <a:lnTo>
                  <a:pt x="286727" y="54546"/>
                </a:lnTo>
                <a:lnTo>
                  <a:pt x="286727" y="26720"/>
                </a:lnTo>
                <a:lnTo>
                  <a:pt x="239090" y="0"/>
                </a:lnTo>
                <a:lnTo>
                  <a:pt x="231990" y="1346"/>
                </a:lnTo>
                <a:lnTo>
                  <a:pt x="227507" y="7416"/>
                </a:lnTo>
                <a:lnTo>
                  <a:pt x="221399" y="7416"/>
                </a:lnTo>
                <a:lnTo>
                  <a:pt x="213372" y="10972"/>
                </a:lnTo>
                <a:lnTo>
                  <a:pt x="208648" y="17437"/>
                </a:lnTo>
                <a:lnTo>
                  <a:pt x="4013" y="295173"/>
                </a:lnTo>
                <a:lnTo>
                  <a:pt x="1193" y="298716"/>
                </a:lnTo>
                <a:lnTo>
                  <a:pt x="0" y="302882"/>
                </a:lnTo>
                <a:lnTo>
                  <a:pt x="0" y="313994"/>
                </a:lnTo>
                <a:lnTo>
                  <a:pt x="4114" y="320979"/>
                </a:lnTo>
                <a:lnTo>
                  <a:pt x="59601" y="352120"/>
                </a:lnTo>
                <a:lnTo>
                  <a:pt x="64274" y="353237"/>
                </a:lnTo>
                <a:lnTo>
                  <a:pt x="77050" y="353237"/>
                </a:lnTo>
                <a:lnTo>
                  <a:pt x="85102" y="349770"/>
                </a:lnTo>
                <a:lnTo>
                  <a:pt x="89890" y="343319"/>
                </a:lnTo>
                <a:lnTo>
                  <a:pt x="294525" y="65544"/>
                </a:lnTo>
                <a:lnTo>
                  <a:pt x="293674" y="65049"/>
                </a:lnTo>
                <a:lnTo>
                  <a:pt x="294538" y="65532"/>
                </a:lnTo>
                <a:lnTo>
                  <a:pt x="297141" y="61861"/>
                </a:lnTo>
                <a:lnTo>
                  <a:pt x="297662" y="60223"/>
                </a:lnTo>
                <a:lnTo>
                  <a:pt x="298437" y="57835"/>
                </a:lnTo>
                <a:lnTo>
                  <a:pt x="298437" y="46723"/>
                </a:lnTo>
                <a:lnTo>
                  <a:pt x="297802" y="45618"/>
                </a:lnTo>
                <a:lnTo>
                  <a:pt x="298221"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3" name="bg object 39">
            <a:extLst>
              <a:ext uri="{FF2B5EF4-FFF2-40B4-BE49-F238E27FC236}">
                <a16:creationId xmlns:a16="http://schemas.microsoft.com/office/drawing/2014/main" id="{6B0C8F89-C198-4BA3-967D-953E0EB400CB}"/>
              </a:ext>
            </a:extLst>
          </p:cNvPr>
          <p:cNvPicPr/>
          <p:nvPr/>
        </p:nvPicPr>
        <p:blipFill>
          <a:blip r:embed="rId11" cstate="print"/>
          <a:stretch>
            <a:fillRect/>
          </a:stretch>
        </p:blipFill>
        <p:spPr>
          <a:xfrm>
            <a:off x="3107177" y="4198207"/>
            <a:ext cx="115827" cy="104047"/>
          </a:xfrm>
          <a:prstGeom prst="rect">
            <a:avLst/>
          </a:prstGeom>
        </p:spPr>
      </p:pic>
      <p:sp>
        <p:nvSpPr>
          <p:cNvPr id="354" name="bg object 40">
            <a:extLst>
              <a:ext uri="{FF2B5EF4-FFF2-40B4-BE49-F238E27FC236}">
                <a16:creationId xmlns:a16="http://schemas.microsoft.com/office/drawing/2014/main" id="{18FE2F7E-038A-1DA1-7C13-1BA873347266}"/>
              </a:ext>
            </a:extLst>
          </p:cNvPr>
          <p:cNvSpPr/>
          <p:nvPr/>
        </p:nvSpPr>
        <p:spPr>
          <a:xfrm>
            <a:off x="3514403" y="4020040"/>
            <a:ext cx="174049" cy="203699"/>
          </a:xfrm>
          <a:custGeom>
            <a:avLst/>
            <a:gdLst/>
            <a:ahLst/>
            <a:cxnLst/>
            <a:rect l="l" t="t" r="r" b="b"/>
            <a:pathLst>
              <a:path w="287020" h="335915">
                <a:moveTo>
                  <a:pt x="226759" y="0"/>
                </a:moveTo>
                <a:lnTo>
                  <a:pt x="2763" y="285185"/>
                </a:lnTo>
                <a:lnTo>
                  <a:pt x="0" y="291354"/>
                </a:lnTo>
                <a:lnTo>
                  <a:pt x="160" y="297744"/>
                </a:lnTo>
                <a:lnTo>
                  <a:pt x="3059" y="303613"/>
                </a:lnTo>
                <a:lnTo>
                  <a:pt x="8512" y="308221"/>
                </a:lnTo>
                <a:lnTo>
                  <a:pt x="52563" y="332932"/>
                </a:lnTo>
                <a:lnTo>
                  <a:pt x="59634" y="335337"/>
                </a:lnTo>
                <a:lnTo>
                  <a:pt x="66962" y="335195"/>
                </a:lnTo>
                <a:lnTo>
                  <a:pt x="73694" y="332669"/>
                </a:lnTo>
                <a:lnTo>
                  <a:pt x="78981" y="327917"/>
                </a:lnTo>
                <a:lnTo>
                  <a:pt x="283655" y="50135"/>
                </a:lnTo>
                <a:lnTo>
                  <a:pt x="286419" y="43967"/>
                </a:lnTo>
                <a:lnTo>
                  <a:pt x="286259" y="37580"/>
                </a:lnTo>
                <a:lnTo>
                  <a:pt x="283359" y="31711"/>
                </a:lnTo>
                <a:lnTo>
                  <a:pt x="277907" y="27099"/>
                </a:lnTo>
                <a:lnTo>
                  <a:pt x="233824" y="2408"/>
                </a:lnTo>
                <a:lnTo>
                  <a:pt x="22675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bg object 41">
            <a:extLst>
              <a:ext uri="{FF2B5EF4-FFF2-40B4-BE49-F238E27FC236}">
                <a16:creationId xmlns:a16="http://schemas.microsoft.com/office/drawing/2014/main" id="{BCAB49BE-1FD1-A2E4-3C38-8EDC87A4ECFC}"/>
              </a:ext>
            </a:extLst>
          </p:cNvPr>
          <p:cNvSpPr/>
          <p:nvPr/>
        </p:nvSpPr>
        <p:spPr>
          <a:xfrm>
            <a:off x="3510707" y="4012343"/>
            <a:ext cx="183291" cy="214481"/>
          </a:xfrm>
          <a:custGeom>
            <a:avLst/>
            <a:gdLst/>
            <a:ahLst/>
            <a:cxnLst/>
            <a:rect l="l" t="t" r="r" b="b"/>
            <a:pathLst>
              <a:path w="302260" h="353695">
                <a:moveTo>
                  <a:pt x="301650" y="40398"/>
                </a:moveTo>
                <a:lnTo>
                  <a:pt x="300088" y="34201"/>
                </a:lnTo>
                <a:lnTo>
                  <a:pt x="287947" y="27406"/>
                </a:lnTo>
                <a:lnTo>
                  <a:pt x="287947" y="61836"/>
                </a:lnTo>
                <a:lnTo>
                  <a:pt x="287159" y="61429"/>
                </a:lnTo>
                <a:lnTo>
                  <a:pt x="285102" y="60223"/>
                </a:lnTo>
                <a:lnTo>
                  <a:pt x="287947" y="61836"/>
                </a:lnTo>
                <a:lnTo>
                  <a:pt x="287947" y="27406"/>
                </a:lnTo>
                <a:lnTo>
                  <a:pt x="286727" y="26720"/>
                </a:lnTo>
                <a:lnTo>
                  <a:pt x="286727" y="54546"/>
                </a:lnTo>
                <a:lnTo>
                  <a:pt x="284822" y="60223"/>
                </a:lnTo>
                <a:lnTo>
                  <a:pt x="77546" y="341414"/>
                </a:lnTo>
                <a:lnTo>
                  <a:pt x="73164" y="343319"/>
                </a:lnTo>
                <a:lnTo>
                  <a:pt x="69240" y="343319"/>
                </a:lnTo>
                <a:lnTo>
                  <a:pt x="61747" y="341414"/>
                </a:lnTo>
                <a:lnTo>
                  <a:pt x="17703" y="316699"/>
                </a:lnTo>
                <a:lnTo>
                  <a:pt x="13627" y="314464"/>
                </a:lnTo>
                <a:lnTo>
                  <a:pt x="11455" y="310692"/>
                </a:lnTo>
                <a:lnTo>
                  <a:pt x="11455" y="306844"/>
                </a:lnTo>
                <a:lnTo>
                  <a:pt x="13550" y="300697"/>
                </a:lnTo>
                <a:lnTo>
                  <a:pt x="15633" y="297878"/>
                </a:lnTo>
                <a:lnTo>
                  <a:pt x="17627" y="295173"/>
                </a:lnTo>
                <a:lnTo>
                  <a:pt x="218338" y="22809"/>
                </a:lnTo>
                <a:lnTo>
                  <a:pt x="220878" y="19316"/>
                </a:lnTo>
                <a:lnTo>
                  <a:pt x="223227" y="18275"/>
                </a:lnTo>
                <a:lnTo>
                  <a:pt x="223837" y="20688"/>
                </a:lnTo>
                <a:lnTo>
                  <a:pt x="284861" y="54902"/>
                </a:lnTo>
                <a:lnTo>
                  <a:pt x="286727" y="54546"/>
                </a:lnTo>
                <a:lnTo>
                  <a:pt x="286727" y="26720"/>
                </a:lnTo>
                <a:lnTo>
                  <a:pt x="239064" y="0"/>
                </a:lnTo>
                <a:lnTo>
                  <a:pt x="231965" y="1346"/>
                </a:lnTo>
                <a:lnTo>
                  <a:pt x="227495" y="7416"/>
                </a:lnTo>
                <a:lnTo>
                  <a:pt x="221373" y="7416"/>
                </a:lnTo>
                <a:lnTo>
                  <a:pt x="213372" y="10972"/>
                </a:lnTo>
                <a:lnTo>
                  <a:pt x="208648" y="17437"/>
                </a:lnTo>
                <a:lnTo>
                  <a:pt x="4013" y="295173"/>
                </a:lnTo>
                <a:lnTo>
                  <a:pt x="1193" y="298716"/>
                </a:lnTo>
                <a:lnTo>
                  <a:pt x="0" y="302882"/>
                </a:lnTo>
                <a:lnTo>
                  <a:pt x="0" y="313994"/>
                </a:lnTo>
                <a:lnTo>
                  <a:pt x="4102" y="320979"/>
                </a:lnTo>
                <a:lnTo>
                  <a:pt x="59613" y="352120"/>
                </a:lnTo>
                <a:lnTo>
                  <a:pt x="64287" y="353237"/>
                </a:lnTo>
                <a:lnTo>
                  <a:pt x="77050" y="353237"/>
                </a:lnTo>
                <a:lnTo>
                  <a:pt x="85115" y="349770"/>
                </a:lnTo>
                <a:lnTo>
                  <a:pt x="89890" y="343319"/>
                </a:lnTo>
                <a:lnTo>
                  <a:pt x="294525" y="65544"/>
                </a:lnTo>
                <a:lnTo>
                  <a:pt x="293141" y="64744"/>
                </a:lnTo>
                <a:lnTo>
                  <a:pt x="294538" y="65532"/>
                </a:lnTo>
                <a:lnTo>
                  <a:pt x="295122" y="64744"/>
                </a:lnTo>
                <a:lnTo>
                  <a:pt x="297141" y="61861"/>
                </a:lnTo>
                <a:lnTo>
                  <a:pt x="297662" y="60223"/>
                </a:lnTo>
                <a:lnTo>
                  <a:pt x="298450" y="57835"/>
                </a:lnTo>
                <a:lnTo>
                  <a:pt x="298450" y="46723"/>
                </a:lnTo>
                <a:lnTo>
                  <a:pt x="297802" y="45605"/>
                </a:lnTo>
                <a:lnTo>
                  <a:pt x="298221"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6" name="bg object 42">
            <a:extLst>
              <a:ext uri="{FF2B5EF4-FFF2-40B4-BE49-F238E27FC236}">
                <a16:creationId xmlns:a16="http://schemas.microsoft.com/office/drawing/2014/main" id="{1812C462-8215-8FDD-93BD-6B5F5004F4AC}"/>
              </a:ext>
            </a:extLst>
          </p:cNvPr>
          <p:cNvPicPr/>
          <p:nvPr/>
        </p:nvPicPr>
        <p:blipFill>
          <a:blip r:embed="rId12" cstate="print"/>
          <a:stretch>
            <a:fillRect/>
          </a:stretch>
        </p:blipFill>
        <p:spPr>
          <a:xfrm>
            <a:off x="3442574" y="4198207"/>
            <a:ext cx="115827" cy="104047"/>
          </a:xfrm>
          <a:prstGeom prst="rect">
            <a:avLst/>
          </a:prstGeom>
        </p:spPr>
      </p:pic>
      <p:sp>
        <p:nvSpPr>
          <p:cNvPr id="357" name="bg object 43">
            <a:extLst>
              <a:ext uri="{FF2B5EF4-FFF2-40B4-BE49-F238E27FC236}">
                <a16:creationId xmlns:a16="http://schemas.microsoft.com/office/drawing/2014/main" id="{DA56468B-C771-131D-E6FB-7D83260B336D}"/>
              </a:ext>
            </a:extLst>
          </p:cNvPr>
          <p:cNvSpPr/>
          <p:nvPr/>
        </p:nvSpPr>
        <p:spPr>
          <a:xfrm>
            <a:off x="3849804" y="4020040"/>
            <a:ext cx="174049" cy="203699"/>
          </a:xfrm>
          <a:custGeom>
            <a:avLst/>
            <a:gdLst/>
            <a:ahLst/>
            <a:cxnLst/>
            <a:rect l="l" t="t" r="r" b="b"/>
            <a:pathLst>
              <a:path w="287020" h="335915">
                <a:moveTo>
                  <a:pt x="226753" y="0"/>
                </a:moveTo>
                <a:lnTo>
                  <a:pt x="2758" y="285185"/>
                </a:lnTo>
                <a:lnTo>
                  <a:pt x="0" y="291354"/>
                </a:lnTo>
                <a:lnTo>
                  <a:pt x="159" y="297744"/>
                </a:lnTo>
                <a:lnTo>
                  <a:pt x="3047" y="303613"/>
                </a:lnTo>
                <a:lnTo>
                  <a:pt x="8475" y="308221"/>
                </a:lnTo>
                <a:lnTo>
                  <a:pt x="52557" y="332932"/>
                </a:lnTo>
                <a:lnTo>
                  <a:pt x="59629" y="335337"/>
                </a:lnTo>
                <a:lnTo>
                  <a:pt x="66958" y="335195"/>
                </a:lnTo>
                <a:lnTo>
                  <a:pt x="73693" y="332669"/>
                </a:lnTo>
                <a:lnTo>
                  <a:pt x="78986" y="327917"/>
                </a:lnTo>
                <a:lnTo>
                  <a:pt x="283660" y="50135"/>
                </a:lnTo>
                <a:lnTo>
                  <a:pt x="286424" y="43967"/>
                </a:lnTo>
                <a:lnTo>
                  <a:pt x="286264" y="37580"/>
                </a:lnTo>
                <a:lnTo>
                  <a:pt x="283364" y="31711"/>
                </a:lnTo>
                <a:lnTo>
                  <a:pt x="277912" y="27099"/>
                </a:lnTo>
                <a:lnTo>
                  <a:pt x="233819" y="2408"/>
                </a:lnTo>
                <a:lnTo>
                  <a:pt x="22675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bg object 44">
            <a:extLst>
              <a:ext uri="{FF2B5EF4-FFF2-40B4-BE49-F238E27FC236}">
                <a16:creationId xmlns:a16="http://schemas.microsoft.com/office/drawing/2014/main" id="{CC8530B0-9C78-422E-4F0B-4B79C6E6BA5B}"/>
              </a:ext>
            </a:extLst>
          </p:cNvPr>
          <p:cNvSpPr/>
          <p:nvPr/>
        </p:nvSpPr>
        <p:spPr>
          <a:xfrm>
            <a:off x="3846130" y="4012343"/>
            <a:ext cx="182906" cy="214481"/>
          </a:xfrm>
          <a:custGeom>
            <a:avLst/>
            <a:gdLst/>
            <a:ahLst/>
            <a:cxnLst/>
            <a:rect l="l" t="t" r="r" b="b"/>
            <a:pathLst>
              <a:path w="301625" h="353695">
                <a:moveTo>
                  <a:pt x="301625" y="40398"/>
                </a:moveTo>
                <a:lnTo>
                  <a:pt x="300050" y="34201"/>
                </a:lnTo>
                <a:lnTo>
                  <a:pt x="287972" y="27444"/>
                </a:lnTo>
                <a:lnTo>
                  <a:pt x="287972" y="61861"/>
                </a:lnTo>
                <a:lnTo>
                  <a:pt x="287121" y="61429"/>
                </a:lnTo>
                <a:lnTo>
                  <a:pt x="285064" y="60223"/>
                </a:lnTo>
                <a:lnTo>
                  <a:pt x="287972" y="61861"/>
                </a:lnTo>
                <a:lnTo>
                  <a:pt x="287972" y="27444"/>
                </a:lnTo>
                <a:lnTo>
                  <a:pt x="286689" y="26720"/>
                </a:lnTo>
                <a:lnTo>
                  <a:pt x="286689" y="54559"/>
                </a:lnTo>
                <a:lnTo>
                  <a:pt x="284784" y="60223"/>
                </a:lnTo>
                <a:lnTo>
                  <a:pt x="89611" y="325120"/>
                </a:lnTo>
                <a:lnTo>
                  <a:pt x="77508" y="341414"/>
                </a:lnTo>
                <a:lnTo>
                  <a:pt x="73126" y="343319"/>
                </a:lnTo>
                <a:lnTo>
                  <a:pt x="69202" y="343319"/>
                </a:lnTo>
                <a:lnTo>
                  <a:pt x="61709" y="341414"/>
                </a:lnTo>
                <a:lnTo>
                  <a:pt x="13627" y="314464"/>
                </a:lnTo>
                <a:lnTo>
                  <a:pt x="11468" y="310718"/>
                </a:lnTo>
                <a:lnTo>
                  <a:pt x="11468" y="306870"/>
                </a:lnTo>
                <a:lnTo>
                  <a:pt x="13550" y="300672"/>
                </a:lnTo>
                <a:lnTo>
                  <a:pt x="15608" y="297878"/>
                </a:lnTo>
                <a:lnTo>
                  <a:pt x="17614" y="295160"/>
                </a:lnTo>
                <a:lnTo>
                  <a:pt x="218300" y="22809"/>
                </a:lnTo>
                <a:lnTo>
                  <a:pt x="220853" y="19316"/>
                </a:lnTo>
                <a:lnTo>
                  <a:pt x="223177" y="18288"/>
                </a:lnTo>
                <a:lnTo>
                  <a:pt x="223799" y="20688"/>
                </a:lnTo>
                <a:lnTo>
                  <a:pt x="284835" y="54902"/>
                </a:lnTo>
                <a:lnTo>
                  <a:pt x="286689" y="54559"/>
                </a:lnTo>
                <a:lnTo>
                  <a:pt x="286689" y="26720"/>
                </a:lnTo>
                <a:lnTo>
                  <a:pt x="239026" y="0"/>
                </a:lnTo>
                <a:lnTo>
                  <a:pt x="231927" y="1346"/>
                </a:lnTo>
                <a:lnTo>
                  <a:pt x="227444" y="7416"/>
                </a:lnTo>
                <a:lnTo>
                  <a:pt x="221322" y="7416"/>
                </a:lnTo>
                <a:lnTo>
                  <a:pt x="213334" y="10972"/>
                </a:lnTo>
                <a:lnTo>
                  <a:pt x="208610" y="17437"/>
                </a:lnTo>
                <a:lnTo>
                  <a:pt x="3975" y="295160"/>
                </a:lnTo>
                <a:lnTo>
                  <a:pt x="1193" y="298742"/>
                </a:lnTo>
                <a:lnTo>
                  <a:pt x="0" y="302895"/>
                </a:lnTo>
                <a:lnTo>
                  <a:pt x="0" y="313969"/>
                </a:lnTo>
                <a:lnTo>
                  <a:pt x="4038" y="320967"/>
                </a:lnTo>
                <a:lnTo>
                  <a:pt x="59575" y="352120"/>
                </a:lnTo>
                <a:lnTo>
                  <a:pt x="64249" y="353237"/>
                </a:lnTo>
                <a:lnTo>
                  <a:pt x="77012" y="353237"/>
                </a:lnTo>
                <a:lnTo>
                  <a:pt x="85077" y="349770"/>
                </a:lnTo>
                <a:lnTo>
                  <a:pt x="89852" y="343319"/>
                </a:lnTo>
                <a:lnTo>
                  <a:pt x="294500" y="65544"/>
                </a:lnTo>
                <a:lnTo>
                  <a:pt x="293611" y="65024"/>
                </a:lnTo>
                <a:lnTo>
                  <a:pt x="294513" y="65532"/>
                </a:lnTo>
                <a:lnTo>
                  <a:pt x="297103" y="61861"/>
                </a:lnTo>
                <a:lnTo>
                  <a:pt x="297637" y="60223"/>
                </a:lnTo>
                <a:lnTo>
                  <a:pt x="298411" y="57835"/>
                </a:lnTo>
                <a:lnTo>
                  <a:pt x="298411" y="46723"/>
                </a:lnTo>
                <a:lnTo>
                  <a:pt x="297776" y="45618"/>
                </a:lnTo>
                <a:lnTo>
                  <a:pt x="298196" y="45046"/>
                </a:lnTo>
                <a:lnTo>
                  <a:pt x="301625"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9" name="bg object 45">
            <a:extLst>
              <a:ext uri="{FF2B5EF4-FFF2-40B4-BE49-F238E27FC236}">
                <a16:creationId xmlns:a16="http://schemas.microsoft.com/office/drawing/2014/main" id="{7B9E4C13-8C3E-B642-9ED2-4C1F5B71EDD2}"/>
              </a:ext>
            </a:extLst>
          </p:cNvPr>
          <p:cNvPicPr/>
          <p:nvPr/>
        </p:nvPicPr>
        <p:blipFill>
          <a:blip r:embed="rId13" cstate="print"/>
          <a:stretch>
            <a:fillRect/>
          </a:stretch>
        </p:blipFill>
        <p:spPr>
          <a:xfrm>
            <a:off x="3777979" y="4198201"/>
            <a:ext cx="115826" cy="104053"/>
          </a:xfrm>
          <a:prstGeom prst="rect">
            <a:avLst/>
          </a:prstGeom>
        </p:spPr>
      </p:pic>
      <p:sp>
        <p:nvSpPr>
          <p:cNvPr id="360" name="bg object 46">
            <a:extLst>
              <a:ext uri="{FF2B5EF4-FFF2-40B4-BE49-F238E27FC236}">
                <a16:creationId xmlns:a16="http://schemas.microsoft.com/office/drawing/2014/main" id="{8612D4A9-AC88-0499-6F1F-30FF8F5EFB9E}"/>
              </a:ext>
            </a:extLst>
          </p:cNvPr>
          <p:cNvSpPr/>
          <p:nvPr/>
        </p:nvSpPr>
        <p:spPr>
          <a:xfrm>
            <a:off x="4520382" y="4020040"/>
            <a:ext cx="174049" cy="203699"/>
          </a:xfrm>
          <a:custGeom>
            <a:avLst/>
            <a:gdLst/>
            <a:ahLst/>
            <a:cxnLst/>
            <a:rect l="l" t="t" r="r" b="b"/>
            <a:pathLst>
              <a:path w="287020" h="335915">
                <a:moveTo>
                  <a:pt x="226773" y="0"/>
                </a:moveTo>
                <a:lnTo>
                  <a:pt x="2759" y="285185"/>
                </a:lnTo>
                <a:lnTo>
                  <a:pt x="0" y="291354"/>
                </a:lnTo>
                <a:lnTo>
                  <a:pt x="160" y="297744"/>
                </a:lnTo>
                <a:lnTo>
                  <a:pt x="3056" y="303613"/>
                </a:lnTo>
                <a:lnTo>
                  <a:pt x="8507" y="308221"/>
                </a:lnTo>
                <a:lnTo>
                  <a:pt x="52558" y="332932"/>
                </a:lnTo>
                <a:lnTo>
                  <a:pt x="59630" y="335337"/>
                </a:lnTo>
                <a:lnTo>
                  <a:pt x="66957" y="335195"/>
                </a:lnTo>
                <a:lnTo>
                  <a:pt x="73690" y="332669"/>
                </a:lnTo>
                <a:lnTo>
                  <a:pt x="78976" y="327917"/>
                </a:lnTo>
                <a:lnTo>
                  <a:pt x="283661" y="50135"/>
                </a:lnTo>
                <a:lnTo>
                  <a:pt x="286419" y="43967"/>
                </a:lnTo>
                <a:lnTo>
                  <a:pt x="286256" y="37580"/>
                </a:lnTo>
                <a:lnTo>
                  <a:pt x="283355" y="31711"/>
                </a:lnTo>
                <a:lnTo>
                  <a:pt x="277902" y="27099"/>
                </a:lnTo>
                <a:lnTo>
                  <a:pt x="233820" y="2408"/>
                </a:lnTo>
                <a:lnTo>
                  <a:pt x="22677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bg object 47">
            <a:extLst>
              <a:ext uri="{FF2B5EF4-FFF2-40B4-BE49-F238E27FC236}">
                <a16:creationId xmlns:a16="http://schemas.microsoft.com/office/drawing/2014/main" id="{FD06D89C-D63E-50E8-B645-48AC7F1F8716}"/>
              </a:ext>
            </a:extLst>
          </p:cNvPr>
          <p:cNvSpPr/>
          <p:nvPr/>
        </p:nvSpPr>
        <p:spPr>
          <a:xfrm>
            <a:off x="4516689" y="4012343"/>
            <a:ext cx="183291" cy="214481"/>
          </a:xfrm>
          <a:custGeom>
            <a:avLst/>
            <a:gdLst/>
            <a:ahLst/>
            <a:cxnLst/>
            <a:rect l="l" t="t" r="r" b="b"/>
            <a:pathLst>
              <a:path w="302259" h="353695">
                <a:moveTo>
                  <a:pt x="301650" y="40398"/>
                </a:moveTo>
                <a:lnTo>
                  <a:pt x="300113" y="34201"/>
                </a:lnTo>
                <a:lnTo>
                  <a:pt x="287972" y="27406"/>
                </a:lnTo>
                <a:lnTo>
                  <a:pt x="287972" y="61849"/>
                </a:lnTo>
                <a:lnTo>
                  <a:pt x="287147" y="61429"/>
                </a:lnTo>
                <a:lnTo>
                  <a:pt x="285089" y="60223"/>
                </a:lnTo>
                <a:lnTo>
                  <a:pt x="287972" y="61849"/>
                </a:lnTo>
                <a:lnTo>
                  <a:pt x="287972" y="27406"/>
                </a:lnTo>
                <a:lnTo>
                  <a:pt x="286715" y="26695"/>
                </a:lnTo>
                <a:lnTo>
                  <a:pt x="286715" y="54546"/>
                </a:lnTo>
                <a:lnTo>
                  <a:pt x="284810" y="60223"/>
                </a:lnTo>
                <a:lnTo>
                  <a:pt x="77533" y="341414"/>
                </a:lnTo>
                <a:lnTo>
                  <a:pt x="73152" y="343319"/>
                </a:lnTo>
                <a:lnTo>
                  <a:pt x="69227" y="343319"/>
                </a:lnTo>
                <a:lnTo>
                  <a:pt x="61747" y="341414"/>
                </a:lnTo>
                <a:lnTo>
                  <a:pt x="17691" y="316699"/>
                </a:lnTo>
                <a:lnTo>
                  <a:pt x="13614" y="314464"/>
                </a:lnTo>
                <a:lnTo>
                  <a:pt x="11455" y="310692"/>
                </a:lnTo>
                <a:lnTo>
                  <a:pt x="11455" y="306844"/>
                </a:lnTo>
                <a:lnTo>
                  <a:pt x="13550" y="300697"/>
                </a:lnTo>
                <a:lnTo>
                  <a:pt x="15621" y="297878"/>
                </a:lnTo>
                <a:lnTo>
                  <a:pt x="17614" y="295173"/>
                </a:lnTo>
                <a:lnTo>
                  <a:pt x="218338" y="22809"/>
                </a:lnTo>
                <a:lnTo>
                  <a:pt x="220865" y="19316"/>
                </a:lnTo>
                <a:lnTo>
                  <a:pt x="223215" y="18288"/>
                </a:lnTo>
                <a:lnTo>
                  <a:pt x="223824" y="20688"/>
                </a:lnTo>
                <a:lnTo>
                  <a:pt x="284848" y="54902"/>
                </a:lnTo>
                <a:lnTo>
                  <a:pt x="286715" y="54546"/>
                </a:lnTo>
                <a:lnTo>
                  <a:pt x="286715" y="26695"/>
                </a:lnTo>
                <a:lnTo>
                  <a:pt x="239090" y="0"/>
                </a:lnTo>
                <a:lnTo>
                  <a:pt x="231990" y="1346"/>
                </a:lnTo>
                <a:lnTo>
                  <a:pt x="227507" y="7416"/>
                </a:lnTo>
                <a:lnTo>
                  <a:pt x="221386" y="7416"/>
                </a:lnTo>
                <a:lnTo>
                  <a:pt x="213372" y="10972"/>
                </a:lnTo>
                <a:lnTo>
                  <a:pt x="208648" y="17437"/>
                </a:lnTo>
                <a:lnTo>
                  <a:pt x="4000" y="295173"/>
                </a:lnTo>
                <a:lnTo>
                  <a:pt x="1193" y="298716"/>
                </a:lnTo>
                <a:lnTo>
                  <a:pt x="0" y="302882"/>
                </a:lnTo>
                <a:lnTo>
                  <a:pt x="0" y="313994"/>
                </a:lnTo>
                <a:lnTo>
                  <a:pt x="4102" y="320979"/>
                </a:lnTo>
                <a:lnTo>
                  <a:pt x="59601" y="352120"/>
                </a:lnTo>
                <a:lnTo>
                  <a:pt x="64274" y="353237"/>
                </a:lnTo>
                <a:lnTo>
                  <a:pt x="77050" y="353237"/>
                </a:lnTo>
                <a:lnTo>
                  <a:pt x="85102" y="349770"/>
                </a:lnTo>
                <a:lnTo>
                  <a:pt x="89877" y="343319"/>
                </a:lnTo>
                <a:lnTo>
                  <a:pt x="294525" y="65544"/>
                </a:lnTo>
                <a:lnTo>
                  <a:pt x="293801" y="65112"/>
                </a:lnTo>
                <a:lnTo>
                  <a:pt x="294538" y="65532"/>
                </a:lnTo>
                <a:lnTo>
                  <a:pt x="297129" y="61861"/>
                </a:lnTo>
                <a:lnTo>
                  <a:pt x="297662" y="60223"/>
                </a:lnTo>
                <a:lnTo>
                  <a:pt x="298437" y="57835"/>
                </a:lnTo>
                <a:lnTo>
                  <a:pt x="298437" y="46723"/>
                </a:lnTo>
                <a:lnTo>
                  <a:pt x="297789" y="45605"/>
                </a:lnTo>
                <a:lnTo>
                  <a:pt x="298208"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2" name="bg object 48">
            <a:extLst>
              <a:ext uri="{FF2B5EF4-FFF2-40B4-BE49-F238E27FC236}">
                <a16:creationId xmlns:a16="http://schemas.microsoft.com/office/drawing/2014/main" id="{7B0D8480-6243-1C77-C11A-6710F22821F2}"/>
              </a:ext>
            </a:extLst>
          </p:cNvPr>
          <p:cNvPicPr/>
          <p:nvPr/>
        </p:nvPicPr>
        <p:blipFill>
          <a:blip r:embed="rId14" cstate="print"/>
          <a:stretch>
            <a:fillRect/>
          </a:stretch>
        </p:blipFill>
        <p:spPr>
          <a:xfrm>
            <a:off x="4448557" y="4198207"/>
            <a:ext cx="115827" cy="104047"/>
          </a:xfrm>
          <a:prstGeom prst="rect">
            <a:avLst/>
          </a:prstGeom>
        </p:spPr>
      </p:pic>
      <p:sp>
        <p:nvSpPr>
          <p:cNvPr id="363" name="bg object 49">
            <a:extLst>
              <a:ext uri="{FF2B5EF4-FFF2-40B4-BE49-F238E27FC236}">
                <a16:creationId xmlns:a16="http://schemas.microsoft.com/office/drawing/2014/main" id="{948800D3-143A-6465-6AEE-718083B4B094}"/>
              </a:ext>
            </a:extLst>
          </p:cNvPr>
          <p:cNvSpPr/>
          <p:nvPr/>
        </p:nvSpPr>
        <p:spPr>
          <a:xfrm>
            <a:off x="5190958" y="4020040"/>
            <a:ext cx="174049" cy="203699"/>
          </a:xfrm>
          <a:custGeom>
            <a:avLst/>
            <a:gdLst/>
            <a:ahLst/>
            <a:cxnLst/>
            <a:rect l="l" t="t" r="r" b="b"/>
            <a:pathLst>
              <a:path w="287020" h="335915">
                <a:moveTo>
                  <a:pt x="226784" y="0"/>
                </a:moveTo>
                <a:lnTo>
                  <a:pt x="2763" y="285185"/>
                </a:lnTo>
                <a:lnTo>
                  <a:pt x="0" y="291354"/>
                </a:lnTo>
                <a:lnTo>
                  <a:pt x="160" y="297744"/>
                </a:lnTo>
                <a:lnTo>
                  <a:pt x="3059" y="303613"/>
                </a:lnTo>
                <a:lnTo>
                  <a:pt x="8512" y="308221"/>
                </a:lnTo>
                <a:lnTo>
                  <a:pt x="52594" y="332932"/>
                </a:lnTo>
                <a:lnTo>
                  <a:pt x="59665" y="335337"/>
                </a:lnTo>
                <a:lnTo>
                  <a:pt x="66989" y="335195"/>
                </a:lnTo>
                <a:lnTo>
                  <a:pt x="73712" y="332669"/>
                </a:lnTo>
                <a:lnTo>
                  <a:pt x="78981" y="327917"/>
                </a:lnTo>
                <a:lnTo>
                  <a:pt x="283655" y="50135"/>
                </a:lnTo>
                <a:lnTo>
                  <a:pt x="286420" y="43967"/>
                </a:lnTo>
                <a:lnTo>
                  <a:pt x="286264" y="37580"/>
                </a:lnTo>
                <a:lnTo>
                  <a:pt x="283377" y="31711"/>
                </a:lnTo>
                <a:lnTo>
                  <a:pt x="277949" y="27099"/>
                </a:lnTo>
                <a:lnTo>
                  <a:pt x="233856" y="2408"/>
                </a:lnTo>
                <a:lnTo>
                  <a:pt x="22678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bg object 50">
            <a:extLst>
              <a:ext uri="{FF2B5EF4-FFF2-40B4-BE49-F238E27FC236}">
                <a16:creationId xmlns:a16="http://schemas.microsoft.com/office/drawing/2014/main" id="{5B06250A-EE89-B9D0-2D0C-225D4CA8F523}"/>
              </a:ext>
            </a:extLst>
          </p:cNvPr>
          <p:cNvSpPr/>
          <p:nvPr/>
        </p:nvSpPr>
        <p:spPr>
          <a:xfrm>
            <a:off x="5187256" y="4012343"/>
            <a:ext cx="183291" cy="214481"/>
          </a:xfrm>
          <a:custGeom>
            <a:avLst/>
            <a:gdLst/>
            <a:ahLst/>
            <a:cxnLst/>
            <a:rect l="l" t="t" r="r" b="b"/>
            <a:pathLst>
              <a:path w="302259" h="353695">
                <a:moveTo>
                  <a:pt x="301663" y="40398"/>
                </a:moveTo>
                <a:lnTo>
                  <a:pt x="300139" y="34201"/>
                </a:lnTo>
                <a:lnTo>
                  <a:pt x="286702" y="26682"/>
                </a:lnTo>
                <a:lnTo>
                  <a:pt x="286702" y="54559"/>
                </a:lnTo>
                <a:lnTo>
                  <a:pt x="285623" y="57835"/>
                </a:lnTo>
                <a:lnTo>
                  <a:pt x="284911" y="60109"/>
                </a:lnTo>
                <a:lnTo>
                  <a:pt x="284822" y="60261"/>
                </a:lnTo>
                <a:lnTo>
                  <a:pt x="283641" y="61823"/>
                </a:lnTo>
                <a:lnTo>
                  <a:pt x="80225" y="337896"/>
                </a:lnTo>
                <a:lnTo>
                  <a:pt x="77597" y="341414"/>
                </a:lnTo>
                <a:lnTo>
                  <a:pt x="73202" y="343319"/>
                </a:lnTo>
                <a:lnTo>
                  <a:pt x="69291" y="343319"/>
                </a:lnTo>
                <a:lnTo>
                  <a:pt x="61798" y="341414"/>
                </a:lnTo>
                <a:lnTo>
                  <a:pt x="17716" y="316699"/>
                </a:lnTo>
                <a:lnTo>
                  <a:pt x="13639" y="314464"/>
                </a:lnTo>
                <a:lnTo>
                  <a:pt x="11468" y="310692"/>
                </a:lnTo>
                <a:lnTo>
                  <a:pt x="11468" y="306844"/>
                </a:lnTo>
                <a:lnTo>
                  <a:pt x="13563" y="300697"/>
                </a:lnTo>
                <a:lnTo>
                  <a:pt x="15646" y="297878"/>
                </a:lnTo>
                <a:lnTo>
                  <a:pt x="17640" y="295173"/>
                </a:lnTo>
                <a:lnTo>
                  <a:pt x="218351" y="22809"/>
                </a:lnTo>
                <a:lnTo>
                  <a:pt x="220891" y="19316"/>
                </a:lnTo>
                <a:lnTo>
                  <a:pt x="223253" y="18288"/>
                </a:lnTo>
                <a:lnTo>
                  <a:pt x="223862" y="20688"/>
                </a:lnTo>
                <a:lnTo>
                  <a:pt x="284873" y="54902"/>
                </a:lnTo>
                <a:lnTo>
                  <a:pt x="286702" y="54559"/>
                </a:lnTo>
                <a:lnTo>
                  <a:pt x="286702" y="26682"/>
                </a:lnTo>
                <a:lnTo>
                  <a:pt x="239102" y="0"/>
                </a:lnTo>
                <a:lnTo>
                  <a:pt x="232016" y="1346"/>
                </a:lnTo>
                <a:lnTo>
                  <a:pt x="227533" y="7416"/>
                </a:lnTo>
                <a:lnTo>
                  <a:pt x="221411" y="7416"/>
                </a:lnTo>
                <a:lnTo>
                  <a:pt x="213385" y="10972"/>
                </a:lnTo>
                <a:lnTo>
                  <a:pt x="208661" y="17437"/>
                </a:lnTo>
                <a:lnTo>
                  <a:pt x="4013" y="295173"/>
                </a:lnTo>
                <a:lnTo>
                  <a:pt x="1193" y="298716"/>
                </a:lnTo>
                <a:lnTo>
                  <a:pt x="0" y="302882"/>
                </a:lnTo>
                <a:lnTo>
                  <a:pt x="0" y="313994"/>
                </a:lnTo>
                <a:lnTo>
                  <a:pt x="4114" y="320979"/>
                </a:lnTo>
                <a:lnTo>
                  <a:pt x="59651" y="352120"/>
                </a:lnTo>
                <a:lnTo>
                  <a:pt x="64325" y="353237"/>
                </a:lnTo>
                <a:lnTo>
                  <a:pt x="77089" y="353237"/>
                </a:lnTo>
                <a:lnTo>
                  <a:pt x="85128" y="349745"/>
                </a:lnTo>
                <a:lnTo>
                  <a:pt x="89903" y="343319"/>
                </a:lnTo>
                <a:lnTo>
                  <a:pt x="294576" y="65532"/>
                </a:lnTo>
                <a:lnTo>
                  <a:pt x="294640" y="65392"/>
                </a:lnTo>
                <a:lnTo>
                  <a:pt x="297103" y="61823"/>
                </a:lnTo>
                <a:lnTo>
                  <a:pt x="298411" y="57835"/>
                </a:lnTo>
                <a:lnTo>
                  <a:pt x="298411" y="46736"/>
                </a:lnTo>
                <a:lnTo>
                  <a:pt x="297789" y="45643"/>
                </a:lnTo>
                <a:lnTo>
                  <a:pt x="298234" y="45046"/>
                </a:lnTo>
                <a:lnTo>
                  <a:pt x="301663"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5" name="bg object 51">
            <a:extLst>
              <a:ext uri="{FF2B5EF4-FFF2-40B4-BE49-F238E27FC236}">
                <a16:creationId xmlns:a16="http://schemas.microsoft.com/office/drawing/2014/main" id="{8E490540-4657-5BE3-CB49-545C974BAD90}"/>
              </a:ext>
            </a:extLst>
          </p:cNvPr>
          <p:cNvPicPr/>
          <p:nvPr/>
        </p:nvPicPr>
        <p:blipFill>
          <a:blip r:embed="rId15" cstate="print"/>
          <a:stretch>
            <a:fillRect/>
          </a:stretch>
        </p:blipFill>
        <p:spPr>
          <a:xfrm>
            <a:off x="5119129" y="4198207"/>
            <a:ext cx="115852" cy="104047"/>
          </a:xfrm>
          <a:prstGeom prst="rect">
            <a:avLst/>
          </a:prstGeom>
        </p:spPr>
      </p:pic>
      <p:sp>
        <p:nvSpPr>
          <p:cNvPr id="366" name="bg object 52">
            <a:extLst>
              <a:ext uri="{FF2B5EF4-FFF2-40B4-BE49-F238E27FC236}">
                <a16:creationId xmlns:a16="http://schemas.microsoft.com/office/drawing/2014/main" id="{8BD9AF43-0227-A0E3-64B7-6194B9AEBF75}"/>
              </a:ext>
            </a:extLst>
          </p:cNvPr>
          <p:cNvSpPr/>
          <p:nvPr/>
        </p:nvSpPr>
        <p:spPr>
          <a:xfrm>
            <a:off x="5861555" y="4020040"/>
            <a:ext cx="174049" cy="203699"/>
          </a:xfrm>
          <a:custGeom>
            <a:avLst/>
            <a:gdLst/>
            <a:ahLst/>
            <a:cxnLst/>
            <a:rect l="l" t="t" r="r" b="b"/>
            <a:pathLst>
              <a:path w="287020" h="335915">
                <a:moveTo>
                  <a:pt x="226759" y="0"/>
                </a:moveTo>
                <a:lnTo>
                  <a:pt x="2764" y="285185"/>
                </a:lnTo>
                <a:lnTo>
                  <a:pt x="0" y="291354"/>
                </a:lnTo>
                <a:lnTo>
                  <a:pt x="155" y="297744"/>
                </a:lnTo>
                <a:lnTo>
                  <a:pt x="3042" y="303613"/>
                </a:lnTo>
                <a:lnTo>
                  <a:pt x="8471" y="308221"/>
                </a:lnTo>
                <a:lnTo>
                  <a:pt x="52564" y="332932"/>
                </a:lnTo>
                <a:lnTo>
                  <a:pt x="59635" y="335337"/>
                </a:lnTo>
                <a:lnTo>
                  <a:pt x="66962" y="335195"/>
                </a:lnTo>
                <a:lnTo>
                  <a:pt x="73695" y="332669"/>
                </a:lnTo>
                <a:lnTo>
                  <a:pt x="78982" y="327917"/>
                </a:lnTo>
                <a:lnTo>
                  <a:pt x="283656" y="50135"/>
                </a:lnTo>
                <a:lnTo>
                  <a:pt x="286420" y="43967"/>
                </a:lnTo>
                <a:lnTo>
                  <a:pt x="286259" y="37580"/>
                </a:lnTo>
                <a:lnTo>
                  <a:pt x="283360" y="31711"/>
                </a:lnTo>
                <a:lnTo>
                  <a:pt x="277907" y="27099"/>
                </a:lnTo>
                <a:lnTo>
                  <a:pt x="233825" y="2408"/>
                </a:lnTo>
                <a:lnTo>
                  <a:pt x="22675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bg object 53">
            <a:extLst>
              <a:ext uri="{FF2B5EF4-FFF2-40B4-BE49-F238E27FC236}">
                <a16:creationId xmlns:a16="http://schemas.microsoft.com/office/drawing/2014/main" id="{9D68D446-2875-4D0B-EC8E-751091B2C3D4}"/>
              </a:ext>
            </a:extLst>
          </p:cNvPr>
          <p:cNvSpPr/>
          <p:nvPr/>
        </p:nvSpPr>
        <p:spPr>
          <a:xfrm>
            <a:off x="5857885" y="4012343"/>
            <a:ext cx="182906" cy="214481"/>
          </a:xfrm>
          <a:custGeom>
            <a:avLst/>
            <a:gdLst/>
            <a:ahLst/>
            <a:cxnLst/>
            <a:rect l="l" t="t" r="r" b="b"/>
            <a:pathLst>
              <a:path w="301625" h="353695">
                <a:moveTo>
                  <a:pt x="301612" y="40398"/>
                </a:moveTo>
                <a:lnTo>
                  <a:pt x="300050" y="34201"/>
                </a:lnTo>
                <a:lnTo>
                  <a:pt x="287909" y="27406"/>
                </a:lnTo>
                <a:lnTo>
                  <a:pt x="287909" y="61836"/>
                </a:lnTo>
                <a:lnTo>
                  <a:pt x="287121" y="61429"/>
                </a:lnTo>
                <a:lnTo>
                  <a:pt x="285064" y="60223"/>
                </a:lnTo>
                <a:lnTo>
                  <a:pt x="287909" y="61836"/>
                </a:lnTo>
                <a:lnTo>
                  <a:pt x="287909" y="27406"/>
                </a:lnTo>
                <a:lnTo>
                  <a:pt x="286689" y="26720"/>
                </a:lnTo>
                <a:lnTo>
                  <a:pt x="286689" y="54546"/>
                </a:lnTo>
                <a:lnTo>
                  <a:pt x="284784" y="60223"/>
                </a:lnTo>
                <a:lnTo>
                  <a:pt x="89598" y="325120"/>
                </a:lnTo>
                <a:lnTo>
                  <a:pt x="77495" y="341414"/>
                </a:lnTo>
                <a:lnTo>
                  <a:pt x="73126" y="343319"/>
                </a:lnTo>
                <a:lnTo>
                  <a:pt x="69202" y="343319"/>
                </a:lnTo>
                <a:lnTo>
                  <a:pt x="61709" y="341414"/>
                </a:lnTo>
                <a:lnTo>
                  <a:pt x="13627" y="314464"/>
                </a:lnTo>
                <a:lnTo>
                  <a:pt x="11455" y="310718"/>
                </a:lnTo>
                <a:lnTo>
                  <a:pt x="11455" y="306870"/>
                </a:lnTo>
                <a:lnTo>
                  <a:pt x="13550" y="300672"/>
                </a:lnTo>
                <a:lnTo>
                  <a:pt x="15595" y="297878"/>
                </a:lnTo>
                <a:lnTo>
                  <a:pt x="17602" y="295173"/>
                </a:lnTo>
                <a:lnTo>
                  <a:pt x="218300" y="22809"/>
                </a:lnTo>
                <a:lnTo>
                  <a:pt x="220840" y="19316"/>
                </a:lnTo>
                <a:lnTo>
                  <a:pt x="223189" y="18275"/>
                </a:lnTo>
                <a:lnTo>
                  <a:pt x="223786" y="20688"/>
                </a:lnTo>
                <a:lnTo>
                  <a:pt x="284822" y="54902"/>
                </a:lnTo>
                <a:lnTo>
                  <a:pt x="286689" y="54546"/>
                </a:lnTo>
                <a:lnTo>
                  <a:pt x="286689" y="26720"/>
                </a:lnTo>
                <a:lnTo>
                  <a:pt x="239026" y="0"/>
                </a:lnTo>
                <a:lnTo>
                  <a:pt x="231927" y="1346"/>
                </a:lnTo>
                <a:lnTo>
                  <a:pt x="227457" y="7416"/>
                </a:lnTo>
                <a:lnTo>
                  <a:pt x="221322" y="7416"/>
                </a:lnTo>
                <a:lnTo>
                  <a:pt x="213334" y="10972"/>
                </a:lnTo>
                <a:lnTo>
                  <a:pt x="208610" y="17437"/>
                </a:lnTo>
                <a:lnTo>
                  <a:pt x="3962" y="295173"/>
                </a:lnTo>
                <a:lnTo>
                  <a:pt x="1193" y="298742"/>
                </a:lnTo>
                <a:lnTo>
                  <a:pt x="0" y="302895"/>
                </a:lnTo>
                <a:lnTo>
                  <a:pt x="0" y="313969"/>
                </a:lnTo>
                <a:lnTo>
                  <a:pt x="4038" y="320967"/>
                </a:lnTo>
                <a:lnTo>
                  <a:pt x="59575" y="352120"/>
                </a:lnTo>
                <a:lnTo>
                  <a:pt x="64249" y="353237"/>
                </a:lnTo>
                <a:lnTo>
                  <a:pt x="77012" y="353237"/>
                </a:lnTo>
                <a:lnTo>
                  <a:pt x="85077" y="349770"/>
                </a:lnTo>
                <a:lnTo>
                  <a:pt x="89852" y="343319"/>
                </a:lnTo>
                <a:lnTo>
                  <a:pt x="294487" y="65544"/>
                </a:lnTo>
                <a:lnTo>
                  <a:pt x="293103" y="64744"/>
                </a:lnTo>
                <a:lnTo>
                  <a:pt x="294500" y="65532"/>
                </a:lnTo>
                <a:lnTo>
                  <a:pt x="295084" y="64744"/>
                </a:lnTo>
                <a:lnTo>
                  <a:pt x="297091" y="61861"/>
                </a:lnTo>
                <a:lnTo>
                  <a:pt x="297624" y="60223"/>
                </a:lnTo>
                <a:lnTo>
                  <a:pt x="298399" y="57835"/>
                </a:lnTo>
                <a:lnTo>
                  <a:pt x="298399" y="46723"/>
                </a:lnTo>
                <a:lnTo>
                  <a:pt x="297764" y="45618"/>
                </a:lnTo>
                <a:lnTo>
                  <a:pt x="298183" y="45046"/>
                </a:lnTo>
                <a:lnTo>
                  <a:pt x="301612"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8" name="bg object 54">
            <a:extLst>
              <a:ext uri="{FF2B5EF4-FFF2-40B4-BE49-F238E27FC236}">
                <a16:creationId xmlns:a16="http://schemas.microsoft.com/office/drawing/2014/main" id="{08CEEF30-B60C-971B-A487-4AD372DFA47E}"/>
              </a:ext>
            </a:extLst>
          </p:cNvPr>
          <p:cNvPicPr/>
          <p:nvPr/>
        </p:nvPicPr>
        <p:blipFill>
          <a:blip r:embed="rId16" cstate="print"/>
          <a:stretch>
            <a:fillRect/>
          </a:stretch>
        </p:blipFill>
        <p:spPr>
          <a:xfrm>
            <a:off x="5789728" y="4198207"/>
            <a:ext cx="115826" cy="104047"/>
          </a:xfrm>
          <a:prstGeom prst="rect">
            <a:avLst/>
          </a:prstGeom>
        </p:spPr>
      </p:pic>
      <p:sp>
        <p:nvSpPr>
          <p:cNvPr id="369" name="bg object 55">
            <a:extLst>
              <a:ext uri="{FF2B5EF4-FFF2-40B4-BE49-F238E27FC236}">
                <a16:creationId xmlns:a16="http://schemas.microsoft.com/office/drawing/2014/main" id="{8931D484-383A-E488-F8A8-5D444587D09A}"/>
              </a:ext>
            </a:extLst>
          </p:cNvPr>
          <p:cNvSpPr/>
          <p:nvPr/>
        </p:nvSpPr>
        <p:spPr>
          <a:xfrm>
            <a:off x="6532131" y="4020040"/>
            <a:ext cx="174049" cy="203699"/>
          </a:xfrm>
          <a:custGeom>
            <a:avLst/>
            <a:gdLst/>
            <a:ahLst/>
            <a:cxnLst/>
            <a:rect l="l" t="t" r="r" b="b"/>
            <a:pathLst>
              <a:path w="287020" h="335915">
                <a:moveTo>
                  <a:pt x="226789" y="0"/>
                </a:moveTo>
                <a:lnTo>
                  <a:pt x="2757" y="285185"/>
                </a:lnTo>
                <a:lnTo>
                  <a:pt x="0" y="291354"/>
                </a:lnTo>
                <a:lnTo>
                  <a:pt x="163" y="297744"/>
                </a:lnTo>
                <a:lnTo>
                  <a:pt x="3064" y="303613"/>
                </a:lnTo>
                <a:lnTo>
                  <a:pt x="8516" y="308221"/>
                </a:lnTo>
                <a:lnTo>
                  <a:pt x="52599" y="332932"/>
                </a:lnTo>
                <a:lnTo>
                  <a:pt x="59646" y="335337"/>
                </a:lnTo>
                <a:lnTo>
                  <a:pt x="66962" y="335195"/>
                </a:lnTo>
                <a:lnTo>
                  <a:pt x="73693" y="332669"/>
                </a:lnTo>
                <a:lnTo>
                  <a:pt x="78985" y="327917"/>
                </a:lnTo>
                <a:lnTo>
                  <a:pt x="283660" y="50135"/>
                </a:lnTo>
                <a:lnTo>
                  <a:pt x="286424" y="43967"/>
                </a:lnTo>
                <a:lnTo>
                  <a:pt x="286263" y="37580"/>
                </a:lnTo>
                <a:lnTo>
                  <a:pt x="283364" y="31711"/>
                </a:lnTo>
                <a:lnTo>
                  <a:pt x="277911" y="27099"/>
                </a:lnTo>
                <a:lnTo>
                  <a:pt x="233860" y="2408"/>
                </a:lnTo>
                <a:lnTo>
                  <a:pt x="22678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bg object 56">
            <a:extLst>
              <a:ext uri="{FF2B5EF4-FFF2-40B4-BE49-F238E27FC236}">
                <a16:creationId xmlns:a16="http://schemas.microsoft.com/office/drawing/2014/main" id="{20EBCAC8-7C8C-18D9-133D-99C0789CC2FC}"/>
              </a:ext>
            </a:extLst>
          </p:cNvPr>
          <p:cNvSpPr/>
          <p:nvPr/>
        </p:nvSpPr>
        <p:spPr>
          <a:xfrm>
            <a:off x="6528436" y="4012343"/>
            <a:ext cx="183291" cy="214481"/>
          </a:xfrm>
          <a:custGeom>
            <a:avLst/>
            <a:gdLst/>
            <a:ahLst/>
            <a:cxnLst/>
            <a:rect l="l" t="t" r="r" b="b"/>
            <a:pathLst>
              <a:path w="302259" h="353695">
                <a:moveTo>
                  <a:pt x="301663" y="40398"/>
                </a:moveTo>
                <a:lnTo>
                  <a:pt x="300126" y="34201"/>
                </a:lnTo>
                <a:lnTo>
                  <a:pt x="287972" y="27393"/>
                </a:lnTo>
                <a:lnTo>
                  <a:pt x="287972" y="61849"/>
                </a:lnTo>
                <a:lnTo>
                  <a:pt x="287147" y="61429"/>
                </a:lnTo>
                <a:lnTo>
                  <a:pt x="285089" y="60223"/>
                </a:lnTo>
                <a:lnTo>
                  <a:pt x="287972" y="61849"/>
                </a:lnTo>
                <a:lnTo>
                  <a:pt x="287972" y="27393"/>
                </a:lnTo>
                <a:lnTo>
                  <a:pt x="286727" y="26695"/>
                </a:lnTo>
                <a:lnTo>
                  <a:pt x="286727" y="54546"/>
                </a:lnTo>
                <a:lnTo>
                  <a:pt x="284810" y="60223"/>
                </a:lnTo>
                <a:lnTo>
                  <a:pt x="77622" y="341426"/>
                </a:lnTo>
                <a:lnTo>
                  <a:pt x="77495" y="341426"/>
                </a:lnTo>
                <a:lnTo>
                  <a:pt x="73164" y="343319"/>
                </a:lnTo>
                <a:lnTo>
                  <a:pt x="69240" y="343319"/>
                </a:lnTo>
                <a:lnTo>
                  <a:pt x="61785" y="341426"/>
                </a:lnTo>
                <a:lnTo>
                  <a:pt x="17703" y="316699"/>
                </a:lnTo>
                <a:lnTo>
                  <a:pt x="13627" y="314464"/>
                </a:lnTo>
                <a:lnTo>
                  <a:pt x="11468" y="310692"/>
                </a:lnTo>
                <a:lnTo>
                  <a:pt x="11468" y="306844"/>
                </a:lnTo>
                <a:lnTo>
                  <a:pt x="13550" y="300697"/>
                </a:lnTo>
                <a:lnTo>
                  <a:pt x="15621" y="297878"/>
                </a:lnTo>
                <a:lnTo>
                  <a:pt x="17614" y="295173"/>
                </a:lnTo>
                <a:lnTo>
                  <a:pt x="218338" y="22809"/>
                </a:lnTo>
                <a:lnTo>
                  <a:pt x="220878" y="19316"/>
                </a:lnTo>
                <a:lnTo>
                  <a:pt x="223227" y="18288"/>
                </a:lnTo>
                <a:lnTo>
                  <a:pt x="223824" y="20688"/>
                </a:lnTo>
                <a:lnTo>
                  <a:pt x="284861" y="54902"/>
                </a:lnTo>
                <a:lnTo>
                  <a:pt x="286727" y="54546"/>
                </a:lnTo>
                <a:lnTo>
                  <a:pt x="286727" y="26695"/>
                </a:lnTo>
                <a:lnTo>
                  <a:pt x="239090" y="0"/>
                </a:lnTo>
                <a:lnTo>
                  <a:pt x="232003" y="1346"/>
                </a:lnTo>
                <a:lnTo>
                  <a:pt x="227520" y="7416"/>
                </a:lnTo>
                <a:lnTo>
                  <a:pt x="221399" y="7416"/>
                </a:lnTo>
                <a:lnTo>
                  <a:pt x="213372" y="10972"/>
                </a:lnTo>
                <a:lnTo>
                  <a:pt x="208648" y="17437"/>
                </a:lnTo>
                <a:lnTo>
                  <a:pt x="4013" y="295173"/>
                </a:lnTo>
                <a:lnTo>
                  <a:pt x="1193" y="298716"/>
                </a:lnTo>
                <a:lnTo>
                  <a:pt x="0" y="302882"/>
                </a:lnTo>
                <a:lnTo>
                  <a:pt x="0" y="313994"/>
                </a:lnTo>
                <a:lnTo>
                  <a:pt x="4114" y="320979"/>
                </a:lnTo>
                <a:lnTo>
                  <a:pt x="59613" y="352120"/>
                </a:lnTo>
                <a:lnTo>
                  <a:pt x="64287" y="353237"/>
                </a:lnTo>
                <a:lnTo>
                  <a:pt x="77050" y="353237"/>
                </a:lnTo>
                <a:lnTo>
                  <a:pt x="85115" y="349770"/>
                </a:lnTo>
                <a:lnTo>
                  <a:pt x="89890" y="343319"/>
                </a:lnTo>
                <a:lnTo>
                  <a:pt x="294538" y="65544"/>
                </a:lnTo>
                <a:lnTo>
                  <a:pt x="293687" y="65049"/>
                </a:lnTo>
                <a:lnTo>
                  <a:pt x="294538" y="65532"/>
                </a:lnTo>
                <a:lnTo>
                  <a:pt x="297141" y="61861"/>
                </a:lnTo>
                <a:lnTo>
                  <a:pt x="297675" y="60223"/>
                </a:lnTo>
                <a:lnTo>
                  <a:pt x="298450" y="57835"/>
                </a:lnTo>
                <a:lnTo>
                  <a:pt x="298450" y="46723"/>
                </a:lnTo>
                <a:lnTo>
                  <a:pt x="297802" y="45605"/>
                </a:lnTo>
                <a:lnTo>
                  <a:pt x="298221" y="45046"/>
                </a:lnTo>
                <a:lnTo>
                  <a:pt x="301663"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1" name="bg object 57">
            <a:extLst>
              <a:ext uri="{FF2B5EF4-FFF2-40B4-BE49-F238E27FC236}">
                <a16:creationId xmlns:a16="http://schemas.microsoft.com/office/drawing/2014/main" id="{E19CA770-B1C5-4187-760E-D027612C4E42}"/>
              </a:ext>
            </a:extLst>
          </p:cNvPr>
          <p:cNvPicPr/>
          <p:nvPr/>
        </p:nvPicPr>
        <p:blipFill>
          <a:blip r:embed="rId17" cstate="print"/>
          <a:stretch>
            <a:fillRect/>
          </a:stretch>
        </p:blipFill>
        <p:spPr>
          <a:xfrm>
            <a:off x="6460305" y="4198207"/>
            <a:ext cx="115808" cy="104047"/>
          </a:xfrm>
          <a:prstGeom prst="rect">
            <a:avLst/>
          </a:prstGeom>
        </p:spPr>
      </p:pic>
      <p:sp>
        <p:nvSpPr>
          <p:cNvPr id="372" name="bg object 58">
            <a:extLst>
              <a:ext uri="{FF2B5EF4-FFF2-40B4-BE49-F238E27FC236}">
                <a16:creationId xmlns:a16="http://schemas.microsoft.com/office/drawing/2014/main" id="{02E53FCA-9E03-B605-410B-D5FCFB2E65A4}"/>
              </a:ext>
            </a:extLst>
          </p:cNvPr>
          <p:cNvSpPr/>
          <p:nvPr/>
        </p:nvSpPr>
        <p:spPr>
          <a:xfrm>
            <a:off x="7202709" y="4020040"/>
            <a:ext cx="174049" cy="203699"/>
          </a:xfrm>
          <a:custGeom>
            <a:avLst/>
            <a:gdLst/>
            <a:ahLst/>
            <a:cxnLst/>
            <a:rect l="l" t="t" r="r" b="b"/>
            <a:pathLst>
              <a:path w="287020" h="335915">
                <a:moveTo>
                  <a:pt x="226790" y="0"/>
                </a:moveTo>
                <a:lnTo>
                  <a:pt x="2759" y="285185"/>
                </a:lnTo>
                <a:lnTo>
                  <a:pt x="0" y="291354"/>
                </a:lnTo>
                <a:lnTo>
                  <a:pt x="160" y="297744"/>
                </a:lnTo>
                <a:lnTo>
                  <a:pt x="3056" y="303613"/>
                </a:lnTo>
                <a:lnTo>
                  <a:pt x="8507" y="308221"/>
                </a:lnTo>
                <a:lnTo>
                  <a:pt x="52600" y="332932"/>
                </a:lnTo>
                <a:lnTo>
                  <a:pt x="59667" y="335337"/>
                </a:lnTo>
                <a:lnTo>
                  <a:pt x="66990" y="335195"/>
                </a:lnTo>
                <a:lnTo>
                  <a:pt x="73713" y="332669"/>
                </a:lnTo>
                <a:lnTo>
                  <a:pt x="78976" y="327917"/>
                </a:lnTo>
                <a:lnTo>
                  <a:pt x="283693" y="50135"/>
                </a:lnTo>
                <a:lnTo>
                  <a:pt x="286433" y="43967"/>
                </a:lnTo>
                <a:lnTo>
                  <a:pt x="286265" y="37580"/>
                </a:lnTo>
                <a:lnTo>
                  <a:pt x="283373" y="31711"/>
                </a:lnTo>
                <a:lnTo>
                  <a:pt x="277944" y="27099"/>
                </a:lnTo>
                <a:lnTo>
                  <a:pt x="233862" y="2408"/>
                </a:lnTo>
                <a:lnTo>
                  <a:pt x="22679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bg object 59">
            <a:extLst>
              <a:ext uri="{FF2B5EF4-FFF2-40B4-BE49-F238E27FC236}">
                <a16:creationId xmlns:a16="http://schemas.microsoft.com/office/drawing/2014/main" id="{1333E334-B331-62F7-D69C-50A7EF58A32D}"/>
              </a:ext>
            </a:extLst>
          </p:cNvPr>
          <p:cNvSpPr/>
          <p:nvPr/>
        </p:nvSpPr>
        <p:spPr>
          <a:xfrm>
            <a:off x="7199011" y="4012343"/>
            <a:ext cx="183291" cy="214481"/>
          </a:xfrm>
          <a:custGeom>
            <a:avLst/>
            <a:gdLst/>
            <a:ahLst/>
            <a:cxnLst/>
            <a:rect l="l" t="t" r="r" b="b"/>
            <a:pathLst>
              <a:path w="302259" h="353695">
                <a:moveTo>
                  <a:pt x="301650" y="40398"/>
                </a:moveTo>
                <a:lnTo>
                  <a:pt x="300126" y="34201"/>
                </a:lnTo>
                <a:lnTo>
                  <a:pt x="288074" y="27457"/>
                </a:lnTo>
                <a:lnTo>
                  <a:pt x="288074" y="61874"/>
                </a:lnTo>
                <a:lnTo>
                  <a:pt x="287185" y="61417"/>
                </a:lnTo>
                <a:lnTo>
                  <a:pt x="285127" y="60210"/>
                </a:lnTo>
                <a:lnTo>
                  <a:pt x="288074" y="61874"/>
                </a:lnTo>
                <a:lnTo>
                  <a:pt x="288074" y="27457"/>
                </a:lnTo>
                <a:lnTo>
                  <a:pt x="286778" y="26720"/>
                </a:lnTo>
                <a:lnTo>
                  <a:pt x="286778" y="54546"/>
                </a:lnTo>
                <a:lnTo>
                  <a:pt x="284899" y="60210"/>
                </a:lnTo>
                <a:lnTo>
                  <a:pt x="283641" y="61874"/>
                </a:lnTo>
                <a:lnTo>
                  <a:pt x="80225" y="337896"/>
                </a:lnTo>
                <a:lnTo>
                  <a:pt x="77597" y="341414"/>
                </a:lnTo>
                <a:lnTo>
                  <a:pt x="73202" y="343319"/>
                </a:lnTo>
                <a:lnTo>
                  <a:pt x="69278" y="343319"/>
                </a:lnTo>
                <a:lnTo>
                  <a:pt x="61798" y="341414"/>
                </a:lnTo>
                <a:lnTo>
                  <a:pt x="17703" y="316699"/>
                </a:lnTo>
                <a:lnTo>
                  <a:pt x="13627" y="314464"/>
                </a:lnTo>
                <a:lnTo>
                  <a:pt x="11468" y="310692"/>
                </a:lnTo>
                <a:lnTo>
                  <a:pt x="11468" y="306844"/>
                </a:lnTo>
                <a:lnTo>
                  <a:pt x="13550" y="300697"/>
                </a:lnTo>
                <a:lnTo>
                  <a:pt x="15633" y="297878"/>
                </a:lnTo>
                <a:lnTo>
                  <a:pt x="17627" y="295173"/>
                </a:lnTo>
                <a:lnTo>
                  <a:pt x="218338" y="22809"/>
                </a:lnTo>
                <a:lnTo>
                  <a:pt x="220878" y="19316"/>
                </a:lnTo>
                <a:lnTo>
                  <a:pt x="223253" y="18288"/>
                </a:lnTo>
                <a:lnTo>
                  <a:pt x="223862" y="20688"/>
                </a:lnTo>
                <a:lnTo>
                  <a:pt x="284861" y="54902"/>
                </a:lnTo>
                <a:lnTo>
                  <a:pt x="286778" y="54546"/>
                </a:lnTo>
                <a:lnTo>
                  <a:pt x="286778" y="26720"/>
                </a:lnTo>
                <a:lnTo>
                  <a:pt x="239102" y="0"/>
                </a:lnTo>
                <a:lnTo>
                  <a:pt x="232003" y="1346"/>
                </a:lnTo>
                <a:lnTo>
                  <a:pt x="227520" y="7416"/>
                </a:lnTo>
                <a:lnTo>
                  <a:pt x="221399" y="7416"/>
                </a:lnTo>
                <a:lnTo>
                  <a:pt x="213385" y="10972"/>
                </a:lnTo>
                <a:lnTo>
                  <a:pt x="208661" y="17437"/>
                </a:lnTo>
                <a:lnTo>
                  <a:pt x="4013" y="295173"/>
                </a:lnTo>
                <a:lnTo>
                  <a:pt x="1193" y="298716"/>
                </a:lnTo>
                <a:lnTo>
                  <a:pt x="0" y="302882"/>
                </a:lnTo>
                <a:lnTo>
                  <a:pt x="0" y="313994"/>
                </a:lnTo>
                <a:lnTo>
                  <a:pt x="4114" y="320979"/>
                </a:lnTo>
                <a:lnTo>
                  <a:pt x="59651" y="352120"/>
                </a:lnTo>
                <a:lnTo>
                  <a:pt x="64325" y="353237"/>
                </a:lnTo>
                <a:lnTo>
                  <a:pt x="77089" y="353237"/>
                </a:lnTo>
                <a:lnTo>
                  <a:pt x="85115" y="349745"/>
                </a:lnTo>
                <a:lnTo>
                  <a:pt x="89890" y="343319"/>
                </a:lnTo>
                <a:lnTo>
                  <a:pt x="294614" y="65519"/>
                </a:lnTo>
                <a:lnTo>
                  <a:pt x="290233" y="63080"/>
                </a:lnTo>
                <a:lnTo>
                  <a:pt x="294640" y="65443"/>
                </a:lnTo>
                <a:lnTo>
                  <a:pt x="297180" y="61874"/>
                </a:lnTo>
                <a:lnTo>
                  <a:pt x="297713" y="60210"/>
                </a:lnTo>
                <a:lnTo>
                  <a:pt x="298488" y="57848"/>
                </a:lnTo>
                <a:lnTo>
                  <a:pt x="298488" y="46723"/>
                </a:lnTo>
                <a:lnTo>
                  <a:pt x="297840" y="45618"/>
                </a:lnTo>
                <a:lnTo>
                  <a:pt x="298259"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4" name="bg object 60">
            <a:extLst>
              <a:ext uri="{FF2B5EF4-FFF2-40B4-BE49-F238E27FC236}">
                <a16:creationId xmlns:a16="http://schemas.microsoft.com/office/drawing/2014/main" id="{A5630A2E-6D3A-889A-52A7-1D5985DAE82C}"/>
              </a:ext>
            </a:extLst>
          </p:cNvPr>
          <p:cNvPicPr/>
          <p:nvPr/>
        </p:nvPicPr>
        <p:blipFill>
          <a:blip r:embed="rId18" cstate="print"/>
          <a:stretch>
            <a:fillRect/>
          </a:stretch>
        </p:blipFill>
        <p:spPr>
          <a:xfrm>
            <a:off x="7130884" y="4198207"/>
            <a:ext cx="115846" cy="104047"/>
          </a:xfrm>
          <a:prstGeom prst="rect">
            <a:avLst/>
          </a:prstGeom>
        </p:spPr>
      </p:pic>
      <p:sp>
        <p:nvSpPr>
          <p:cNvPr id="375" name="bg object 61">
            <a:extLst>
              <a:ext uri="{FF2B5EF4-FFF2-40B4-BE49-F238E27FC236}">
                <a16:creationId xmlns:a16="http://schemas.microsoft.com/office/drawing/2014/main" id="{621720D5-82A5-8113-F23D-45400B72D2AA}"/>
              </a:ext>
            </a:extLst>
          </p:cNvPr>
          <p:cNvSpPr/>
          <p:nvPr/>
        </p:nvSpPr>
        <p:spPr>
          <a:xfrm>
            <a:off x="7873307" y="4020040"/>
            <a:ext cx="174049" cy="203699"/>
          </a:xfrm>
          <a:custGeom>
            <a:avLst/>
            <a:gdLst/>
            <a:ahLst/>
            <a:cxnLst/>
            <a:rect l="l" t="t" r="r" b="b"/>
            <a:pathLst>
              <a:path w="287019" h="335915">
                <a:moveTo>
                  <a:pt x="226754" y="0"/>
                </a:moveTo>
                <a:lnTo>
                  <a:pt x="2758" y="285185"/>
                </a:lnTo>
                <a:lnTo>
                  <a:pt x="0" y="291354"/>
                </a:lnTo>
                <a:lnTo>
                  <a:pt x="159" y="297744"/>
                </a:lnTo>
                <a:lnTo>
                  <a:pt x="3047" y="303613"/>
                </a:lnTo>
                <a:lnTo>
                  <a:pt x="8475" y="308221"/>
                </a:lnTo>
                <a:lnTo>
                  <a:pt x="52557" y="332932"/>
                </a:lnTo>
                <a:lnTo>
                  <a:pt x="59629" y="335337"/>
                </a:lnTo>
                <a:lnTo>
                  <a:pt x="66958" y="335195"/>
                </a:lnTo>
                <a:lnTo>
                  <a:pt x="73693" y="332669"/>
                </a:lnTo>
                <a:lnTo>
                  <a:pt x="78986" y="327917"/>
                </a:lnTo>
                <a:lnTo>
                  <a:pt x="283660" y="50135"/>
                </a:lnTo>
                <a:lnTo>
                  <a:pt x="286418" y="43967"/>
                </a:lnTo>
                <a:lnTo>
                  <a:pt x="286256" y="37580"/>
                </a:lnTo>
                <a:lnTo>
                  <a:pt x="283359" y="31711"/>
                </a:lnTo>
                <a:lnTo>
                  <a:pt x="277912" y="27099"/>
                </a:lnTo>
                <a:lnTo>
                  <a:pt x="233819" y="2408"/>
                </a:lnTo>
                <a:lnTo>
                  <a:pt x="22675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bg object 62">
            <a:extLst>
              <a:ext uri="{FF2B5EF4-FFF2-40B4-BE49-F238E27FC236}">
                <a16:creationId xmlns:a16="http://schemas.microsoft.com/office/drawing/2014/main" id="{C3DC027A-5DBD-033B-C9EC-EF09348126E8}"/>
              </a:ext>
            </a:extLst>
          </p:cNvPr>
          <p:cNvSpPr/>
          <p:nvPr/>
        </p:nvSpPr>
        <p:spPr>
          <a:xfrm>
            <a:off x="7869639" y="4012343"/>
            <a:ext cx="182906" cy="214481"/>
          </a:xfrm>
          <a:custGeom>
            <a:avLst/>
            <a:gdLst/>
            <a:ahLst/>
            <a:cxnLst/>
            <a:rect l="l" t="t" r="r" b="b"/>
            <a:pathLst>
              <a:path w="301625" h="353695">
                <a:moveTo>
                  <a:pt x="301599" y="40398"/>
                </a:moveTo>
                <a:lnTo>
                  <a:pt x="300050" y="34201"/>
                </a:lnTo>
                <a:lnTo>
                  <a:pt x="287858" y="27381"/>
                </a:lnTo>
                <a:lnTo>
                  <a:pt x="287858" y="61810"/>
                </a:lnTo>
                <a:lnTo>
                  <a:pt x="287032" y="61391"/>
                </a:lnTo>
                <a:lnTo>
                  <a:pt x="285051" y="60223"/>
                </a:lnTo>
                <a:lnTo>
                  <a:pt x="287858" y="61810"/>
                </a:lnTo>
                <a:lnTo>
                  <a:pt x="287858" y="27381"/>
                </a:lnTo>
                <a:lnTo>
                  <a:pt x="286689" y="26720"/>
                </a:lnTo>
                <a:lnTo>
                  <a:pt x="286689" y="54546"/>
                </a:lnTo>
                <a:lnTo>
                  <a:pt x="284772" y="60223"/>
                </a:lnTo>
                <a:lnTo>
                  <a:pt x="89598" y="325120"/>
                </a:lnTo>
                <a:lnTo>
                  <a:pt x="77495" y="341414"/>
                </a:lnTo>
                <a:lnTo>
                  <a:pt x="73113" y="343319"/>
                </a:lnTo>
                <a:lnTo>
                  <a:pt x="69189" y="343319"/>
                </a:lnTo>
                <a:lnTo>
                  <a:pt x="61696" y="341414"/>
                </a:lnTo>
                <a:lnTo>
                  <a:pt x="13614" y="314464"/>
                </a:lnTo>
                <a:lnTo>
                  <a:pt x="11455" y="310718"/>
                </a:lnTo>
                <a:lnTo>
                  <a:pt x="11455" y="306870"/>
                </a:lnTo>
                <a:lnTo>
                  <a:pt x="13550" y="300672"/>
                </a:lnTo>
                <a:lnTo>
                  <a:pt x="15595" y="297878"/>
                </a:lnTo>
                <a:lnTo>
                  <a:pt x="17602" y="295160"/>
                </a:lnTo>
                <a:lnTo>
                  <a:pt x="218287" y="22809"/>
                </a:lnTo>
                <a:lnTo>
                  <a:pt x="220840" y="19316"/>
                </a:lnTo>
                <a:lnTo>
                  <a:pt x="223177" y="18288"/>
                </a:lnTo>
                <a:lnTo>
                  <a:pt x="223786" y="20688"/>
                </a:lnTo>
                <a:lnTo>
                  <a:pt x="284822" y="54902"/>
                </a:lnTo>
                <a:lnTo>
                  <a:pt x="286689" y="54546"/>
                </a:lnTo>
                <a:lnTo>
                  <a:pt x="286689" y="26720"/>
                </a:lnTo>
                <a:lnTo>
                  <a:pt x="239014" y="0"/>
                </a:lnTo>
                <a:lnTo>
                  <a:pt x="231927" y="1346"/>
                </a:lnTo>
                <a:lnTo>
                  <a:pt x="227457" y="7416"/>
                </a:lnTo>
                <a:lnTo>
                  <a:pt x="221322" y="7416"/>
                </a:lnTo>
                <a:lnTo>
                  <a:pt x="213334" y="10972"/>
                </a:lnTo>
                <a:lnTo>
                  <a:pt x="208610" y="17437"/>
                </a:lnTo>
                <a:lnTo>
                  <a:pt x="3962" y="295160"/>
                </a:lnTo>
                <a:lnTo>
                  <a:pt x="1193" y="298742"/>
                </a:lnTo>
                <a:lnTo>
                  <a:pt x="0" y="302895"/>
                </a:lnTo>
                <a:lnTo>
                  <a:pt x="0" y="313969"/>
                </a:lnTo>
                <a:lnTo>
                  <a:pt x="4025" y="320967"/>
                </a:lnTo>
                <a:lnTo>
                  <a:pt x="59563" y="352120"/>
                </a:lnTo>
                <a:lnTo>
                  <a:pt x="64236" y="353237"/>
                </a:lnTo>
                <a:lnTo>
                  <a:pt x="77012" y="353237"/>
                </a:lnTo>
                <a:lnTo>
                  <a:pt x="85064" y="349770"/>
                </a:lnTo>
                <a:lnTo>
                  <a:pt x="89852" y="343319"/>
                </a:lnTo>
                <a:lnTo>
                  <a:pt x="294487" y="65544"/>
                </a:lnTo>
                <a:lnTo>
                  <a:pt x="293674" y="65074"/>
                </a:lnTo>
                <a:lnTo>
                  <a:pt x="294500" y="65532"/>
                </a:lnTo>
                <a:lnTo>
                  <a:pt x="297091" y="61861"/>
                </a:lnTo>
                <a:lnTo>
                  <a:pt x="297624" y="60223"/>
                </a:lnTo>
                <a:lnTo>
                  <a:pt x="298399" y="57835"/>
                </a:lnTo>
                <a:lnTo>
                  <a:pt x="298399" y="46723"/>
                </a:lnTo>
                <a:lnTo>
                  <a:pt x="297751" y="45605"/>
                </a:lnTo>
                <a:lnTo>
                  <a:pt x="298170" y="45046"/>
                </a:lnTo>
                <a:lnTo>
                  <a:pt x="301599"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77" name="bg object 63">
            <a:extLst>
              <a:ext uri="{FF2B5EF4-FFF2-40B4-BE49-F238E27FC236}">
                <a16:creationId xmlns:a16="http://schemas.microsoft.com/office/drawing/2014/main" id="{7D351BA5-3ED8-0F28-7F01-4F2BDF62B669}"/>
              </a:ext>
            </a:extLst>
          </p:cNvPr>
          <p:cNvPicPr/>
          <p:nvPr/>
        </p:nvPicPr>
        <p:blipFill>
          <a:blip r:embed="rId19" cstate="print"/>
          <a:stretch>
            <a:fillRect/>
          </a:stretch>
        </p:blipFill>
        <p:spPr>
          <a:xfrm>
            <a:off x="7801481" y="4198207"/>
            <a:ext cx="115827" cy="104047"/>
          </a:xfrm>
          <a:prstGeom prst="rect">
            <a:avLst/>
          </a:prstGeom>
        </p:spPr>
      </p:pic>
      <p:sp>
        <p:nvSpPr>
          <p:cNvPr id="378" name="bg object 64">
            <a:extLst>
              <a:ext uri="{FF2B5EF4-FFF2-40B4-BE49-F238E27FC236}">
                <a16:creationId xmlns:a16="http://schemas.microsoft.com/office/drawing/2014/main" id="{FD3CFD0B-CA51-1CB3-260E-79E00418D926}"/>
              </a:ext>
            </a:extLst>
          </p:cNvPr>
          <p:cNvSpPr/>
          <p:nvPr/>
        </p:nvSpPr>
        <p:spPr>
          <a:xfrm>
            <a:off x="8543883" y="4020040"/>
            <a:ext cx="174049" cy="203699"/>
          </a:xfrm>
          <a:custGeom>
            <a:avLst/>
            <a:gdLst/>
            <a:ahLst/>
            <a:cxnLst/>
            <a:rect l="l" t="t" r="r" b="b"/>
            <a:pathLst>
              <a:path w="287019" h="335915">
                <a:moveTo>
                  <a:pt x="226789" y="0"/>
                </a:moveTo>
                <a:lnTo>
                  <a:pt x="2763" y="285185"/>
                </a:lnTo>
                <a:lnTo>
                  <a:pt x="0" y="291354"/>
                </a:lnTo>
                <a:lnTo>
                  <a:pt x="160" y="297744"/>
                </a:lnTo>
                <a:lnTo>
                  <a:pt x="3059" y="303613"/>
                </a:lnTo>
                <a:lnTo>
                  <a:pt x="8512" y="308221"/>
                </a:lnTo>
                <a:lnTo>
                  <a:pt x="52594" y="332932"/>
                </a:lnTo>
                <a:lnTo>
                  <a:pt x="59647" y="335337"/>
                </a:lnTo>
                <a:lnTo>
                  <a:pt x="66966" y="335195"/>
                </a:lnTo>
                <a:lnTo>
                  <a:pt x="73695" y="332669"/>
                </a:lnTo>
                <a:lnTo>
                  <a:pt x="78981" y="327917"/>
                </a:lnTo>
                <a:lnTo>
                  <a:pt x="283655" y="50135"/>
                </a:lnTo>
                <a:lnTo>
                  <a:pt x="286419" y="43967"/>
                </a:lnTo>
                <a:lnTo>
                  <a:pt x="286259" y="37580"/>
                </a:lnTo>
                <a:lnTo>
                  <a:pt x="283359" y="31711"/>
                </a:lnTo>
                <a:lnTo>
                  <a:pt x="277907" y="27099"/>
                </a:lnTo>
                <a:lnTo>
                  <a:pt x="233866" y="2408"/>
                </a:lnTo>
                <a:lnTo>
                  <a:pt x="22678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9" name="bg object 65">
            <a:extLst>
              <a:ext uri="{FF2B5EF4-FFF2-40B4-BE49-F238E27FC236}">
                <a16:creationId xmlns:a16="http://schemas.microsoft.com/office/drawing/2014/main" id="{A207090E-106E-E1AF-7635-BBBDD73A26E0}"/>
              </a:ext>
            </a:extLst>
          </p:cNvPr>
          <p:cNvSpPr/>
          <p:nvPr/>
        </p:nvSpPr>
        <p:spPr>
          <a:xfrm>
            <a:off x="8540190" y="4012343"/>
            <a:ext cx="183291" cy="214481"/>
          </a:xfrm>
          <a:custGeom>
            <a:avLst/>
            <a:gdLst/>
            <a:ahLst/>
            <a:cxnLst/>
            <a:rect l="l" t="t" r="r" b="b"/>
            <a:pathLst>
              <a:path w="302259" h="353695">
                <a:moveTo>
                  <a:pt x="301650" y="40398"/>
                </a:moveTo>
                <a:lnTo>
                  <a:pt x="300126" y="34201"/>
                </a:lnTo>
                <a:lnTo>
                  <a:pt x="287947" y="27381"/>
                </a:lnTo>
                <a:lnTo>
                  <a:pt x="287947" y="61836"/>
                </a:lnTo>
                <a:lnTo>
                  <a:pt x="287083" y="61391"/>
                </a:lnTo>
                <a:lnTo>
                  <a:pt x="285102" y="60223"/>
                </a:lnTo>
                <a:lnTo>
                  <a:pt x="287947" y="61836"/>
                </a:lnTo>
                <a:lnTo>
                  <a:pt x="287947" y="27381"/>
                </a:lnTo>
                <a:lnTo>
                  <a:pt x="286715" y="26695"/>
                </a:lnTo>
                <a:lnTo>
                  <a:pt x="286715" y="54546"/>
                </a:lnTo>
                <a:lnTo>
                  <a:pt x="284822" y="60223"/>
                </a:lnTo>
                <a:lnTo>
                  <a:pt x="77622" y="341426"/>
                </a:lnTo>
                <a:lnTo>
                  <a:pt x="77495" y="341426"/>
                </a:lnTo>
                <a:lnTo>
                  <a:pt x="73152" y="343319"/>
                </a:lnTo>
                <a:lnTo>
                  <a:pt x="69240" y="343319"/>
                </a:lnTo>
                <a:lnTo>
                  <a:pt x="61772" y="341426"/>
                </a:lnTo>
                <a:lnTo>
                  <a:pt x="17691" y="316699"/>
                </a:lnTo>
                <a:lnTo>
                  <a:pt x="13627" y="314464"/>
                </a:lnTo>
                <a:lnTo>
                  <a:pt x="11455" y="310692"/>
                </a:lnTo>
                <a:lnTo>
                  <a:pt x="11455" y="306844"/>
                </a:lnTo>
                <a:lnTo>
                  <a:pt x="13550" y="300697"/>
                </a:lnTo>
                <a:lnTo>
                  <a:pt x="15621" y="297878"/>
                </a:lnTo>
                <a:lnTo>
                  <a:pt x="17627" y="295173"/>
                </a:lnTo>
                <a:lnTo>
                  <a:pt x="218338" y="22809"/>
                </a:lnTo>
                <a:lnTo>
                  <a:pt x="220878" y="19316"/>
                </a:lnTo>
                <a:lnTo>
                  <a:pt x="223227" y="18288"/>
                </a:lnTo>
                <a:lnTo>
                  <a:pt x="223824" y="20688"/>
                </a:lnTo>
                <a:lnTo>
                  <a:pt x="284848" y="54902"/>
                </a:lnTo>
                <a:lnTo>
                  <a:pt x="286715" y="54546"/>
                </a:lnTo>
                <a:lnTo>
                  <a:pt x="286715" y="26695"/>
                </a:lnTo>
                <a:lnTo>
                  <a:pt x="239102" y="0"/>
                </a:lnTo>
                <a:lnTo>
                  <a:pt x="232003" y="1346"/>
                </a:lnTo>
                <a:lnTo>
                  <a:pt x="227520" y="7416"/>
                </a:lnTo>
                <a:lnTo>
                  <a:pt x="221399" y="7416"/>
                </a:lnTo>
                <a:lnTo>
                  <a:pt x="213360" y="10972"/>
                </a:lnTo>
                <a:lnTo>
                  <a:pt x="208635" y="17437"/>
                </a:lnTo>
                <a:lnTo>
                  <a:pt x="4000" y="295173"/>
                </a:lnTo>
                <a:lnTo>
                  <a:pt x="1181" y="298716"/>
                </a:lnTo>
                <a:lnTo>
                  <a:pt x="0" y="302882"/>
                </a:lnTo>
                <a:lnTo>
                  <a:pt x="0" y="313994"/>
                </a:lnTo>
                <a:lnTo>
                  <a:pt x="4102" y="320979"/>
                </a:lnTo>
                <a:lnTo>
                  <a:pt x="59613" y="352120"/>
                </a:lnTo>
                <a:lnTo>
                  <a:pt x="64274" y="353237"/>
                </a:lnTo>
                <a:lnTo>
                  <a:pt x="77038" y="353237"/>
                </a:lnTo>
                <a:lnTo>
                  <a:pt x="85102" y="349770"/>
                </a:lnTo>
                <a:lnTo>
                  <a:pt x="89877" y="343319"/>
                </a:lnTo>
                <a:lnTo>
                  <a:pt x="294525" y="65544"/>
                </a:lnTo>
                <a:lnTo>
                  <a:pt x="293141" y="64744"/>
                </a:lnTo>
                <a:lnTo>
                  <a:pt x="294538" y="65532"/>
                </a:lnTo>
                <a:lnTo>
                  <a:pt x="295109" y="64744"/>
                </a:lnTo>
                <a:lnTo>
                  <a:pt x="297129" y="61861"/>
                </a:lnTo>
                <a:lnTo>
                  <a:pt x="297662" y="60223"/>
                </a:lnTo>
                <a:lnTo>
                  <a:pt x="298437" y="57835"/>
                </a:lnTo>
                <a:lnTo>
                  <a:pt x="298437" y="46723"/>
                </a:lnTo>
                <a:lnTo>
                  <a:pt x="297802" y="45618"/>
                </a:lnTo>
                <a:lnTo>
                  <a:pt x="298221"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0" name="bg object 66">
            <a:extLst>
              <a:ext uri="{FF2B5EF4-FFF2-40B4-BE49-F238E27FC236}">
                <a16:creationId xmlns:a16="http://schemas.microsoft.com/office/drawing/2014/main" id="{C19F585D-2BA0-C1BD-83AA-EF166F5C1A2D}"/>
              </a:ext>
            </a:extLst>
          </p:cNvPr>
          <p:cNvPicPr/>
          <p:nvPr/>
        </p:nvPicPr>
        <p:blipFill>
          <a:blip r:embed="rId20" cstate="print"/>
          <a:stretch>
            <a:fillRect/>
          </a:stretch>
        </p:blipFill>
        <p:spPr>
          <a:xfrm>
            <a:off x="8472054" y="4198207"/>
            <a:ext cx="115814" cy="104047"/>
          </a:xfrm>
          <a:prstGeom prst="rect">
            <a:avLst/>
          </a:prstGeom>
        </p:spPr>
      </p:pic>
      <p:sp>
        <p:nvSpPr>
          <p:cNvPr id="381" name="bg object 67">
            <a:extLst>
              <a:ext uri="{FF2B5EF4-FFF2-40B4-BE49-F238E27FC236}">
                <a16:creationId xmlns:a16="http://schemas.microsoft.com/office/drawing/2014/main" id="{6D224441-9FC5-5313-A123-42A1B9EFF0DD}"/>
              </a:ext>
            </a:extLst>
          </p:cNvPr>
          <p:cNvSpPr/>
          <p:nvPr/>
        </p:nvSpPr>
        <p:spPr>
          <a:xfrm>
            <a:off x="9214459" y="4020040"/>
            <a:ext cx="174049" cy="203699"/>
          </a:xfrm>
          <a:custGeom>
            <a:avLst/>
            <a:gdLst/>
            <a:ahLst/>
            <a:cxnLst/>
            <a:rect l="l" t="t" r="r" b="b"/>
            <a:pathLst>
              <a:path w="287019" h="335915">
                <a:moveTo>
                  <a:pt x="226789" y="0"/>
                </a:moveTo>
                <a:lnTo>
                  <a:pt x="2757" y="285185"/>
                </a:lnTo>
                <a:lnTo>
                  <a:pt x="0" y="291354"/>
                </a:lnTo>
                <a:lnTo>
                  <a:pt x="163" y="297744"/>
                </a:lnTo>
                <a:lnTo>
                  <a:pt x="3064" y="303613"/>
                </a:lnTo>
                <a:lnTo>
                  <a:pt x="8516" y="308221"/>
                </a:lnTo>
                <a:lnTo>
                  <a:pt x="52599" y="332932"/>
                </a:lnTo>
                <a:lnTo>
                  <a:pt x="59669" y="335337"/>
                </a:lnTo>
                <a:lnTo>
                  <a:pt x="66994" y="335195"/>
                </a:lnTo>
                <a:lnTo>
                  <a:pt x="73717" y="332669"/>
                </a:lnTo>
                <a:lnTo>
                  <a:pt x="78985" y="327917"/>
                </a:lnTo>
                <a:lnTo>
                  <a:pt x="283702" y="50135"/>
                </a:lnTo>
                <a:lnTo>
                  <a:pt x="286446" y="43967"/>
                </a:lnTo>
                <a:lnTo>
                  <a:pt x="286284" y="37580"/>
                </a:lnTo>
                <a:lnTo>
                  <a:pt x="283391" y="31711"/>
                </a:lnTo>
                <a:lnTo>
                  <a:pt x="277943" y="27099"/>
                </a:lnTo>
                <a:lnTo>
                  <a:pt x="233860" y="2408"/>
                </a:lnTo>
                <a:lnTo>
                  <a:pt x="22678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bg object 68">
            <a:extLst>
              <a:ext uri="{FF2B5EF4-FFF2-40B4-BE49-F238E27FC236}">
                <a16:creationId xmlns:a16="http://schemas.microsoft.com/office/drawing/2014/main" id="{C4554F72-059E-6A40-9300-06F34F4D42FB}"/>
              </a:ext>
            </a:extLst>
          </p:cNvPr>
          <p:cNvSpPr/>
          <p:nvPr/>
        </p:nvSpPr>
        <p:spPr>
          <a:xfrm>
            <a:off x="9210765" y="4012343"/>
            <a:ext cx="183291" cy="214481"/>
          </a:xfrm>
          <a:custGeom>
            <a:avLst/>
            <a:gdLst/>
            <a:ahLst/>
            <a:cxnLst/>
            <a:rect l="l" t="t" r="r" b="b"/>
            <a:pathLst>
              <a:path w="302259" h="353695">
                <a:moveTo>
                  <a:pt x="301650" y="40398"/>
                </a:moveTo>
                <a:lnTo>
                  <a:pt x="300126" y="34201"/>
                </a:lnTo>
                <a:lnTo>
                  <a:pt x="239090" y="0"/>
                </a:lnTo>
                <a:lnTo>
                  <a:pt x="232003" y="1346"/>
                </a:lnTo>
                <a:lnTo>
                  <a:pt x="227520" y="7416"/>
                </a:lnTo>
                <a:lnTo>
                  <a:pt x="221399" y="7416"/>
                </a:lnTo>
                <a:lnTo>
                  <a:pt x="213372" y="10972"/>
                </a:lnTo>
                <a:lnTo>
                  <a:pt x="208648" y="17437"/>
                </a:lnTo>
                <a:lnTo>
                  <a:pt x="4013" y="295173"/>
                </a:lnTo>
                <a:lnTo>
                  <a:pt x="1193" y="298716"/>
                </a:lnTo>
                <a:lnTo>
                  <a:pt x="0" y="302882"/>
                </a:lnTo>
                <a:lnTo>
                  <a:pt x="0" y="313994"/>
                </a:lnTo>
                <a:lnTo>
                  <a:pt x="4114" y="320979"/>
                </a:lnTo>
                <a:lnTo>
                  <a:pt x="59651" y="352120"/>
                </a:lnTo>
                <a:lnTo>
                  <a:pt x="64312" y="353237"/>
                </a:lnTo>
                <a:lnTo>
                  <a:pt x="77089" y="353237"/>
                </a:lnTo>
                <a:lnTo>
                  <a:pt x="85115" y="349745"/>
                </a:lnTo>
                <a:lnTo>
                  <a:pt x="89890" y="343319"/>
                </a:lnTo>
                <a:lnTo>
                  <a:pt x="294601" y="65532"/>
                </a:lnTo>
                <a:lnTo>
                  <a:pt x="294678" y="65392"/>
                </a:lnTo>
                <a:lnTo>
                  <a:pt x="284848" y="60261"/>
                </a:lnTo>
                <a:lnTo>
                  <a:pt x="283667" y="61823"/>
                </a:lnTo>
                <a:lnTo>
                  <a:pt x="80213" y="337896"/>
                </a:lnTo>
                <a:lnTo>
                  <a:pt x="77584" y="341414"/>
                </a:lnTo>
                <a:lnTo>
                  <a:pt x="73190" y="343319"/>
                </a:lnTo>
                <a:lnTo>
                  <a:pt x="69278" y="343319"/>
                </a:lnTo>
                <a:lnTo>
                  <a:pt x="61785" y="341414"/>
                </a:lnTo>
                <a:lnTo>
                  <a:pt x="17703" y="316699"/>
                </a:lnTo>
                <a:lnTo>
                  <a:pt x="13627" y="314464"/>
                </a:lnTo>
                <a:lnTo>
                  <a:pt x="11455" y="310692"/>
                </a:lnTo>
                <a:lnTo>
                  <a:pt x="11455" y="306844"/>
                </a:lnTo>
                <a:lnTo>
                  <a:pt x="13538" y="300697"/>
                </a:lnTo>
                <a:lnTo>
                  <a:pt x="15621" y="297878"/>
                </a:lnTo>
                <a:lnTo>
                  <a:pt x="17614" y="295173"/>
                </a:lnTo>
                <a:lnTo>
                  <a:pt x="218338" y="22809"/>
                </a:lnTo>
                <a:lnTo>
                  <a:pt x="220878" y="19316"/>
                </a:lnTo>
                <a:lnTo>
                  <a:pt x="223240" y="18288"/>
                </a:lnTo>
                <a:lnTo>
                  <a:pt x="223862" y="20688"/>
                </a:lnTo>
                <a:lnTo>
                  <a:pt x="284861" y="54902"/>
                </a:lnTo>
                <a:lnTo>
                  <a:pt x="286740" y="54546"/>
                </a:lnTo>
                <a:lnTo>
                  <a:pt x="285648" y="57835"/>
                </a:lnTo>
                <a:lnTo>
                  <a:pt x="284924" y="60109"/>
                </a:lnTo>
                <a:lnTo>
                  <a:pt x="284848" y="60261"/>
                </a:lnTo>
                <a:lnTo>
                  <a:pt x="289788" y="62839"/>
                </a:lnTo>
                <a:lnTo>
                  <a:pt x="294678" y="65392"/>
                </a:lnTo>
                <a:lnTo>
                  <a:pt x="297141" y="61823"/>
                </a:lnTo>
                <a:lnTo>
                  <a:pt x="298450" y="57835"/>
                </a:lnTo>
                <a:lnTo>
                  <a:pt x="298475" y="46736"/>
                </a:lnTo>
                <a:lnTo>
                  <a:pt x="297840" y="45618"/>
                </a:lnTo>
                <a:lnTo>
                  <a:pt x="298259" y="45046"/>
                </a:lnTo>
                <a:lnTo>
                  <a:pt x="301650" y="40398"/>
                </a:lnTo>
                <a:close/>
              </a:path>
            </a:pathLst>
          </a:custGeom>
          <a:solidFill>
            <a:srgbClr val="7A45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3" name="bg object 69">
            <a:extLst>
              <a:ext uri="{FF2B5EF4-FFF2-40B4-BE49-F238E27FC236}">
                <a16:creationId xmlns:a16="http://schemas.microsoft.com/office/drawing/2014/main" id="{165B851A-E80F-0343-7931-06F5D4C95B07}"/>
              </a:ext>
            </a:extLst>
          </p:cNvPr>
          <p:cNvPicPr/>
          <p:nvPr/>
        </p:nvPicPr>
        <p:blipFill>
          <a:blip r:embed="rId21" cstate="print"/>
          <a:stretch>
            <a:fillRect/>
          </a:stretch>
        </p:blipFill>
        <p:spPr>
          <a:xfrm>
            <a:off x="9142658" y="4198207"/>
            <a:ext cx="115826" cy="104047"/>
          </a:xfrm>
          <a:prstGeom prst="rect">
            <a:avLst/>
          </a:prstGeom>
        </p:spPr>
      </p:pic>
      <p:pic>
        <p:nvPicPr>
          <p:cNvPr id="384" name="bg object 23">
            <a:extLst>
              <a:ext uri="{FF2B5EF4-FFF2-40B4-BE49-F238E27FC236}">
                <a16:creationId xmlns:a16="http://schemas.microsoft.com/office/drawing/2014/main" id="{BAD42B33-D8B5-4A62-A109-99B2089F6D06}"/>
              </a:ext>
            </a:extLst>
          </p:cNvPr>
          <p:cNvPicPr/>
          <p:nvPr/>
        </p:nvPicPr>
        <p:blipFill>
          <a:blip r:embed="rId22" cstate="print"/>
          <a:stretch>
            <a:fillRect/>
          </a:stretch>
        </p:blipFill>
        <p:spPr>
          <a:xfrm>
            <a:off x="1094542" y="3775999"/>
            <a:ext cx="251035" cy="1098256"/>
          </a:xfrm>
          <a:prstGeom prst="rect">
            <a:avLst/>
          </a:prstGeom>
        </p:spPr>
      </p:pic>
      <p:pic>
        <p:nvPicPr>
          <p:cNvPr id="385" name="bg object 24">
            <a:extLst>
              <a:ext uri="{FF2B5EF4-FFF2-40B4-BE49-F238E27FC236}">
                <a16:creationId xmlns:a16="http://schemas.microsoft.com/office/drawing/2014/main" id="{685F6B7D-E878-27F1-7261-4EAA9653113D}"/>
              </a:ext>
            </a:extLst>
          </p:cNvPr>
          <p:cNvPicPr/>
          <p:nvPr/>
        </p:nvPicPr>
        <p:blipFill>
          <a:blip r:embed="rId23" cstate="print"/>
          <a:stretch>
            <a:fillRect/>
          </a:stretch>
        </p:blipFill>
        <p:spPr>
          <a:xfrm>
            <a:off x="1430194" y="3775999"/>
            <a:ext cx="251054" cy="1098256"/>
          </a:xfrm>
          <a:prstGeom prst="rect">
            <a:avLst/>
          </a:prstGeom>
        </p:spPr>
      </p:pic>
      <p:grpSp>
        <p:nvGrpSpPr>
          <p:cNvPr id="388" name="Grupo 387">
            <a:extLst>
              <a:ext uri="{FF2B5EF4-FFF2-40B4-BE49-F238E27FC236}">
                <a16:creationId xmlns:a16="http://schemas.microsoft.com/office/drawing/2014/main" id="{DB21D8B2-8E19-CD46-7C6E-4A677440BDD6}"/>
              </a:ext>
            </a:extLst>
          </p:cNvPr>
          <p:cNvGrpSpPr/>
          <p:nvPr/>
        </p:nvGrpSpPr>
        <p:grpSpPr>
          <a:xfrm>
            <a:off x="7289733" y="1140788"/>
            <a:ext cx="4309140" cy="1152000"/>
            <a:chOff x="7012211" y="1140475"/>
            <a:chExt cx="4309140" cy="1152000"/>
          </a:xfrm>
        </p:grpSpPr>
        <p:sp>
          <p:nvSpPr>
            <p:cNvPr id="167" name="TextBox 10">
              <a:extLst>
                <a:ext uri="{FF2B5EF4-FFF2-40B4-BE49-F238E27FC236}">
                  <a16:creationId xmlns:a16="http://schemas.microsoft.com/office/drawing/2014/main" id="{A44D0DF9-A771-BDEA-58C9-7AE7C59231DD}"/>
                </a:ext>
              </a:extLst>
            </p:cNvPr>
            <p:cNvSpPr txBox="1"/>
            <p:nvPr/>
          </p:nvSpPr>
          <p:spPr>
            <a:xfrm>
              <a:off x="7783086" y="1314374"/>
              <a:ext cx="3538265" cy="795814"/>
            </a:xfrm>
            <a:prstGeom prst="roundRect">
              <a:avLst>
                <a:gd name="adj" fmla="val 13077"/>
              </a:avLst>
            </a:prstGeom>
            <a:solidFill>
              <a:srgbClr val="B3B3B3">
                <a:alpha val="30000"/>
              </a:srgbClr>
            </a:solidFill>
          </p:spPr>
          <p:txBody>
            <a:bodyPr wrap="square">
              <a:spAutoFit/>
            </a:bodyPr>
            <a:lstStyle>
              <a:defPPr>
                <a:defRPr lang="es-ES"/>
              </a:defPPr>
              <a:lvl1pPr algn="ctr">
                <a:defRPr>
                  <a:solidFill>
                    <a:schemeClr val="accent1"/>
                  </a:solidFill>
                  <a:latin typeface="Cooper Black" panose="0208090404030B020404" pitchFamily="18" charset="0"/>
                </a:defRPr>
              </a:lvl1pPr>
            </a:lstStyle>
            <a:p>
              <a:pPr marL="453663" algn="l">
                <a:defRPr/>
              </a:pPr>
              <a:r>
                <a:rPr lang="es-ES" sz="1400" b="1">
                  <a:solidFill>
                    <a:srgbClr val="22346A"/>
                  </a:solidFill>
                  <a:latin typeface="Arial"/>
                </a:rPr>
                <a:t>La dosis de mantenimiento recomendada de lebrikizumab es </a:t>
              </a:r>
              <a:br>
                <a:rPr lang="es-ES" sz="1400" b="1">
                  <a:solidFill>
                    <a:srgbClr val="22346A"/>
                  </a:solidFill>
                  <a:latin typeface="Arial"/>
                </a:rPr>
              </a:br>
              <a:r>
                <a:rPr lang="es-ES" sz="1400" b="1">
                  <a:solidFill>
                    <a:srgbClr val="22346A"/>
                  </a:solidFill>
                  <a:latin typeface="Arial"/>
                </a:rPr>
                <a:t>de 250 mg cada cuatro semanas</a:t>
              </a:r>
              <a:r>
                <a:rPr lang="es-ES" sz="1400" b="1" baseline="30000">
                  <a:solidFill>
                    <a:srgbClr val="22346A"/>
                  </a:solidFill>
                  <a:latin typeface="Arial"/>
                </a:rPr>
                <a:t>1</a:t>
              </a:r>
              <a:endParaRPr lang="en-GB" sz="1400" b="1">
                <a:solidFill>
                  <a:srgbClr val="22346A"/>
                </a:solidFill>
                <a:latin typeface="Arial"/>
              </a:endParaRPr>
            </a:p>
          </p:txBody>
        </p:sp>
        <p:graphicFrame>
          <p:nvGraphicFramePr>
            <p:cNvPr id="170" name="Chart 8">
              <a:extLst>
                <a:ext uri="{FF2B5EF4-FFF2-40B4-BE49-F238E27FC236}">
                  <a16:creationId xmlns:a16="http://schemas.microsoft.com/office/drawing/2014/main" id="{F2BFD94B-9842-5DBD-82AB-EBE4EB1260E3}"/>
                </a:ext>
              </a:extLst>
            </p:cNvPr>
            <p:cNvGraphicFramePr/>
            <p:nvPr>
              <p:extLst>
                <p:ext uri="{D42A27DB-BD31-4B8C-83A1-F6EECF244321}">
                  <p14:modId xmlns:p14="http://schemas.microsoft.com/office/powerpoint/2010/main" val="1872808522"/>
                </p:ext>
              </p:extLst>
            </p:nvPr>
          </p:nvGraphicFramePr>
          <p:xfrm>
            <a:off x="7012211" y="1140475"/>
            <a:ext cx="1496201" cy="1152000"/>
          </p:xfrm>
          <a:graphic>
            <a:graphicData uri="http://schemas.openxmlformats.org/drawingml/2006/chart">
              <c:chart xmlns:c="http://schemas.openxmlformats.org/drawingml/2006/chart" xmlns:r="http://schemas.openxmlformats.org/officeDocument/2006/relationships" r:id="rId24"/>
            </a:graphicData>
          </a:graphic>
        </p:graphicFrame>
        <p:sp>
          <p:nvSpPr>
            <p:cNvPr id="386" name="Elipse 385">
              <a:extLst>
                <a:ext uri="{FF2B5EF4-FFF2-40B4-BE49-F238E27FC236}">
                  <a16:creationId xmlns:a16="http://schemas.microsoft.com/office/drawing/2014/main" id="{3B796EA0-0D1A-AEFC-6D4F-6545D6E567EB}"/>
                </a:ext>
              </a:extLst>
            </p:cNvPr>
            <p:cNvSpPr/>
            <p:nvPr/>
          </p:nvSpPr>
          <p:spPr>
            <a:xfrm>
              <a:off x="7477569" y="1423954"/>
              <a:ext cx="579412" cy="5794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7" name="CuadroTexto 386">
              <a:extLst>
                <a:ext uri="{FF2B5EF4-FFF2-40B4-BE49-F238E27FC236}">
                  <a16:creationId xmlns:a16="http://schemas.microsoft.com/office/drawing/2014/main" id="{1D965A10-980F-FB57-CD88-CD5951374F5C}"/>
                </a:ext>
              </a:extLst>
            </p:cNvPr>
            <p:cNvSpPr txBox="1"/>
            <p:nvPr/>
          </p:nvSpPr>
          <p:spPr>
            <a:xfrm>
              <a:off x="7542325" y="1424789"/>
              <a:ext cx="427631" cy="553998"/>
            </a:xfrm>
            <a:prstGeom prst="rect">
              <a:avLst/>
            </a:prstGeom>
            <a:noFill/>
            <a:effectLst>
              <a:outerShdw blurRad="63500" sx="102000" sy="102000" algn="ctr" rotWithShape="0">
                <a:prstClr val="black">
                  <a:alpha val="40000"/>
                </a:prstClr>
              </a:outerShdw>
            </a:effectLst>
          </p:spPr>
          <p:txBody>
            <a:bodyPr wrap="square">
              <a:spAutoFit/>
            </a:bodyPr>
            <a:lstStyle/>
            <a:p>
              <a:pPr algn="ctr">
                <a:defRPr/>
              </a:pPr>
              <a:r>
                <a:rPr lang="es-ES" sz="3000" b="1">
                  <a:solidFill>
                    <a:srgbClr val="002855"/>
                  </a:solidFill>
                  <a:latin typeface="Arial" panose="020B0604020202020204" pitchFamily="34" charset="0"/>
                  <a:cs typeface="Arial" panose="020B0604020202020204" pitchFamily="34" charset="0"/>
                </a:rPr>
                <a:t>4 </a:t>
              </a:r>
              <a:endParaRPr lang="es-ES" sz="3000" b="1">
                <a:solidFill>
                  <a:srgbClr val="6F6F6F"/>
                </a:solidFill>
                <a:latin typeface="Arial" panose="020B0604020202020204" pitchFamily="34" charset="0"/>
                <a:cs typeface="Arial" panose="020B0604020202020204" pitchFamily="34" charset="0"/>
              </a:endParaRPr>
            </a:p>
          </p:txBody>
        </p:sp>
      </p:grpSp>
      <p:sp>
        <p:nvSpPr>
          <p:cNvPr id="2" name="Marcador de pie de página 76">
            <a:extLst>
              <a:ext uri="{FF2B5EF4-FFF2-40B4-BE49-F238E27FC236}">
                <a16:creationId xmlns:a16="http://schemas.microsoft.com/office/drawing/2014/main" id="{37355E73-EA54-1F78-B8FE-4111725B6CD1}"/>
              </a:ext>
            </a:extLst>
          </p:cNvPr>
          <p:cNvSpPr txBox="1">
            <a:spLocks/>
          </p:cNvSpPr>
          <p:nvPr/>
        </p:nvSpPr>
        <p:spPr>
          <a:xfrm>
            <a:off x="1441342" y="6086988"/>
            <a:ext cx="9074258" cy="539843"/>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*Un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año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se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refiere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año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médico-científico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exactamente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52 Semanas</a:t>
            </a:r>
          </a:p>
          <a:p>
            <a:pPr marL="0" marR="0" lvl="0" indent="0"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C2S: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C4S: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cuatro Semanas</a:t>
            </a:r>
          </a:p>
          <a:p>
            <a:pPr marL="0" marR="0" lvl="0" indent="0"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kumimoji="0" lang="en-GB" sz="700" b="0" i="0" u="none" strike="noStrike" kern="1200" cap="none" spc="0" normalizeH="0" baseline="0" noProof="0">
              <a:ln>
                <a:noFill/>
              </a:ln>
              <a:solidFill>
                <a:srgbClr val="FFFFFF">
                  <a:lumMod val="65000"/>
                </a:srgbClr>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rPr>
              <a:t>1. Ficha técnica de EBGLYSS® (lebrikizumab). Disponible en: </a:t>
            </a: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hlinkClick r:id="rId25"/>
              </a:rPr>
              <a:t>https://cima.aemps.es/cima/dochtml/ft/1231765007/FT_1231765007.html</a:t>
            </a: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rPr>
              <a:t>. Último acceso: septiembre 2024; 2. Ficha técnica </a:t>
            </a:r>
            <a:r>
              <a:rPr kumimoji="0" lang="es-ES" sz="700" b="0" i="0" u="none" strike="noStrike" kern="1200" cap="none" spc="0" normalizeH="0" baseline="0" noProof="0" err="1">
                <a:ln>
                  <a:noFill/>
                </a:ln>
                <a:solidFill>
                  <a:prstClr val="white">
                    <a:lumMod val="65000"/>
                  </a:prstClr>
                </a:solidFill>
                <a:effectLst/>
                <a:uLnTx/>
                <a:uFillTx/>
                <a:latin typeface="Arial"/>
                <a:ea typeface="+mn-ea"/>
                <a:cs typeface="+mn-cs"/>
              </a:rPr>
              <a:t>dupilumab</a:t>
            </a: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rPr>
              <a:t>. Disponible en: https://cima.aemps.es/cima/dochtml/ft/1171229006/ft_1171229006.html. Último acceso: septiembre 2024; 3. Ficha técnica </a:t>
            </a:r>
            <a:r>
              <a:rPr kumimoji="0" lang="es-ES" sz="700" b="0" i="0" u="none" strike="noStrike" kern="1200" cap="none" spc="0" normalizeH="0" baseline="0" noProof="0" err="1">
                <a:ln>
                  <a:noFill/>
                </a:ln>
                <a:solidFill>
                  <a:prstClr val="white">
                    <a:lumMod val="65000"/>
                  </a:prstClr>
                </a:solidFill>
                <a:effectLst/>
                <a:uLnTx/>
                <a:uFillTx/>
                <a:latin typeface="Arial"/>
                <a:ea typeface="+mn-ea"/>
                <a:cs typeface="+mn-cs"/>
              </a:rPr>
              <a:t>tralokinumab</a:t>
            </a: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rPr>
              <a:t>. Disponible en: https://cima.aemps.es/cima/dochtml/ft/1211554002/FT_1211554002.html. Último acceso: septiembre 2024.</a:t>
            </a:r>
            <a:endParaRPr kumimoji="0" lang="en-GB" sz="7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FBFBA4B5-B438-22A6-5789-A22BBCF750A2}"/>
              </a:ext>
            </a:extLst>
          </p:cNvPr>
          <p:cNvSpPr txBox="1"/>
          <p:nvPr/>
        </p:nvSpPr>
        <p:spPr>
          <a:xfrm>
            <a:off x="10055168" y="3114386"/>
            <a:ext cx="1418303" cy="461665"/>
          </a:xfrm>
          <a:prstGeom prst="rect">
            <a:avLst/>
          </a:prstGeom>
          <a:noFill/>
        </p:spPr>
        <p:txBody>
          <a:bodyPr wrap="square">
            <a:spAutoFit/>
          </a:bodyPr>
          <a:lstStyle/>
          <a:p>
            <a:r>
              <a:rPr lang="es-ES" sz="1200" b="1" kern="0" spc="-9">
                <a:solidFill>
                  <a:srgbClr val="22346A"/>
                </a:solidFill>
                <a:latin typeface="Arial"/>
                <a:cs typeface="Arial"/>
              </a:rPr>
              <a:t>Inyecciones totales al año</a:t>
            </a:r>
            <a:r>
              <a:rPr lang="es-ES" sz="1200">
                <a:effectLst/>
                <a:latin typeface="Segoe UI" panose="020B0502040204020203" pitchFamily="34" charset="0"/>
              </a:rPr>
              <a:t>*</a:t>
            </a:r>
            <a:endParaRPr lang="es-ES" sz="1200"/>
          </a:p>
        </p:txBody>
      </p:sp>
    </p:spTree>
    <p:extLst>
      <p:ext uri="{BB962C8B-B14F-4D97-AF65-F5344CB8AC3E}">
        <p14:creationId xmlns:p14="http://schemas.microsoft.com/office/powerpoint/2010/main" val="3751725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8375D78B-C9F7-AA9E-7BA9-87A9F17BDFB5}"/>
              </a:ext>
            </a:extLst>
          </p:cNvPr>
          <p:cNvSpPr>
            <a:spLocks noGrp="1"/>
          </p:cNvSpPr>
          <p:nvPr>
            <p:ph type="title"/>
          </p:nvPr>
        </p:nvSpPr>
        <p:spPr>
          <a:xfrm>
            <a:off x="541338" y="79375"/>
            <a:ext cx="10975604" cy="903288"/>
          </a:xfrm>
        </p:spPr>
        <p:txBody>
          <a:bodyPr>
            <a:noAutofit/>
          </a:bodyPr>
          <a:lstStyle/>
          <a:p>
            <a:r>
              <a:rPr lang="es-ES" sz="2500"/>
              <a:t>Diseño de ADvocate 1 y ADvocate 2 (lebrikizumab en monoterapia)</a:t>
            </a:r>
            <a:r>
              <a:rPr lang="es-ES" sz="2500" baseline="30000"/>
              <a:t>1,2</a:t>
            </a:r>
          </a:p>
        </p:txBody>
      </p:sp>
      <p:pic>
        <p:nvPicPr>
          <p:cNvPr id="6" name="Imagen 5" descr="Forma, Rectángulo&#10;&#10;Descripción generada automáticamente">
            <a:extLst>
              <a:ext uri="{FF2B5EF4-FFF2-40B4-BE49-F238E27FC236}">
                <a16:creationId xmlns:a16="http://schemas.microsoft.com/office/drawing/2014/main" id="{5EF03AED-9F65-43BF-815C-FFA915748900}"/>
              </a:ext>
            </a:extLst>
          </p:cNvPr>
          <p:cNvPicPr>
            <a:picLocks noChangeAspect="1"/>
          </p:cNvPicPr>
          <p:nvPr/>
        </p:nvPicPr>
        <p:blipFill>
          <a:blip r:embed="rId3"/>
          <a:stretch>
            <a:fillRect/>
          </a:stretch>
        </p:blipFill>
        <p:spPr>
          <a:xfrm>
            <a:off x="217916" y="1117076"/>
            <a:ext cx="1459172" cy="1004676"/>
          </a:xfrm>
          <a:prstGeom prst="rect">
            <a:avLst/>
          </a:prstGeom>
        </p:spPr>
      </p:pic>
      <p:sp>
        <p:nvSpPr>
          <p:cNvPr id="7" name="Rectángulo redondeado 6">
            <a:extLst>
              <a:ext uri="{FF2B5EF4-FFF2-40B4-BE49-F238E27FC236}">
                <a16:creationId xmlns:a16="http://schemas.microsoft.com/office/drawing/2014/main" id="{D51C1D5D-69A4-D4DC-0F7A-628342749F9C}"/>
              </a:ext>
            </a:extLst>
          </p:cNvPr>
          <p:cNvSpPr/>
          <p:nvPr/>
        </p:nvSpPr>
        <p:spPr>
          <a:xfrm>
            <a:off x="4514760" y="3713309"/>
            <a:ext cx="5838362" cy="1429119"/>
          </a:xfrm>
          <a:prstGeom prst="roundRect">
            <a:avLst>
              <a:gd name="adj" fmla="val 2921"/>
            </a:avLst>
          </a:prstGeom>
          <a:solidFill>
            <a:srgbClr val="CAF5A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Straight Connector 22">
            <a:extLst>
              <a:ext uri="{FF2B5EF4-FFF2-40B4-BE49-F238E27FC236}">
                <a16:creationId xmlns:a16="http://schemas.microsoft.com/office/drawing/2014/main" id="{68CAA88C-3ED2-5BAC-9849-D68D5F1B28AA}"/>
              </a:ext>
            </a:extLst>
          </p:cNvPr>
          <p:cNvCxnSpPr>
            <a:cxnSpLocks/>
          </p:cNvCxnSpPr>
          <p:nvPr/>
        </p:nvCxnSpPr>
        <p:spPr>
          <a:xfrm>
            <a:off x="637779" y="5150441"/>
            <a:ext cx="10879163" cy="0"/>
          </a:xfrm>
          <a:prstGeom prst="line">
            <a:avLst/>
          </a:prstGeom>
          <a:noFill/>
          <a:ln w="19050" cap="flat" cmpd="sng" algn="ctr">
            <a:solidFill>
              <a:srgbClr val="22346A"/>
            </a:solidFill>
            <a:prstDash val="solid"/>
            <a:miter lim="800000"/>
          </a:ln>
          <a:effectLst/>
        </p:spPr>
      </p:cxnSp>
      <p:cxnSp>
        <p:nvCxnSpPr>
          <p:cNvPr id="9" name="Straight Connector 57">
            <a:extLst>
              <a:ext uri="{FF2B5EF4-FFF2-40B4-BE49-F238E27FC236}">
                <a16:creationId xmlns:a16="http://schemas.microsoft.com/office/drawing/2014/main" id="{3956C352-6485-DC72-A933-F1D398F79DA0}"/>
              </a:ext>
            </a:extLst>
          </p:cNvPr>
          <p:cNvCxnSpPr>
            <a:cxnSpLocks/>
          </p:cNvCxnSpPr>
          <p:nvPr/>
        </p:nvCxnSpPr>
        <p:spPr>
          <a:xfrm>
            <a:off x="10353124" y="2041968"/>
            <a:ext cx="25671" cy="2946903"/>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266">
            <a:extLst>
              <a:ext uri="{FF2B5EF4-FFF2-40B4-BE49-F238E27FC236}">
                <a16:creationId xmlns:a16="http://schemas.microsoft.com/office/drawing/2014/main" id="{E88A3D42-C276-4B8E-A298-DAD42983C927}"/>
              </a:ext>
            </a:extLst>
          </p:cNvPr>
          <p:cNvCxnSpPr>
            <a:cxnSpLocks/>
          </p:cNvCxnSpPr>
          <p:nvPr/>
        </p:nvCxnSpPr>
        <p:spPr>
          <a:xfrm>
            <a:off x="4321720" y="3295909"/>
            <a:ext cx="1760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11" name="TextBox 18">
            <a:extLst>
              <a:ext uri="{FF2B5EF4-FFF2-40B4-BE49-F238E27FC236}">
                <a16:creationId xmlns:a16="http://schemas.microsoft.com/office/drawing/2014/main" id="{54D9A89B-54DD-9425-1861-BA57ADDCE1E4}"/>
              </a:ext>
            </a:extLst>
          </p:cNvPr>
          <p:cNvSpPr txBox="1"/>
          <p:nvPr/>
        </p:nvSpPr>
        <p:spPr>
          <a:xfrm>
            <a:off x="2220361" y="2901233"/>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cxnSp>
        <p:nvCxnSpPr>
          <p:cNvPr id="12" name="Straight Arrow Connector 6">
            <a:extLst>
              <a:ext uri="{FF2B5EF4-FFF2-40B4-BE49-F238E27FC236}">
                <a16:creationId xmlns:a16="http://schemas.microsoft.com/office/drawing/2014/main" id="{D2EEA537-5F1E-BA27-3E77-0D124019DF29}"/>
              </a:ext>
            </a:extLst>
          </p:cNvPr>
          <p:cNvCxnSpPr>
            <a:cxnSpLocks/>
          </p:cNvCxnSpPr>
          <p:nvPr/>
        </p:nvCxnSpPr>
        <p:spPr>
          <a:xfrm>
            <a:off x="7009758"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7">
            <a:extLst>
              <a:ext uri="{FF2B5EF4-FFF2-40B4-BE49-F238E27FC236}">
                <a16:creationId xmlns:a16="http://schemas.microsoft.com/office/drawing/2014/main" id="{7AB8051F-733E-56B9-5A68-A299BD60770A}"/>
              </a:ext>
            </a:extLst>
          </p:cNvPr>
          <p:cNvCxnSpPr>
            <a:cxnSpLocks/>
          </p:cNvCxnSpPr>
          <p:nvPr/>
        </p:nvCxnSpPr>
        <p:spPr>
          <a:xfrm>
            <a:off x="8319871"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8">
            <a:extLst>
              <a:ext uri="{FF2B5EF4-FFF2-40B4-BE49-F238E27FC236}">
                <a16:creationId xmlns:a16="http://schemas.microsoft.com/office/drawing/2014/main" id="{C661E23B-3692-8586-F4C6-857ABAF43842}"/>
              </a:ext>
            </a:extLst>
          </p:cNvPr>
          <p:cNvCxnSpPr>
            <a:cxnSpLocks/>
          </p:cNvCxnSpPr>
          <p:nvPr/>
        </p:nvCxnSpPr>
        <p:spPr>
          <a:xfrm>
            <a:off x="9629986" y="2466941"/>
            <a:ext cx="0" cy="1941858"/>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9">
            <a:extLst>
              <a:ext uri="{FF2B5EF4-FFF2-40B4-BE49-F238E27FC236}">
                <a16:creationId xmlns:a16="http://schemas.microsoft.com/office/drawing/2014/main" id="{BA885CE6-9A22-1D25-1B97-A0E2B9501F3B}"/>
              </a:ext>
            </a:extLst>
          </p:cNvPr>
          <p:cNvCxnSpPr>
            <a:cxnSpLocks/>
          </p:cNvCxnSpPr>
          <p:nvPr/>
        </p:nvCxnSpPr>
        <p:spPr>
          <a:xfrm>
            <a:off x="5698925" y="2466941"/>
            <a:ext cx="0" cy="1953380"/>
          </a:xfrm>
          <a:prstGeom prst="straightConnector1">
            <a:avLst/>
          </a:prstGeom>
          <a:ln>
            <a:solidFill>
              <a:srgbClr val="22346A"/>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Connector 19">
            <a:extLst>
              <a:ext uri="{FF2B5EF4-FFF2-40B4-BE49-F238E27FC236}">
                <a16:creationId xmlns:a16="http://schemas.microsoft.com/office/drawing/2014/main" id="{AB12D3C1-CC14-8A37-FA46-1A89BFCAE651}"/>
              </a:ext>
            </a:extLst>
          </p:cNvPr>
          <p:cNvCxnSpPr>
            <a:cxnSpLocks/>
          </p:cNvCxnSpPr>
          <p:nvPr/>
        </p:nvCxnSpPr>
        <p:spPr>
          <a:xfrm>
            <a:off x="1738003" y="3378317"/>
            <a:ext cx="25672" cy="1610554"/>
          </a:xfrm>
          <a:prstGeom prst="line">
            <a:avLst/>
          </a:prstGeom>
          <a:ln w="19050">
            <a:solidFill>
              <a:srgbClr val="22346A"/>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20">
            <a:extLst>
              <a:ext uri="{FF2B5EF4-FFF2-40B4-BE49-F238E27FC236}">
                <a16:creationId xmlns:a16="http://schemas.microsoft.com/office/drawing/2014/main" id="{5EA6188E-8B29-26B5-ACB0-29D50B0AB891}"/>
              </a:ext>
            </a:extLst>
          </p:cNvPr>
          <p:cNvCxnSpPr>
            <a:cxnSpLocks/>
          </p:cNvCxnSpPr>
          <p:nvPr/>
        </p:nvCxnSpPr>
        <p:spPr>
          <a:xfrm>
            <a:off x="1018866" y="2801391"/>
            <a:ext cx="522035" cy="2821"/>
          </a:xfrm>
          <a:prstGeom prst="line">
            <a:avLst/>
          </a:prstGeom>
          <a:noFill/>
          <a:ln w="19050" cap="flat" cmpd="sng" algn="ctr">
            <a:solidFill>
              <a:srgbClr val="22346A"/>
            </a:solidFill>
            <a:prstDash val="solid"/>
            <a:miter lim="800000"/>
          </a:ln>
          <a:effectLst/>
        </p:spPr>
      </p:cxnSp>
      <p:sp>
        <p:nvSpPr>
          <p:cNvPr id="18" name="TextBox 21">
            <a:extLst>
              <a:ext uri="{FF2B5EF4-FFF2-40B4-BE49-F238E27FC236}">
                <a16:creationId xmlns:a16="http://schemas.microsoft.com/office/drawing/2014/main" id="{B34B64E0-A06E-6A16-AD37-F398DE93F58D}"/>
              </a:ext>
            </a:extLst>
          </p:cNvPr>
          <p:cNvSpPr txBox="1"/>
          <p:nvPr/>
        </p:nvSpPr>
        <p:spPr>
          <a:xfrm rot="16200000">
            <a:off x="-47886" y="2639763"/>
            <a:ext cx="1810248" cy="323256"/>
          </a:xfrm>
          <a:prstGeom prst="roundRect">
            <a:avLst>
              <a:gd name="adj" fmla="val 50000"/>
            </a:avLst>
          </a:prstGeom>
          <a:solidFill>
            <a:srgbClr val="FFFFFF"/>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Selección</a:t>
            </a:r>
          </a:p>
        </p:txBody>
      </p:sp>
      <p:sp>
        <p:nvSpPr>
          <p:cNvPr id="19" name="Rectangle 42">
            <a:extLst>
              <a:ext uri="{FF2B5EF4-FFF2-40B4-BE49-F238E27FC236}">
                <a16:creationId xmlns:a16="http://schemas.microsoft.com/office/drawing/2014/main" id="{40024911-FA45-5AE6-81C6-876BC0C7E30A}"/>
              </a:ext>
            </a:extLst>
          </p:cNvPr>
          <p:cNvSpPr/>
          <p:nvPr/>
        </p:nvSpPr>
        <p:spPr>
          <a:xfrm>
            <a:off x="5131666" y="2660332"/>
            <a:ext cx="5200937" cy="360777"/>
          </a:xfrm>
          <a:prstGeom prst="roundRect">
            <a:avLst>
              <a:gd name="adj" fmla="val 50000"/>
            </a:avLst>
          </a:prstGeom>
          <a:solidFill>
            <a:srgbClr val="003867"/>
          </a:solidFill>
          <a:ln w="3175" cap="flat" cmpd="sng" algn="ctr">
            <a:noFill/>
            <a:prstDash val="solid"/>
          </a:ln>
          <a:effectLst/>
        </p:spPr>
        <p:txBody>
          <a:bodyPr wrap="square" lIns="0" tIns="0" rIns="0" bIns="0" anchor="ctr" anchorCtr="0">
            <a:noAutofit/>
          </a:bodyPr>
          <a:lstStyle/>
          <a:p>
            <a:pPr algn="ctr" defTabSz="914377"/>
            <a:r>
              <a:rPr lang="en-US" sz="1050" b="1" kern="0">
                <a:solidFill>
                  <a:srgbClr val="FFFFFF"/>
                </a:solidFill>
                <a:latin typeface="Arial"/>
                <a:cs typeface="Arial"/>
              </a:rPr>
              <a:t>LEB 250 mg C4S, N=118</a:t>
            </a:r>
          </a:p>
        </p:txBody>
      </p:sp>
      <p:sp>
        <p:nvSpPr>
          <p:cNvPr id="20" name="Rectangle 46">
            <a:extLst>
              <a:ext uri="{FF2B5EF4-FFF2-40B4-BE49-F238E27FC236}">
                <a16:creationId xmlns:a16="http://schemas.microsoft.com/office/drawing/2014/main" id="{45894BD0-79B8-B1A7-03CE-CF448AA5B640}"/>
              </a:ext>
            </a:extLst>
          </p:cNvPr>
          <p:cNvSpPr/>
          <p:nvPr/>
        </p:nvSpPr>
        <p:spPr>
          <a:xfrm>
            <a:off x="460641" y="4252504"/>
            <a:ext cx="1213019" cy="635939"/>
          </a:xfrm>
          <a:prstGeom prst="rect">
            <a:avLst/>
          </a:prstGeom>
          <a:noFill/>
        </p:spPr>
        <p:txBody>
          <a:bodyPr wrap="square" lIns="0" tIns="0" rIns="0" bIns="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22346A"/>
                </a:solidFill>
                <a:effectLst/>
                <a:uLnTx/>
                <a:uFillTx/>
                <a:latin typeface="Arial"/>
                <a:ea typeface="+mn-ea"/>
                <a:cs typeface="+mn-cs"/>
              </a:rPr>
              <a:t>DA </a:t>
            </a:r>
            <a:r>
              <a:rPr kumimoji="0" lang="es-ES" sz="800" b="0" i="0" u="none" strike="noStrike" kern="0" cap="none" spc="0" normalizeH="0" baseline="0" noProof="0">
                <a:ln>
                  <a:noFill/>
                </a:ln>
                <a:solidFill>
                  <a:srgbClr val="22346A"/>
                </a:solidFill>
                <a:effectLst/>
                <a:uLnTx/>
                <a:uFillTx/>
                <a:latin typeface="Arial"/>
                <a:ea typeface="+mn-ea"/>
                <a:cs typeface="+mn-cs"/>
              </a:rPr>
              <a:t>moderada-grave</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Edad </a:t>
            </a: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≥12 años</a:t>
            </a:r>
            <a:b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0" i="0" u="none" strike="noStrike" kern="0" cap="none" spc="0" normalizeH="0" baseline="0" noProof="0">
                <a:ln>
                  <a:noFill/>
                </a:ln>
                <a:solidFill>
                  <a:srgbClr val="22346A"/>
                </a:solidFill>
                <a:effectLst/>
                <a:uLnTx/>
                <a:uFillTx/>
                <a:latin typeface="Arial"/>
                <a:ea typeface="+mn-ea"/>
                <a:cs typeface="Arial" panose="020B0604020202020204" pitchFamily="34" charset="0"/>
              </a:rPr>
              <a:t>Peso ≥40 kg</a:t>
            </a:r>
          </a:p>
          <a:p>
            <a:pPr marL="0" marR="0" lvl="0" indent="0" defTabSz="914377" rtl="0" eaLnBrk="1" fontAlgn="auto" latinLnBrk="0" hangingPunct="1">
              <a:lnSpc>
                <a:spcPct val="100000"/>
              </a:lnSpc>
              <a:spcBef>
                <a:spcPts val="0"/>
              </a:spcBef>
              <a:spcAft>
                <a:spcPts val="0"/>
              </a:spcAft>
              <a:buClrTx/>
              <a:buSzTx/>
              <a:buFontTx/>
              <a:buNone/>
              <a:tabLst/>
              <a:defRPr/>
            </a:pPr>
            <a:r>
              <a:rPr kumimoji="0" lang="es-ES" sz="800" b="0" i="0" u="none" strike="noStrike" kern="0" cap="none" spc="0" normalizeH="0" baseline="0" noProof="0">
                <a:ln>
                  <a:noFill/>
                </a:ln>
                <a:solidFill>
                  <a:srgbClr val="22346A"/>
                </a:solidFill>
                <a:effectLst/>
                <a:uLnTx/>
                <a:uFillTx/>
                <a:latin typeface="Arial"/>
                <a:ea typeface="+mn-ea"/>
                <a:cs typeface="+mn-cs"/>
              </a:rPr>
              <a:t>Terapia tópica insuficiente o desaconsejable</a:t>
            </a:r>
          </a:p>
        </p:txBody>
      </p:sp>
      <p:sp>
        <p:nvSpPr>
          <p:cNvPr id="21" name="Rectangle 49">
            <a:extLst>
              <a:ext uri="{FF2B5EF4-FFF2-40B4-BE49-F238E27FC236}">
                <a16:creationId xmlns:a16="http://schemas.microsoft.com/office/drawing/2014/main" id="{64BF1EB0-6C3F-5EE5-5189-60570FBD97CA}"/>
              </a:ext>
            </a:extLst>
          </p:cNvPr>
          <p:cNvSpPr/>
          <p:nvPr/>
        </p:nvSpPr>
        <p:spPr>
          <a:xfrm>
            <a:off x="5432810" y="3826529"/>
            <a:ext cx="4502901" cy="247835"/>
          </a:xfrm>
          <a:prstGeom prst="roundRect">
            <a:avLst>
              <a:gd name="adj" fmla="val 50000"/>
            </a:avLst>
          </a:prstGeom>
          <a:solidFill>
            <a:schemeClr val="bg1"/>
          </a:solidFill>
          <a:ln w="12700" cap="flat" cmpd="sng" algn="ctr">
            <a:solidFill>
              <a:srgbClr val="22346A"/>
            </a:solidFill>
            <a:prstDash val="solid"/>
          </a:ln>
          <a:effectLst/>
        </p:spPr>
        <p:txBody>
          <a:bodyPr lIns="91440" tIns="45720" rIns="91440" bIns="45720" rtlCol="0" anchor="ctr">
            <a:no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Los pacientes no respondedores (&lt;EASI 50) pasan al </a:t>
            </a:r>
            <a:r>
              <a:rPr kumimoji="0" lang="es-ES" sz="1000" b="1" i="0" u="none" strike="noStrike" kern="0" cap="none" spc="0" normalizeH="0" baseline="0" noProof="0">
                <a:ln>
                  <a:noFill/>
                </a:ln>
                <a:solidFill>
                  <a:srgbClr val="22346A"/>
                </a:solidFill>
                <a:effectLst/>
                <a:uLnTx/>
                <a:uFillTx/>
                <a:latin typeface="Arial"/>
                <a:ea typeface="+mn-lt"/>
                <a:cs typeface="Arial"/>
              </a:rPr>
              <a:t>brazo de escape</a:t>
            </a:r>
            <a:endParaRPr kumimoji="0" lang="es-ES" sz="1000" b="1" i="0" u="none" strike="noStrike" kern="0" cap="none" spc="0" normalizeH="0" baseline="0" noProof="0">
              <a:ln>
                <a:noFill/>
              </a:ln>
              <a:solidFill>
                <a:srgbClr val="22346A"/>
              </a:solidFill>
              <a:effectLst/>
              <a:uLnTx/>
              <a:uFillTx/>
              <a:latin typeface="Arial"/>
              <a:ea typeface="+mn-ea"/>
              <a:cs typeface="+mn-cs"/>
            </a:endParaRPr>
          </a:p>
        </p:txBody>
      </p:sp>
      <p:sp>
        <p:nvSpPr>
          <p:cNvPr id="22" name="Arrow: Down 58">
            <a:extLst>
              <a:ext uri="{FF2B5EF4-FFF2-40B4-BE49-F238E27FC236}">
                <a16:creationId xmlns:a16="http://schemas.microsoft.com/office/drawing/2014/main" id="{AF0CC594-4502-E988-F578-56527556EB00}"/>
              </a:ext>
            </a:extLst>
          </p:cNvPr>
          <p:cNvSpPr/>
          <p:nvPr/>
        </p:nvSpPr>
        <p:spPr>
          <a:xfrm rot="5400000" flipV="1">
            <a:off x="10992010" y="2961075"/>
            <a:ext cx="298428" cy="1563676"/>
          </a:xfrm>
          <a:prstGeom prst="downArrow">
            <a:avLst>
              <a:gd name="adj1" fmla="val 46807"/>
              <a:gd name="adj2" fmla="val 72884"/>
            </a:avLst>
          </a:prstGeom>
          <a:solidFill>
            <a:srgbClr val="22346A"/>
          </a:solidFill>
          <a:ln w="12700" cap="flat" cmpd="sng" algn="ctr">
            <a:noFill/>
            <a:prstDash val="solid"/>
            <a:miter lim="800000"/>
          </a:ln>
          <a:effectLst/>
        </p:spPr>
        <p:txBody>
          <a:bodyPr rtlCol="0" anchor="ctr">
            <a:noAutofit/>
          </a:bodyPr>
          <a:lstStyle/>
          <a:p>
            <a:pPr algn="ctr" defTabSz="914377"/>
            <a:endParaRPr lang="en-US" sz="933" kern="0">
              <a:solidFill>
                <a:prstClr val="white"/>
              </a:solidFill>
              <a:latin typeface="Arial"/>
            </a:endParaRPr>
          </a:p>
        </p:txBody>
      </p:sp>
      <p:grpSp>
        <p:nvGrpSpPr>
          <p:cNvPr id="23" name="Group 60">
            <a:extLst>
              <a:ext uri="{FF2B5EF4-FFF2-40B4-BE49-F238E27FC236}">
                <a16:creationId xmlns:a16="http://schemas.microsoft.com/office/drawing/2014/main" id="{5BA049AA-CD78-1EEB-308F-ACBE3D26A07C}"/>
              </a:ext>
            </a:extLst>
          </p:cNvPr>
          <p:cNvGrpSpPr/>
          <p:nvPr/>
        </p:nvGrpSpPr>
        <p:grpSpPr>
          <a:xfrm>
            <a:off x="460641" y="3909713"/>
            <a:ext cx="470117" cy="271567"/>
            <a:chOff x="600074" y="3805874"/>
            <a:chExt cx="492365" cy="284418"/>
          </a:xfrm>
          <a:solidFill>
            <a:srgbClr val="22346A"/>
          </a:solidFill>
        </p:grpSpPr>
        <p:grpSp>
          <p:nvGrpSpPr>
            <p:cNvPr id="24" name="Group 61">
              <a:extLst>
                <a:ext uri="{FF2B5EF4-FFF2-40B4-BE49-F238E27FC236}">
                  <a16:creationId xmlns:a16="http://schemas.microsoft.com/office/drawing/2014/main" id="{201D6209-34D4-61C5-F7CF-1724817B63C2}"/>
                </a:ext>
              </a:extLst>
            </p:cNvPr>
            <p:cNvGrpSpPr/>
            <p:nvPr/>
          </p:nvGrpSpPr>
          <p:grpSpPr>
            <a:xfrm>
              <a:off x="600074" y="3806180"/>
              <a:ext cx="368172" cy="284112"/>
              <a:chOff x="965011" y="3785101"/>
              <a:chExt cx="493724" cy="381000"/>
            </a:xfrm>
            <a:grpFill/>
          </p:grpSpPr>
          <p:sp>
            <p:nvSpPr>
              <p:cNvPr id="28" name="Graphic 16" descr="Group of people outline">
                <a:extLst>
                  <a:ext uri="{FF2B5EF4-FFF2-40B4-BE49-F238E27FC236}">
                    <a16:creationId xmlns:a16="http://schemas.microsoft.com/office/drawing/2014/main" id="{32C219B9-A555-0D62-BBF7-C62445761E90}"/>
                  </a:ext>
                </a:extLst>
              </p:cNvPr>
              <p:cNvSpPr/>
              <p:nvPr/>
            </p:nvSpPr>
            <p:spPr>
              <a:xfrm>
                <a:off x="9650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5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5"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9" name="Graphic 16" descr="Group of people outline">
                <a:extLst>
                  <a:ext uri="{FF2B5EF4-FFF2-40B4-BE49-F238E27FC236}">
                    <a16:creationId xmlns:a16="http://schemas.microsoft.com/office/drawing/2014/main" id="{BD1EB64D-6245-95C9-41B6-7D1A15144BF7}"/>
                  </a:ext>
                </a:extLst>
              </p:cNvPr>
              <p:cNvSpPr/>
              <p:nvPr/>
            </p:nvSpPr>
            <p:spPr>
              <a:xfrm>
                <a:off x="1002271" y="3785101"/>
                <a:ext cx="76199" cy="76200"/>
              </a:xfrm>
              <a:custGeom>
                <a:avLst/>
                <a:gdLst>
                  <a:gd name="connsiteX0" fmla="*/ 38100 w 76199"/>
                  <a:gd name="connsiteY0" fmla="*/ 76200 h 76200"/>
                  <a:gd name="connsiteX1" fmla="*/ 76200 w 76199"/>
                  <a:gd name="connsiteY1" fmla="*/ 38100 h 76200"/>
                  <a:gd name="connsiteX2" fmla="*/ 38100 w 76199"/>
                  <a:gd name="connsiteY2" fmla="*/ 0 h 76200"/>
                  <a:gd name="connsiteX3" fmla="*/ 0 w 76199"/>
                  <a:gd name="connsiteY3" fmla="*/ 38100 h 76200"/>
                  <a:gd name="connsiteX4" fmla="*/ 38100 w 76199"/>
                  <a:gd name="connsiteY4" fmla="*/ 76200 h 76200"/>
                  <a:gd name="connsiteX5" fmla="*/ 38100 w 76199"/>
                  <a:gd name="connsiteY5" fmla="*/ 19050 h 76200"/>
                  <a:gd name="connsiteX6" fmla="*/ 57150 w 76199"/>
                  <a:gd name="connsiteY6" fmla="*/ 38100 h 76200"/>
                  <a:gd name="connsiteX7" fmla="*/ 38100 w 76199"/>
                  <a:gd name="connsiteY7" fmla="*/ 57150 h 76200"/>
                  <a:gd name="connsiteX8" fmla="*/ 19050 w 76199"/>
                  <a:gd name="connsiteY8" fmla="*/ 38100 h 76200"/>
                  <a:gd name="connsiteX9" fmla="*/ 38100 w 76199"/>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199"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0" name="Graphic 16" descr="Group of people outline">
                <a:extLst>
                  <a:ext uri="{FF2B5EF4-FFF2-40B4-BE49-F238E27FC236}">
                    <a16:creationId xmlns:a16="http://schemas.microsoft.com/office/drawing/2014/main" id="{99AB47E7-8A46-C47D-9690-8B6CDEA5C112}"/>
                  </a:ext>
                </a:extLst>
              </p:cNvPr>
              <p:cNvSpPr/>
              <p:nvPr/>
            </p:nvSpPr>
            <p:spPr>
              <a:xfrm>
                <a:off x="1011796" y="3918451"/>
                <a:ext cx="57149" cy="247240"/>
              </a:xfrm>
              <a:custGeom>
                <a:avLst/>
                <a:gdLst>
                  <a:gd name="connsiteX0" fmla="*/ 19050 w 57149"/>
                  <a:gd name="connsiteY0" fmla="*/ 38100 h 247240"/>
                  <a:gd name="connsiteX1" fmla="*/ 19050 w 57149"/>
                  <a:gd name="connsiteY1" fmla="*/ 9525 h 247240"/>
                  <a:gd name="connsiteX2" fmla="*/ 9525 w 57149"/>
                  <a:gd name="connsiteY2" fmla="*/ 0 h 247240"/>
                  <a:gd name="connsiteX3" fmla="*/ 0 w 57149"/>
                  <a:gd name="connsiteY3" fmla="*/ 9525 h 247240"/>
                  <a:gd name="connsiteX4" fmla="*/ 0 w 57149"/>
                  <a:gd name="connsiteY4" fmla="*/ 247240 h 247240"/>
                  <a:gd name="connsiteX5" fmla="*/ 19050 w 57149"/>
                  <a:gd name="connsiteY5" fmla="*/ 247240 h 247240"/>
                  <a:gd name="connsiteX6" fmla="*/ 19050 w 57149"/>
                  <a:gd name="connsiteY6" fmla="*/ 114300 h 247240"/>
                  <a:gd name="connsiteX7" fmla="*/ 38100 w 57149"/>
                  <a:gd name="connsiteY7" fmla="*/ 114300 h 247240"/>
                  <a:gd name="connsiteX8" fmla="*/ 38100 w 57149"/>
                  <a:gd name="connsiteY8" fmla="*/ 247240 h 247240"/>
                  <a:gd name="connsiteX9" fmla="*/ 57150 w 57149"/>
                  <a:gd name="connsiteY9" fmla="*/ 247240 h 247240"/>
                  <a:gd name="connsiteX10" fmla="*/ 57150 w 57149"/>
                  <a:gd name="connsiteY10" fmla="*/ 38100 h 247240"/>
                  <a:gd name="connsiteX11" fmla="*/ 57150 w 57149"/>
                  <a:gd name="connsiteY11" fmla="*/ 38100 h 247240"/>
                  <a:gd name="connsiteX12" fmla="*/ 57150 w 57149"/>
                  <a:gd name="connsiteY12" fmla="*/ 9525 h 247240"/>
                  <a:gd name="connsiteX13" fmla="*/ 47625 w 57149"/>
                  <a:gd name="connsiteY13" fmla="*/ 0 h 247240"/>
                  <a:gd name="connsiteX14" fmla="*/ 38100 w 57149"/>
                  <a:gd name="connsiteY14" fmla="*/ 9525 h 247240"/>
                  <a:gd name="connsiteX15" fmla="*/ 38100 w 57149"/>
                  <a:gd name="connsiteY15" fmla="*/ 95250 h 247240"/>
                  <a:gd name="connsiteX16" fmla="*/ 19050 w 57149"/>
                  <a:gd name="connsiteY16" fmla="*/ 95250 h 247240"/>
                  <a:gd name="connsiteX17" fmla="*/ 19050 w 57149"/>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9"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1" name="Graphic 16" descr="Group of people outline">
                <a:extLst>
                  <a:ext uri="{FF2B5EF4-FFF2-40B4-BE49-F238E27FC236}">
                    <a16:creationId xmlns:a16="http://schemas.microsoft.com/office/drawing/2014/main" id="{C78710E0-5196-81BC-AF69-44AB38D0392F}"/>
                  </a:ext>
                </a:extLst>
              </p:cNvPr>
              <p:cNvSpPr/>
              <p:nvPr/>
            </p:nvSpPr>
            <p:spPr>
              <a:xfrm>
                <a:off x="1307911" y="3870835"/>
                <a:ext cx="150824" cy="152390"/>
              </a:xfrm>
              <a:custGeom>
                <a:avLst/>
                <a:gdLst>
                  <a:gd name="connsiteX0" fmla="*/ 134948 w 150824"/>
                  <a:gd name="connsiteY0" fmla="*/ 29023 h 152390"/>
                  <a:gd name="connsiteX1" fmla="*/ 127195 w 150824"/>
                  <a:gd name="connsiteY1" fmla="*/ 17050 h 152390"/>
                  <a:gd name="connsiteX2" fmla="*/ 99134 w 150824"/>
                  <a:gd name="connsiteY2" fmla="*/ 3363 h 152390"/>
                  <a:gd name="connsiteX3" fmla="*/ 51757 w 150824"/>
                  <a:gd name="connsiteY3" fmla="*/ 3363 h 152390"/>
                  <a:gd name="connsiteX4" fmla="*/ 23649 w 150824"/>
                  <a:gd name="connsiteY4" fmla="*/ 17069 h 152390"/>
                  <a:gd name="connsiteX5" fmla="*/ 15876 w 150824"/>
                  <a:gd name="connsiteY5" fmla="*/ 29051 h 152390"/>
                  <a:gd name="connsiteX6" fmla="*/ 15686 w 150824"/>
                  <a:gd name="connsiteY6" fmla="*/ 30004 h 152390"/>
                  <a:gd name="connsiteX7" fmla="*/ 93 w 150824"/>
                  <a:gd name="connsiteY7" fmla="*/ 141542 h 152390"/>
                  <a:gd name="connsiteX8" fmla="*/ 8199 w 150824"/>
                  <a:gd name="connsiteY8" fmla="*/ 152295 h 152390"/>
                  <a:gd name="connsiteX9" fmla="*/ 9523 w 150824"/>
                  <a:gd name="connsiteY9" fmla="*/ 152391 h 152390"/>
                  <a:gd name="connsiteX10" fmla="*/ 18943 w 150824"/>
                  <a:gd name="connsiteY10" fmla="*/ 144190 h 152390"/>
                  <a:gd name="connsiteX11" fmla="*/ 34460 w 150824"/>
                  <a:gd name="connsiteY11" fmla="*/ 33271 h 152390"/>
                  <a:gd name="connsiteX12" fmla="*/ 35069 w 150824"/>
                  <a:gd name="connsiteY12" fmla="*/ 32319 h 152390"/>
                  <a:gd name="connsiteX13" fmla="*/ 56710 w 150824"/>
                  <a:gd name="connsiteY13" fmla="*/ 21765 h 152390"/>
                  <a:gd name="connsiteX14" fmla="*/ 94162 w 150824"/>
                  <a:gd name="connsiteY14" fmla="*/ 21765 h 152390"/>
                  <a:gd name="connsiteX15" fmla="*/ 115746 w 150824"/>
                  <a:gd name="connsiteY15" fmla="*/ 32300 h 152390"/>
                  <a:gd name="connsiteX16" fmla="*/ 116356 w 150824"/>
                  <a:gd name="connsiteY16" fmla="*/ 33252 h 152390"/>
                  <a:gd name="connsiteX17" fmla="*/ 131872 w 150824"/>
                  <a:gd name="connsiteY17" fmla="*/ 144161 h 152390"/>
                  <a:gd name="connsiteX18" fmla="*/ 141282 w 150824"/>
                  <a:gd name="connsiteY18" fmla="*/ 152362 h 152390"/>
                  <a:gd name="connsiteX19" fmla="*/ 142625 w 150824"/>
                  <a:gd name="connsiteY19" fmla="*/ 152267 h 152390"/>
                  <a:gd name="connsiteX20" fmla="*/ 150731 w 150824"/>
                  <a:gd name="connsiteY20" fmla="*/ 141513 h 152390"/>
                  <a:gd name="connsiteX21" fmla="*/ 135148 w 150824"/>
                  <a:gd name="connsiteY21" fmla="*/ 30014 h 152390"/>
                  <a:gd name="connsiteX22" fmla="*/ 134948 w 150824"/>
                  <a:gd name="connsiteY22" fmla="*/ 29023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824" h="152390">
                    <a:moveTo>
                      <a:pt x="134948" y="29023"/>
                    </a:moveTo>
                    <a:cubicBezTo>
                      <a:pt x="133848" y="24246"/>
                      <a:pt x="131104" y="20008"/>
                      <a:pt x="127195" y="17050"/>
                    </a:cubicBezTo>
                    <a:cubicBezTo>
                      <a:pt x="118794" y="10749"/>
                      <a:pt x="109271" y="6104"/>
                      <a:pt x="99134" y="3363"/>
                    </a:cubicBezTo>
                    <a:cubicBezTo>
                      <a:pt x="83660" y="-1121"/>
                      <a:pt x="67231" y="-1121"/>
                      <a:pt x="51757" y="3363"/>
                    </a:cubicBezTo>
                    <a:cubicBezTo>
                      <a:pt x="41601" y="6103"/>
                      <a:pt x="32061" y="10755"/>
                      <a:pt x="23649" y="17069"/>
                    </a:cubicBezTo>
                    <a:cubicBezTo>
                      <a:pt x="19730" y="20026"/>
                      <a:pt x="16978" y="24268"/>
                      <a:pt x="15876" y="29051"/>
                    </a:cubicBezTo>
                    <a:cubicBezTo>
                      <a:pt x="15800" y="29375"/>
                      <a:pt x="15733" y="29709"/>
                      <a:pt x="15686" y="30004"/>
                    </a:cubicBezTo>
                    <a:lnTo>
                      <a:pt x="93" y="141542"/>
                    </a:lnTo>
                    <a:cubicBezTo>
                      <a:pt x="-636" y="146749"/>
                      <a:pt x="2992" y="151563"/>
                      <a:pt x="8199" y="152295"/>
                    </a:cubicBezTo>
                    <a:cubicBezTo>
                      <a:pt x="8637" y="152359"/>
                      <a:pt x="9080" y="152391"/>
                      <a:pt x="9523" y="152391"/>
                    </a:cubicBezTo>
                    <a:cubicBezTo>
                      <a:pt x="14267" y="152385"/>
                      <a:pt x="18284" y="148888"/>
                      <a:pt x="18943" y="144190"/>
                    </a:cubicBezTo>
                    <a:lnTo>
                      <a:pt x="34460" y="33271"/>
                    </a:lnTo>
                    <a:cubicBezTo>
                      <a:pt x="34547" y="32893"/>
                      <a:pt x="34762" y="32557"/>
                      <a:pt x="35069" y="32319"/>
                    </a:cubicBezTo>
                    <a:cubicBezTo>
                      <a:pt x="41546" y="27457"/>
                      <a:pt x="48891" y="23876"/>
                      <a:pt x="56710" y="21765"/>
                    </a:cubicBezTo>
                    <a:cubicBezTo>
                      <a:pt x="68933" y="18158"/>
                      <a:pt x="81939" y="18158"/>
                      <a:pt x="94162" y="21765"/>
                    </a:cubicBezTo>
                    <a:cubicBezTo>
                      <a:pt x="101960" y="23874"/>
                      <a:pt x="109286" y="27448"/>
                      <a:pt x="115746" y="32300"/>
                    </a:cubicBezTo>
                    <a:cubicBezTo>
                      <a:pt x="116053" y="32538"/>
                      <a:pt x="116268" y="32874"/>
                      <a:pt x="116356" y="33252"/>
                    </a:cubicBezTo>
                    <a:lnTo>
                      <a:pt x="131872" y="144161"/>
                    </a:lnTo>
                    <a:cubicBezTo>
                      <a:pt x="132531" y="148856"/>
                      <a:pt x="136542" y="152352"/>
                      <a:pt x="141282" y="152362"/>
                    </a:cubicBezTo>
                    <a:cubicBezTo>
                      <a:pt x="141732" y="152363"/>
                      <a:pt x="142181" y="152332"/>
                      <a:pt x="142625" y="152267"/>
                    </a:cubicBezTo>
                    <a:cubicBezTo>
                      <a:pt x="147833" y="151534"/>
                      <a:pt x="151461" y="146720"/>
                      <a:pt x="150731" y="141513"/>
                    </a:cubicBezTo>
                    <a:lnTo>
                      <a:pt x="135148" y="30014"/>
                    </a:lnTo>
                    <a:cubicBezTo>
                      <a:pt x="135101" y="29680"/>
                      <a:pt x="135034" y="29349"/>
                      <a:pt x="134948" y="29023"/>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2" name="Graphic 16" descr="Group of people outline">
                <a:extLst>
                  <a:ext uri="{FF2B5EF4-FFF2-40B4-BE49-F238E27FC236}">
                    <a16:creationId xmlns:a16="http://schemas.microsoft.com/office/drawing/2014/main" id="{4910EE35-FAE4-0A0D-D940-23CB34F80FEE}"/>
                  </a:ext>
                </a:extLst>
              </p:cNvPr>
              <p:cNvSpPr/>
              <p:nvPr/>
            </p:nvSpPr>
            <p:spPr>
              <a:xfrm>
                <a:off x="1345171"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3" name="Graphic 16" descr="Group of people outline">
                <a:extLst>
                  <a:ext uri="{FF2B5EF4-FFF2-40B4-BE49-F238E27FC236}">
                    <a16:creationId xmlns:a16="http://schemas.microsoft.com/office/drawing/2014/main" id="{9CE7AC28-F0E2-3A3E-686E-351350725C82}"/>
                  </a:ext>
                </a:extLst>
              </p:cNvPr>
              <p:cNvSpPr/>
              <p:nvPr/>
            </p:nvSpPr>
            <p:spPr>
              <a:xfrm>
                <a:off x="1137319" y="3870835"/>
                <a:ext cx="150843" cy="152390"/>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4" name="Graphic 16" descr="Group of people outline">
                <a:extLst>
                  <a:ext uri="{FF2B5EF4-FFF2-40B4-BE49-F238E27FC236}">
                    <a16:creationId xmlns:a16="http://schemas.microsoft.com/office/drawing/2014/main" id="{FF6730FE-DE07-04D7-1EC5-56E6BF5B4613}"/>
                  </a:ext>
                </a:extLst>
              </p:cNvPr>
              <p:cNvSpPr/>
              <p:nvPr/>
            </p:nvSpPr>
            <p:spPr>
              <a:xfrm>
                <a:off x="1174560" y="3785101"/>
                <a:ext cx="76200" cy="76200"/>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5" name="Graphic 16" descr="Group of people outline">
                <a:extLst>
                  <a:ext uri="{FF2B5EF4-FFF2-40B4-BE49-F238E27FC236}">
                    <a16:creationId xmlns:a16="http://schemas.microsoft.com/office/drawing/2014/main" id="{FE1A09B3-C2C8-9F0D-019B-3A7FCBB4836D}"/>
                  </a:ext>
                </a:extLst>
              </p:cNvPr>
              <p:cNvSpPr/>
              <p:nvPr/>
            </p:nvSpPr>
            <p:spPr>
              <a:xfrm>
                <a:off x="1354696" y="3918451"/>
                <a:ext cx="57150" cy="247240"/>
              </a:xfrm>
              <a:custGeom>
                <a:avLst/>
                <a:gdLst>
                  <a:gd name="connsiteX0" fmla="*/ 19050 w 57150"/>
                  <a:gd name="connsiteY0" fmla="*/ 38100 h 247240"/>
                  <a:gd name="connsiteX1" fmla="*/ 19050 w 57150"/>
                  <a:gd name="connsiteY1" fmla="*/ 9525 h 247240"/>
                  <a:gd name="connsiteX2" fmla="*/ 9525 w 57150"/>
                  <a:gd name="connsiteY2" fmla="*/ 0 h 247240"/>
                  <a:gd name="connsiteX3" fmla="*/ 0 w 57150"/>
                  <a:gd name="connsiteY3" fmla="*/ 9525 h 247240"/>
                  <a:gd name="connsiteX4" fmla="*/ 0 w 57150"/>
                  <a:gd name="connsiteY4" fmla="*/ 247240 h 247240"/>
                  <a:gd name="connsiteX5" fmla="*/ 19050 w 57150"/>
                  <a:gd name="connsiteY5" fmla="*/ 247240 h 247240"/>
                  <a:gd name="connsiteX6" fmla="*/ 19050 w 57150"/>
                  <a:gd name="connsiteY6" fmla="*/ 114300 h 247240"/>
                  <a:gd name="connsiteX7" fmla="*/ 38100 w 57150"/>
                  <a:gd name="connsiteY7" fmla="*/ 114300 h 247240"/>
                  <a:gd name="connsiteX8" fmla="*/ 38100 w 57150"/>
                  <a:gd name="connsiteY8" fmla="*/ 247240 h 247240"/>
                  <a:gd name="connsiteX9" fmla="*/ 57150 w 57150"/>
                  <a:gd name="connsiteY9" fmla="*/ 247240 h 247240"/>
                  <a:gd name="connsiteX10" fmla="*/ 57150 w 57150"/>
                  <a:gd name="connsiteY10" fmla="*/ 38100 h 247240"/>
                  <a:gd name="connsiteX11" fmla="*/ 57150 w 57150"/>
                  <a:gd name="connsiteY11" fmla="*/ 38100 h 247240"/>
                  <a:gd name="connsiteX12" fmla="*/ 57150 w 57150"/>
                  <a:gd name="connsiteY12" fmla="*/ 9525 h 247240"/>
                  <a:gd name="connsiteX13" fmla="*/ 47625 w 57150"/>
                  <a:gd name="connsiteY13" fmla="*/ 0 h 247240"/>
                  <a:gd name="connsiteX14" fmla="*/ 38100 w 57150"/>
                  <a:gd name="connsiteY14" fmla="*/ 9525 h 247240"/>
                  <a:gd name="connsiteX15" fmla="*/ 38100 w 57150"/>
                  <a:gd name="connsiteY15" fmla="*/ 95250 h 247240"/>
                  <a:gd name="connsiteX16" fmla="*/ 19050 w 57150"/>
                  <a:gd name="connsiteY16" fmla="*/ 95250 h 247240"/>
                  <a:gd name="connsiteX17" fmla="*/ 19050 w 57150"/>
                  <a:gd name="connsiteY17" fmla="*/ 38100 h 24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50" h="247240">
                    <a:moveTo>
                      <a:pt x="19050" y="38100"/>
                    </a:moveTo>
                    <a:lnTo>
                      <a:pt x="19050" y="9525"/>
                    </a:lnTo>
                    <a:cubicBezTo>
                      <a:pt x="19050" y="4264"/>
                      <a:pt x="14786" y="0"/>
                      <a:pt x="9525" y="0"/>
                    </a:cubicBezTo>
                    <a:cubicBezTo>
                      <a:pt x="4264" y="0"/>
                      <a:pt x="0" y="4264"/>
                      <a:pt x="0" y="9525"/>
                    </a:cubicBezTo>
                    <a:lnTo>
                      <a:pt x="0" y="247240"/>
                    </a:lnTo>
                    <a:lnTo>
                      <a:pt x="19050" y="247240"/>
                    </a:lnTo>
                    <a:lnTo>
                      <a:pt x="19050" y="114300"/>
                    </a:lnTo>
                    <a:lnTo>
                      <a:pt x="38100" y="114300"/>
                    </a:lnTo>
                    <a:lnTo>
                      <a:pt x="38100" y="247240"/>
                    </a:lnTo>
                    <a:lnTo>
                      <a:pt x="57150" y="247240"/>
                    </a:lnTo>
                    <a:lnTo>
                      <a:pt x="57150" y="38100"/>
                    </a:lnTo>
                    <a:lnTo>
                      <a:pt x="57150" y="38100"/>
                    </a:lnTo>
                    <a:lnTo>
                      <a:pt x="57150" y="9525"/>
                    </a:lnTo>
                    <a:cubicBezTo>
                      <a:pt x="57150" y="4264"/>
                      <a:pt x="52886" y="0"/>
                      <a:pt x="47625" y="0"/>
                    </a:cubicBezTo>
                    <a:cubicBezTo>
                      <a:pt x="42364" y="0"/>
                      <a:pt x="38100" y="4264"/>
                      <a:pt x="38100" y="9525"/>
                    </a:cubicBezTo>
                    <a:lnTo>
                      <a:pt x="38100" y="95250"/>
                    </a:lnTo>
                    <a:lnTo>
                      <a:pt x="19050" y="95250"/>
                    </a:lnTo>
                    <a:lnTo>
                      <a:pt x="19050" y="381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36" name="Graphic 16" descr="Group of people outline">
                <a:extLst>
                  <a:ext uri="{FF2B5EF4-FFF2-40B4-BE49-F238E27FC236}">
                    <a16:creationId xmlns:a16="http://schemas.microsoft.com/office/drawing/2014/main" id="{A6ABB855-475E-D96F-9D7C-6BB39D9FFC68}"/>
                  </a:ext>
                </a:extLst>
              </p:cNvPr>
              <p:cNvSpPr/>
              <p:nvPr/>
            </p:nvSpPr>
            <p:spPr>
              <a:xfrm>
                <a:off x="1146661" y="3918451"/>
                <a:ext cx="132006" cy="247650"/>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25" name="Graphic 16" descr="Group of people outline">
              <a:extLst>
                <a:ext uri="{FF2B5EF4-FFF2-40B4-BE49-F238E27FC236}">
                  <a16:creationId xmlns:a16="http://schemas.microsoft.com/office/drawing/2014/main" id="{C82D2D12-1B96-A1C5-6D67-C4E4E0A294FF}"/>
                </a:ext>
              </a:extLst>
            </p:cNvPr>
            <p:cNvSpPr/>
            <p:nvPr/>
          </p:nvSpPr>
          <p:spPr>
            <a:xfrm>
              <a:off x="979955" y="3869806"/>
              <a:ext cx="112484" cy="113637"/>
            </a:xfrm>
            <a:custGeom>
              <a:avLst/>
              <a:gdLst>
                <a:gd name="connsiteX0" fmla="*/ 134939 w 150843"/>
                <a:gd name="connsiteY0" fmla="*/ 29032 h 152390"/>
                <a:gd name="connsiteX1" fmla="*/ 127166 w 150843"/>
                <a:gd name="connsiteY1" fmla="*/ 17050 h 152390"/>
                <a:gd name="connsiteX2" fmla="*/ 99153 w 150843"/>
                <a:gd name="connsiteY2" fmla="*/ 3363 h 152390"/>
                <a:gd name="connsiteX3" fmla="*/ 51766 w 150843"/>
                <a:gd name="connsiteY3" fmla="*/ 3363 h 152390"/>
                <a:gd name="connsiteX4" fmla="*/ 23668 w 150843"/>
                <a:gd name="connsiteY4" fmla="*/ 17069 h 152390"/>
                <a:gd name="connsiteX5" fmla="*/ 15895 w 150843"/>
                <a:gd name="connsiteY5" fmla="*/ 29051 h 152390"/>
                <a:gd name="connsiteX6" fmla="*/ 15705 w 150843"/>
                <a:gd name="connsiteY6" fmla="*/ 30004 h 152390"/>
                <a:gd name="connsiteX7" fmla="*/ 93 w 150843"/>
                <a:gd name="connsiteY7" fmla="*/ 141542 h 152390"/>
                <a:gd name="connsiteX8" fmla="*/ 8199 w 150843"/>
                <a:gd name="connsiteY8" fmla="*/ 152295 h 152390"/>
                <a:gd name="connsiteX9" fmla="*/ 9533 w 150843"/>
                <a:gd name="connsiteY9" fmla="*/ 152391 h 152390"/>
                <a:gd name="connsiteX10" fmla="*/ 18953 w 150843"/>
                <a:gd name="connsiteY10" fmla="*/ 144190 h 152390"/>
                <a:gd name="connsiteX11" fmla="*/ 34469 w 150843"/>
                <a:gd name="connsiteY11" fmla="*/ 33271 h 152390"/>
                <a:gd name="connsiteX12" fmla="*/ 35079 w 150843"/>
                <a:gd name="connsiteY12" fmla="*/ 32319 h 152390"/>
                <a:gd name="connsiteX13" fmla="*/ 56710 w 150843"/>
                <a:gd name="connsiteY13" fmla="*/ 21765 h 152390"/>
                <a:gd name="connsiteX14" fmla="*/ 94172 w 150843"/>
                <a:gd name="connsiteY14" fmla="*/ 21765 h 152390"/>
                <a:gd name="connsiteX15" fmla="*/ 115755 w 150843"/>
                <a:gd name="connsiteY15" fmla="*/ 32300 h 152390"/>
                <a:gd name="connsiteX16" fmla="*/ 116365 w 150843"/>
                <a:gd name="connsiteY16" fmla="*/ 33252 h 152390"/>
                <a:gd name="connsiteX17" fmla="*/ 131881 w 150843"/>
                <a:gd name="connsiteY17" fmla="*/ 144171 h 152390"/>
                <a:gd name="connsiteX18" fmla="*/ 141301 w 150843"/>
                <a:gd name="connsiteY18" fmla="*/ 152372 h 152390"/>
                <a:gd name="connsiteX19" fmla="*/ 142635 w 150843"/>
                <a:gd name="connsiteY19" fmla="*/ 152276 h 152390"/>
                <a:gd name="connsiteX20" fmla="*/ 150750 w 150843"/>
                <a:gd name="connsiteY20" fmla="*/ 141526 h 152390"/>
                <a:gd name="connsiteX21" fmla="*/ 150750 w 150843"/>
                <a:gd name="connsiteY21" fmla="*/ 141523 h 152390"/>
                <a:gd name="connsiteX22" fmla="*/ 135129 w 150843"/>
                <a:gd name="connsiteY22" fmla="*/ 30014 h 152390"/>
                <a:gd name="connsiteX23" fmla="*/ 134939 w 150843"/>
                <a:gd name="connsiteY23" fmla="*/ 29032 h 1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843" h="152390">
                  <a:moveTo>
                    <a:pt x="134939" y="29032"/>
                  </a:moveTo>
                  <a:cubicBezTo>
                    <a:pt x="133837" y="24249"/>
                    <a:pt x="131085" y="20007"/>
                    <a:pt x="127166" y="17050"/>
                  </a:cubicBezTo>
                  <a:cubicBezTo>
                    <a:pt x="118782" y="10750"/>
                    <a:pt x="109276" y="6105"/>
                    <a:pt x="99153" y="3363"/>
                  </a:cubicBezTo>
                  <a:cubicBezTo>
                    <a:pt x="83676" y="-1121"/>
                    <a:pt x="67244" y="-1121"/>
                    <a:pt x="51766" y="3363"/>
                  </a:cubicBezTo>
                  <a:cubicBezTo>
                    <a:pt x="41616" y="6107"/>
                    <a:pt x="32079" y="10759"/>
                    <a:pt x="23668" y="17069"/>
                  </a:cubicBezTo>
                  <a:cubicBezTo>
                    <a:pt x="19749" y="20026"/>
                    <a:pt x="16997" y="24268"/>
                    <a:pt x="15895" y="29051"/>
                  </a:cubicBezTo>
                  <a:cubicBezTo>
                    <a:pt x="15819" y="29375"/>
                    <a:pt x="15752" y="29709"/>
                    <a:pt x="15705" y="30004"/>
                  </a:cubicBezTo>
                  <a:lnTo>
                    <a:pt x="93" y="141542"/>
                  </a:lnTo>
                  <a:cubicBezTo>
                    <a:pt x="-636" y="146749"/>
                    <a:pt x="2992" y="151563"/>
                    <a:pt x="8199" y="152295"/>
                  </a:cubicBezTo>
                  <a:cubicBezTo>
                    <a:pt x="8641" y="152359"/>
                    <a:pt x="9087" y="152392"/>
                    <a:pt x="9533" y="152391"/>
                  </a:cubicBezTo>
                  <a:cubicBezTo>
                    <a:pt x="14277" y="152385"/>
                    <a:pt x="18294" y="148888"/>
                    <a:pt x="18953" y="144190"/>
                  </a:cubicBezTo>
                  <a:lnTo>
                    <a:pt x="34469" y="33271"/>
                  </a:lnTo>
                  <a:cubicBezTo>
                    <a:pt x="34553" y="32891"/>
                    <a:pt x="34769" y="32554"/>
                    <a:pt x="35079" y="32319"/>
                  </a:cubicBezTo>
                  <a:cubicBezTo>
                    <a:pt x="41555" y="27461"/>
                    <a:pt x="48896" y="23878"/>
                    <a:pt x="56710" y="21765"/>
                  </a:cubicBezTo>
                  <a:cubicBezTo>
                    <a:pt x="68937" y="18158"/>
                    <a:pt x="81945" y="18158"/>
                    <a:pt x="94172" y="21765"/>
                  </a:cubicBezTo>
                  <a:cubicBezTo>
                    <a:pt x="101970" y="23874"/>
                    <a:pt x="109296" y="27448"/>
                    <a:pt x="115755" y="32300"/>
                  </a:cubicBezTo>
                  <a:cubicBezTo>
                    <a:pt x="116065" y="32535"/>
                    <a:pt x="116281" y="32872"/>
                    <a:pt x="116365" y="33252"/>
                  </a:cubicBezTo>
                  <a:lnTo>
                    <a:pt x="131881" y="144171"/>
                  </a:lnTo>
                  <a:cubicBezTo>
                    <a:pt x="132540" y="148869"/>
                    <a:pt x="136557" y="152366"/>
                    <a:pt x="141301" y="152372"/>
                  </a:cubicBezTo>
                  <a:cubicBezTo>
                    <a:pt x="141747" y="152373"/>
                    <a:pt x="142193" y="152341"/>
                    <a:pt x="142635" y="152276"/>
                  </a:cubicBezTo>
                  <a:cubicBezTo>
                    <a:pt x="147845" y="151549"/>
                    <a:pt x="151478" y="146735"/>
                    <a:pt x="150750" y="141526"/>
                  </a:cubicBezTo>
                  <a:cubicBezTo>
                    <a:pt x="150750" y="141525"/>
                    <a:pt x="150750" y="141524"/>
                    <a:pt x="150750" y="141523"/>
                  </a:cubicBezTo>
                  <a:lnTo>
                    <a:pt x="135129" y="30014"/>
                  </a:lnTo>
                  <a:cubicBezTo>
                    <a:pt x="135085" y="29683"/>
                    <a:pt x="135021" y="29355"/>
                    <a:pt x="134939" y="29032"/>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6" name="Graphic 16" descr="Group of people outline">
              <a:extLst>
                <a:ext uri="{FF2B5EF4-FFF2-40B4-BE49-F238E27FC236}">
                  <a16:creationId xmlns:a16="http://schemas.microsoft.com/office/drawing/2014/main" id="{BD2CBD0A-175E-71FC-9794-7A07FCE440D0}"/>
                </a:ext>
              </a:extLst>
            </p:cNvPr>
            <p:cNvSpPr/>
            <p:nvPr/>
          </p:nvSpPr>
          <p:spPr>
            <a:xfrm>
              <a:off x="1007726" y="3805874"/>
              <a:ext cx="56823" cy="56822"/>
            </a:xfrm>
            <a:custGeom>
              <a:avLst/>
              <a:gdLst>
                <a:gd name="connsiteX0" fmla="*/ 38100 w 76200"/>
                <a:gd name="connsiteY0" fmla="*/ 76200 h 76200"/>
                <a:gd name="connsiteX1" fmla="*/ 76200 w 76200"/>
                <a:gd name="connsiteY1" fmla="*/ 38100 h 76200"/>
                <a:gd name="connsiteX2" fmla="*/ 38100 w 76200"/>
                <a:gd name="connsiteY2" fmla="*/ 0 h 76200"/>
                <a:gd name="connsiteX3" fmla="*/ 0 w 76200"/>
                <a:gd name="connsiteY3" fmla="*/ 38100 h 76200"/>
                <a:gd name="connsiteX4" fmla="*/ 38100 w 76200"/>
                <a:gd name="connsiteY4" fmla="*/ 76200 h 76200"/>
                <a:gd name="connsiteX5" fmla="*/ 38100 w 76200"/>
                <a:gd name="connsiteY5" fmla="*/ 19050 h 76200"/>
                <a:gd name="connsiteX6" fmla="*/ 57150 w 76200"/>
                <a:gd name="connsiteY6" fmla="*/ 38100 h 76200"/>
                <a:gd name="connsiteX7" fmla="*/ 38100 w 76200"/>
                <a:gd name="connsiteY7" fmla="*/ 57150 h 76200"/>
                <a:gd name="connsiteX8" fmla="*/ 19050 w 76200"/>
                <a:gd name="connsiteY8" fmla="*/ 38100 h 76200"/>
                <a:gd name="connsiteX9" fmla="*/ 38100 w 76200"/>
                <a:gd name="connsiteY9"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38100" y="76200"/>
                  </a:moveTo>
                  <a:cubicBezTo>
                    <a:pt x="59142" y="76200"/>
                    <a:pt x="76200" y="59142"/>
                    <a:pt x="76200" y="38100"/>
                  </a:cubicBezTo>
                  <a:cubicBezTo>
                    <a:pt x="76200" y="17058"/>
                    <a:pt x="59142" y="0"/>
                    <a:pt x="38100" y="0"/>
                  </a:cubicBezTo>
                  <a:cubicBezTo>
                    <a:pt x="17058" y="0"/>
                    <a:pt x="0" y="17058"/>
                    <a:pt x="0" y="38100"/>
                  </a:cubicBezTo>
                  <a:cubicBezTo>
                    <a:pt x="0" y="59142"/>
                    <a:pt x="17058" y="76200"/>
                    <a:pt x="38100" y="76200"/>
                  </a:cubicBezTo>
                  <a:close/>
                  <a:moveTo>
                    <a:pt x="38100" y="19050"/>
                  </a:moveTo>
                  <a:cubicBezTo>
                    <a:pt x="48621" y="19050"/>
                    <a:pt x="57150" y="27579"/>
                    <a:pt x="57150" y="38100"/>
                  </a:cubicBezTo>
                  <a:cubicBezTo>
                    <a:pt x="57150" y="48621"/>
                    <a:pt x="48621" y="57150"/>
                    <a:pt x="38100" y="57150"/>
                  </a:cubicBezTo>
                  <a:cubicBezTo>
                    <a:pt x="27579" y="57150"/>
                    <a:pt x="19050" y="48621"/>
                    <a:pt x="19050" y="38100"/>
                  </a:cubicBezTo>
                  <a:cubicBezTo>
                    <a:pt x="19050" y="27579"/>
                    <a:pt x="27579" y="19050"/>
                    <a:pt x="38100" y="19050"/>
                  </a:cubicBez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sp>
          <p:nvSpPr>
            <p:cNvPr id="27" name="Graphic 16" descr="Group of people outline">
              <a:extLst>
                <a:ext uri="{FF2B5EF4-FFF2-40B4-BE49-F238E27FC236}">
                  <a16:creationId xmlns:a16="http://schemas.microsoft.com/office/drawing/2014/main" id="{BDBA4565-3618-CCEC-2D3D-8E1908B0B94D}"/>
                </a:ext>
              </a:extLst>
            </p:cNvPr>
            <p:cNvSpPr/>
            <p:nvPr/>
          </p:nvSpPr>
          <p:spPr>
            <a:xfrm>
              <a:off x="986921" y="3905313"/>
              <a:ext cx="98437" cy="184673"/>
            </a:xfrm>
            <a:custGeom>
              <a:avLst/>
              <a:gdLst>
                <a:gd name="connsiteX0" fmla="*/ 13087 w 132006"/>
                <a:gd name="connsiteY0" fmla="*/ 152400 h 247650"/>
                <a:gd name="connsiteX1" fmla="*/ 37424 w 132006"/>
                <a:gd name="connsiteY1" fmla="*/ 152400 h 247650"/>
                <a:gd name="connsiteX2" fmla="*/ 37424 w 132006"/>
                <a:gd name="connsiteY2" fmla="*/ 247650 h 247650"/>
                <a:gd name="connsiteX3" fmla="*/ 56474 w 132006"/>
                <a:gd name="connsiteY3" fmla="*/ 247650 h 247650"/>
                <a:gd name="connsiteX4" fmla="*/ 56474 w 132006"/>
                <a:gd name="connsiteY4" fmla="*/ 152400 h 247650"/>
                <a:gd name="connsiteX5" fmla="*/ 75524 w 132006"/>
                <a:gd name="connsiteY5" fmla="*/ 152400 h 247650"/>
                <a:gd name="connsiteX6" fmla="*/ 75524 w 132006"/>
                <a:gd name="connsiteY6" fmla="*/ 247650 h 247650"/>
                <a:gd name="connsiteX7" fmla="*/ 94574 w 132006"/>
                <a:gd name="connsiteY7" fmla="*/ 247650 h 247650"/>
                <a:gd name="connsiteX8" fmla="*/ 94574 w 132006"/>
                <a:gd name="connsiteY8" fmla="*/ 152400 h 247650"/>
                <a:gd name="connsiteX9" fmla="*/ 132007 w 132006"/>
                <a:gd name="connsiteY9" fmla="*/ 152400 h 247650"/>
                <a:gd name="connsiteX10" fmla="*/ 94574 w 132006"/>
                <a:gd name="connsiteY10" fmla="*/ 49863 h 247650"/>
                <a:gd name="connsiteX11" fmla="*/ 94574 w 132006"/>
                <a:gd name="connsiteY11" fmla="*/ 9525 h 247650"/>
                <a:gd name="connsiteX12" fmla="*/ 85049 w 132006"/>
                <a:gd name="connsiteY12" fmla="*/ 0 h 247650"/>
                <a:gd name="connsiteX13" fmla="*/ 85049 w 132006"/>
                <a:gd name="connsiteY13" fmla="*/ 0 h 247650"/>
                <a:gd name="connsiteX14" fmla="*/ 75524 w 132006"/>
                <a:gd name="connsiteY14" fmla="*/ 9525 h 247650"/>
                <a:gd name="connsiteX15" fmla="*/ 75524 w 132006"/>
                <a:gd name="connsiteY15" fmla="*/ 53245 h 247650"/>
                <a:gd name="connsiteX16" fmla="*/ 104785 w 132006"/>
                <a:gd name="connsiteY16" fmla="*/ 133350 h 247650"/>
                <a:gd name="connsiteX17" fmla="*/ 27232 w 132006"/>
                <a:gd name="connsiteY17" fmla="*/ 133350 h 247650"/>
                <a:gd name="connsiteX18" fmla="*/ 56474 w 132006"/>
                <a:gd name="connsiteY18" fmla="*/ 53235 h 247650"/>
                <a:gd name="connsiteX19" fmla="*/ 56474 w 132006"/>
                <a:gd name="connsiteY19" fmla="*/ 51559 h 247650"/>
                <a:gd name="connsiteX20" fmla="*/ 56474 w 132006"/>
                <a:gd name="connsiteY20" fmla="*/ 51559 h 247650"/>
                <a:gd name="connsiteX21" fmla="*/ 56474 w 132006"/>
                <a:gd name="connsiteY21" fmla="*/ 9525 h 247650"/>
                <a:gd name="connsiteX22" fmla="*/ 46949 w 132006"/>
                <a:gd name="connsiteY22" fmla="*/ 0 h 247650"/>
                <a:gd name="connsiteX23" fmla="*/ 46949 w 132006"/>
                <a:gd name="connsiteY23" fmla="*/ 0 h 247650"/>
                <a:gd name="connsiteX24" fmla="*/ 37424 w 132006"/>
                <a:gd name="connsiteY24" fmla="*/ 9525 h 247650"/>
                <a:gd name="connsiteX25" fmla="*/ 37424 w 132006"/>
                <a:gd name="connsiteY25" fmla="*/ 49882 h 247650"/>
                <a:gd name="connsiteX26" fmla="*/ 0 w 132006"/>
                <a:gd name="connsiteY26" fmla="*/ 1524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006" h="247650">
                  <a:moveTo>
                    <a:pt x="13087" y="152400"/>
                  </a:moveTo>
                  <a:lnTo>
                    <a:pt x="37424" y="152400"/>
                  </a:lnTo>
                  <a:lnTo>
                    <a:pt x="37424" y="247650"/>
                  </a:lnTo>
                  <a:lnTo>
                    <a:pt x="56474" y="247650"/>
                  </a:lnTo>
                  <a:lnTo>
                    <a:pt x="56474" y="152400"/>
                  </a:lnTo>
                  <a:lnTo>
                    <a:pt x="75524" y="152400"/>
                  </a:lnTo>
                  <a:lnTo>
                    <a:pt x="75524" y="247650"/>
                  </a:lnTo>
                  <a:lnTo>
                    <a:pt x="94574" y="247650"/>
                  </a:lnTo>
                  <a:lnTo>
                    <a:pt x="94574" y="152400"/>
                  </a:lnTo>
                  <a:lnTo>
                    <a:pt x="132007" y="152400"/>
                  </a:lnTo>
                  <a:lnTo>
                    <a:pt x="94574" y="49863"/>
                  </a:lnTo>
                  <a:lnTo>
                    <a:pt x="94574" y="9525"/>
                  </a:lnTo>
                  <a:cubicBezTo>
                    <a:pt x="94574" y="4264"/>
                    <a:pt x="90309" y="0"/>
                    <a:pt x="85049" y="0"/>
                  </a:cubicBezTo>
                  <a:lnTo>
                    <a:pt x="85049" y="0"/>
                  </a:lnTo>
                  <a:cubicBezTo>
                    <a:pt x="79788" y="0"/>
                    <a:pt x="75524" y="4264"/>
                    <a:pt x="75524" y="9525"/>
                  </a:cubicBezTo>
                  <a:lnTo>
                    <a:pt x="75524" y="53245"/>
                  </a:lnTo>
                  <a:lnTo>
                    <a:pt x="104785" y="133350"/>
                  </a:lnTo>
                  <a:lnTo>
                    <a:pt x="27232" y="133350"/>
                  </a:lnTo>
                  <a:lnTo>
                    <a:pt x="56474" y="53235"/>
                  </a:lnTo>
                  <a:lnTo>
                    <a:pt x="56474" y="51559"/>
                  </a:lnTo>
                  <a:lnTo>
                    <a:pt x="56474" y="51559"/>
                  </a:lnTo>
                  <a:lnTo>
                    <a:pt x="56474" y="9525"/>
                  </a:lnTo>
                  <a:cubicBezTo>
                    <a:pt x="56474" y="4264"/>
                    <a:pt x="52209" y="0"/>
                    <a:pt x="46949" y="0"/>
                  </a:cubicBezTo>
                  <a:lnTo>
                    <a:pt x="46949" y="0"/>
                  </a:lnTo>
                  <a:cubicBezTo>
                    <a:pt x="41688" y="0"/>
                    <a:pt x="37424" y="4264"/>
                    <a:pt x="37424" y="9525"/>
                  </a:cubicBezTo>
                  <a:lnTo>
                    <a:pt x="37424" y="49882"/>
                  </a:lnTo>
                  <a:lnTo>
                    <a:pt x="0" y="152400"/>
                  </a:lnTo>
                  <a:close/>
                </a:path>
              </a:pathLst>
            </a:custGeom>
            <a:grpFill/>
            <a:ln w="9525" cap="flat">
              <a:noFill/>
              <a:prstDash val="solid"/>
              <a:miter/>
            </a:ln>
          </p:spPr>
          <p:txBody>
            <a:bodyPr rtlCol="0"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rgbClr val="000000"/>
                </a:solidFill>
                <a:effectLst/>
                <a:uLnTx/>
                <a:uFillTx/>
                <a:latin typeface="Arial"/>
                <a:ea typeface="+mn-ea"/>
                <a:cs typeface="+mn-cs"/>
              </a:endParaRPr>
            </a:p>
          </p:txBody>
        </p:sp>
      </p:grpSp>
      <p:sp>
        <p:nvSpPr>
          <p:cNvPr id="37" name="Rectangle 45">
            <a:extLst>
              <a:ext uri="{FF2B5EF4-FFF2-40B4-BE49-F238E27FC236}">
                <a16:creationId xmlns:a16="http://schemas.microsoft.com/office/drawing/2014/main" id="{AC30442A-5829-0AFE-C350-CE7DDACF5CE2}"/>
              </a:ext>
            </a:extLst>
          </p:cNvPr>
          <p:cNvSpPr/>
          <p:nvPr/>
        </p:nvSpPr>
        <p:spPr>
          <a:xfrm>
            <a:off x="2220361" y="3077044"/>
            <a:ext cx="2177517" cy="343733"/>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mn-ea"/>
                <a:cs typeface="Arial"/>
              </a:rPr>
              <a:t>LEB 250 mg C2S, N=564 </a:t>
            </a:r>
          </a:p>
        </p:txBody>
      </p:sp>
      <p:sp>
        <p:nvSpPr>
          <p:cNvPr id="38" name="Rectangle 229">
            <a:extLst>
              <a:ext uri="{FF2B5EF4-FFF2-40B4-BE49-F238E27FC236}">
                <a16:creationId xmlns:a16="http://schemas.microsoft.com/office/drawing/2014/main" id="{06A0F59C-6E82-696E-46BE-D06F3ECA2742}"/>
              </a:ext>
            </a:extLst>
          </p:cNvPr>
          <p:cNvSpPr/>
          <p:nvPr/>
        </p:nvSpPr>
        <p:spPr>
          <a:xfrm>
            <a:off x="2224905" y="2164563"/>
            <a:ext cx="2172971" cy="343732"/>
          </a:xfrm>
          <a:prstGeom prst="roundRect">
            <a:avLst>
              <a:gd name="adj" fmla="val 50000"/>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chemeClr val="bg1"/>
                </a:solidFill>
                <a:effectLst/>
                <a:uLnTx/>
                <a:uFillTx/>
                <a:latin typeface="Arial"/>
                <a:ea typeface="+mn-ea"/>
                <a:cs typeface="Arial"/>
              </a:rPr>
              <a:t>PBO, N=287</a:t>
            </a:r>
          </a:p>
        </p:txBody>
      </p:sp>
      <p:cxnSp>
        <p:nvCxnSpPr>
          <p:cNvPr id="39" name="Connector: Elbow 241">
            <a:extLst>
              <a:ext uri="{FF2B5EF4-FFF2-40B4-BE49-F238E27FC236}">
                <a16:creationId xmlns:a16="http://schemas.microsoft.com/office/drawing/2014/main" id="{CD5AADA7-7E69-6F0E-351B-0214AEAFAC27}"/>
              </a:ext>
            </a:extLst>
          </p:cNvPr>
          <p:cNvCxnSpPr>
            <a:cxnSpLocks/>
          </p:cNvCxnSpPr>
          <p:nvPr/>
        </p:nvCxnSpPr>
        <p:spPr>
          <a:xfrm>
            <a:off x="4395554" y="2402280"/>
            <a:ext cx="760975" cy="2278188"/>
          </a:xfrm>
          <a:prstGeom prst="bentConnector3">
            <a:avLst>
              <a:gd name="adj1" fmla="val 14230"/>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0" name="Straight Connector 250">
            <a:extLst>
              <a:ext uri="{FF2B5EF4-FFF2-40B4-BE49-F238E27FC236}">
                <a16:creationId xmlns:a16="http://schemas.microsoft.com/office/drawing/2014/main" id="{3B8D284B-D205-7B6F-5235-97E4AE9A5D23}"/>
              </a:ext>
            </a:extLst>
          </p:cNvPr>
          <p:cNvCxnSpPr/>
          <p:nvPr/>
        </p:nvCxnSpPr>
        <p:spPr>
          <a:xfrm>
            <a:off x="2065875" y="2301606"/>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1" name="Straight Connector 251">
            <a:extLst>
              <a:ext uri="{FF2B5EF4-FFF2-40B4-BE49-F238E27FC236}">
                <a16:creationId xmlns:a16="http://schemas.microsoft.com/office/drawing/2014/main" id="{D06E8A38-CD98-1A93-E2BE-7EC8FEF6A02E}"/>
              </a:ext>
            </a:extLst>
          </p:cNvPr>
          <p:cNvCxnSpPr>
            <a:cxnSpLocks/>
          </p:cNvCxnSpPr>
          <p:nvPr/>
        </p:nvCxnSpPr>
        <p:spPr>
          <a:xfrm rot="5400000">
            <a:off x="1872641" y="2494841"/>
            <a:ext cx="38646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2" name="Straight Connector 252">
            <a:extLst>
              <a:ext uri="{FF2B5EF4-FFF2-40B4-BE49-F238E27FC236}">
                <a16:creationId xmlns:a16="http://schemas.microsoft.com/office/drawing/2014/main" id="{52D12A50-5E4D-2921-CCA1-01B1AE56EFA9}"/>
              </a:ext>
            </a:extLst>
          </p:cNvPr>
          <p:cNvCxnSpPr>
            <a:cxnSpLocks/>
          </p:cNvCxnSpPr>
          <p:nvPr/>
        </p:nvCxnSpPr>
        <p:spPr>
          <a:xfrm>
            <a:off x="1914211" y="2688075"/>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3" name="Straight Connector 256">
            <a:extLst>
              <a:ext uri="{FF2B5EF4-FFF2-40B4-BE49-F238E27FC236}">
                <a16:creationId xmlns:a16="http://schemas.microsoft.com/office/drawing/2014/main" id="{611996C6-DB94-8A6D-2E11-16040B8E14D7}"/>
              </a:ext>
            </a:extLst>
          </p:cNvPr>
          <p:cNvCxnSpPr/>
          <p:nvPr/>
        </p:nvCxnSpPr>
        <p:spPr>
          <a:xfrm flipV="1">
            <a:off x="2065875" y="323369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4" name="Straight Connector 258">
            <a:extLst>
              <a:ext uri="{FF2B5EF4-FFF2-40B4-BE49-F238E27FC236}">
                <a16:creationId xmlns:a16="http://schemas.microsoft.com/office/drawing/2014/main" id="{1B6CF4DA-6FB0-BF77-4DD2-33D7B7105530}"/>
              </a:ext>
            </a:extLst>
          </p:cNvPr>
          <p:cNvCxnSpPr>
            <a:cxnSpLocks/>
          </p:cNvCxnSpPr>
          <p:nvPr/>
        </p:nvCxnSpPr>
        <p:spPr>
          <a:xfrm rot="16200000" flipV="1">
            <a:off x="1867247" y="3035062"/>
            <a:ext cx="397260"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5" name="Straight Connector 259">
            <a:extLst>
              <a:ext uri="{FF2B5EF4-FFF2-40B4-BE49-F238E27FC236}">
                <a16:creationId xmlns:a16="http://schemas.microsoft.com/office/drawing/2014/main" id="{D772246F-9283-A7AD-32E4-6B71A95E63A2}"/>
              </a:ext>
            </a:extLst>
          </p:cNvPr>
          <p:cNvCxnSpPr>
            <a:cxnSpLocks/>
          </p:cNvCxnSpPr>
          <p:nvPr/>
        </p:nvCxnSpPr>
        <p:spPr>
          <a:xfrm flipV="1">
            <a:off x="1914211" y="2836433"/>
            <a:ext cx="151664"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46" name="TextBox 43">
            <a:extLst>
              <a:ext uri="{FF2B5EF4-FFF2-40B4-BE49-F238E27FC236}">
                <a16:creationId xmlns:a16="http://schemas.microsoft.com/office/drawing/2014/main" id="{C8F3CF05-D9B8-5C91-CA41-C01B4D50CADA}"/>
              </a:ext>
            </a:extLst>
          </p:cNvPr>
          <p:cNvSpPr txBox="1"/>
          <p:nvPr/>
        </p:nvSpPr>
        <p:spPr>
          <a:xfrm rot="16200000">
            <a:off x="825811" y="2614177"/>
            <a:ext cx="1810248" cy="380069"/>
          </a:xfrm>
          <a:prstGeom prst="roundRect">
            <a:avLst>
              <a:gd name="adj" fmla="val 50000"/>
            </a:avLst>
          </a:prstGeom>
          <a:solidFill>
            <a:schemeClr val="bg1"/>
          </a:solidFill>
          <a:ln w="12700">
            <a:solidFill>
              <a:srgbClr val="22346A"/>
            </a:solidFill>
          </a:ln>
        </p:spPr>
        <p:txBody>
          <a:bodyPr vert="horz"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Arial"/>
              </a:rPr>
              <a:t>Aleatorización</a:t>
            </a:r>
            <a:r>
              <a:rPr kumimoji="0" lang="en-US" sz="1000" b="1" i="0" u="none" strike="noStrike" kern="0" cap="none" spc="0" normalizeH="0" baseline="0" noProof="0">
                <a:ln>
                  <a:noFill/>
                </a:ln>
                <a:solidFill>
                  <a:srgbClr val="22346A"/>
                </a:solidFill>
                <a:effectLst/>
                <a:uLnTx/>
                <a:uFillTx/>
                <a:latin typeface="Arial"/>
                <a:ea typeface="+mn-ea"/>
                <a:cs typeface="Arial"/>
              </a:rPr>
              <a:t> 1:2</a:t>
            </a:r>
            <a:br>
              <a:rPr kumimoji="0" lang="en-US" sz="1000" b="1" i="0" u="none" strike="noStrike" kern="0" cap="none" spc="0" normalizeH="0" baseline="0" noProof="0">
                <a:ln>
                  <a:noFill/>
                </a:ln>
                <a:solidFill>
                  <a:srgbClr val="22346A"/>
                </a:solidFill>
                <a:effectLst/>
                <a:uLnTx/>
                <a:uFillTx/>
                <a:latin typeface="Arial"/>
                <a:ea typeface="+mn-ea"/>
                <a:cs typeface="Arial"/>
              </a:rPr>
            </a:br>
            <a:r>
              <a:rPr kumimoji="0" lang="en-US" sz="1000" b="1" i="0" u="none" strike="noStrike" kern="0" cap="none" spc="0" normalizeH="0" baseline="0" noProof="0">
                <a:ln>
                  <a:noFill/>
                </a:ln>
                <a:solidFill>
                  <a:srgbClr val="22346A"/>
                </a:solidFill>
                <a:effectLst/>
                <a:uLnTx/>
                <a:uFillTx/>
                <a:latin typeface="Arial"/>
                <a:ea typeface="+mn-ea"/>
                <a:cs typeface="Arial"/>
              </a:rPr>
              <a:t>N=869</a:t>
            </a:r>
          </a:p>
        </p:txBody>
      </p:sp>
      <p:cxnSp>
        <p:nvCxnSpPr>
          <p:cNvPr id="47" name="Straight Connector 266">
            <a:extLst>
              <a:ext uri="{FF2B5EF4-FFF2-40B4-BE49-F238E27FC236}">
                <a16:creationId xmlns:a16="http://schemas.microsoft.com/office/drawing/2014/main" id="{052F42F4-8A57-8426-FE24-89F0B299E6F7}"/>
              </a:ext>
            </a:extLst>
          </p:cNvPr>
          <p:cNvCxnSpPr>
            <a:cxnSpLocks/>
          </p:cNvCxnSpPr>
          <p:nvPr/>
        </p:nvCxnSpPr>
        <p:spPr>
          <a:xfrm>
            <a:off x="5006425" y="2827582"/>
            <a:ext cx="136656"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8" name="Straight Connector 273">
            <a:extLst>
              <a:ext uri="{FF2B5EF4-FFF2-40B4-BE49-F238E27FC236}">
                <a16:creationId xmlns:a16="http://schemas.microsoft.com/office/drawing/2014/main" id="{5EB3C3A9-953B-69BE-B128-F3B8F14FE5B2}"/>
              </a:ext>
            </a:extLst>
          </p:cNvPr>
          <p:cNvCxnSpPr>
            <a:cxnSpLocks/>
          </p:cNvCxnSpPr>
          <p:nvPr/>
        </p:nvCxnSpPr>
        <p:spPr>
          <a:xfrm>
            <a:off x="4395554" y="2273411"/>
            <a:ext cx="224191"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49" name="Straight Connector 275">
            <a:extLst>
              <a:ext uri="{FF2B5EF4-FFF2-40B4-BE49-F238E27FC236}">
                <a16:creationId xmlns:a16="http://schemas.microsoft.com/office/drawing/2014/main" id="{65782D17-A668-0844-B7F6-3CF1E89F884F}"/>
              </a:ext>
            </a:extLst>
          </p:cNvPr>
          <p:cNvCxnSpPr>
            <a:cxnSpLocks/>
          </p:cNvCxnSpPr>
          <p:nvPr/>
        </p:nvCxnSpPr>
        <p:spPr>
          <a:xfrm>
            <a:off x="4397877" y="3192312"/>
            <a:ext cx="224189"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50" name="Straight Connector 33">
            <a:extLst>
              <a:ext uri="{FF2B5EF4-FFF2-40B4-BE49-F238E27FC236}">
                <a16:creationId xmlns:a16="http://schemas.microsoft.com/office/drawing/2014/main" id="{CCB70AF5-FEFB-CE95-C981-418401059E7E}"/>
              </a:ext>
            </a:extLst>
          </p:cNvPr>
          <p:cNvCxnSpPr/>
          <p:nvPr/>
        </p:nvCxnSpPr>
        <p:spPr>
          <a:xfrm>
            <a:off x="5078204" y="2338459"/>
            <a:ext cx="7011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34">
            <a:extLst>
              <a:ext uri="{FF2B5EF4-FFF2-40B4-BE49-F238E27FC236}">
                <a16:creationId xmlns:a16="http://schemas.microsoft.com/office/drawing/2014/main" id="{895E4F41-3003-5E13-3817-9F4D1C1C8FB9}"/>
              </a:ext>
            </a:extLst>
          </p:cNvPr>
          <p:cNvCxnSpPr>
            <a:cxnSpLocks/>
          </p:cNvCxnSpPr>
          <p:nvPr/>
        </p:nvCxnSpPr>
        <p:spPr>
          <a:xfrm rot="5400000">
            <a:off x="4867835" y="2553718"/>
            <a:ext cx="43051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52" name="Straight Connector 35">
            <a:extLst>
              <a:ext uri="{FF2B5EF4-FFF2-40B4-BE49-F238E27FC236}">
                <a16:creationId xmlns:a16="http://schemas.microsoft.com/office/drawing/2014/main" id="{607E604A-3797-20F6-86E4-A81264AE8C5B}"/>
              </a:ext>
            </a:extLst>
          </p:cNvPr>
          <p:cNvCxnSpPr>
            <a:cxnSpLocks/>
          </p:cNvCxnSpPr>
          <p:nvPr/>
        </p:nvCxnSpPr>
        <p:spPr>
          <a:xfrm>
            <a:off x="5012980" y="2768974"/>
            <a:ext cx="70113"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53" name="Straight Connector 44">
            <a:extLst>
              <a:ext uri="{FF2B5EF4-FFF2-40B4-BE49-F238E27FC236}">
                <a16:creationId xmlns:a16="http://schemas.microsoft.com/office/drawing/2014/main" id="{52BD16CF-0805-04D6-C1A2-C06CA53E147A}"/>
              </a:ext>
            </a:extLst>
          </p:cNvPr>
          <p:cNvCxnSpPr/>
          <p:nvPr/>
        </p:nvCxnSpPr>
        <p:spPr>
          <a:xfrm flipV="1">
            <a:off x="5080520" y="3374262"/>
            <a:ext cx="789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47">
            <a:extLst>
              <a:ext uri="{FF2B5EF4-FFF2-40B4-BE49-F238E27FC236}">
                <a16:creationId xmlns:a16="http://schemas.microsoft.com/office/drawing/2014/main" id="{855A7CF0-9661-B9B8-2233-458B11E79E08}"/>
              </a:ext>
            </a:extLst>
          </p:cNvPr>
          <p:cNvCxnSpPr>
            <a:cxnSpLocks/>
          </p:cNvCxnSpPr>
          <p:nvPr/>
        </p:nvCxnSpPr>
        <p:spPr>
          <a:xfrm rot="16200000" flipV="1">
            <a:off x="4833043" y="3119449"/>
            <a:ext cx="504735"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cxnSp>
        <p:nvCxnSpPr>
          <p:cNvPr id="55" name="Straight Connector 76">
            <a:extLst>
              <a:ext uri="{FF2B5EF4-FFF2-40B4-BE49-F238E27FC236}">
                <a16:creationId xmlns:a16="http://schemas.microsoft.com/office/drawing/2014/main" id="{E6E34D32-B02A-6EE7-A1B1-CB50C95BCB76}"/>
              </a:ext>
            </a:extLst>
          </p:cNvPr>
          <p:cNvCxnSpPr>
            <a:cxnSpLocks/>
          </p:cNvCxnSpPr>
          <p:nvPr/>
        </p:nvCxnSpPr>
        <p:spPr>
          <a:xfrm flipV="1">
            <a:off x="5006423" y="2869527"/>
            <a:ext cx="78987" cy="0"/>
          </a:xfrm>
          <a:prstGeom prst="line">
            <a:avLst/>
          </a:prstGeom>
          <a:ln w="12700">
            <a:solidFill>
              <a:srgbClr val="22346A"/>
            </a:solidFill>
          </a:ln>
        </p:spPr>
        <p:style>
          <a:lnRef idx="1">
            <a:schemeClr val="accent1"/>
          </a:lnRef>
          <a:fillRef idx="0">
            <a:schemeClr val="accent1"/>
          </a:fillRef>
          <a:effectRef idx="0">
            <a:schemeClr val="accent1"/>
          </a:effectRef>
          <a:fontRef idx="minor">
            <a:schemeClr val="tx1"/>
          </a:fontRef>
        </p:style>
      </p:cxnSp>
      <p:sp>
        <p:nvSpPr>
          <p:cNvPr id="56" name="TextBox 36">
            <a:extLst>
              <a:ext uri="{FF2B5EF4-FFF2-40B4-BE49-F238E27FC236}">
                <a16:creationId xmlns:a16="http://schemas.microsoft.com/office/drawing/2014/main" id="{6F385CDB-6341-C1CD-A530-BBAE23B67552}"/>
              </a:ext>
            </a:extLst>
          </p:cNvPr>
          <p:cNvSpPr txBox="1"/>
          <p:nvPr/>
        </p:nvSpPr>
        <p:spPr>
          <a:xfrm rot="16200000">
            <a:off x="3943204" y="2577951"/>
            <a:ext cx="1750401" cy="392675"/>
          </a:xfrm>
          <a:prstGeom prst="roundRect">
            <a:avLst>
              <a:gd name="adj" fmla="val 50000"/>
            </a:avLst>
          </a:prstGeom>
          <a:solidFill>
            <a:schemeClr val="bg2"/>
          </a:solidFill>
          <a:ln w="12700">
            <a:solidFill>
              <a:srgbClr val="22346A"/>
            </a:solidFill>
          </a:ln>
        </p:spPr>
        <p:txBody>
          <a:bodyPr vert="horz" wrap="square" lIns="36000" tIns="36000" rIns="36000" bIns="36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1">
                <a:ln>
                  <a:noFill/>
                </a:ln>
                <a:solidFill>
                  <a:srgbClr val="22346A"/>
                </a:solidFill>
                <a:effectLst/>
                <a:uLnTx/>
                <a:uFillTx/>
                <a:latin typeface="Arial"/>
                <a:ea typeface="+mn-ea"/>
                <a:cs typeface="Arial"/>
              </a:rPr>
              <a:t>Respondedores</a:t>
            </a:r>
            <a:br>
              <a:rPr kumimoji="0" lang="es-ES" sz="1000" b="1" i="0" u="none" strike="noStrike" kern="0" cap="none" spc="0" normalizeH="0" baseline="0" noProof="1">
                <a:ln>
                  <a:noFill/>
                </a:ln>
                <a:solidFill>
                  <a:srgbClr val="22346A"/>
                </a:solidFill>
                <a:effectLst/>
                <a:uLnTx/>
                <a:uFillTx/>
                <a:latin typeface="Arial"/>
                <a:ea typeface="+mn-ea"/>
                <a:cs typeface="Arial"/>
              </a:rPr>
            </a:br>
            <a:r>
              <a:rPr kumimoji="0" lang="es-ES" sz="1000" b="1" i="0" u="none" strike="noStrike" kern="0" cap="none" spc="0" normalizeH="0" baseline="0" noProof="1">
                <a:ln>
                  <a:noFill/>
                </a:ln>
                <a:solidFill>
                  <a:srgbClr val="22346A"/>
                </a:solidFill>
                <a:effectLst/>
                <a:uLnTx/>
                <a:uFillTx/>
                <a:latin typeface="Arial"/>
                <a:ea typeface="+mn-ea"/>
                <a:cs typeface="Arial"/>
              </a:rPr>
              <a:t>Realeatorización 1:2:2</a:t>
            </a:r>
            <a:endParaRPr kumimoji="0" lang="es-ES" sz="1000" b="1" i="0" u="none" strike="noStrike" kern="0" cap="none" spc="0" normalizeH="0" baseline="0" noProof="1">
              <a:ln w="3175">
                <a:solidFill>
                  <a:srgbClr val="3C3C3B"/>
                </a:solidFill>
              </a:ln>
              <a:solidFill>
                <a:srgbClr val="22346A"/>
              </a:solidFill>
              <a:effectLst/>
              <a:uLnTx/>
              <a:uFillTx/>
              <a:latin typeface="Arial"/>
              <a:ea typeface="+mn-ea"/>
              <a:cs typeface="Arial"/>
            </a:endParaRPr>
          </a:p>
        </p:txBody>
      </p:sp>
      <p:sp>
        <p:nvSpPr>
          <p:cNvPr id="57" name="Rectangle 40">
            <a:extLst>
              <a:ext uri="{FF2B5EF4-FFF2-40B4-BE49-F238E27FC236}">
                <a16:creationId xmlns:a16="http://schemas.microsoft.com/office/drawing/2014/main" id="{8E8F0236-632A-DA67-4CD7-41D1F98374C4}"/>
              </a:ext>
            </a:extLst>
          </p:cNvPr>
          <p:cNvSpPr/>
          <p:nvPr/>
        </p:nvSpPr>
        <p:spPr>
          <a:xfrm>
            <a:off x="5131665" y="2157564"/>
            <a:ext cx="5200937" cy="319470"/>
          </a:xfrm>
          <a:prstGeom prst="roundRect">
            <a:avLst>
              <a:gd name="adj" fmla="val 50000"/>
            </a:avLst>
          </a:prstGeom>
          <a:solidFill>
            <a:srgbClr val="B3B3B3"/>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chemeClr val="bg1"/>
                </a:solidFill>
                <a:effectLst/>
                <a:uLnTx/>
                <a:uFillTx/>
                <a:latin typeface="Arial"/>
                <a:ea typeface="+mn-ea"/>
                <a:cs typeface="Arial"/>
              </a:rPr>
              <a:t>PBO (</a:t>
            </a:r>
            <a:r>
              <a:rPr kumimoji="0" lang="en-US" sz="1050" b="1" i="0" u="none" strike="noStrike" kern="0" cap="none" spc="0" normalizeH="0" baseline="0" noProof="0" err="1">
                <a:ln>
                  <a:noFill/>
                </a:ln>
                <a:solidFill>
                  <a:schemeClr val="bg1"/>
                </a:solidFill>
                <a:effectLst/>
                <a:uLnTx/>
                <a:uFillTx/>
                <a:latin typeface="Arial"/>
                <a:ea typeface="+mn-ea"/>
                <a:cs typeface="Arial"/>
              </a:rPr>
              <a:t>retirada</a:t>
            </a:r>
            <a:r>
              <a:rPr kumimoji="0" lang="en-US" sz="1050" b="1" i="0" u="none" strike="noStrike" kern="0" cap="none" spc="0" normalizeH="0" baseline="0" noProof="0">
                <a:ln>
                  <a:noFill/>
                </a:ln>
                <a:solidFill>
                  <a:schemeClr val="bg1"/>
                </a:solidFill>
                <a:effectLst/>
                <a:uLnTx/>
                <a:uFillTx/>
                <a:latin typeface="Arial"/>
                <a:ea typeface="+mn-ea"/>
                <a:cs typeface="Arial"/>
              </a:rPr>
              <a:t> de LEB), N=60</a:t>
            </a:r>
          </a:p>
        </p:txBody>
      </p:sp>
      <p:sp>
        <p:nvSpPr>
          <p:cNvPr id="58" name="Rectangle 41">
            <a:extLst>
              <a:ext uri="{FF2B5EF4-FFF2-40B4-BE49-F238E27FC236}">
                <a16:creationId xmlns:a16="http://schemas.microsoft.com/office/drawing/2014/main" id="{0FAC0B5E-595D-9A56-DEFB-7AF98C9BC606}"/>
              </a:ext>
            </a:extLst>
          </p:cNvPr>
          <p:cNvSpPr/>
          <p:nvPr/>
        </p:nvSpPr>
        <p:spPr>
          <a:xfrm>
            <a:off x="5131666" y="3168294"/>
            <a:ext cx="5200937" cy="360777"/>
          </a:xfrm>
          <a:prstGeom prst="roundRect">
            <a:avLst>
              <a:gd name="adj" fmla="val 50000"/>
            </a:avLst>
          </a:prstGeom>
          <a:solidFill>
            <a:srgbClr val="7A45B8"/>
          </a:solidFill>
          <a:ln w="3175" cap="flat" cmpd="sng" algn="ctr">
            <a:no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FFFFFF"/>
                </a:solidFill>
                <a:effectLst/>
                <a:uLnTx/>
                <a:uFillTx/>
                <a:latin typeface="Arial"/>
                <a:ea typeface="+mn-ea"/>
                <a:cs typeface="Arial"/>
              </a:rPr>
              <a:t>LEB 250 mg C2S, N=113</a:t>
            </a:r>
          </a:p>
        </p:txBody>
      </p:sp>
      <p:sp>
        <p:nvSpPr>
          <p:cNvPr id="59" name="CuadroTexto 58">
            <a:extLst>
              <a:ext uri="{FF2B5EF4-FFF2-40B4-BE49-F238E27FC236}">
                <a16:creationId xmlns:a16="http://schemas.microsoft.com/office/drawing/2014/main" id="{CF70899D-14BA-25CE-F790-601142C43DD3}"/>
              </a:ext>
            </a:extLst>
          </p:cNvPr>
          <p:cNvSpPr txBox="1"/>
          <p:nvPr/>
        </p:nvSpPr>
        <p:spPr>
          <a:xfrm>
            <a:off x="4321720" y="5564395"/>
            <a:ext cx="3807775" cy="408623"/>
          </a:xfrm>
          <a:prstGeom prst="roundRect">
            <a:avLst/>
          </a:prstGeom>
          <a:solidFill>
            <a:schemeClr val="bg1"/>
          </a:solidFill>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22346A"/>
                </a:solidFill>
                <a:effectLst/>
                <a:uLnTx/>
                <a:uFillTx/>
                <a:latin typeface="Arial" panose="020B0604020202020204"/>
                <a:ea typeface="+mn-ea"/>
                <a:cs typeface="+mn-cs"/>
              </a:rPr>
              <a:t>Criterio de respuesta: </a:t>
            </a:r>
            <a:r>
              <a:rPr kumimoji="0" lang="es-ES" sz="900" b="0" i="0" u="none" strike="noStrike" kern="1200" cap="none" spc="0" normalizeH="0" baseline="0" noProof="0">
                <a:ln>
                  <a:noFill/>
                </a:ln>
                <a:solidFill>
                  <a:srgbClr val="22346A"/>
                </a:solidFill>
                <a:effectLst/>
                <a:uLnTx/>
                <a:uFillTx/>
                <a:latin typeface="Arial" panose="020B0604020202020204"/>
                <a:ea typeface="+mn-ea"/>
                <a:cs typeface="+mn-cs"/>
              </a:rPr>
              <a:t>EASI 75 o IGA 0/1 con ≥2 puntos de mejora con respecto al valor basal, sin haber utilizado tratamiento de rescate</a:t>
            </a:r>
          </a:p>
        </p:txBody>
      </p:sp>
      <p:sp>
        <p:nvSpPr>
          <p:cNvPr id="60" name="Flecha: hacia abajo 154">
            <a:extLst>
              <a:ext uri="{FF2B5EF4-FFF2-40B4-BE49-F238E27FC236}">
                <a16:creationId xmlns:a16="http://schemas.microsoft.com/office/drawing/2014/main" id="{00E5686D-4AD6-11F9-D8F3-4191F0EA5C16}"/>
              </a:ext>
            </a:extLst>
          </p:cNvPr>
          <p:cNvSpPr/>
          <p:nvPr/>
        </p:nvSpPr>
        <p:spPr>
          <a:xfrm>
            <a:off x="4409737" y="5324838"/>
            <a:ext cx="169758" cy="240339"/>
          </a:xfrm>
          <a:prstGeom prst="downArrow">
            <a:avLst>
              <a:gd name="adj1" fmla="val 58416"/>
              <a:gd name="adj2" fmla="val 50000"/>
            </a:avLst>
          </a:prstGeom>
          <a:gradFill flip="none" rotWithShape="1">
            <a:gsLst>
              <a:gs pos="29000">
                <a:srgbClr val="002855"/>
              </a:gs>
              <a:gs pos="100000">
                <a:srgbClr val="CAF5A8"/>
              </a:gs>
            </a:gsLst>
            <a:lin ang="5400000" scaled="1"/>
            <a:tileRect/>
          </a:gradFill>
          <a:ln w="12700" cap="flat" cmpd="sng" algn="ctr">
            <a:noFill/>
            <a:prstDash val="solid"/>
            <a:miter lim="800000"/>
          </a:ln>
          <a:effectLst/>
        </p:spPr>
        <p:txBody>
          <a:bodyPr rtlCol="0" anchor="ctr">
            <a:noAutofit/>
          </a:bodyPr>
          <a:lstStyle/>
          <a:p>
            <a:pPr algn="ctr" defTabSz="914377"/>
            <a:endParaRPr lang="es-ES" sz="933" kern="0">
              <a:solidFill>
                <a:prstClr val="white"/>
              </a:solidFill>
              <a:latin typeface="Arial"/>
            </a:endParaRPr>
          </a:p>
        </p:txBody>
      </p:sp>
      <p:sp>
        <p:nvSpPr>
          <p:cNvPr id="61" name="Pentagon 73">
            <a:extLst>
              <a:ext uri="{FF2B5EF4-FFF2-40B4-BE49-F238E27FC236}">
                <a16:creationId xmlns:a16="http://schemas.microsoft.com/office/drawing/2014/main" id="{D04B8030-B435-57BB-B60D-73B5A766125B}"/>
              </a:ext>
            </a:extLst>
          </p:cNvPr>
          <p:cNvSpPr/>
          <p:nvPr/>
        </p:nvSpPr>
        <p:spPr>
          <a:xfrm>
            <a:off x="5131666" y="4425109"/>
            <a:ext cx="5201055" cy="358539"/>
          </a:xfrm>
          <a:prstGeom prst="roundRect">
            <a:avLst>
              <a:gd name="adj" fmla="val 50000"/>
            </a:avLst>
          </a:prstGeom>
          <a:solidFill>
            <a:srgbClr val="7A45B8"/>
          </a:solidFill>
          <a:ln w="25400" cap="flat" cmpd="sng" algn="ctr">
            <a:noFill/>
            <a:prstDash val="solid"/>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50" b="1" i="0" u="none" strike="noStrike" kern="0" cap="none" spc="0" normalizeH="0" baseline="0" noProof="0">
                <a:ln>
                  <a:noFill/>
                </a:ln>
                <a:solidFill>
                  <a:srgbClr val="FFFFFF"/>
                </a:solidFill>
                <a:effectLst/>
                <a:uLnTx/>
                <a:uFillTx/>
                <a:latin typeface="Arial"/>
                <a:ea typeface="+mn-ea"/>
                <a:cs typeface="Arial"/>
              </a:rPr>
              <a:t>Brazo de escape: LEB 250 mg C2S</a:t>
            </a:r>
          </a:p>
        </p:txBody>
      </p:sp>
      <p:sp>
        <p:nvSpPr>
          <p:cNvPr id="62" name="TextBox 18">
            <a:extLst>
              <a:ext uri="{FF2B5EF4-FFF2-40B4-BE49-F238E27FC236}">
                <a16:creationId xmlns:a16="http://schemas.microsoft.com/office/drawing/2014/main" id="{B82045E9-9D02-D420-8E5C-C7F072C3602A}"/>
              </a:ext>
            </a:extLst>
          </p:cNvPr>
          <p:cNvSpPr txBox="1"/>
          <p:nvPr/>
        </p:nvSpPr>
        <p:spPr>
          <a:xfrm>
            <a:off x="468389" y="5603810"/>
            <a:ext cx="555331" cy="175447"/>
          </a:xfrm>
          <a:prstGeom prst="roundRect">
            <a:avLst>
              <a:gd name="adj" fmla="val 50000"/>
            </a:avLst>
          </a:prstGeom>
          <a:solidFill>
            <a:srgbClr val="834AC5">
              <a:alpha val="50000"/>
            </a:srgbClr>
          </a:solidFill>
          <a:ln w="12700">
            <a:noFill/>
          </a:ln>
        </p:spPr>
        <p:txBody>
          <a:bodyPr vert="horz" wrap="square" rtlCol="0" anchor="ctr">
            <a:noAutofit/>
          </a:bodyPr>
          <a:lstStyle>
            <a:defPPr>
              <a:defRPr lang="es-ES_tradnl"/>
            </a:defPPr>
            <a:lvl1pPr marR="0" lvl="0" indent="0" algn="ctr" defTabSz="914377" fontAlgn="auto">
              <a:lnSpc>
                <a:spcPct val="100000"/>
              </a:lnSpc>
              <a:spcBef>
                <a:spcPts val="0"/>
              </a:spcBef>
              <a:spcAft>
                <a:spcPts val="0"/>
              </a:spcAft>
              <a:buClrTx/>
              <a:buSzTx/>
              <a:buFontTx/>
              <a:buNone/>
              <a:tabLst/>
              <a:defRPr kumimoji="0" sz="1000" b="1" i="0" u="none" strike="noStrike" kern="0" cap="none" spc="0" normalizeH="0" baseline="0">
                <a:ln>
                  <a:noFill/>
                </a:ln>
                <a:solidFill>
                  <a:prstClr val="white"/>
                </a:solidFill>
                <a:effectLst/>
                <a:uLnTx/>
                <a:uFillTx/>
                <a:latin typeface="Arial"/>
                <a:cs typeface="Arial"/>
              </a:defRPr>
            </a:lvl1pPr>
          </a:lstStyle>
          <a:p>
            <a:r>
              <a:rPr lang="en-US"/>
              <a:t>DC</a:t>
            </a:r>
          </a:p>
        </p:txBody>
      </p:sp>
      <p:sp>
        <p:nvSpPr>
          <p:cNvPr id="63" name="CuadroTexto 62">
            <a:extLst>
              <a:ext uri="{FF2B5EF4-FFF2-40B4-BE49-F238E27FC236}">
                <a16:creationId xmlns:a16="http://schemas.microsoft.com/office/drawing/2014/main" id="{75ABB0D1-6904-6D09-B856-3AC28A1F7681}"/>
              </a:ext>
            </a:extLst>
          </p:cNvPr>
          <p:cNvSpPr txBox="1"/>
          <p:nvPr/>
        </p:nvSpPr>
        <p:spPr>
          <a:xfrm>
            <a:off x="1019204" y="5588255"/>
            <a:ext cx="2394547" cy="215444"/>
          </a:xfrm>
          <a:prstGeom prst="rect">
            <a:avLst/>
          </a:prstGeom>
          <a:noFill/>
        </p:spPr>
        <p:txBody>
          <a:bodyPr wrap="square">
            <a:spAutoFit/>
          </a:bodyPr>
          <a:lstStyle/>
          <a:p>
            <a:r>
              <a:rPr kumimoji="0" lang="es-ES" sz="800" b="0" i="0" u="none" strike="noStrike" kern="1200" cap="none" spc="0" normalizeH="0" baseline="0">
                <a:ln>
                  <a:noFill/>
                </a:ln>
                <a:solidFill>
                  <a:srgbClr val="22346A"/>
                </a:solidFill>
                <a:effectLst/>
                <a:uLnTx/>
                <a:uFillTx/>
                <a:latin typeface="Arial" panose="020B0604020202020204"/>
                <a:ea typeface="+mn-ea"/>
                <a:cs typeface="+mn-cs"/>
              </a:rPr>
              <a:t>dosis de carga (500 mg en la s0 y la s2)</a:t>
            </a:r>
            <a:endParaRPr lang="es-ES">
              <a:solidFill>
                <a:srgbClr val="22346A"/>
              </a:solidFill>
            </a:endParaRPr>
          </a:p>
        </p:txBody>
      </p:sp>
      <p:pic>
        <p:nvPicPr>
          <p:cNvPr id="129" name="Imagen 128" descr="Forma, Rectángulo&#10;&#10;Descripción generada automáticamente">
            <a:extLst>
              <a:ext uri="{FF2B5EF4-FFF2-40B4-BE49-F238E27FC236}">
                <a16:creationId xmlns:a16="http://schemas.microsoft.com/office/drawing/2014/main" id="{FD50D3AD-6EB7-936A-B832-67935F0F7737}"/>
              </a:ext>
            </a:extLst>
          </p:cNvPr>
          <p:cNvPicPr>
            <a:picLocks noChangeAspect="1"/>
          </p:cNvPicPr>
          <p:nvPr/>
        </p:nvPicPr>
        <p:blipFill>
          <a:blip r:embed="rId3"/>
          <a:stretch>
            <a:fillRect/>
          </a:stretch>
        </p:blipFill>
        <p:spPr>
          <a:xfrm>
            <a:off x="217916" y="1117076"/>
            <a:ext cx="1459172" cy="1004676"/>
          </a:xfrm>
          <a:prstGeom prst="rect">
            <a:avLst/>
          </a:prstGeom>
        </p:spPr>
      </p:pic>
      <p:pic>
        <p:nvPicPr>
          <p:cNvPr id="130" name="Imagen 129" descr="Forma, Rectángulo&#10;&#10;Descripción generada automáticamente">
            <a:extLst>
              <a:ext uri="{FF2B5EF4-FFF2-40B4-BE49-F238E27FC236}">
                <a16:creationId xmlns:a16="http://schemas.microsoft.com/office/drawing/2014/main" id="{E55F76AD-15B1-564E-95F9-39EDF642EF1F}"/>
              </a:ext>
            </a:extLst>
          </p:cNvPr>
          <p:cNvPicPr>
            <a:picLocks noChangeAspect="1"/>
          </p:cNvPicPr>
          <p:nvPr/>
        </p:nvPicPr>
        <p:blipFill>
          <a:blip r:embed="rId3"/>
          <a:stretch>
            <a:fillRect/>
          </a:stretch>
        </p:blipFill>
        <p:spPr>
          <a:xfrm rot="10800000">
            <a:off x="10514912" y="4980056"/>
            <a:ext cx="1459172" cy="1004676"/>
          </a:xfrm>
          <a:prstGeom prst="rect">
            <a:avLst/>
          </a:prstGeom>
        </p:spPr>
      </p:pic>
      <p:sp>
        <p:nvSpPr>
          <p:cNvPr id="131" name="Rectangle 40">
            <a:extLst>
              <a:ext uri="{FF2B5EF4-FFF2-40B4-BE49-F238E27FC236}">
                <a16:creationId xmlns:a16="http://schemas.microsoft.com/office/drawing/2014/main" id="{2144669E-C246-8715-8C26-E429521494E7}"/>
              </a:ext>
            </a:extLst>
          </p:cNvPr>
          <p:cNvSpPr/>
          <p:nvPr/>
        </p:nvSpPr>
        <p:spPr>
          <a:xfrm>
            <a:off x="10470117" y="3104483"/>
            <a:ext cx="1140475" cy="1231393"/>
          </a:xfrm>
          <a:prstGeom prst="roundRect">
            <a:avLst>
              <a:gd name="adj" fmla="val 14487"/>
            </a:avLst>
          </a:prstGeom>
          <a:solidFill>
            <a:schemeClr val="bg1"/>
          </a:solidFill>
          <a:ln w="3175" cap="flat" cmpd="sng" algn="ctr">
            <a:solidFill>
              <a:srgbClr val="22346A"/>
            </a:solidFill>
            <a:prstDash val="solid"/>
          </a:ln>
          <a:effectLst/>
        </p:spPr>
        <p:txBody>
          <a:bodyPr wrap="square" lIns="0" tIns="0" rIns="0" bIns="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chemeClr val="bg1"/>
              </a:solidFill>
              <a:effectLst/>
              <a:uLnTx/>
              <a:uFillTx/>
              <a:latin typeface="Arial"/>
              <a:ea typeface="+mn-ea"/>
              <a:cs typeface="Arial"/>
            </a:endParaRPr>
          </a:p>
        </p:txBody>
      </p:sp>
      <p:sp>
        <p:nvSpPr>
          <p:cNvPr id="132" name="TextBox 59">
            <a:extLst>
              <a:ext uri="{FF2B5EF4-FFF2-40B4-BE49-F238E27FC236}">
                <a16:creationId xmlns:a16="http://schemas.microsoft.com/office/drawing/2014/main" id="{7C9C98D9-9C65-1AAD-AC39-797CC6502AB0}"/>
              </a:ext>
            </a:extLst>
          </p:cNvPr>
          <p:cNvSpPr txBox="1"/>
          <p:nvPr/>
        </p:nvSpPr>
        <p:spPr>
          <a:xfrm>
            <a:off x="10548042" y="3194540"/>
            <a:ext cx="984624" cy="1077218"/>
          </a:xfrm>
          <a:prstGeom prst="rect">
            <a:avLst/>
          </a:prstGeom>
          <a:noFill/>
        </p:spPr>
        <p:txBody>
          <a:bodyPr wrap="square" lIns="34291" rIns="34291" rtlCol="0" anchor="ctr">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Estudio de extensión a largo plazo (</a:t>
            </a:r>
            <a:r>
              <a:rPr kumimoji="0" lang="es-ES" sz="800" b="1" i="0" u="none" strike="noStrike" kern="0" cap="none" spc="0" normalizeH="0" baseline="0" noProof="0" err="1">
                <a:ln>
                  <a:noFill/>
                </a:ln>
                <a:solidFill>
                  <a:srgbClr val="22346A"/>
                </a:solidFill>
                <a:effectLst/>
                <a:uLnTx/>
                <a:uFillTx/>
                <a:latin typeface="Arial"/>
                <a:ea typeface="+mn-ea"/>
                <a:cs typeface="Arial" panose="020B0604020202020204" pitchFamily="34" charset="0"/>
              </a:rPr>
              <a:t>ADjoin</a:t>
            </a: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 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12 semanas de seguimiento </a:t>
            </a:r>
            <a:b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br>
            <a:r>
              <a:rPr kumimoji="0" lang="es-ES" sz="800" b="1" i="0" u="none" strike="noStrike" kern="0" cap="none" spc="0" normalizeH="0" baseline="0" noProof="0">
                <a:ln>
                  <a:noFill/>
                </a:ln>
                <a:solidFill>
                  <a:srgbClr val="22346A"/>
                </a:solidFill>
                <a:effectLst/>
                <a:uLnTx/>
                <a:uFillTx/>
                <a:latin typeface="Arial"/>
                <a:ea typeface="+mn-ea"/>
                <a:cs typeface="Arial" panose="020B0604020202020204" pitchFamily="34" charset="0"/>
              </a:rPr>
              <a:t>de seguridad después de la última dosis</a:t>
            </a:r>
          </a:p>
        </p:txBody>
      </p:sp>
      <p:sp>
        <p:nvSpPr>
          <p:cNvPr id="133" name="Rectangle 51">
            <a:extLst>
              <a:ext uri="{FF2B5EF4-FFF2-40B4-BE49-F238E27FC236}">
                <a16:creationId xmlns:a16="http://schemas.microsoft.com/office/drawing/2014/main" id="{423D3E28-DFF1-2699-7FB7-08ACCDA25921}"/>
              </a:ext>
            </a:extLst>
          </p:cNvPr>
          <p:cNvSpPr/>
          <p:nvPr/>
        </p:nvSpPr>
        <p:spPr>
          <a:xfrm>
            <a:off x="3794883" y="4086135"/>
            <a:ext cx="1399465" cy="251600"/>
          </a:xfrm>
          <a:prstGeom prst="roundRect">
            <a:avLst>
              <a:gd name="adj" fmla="val 50000"/>
            </a:avLst>
          </a:prstGeom>
          <a:solidFill>
            <a:schemeClr val="bg1"/>
          </a:solidFill>
          <a:ln w="12700" cap="flat" cmpd="sng" algn="ctr">
            <a:solidFill>
              <a:srgbClr val="22346A"/>
            </a:solidFill>
            <a:prstDash val="solid"/>
          </a:ln>
          <a:effectLst/>
        </p:spPr>
        <p:txBody>
          <a:bodyPr vert="horz"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22346A"/>
                </a:solidFill>
                <a:effectLst/>
                <a:uLnTx/>
                <a:uFillTx/>
                <a:latin typeface="Arial"/>
                <a:ea typeface="+mn-ea"/>
                <a:cs typeface="+mn-cs"/>
              </a:rPr>
              <a:t>No respondedores</a:t>
            </a:r>
          </a:p>
        </p:txBody>
      </p:sp>
      <p:sp>
        <p:nvSpPr>
          <p:cNvPr id="134" name="Oval 11">
            <a:extLst>
              <a:ext uri="{FF2B5EF4-FFF2-40B4-BE49-F238E27FC236}">
                <a16:creationId xmlns:a16="http://schemas.microsoft.com/office/drawing/2014/main" id="{4AB11BD4-B352-A0E6-410A-180A0391BCC8}"/>
              </a:ext>
            </a:extLst>
          </p:cNvPr>
          <p:cNvSpPr>
            <a:spLocks noChangeAspect="1"/>
          </p:cNvSpPr>
          <p:nvPr/>
        </p:nvSpPr>
        <p:spPr>
          <a:xfrm>
            <a:off x="8224857"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35" name="Oval 13">
            <a:extLst>
              <a:ext uri="{FF2B5EF4-FFF2-40B4-BE49-F238E27FC236}">
                <a16:creationId xmlns:a16="http://schemas.microsoft.com/office/drawing/2014/main" id="{D071395F-563B-2251-8129-5280CC530680}"/>
              </a:ext>
            </a:extLst>
          </p:cNvPr>
          <p:cNvSpPr>
            <a:spLocks noChangeAspect="1"/>
          </p:cNvSpPr>
          <p:nvPr/>
        </p:nvSpPr>
        <p:spPr>
          <a:xfrm>
            <a:off x="6914743"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36" name="Oval 15">
            <a:extLst>
              <a:ext uri="{FF2B5EF4-FFF2-40B4-BE49-F238E27FC236}">
                <a16:creationId xmlns:a16="http://schemas.microsoft.com/office/drawing/2014/main" id="{B4387D6C-AA75-92BE-DF33-71230BA2A9EC}"/>
              </a:ext>
            </a:extLst>
          </p:cNvPr>
          <p:cNvSpPr>
            <a:spLocks noChangeAspect="1"/>
          </p:cNvSpPr>
          <p:nvPr/>
        </p:nvSpPr>
        <p:spPr>
          <a:xfrm>
            <a:off x="560463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37" name="Oval 17">
            <a:extLst>
              <a:ext uri="{FF2B5EF4-FFF2-40B4-BE49-F238E27FC236}">
                <a16:creationId xmlns:a16="http://schemas.microsoft.com/office/drawing/2014/main" id="{91045BE1-667B-3606-73B6-59D31936AD44}"/>
              </a:ext>
            </a:extLst>
          </p:cNvPr>
          <p:cNvSpPr>
            <a:spLocks noChangeAspect="1"/>
          </p:cNvSpPr>
          <p:nvPr/>
        </p:nvSpPr>
        <p:spPr>
          <a:xfrm>
            <a:off x="9534971"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38" name="Oval 23">
            <a:extLst>
              <a:ext uri="{FF2B5EF4-FFF2-40B4-BE49-F238E27FC236}">
                <a16:creationId xmlns:a16="http://schemas.microsoft.com/office/drawing/2014/main" id="{02446592-E2AD-E725-B3F8-88E8A182AA32}"/>
              </a:ext>
            </a:extLst>
          </p:cNvPr>
          <p:cNvSpPr>
            <a:spLocks noChangeAspect="1"/>
          </p:cNvSpPr>
          <p:nvPr/>
        </p:nvSpPr>
        <p:spPr>
          <a:xfrm>
            <a:off x="77255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39" name="Oval 28">
            <a:extLst>
              <a:ext uri="{FF2B5EF4-FFF2-40B4-BE49-F238E27FC236}">
                <a16:creationId xmlns:a16="http://schemas.microsoft.com/office/drawing/2014/main" id="{69D7D123-32EF-D839-2EB2-BEF27F7E2FDB}"/>
              </a:ext>
            </a:extLst>
          </p:cNvPr>
          <p:cNvSpPr>
            <a:spLocks noChangeAspect="1"/>
          </p:cNvSpPr>
          <p:nvPr/>
        </p:nvSpPr>
        <p:spPr>
          <a:xfrm>
            <a:off x="1642801" y="5052356"/>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40" name="Oval 29">
            <a:extLst>
              <a:ext uri="{FF2B5EF4-FFF2-40B4-BE49-F238E27FC236}">
                <a16:creationId xmlns:a16="http://schemas.microsoft.com/office/drawing/2014/main" id="{A3ABAA81-F9DD-5249-A3C2-32781035BC8A}"/>
              </a:ext>
            </a:extLst>
          </p:cNvPr>
          <p:cNvSpPr>
            <a:spLocks noChangeAspect="1"/>
          </p:cNvSpPr>
          <p:nvPr/>
        </p:nvSpPr>
        <p:spPr>
          <a:xfrm>
            <a:off x="4407721" y="5046027"/>
            <a:ext cx="223209" cy="226950"/>
          </a:xfrm>
          <a:prstGeom prst="ellipse">
            <a:avLst/>
          </a:prstGeom>
          <a:solidFill>
            <a:srgbClr val="22346A"/>
          </a:solidFill>
          <a:ln w="28575" cap="flat" cmpd="sng" algn="ctr">
            <a:solidFill>
              <a:srgbClr val="CAF5A8"/>
            </a:solid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41" name="Oval 39">
            <a:extLst>
              <a:ext uri="{FF2B5EF4-FFF2-40B4-BE49-F238E27FC236}">
                <a16:creationId xmlns:a16="http://schemas.microsoft.com/office/drawing/2014/main" id="{DFD383FD-72CC-4CE4-BB93-AAFFD9753EA0}"/>
              </a:ext>
            </a:extLst>
          </p:cNvPr>
          <p:cNvSpPr>
            <a:spLocks noChangeAspect="1"/>
          </p:cNvSpPr>
          <p:nvPr/>
        </p:nvSpPr>
        <p:spPr>
          <a:xfrm>
            <a:off x="10251036" y="5046027"/>
            <a:ext cx="223209" cy="226950"/>
          </a:xfrm>
          <a:prstGeom prst="ellipse">
            <a:avLst/>
          </a:prstGeom>
          <a:solidFill>
            <a:srgbClr val="22346A"/>
          </a:solidFill>
          <a:ln w="12700" cap="flat" cmpd="sng" algn="ctr">
            <a:noFill/>
            <a:prstDash val="solid"/>
            <a:miter lim="800000"/>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3C3C3B"/>
              </a:solidFill>
              <a:effectLst/>
              <a:uLnTx/>
              <a:uFillTx/>
              <a:latin typeface="Arial"/>
              <a:ea typeface="+mn-ea"/>
              <a:cs typeface="+mn-cs"/>
            </a:endParaRPr>
          </a:p>
        </p:txBody>
      </p:sp>
      <p:sp>
        <p:nvSpPr>
          <p:cNvPr id="142" name="Rectangle 27">
            <a:extLst>
              <a:ext uri="{FF2B5EF4-FFF2-40B4-BE49-F238E27FC236}">
                <a16:creationId xmlns:a16="http://schemas.microsoft.com/office/drawing/2014/main" id="{EAC902EA-AB20-D5F1-1393-04744B72E8D7}"/>
              </a:ext>
            </a:extLst>
          </p:cNvPr>
          <p:cNvSpPr/>
          <p:nvPr/>
        </p:nvSpPr>
        <p:spPr>
          <a:xfrm>
            <a:off x="734101" y="503777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- 4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43" name="Rectangle 27">
            <a:extLst>
              <a:ext uri="{FF2B5EF4-FFF2-40B4-BE49-F238E27FC236}">
                <a16:creationId xmlns:a16="http://schemas.microsoft.com/office/drawing/2014/main" id="{35AB8A50-36C7-E2D6-603F-994FBD9747A6}"/>
              </a:ext>
            </a:extLst>
          </p:cNvPr>
          <p:cNvSpPr/>
          <p:nvPr/>
        </p:nvSpPr>
        <p:spPr>
          <a:xfrm>
            <a:off x="1621217" y="5051354"/>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44" name="Rectangle 27">
            <a:extLst>
              <a:ext uri="{FF2B5EF4-FFF2-40B4-BE49-F238E27FC236}">
                <a16:creationId xmlns:a16="http://schemas.microsoft.com/office/drawing/2014/main" id="{EB1AC8BB-C591-1150-1C6A-223CC6C310AB}"/>
              </a:ext>
            </a:extLst>
          </p:cNvPr>
          <p:cNvSpPr/>
          <p:nvPr/>
        </p:nvSpPr>
        <p:spPr>
          <a:xfrm>
            <a:off x="4383927" y="5046220"/>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16</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3" name="Rectangle 27">
            <a:extLst>
              <a:ext uri="{FF2B5EF4-FFF2-40B4-BE49-F238E27FC236}">
                <a16:creationId xmlns:a16="http://schemas.microsoft.com/office/drawing/2014/main" id="{301F60C9-30CC-A4AD-4A7B-25BBC7E5E1EB}"/>
              </a:ext>
            </a:extLst>
          </p:cNvPr>
          <p:cNvSpPr/>
          <p:nvPr/>
        </p:nvSpPr>
        <p:spPr>
          <a:xfrm>
            <a:off x="5585403" y="5038799"/>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24</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4" name="Rectangle 27">
            <a:extLst>
              <a:ext uri="{FF2B5EF4-FFF2-40B4-BE49-F238E27FC236}">
                <a16:creationId xmlns:a16="http://schemas.microsoft.com/office/drawing/2014/main" id="{0672DBEF-0FA1-3971-BD44-3AD73BA36A28}"/>
              </a:ext>
            </a:extLst>
          </p:cNvPr>
          <p:cNvSpPr/>
          <p:nvPr/>
        </p:nvSpPr>
        <p:spPr>
          <a:xfrm>
            <a:off x="6896599" y="5037693"/>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32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5" name="Rectangle 27">
            <a:extLst>
              <a:ext uri="{FF2B5EF4-FFF2-40B4-BE49-F238E27FC236}">
                <a16:creationId xmlns:a16="http://schemas.microsoft.com/office/drawing/2014/main" id="{E08E31B0-FD9D-2660-F007-0AADFBCCF68F}"/>
              </a:ext>
            </a:extLst>
          </p:cNvPr>
          <p:cNvSpPr/>
          <p:nvPr/>
        </p:nvSpPr>
        <p:spPr>
          <a:xfrm>
            <a:off x="8203992" y="50362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40</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6" name="Rectangle 27">
            <a:extLst>
              <a:ext uri="{FF2B5EF4-FFF2-40B4-BE49-F238E27FC236}">
                <a16:creationId xmlns:a16="http://schemas.microsoft.com/office/drawing/2014/main" id="{0ECE46F0-5D0D-E7F6-803F-FBF220B59F9A}"/>
              </a:ext>
            </a:extLst>
          </p:cNvPr>
          <p:cNvSpPr/>
          <p:nvPr/>
        </p:nvSpPr>
        <p:spPr>
          <a:xfrm>
            <a:off x="9512809" y="503578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48</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7" name="Rectangle 27">
            <a:extLst>
              <a:ext uri="{FF2B5EF4-FFF2-40B4-BE49-F238E27FC236}">
                <a16:creationId xmlns:a16="http://schemas.microsoft.com/office/drawing/2014/main" id="{8C9918C1-C086-D65D-5B64-68C4C6F51556}"/>
              </a:ext>
            </a:extLst>
          </p:cNvPr>
          <p:cNvSpPr/>
          <p:nvPr/>
        </p:nvSpPr>
        <p:spPr>
          <a:xfrm>
            <a:off x="10228877" y="5039478"/>
            <a:ext cx="261664" cy="225488"/>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1"/>
                </a:solidFill>
                <a:effectLst/>
                <a:uLnTx/>
                <a:uFillTx/>
                <a:latin typeface="Arial"/>
                <a:ea typeface="+mn-ea"/>
                <a:cs typeface="+mn-cs"/>
              </a:rPr>
              <a:t>52</a:t>
            </a:r>
            <a:endParaRPr kumimoji="0" lang="en-GB" sz="900" b="1" i="0" u="none" strike="noStrike" kern="1200" cap="none" spc="0" normalizeH="0" baseline="0" noProof="0">
              <a:ln>
                <a:noFill/>
              </a:ln>
              <a:solidFill>
                <a:schemeClr val="bg1"/>
              </a:solidFill>
              <a:effectLst/>
              <a:uLnTx/>
              <a:uFillTx/>
              <a:latin typeface="Arial"/>
              <a:ea typeface="+mn-ea"/>
              <a:cs typeface="+mn-cs"/>
            </a:endParaRPr>
          </a:p>
        </p:txBody>
      </p:sp>
      <p:sp>
        <p:nvSpPr>
          <p:cNvPr id="168" name="Rectangle 30">
            <a:extLst>
              <a:ext uri="{FF2B5EF4-FFF2-40B4-BE49-F238E27FC236}">
                <a16:creationId xmlns:a16="http://schemas.microsoft.com/office/drawing/2014/main" id="{82026D92-059C-CDAF-0A5A-89615386F209}"/>
              </a:ext>
            </a:extLst>
          </p:cNvPr>
          <p:cNvSpPr/>
          <p:nvPr/>
        </p:nvSpPr>
        <p:spPr>
          <a:xfrm>
            <a:off x="1693863" y="1469967"/>
            <a:ext cx="2737962" cy="413649"/>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inducción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tópico/sistémico no permitido </a:t>
            </a:r>
            <a:endParaRPr kumimoji="0" lang="es-ES" sz="900" b="1" i="0" u="none" strike="noStrike" kern="0" cap="none" spc="0" normalizeH="0" baseline="0" noProof="0">
              <a:ln>
                <a:noFill/>
              </a:ln>
              <a:solidFill>
                <a:srgbClr val="7A45B8"/>
              </a:solidFill>
              <a:effectLst/>
              <a:uLnTx/>
              <a:uFillTx/>
              <a:latin typeface="Arial"/>
              <a:ea typeface="+mn-ea"/>
              <a:cs typeface="+mn-cs"/>
            </a:endParaRPr>
          </a:p>
        </p:txBody>
      </p:sp>
      <p:sp>
        <p:nvSpPr>
          <p:cNvPr id="169" name="Rectangle 37">
            <a:extLst>
              <a:ext uri="{FF2B5EF4-FFF2-40B4-BE49-F238E27FC236}">
                <a16:creationId xmlns:a16="http://schemas.microsoft.com/office/drawing/2014/main" id="{D0745BC9-9F78-4FC9-8761-3661EDB72794}"/>
              </a:ext>
            </a:extLst>
          </p:cNvPr>
          <p:cNvSpPr/>
          <p:nvPr/>
        </p:nvSpPr>
        <p:spPr>
          <a:xfrm>
            <a:off x="4518017" y="1463409"/>
            <a:ext cx="5852188" cy="413650"/>
          </a:xfrm>
          <a:prstGeom prst="rect">
            <a:avLst/>
          </a:prstGeom>
        </p:spPr>
        <p:txBody>
          <a:bodyPr wrap="squar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a:ln>
                  <a:noFill/>
                </a:ln>
                <a:solidFill>
                  <a:srgbClr val="7A45B8"/>
                </a:solidFill>
                <a:effectLst/>
                <a:uLnTx/>
                <a:uFillTx/>
                <a:latin typeface="Arial"/>
                <a:ea typeface="+mn-ea"/>
                <a:cs typeface="+mn-cs"/>
              </a:rPr>
              <a:t>Período de mantenimiento</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7A45B8"/>
                </a:solidFill>
                <a:effectLst/>
                <a:uLnTx/>
                <a:uFillTx/>
                <a:latin typeface="Arial" panose="020B0604020202020204"/>
                <a:ea typeface="+mn-ea"/>
                <a:cs typeface="+mn-cs"/>
              </a:rPr>
              <a:t>Tratamiento tópico intermitente de rescate permitido</a:t>
            </a:r>
            <a:endParaRPr kumimoji="0" lang="es-ES" sz="900" b="1" i="0" u="none" strike="noStrike" kern="0" cap="none" spc="0" normalizeH="0" baseline="30000" noProof="0">
              <a:ln>
                <a:noFill/>
              </a:ln>
              <a:solidFill>
                <a:srgbClr val="7A45B8"/>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s-ES" sz="1000" b="1" i="0" u="none" strike="noStrike" kern="0" cap="none" spc="0" normalizeH="0" baseline="0" noProof="0">
              <a:ln>
                <a:noFill/>
              </a:ln>
              <a:solidFill>
                <a:srgbClr val="7A45B8"/>
              </a:solidFill>
              <a:effectLst/>
              <a:uLnTx/>
              <a:uFillTx/>
              <a:latin typeface="Arial"/>
              <a:ea typeface="+mn-ea"/>
              <a:cs typeface="+mn-cs"/>
            </a:endParaRPr>
          </a:p>
        </p:txBody>
      </p:sp>
      <p:sp>
        <p:nvSpPr>
          <p:cNvPr id="170" name="Rectángulo 169">
            <a:extLst>
              <a:ext uri="{FF2B5EF4-FFF2-40B4-BE49-F238E27FC236}">
                <a16:creationId xmlns:a16="http://schemas.microsoft.com/office/drawing/2014/main" id="{19CAE2A4-2CF1-4390-5DCB-5B8D11732B47}"/>
              </a:ext>
            </a:extLst>
          </p:cNvPr>
          <p:cNvSpPr/>
          <p:nvPr/>
        </p:nvSpPr>
        <p:spPr>
          <a:xfrm>
            <a:off x="431240" y="1323212"/>
            <a:ext cx="9901363" cy="2378886"/>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1" name="Rectangle 24">
            <a:extLst>
              <a:ext uri="{FF2B5EF4-FFF2-40B4-BE49-F238E27FC236}">
                <a16:creationId xmlns:a16="http://schemas.microsoft.com/office/drawing/2014/main" id="{C573B2DB-3792-5810-CC3B-92903C560024}"/>
              </a:ext>
            </a:extLst>
          </p:cNvPr>
          <p:cNvSpPr/>
          <p:nvPr/>
        </p:nvSpPr>
        <p:spPr>
          <a:xfrm>
            <a:off x="986619" y="4877714"/>
            <a:ext cx="688879" cy="218474"/>
          </a:xfrm>
          <a:prstGeom prst="rect">
            <a:avLst/>
          </a:prstGeom>
        </p:spPr>
        <p:txBody>
          <a:bodyPr wrap="none">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22346A"/>
                </a:solidFill>
                <a:effectLst/>
                <a:uLnTx/>
                <a:uFillTx/>
                <a:latin typeface="Arial"/>
                <a:ea typeface="+mn-ea"/>
                <a:cs typeface="+mn-cs"/>
              </a:rPr>
              <a:t>Semanas</a:t>
            </a:r>
            <a:endParaRPr kumimoji="0" lang="en-GB" sz="1000" b="1" i="0" u="none" strike="noStrike" kern="1200" cap="none" spc="0" normalizeH="0" baseline="0" noProof="0">
              <a:ln>
                <a:noFill/>
              </a:ln>
              <a:solidFill>
                <a:srgbClr val="22346A"/>
              </a:solidFill>
              <a:effectLst/>
              <a:uLnTx/>
              <a:uFillTx/>
              <a:latin typeface="Arial"/>
              <a:ea typeface="+mn-ea"/>
              <a:cs typeface="+mn-cs"/>
            </a:endParaRPr>
          </a:p>
        </p:txBody>
      </p:sp>
      <p:sp>
        <p:nvSpPr>
          <p:cNvPr id="172" name="Rectángulo 171">
            <a:extLst>
              <a:ext uri="{FF2B5EF4-FFF2-40B4-BE49-F238E27FC236}">
                <a16:creationId xmlns:a16="http://schemas.microsoft.com/office/drawing/2014/main" id="{EBC9CC11-68A3-0D9C-C26B-EA27A0394429}"/>
              </a:ext>
            </a:extLst>
          </p:cNvPr>
          <p:cNvSpPr/>
          <p:nvPr/>
        </p:nvSpPr>
        <p:spPr>
          <a:xfrm>
            <a:off x="407352" y="3701452"/>
            <a:ext cx="2662372" cy="1303533"/>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3" name="Rectángulo 172">
            <a:extLst>
              <a:ext uri="{FF2B5EF4-FFF2-40B4-BE49-F238E27FC236}">
                <a16:creationId xmlns:a16="http://schemas.microsoft.com/office/drawing/2014/main" id="{F750CADA-66CC-82CB-1BA2-8983CA8699B7}"/>
              </a:ext>
            </a:extLst>
          </p:cNvPr>
          <p:cNvSpPr/>
          <p:nvPr/>
        </p:nvSpPr>
        <p:spPr>
          <a:xfrm>
            <a:off x="10343883" y="1975144"/>
            <a:ext cx="1694086" cy="3020273"/>
          </a:xfrm>
          <a:prstGeom prst="rect">
            <a:avLst/>
          </a:prstGeom>
          <a:solidFill>
            <a:schemeClr val="bg1">
              <a:alpha val="754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4" name="Marcador de pie de página 76">
            <a:extLst>
              <a:ext uri="{FF2B5EF4-FFF2-40B4-BE49-F238E27FC236}">
                <a16:creationId xmlns:a16="http://schemas.microsoft.com/office/drawing/2014/main" id="{2B679684-9ECA-3AF5-9A85-97BD620481DB}"/>
              </a:ext>
            </a:extLst>
          </p:cNvPr>
          <p:cNvSpPr txBox="1">
            <a:spLocks/>
          </p:cNvSpPr>
          <p:nvPr/>
        </p:nvSpPr>
        <p:spPr>
          <a:xfrm>
            <a:off x="1441342" y="6138240"/>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DA: dermatitis atópica; LEB: lebrikizumab; PBO: placebo; C2S: cada 2 semanas; C4S: cada 4 semanas; s: semana.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endParaRPr>
          </a:p>
          <a:p>
            <a:pPr>
              <a:defRPr/>
            </a:pP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1.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Silverberg</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n-US" sz="700" b="0" i="1" u="none" strike="noStrike" kern="1200" cap="none" spc="0" normalizeH="0" baseline="0">
                <a:ln>
                  <a:noFill/>
                </a:ln>
                <a:solidFill>
                  <a:srgbClr val="FFFFFF">
                    <a:lumMod val="65000"/>
                  </a:srgbClr>
                </a:solidFill>
                <a:effectLst/>
                <a:uLnTx/>
                <a:uFillTx/>
                <a:latin typeface="Arial" panose="020B0604020202020204"/>
                <a:ea typeface="+mn-ea"/>
                <a:cs typeface="+mn-cs"/>
              </a:rPr>
              <a:t>Two Phase 3 Trials of Lebrikizumab for Moderate-to-Severe Atopic Dermatitis.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N Engl J </a:t>
            </a:r>
            <a:r>
              <a:rPr kumimoji="0" lang="es-ES" sz="700" b="0" i="1" u="none" strike="noStrike" kern="1200" cap="none" spc="0" normalizeH="0" baseline="0" err="1">
                <a:ln>
                  <a:noFill/>
                </a:ln>
                <a:solidFill>
                  <a:srgbClr val="FFFFFF">
                    <a:lumMod val="65000"/>
                  </a:srgbClr>
                </a:solidFill>
                <a:effectLst/>
                <a:uLnTx/>
                <a:uFillTx/>
                <a:latin typeface="Arial" panose="020B0604020202020204"/>
                <a:ea typeface="+mn-ea"/>
                <a:cs typeface="+mn-cs"/>
              </a:rPr>
              <a:t>Med</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2023</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;388(12):1080-91 incluyendo apéndice suplementario; </a:t>
            </a:r>
            <a:r>
              <a:rPr kumimoji="0" lang="es-ES" sz="700" b="1" i="0" u="none" strike="noStrike" kern="1200" cap="none" spc="0" normalizeH="0" baseline="0">
                <a:ln>
                  <a:noFill/>
                </a:ln>
                <a:solidFill>
                  <a:srgbClr val="FFFFFF">
                    <a:lumMod val="65000"/>
                  </a:srgbClr>
                </a:solidFill>
                <a:effectLst/>
                <a:uLnTx/>
                <a:uFillTx/>
                <a:latin typeface="Arial" panose="020B0604020202020204"/>
                <a:ea typeface="+mn-ea"/>
                <a:cs typeface="+mn-cs"/>
              </a:rPr>
              <a:t>2.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Blauvelt</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 et al</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n-US" sz="700" b="0" i="1" u="none" strike="noStrike" kern="1200" cap="none" spc="0" normalizeH="0" baseline="0">
                <a:ln>
                  <a:noFill/>
                </a:ln>
                <a:solidFill>
                  <a:srgbClr val="FFFFFF">
                    <a:lumMod val="65000"/>
                  </a:srgbClr>
                </a:solidFill>
                <a:effectLst/>
                <a:uLnTx/>
                <a:uFillTx/>
                <a:latin typeface="Arial" panose="020B0604020202020204"/>
                <a:ea typeface="+mn-ea"/>
                <a:cs typeface="+mn-cs"/>
              </a:rPr>
              <a:t>Efficacy and safety of lebrikizumab in moderate-to-severe atopic dermatitis: 52-week results of two randomized double-blinded placebo-controlled phase III trials.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Br J </a:t>
            </a:r>
            <a:r>
              <a:rPr kumimoji="0" lang="es-ES" sz="700" b="0" i="1" u="none" strike="noStrike" kern="1200" cap="none" spc="0" normalizeH="0" baseline="0" err="1">
                <a:ln>
                  <a:noFill/>
                </a:ln>
                <a:solidFill>
                  <a:srgbClr val="FFFFFF">
                    <a:lumMod val="65000"/>
                  </a:srgbClr>
                </a:solidFill>
                <a:effectLst/>
                <a:uLnTx/>
                <a:uFillTx/>
                <a:latin typeface="Arial" panose="020B0604020202020204"/>
                <a:ea typeface="+mn-ea"/>
                <a:cs typeface="+mn-cs"/>
              </a:rPr>
              <a:t>Dermatol</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2023;188(6):740-8 incluido apéndice suplementario. 3. Guttman-</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Yassky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E, </a:t>
            </a:r>
            <a:r>
              <a:rPr kumimoji="0" lang="es-ES" sz="700" b="0" i="1" u="none" strike="noStrike" kern="1200" cap="none" spc="0" normalizeH="0" baseline="0">
                <a:ln>
                  <a:noFill/>
                </a:ln>
                <a:solidFill>
                  <a:srgbClr val="FFFFFF">
                    <a:lumMod val="65000"/>
                  </a:srgbClr>
                </a:solidFill>
                <a:effectLst/>
                <a:uLnTx/>
                <a:uFillTx/>
                <a:latin typeface="Arial" panose="020B0604020202020204"/>
                <a:ea typeface="+mn-ea"/>
                <a:cs typeface="+mn-cs"/>
              </a:rPr>
              <a:t>et al.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Efficacy</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and Safety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Lebrikizumab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Is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Maintained</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Two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Years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in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Patients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With</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Moderate</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to</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-Severe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Atopic</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Dermatitis. SKIN The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Journal</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of</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a:t>
            </a:r>
            <a:r>
              <a:rPr kumimoji="0" lang="es-ES" sz="700" b="0" i="0" u="none" strike="noStrike" kern="1200" cap="none" spc="0" normalizeH="0" baseline="0" err="1">
                <a:ln>
                  <a:noFill/>
                </a:ln>
                <a:solidFill>
                  <a:srgbClr val="FFFFFF">
                    <a:lumMod val="65000"/>
                  </a:srgbClr>
                </a:solidFill>
                <a:effectLst/>
                <a:uLnTx/>
                <a:uFillTx/>
                <a:latin typeface="Arial" panose="020B0604020202020204"/>
                <a:ea typeface="+mn-ea"/>
                <a:cs typeface="+mn-cs"/>
              </a:rPr>
              <a:t>Cutaneous</a:t>
            </a:r>
            <a:r>
              <a:rPr kumimoji="0" lang="es-ES" sz="700" b="0" i="0" u="none" strike="noStrike" kern="1200" cap="none" spc="0" normalizeH="0" baseline="0">
                <a:ln>
                  <a:noFill/>
                </a:ln>
                <a:solidFill>
                  <a:srgbClr val="FFFFFF">
                    <a:lumMod val="65000"/>
                  </a:srgbClr>
                </a:solidFill>
                <a:effectLst/>
                <a:uLnTx/>
                <a:uFillTx/>
                <a:latin typeface="Arial" panose="020B0604020202020204"/>
                <a:ea typeface="+mn-ea"/>
                <a:cs typeface="+mn-cs"/>
              </a:rPr>
              <a:t> Medicine. 2023;7(6):s271-s.</a:t>
            </a:r>
          </a:p>
        </p:txBody>
      </p:sp>
      <p:sp>
        <p:nvSpPr>
          <p:cNvPr id="2" name="CuadroTexto 1">
            <a:extLst>
              <a:ext uri="{FF2B5EF4-FFF2-40B4-BE49-F238E27FC236}">
                <a16:creationId xmlns:a16="http://schemas.microsoft.com/office/drawing/2014/main" id="{F85549CD-E551-D70D-ED0D-1205D9F0DCFE}"/>
              </a:ext>
            </a:extLst>
          </p:cNvPr>
          <p:cNvSpPr txBox="1"/>
          <p:nvPr/>
        </p:nvSpPr>
        <p:spPr>
          <a:xfrm>
            <a:off x="11248087" y="4032008"/>
            <a:ext cx="447852" cy="261610"/>
          </a:xfrm>
          <a:prstGeom prst="rect">
            <a:avLst/>
          </a:prstGeom>
          <a:noFill/>
        </p:spPr>
        <p:txBody>
          <a:bodyPr wrap="square">
            <a:spAutoFit/>
          </a:bodyPr>
          <a:lstStyle/>
          <a:p>
            <a:r>
              <a:rPr kumimoji="0" lang="es-ES" sz="1100" i="0" u="none" strike="noStrike" kern="0" cap="none" spc="0" normalizeH="0" baseline="30000" noProof="0">
                <a:ln>
                  <a:noFill/>
                </a:ln>
                <a:solidFill>
                  <a:schemeClr val="bg1">
                    <a:lumMod val="75000"/>
                  </a:schemeClr>
                </a:solidFill>
                <a:effectLst/>
                <a:uLnTx/>
                <a:uFillTx/>
                <a:latin typeface="Arial"/>
                <a:ea typeface="+mn-ea"/>
                <a:cs typeface="Arial" panose="020B0604020202020204" pitchFamily="34" charset="0"/>
              </a:rPr>
              <a:t>3</a:t>
            </a:r>
            <a:endParaRPr lang="es-ES" sz="1100">
              <a:solidFill>
                <a:schemeClr val="bg1">
                  <a:lumMod val="75000"/>
                </a:schemeClr>
              </a:solidFill>
            </a:endParaRPr>
          </a:p>
        </p:txBody>
      </p:sp>
    </p:spTree>
    <p:extLst>
      <p:ext uri="{BB962C8B-B14F-4D97-AF65-F5344CB8AC3E}">
        <p14:creationId xmlns:p14="http://schemas.microsoft.com/office/powerpoint/2010/main" val="2975993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Forma, Rectángulo&#10;&#10;Descripción generada automáticamente">
            <a:extLst>
              <a:ext uri="{FF2B5EF4-FFF2-40B4-BE49-F238E27FC236}">
                <a16:creationId xmlns:a16="http://schemas.microsoft.com/office/drawing/2014/main" id="{B60221C2-4A34-6D58-2650-95020CC16EDF}"/>
              </a:ext>
            </a:extLst>
          </p:cNvPr>
          <p:cNvPicPr>
            <a:picLocks noChangeAspect="1"/>
          </p:cNvPicPr>
          <p:nvPr/>
        </p:nvPicPr>
        <p:blipFill>
          <a:blip r:embed="rId3"/>
          <a:stretch>
            <a:fillRect/>
          </a:stretch>
        </p:blipFill>
        <p:spPr>
          <a:xfrm rot="10800000">
            <a:off x="10482297" y="4517941"/>
            <a:ext cx="1459172" cy="1004676"/>
          </a:xfrm>
          <a:prstGeom prst="rect">
            <a:avLst/>
          </a:prstGeom>
        </p:spPr>
      </p:pic>
      <p:sp>
        <p:nvSpPr>
          <p:cNvPr id="2" name="TextBox 10">
            <a:extLst>
              <a:ext uri="{FF2B5EF4-FFF2-40B4-BE49-F238E27FC236}">
                <a16:creationId xmlns:a16="http://schemas.microsoft.com/office/drawing/2014/main" id="{70BF983C-D8E6-D31E-6892-585676A85A85}"/>
              </a:ext>
            </a:extLst>
          </p:cNvPr>
          <p:cNvSpPr txBox="1"/>
          <p:nvPr/>
        </p:nvSpPr>
        <p:spPr>
          <a:xfrm>
            <a:off x="4038594" y="5225019"/>
            <a:ext cx="4976543" cy="563701"/>
          </a:xfrm>
          <a:prstGeom prst="roundRect">
            <a:avLst>
              <a:gd name="adj" fmla="val 13428"/>
            </a:avLst>
          </a:prstGeom>
          <a:solidFill>
            <a:srgbClr val="F1F2F2"/>
          </a:solidFill>
        </p:spPr>
        <p:txBody>
          <a:bodyPr wrap="square" anchor="ctr">
            <a:spAutoFit/>
          </a:bodyPr>
          <a:lstStyle>
            <a:defPPr>
              <a:defRPr lang="es-ES"/>
            </a:defPPr>
            <a:lvl1pPr algn="ctr">
              <a:defRPr>
                <a:solidFill>
                  <a:schemeClr val="accent1"/>
                </a:solidFill>
                <a:latin typeface="Cooper Black" panose="0208090404030B020404" pitchFamily="18" charset="0"/>
              </a:defRPr>
            </a:lvl1pPr>
          </a:lstStyle>
          <a:p>
            <a:pPr marL="93663" marR="0" lvl="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22346A"/>
                </a:solidFill>
                <a:effectLst/>
                <a:uLnTx/>
                <a:uFillTx/>
                <a:latin typeface="Arial"/>
                <a:ea typeface="+mn-ea"/>
                <a:cs typeface="+mn-cs"/>
              </a:rPr>
              <a:t>de los pacientes con respuesta parcial en la semana 16 alcanzaron el EASI 75 en la semana 24</a:t>
            </a:r>
            <a:r>
              <a:rPr kumimoji="0" lang="es-ES" sz="1400" b="1" i="0" u="none" strike="noStrike" kern="1200" cap="none" spc="0" normalizeH="0" baseline="30000" noProof="0">
                <a:ln>
                  <a:noFill/>
                </a:ln>
                <a:solidFill>
                  <a:srgbClr val="22346A"/>
                </a:solidFill>
                <a:effectLst/>
                <a:uLnTx/>
                <a:uFillTx/>
                <a:latin typeface="Arial"/>
                <a:ea typeface="+mn-ea"/>
                <a:cs typeface="+mn-cs"/>
              </a:rPr>
              <a:t>1</a:t>
            </a:r>
            <a:endParaRPr kumimoji="0" lang="en-GB" sz="1400" b="1" i="0" u="none" strike="noStrike" kern="1200" cap="none" spc="0" normalizeH="0" baseline="0" noProof="0">
              <a:ln>
                <a:noFill/>
              </a:ln>
              <a:solidFill>
                <a:srgbClr val="22346A"/>
              </a:solidFill>
              <a:effectLst/>
              <a:uLnTx/>
              <a:uFillTx/>
              <a:latin typeface="Arial"/>
              <a:ea typeface="+mn-ea"/>
              <a:cs typeface="+mn-cs"/>
            </a:endParaRPr>
          </a:p>
        </p:txBody>
      </p:sp>
      <p:sp>
        <p:nvSpPr>
          <p:cNvPr id="19" name="TextBox 15">
            <a:extLst>
              <a:ext uri="{FF2B5EF4-FFF2-40B4-BE49-F238E27FC236}">
                <a16:creationId xmlns:a16="http://schemas.microsoft.com/office/drawing/2014/main" id="{2AD1EF9B-BC05-DE08-94CA-7BE10350D1DF}"/>
              </a:ext>
            </a:extLst>
          </p:cNvPr>
          <p:cNvSpPr txBox="1"/>
          <p:nvPr/>
        </p:nvSpPr>
        <p:spPr>
          <a:xfrm>
            <a:off x="10767868" y="4579929"/>
            <a:ext cx="923845" cy="246221"/>
          </a:xfrm>
          <a:prstGeom prst="rect">
            <a:avLst/>
          </a:prstGeom>
          <a:noFill/>
        </p:spPr>
        <p:txBody>
          <a:bodyPr wrap="square" rtlCol="0">
            <a:spAutoFit/>
          </a:bodyPr>
          <a:lstStyle/>
          <a:p>
            <a:pPr algn="r" defTabSz="914377">
              <a:defRPr/>
            </a:pPr>
            <a:r>
              <a:rPr lang="en-US" sz="1000">
                <a:solidFill>
                  <a:srgbClr val="002855"/>
                </a:solidFill>
                <a:latin typeface="Arial"/>
              </a:rPr>
              <a:t>Semana</a:t>
            </a:r>
          </a:p>
        </p:txBody>
      </p:sp>
      <p:sp>
        <p:nvSpPr>
          <p:cNvPr id="20" name="TextBox 16">
            <a:extLst>
              <a:ext uri="{FF2B5EF4-FFF2-40B4-BE49-F238E27FC236}">
                <a16:creationId xmlns:a16="http://schemas.microsoft.com/office/drawing/2014/main" id="{4314E6B3-4C21-FA89-160D-79E3AC8C6D71}"/>
              </a:ext>
            </a:extLst>
          </p:cNvPr>
          <p:cNvSpPr txBox="1"/>
          <p:nvPr/>
        </p:nvSpPr>
        <p:spPr>
          <a:xfrm rot="16200000">
            <a:off x="-468235" y="3130417"/>
            <a:ext cx="2514131" cy="297454"/>
          </a:xfrm>
          <a:prstGeom prst="rect">
            <a:avLst/>
          </a:prstGeom>
          <a:noFill/>
        </p:spPr>
        <p:txBody>
          <a:bodyPr wrap="square" rtlCol="0">
            <a:spAutoFit/>
          </a:bodyPr>
          <a:lstStyle/>
          <a:p>
            <a:pPr algn="ctr" defTabSz="914377">
              <a:defRPr/>
            </a:pPr>
            <a:r>
              <a:rPr lang="es-ES" sz="1333" b="1">
                <a:solidFill>
                  <a:srgbClr val="002855"/>
                </a:solidFill>
                <a:latin typeface="Arial"/>
              </a:rPr>
              <a:t>Respondedores EASI 75 (%)</a:t>
            </a:r>
          </a:p>
        </p:txBody>
      </p:sp>
      <p:graphicFrame>
        <p:nvGraphicFramePr>
          <p:cNvPr id="21" name="Chart 8">
            <a:extLst>
              <a:ext uri="{FF2B5EF4-FFF2-40B4-BE49-F238E27FC236}">
                <a16:creationId xmlns:a16="http://schemas.microsoft.com/office/drawing/2014/main" id="{8F642AF3-A081-311F-3095-6C5DA432875C}"/>
              </a:ext>
            </a:extLst>
          </p:cNvPr>
          <p:cNvGraphicFramePr/>
          <p:nvPr>
            <p:extLst>
              <p:ext uri="{D42A27DB-BD31-4B8C-83A1-F6EECF244321}">
                <p14:modId xmlns:p14="http://schemas.microsoft.com/office/powerpoint/2010/main" val="2952741983"/>
              </p:ext>
            </p:extLst>
          </p:nvPr>
        </p:nvGraphicFramePr>
        <p:xfrm>
          <a:off x="792120" y="1494765"/>
          <a:ext cx="10853148" cy="3363139"/>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Conector recto de flecha 22">
            <a:extLst>
              <a:ext uri="{FF2B5EF4-FFF2-40B4-BE49-F238E27FC236}">
                <a16:creationId xmlns:a16="http://schemas.microsoft.com/office/drawing/2014/main" id="{4996422D-B22E-118A-49C3-86960E804A5D}"/>
              </a:ext>
            </a:extLst>
          </p:cNvPr>
          <p:cNvCxnSpPr>
            <a:cxnSpLocks/>
          </p:cNvCxnSpPr>
          <p:nvPr/>
        </p:nvCxnSpPr>
        <p:spPr>
          <a:xfrm flipV="1">
            <a:off x="3398131" y="3315382"/>
            <a:ext cx="0" cy="1073020"/>
          </a:xfrm>
          <a:prstGeom prst="straightConnector1">
            <a:avLst/>
          </a:prstGeom>
          <a:noFill/>
          <a:ln w="28575" cap="flat" cmpd="sng" algn="ctr">
            <a:solidFill>
              <a:srgbClr val="002855"/>
            </a:solidFill>
            <a:prstDash val="sysDot"/>
            <a:miter lim="800000"/>
            <a:tailEnd type="triangle"/>
          </a:ln>
          <a:effectLst/>
        </p:spPr>
      </p:cxnSp>
      <p:graphicFrame>
        <p:nvGraphicFramePr>
          <p:cNvPr id="24" name="Chart 8">
            <a:extLst>
              <a:ext uri="{FF2B5EF4-FFF2-40B4-BE49-F238E27FC236}">
                <a16:creationId xmlns:a16="http://schemas.microsoft.com/office/drawing/2014/main" id="{CA2941DD-9E49-62C1-7279-3DB462E1FD3C}"/>
              </a:ext>
            </a:extLst>
          </p:cNvPr>
          <p:cNvGraphicFramePr/>
          <p:nvPr>
            <p:extLst>
              <p:ext uri="{D42A27DB-BD31-4B8C-83A1-F6EECF244321}">
                <p14:modId xmlns:p14="http://schemas.microsoft.com/office/powerpoint/2010/main" val="2230428187"/>
              </p:ext>
            </p:extLst>
          </p:nvPr>
        </p:nvGraphicFramePr>
        <p:xfrm>
          <a:off x="2949699" y="4930870"/>
          <a:ext cx="1496201" cy="1152000"/>
        </p:xfrm>
        <a:graphic>
          <a:graphicData uri="http://schemas.openxmlformats.org/drawingml/2006/chart">
            <c:chart xmlns:c="http://schemas.openxmlformats.org/drawingml/2006/chart" xmlns:r="http://schemas.openxmlformats.org/officeDocument/2006/relationships" r:id="rId5"/>
          </a:graphicData>
        </a:graphic>
      </p:graphicFrame>
      <p:sp>
        <p:nvSpPr>
          <p:cNvPr id="26" name="CuadroTexto 25">
            <a:extLst>
              <a:ext uri="{FF2B5EF4-FFF2-40B4-BE49-F238E27FC236}">
                <a16:creationId xmlns:a16="http://schemas.microsoft.com/office/drawing/2014/main" id="{BA875A03-AE2B-64EA-CDF0-0C47F5281134}"/>
              </a:ext>
            </a:extLst>
          </p:cNvPr>
          <p:cNvSpPr txBox="1"/>
          <p:nvPr/>
        </p:nvSpPr>
        <p:spPr>
          <a:xfrm>
            <a:off x="3365794" y="5302864"/>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58% </a:t>
            </a:r>
          </a:p>
        </p:txBody>
      </p:sp>
      <p:graphicFrame>
        <p:nvGraphicFramePr>
          <p:cNvPr id="27" name="Table 4">
            <a:extLst>
              <a:ext uri="{FF2B5EF4-FFF2-40B4-BE49-F238E27FC236}">
                <a16:creationId xmlns:a16="http://schemas.microsoft.com/office/drawing/2014/main" id="{C9B1D102-6E27-286D-7564-0D90AD055574}"/>
              </a:ext>
            </a:extLst>
          </p:cNvPr>
          <p:cNvGraphicFramePr>
            <a:graphicFrameLocks noGrp="1"/>
          </p:cNvGraphicFramePr>
          <p:nvPr>
            <p:extLst>
              <p:ext uri="{D42A27DB-BD31-4B8C-83A1-F6EECF244321}">
                <p14:modId xmlns:p14="http://schemas.microsoft.com/office/powerpoint/2010/main" val="516728138"/>
              </p:ext>
            </p:extLst>
          </p:nvPr>
        </p:nvGraphicFramePr>
        <p:xfrm>
          <a:off x="640103" y="4810466"/>
          <a:ext cx="10538448" cy="142878"/>
        </p:xfrm>
        <a:graphic>
          <a:graphicData uri="http://schemas.openxmlformats.org/drawingml/2006/table">
            <a:tbl>
              <a:tblPr firstRow="1" bandRow="1"/>
              <a:tblGrid>
                <a:gridCol w="1372412">
                  <a:extLst>
                    <a:ext uri="{9D8B030D-6E8A-4147-A177-3AD203B41FA5}">
                      <a16:colId xmlns:a16="http://schemas.microsoft.com/office/drawing/2014/main" val="1163656169"/>
                    </a:ext>
                  </a:extLst>
                </a:gridCol>
                <a:gridCol w="638069">
                  <a:extLst>
                    <a:ext uri="{9D8B030D-6E8A-4147-A177-3AD203B41FA5}">
                      <a16:colId xmlns:a16="http://schemas.microsoft.com/office/drawing/2014/main" val="205852198"/>
                    </a:ext>
                  </a:extLst>
                </a:gridCol>
                <a:gridCol w="1460417">
                  <a:extLst>
                    <a:ext uri="{9D8B030D-6E8A-4147-A177-3AD203B41FA5}">
                      <a16:colId xmlns:a16="http://schemas.microsoft.com/office/drawing/2014/main" val="2988524282"/>
                    </a:ext>
                  </a:extLst>
                </a:gridCol>
                <a:gridCol w="632460">
                  <a:extLst>
                    <a:ext uri="{9D8B030D-6E8A-4147-A177-3AD203B41FA5}">
                      <a16:colId xmlns:a16="http://schemas.microsoft.com/office/drawing/2014/main" val="2364423285"/>
                    </a:ext>
                  </a:extLst>
                </a:gridCol>
                <a:gridCol w="1466850">
                  <a:extLst>
                    <a:ext uri="{9D8B030D-6E8A-4147-A177-3AD203B41FA5}">
                      <a16:colId xmlns:a16="http://schemas.microsoft.com/office/drawing/2014/main" val="465089744"/>
                    </a:ext>
                  </a:extLst>
                </a:gridCol>
                <a:gridCol w="680720">
                  <a:extLst>
                    <a:ext uri="{9D8B030D-6E8A-4147-A177-3AD203B41FA5}">
                      <a16:colId xmlns:a16="http://schemas.microsoft.com/office/drawing/2014/main" val="1699604667"/>
                    </a:ext>
                  </a:extLst>
                </a:gridCol>
                <a:gridCol w="1407160">
                  <a:extLst>
                    <a:ext uri="{9D8B030D-6E8A-4147-A177-3AD203B41FA5}">
                      <a16:colId xmlns:a16="http://schemas.microsoft.com/office/drawing/2014/main" val="1410695699"/>
                    </a:ext>
                  </a:extLst>
                </a:gridCol>
                <a:gridCol w="732577">
                  <a:extLst>
                    <a:ext uri="{9D8B030D-6E8A-4147-A177-3AD203B41FA5}">
                      <a16:colId xmlns:a16="http://schemas.microsoft.com/office/drawing/2014/main" val="2789760468"/>
                    </a:ext>
                  </a:extLst>
                </a:gridCol>
                <a:gridCol w="1360383">
                  <a:extLst>
                    <a:ext uri="{9D8B030D-6E8A-4147-A177-3AD203B41FA5}">
                      <a16:colId xmlns:a16="http://schemas.microsoft.com/office/drawing/2014/main" val="600729950"/>
                    </a:ext>
                  </a:extLst>
                </a:gridCol>
                <a:gridCol w="787400">
                  <a:extLst>
                    <a:ext uri="{9D8B030D-6E8A-4147-A177-3AD203B41FA5}">
                      <a16:colId xmlns:a16="http://schemas.microsoft.com/office/drawing/2014/main" val="4137607606"/>
                    </a:ext>
                  </a:extLst>
                </a:gridCol>
              </a:tblGrid>
              <a:tr h="14287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215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209</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205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183</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175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161</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160</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148</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148</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AU" sz="900" b="0" i="0">
                          <a:solidFill>
                            <a:srgbClr val="22346A"/>
                          </a:solidFill>
                          <a:latin typeface="Arial" panose="020B0604020202020204" pitchFamily="34" charset="0"/>
                          <a:cs typeface="Arial" panose="020B0604020202020204" pitchFamily="34" charset="0"/>
                        </a:rPr>
                        <a:t>147</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0995429"/>
                  </a:ext>
                </a:extLst>
              </a:tr>
            </a:tbl>
          </a:graphicData>
        </a:graphic>
      </p:graphicFrame>
      <p:sp>
        <p:nvSpPr>
          <p:cNvPr id="28" name="TextBox 9">
            <a:extLst>
              <a:ext uri="{FF2B5EF4-FFF2-40B4-BE49-F238E27FC236}">
                <a16:creationId xmlns:a16="http://schemas.microsoft.com/office/drawing/2014/main" id="{28C0D439-728C-A896-DE46-0BB8400D78F7}"/>
              </a:ext>
            </a:extLst>
          </p:cNvPr>
          <p:cNvSpPr txBox="1"/>
          <p:nvPr/>
        </p:nvSpPr>
        <p:spPr>
          <a:xfrm>
            <a:off x="10965777" y="4764370"/>
            <a:ext cx="425547" cy="215444"/>
          </a:xfrm>
          <a:prstGeom prst="rect">
            <a:avLst/>
          </a:prstGeom>
          <a:noFill/>
        </p:spPr>
        <p:txBody>
          <a:bodyPr wrap="square">
            <a:spAutoFit/>
          </a:bodyPr>
          <a:lstStyle/>
          <a:p>
            <a:pPr algn="ctr">
              <a:defRPr/>
            </a:pPr>
            <a:r>
              <a:rPr lang="en-AU" sz="800">
                <a:solidFill>
                  <a:srgbClr val="22346A"/>
                </a:solidFill>
                <a:latin typeface="Arial" panose="020B0604020202020204" pitchFamily="34" charset="0"/>
                <a:cs typeface="Arial" panose="020B0604020202020204" pitchFamily="34" charset="0"/>
              </a:rPr>
              <a:t>N</a:t>
            </a:r>
            <a:endParaRPr lang="en-US" sz="800">
              <a:solidFill>
                <a:srgbClr val="22346A"/>
              </a:solidFill>
              <a:latin typeface="Arial" panose="020B0604020202020204" pitchFamily="34" charset="0"/>
              <a:cs typeface="Arial" panose="020B0604020202020204" pitchFamily="34" charset="0"/>
            </a:endParaRPr>
          </a:p>
        </p:txBody>
      </p:sp>
      <p:sp>
        <p:nvSpPr>
          <p:cNvPr id="6" name="TextBox 206">
            <a:extLst>
              <a:ext uri="{FF2B5EF4-FFF2-40B4-BE49-F238E27FC236}">
                <a16:creationId xmlns:a16="http://schemas.microsoft.com/office/drawing/2014/main" id="{1251DA9B-3E3E-574B-1297-414BC87E5A28}"/>
              </a:ext>
            </a:extLst>
          </p:cNvPr>
          <p:cNvSpPr txBox="1"/>
          <p:nvPr/>
        </p:nvSpPr>
        <p:spPr>
          <a:xfrm>
            <a:off x="3344069" y="1478456"/>
            <a:ext cx="5503863"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ea typeface="+mn-ea"/>
                <a:cs typeface="+mn-cs"/>
              </a:rPr>
              <a:t>Respuesta EASI 75</a:t>
            </a:r>
            <a:r>
              <a:rPr kumimoji="0" lang="en-US" b="1" i="0" u="none" strike="noStrike" kern="0" cap="none" spc="0" normalizeH="0" baseline="30000" noProof="0">
                <a:ln>
                  <a:noFill/>
                </a:ln>
                <a:solidFill>
                  <a:srgbClr val="7A45B8"/>
                </a:solidFill>
                <a:effectLst/>
                <a:uLnTx/>
                <a:uFillTx/>
                <a:latin typeface="Arial"/>
                <a:ea typeface="+mn-ea"/>
                <a:cs typeface="+mn-cs"/>
              </a:rPr>
              <a:t>2</a:t>
            </a:r>
            <a:endParaRPr kumimoji="0" lang="en-US" b="1" i="0" u="none" strike="noStrike" kern="0" cap="none" spc="0" normalizeH="0" baseline="0" noProof="0">
              <a:ln>
                <a:noFill/>
              </a:ln>
              <a:solidFill>
                <a:srgbClr val="7A45B8"/>
              </a:solidFill>
              <a:effectLst/>
              <a:uLnTx/>
              <a:uFillTx/>
              <a:latin typeface="Arial"/>
              <a:ea typeface="+mn-ea"/>
              <a:cs typeface="+mn-cs"/>
            </a:endParaRPr>
          </a:p>
        </p:txBody>
      </p:sp>
      <p:pic>
        <p:nvPicPr>
          <p:cNvPr id="7" name="Imagen 6" descr="Forma, Rectángulo&#10;&#10;Descripción generada automáticamente">
            <a:extLst>
              <a:ext uri="{FF2B5EF4-FFF2-40B4-BE49-F238E27FC236}">
                <a16:creationId xmlns:a16="http://schemas.microsoft.com/office/drawing/2014/main" id="{C8C119DA-AB2C-EF59-59EC-7FFD110302FD}"/>
              </a:ext>
            </a:extLst>
          </p:cNvPr>
          <p:cNvPicPr>
            <a:picLocks noChangeAspect="1"/>
          </p:cNvPicPr>
          <p:nvPr/>
        </p:nvPicPr>
        <p:blipFill>
          <a:blip r:embed="rId3"/>
          <a:stretch>
            <a:fillRect/>
          </a:stretch>
        </p:blipFill>
        <p:spPr>
          <a:xfrm>
            <a:off x="400918" y="1400831"/>
            <a:ext cx="1459172" cy="1004676"/>
          </a:xfrm>
          <a:prstGeom prst="rect">
            <a:avLst/>
          </a:prstGeom>
        </p:spPr>
      </p:pic>
      <p:sp>
        <p:nvSpPr>
          <p:cNvPr id="11" name="CuadroTexto 10">
            <a:extLst>
              <a:ext uri="{FF2B5EF4-FFF2-40B4-BE49-F238E27FC236}">
                <a16:creationId xmlns:a16="http://schemas.microsoft.com/office/drawing/2014/main" id="{10FBC456-609C-2500-4F8E-1F2B62EFEBCE}"/>
              </a:ext>
            </a:extLst>
          </p:cNvPr>
          <p:cNvSpPr txBox="1"/>
          <p:nvPr/>
        </p:nvSpPr>
        <p:spPr>
          <a:xfrm>
            <a:off x="10896103" y="2482501"/>
            <a:ext cx="730039" cy="369332"/>
          </a:xfrm>
          <a:prstGeom prst="rect">
            <a:avLst/>
          </a:prstGeom>
          <a:solidFill>
            <a:schemeClr val="bg1"/>
          </a:solidFill>
        </p:spPr>
        <p:txBody>
          <a:bodyPr wrap="square">
            <a:spAutoFit/>
          </a:bodyPr>
          <a:lstStyle/>
          <a:p>
            <a:r>
              <a:rPr kumimoji="0" lang="en-US" b="1" i="0" u="none" strike="noStrike" kern="0" cap="none" spc="0" normalizeH="0" baseline="0" noProof="0">
                <a:ln>
                  <a:noFill/>
                </a:ln>
                <a:solidFill>
                  <a:srgbClr val="7A45B8"/>
                </a:solidFill>
                <a:effectLst/>
                <a:uLnTx/>
                <a:uFillTx/>
                <a:latin typeface="Arial"/>
                <a:ea typeface="+mn-ea"/>
                <a:cs typeface="+mn-cs"/>
              </a:rPr>
              <a:t>75.5</a:t>
            </a:r>
            <a:endParaRPr lang="es-ES"/>
          </a:p>
        </p:txBody>
      </p:sp>
      <p:sp>
        <p:nvSpPr>
          <p:cNvPr id="4" name="Marcador de pie de página 76">
            <a:extLst>
              <a:ext uri="{FF2B5EF4-FFF2-40B4-BE49-F238E27FC236}">
                <a16:creationId xmlns:a16="http://schemas.microsoft.com/office/drawing/2014/main" id="{51EDD27D-8069-FC79-EACC-E88872E001CC}"/>
              </a:ext>
            </a:extLst>
          </p:cNvPr>
          <p:cNvSpPr txBox="1">
            <a:spLocks/>
          </p:cNvSpPr>
          <p:nvPr/>
        </p:nvSpPr>
        <p:spPr>
          <a:xfrm>
            <a:off x="1414538" y="6155836"/>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defRPr/>
            </a:pPr>
            <a:r>
              <a:rPr lang="es-ES" sz="700">
                <a:solidFill>
                  <a:srgbClr val="A6A6A6"/>
                </a:solidFill>
                <a:latin typeface="Arial" panose="020B0604020202020204"/>
                <a:cs typeface="Arial" panose="020B0604020202020204" pitchFamily="34" charset="0"/>
              </a:rPr>
              <a:t>Datos observados en los ensayos </a:t>
            </a:r>
            <a:r>
              <a:rPr lang="es-ES" sz="700" err="1">
                <a:solidFill>
                  <a:srgbClr val="A6A6A6"/>
                </a:solidFill>
                <a:latin typeface="Arial" panose="020B0604020202020204"/>
                <a:cs typeface="Arial" panose="020B0604020202020204" pitchFamily="34" charset="0"/>
              </a:rPr>
              <a:t>ADvocate</a:t>
            </a:r>
            <a:r>
              <a:rPr lang="es-ES" sz="700">
                <a:solidFill>
                  <a:srgbClr val="A6A6A6"/>
                </a:solidFill>
                <a:latin typeface="Arial" panose="020B0604020202020204"/>
                <a:cs typeface="Arial" panose="020B0604020202020204" pitchFamily="34" charset="0"/>
              </a:rPr>
              <a:t> 1 y </a:t>
            </a:r>
            <a:r>
              <a:rPr lang="es-ES" sz="700" err="1">
                <a:solidFill>
                  <a:srgbClr val="A6A6A6"/>
                </a:solidFill>
                <a:latin typeface="Arial" panose="020B0604020202020204"/>
                <a:cs typeface="Arial" panose="020B0604020202020204" pitchFamily="34" charset="0"/>
              </a:rPr>
              <a:t>ADvocate</a:t>
            </a:r>
            <a:r>
              <a:rPr lang="es-ES" sz="700">
                <a:solidFill>
                  <a:srgbClr val="A6A6A6"/>
                </a:solidFill>
                <a:latin typeface="Arial" panose="020B0604020202020204"/>
                <a:cs typeface="Arial" panose="020B0604020202020204" pitchFamily="34" charset="0"/>
              </a:rPr>
              <a:t> 2 agrupados.</a:t>
            </a:r>
          </a:p>
          <a:p>
            <a:pPr algn="just">
              <a:lnSpc>
                <a:spcPct val="90000"/>
              </a:lnSpc>
              <a:defRPr/>
            </a:pPr>
            <a:r>
              <a:rPr lang="en-US" sz="700">
                <a:solidFill>
                  <a:srgbClr val="A6A6A6"/>
                </a:solidFill>
                <a:latin typeface="Arial" panose="020B0604020202020204"/>
                <a:cs typeface="Arial" panose="020B0604020202020204" pitchFamily="34" charset="0"/>
              </a:rPr>
              <a:t>La </a:t>
            </a:r>
            <a:r>
              <a:rPr lang="en-US" sz="700" err="1">
                <a:solidFill>
                  <a:srgbClr val="A6A6A6"/>
                </a:solidFill>
                <a:latin typeface="Arial" panose="020B0604020202020204"/>
                <a:cs typeface="Arial" panose="020B0604020202020204" pitchFamily="34" charset="0"/>
              </a:rPr>
              <a:t>tasa</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respuesta</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en</a:t>
            </a:r>
            <a:r>
              <a:rPr lang="en-US" sz="700">
                <a:solidFill>
                  <a:srgbClr val="A6A6A6"/>
                </a:solidFill>
                <a:latin typeface="Arial" panose="020B0604020202020204"/>
                <a:cs typeface="Arial" panose="020B0604020202020204" pitchFamily="34" charset="0"/>
              </a:rPr>
              <a:t> la Semana 16 no </a:t>
            </a:r>
            <a:r>
              <a:rPr lang="en-US" sz="700" err="1">
                <a:solidFill>
                  <a:srgbClr val="A6A6A6"/>
                </a:solidFill>
                <a:latin typeface="Arial" panose="020B0604020202020204"/>
                <a:cs typeface="Arial" panose="020B0604020202020204" pitchFamily="34" charset="0"/>
              </a:rPr>
              <a:t>parte</a:t>
            </a:r>
            <a:r>
              <a:rPr lang="en-US" sz="700">
                <a:solidFill>
                  <a:srgbClr val="A6A6A6"/>
                </a:solidFill>
                <a:latin typeface="Arial" panose="020B0604020202020204"/>
                <a:cs typeface="Arial" panose="020B0604020202020204" pitchFamily="34" charset="0"/>
              </a:rPr>
              <a:t> de 0, </a:t>
            </a:r>
            <a:r>
              <a:rPr lang="en-US" sz="700" err="1">
                <a:solidFill>
                  <a:srgbClr val="A6A6A6"/>
                </a:solidFill>
                <a:latin typeface="Arial" panose="020B0604020202020204"/>
                <a:cs typeface="Arial" panose="020B0604020202020204" pitchFamily="34" charset="0"/>
              </a:rPr>
              <a:t>ya</a:t>
            </a:r>
            <a:r>
              <a:rPr lang="en-US" sz="700">
                <a:solidFill>
                  <a:srgbClr val="A6A6A6"/>
                </a:solidFill>
                <a:latin typeface="Arial" panose="020B0604020202020204"/>
                <a:cs typeface="Arial" panose="020B0604020202020204" pitchFamily="34" charset="0"/>
              </a:rPr>
              <a:t> que 22 </a:t>
            </a:r>
            <a:r>
              <a:rPr lang="en-US" sz="700" err="1">
                <a:solidFill>
                  <a:srgbClr val="A6A6A6"/>
                </a:solidFill>
                <a:latin typeface="Arial" panose="020B0604020202020204"/>
                <a:cs typeface="Arial" panose="020B0604020202020204" pitchFamily="34" charset="0"/>
              </a:rPr>
              <a:t>pacientes</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alcanzaron</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el</a:t>
            </a:r>
            <a:r>
              <a:rPr lang="en-US" sz="700">
                <a:solidFill>
                  <a:srgbClr val="A6A6A6"/>
                </a:solidFill>
                <a:latin typeface="Arial" panose="020B0604020202020204"/>
                <a:cs typeface="Arial" panose="020B0604020202020204" pitchFamily="34" charset="0"/>
              </a:rPr>
              <a:t> EASI 75 con </a:t>
            </a:r>
            <a:r>
              <a:rPr lang="en-US" sz="700" err="1">
                <a:solidFill>
                  <a:srgbClr val="A6A6A6"/>
                </a:solidFill>
                <a:latin typeface="Arial" panose="020B0604020202020204"/>
                <a:cs typeface="Arial" panose="020B0604020202020204" pitchFamily="34" charset="0"/>
              </a:rPr>
              <a:t>el</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uso</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medicación</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rescate</a:t>
            </a:r>
            <a:r>
              <a:rPr lang="en-US" sz="700">
                <a:solidFill>
                  <a:srgbClr val="A6A6A6"/>
                </a:solidFill>
                <a:latin typeface="Arial" panose="020B0604020202020204"/>
                <a:cs typeface="Arial" panose="020B0604020202020204" pitchFamily="34" charset="0"/>
              </a:rPr>
              <a:t> antes de la Semana 16.</a:t>
            </a:r>
          </a:p>
          <a:p>
            <a:pPr algn="just">
              <a:lnSpc>
                <a:spcPct val="90000"/>
              </a:lnSpc>
              <a:defRPr/>
            </a:pPr>
            <a:endParaRPr lang="en-US" sz="700">
              <a:solidFill>
                <a:srgbClr val="A6A6A6"/>
              </a:solidFill>
              <a:latin typeface="Arial" panose="020B0604020202020204"/>
              <a:cs typeface="Arial" panose="020B0604020202020204" pitchFamily="34" charset="0"/>
            </a:endParaRPr>
          </a:p>
          <a:p>
            <a:pPr algn="just">
              <a:lnSpc>
                <a:spcPct val="90000"/>
              </a:lnSpc>
              <a:defRPr/>
            </a:pPr>
            <a:r>
              <a:rPr lang="en-US" sz="700">
                <a:solidFill>
                  <a:srgbClr val="A6A6A6"/>
                </a:solidFill>
                <a:latin typeface="Arial" panose="020B0604020202020204"/>
              </a:rPr>
              <a:t>1. </a:t>
            </a:r>
            <a:r>
              <a:rPr lang="en-US" sz="700" err="1">
                <a:solidFill>
                  <a:srgbClr val="A6A6A6"/>
                </a:solidFill>
                <a:latin typeface="Arial" panose="020B0604020202020204"/>
              </a:rPr>
              <a:t>Ficha</a:t>
            </a:r>
            <a:r>
              <a:rPr lang="en-US" sz="700">
                <a:solidFill>
                  <a:srgbClr val="A6A6A6"/>
                </a:solidFill>
                <a:latin typeface="Arial" panose="020B0604020202020204"/>
              </a:rPr>
              <a:t> </a:t>
            </a:r>
            <a:r>
              <a:rPr lang="en-US" sz="700" err="1">
                <a:solidFill>
                  <a:srgbClr val="A6A6A6"/>
                </a:solidFill>
                <a:latin typeface="Arial" panose="020B0604020202020204"/>
              </a:rPr>
              <a:t>técnica</a:t>
            </a:r>
            <a:r>
              <a:rPr lang="en-US" sz="700">
                <a:solidFill>
                  <a:srgbClr val="A6A6A6"/>
                </a:solidFill>
                <a:latin typeface="Arial" panose="020B0604020202020204"/>
              </a:rPr>
              <a:t> de EBGLYSS® (lebrikizumab). Disponible </a:t>
            </a:r>
            <a:r>
              <a:rPr lang="en-US" sz="700" err="1">
                <a:solidFill>
                  <a:srgbClr val="A6A6A6"/>
                </a:solidFill>
                <a:latin typeface="Arial" panose="020B0604020202020204"/>
              </a:rPr>
              <a:t>en</a:t>
            </a:r>
            <a:r>
              <a:rPr lang="en-US" sz="700">
                <a:solidFill>
                  <a:srgbClr val="A6A6A6"/>
                </a:solidFill>
                <a:latin typeface="Arial" panose="020B0604020202020204"/>
              </a:rPr>
              <a:t>: https://cima.aemps.es/cima/dochtml/ft/1231765007/ FT_1231765007.html. Último </a:t>
            </a:r>
            <a:r>
              <a:rPr lang="en-US" sz="700" err="1">
                <a:solidFill>
                  <a:srgbClr val="A6A6A6"/>
                </a:solidFill>
                <a:latin typeface="Arial" panose="020B0604020202020204"/>
              </a:rPr>
              <a:t>acceso</a:t>
            </a:r>
            <a:r>
              <a:rPr lang="en-US" sz="700">
                <a:solidFill>
                  <a:srgbClr val="A6A6A6"/>
                </a:solidFill>
                <a:latin typeface="Arial" panose="020B0604020202020204"/>
              </a:rPr>
              <a:t>: </a:t>
            </a:r>
            <a:r>
              <a:rPr lang="en-US" sz="700" err="1">
                <a:solidFill>
                  <a:srgbClr val="A6A6A6"/>
                </a:solidFill>
                <a:latin typeface="Arial" panose="020B0604020202020204"/>
              </a:rPr>
              <a:t>septiembre</a:t>
            </a:r>
            <a:r>
              <a:rPr lang="en-US" sz="700">
                <a:solidFill>
                  <a:srgbClr val="A6A6A6"/>
                </a:solidFill>
                <a:latin typeface="Arial" panose="020B0604020202020204"/>
              </a:rPr>
              <a:t> 2024. 2</a:t>
            </a:r>
            <a:r>
              <a:rPr lang="en-US" sz="700" b="1">
                <a:solidFill>
                  <a:srgbClr val="A6A6A6"/>
                </a:solidFill>
                <a:latin typeface="Arial" panose="020B0604020202020204"/>
              </a:rPr>
              <a:t>. </a:t>
            </a:r>
            <a:r>
              <a:rPr lang="en-US" sz="700">
                <a:solidFill>
                  <a:srgbClr val="A6A6A6"/>
                </a:solidFill>
                <a:latin typeface="Arial" panose="020B0604020202020204"/>
              </a:rPr>
              <a:t>Guttman-</a:t>
            </a:r>
            <a:r>
              <a:rPr lang="en-US" sz="700" err="1">
                <a:solidFill>
                  <a:srgbClr val="A6A6A6"/>
                </a:solidFill>
                <a:latin typeface="Arial" panose="020B0604020202020204"/>
              </a:rPr>
              <a:t>Yassky</a:t>
            </a:r>
            <a:r>
              <a:rPr lang="en-US" sz="700">
                <a:solidFill>
                  <a:srgbClr val="A6A6A6"/>
                </a:solidFill>
                <a:latin typeface="Arial" panose="020B0604020202020204"/>
              </a:rPr>
              <a:t> E, </a:t>
            </a:r>
            <a:r>
              <a:rPr lang="en-US" sz="700" err="1">
                <a:solidFill>
                  <a:srgbClr val="A6A6A6"/>
                </a:solidFill>
                <a:latin typeface="Arial" panose="020B0604020202020204"/>
              </a:rPr>
              <a:t>Rosmarin</a:t>
            </a:r>
            <a:r>
              <a:rPr lang="en-US" sz="700">
                <a:solidFill>
                  <a:srgbClr val="A6A6A6"/>
                </a:solidFill>
                <a:latin typeface="Arial" panose="020B0604020202020204"/>
              </a:rPr>
              <a:t> D, Thyssen JP, </a:t>
            </a:r>
            <a:r>
              <a:rPr lang="en-US" sz="700" err="1">
                <a:solidFill>
                  <a:srgbClr val="A6A6A6"/>
                </a:solidFill>
                <a:latin typeface="Arial" panose="020B0604020202020204"/>
              </a:rPr>
              <a:t>Weidinger</a:t>
            </a:r>
            <a:r>
              <a:rPr lang="en-US" sz="700">
                <a:solidFill>
                  <a:srgbClr val="A6A6A6"/>
                </a:solidFill>
                <a:latin typeface="Arial" panose="020B0604020202020204"/>
              </a:rPr>
              <a:t> S, Bieber T, </a:t>
            </a:r>
            <a:r>
              <a:rPr lang="en-US" sz="700" err="1">
                <a:solidFill>
                  <a:srgbClr val="A6A6A6"/>
                </a:solidFill>
                <a:latin typeface="Arial" panose="020B0604020202020204"/>
              </a:rPr>
              <a:t>Elmaraghy</a:t>
            </a:r>
            <a:r>
              <a:rPr lang="en-US" sz="700">
                <a:solidFill>
                  <a:srgbClr val="A6A6A6"/>
                </a:solidFill>
                <a:latin typeface="Arial" panose="020B0604020202020204"/>
              </a:rPr>
              <a:t> H, et al. Efficacy of lebrikizumab in patients who did not achieve protocol-defined criteria for response after initial 16 weeks of therapy. </a:t>
            </a:r>
            <a:r>
              <a:rPr lang="en-US" sz="700" err="1">
                <a:solidFill>
                  <a:srgbClr val="A6A6A6"/>
                </a:solidFill>
                <a:latin typeface="Arial" panose="020B0604020202020204"/>
              </a:rPr>
              <a:t>Presentado</a:t>
            </a:r>
            <a:r>
              <a:rPr lang="en-US" sz="700">
                <a:solidFill>
                  <a:srgbClr val="A6A6A6"/>
                </a:solidFill>
                <a:latin typeface="Arial" panose="020B0604020202020204"/>
              </a:rPr>
              <a:t> </a:t>
            </a:r>
            <a:r>
              <a:rPr lang="en-US" sz="700" err="1">
                <a:solidFill>
                  <a:srgbClr val="A6A6A6"/>
                </a:solidFill>
                <a:latin typeface="Arial" panose="020B0604020202020204"/>
              </a:rPr>
              <a:t>en</a:t>
            </a:r>
            <a:r>
              <a:rPr lang="en-US" sz="700">
                <a:solidFill>
                  <a:srgbClr val="A6A6A6"/>
                </a:solidFill>
                <a:latin typeface="Arial" panose="020B0604020202020204"/>
              </a:rPr>
              <a:t> la </a:t>
            </a:r>
            <a:r>
              <a:rPr lang="en-US" sz="700" err="1">
                <a:solidFill>
                  <a:srgbClr val="A6A6A6"/>
                </a:solidFill>
                <a:latin typeface="Arial" panose="020B0604020202020204"/>
              </a:rPr>
              <a:t>reunión</a:t>
            </a:r>
            <a:r>
              <a:rPr lang="en-US" sz="700">
                <a:solidFill>
                  <a:srgbClr val="A6A6A6"/>
                </a:solidFill>
                <a:latin typeface="Arial" panose="020B0604020202020204"/>
              </a:rPr>
              <a:t> </a:t>
            </a:r>
            <a:r>
              <a:rPr lang="en-US" sz="700" err="1">
                <a:solidFill>
                  <a:srgbClr val="A6A6A6"/>
                </a:solidFill>
                <a:latin typeface="Arial" panose="020B0604020202020204"/>
              </a:rPr>
              <a:t>anual</a:t>
            </a:r>
            <a:r>
              <a:rPr lang="en-US" sz="700">
                <a:solidFill>
                  <a:srgbClr val="A6A6A6"/>
                </a:solidFill>
                <a:latin typeface="Arial" panose="020B0604020202020204"/>
              </a:rPr>
              <a:t> de la Academia Americana de </a:t>
            </a:r>
            <a:r>
              <a:rPr lang="en-US" sz="700" err="1">
                <a:solidFill>
                  <a:srgbClr val="A6A6A6"/>
                </a:solidFill>
                <a:latin typeface="Arial" panose="020B0604020202020204"/>
              </a:rPr>
              <a:t>Dermatología</a:t>
            </a:r>
            <a:r>
              <a:rPr lang="en-US" sz="700">
                <a:solidFill>
                  <a:srgbClr val="A6A6A6"/>
                </a:solidFill>
                <a:latin typeface="Arial" panose="020B0604020202020204"/>
              </a:rPr>
              <a:t>, Virtual/Nueva </a:t>
            </a:r>
            <a:r>
              <a:rPr lang="en-US" sz="700" err="1">
                <a:solidFill>
                  <a:srgbClr val="A6A6A6"/>
                </a:solidFill>
                <a:latin typeface="Arial" panose="020B0604020202020204"/>
              </a:rPr>
              <a:t>Orleans,EE.UU</a:t>
            </a:r>
            <a:r>
              <a:rPr lang="en-US" sz="700">
                <a:solidFill>
                  <a:srgbClr val="A6A6A6"/>
                </a:solidFill>
                <a:latin typeface="Arial" panose="020B0604020202020204"/>
              </a:rPr>
              <a:t>; 17-21 Marzo 2023. Poster </a:t>
            </a:r>
            <a:r>
              <a:rPr lang="en-US" sz="700" err="1">
                <a:solidFill>
                  <a:srgbClr val="A6A6A6"/>
                </a:solidFill>
                <a:latin typeface="Arial" panose="020B0604020202020204"/>
              </a:rPr>
              <a:t>número</a:t>
            </a:r>
            <a:r>
              <a:rPr lang="en-US" sz="700">
                <a:solidFill>
                  <a:srgbClr val="A6A6A6"/>
                </a:solidFill>
                <a:latin typeface="Arial" panose="020B0604020202020204"/>
              </a:rPr>
              <a:t> 42152. </a:t>
            </a:r>
          </a:p>
        </p:txBody>
      </p:sp>
      <p:sp>
        <p:nvSpPr>
          <p:cNvPr id="12" name="CuadroTexto 11">
            <a:extLst>
              <a:ext uri="{FF2B5EF4-FFF2-40B4-BE49-F238E27FC236}">
                <a16:creationId xmlns:a16="http://schemas.microsoft.com/office/drawing/2014/main" id="{BA6056A4-4AC5-A2DC-CBE3-5D193A142195}"/>
              </a:ext>
            </a:extLst>
          </p:cNvPr>
          <p:cNvSpPr txBox="1"/>
          <p:nvPr/>
        </p:nvSpPr>
        <p:spPr>
          <a:xfrm>
            <a:off x="343902" y="4763582"/>
            <a:ext cx="1013449" cy="261610"/>
          </a:xfrm>
          <a:prstGeom prst="rect">
            <a:avLst/>
          </a:prstGeom>
          <a:noFill/>
        </p:spPr>
        <p:txBody>
          <a:bodyPr wrap="square">
            <a:spAutoFit/>
          </a:bodyPr>
          <a:lstStyle/>
          <a:p>
            <a:r>
              <a:rPr lang="es-ES" sz="1100">
                <a:solidFill>
                  <a:srgbClr val="22346A"/>
                </a:solidFill>
              </a:rPr>
              <a:t>N </a:t>
            </a:r>
            <a:r>
              <a:rPr lang="es-ES" sz="900">
                <a:solidFill>
                  <a:srgbClr val="22346A"/>
                </a:solidFill>
                <a:latin typeface="Arial" panose="020B0604020202020204" pitchFamily="34" charset="0"/>
                <a:cs typeface="Arial" panose="020B0604020202020204" pitchFamily="34" charset="0"/>
              </a:rPr>
              <a:t>observada</a:t>
            </a:r>
            <a:endParaRPr lang="es-ES" sz="1100">
              <a:solidFill>
                <a:srgbClr val="22346A"/>
              </a:solidFill>
              <a:latin typeface="Arial" panose="020B0604020202020204" pitchFamily="34" charset="0"/>
              <a:cs typeface="Arial" panose="020B0604020202020204" pitchFamily="34" charset="0"/>
            </a:endParaRPr>
          </a:p>
        </p:txBody>
      </p:sp>
      <p:sp>
        <p:nvSpPr>
          <p:cNvPr id="5" name="Título 2">
            <a:extLst>
              <a:ext uri="{FF2B5EF4-FFF2-40B4-BE49-F238E27FC236}">
                <a16:creationId xmlns:a16="http://schemas.microsoft.com/office/drawing/2014/main" id="{4D0E1181-8DF3-567C-ACC9-382F6C5C9FA1}"/>
              </a:ext>
            </a:extLst>
          </p:cNvPr>
          <p:cNvSpPr txBox="1">
            <a:spLocks/>
          </p:cNvSpPr>
          <p:nvPr/>
        </p:nvSpPr>
        <p:spPr>
          <a:xfrm>
            <a:off x="541338" y="134185"/>
            <a:ext cx="10976385" cy="6368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1800"/>
              <a:t>Los respondedores parciales pueden mejorar más con el tratamiento continuado cada 2 semanas hasta la semana 24</a:t>
            </a:r>
            <a:r>
              <a:rPr lang="es-ES" sz="1800" baseline="30000"/>
              <a:t>1,2</a:t>
            </a:r>
            <a:endParaRPr lang="es-ES" sz="1800"/>
          </a:p>
        </p:txBody>
      </p:sp>
      <p:sp>
        <p:nvSpPr>
          <p:cNvPr id="10" name="Marcador de texto 4">
            <a:extLst>
              <a:ext uri="{FF2B5EF4-FFF2-40B4-BE49-F238E27FC236}">
                <a16:creationId xmlns:a16="http://schemas.microsoft.com/office/drawing/2014/main" id="{052E6ED4-66AC-BB4F-AEA7-DD084FDA03C0}"/>
              </a:ext>
            </a:extLst>
          </p:cNvPr>
          <p:cNvSpPr>
            <a:spLocks noGrp="1"/>
          </p:cNvSpPr>
          <p:nvPr>
            <p:ph idx="1"/>
          </p:nvPr>
        </p:nvSpPr>
        <p:spPr>
          <a:xfrm>
            <a:off x="541338" y="683171"/>
            <a:ext cx="10991328" cy="420696"/>
          </a:xfrm>
        </p:spPr>
        <p:txBody>
          <a:bodyPr>
            <a:normAutofit/>
          </a:bodyPr>
          <a:lstStyle/>
          <a:p>
            <a:pPr marL="0" indent="0">
              <a:buNone/>
            </a:pPr>
            <a:r>
              <a:rPr lang="es-ES" sz="1200" b="1"/>
              <a:t>Respondedores parciales en las primeras 16 semanas asignados a recibir lebrikizumab 250 mg C2S</a:t>
            </a:r>
          </a:p>
        </p:txBody>
      </p:sp>
    </p:spTree>
    <p:extLst>
      <p:ext uri="{BB962C8B-B14F-4D97-AF65-F5344CB8AC3E}">
        <p14:creationId xmlns:p14="http://schemas.microsoft.com/office/powerpoint/2010/main" val="3945610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n 6" descr="Forma, Rectángulo&#10;&#10;Descripción generada automáticamente">
            <a:extLst>
              <a:ext uri="{FF2B5EF4-FFF2-40B4-BE49-F238E27FC236}">
                <a16:creationId xmlns:a16="http://schemas.microsoft.com/office/drawing/2014/main" id="{05BD960D-7C7C-9699-C3C3-BC7830A16201}"/>
              </a:ext>
            </a:extLst>
          </p:cNvPr>
          <p:cNvPicPr>
            <a:picLocks noChangeAspect="1"/>
          </p:cNvPicPr>
          <p:nvPr/>
        </p:nvPicPr>
        <p:blipFill>
          <a:blip r:embed="rId3"/>
          <a:stretch>
            <a:fillRect/>
          </a:stretch>
        </p:blipFill>
        <p:spPr>
          <a:xfrm rot="10800000">
            <a:off x="10482297" y="4336933"/>
            <a:ext cx="1459172" cy="1004676"/>
          </a:xfrm>
          <a:prstGeom prst="rect">
            <a:avLst/>
          </a:prstGeom>
        </p:spPr>
      </p:pic>
      <p:sp>
        <p:nvSpPr>
          <p:cNvPr id="2" name="TextBox 10">
            <a:extLst>
              <a:ext uri="{FF2B5EF4-FFF2-40B4-BE49-F238E27FC236}">
                <a16:creationId xmlns:a16="http://schemas.microsoft.com/office/drawing/2014/main" id="{C9B4AE71-1AB0-8D9B-3D62-FACA086C0CD5}"/>
              </a:ext>
            </a:extLst>
          </p:cNvPr>
          <p:cNvSpPr txBox="1"/>
          <p:nvPr/>
        </p:nvSpPr>
        <p:spPr>
          <a:xfrm>
            <a:off x="3483222" y="5220117"/>
            <a:ext cx="6076414" cy="563701"/>
          </a:xfrm>
          <a:prstGeom prst="roundRect">
            <a:avLst>
              <a:gd name="adj" fmla="val 13428"/>
            </a:avLst>
          </a:prstGeom>
          <a:solidFill>
            <a:srgbClr val="F1F2F2"/>
          </a:solidFill>
        </p:spPr>
        <p:txBody>
          <a:bodyPr wrap="square" anchor="ctr">
            <a:spAutoFit/>
          </a:bodyPr>
          <a:lstStyle>
            <a:defPPr>
              <a:defRPr lang="es-ES"/>
            </a:defPPr>
            <a:lvl1pPr algn="ctr">
              <a:defRPr>
                <a:solidFill>
                  <a:schemeClr val="accent1"/>
                </a:solidFill>
                <a:latin typeface="Cooper Black" panose="0208090404030B020404" pitchFamily="18" charset="0"/>
              </a:defRPr>
            </a:lvl1pPr>
          </a:lstStyle>
          <a:p>
            <a:pPr marL="93663" marR="0" lvl="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22346A"/>
                </a:solidFill>
                <a:effectLst/>
                <a:uLnTx/>
                <a:uFillTx/>
                <a:latin typeface="Arial"/>
                <a:ea typeface="+mn-ea"/>
                <a:cs typeface="+mn-cs"/>
              </a:rPr>
              <a:t>de los pacientes con respuesta parcial en la semana 16 alcanzaron el aclaramiento completo o casi completo en la semana 24</a:t>
            </a:r>
            <a:r>
              <a:rPr kumimoji="0" lang="es-ES" sz="1400" b="1" i="0" u="none" strike="noStrike" kern="1200" cap="none" spc="0" normalizeH="0" baseline="30000" noProof="0">
                <a:ln>
                  <a:noFill/>
                </a:ln>
                <a:solidFill>
                  <a:srgbClr val="22346A"/>
                </a:solidFill>
                <a:effectLst/>
                <a:uLnTx/>
                <a:uFillTx/>
                <a:latin typeface="Arial"/>
                <a:ea typeface="+mn-ea"/>
                <a:cs typeface="+mn-cs"/>
              </a:rPr>
              <a:t>1</a:t>
            </a:r>
          </a:p>
        </p:txBody>
      </p:sp>
      <p:graphicFrame>
        <p:nvGraphicFramePr>
          <p:cNvPr id="32" name="Chart 8">
            <a:extLst>
              <a:ext uri="{FF2B5EF4-FFF2-40B4-BE49-F238E27FC236}">
                <a16:creationId xmlns:a16="http://schemas.microsoft.com/office/drawing/2014/main" id="{3BAB1651-C5A6-B1FD-C9FA-D787978BB5D9}"/>
              </a:ext>
            </a:extLst>
          </p:cNvPr>
          <p:cNvGraphicFramePr/>
          <p:nvPr>
            <p:extLst>
              <p:ext uri="{D42A27DB-BD31-4B8C-83A1-F6EECF244321}">
                <p14:modId xmlns:p14="http://schemas.microsoft.com/office/powerpoint/2010/main" val="4134613942"/>
              </p:ext>
            </p:extLst>
          </p:nvPr>
        </p:nvGraphicFramePr>
        <p:xfrm>
          <a:off x="2434242" y="4912032"/>
          <a:ext cx="1496201" cy="1152000"/>
        </p:xfrm>
        <a:graphic>
          <a:graphicData uri="http://schemas.openxmlformats.org/drawingml/2006/chart">
            <c:chart xmlns:c="http://schemas.openxmlformats.org/drawingml/2006/chart" xmlns:r="http://schemas.openxmlformats.org/officeDocument/2006/relationships" r:id="rId4"/>
          </a:graphicData>
        </a:graphic>
      </p:graphicFrame>
      <p:sp>
        <p:nvSpPr>
          <p:cNvPr id="34" name="CuadroTexto 33">
            <a:extLst>
              <a:ext uri="{FF2B5EF4-FFF2-40B4-BE49-F238E27FC236}">
                <a16:creationId xmlns:a16="http://schemas.microsoft.com/office/drawing/2014/main" id="{CFB8A4B7-56BB-E01A-D98A-9393E53C6F1B}"/>
              </a:ext>
            </a:extLst>
          </p:cNvPr>
          <p:cNvSpPr txBox="1"/>
          <p:nvPr/>
        </p:nvSpPr>
        <p:spPr>
          <a:xfrm>
            <a:off x="2841008" y="5284453"/>
            <a:ext cx="818984" cy="400110"/>
          </a:xfrm>
          <a:prstGeom prst="rect">
            <a:avLst/>
          </a:prstGeom>
          <a:noFill/>
          <a:effectLst>
            <a:outerShdw blurRad="63500" sx="102000" sy="102000" algn="ctr" rotWithShape="0">
              <a:prstClr val="black">
                <a:alpha val="40000"/>
              </a:prstClr>
            </a:outerShdw>
          </a:effectLst>
        </p:spPr>
        <p:txBody>
          <a:bodyPr wrap="square">
            <a:spAutoFit/>
          </a:bodyPr>
          <a:lstStyle/>
          <a:p>
            <a:pPr>
              <a:defRPr/>
            </a:pPr>
            <a:r>
              <a:rPr lang="es-ES" sz="2000" b="1">
                <a:solidFill>
                  <a:srgbClr val="7A45B8"/>
                </a:solidFill>
                <a:latin typeface="Arial" panose="020B0604020202020204" pitchFamily="34" charset="0"/>
                <a:cs typeface="Arial" panose="020B0604020202020204" pitchFamily="34" charset="0"/>
              </a:rPr>
              <a:t>28% </a:t>
            </a:r>
          </a:p>
        </p:txBody>
      </p:sp>
      <p:graphicFrame>
        <p:nvGraphicFramePr>
          <p:cNvPr id="35" name="Chart 7">
            <a:extLst>
              <a:ext uri="{FF2B5EF4-FFF2-40B4-BE49-F238E27FC236}">
                <a16:creationId xmlns:a16="http://schemas.microsoft.com/office/drawing/2014/main" id="{19A228DF-C9B0-8A84-950A-AAA51033EBEF}"/>
              </a:ext>
            </a:extLst>
          </p:cNvPr>
          <p:cNvGraphicFramePr/>
          <p:nvPr>
            <p:extLst>
              <p:ext uri="{D42A27DB-BD31-4B8C-83A1-F6EECF244321}">
                <p14:modId xmlns:p14="http://schemas.microsoft.com/office/powerpoint/2010/main" val="3662130096"/>
              </p:ext>
            </p:extLst>
          </p:nvPr>
        </p:nvGraphicFramePr>
        <p:xfrm>
          <a:off x="937888" y="1310483"/>
          <a:ext cx="10789773" cy="3441203"/>
        </p:xfrm>
        <a:graphic>
          <a:graphicData uri="http://schemas.openxmlformats.org/drawingml/2006/chart">
            <c:chart xmlns:c="http://schemas.openxmlformats.org/drawingml/2006/chart" xmlns:r="http://schemas.openxmlformats.org/officeDocument/2006/relationships" r:id="rId5"/>
          </a:graphicData>
        </a:graphic>
      </p:graphicFrame>
      <p:cxnSp>
        <p:nvCxnSpPr>
          <p:cNvPr id="36" name="Conector recto de flecha 35">
            <a:extLst>
              <a:ext uri="{FF2B5EF4-FFF2-40B4-BE49-F238E27FC236}">
                <a16:creationId xmlns:a16="http://schemas.microsoft.com/office/drawing/2014/main" id="{6CF1230A-0799-3322-1899-A2F20E7A2224}"/>
              </a:ext>
            </a:extLst>
          </p:cNvPr>
          <p:cNvCxnSpPr>
            <a:cxnSpLocks/>
          </p:cNvCxnSpPr>
          <p:nvPr/>
        </p:nvCxnSpPr>
        <p:spPr>
          <a:xfrm flipV="1">
            <a:off x="3500202" y="3953509"/>
            <a:ext cx="0" cy="413365"/>
          </a:xfrm>
          <a:prstGeom prst="straightConnector1">
            <a:avLst/>
          </a:prstGeom>
          <a:noFill/>
          <a:ln w="28575" cap="flat" cmpd="sng" algn="ctr">
            <a:solidFill>
              <a:srgbClr val="002855"/>
            </a:solidFill>
            <a:prstDash val="sysDot"/>
            <a:miter lim="800000"/>
            <a:tailEnd type="triangle"/>
          </a:ln>
          <a:effectLst/>
        </p:spPr>
      </p:cxnSp>
      <p:graphicFrame>
        <p:nvGraphicFramePr>
          <p:cNvPr id="37" name="Table 4">
            <a:extLst>
              <a:ext uri="{FF2B5EF4-FFF2-40B4-BE49-F238E27FC236}">
                <a16:creationId xmlns:a16="http://schemas.microsoft.com/office/drawing/2014/main" id="{513B9B60-BA95-4A8F-1F45-68159DAC7C10}"/>
              </a:ext>
            </a:extLst>
          </p:cNvPr>
          <p:cNvGraphicFramePr>
            <a:graphicFrameLocks noGrp="1"/>
          </p:cNvGraphicFramePr>
          <p:nvPr>
            <p:extLst>
              <p:ext uri="{D42A27DB-BD31-4B8C-83A1-F6EECF244321}">
                <p14:modId xmlns:p14="http://schemas.microsoft.com/office/powerpoint/2010/main" val="89405662"/>
              </p:ext>
            </p:extLst>
          </p:nvPr>
        </p:nvGraphicFramePr>
        <p:xfrm>
          <a:off x="773354" y="4668156"/>
          <a:ext cx="10538448" cy="142878"/>
        </p:xfrm>
        <a:graphic>
          <a:graphicData uri="http://schemas.openxmlformats.org/drawingml/2006/table">
            <a:tbl>
              <a:tblPr firstRow="1" bandRow="1"/>
              <a:tblGrid>
                <a:gridCol w="1372412">
                  <a:extLst>
                    <a:ext uri="{9D8B030D-6E8A-4147-A177-3AD203B41FA5}">
                      <a16:colId xmlns:a16="http://schemas.microsoft.com/office/drawing/2014/main" val="1163656169"/>
                    </a:ext>
                  </a:extLst>
                </a:gridCol>
                <a:gridCol w="638069">
                  <a:extLst>
                    <a:ext uri="{9D8B030D-6E8A-4147-A177-3AD203B41FA5}">
                      <a16:colId xmlns:a16="http://schemas.microsoft.com/office/drawing/2014/main" val="205852198"/>
                    </a:ext>
                  </a:extLst>
                </a:gridCol>
                <a:gridCol w="1460417">
                  <a:extLst>
                    <a:ext uri="{9D8B030D-6E8A-4147-A177-3AD203B41FA5}">
                      <a16:colId xmlns:a16="http://schemas.microsoft.com/office/drawing/2014/main" val="2988524282"/>
                    </a:ext>
                  </a:extLst>
                </a:gridCol>
                <a:gridCol w="632460">
                  <a:extLst>
                    <a:ext uri="{9D8B030D-6E8A-4147-A177-3AD203B41FA5}">
                      <a16:colId xmlns:a16="http://schemas.microsoft.com/office/drawing/2014/main" val="2364423285"/>
                    </a:ext>
                  </a:extLst>
                </a:gridCol>
                <a:gridCol w="1466850">
                  <a:extLst>
                    <a:ext uri="{9D8B030D-6E8A-4147-A177-3AD203B41FA5}">
                      <a16:colId xmlns:a16="http://schemas.microsoft.com/office/drawing/2014/main" val="465089744"/>
                    </a:ext>
                  </a:extLst>
                </a:gridCol>
                <a:gridCol w="680720">
                  <a:extLst>
                    <a:ext uri="{9D8B030D-6E8A-4147-A177-3AD203B41FA5}">
                      <a16:colId xmlns:a16="http://schemas.microsoft.com/office/drawing/2014/main" val="1699604667"/>
                    </a:ext>
                  </a:extLst>
                </a:gridCol>
                <a:gridCol w="1407160">
                  <a:extLst>
                    <a:ext uri="{9D8B030D-6E8A-4147-A177-3AD203B41FA5}">
                      <a16:colId xmlns:a16="http://schemas.microsoft.com/office/drawing/2014/main" val="1410695699"/>
                    </a:ext>
                  </a:extLst>
                </a:gridCol>
                <a:gridCol w="732577">
                  <a:extLst>
                    <a:ext uri="{9D8B030D-6E8A-4147-A177-3AD203B41FA5}">
                      <a16:colId xmlns:a16="http://schemas.microsoft.com/office/drawing/2014/main" val="2789760468"/>
                    </a:ext>
                  </a:extLst>
                </a:gridCol>
                <a:gridCol w="1360383">
                  <a:extLst>
                    <a:ext uri="{9D8B030D-6E8A-4147-A177-3AD203B41FA5}">
                      <a16:colId xmlns:a16="http://schemas.microsoft.com/office/drawing/2014/main" val="600729950"/>
                    </a:ext>
                  </a:extLst>
                </a:gridCol>
                <a:gridCol w="787400">
                  <a:extLst>
                    <a:ext uri="{9D8B030D-6E8A-4147-A177-3AD203B41FA5}">
                      <a16:colId xmlns:a16="http://schemas.microsoft.com/office/drawing/2014/main" val="4137607606"/>
                    </a:ext>
                  </a:extLst>
                </a:gridCol>
              </a:tblGrid>
              <a:tr h="142878">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215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209</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205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183</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175</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161</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160</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148</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148</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00" b="1" kern="1200">
                          <a:solidFill>
                            <a:schemeClr val="lt1"/>
                          </a:solidFill>
                          <a:latin typeface="Arial" panose="020B0604020202020204"/>
                        </a:defRPr>
                      </a:lvl1pPr>
                      <a:lvl2pPr marL="457189" algn="l" defTabSz="914377" rtl="0" eaLnBrk="1" latinLnBrk="0" hangingPunct="1">
                        <a:defRPr sz="1800" b="1" kern="1200">
                          <a:solidFill>
                            <a:schemeClr val="lt1"/>
                          </a:solidFill>
                          <a:latin typeface="Arial" panose="020B0604020202020204"/>
                        </a:defRPr>
                      </a:lvl2pPr>
                      <a:lvl3pPr marL="914377" algn="l" defTabSz="914377" rtl="0" eaLnBrk="1" latinLnBrk="0" hangingPunct="1">
                        <a:defRPr sz="1800" b="1" kern="1200">
                          <a:solidFill>
                            <a:schemeClr val="lt1"/>
                          </a:solidFill>
                          <a:latin typeface="Arial" panose="020B0604020202020204"/>
                        </a:defRPr>
                      </a:lvl3pPr>
                      <a:lvl4pPr marL="1371566" algn="l" defTabSz="914377" rtl="0" eaLnBrk="1" latinLnBrk="0" hangingPunct="1">
                        <a:defRPr sz="1800" b="1" kern="1200">
                          <a:solidFill>
                            <a:schemeClr val="lt1"/>
                          </a:solidFill>
                          <a:latin typeface="Arial" panose="020B0604020202020204"/>
                        </a:defRPr>
                      </a:lvl4pPr>
                      <a:lvl5pPr marL="1828754" algn="l" defTabSz="914377" rtl="0" eaLnBrk="1" latinLnBrk="0" hangingPunct="1">
                        <a:defRPr sz="1800" b="1" kern="1200">
                          <a:solidFill>
                            <a:schemeClr val="lt1"/>
                          </a:solidFill>
                          <a:latin typeface="Arial" panose="020B0604020202020204"/>
                        </a:defRPr>
                      </a:lvl5pPr>
                      <a:lvl6pPr marL="2285943" algn="l" defTabSz="914377" rtl="0" eaLnBrk="1" latinLnBrk="0" hangingPunct="1">
                        <a:defRPr sz="1800" b="1" kern="1200">
                          <a:solidFill>
                            <a:schemeClr val="lt1"/>
                          </a:solidFill>
                          <a:latin typeface="Arial" panose="020B0604020202020204"/>
                        </a:defRPr>
                      </a:lvl6pPr>
                      <a:lvl7pPr marL="2743131" algn="l" defTabSz="914377" rtl="0" eaLnBrk="1" latinLnBrk="0" hangingPunct="1">
                        <a:defRPr sz="1800" b="1" kern="1200">
                          <a:solidFill>
                            <a:schemeClr val="lt1"/>
                          </a:solidFill>
                          <a:latin typeface="Arial" panose="020B0604020202020204"/>
                        </a:defRPr>
                      </a:lvl7pPr>
                      <a:lvl8pPr marL="3200320" algn="l" defTabSz="914377" rtl="0" eaLnBrk="1" latinLnBrk="0" hangingPunct="1">
                        <a:defRPr sz="1800" b="1" kern="1200">
                          <a:solidFill>
                            <a:schemeClr val="lt1"/>
                          </a:solidFill>
                          <a:latin typeface="Arial" panose="020B0604020202020204"/>
                        </a:defRPr>
                      </a:lvl8pPr>
                      <a:lvl9pPr marL="3657509" algn="l" defTabSz="914377" rtl="0" eaLnBrk="1" latinLnBrk="0" hangingPunct="1">
                        <a:defRPr sz="1800" b="1" kern="1200">
                          <a:solidFill>
                            <a:schemeClr val="lt1"/>
                          </a:solidFill>
                          <a:latin typeface="Arial" panose="020B0604020202020204"/>
                        </a:defRPr>
                      </a:lvl9pPr>
                    </a:lstStyle>
                    <a:p>
                      <a:pPr algn="ctr"/>
                      <a:r>
                        <a:rPr lang="en-AU" sz="900" b="0" i="0">
                          <a:solidFill>
                            <a:srgbClr val="22346A"/>
                          </a:solidFill>
                          <a:latin typeface="Arial" panose="020B0604020202020204" pitchFamily="34" charset="0"/>
                          <a:cs typeface="Arial" panose="020B0604020202020204" pitchFamily="34" charset="0"/>
                        </a:rPr>
                        <a:t>147</a:t>
                      </a:r>
                      <a:endParaRPr lang="en-US" sz="900" b="0" i="0">
                        <a:solidFill>
                          <a:srgbClr val="22346A"/>
                        </a:solidFill>
                        <a:latin typeface="Arial" panose="020B0604020202020204" pitchFamily="34" charset="0"/>
                        <a:cs typeface="Arial" panose="020B0604020202020204" pitchFamily="34" charset="0"/>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0995429"/>
                  </a:ext>
                </a:extLst>
              </a:tr>
            </a:tbl>
          </a:graphicData>
        </a:graphic>
      </p:graphicFrame>
      <p:sp>
        <p:nvSpPr>
          <p:cNvPr id="38" name="TextBox 15">
            <a:extLst>
              <a:ext uri="{FF2B5EF4-FFF2-40B4-BE49-F238E27FC236}">
                <a16:creationId xmlns:a16="http://schemas.microsoft.com/office/drawing/2014/main" id="{B7CA5776-4AC0-011A-71CF-B54654959051}"/>
              </a:ext>
            </a:extLst>
          </p:cNvPr>
          <p:cNvSpPr txBox="1"/>
          <p:nvPr/>
        </p:nvSpPr>
        <p:spPr>
          <a:xfrm>
            <a:off x="10880099" y="4396979"/>
            <a:ext cx="923845" cy="246221"/>
          </a:xfrm>
          <a:prstGeom prst="rect">
            <a:avLst/>
          </a:prstGeom>
          <a:noFill/>
        </p:spPr>
        <p:txBody>
          <a:bodyPr wrap="square" rtlCol="0">
            <a:spAutoFit/>
          </a:bodyPr>
          <a:lstStyle/>
          <a:p>
            <a:pPr algn="r" defTabSz="914377">
              <a:defRPr/>
            </a:pPr>
            <a:r>
              <a:rPr lang="en-US" sz="1000">
                <a:solidFill>
                  <a:srgbClr val="002855"/>
                </a:solidFill>
                <a:latin typeface="Arial"/>
              </a:rPr>
              <a:t>Semana</a:t>
            </a:r>
          </a:p>
        </p:txBody>
      </p:sp>
      <p:sp>
        <p:nvSpPr>
          <p:cNvPr id="39" name="TextBox 9">
            <a:extLst>
              <a:ext uri="{FF2B5EF4-FFF2-40B4-BE49-F238E27FC236}">
                <a16:creationId xmlns:a16="http://schemas.microsoft.com/office/drawing/2014/main" id="{48014FF9-82F7-C4F2-E36E-A6A5DB9E90D5}"/>
              </a:ext>
            </a:extLst>
          </p:cNvPr>
          <p:cNvSpPr txBox="1"/>
          <p:nvPr/>
        </p:nvSpPr>
        <p:spPr>
          <a:xfrm>
            <a:off x="11078008" y="4581420"/>
            <a:ext cx="425547" cy="215444"/>
          </a:xfrm>
          <a:prstGeom prst="rect">
            <a:avLst/>
          </a:prstGeom>
          <a:noFill/>
        </p:spPr>
        <p:txBody>
          <a:bodyPr wrap="square">
            <a:spAutoFit/>
          </a:bodyPr>
          <a:lstStyle/>
          <a:p>
            <a:pPr algn="ctr">
              <a:defRPr/>
            </a:pPr>
            <a:r>
              <a:rPr lang="en-AU" sz="800">
                <a:solidFill>
                  <a:srgbClr val="22346A"/>
                </a:solidFill>
                <a:latin typeface="Arial" panose="020B0604020202020204" pitchFamily="34" charset="0"/>
                <a:cs typeface="Arial" panose="020B0604020202020204" pitchFamily="34" charset="0"/>
              </a:rPr>
              <a:t>N</a:t>
            </a:r>
            <a:endParaRPr lang="en-US" sz="800">
              <a:solidFill>
                <a:srgbClr val="22346A"/>
              </a:solidFill>
              <a:latin typeface="Arial" panose="020B0604020202020204" pitchFamily="34" charset="0"/>
              <a:cs typeface="Arial" panose="020B0604020202020204" pitchFamily="34" charset="0"/>
            </a:endParaRPr>
          </a:p>
        </p:txBody>
      </p:sp>
      <p:sp>
        <p:nvSpPr>
          <p:cNvPr id="40" name="TextBox 16">
            <a:extLst>
              <a:ext uri="{FF2B5EF4-FFF2-40B4-BE49-F238E27FC236}">
                <a16:creationId xmlns:a16="http://schemas.microsoft.com/office/drawing/2014/main" id="{8EC782CB-D968-B43D-09DF-A0717C6DE50B}"/>
              </a:ext>
            </a:extLst>
          </p:cNvPr>
          <p:cNvSpPr txBox="1"/>
          <p:nvPr/>
        </p:nvSpPr>
        <p:spPr>
          <a:xfrm rot="16200000">
            <a:off x="-395461" y="2944737"/>
            <a:ext cx="2514131" cy="502573"/>
          </a:xfrm>
          <a:prstGeom prst="rect">
            <a:avLst/>
          </a:prstGeom>
          <a:noFill/>
        </p:spPr>
        <p:txBody>
          <a:bodyPr wrap="square" rtlCol="0">
            <a:spAutoFit/>
          </a:bodyPr>
          <a:lstStyle/>
          <a:p>
            <a:pPr algn="ctr" defTabSz="914377">
              <a:defRPr/>
            </a:pPr>
            <a:r>
              <a:rPr lang="es-ES" sz="1333" b="1">
                <a:solidFill>
                  <a:srgbClr val="22346A"/>
                </a:solidFill>
                <a:latin typeface="Arial"/>
              </a:rPr>
              <a:t>Respondedores IGA 0/1 con ≥2 puntos de mejora (%)</a:t>
            </a:r>
          </a:p>
        </p:txBody>
      </p:sp>
      <p:sp>
        <p:nvSpPr>
          <p:cNvPr id="4" name="Título 2">
            <a:extLst>
              <a:ext uri="{FF2B5EF4-FFF2-40B4-BE49-F238E27FC236}">
                <a16:creationId xmlns:a16="http://schemas.microsoft.com/office/drawing/2014/main" id="{91D0D339-4EFC-552B-194D-7F162D88734F}"/>
              </a:ext>
            </a:extLst>
          </p:cNvPr>
          <p:cNvSpPr txBox="1">
            <a:spLocks/>
          </p:cNvSpPr>
          <p:nvPr/>
        </p:nvSpPr>
        <p:spPr>
          <a:xfrm>
            <a:off x="502608" y="27726"/>
            <a:ext cx="10709275" cy="903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22346A"/>
                </a:solidFill>
                <a:latin typeface="Arial" panose="020B0604020202020204" pitchFamily="34" charset="0"/>
                <a:ea typeface="+mj-ea"/>
                <a:cs typeface="Arial" panose="020B0604020202020204" pitchFamily="34" charset="0"/>
              </a:defRPr>
            </a:lvl1pPr>
          </a:lstStyle>
          <a:p>
            <a:r>
              <a:rPr lang="es-ES" sz="2600"/>
              <a:t>Los respondedores parciales pueden mejorar más con el tratamiento continuado cada 2 semanas hasta la semana 24</a:t>
            </a:r>
            <a:r>
              <a:rPr lang="es-ES" sz="2600" baseline="30000"/>
              <a:t>1,2</a:t>
            </a:r>
          </a:p>
        </p:txBody>
      </p:sp>
      <p:sp>
        <p:nvSpPr>
          <p:cNvPr id="8" name="TextBox 206">
            <a:extLst>
              <a:ext uri="{FF2B5EF4-FFF2-40B4-BE49-F238E27FC236}">
                <a16:creationId xmlns:a16="http://schemas.microsoft.com/office/drawing/2014/main" id="{CC2CF4A1-7616-464E-5D1B-5AACF0B93158}"/>
              </a:ext>
            </a:extLst>
          </p:cNvPr>
          <p:cNvSpPr txBox="1"/>
          <p:nvPr/>
        </p:nvSpPr>
        <p:spPr>
          <a:xfrm>
            <a:off x="2228480" y="1297448"/>
            <a:ext cx="7735041" cy="320464"/>
          </a:xfrm>
          <a:prstGeom prst="round2SameRect">
            <a:avLst>
              <a:gd name="adj1" fmla="val 29106"/>
              <a:gd name="adj2" fmla="val 0"/>
            </a:avLst>
          </a:prstGeom>
          <a:noFill/>
          <a:ln w="12700">
            <a:noFill/>
          </a:ln>
        </p:spPr>
        <p:txBody>
          <a:bodyPr wrap="square" lIns="121875" tIns="0" rIns="121875" bIns="3600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7A45B8"/>
                </a:solidFill>
                <a:effectLst/>
                <a:uLnTx/>
                <a:uFillTx/>
                <a:latin typeface="Arial"/>
                <a:ea typeface="+mn-ea"/>
                <a:cs typeface="+mn-cs"/>
              </a:rPr>
              <a:t>Respuesta IGA 0/1 con ≥2 puntos de </a:t>
            </a:r>
            <a:r>
              <a:rPr kumimoji="0" lang="en-US" b="1" i="0" u="none" strike="noStrike" kern="0" cap="none" spc="0" normalizeH="0" baseline="0" noProof="0" err="1">
                <a:ln>
                  <a:noFill/>
                </a:ln>
                <a:solidFill>
                  <a:srgbClr val="7A45B8"/>
                </a:solidFill>
                <a:effectLst/>
                <a:uLnTx/>
                <a:uFillTx/>
                <a:latin typeface="Arial"/>
                <a:ea typeface="+mn-ea"/>
                <a:cs typeface="+mn-cs"/>
              </a:rPr>
              <a:t>mejora</a:t>
            </a:r>
            <a:r>
              <a:rPr kumimoji="0" lang="en-US" b="1" i="0" u="none" strike="noStrike" kern="0" cap="none" spc="0" normalizeH="0" baseline="0" noProof="0">
                <a:ln>
                  <a:noFill/>
                </a:ln>
                <a:solidFill>
                  <a:srgbClr val="7A45B8"/>
                </a:solidFill>
                <a:effectLst/>
                <a:uLnTx/>
                <a:uFillTx/>
                <a:latin typeface="Arial"/>
                <a:ea typeface="+mn-ea"/>
                <a:cs typeface="+mn-cs"/>
              </a:rPr>
              <a:t> </a:t>
            </a:r>
            <a:r>
              <a:rPr kumimoji="0" lang="en-US" b="1" i="0" u="none" strike="noStrike" kern="0" cap="none" spc="0" normalizeH="0" baseline="0" noProof="0" err="1">
                <a:ln>
                  <a:noFill/>
                </a:ln>
                <a:solidFill>
                  <a:srgbClr val="7A45B8"/>
                </a:solidFill>
                <a:effectLst/>
                <a:uLnTx/>
                <a:uFillTx/>
                <a:latin typeface="Arial"/>
                <a:ea typeface="+mn-ea"/>
                <a:cs typeface="+mn-cs"/>
              </a:rPr>
              <a:t>frente</a:t>
            </a:r>
            <a:r>
              <a:rPr kumimoji="0" lang="en-US" b="1" i="0" u="none" strike="noStrike" kern="0" cap="none" spc="0" normalizeH="0" baseline="0" noProof="0">
                <a:ln>
                  <a:noFill/>
                </a:ln>
                <a:solidFill>
                  <a:srgbClr val="7A45B8"/>
                </a:solidFill>
                <a:effectLst/>
                <a:uLnTx/>
                <a:uFillTx/>
                <a:latin typeface="Arial"/>
                <a:ea typeface="+mn-ea"/>
                <a:cs typeface="+mn-cs"/>
              </a:rPr>
              <a:t> al basal</a:t>
            </a:r>
            <a:r>
              <a:rPr kumimoji="0" lang="en-US" b="1" i="0" u="none" strike="noStrike" kern="0" cap="none" spc="0" normalizeH="0" baseline="30000" noProof="0">
                <a:ln>
                  <a:noFill/>
                </a:ln>
                <a:solidFill>
                  <a:srgbClr val="7A45B8"/>
                </a:solidFill>
                <a:effectLst/>
                <a:uLnTx/>
                <a:uFillTx/>
                <a:latin typeface="Arial"/>
                <a:ea typeface="+mn-ea"/>
                <a:cs typeface="+mn-cs"/>
              </a:rPr>
              <a:t>2</a:t>
            </a:r>
          </a:p>
        </p:txBody>
      </p:sp>
      <p:pic>
        <p:nvPicPr>
          <p:cNvPr id="9" name="Imagen 8" descr="Forma, Rectángulo&#10;&#10;Descripción generada automáticamente">
            <a:extLst>
              <a:ext uri="{FF2B5EF4-FFF2-40B4-BE49-F238E27FC236}">
                <a16:creationId xmlns:a16="http://schemas.microsoft.com/office/drawing/2014/main" id="{C7E359B2-5EF1-818C-6E48-3A9B9D59E121}"/>
              </a:ext>
            </a:extLst>
          </p:cNvPr>
          <p:cNvPicPr>
            <a:picLocks noChangeAspect="1"/>
          </p:cNvPicPr>
          <p:nvPr/>
        </p:nvPicPr>
        <p:blipFill>
          <a:blip r:embed="rId3"/>
          <a:stretch>
            <a:fillRect/>
          </a:stretch>
        </p:blipFill>
        <p:spPr>
          <a:xfrm>
            <a:off x="400918" y="1219823"/>
            <a:ext cx="1459172" cy="1004676"/>
          </a:xfrm>
          <a:prstGeom prst="rect">
            <a:avLst/>
          </a:prstGeom>
        </p:spPr>
      </p:pic>
      <p:sp>
        <p:nvSpPr>
          <p:cNvPr id="3" name="Marcador de pie de página 76">
            <a:extLst>
              <a:ext uri="{FF2B5EF4-FFF2-40B4-BE49-F238E27FC236}">
                <a16:creationId xmlns:a16="http://schemas.microsoft.com/office/drawing/2014/main" id="{D3FC6FB4-E155-E8CF-E22A-7C7C5F5FE6CA}"/>
              </a:ext>
            </a:extLst>
          </p:cNvPr>
          <p:cNvSpPr txBox="1">
            <a:spLocks/>
          </p:cNvSpPr>
          <p:nvPr/>
        </p:nvSpPr>
        <p:spPr>
          <a:xfrm>
            <a:off x="1441342" y="6138240"/>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defRPr/>
            </a:pPr>
            <a:r>
              <a:rPr lang="es-ES" sz="700">
                <a:solidFill>
                  <a:srgbClr val="A6A6A6"/>
                </a:solidFill>
                <a:latin typeface="Arial" panose="020B0604020202020204"/>
                <a:cs typeface="Arial" panose="020B0604020202020204" pitchFamily="34" charset="0"/>
              </a:rPr>
              <a:t>Datos observados en los ensayos </a:t>
            </a:r>
            <a:r>
              <a:rPr lang="es-ES" sz="700" err="1">
                <a:solidFill>
                  <a:srgbClr val="A6A6A6"/>
                </a:solidFill>
                <a:latin typeface="Arial" panose="020B0604020202020204"/>
                <a:cs typeface="Arial" panose="020B0604020202020204" pitchFamily="34" charset="0"/>
              </a:rPr>
              <a:t>ADvocate</a:t>
            </a:r>
            <a:r>
              <a:rPr lang="es-ES" sz="700">
                <a:solidFill>
                  <a:srgbClr val="A6A6A6"/>
                </a:solidFill>
                <a:latin typeface="Arial" panose="020B0604020202020204"/>
                <a:cs typeface="Arial" panose="020B0604020202020204" pitchFamily="34" charset="0"/>
              </a:rPr>
              <a:t> 1 y </a:t>
            </a:r>
            <a:r>
              <a:rPr lang="es-ES" sz="700" err="1">
                <a:solidFill>
                  <a:srgbClr val="A6A6A6"/>
                </a:solidFill>
                <a:latin typeface="Arial" panose="020B0604020202020204"/>
                <a:cs typeface="Arial" panose="020B0604020202020204" pitchFamily="34" charset="0"/>
              </a:rPr>
              <a:t>ADvocate</a:t>
            </a:r>
            <a:r>
              <a:rPr lang="es-ES" sz="700">
                <a:solidFill>
                  <a:srgbClr val="A6A6A6"/>
                </a:solidFill>
                <a:latin typeface="Arial" panose="020B0604020202020204"/>
                <a:cs typeface="Arial" panose="020B0604020202020204" pitchFamily="34" charset="0"/>
              </a:rPr>
              <a:t> 2 agrupados.</a:t>
            </a:r>
          </a:p>
          <a:p>
            <a:pPr algn="just">
              <a:lnSpc>
                <a:spcPct val="90000"/>
              </a:lnSpc>
              <a:defRPr/>
            </a:pPr>
            <a:r>
              <a:rPr lang="en-US" sz="700">
                <a:solidFill>
                  <a:srgbClr val="A6A6A6"/>
                </a:solidFill>
                <a:latin typeface="Arial" panose="020B0604020202020204"/>
                <a:cs typeface="Arial" panose="020B0604020202020204" pitchFamily="34" charset="0"/>
              </a:rPr>
              <a:t>La </a:t>
            </a:r>
            <a:r>
              <a:rPr lang="en-US" sz="700" err="1">
                <a:solidFill>
                  <a:srgbClr val="A6A6A6"/>
                </a:solidFill>
                <a:latin typeface="Arial" panose="020B0604020202020204"/>
                <a:cs typeface="Arial" panose="020B0604020202020204" pitchFamily="34" charset="0"/>
              </a:rPr>
              <a:t>tasa</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respuesta</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en</a:t>
            </a:r>
            <a:r>
              <a:rPr lang="en-US" sz="700">
                <a:solidFill>
                  <a:srgbClr val="A6A6A6"/>
                </a:solidFill>
                <a:latin typeface="Arial" panose="020B0604020202020204"/>
                <a:cs typeface="Arial" panose="020B0604020202020204" pitchFamily="34" charset="0"/>
              </a:rPr>
              <a:t> la Semana 16 no </a:t>
            </a:r>
            <a:r>
              <a:rPr lang="en-US" sz="700" err="1">
                <a:solidFill>
                  <a:srgbClr val="A6A6A6"/>
                </a:solidFill>
                <a:latin typeface="Arial" panose="020B0604020202020204"/>
                <a:cs typeface="Arial" panose="020B0604020202020204" pitchFamily="34" charset="0"/>
              </a:rPr>
              <a:t>parte</a:t>
            </a:r>
            <a:r>
              <a:rPr lang="en-US" sz="700">
                <a:solidFill>
                  <a:srgbClr val="A6A6A6"/>
                </a:solidFill>
                <a:latin typeface="Arial" panose="020B0604020202020204"/>
                <a:cs typeface="Arial" panose="020B0604020202020204" pitchFamily="34" charset="0"/>
              </a:rPr>
              <a:t> de 0, </a:t>
            </a:r>
            <a:r>
              <a:rPr lang="en-US" sz="700" err="1">
                <a:solidFill>
                  <a:srgbClr val="A6A6A6"/>
                </a:solidFill>
                <a:latin typeface="Arial" panose="020B0604020202020204"/>
                <a:cs typeface="Arial" panose="020B0604020202020204" pitchFamily="34" charset="0"/>
              </a:rPr>
              <a:t>ya</a:t>
            </a:r>
            <a:r>
              <a:rPr lang="en-US" sz="700">
                <a:solidFill>
                  <a:srgbClr val="A6A6A6"/>
                </a:solidFill>
                <a:latin typeface="Arial" panose="020B0604020202020204"/>
                <a:cs typeface="Arial" panose="020B0604020202020204" pitchFamily="34" charset="0"/>
              </a:rPr>
              <a:t> que 22 </a:t>
            </a:r>
            <a:r>
              <a:rPr lang="en-US" sz="700" err="1">
                <a:solidFill>
                  <a:srgbClr val="A6A6A6"/>
                </a:solidFill>
                <a:latin typeface="Arial" panose="020B0604020202020204"/>
                <a:cs typeface="Arial" panose="020B0604020202020204" pitchFamily="34" charset="0"/>
              </a:rPr>
              <a:t>pacientes</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alcanzaron</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el</a:t>
            </a:r>
            <a:r>
              <a:rPr lang="en-US" sz="700">
                <a:solidFill>
                  <a:srgbClr val="A6A6A6"/>
                </a:solidFill>
                <a:latin typeface="Arial" panose="020B0604020202020204"/>
                <a:cs typeface="Arial" panose="020B0604020202020204" pitchFamily="34" charset="0"/>
              </a:rPr>
              <a:t> EASI 75 con </a:t>
            </a:r>
            <a:r>
              <a:rPr lang="en-US" sz="700" err="1">
                <a:solidFill>
                  <a:srgbClr val="A6A6A6"/>
                </a:solidFill>
                <a:latin typeface="Arial" panose="020B0604020202020204"/>
                <a:cs typeface="Arial" panose="020B0604020202020204" pitchFamily="34" charset="0"/>
              </a:rPr>
              <a:t>el</a:t>
            </a:r>
            <a:r>
              <a:rPr lang="en-US" sz="700">
                <a:solidFill>
                  <a:srgbClr val="A6A6A6"/>
                </a:solidFill>
                <a:latin typeface="Arial" panose="020B0604020202020204"/>
                <a:cs typeface="Arial" panose="020B0604020202020204" pitchFamily="34" charset="0"/>
              </a:rPr>
              <a:t> </a:t>
            </a:r>
            <a:r>
              <a:rPr lang="en-US" sz="700" err="1">
                <a:solidFill>
                  <a:srgbClr val="A6A6A6"/>
                </a:solidFill>
                <a:latin typeface="Arial" panose="020B0604020202020204"/>
                <a:cs typeface="Arial" panose="020B0604020202020204" pitchFamily="34" charset="0"/>
              </a:rPr>
              <a:t>uso</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medicación</a:t>
            </a:r>
            <a:r>
              <a:rPr lang="en-US" sz="700">
                <a:solidFill>
                  <a:srgbClr val="A6A6A6"/>
                </a:solidFill>
                <a:latin typeface="Arial" panose="020B0604020202020204"/>
                <a:cs typeface="Arial" panose="020B0604020202020204" pitchFamily="34" charset="0"/>
              </a:rPr>
              <a:t> de </a:t>
            </a:r>
            <a:r>
              <a:rPr lang="en-US" sz="700" err="1">
                <a:solidFill>
                  <a:srgbClr val="A6A6A6"/>
                </a:solidFill>
                <a:latin typeface="Arial" panose="020B0604020202020204"/>
                <a:cs typeface="Arial" panose="020B0604020202020204" pitchFamily="34" charset="0"/>
              </a:rPr>
              <a:t>rescate</a:t>
            </a:r>
            <a:r>
              <a:rPr lang="en-US" sz="700">
                <a:solidFill>
                  <a:srgbClr val="A6A6A6"/>
                </a:solidFill>
                <a:latin typeface="Arial" panose="020B0604020202020204"/>
                <a:cs typeface="Arial" panose="020B0604020202020204" pitchFamily="34" charset="0"/>
              </a:rPr>
              <a:t> antes de la Semana 16.</a:t>
            </a:r>
          </a:p>
          <a:p>
            <a:pPr algn="just">
              <a:lnSpc>
                <a:spcPct val="90000"/>
              </a:lnSpc>
              <a:defRPr/>
            </a:pPr>
            <a:endParaRPr lang="en-US" sz="700">
              <a:solidFill>
                <a:srgbClr val="A6A6A6"/>
              </a:solidFill>
              <a:latin typeface="Arial" panose="020B0604020202020204"/>
              <a:cs typeface="Arial" panose="020B0604020202020204" pitchFamily="34" charset="0"/>
            </a:endParaRPr>
          </a:p>
          <a:p>
            <a:pPr algn="just">
              <a:lnSpc>
                <a:spcPct val="90000"/>
              </a:lnSpc>
              <a:defRPr/>
            </a:pPr>
            <a:r>
              <a:rPr lang="en-US" sz="700">
                <a:solidFill>
                  <a:srgbClr val="A6A6A6"/>
                </a:solidFill>
                <a:latin typeface="Arial" panose="020B0604020202020204"/>
              </a:rPr>
              <a:t>1. </a:t>
            </a:r>
            <a:r>
              <a:rPr lang="en-US" sz="700" err="1">
                <a:solidFill>
                  <a:srgbClr val="A6A6A6"/>
                </a:solidFill>
                <a:latin typeface="Arial" panose="020B0604020202020204"/>
              </a:rPr>
              <a:t>Ficha</a:t>
            </a:r>
            <a:r>
              <a:rPr lang="en-US" sz="700">
                <a:solidFill>
                  <a:srgbClr val="A6A6A6"/>
                </a:solidFill>
                <a:latin typeface="Arial" panose="020B0604020202020204"/>
              </a:rPr>
              <a:t> </a:t>
            </a:r>
            <a:r>
              <a:rPr lang="en-US" sz="700" err="1">
                <a:solidFill>
                  <a:srgbClr val="A6A6A6"/>
                </a:solidFill>
                <a:latin typeface="Arial" panose="020B0604020202020204"/>
              </a:rPr>
              <a:t>técnica</a:t>
            </a:r>
            <a:r>
              <a:rPr lang="en-US" sz="700">
                <a:solidFill>
                  <a:srgbClr val="A6A6A6"/>
                </a:solidFill>
                <a:latin typeface="Arial" panose="020B0604020202020204"/>
              </a:rPr>
              <a:t> de EBGLYSS® (lebrikizumab). Disponible </a:t>
            </a:r>
            <a:r>
              <a:rPr lang="en-US" sz="700" err="1">
                <a:solidFill>
                  <a:srgbClr val="A6A6A6"/>
                </a:solidFill>
                <a:latin typeface="Arial" panose="020B0604020202020204"/>
              </a:rPr>
              <a:t>en</a:t>
            </a:r>
            <a:r>
              <a:rPr lang="en-US" sz="700">
                <a:solidFill>
                  <a:srgbClr val="A6A6A6"/>
                </a:solidFill>
                <a:latin typeface="Arial" panose="020B0604020202020204"/>
              </a:rPr>
              <a:t>: https://cima.aemps.es/cima/dochtml/ft/1231765007/ FT_1231765007.html. Último </a:t>
            </a:r>
            <a:r>
              <a:rPr lang="en-US" sz="700" err="1">
                <a:solidFill>
                  <a:srgbClr val="A6A6A6"/>
                </a:solidFill>
                <a:latin typeface="Arial" panose="020B0604020202020204"/>
              </a:rPr>
              <a:t>acceso</a:t>
            </a:r>
            <a:r>
              <a:rPr lang="en-US" sz="700">
                <a:solidFill>
                  <a:srgbClr val="A6A6A6"/>
                </a:solidFill>
                <a:latin typeface="Arial" panose="020B0604020202020204"/>
              </a:rPr>
              <a:t>: </a:t>
            </a:r>
            <a:r>
              <a:rPr lang="en-US" sz="700" err="1">
                <a:solidFill>
                  <a:srgbClr val="A6A6A6"/>
                </a:solidFill>
                <a:latin typeface="Arial" panose="020B0604020202020204"/>
              </a:rPr>
              <a:t>septiembre</a:t>
            </a:r>
            <a:r>
              <a:rPr lang="en-US" sz="700">
                <a:solidFill>
                  <a:srgbClr val="A6A6A6"/>
                </a:solidFill>
                <a:latin typeface="Arial" panose="020B0604020202020204"/>
              </a:rPr>
              <a:t> 2024. 2</a:t>
            </a:r>
            <a:r>
              <a:rPr lang="en-US" sz="700" b="1">
                <a:solidFill>
                  <a:srgbClr val="A6A6A6"/>
                </a:solidFill>
                <a:latin typeface="Arial" panose="020B0604020202020204"/>
              </a:rPr>
              <a:t>. </a:t>
            </a:r>
            <a:r>
              <a:rPr lang="en-US" sz="700">
                <a:solidFill>
                  <a:srgbClr val="A6A6A6"/>
                </a:solidFill>
                <a:latin typeface="Arial" panose="020B0604020202020204"/>
              </a:rPr>
              <a:t>Guttman-</a:t>
            </a:r>
            <a:r>
              <a:rPr lang="en-US" sz="700" err="1">
                <a:solidFill>
                  <a:srgbClr val="A6A6A6"/>
                </a:solidFill>
                <a:latin typeface="Arial" panose="020B0604020202020204"/>
              </a:rPr>
              <a:t>Yassky</a:t>
            </a:r>
            <a:r>
              <a:rPr lang="en-US" sz="700">
                <a:solidFill>
                  <a:srgbClr val="A6A6A6"/>
                </a:solidFill>
                <a:latin typeface="Arial" panose="020B0604020202020204"/>
              </a:rPr>
              <a:t> E, </a:t>
            </a:r>
            <a:r>
              <a:rPr lang="en-US" sz="700" err="1">
                <a:solidFill>
                  <a:srgbClr val="A6A6A6"/>
                </a:solidFill>
                <a:latin typeface="Arial" panose="020B0604020202020204"/>
              </a:rPr>
              <a:t>Rosmarin</a:t>
            </a:r>
            <a:r>
              <a:rPr lang="en-US" sz="700">
                <a:solidFill>
                  <a:srgbClr val="A6A6A6"/>
                </a:solidFill>
                <a:latin typeface="Arial" panose="020B0604020202020204"/>
              </a:rPr>
              <a:t> D, Thyssen JP, </a:t>
            </a:r>
            <a:r>
              <a:rPr lang="en-US" sz="700" err="1">
                <a:solidFill>
                  <a:srgbClr val="A6A6A6"/>
                </a:solidFill>
                <a:latin typeface="Arial" panose="020B0604020202020204"/>
              </a:rPr>
              <a:t>Weidinger</a:t>
            </a:r>
            <a:r>
              <a:rPr lang="en-US" sz="700">
                <a:solidFill>
                  <a:srgbClr val="A6A6A6"/>
                </a:solidFill>
                <a:latin typeface="Arial" panose="020B0604020202020204"/>
              </a:rPr>
              <a:t> S, Bieber T, </a:t>
            </a:r>
            <a:r>
              <a:rPr lang="en-US" sz="700" err="1">
                <a:solidFill>
                  <a:srgbClr val="A6A6A6"/>
                </a:solidFill>
                <a:latin typeface="Arial" panose="020B0604020202020204"/>
              </a:rPr>
              <a:t>Elmaraghy</a:t>
            </a:r>
            <a:r>
              <a:rPr lang="en-US" sz="700">
                <a:solidFill>
                  <a:srgbClr val="A6A6A6"/>
                </a:solidFill>
                <a:latin typeface="Arial" panose="020B0604020202020204"/>
              </a:rPr>
              <a:t> H, et al. Efficacy of lebrikizumab in patients who did not achieve protocol-defined criteria for response after initial 16 weeks of therapy. </a:t>
            </a:r>
            <a:r>
              <a:rPr lang="en-US" sz="700" err="1">
                <a:solidFill>
                  <a:srgbClr val="A6A6A6"/>
                </a:solidFill>
                <a:latin typeface="Arial" panose="020B0604020202020204"/>
              </a:rPr>
              <a:t>Presentado</a:t>
            </a:r>
            <a:r>
              <a:rPr lang="en-US" sz="700">
                <a:solidFill>
                  <a:srgbClr val="A6A6A6"/>
                </a:solidFill>
                <a:latin typeface="Arial" panose="020B0604020202020204"/>
              </a:rPr>
              <a:t> </a:t>
            </a:r>
            <a:r>
              <a:rPr lang="en-US" sz="700" err="1">
                <a:solidFill>
                  <a:srgbClr val="A6A6A6"/>
                </a:solidFill>
                <a:latin typeface="Arial" panose="020B0604020202020204"/>
              </a:rPr>
              <a:t>en</a:t>
            </a:r>
            <a:r>
              <a:rPr lang="en-US" sz="700">
                <a:solidFill>
                  <a:srgbClr val="A6A6A6"/>
                </a:solidFill>
                <a:latin typeface="Arial" panose="020B0604020202020204"/>
              </a:rPr>
              <a:t> la </a:t>
            </a:r>
            <a:r>
              <a:rPr lang="en-US" sz="700" err="1">
                <a:solidFill>
                  <a:srgbClr val="A6A6A6"/>
                </a:solidFill>
                <a:latin typeface="Arial" panose="020B0604020202020204"/>
              </a:rPr>
              <a:t>reunión</a:t>
            </a:r>
            <a:r>
              <a:rPr lang="en-US" sz="700">
                <a:solidFill>
                  <a:srgbClr val="A6A6A6"/>
                </a:solidFill>
                <a:latin typeface="Arial" panose="020B0604020202020204"/>
              </a:rPr>
              <a:t> </a:t>
            </a:r>
            <a:r>
              <a:rPr lang="en-US" sz="700" err="1">
                <a:solidFill>
                  <a:srgbClr val="A6A6A6"/>
                </a:solidFill>
                <a:latin typeface="Arial" panose="020B0604020202020204"/>
              </a:rPr>
              <a:t>anual</a:t>
            </a:r>
            <a:r>
              <a:rPr lang="en-US" sz="700">
                <a:solidFill>
                  <a:srgbClr val="A6A6A6"/>
                </a:solidFill>
                <a:latin typeface="Arial" panose="020B0604020202020204"/>
              </a:rPr>
              <a:t> de la Academia Americana de </a:t>
            </a:r>
            <a:r>
              <a:rPr lang="en-US" sz="700" err="1">
                <a:solidFill>
                  <a:srgbClr val="A6A6A6"/>
                </a:solidFill>
                <a:latin typeface="Arial" panose="020B0604020202020204"/>
              </a:rPr>
              <a:t>Dermatología</a:t>
            </a:r>
            <a:r>
              <a:rPr lang="en-US" sz="700">
                <a:solidFill>
                  <a:srgbClr val="A6A6A6"/>
                </a:solidFill>
                <a:latin typeface="Arial" panose="020B0604020202020204"/>
              </a:rPr>
              <a:t>, Virtual/Nueva </a:t>
            </a:r>
            <a:r>
              <a:rPr lang="en-US" sz="700" err="1">
                <a:solidFill>
                  <a:srgbClr val="A6A6A6"/>
                </a:solidFill>
                <a:latin typeface="Arial" panose="020B0604020202020204"/>
              </a:rPr>
              <a:t>Orleans,EE.UU</a:t>
            </a:r>
            <a:r>
              <a:rPr lang="en-US" sz="700">
                <a:solidFill>
                  <a:srgbClr val="A6A6A6"/>
                </a:solidFill>
                <a:latin typeface="Arial" panose="020B0604020202020204"/>
              </a:rPr>
              <a:t>; 17-21 Marzo 2023. Poster </a:t>
            </a:r>
            <a:r>
              <a:rPr lang="en-US" sz="700" err="1">
                <a:solidFill>
                  <a:srgbClr val="A6A6A6"/>
                </a:solidFill>
                <a:latin typeface="Arial" panose="020B0604020202020204"/>
              </a:rPr>
              <a:t>número</a:t>
            </a:r>
            <a:r>
              <a:rPr lang="en-US" sz="700">
                <a:solidFill>
                  <a:srgbClr val="A6A6A6"/>
                </a:solidFill>
                <a:latin typeface="Arial" panose="020B0604020202020204"/>
              </a:rPr>
              <a:t> 42152. </a:t>
            </a:r>
          </a:p>
        </p:txBody>
      </p:sp>
    </p:spTree>
    <p:extLst>
      <p:ext uri="{BB962C8B-B14F-4D97-AF65-F5344CB8AC3E}">
        <p14:creationId xmlns:p14="http://schemas.microsoft.com/office/powerpoint/2010/main" val="1067772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915F4249-3959-67BE-EF0A-78949137E8BC}"/>
              </a:ext>
            </a:extLst>
          </p:cNvPr>
          <p:cNvGrpSpPr/>
          <p:nvPr/>
        </p:nvGrpSpPr>
        <p:grpSpPr>
          <a:xfrm>
            <a:off x="541057" y="1276460"/>
            <a:ext cx="5518467" cy="4305080"/>
            <a:chOff x="541057" y="1276460"/>
            <a:chExt cx="5518467" cy="4305080"/>
          </a:xfrm>
        </p:grpSpPr>
        <p:sp>
          <p:nvSpPr>
            <p:cNvPr id="2" name="Rectángulo redondeado 1">
              <a:extLst>
                <a:ext uri="{FF2B5EF4-FFF2-40B4-BE49-F238E27FC236}">
                  <a16:creationId xmlns:a16="http://schemas.microsoft.com/office/drawing/2014/main" id="{109069AE-65E9-9165-131F-91988935CBAB}"/>
                </a:ext>
              </a:extLst>
            </p:cNvPr>
            <p:cNvSpPr/>
            <p:nvPr/>
          </p:nvSpPr>
          <p:spPr>
            <a:xfrm>
              <a:off x="730134" y="1491343"/>
              <a:ext cx="5157218"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Forma, Rectángulo, Cuadrado&#10;&#10;Descripción generada automáticamente">
              <a:extLst>
                <a:ext uri="{FF2B5EF4-FFF2-40B4-BE49-F238E27FC236}">
                  <a16:creationId xmlns:a16="http://schemas.microsoft.com/office/drawing/2014/main" id="{D083A269-FA37-7381-8C2F-1B2540CE0AF3}"/>
                </a:ext>
              </a:extLst>
            </p:cNvPr>
            <p:cNvPicPr>
              <a:picLocks noChangeAspect="1"/>
            </p:cNvPicPr>
            <p:nvPr/>
          </p:nvPicPr>
          <p:blipFill>
            <a:blip r:embed="rId3"/>
            <a:stretch>
              <a:fillRect/>
            </a:stretch>
          </p:blipFill>
          <p:spPr>
            <a:xfrm>
              <a:off x="541057" y="1276460"/>
              <a:ext cx="5518467" cy="4305080"/>
            </a:xfrm>
            <a:prstGeom prst="rect">
              <a:avLst/>
            </a:prstGeom>
          </p:spPr>
        </p:pic>
      </p:gr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14"/>
          </p:nvPr>
        </p:nvSpPr>
        <p:spPr>
          <a:xfrm>
            <a:off x="6396295" y="1922614"/>
            <a:ext cx="4893336" cy="1947022"/>
          </a:xfrm>
        </p:spPr>
        <p:txBody>
          <a:bodyPr>
            <a:normAutofit/>
          </a:bodyPr>
          <a:lstStyle/>
          <a:p>
            <a:pPr marL="0" indent="0">
              <a:buNone/>
            </a:pPr>
            <a:r>
              <a:rPr lang="es-ES"/>
              <a:t>Fisiopatología compleja:</a:t>
            </a:r>
            <a:r>
              <a:rPr lang="es-ES" baseline="30000"/>
              <a:t>10</a:t>
            </a:r>
            <a:r>
              <a:rPr lang="es-ES"/>
              <a:t>  </a:t>
            </a:r>
          </a:p>
          <a:p>
            <a:r>
              <a:rPr lang="es-ES"/>
              <a:t>Alteraciones de la barrera epidérmica</a:t>
            </a:r>
            <a:r>
              <a:rPr lang="es-ES" baseline="30000"/>
              <a:t>10</a:t>
            </a:r>
          </a:p>
          <a:p>
            <a:r>
              <a:rPr lang="es-ES"/>
              <a:t>Inflamación crónica T2 (IL-4, IL-13, TSLP, etc.)</a:t>
            </a:r>
            <a:r>
              <a:rPr lang="es-ES" baseline="30000"/>
              <a:t>10</a:t>
            </a:r>
          </a:p>
          <a:p>
            <a:r>
              <a:rPr lang="es-ES"/>
              <a:t>Factores ambientales y genéticos</a:t>
            </a:r>
            <a:r>
              <a:rPr lang="es-ES" baseline="30000"/>
              <a:t>1,10</a:t>
            </a:r>
            <a:endParaRPr lang="es-ES"/>
          </a:p>
        </p:txBody>
      </p:sp>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fontScale="90000"/>
          </a:bodyPr>
          <a:lstStyle/>
          <a:p>
            <a:r>
              <a:rPr lang="es-ES"/>
              <a:t>La DA es una enfermedad inflamatoria crónica de la piel</a:t>
            </a:r>
            <a:r>
              <a:rPr lang="es-ES" baseline="30000"/>
              <a:t>1</a:t>
            </a:r>
            <a:endParaRPr lang="es-ES"/>
          </a:p>
        </p:txBody>
      </p:sp>
      <p:graphicFrame>
        <p:nvGraphicFramePr>
          <p:cNvPr id="10" name="Gráfico 9">
            <a:extLst>
              <a:ext uri="{FF2B5EF4-FFF2-40B4-BE49-F238E27FC236}">
                <a16:creationId xmlns:a16="http://schemas.microsoft.com/office/drawing/2014/main" id="{C2EBE9E0-B21F-ACF2-5CFA-175D576D3B65}"/>
              </a:ext>
            </a:extLst>
          </p:cNvPr>
          <p:cNvGraphicFramePr/>
          <p:nvPr>
            <p:extLst>
              <p:ext uri="{D42A27DB-BD31-4B8C-83A1-F6EECF244321}">
                <p14:modId xmlns:p14="http://schemas.microsoft.com/office/powerpoint/2010/main" val="3202235355"/>
              </p:ext>
            </p:extLst>
          </p:nvPr>
        </p:nvGraphicFramePr>
        <p:xfrm>
          <a:off x="1077264" y="2483875"/>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143971"/>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400" spc="20">
                <a:solidFill>
                  <a:srgbClr val="22346A"/>
                </a:solidFill>
                <a:latin typeface="Arial"/>
              </a:rPr>
              <a:t>de los niños</a:t>
            </a:r>
            <a:r>
              <a:rPr lang="es-ES" sz="1400" spc="20" baseline="30000">
                <a:solidFill>
                  <a:srgbClr val="22346A"/>
                </a:solidFill>
                <a:latin typeface="Arial"/>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662427"/>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800" spc="20">
                <a:solidFill>
                  <a:srgbClr val="22346A"/>
                </a:solidFill>
                <a:latin typeface="Arial"/>
              </a:rPr>
              <a:t>Una de las enfermedades inflamatorias </a:t>
            </a:r>
            <a:br>
              <a:rPr lang="es-ES" sz="1800" spc="20">
                <a:solidFill>
                  <a:srgbClr val="22346A"/>
                </a:solidFill>
                <a:latin typeface="Arial"/>
              </a:rPr>
            </a:br>
            <a:r>
              <a:rPr lang="es-ES" sz="1800" spc="20">
                <a:solidFill>
                  <a:srgbClr val="22346A"/>
                </a:solidFill>
                <a:latin typeface="Arial"/>
              </a:rPr>
              <a:t>más comunes de la piel</a:t>
            </a:r>
            <a:r>
              <a:rPr lang="es-ES" sz="1800" spc="20" baseline="30000">
                <a:solidFill>
                  <a:srgbClr val="22346A"/>
                </a:solidFill>
                <a:latin typeface="Arial"/>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extLst>
              <p:ext uri="{D42A27DB-BD31-4B8C-83A1-F6EECF244321}">
                <p14:modId xmlns:p14="http://schemas.microsoft.com/office/powerpoint/2010/main" val="1344511825"/>
              </p:ext>
            </p:extLst>
          </p:nvPr>
        </p:nvGraphicFramePr>
        <p:xfrm>
          <a:off x="2956433" y="2493392"/>
          <a:ext cx="2596322" cy="1800151"/>
        </p:xfrm>
        <a:graphic>
          <a:graphicData uri="http://schemas.openxmlformats.org/drawingml/2006/chart">
            <c:chart xmlns:c="http://schemas.openxmlformats.org/drawingml/2006/chart" xmlns:r="http://schemas.openxmlformats.org/officeDocument/2006/relationships" r:id="rId5"/>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142871"/>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400" spc="20">
                <a:solidFill>
                  <a:srgbClr val="22346A"/>
                </a:solidFill>
                <a:latin typeface="Arial"/>
              </a:rPr>
              <a:t>de los adultos</a:t>
            </a:r>
            <a:r>
              <a:rPr lang="es-ES" sz="1400" spc="20" baseline="30000">
                <a:solidFill>
                  <a:srgbClr val="22346A"/>
                </a:solidFill>
                <a:latin typeface="Arial"/>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732250"/>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600" b="0" spc="20">
                <a:solidFill>
                  <a:srgbClr val="22346A"/>
                </a:solidFill>
                <a:latin typeface="Arial"/>
              </a:rPr>
              <a:t>20-30% pacientes con DA moderada a grave.</a:t>
            </a:r>
            <a:r>
              <a:rPr lang="es-ES" sz="1600" b="0" spc="20" baseline="30000">
                <a:solidFill>
                  <a:srgbClr val="22346A"/>
                </a:solidFill>
                <a:latin typeface="Arial"/>
              </a:rPr>
              <a:t>7-9</a:t>
            </a:r>
            <a:r>
              <a:rPr lang="es-ES" sz="1600" b="0" spc="20">
                <a:solidFill>
                  <a:srgbClr val="22346A"/>
                </a:solidFill>
                <a:latin typeface="Arial"/>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746509"/>
            <a:ext cx="9074258" cy="88032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rgbClr val="A6A6A6"/>
                </a:solidFill>
                <a:latin typeface="Arial" panose="020B0604020202020204" pitchFamily="34" charset="0"/>
                <a:cs typeface="Arial" panose="020B0604020202020204" pitchFamily="34" charset="0"/>
              </a:rPr>
            </a:br>
            <a:r>
              <a:rPr lang="es-ES" sz="700">
                <a:solidFill>
                  <a:srgbClr val="A6A6A6"/>
                </a:solidFill>
                <a:latin typeface="Arial" panose="020B0604020202020204" pitchFamily="34" charset="0"/>
                <a:cs typeface="Arial" panose="020B0604020202020204" pitchFamily="34" charset="0"/>
              </a:rPr>
              <a:t>DA: dermatitis atópica. IL: </a:t>
            </a:r>
            <a:r>
              <a:rPr lang="es-ES" sz="700" err="1">
                <a:solidFill>
                  <a:srgbClr val="A6A6A6"/>
                </a:solidFill>
                <a:latin typeface="Arial" panose="020B0604020202020204" pitchFamily="34" charset="0"/>
                <a:cs typeface="Arial" panose="020B0604020202020204" pitchFamily="34" charset="0"/>
              </a:rPr>
              <a:t>interleuquina</a:t>
            </a:r>
            <a:endParaRPr lang="es-ES" sz="700">
              <a:solidFill>
                <a:srgbClr val="A6A6A6"/>
              </a:solidFill>
              <a:latin typeface="Arial" panose="020B0604020202020204" pitchFamily="34" charset="0"/>
              <a:cs typeface="Arial" panose="020B0604020202020204" pitchFamily="34" charset="0"/>
            </a:endParaRPr>
          </a:p>
          <a:p>
            <a:pPr algn="just">
              <a:lnSpc>
                <a:spcPct val="90000"/>
              </a:lnSpc>
              <a:spcAft>
                <a:spcPts val="200"/>
              </a:spcAft>
              <a:buFont typeface="Arial" panose="020B0604020202020204" pitchFamily="34" charset="0"/>
              <a:buNone/>
            </a:pPr>
            <a:r>
              <a:rPr lang="es-ES" sz="700">
                <a:solidFill>
                  <a:srgbClr val="A6A6A6"/>
                </a:solidFill>
                <a:latin typeface="Arial" panose="020B0604020202020204" pitchFamily="34" charset="0"/>
                <a:cs typeface="Arial" panose="020B0604020202020204" pitchFamily="34" charset="0"/>
              </a:rPr>
              <a:t>1. </a:t>
            </a:r>
            <a:r>
              <a:rPr lang="es-ES" sz="700" err="1">
                <a:solidFill>
                  <a:srgbClr val="A6A6A6"/>
                </a:solidFill>
                <a:latin typeface="Arial" panose="020B0604020202020204" pitchFamily="34" charset="0"/>
                <a:cs typeface="Arial" panose="020B0604020202020204" pitchFamily="34" charset="0"/>
              </a:rPr>
              <a:t>Itamura</a:t>
            </a:r>
            <a:r>
              <a:rPr lang="es-ES" sz="700">
                <a:solidFill>
                  <a:srgbClr val="A6A6A6"/>
                </a:solidFill>
                <a:latin typeface="Arial" panose="020B0604020202020204" pitchFamily="34" charset="0"/>
                <a:cs typeface="Arial" panose="020B0604020202020204" pitchFamily="34" charset="0"/>
              </a:rPr>
              <a:t> M, </a:t>
            </a:r>
            <a:r>
              <a:rPr lang="es-ES" sz="700" err="1">
                <a:solidFill>
                  <a:srgbClr val="A6A6A6"/>
                </a:solidFill>
                <a:latin typeface="Arial" panose="020B0604020202020204" pitchFamily="34" charset="0"/>
                <a:cs typeface="Arial" panose="020B0604020202020204" pitchFamily="34" charset="0"/>
              </a:rPr>
              <a:t>Sawada</a:t>
            </a:r>
            <a:r>
              <a:rPr lang="es-ES" sz="700">
                <a:solidFill>
                  <a:srgbClr val="A6A6A6"/>
                </a:solidFill>
                <a:latin typeface="Arial" panose="020B0604020202020204" pitchFamily="34" charset="0"/>
                <a:cs typeface="Arial" panose="020B0604020202020204" pitchFamily="34" charset="0"/>
              </a:rPr>
              <a:t> Y. </a:t>
            </a:r>
            <a:r>
              <a:rPr lang="es-ES" sz="700" err="1">
                <a:solidFill>
                  <a:srgbClr val="A6A6A6"/>
                </a:solidFill>
                <a:latin typeface="Arial" panose="020B0604020202020204" pitchFamily="34" charset="0"/>
                <a:cs typeface="Arial" panose="020B0604020202020204" pitchFamily="34" charset="0"/>
              </a:rPr>
              <a:t>Involvement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in the </a:t>
            </a:r>
            <a:r>
              <a:rPr lang="es-ES" sz="700" err="1">
                <a:solidFill>
                  <a:srgbClr val="A6A6A6"/>
                </a:solidFill>
                <a:latin typeface="Arial" panose="020B0604020202020204" pitchFamily="34" charset="0"/>
                <a:cs typeface="Arial" panose="020B0604020202020204" pitchFamily="34" charset="0"/>
              </a:rPr>
              <a:t>Development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Systemic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Inflammatory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Diseases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a:t>
            </a:r>
            <a:r>
              <a:rPr lang="es-ES" sz="700">
                <a:solidFill>
                  <a:srgbClr val="A6A6A6"/>
                </a:solidFill>
                <a:latin typeface="Arial" panose="020B0604020202020204" pitchFamily="34" charset="0"/>
                <a:cs typeface="Arial" panose="020B0604020202020204" pitchFamily="34" charset="0"/>
              </a:rPr>
              <a:t> J Mol </a:t>
            </a:r>
            <a:r>
              <a:rPr lang="es-ES" sz="700" err="1">
                <a:solidFill>
                  <a:srgbClr val="A6A6A6"/>
                </a:solidFill>
                <a:latin typeface="Arial" panose="020B0604020202020204" pitchFamily="34" charset="0"/>
                <a:cs typeface="Arial" panose="020B0604020202020204" pitchFamily="34" charset="0"/>
              </a:rPr>
              <a:t>Sci</a:t>
            </a:r>
            <a:r>
              <a:rPr lang="es-ES" sz="700">
                <a:solidFill>
                  <a:srgbClr val="A6A6A6"/>
                </a:solidFill>
                <a:latin typeface="Arial" panose="020B0604020202020204" pitchFamily="34" charset="0"/>
                <a:cs typeface="Arial" panose="020B0604020202020204" pitchFamily="34" charset="0"/>
              </a:rPr>
              <a:t>. 2022;23(21):13445;  2. </a:t>
            </a:r>
            <a:r>
              <a:rPr lang="es-ES" sz="700" err="1">
                <a:solidFill>
                  <a:srgbClr val="A6A6A6"/>
                </a:solidFill>
                <a:latin typeface="Arial" panose="020B0604020202020204" pitchFamily="34" charset="0"/>
                <a:cs typeface="Arial" panose="020B0604020202020204" pitchFamily="34" charset="0"/>
              </a:rPr>
              <a:t>Langan</a:t>
            </a:r>
            <a:r>
              <a:rPr lang="es-ES" sz="700">
                <a:solidFill>
                  <a:srgbClr val="A6A6A6"/>
                </a:solidFill>
                <a:latin typeface="Arial" panose="020B0604020202020204" pitchFamily="34" charset="0"/>
                <a:cs typeface="Arial" panose="020B0604020202020204" pitchFamily="34" charset="0"/>
              </a:rPr>
              <a:t> SM, Irvine AD, </a:t>
            </a:r>
            <a:r>
              <a:rPr lang="es-ES" sz="700" err="1">
                <a:solidFill>
                  <a:srgbClr val="A6A6A6"/>
                </a:solidFill>
                <a:latin typeface="Arial" panose="020B0604020202020204" pitchFamily="34" charset="0"/>
                <a:cs typeface="Arial" panose="020B0604020202020204" pitchFamily="34" charset="0"/>
              </a:rPr>
              <a:t>Weidinger</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Lancet. 2020;396(10247):345-360;  3. </a:t>
            </a:r>
            <a:r>
              <a:rPr lang="es-ES" sz="700" err="1">
                <a:solidFill>
                  <a:srgbClr val="A6A6A6"/>
                </a:solidFill>
                <a:latin typeface="Arial" panose="020B0604020202020204" pitchFamily="34" charset="0"/>
                <a:cs typeface="Arial" panose="020B0604020202020204" pitchFamily="34" charset="0"/>
              </a:rPr>
              <a:t>Harrop</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Chinn</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Verlato</a:t>
            </a:r>
            <a:r>
              <a:rPr lang="es-ES" sz="700">
                <a:solidFill>
                  <a:srgbClr val="A6A6A6"/>
                </a:solidFill>
                <a:latin typeface="Arial" panose="020B0604020202020204" pitchFamily="34" charset="0"/>
                <a:cs typeface="Arial" panose="020B0604020202020204" pitchFamily="34" charset="0"/>
              </a:rPr>
              <a:t> G,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Eczema, </a:t>
            </a:r>
            <a:r>
              <a:rPr lang="es-ES" sz="700" err="1">
                <a:solidFill>
                  <a:srgbClr val="A6A6A6"/>
                </a:solidFill>
                <a:latin typeface="Arial" panose="020B0604020202020204" pitchFamily="34" charset="0"/>
                <a:cs typeface="Arial" panose="020B0604020202020204" pitchFamily="34" charset="0"/>
              </a:rPr>
              <a:t>atopy</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allergen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exposure</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population-based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study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Exp</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2007;37(4):526-535;  4. </a:t>
            </a:r>
            <a:r>
              <a:rPr lang="es-ES" sz="700" err="1">
                <a:solidFill>
                  <a:srgbClr val="A6A6A6"/>
                </a:solidFill>
                <a:latin typeface="Arial" panose="020B0604020202020204" pitchFamily="34" charset="0"/>
                <a:cs typeface="Arial" panose="020B0604020202020204" pitchFamily="34" charset="0"/>
              </a:rPr>
              <a:t>Diepgen</a:t>
            </a:r>
            <a:r>
              <a:rPr lang="es-ES" sz="700">
                <a:solidFill>
                  <a:srgbClr val="A6A6A6"/>
                </a:solidFill>
                <a:latin typeface="Arial" panose="020B0604020202020204" pitchFamily="34" charset="0"/>
                <a:cs typeface="Arial" panose="020B0604020202020204" pitchFamily="34" charset="0"/>
              </a:rPr>
              <a:t> TL, </a:t>
            </a:r>
            <a:r>
              <a:rPr lang="es-ES" sz="700" err="1">
                <a:solidFill>
                  <a:srgbClr val="A6A6A6"/>
                </a:solidFill>
                <a:latin typeface="Arial" panose="020B0604020202020204" pitchFamily="34" charset="0"/>
                <a:cs typeface="Arial" panose="020B0604020202020204" pitchFamily="34" charset="0"/>
              </a:rPr>
              <a:t>Ofenloch</a:t>
            </a:r>
            <a:r>
              <a:rPr lang="es-ES" sz="700">
                <a:solidFill>
                  <a:srgbClr val="A6A6A6"/>
                </a:solidFill>
                <a:latin typeface="Arial" panose="020B0604020202020204" pitchFamily="34" charset="0"/>
                <a:cs typeface="Arial" panose="020B0604020202020204" pitchFamily="34" charset="0"/>
              </a:rPr>
              <a:t> RF, </a:t>
            </a:r>
            <a:r>
              <a:rPr lang="es-ES" sz="700" err="1">
                <a:solidFill>
                  <a:srgbClr val="A6A6A6"/>
                </a:solidFill>
                <a:latin typeface="Arial" panose="020B0604020202020204" pitchFamily="34" charset="0"/>
                <a:cs typeface="Arial" panose="020B0604020202020204" pitchFamily="34" charset="0"/>
              </a:rPr>
              <a:t>Bruze</a:t>
            </a:r>
            <a:r>
              <a:rPr lang="es-ES" sz="700">
                <a:solidFill>
                  <a:srgbClr val="A6A6A6"/>
                </a:solidFill>
                <a:latin typeface="Arial" panose="020B0604020202020204" pitchFamily="34" charset="0"/>
                <a:cs typeface="Arial" panose="020B0604020202020204" pitchFamily="34" charset="0"/>
              </a:rPr>
              <a:t> M,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Prevalence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contact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in the general </a:t>
            </a:r>
            <a:r>
              <a:rPr lang="es-ES" sz="700" err="1">
                <a:solidFill>
                  <a:srgbClr val="A6A6A6"/>
                </a:solidFill>
                <a:latin typeface="Arial" panose="020B0604020202020204" pitchFamily="34" charset="0"/>
                <a:cs typeface="Arial" panose="020B0604020202020204" pitchFamily="34" charset="0"/>
              </a:rPr>
              <a:t>population</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different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European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regions</a:t>
            </a:r>
            <a:r>
              <a:rPr lang="es-ES" sz="700">
                <a:solidFill>
                  <a:srgbClr val="A6A6A6"/>
                </a:solidFill>
                <a:latin typeface="Arial" panose="020B0604020202020204" pitchFamily="34" charset="0"/>
                <a:cs typeface="Arial" panose="020B0604020202020204" pitchFamily="34" charset="0"/>
              </a:rPr>
              <a:t>. Br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2016;174(2):319-329;  5. Saeki H, </a:t>
            </a:r>
            <a:r>
              <a:rPr lang="es-ES" sz="700" err="1">
                <a:solidFill>
                  <a:srgbClr val="A6A6A6"/>
                </a:solidFill>
                <a:latin typeface="Arial" panose="020B0604020202020204" pitchFamily="34" charset="0"/>
                <a:cs typeface="Arial" panose="020B0604020202020204" pitchFamily="34" charset="0"/>
              </a:rPr>
              <a:t>Tsunemi</a:t>
            </a:r>
            <a:r>
              <a:rPr lang="es-ES" sz="700">
                <a:solidFill>
                  <a:srgbClr val="A6A6A6"/>
                </a:solidFill>
                <a:latin typeface="Arial" panose="020B0604020202020204" pitchFamily="34" charset="0"/>
                <a:cs typeface="Arial" panose="020B0604020202020204" pitchFamily="34" charset="0"/>
              </a:rPr>
              <a:t> Y, </a:t>
            </a:r>
            <a:r>
              <a:rPr lang="es-ES" sz="700" err="1">
                <a:solidFill>
                  <a:srgbClr val="A6A6A6"/>
                </a:solidFill>
                <a:latin typeface="Arial" panose="020B0604020202020204" pitchFamily="34" charset="0"/>
                <a:cs typeface="Arial" panose="020B0604020202020204" pitchFamily="34" charset="0"/>
              </a:rPr>
              <a:t>Fujita</a:t>
            </a:r>
            <a:r>
              <a:rPr lang="es-ES" sz="700">
                <a:solidFill>
                  <a:srgbClr val="A6A6A6"/>
                </a:solidFill>
                <a:latin typeface="Arial" panose="020B0604020202020204" pitchFamily="34" charset="0"/>
                <a:cs typeface="Arial" panose="020B0604020202020204" pitchFamily="34" charset="0"/>
              </a:rPr>
              <a:t> H,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Prevalence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determined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by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clinical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examination</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Japanese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2006;33(11):817-819;  6. </a:t>
            </a:r>
            <a:r>
              <a:rPr lang="es-ES" sz="700" err="1">
                <a:solidFill>
                  <a:srgbClr val="A6A6A6"/>
                </a:solidFill>
                <a:latin typeface="Arial" panose="020B0604020202020204" pitchFamily="34" charset="0"/>
                <a:cs typeface="Arial" panose="020B0604020202020204" pitchFamily="34" charset="0"/>
              </a:rPr>
              <a:t>Sacotte</a:t>
            </a:r>
            <a:r>
              <a:rPr lang="es-ES" sz="700">
                <a:solidFill>
                  <a:srgbClr val="A6A6A6"/>
                </a:solidFill>
                <a:latin typeface="Arial" panose="020B0604020202020204" pitchFamily="34" charset="0"/>
                <a:cs typeface="Arial" panose="020B0604020202020204" pitchFamily="34" charset="0"/>
              </a:rPr>
              <a:t> R,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a:t>
            </a:r>
            <a:r>
              <a:rPr lang="es-ES" sz="700" err="1">
                <a:solidFill>
                  <a:srgbClr val="A6A6A6"/>
                </a:solidFill>
                <a:latin typeface="Arial" panose="020B0604020202020204" pitchFamily="34" charset="0"/>
                <a:cs typeface="Arial" panose="020B0604020202020204" pitchFamily="34" charset="0"/>
              </a:rPr>
              <a:t>Epidemiology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adult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Clin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2018;36(5):595-605;  7. </a:t>
            </a:r>
            <a:r>
              <a:rPr lang="es-ES" sz="700" err="1">
                <a:solidFill>
                  <a:srgbClr val="A6A6A6"/>
                </a:solidFill>
                <a:latin typeface="Arial" panose="020B0604020202020204" pitchFamily="34" charset="0"/>
                <a:cs typeface="Arial" panose="020B0604020202020204" pitchFamily="34" charset="0"/>
              </a:rPr>
              <a:t>Barbarot</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Auziere</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Gadkari</a:t>
            </a:r>
            <a:r>
              <a:rPr lang="es-ES" sz="700">
                <a:solidFill>
                  <a:srgbClr val="A6A6A6"/>
                </a:solidFill>
                <a:latin typeface="Arial" panose="020B0604020202020204" pitchFamily="34" charset="0"/>
                <a:cs typeface="Arial" panose="020B0604020202020204" pitchFamily="34" charset="0"/>
              </a:rPr>
              <a:t> A,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Epidemiology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in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Results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from</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international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survey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2018;73(6):1284-1293;  8. </a:t>
            </a:r>
            <a:r>
              <a:rPr lang="es-ES" sz="700" err="1">
                <a:solidFill>
                  <a:srgbClr val="A6A6A6"/>
                </a:solidFill>
                <a:latin typeface="Arial" panose="020B0604020202020204" pitchFamily="34" charset="0"/>
                <a:cs typeface="Arial" panose="020B0604020202020204" pitchFamily="34" charset="0"/>
              </a:rPr>
              <a:t>Silverberg</a:t>
            </a:r>
            <a:r>
              <a:rPr lang="es-ES" sz="700">
                <a:solidFill>
                  <a:srgbClr val="A6A6A6"/>
                </a:solidFill>
                <a:latin typeface="Arial" panose="020B0604020202020204" pitchFamily="34" charset="0"/>
                <a:cs typeface="Arial" panose="020B0604020202020204" pitchFamily="34" charset="0"/>
              </a:rPr>
              <a:t> JI, </a:t>
            </a:r>
            <a:r>
              <a:rPr lang="es-ES" sz="700" err="1">
                <a:solidFill>
                  <a:srgbClr val="A6A6A6"/>
                </a:solidFill>
                <a:latin typeface="Arial" panose="020B0604020202020204" pitchFamily="34" charset="0"/>
                <a:cs typeface="Arial" panose="020B0604020202020204" pitchFamily="34" charset="0"/>
              </a:rPr>
              <a:t>Barbarot</a:t>
            </a:r>
            <a:r>
              <a:rPr lang="es-ES" sz="700">
                <a:solidFill>
                  <a:srgbClr val="A6A6A6"/>
                </a:solidFill>
                <a:latin typeface="Arial" panose="020B0604020202020204" pitchFamily="34" charset="0"/>
                <a:cs typeface="Arial" panose="020B0604020202020204" pitchFamily="34" charset="0"/>
              </a:rPr>
              <a:t> S, </a:t>
            </a:r>
            <a:r>
              <a:rPr lang="es-ES" sz="700" err="1">
                <a:solidFill>
                  <a:srgbClr val="A6A6A6"/>
                </a:solidFill>
                <a:latin typeface="Arial" panose="020B0604020202020204" pitchFamily="34" charset="0"/>
                <a:cs typeface="Arial" panose="020B0604020202020204" pitchFamily="34" charset="0"/>
              </a:rPr>
              <a:t>Gadkari</a:t>
            </a:r>
            <a:r>
              <a:rPr lang="es-ES" sz="700">
                <a:solidFill>
                  <a:srgbClr val="A6A6A6"/>
                </a:solidFill>
                <a:latin typeface="Arial" panose="020B0604020202020204" pitchFamily="34" charset="0"/>
                <a:cs typeface="Arial" panose="020B0604020202020204" pitchFamily="34" charset="0"/>
              </a:rPr>
              <a:t> A,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in the </a:t>
            </a:r>
            <a:r>
              <a:rPr lang="es-ES" sz="700" err="1">
                <a:solidFill>
                  <a:srgbClr val="A6A6A6"/>
                </a:solidFill>
                <a:latin typeface="Arial" panose="020B0604020202020204" pitchFamily="34" charset="0"/>
                <a:cs typeface="Arial" panose="020B0604020202020204" pitchFamily="34" charset="0"/>
              </a:rPr>
              <a:t>pediatric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population</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cross-sectional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international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epidemiologic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study</a:t>
            </a:r>
            <a:r>
              <a:rPr lang="es-ES" sz="700">
                <a:solidFill>
                  <a:srgbClr val="A6A6A6"/>
                </a:solidFill>
                <a:latin typeface="Arial" panose="020B0604020202020204" pitchFamily="34" charset="0"/>
                <a:cs typeface="Arial" panose="020B0604020202020204" pitchFamily="34" charset="0"/>
              </a:rPr>
              <a:t>. Ann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Asthma</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2021;126(4):417-428.e2;  9. Munera-Campos M, Carrascosa JM. </a:t>
            </a:r>
            <a:r>
              <a:rPr lang="es-ES" sz="700" err="1">
                <a:solidFill>
                  <a:srgbClr val="A6A6A6"/>
                </a:solidFill>
                <a:latin typeface="Arial" panose="020B0604020202020204" pitchFamily="34" charset="0"/>
                <a:cs typeface="Arial" panose="020B0604020202020204" pitchFamily="34" charset="0"/>
              </a:rPr>
              <a:t>Innovation</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From</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Pathogenesis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Innovación en dermatitis atópica: de la patogenia a la terapéutica. Actas </a:t>
            </a:r>
            <a:r>
              <a:rPr lang="es-ES" sz="700" err="1">
                <a:solidFill>
                  <a:srgbClr val="A6A6A6"/>
                </a:solidFill>
                <a:latin typeface="Arial" panose="020B0604020202020204" pitchFamily="34" charset="0"/>
                <a:cs typeface="Arial" panose="020B0604020202020204" pitchFamily="34" charset="0"/>
              </a:rPr>
              <a:t>Dermosifiliogr</a:t>
            </a:r>
            <a:r>
              <a:rPr lang="es-ES" sz="700">
                <a:solidFill>
                  <a:srgbClr val="A6A6A6"/>
                </a:solidFill>
                <a:latin typeface="Arial" panose="020B0604020202020204" pitchFamily="34" charset="0"/>
                <a:cs typeface="Arial" panose="020B0604020202020204" pitchFamily="34" charset="0"/>
              </a:rPr>
              <a:t> (Engl Ed). 2020;111(3):205-221;  10. </a:t>
            </a:r>
            <a:r>
              <a:rPr lang="es-ES" sz="700" err="1">
                <a:solidFill>
                  <a:srgbClr val="A6A6A6"/>
                </a:solidFill>
                <a:latin typeface="Arial" panose="020B0604020202020204" pitchFamily="34" charset="0"/>
                <a:cs typeface="Arial" panose="020B0604020202020204" pitchFamily="34" charset="0"/>
              </a:rPr>
              <a:t>Akdis</a:t>
            </a:r>
            <a:r>
              <a:rPr lang="es-ES" sz="700">
                <a:solidFill>
                  <a:srgbClr val="A6A6A6"/>
                </a:solidFill>
                <a:latin typeface="Arial" panose="020B0604020202020204" pitchFamily="34" charset="0"/>
                <a:cs typeface="Arial" panose="020B0604020202020204" pitchFamily="34" charset="0"/>
              </a:rPr>
              <a:t> CA, </a:t>
            </a:r>
            <a:r>
              <a:rPr lang="es-ES" sz="700" err="1">
                <a:solidFill>
                  <a:srgbClr val="A6A6A6"/>
                </a:solidFill>
                <a:latin typeface="Arial" panose="020B0604020202020204" pitchFamily="34" charset="0"/>
                <a:cs typeface="Arial" panose="020B0604020202020204" pitchFamily="34" charset="0"/>
              </a:rPr>
              <a:t>Akdis</a:t>
            </a:r>
            <a:r>
              <a:rPr lang="es-ES" sz="700">
                <a:solidFill>
                  <a:srgbClr val="A6A6A6"/>
                </a:solidFill>
                <a:latin typeface="Arial" panose="020B0604020202020204" pitchFamily="34" charset="0"/>
                <a:cs typeface="Arial" panose="020B0604020202020204" pitchFamily="34" charset="0"/>
              </a:rPr>
              <a:t> M, Bieber T,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Diagnosis and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in </a:t>
            </a:r>
            <a:r>
              <a:rPr lang="es-ES" sz="700" err="1">
                <a:solidFill>
                  <a:srgbClr val="A6A6A6"/>
                </a:solidFill>
                <a:latin typeface="Arial" panose="020B0604020202020204" pitchFamily="34" charset="0"/>
                <a:cs typeface="Arial" panose="020B0604020202020204" pitchFamily="34" charset="0"/>
              </a:rPr>
              <a:t>children</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European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Academy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Allergology</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Clinical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Immunology</a:t>
            </a:r>
            <a:r>
              <a:rPr lang="es-ES" sz="700">
                <a:solidFill>
                  <a:srgbClr val="A6A6A6"/>
                </a:solidFill>
                <a:latin typeface="Arial" panose="020B0604020202020204" pitchFamily="34" charset="0"/>
                <a:cs typeface="Arial" panose="020B0604020202020204" pitchFamily="34" charset="0"/>
              </a:rPr>
              <a:t>/American </a:t>
            </a:r>
            <a:r>
              <a:rPr lang="es-ES" sz="700" err="1">
                <a:solidFill>
                  <a:srgbClr val="A6A6A6"/>
                </a:solidFill>
                <a:latin typeface="Arial" panose="020B0604020202020204" pitchFamily="34" charset="0"/>
                <a:cs typeface="Arial" panose="020B0604020202020204" pitchFamily="34" charset="0"/>
              </a:rPr>
              <a:t>Academy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Asthma</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Immunology</a:t>
            </a:r>
            <a:r>
              <a:rPr lang="es-ES" sz="700">
                <a:solidFill>
                  <a:srgbClr val="A6A6A6"/>
                </a:solidFill>
                <a:latin typeface="Arial" panose="020B0604020202020204" pitchFamily="34" charset="0"/>
                <a:cs typeface="Arial" panose="020B0604020202020204" pitchFamily="34" charset="0"/>
              </a:rPr>
              <a:t>/PRACTALL </a:t>
            </a:r>
            <a:r>
              <a:rPr lang="es-ES" sz="700" err="1">
                <a:solidFill>
                  <a:srgbClr val="A6A6A6"/>
                </a:solidFill>
                <a:latin typeface="Arial" panose="020B0604020202020204" pitchFamily="34" charset="0"/>
                <a:cs typeface="Arial" panose="020B0604020202020204" pitchFamily="34" charset="0"/>
              </a:rPr>
              <a:t>Consensus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Report</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2006;118(1):152-169. 11. </a:t>
            </a:r>
            <a:r>
              <a:rPr lang="es-ES" sz="700" err="1">
                <a:solidFill>
                  <a:srgbClr val="A6A6A6"/>
                </a:solidFill>
                <a:latin typeface="Arial" panose="020B0604020202020204" pitchFamily="34" charset="0"/>
                <a:cs typeface="Arial" panose="020B0604020202020204" pitchFamily="34" charset="0"/>
              </a:rPr>
              <a:t>Wollenberg</a:t>
            </a:r>
            <a:r>
              <a:rPr lang="es-ES" sz="700">
                <a:solidFill>
                  <a:srgbClr val="A6A6A6"/>
                </a:solidFill>
                <a:latin typeface="Arial" panose="020B0604020202020204" pitchFamily="34" charset="0"/>
                <a:cs typeface="Arial" panose="020B0604020202020204" pitchFamily="34" charset="0"/>
              </a:rPr>
              <a:t> A, </a:t>
            </a:r>
            <a:r>
              <a:rPr lang="es-ES" sz="700" err="1">
                <a:solidFill>
                  <a:srgbClr val="A6A6A6"/>
                </a:solidFill>
                <a:latin typeface="Arial" panose="020B0604020202020204" pitchFamily="34" charset="0"/>
                <a:cs typeface="Arial" panose="020B0604020202020204" pitchFamily="34" charset="0"/>
              </a:rPr>
              <a:t>Kinberger</a:t>
            </a:r>
            <a:r>
              <a:rPr lang="es-ES" sz="700">
                <a:solidFill>
                  <a:srgbClr val="A6A6A6"/>
                </a:solidFill>
                <a:latin typeface="Arial" panose="020B0604020202020204" pitchFamily="34" charset="0"/>
                <a:cs typeface="Arial" panose="020B0604020202020204" pitchFamily="34" charset="0"/>
              </a:rPr>
              <a:t> M, </a:t>
            </a:r>
            <a:r>
              <a:rPr lang="es-ES" sz="700" err="1">
                <a:solidFill>
                  <a:srgbClr val="A6A6A6"/>
                </a:solidFill>
                <a:latin typeface="Arial" panose="020B0604020202020204" pitchFamily="34" charset="0"/>
                <a:cs typeface="Arial" panose="020B0604020202020204" pitchFamily="34" charset="0"/>
              </a:rPr>
              <a:t>Arents</a:t>
            </a:r>
            <a:r>
              <a:rPr lang="es-ES" sz="700">
                <a:solidFill>
                  <a:srgbClr val="A6A6A6"/>
                </a:solidFill>
                <a:latin typeface="Arial" panose="020B0604020202020204" pitchFamily="34" charset="0"/>
                <a:cs typeface="Arial" panose="020B0604020202020204" pitchFamily="34" charset="0"/>
              </a:rPr>
              <a:t> B, </a:t>
            </a:r>
            <a:r>
              <a:rPr lang="es-ES" sz="700" i="1">
                <a:solidFill>
                  <a:srgbClr val="A6A6A6"/>
                </a:solidFill>
                <a:latin typeface="Arial" panose="020B0604020202020204" pitchFamily="34" charset="0"/>
                <a:cs typeface="Arial" panose="020B0604020202020204" pitchFamily="34" charset="0"/>
              </a:rPr>
              <a:t>et 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European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guideline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EuroGuiDerm</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eczema: </a:t>
            </a:r>
            <a:r>
              <a:rPr lang="es-ES" sz="700" err="1">
                <a:solidFill>
                  <a:srgbClr val="A6A6A6"/>
                </a:solidFill>
                <a:latin typeface="Arial" panose="020B0604020202020204" pitchFamily="34" charset="0"/>
                <a:cs typeface="Arial" panose="020B0604020202020204" pitchFamily="34" charset="0"/>
              </a:rPr>
              <a:t>part</a:t>
            </a:r>
            <a:r>
              <a:rPr lang="es-ES" sz="700">
                <a:solidFill>
                  <a:srgbClr val="A6A6A6"/>
                </a:solidFill>
                <a:latin typeface="Arial" panose="020B0604020202020204" pitchFamily="34" charset="0"/>
                <a:cs typeface="Arial" panose="020B0604020202020204" pitchFamily="34" charset="0"/>
              </a:rPr>
              <a:t> I - </a:t>
            </a:r>
            <a:r>
              <a:rPr lang="es-ES" sz="700" err="1">
                <a:solidFill>
                  <a:srgbClr val="A6A6A6"/>
                </a:solidFill>
                <a:latin typeface="Arial" panose="020B0604020202020204" pitchFamily="34" charset="0"/>
                <a:cs typeface="Arial" panose="020B0604020202020204" pitchFamily="34" charset="0"/>
              </a:rPr>
              <a:t>systemic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therapy</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Eur</a:t>
            </a:r>
            <a:r>
              <a:rPr lang="es-ES" sz="700">
                <a:solidFill>
                  <a:srgbClr val="A6A6A6"/>
                </a:solidFill>
                <a:latin typeface="Arial" panose="020B0604020202020204" pitchFamily="34" charset="0"/>
                <a:cs typeface="Arial" panose="020B0604020202020204" pitchFamily="34" charset="0"/>
              </a:rPr>
              <a:t> Acad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Venereol</a:t>
            </a:r>
            <a:r>
              <a:rPr lang="es-ES" sz="700">
                <a:solidFill>
                  <a:srgbClr val="A6A6A6"/>
                </a:solidFill>
                <a:latin typeface="Arial" panose="020B0604020202020204" pitchFamily="34" charset="0"/>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865180" y="28719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A91E25A5-B99D-E18D-E73E-E14D7F5DE9AE}"/>
              </a:ext>
            </a:extLst>
          </p:cNvPr>
          <p:cNvSpPr/>
          <p:nvPr/>
        </p:nvSpPr>
        <p:spPr>
          <a:xfrm>
            <a:off x="3733442" y="28730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3068252"/>
            <a:ext cx="1457720" cy="55561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ES" sz="3000" b="1">
                <a:solidFill>
                  <a:schemeClr val="bg1"/>
                </a:solidFill>
                <a:latin typeface="Arial" panose="020B0604020202020204" pitchFamily="34" charset="0"/>
                <a:ea typeface="+mj-ea"/>
                <a:cs typeface="Arial" panose="020B0604020202020204" pitchFamily="34" charset="0"/>
                <a:sym typeface="Arial"/>
              </a:rPr>
              <a:t>20%</a:t>
            </a:r>
            <a:endParaRPr lang="es-ES" sz="3000" b="1" baseline="30000">
              <a:solidFill>
                <a:schemeClr val="bg1"/>
              </a:solidFill>
              <a:latin typeface="Arial" panose="020B0604020202020204" pitchFamily="34" charset="0"/>
              <a:ea typeface="+mj-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3082583"/>
            <a:ext cx="1280993" cy="55561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ES" sz="3000" b="1">
                <a:solidFill>
                  <a:schemeClr val="bg1"/>
                </a:solidFill>
                <a:latin typeface="Arial" panose="020B0604020202020204" pitchFamily="34" charset="0"/>
                <a:ea typeface="+mj-ea"/>
                <a:cs typeface="Arial" panose="020B0604020202020204" pitchFamily="34" charset="0"/>
                <a:sym typeface="Arial"/>
              </a:rPr>
              <a:t>2-7%</a:t>
            </a:r>
            <a:endParaRPr lang="es-ES" sz="3000" b="1" baseline="30000">
              <a:solidFill>
                <a:schemeClr val="bg1"/>
              </a:solidFill>
              <a:latin typeface="Arial" panose="020B0604020202020204" pitchFamily="34" charset="0"/>
              <a:ea typeface="+mj-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4142871"/>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lvl="0" algn="ctr">
              <a:defRPr/>
            </a:pPr>
            <a:r>
              <a:rPr lang="es-ES" sz="2000" b="1">
                <a:solidFill>
                  <a:schemeClr val="bg1"/>
                </a:solidFill>
                <a:latin typeface="Arial"/>
              </a:rPr>
              <a:t>Necesidad de control a largo plazo</a:t>
            </a:r>
            <a:r>
              <a:rPr kumimoji="0" lang="es-ES" sz="2000" b="0" i="0" u="none" strike="noStrike" kern="1200" cap="none" spc="0" normalizeH="0" baseline="30000" noProof="0">
                <a:ln>
                  <a:noFill/>
                </a:ln>
                <a:solidFill>
                  <a:schemeClr val="bg1"/>
                </a:solidFill>
                <a:effectLst/>
                <a:uLnTx/>
                <a:uFillTx/>
                <a:latin typeface="Arial"/>
                <a:cs typeface="Dreaming Outloud Pro" panose="03050502040302030504" pitchFamily="66" charset="0"/>
              </a:rPr>
              <a:t>11</a:t>
            </a:r>
            <a:endParaRPr kumimoji="0" lang="es-ES" sz="2000" b="0" i="0" u="none" strike="noStrike" kern="1200" cap="none" spc="0" normalizeH="0" baseline="30000" noProof="0">
              <a:ln>
                <a:noFill/>
              </a:ln>
              <a:solidFill>
                <a:schemeClr val="bg1"/>
              </a:solidFill>
              <a:effectLst/>
              <a:uLnTx/>
              <a:uFillTx/>
              <a:latin typeface="Arial"/>
            </a:endParaRPr>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1DCC0-C5C9-AA48-5704-572E9C75BB3A}"/>
              </a:ext>
            </a:extLst>
          </p:cNvPr>
          <p:cNvSpPr>
            <a:spLocks noGrp="1"/>
          </p:cNvSpPr>
          <p:nvPr>
            <p:ph type="ctrTitle"/>
          </p:nvPr>
        </p:nvSpPr>
        <p:spPr>
          <a:xfrm>
            <a:off x="620552" y="2739149"/>
            <a:ext cx="10950895" cy="1379701"/>
          </a:xfrm>
        </p:spPr>
        <p:txBody>
          <a:bodyPr/>
          <a:lstStyle/>
          <a:p>
            <a:r>
              <a:rPr lang="es-ES" b="1"/>
              <a:t>Comparativas indirectas</a:t>
            </a:r>
          </a:p>
        </p:txBody>
      </p:sp>
    </p:spTree>
    <p:extLst>
      <p:ext uri="{BB962C8B-B14F-4D97-AF65-F5344CB8AC3E}">
        <p14:creationId xmlns:p14="http://schemas.microsoft.com/office/powerpoint/2010/main" val="4097323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A14F1E48-6CB2-C595-343F-B3025FA75FA1}"/>
              </a:ext>
            </a:extLst>
          </p:cNvPr>
          <p:cNvSpPr txBox="1"/>
          <p:nvPr/>
        </p:nvSpPr>
        <p:spPr>
          <a:xfrm>
            <a:off x="661395" y="2093223"/>
            <a:ext cx="3332198" cy="3549969"/>
          </a:xfrm>
          <a:prstGeom prst="roundRect">
            <a:avLst>
              <a:gd name="adj" fmla="val 10270"/>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144000" rIns="46800" bIns="46800" anchor="ctr">
            <a:noAutofit/>
          </a:bodyPr>
          <a:lstStyle/>
          <a:p>
            <a:pPr marR="0" lvl="0" algn="l" defTabSz="914400" eaLnBrk="1" fontAlgn="auto" latinLnBrk="0" hangingPunct="1">
              <a:lnSpc>
                <a:spcPct val="120000"/>
              </a:lnSpc>
              <a:spcBef>
                <a:spcPts val="0"/>
              </a:spcBef>
              <a:spcAft>
                <a:spcPts val="600"/>
              </a:spcAft>
              <a:buClr>
                <a:srgbClr val="CAF5A8"/>
              </a:buClr>
              <a:buSzTx/>
              <a:tabLst/>
              <a:defRPr/>
            </a:pPr>
            <a:endParaRPr kumimoji="0" lang="es-ES" sz="1300" b="0" i="0" u="none" strike="noStrike" kern="0" cap="none" spc="0" normalizeH="0" baseline="0" noProof="0">
              <a:ln>
                <a:noFill/>
              </a:ln>
              <a:solidFill>
                <a:srgbClr val="002855"/>
              </a:solidFill>
              <a:effectLst/>
              <a:uLnTx/>
              <a:uFillTx/>
              <a:latin typeface="Arial" panose="020B0604020202020204" pitchFamily="34" charset="0"/>
            </a:endParaRPr>
          </a:p>
        </p:txBody>
      </p:sp>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Diferenciación frente a otros biológicos</a:t>
            </a:r>
          </a:p>
        </p:txBody>
      </p:sp>
      <p:grpSp>
        <p:nvGrpSpPr>
          <p:cNvPr id="2" name="Grupo 1">
            <a:extLst>
              <a:ext uri="{FF2B5EF4-FFF2-40B4-BE49-F238E27FC236}">
                <a16:creationId xmlns:a16="http://schemas.microsoft.com/office/drawing/2014/main" id="{51FB0BC5-D6AD-C8FD-8523-E1B7C5E0A39B}"/>
              </a:ext>
            </a:extLst>
          </p:cNvPr>
          <p:cNvGrpSpPr/>
          <p:nvPr/>
        </p:nvGrpSpPr>
        <p:grpSpPr>
          <a:xfrm>
            <a:off x="5359363" y="1192411"/>
            <a:ext cx="5765766" cy="2106420"/>
            <a:chOff x="4381734" y="1508981"/>
            <a:chExt cx="5765766" cy="2106420"/>
          </a:xfrm>
        </p:grpSpPr>
        <p:pic>
          <p:nvPicPr>
            <p:cNvPr id="4" name="Imagen 3">
              <a:extLst>
                <a:ext uri="{FF2B5EF4-FFF2-40B4-BE49-F238E27FC236}">
                  <a16:creationId xmlns:a16="http://schemas.microsoft.com/office/drawing/2014/main" id="{197DE4F9-FE50-8E0E-B44C-D04184CEBC25}"/>
                </a:ext>
              </a:extLst>
            </p:cNvPr>
            <p:cNvPicPr>
              <a:picLocks noChangeAspect="1"/>
            </p:cNvPicPr>
            <p:nvPr/>
          </p:nvPicPr>
          <p:blipFill rotWithShape="1">
            <a:blip r:embed="rId3"/>
            <a:srcRect l="2455" t="12105" r="4250" b="49751"/>
            <a:stretch/>
          </p:blipFill>
          <p:spPr>
            <a:xfrm>
              <a:off x="4381734" y="1956012"/>
              <a:ext cx="3332198" cy="1655506"/>
            </a:xfrm>
            <a:prstGeom prst="rect">
              <a:avLst/>
            </a:prstGeom>
          </p:spPr>
        </p:pic>
        <p:pic>
          <p:nvPicPr>
            <p:cNvPr id="5" name="Imagen 4">
              <a:extLst>
                <a:ext uri="{FF2B5EF4-FFF2-40B4-BE49-F238E27FC236}">
                  <a16:creationId xmlns:a16="http://schemas.microsoft.com/office/drawing/2014/main" id="{63B05D63-9CE3-BC2D-1947-F50512BC780B}"/>
                </a:ext>
              </a:extLst>
            </p:cNvPr>
            <p:cNvPicPr>
              <a:picLocks noChangeAspect="1"/>
            </p:cNvPicPr>
            <p:nvPr/>
          </p:nvPicPr>
          <p:blipFill rotWithShape="1">
            <a:blip r:embed="rId3"/>
            <a:srcRect l="3187" t="54594" r="12500" b="3024"/>
            <a:stretch/>
          </p:blipFill>
          <p:spPr>
            <a:xfrm>
              <a:off x="7430906" y="1956012"/>
              <a:ext cx="2716594" cy="1659389"/>
            </a:xfrm>
            <a:prstGeom prst="rect">
              <a:avLst/>
            </a:prstGeom>
          </p:spPr>
        </p:pic>
        <p:sp>
          <p:nvSpPr>
            <p:cNvPr id="6" name="CuadroTexto 5">
              <a:extLst>
                <a:ext uri="{FF2B5EF4-FFF2-40B4-BE49-F238E27FC236}">
                  <a16:creationId xmlns:a16="http://schemas.microsoft.com/office/drawing/2014/main" id="{1FF26565-36FB-648A-666F-3AF3D1B29DAC}"/>
                </a:ext>
              </a:extLst>
            </p:cNvPr>
            <p:cNvSpPr txBox="1"/>
            <p:nvPr/>
          </p:nvSpPr>
          <p:spPr>
            <a:xfrm>
              <a:off x="5124114" y="1508981"/>
              <a:ext cx="44678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rgbClr val="7A45B8"/>
                  </a:solidFill>
                  <a:effectLst/>
                  <a:uLnTx/>
                  <a:uFillTx/>
                  <a:latin typeface="Arial"/>
                  <a:ea typeface="+mn-ea"/>
                  <a:cs typeface="+mn-cs"/>
                </a:rPr>
                <a:t>Mejora del prurito ≥4 puntos</a:t>
              </a:r>
              <a:endParaRPr kumimoji="0" lang="es-ES" sz="1200" b="1" i="0" u="none" strike="noStrike" kern="1200" cap="none" spc="0" normalizeH="0" baseline="0" noProof="0">
                <a:ln>
                  <a:noFill/>
                </a:ln>
                <a:solidFill>
                  <a:srgbClr val="7A45B8"/>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20BA861C-0B36-A403-2880-90A328D7F063}"/>
                </a:ext>
              </a:extLst>
            </p:cNvPr>
            <p:cNvSpPr txBox="1"/>
            <p:nvPr/>
          </p:nvSpPr>
          <p:spPr>
            <a:xfrm>
              <a:off x="5105899" y="1717742"/>
              <a:ext cx="1715213" cy="2308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900" b="1" i="0" u="none" strike="noStrike" kern="1200" cap="none" spc="0" normalizeH="0" baseline="0" noProof="0">
                  <a:ln>
                    <a:noFill/>
                  </a:ln>
                  <a:solidFill>
                    <a:srgbClr val="7A45B8"/>
                  </a:solidFill>
                  <a:effectLst/>
                  <a:uLnTx/>
                  <a:uFillTx/>
                  <a:latin typeface="Arial"/>
                  <a:ea typeface="+mn-ea"/>
                  <a:cs typeface="+mn-cs"/>
                </a:rPr>
                <a:t>Semana 4</a:t>
              </a:r>
              <a:endParaRPr kumimoji="0" lang="es-ES" sz="900" b="1" i="0" u="none" strike="noStrike" kern="1200" cap="none" spc="0" normalizeH="0" baseline="0" noProof="0">
                <a:ln>
                  <a:noFill/>
                </a:ln>
                <a:solidFill>
                  <a:srgbClr val="7A45B8"/>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AA08BF92-EE6D-EABE-5280-1904E21CC96F}"/>
                </a:ext>
              </a:extLst>
            </p:cNvPr>
            <p:cNvSpPr txBox="1"/>
            <p:nvPr/>
          </p:nvSpPr>
          <p:spPr>
            <a:xfrm>
              <a:off x="8058915" y="1717742"/>
              <a:ext cx="1715213" cy="2308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900" b="1" i="0" u="none" strike="noStrike" kern="1200" cap="none" spc="0" normalizeH="0" baseline="0" noProof="0">
                  <a:ln>
                    <a:noFill/>
                  </a:ln>
                  <a:solidFill>
                    <a:srgbClr val="7A45B8"/>
                  </a:solidFill>
                  <a:effectLst/>
                  <a:uLnTx/>
                  <a:uFillTx/>
                  <a:latin typeface="Arial"/>
                  <a:ea typeface="+mn-ea"/>
                  <a:cs typeface="+mn-cs"/>
                </a:rPr>
                <a:t>Semana 16</a:t>
              </a:r>
              <a:endParaRPr kumimoji="0" lang="es-ES" sz="900" b="1" i="0" u="none" strike="noStrike" kern="1200" cap="none" spc="0" normalizeH="0" baseline="0" noProof="0">
                <a:ln>
                  <a:noFill/>
                </a:ln>
                <a:solidFill>
                  <a:srgbClr val="7A45B8"/>
                </a:solidFill>
                <a:effectLst/>
                <a:uLnTx/>
                <a:uFillTx/>
                <a:latin typeface="Arial"/>
                <a:ea typeface="+mn-ea"/>
                <a:cs typeface="+mn-cs"/>
              </a:endParaRPr>
            </a:p>
          </p:txBody>
        </p:sp>
      </p:grpSp>
      <p:pic>
        <p:nvPicPr>
          <p:cNvPr id="10" name="Imagen 9">
            <a:extLst>
              <a:ext uri="{FF2B5EF4-FFF2-40B4-BE49-F238E27FC236}">
                <a16:creationId xmlns:a16="http://schemas.microsoft.com/office/drawing/2014/main" id="{7577B52E-A0AC-6DDD-D7A8-F4AE104EAC93}"/>
              </a:ext>
            </a:extLst>
          </p:cNvPr>
          <p:cNvPicPr>
            <a:picLocks noChangeAspect="1"/>
          </p:cNvPicPr>
          <p:nvPr/>
        </p:nvPicPr>
        <p:blipFill rotWithShape="1">
          <a:blip r:embed="rId4"/>
          <a:srcRect l="38763" t="11921" r="5873" b="1143"/>
          <a:stretch/>
        </p:blipFill>
        <p:spPr>
          <a:xfrm>
            <a:off x="9797100" y="3639502"/>
            <a:ext cx="1529817" cy="2297768"/>
          </a:xfrm>
          <a:prstGeom prst="rect">
            <a:avLst/>
          </a:prstGeom>
        </p:spPr>
      </p:pic>
      <p:sp>
        <p:nvSpPr>
          <p:cNvPr id="12" name="CuadroTexto 11">
            <a:extLst>
              <a:ext uri="{FF2B5EF4-FFF2-40B4-BE49-F238E27FC236}">
                <a16:creationId xmlns:a16="http://schemas.microsoft.com/office/drawing/2014/main" id="{A847F13C-646C-323A-DE0A-84BDC76BB186}"/>
              </a:ext>
            </a:extLst>
          </p:cNvPr>
          <p:cNvSpPr txBox="1"/>
          <p:nvPr/>
        </p:nvSpPr>
        <p:spPr>
          <a:xfrm>
            <a:off x="541059" y="1324697"/>
            <a:ext cx="3304246" cy="58477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F0BE"/>
              </a:buClr>
              <a:buSzTx/>
              <a:buFontTx/>
              <a:buNone/>
              <a:tabLst/>
              <a:defRPr/>
            </a:pPr>
            <a:r>
              <a:rPr kumimoji="0" lang="es-ES" sz="1600" b="1" i="0" u="none" strike="noStrike" kern="1200" cap="none" spc="0" normalizeH="0" baseline="0" noProof="0">
                <a:ln>
                  <a:noFill/>
                </a:ln>
                <a:solidFill>
                  <a:srgbClr val="7A45B8"/>
                </a:solidFill>
                <a:effectLst/>
                <a:uLnTx/>
                <a:uFillTx/>
                <a:latin typeface="Arial" panose="020B0604020202020204" pitchFamily="34" charset="0"/>
                <a:ea typeface="+mn-ea"/>
                <a:cs typeface="Arial" panose="020B0604020202020204" pitchFamily="34" charset="0"/>
              </a:rPr>
              <a:t>Network Metaanálisis (NMA)</a:t>
            </a:r>
            <a:br>
              <a:rPr kumimoji="0" lang="es-ES" sz="1600" b="1" i="0" u="none" strike="noStrike" kern="1200" cap="none" spc="0" normalizeH="0" baseline="0" noProof="0">
                <a:ln>
                  <a:noFill/>
                </a:ln>
                <a:solidFill>
                  <a:srgbClr val="7A45B8"/>
                </a:solidFill>
                <a:effectLst/>
                <a:uLnTx/>
                <a:uFillTx/>
                <a:latin typeface="Arial" panose="020B0604020202020204" pitchFamily="34" charset="0"/>
                <a:ea typeface="+mn-ea"/>
                <a:cs typeface="Arial" panose="020B0604020202020204" pitchFamily="34" charset="0"/>
              </a:rPr>
            </a:br>
            <a:r>
              <a:rPr kumimoji="0" lang="es-ES" sz="1600" i="0" u="none" strike="noStrike" kern="1200" cap="none" spc="0" normalizeH="0" baseline="0" noProof="0">
                <a:ln>
                  <a:noFill/>
                </a:ln>
                <a:solidFill>
                  <a:srgbClr val="7A45B8"/>
                </a:solidFill>
                <a:effectLst/>
                <a:uLnTx/>
                <a:uFillTx/>
                <a:latin typeface="Arial" panose="020B0604020202020204" pitchFamily="34" charset="0"/>
                <a:ea typeface="+mn-ea"/>
                <a:cs typeface="Arial" panose="020B0604020202020204" pitchFamily="34" charset="0"/>
              </a:rPr>
              <a:t>16 semanas</a:t>
            </a:r>
            <a:endParaRPr kumimoji="0" lang="es-ES" sz="1600" i="0" u="none" strike="noStrike" kern="1200" cap="none" spc="0" normalizeH="0" baseline="30000" noProof="0">
              <a:ln>
                <a:noFill/>
              </a:ln>
              <a:solidFill>
                <a:srgbClr val="7A45B8"/>
              </a:solidFill>
              <a:effectLst/>
              <a:uLnTx/>
              <a:uFillTx/>
              <a:latin typeface="Arial" panose="020B0604020202020204" pitchFamily="34" charset="0"/>
              <a:ea typeface="+mn-ea"/>
              <a:cs typeface="Arial" panose="020B0604020202020204" pitchFamily="34" charset="0"/>
            </a:endParaRPr>
          </a:p>
        </p:txBody>
      </p:sp>
      <p:pic>
        <p:nvPicPr>
          <p:cNvPr id="24" name="Imagen 23" descr="Forma, Rectángulo&#10;&#10;Descripción generada automáticamente">
            <a:extLst>
              <a:ext uri="{FF2B5EF4-FFF2-40B4-BE49-F238E27FC236}">
                <a16:creationId xmlns:a16="http://schemas.microsoft.com/office/drawing/2014/main" id="{70E8E4CD-EE36-6867-AD76-6FAE248A6D41}"/>
              </a:ext>
            </a:extLst>
          </p:cNvPr>
          <p:cNvPicPr>
            <a:picLocks noChangeAspect="1"/>
          </p:cNvPicPr>
          <p:nvPr/>
        </p:nvPicPr>
        <p:blipFill>
          <a:blip r:embed="rId5"/>
          <a:stretch>
            <a:fillRect/>
          </a:stretch>
        </p:blipFill>
        <p:spPr>
          <a:xfrm rot="10800000">
            <a:off x="10356717" y="2760723"/>
            <a:ext cx="1062326" cy="731438"/>
          </a:xfrm>
          <a:prstGeom prst="rect">
            <a:avLst/>
          </a:prstGeom>
        </p:spPr>
      </p:pic>
      <p:pic>
        <p:nvPicPr>
          <p:cNvPr id="25" name="Imagen 24" descr="Forma, Rectángulo&#10;&#10;Descripción generada automáticamente">
            <a:extLst>
              <a:ext uri="{FF2B5EF4-FFF2-40B4-BE49-F238E27FC236}">
                <a16:creationId xmlns:a16="http://schemas.microsoft.com/office/drawing/2014/main" id="{BED6D043-A8CC-402F-7264-A200F5E9ED99}"/>
              </a:ext>
            </a:extLst>
          </p:cNvPr>
          <p:cNvPicPr>
            <a:picLocks noChangeAspect="1"/>
          </p:cNvPicPr>
          <p:nvPr/>
        </p:nvPicPr>
        <p:blipFill>
          <a:blip r:embed="rId5"/>
          <a:stretch>
            <a:fillRect/>
          </a:stretch>
        </p:blipFill>
        <p:spPr>
          <a:xfrm>
            <a:off x="5132181" y="1103334"/>
            <a:ext cx="1062326" cy="731438"/>
          </a:xfrm>
          <a:prstGeom prst="rect">
            <a:avLst/>
          </a:prstGeom>
        </p:spPr>
      </p:pic>
      <p:pic>
        <p:nvPicPr>
          <p:cNvPr id="26" name="Imagen 25" descr="Forma, Rectángulo&#10;&#10;Descripción generada automáticamente">
            <a:extLst>
              <a:ext uri="{FF2B5EF4-FFF2-40B4-BE49-F238E27FC236}">
                <a16:creationId xmlns:a16="http://schemas.microsoft.com/office/drawing/2014/main" id="{B948E517-87CD-FF49-5409-105ACF998B5A}"/>
              </a:ext>
            </a:extLst>
          </p:cNvPr>
          <p:cNvPicPr>
            <a:picLocks noChangeAspect="1"/>
          </p:cNvPicPr>
          <p:nvPr/>
        </p:nvPicPr>
        <p:blipFill>
          <a:blip r:embed="rId5"/>
          <a:stretch>
            <a:fillRect/>
          </a:stretch>
        </p:blipFill>
        <p:spPr>
          <a:xfrm rot="10800000">
            <a:off x="10429199" y="5389950"/>
            <a:ext cx="1062326" cy="731438"/>
          </a:xfrm>
          <a:prstGeom prst="rect">
            <a:avLst/>
          </a:prstGeom>
        </p:spPr>
      </p:pic>
      <p:sp>
        <p:nvSpPr>
          <p:cNvPr id="22" name="Marcador de pie de página 76">
            <a:extLst>
              <a:ext uri="{FF2B5EF4-FFF2-40B4-BE49-F238E27FC236}">
                <a16:creationId xmlns:a16="http://schemas.microsoft.com/office/drawing/2014/main" id="{A65A6687-F308-2ED5-BF96-F5591666611D}"/>
              </a:ext>
            </a:extLst>
          </p:cNvPr>
          <p:cNvSpPr txBox="1">
            <a:spLocks/>
          </p:cNvSpPr>
          <p:nvPr/>
        </p:nvSpPr>
        <p:spPr>
          <a:xfrm>
            <a:off x="1441342" y="6138240"/>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b="1" noProof="1">
                <a:solidFill>
                  <a:srgbClr val="FFFFFF">
                    <a:lumMod val="65000"/>
                  </a:srgbClr>
                </a:solidFill>
                <a:latin typeface="Arial" panose="020B0604020202020204"/>
              </a:rPr>
              <a:t>NNT</a:t>
            </a:r>
            <a:r>
              <a:rPr lang="es-ES" sz="700" noProof="1">
                <a:solidFill>
                  <a:srgbClr val="FFFFFF">
                    <a:lumMod val="65000"/>
                  </a:srgbClr>
                </a:solidFill>
                <a:latin typeface="Arial" panose="020B0604020202020204"/>
              </a:rPr>
              <a:t>: Número (de pacientes) necesario para tratar </a:t>
            </a:r>
            <a:r>
              <a:rPr lang="es-ES" sz="700" b="1" noProof="1">
                <a:solidFill>
                  <a:srgbClr val="FFFFFF">
                    <a:lumMod val="65000"/>
                  </a:srgbClr>
                </a:solidFill>
                <a:latin typeface="Arial" panose="020B0604020202020204"/>
              </a:rPr>
              <a:t>QD</a:t>
            </a:r>
            <a:r>
              <a:rPr lang="es-ES" sz="700" noProof="1">
                <a:solidFill>
                  <a:srgbClr val="FFFFFF">
                    <a:lumMod val="65000"/>
                  </a:srgbClr>
                </a:solidFill>
                <a:latin typeface="Arial" panose="020B0604020202020204"/>
              </a:rPr>
              <a:t>: diario </a:t>
            </a:r>
            <a:r>
              <a:rPr lang="es-ES" sz="700" b="1" noProof="1">
                <a:solidFill>
                  <a:srgbClr val="FFFFFF">
                    <a:lumMod val="65000"/>
                  </a:srgbClr>
                </a:solidFill>
                <a:latin typeface="Arial" panose="020B0604020202020204"/>
              </a:rPr>
              <a:t>QW</a:t>
            </a:r>
            <a:r>
              <a:rPr lang="es-ES" sz="700" noProof="1">
                <a:solidFill>
                  <a:srgbClr val="FFFFFF">
                    <a:lumMod val="65000"/>
                  </a:srgbClr>
                </a:solidFill>
                <a:latin typeface="Arial" panose="020B0604020202020204"/>
              </a:rPr>
              <a:t>: semanal </a:t>
            </a:r>
            <a:r>
              <a:rPr lang="es-ES" sz="700" b="1" noProof="1">
                <a:solidFill>
                  <a:srgbClr val="FFFFFF">
                    <a:lumMod val="65000"/>
                  </a:srgbClr>
                </a:solidFill>
                <a:latin typeface="Arial" panose="020B0604020202020204"/>
              </a:rPr>
              <a:t>Q2W</a:t>
            </a:r>
            <a:r>
              <a:rPr lang="es-ES" sz="700" noProof="1">
                <a:solidFill>
                  <a:srgbClr val="FFFFFF">
                    <a:lumMod val="65000"/>
                  </a:srgbClr>
                </a:solidFill>
                <a:latin typeface="Arial" panose="020B0604020202020204"/>
              </a:rPr>
              <a:t> cada 2 semanas </a:t>
            </a:r>
            <a:r>
              <a:rPr lang="es-ES" sz="700" b="1" noProof="1">
                <a:solidFill>
                  <a:srgbClr val="FFFFFF">
                    <a:lumMod val="65000"/>
                  </a:srgbClr>
                </a:solidFill>
                <a:latin typeface="Arial" panose="020B0604020202020204"/>
              </a:rPr>
              <a:t>Q4W</a:t>
            </a:r>
            <a:r>
              <a:rPr lang="es-ES" sz="700" noProof="1">
                <a:solidFill>
                  <a:srgbClr val="FFFFFF">
                    <a:lumMod val="65000"/>
                  </a:srgbClr>
                </a:solidFill>
                <a:latin typeface="Arial" panose="020B0604020202020204"/>
              </a:rPr>
              <a:t> cada 4 semanas</a:t>
            </a:r>
          </a:p>
          <a:p>
            <a:pPr>
              <a:defRPr/>
            </a:pPr>
            <a:r>
              <a:rPr lang="es-ES" sz="700" noProof="1">
                <a:solidFill>
                  <a:srgbClr val="FFFFFF">
                    <a:lumMod val="65000"/>
                  </a:srgbClr>
                </a:solidFill>
                <a:latin typeface="Arial" panose="020B0604020202020204"/>
              </a:rPr>
              <a:t>1. Silverberg JI, et al. Efficacy Comparison of Targeted Systemic Monotherapies Including Lebrikizumab for Moderate-to-Severe Atopic Dermatitis: a Network Meta-Analysis. SKIN The Journal of Cutaneous Medicine. 2024; 8(1), s313</a:t>
            </a:r>
          </a:p>
        </p:txBody>
      </p:sp>
      <p:sp>
        <p:nvSpPr>
          <p:cNvPr id="14" name="CuadroTexto 13">
            <a:extLst>
              <a:ext uri="{FF2B5EF4-FFF2-40B4-BE49-F238E27FC236}">
                <a16:creationId xmlns:a16="http://schemas.microsoft.com/office/drawing/2014/main" id="{E9A18F24-E886-FF37-996A-1C1C1C31EADD}"/>
              </a:ext>
            </a:extLst>
          </p:cNvPr>
          <p:cNvSpPr txBox="1"/>
          <p:nvPr/>
        </p:nvSpPr>
        <p:spPr>
          <a:xfrm>
            <a:off x="948183" y="3119562"/>
            <a:ext cx="2597787" cy="1107420"/>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2171700" algn="l"/>
              </a:tabLst>
            </a:pPr>
            <a:r>
              <a:rPr lang="es-ES" sz="1200" b="0"/>
              <a:t>Lebrikizumab mostró la tasa de </a:t>
            </a:r>
            <a:r>
              <a:rPr lang="es-ES" sz="1200"/>
              <a:t>mejora del prurito más alta</a:t>
            </a:r>
            <a:r>
              <a:rPr lang="es-ES" sz="1200" b="0"/>
              <a:t> entre los agentes biológicos (también en la semana 4)</a:t>
            </a:r>
            <a:r>
              <a:rPr lang="es-ES" sz="1200" b="0" baseline="30000"/>
              <a:t>1</a:t>
            </a:r>
          </a:p>
        </p:txBody>
      </p:sp>
      <p:sp>
        <p:nvSpPr>
          <p:cNvPr id="23" name="CuadroTexto 22">
            <a:extLst>
              <a:ext uri="{FF2B5EF4-FFF2-40B4-BE49-F238E27FC236}">
                <a16:creationId xmlns:a16="http://schemas.microsoft.com/office/drawing/2014/main" id="{561FED01-6702-0D55-098C-C0D4377FB84B}"/>
              </a:ext>
            </a:extLst>
          </p:cNvPr>
          <p:cNvSpPr txBox="1"/>
          <p:nvPr/>
        </p:nvSpPr>
        <p:spPr>
          <a:xfrm>
            <a:off x="812476" y="2244376"/>
            <a:ext cx="3141572" cy="736740"/>
          </a:xfrm>
          <a:prstGeom prst="rect">
            <a:avLst/>
          </a:prstGeom>
          <a:noFill/>
        </p:spPr>
        <p:txBody>
          <a:bodyPr wrap="square">
            <a:spAutoFit/>
          </a:bodyPr>
          <a:lstStyle/>
          <a:p>
            <a:pPr marL="213750" marR="0" lvl="0" indent="-212400" algn="l" defTabSz="914400" rtl="0" eaLnBrk="1" fontAlgn="auto" latinLnBrk="0" hangingPunct="1">
              <a:lnSpc>
                <a:spcPct val="120000"/>
              </a:lnSpc>
              <a:spcBef>
                <a:spcPts val="0"/>
              </a:spcBef>
              <a:spcAft>
                <a:spcPts val="600"/>
              </a:spcAft>
              <a:buClr>
                <a:srgbClr val="CAF5A8"/>
              </a:buClr>
              <a:buSzTx/>
              <a:buFont typeface="Arial" panose="020B0604020202020204" pitchFamily="34" charset="0"/>
              <a:buChar char="•"/>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Todas las monoterapias sistémicas dirigidas fueron más eficaces que placebo para todos los resultados</a:t>
            </a:r>
            <a:r>
              <a:rPr kumimoji="0" lang="es-ES" sz="12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p:txBody>
      </p:sp>
      <p:sp>
        <p:nvSpPr>
          <p:cNvPr id="28" name="CuadroTexto 27">
            <a:extLst>
              <a:ext uri="{FF2B5EF4-FFF2-40B4-BE49-F238E27FC236}">
                <a16:creationId xmlns:a16="http://schemas.microsoft.com/office/drawing/2014/main" id="{DAB38F9F-52DC-1AFB-5D0E-7D26B140C748}"/>
              </a:ext>
            </a:extLst>
          </p:cNvPr>
          <p:cNvSpPr txBox="1"/>
          <p:nvPr/>
        </p:nvSpPr>
        <p:spPr>
          <a:xfrm>
            <a:off x="812475" y="4334405"/>
            <a:ext cx="2966117" cy="1035283"/>
          </a:xfrm>
          <a:prstGeom prst="rect">
            <a:avLst/>
          </a:prstGeom>
          <a:noFill/>
        </p:spPr>
        <p:txBody>
          <a:bodyPr wrap="square">
            <a:spAutoFit/>
          </a:bodyPr>
          <a:lstStyle/>
          <a:p>
            <a:pPr marL="213750" marR="0" lvl="0" indent="-212400" algn="l" defTabSz="914400" rtl="0" eaLnBrk="1" fontAlgn="auto" latinLnBrk="0" hangingPunct="1">
              <a:lnSpc>
                <a:spcPct val="120000"/>
              </a:lnSpc>
              <a:spcBef>
                <a:spcPts val="0"/>
              </a:spcBef>
              <a:spcAft>
                <a:spcPts val="600"/>
              </a:spcAft>
              <a:buClr>
                <a:srgbClr val="CAF5A8"/>
              </a:buClr>
              <a:buSzTx/>
              <a:buFont typeface="Arial" panose="020B0604020202020204" pitchFamily="34" charset="0"/>
              <a:buChar char="•"/>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mostró </a:t>
            </a:r>
            <a:r>
              <a:rPr kumimoji="0" lang="es-ES" sz="12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mayor eficacia </a:t>
            </a: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y</a:t>
            </a:r>
            <a:r>
              <a:rPr kumimoji="0" lang="es-ES" sz="12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menor NNT</a:t>
            </a: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a:t>
            </a:r>
            <a:r>
              <a:rPr kumimoji="0" lang="es-ES" sz="12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que tralokinumab</a:t>
            </a:r>
            <a:r>
              <a:rPr kumimoji="0" lang="es-ES" sz="12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a:p>
            <a:pPr marL="213750" marR="0" lvl="0" indent="-212400" algn="l" defTabSz="914400" rtl="0" eaLnBrk="1" fontAlgn="auto" latinLnBrk="0" hangingPunct="1">
              <a:lnSpc>
                <a:spcPct val="120000"/>
              </a:lnSpc>
              <a:spcBef>
                <a:spcPts val="0"/>
              </a:spcBef>
              <a:spcAft>
                <a:spcPts val="600"/>
              </a:spcAft>
              <a:buClr>
                <a:srgbClr val="CAF5A8"/>
              </a:buClr>
              <a:buSzTx/>
              <a:buFont typeface="Arial" panose="020B0604020202020204" pitchFamily="34" charset="0"/>
              <a:buChar char="•"/>
              <a:tabLst/>
              <a:defRPr/>
            </a:pPr>
            <a:r>
              <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tasa de respuesta de lebrikizumab fue </a:t>
            </a:r>
            <a:r>
              <a:rPr kumimoji="0" lang="es-ES" sz="12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similar a dupilumab</a:t>
            </a:r>
            <a:r>
              <a:rPr kumimoji="0" lang="es-ES" sz="120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1</a:t>
            </a:r>
          </a:p>
        </p:txBody>
      </p:sp>
      <p:sp>
        <p:nvSpPr>
          <p:cNvPr id="31" name="CuadroTexto 30">
            <a:extLst>
              <a:ext uri="{FF2B5EF4-FFF2-40B4-BE49-F238E27FC236}">
                <a16:creationId xmlns:a16="http://schemas.microsoft.com/office/drawing/2014/main" id="{8FD177EF-22C4-5815-9E73-3E61B88BCAAE}"/>
              </a:ext>
            </a:extLst>
          </p:cNvPr>
          <p:cNvSpPr txBox="1"/>
          <p:nvPr/>
        </p:nvSpPr>
        <p:spPr>
          <a:xfrm>
            <a:off x="9210435" y="3739827"/>
            <a:ext cx="586666" cy="1965529"/>
          </a:xfrm>
          <a:prstGeom prst="rect">
            <a:avLst/>
          </a:prstGeom>
          <a:solidFill>
            <a:schemeClr val="bg1"/>
          </a:solidFill>
        </p:spPr>
        <p:txBody>
          <a:bodyPr wrap="square" lIns="36000" tIns="36000" rIns="36000" bIns="36000">
            <a:spAutoFit/>
          </a:bodyPr>
          <a:lstStyle/>
          <a:p>
            <a:pPr algn="r">
              <a:lnSpc>
                <a:spcPct val="90000"/>
              </a:lnSpc>
              <a:spcAft>
                <a:spcPts val="45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Upadacitinib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30 mg QD</a:t>
            </a:r>
          </a:p>
          <a:p>
            <a:pPr algn="r">
              <a:lnSpc>
                <a:spcPct val="90000"/>
              </a:lnSpc>
              <a:spcAft>
                <a:spcPts val="45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Upadacitinib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15 mg QD</a:t>
            </a:r>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Abrocitinib</a:t>
            </a: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200 mg QD</a:t>
            </a:r>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Dupilumab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300 mg </a:t>
            </a: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Q2W</a:t>
            </a:r>
            <a:endParaRPr lang="es-ES" sz="500"/>
          </a:p>
          <a:p>
            <a:pPr algn="r">
              <a:lnSpc>
                <a:spcPct val="90000"/>
              </a:lnSpc>
              <a:spcAft>
                <a:spcPts val="45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250 mg Q2W</a:t>
            </a:r>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Abrocitinib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100 mg QD</a:t>
            </a:r>
            <a:endParaRPr lang="es-ES" sz="500"/>
          </a:p>
          <a:p>
            <a:pPr algn="r">
              <a:lnSpc>
                <a:spcPct val="90000"/>
              </a:lnSpc>
              <a:spcAft>
                <a:spcPts val="45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Tralokinumab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300 mg Q2W</a:t>
            </a:r>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Baricitinib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4 mg QD</a:t>
            </a:r>
            <a:endParaRPr lang="es-ES" sz="500"/>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Baricitinib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2 mg QD</a:t>
            </a:r>
          </a:p>
          <a:p>
            <a:pPr algn="r">
              <a:lnSpc>
                <a:spcPct val="90000"/>
              </a:lnSpc>
              <a:spcAft>
                <a:spcPts val="450"/>
              </a:spcAft>
            </a:pPr>
            <a:r>
              <a:rPr lang="es-ES" sz="500">
                <a:solidFill>
                  <a:srgbClr val="22346A"/>
                </a:solidFill>
                <a:latin typeface="Arial" panose="020B0604020202020204" pitchFamily="34" charset="0"/>
                <a:cs typeface="Arial" panose="020B0604020202020204" pitchFamily="34" charset="0"/>
              </a:rPr>
              <a:t>Placebo</a:t>
            </a:r>
            <a:endParaRPr lang="es-ES" sz="500"/>
          </a:p>
        </p:txBody>
      </p:sp>
      <p:pic>
        <p:nvPicPr>
          <p:cNvPr id="36" name="Imagen 35">
            <a:extLst>
              <a:ext uri="{FF2B5EF4-FFF2-40B4-BE49-F238E27FC236}">
                <a16:creationId xmlns:a16="http://schemas.microsoft.com/office/drawing/2014/main" id="{F5FDAD1E-22A0-6C23-52D0-431E06A1F986}"/>
              </a:ext>
            </a:extLst>
          </p:cNvPr>
          <p:cNvPicPr>
            <a:picLocks noChangeAspect="1"/>
          </p:cNvPicPr>
          <p:nvPr/>
        </p:nvPicPr>
        <p:blipFill>
          <a:blip r:embed="rId6"/>
          <a:srcRect l="19349"/>
          <a:stretch/>
        </p:blipFill>
        <p:spPr>
          <a:xfrm>
            <a:off x="5095383" y="3678178"/>
            <a:ext cx="4293674" cy="2297767"/>
          </a:xfrm>
          <a:prstGeom prst="rect">
            <a:avLst/>
          </a:prstGeom>
        </p:spPr>
      </p:pic>
      <p:pic>
        <p:nvPicPr>
          <p:cNvPr id="37" name="Imagen 36" descr="Forma, Rectángulo&#10;&#10;Descripción generada automáticamente">
            <a:extLst>
              <a:ext uri="{FF2B5EF4-FFF2-40B4-BE49-F238E27FC236}">
                <a16:creationId xmlns:a16="http://schemas.microsoft.com/office/drawing/2014/main" id="{8977A6EB-2968-1B20-5C94-6F52F07A43AB}"/>
              </a:ext>
            </a:extLst>
          </p:cNvPr>
          <p:cNvPicPr>
            <a:picLocks noChangeAspect="1"/>
          </p:cNvPicPr>
          <p:nvPr/>
        </p:nvPicPr>
        <p:blipFill>
          <a:blip r:embed="rId5"/>
          <a:stretch>
            <a:fillRect/>
          </a:stretch>
        </p:blipFill>
        <p:spPr>
          <a:xfrm>
            <a:off x="4479893" y="3330785"/>
            <a:ext cx="1062326" cy="731438"/>
          </a:xfrm>
          <a:prstGeom prst="rect">
            <a:avLst/>
          </a:prstGeom>
        </p:spPr>
      </p:pic>
      <p:sp>
        <p:nvSpPr>
          <p:cNvPr id="38" name="CuadroTexto 37">
            <a:extLst>
              <a:ext uri="{FF2B5EF4-FFF2-40B4-BE49-F238E27FC236}">
                <a16:creationId xmlns:a16="http://schemas.microsoft.com/office/drawing/2014/main" id="{50D405A2-2DB3-669D-8B8A-E8627A0B9526}"/>
              </a:ext>
            </a:extLst>
          </p:cNvPr>
          <p:cNvSpPr txBox="1"/>
          <p:nvPr/>
        </p:nvSpPr>
        <p:spPr>
          <a:xfrm>
            <a:off x="4508717" y="3733446"/>
            <a:ext cx="586666" cy="1850113"/>
          </a:xfrm>
          <a:prstGeom prst="rect">
            <a:avLst/>
          </a:prstGeom>
          <a:solidFill>
            <a:schemeClr val="bg1"/>
          </a:solidFill>
        </p:spPr>
        <p:txBody>
          <a:bodyPr wrap="square" lIns="36000" tIns="36000" rIns="36000" bIns="36000">
            <a:spAutoFit/>
          </a:bodyPr>
          <a:lstStyle/>
          <a:p>
            <a:pPr algn="r">
              <a:lnSpc>
                <a:spcPct val="90000"/>
              </a:lnSpc>
              <a:spcAft>
                <a:spcPts val="40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Ipadacitinib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30 mg QD</a:t>
            </a:r>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Abrocitinib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200 mg QD</a:t>
            </a:r>
          </a:p>
          <a:p>
            <a:pPr algn="r">
              <a:lnSpc>
                <a:spcPct val="90000"/>
              </a:lnSpc>
              <a:spcAft>
                <a:spcPts val="40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Upadacitinib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15 mg QD</a:t>
            </a:r>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Dupilumab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300 mg </a:t>
            </a: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Q2W</a:t>
            </a:r>
            <a:endParaRPr lang="es-ES" sz="500"/>
          </a:p>
          <a:p>
            <a:pPr algn="r">
              <a:lnSpc>
                <a:spcPct val="90000"/>
              </a:lnSpc>
              <a:spcAft>
                <a:spcPts val="40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Lebrikizumab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250 mg Q2W</a:t>
            </a:r>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Abrocitinib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100 mg QD</a:t>
            </a:r>
            <a:endParaRPr lang="es-ES" sz="500"/>
          </a:p>
          <a:p>
            <a:pPr algn="r">
              <a:lnSpc>
                <a:spcPct val="90000"/>
              </a:lnSpc>
              <a:spcAft>
                <a:spcPts val="400"/>
              </a:spcAft>
            </a:pP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Tralokinumab </a:t>
            </a:r>
            <a:b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br>
            <a:r>
              <a:rPr kumimoji="0" lang="es-ES" sz="50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300 mg Q2W</a:t>
            </a:r>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Baricitinib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4 mg QD</a:t>
            </a:r>
            <a:endParaRPr lang="es-ES" sz="500"/>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Baricitinib</a:t>
            </a:r>
            <a:br>
              <a:rPr lang="es-ES" sz="500">
                <a:solidFill>
                  <a:srgbClr val="22346A"/>
                </a:solidFill>
                <a:latin typeface="Arial" panose="020B0604020202020204" pitchFamily="34" charset="0"/>
                <a:cs typeface="Arial" panose="020B0604020202020204" pitchFamily="34" charset="0"/>
              </a:rPr>
            </a:br>
            <a:r>
              <a:rPr lang="es-ES" sz="500">
                <a:solidFill>
                  <a:srgbClr val="22346A"/>
                </a:solidFill>
                <a:latin typeface="Arial" panose="020B0604020202020204" pitchFamily="34" charset="0"/>
                <a:cs typeface="Arial" panose="020B0604020202020204" pitchFamily="34" charset="0"/>
              </a:rPr>
              <a:t>2 mg QD</a:t>
            </a:r>
          </a:p>
          <a:p>
            <a:pPr algn="r">
              <a:lnSpc>
                <a:spcPct val="90000"/>
              </a:lnSpc>
              <a:spcAft>
                <a:spcPts val="400"/>
              </a:spcAft>
            </a:pPr>
            <a:r>
              <a:rPr lang="es-ES" sz="500">
                <a:solidFill>
                  <a:srgbClr val="22346A"/>
                </a:solidFill>
                <a:latin typeface="Arial" panose="020B0604020202020204" pitchFamily="34" charset="0"/>
                <a:cs typeface="Arial" panose="020B0604020202020204" pitchFamily="34" charset="0"/>
              </a:rPr>
              <a:t>Placebo</a:t>
            </a:r>
            <a:endParaRPr lang="es-ES" sz="500"/>
          </a:p>
        </p:txBody>
      </p:sp>
      <p:sp>
        <p:nvSpPr>
          <p:cNvPr id="39" name="CuadroTexto 38">
            <a:extLst>
              <a:ext uri="{FF2B5EF4-FFF2-40B4-BE49-F238E27FC236}">
                <a16:creationId xmlns:a16="http://schemas.microsoft.com/office/drawing/2014/main" id="{2C42C591-EEFE-08FD-37EE-BB39F5FB6E41}"/>
              </a:ext>
            </a:extLst>
          </p:cNvPr>
          <p:cNvSpPr txBox="1"/>
          <p:nvPr/>
        </p:nvSpPr>
        <p:spPr>
          <a:xfrm>
            <a:off x="4802050" y="3490649"/>
            <a:ext cx="16523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7A45B8"/>
                </a:solidFill>
                <a:effectLst/>
                <a:uLnTx/>
                <a:uFillTx/>
                <a:latin typeface="Arial"/>
                <a:ea typeface="+mn-ea"/>
                <a:cs typeface="+mn-cs"/>
              </a:rPr>
              <a:t>EASI 50</a:t>
            </a:r>
            <a:endParaRPr kumimoji="0" lang="es-ES" sz="1100" b="1" i="0" u="none" strike="noStrike" kern="1200" cap="none" spc="0" normalizeH="0" baseline="0" noProof="0">
              <a:ln>
                <a:noFill/>
              </a:ln>
              <a:solidFill>
                <a:srgbClr val="7A45B8"/>
              </a:solidFill>
              <a:effectLst/>
              <a:uLnTx/>
              <a:uFillTx/>
              <a:latin typeface="Arial"/>
              <a:ea typeface="+mn-ea"/>
              <a:cs typeface="+mn-cs"/>
            </a:endParaRPr>
          </a:p>
        </p:txBody>
      </p:sp>
      <p:sp>
        <p:nvSpPr>
          <p:cNvPr id="40" name="CuadroTexto 39">
            <a:extLst>
              <a:ext uri="{FF2B5EF4-FFF2-40B4-BE49-F238E27FC236}">
                <a16:creationId xmlns:a16="http://schemas.microsoft.com/office/drawing/2014/main" id="{31296565-216C-61F9-CDF7-8076ED51DC92}"/>
              </a:ext>
            </a:extLst>
          </p:cNvPr>
          <p:cNvSpPr txBox="1"/>
          <p:nvPr/>
        </p:nvSpPr>
        <p:spPr>
          <a:xfrm>
            <a:off x="6033460" y="3490649"/>
            <a:ext cx="18042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7A45B8"/>
                </a:solidFill>
                <a:effectLst/>
                <a:uLnTx/>
                <a:uFillTx/>
                <a:latin typeface="Arial"/>
                <a:ea typeface="+mn-ea"/>
                <a:cs typeface="+mn-cs"/>
              </a:rPr>
              <a:t>EASI 75</a:t>
            </a:r>
            <a:endParaRPr kumimoji="0" lang="es-ES" sz="1100" b="1" i="0" u="none" strike="noStrike" kern="1200" cap="none" spc="0" normalizeH="0" baseline="0" noProof="0">
              <a:ln>
                <a:noFill/>
              </a:ln>
              <a:solidFill>
                <a:srgbClr val="7A45B8"/>
              </a:solidFill>
              <a:effectLst/>
              <a:uLnTx/>
              <a:uFillTx/>
              <a:latin typeface="Arial"/>
              <a:ea typeface="+mn-ea"/>
              <a:cs typeface="+mn-cs"/>
            </a:endParaRPr>
          </a:p>
        </p:txBody>
      </p:sp>
      <p:sp>
        <p:nvSpPr>
          <p:cNvPr id="41" name="CuadroTexto 40">
            <a:extLst>
              <a:ext uri="{FF2B5EF4-FFF2-40B4-BE49-F238E27FC236}">
                <a16:creationId xmlns:a16="http://schemas.microsoft.com/office/drawing/2014/main" id="{05940B39-3D50-0BB3-12A7-3982601C663F}"/>
              </a:ext>
            </a:extLst>
          </p:cNvPr>
          <p:cNvSpPr txBox="1"/>
          <p:nvPr/>
        </p:nvSpPr>
        <p:spPr>
          <a:xfrm>
            <a:off x="7685858" y="3490649"/>
            <a:ext cx="16523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7A45B8"/>
                </a:solidFill>
                <a:effectLst/>
                <a:uLnTx/>
                <a:uFillTx/>
                <a:latin typeface="Arial"/>
                <a:ea typeface="+mn-ea"/>
                <a:cs typeface="+mn-cs"/>
              </a:rPr>
              <a:t>EASI 90</a:t>
            </a:r>
            <a:endParaRPr kumimoji="0" lang="es-ES" sz="1100" b="1" i="0" u="none" strike="noStrike" kern="1200" cap="none" spc="0" normalizeH="0" baseline="0" noProof="0">
              <a:ln>
                <a:noFill/>
              </a:ln>
              <a:solidFill>
                <a:srgbClr val="7A45B8"/>
              </a:solidFill>
              <a:effectLst/>
              <a:uLnTx/>
              <a:uFillTx/>
              <a:latin typeface="Arial"/>
              <a:ea typeface="+mn-ea"/>
              <a:cs typeface="+mn-cs"/>
            </a:endParaRPr>
          </a:p>
        </p:txBody>
      </p:sp>
      <p:sp>
        <p:nvSpPr>
          <p:cNvPr id="42" name="CuadroTexto 41">
            <a:extLst>
              <a:ext uri="{FF2B5EF4-FFF2-40B4-BE49-F238E27FC236}">
                <a16:creationId xmlns:a16="http://schemas.microsoft.com/office/drawing/2014/main" id="{E3FB1A88-1876-A780-16D6-466F12929B6E}"/>
              </a:ext>
            </a:extLst>
          </p:cNvPr>
          <p:cNvSpPr txBox="1"/>
          <p:nvPr/>
        </p:nvSpPr>
        <p:spPr>
          <a:xfrm>
            <a:off x="9922347" y="3489520"/>
            <a:ext cx="8119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7A45B8"/>
                </a:solidFill>
                <a:effectLst/>
                <a:uLnTx/>
                <a:uFillTx/>
                <a:latin typeface="Arial"/>
                <a:ea typeface="+mn-ea"/>
                <a:cs typeface="+mn-cs"/>
              </a:rPr>
              <a:t>IGA 0/1</a:t>
            </a:r>
            <a:endParaRPr kumimoji="0" lang="es-ES" sz="1100" b="1" i="0" u="none" strike="noStrike" kern="1200" cap="none" spc="0" normalizeH="0" baseline="0" noProof="0">
              <a:ln>
                <a:noFill/>
              </a:ln>
              <a:solidFill>
                <a:srgbClr val="7A45B8"/>
              </a:solidFill>
              <a:effectLst/>
              <a:uLnTx/>
              <a:uFillTx/>
              <a:latin typeface="Arial"/>
              <a:ea typeface="+mn-ea"/>
              <a:cs typeface="+mn-cs"/>
            </a:endParaRPr>
          </a:p>
        </p:txBody>
      </p:sp>
      <p:sp>
        <p:nvSpPr>
          <p:cNvPr id="9" name="CuadroTexto 8">
            <a:extLst>
              <a:ext uri="{FF2B5EF4-FFF2-40B4-BE49-F238E27FC236}">
                <a16:creationId xmlns:a16="http://schemas.microsoft.com/office/drawing/2014/main" id="{F33CB377-CCA2-7406-0803-5B657E55AE51}"/>
              </a:ext>
            </a:extLst>
          </p:cNvPr>
          <p:cNvSpPr txBox="1"/>
          <p:nvPr/>
        </p:nvSpPr>
        <p:spPr>
          <a:xfrm>
            <a:off x="609964" y="696366"/>
            <a:ext cx="2936006" cy="276999"/>
          </a:xfrm>
          <a:prstGeom prst="rect">
            <a:avLst/>
          </a:prstGeom>
          <a:noFill/>
        </p:spPr>
        <p:txBody>
          <a:bodyPr wrap="square" rtlCol="0">
            <a:spAutoFit/>
          </a:bodyPr>
          <a:lstStyle/>
          <a:p>
            <a:r>
              <a:rPr lang="es-ES_tradnl" sz="1200" dirty="0">
                <a:solidFill>
                  <a:srgbClr val="002060"/>
                </a:solidFill>
              </a:rPr>
              <a:t>Comparativas indirectas</a:t>
            </a:r>
            <a:endParaRPr lang="es-ES" sz="1200" dirty="0">
              <a:solidFill>
                <a:srgbClr val="002060"/>
              </a:solidFill>
            </a:endParaRPr>
          </a:p>
        </p:txBody>
      </p:sp>
    </p:spTree>
    <p:extLst>
      <p:ext uri="{BB962C8B-B14F-4D97-AF65-F5344CB8AC3E}">
        <p14:creationId xmlns:p14="http://schemas.microsoft.com/office/powerpoint/2010/main" val="417992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Diferenciación frente a otros biológicos</a:t>
            </a:r>
          </a:p>
        </p:txBody>
      </p:sp>
      <p:sp>
        <p:nvSpPr>
          <p:cNvPr id="12" name="CuadroTexto 11">
            <a:extLst>
              <a:ext uri="{FF2B5EF4-FFF2-40B4-BE49-F238E27FC236}">
                <a16:creationId xmlns:a16="http://schemas.microsoft.com/office/drawing/2014/main" id="{A847F13C-646C-323A-DE0A-84BDC76BB186}"/>
              </a:ext>
            </a:extLst>
          </p:cNvPr>
          <p:cNvSpPr txBox="1"/>
          <p:nvPr/>
        </p:nvSpPr>
        <p:spPr>
          <a:xfrm>
            <a:off x="541057" y="1092399"/>
            <a:ext cx="6686014" cy="41601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F0BE"/>
              </a:buClr>
              <a:buSzTx/>
              <a:buFontTx/>
              <a:buNone/>
              <a:tabLst/>
              <a:defRPr/>
            </a:pPr>
            <a:r>
              <a:rPr kumimoji="0" lang="es-ES" sz="1600" b="1"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Matched-Adjusted</a:t>
            </a:r>
            <a:r>
              <a:rPr kumimoji="0" lang="es-ES" sz="16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Indirect</a:t>
            </a:r>
            <a:r>
              <a:rPr kumimoji="0" lang="es-ES" sz="16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err="1">
                <a:ln>
                  <a:noFill/>
                </a:ln>
                <a:solidFill>
                  <a:srgbClr val="002855"/>
                </a:solidFill>
                <a:effectLst/>
                <a:uLnTx/>
                <a:uFillTx/>
                <a:latin typeface="Arial" panose="020B0604020202020204" pitchFamily="34" charset="0"/>
                <a:ea typeface="+mn-ea"/>
                <a:cs typeface="Arial" panose="020B0604020202020204" pitchFamily="34" charset="0"/>
              </a:rPr>
              <a:t>Comparison</a:t>
            </a:r>
            <a:r>
              <a:rPr kumimoji="0" lang="es-ES" sz="1600" b="1" i="0" u="none" strike="noStrike" kern="1200" cap="none" spc="0" normalizeH="0" baseline="0" noProof="0">
                <a:ln>
                  <a:noFill/>
                </a:ln>
                <a:solidFill>
                  <a:srgbClr val="002855"/>
                </a:solidFill>
                <a:effectLst/>
                <a:uLnTx/>
                <a:uFillTx/>
                <a:latin typeface="Arial" panose="020B0604020202020204" pitchFamily="34" charset="0"/>
                <a:ea typeface="+mn-ea"/>
                <a:cs typeface="Arial" panose="020B0604020202020204" pitchFamily="34" charset="0"/>
              </a:rPr>
              <a:t> (MAIC) – 52 semanas</a:t>
            </a:r>
          </a:p>
        </p:txBody>
      </p:sp>
      <p:sp>
        <p:nvSpPr>
          <p:cNvPr id="13" name="CuadroTexto 12">
            <a:extLst>
              <a:ext uri="{FF2B5EF4-FFF2-40B4-BE49-F238E27FC236}">
                <a16:creationId xmlns:a16="http://schemas.microsoft.com/office/drawing/2014/main" id="{91D62226-4C7B-5D7E-809C-9B1BB1358E5B}"/>
              </a:ext>
            </a:extLst>
          </p:cNvPr>
          <p:cNvSpPr txBox="1"/>
          <p:nvPr/>
        </p:nvSpPr>
        <p:spPr>
          <a:xfrm>
            <a:off x="541057" y="1579246"/>
            <a:ext cx="10709275" cy="585610"/>
          </a:xfrm>
          <a:prstGeom prst="rect">
            <a:avLst/>
          </a:prstGeom>
          <a:noFill/>
        </p:spPr>
        <p:txBody>
          <a:bodyPr wrap="square">
            <a:spAutoFit/>
          </a:bodyPr>
          <a:lstStyle/>
          <a:p>
            <a:pPr marL="285750" lvl="0" indent="-285750">
              <a:lnSpc>
                <a:spcPct val="120000"/>
              </a:lnSpc>
              <a:spcAft>
                <a:spcPts val="600"/>
              </a:spcAft>
              <a:buClr>
                <a:srgbClr val="CAF5A8"/>
              </a:buClr>
              <a:buFont typeface="Arial" panose="020B0604020202020204" pitchFamily="34" charset="0"/>
              <a:buChar char="•"/>
              <a:defRPr/>
            </a:pPr>
            <a:r>
              <a:rPr lang="es-ES" sz="1400">
                <a:solidFill>
                  <a:srgbClr val="22346A"/>
                </a:solidFill>
                <a:latin typeface="Arial" panose="020B0604020202020204" pitchFamily="34" charset="0"/>
                <a:cs typeface="Arial" panose="020B0604020202020204" pitchFamily="34" charset="0"/>
              </a:rPr>
              <a:t>Lebrikizumab C4S muestra un mantenimiento de la </a:t>
            </a:r>
            <a:r>
              <a:rPr lang="es-ES" sz="1400" b="1">
                <a:solidFill>
                  <a:srgbClr val="834AC5"/>
                </a:solidFill>
                <a:latin typeface="Arial" panose="020B0604020202020204" pitchFamily="34" charset="0"/>
                <a:cs typeface="Arial" panose="020B0604020202020204" pitchFamily="34" charset="0"/>
              </a:rPr>
              <a:t>eficacia equivalente o potencialmente superior a </a:t>
            </a:r>
            <a:r>
              <a:rPr lang="es-ES" sz="1400" b="1" err="1">
                <a:solidFill>
                  <a:srgbClr val="834AC5"/>
                </a:solidFill>
                <a:latin typeface="Arial" panose="020B0604020202020204" pitchFamily="34" charset="0"/>
                <a:cs typeface="Arial" panose="020B0604020202020204" pitchFamily="34" charset="0"/>
              </a:rPr>
              <a:t>dupilumab</a:t>
            </a:r>
            <a:r>
              <a:rPr lang="es-ES" sz="1400" b="1">
                <a:solidFill>
                  <a:srgbClr val="834AC5"/>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CS/C2S entre la semana 16 y 52, con el beneficio añadido de requerir </a:t>
            </a:r>
            <a:r>
              <a:rPr lang="es-ES" sz="1400" b="1">
                <a:solidFill>
                  <a:srgbClr val="834AC5"/>
                </a:solidFill>
                <a:latin typeface="Arial" panose="020B0604020202020204" pitchFamily="34" charset="0"/>
                <a:cs typeface="Arial" panose="020B0604020202020204" pitchFamily="34" charset="0"/>
              </a:rPr>
              <a:t>dosis menos frecuentes</a:t>
            </a:r>
            <a:r>
              <a:rPr lang="es-ES" sz="1400" baseline="30000">
                <a:solidFill>
                  <a:srgbClr val="22346A"/>
                </a:solidFill>
                <a:latin typeface="Arial" panose="020B0604020202020204" pitchFamily="34" charset="0"/>
                <a:cs typeface="Arial" panose="020B0604020202020204" pitchFamily="34" charset="0"/>
              </a:rPr>
              <a:t>1</a:t>
            </a:r>
          </a:p>
        </p:txBody>
      </p:sp>
      <p:pic>
        <p:nvPicPr>
          <p:cNvPr id="28" name="Imagen 27">
            <a:extLst>
              <a:ext uri="{FF2B5EF4-FFF2-40B4-BE49-F238E27FC236}">
                <a16:creationId xmlns:a16="http://schemas.microsoft.com/office/drawing/2014/main" id="{93508A3F-D17F-DFD0-3DFA-BC21BBA2DB7F}"/>
              </a:ext>
            </a:extLst>
          </p:cNvPr>
          <p:cNvPicPr>
            <a:picLocks noChangeAspect="1"/>
          </p:cNvPicPr>
          <p:nvPr/>
        </p:nvPicPr>
        <p:blipFill rotWithShape="1">
          <a:blip r:embed="rId3"/>
          <a:srcRect t="50000"/>
          <a:stretch/>
        </p:blipFill>
        <p:spPr>
          <a:xfrm>
            <a:off x="2506949" y="3410608"/>
            <a:ext cx="7178101" cy="2354993"/>
          </a:xfrm>
          <a:prstGeom prst="rect">
            <a:avLst/>
          </a:prstGeom>
        </p:spPr>
      </p:pic>
      <p:sp>
        <p:nvSpPr>
          <p:cNvPr id="31" name="CuadroTexto 30">
            <a:extLst>
              <a:ext uri="{FF2B5EF4-FFF2-40B4-BE49-F238E27FC236}">
                <a16:creationId xmlns:a16="http://schemas.microsoft.com/office/drawing/2014/main" id="{968FF03C-A799-3B74-C8C0-C70FBE3E90AE}"/>
              </a:ext>
            </a:extLst>
          </p:cNvPr>
          <p:cNvSpPr txBox="1"/>
          <p:nvPr/>
        </p:nvSpPr>
        <p:spPr>
          <a:xfrm>
            <a:off x="3938427" y="5850220"/>
            <a:ext cx="4315145" cy="246221"/>
          </a:xfrm>
          <a:prstGeom prst="rect">
            <a:avLst/>
          </a:prstGeom>
          <a:noFill/>
        </p:spPr>
        <p:txBody>
          <a:bodyPr wrap="square">
            <a:spAutoFit/>
          </a:bodyPr>
          <a:lstStyle/>
          <a:p>
            <a:pPr algn="ctr">
              <a:defRPr/>
            </a:pPr>
            <a:r>
              <a:rPr lang="es-ES" sz="1000">
                <a:solidFill>
                  <a:srgbClr val="834AC5"/>
                </a:solidFill>
                <a:latin typeface="Arial" panose="020B0604020202020204" pitchFamily="34" charset="0"/>
                <a:cs typeface="Arial" panose="020B0604020202020204" pitchFamily="34" charset="0"/>
              </a:rPr>
              <a:t>Favorece a </a:t>
            </a:r>
            <a:r>
              <a:rPr lang="es-ES" sz="1000" err="1">
                <a:solidFill>
                  <a:srgbClr val="834AC5"/>
                </a:solidFill>
                <a:latin typeface="Arial" panose="020B0604020202020204" pitchFamily="34" charset="0"/>
                <a:cs typeface="Arial" panose="020B0604020202020204" pitchFamily="34" charset="0"/>
              </a:rPr>
              <a:t>dupilumab</a:t>
            </a:r>
            <a:r>
              <a:rPr lang="es-ES" sz="1000">
                <a:solidFill>
                  <a:srgbClr val="834AC5"/>
                </a:solidFill>
                <a:latin typeface="Arial" panose="020B0604020202020204" pitchFamily="34" charset="0"/>
                <a:cs typeface="Arial" panose="020B0604020202020204" pitchFamily="34" charset="0"/>
              </a:rPr>
              <a:t>    Favorece a </a:t>
            </a:r>
            <a:r>
              <a:rPr lang="es-ES" sz="1000" err="1">
                <a:solidFill>
                  <a:srgbClr val="834AC5"/>
                </a:solidFill>
                <a:latin typeface="Arial" panose="020B0604020202020204" pitchFamily="34" charset="0"/>
                <a:cs typeface="Arial" panose="020B0604020202020204" pitchFamily="34" charset="0"/>
              </a:rPr>
              <a:t>lebrikizumab</a:t>
            </a:r>
            <a:endParaRPr lang="es-ES" sz="1000">
              <a:solidFill>
                <a:srgbClr val="834AC5"/>
              </a:solidFill>
              <a:latin typeface="Arial" panose="020B0604020202020204" pitchFamily="34" charset="0"/>
              <a:cs typeface="Arial" panose="020B0604020202020204" pitchFamily="34" charset="0"/>
            </a:endParaRPr>
          </a:p>
        </p:txBody>
      </p:sp>
      <p:cxnSp>
        <p:nvCxnSpPr>
          <p:cNvPr id="32" name="Conector recto de flecha 31">
            <a:extLst>
              <a:ext uri="{FF2B5EF4-FFF2-40B4-BE49-F238E27FC236}">
                <a16:creationId xmlns:a16="http://schemas.microsoft.com/office/drawing/2014/main" id="{CF8E1616-C21A-ED03-0332-40781FA7E99A}"/>
              </a:ext>
            </a:extLst>
          </p:cNvPr>
          <p:cNvCxnSpPr>
            <a:cxnSpLocks/>
          </p:cNvCxnSpPr>
          <p:nvPr/>
        </p:nvCxnSpPr>
        <p:spPr>
          <a:xfrm>
            <a:off x="6078827" y="5851405"/>
            <a:ext cx="1432316" cy="0"/>
          </a:xfrm>
          <a:prstGeom prst="straightConnector1">
            <a:avLst/>
          </a:prstGeom>
          <a:noFill/>
          <a:ln w="12700" cap="flat" cmpd="sng" algn="ctr">
            <a:solidFill>
              <a:srgbClr val="834AC5"/>
            </a:solidFill>
            <a:prstDash val="solid"/>
            <a:tailEnd type="triangle"/>
          </a:ln>
          <a:effectLst/>
        </p:spPr>
      </p:cxnSp>
      <p:cxnSp>
        <p:nvCxnSpPr>
          <p:cNvPr id="33" name="Conector recto de flecha 32">
            <a:extLst>
              <a:ext uri="{FF2B5EF4-FFF2-40B4-BE49-F238E27FC236}">
                <a16:creationId xmlns:a16="http://schemas.microsoft.com/office/drawing/2014/main" id="{BA4AB089-F051-B1BB-94C4-A565FACD1DE6}"/>
              </a:ext>
            </a:extLst>
          </p:cNvPr>
          <p:cNvCxnSpPr>
            <a:cxnSpLocks/>
          </p:cNvCxnSpPr>
          <p:nvPr/>
        </p:nvCxnSpPr>
        <p:spPr>
          <a:xfrm flipH="1">
            <a:off x="4604657" y="5850220"/>
            <a:ext cx="1384019" cy="0"/>
          </a:xfrm>
          <a:prstGeom prst="straightConnector1">
            <a:avLst/>
          </a:prstGeom>
          <a:noFill/>
          <a:ln w="12700" cap="flat" cmpd="sng" algn="ctr">
            <a:solidFill>
              <a:srgbClr val="834AC5"/>
            </a:solidFill>
            <a:prstDash val="solid"/>
            <a:tailEnd type="triangle"/>
          </a:ln>
          <a:effectLst/>
        </p:spPr>
      </p:cxnSp>
      <p:pic>
        <p:nvPicPr>
          <p:cNvPr id="5" name="Imagen 4" descr="Forma, Rectángulo&#10;&#10;Descripción generada automáticamente">
            <a:extLst>
              <a:ext uri="{FF2B5EF4-FFF2-40B4-BE49-F238E27FC236}">
                <a16:creationId xmlns:a16="http://schemas.microsoft.com/office/drawing/2014/main" id="{6A8614C0-94A6-F86E-8EAB-B409B62F6125}"/>
              </a:ext>
            </a:extLst>
          </p:cNvPr>
          <p:cNvPicPr>
            <a:picLocks noChangeAspect="1"/>
          </p:cNvPicPr>
          <p:nvPr/>
        </p:nvPicPr>
        <p:blipFill>
          <a:blip r:embed="rId4"/>
          <a:stretch>
            <a:fillRect/>
          </a:stretch>
        </p:blipFill>
        <p:spPr>
          <a:xfrm rot="10800000">
            <a:off x="8656434" y="5186809"/>
            <a:ext cx="1459172" cy="1004676"/>
          </a:xfrm>
          <a:prstGeom prst="rect">
            <a:avLst/>
          </a:prstGeom>
        </p:spPr>
      </p:pic>
      <p:pic>
        <p:nvPicPr>
          <p:cNvPr id="6" name="Imagen 5" descr="Forma, Rectángulo&#10;&#10;Descripción generada automáticamente">
            <a:extLst>
              <a:ext uri="{FF2B5EF4-FFF2-40B4-BE49-F238E27FC236}">
                <a16:creationId xmlns:a16="http://schemas.microsoft.com/office/drawing/2014/main" id="{EB155333-4F12-5281-3CFA-45CCD93B4485}"/>
              </a:ext>
            </a:extLst>
          </p:cNvPr>
          <p:cNvPicPr>
            <a:picLocks noChangeAspect="1"/>
          </p:cNvPicPr>
          <p:nvPr/>
        </p:nvPicPr>
        <p:blipFill>
          <a:blip r:embed="rId4"/>
          <a:stretch>
            <a:fillRect/>
          </a:stretch>
        </p:blipFill>
        <p:spPr>
          <a:xfrm>
            <a:off x="2076393" y="3135663"/>
            <a:ext cx="1459172" cy="1004676"/>
          </a:xfrm>
          <a:prstGeom prst="rect">
            <a:avLst/>
          </a:prstGeom>
        </p:spPr>
      </p:pic>
      <p:sp>
        <p:nvSpPr>
          <p:cNvPr id="2" name="Marcador de pie de página 76">
            <a:extLst>
              <a:ext uri="{FF2B5EF4-FFF2-40B4-BE49-F238E27FC236}">
                <a16:creationId xmlns:a16="http://schemas.microsoft.com/office/drawing/2014/main" id="{EBF551A1-57C7-12A9-581C-E9C6429FBFEC}"/>
              </a:ext>
            </a:extLst>
          </p:cNvPr>
          <p:cNvSpPr txBox="1">
            <a:spLocks/>
          </p:cNvSpPr>
          <p:nvPr/>
        </p:nvSpPr>
        <p:spPr>
          <a:xfrm>
            <a:off x="1441341" y="6262374"/>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b="1" noProof="1">
                <a:solidFill>
                  <a:srgbClr val="FFFFFF">
                    <a:lumMod val="65000"/>
                  </a:srgbClr>
                </a:solidFill>
                <a:latin typeface="Arial" panose="020B0604020202020204"/>
              </a:rPr>
              <a:t>CD</a:t>
            </a:r>
            <a:r>
              <a:rPr lang="es-ES" sz="700" noProof="1">
                <a:solidFill>
                  <a:srgbClr val="FFFFFF">
                    <a:lumMod val="65000"/>
                  </a:srgbClr>
                </a:solidFill>
                <a:latin typeface="Arial" panose="020B0604020202020204"/>
              </a:rPr>
              <a:t>: semanal </a:t>
            </a:r>
            <a:r>
              <a:rPr lang="es-ES" sz="700" b="1" noProof="1">
                <a:solidFill>
                  <a:srgbClr val="FFFFFF">
                    <a:lumMod val="65000"/>
                  </a:srgbClr>
                </a:solidFill>
                <a:latin typeface="Arial" panose="020B0604020202020204"/>
              </a:rPr>
              <a:t>C2S</a:t>
            </a:r>
            <a:r>
              <a:rPr lang="es-ES" sz="700" noProof="1">
                <a:solidFill>
                  <a:srgbClr val="FFFFFF">
                    <a:lumMod val="65000"/>
                  </a:srgbClr>
                </a:solidFill>
                <a:latin typeface="Arial" panose="020B0604020202020204"/>
              </a:rPr>
              <a:t> cada 2 semanas </a:t>
            </a:r>
            <a:r>
              <a:rPr lang="es-ES" sz="700" b="1" noProof="1">
                <a:solidFill>
                  <a:srgbClr val="FFFFFF">
                    <a:lumMod val="65000"/>
                  </a:srgbClr>
                </a:solidFill>
                <a:latin typeface="Arial" panose="020B0604020202020204"/>
              </a:rPr>
              <a:t>C4S</a:t>
            </a:r>
            <a:r>
              <a:rPr lang="es-ES" sz="700" noProof="1">
                <a:solidFill>
                  <a:srgbClr val="FFFFFF">
                    <a:lumMod val="65000"/>
                  </a:srgbClr>
                </a:solidFill>
                <a:latin typeface="Arial" panose="020B0604020202020204"/>
              </a:rPr>
              <a:t> cada 4 semanas</a:t>
            </a:r>
          </a:p>
          <a:p>
            <a:pPr>
              <a:defRPr/>
            </a:pPr>
            <a:endParaRPr lang="es-ES" sz="700" noProof="1">
              <a:solidFill>
                <a:srgbClr val="FFFFFF">
                  <a:lumMod val="65000"/>
                </a:srgbClr>
              </a:solidFill>
              <a:latin typeface="Arial" panose="020B0604020202020204"/>
            </a:endParaRPr>
          </a:p>
          <a:p>
            <a:pPr>
              <a:defRPr/>
            </a:pPr>
            <a:r>
              <a:rPr lang="en-US" sz="700" noProof="1">
                <a:solidFill>
                  <a:srgbClr val="FFFFFF">
                    <a:lumMod val="65000"/>
                  </a:srgbClr>
                </a:solidFill>
                <a:latin typeface="Arial" panose="020B0604020202020204"/>
              </a:rPr>
              <a:t>1. Rand K, et al. Matching-Adjusted Indirect Comparison of the Long-Term Efficacy Maintenance and Adverse Event Rates of Lebrikizumab versus Dupilumab in Moderate-to-Severe Atopic DermatitisDermatol Ther (Heidelb). 2023 Oct 28.</a:t>
            </a:r>
          </a:p>
          <a:p>
            <a:pPr>
              <a:defRPr/>
            </a:pPr>
            <a:r>
              <a:rPr lang="es-ES" sz="700" noProof="1">
                <a:solidFill>
                  <a:srgbClr val="FFFFFF">
                    <a:lumMod val="65000"/>
                  </a:srgbClr>
                </a:solidFill>
                <a:latin typeface="Arial" panose="020B0604020202020204"/>
              </a:rPr>
              <a:t>Gráfico extraído de Rand K, et al Poster presentado en el </a:t>
            </a:r>
            <a:r>
              <a:rPr lang="en-US" sz="700" noProof="1">
                <a:solidFill>
                  <a:srgbClr val="FFFFFF">
                    <a:lumMod val="65000"/>
                  </a:srgbClr>
                </a:solidFill>
                <a:latin typeface="Arial" panose="020B0604020202020204"/>
              </a:rPr>
              <a:t>World Evidence, Pricing and Access Congress, Amsterdam, 12-13 Marzo 2024</a:t>
            </a:r>
          </a:p>
        </p:txBody>
      </p:sp>
      <p:sp>
        <p:nvSpPr>
          <p:cNvPr id="4" name="CuadroTexto 3">
            <a:extLst>
              <a:ext uri="{FF2B5EF4-FFF2-40B4-BE49-F238E27FC236}">
                <a16:creationId xmlns:a16="http://schemas.microsoft.com/office/drawing/2014/main" id="{262F5315-0690-557D-4A41-0320C159A431}"/>
              </a:ext>
            </a:extLst>
          </p:cNvPr>
          <p:cNvSpPr txBox="1"/>
          <p:nvPr/>
        </p:nvSpPr>
        <p:spPr>
          <a:xfrm>
            <a:off x="827396" y="2327517"/>
            <a:ext cx="10302149" cy="700278"/>
          </a:xfrm>
          <a:prstGeom prst="round2Diag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defPPr>
              <a:defRPr lang="es-ES_tradnl"/>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Aria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tabLst>
                <a:tab pos="2171700" algn="l"/>
              </a:tabLst>
            </a:pPr>
            <a:r>
              <a:rPr lang="es-ES" b="0"/>
              <a:t>La </a:t>
            </a:r>
            <a:r>
              <a:rPr lang="es-ES">
                <a:solidFill>
                  <a:srgbClr val="A27DCD"/>
                </a:solidFill>
              </a:rPr>
              <a:t>seguridad</a:t>
            </a:r>
            <a:r>
              <a:rPr lang="es-ES" b="0"/>
              <a:t>, en términos de tasas generales de acontecimientos adversos </a:t>
            </a:r>
            <a:br>
              <a:rPr lang="es-ES" b="0"/>
            </a:br>
            <a:r>
              <a:rPr lang="es-ES" b="0"/>
              <a:t>hasta semana 52, es </a:t>
            </a:r>
            <a:r>
              <a:rPr lang="es-ES">
                <a:solidFill>
                  <a:srgbClr val="A27DCD"/>
                </a:solidFill>
              </a:rPr>
              <a:t>similar</a:t>
            </a:r>
            <a:r>
              <a:rPr lang="es-ES" b="0"/>
              <a:t> para lebrikizumab y dupilumab</a:t>
            </a:r>
            <a:r>
              <a:rPr lang="es-ES" b="0" baseline="30000"/>
              <a:t>1</a:t>
            </a:r>
          </a:p>
        </p:txBody>
      </p:sp>
      <p:sp>
        <p:nvSpPr>
          <p:cNvPr id="7" name="CuadroTexto 6">
            <a:extLst>
              <a:ext uri="{FF2B5EF4-FFF2-40B4-BE49-F238E27FC236}">
                <a16:creationId xmlns:a16="http://schemas.microsoft.com/office/drawing/2014/main" id="{F76AA03A-2AE4-A13E-4AC5-C8015F0F2F1D}"/>
              </a:ext>
            </a:extLst>
          </p:cNvPr>
          <p:cNvSpPr txBox="1"/>
          <p:nvPr/>
        </p:nvSpPr>
        <p:spPr>
          <a:xfrm>
            <a:off x="609964" y="696366"/>
            <a:ext cx="2936006" cy="276999"/>
          </a:xfrm>
          <a:prstGeom prst="rect">
            <a:avLst/>
          </a:prstGeom>
          <a:noFill/>
        </p:spPr>
        <p:txBody>
          <a:bodyPr wrap="square" rtlCol="0">
            <a:spAutoFit/>
          </a:bodyPr>
          <a:lstStyle/>
          <a:p>
            <a:r>
              <a:rPr lang="es-ES_tradnl" sz="1200" dirty="0">
                <a:solidFill>
                  <a:srgbClr val="002060"/>
                </a:solidFill>
              </a:rPr>
              <a:t>Comparativas indirectas</a:t>
            </a:r>
            <a:endParaRPr lang="es-ES" sz="1200" dirty="0">
              <a:solidFill>
                <a:srgbClr val="002060"/>
              </a:solidFill>
            </a:endParaRPr>
          </a:p>
        </p:txBody>
      </p:sp>
    </p:spTree>
    <p:extLst>
      <p:ext uri="{BB962C8B-B14F-4D97-AF65-F5344CB8AC3E}">
        <p14:creationId xmlns:p14="http://schemas.microsoft.com/office/powerpoint/2010/main" val="2026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DC285F0-C1EF-8933-5128-0CF948E631A1}"/>
              </a:ext>
            </a:extLst>
          </p:cNvPr>
          <p:cNvSpPr>
            <a:spLocks noGrp="1"/>
          </p:cNvSpPr>
          <p:nvPr>
            <p:ph type="ctrTitle"/>
          </p:nvPr>
        </p:nvSpPr>
        <p:spPr>
          <a:xfrm>
            <a:off x="620552" y="2739149"/>
            <a:ext cx="10950895" cy="1379701"/>
          </a:xfrm>
        </p:spPr>
        <p:txBody>
          <a:bodyPr/>
          <a:lstStyle/>
          <a:p>
            <a:r>
              <a:rPr lang="es-ES"/>
              <a:t>Puntos clave ficha técnica</a:t>
            </a:r>
          </a:p>
        </p:txBody>
      </p:sp>
    </p:spTree>
    <p:extLst>
      <p:ext uri="{BB962C8B-B14F-4D97-AF65-F5344CB8AC3E}">
        <p14:creationId xmlns:p14="http://schemas.microsoft.com/office/powerpoint/2010/main" val="4118962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Resumen ficha técnica lebrikizumab</a:t>
            </a:r>
            <a:r>
              <a:rPr lang="es-ES" baseline="30000"/>
              <a:t>1</a:t>
            </a:r>
          </a:p>
        </p:txBody>
      </p:sp>
      <p:sp>
        <p:nvSpPr>
          <p:cNvPr id="2" name="Marcador de pie de página 76">
            <a:extLst>
              <a:ext uri="{FF2B5EF4-FFF2-40B4-BE49-F238E27FC236}">
                <a16:creationId xmlns:a16="http://schemas.microsoft.com/office/drawing/2014/main" id="{0EB5F995-3CB1-3E47-629E-83E0E625E1B3}"/>
              </a:ext>
            </a:extLst>
          </p:cNvPr>
          <p:cNvSpPr txBox="1">
            <a:spLocks/>
          </p:cNvSpPr>
          <p:nvPr/>
        </p:nvSpPr>
        <p:spPr>
          <a:xfrm>
            <a:off x="1441342" y="6138240"/>
            <a:ext cx="9074258" cy="488591"/>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C2S: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C4S: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cuatro Semanas. </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700">
                <a:solidFill>
                  <a:srgbClr val="FFFFFF">
                    <a:lumMod val="65000"/>
                  </a:srgbClr>
                </a:solidFill>
                <a:latin typeface="Arial"/>
              </a:rPr>
              <a:t>Para </a:t>
            </a:r>
            <a:r>
              <a:rPr lang="en-GB" sz="700" err="1">
                <a:solidFill>
                  <a:srgbClr val="FFFFFF">
                    <a:lumMod val="65000"/>
                  </a:srgbClr>
                </a:solidFill>
                <a:latin typeface="Arial"/>
              </a:rPr>
              <a:t>más</a:t>
            </a:r>
            <a:r>
              <a:rPr lang="en-GB" sz="700">
                <a:solidFill>
                  <a:srgbClr val="FFFFFF">
                    <a:lumMod val="65000"/>
                  </a:srgbClr>
                </a:solidFill>
                <a:latin typeface="Arial"/>
              </a:rPr>
              <a:t> </a:t>
            </a:r>
            <a:r>
              <a:rPr lang="en-GB" sz="700" err="1">
                <a:solidFill>
                  <a:srgbClr val="FFFFFF">
                    <a:lumMod val="65000"/>
                  </a:srgbClr>
                </a:solidFill>
                <a:latin typeface="Arial"/>
              </a:rPr>
              <a:t>información</a:t>
            </a:r>
            <a:r>
              <a:rPr lang="en-GB" sz="700">
                <a:solidFill>
                  <a:srgbClr val="FFFFFF">
                    <a:lumMod val="65000"/>
                  </a:srgbClr>
                </a:solidFill>
                <a:latin typeface="Arial"/>
              </a:rPr>
              <a:t>, </a:t>
            </a:r>
            <a:r>
              <a:rPr lang="en-GB" sz="700" err="1">
                <a:solidFill>
                  <a:srgbClr val="FFFFFF">
                    <a:lumMod val="65000"/>
                  </a:srgbClr>
                </a:solidFill>
                <a:latin typeface="Arial"/>
              </a:rPr>
              <a:t>consultar</a:t>
            </a:r>
            <a:r>
              <a:rPr lang="en-GB" sz="700">
                <a:solidFill>
                  <a:srgbClr val="FFFFFF">
                    <a:lumMod val="65000"/>
                  </a:srgbClr>
                </a:solidFill>
                <a:latin typeface="Arial"/>
              </a:rPr>
              <a:t> la fiche </a:t>
            </a:r>
            <a:r>
              <a:rPr lang="en-GB" sz="700" err="1">
                <a:solidFill>
                  <a:srgbClr val="FFFFFF">
                    <a:lumMod val="65000"/>
                  </a:srgbClr>
                </a:solidFill>
                <a:latin typeface="Arial"/>
              </a:rPr>
              <a:t>técnica</a:t>
            </a:r>
            <a:r>
              <a:rPr lang="en-GB" sz="700">
                <a:solidFill>
                  <a:srgbClr val="FFFFFF">
                    <a:lumMod val="65000"/>
                  </a:srgbClr>
                </a:solidFill>
                <a:latin typeface="Arial"/>
              </a:rPr>
              <a:t> de lebrikizumab</a:t>
            </a:r>
            <a:endParaRPr kumimoji="0" lang="en-GB" sz="700" b="0" i="0" u="none" strike="noStrike" kern="1200" cap="none" spc="0" normalizeH="0" baseline="0" noProof="0">
              <a:ln>
                <a:noFill/>
              </a:ln>
              <a:solidFill>
                <a:srgbClr val="FFFFFF">
                  <a:lumMod val="65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s-ES" sz="700" b="0" i="0" u="none" strike="noStrike" kern="1200" cap="none" spc="0" normalizeH="0" baseline="0" noProof="0">
                <a:ln>
                  <a:noFill/>
                </a:ln>
                <a:solidFill>
                  <a:prstClr val="white">
                    <a:lumMod val="65000"/>
                  </a:prstClr>
                </a:solidFill>
                <a:effectLst/>
                <a:uLnTx/>
                <a:uFillTx/>
                <a:latin typeface="Arial"/>
                <a:ea typeface="+mn-ea"/>
                <a:cs typeface="+mn-cs"/>
              </a:rPr>
              <a:t>1. Ficha técnica de EBGLYSS® (lebrikizumab). Disponible en: https://cima.aemps.es/cima/dochtml/ft/1231765007/</a:t>
            </a:r>
            <a:endParaRPr kumimoji="0" lang="en-GB" sz="7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C2C530FD-7A81-C787-6D7C-4C3B2490A6AC}"/>
              </a:ext>
            </a:extLst>
          </p:cNvPr>
          <p:cNvSpPr txBox="1"/>
          <p:nvPr/>
        </p:nvSpPr>
        <p:spPr>
          <a:xfrm>
            <a:off x="705711" y="1300028"/>
            <a:ext cx="10658657" cy="3857556"/>
          </a:xfrm>
          <a:prstGeom prst="roundRect">
            <a:avLst>
              <a:gd name="adj" fmla="val 5692"/>
            </a:avLst>
          </a:prstGeom>
          <a:noFill/>
          <a:ln w="34925">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144000" rIns="46800" bIns="46800" anchor="ctr">
            <a:noAutofit/>
          </a:bodyPr>
          <a:lstStyle/>
          <a:p>
            <a:pPr>
              <a:lnSpc>
                <a:spcPct val="120000"/>
              </a:lnSpc>
              <a:spcAft>
                <a:spcPts val="1200"/>
              </a:spcAft>
              <a:buClr>
                <a:srgbClr val="CAF5A8"/>
              </a:buClr>
              <a:defRPr/>
            </a:pPr>
            <a:endParaRPr lang="es-ES" sz="1200">
              <a:solidFill>
                <a:srgbClr val="22346A"/>
              </a:solidFill>
              <a:latin typeface="Arial"/>
            </a:endParaRPr>
          </a:p>
        </p:txBody>
      </p:sp>
      <p:sp>
        <p:nvSpPr>
          <p:cNvPr id="8" name="CuadroTexto 7">
            <a:extLst>
              <a:ext uri="{FF2B5EF4-FFF2-40B4-BE49-F238E27FC236}">
                <a16:creationId xmlns:a16="http://schemas.microsoft.com/office/drawing/2014/main" id="{E1774E6C-A283-58C7-8824-3CB017F52A8D}"/>
              </a:ext>
            </a:extLst>
          </p:cNvPr>
          <p:cNvSpPr txBox="1"/>
          <p:nvPr/>
        </p:nvSpPr>
        <p:spPr>
          <a:xfrm>
            <a:off x="3427349" y="7328235"/>
            <a:ext cx="2502765" cy="1487451"/>
          </a:xfrm>
          <a:prstGeom prst="roundRect">
            <a:avLst>
              <a:gd name="adj" fmla="val 14859"/>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Indicación: </a:t>
            </a:r>
            <a:r>
              <a:rPr lang="es-ES" sz="1200">
                <a:solidFill>
                  <a:srgbClr val="22346A"/>
                </a:solidFill>
                <a:latin typeface="Arial"/>
              </a:rPr>
              <a:t>DA moderada a grave en adultos y adolescentes a partir de 12 años con un peso corporal ≥ 40 kg que sean candidatos a una terapia sistémica.</a:t>
            </a:r>
          </a:p>
        </p:txBody>
      </p:sp>
      <p:sp>
        <p:nvSpPr>
          <p:cNvPr id="9" name="CuadroTexto 8">
            <a:extLst>
              <a:ext uri="{FF2B5EF4-FFF2-40B4-BE49-F238E27FC236}">
                <a16:creationId xmlns:a16="http://schemas.microsoft.com/office/drawing/2014/main" id="{9BC8B40F-98D6-88D6-AC88-D135A44D2F68}"/>
              </a:ext>
            </a:extLst>
          </p:cNvPr>
          <p:cNvSpPr txBox="1"/>
          <p:nvPr/>
        </p:nvSpPr>
        <p:spPr>
          <a:xfrm>
            <a:off x="6217642" y="7316262"/>
            <a:ext cx="5146727" cy="714634"/>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Presentación: </a:t>
            </a:r>
            <a:r>
              <a:rPr lang="es-ES" sz="1200">
                <a:solidFill>
                  <a:srgbClr val="22346A"/>
                </a:solidFill>
                <a:latin typeface="Arial"/>
              </a:rPr>
              <a:t>Jeringa o pluma precargada con 250 mg lebrikizumab</a:t>
            </a:r>
          </a:p>
        </p:txBody>
      </p:sp>
      <p:sp>
        <p:nvSpPr>
          <p:cNvPr id="10" name="CuadroTexto 9">
            <a:extLst>
              <a:ext uri="{FF2B5EF4-FFF2-40B4-BE49-F238E27FC236}">
                <a16:creationId xmlns:a16="http://schemas.microsoft.com/office/drawing/2014/main" id="{5E20DF7C-EEAD-1D8B-D941-F11EA5459C7B}"/>
              </a:ext>
            </a:extLst>
          </p:cNvPr>
          <p:cNvSpPr txBox="1"/>
          <p:nvPr/>
        </p:nvSpPr>
        <p:spPr>
          <a:xfrm>
            <a:off x="714734" y="10701234"/>
            <a:ext cx="2502765" cy="1284466"/>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Posología</a:t>
            </a:r>
            <a:r>
              <a:rPr lang="es-ES" sz="1200">
                <a:solidFill>
                  <a:srgbClr val="22346A"/>
                </a:solidFill>
                <a:latin typeface="Arial"/>
              </a:rPr>
              <a:t>: 500 mg en </a:t>
            </a:r>
            <a:br>
              <a:rPr lang="es-ES" sz="1200">
                <a:solidFill>
                  <a:srgbClr val="22346A"/>
                </a:solidFill>
                <a:latin typeface="Arial"/>
              </a:rPr>
            </a:br>
            <a:r>
              <a:rPr lang="es-ES" sz="1200">
                <a:solidFill>
                  <a:srgbClr val="22346A"/>
                </a:solidFill>
                <a:latin typeface="Arial"/>
              </a:rPr>
              <a:t>semana 0 y 2 + 250 mg c2s hasta semana 16 o 24 + 250 mg c4s en mantenimiento</a:t>
            </a:r>
          </a:p>
        </p:txBody>
      </p:sp>
      <p:sp>
        <p:nvSpPr>
          <p:cNvPr id="15" name="CuadroTexto 14">
            <a:extLst>
              <a:ext uri="{FF2B5EF4-FFF2-40B4-BE49-F238E27FC236}">
                <a16:creationId xmlns:a16="http://schemas.microsoft.com/office/drawing/2014/main" id="{68798E8B-F82C-716E-FCD6-D52026FA5A9E}"/>
              </a:ext>
            </a:extLst>
          </p:cNvPr>
          <p:cNvSpPr txBox="1"/>
          <p:nvPr/>
        </p:nvSpPr>
        <p:spPr>
          <a:xfrm>
            <a:off x="705711" y="9037489"/>
            <a:ext cx="2502765" cy="1431292"/>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Poblaciones especiales: </a:t>
            </a:r>
            <a:br>
              <a:rPr lang="es-ES" sz="1200" b="1">
                <a:solidFill>
                  <a:srgbClr val="22346A"/>
                </a:solidFill>
                <a:latin typeface="Arial"/>
              </a:rPr>
            </a:br>
            <a:r>
              <a:rPr lang="es-ES" sz="1200">
                <a:solidFill>
                  <a:srgbClr val="22346A"/>
                </a:solidFill>
                <a:latin typeface="Arial"/>
              </a:rPr>
              <a:t>No requiere ajuste de dosis según peso, &lt; 65 años o insuficiencia renal/hepática</a:t>
            </a:r>
          </a:p>
        </p:txBody>
      </p:sp>
      <p:sp>
        <p:nvSpPr>
          <p:cNvPr id="16" name="CuadroTexto 15">
            <a:extLst>
              <a:ext uri="{FF2B5EF4-FFF2-40B4-BE49-F238E27FC236}">
                <a16:creationId xmlns:a16="http://schemas.microsoft.com/office/drawing/2014/main" id="{240EFC6A-63E0-2632-87F1-3F8B08F54013}"/>
              </a:ext>
            </a:extLst>
          </p:cNvPr>
          <p:cNvSpPr txBox="1"/>
          <p:nvPr/>
        </p:nvSpPr>
        <p:spPr>
          <a:xfrm>
            <a:off x="3427349" y="9019694"/>
            <a:ext cx="7937019" cy="891196"/>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a:solidFill>
                  <a:srgbClr val="22346A"/>
                </a:solidFill>
                <a:latin typeface="Arial"/>
              </a:rPr>
              <a:t>Lebrikizumab se puede administrar con o sin corticosteroides tópicos (CET). </a:t>
            </a:r>
            <a:br>
              <a:rPr lang="es-ES" sz="1200">
                <a:solidFill>
                  <a:srgbClr val="22346A"/>
                </a:solidFill>
                <a:latin typeface="Arial"/>
              </a:rPr>
            </a:br>
            <a:r>
              <a:rPr lang="es-ES" sz="1200">
                <a:solidFill>
                  <a:srgbClr val="22346A"/>
                </a:solidFill>
                <a:latin typeface="Arial"/>
              </a:rPr>
              <a:t>Pueden utilizarse inhibidores tópicos de la </a:t>
            </a:r>
            <a:r>
              <a:rPr lang="es-ES" sz="1200" err="1">
                <a:solidFill>
                  <a:srgbClr val="22346A"/>
                </a:solidFill>
                <a:latin typeface="Arial"/>
              </a:rPr>
              <a:t>calcineurina</a:t>
            </a:r>
            <a:r>
              <a:rPr lang="es-ES" sz="1200">
                <a:solidFill>
                  <a:srgbClr val="22346A"/>
                </a:solidFill>
                <a:latin typeface="Arial"/>
              </a:rPr>
              <a:t> (ITC), pero deben reservarse para zonas </a:t>
            </a:r>
            <a:br>
              <a:rPr lang="es-ES" sz="1200">
                <a:solidFill>
                  <a:srgbClr val="22346A"/>
                </a:solidFill>
                <a:latin typeface="Arial"/>
              </a:rPr>
            </a:br>
            <a:r>
              <a:rPr lang="es-ES" sz="1200">
                <a:solidFill>
                  <a:srgbClr val="22346A"/>
                </a:solidFill>
                <a:latin typeface="Arial"/>
              </a:rPr>
              <a:t>problemáticas únicamente, como el rostro, el cuello, las ingles y las zonas </a:t>
            </a:r>
            <a:r>
              <a:rPr lang="es-ES" sz="1200" err="1">
                <a:solidFill>
                  <a:srgbClr val="22346A"/>
                </a:solidFill>
                <a:latin typeface="Arial"/>
              </a:rPr>
              <a:t>intertriginosas</a:t>
            </a:r>
            <a:r>
              <a:rPr lang="es-ES" sz="1200">
                <a:solidFill>
                  <a:srgbClr val="22346A"/>
                </a:solidFill>
                <a:latin typeface="Arial"/>
              </a:rPr>
              <a:t>. </a:t>
            </a:r>
          </a:p>
        </p:txBody>
      </p:sp>
      <p:sp>
        <p:nvSpPr>
          <p:cNvPr id="17" name="CuadroTexto 16">
            <a:extLst>
              <a:ext uri="{FF2B5EF4-FFF2-40B4-BE49-F238E27FC236}">
                <a16:creationId xmlns:a16="http://schemas.microsoft.com/office/drawing/2014/main" id="{22DD281B-8528-833A-0CBB-5A780F16CA80}"/>
              </a:ext>
            </a:extLst>
          </p:cNvPr>
          <p:cNvSpPr txBox="1"/>
          <p:nvPr/>
        </p:nvSpPr>
        <p:spPr>
          <a:xfrm>
            <a:off x="6217642" y="8172097"/>
            <a:ext cx="5146727" cy="643589"/>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Contraindicaciones: </a:t>
            </a:r>
            <a:r>
              <a:rPr lang="es-ES" sz="1200">
                <a:solidFill>
                  <a:srgbClr val="22346A"/>
                </a:solidFill>
                <a:latin typeface="Arial"/>
              </a:rPr>
              <a:t>Hipersensibilidad al principio activo o excipientes</a:t>
            </a:r>
          </a:p>
        </p:txBody>
      </p:sp>
      <p:sp>
        <p:nvSpPr>
          <p:cNvPr id="18" name="CuadroTexto 17">
            <a:extLst>
              <a:ext uri="{FF2B5EF4-FFF2-40B4-BE49-F238E27FC236}">
                <a16:creationId xmlns:a16="http://schemas.microsoft.com/office/drawing/2014/main" id="{7DF91EA6-6222-3DD3-9923-14F0BF509440}"/>
              </a:ext>
            </a:extLst>
          </p:cNvPr>
          <p:cNvSpPr txBox="1"/>
          <p:nvPr/>
        </p:nvSpPr>
        <p:spPr>
          <a:xfrm>
            <a:off x="3427349" y="10126872"/>
            <a:ext cx="7937019" cy="324114"/>
          </a:xfrm>
          <a:prstGeom prst="roundRect">
            <a:avLst>
              <a:gd name="adj" fmla="val 26937"/>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Interacciones farmacológicas: </a:t>
            </a:r>
            <a:r>
              <a:rPr lang="es-ES" sz="1200">
                <a:solidFill>
                  <a:srgbClr val="22346A"/>
                </a:solidFill>
                <a:latin typeface="Arial"/>
              </a:rPr>
              <a:t>No esperadas</a:t>
            </a:r>
          </a:p>
        </p:txBody>
      </p:sp>
      <p:sp>
        <p:nvSpPr>
          <p:cNvPr id="20" name="CuadroTexto 19">
            <a:extLst>
              <a:ext uri="{FF2B5EF4-FFF2-40B4-BE49-F238E27FC236}">
                <a16:creationId xmlns:a16="http://schemas.microsoft.com/office/drawing/2014/main" id="{01E681B3-A3E5-13FC-2501-7923AFC2B897}"/>
              </a:ext>
            </a:extLst>
          </p:cNvPr>
          <p:cNvSpPr txBox="1"/>
          <p:nvPr/>
        </p:nvSpPr>
        <p:spPr>
          <a:xfrm>
            <a:off x="6139966" y="10701234"/>
            <a:ext cx="2502765" cy="1284466"/>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b="1">
                <a:solidFill>
                  <a:srgbClr val="22346A"/>
                </a:solidFill>
                <a:latin typeface="Arial"/>
              </a:rPr>
              <a:t>Embarazo: </a:t>
            </a:r>
            <a:r>
              <a:rPr lang="es-ES" sz="1200">
                <a:solidFill>
                  <a:srgbClr val="22346A"/>
                </a:solidFill>
                <a:latin typeface="Arial"/>
              </a:rPr>
              <a:t>preferible evitar </a:t>
            </a:r>
            <a:r>
              <a:rPr lang="es-ES" sz="1200" b="1">
                <a:solidFill>
                  <a:srgbClr val="22346A"/>
                </a:solidFill>
                <a:latin typeface="Arial"/>
              </a:rPr>
              <a:t>Lactancia: </a:t>
            </a:r>
            <a:r>
              <a:rPr lang="es-ES" sz="1200">
                <a:solidFill>
                  <a:srgbClr val="22346A"/>
                </a:solidFill>
                <a:latin typeface="Arial"/>
              </a:rPr>
              <a:t>interrumpir tratamiento o lactancia según beneficio madre/niño</a:t>
            </a:r>
          </a:p>
        </p:txBody>
      </p:sp>
      <p:sp>
        <p:nvSpPr>
          <p:cNvPr id="21" name="CuadroTexto 20">
            <a:extLst>
              <a:ext uri="{FF2B5EF4-FFF2-40B4-BE49-F238E27FC236}">
                <a16:creationId xmlns:a16="http://schemas.microsoft.com/office/drawing/2014/main" id="{D2767682-2980-42CA-0178-B8A5209D80ED}"/>
              </a:ext>
            </a:extLst>
          </p:cNvPr>
          <p:cNvSpPr txBox="1"/>
          <p:nvPr/>
        </p:nvSpPr>
        <p:spPr>
          <a:xfrm>
            <a:off x="8852581" y="10701234"/>
            <a:ext cx="2502765" cy="1284466"/>
          </a:xfrm>
          <a:prstGeom prst="roundRect">
            <a:avLst/>
          </a:prstGeom>
          <a:no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lIns="46800" rIns="46800" bIns="46800" anchor="ctr">
            <a:noAutofit/>
          </a:bodyPr>
          <a:lstStyle/>
          <a:p>
            <a:pPr algn="ctr">
              <a:lnSpc>
                <a:spcPct val="120000"/>
              </a:lnSpc>
              <a:spcAft>
                <a:spcPts val="1200"/>
              </a:spcAft>
              <a:buClr>
                <a:srgbClr val="CAF5A8"/>
              </a:buClr>
              <a:defRPr/>
            </a:pPr>
            <a:r>
              <a:rPr lang="es-ES" sz="1200">
                <a:solidFill>
                  <a:srgbClr val="22346A"/>
                </a:solidFill>
                <a:latin typeface="Arial"/>
              </a:rPr>
              <a:t>Los análisis de FC poblacional muestran que ni los marcadores de la función renal ni los de la función hepática afectaron a la FC de lebrikizumab.</a:t>
            </a:r>
          </a:p>
        </p:txBody>
      </p:sp>
      <p:sp>
        <p:nvSpPr>
          <p:cNvPr id="22" name="CuadroTexto 21">
            <a:extLst>
              <a:ext uri="{FF2B5EF4-FFF2-40B4-BE49-F238E27FC236}">
                <a16:creationId xmlns:a16="http://schemas.microsoft.com/office/drawing/2014/main" id="{4B8FA43C-C1EE-7D89-1232-7F5F23C39F49}"/>
              </a:ext>
            </a:extLst>
          </p:cNvPr>
          <p:cNvSpPr txBox="1"/>
          <p:nvPr/>
        </p:nvSpPr>
        <p:spPr>
          <a:xfrm>
            <a:off x="917165" y="1467714"/>
            <a:ext cx="10025898" cy="3519105"/>
          </a:xfrm>
          <a:prstGeom prst="rect">
            <a:avLst/>
          </a:prstGeom>
          <a:noFill/>
        </p:spPr>
        <p:txBody>
          <a:bodyPr wrap="square" numCol="1">
            <a:spAutoFit/>
          </a:bodyPr>
          <a:lstStyle/>
          <a:p>
            <a:pPr>
              <a:lnSpc>
                <a:spcPct val="120000"/>
              </a:lnSpc>
              <a:spcAft>
                <a:spcPts val="1200"/>
              </a:spcAft>
              <a:buClr>
                <a:srgbClr val="CAF5A8"/>
              </a:buClr>
              <a:defRPr/>
            </a:pPr>
            <a:r>
              <a:rPr lang="es-ES" sz="1200" b="1">
                <a:solidFill>
                  <a:srgbClr val="7A45B8"/>
                </a:solidFill>
                <a:latin typeface="Arial"/>
              </a:rPr>
              <a:t>Mecanismo de acción: </a:t>
            </a:r>
            <a:r>
              <a:rPr lang="es-ES" sz="1200">
                <a:solidFill>
                  <a:srgbClr val="22346A"/>
                </a:solidFill>
                <a:latin typeface="Arial"/>
              </a:rPr>
              <a:t>Anticuerpo monoclonal que se une a la IL-13 con alta afinidad e inhibe selectivamente su señalización</a:t>
            </a:r>
          </a:p>
          <a:p>
            <a:pPr>
              <a:lnSpc>
                <a:spcPct val="120000"/>
              </a:lnSpc>
              <a:spcAft>
                <a:spcPts val="1200"/>
              </a:spcAft>
              <a:buClr>
                <a:srgbClr val="CAF5A8"/>
              </a:buClr>
              <a:defRPr/>
            </a:pPr>
            <a:r>
              <a:rPr lang="es-ES" sz="1200" b="1">
                <a:solidFill>
                  <a:srgbClr val="7A45B8"/>
                </a:solidFill>
                <a:latin typeface="Arial"/>
              </a:rPr>
              <a:t>Indicación: </a:t>
            </a:r>
            <a:r>
              <a:rPr lang="es-ES" sz="1200">
                <a:solidFill>
                  <a:srgbClr val="22346A"/>
                </a:solidFill>
                <a:latin typeface="Arial"/>
              </a:rPr>
              <a:t>DA moderada a grave en adultos y adolescentes a partir de 12 años con un peso corporal ≥ 40 kg </a:t>
            </a:r>
            <a:br>
              <a:rPr lang="es-ES" sz="1200">
                <a:solidFill>
                  <a:srgbClr val="22346A"/>
                </a:solidFill>
                <a:latin typeface="Arial"/>
              </a:rPr>
            </a:br>
            <a:r>
              <a:rPr lang="es-ES" sz="1200">
                <a:solidFill>
                  <a:srgbClr val="22346A"/>
                </a:solidFill>
                <a:latin typeface="Arial"/>
              </a:rPr>
              <a:t>que sean candidatos a una terapia sistémica.</a:t>
            </a:r>
          </a:p>
          <a:p>
            <a:pPr>
              <a:lnSpc>
                <a:spcPct val="120000"/>
              </a:lnSpc>
              <a:spcAft>
                <a:spcPts val="1200"/>
              </a:spcAft>
              <a:buClr>
                <a:srgbClr val="CAF5A8"/>
              </a:buClr>
              <a:defRPr/>
            </a:pPr>
            <a:r>
              <a:rPr lang="es-ES" sz="1200" b="1">
                <a:solidFill>
                  <a:srgbClr val="7A45B8"/>
                </a:solidFill>
                <a:latin typeface="Arial"/>
              </a:rPr>
              <a:t>Presentación: </a:t>
            </a:r>
            <a:r>
              <a:rPr lang="es-ES" sz="1200">
                <a:solidFill>
                  <a:srgbClr val="22346A"/>
                </a:solidFill>
                <a:latin typeface="Arial"/>
              </a:rPr>
              <a:t>Jeringa o pluma precargada con 250 mg lebrikizumab</a:t>
            </a:r>
          </a:p>
          <a:p>
            <a:pPr>
              <a:lnSpc>
                <a:spcPct val="120000"/>
              </a:lnSpc>
              <a:spcAft>
                <a:spcPts val="1200"/>
              </a:spcAft>
              <a:buClr>
                <a:srgbClr val="CAF5A8"/>
              </a:buClr>
              <a:defRPr/>
            </a:pPr>
            <a:r>
              <a:rPr lang="es-ES" sz="1200" b="1">
                <a:solidFill>
                  <a:srgbClr val="7A45B8"/>
                </a:solidFill>
                <a:latin typeface="Arial"/>
              </a:rPr>
              <a:t>Posología</a:t>
            </a:r>
            <a:r>
              <a:rPr lang="es-ES" sz="1200">
                <a:solidFill>
                  <a:srgbClr val="7A45B8"/>
                </a:solidFill>
                <a:latin typeface="Arial"/>
              </a:rPr>
              <a:t>: </a:t>
            </a:r>
            <a:r>
              <a:rPr lang="es-ES" sz="1200">
                <a:solidFill>
                  <a:srgbClr val="22346A"/>
                </a:solidFill>
                <a:latin typeface="Arial"/>
              </a:rPr>
              <a:t>500 mg en semana 0 y 2 + 250 mg c2s hasta semana 16 o 24 + 250 mg c4s en mantenimiento</a:t>
            </a:r>
          </a:p>
          <a:p>
            <a:pPr>
              <a:lnSpc>
                <a:spcPct val="120000"/>
              </a:lnSpc>
              <a:spcAft>
                <a:spcPts val="1200"/>
              </a:spcAft>
              <a:buClr>
                <a:srgbClr val="CAF5A8"/>
              </a:buClr>
              <a:defRPr/>
            </a:pPr>
            <a:r>
              <a:rPr lang="es-ES" sz="1200" b="1">
                <a:solidFill>
                  <a:srgbClr val="7A45B8"/>
                </a:solidFill>
                <a:latin typeface="Arial"/>
              </a:rPr>
              <a:t>Poblaciones especiales: </a:t>
            </a:r>
            <a:r>
              <a:rPr lang="es-ES" sz="1200">
                <a:solidFill>
                  <a:srgbClr val="22346A"/>
                </a:solidFill>
                <a:latin typeface="Arial"/>
              </a:rPr>
              <a:t>No requiere ajuste de dosis según peso, &gt; 65 años o insuficiencia renal/hepática</a:t>
            </a:r>
          </a:p>
          <a:p>
            <a:pPr>
              <a:lnSpc>
                <a:spcPct val="120000"/>
              </a:lnSpc>
              <a:spcAft>
                <a:spcPts val="1200"/>
              </a:spcAft>
              <a:buClr>
                <a:srgbClr val="CAF5A8"/>
              </a:buClr>
              <a:defRPr/>
            </a:pPr>
            <a:r>
              <a:rPr lang="es-ES" sz="1200" b="1">
                <a:solidFill>
                  <a:srgbClr val="7A45B8"/>
                </a:solidFill>
                <a:latin typeface="Arial"/>
              </a:rPr>
              <a:t>Contraindicaciones</a:t>
            </a:r>
            <a:r>
              <a:rPr lang="es-ES" sz="1200" b="1">
                <a:solidFill>
                  <a:srgbClr val="22346A"/>
                </a:solidFill>
                <a:latin typeface="Arial"/>
              </a:rPr>
              <a:t>: </a:t>
            </a:r>
            <a:r>
              <a:rPr lang="es-ES" sz="1200">
                <a:solidFill>
                  <a:srgbClr val="22346A"/>
                </a:solidFill>
                <a:latin typeface="Arial"/>
              </a:rPr>
              <a:t>Hipersensibilidad al principio activo o excipientes</a:t>
            </a:r>
          </a:p>
          <a:p>
            <a:pPr>
              <a:lnSpc>
                <a:spcPct val="120000"/>
              </a:lnSpc>
              <a:spcAft>
                <a:spcPts val="1200"/>
              </a:spcAft>
              <a:buClr>
                <a:srgbClr val="CAF5A8"/>
              </a:buClr>
              <a:defRPr/>
            </a:pPr>
            <a:r>
              <a:rPr lang="es-ES" sz="1200" b="1">
                <a:solidFill>
                  <a:srgbClr val="7A45B8"/>
                </a:solidFill>
                <a:latin typeface="Arial"/>
              </a:rPr>
              <a:t>Interacciones farmacológicas: </a:t>
            </a:r>
            <a:r>
              <a:rPr lang="es-ES" sz="1200">
                <a:solidFill>
                  <a:srgbClr val="22346A"/>
                </a:solidFill>
                <a:latin typeface="Arial"/>
              </a:rPr>
              <a:t>No esperadas</a:t>
            </a:r>
          </a:p>
          <a:p>
            <a:pPr>
              <a:lnSpc>
                <a:spcPct val="120000"/>
              </a:lnSpc>
              <a:spcAft>
                <a:spcPts val="1200"/>
              </a:spcAft>
              <a:buClr>
                <a:srgbClr val="CAF5A8"/>
              </a:buClr>
              <a:defRPr/>
            </a:pPr>
            <a:r>
              <a:rPr lang="es-ES" sz="1200" b="1">
                <a:solidFill>
                  <a:srgbClr val="7A45B8"/>
                </a:solidFill>
                <a:latin typeface="Arial"/>
              </a:rPr>
              <a:t>Vacunación: </a:t>
            </a:r>
            <a:r>
              <a:rPr lang="es-ES" sz="1200">
                <a:solidFill>
                  <a:srgbClr val="22346A"/>
                </a:solidFill>
                <a:latin typeface="Arial"/>
              </a:rPr>
              <a:t>administración simultánea con vacunas inactivadas o sin microorganismos vivos; no con vacunas vivas ni atenuadas</a:t>
            </a:r>
          </a:p>
          <a:p>
            <a:pPr>
              <a:lnSpc>
                <a:spcPct val="120000"/>
              </a:lnSpc>
              <a:spcAft>
                <a:spcPts val="1200"/>
              </a:spcAft>
              <a:buClr>
                <a:srgbClr val="CAF5A8"/>
              </a:buClr>
              <a:defRPr/>
            </a:pPr>
            <a:r>
              <a:rPr lang="es-ES" sz="1200" b="1">
                <a:solidFill>
                  <a:srgbClr val="7A45B8"/>
                </a:solidFill>
                <a:latin typeface="Arial"/>
              </a:rPr>
              <a:t>Embarazo: </a:t>
            </a:r>
            <a:r>
              <a:rPr lang="es-ES" sz="1200">
                <a:solidFill>
                  <a:srgbClr val="22346A"/>
                </a:solidFill>
                <a:latin typeface="Arial"/>
              </a:rPr>
              <a:t>preferible evitar Lactancia. Interrumpir tratamiento o lactancia según beneficio madre/niño</a:t>
            </a:r>
          </a:p>
        </p:txBody>
      </p:sp>
      <p:cxnSp>
        <p:nvCxnSpPr>
          <p:cNvPr id="24" name="Conector recto 23">
            <a:extLst>
              <a:ext uri="{FF2B5EF4-FFF2-40B4-BE49-F238E27FC236}">
                <a16:creationId xmlns:a16="http://schemas.microsoft.com/office/drawing/2014/main" id="{02DBBFF2-58E1-F92F-EDCB-E2F9D4F5E409}"/>
              </a:ext>
            </a:extLst>
          </p:cNvPr>
          <p:cNvCxnSpPr/>
          <p:nvPr/>
        </p:nvCxnSpPr>
        <p:spPr>
          <a:xfrm>
            <a:off x="1007165" y="1796314"/>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1AB1F7CF-E265-8369-168B-C694B2A21814}"/>
              </a:ext>
            </a:extLst>
          </p:cNvPr>
          <p:cNvCxnSpPr/>
          <p:nvPr/>
        </p:nvCxnSpPr>
        <p:spPr>
          <a:xfrm>
            <a:off x="1007165" y="2399288"/>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D6DA266C-4B07-9CC3-7D4B-DF6E880819B3}"/>
              </a:ext>
            </a:extLst>
          </p:cNvPr>
          <p:cNvCxnSpPr/>
          <p:nvPr/>
        </p:nvCxnSpPr>
        <p:spPr>
          <a:xfrm>
            <a:off x="1007165" y="2776975"/>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63FEB8CD-7C0E-BC59-C7FB-90E8F5F41F9F}"/>
              </a:ext>
            </a:extLst>
          </p:cNvPr>
          <p:cNvCxnSpPr/>
          <p:nvPr/>
        </p:nvCxnSpPr>
        <p:spPr>
          <a:xfrm>
            <a:off x="1007165" y="3141409"/>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5392C37-41E3-A322-0C33-E1AA176CCDD9}"/>
              </a:ext>
            </a:extLst>
          </p:cNvPr>
          <p:cNvCxnSpPr/>
          <p:nvPr/>
        </p:nvCxnSpPr>
        <p:spPr>
          <a:xfrm>
            <a:off x="1007165" y="3515783"/>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3FD16C07-2F31-8288-EC87-C4A7930FAB7F}"/>
              </a:ext>
            </a:extLst>
          </p:cNvPr>
          <p:cNvCxnSpPr/>
          <p:nvPr/>
        </p:nvCxnSpPr>
        <p:spPr>
          <a:xfrm>
            <a:off x="1007165" y="3892181"/>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1E7EE9BD-1289-35CD-6B3F-0098A0AF4D9A}"/>
              </a:ext>
            </a:extLst>
          </p:cNvPr>
          <p:cNvCxnSpPr/>
          <p:nvPr/>
        </p:nvCxnSpPr>
        <p:spPr>
          <a:xfrm>
            <a:off x="1007165" y="4245592"/>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5EB36A15-1190-7E48-A758-6E0E229949BC}"/>
              </a:ext>
            </a:extLst>
          </p:cNvPr>
          <p:cNvCxnSpPr/>
          <p:nvPr/>
        </p:nvCxnSpPr>
        <p:spPr>
          <a:xfrm>
            <a:off x="1007165" y="4610027"/>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9FC614EE-BE23-E2E3-9BA9-822DC0FDEC9D}"/>
              </a:ext>
            </a:extLst>
          </p:cNvPr>
          <p:cNvCxnSpPr/>
          <p:nvPr/>
        </p:nvCxnSpPr>
        <p:spPr>
          <a:xfrm>
            <a:off x="1007165" y="4974462"/>
            <a:ext cx="10045148" cy="0"/>
          </a:xfrm>
          <a:prstGeom prst="line">
            <a:avLst/>
          </a:prstGeom>
          <a:ln>
            <a:solidFill>
              <a:srgbClr val="A27D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01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3F9EB73-353A-E820-0F61-E94EB230BD17}"/>
              </a:ext>
            </a:extLst>
          </p:cNvPr>
          <p:cNvGrpSpPr/>
          <p:nvPr/>
        </p:nvGrpSpPr>
        <p:grpSpPr>
          <a:xfrm>
            <a:off x="4304004" y="1303825"/>
            <a:ext cx="3583708" cy="3429429"/>
            <a:chOff x="533758" y="1276460"/>
            <a:chExt cx="5518467" cy="4305080"/>
          </a:xfrm>
        </p:grpSpPr>
        <p:sp>
          <p:nvSpPr>
            <p:cNvPr id="22" name="Rectángulo redondeado 21">
              <a:extLst>
                <a:ext uri="{FF2B5EF4-FFF2-40B4-BE49-F238E27FC236}">
                  <a16:creationId xmlns:a16="http://schemas.microsoft.com/office/drawing/2014/main" id="{C514F813-706E-4364-2897-FF7578C696C2}"/>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Forma, Rectángulo, Cuadrado&#10;&#10;Descripción generada automáticamente">
              <a:extLst>
                <a:ext uri="{FF2B5EF4-FFF2-40B4-BE49-F238E27FC236}">
                  <a16:creationId xmlns:a16="http://schemas.microsoft.com/office/drawing/2014/main" id="{0EBB9CC3-5400-C7D0-12F6-338A24B0C63A}"/>
                </a:ext>
              </a:extLst>
            </p:cNvPr>
            <p:cNvPicPr>
              <a:picLocks noChangeAspect="1"/>
            </p:cNvPicPr>
            <p:nvPr/>
          </p:nvPicPr>
          <p:blipFill>
            <a:blip r:embed="rId3"/>
            <a:stretch>
              <a:fillRect/>
            </a:stretch>
          </p:blipFill>
          <p:spPr>
            <a:xfrm>
              <a:off x="533758" y="1276460"/>
              <a:ext cx="5518467" cy="4305080"/>
            </a:xfrm>
            <a:prstGeom prst="rect">
              <a:avLst/>
            </a:prstGeom>
          </p:spPr>
        </p:pic>
      </p:grpSp>
      <p:grpSp>
        <p:nvGrpSpPr>
          <p:cNvPr id="24" name="Grupo 23">
            <a:extLst>
              <a:ext uri="{FF2B5EF4-FFF2-40B4-BE49-F238E27FC236}">
                <a16:creationId xmlns:a16="http://schemas.microsoft.com/office/drawing/2014/main" id="{01B62A7D-D49B-1796-7C4A-91BF5CFCF11E}"/>
              </a:ext>
            </a:extLst>
          </p:cNvPr>
          <p:cNvGrpSpPr/>
          <p:nvPr/>
        </p:nvGrpSpPr>
        <p:grpSpPr>
          <a:xfrm>
            <a:off x="7997234" y="1290687"/>
            <a:ext cx="3583708" cy="3429429"/>
            <a:chOff x="533758" y="1276460"/>
            <a:chExt cx="5518467" cy="4305080"/>
          </a:xfrm>
        </p:grpSpPr>
        <p:sp>
          <p:nvSpPr>
            <p:cNvPr id="25" name="Rectángulo redondeado 24">
              <a:extLst>
                <a:ext uri="{FF2B5EF4-FFF2-40B4-BE49-F238E27FC236}">
                  <a16:creationId xmlns:a16="http://schemas.microsoft.com/office/drawing/2014/main" id="{1B46AF91-FF82-34C9-1F4B-9A5D5AA0781F}"/>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 name="Imagen 25" descr="Forma, Rectángulo, Cuadrado&#10;&#10;Descripción generada automáticamente">
              <a:extLst>
                <a:ext uri="{FF2B5EF4-FFF2-40B4-BE49-F238E27FC236}">
                  <a16:creationId xmlns:a16="http://schemas.microsoft.com/office/drawing/2014/main" id="{37EEF6D8-ED7A-9991-C127-1564E99F5F49}"/>
                </a:ext>
              </a:extLst>
            </p:cNvPr>
            <p:cNvPicPr>
              <a:picLocks noChangeAspect="1"/>
            </p:cNvPicPr>
            <p:nvPr/>
          </p:nvPicPr>
          <p:blipFill>
            <a:blip r:embed="rId3"/>
            <a:stretch>
              <a:fillRect/>
            </a:stretch>
          </p:blipFill>
          <p:spPr>
            <a:xfrm>
              <a:off x="533758" y="1276460"/>
              <a:ext cx="5518467" cy="4305080"/>
            </a:xfrm>
            <a:prstGeom prst="rect">
              <a:avLst/>
            </a:prstGeom>
          </p:spPr>
        </p:pic>
      </p:grpSp>
      <p:sp>
        <p:nvSpPr>
          <p:cNvPr id="2" name="Título 1">
            <a:extLst>
              <a:ext uri="{FF2B5EF4-FFF2-40B4-BE49-F238E27FC236}">
                <a16:creationId xmlns:a16="http://schemas.microsoft.com/office/drawing/2014/main" id="{FB779E07-CBAD-C718-E407-823448573FA2}"/>
              </a:ext>
            </a:extLst>
          </p:cNvPr>
          <p:cNvSpPr>
            <a:spLocks noGrp="1"/>
          </p:cNvSpPr>
          <p:nvPr>
            <p:ph type="title"/>
          </p:nvPr>
        </p:nvSpPr>
        <p:spPr>
          <a:xfrm>
            <a:off x="541058" y="79513"/>
            <a:ext cx="10710038" cy="903218"/>
          </a:xfrm>
        </p:spPr>
        <p:txBody>
          <a:bodyPr>
            <a:noAutofit/>
          </a:bodyPr>
          <a:lstStyle/>
          <a:p>
            <a:r>
              <a:rPr lang="es-ES" sz="2400"/>
              <a:t>EBGLYSS</a:t>
            </a:r>
            <a:r>
              <a:rPr lang="es-ES" sz="2400" baseline="30000"/>
              <a:t>®</a:t>
            </a:r>
            <a:r>
              <a:rPr lang="es-ES" sz="2400"/>
              <a:t>, un inhibidor selectivo de la IL-13</a:t>
            </a:r>
            <a:r>
              <a:rPr lang="es-ES" sz="2400" baseline="30000"/>
              <a:t>1</a:t>
            </a:r>
            <a:r>
              <a:rPr lang="es-ES" sz="2400"/>
              <a:t> de nueva generación</a:t>
            </a:r>
            <a:r>
              <a:rPr lang="es-ES" sz="2400" baseline="30000"/>
              <a:t>2</a:t>
            </a:r>
            <a:r>
              <a:rPr lang="es-ES" sz="2400"/>
              <a:t> desarrollado para maximizar la eficacia en dermatitis atópica</a:t>
            </a:r>
            <a:r>
              <a:rPr lang="es-ES" sz="2400" baseline="30000"/>
              <a:t>3</a:t>
            </a:r>
          </a:p>
        </p:txBody>
      </p:sp>
      <p:grpSp>
        <p:nvGrpSpPr>
          <p:cNvPr id="6" name="Grupo 5">
            <a:extLst>
              <a:ext uri="{FF2B5EF4-FFF2-40B4-BE49-F238E27FC236}">
                <a16:creationId xmlns:a16="http://schemas.microsoft.com/office/drawing/2014/main" id="{28C0F2CE-D3F5-8FE5-62FE-CF08231D2EE5}"/>
              </a:ext>
            </a:extLst>
          </p:cNvPr>
          <p:cNvGrpSpPr/>
          <p:nvPr/>
        </p:nvGrpSpPr>
        <p:grpSpPr>
          <a:xfrm>
            <a:off x="633593" y="1316842"/>
            <a:ext cx="3583708" cy="3429429"/>
            <a:chOff x="533758" y="1276460"/>
            <a:chExt cx="5518467" cy="4305080"/>
          </a:xfrm>
        </p:grpSpPr>
        <p:sp>
          <p:nvSpPr>
            <p:cNvPr id="7" name="Rectángulo redondeado 6">
              <a:extLst>
                <a:ext uri="{FF2B5EF4-FFF2-40B4-BE49-F238E27FC236}">
                  <a16:creationId xmlns:a16="http://schemas.microsoft.com/office/drawing/2014/main" id="{8C78A42F-E269-9EF5-B3F7-208A1FC33F3D}"/>
                </a:ext>
              </a:extLst>
            </p:cNvPr>
            <p:cNvSpPr/>
            <p:nvPr/>
          </p:nvSpPr>
          <p:spPr>
            <a:xfrm>
              <a:off x="730134" y="1491343"/>
              <a:ext cx="5097109" cy="387531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Forma, Rectángulo, Cuadrado&#10;&#10;Descripción generada automáticamente">
              <a:extLst>
                <a:ext uri="{FF2B5EF4-FFF2-40B4-BE49-F238E27FC236}">
                  <a16:creationId xmlns:a16="http://schemas.microsoft.com/office/drawing/2014/main" id="{9DB9131E-1C9E-B4CA-6989-E9207C04CDED}"/>
                </a:ext>
              </a:extLst>
            </p:cNvPr>
            <p:cNvPicPr>
              <a:picLocks noChangeAspect="1"/>
            </p:cNvPicPr>
            <p:nvPr/>
          </p:nvPicPr>
          <p:blipFill>
            <a:blip r:embed="rId3"/>
            <a:stretch>
              <a:fillRect/>
            </a:stretch>
          </p:blipFill>
          <p:spPr>
            <a:xfrm>
              <a:off x="533758" y="1276460"/>
              <a:ext cx="5518467" cy="4305080"/>
            </a:xfrm>
            <a:prstGeom prst="rect">
              <a:avLst/>
            </a:prstGeom>
          </p:spPr>
        </p:pic>
      </p:grpSp>
      <p:pic>
        <p:nvPicPr>
          <p:cNvPr id="15" name="Imagen 14" descr="Icono&#10;&#10;Descripción generada automáticamente">
            <a:extLst>
              <a:ext uri="{FF2B5EF4-FFF2-40B4-BE49-F238E27FC236}">
                <a16:creationId xmlns:a16="http://schemas.microsoft.com/office/drawing/2014/main" id="{A2009EEA-A994-C0F6-C4B3-81E7F353A4C1}"/>
              </a:ext>
            </a:extLst>
          </p:cNvPr>
          <p:cNvPicPr>
            <a:picLocks noChangeAspect="1"/>
          </p:cNvPicPr>
          <p:nvPr/>
        </p:nvPicPr>
        <p:blipFill>
          <a:blip r:embed="rId4">
            <a:alphaModFix/>
          </a:blip>
          <a:stretch>
            <a:fillRect/>
          </a:stretch>
        </p:blipFill>
        <p:spPr>
          <a:xfrm>
            <a:off x="9329727" y="1078032"/>
            <a:ext cx="918722" cy="918722"/>
          </a:xfrm>
          <a:prstGeom prst="rect">
            <a:avLst/>
          </a:prstGeom>
        </p:spPr>
      </p:pic>
      <p:pic>
        <p:nvPicPr>
          <p:cNvPr id="17" name="Imagen 16" descr="Forma, Círculo&#10;&#10;Descripción generada automáticamente">
            <a:extLst>
              <a:ext uri="{FF2B5EF4-FFF2-40B4-BE49-F238E27FC236}">
                <a16:creationId xmlns:a16="http://schemas.microsoft.com/office/drawing/2014/main" id="{715488C9-AC59-6A34-BEC7-2EA872573A9F}"/>
              </a:ext>
            </a:extLst>
          </p:cNvPr>
          <p:cNvPicPr>
            <a:picLocks noChangeAspect="1"/>
          </p:cNvPicPr>
          <p:nvPr/>
        </p:nvPicPr>
        <p:blipFill>
          <a:blip r:embed="rId5">
            <a:alphaModFix/>
          </a:blip>
          <a:stretch>
            <a:fillRect/>
          </a:stretch>
        </p:blipFill>
        <p:spPr>
          <a:xfrm>
            <a:off x="5636497" y="1078032"/>
            <a:ext cx="918722" cy="918722"/>
          </a:xfrm>
          <a:prstGeom prst="rect">
            <a:avLst/>
          </a:prstGeom>
        </p:spPr>
      </p:pic>
      <p:pic>
        <p:nvPicPr>
          <p:cNvPr id="19" name="Imagen 18" descr="Icono&#10;&#10;Descripción generada automáticamente con confianza media">
            <a:extLst>
              <a:ext uri="{FF2B5EF4-FFF2-40B4-BE49-F238E27FC236}">
                <a16:creationId xmlns:a16="http://schemas.microsoft.com/office/drawing/2014/main" id="{C9C63E23-C74B-616B-FBC7-4606A6AB0AB7}"/>
              </a:ext>
            </a:extLst>
          </p:cNvPr>
          <p:cNvPicPr>
            <a:picLocks noChangeAspect="1"/>
          </p:cNvPicPr>
          <p:nvPr/>
        </p:nvPicPr>
        <p:blipFill>
          <a:blip r:embed="rId6">
            <a:alphaModFix/>
          </a:blip>
          <a:stretch>
            <a:fillRect/>
          </a:stretch>
        </p:blipFill>
        <p:spPr>
          <a:xfrm>
            <a:off x="1966086" y="1078032"/>
            <a:ext cx="918722" cy="918722"/>
          </a:xfrm>
          <a:prstGeom prst="rect">
            <a:avLst/>
          </a:prstGeom>
        </p:spPr>
      </p:pic>
      <p:sp>
        <p:nvSpPr>
          <p:cNvPr id="27" name="CuadroTexto 26">
            <a:extLst>
              <a:ext uri="{FF2B5EF4-FFF2-40B4-BE49-F238E27FC236}">
                <a16:creationId xmlns:a16="http://schemas.microsoft.com/office/drawing/2014/main" id="{7533F9E8-0135-C3BC-1FC9-3E038E61E78C}"/>
              </a:ext>
            </a:extLst>
          </p:cNvPr>
          <p:cNvSpPr txBox="1"/>
          <p:nvPr/>
        </p:nvSpPr>
        <p:spPr>
          <a:xfrm>
            <a:off x="1559976" y="2005550"/>
            <a:ext cx="1777584" cy="400110"/>
          </a:xfrm>
          <a:prstGeom prst="rect">
            <a:avLst/>
          </a:prstGeom>
          <a:noFill/>
        </p:spPr>
        <p:txBody>
          <a:bodyPr wrap="square" rtlCol="0">
            <a:spAutoFit/>
          </a:bodyPr>
          <a:lstStyle/>
          <a:p>
            <a:pPr algn="ctr"/>
            <a:r>
              <a:rPr lang="es-ES" sz="2000" b="1">
                <a:solidFill>
                  <a:srgbClr val="7A45B8"/>
                </a:solidFill>
                <a:latin typeface="Arial" panose="020B0604020202020204" pitchFamily="34" charset="0"/>
                <a:cs typeface="Arial" panose="020B0604020202020204" pitchFamily="34" charset="0"/>
              </a:rPr>
              <a:t>Precisión</a:t>
            </a:r>
          </a:p>
        </p:txBody>
      </p:sp>
      <p:sp>
        <p:nvSpPr>
          <p:cNvPr id="31" name="CuadroTexto 30">
            <a:extLst>
              <a:ext uri="{FF2B5EF4-FFF2-40B4-BE49-F238E27FC236}">
                <a16:creationId xmlns:a16="http://schemas.microsoft.com/office/drawing/2014/main" id="{AB13C66A-AD41-100F-399C-BF37C94E7BA3}"/>
              </a:ext>
            </a:extLst>
          </p:cNvPr>
          <p:cNvSpPr txBox="1"/>
          <p:nvPr/>
        </p:nvSpPr>
        <p:spPr>
          <a:xfrm>
            <a:off x="4770894" y="2005549"/>
            <a:ext cx="2626084" cy="400110"/>
          </a:xfrm>
          <a:prstGeom prst="rect">
            <a:avLst/>
          </a:prstGeom>
          <a:noFill/>
        </p:spPr>
        <p:txBody>
          <a:bodyPr wrap="square" rtlCol="0">
            <a:spAutoFit/>
          </a:bodyPr>
          <a:lstStyle/>
          <a:p>
            <a:pPr algn="ctr"/>
            <a:r>
              <a:rPr lang="es-ES" sz="2000" b="1">
                <a:solidFill>
                  <a:srgbClr val="7A45B8"/>
                </a:solidFill>
                <a:latin typeface="Arial" panose="020B0604020202020204" pitchFamily="34" charset="0"/>
                <a:cs typeface="Arial" panose="020B0604020202020204" pitchFamily="34" charset="0"/>
              </a:rPr>
              <a:t>Control</a:t>
            </a:r>
          </a:p>
        </p:txBody>
      </p:sp>
      <p:sp>
        <p:nvSpPr>
          <p:cNvPr id="33" name="CuadroTexto 32">
            <a:extLst>
              <a:ext uri="{FF2B5EF4-FFF2-40B4-BE49-F238E27FC236}">
                <a16:creationId xmlns:a16="http://schemas.microsoft.com/office/drawing/2014/main" id="{84A6D18F-C7CD-BA0B-D098-D3FDE33B9AFC}"/>
              </a:ext>
            </a:extLst>
          </p:cNvPr>
          <p:cNvSpPr txBox="1"/>
          <p:nvPr/>
        </p:nvSpPr>
        <p:spPr>
          <a:xfrm>
            <a:off x="8678354" y="2005550"/>
            <a:ext cx="2221469" cy="400110"/>
          </a:xfrm>
          <a:prstGeom prst="rect">
            <a:avLst/>
          </a:prstGeom>
          <a:noFill/>
        </p:spPr>
        <p:txBody>
          <a:bodyPr wrap="square" rtlCol="0">
            <a:spAutoFit/>
          </a:bodyPr>
          <a:lstStyle/>
          <a:p>
            <a:pPr algn="ctr"/>
            <a:r>
              <a:rPr lang="es-ES" sz="2000" b="1">
                <a:solidFill>
                  <a:srgbClr val="7A45B8"/>
                </a:solidFill>
                <a:latin typeface="Arial" panose="020B0604020202020204" pitchFamily="34" charset="0"/>
                <a:cs typeface="Arial" panose="020B0604020202020204" pitchFamily="34" charset="0"/>
              </a:rPr>
              <a:t>Posología</a:t>
            </a:r>
          </a:p>
        </p:txBody>
      </p:sp>
      <p:sp>
        <p:nvSpPr>
          <p:cNvPr id="34" name="CuadroTexto 33">
            <a:extLst>
              <a:ext uri="{FF2B5EF4-FFF2-40B4-BE49-F238E27FC236}">
                <a16:creationId xmlns:a16="http://schemas.microsoft.com/office/drawing/2014/main" id="{20519320-7786-5262-2621-36A82598E69E}"/>
              </a:ext>
            </a:extLst>
          </p:cNvPr>
          <p:cNvSpPr txBox="1"/>
          <p:nvPr/>
        </p:nvSpPr>
        <p:spPr>
          <a:xfrm>
            <a:off x="1031446" y="2395438"/>
            <a:ext cx="2881685" cy="1985159"/>
          </a:xfrm>
          <a:prstGeom prst="rect">
            <a:avLst/>
          </a:prstGeom>
          <a:noFill/>
        </p:spPr>
        <p:txBody>
          <a:bodyPr wrap="square" rtlCol="0">
            <a:spAutoFit/>
          </a:bodyPr>
          <a:lstStyle/>
          <a:p>
            <a:pPr marL="1350" marR="0" lvl="0" algn="ctr" defTabSz="914400" rtl="0" eaLnBrk="1" fontAlgn="auto" latinLnBrk="0" hangingPunct="1">
              <a:lnSpc>
                <a:spcPct val="100000"/>
              </a:lnSpc>
              <a:spcBef>
                <a:spcPts val="0"/>
              </a:spcBef>
              <a:spcAft>
                <a:spcPts val="600"/>
              </a:spcAft>
              <a:buClrTx/>
              <a:buSzTx/>
              <a:tabLst/>
              <a:defRPr/>
            </a:pPr>
            <a:r>
              <a:rPr kumimoji="0" lang="es-ES" sz="1200" b="0" i="0" u="none" strike="noStrike" kern="1200" cap="none" spc="0" normalizeH="0" baseline="0" noProof="0">
                <a:ln>
                  <a:noFill/>
                </a:ln>
                <a:solidFill>
                  <a:srgbClr val="22346A"/>
                </a:solidFill>
                <a:effectLst/>
                <a:uLnTx/>
                <a:uFillTx/>
                <a:latin typeface="Arial"/>
                <a:ea typeface="+mn-ea"/>
                <a:cs typeface="+mn-cs"/>
              </a:rPr>
              <a:t>Anticuerpo monoclonal IgG4 </a:t>
            </a:r>
            <a:br>
              <a:rPr kumimoji="0" lang="es-ES" sz="1200" b="0" i="0" u="none" strike="noStrike" kern="1200" cap="none" spc="0" normalizeH="0" baseline="0" noProof="0">
                <a:ln>
                  <a:noFill/>
                </a:ln>
                <a:solidFill>
                  <a:srgbClr val="22346A"/>
                </a:solidFill>
                <a:effectLst/>
                <a:uLnTx/>
                <a:uFillTx/>
                <a:latin typeface="Arial"/>
                <a:ea typeface="+mn-ea"/>
                <a:cs typeface="+mn-cs"/>
              </a:rPr>
            </a:br>
            <a:r>
              <a:rPr kumimoji="0" lang="es-ES" sz="1200" b="1" i="0" u="none" strike="noStrike" kern="1200" cap="none" spc="0" normalizeH="0" baseline="0" noProof="0">
                <a:ln>
                  <a:noFill/>
                </a:ln>
                <a:solidFill>
                  <a:srgbClr val="22346A"/>
                </a:solidFill>
                <a:effectLst/>
                <a:uLnTx/>
                <a:uFillTx/>
                <a:latin typeface="Arial"/>
                <a:ea typeface="+mn-ea"/>
                <a:cs typeface="+mn-cs"/>
              </a:rPr>
              <a:t>selectivo</a:t>
            </a:r>
            <a:r>
              <a:rPr kumimoji="0" lang="es-ES" sz="1200" b="0" i="0" u="none" strike="noStrike" kern="1200" cap="none" spc="0" normalizeH="0" baseline="0" noProof="0">
                <a:ln>
                  <a:noFill/>
                </a:ln>
                <a:solidFill>
                  <a:srgbClr val="22346A"/>
                </a:solidFill>
                <a:effectLst/>
                <a:uLnTx/>
                <a:uFillTx/>
                <a:latin typeface="Arial"/>
                <a:ea typeface="+mn-ea"/>
                <a:cs typeface="+mn-cs"/>
              </a:rPr>
              <a:t> que </a:t>
            </a:r>
            <a:r>
              <a:rPr kumimoji="0" lang="es-ES" sz="1200" b="1" i="0" u="none" strike="noStrike" kern="1200" cap="none" spc="0" normalizeH="0" baseline="0" noProof="0">
                <a:ln>
                  <a:noFill/>
                </a:ln>
                <a:solidFill>
                  <a:srgbClr val="22346A"/>
                </a:solidFill>
                <a:effectLst/>
                <a:uLnTx/>
                <a:uFillTx/>
                <a:latin typeface="Arial"/>
                <a:ea typeface="+mn-ea"/>
                <a:cs typeface="+mn-cs"/>
              </a:rPr>
              <a:t>inhibe la </a:t>
            </a:r>
            <a:br>
              <a:rPr kumimoji="0" lang="es-ES" sz="1200" b="1" i="0" u="none" strike="noStrike" kern="1200" cap="none" spc="0" normalizeH="0" baseline="0" noProof="0">
                <a:ln>
                  <a:noFill/>
                </a:ln>
                <a:solidFill>
                  <a:srgbClr val="22346A"/>
                </a:solidFill>
                <a:effectLst/>
                <a:uLnTx/>
                <a:uFillTx/>
                <a:latin typeface="Arial"/>
                <a:ea typeface="+mn-ea"/>
                <a:cs typeface="+mn-cs"/>
              </a:rPr>
            </a:br>
            <a:r>
              <a:rPr kumimoji="0" lang="es-ES" sz="1200" b="1" i="0" u="none" strike="noStrike" kern="1200" cap="none" spc="0" normalizeH="0" baseline="0" noProof="0">
                <a:ln>
                  <a:noFill/>
                </a:ln>
                <a:solidFill>
                  <a:srgbClr val="22346A"/>
                </a:solidFill>
                <a:effectLst/>
                <a:uLnTx/>
                <a:uFillTx/>
                <a:latin typeface="Arial"/>
                <a:ea typeface="+mn-ea"/>
                <a:cs typeface="+mn-cs"/>
              </a:rPr>
              <a:t>señalización de la IL-13</a:t>
            </a:r>
            <a:r>
              <a:rPr kumimoji="0" lang="es-ES" sz="1200" b="1" i="0" u="none" strike="noStrike" kern="1200" cap="none" spc="0" normalizeH="0" baseline="30000" noProof="0">
                <a:ln>
                  <a:noFill/>
                </a:ln>
                <a:solidFill>
                  <a:srgbClr val="22346A"/>
                </a:solidFill>
                <a:effectLst/>
                <a:uLnTx/>
                <a:uFillTx/>
                <a:latin typeface="Arial"/>
                <a:ea typeface="+mn-ea"/>
                <a:cs typeface="+mn-cs"/>
              </a:rPr>
              <a:t>4</a:t>
            </a:r>
          </a:p>
          <a:p>
            <a:pPr marL="1350" marR="0" lvl="0" algn="ctr" defTabSz="914400" rtl="0" eaLnBrk="1" fontAlgn="auto" latinLnBrk="0" hangingPunct="1">
              <a:lnSpc>
                <a:spcPct val="100000"/>
              </a:lnSpc>
              <a:spcBef>
                <a:spcPts val="0"/>
              </a:spcBef>
              <a:spcAft>
                <a:spcPts val="600"/>
              </a:spcAft>
              <a:buClrTx/>
              <a:buSzTx/>
              <a:tabLst/>
              <a:defRPr/>
            </a:pPr>
            <a:r>
              <a:rPr kumimoji="0" lang="es-ES" sz="1200" b="0" i="0" u="none" strike="noStrike" kern="1200" cap="none" spc="0" normalizeH="0" baseline="0" noProof="0">
                <a:ln>
                  <a:noFill/>
                </a:ln>
                <a:solidFill>
                  <a:srgbClr val="22346A"/>
                </a:solidFill>
                <a:effectLst/>
                <a:uLnTx/>
                <a:uFillTx/>
                <a:latin typeface="Arial"/>
                <a:ea typeface="+mn-ea"/>
                <a:cs typeface="+mn-cs"/>
              </a:rPr>
              <a:t>Se une a la IL-13 con </a:t>
            </a:r>
            <a:r>
              <a:rPr kumimoji="0" lang="es-ES" sz="1200" b="1" i="0" u="none" strike="noStrike" kern="1200" cap="none" spc="0" normalizeH="0" baseline="0" noProof="0">
                <a:ln>
                  <a:noFill/>
                </a:ln>
                <a:solidFill>
                  <a:srgbClr val="22346A"/>
                </a:solidFill>
                <a:effectLst/>
                <a:uLnTx/>
                <a:uFillTx/>
                <a:latin typeface="Arial"/>
                <a:ea typeface="+mn-ea"/>
                <a:cs typeface="+mn-cs"/>
              </a:rPr>
              <a:t>alta afinidad y con una  tasa de disociación lenta</a:t>
            </a:r>
            <a:r>
              <a:rPr kumimoji="0" lang="es-ES" sz="1200" b="1" i="0" u="none" strike="noStrike" kern="1200" cap="none" spc="0" normalizeH="0" baseline="30000" noProof="0">
                <a:ln>
                  <a:noFill/>
                </a:ln>
                <a:solidFill>
                  <a:srgbClr val="22346A"/>
                </a:solidFill>
                <a:effectLst/>
                <a:uLnTx/>
                <a:uFillTx/>
                <a:latin typeface="Arial"/>
                <a:ea typeface="+mn-ea"/>
                <a:cs typeface="+mn-cs"/>
              </a:rPr>
              <a:t>4</a:t>
            </a:r>
          </a:p>
          <a:p>
            <a:pPr marL="1350" marR="0" lvl="0" algn="ctr" defTabSz="914400" rtl="0" eaLnBrk="1" fontAlgn="auto" latinLnBrk="0" hangingPunct="1">
              <a:lnSpc>
                <a:spcPct val="100000"/>
              </a:lnSpc>
              <a:spcBef>
                <a:spcPts val="0"/>
              </a:spcBef>
              <a:spcAft>
                <a:spcPts val="600"/>
              </a:spcAft>
              <a:buClrTx/>
              <a:buSzTx/>
              <a:tabLst/>
              <a:defRPr/>
            </a:pPr>
            <a:r>
              <a:rPr kumimoji="0" lang="es-ES" sz="1200" b="1" i="0" u="none" strike="noStrike" kern="1200" cap="none" spc="0" normalizeH="0" baseline="0" noProof="0">
                <a:ln>
                  <a:noFill/>
                </a:ln>
                <a:solidFill>
                  <a:srgbClr val="22346A"/>
                </a:solidFill>
                <a:effectLst/>
                <a:uLnTx/>
                <a:uFillTx/>
                <a:latin typeface="Arial"/>
                <a:ea typeface="+mn-ea"/>
                <a:cs typeface="+mn-cs"/>
              </a:rPr>
              <a:t>Bloquea</a:t>
            </a:r>
            <a:r>
              <a:rPr kumimoji="0" lang="es-ES" sz="1200" b="0" i="0" u="none" strike="noStrike" kern="1200" cap="none" spc="0" normalizeH="0" baseline="0" noProof="0">
                <a:ln>
                  <a:noFill/>
                </a:ln>
                <a:solidFill>
                  <a:srgbClr val="22346A"/>
                </a:solidFill>
                <a:effectLst/>
                <a:uLnTx/>
                <a:uFillTx/>
                <a:latin typeface="Arial"/>
                <a:ea typeface="+mn-ea"/>
                <a:cs typeface="+mn-cs"/>
              </a:rPr>
              <a:t> la señalización de la IL-13 </a:t>
            </a:r>
            <a:br>
              <a:rPr kumimoji="0" lang="es-ES" sz="1200" b="0" i="0" u="none" strike="noStrike" kern="1200" cap="none" spc="0" normalizeH="0" baseline="0" noProof="0">
                <a:ln>
                  <a:noFill/>
                </a:ln>
                <a:solidFill>
                  <a:srgbClr val="22346A"/>
                </a:solidFill>
                <a:effectLst/>
                <a:uLnTx/>
                <a:uFillTx/>
                <a:latin typeface="Arial"/>
                <a:ea typeface="+mn-ea"/>
                <a:cs typeface="+mn-cs"/>
              </a:rPr>
            </a:br>
            <a:r>
              <a:rPr kumimoji="0" lang="es-ES" sz="1200" b="0" i="0" u="none" strike="noStrike" kern="1200" cap="none" spc="0" normalizeH="0" baseline="0" noProof="0">
                <a:ln>
                  <a:noFill/>
                </a:ln>
                <a:solidFill>
                  <a:srgbClr val="22346A"/>
                </a:solidFill>
                <a:effectLst/>
                <a:uLnTx/>
                <a:uFillTx/>
                <a:latin typeface="Arial"/>
                <a:ea typeface="+mn-ea"/>
                <a:cs typeface="+mn-cs"/>
              </a:rPr>
              <a:t>con </a:t>
            </a:r>
            <a:r>
              <a:rPr kumimoji="0" lang="es-ES" sz="1200" b="1" i="0" u="none" strike="noStrike" kern="1200" cap="none" spc="0" normalizeH="0" baseline="0" noProof="0">
                <a:ln>
                  <a:noFill/>
                </a:ln>
                <a:solidFill>
                  <a:srgbClr val="22346A"/>
                </a:solidFill>
                <a:effectLst/>
                <a:uLnTx/>
                <a:uFillTx/>
                <a:latin typeface="Arial"/>
                <a:ea typeface="+mn-ea"/>
                <a:cs typeface="+mn-cs"/>
              </a:rPr>
              <a:t>alta potencia</a:t>
            </a:r>
            <a:r>
              <a:rPr kumimoji="0" lang="es-ES" sz="1200" b="1" i="0" u="none" strike="noStrike" kern="1200" cap="none" spc="0" normalizeH="0" baseline="30000" noProof="0">
                <a:ln>
                  <a:noFill/>
                </a:ln>
                <a:solidFill>
                  <a:srgbClr val="22346A"/>
                </a:solidFill>
                <a:effectLst/>
                <a:uLnTx/>
                <a:uFillTx/>
                <a:latin typeface="Arial"/>
                <a:ea typeface="+mn-ea"/>
                <a:cs typeface="+mn-cs"/>
              </a:rPr>
              <a:t>4</a:t>
            </a:r>
          </a:p>
          <a:p>
            <a:pPr marL="1350" marR="0" lvl="0" algn="ctr" defTabSz="914400" rtl="0" eaLnBrk="1" fontAlgn="auto" latinLnBrk="0" hangingPunct="1">
              <a:lnSpc>
                <a:spcPct val="100000"/>
              </a:lnSpc>
              <a:spcBef>
                <a:spcPts val="0"/>
              </a:spcBef>
              <a:spcAft>
                <a:spcPts val="600"/>
              </a:spcAft>
              <a:buClrTx/>
              <a:buSzTx/>
              <a:tabLst/>
              <a:defRPr/>
            </a:pPr>
            <a:r>
              <a:rPr kumimoji="0" lang="es-ES" sz="1200" b="1" i="0" u="none" strike="noStrike" kern="1200" cap="none" spc="0" normalizeH="0" baseline="0" noProof="0">
                <a:ln>
                  <a:noFill/>
                </a:ln>
                <a:solidFill>
                  <a:srgbClr val="22346A"/>
                </a:solidFill>
                <a:effectLst/>
                <a:uLnTx/>
                <a:uFillTx/>
                <a:latin typeface="Arial"/>
                <a:ea typeface="+mn-ea"/>
                <a:cs typeface="+mn-cs"/>
              </a:rPr>
              <a:t>No interfiere en la regulación endógena </a:t>
            </a:r>
            <a:r>
              <a:rPr kumimoji="0" lang="es-ES" sz="1200" b="0" i="0" u="none" strike="noStrike" kern="1200" cap="none" spc="0" normalizeH="0" baseline="0" noProof="0">
                <a:ln>
                  <a:noFill/>
                </a:ln>
                <a:solidFill>
                  <a:srgbClr val="22346A"/>
                </a:solidFill>
                <a:effectLst/>
                <a:uLnTx/>
                <a:uFillTx/>
                <a:latin typeface="Arial"/>
                <a:ea typeface="+mn-ea"/>
                <a:cs typeface="+mn-cs"/>
              </a:rPr>
              <a:t>de la IL-13</a:t>
            </a:r>
            <a:r>
              <a:rPr kumimoji="0" lang="es-ES" sz="1200" b="0" i="0" u="none" strike="noStrike" kern="1200" cap="none" spc="0" normalizeH="0" baseline="30000" noProof="0">
                <a:ln>
                  <a:noFill/>
                </a:ln>
                <a:solidFill>
                  <a:srgbClr val="22346A"/>
                </a:solidFill>
                <a:effectLst/>
                <a:uLnTx/>
                <a:uFillTx/>
                <a:latin typeface="Arial"/>
                <a:ea typeface="+mn-ea"/>
                <a:cs typeface="+mn-cs"/>
              </a:rPr>
              <a:t>4</a:t>
            </a:r>
          </a:p>
        </p:txBody>
      </p:sp>
      <p:sp>
        <p:nvSpPr>
          <p:cNvPr id="37" name="CuadroTexto 36">
            <a:extLst>
              <a:ext uri="{FF2B5EF4-FFF2-40B4-BE49-F238E27FC236}">
                <a16:creationId xmlns:a16="http://schemas.microsoft.com/office/drawing/2014/main" id="{B0E640F2-630B-0E34-3A7C-AFE2F561B3C5}"/>
              </a:ext>
            </a:extLst>
          </p:cNvPr>
          <p:cNvSpPr txBox="1"/>
          <p:nvPr/>
        </p:nvSpPr>
        <p:spPr>
          <a:xfrm>
            <a:off x="4744160" y="2395438"/>
            <a:ext cx="2744792" cy="2092881"/>
          </a:xfrm>
          <a:prstGeom prst="rect">
            <a:avLst/>
          </a:prstGeom>
          <a:noFill/>
        </p:spPr>
        <p:txBody>
          <a:bodyPr wrap="square" rtlCol="0">
            <a:spAutoFit/>
          </a:bodyPr>
          <a:lstStyle/>
          <a:p>
            <a:pPr marL="1350" marR="0" lvl="0" algn="ctr" defTabSz="914400" rtl="0" eaLnBrk="1" fontAlgn="auto" latinLnBrk="0" hangingPunct="1">
              <a:lnSpc>
                <a:spcPct val="100000"/>
              </a:lnSpc>
              <a:spcBef>
                <a:spcPts val="0"/>
              </a:spcBef>
              <a:spcAft>
                <a:spcPts val="600"/>
              </a:spcAft>
              <a:buClrTx/>
              <a:buSzTx/>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Rapidez: </a:t>
            </a:r>
            <a:r>
              <a:rPr kumimoji="0" lang="es-ES" sz="1200" b="0" i="0" u="none" strike="noStrike" kern="1200" cap="none" spc="0" normalizeH="0" baseline="0" noProof="0">
                <a:ln>
                  <a:noFill/>
                </a:ln>
                <a:solidFill>
                  <a:srgbClr val="22346A"/>
                </a:solidFill>
                <a:effectLst/>
                <a:uLnTx/>
                <a:uFillTx/>
                <a:latin typeface="Arial"/>
                <a:ea typeface="+mn-ea"/>
                <a:cs typeface="Arial"/>
              </a:rPr>
              <a:t>Alivio del picor </a:t>
            </a:r>
            <a:br>
              <a:rPr kumimoji="0" lang="es-ES" sz="1200" b="0" i="0" u="none" strike="noStrike" kern="1200" cap="none" spc="0" normalizeH="0" baseline="0" noProof="0">
                <a:ln>
                  <a:noFill/>
                </a:ln>
                <a:solidFill>
                  <a:srgbClr val="22346A"/>
                </a:solidFill>
                <a:effectLst/>
                <a:uLnTx/>
                <a:uFillTx/>
                <a:latin typeface="Arial"/>
                <a:ea typeface="+mn-ea"/>
                <a:cs typeface="Arial"/>
              </a:rPr>
            </a:br>
            <a:r>
              <a:rPr kumimoji="0" lang="es-ES" sz="1200" b="0" i="0" u="none" strike="noStrike" kern="1200" cap="none" spc="0" normalizeH="0" baseline="0" noProof="0">
                <a:ln>
                  <a:noFill/>
                </a:ln>
                <a:solidFill>
                  <a:srgbClr val="22346A"/>
                </a:solidFill>
                <a:effectLst/>
                <a:uLnTx/>
                <a:uFillTx/>
                <a:latin typeface="Arial"/>
                <a:ea typeface="+mn-ea"/>
                <a:cs typeface="Arial"/>
              </a:rPr>
              <a:t>desde la semana 2</a:t>
            </a:r>
            <a:r>
              <a:rPr kumimoji="0" lang="es-ES" sz="1200" b="0" i="0" u="none" strike="noStrike" kern="1200" cap="none" spc="0" normalizeH="0" baseline="30000" noProof="0">
                <a:ln>
                  <a:noFill/>
                </a:ln>
                <a:solidFill>
                  <a:srgbClr val="22346A"/>
                </a:solidFill>
                <a:effectLst/>
                <a:uLnTx/>
                <a:uFillTx/>
                <a:latin typeface="Arial"/>
                <a:ea typeface="+mn-ea"/>
                <a:cs typeface="Arial"/>
              </a:rPr>
              <a:t>5</a:t>
            </a:r>
          </a:p>
          <a:p>
            <a:pPr marL="1350" algn="ctr">
              <a:spcAft>
                <a:spcPts val="600"/>
              </a:spcAft>
              <a:defRPr/>
            </a:pPr>
            <a:r>
              <a:rPr kumimoji="0" lang="es-ES" sz="1200" b="1" i="0" u="none" strike="noStrike" kern="1200" cap="none" spc="0" normalizeH="0" baseline="0" noProof="0">
                <a:ln>
                  <a:noFill/>
                </a:ln>
                <a:solidFill>
                  <a:srgbClr val="22346A"/>
                </a:solidFill>
                <a:effectLst/>
                <a:uLnTx/>
                <a:uFillTx/>
                <a:latin typeface="Arial"/>
                <a:ea typeface="+mn-ea"/>
                <a:cs typeface="Arial"/>
              </a:rPr>
              <a:t>Eficacia a corto y largo plazo</a:t>
            </a:r>
            <a:r>
              <a:rPr kumimoji="0" lang="es-ES" sz="1200" b="1" i="0" u="none" strike="noStrike" kern="1200" cap="none" spc="0" normalizeH="0" baseline="30000" noProof="0">
                <a:ln>
                  <a:noFill/>
                </a:ln>
                <a:solidFill>
                  <a:srgbClr val="22346A"/>
                </a:solidFill>
                <a:effectLst/>
                <a:uLnTx/>
                <a:uFillTx/>
                <a:latin typeface="Arial"/>
                <a:ea typeface="+mn-ea"/>
                <a:cs typeface="Arial"/>
              </a:rPr>
              <a:t>5-8</a:t>
            </a:r>
            <a:r>
              <a:rPr kumimoji="0" lang="es-ES" sz="1200" b="1" i="0" u="none" strike="noStrike" kern="1200" cap="none" spc="0" normalizeH="0" baseline="0" noProof="0">
                <a:ln>
                  <a:noFill/>
                </a:ln>
                <a:solidFill>
                  <a:srgbClr val="22346A"/>
                </a:solidFill>
                <a:effectLst/>
                <a:uLnTx/>
                <a:uFillTx/>
                <a:latin typeface="Arial"/>
                <a:ea typeface="+mn-ea"/>
                <a:cs typeface="Arial"/>
              </a:rPr>
              <a:t>: </a:t>
            </a:r>
            <a:br>
              <a:rPr kumimoji="0" lang="es-ES" sz="1200" b="0" i="0" u="none" strike="noStrike" kern="1200" cap="none" spc="0" normalizeH="0" baseline="0" noProof="0">
                <a:ln>
                  <a:noFill/>
                </a:ln>
                <a:solidFill>
                  <a:srgbClr val="22346A"/>
                </a:solidFill>
                <a:effectLst/>
                <a:uLnTx/>
                <a:uFillTx/>
                <a:latin typeface="Arial"/>
                <a:ea typeface="+mn-ea"/>
                <a:cs typeface="Arial"/>
              </a:rPr>
            </a:br>
            <a:r>
              <a:rPr kumimoji="0" lang="es-ES" sz="1200" b="0" i="0" u="none" strike="noStrike" kern="1200" cap="none" spc="0" normalizeH="0" baseline="0" noProof="0">
                <a:ln>
                  <a:noFill/>
                </a:ln>
                <a:solidFill>
                  <a:srgbClr val="22346A"/>
                </a:solidFill>
                <a:effectLst/>
                <a:uLnTx/>
                <a:uFillTx/>
                <a:latin typeface="Arial"/>
                <a:ea typeface="+mn-ea"/>
                <a:cs typeface="Arial"/>
              </a:rPr>
              <a:t>el 82,5% de los pacientes mantiene la respuesta EASI-90 a los dos años</a:t>
            </a:r>
            <a:r>
              <a:rPr kumimoji="0" lang="es-ES" sz="1200" b="0" i="0" u="none" strike="noStrike" kern="1200" cap="none" spc="0" normalizeH="0" baseline="30000" noProof="0">
                <a:ln>
                  <a:noFill/>
                </a:ln>
                <a:solidFill>
                  <a:srgbClr val="22346A"/>
                </a:solidFill>
                <a:effectLst/>
                <a:uLnTx/>
                <a:uFillTx/>
                <a:latin typeface="Arial"/>
                <a:ea typeface="+mn-ea"/>
                <a:cs typeface="Arial"/>
              </a:rPr>
              <a:t>*†8</a:t>
            </a:r>
          </a:p>
          <a:p>
            <a:pPr marL="1350" algn="ctr">
              <a:spcAft>
                <a:spcPts val="600"/>
              </a:spcAft>
              <a:defRPr/>
            </a:pPr>
            <a:r>
              <a:rPr kumimoji="0" lang="es-ES" sz="1200" b="1" i="0" u="none" strike="noStrike" kern="1200" cap="none" spc="0" normalizeH="0" baseline="0" noProof="0">
                <a:ln>
                  <a:noFill/>
                </a:ln>
                <a:solidFill>
                  <a:srgbClr val="22346A"/>
                </a:solidFill>
                <a:effectLst/>
                <a:uLnTx/>
                <a:uFillTx/>
                <a:latin typeface="Arial"/>
                <a:ea typeface="+mn-ea"/>
                <a:cs typeface="Arial"/>
              </a:rPr>
              <a:t>Seguridad: </a:t>
            </a:r>
            <a:r>
              <a:rPr kumimoji="0" lang="es-ES" sz="1200" b="0" i="0" u="none" strike="noStrike" kern="1200" cap="none" spc="0" normalizeH="0" baseline="0" noProof="0">
                <a:ln>
                  <a:noFill/>
                </a:ln>
                <a:solidFill>
                  <a:srgbClr val="22346A"/>
                </a:solidFill>
                <a:effectLst/>
                <a:uLnTx/>
                <a:uFillTx/>
                <a:latin typeface="Arial"/>
                <a:ea typeface="+mn-ea"/>
                <a:cs typeface="Arial"/>
              </a:rPr>
              <a:t>EBGLYSS</a:t>
            </a:r>
            <a:r>
              <a:rPr kumimoji="0" lang="es-ES" sz="1200" b="0" i="0" u="none" strike="noStrike" kern="1200" cap="none" spc="0" normalizeH="0" baseline="30000" noProof="0">
                <a:ln>
                  <a:noFill/>
                </a:ln>
                <a:solidFill>
                  <a:srgbClr val="22346A"/>
                </a:solidFill>
                <a:effectLst/>
                <a:uLnTx/>
                <a:uFillTx/>
                <a:latin typeface="Arial"/>
                <a:ea typeface="+mn-ea"/>
                <a:cs typeface="Arial"/>
              </a:rPr>
              <a:t>®</a:t>
            </a:r>
            <a:r>
              <a:rPr kumimoji="0" lang="es-ES" sz="1200" b="0" i="0" u="none" strike="noStrike" kern="1200" cap="none" spc="0" normalizeH="0" baseline="0" noProof="0">
                <a:ln>
                  <a:noFill/>
                </a:ln>
                <a:solidFill>
                  <a:srgbClr val="22346A"/>
                </a:solidFill>
                <a:effectLst/>
                <a:uLnTx/>
                <a:uFillTx/>
                <a:latin typeface="Arial"/>
                <a:ea typeface="+mn-ea"/>
                <a:cs typeface="Arial"/>
              </a:rPr>
              <a:t> </a:t>
            </a:r>
            <a:br>
              <a:rPr kumimoji="0" lang="es-ES" sz="1200" b="0" i="0" u="none" strike="noStrike" kern="1200" cap="none" spc="0" normalizeH="0" baseline="0" noProof="0">
                <a:ln>
                  <a:noFill/>
                </a:ln>
                <a:solidFill>
                  <a:srgbClr val="22346A"/>
                </a:solidFill>
                <a:effectLst/>
                <a:uLnTx/>
                <a:uFillTx/>
                <a:latin typeface="Arial"/>
                <a:ea typeface="+mn-ea"/>
                <a:cs typeface="Arial"/>
              </a:rPr>
            </a:br>
            <a:r>
              <a:rPr kumimoji="0" lang="es-ES" sz="1200" b="0" i="0" u="none" strike="noStrike" kern="1200" cap="none" spc="0" normalizeH="0" baseline="0" noProof="0">
                <a:ln>
                  <a:noFill/>
                </a:ln>
                <a:solidFill>
                  <a:srgbClr val="22346A"/>
                </a:solidFill>
                <a:effectLst/>
                <a:uLnTx/>
                <a:uFillTx/>
                <a:latin typeface="Arial"/>
                <a:ea typeface="+mn-ea"/>
                <a:cs typeface="Arial"/>
              </a:rPr>
              <a:t>presenta un perfil de seguridad favorable y mantenido a largo plazo en más de más de 1.300 pacientes en sus EECC</a:t>
            </a:r>
            <a:r>
              <a:rPr kumimoji="0" lang="es-ES" sz="1200" b="0" i="0" u="none" strike="noStrike" kern="1200" cap="none" spc="0" normalizeH="0" baseline="30000" noProof="0">
                <a:ln>
                  <a:noFill/>
                </a:ln>
                <a:solidFill>
                  <a:srgbClr val="22346A"/>
                </a:solidFill>
                <a:effectLst/>
                <a:uLnTx/>
                <a:uFillTx/>
                <a:latin typeface="Arial"/>
                <a:ea typeface="+mn-ea"/>
                <a:cs typeface="Arial"/>
              </a:rPr>
              <a:t>9,10</a:t>
            </a:r>
          </a:p>
        </p:txBody>
      </p:sp>
      <p:sp>
        <p:nvSpPr>
          <p:cNvPr id="3" name="Marcador de pie de página 76">
            <a:extLst>
              <a:ext uri="{FF2B5EF4-FFF2-40B4-BE49-F238E27FC236}">
                <a16:creationId xmlns:a16="http://schemas.microsoft.com/office/drawing/2014/main" id="{34C1E987-E0A2-8C0A-0704-5FE5DDBB94B4}"/>
              </a:ext>
            </a:extLst>
          </p:cNvPr>
          <p:cNvSpPr txBox="1">
            <a:spLocks/>
          </p:cNvSpPr>
          <p:nvPr/>
        </p:nvSpPr>
        <p:spPr>
          <a:xfrm>
            <a:off x="1308683" y="5341381"/>
            <a:ext cx="9378891" cy="1363029"/>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solidFill>
                <a:effectLst/>
                <a:uLnTx/>
                <a:uFillTx/>
                <a:latin typeface="Arial"/>
                <a:ea typeface="+mn-ea"/>
                <a:cs typeface="+mn-cs"/>
              </a:rPr>
              <a:t>C2S: </a:t>
            </a:r>
            <a:r>
              <a:rPr kumimoji="0" lang="en-US" sz="600" b="0" i="0" u="none" strike="noStrike" kern="1200" cap="none" spc="0" normalizeH="0" baseline="0" noProof="0" err="1">
                <a:ln>
                  <a:noFill/>
                </a:ln>
                <a:solidFill>
                  <a:srgbClr val="A6A6A6"/>
                </a:solidFill>
                <a:effectLst/>
                <a:uLnTx/>
                <a:uFillTx/>
                <a:latin typeface="Arial"/>
                <a:ea typeface="+mn-ea"/>
                <a:cs typeface="+mn-cs"/>
              </a:rPr>
              <a:t>cada</a:t>
            </a:r>
            <a:r>
              <a:rPr kumimoji="0" lang="en-US" sz="600" b="0" i="0" u="none" strike="noStrike" kern="1200" cap="none" spc="0" normalizeH="0" baseline="0" noProof="0">
                <a:ln>
                  <a:noFill/>
                </a:ln>
                <a:solidFill>
                  <a:srgbClr val="A6A6A6"/>
                </a:solidFill>
                <a:effectLst/>
                <a:uLnTx/>
                <a:uFillTx/>
                <a:latin typeface="Arial"/>
                <a:ea typeface="+mn-ea"/>
                <a:cs typeface="+mn-cs"/>
              </a:rPr>
              <a:t> 2 </a:t>
            </a:r>
            <a:r>
              <a:rPr kumimoji="0" lang="en-US" sz="600" b="0" i="0" u="none" strike="noStrike" kern="1200" cap="none" spc="0" normalizeH="0" baseline="0" noProof="0" err="1">
                <a:ln>
                  <a:noFill/>
                </a:ln>
                <a:solidFill>
                  <a:srgbClr val="A6A6A6"/>
                </a:solidFill>
                <a:effectLst/>
                <a:uLnTx/>
                <a:uFillTx/>
                <a:latin typeface="Arial"/>
                <a:ea typeface="+mn-ea"/>
                <a:cs typeface="+mn-cs"/>
              </a:rPr>
              <a:t>semanas</a:t>
            </a:r>
            <a:r>
              <a:rPr kumimoji="0" lang="en-US" sz="600" b="0" i="0" u="none" strike="noStrike" kern="1200" cap="none" spc="0" normalizeH="0" baseline="0" noProof="0">
                <a:ln>
                  <a:noFill/>
                </a:ln>
                <a:solidFill>
                  <a:srgbClr val="A6A6A6"/>
                </a:solidFill>
                <a:effectLst/>
                <a:uLnTx/>
                <a:uFillTx/>
                <a:latin typeface="Arial"/>
                <a:ea typeface="+mn-ea"/>
                <a:cs typeface="+mn-cs"/>
              </a:rPr>
              <a:t>; DA: dermatitis </a:t>
            </a:r>
            <a:r>
              <a:rPr kumimoji="0" lang="en-US" sz="600" b="0" i="0" u="none" strike="noStrike" kern="1200" cap="none" spc="0" normalizeH="0" baseline="0" noProof="0" err="1">
                <a:ln>
                  <a:noFill/>
                </a:ln>
                <a:solidFill>
                  <a:srgbClr val="A6A6A6"/>
                </a:solidFill>
                <a:effectLst/>
                <a:uLnTx/>
                <a:uFillTx/>
                <a:latin typeface="Arial"/>
                <a:ea typeface="+mn-ea"/>
                <a:cs typeface="+mn-cs"/>
              </a:rPr>
              <a:t>atópica</a:t>
            </a:r>
            <a:r>
              <a:rPr kumimoji="0" lang="en-US" sz="600" b="0" i="0" u="none" strike="noStrike" kern="1200" cap="none" spc="0" normalizeH="0" baseline="0" noProof="0">
                <a:ln>
                  <a:noFill/>
                </a:ln>
                <a:solidFill>
                  <a:srgbClr val="A6A6A6"/>
                </a:solidFill>
                <a:effectLst/>
                <a:uLnTx/>
                <a:uFillTx/>
                <a:latin typeface="Arial"/>
                <a:ea typeface="+mn-ea"/>
                <a:cs typeface="+mn-cs"/>
              </a:rPr>
              <a:t>; EASI: </a:t>
            </a:r>
            <a:r>
              <a:rPr kumimoji="0" lang="en-US" sz="600" b="0" i="0" u="none" strike="noStrike" kern="1200" cap="none" spc="0" normalizeH="0" baseline="0" noProof="0" err="1">
                <a:ln>
                  <a:noFill/>
                </a:ln>
                <a:solidFill>
                  <a:srgbClr val="A6A6A6"/>
                </a:solidFill>
                <a:effectLst/>
                <a:uLnTx/>
                <a:uFillTx/>
                <a:latin typeface="Arial"/>
                <a:ea typeface="+mn-ea"/>
                <a:cs typeface="+mn-cs"/>
              </a:rPr>
              <a:t>índice</a:t>
            </a:r>
            <a:r>
              <a:rPr kumimoji="0" lang="en-US" sz="600" b="0" i="0" u="none" strike="noStrike" kern="1200" cap="none" spc="0" normalizeH="0" baseline="0" noProof="0">
                <a:ln>
                  <a:noFill/>
                </a:ln>
                <a:solidFill>
                  <a:srgbClr val="A6A6A6"/>
                </a:solidFill>
                <a:effectLst/>
                <a:uLnTx/>
                <a:uFillTx/>
                <a:latin typeface="Arial"/>
                <a:ea typeface="+mn-ea"/>
                <a:cs typeface="+mn-cs"/>
              </a:rPr>
              <a:t> de </a:t>
            </a:r>
            <a:r>
              <a:rPr kumimoji="0" lang="en-US" sz="600" b="0" i="0" u="none" strike="noStrike" kern="1200" cap="none" spc="0" normalizeH="0" baseline="0" noProof="0" err="1">
                <a:ln>
                  <a:noFill/>
                </a:ln>
                <a:solidFill>
                  <a:srgbClr val="A6A6A6"/>
                </a:solidFill>
                <a:effectLst/>
                <a:uLnTx/>
                <a:uFillTx/>
                <a:latin typeface="Arial"/>
                <a:ea typeface="+mn-ea"/>
                <a:cs typeface="+mn-cs"/>
              </a:rPr>
              <a:t>gravedad</a:t>
            </a:r>
            <a:r>
              <a:rPr kumimoji="0" lang="en-US" sz="600" b="0" i="0" u="none" strike="noStrike" kern="1200" cap="none" spc="0" normalizeH="0" baseline="0" noProof="0">
                <a:ln>
                  <a:noFill/>
                </a:ln>
                <a:solidFill>
                  <a:srgbClr val="A6A6A6"/>
                </a:solidFill>
                <a:effectLst/>
                <a:uLnTx/>
                <a:uFillTx/>
                <a:latin typeface="Arial"/>
                <a:ea typeface="+mn-ea"/>
                <a:cs typeface="+mn-cs"/>
              </a:rPr>
              <a:t> y </a:t>
            </a:r>
            <a:r>
              <a:rPr kumimoji="0" lang="en-US" sz="600" b="0" i="0" u="none" strike="noStrike" kern="1200" cap="none" spc="0" normalizeH="0" baseline="0" noProof="0" err="1">
                <a:ln>
                  <a:noFill/>
                </a:ln>
                <a:solidFill>
                  <a:srgbClr val="A6A6A6"/>
                </a:solidFill>
                <a:effectLst/>
                <a:uLnTx/>
                <a:uFillTx/>
                <a:latin typeface="Arial"/>
                <a:ea typeface="+mn-ea"/>
                <a:cs typeface="+mn-cs"/>
              </a:rPr>
              <a:t>área</a:t>
            </a:r>
            <a:r>
              <a:rPr kumimoji="0" lang="en-US" sz="600" b="0" i="0" u="none" strike="noStrike" kern="1200" cap="none" spc="0" normalizeH="0" baseline="0" noProof="0">
                <a:ln>
                  <a:noFill/>
                </a:ln>
                <a:solidFill>
                  <a:srgbClr val="A6A6A6"/>
                </a:solidFill>
                <a:effectLst/>
                <a:uLnTx/>
                <a:uFillTx/>
                <a:latin typeface="Arial"/>
                <a:ea typeface="+mn-ea"/>
                <a:cs typeface="+mn-cs"/>
              </a:rPr>
              <a:t> de eczema; EE.CC: </a:t>
            </a:r>
            <a:r>
              <a:rPr kumimoji="0" lang="en-US" sz="600" b="0" i="0" u="none" strike="noStrike" kern="1200" cap="none" spc="0" normalizeH="0" baseline="0" noProof="0" err="1">
                <a:ln>
                  <a:noFill/>
                </a:ln>
                <a:solidFill>
                  <a:srgbClr val="A6A6A6"/>
                </a:solidFill>
                <a:effectLst/>
                <a:uLnTx/>
                <a:uFillTx/>
                <a:latin typeface="Arial"/>
                <a:ea typeface="+mn-ea"/>
                <a:cs typeface="+mn-cs"/>
              </a:rPr>
              <a:t>ensayos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clínicos</a:t>
            </a:r>
            <a:r>
              <a:rPr kumimoji="0" lang="en-US" sz="600" b="0" i="0" u="none" strike="noStrike" kern="1200" cap="none" spc="0" normalizeH="0" baseline="0" noProof="0">
                <a:ln>
                  <a:noFill/>
                </a:ln>
                <a:solidFill>
                  <a:srgbClr val="A6A6A6"/>
                </a:solidFill>
                <a:effectLst/>
                <a:uLnTx/>
                <a:uFillTx/>
                <a:latin typeface="Arial"/>
                <a:ea typeface="+mn-ea"/>
                <a:cs typeface="+mn-cs"/>
              </a:rPr>
              <a:t>; IGA: </a:t>
            </a:r>
            <a:r>
              <a:rPr kumimoji="0" lang="en-US" sz="600" b="0" i="0" u="none" strike="noStrike" kern="1200" cap="none" spc="0" normalizeH="0" baseline="0" noProof="0" err="1">
                <a:ln>
                  <a:noFill/>
                </a:ln>
                <a:solidFill>
                  <a:srgbClr val="A6A6A6"/>
                </a:solidFill>
                <a:effectLst/>
                <a:uLnTx/>
                <a:uFillTx/>
                <a:latin typeface="Arial"/>
                <a:ea typeface="+mn-ea"/>
                <a:cs typeface="+mn-cs"/>
              </a:rPr>
              <a:t>evaluación</a:t>
            </a:r>
            <a:r>
              <a:rPr kumimoji="0" lang="en-US" sz="600" b="0" i="0" u="none" strike="noStrike" kern="1200" cap="none" spc="0" normalizeH="0" baseline="0" noProof="0">
                <a:ln>
                  <a:noFill/>
                </a:ln>
                <a:solidFill>
                  <a:srgbClr val="A6A6A6"/>
                </a:solidFill>
                <a:effectLst/>
                <a:uLnTx/>
                <a:uFillTx/>
                <a:latin typeface="Arial"/>
                <a:ea typeface="+mn-ea"/>
                <a:cs typeface="+mn-cs"/>
              </a:rPr>
              <a:t> global del </a:t>
            </a:r>
            <a:r>
              <a:rPr kumimoji="0" lang="en-US" sz="600" b="0" i="0" u="none" strike="noStrike" kern="1200" cap="none" spc="0" normalizeH="0" baseline="0" noProof="0" err="1">
                <a:ln>
                  <a:noFill/>
                </a:ln>
                <a:solidFill>
                  <a:srgbClr val="A6A6A6"/>
                </a:solidFill>
                <a:effectLst/>
                <a:uLnTx/>
                <a:uFillTx/>
                <a:latin typeface="Arial"/>
                <a:ea typeface="+mn-ea"/>
                <a:cs typeface="+mn-cs"/>
              </a:rPr>
              <a:t>investigador</a:t>
            </a:r>
            <a:r>
              <a:rPr kumimoji="0" lang="en-US" sz="600" b="0" i="0" u="none" strike="noStrike" kern="1200" cap="none" spc="0" normalizeH="0" baseline="0" noProof="0">
                <a:ln>
                  <a:noFill/>
                </a:ln>
                <a:solidFill>
                  <a:srgbClr val="A6A6A6"/>
                </a:solidFill>
                <a:effectLst/>
                <a:uLnTx/>
                <a:uFillTx/>
                <a:latin typeface="Arial"/>
                <a:ea typeface="+mn-ea"/>
                <a:cs typeface="+mn-cs"/>
              </a:rPr>
              <a:t>; IL-13: interleuquina-13.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solidFill>
                <a:effectLst/>
                <a:uLnTx/>
                <a:uFillTx/>
                <a:latin typeface="Arial"/>
                <a:ea typeface="+mn-ea"/>
                <a:cs typeface="+mn-cs"/>
              </a:rPr>
              <a:t>*En </a:t>
            </a:r>
            <a:r>
              <a:rPr kumimoji="0" lang="en-US" sz="600" b="0" i="0" u="none" strike="noStrike" kern="1200" cap="none" spc="0" normalizeH="0" baseline="0" noProof="0" err="1">
                <a:ln>
                  <a:noFill/>
                </a:ln>
                <a:solidFill>
                  <a:srgbClr val="A6A6A6"/>
                </a:solidFill>
                <a:effectLst/>
                <a:uLnTx/>
                <a:uFillTx/>
                <a:latin typeface="Arial"/>
                <a:ea typeface="+mn-ea"/>
                <a:cs typeface="+mn-cs"/>
              </a:rPr>
              <a:t>pacientes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respondedores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pacientes</a:t>
            </a:r>
            <a:r>
              <a:rPr kumimoji="0" lang="en-US" sz="600" b="0" i="0" u="none" strike="noStrike" kern="1200" cap="none" spc="0" normalizeH="0" baseline="0" noProof="0">
                <a:ln>
                  <a:noFill/>
                </a:ln>
                <a:solidFill>
                  <a:srgbClr val="A6A6A6"/>
                </a:solidFill>
                <a:effectLst/>
                <a:uLnTx/>
                <a:uFillTx/>
                <a:latin typeface="Arial"/>
                <a:ea typeface="+mn-ea"/>
                <a:cs typeface="+mn-cs"/>
              </a:rPr>
              <a:t> que </a:t>
            </a:r>
            <a:r>
              <a:rPr kumimoji="0" lang="en-US" sz="600" b="0" i="0" u="none" strike="noStrike" kern="1200" cap="none" spc="0" normalizeH="0" baseline="0" noProof="0" err="1">
                <a:ln>
                  <a:noFill/>
                </a:ln>
                <a:solidFill>
                  <a:srgbClr val="A6A6A6"/>
                </a:solidFill>
                <a:effectLst/>
                <a:uLnTx/>
                <a:uFillTx/>
                <a:latin typeface="Arial"/>
                <a:ea typeface="+mn-ea"/>
                <a:cs typeface="+mn-cs"/>
              </a:rPr>
              <a:t>lograron</a:t>
            </a:r>
            <a:r>
              <a:rPr kumimoji="0" lang="en-US" sz="600" b="0" i="0" u="none" strike="noStrike" kern="1200" cap="none" spc="0" normalizeH="0" baseline="0" noProof="0">
                <a:ln>
                  <a:noFill/>
                </a:ln>
                <a:solidFill>
                  <a:srgbClr val="A6A6A6"/>
                </a:solidFill>
                <a:effectLst/>
                <a:uLnTx/>
                <a:uFillTx/>
                <a:latin typeface="Arial"/>
                <a:ea typeface="+mn-ea"/>
                <a:cs typeface="+mn-cs"/>
              </a:rPr>
              <a:t> EASI-75 o IGA 0/1 con </a:t>
            </a:r>
            <a:r>
              <a:rPr kumimoji="0" lang="en-US" sz="600" b="0" i="0" u="none" strike="noStrike" kern="1200" cap="none" spc="0" normalizeH="0" baseline="0" noProof="0" err="1">
                <a:ln>
                  <a:noFill/>
                </a:ln>
                <a:solidFill>
                  <a:srgbClr val="A6A6A6"/>
                </a:solidFill>
                <a:effectLst/>
                <a:uLnTx/>
                <a:uFillTx/>
                <a:latin typeface="Arial"/>
                <a:ea typeface="+mn-ea"/>
                <a:cs typeface="+mn-cs"/>
              </a:rPr>
              <a:t>una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reducción</a:t>
            </a:r>
            <a:r>
              <a:rPr kumimoji="0" lang="en-US" sz="600" b="0" i="0" u="none" strike="noStrike" kern="1200" cap="none" spc="0" normalizeH="0" baseline="0" noProof="0">
                <a:ln>
                  <a:noFill/>
                </a:ln>
                <a:solidFill>
                  <a:srgbClr val="A6A6A6"/>
                </a:solidFill>
                <a:effectLst/>
                <a:uLnTx/>
                <a:uFillTx/>
                <a:latin typeface="Arial"/>
                <a:ea typeface="+mn-ea"/>
                <a:cs typeface="+mn-cs"/>
              </a:rPr>
              <a:t> ≥2 puntos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la </a:t>
            </a:r>
            <a:r>
              <a:rPr kumimoji="0" lang="en-US" sz="600" b="0" i="0" u="none" strike="noStrike" kern="1200" cap="none" spc="0" normalizeH="0" baseline="0" noProof="0" err="1">
                <a:ln>
                  <a:noFill/>
                </a:ln>
                <a:solidFill>
                  <a:srgbClr val="A6A6A6"/>
                </a:solidFill>
                <a:effectLst/>
                <a:uLnTx/>
                <a:uFillTx/>
                <a:latin typeface="Arial"/>
                <a:ea typeface="+mn-ea"/>
                <a:cs typeface="+mn-cs"/>
              </a:rPr>
              <a:t>semana</a:t>
            </a:r>
            <a:r>
              <a:rPr kumimoji="0" lang="en-US" sz="600" b="0" i="0" u="none" strike="noStrike" kern="1200" cap="none" spc="0" normalizeH="0" baseline="0" noProof="0">
                <a:ln>
                  <a:noFill/>
                </a:ln>
                <a:solidFill>
                  <a:srgbClr val="A6A6A6"/>
                </a:solidFill>
                <a:effectLst/>
                <a:uLnTx/>
                <a:uFillTx/>
                <a:latin typeface="Arial"/>
                <a:ea typeface="+mn-ea"/>
                <a:cs typeface="+mn-cs"/>
              </a:rPr>
              <a:t> 16 sin </a:t>
            </a:r>
            <a:r>
              <a:rPr kumimoji="0" lang="en-US" sz="600" b="0" i="0" u="none" strike="noStrike" kern="1200" cap="none" spc="0" normalizeH="0" baseline="0" noProof="0" err="1">
                <a:ln>
                  <a:noFill/>
                </a:ln>
                <a:solidFill>
                  <a:srgbClr val="A6A6A6"/>
                </a:solidFill>
                <a:effectLst/>
                <a:uLnTx/>
                <a:uFillTx/>
                <a:latin typeface="Arial"/>
                <a:ea typeface="+mn-ea"/>
                <a:cs typeface="+mn-cs"/>
              </a:rPr>
              <a:t>medicación</a:t>
            </a:r>
            <a:r>
              <a:rPr kumimoji="0" lang="en-US" sz="600" b="0" i="0" u="none" strike="noStrike" kern="1200" cap="none" spc="0" normalizeH="0" baseline="0" noProof="0">
                <a:ln>
                  <a:noFill/>
                </a:ln>
                <a:solidFill>
                  <a:srgbClr val="A6A6A6"/>
                </a:solidFill>
                <a:effectLst/>
                <a:uLnTx/>
                <a:uFillTx/>
                <a:latin typeface="Arial"/>
                <a:ea typeface="+mn-ea"/>
                <a:cs typeface="+mn-cs"/>
              </a:rPr>
              <a:t> de </a:t>
            </a:r>
            <a:r>
              <a:rPr kumimoji="0" lang="en-US" sz="600" b="0" i="0" u="none" strike="noStrike" kern="1200" cap="none" spc="0" normalizeH="0" baseline="0" noProof="0" err="1">
                <a:ln>
                  <a:noFill/>
                </a:ln>
                <a:solidFill>
                  <a:srgbClr val="A6A6A6"/>
                </a:solidFill>
                <a:effectLst/>
                <a:uLnTx/>
                <a:uFillTx/>
                <a:latin typeface="Arial"/>
                <a:ea typeface="+mn-ea"/>
                <a:cs typeface="+mn-cs"/>
              </a:rPr>
              <a:t>rescate</a:t>
            </a:r>
            <a:r>
              <a:rPr kumimoji="0" lang="en-US" sz="600" b="0" i="0" u="none" strike="noStrike" kern="1200" cap="none" spc="0" normalizeH="0" baseline="0" noProof="0">
                <a:ln>
                  <a:noFill/>
                </a:ln>
                <a:solidFill>
                  <a:srgbClr val="A6A6A6"/>
                </a:solidFill>
                <a:effectLst/>
                <a:uLnTx/>
                <a:uFillTx/>
                <a:latin typeface="Arial"/>
                <a:ea typeface="+mn-ea"/>
                <a:cs typeface="+mn-cs"/>
              </a:rPr>
              <a:t>). p&lt;0,001 vs. placebo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la Semana 16</a:t>
            </a:r>
            <a:r>
              <a:rPr kumimoji="0" lang="en-US" sz="600" b="0" i="0" u="none" strike="noStrike" kern="1200" cap="none" spc="0" normalizeH="0" baseline="30000" noProof="0">
                <a:ln>
                  <a:noFill/>
                </a:ln>
                <a:solidFill>
                  <a:srgbClr val="A6A6A6"/>
                </a:solidFill>
                <a:effectLst/>
                <a:uLnTx/>
                <a:uFillTx/>
                <a:latin typeface="Arial"/>
                <a:ea typeface="+mn-ea"/>
                <a:cs typeface="+mn-cs"/>
              </a:rPr>
              <a:t>6</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30000" noProof="0">
                <a:ln>
                  <a:noFill/>
                </a:ln>
                <a:solidFill>
                  <a:srgbClr val="A6A6A6"/>
                </a:solidFill>
                <a:effectLst/>
                <a:uLnTx/>
                <a:uFillTx/>
                <a:latin typeface="Arial"/>
                <a:ea typeface="+mn-ea"/>
                <a:cs typeface="+mn-cs"/>
              </a:rPr>
              <a:t>†</a:t>
            </a:r>
            <a:r>
              <a:rPr kumimoji="0" lang="en-US" sz="600" b="0" i="0" u="none" strike="noStrike" kern="1200" cap="none" spc="0" normalizeH="0" baseline="0" noProof="0" err="1">
                <a:ln>
                  <a:noFill/>
                </a:ln>
                <a:solidFill>
                  <a:srgbClr val="A6A6A6"/>
                </a:solidFill>
                <a:effectLst/>
                <a:uLnTx/>
                <a:uFillTx/>
                <a:latin typeface="Arial"/>
                <a:ea typeface="+mn-ea"/>
                <a:cs typeface="+mn-cs"/>
              </a:rPr>
              <a:t>Después</a:t>
            </a:r>
            <a:r>
              <a:rPr kumimoji="0" lang="en-US" sz="600" b="0" i="0" u="none" strike="noStrike" kern="1200" cap="none" spc="0" normalizeH="0" baseline="0" noProof="0">
                <a:ln>
                  <a:noFill/>
                </a:ln>
                <a:solidFill>
                  <a:srgbClr val="A6A6A6"/>
                </a:solidFill>
                <a:effectLst/>
                <a:uLnTx/>
                <a:uFillTx/>
                <a:latin typeface="Arial"/>
                <a:ea typeface="+mn-ea"/>
                <a:cs typeface="+mn-cs"/>
              </a:rPr>
              <a:t> de un </a:t>
            </a:r>
            <a:r>
              <a:rPr kumimoji="0" lang="en-US" sz="600" b="0" i="0" u="none" strike="noStrike" kern="1200" cap="none" spc="0" normalizeH="0" baseline="0" noProof="0" err="1">
                <a:ln>
                  <a:noFill/>
                </a:ln>
                <a:solidFill>
                  <a:srgbClr val="A6A6A6"/>
                </a:solidFill>
                <a:effectLst/>
                <a:uLnTx/>
                <a:uFillTx/>
                <a:latin typeface="Arial"/>
                <a:ea typeface="+mn-ea"/>
                <a:cs typeface="+mn-cs"/>
              </a:rPr>
              <a:t>período</a:t>
            </a:r>
            <a:r>
              <a:rPr kumimoji="0" lang="en-US" sz="600" b="0" i="0" u="none" strike="noStrike" kern="1200" cap="none" spc="0" normalizeH="0" baseline="0" noProof="0">
                <a:ln>
                  <a:noFill/>
                </a:ln>
                <a:solidFill>
                  <a:srgbClr val="A6A6A6"/>
                </a:solidFill>
                <a:effectLst/>
                <a:uLnTx/>
                <a:uFillTx/>
                <a:latin typeface="Arial"/>
                <a:ea typeface="+mn-ea"/>
                <a:cs typeface="+mn-cs"/>
              </a:rPr>
              <a:t> de </a:t>
            </a:r>
            <a:r>
              <a:rPr kumimoji="0" lang="en-US" sz="600" b="0" i="0" u="none" strike="noStrike" kern="1200" cap="none" spc="0" normalizeH="0" baseline="0" noProof="0" err="1">
                <a:ln>
                  <a:noFill/>
                </a:ln>
                <a:solidFill>
                  <a:srgbClr val="A6A6A6"/>
                </a:solidFill>
                <a:effectLst/>
                <a:uLnTx/>
                <a:uFillTx/>
                <a:latin typeface="Arial"/>
                <a:ea typeface="+mn-ea"/>
                <a:cs typeface="+mn-cs"/>
              </a:rPr>
              <a:t>inducción</a:t>
            </a:r>
            <a:r>
              <a:rPr kumimoji="0" lang="en-US" sz="600" b="0" i="0" u="none" strike="noStrike" kern="1200" cap="none" spc="0" normalizeH="0" baseline="0" noProof="0">
                <a:ln>
                  <a:noFill/>
                </a:ln>
                <a:solidFill>
                  <a:srgbClr val="A6A6A6"/>
                </a:solidFill>
                <a:effectLst/>
                <a:uLnTx/>
                <a:uFillTx/>
                <a:latin typeface="Arial"/>
                <a:ea typeface="+mn-ea"/>
                <a:cs typeface="+mn-cs"/>
              </a:rPr>
              <a:t> con </a:t>
            </a:r>
            <a:r>
              <a:rPr kumimoji="0" lang="en-US" sz="600" b="0" i="0" u="none" strike="noStrike" kern="1200" cap="none" spc="0" normalizeH="0" baseline="0" noProof="0" err="1">
                <a:ln>
                  <a:noFill/>
                </a:ln>
                <a:solidFill>
                  <a:srgbClr val="A6A6A6"/>
                </a:solidFill>
                <a:effectLst/>
                <a:uLnTx/>
                <a:uFillTx/>
                <a:latin typeface="Arial"/>
                <a:ea typeface="+mn-ea"/>
                <a:cs typeface="+mn-cs"/>
              </a:rPr>
              <a:t>administraciones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cada</a:t>
            </a:r>
            <a:r>
              <a:rPr kumimoji="0" lang="en-US" sz="600" b="0" i="0" u="none" strike="noStrike" kern="1200" cap="none" spc="0" normalizeH="0" baseline="0" noProof="0">
                <a:ln>
                  <a:noFill/>
                </a:ln>
                <a:solidFill>
                  <a:srgbClr val="A6A6A6"/>
                </a:solidFill>
                <a:effectLst/>
                <a:uLnTx/>
                <a:uFillTx/>
                <a:latin typeface="Arial"/>
                <a:ea typeface="+mn-ea"/>
                <a:cs typeface="+mn-cs"/>
              </a:rPr>
              <a:t> 2 </a:t>
            </a:r>
            <a:r>
              <a:rPr kumimoji="0" lang="en-US" sz="600" b="0" i="0" u="none" strike="noStrike" kern="1200" cap="none" spc="0" normalizeH="0" baseline="0" noProof="0" err="1">
                <a:ln>
                  <a:noFill/>
                </a:ln>
                <a:solidFill>
                  <a:srgbClr val="A6A6A6"/>
                </a:solidFill>
                <a:effectLst/>
                <a:uLnTx/>
                <a:uFillTx/>
                <a:latin typeface="Arial"/>
                <a:ea typeface="+mn-ea"/>
                <a:cs typeface="+mn-cs"/>
              </a:rPr>
              <a:t>semanas</a:t>
            </a:r>
            <a:r>
              <a:rPr kumimoji="0" lang="en-US" sz="600" b="0" i="0" u="none" strike="noStrike" kern="1200" cap="none" spc="0" normalizeH="0" baseline="0" noProof="0">
                <a:ln>
                  <a:noFill/>
                </a:ln>
                <a:solidFill>
                  <a:srgbClr val="A6A6A6"/>
                </a:solidFill>
                <a:effectLst/>
                <a:uLnTx/>
                <a:uFillTx/>
                <a:latin typeface="Arial"/>
                <a:ea typeface="+mn-ea"/>
                <a:cs typeface="+mn-cs"/>
              </a:rPr>
              <a:t> de 16 semanas</a:t>
            </a:r>
            <a:r>
              <a:rPr kumimoji="0" lang="en-US" sz="600" b="0" i="0" u="none" strike="noStrike" kern="1200" cap="none" spc="0" normalizeH="0" baseline="30000" noProof="0">
                <a:ln>
                  <a:noFill/>
                </a:ln>
                <a:solidFill>
                  <a:srgbClr val="A6A6A6"/>
                </a:solidFill>
                <a:effectLst/>
                <a:uLnTx/>
                <a:uFillTx/>
                <a:latin typeface="Arial"/>
                <a:ea typeface="+mn-ea"/>
                <a:cs typeface="+mn-cs"/>
              </a:rPr>
              <a:t>6</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30000" noProof="0">
                <a:ln>
                  <a:noFill/>
                </a:ln>
                <a:solidFill>
                  <a:srgbClr val="A6A6A6"/>
                </a:solidFill>
                <a:effectLst/>
                <a:uLnTx/>
                <a:uFillTx/>
                <a:latin typeface="Arial"/>
                <a:ea typeface="+mn-ea"/>
                <a:cs typeface="+mn-cs"/>
              </a:rPr>
              <a:t>$</a:t>
            </a:r>
            <a:r>
              <a:rPr kumimoji="0" lang="en-US" sz="600" b="0" i="0" u="none" strike="noStrike" kern="1200" cap="none" spc="0" normalizeH="0" baseline="0" noProof="0" err="1">
                <a:ln>
                  <a:noFill/>
                </a:ln>
                <a:solidFill>
                  <a:srgbClr val="A6A6A6"/>
                </a:solidFill>
                <a:effectLst/>
                <a:uLnTx/>
                <a:uFillTx/>
                <a:latin typeface="Arial"/>
                <a:ea typeface="+mn-ea"/>
                <a:cs typeface="+mn-cs"/>
              </a:rPr>
              <a:t>Único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biológico</a:t>
            </a:r>
            <a:r>
              <a:rPr kumimoji="0" lang="en-US" sz="600" b="0" i="0" u="none" strike="noStrike" kern="1200" cap="none" spc="0" normalizeH="0" baseline="0" noProof="0">
                <a:ln>
                  <a:noFill/>
                </a:ln>
                <a:solidFill>
                  <a:srgbClr val="A6A6A6"/>
                </a:solidFill>
                <a:effectLst/>
                <a:uLnTx/>
                <a:uFillTx/>
                <a:latin typeface="Arial"/>
                <a:ea typeface="+mn-ea"/>
                <a:cs typeface="+mn-cs"/>
              </a:rPr>
              <a:t> para la dermatitis </a:t>
            </a:r>
            <a:r>
              <a:rPr kumimoji="0" lang="en-US" sz="600" b="0" i="0" u="none" strike="noStrike" kern="1200" cap="none" spc="0" normalizeH="0" baseline="0" noProof="0" err="1">
                <a:ln>
                  <a:noFill/>
                </a:ln>
                <a:solidFill>
                  <a:srgbClr val="A6A6A6"/>
                </a:solidFill>
                <a:effectLst/>
                <a:uLnTx/>
                <a:uFillTx/>
                <a:latin typeface="Arial"/>
                <a:ea typeface="+mn-ea"/>
                <a:cs typeface="+mn-cs"/>
              </a:rPr>
              <a:t>atópica</a:t>
            </a:r>
            <a:r>
              <a:rPr kumimoji="0" lang="en-US" sz="600" b="0" i="0" u="none" strike="noStrike" kern="1200" cap="none" spc="0" normalizeH="0" baseline="0" noProof="0">
                <a:ln>
                  <a:noFill/>
                </a:ln>
                <a:solidFill>
                  <a:srgbClr val="A6A6A6"/>
                </a:solidFill>
                <a:effectLst/>
                <a:uLnTx/>
                <a:uFillTx/>
                <a:latin typeface="Arial"/>
                <a:ea typeface="+mn-ea"/>
                <a:cs typeface="+mn-cs"/>
              </a:rPr>
              <a:t> con </a:t>
            </a:r>
            <a:r>
              <a:rPr kumimoji="0" lang="en-US" sz="600" b="0" i="0" u="none" strike="noStrike" kern="1200" cap="none" spc="0" normalizeH="0" baseline="0" noProof="0" err="1">
                <a:ln>
                  <a:noFill/>
                </a:ln>
                <a:solidFill>
                  <a:srgbClr val="A6A6A6"/>
                </a:solidFill>
                <a:effectLst/>
                <a:uLnTx/>
                <a:uFillTx/>
                <a:latin typeface="Arial"/>
                <a:ea typeface="+mn-ea"/>
                <a:cs typeface="+mn-cs"/>
              </a:rPr>
              <a:t>dosis</a:t>
            </a:r>
            <a:r>
              <a:rPr kumimoji="0" lang="en-US" sz="600" b="0" i="0" u="none" strike="noStrike" kern="1200" cap="none" spc="0" normalizeH="0" baseline="0" noProof="0">
                <a:ln>
                  <a:noFill/>
                </a:ln>
                <a:solidFill>
                  <a:srgbClr val="A6A6A6"/>
                </a:solidFill>
                <a:effectLst/>
                <a:uLnTx/>
                <a:uFillTx/>
                <a:latin typeface="Arial"/>
                <a:ea typeface="+mn-ea"/>
                <a:cs typeface="+mn-cs"/>
              </a:rPr>
              <a:t> de </a:t>
            </a:r>
            <a:r>
              <a:rPr kumimoji="0" lang="en-US" sz="600" b="0" i="0" u="none" strike="noStrike" kern="1200" cap="none" spc="0" normalizeH="0" baseline="0" noProof="0" err="1">
                <a:ln>
                  <a:noFill/>
                </a:ln>
                <a:solidFill>
                  <a:srgbClr val="A6A6A6"/>
                </a:solidFill>
                <a:effectLst/>
                <a:uLnTx/>
                <a:uFillTx/>
                <a:latin typeface="Arial"/>
                <a:ea typeface="+mn-ea"/>
                <a:cs typeface="+mn-cs"/>
              </a:rPr>
              <a:t>mantenimiento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cada</a:t>
            </a:r>
            <a:r>
              <a:rPr kumimoji="0" lang="en-US" sz="600" b="0" i="0" u="none" strike="noStrike" kern="1200" cap="none" spc="0" normalizeH="0" baseline="0" noProof="0">
                <a:ln>
                  <a:noFill/>
                </a:ln>
                <a:solidFill>
                  <a:srgbClr val="A6A6A6"/>
                </a:solidFill>
                <a:effectLst/>
                <a:uLnTx/>
                <a:uFillTx/>
                <a:latin typeface="Arial"/>
                <a:ea typeface="+mn-ea"/>
                <a:cs typeface="+mn-cs"/>
              </a:rPr>
              <a:t> 4 </a:t>
            </a:r>
            <a:r>
              <a:rPr kumimoji="0" lang="en-US" sz="600" b="0" i="0" u="none" strike="noStrike" kern="1200" cap="none" spc="0" normalizeH="0" baseline="0" noProof="0" err="1">
                <a:ln>
                  <a:noFill/>
                </a:ln>
                <a:solidFill>
                  <a:srgbClr val="A6A6A6"/>
                </a:solidFill>
                <a:effectLst/>
                <a:uLnTx/>
                <a:uFillTx/>
                <a:latin typeface="Arial"/>
                <a:ea typeface="+mn-ea"/>
                <a:cs typeface="+mn-cs"/>
              </a:rPr>
              <a:t>semanas</a:t>
            </a:r>
            <a:r>
              <a:rPr kumimoji="0" lang="en-US" sz="600" b="0" i="0" u="none" strike="noStrike" kern="1200" cap="none" spc="0" normalizeH="0" baseline="0" noProof="0">
                <a:ln>
                  <a:noFill/>
                </a:ln>
                <a:solidFill>
                  <a:srgbClr val="A6A6A6"/>
                </a:solidFill>
                <a:effectLst/>
                <a:uLnTx/>
                <a:uFillTx/>
                <a:latin typeface="Arial"/>
                <a:ea typeface="+mn-ea"/>
                <a:cs typeface="+mn-cs"/>
              </a:rPr>
              <a:t> para </a:t>
            </a:r>
            <a:r>
              <a:rPr kumimoji="0" lang="en-US" sz="600" b="0" i="0" u="none" strike="noStrike" kern="1200" cap="none" spc="0" normalizeH="0" baseline="0" noProof="0" err="1">
                <a:ln>
                  <a:noFill/>
                </a:ln>
                <a:solidFill>
                  <a:srgbClr val="A6A6A6"/>
                </a:solidFill>
                <a:effectLst/>
                <a:uLnTx/>
                <a:uFillTx/>
                <a:latin typeface="Arial"/>
                <a:ea typeface="+mn-ea"/>
                <a:cs typeface="+mn-cs"/>
              </a:rPr>
              <a:t>adultos</a:t>
            </a:r>
            <a:r>
              <a:rPr kumimoji="0" lang="en-US" sz="600" b="0" i="0" u="none" strike="noStrike" kern="1200" cap="none" spc="0" normalizeH="0" baseline="0" noProof="0">
                <a:ln>
                  <a:noFill/>
                </a:ln>
                <a:solidFill>
                  <a:srgbClr val="A6A6A6"/>
                </a:solidFill>
                <a:effectLst/>
                <a:uLnTx/>
                <a:uFillTx/>
                <a:latin typeface="Arial"/>
                <a:ea typeface="+mn-ea"/>
                <a:cs typeface="+mn-cs"/>
              </a:rPr>
              <a:t> y </a:t>
            </a:r>
            <a:r>
              <a:rPr kumimoji="0" lang="en-US" sz="600" b="0" i="0" u="none" strike="noStrike" kern="1200" cap="none" spc="0" normalizeH="0" baseline="0" noProof="0" err="1">
                <a:ln>
                  <a:noFill/>
                </a:ln>
                <a:solidFill>
                  <a:srgbClr val="A6A6A6"/>
                </a:solidFill>
                <a:effectLst/>
                <a:uLnTx/>
                <a:uFillTx/>
                <a:latin typeface="Arial"/>
                <a:ea typeface="+mn-ea"/>
                <a:cs typeface="+mn-cs"/>
              </a:rPr>
              <a:t>adolescentes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mayores</a:t>
            </a:r>
            <a:r>
              <a:rPr kumimoji="0" lang="en-US" sz="600" b="0" i="0" u="none" strike="noStrike" kern="1200" cap="none" spc="0" normalizeH="0" baseline="0" noProof="0">
                <a:ln>
                  <a:noFill/>
                </a:ln>
                <a:solidFill>
                  <a:srgbClr val="A6A6A6"/>
                </a:solidFill>
                <a:effectLst/>
                <a:uLnTx/>
                <a:uFillTx/>
                <a:latin typeface="Arial"/>
                <a:ea typeface="+mn-ea"/>
                <a:cs typeface="+mn-cs"/>
              </a:rPr>
              <a:t> de 12 </a:t>
            </a:r>
            <a:r>
              <a:rPr kumimoji="0" lang="en-US" sz="600" b="0" i="0" u="none" strike="noStrike" kern="1200" cap="none" spc="0" normalizeH="0" baseline="0" noProof="0" err="1">
                <a:ln>
                  <a:noFill/>
                </a:ln>
                <a:solidFill>
                  <a:srgbClr val="A6A6A6"/>
                </a:solidFill>
                <a:effectLst/>
                <a:uLnTx/>
                <a:uFillTx/>
                <a:latin typeface="Arial"/>
                <a:ea typeface="+mn-ea"/>
                <a:cs typeface="+mn-cs"/>
              </a:rPr>
              <a:t>años</a:t>
            </a:r>
            <a:r>
              <a:rPr kumimoji="0" lang="en-US" sz="600" b="0" i="0" u="none" strike="noStrike" kern="1200" cap="none" spc="0" normalizeH="0" baseline="0" noProof="0">
                <a:ln>
                  <a:noFill/>
                </a:ln>
                <a:solidFill>
                  <a:srgbClr val="A6A6A6"/>
                </a:solidFill>
                <a:effectLst/>
                <a:uLnTx/>
                <a:uFillTx/>
                <a:latin typeface="Arial"/>
                <a:ea typeface="+mn-ea"/>
                <a:cs typeface="+mn-cs"/>
              </a:rPr>
              <a:t> y de al </a:t>
            </a:r>
            <a:r>
              <a:rPr kumimoji="0" lang="en-US" sz="600" b="0" i="0" u="none" strike="noStrike" kern="1200" cap="none" spc="0" normalizeH="0" baseline="0" noProof="0" err="1">
                <a:ln>
                  <a:noFill/>
                </a:ln>
                <a:solidFill>
                  <a:srgbClr val="A6A6A6"/>
                </a:solidFill>
                <a:effectLst/>
                <a:uLnTx/>
                <a:uFillTx/>
                <a:latin typeface="Arial"/>
                <a:ea typeface="+mn-ea"/>
                <a:cs typeface="+mn-cs"/>
              </a:rPr>
              <a:t>menos</a:t>
            </a:r>
            <a:r>
              <a:rPr kumimoji="0" lang="en-US" sz="600" b="0" i="0" u="none" strike="noStrike" kern="1200" cap="none" spc="0" normalizeH="0" baseline="0" noProof="0">
                <a:ln>
                  <a:noFill/>
                </a:ln>
                <a:solidFill>
                  <a:srgbClr val="A6A6A6"/>
                </a:solidFill>
                <a:effectLst/>
                <a:uLnTx/>
                <a:uFillTx/>
                <a:latin typeface="Arial"/>
                <a:ea typeface="+mn-ea"/>
                <a:cs typeface="+mn-cs"/>
              </a:rPr>
              <a:t> 40 kg</a:t>
            </a:r>
            <a:r>
              <a:rPr kumimoji="0" lang="en-US" sz="600" b="0" i="0" u="none" strike="noStrike" kern="1200" cap="none" spc="0" normalizeH="0" baseline="30000" noProof="0">
                <a:ln>
                  <a:noFill/>
                </a:ln>
                <a:solidFill>
                  <a:srgbClr val="A6A6A6"/>
                </a:solidFill>
                <a:effectLst/>
                <a:uLnTx/>
                <a:uFillTx/>
                <a:latin typeface="Arial"/>
                <a:ea typeface="+mn-ea"/>
                <a:cs typeface="+mn-cs"/>
              </a:rPr>
              <a:t>1,11,12</a:t>
            </a:r>
            <a:r>
              <a:rPr kumimoji="0" lang="en-US" sz="600" b="0" i="0" u="none" strike="noStrike" kern="1200" cap="none" spc="0" normalizeH="0" baseline="0" noProof="0">
                <a:ln>
                  <a:noFill/>
                </a:ln>
                <a:solidFill>
                  <a:srgbClr val="A6A6A6"/>
                </a:solidFill>
                <a:effectLst/>
                <a:uLnTx/>
                <a:uFillTx/>
                <a:latin typeface="Arial"/>
                <a:ea typeface="+mn-ea"/>
                <a:cs typeface="+mn-cs"/>
              </a:rPr>
              <a:t>.</a:t>
            </a:r>
            <a:endParaRPr lang="en-US" sz="600">
              <a:solidFill>
                <a:srgbClr val="A6A6A6"/>
              </a:solidFill>
              <a:latin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A6A6A6"/>
                </a:solidFill>
                <a:effectLst/>
                <a:uLnTx/>
                <a:uFillTx/>
                <a:latin typeface="Arial"/>
                <a:ea typeface="+mn-ea"/>
                <a:cs typeface="+mn-cs"/>
              </a:rPr>
              <a:t>1. </a:t>
            </a:r>
            <a:r>
              <a:rPr kumimoji="0" lang="en-US" sz="600" b="0" i="0" u="none" strike="noStrike" kern="1200" cap="none" spc="0" normalizeH="0" baseline="0" noProof="0" err="1">
                <a:ln>
                  <a:noFill/>
                </a:ln>
                <a:solidFill>
                  <a:srgbClr val="A6A6A6"/>
                </a:solidFill>
                <a:effectLst/>
                <a:uLnTx/>
                <a:uFillTx/>
                <a:latin typeface="Arial"/>
                <a:ea typeface="+mn-ea"/>
                <a:cs typeface="+mn-cs"/>
              </a:rPr>
              <a:t>Ficha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técnica</a:t>
            </a:r>
            <a:r>
              <a:rPr kumimoji="0" lang="en-US" sz="600" b="0" i="0" u="none" strike="noStrike" kern="1200" cap="none" spc="0" normalizeH="0" baseline="0" noProof="0">
                <a:ln>
                  <a:noFill/>
                </a:ln>
                <a:solidFill>
                  <a:srgbClr val="A6A6A6"/>
                </a:solidFill>
                <a:effectLst/>
                <a:uLnTx/>
                <a:uFillTx/>
                <a:latin typeface="Arial"/>
                <a:ea typeface="+mn-ea"/>
                <a:cs typeface="+mn-cs"/>
              </a:rPr>
              <a:t> de EBGLYSS</a:t>
            </a:r>
            <a:r>
              <a:rPr kumimoji="0" lang="en-US" sz="600" b="0" i="0" u="none" strike="noStrike" kern="1200" cap="none" spc="0" normalizeH="0" baseline="30000" noProof="0">
                <a:ln>
                  <a:noFill/>
                </a:ln>
                <a:solidFill>
                  <a:srgbClr val="A6A6A6"/>
                </a:solidFill>
                <a:effectLst/>
                <a:uLnTx/>
                <a:uFillTx/>
                <a:latin typeface="Arial"/>
                <a:ea typeface="+mn-ea"/>
                <a:cs typeface="+mn-cs"/>
              </a:rPr>
              <a:t>®</a:t>
            </a:r>
            <a:r>
              <a:rPr kumimoji="0" lang="en-US" sz="600" b="0" i="0" u="none" strike="noStrike" kern="1200" cap="none" spc="0" normalizeH="0" baseline="0" noProof="0">
                <a:ln>
                  <a:noFill/>
                </a:ln>
                <a:solidFill>
                  <a:srgbClr val="A6A6A6"/>
                </a:solidFill>
                <a:effectLst/>
                <a:uLnTx/>
                <a:uFillTx/>
                <a:latin typeface="Arial"/>
                <a:ea typeface="+mn-ea"/>
                <a:cs typeface="+mn-cs"/>
              </a:rPr>
              <a:t> (lebrikizumab). Disponible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https://cima.aemps.es/cima/dochtml/ft/1231765007/FT_1231765007.html. Último </a:t>
            </a:r>
            <a:r>
              <a:rPr kumimoji="0" lang="en-US" sz="600" b="0" i="0" u="none" strike="noStrike" kern="1200" cap="none" spc="0" normalizeH="0" baseline="0" noProof="0" err="1">
                <a:ln>
                  <a:noFill/>
                </a:ln>
                <a:solidFill>
                  <a:srgbClr val="A6A6A6"/>
                </a:solidFill>
                <a:effectLst/>
                <a:uLnTx/>
                <a:uFillTx/>
                <a:latin typeface="Arial"/>
                <a:ea typeface="+mn-ea"/>
                <a:cs typeface="+mn-cs"/>
              </a:rPr>
              <a:t>acceso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septiembre</a:t>
            </a:r>
            <a:r>
              <a:rPr kumimoji="0" lang="en-US" sz="600" b="0" i="0" u="none" strike="noStrike" kern="1200" cap="none" spc="0" normalizeH="0" baseline="0" noProof="0">
                <a:ln>
                  <a:noFill/>
                </a:ln>
                <a:solidFill>
                  <a:srgbClr val="A6A6A6"/>
                </a:solidFill>
                <a:effectLst/>
                <a:uLnTx/>
                <a:uFillTx/>
                <a:latin typeface="Arial"/>
                <a:ea typeface="+mn-ea"/>
                <a:cs typeface="+mn-cs"/>
              </a:rPr>
              <a:t> 2024; 2. Los </a:t>
            </a:r>
            <a:r>
              <a:rPr kumimoji="0" lang="en-US" sz="600" b="0" i="0" u="none" strike="noStrike" kern="1200" cap="none" spc="0" normalizeH="0" baseline="0" noProof="0" err="1">
                <a:ln>
                  <a:noFill/>
                </a:ln>
                <a:solidFill>
                  <a:srgbClr val="A6A6A6"/>
                </a:solidFill>
                <a:effectLst/>
                <a:uLnTx/>
                <a:uFillTx/>
                <a:latin typeface="Arial"/>
                <a:ea typeface="+mn-ea"/>
                <a:cs typeface="+mn-cs"/>
              </a:rPr>
              <a:t>fármacos</a:t>
            </a:r>
            <a:r>
              <a:rPr kumimoji="0" lang="en-US" sz="600" b="0" i="0" u="none" strike="noStrike" kern="1200" cap="none" spc="0" normalizeH="0" baseline="0" noProof="0">
                <a:ln>
                  <a:noFill/>
                </a:ln>
                <a:solidFill>
                  <a:srgbClr val="A6A6A6"/>
                </a:solidFill>
                <a:effectLst/>
                <a:uLnTx/>
                <a:uFillTx/>
                <a:latin typeface="Arial"/>
                <a:ea typeface="+mn-ea"/>
                <a:cs typeface="+mn-cs"/>
              </a:rPr>
              <a:t> del </a:t>
            </a:r>
            <a:r>
              <a:rPr kumimoji="0" lang="en-US" sz="600" b="0" i="0" u="none" strike="noStrike" kern="1200" cap="none" spc="0" normalizeH="0" baseline="0" noProof="0" err="1">
                <a:ln>
                  <a:noFill/>
                </a:ln>
                <a:solidFill>
                  <a:srgbClr val="A6A6A6"/>
                </a:solidFill>
                <a:effectLst/>
                <a:uLnTx/>
                <a:uFillTx/>
                <a:latin typeface="Arial"/>
                <a:ea typeface="+mn-ea"/>
                <a:cs typeface="+mn-cs"/>
              </a:rPr>
              <a:t>futuro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ya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están</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aquí</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más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precisos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más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eficaces</a:t>
            </a:r>
            <a:r>
              <a:rPr kumimoji="0" lang="en-US" sz="600" b="0" i="0" u="none" strike="noStrike" kern="1200" cap="none" spc="0" normalizeH="0" baseline="0" noProof="0">
                <a:ln>
                  <a:noFill/>
                </a:ln>
                <a:solidFill>
                  <a:srgbClr val="A6A6A6"/>
                </a:solidFill>
                <a:effectLst/>
                <a:uLnTx/>
                <a:uFillTx/>
                <a:latin typeface="Arial"/>
                <a:ea typeface="+mn-ea"/>
                <a:cs typeface="+mn-cs"/>
              </a:rPr>
              <a:t> y con </a:t>
            </a:r>
            <a:r>
              <a:rPr kumimoji="0" lang="en-US" sz="600" b="0" i="0" u="none" strike="noStrike" kern="1200" cap="none" spc="0" normalizeH="0" baseline="0" noProof="0" err="1">
                <a:ln>
                  <a:noFill/>
                </a:ln>
                <a:solidFill>
                  <a:srgbClr val="A6A6A6"/>
                </a:solidFill>
                <a:effectLst/>
                <a:uLnTx/>
                <a:uFillTx/>
                <a:latin typeface="Arial"/>
                <a:ea typeface="+mn-ea"/>
                <a:cs typeface="+mn-cs"/>
              </a:rPr>
              <a:t>menos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efectos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secundarios</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Reportaje</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Farma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industria</a:t>
            </a:r>
            <a:r>
              <a:rPr kumimoji="0" lang="en-US" sz="600" b="0" i="0" u="none" strike="noStrike" kern="1200" cap="none" spc="0" normalizeH="0" baseline="0" noProof="0">
                <a:ln>
                  <a:noFill/>
                </a:ln>
                <a:solidFill>
                  <a:srgbClr val="A6A6A6"/>
                </a:solidFill>
                <a:effectLst/>
                <a:uLnTx/>
                <a:uFillTx/>
                <a:latin typeface="Arial"/>
                <a:ea typeface="+mn-ea"/>
                <a:cs typeface="+mn-cs"/>
              </a:rPr>
              <a:t> [internet]. Disponible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https://www.farmaindustria.es/web/reportaje/los-farmacos-del-futuro-ya-estan-aqui-mas-precisos-mas-eficaces-y-con-menos-efectos-secundarios/. Último </a:t>
            </a:r>
            <a:r>
              <a:rPr kumimoji="0" lang="en-US" sz="600" b="0" i="0" u="none" strike="noStrike" kern="1200" cap="none" spc="0" normalizeH="0" baseline="0" noProof="0" err="1">
                <a:ln>
                  <a:noFill/>
                </a:ln>
                <a:solidFill>
                  <a:srgbClr val="A6A6A6"/>
                </a:solidFill>
                <a:effectLst/>
                <a:uLnTx/>
                <a:uFillTx/>
                <a:latin typeface="Arial"/>
                <a:ea typeface="+mn-ea"/>
                <a:cs typeface="+mn-cs"/>
              </a:rPr>
              <a:t>acceso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septiembre</a:t>
            </a:r>
            <a:r>
              <a:rPr kumimoji="0" lang="en-US" sz="600" b="0" i="0" u="none" strike="noStrike" kern="1200" cap="none" spc="0" normalizeH="0" baseline="0" noProof="0">
                <a:ln>
                  <a:noFill/>
                </a:ln>
                <a:solidFill>
                  <a:srgbClr val="A6A6A6"/>
                </a:solidFill>
                <a:effectLst/>
                <a:uLnTx/>
                <a:uFillTx/>
                <a:latin typeface="Arial"/>
                <a:ea typeface="+mn-ea"/>
                <a:cs typeface="+mn-cs"/>
              </a:rPr>
              <a:t> 2024; 3. Gonçalves F, Freitas E, Torres T. Selective IL-13 inhibitors for the treatment of atopic dermatitis. Drugs Context. 2021;10:2021-1-7; 4. </a:t>
            </a:r>
            <a:r>
              <a:rPr kumimoji="0" lang="en-US" sz="600" b="0" i="0" u="none" strike="noStrike" kern="1200" cap="none" spc="0" normalizeH="0" baseline="0" noProof="0" err="1">
                <a:ln>
                  <a:noFill/>
                </a:ln>
                <a:solidFill>
                  <a:srgbClr val="A6A6A6"/>
                </a:solidFill>
                <a:effectLst/>
                <a:uLnTx/>
                <a:uFillTx/>
                <a:latin typeface="Arial"/>
                <a:ea typeface="+mn-ea"/>
                <a:cs typeface="+mn-cs"/>
              </a:rPr>
              <a:t>Okragly</a:t>
            </a:r>
            <a:r>
              <a:rPr kumimoji="0" lang="en-US" sz="600" b="0" i="0" u="none" strike="noStrike" kern="1200" cap="none" spc="0" normalizeH="0" baseline="0" noProof="0">
                <a:ln>
                  <a:noFill/>
                </a:ln>
                <a:solidFill>
                  <a:srgbClr val="A6A6A6"/>
                </a:solidFill>
                <a:effectLst/>
                <a:uLnTx/>
                <a:uFillTx/>
                <a:latin typeface="Arial"/>
                <a:ea typeface="+mn-ea"/>
                <a:cs typeface="+mn-cs"/>
              </a:rPr>
              <a:t> AJ, </a:t>
            </a:r>
            <a:r>
              <a:rPr kumimoji="0" lang="en-US" sz="600" b="0" i="0" u="none" strike="noStrike" kern="1200" cap="none" spc="0" normalizeH="0" baseline="0" noProof="0" err="1">
                <a:ln>
                  <a:noFill/>
                </a:ln>
                <a:solidFill>
                  <a:srgbClr val="A6A6A6"/>
                </a:solidFill>
                <a:effectLst/>
                <a:uLnTx/>
                <a:uFillTx/>
                <a:latin typeface="Arial"/>
                <a:ea typeface="+mn-ea"/>
                <a:cs typeface="+mn-cs"/>
              </a:rPr>
              <a:t>Ryuzoji</a:t>
            </a:r>
            <a:r>
              <a:rPr kumimoji="0" lang="en-US" sz="600" b="0" i="0" u="none" strike="noStrike" kern="1200" cap="none" spc="0" normalizeH="0" baseline="0" noProof="0">
                <a:ln>
                  <a:noFill/>
                </a:ln>
                <a:solidFill>
                  <a:srgbClr val="A6A6A6"/>
                </a:solidFill>
                <a:effectLst/>
                <a:uLnTx/>
                <a:uFillTx/>
                <a:latin typeface="Arial"/>
                <a:ea typeface="+mn-ea"/>
                <a:cs typeface="+mn-cs"/>
              </a:rPr>
              <a:t> A, </a:t>
            </a:r>
            <a:r>
              <a:rPr kumimoji="0" lang="en-US" sz="600" b="0" i="0" u="none" strike="noStrike" kern="1200" cap="none" spc="0" normalizeH="0" baseline="0" noProof="0" err="1">
                <a:ln>
                  <a:noFill/>
                </a:ln>
                <a:solidFill>
                  <a:srgbClr val="A6A6A6"/>
                </a:solidFill>
                <a:effectLst/>
                <a:uLnTx/>
                <a:uFillTx/>
                <a:latin typeface="Arial"/>
                <a:ea typeface="+mn-ea"/>
                <a:cs typeface="+mn-cs"/>
              </a:rPr>
              <a:t>Wulur</a:t>
            </a:r>
            <a:r>
              <a:rPr kumimoji="0" lang="en-US" sz="600" b="0" i="0" u="none" strike="noStrike" kern="1200" cap="none" spc="0" normalizeH="0" baseline="0" noProof="0">
                <a:ln>
                  <a:noFill/>
                </a:ln>
                <a:solidFill>
                  <a:srgbClr val="A6A6A6"/>
                </a:solidFill>
                <a:effectLst/>
                <a:uLnTx/>
                <a:uFillTx/>
                <a:latin typeface="Arial"/>
                <a:ea typeface="+mn-ea"/>
                <a:cs typeface="+mn-cs"/>
              </a:rPr>
              <a:t> I, Daniels M, Van Horn RD, Patel CN, et al. Binding, Neutralization and Internalization of the Interleukin-13 Antibody, Lebrikizumab. Dermatol </a:t>
            </a:r>
            <a:r>
              <a:rPr kumimoji="0" lang="en-US" sz="600" b="0" i="0" u="none" strike="noStrike" kern="1200" cap="none" spc="0" normalizeH="0" baseline="0" noProof="0" err="1">
                <a:ln>
                  <a:noFill/>
                </a:ln>
                <a:solidFill>
                  <a:srgbClr val="A6A6A6"/>
                </a:solidFill>
                <a:effectLst/>
                <a:uLnTx/>
                <a:uFillTx/>
                <a:latin typeface="Arial"/>
                <a:ea typeface="+mn-ea"/>
                <a:cs typeface="+mn-cs"/>
              </a:rPr>
              <a:t>Ther</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Heidelb</a:t>
            </a:r>
            <a:r>
              <a:rPr kumimoji="0" lang="en-US" sz="600" b="0" i="0" u="none" strike="noStrike" kern="1200" cap="none" spc="0" normalizeH="0" baseline="0" noProof="0">
                <a:ln>
                  <a:noFill/>
                </a:ln>
                <a:solidFill>
                  <a:srgbClr val="A6A6A6"/>
                </a:solidFill>
                <a:effectLst/>
                <a:uLnTx/>
                <a:uFillTx/>
                <a:latin typeface="Arial"/>
                <a:ea typeface="+mn-ea"/>
                <a:cs typeface="+mn-cs"/>
              </a:rPr>
              <a:t>). 2023;13(7):1535-47; 5. Silverberg JI, Guttman-</a:t>
            </a:r>
            <a:r>
              <a:rPr kumimoji="0" lang="en-US" sz="600" b="0" i="0" u="none" strike="noStrike" kern="1200" cap="none" spc="0" normalizeH="0" baseline="0" noProof="0" err="1">
                <a:ln>
                  <a:noFill/>
                </a:ln>
                <a:solidFill>
                  <a:srgbClr val="A6A6A6"/>
                </a:solidFill>
                <a:effectLst/>
                <a:uLnTx/>
                <a:uFillTx/>
                <a:latin typeface="Arial"/>
                <a:ea typeface="+mn-ea"/>
                <a:cs typeface="+mn-cs"/>
              </a:rPr>
              <a:t>Yassky</a:t>
            </a:r>
            <a:r>
              <a:rPr kumimoji="0" lang="en-US" sz="600" b="0" i="0" u="none" strike="noStrike" kern="1200" cap="none" spc="0" normalizeH="0" baseline="0" noProof="0">
                <a:ln>
                  <a:noFill/>
                </a:ln>
                <a:solidFill>
                  <a:srgbClr val="A6A6A6"/>
                </a:solidFill>
                <a:effectLst/>
                <a:uLnTx/>
                <a:uFillTx/>
                <a:latin typeface="Arial"/>
                <a:ea typeface="+mn-ea"/>
                <a:cs typeface="+mn-cs"/>
              </a:rPr>
              <a:t> E, Thaci D, Irvine AD, Stein Gold L, Blauvelt A, et al. Two Phase 3 Trials of Lebrikizumab for Moderate-to-Severe Atopic Dermatitis. N Engl J Med. 2023;388(12):1080-91; 6. Blauvelt A, Thyssen JP, Guttman-</a:t>
            </a:r>
            <a:r>
              <a:rPr kumimoji="0" lang="en-US" sz="600" b="0" i="0" u="none" strike="noStrike" kern="1200" cap="none" spc="0" normalizeH="0" baseline="0" noProof="0" err="1">
                <a:ln>
                  <a:noFill/>
                </a:ln>
                <a:solidFill>
                  <a:srgbClr val="A6A6A6"/>
                </a:solidFill>
                <a:effectLst/>
                <a:uLnTx/>
                <a:uFillTx/>
                <a:latin typeface="Arial"/>
                <a:ea typeface="+mn-ea"/>
                <a:cs typeface="+mn-cs"/>
              </a:rPr>
              <a:t>Yassky</a:t>
            </a:r>
            <a:r>
              <a:rPr kumimoji="0" lang="en-US" sz="600" b="0" i="0" u="none" strike="noStrike" kern="1200" cap="none" spc="0" normalizeH="0" baseline="0" noProof="0">
                <a:ln>
                  <a:noFill/>
                </a:ln>
                <a:solidFill>
                  <a:srgbClr val="A6A6A6"/>
                </a:solidFill>
                <a:effectLst/>
                <a:uLnTx/>
                <a:uFillTx/>
                <a:latin typeface="Arial"/>
                <a:ea typeface="+mn-ea"/>
                <a:cs typeface="+mn-cs"/>
              </a:rPr>
              <a:t> E, Bieber T, Serra-Baldrich E, Simpson E, et al. Efficacy and safety of lebrikizumab in moderate-to-severe atopic dermatitis: 52-week results of two randomized double-blinded placebo-controlled phase III trials. Br J Dermatol. 2023;188(6):740-8; 7. </a:t>
            </a:r>
            <a:r>
              <a:rPr kumimoji="0" lang="en-US" sz="600" b="0" i="0" u="none" strike="noStrike" kern="1200" cap="none" spc="0" normalizeH="0" baseline="0" noProof="0" err="1">
                <a:ln>
                  <a:noFill/>
                </a:ln>
                <a:solidFill>
                  <a:srgbClr val="A6A6A6"/>
                </a:solidFill>
                <a:effectLst/>
                <a:uLnTx/>
                <a:uFillTx/>
                <a:latin typeface="Arial"/>
                <a:ea typeface="+mn-ea"/>
                <a:cs typeface="+mn-cs"/>
              </a:rPr>
              <a:t>Paller</a:t>
            </a:r>
            <a:r>
              <a:rPr kumimoji="0" lang="en-US" sz="600" b="0" i="0" u="none" strike="noStrike" kern="1200" cap="none" spc="0" normalizeH="0" baseline="0" noProof="0">
                <a:ln>
                  <a:noFill/>
                </a:ln>
                <a:solidFill>
                  <a:srgbClr val="A6A6A6"/>
                </a:solidFill>
                <a:effectLst/>
                <a:uLnTx/>
                <a:uFillTx/>
                <a:latin typeface="Arial"/>
                <a:ea typeface="+mn-ea"/>
                <a:cs typeface="+mn-cs"/>
              </a:rPr>
              <a:t> AS, </a:t>
            </a:r>
            <a:r>
              <a:rPr kumimoji="0" lang="en-US" sz="600" b="0" i="0" u="none" strike="noStrike" kern="1200" cap="none" spc="0" normalizeH="0" baseline="0" noProof="0" err="1">
                <a:ln>
                  <a:noFill/>
                </a:ln>
                <a:solidFill>
                  <a:srgbClr val="A6A6A6"/>
                </a:solidFill>
                <a:effectLst/>
                <a:uLnTx/>
                <a:uFillTx/>
                <a:latin typeface="Arial"/>
                <a:ea typeface="+mn-ea"/>
                <a:cs typeface="+mn-cs"/>
              </a:rPr>
              <a:t>Flohr</a:t>
            </a:r>
            <a:r>
              <a:rPr kumimoji="0" lang="en-US" sz="600" b="0" i="0" u="none" strike="noStrike" kern="1200" cap="none" spc="0" normalizeH="0" baseline="0" noProof="0">
                <a:ln>
                  <a:noFill/>
                </a:ln>
                <a:solidFill>
                  <a:srgbClr val="A6A6A6"/>
                </a:solidFill>
                <a:effectLst/>
                <a:uLnTx/>
                <a:uFillTx/>
                <a:latin typeface="Arial"/>
                <a:ea typeface="+mn-ea"/>
                <a:cs typeface="+mn-cs"/>
              </a:rPr>
              <a:t> C, </a:t>
            </a:r>
            <a:r>
              <a:rPr kumimoji="0" lang="en-US" sz="600" b="0" i="0" u="none" strike="noStrike" kern="1200" cap="none" spc="0" normalizeH="0" baseline="0" noProof="0" err="1">
                <a:ln>
                  <a:noFill/>
                </a:ln>
                <a:solidFill>
                  <a:srgbClr val="A6A6A6"/>
                </a:solidFill>
                <a:effectLst/>
                <a:uLnTx/>
                <a:uFillTx/>
                <a:latin typeface="Arial"/>
                <a:ea typeface="+mn-ea"/>
                <a:cs typeface="+mn-cs"/>
              </a:rPr>
              <a:t>Eichenfield</a:t>
            </a:r>
            <a:r>
              <a:rPr kumimoji="0" lang="en-US" sz="600" b="0" i="0" u="none" strike="noStrike" kern="1200" cap="none" spc="0" normalizeH="0" baseline="0" noProof="0">
                <a:ln>
                  <a:noFill/>
                </a:ln>
                <a:solidFill>
                  <a:srgbClr val="A6A6A6"/>
                </a:solidFill>
                <a:effectLst/>
                <a:uLnTx/>
                <a:uFillTx/>
                <a:latin typeface="Arial"/>
                <a:ea typeface="+mn-ea"/>
                <a:cs typeface="+mn-cs"/>
              </a:rPr>
              <a:t> LF, Irvine AD, Weisman J, </a:t>
            </a:r>
            <a:r>
              <a:rPr kumimoji="0" lang="en-US" sz="600" b="0" i="0" u="none" strike="noStrike" kern="1200" cap="none" spc="0" normalizeH="0" baseline="0" noProof="0" err="1">
                <a:ln>
                  <a:noFill/>
                </a:ln>
                <a:solidFill>
                  <a:srgbClr val="A6A6A6"/>
                </a:solidFill>
                <a:effectLst/>
                <a:uLnTx/>
                <a:uFillTx/>
                <a:latin typeface="Arial"/>
                <a:ea typeface="+mn-ea"/>
                <a:cs typeface="+mn-cs"/>
              </a:rPr>
              <a:t>Soung</a:t>
            </a:r>
            <a:r>
              <a:rPr kumimoji="0" lang="en-US" sz="600" b="0" i="0" u="none" strike="noStrike" kern="1200" cap="none" spc="0" normalizeH="0" baseline="0" noProof="0">
                <a:ln>
                  <a:noFill/>
                </a:ln>
                <a:solidFill>
                  <a:srgbClr val="A6A6A6"/>
                </a:solidFill>
                <a:effectLst/>
                <a:uLnTx/>
                <a:uFillTx/>
                <a:latin typeface="Arial"/>
                <a:ea typeface="+mn-ea"/>
                <a:cs typeface="+mn-cs"/>
              </a:rPr>
              <a:t> J, et al. Safety and Efficacy of Lebrikizumab in Adolescent Patients with Moderate-to-Severe Atopic Dermatitis: A 52-Week, Open-Label, Phase 3 Study. Dermatol </a:t>
            </a:r>
            <a:r>
              <a:rPr kumimoji="0" lang="en-US" sz="600" b="0" i="0" u="none" strike="noStrike" kern="1200" cap="none" spc="0" normalizeH="0" baseline="0" noProof="0" err="1">
                <a:ln>
                  <a:noFill/>
                </a:ln>
                <a:solidFill>
                  <a:srgbClr val="A6A6A6"/>
                </a:solidFill>
                <a:effectLst/>
                <a:uLnTx/>
                <a:uFillTx/>
                <a:latin typeface="Arial"/>
                <a:ea typeface="+mn-ea"/>
                <a:cs typeface="+mn-cs"/>
              </a:rPr>
              <a:t>Ther</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Heidelb</a:t>
            </a:r>
            <a:r>
              <a:rPr kumimoji="0" lang="en-US" sz="600" b="0" i="0" u="none" strike="noStrike" kern="1200" cap="none" spc="0" normalizeH="0" baseline="0" noProof="0">
                <a:ln>
                  <a:noFill/>
                </a:ln>
                <a:solidFill>
                  <a:srgbClr val="A6A6A6"/>
                </a:solidFill>
                <a:effectLst/>
                <a:uLnTx/>
                <a:uFillTx/>
                <a:latin typeface="Arial"/>
                <a:ea typeface="+mn-ea"/>
                <a:cs typeface="+mn-cs"/>
              </a:rPr>
              <a:t>). 2023;13(7):1517-34; 8. Guttman-</a:t>
            </a:r>
            <a:r>
              <a:rPr kumimoji="0" lang="en-US" sz="600" b="0" i="0" u="none" strike="noStrike" kern="1200" cap="none" spc="0" normalizeH="0" baseline="0" noProof="0" err="1">
                <a:ln>
                  <a:noFill/>
                </a:ln>
                <a:solidFill>
                  <a:srgbClr val="A6A6A6"/>
                </a:solidFill>
                <a:effectLst/>
                <a:uLnTx/>
                <a:uFillTx/>
                <a:latin typeface="Arial"/>
                <a:ea typeface="+mn-ea"/>
                <a:cs typeface="+mn-cs"/>
              </a:rPr>
              <a:t>Yassky</a:t>
            </a:r>
            <a:r>
              <a:rPr kumimoji="0" lang="en-US" sz="600" b="0" i="0" u="none" strike="noStrike" kern="1200" cap="none" spc="0" normalizeH="0" baseline="0" noProof="0">
                <a:ln>
                  <a:noFill/>
                </a:ln>
                <a:solidFill>
                  <a:srgbClr val="A6A6A6"/>
                </a:solidFill>
                <a:effectLst/>
                <a:uLnTx/>
                <a:uFillTx/>
                <a:latin typeface="Arial"/>
                <a:ea typeface="+mn-ea"/>
                <a:cs typeface="+mn-cs"/>
              </a:rPr>
              <a:t> E, </a:t>
            </a:r>
            <a:r>
              <a:rPr kumimoji="0" lang="en-US" sz="600" b="0" i="0" u="none" strike="noStrike" kern="1200" cap="none" spc="0" normalizeH="0" baseline="0" noProof="0" err="1">
                <a:ln>
                  <a:noFill/>
                </a:ln>
                <a:solidFill>
                  <a:srgbClr val="A6A6A6"/>
                </a:solidFill>
                <a:effectLst/>
                <a:uLnTx/>
                <a:uFillTx/>
                <a:latin typeface="Arial"/>
                <a:ea typeface="+mn-ea"/>
                <a:cs typeface="+mn-cs"/>
              </a:rPr>
              <a:t>Weidinger</a:t>
            </a:r>
            <a:r>
              <a:rPr kumimoji="0" lang="en-US" sz="600" b="0" i="0" u="none" strike="noStrike" kern="1200" cap="none" spc="0" normalizeH="0" baseline="0" noProof="0">
                <a:ln>
                  <a:noFill/>
                </a:ln>
                <a:solidFill>
                  <a:srgbClr val="A6A6A6"/>
                </a:solidFill>
                <a:effectLst/>
                <a:uLnTx/>
                <a:uFillTx/>
                <a:latin typeface="Arial"/>
                <a:ea typeface="+mn-ea"/>
                <a:cs typeface="+mn-cs"/>
              </a:rPr>
              <a:t> S, Simpson E, Gooderham M, Irvine A, Spelman L, et al. Efficacy and Safety of Lebrikizumab Is Maintained to Two Years in Patients With Moderate-to-Severe Atopic Dermatitis. SKIN The Journal of Cutaneous Medicine. 2023;7(6):s271-s; 9. Stein Gold L, Thaci D, Thyssen JP, Gooderham M, </a:t>
            </a:r>
            <a:r>
              <a:rPr kumimoji="0" lang="en-US" sz="600" b="0" i="0" u="none" strike="noStrike" kern="1200" cap="none" spc="0" normalizeH="0" baseline="0" noProof="0" err="1">
                <a:ln>
                  <a:noFill/>
                </a:ln>
                <a:solidFill>
                  <a:srgbClr val="A6A6A6"/>
                </a:solidFill>
                <a:effectLst/>
                <a:uLnTx/>
                <a:uFillTx/>
                <a:latin typeface="Arial"/>
                <a:ea typeface="+mn-ea"/>
                <a:cs typeface="+mn-cs"/>
              </a:rPr>
              <a:t>Laquer</a:t>
            </a:r>
            <a:r>
              <a:rPr kumimoji="0" lang="en-US" sz="600" b="0" i="0" u="none" strike="noStrike" kern="1200" cap="none" spc="0" normalizeH="0" baseline="0" noProof="0">
                <a:ln>
                  <a:noFill/>
                </a:ln>
                <a:solidFill>
                  <a:srgbClr val="A6A6A6"/>
                </a:solidFill>
                <a:effectLst/>
                <a:uLnTx/>
                <a:uFillTx/>
                <a:latin typeface="Arial"/>
                <a:ea typeface="+mn-ea"/>
                <a:cs typeface="+mn-cs"/>
              </a:rPr>
              <a:t> V, Moore A, et al. Safety of Lebrikizumab in Adults and Adolescents with Moderate-to-Severe Atopic Dermatitis: An Integrated Analysis of Eight Clinical Trials. Am J Clin Dermatol. 2023;24(4):595-607; 10. Almirall. EBGLYSS</a:t>
            </a:r>
            <a:r>
              <a:rPr kumimoji="0" lang="en-US" sz="600" b="0" i="0" u="none" strike="noStrike" kern="1200" cap="none" spc="0" normalizeH="0" baseline="30000" noProof="0">
                <a:ln>
                  <a:noFill/>
                </a:ln>
                <a:solidFill>
                  <a:srgbClr val="A6A6A6"/>
                </a:solidFill>
                <a:effectLst/>
                <a:uLnTx/>
                <a:uFillTx/>
                <a:latin typeface="Arial"/>
                <a:ea typeface="+mn-ea"/>
                <a:cs typeface="+mn-cs"/>
              </a:rPr>
              <a:t>®</a:t>
            </a:r>
            <a:r>
              <a:rPr kumimoji="0" lang="en-US" sz="600" b="0" i="0" u="none" strike="noStrike" kern="1200" cap="none" spc="0" normalizeH="0" baseline="0" noProof="0">
                <a:ln>
                  <a:noFill/>
                </a:ln>
                <a:solidFill>
                  <a:srgbClr val="A6A6A6"/>
                </a:solidFill>
                <a:effectLst/>
                <a:uLnTx/>
                <a:uFillTx/>
                <a:latin typeface="Arial"/>
                <a:ea typeface="+mn-ea"/>
                <a:cs typeface="+mn-cs"/>
              </a:rPr>
              <a:t> (lebrikizumab) </a:t>
            </a:r>
            <a:r>
              <a:rPr kumimoji="0" lang="en-US" sz="600" b="0" i="0" u="none" strike="noStrike" kern="1200" cap="none" spc="0" normalizeH="0" baseline="0" noProof="0" err="1">
                <a:ln>
                  <a:noFill/>
                </a:ln>
                <a:solidFill>
                  <a:srgbClr val="A6A6A6"/>
                </a:solidFill>
                <a:effectLst/>
                <a:uLnTx/>
                <a:uFillTx/>
                <a:latin typeface="Arial"/>
                <a:ea typeface="+mn-ea"/>
                <a:cs typeface="+mn-cs"/>
              </a:rPr>
              <a:t>recibe</a:t>
            </a:r>
            <a:r>
              <a:rPr kumimoji="0" lang="en-US" sz="600" b="0" i="0" u="none" strike="noStrike" kern="1200" cap="none" spc="0" normalizeH="0" baseline="0" noProof="0">
                <a:ln>
                  <a:noFill/>
                </a:ln>
                <a:solidFill>
                  <a:srgbClr val="A6A6A6"/>
                </a:solidFill>
                <a:effectLst/>
                <a:uLnTx/>
                <a:uFillTx/>
                <a:latin typeface="Arial"/>
                <a:ea typeface="+mn-ea"/>
                <a:cs typeface="+mn-cs"/>
              </a:rPr>
              <a:t> la </a:t>
            </a:r>
            <a:r>
              <a:rPr kumimoji="0" lang="en-US" sz="600" b="0" i="0" u="none" strike="noStrike" kern="1200" cap="none" spc="0" normalizeH="0" baseline="0" noProof="0" err="1">
                <a:ln>
                  <a:noFill/>
                </a:ln>
                <a:solidFill>
                  <a:srgbClr val="A6A6A6"/>
                </a:solidFill>
                <a:effectLst/>
                <a:uLnTx/>
                <a:uFillTx/>
                <a:latin typeface="Arial"/>
                <a:ea typeface="+mn-ea"/>
                <a:cs typeface="+mn-cs"/>
              </a:rPr>
              <a:t>opinión</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positiva</a:t>
            </a:r>
            <a:r>
              <a:rPr kumimoji="0" lang="en-US" sz="600" b="0" i="0" u="none" strike="noStrike" kern="1200" cap="none" spc="0" normalizeH="0" baseline="0" noProof="0">
                <a:ln>
                  <a:noFill/>
                </a:ln>
                <a:solidFill>
                  <a:srgbClr val="A6A6A6"/>
                </a:solidFill>
                <a:effectLst/>
                <a:uLnTx/>
                <a:uFillTx/>
                <a:latin typeface="Arial"/>
                <a:ea typeface="+mn-ea"/>
                <a:cs typeface="+mn-cs"/>
              </a:rPr>
              <a:t> del CHMP para </a:t>
            </a:r>
            <a:r>
              <a:rPr kumimoji="0" lang="en-US" sz="600" b="0" i="0" u="none" strike="noStrike" kern="1200" cap="none" spc="0" normalizeH="0" baseline="0" noProof="0" err="1">
                <a:ln>
                  <a:noFill/>
                </a:ln>
                <a:solidFill>
                  <a:srgbClr val="A6A6A6"/>
                </a:solidFill>
                <a:effectLst/>
                <a:uLnTx/>
                <a:uFillTx/>
                <a:latin typeface="Arial"/>
                <a:ea typeface="+mn-ea"/>
                <a:cs typeface="+mn-cs"/>
              </a:rPr>
              <a:t>el</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tratamiento</a:t>
            </a:r>
            <a:r>
              <a:rPr kumimoji="0" lang="en-US" sz="600" b="0" i="0" u="none" strike="noStrike" kern="1200" cap="none" spc="0" normalizeH="0" baseline="0" noProof="0">
                <a:ln>
                  <a:noFill/>
                </a:ln>
                <a:solidFill>
                  <a:srgbClr val="A6A6A6"/>
                </a:solidFill>
                <a:effectLst/>
                <a:uLnTx/>
                <a:uFillTx/>
                <a:latin typeface="Arial"/>
                <a:ea typeface="+mn-ea"/>
                <a:cs typeface="+mn-cs"/>
              </a:rPr>
              <a:t> de la dermatitis </a:t>
            </a:r>
            <a:r>
              <a:rPr kumimoji="0" lang="en-US" sz="600" b="0" i="0" u="none" strike="noStrike" kern="1200" cap="none" spc="0" normalizeH="0" baseline="0" noProof="0" err="1">
                <a:ln>
                  <a:noFill/>
                </a:ln>
                <a:solidFill>
                  <a:srgbClr val="A6A6A6"/>
                </a:solidFill>
                <a:effectLst/>
                <a:uLnTx/>
                <a:uFillTx/>
                <a:latin typeface="Arial"/>
                <a:ea typeface="+mn-ea"/>
                <a:cs typeface="+mn-cs"/>
              </a:rPr>
              <a:t>atópica</a:t>
            </a:r>
            <a:r>
              <a:rPr kumimoji="0" lang="en-US" sz="600" b="0" i="0" u="none" strike="noStrike" kern="1200" cap="none" spc="0" normalizeH="0" baseline="0" noProof="0">
                <a:ln>
                  <a:noFill/>
                </a:ln>
                <a:solidFill>
                  <a:srgbClr val="A6A6A6"/>
                </a:solidFill>
                <a:effectLst/>
                <a:uLnTx/>
                <a:uFillTx/>
                <a:latin typeface="Arial"/>
                <a:ea typeface="+mn-ea"/>
                <a:cs typeface="+mn-cs"/>
              </a:rPr>
              <a:t> de </a:t>
            </a:r>
            <a:r>
              <a:rPr kumimoji="0" lang="en-US" sz="600" b="0" i="0" u="none" strike="noStrike" kern="1200" cap="none" spc="0" normalizeH="0" baseline="0" noProof="0" err="1">
                <a:ln>
                  <a:noFill/>
                </a:ln>
                <a:solidFill>
                  <a:srgbClr val="A6A6A6"/>
                </a:solidFill>
                <a:effectLst/>
                <a:uLnTx/>
                <a:uFillTx/>
                <a:latin typeface="Arial"/>
                <a:ea typeface="+mn-ea"/>
                <a:cs typeface="+mn-cs"/>
              </a:rPr>
              <a:t>moderada</a:t>
            </a:r>
            <a:r>
              <a:rPr kumimoji="0" lang="en-US" sz="600" b="0" i="0" u="none" strike="noStrike" kern="1200" cap="none" spc="0" normalizeH="0" baseline="0" noProof="0">
                <a:ln>
                  <a:noFill/>
                </a:ln>
                <a:solidFill>
                  <a:srgbClr val="A6A6A6"/>
                </a:solidFill>
                <a:effectLst/>
                <a:uLnTx/>
                <a:uFillTx/>
                <a:latin typeface="Arial"/>
                <a:ea typeface="+mn-ea"/>
                <a:cs typeface="+mn-cs"/>
              </a:rPr>
              <a:t> a grave. Nota de prensa.2023 </a:t>
            </a:r>
            <a:r>
              <a:rPr kumimoji="0" lang="en-US" sz="600" b="0" i="0" u="none" strike="noStrike" kern="1200" cap="none" spc="0" normalizeH="0" baseline="0" noProof="0" err="1">
                <a:ln>
                  <a:noFill/>
                </a:ln>
                <a:solidFill>
                  <a:srgbClr val="A6A6A6"/>
                </a:solidFill>
                <a:effectLst/>
                <a:uLnTx/>
                <a:uFillTx/>
                <a:latin typeface="Arial"/>
                <a:ea typeface="+mn-ea"/>
                <a:cs typeface="+mn-cs"/>
              </a:rPr>
              <a:t>Sept.Disponible</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https://www.almirall.es/prensa/sala-de-prensa/ebglyss-lebrikizumab-recibe-la-opini%C3%B3n-positiva-del-chmp-para-el-tratamiento-de-la-dermatitis-at%C3%B3pica-de-moderada-a-grave. Último </a:t>
            </a:r>
            <a:r>
              <a:rPr kumimoji="0" lang="en-US" sz="600" b="0" i="0" u="none" strike="noStrike" kern="1200" cap="none" spc="0" normalizeH="0" baseline="0" noProof="0" err="1">
                <a:ln>
                  <a:noFill/>
                </a:ln>
                <a:solidFill>
                  <a:srgbClr val="A6A6A6"/>
                </a:solidFill>
                <a:effectLst/>
                <a:uLnTx/>
                <a:uFillTx/>
                <a:latin typeface="Arial"/>
                <a:ea typeface="+mn-ea"/>
                <a:cs typeface="+mn-cs"/>
              </a:rPr>
              <a:t>acceso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septiembre</a:t>
            </a:r>
            <a:r>
              <a:rPr kumimoji="0" lang="en-US" sz="600" b="0" i="0" u="none" strike="noStrike" kern="1200" cap="none" spc="0" normalizeH="0" baseline="0" noProof="0">
                <a:ln>
                  <a:noFill/>
                </a:ln>
                <a:solidFill>
                  <a:srgbClr val="A6A6A6"/>
                </a:solidFill>
                <a:effectLst/>
                <a:uLnTx/>
                <a:uFillTx/>
                <a:latin typeface="Arial"/>
                <a:ea typeface="+mn-ea"/>
                <a:cs typeface="+mn-cs"/>
              </a:rPr>
              <a:t> 2024; 11. </a:t>
            </a:r>
            <a:r>
              <a:rPr kumimoji="0" lang="en-US" sz="600" b="0" i="0" u="none" strike="noStrike" kern="1200" cap="none" spc="0" normalizeH="0" baseline="0" noProof="0" err="1">
                <a:ln>
                  <a:noFill/>
                </a:ln>
                <a:solidFill>
                  <a:srgbClr val="A6A6A6"/>
                </a:solidFill>
                <a:effectLst/>
                <a:uLnTx/>
                <a:uFillTx/>
                <a:latin typeface="Arial"/>
                <a:ea typeface="+mn-ea"/>
                <a:cs typeface="+mn-cs"/>
              </a:rPr>
              <a:t>Ficha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técnica</a:t>
            </a:r>
            <a:r>
              <a:rPr kumimoji="0" lang="en-US" sz="600" b="0" i="0" u="none" strike="noStrike" kern="1200" cap="none" spc="0" normalizeH="0" baseline="0" noProof="0">
                <a:ln>
                  <a:noFill/>
                </a:ln>
                <a:solidFill>
                  <a:srgbClr val="A6A6A6"/>
                </a:solidFill>
                <a:effectLst/>
                <a:uLnTx/>
                <a:uFillTx/>
                <a:latin typeface="Arial"/>
                <a:ea typeface="+mn-ea"/>
                <a:cs typeface="+mn-cs"/>
              </a:rPr>
              <a:t> dupilumab. Disponible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https://cima.aemps.es/cima/dochtml/ft/1171229006/ft_1171229006.html. Último </a:t>
            </a:r>
            <a:r>
              <a:rPr kumimoji="0" lang="en-US" sz="600" b="0" i="0" u="none" strike="noStrike" kern="1200" cap="none" spc="0" normalizeH="0" baseline="0" noProof="0" err="1">
                <a:ln>
                  <a:noFill/>
                </a:ln>
                <a:solidFill>
                  <a:srgbClr val="A6A6A6"/>
                </a:solidFill>
                <a:effectLst/>
                <a:uLnTx/>
                <a:uFillTx/>
                <a:latin typeface="Arial"/>
                <a:ea typeface="+mn-ea"/>
                <a:cs typeface="+mn-cs"/>
              </a:rPr>
              <a:t>acceso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septiembre</a:t>
            </a:r>
            <a:r>
              <a:rPr kumimoji="0" lang="en-US" sz="600" b="0" i="0" u="none" strike="noStrike" kern="1200" cap="none" spc="0" normalizeH="0" baseline="0" noProof="0">
                <a:ln>
                  <a:noFill/>
                </a:ln>
                <a:solidFill>
                  <a:srgbClr val="A6A6A6"/>
                </a:solidFill>
                <a:effectLst/>
                <a:uLnTx/>
                <a:uFillTx/>
                <a:latin typeface="Arial"/>
                <a:ea typeface="+mn-ea"/>
                <a:cs typeface="+mn-cs"/>
              </a:rPr>
              <a:t> 2024; 12. </a:t>
            </a:r>
            <a:r>
              <a:rPr kumimoji="0" lang="en-US" sz="600" b="0" i="0" u="none" strike="noStrike" kern="1200" cap="none" spc="0" normalizeH="0" baseline="0" noProof="0" err="1">
                <a:ln>
                  <a:noFill/>
                </a:ln>
                <a:solidFill>
                  <a:srgbClr val="A6A6A6"/>
                </a:solidFill>
                <a:effectLst/>
                <a:uLnTx/>
                <a:uFillTx/>
                <a:latin typeface="Arial"/>
                <a:ea typeface="+mn-ea"/>
                <a:cs typeface="+mn-cs"/>
              </a:rPr>
              <a:t>Ficha</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técnica</a:t>
            </a:r>
            <a:r>
              <a:rPr kumimoji="0" lang="en-US" sz="600" b="0" i="0" u="none" strike="noStrike" kern="1200" cap="none" spc="0" normalizeH="0" baseline="0" noProof="0">
                <a:ln>
                  <a:noFill/>
                </a:ln>
                <a:solidFill>
                  <a:srgbClr val="A6A6A6"/>
                </a:solidFill>
                <a:effectLst/>
                <a:uLnTx/>
                <a:uFillTx/>
                <a:latin typeface="Arial"/>
                <a:ea typeface="+mn-ea"/>
                <a:cs typeface="+mn-cs"/>
              </a:rPr>
              <a:t> tralokinumab. Disponible </a:t>
            </a:r>
            <a:r>
              <a:rPr kumimoji="0" lang="en-US" sz="600" b="0" i="0" u="none" strike="noStrike" kern="1200" cap="none" spc="0" normalizeH="0" baseline="0" noProof="0" err="1">
                <a:ln>
                  <a:noFill/>
                </a:ln>
                <a:solidFill>
                  <a:srgbClr val="A6A6A6"/>
                </a:solidFill>
                <a:effectLst/>
                <a:uLnTx/>
                <a:uFillTx/>
                <a:latin typeface="Arial"/>
                <a:ea typeface="+mn-ea"/>
                <a:cs typeface="+mn-cs"/>
              </a:rPr>
              <a:t>en</a:t>
            </a:r>
            <a:r>
              <a:rPr kumimoji="0" lang="en-US" sz="600" b="0" i="0" u="none" strike="noStrike" kern="1200" cap="none" spc="0" normalizeH="0" baseline="0" noProof="0">
                <a:ln>
                  <a:noFill/>
                </a:ln>
                <a:solidFill>
                  <a:srgbClr val="A6A6A6"/>
                </a:solidFill>
                <a:effectLst/>
                <a:uLnTx/>
                <a:uFillTx/>
                <a:latin typeface="Arial"/>
                <a:ea typeface="+mn-ea"/>
                <a:cs typeface="+mn-cs"/>
              </a:rPr>
              <a:t>: https://cima.aemps.es/cima/dochtml/ft/1211554002/FT_1211554002.html. Último </a:t>
            </a:r>
            <a:r>
              <a:rPr kumimoji="0" lang="en-US" sz="600" b="0" i="0" u="none" strike="noStrike" kern="1200" cap="none" spc="0" normalizeH="0" baseline="0" noProof="0" err="1">
                <a:ln>
                  <a:noFill/>
                </a:ln>
                <a:solidFill>
                  <a:srgbClr val="A6A6A6"/>
                </a:solidFill>
                <a:effectLst/>
                <a:uLnTx/>
                <a:uFillTx/>
                <a:latin typeface="Arial"/>
                <a:ea typeface="+mn-ea"/>
                <a:cs typeface="+mn-cs"/>
              </a:rPr>
              <a:t>acceso</a:t>
            </a:r>
            <a:r>
              <a:rPr kumimoji="0" lang="en-US" sz="600" b="0" i="0" u="none" strike="noStrike" kern="1200" cap="none" spc="0" normalizeH="0" baseline="0" noProof="0">
                <a:ln>
                  <a:noFill/>
                </a:ln>
                <a:solidFill>
                  <a:srgbClr val="A6A6A6"/>
                </a:solidFill>
                <a:effectLst/>
                <a:uLnTx/>
                <a:uFillTx/>
                <a:latin typeface="Arial"/>
                <a:ea typeface="+mn-ea"/>
                <a:cs typeface="+mn-cs"/>
              </a:rPr>
              <a:t>: </a:t>
            </a:r>
            <a:r>
              <a:rPr kumimoji="0" lang="en-US" sz="600" b="0" i="0" u="none" strike="noStrike" kern="1200" cap="none" spc="0" normalizeH="0" baseline="0" noProof="0" err="1">
                <a:ln>
                  <a:noFill/>
                </a:ln>
                <a:solidFill>
                  <a:srgbClr val="A6A6A6"/>
                </a:solidFill>
                <a:effectLst/>
                <a:uLnTx/>
                <a:uFillTx/>
                <a:latin typeface="Arial"/>
                <a:ea typeface="+mn-ea"/>
                <a:cs typeface="+mn-cs"/>
              </a:rPr>
              <a:t>septiembre</a:t>
            </a:r>
            <a:r>
              <a:rPr kumimoji="0" lang="en-US" sz="600" b="0" i="0" u="none" strike="noStrike" kern="1200" cap="none" spc="0" normalizeH="0" baseline="0" noProof="0">
                <a:ln>
                  <a:noFill/>
                </a:ln>
                <a:solidFill>
                  <a:srgbClr val="A6A6A6"/>
                </a:solidFill>
                <a:effectLst/>
                <a:uLnTx/>
                <a:uFillTx/>
                <a:latin typeface="Arial"/>
                <a:ea typeface="+mn-ea"/>
                <a:cs typeface="+mn-cs"/>
              </a:rPr>
              <a:t> 2024</a:t>
            </a:r>
          </a:p>
        </p:txBody>
      </p:sp>
      <p:sp>
        <p:nvSpPr>
          <p:cNvPr id="4" name="CuadroTexto 3">
            <a:extLst>
              <a:ext uri="{FF2B5EF4-FFF2-40B4-BE49-F238E27FC236}">
                <a16:creationId xmlns:a16="http://schemas.microsoft.com/office/drawing/2014/main" id="{7348AF97-A851-315D-503A-4252BB4884C7}"/>
              </a:ext>
            </a:extLst>
          </p:cNvPr>
          <p:cNvSpPr txBox="1"/>
          <p:nvPr/>
        </p:nvSpPr>
        <p:spPr>
          <a:xfrm>
            <a:off x="8406634" y="2395438"/>
            <a:ext cx="2859702" cy="1908215"/>
          </a:xfrm>
          <a:prstGeom prst="rect">
            <a:avLst/>
          </a:prstGeom>
          <a:noFill/>
        </p:spPr>
        <p:txBody>
          <a:bodyPr wrap="square" rtlCol="0">
            <a:spAutoFit/>
          </a:bodyPr>
          <a:lstStyle/>
          <a:p>
            <a:pPr marL="1350" marR="0" lvl="0" algn="ctr" defTabSz="914400" rtl="0" eaLnBrk="1" fontAlgn="auto" latinLnBrk="0" hangingPunct="1">
              <a:lnSpc>
                <a:spcPct val="100000"/>
              </a:lnSpc>
              <a:spcBef>
                <a:spcPts val="0"/>
              </a:spcBef>
              <a:spcAft>
                <a:spcPts val="600"/>
              </a:spcAft>
              <a:buClrTx/>
              <a:buSzTx/>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Único biológico para la dermatitis atópica con </a:t>
            </a:r>
            <a:r>
              <a:rPr kumimoji="0" lang="es-ES" sz="1200" b="1" i="0" u="none" strike="noStrike" kern="1200" cap="none" spc="0" normalizeH="0" baseline="0" noProof="0">
                <a:ln>
                  <a:noFill/>
                </a:ln>
                <a:solidFill>
                  <a:srgbClr val="22346A"/>
                </a:solidFill>
                <a:effectLst/>
                <a:uLnTx/>
                <a:uFillTx/>
                <a:latin typeface="Arial"/>
                <a:ea typeface="+mn-ea"/>
                <a:cs typeface="Arial"/>
              </a:rPr>
              <a:t>dosis de mantenimiento cada 4 semanas </a:t>
            </a:r>
            <a:r>
              <a:rPr kumimoji="0" lang="es-ES" sz="1200" b="0" i="0" u="none" strike="noStrike" kern="1200" cap="none" spc="0" normalizeH="0" baseline="0" noProof="0">
                <a:ln>
                  <a:noFill/>
                </a:ln>
                <a:solidFill>
                  <a:srgbClr val="22346A"/>
                </a:solidFill>
                <a:effectLst/>
                <a:uLnTx/>
                <a:uFillTx/>
                <a:latin typeface="Arial"/>
                <a:ea typeface="+mn-ea"/>
                <a:cs typeface="Arial"/>
              </a:rPr>
              <a:t>para adultos y adolescentes mayores de 12 años </a:t>
            </a:r>
            <a:br>
              <a:rPr kumimoji="0" lang="es-ES" sz="1200" b="0" i="0" u="none" strike="noStrike" kern="1200" cap="none" spc="0" normalizeH="0" baseline="0" noProof="0">
                <a:ln>
                  <a:noFill/>
                </a:ln>
                <a:solidFill>
                  <a:srgbClr val="22346A"/>
                </a:solidFill>
                <a:effectLst/>
                <a:uLnTx/>
                <a:uFillTx/>
                <a:latin typeface="Arial"/>
                <a:ea typeface="+mn-ea"/>
                <a:cs typeface="Arial"/>
              </a:rPr>
            </a:br>
            <a:r>
              <a:rPr kumimoji="0" lang="es-ES" sz="1200" b="0" i="0" u="none" strike="noStrike" kern="1200" cap="none" spc="0" normalizeH="0" baseline="0" noProof="0">
                <a:ln>
                  <a:noFill/>
                </a:ln>
                <a:solidFill>
                  <a:srgbClr val="22346A"/>
                </a:solidFill>
                <a:effectLst/>
                <a:uLnTx/>
                <a:uFillTx/>
                <a:latin typeface="Arial"/>
                <a:ea typeface="+mn-ea"/>
                <a:cs typeface="Arial"/>
              </a:rPr>
              <a:t>y de al menos 40 kg</a:t>
            </a:r>
            <a:r>
              <a:rPr kumimoji="0" lang="es-ES" sz="1200" b="0" i="0" u="none" strike="noStrike" kern="1200" cap="none" spc="0" normalizeH="0" baseline="30000" noProof="0">
                <a:ln>
                  <a:noFill/>
                </a:ln>
                <a:solidFill>
                  <a:srgbClr val="22346A"/>
                </a:solidFill>
                <a:effectLst/>
                <a:uLnTx/>
                <a:uFillTx/>
                <a:latin typeface="Arial"/>
                <a:ea typeface="+mn-ea"/>
                <a:cs typeface="Arial"/>
              </a:rPr>
              <a:t>1,11,12</a:t>
            </a:r>
          </a:p>
          <a:p>
            <a:pPr marL="1350" marR="0" lvl="0" algn="ctr" defTabSz="914400" rtl="0" eaLnBrk="1" fontAlgn="auto" latinLnBrk="0" hangingPunct="1">
              <a:lnSpc>
                <a:spcPct val="100000"/>
              </a:lnSpc>
              <a:spcBef>
                <a:spcPts val="0"/>
              </a:spcBef>
              <a:spcAft>
                <a:spcPts val="600"/>
              </a:spcAft>
              <a:buClrTx/>
              <a:buSzTx/>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Menor número de inyecciones al año</a:t>
            </a:r>
            <a:r>
              <a:rPr kumimoji="0" lang="es-ES" sz="1200" b="0" i="0" u="none" strike="noStrike" kern="1200" cap="none" spc="0" normalizeH="0" baseline="30000" noProof="0">
                <a:ln>
                  <a:noFill/>
                </a:ln>
                <a:solidFill>
                  <a:srgbClr val="22346A"/>
                </a:solidFill>
                <a:effectLst/>
                <a:uLnTx/>
                <a:uFillTx/>
                <a:latin typeface="Arial"/>
                <a:ea typeface="+mn-ea"/>
                <a:cs typeface="Arial"/>
              </a:rPr>
              <a:t>1,11,12</a:t>
            </a:r>
          </a:p>
          <a:p>
            <a:pPr marL="1350" marR="0" lvl="0" algn="ctr" defTabSz="914400" rtl="0" eaLnBrk="1" fontAlgn="auto" latinLnBrk="0" hangingPunct="1">
              <a:lnSpc>
                <a:spcPct val="100000"/>
              </a:lnSpc>
              <a:spcBef>
                <a:spcPts val="0"/>
              </a:spcBef>
              <a:spcAft>
                <a:spcPts val="600"/>
              </a:spcAft>
              <a:buClrTx/>
              <a:buSzTx/>
              <a:tabLst/>
              <a:defRPr/>
            </a:pPr>
            <a:r>
              <a:rPr kumimoji="0" lang="es-ES" sz="1200" b="1" i="0" u="none" strike="noStrike" kern="1200" cap="none" spc="0" normalizeH="0" baseline="0" noProof="0">
                <a:ln>
                  <a:noFill/>
                </a:ln>
                <a:solidFill>
                  <a:srgbClr val="22346A"/>
                </a:solidFill>
                <a:effectLst/>
                <a:uLnTx/>
                <a:uFillTx/>
                <a:latin typeface="Arial"/>
                <a:ea typeface="+mn-ea"/>
                <a:cs typeface="Arial"/>
              </a:rPr>
              <a:t>No requiere ajuste de dosis ni por peso ni por perfil de paciente</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9" name="CuadroTexto 8">
            <a:extLst>
              <a:ext uri="{FF2B5EF4-FFF2-40B4-BE49-F238E27FC236}">
                <a16:creationId xmlns:a16="http://schemas.microsoft.com/office/drawing/2014/main" id="{C9E67D21-F12F-A5BF-E096-4243C75CFB5B}"/>
              </a:ext>
            </a:extLst>
          </p:cNvPr>
          <p:cNvSpPr txBox="1"/>
          <p:nvPr/>
        </p:nvSpPr>
        <p:spPr>
          <a:xfrm>
            <a:off x="541058" y="4646521"/>
            <a:ext cx="10893780" cy="584775"/>
          </a:xfrm>
          <a:prstGeom prst="rect">
            <a:avLst/>
          </a:prstGeom>
          <a:noFill/>
        </p:spPr>
        <p:txBody>
          <a:bodyPr wrap="square">
            <a:spAutoFit/>
          </a:bodyPr>
          <a:lstStyle/>
          <a:p>
            <a:pPr algn="ctr"/>
            <a:r>
              <a:rPr lang="es-ES" sz="1600">
                <a:solidFill>
                  <a:srgbClr val="7A45B8"/>
                </a:solidFill>
                <a:effectLst/>
                <a:latin typeface="Arial" panose="020B0604020202020204" pitchFamily="34" charset="0"/>
                <a:cs typeface="Arial" panose="020B0604020202020204" pitchFamily="34" charset="0"/>
              </a:rPr>
              <a:t>EBGLYSS</a:t>
            </a:r>
            <a:r>
              <a:rPr lang="es-ES" sz="1600" baseline="30000">
                <a:solidFill>
                  <a:srgbClr val="7A45B8"/>
                </a:solidFill>
                <a:effectLst/>
                <a:latin typeface="Arial" panose="020B0604020202020204" pitchFamily="34" charset="0"/>
                <a:cs typeface="Arial" panose="020B0604020202020204" pitchFamily="34" charset="0"/>
              </a:rPr>
              <a:t>®</a:t>
            </a:r>
            <a:r>
              <a:rPr lang="es-ES" sz="1600">
                <a:solidFill>
                  <a:srgbClr val="7A45B8"/>
                </a:solidFill>
                <a:effectLst/>
                <a:latin typeface="Arial" panose="020B0604020202020204" pitchFamily="34" charset="0"/>
                <a:cs typeface="Arial" panose="020B0604020202020204" pitchFamily="34" charset="0"/>
              </a:rPr>
              <a:t> es un </a:t>
            </a:r>
            <a:r>
              <a:rPr lang="es-ES" sz="1600" b="1">
                <a:solidFill>
                  <a:srgbClr val="7A45B8"/>
                </a:solidFill>
                <a:effectLst/>
                <a:latin typeface="Arial" panose="020B0604020202020204" pitchFamily="34" charset="0"/>
                <a:cs typeface="Arial" panose="020B0604020202020204" pitchFamily="34" charset="0"/>
              </a:rPr>
              <a:t>anticuerpo monoclonal</a:t>
            </a:r>
            <a:r>
              <a:rPr lang="es-ES" sz="1600">
                <a:solidFill>
                  <a:srgbClr val="7A45B8"/>
                </a:solidFill>
                <a:effectLst/>
                <a:latin typeface="Arial" panose="020B0604020202020204" pitchFamily="34" charset="0"/>
                <a:cs typeface="Arial" panose="020B0604020202020204" pitchFamily="34" charset="0"/>
              </a:rPr>
              <a:t> con un </a:t>
            </a:r>
            <a:r>
              <a:rPr lang="es-ES" sz="1600" b="1">
                <a:solidFill>
                  <a:srgbClr val="7A45B8"/>
                </a:solidFill>
                <a:effectLst/>
                <a:latin typeface="Arial" panose="020B0604020202020204" pitchFamily="34" charset="0"/>
                <a:cs typeface="Arial" panose="020B0604020202020204" pitchFamily="34" charset="0"/>
              </a:rPr>
              <a:t>mecanismo de acción diferenciador</a:t>
            </a:r>
            <a:r>
              <a:rPr lang="es-ES" sz="1600">
                <a:solidFill>
                  <a:srgbClr val="7A45B8"/>
                </a:solidFill>
                <a:effectLst/>
                <a:latin typeface="Arial" panose="020B0604020202020204" pitchFamily="34" charset="0"/>
                <a:cs typeface="Arial" panose="020B0604020202020204" pitchFamily="34" charset="0"/>
              </a:rPr>
              <a:t> que proporciona </a:t>
            </a:r>
          </a:p>
          <a:p>
            <a:pPr algn="ctr"/>
            <a:r>
              <a:rPr lang="es-ES" sz="1600">
                <a:solidFill>
                  <a:srgbClr val="7A45B8"/>
                </a:solidFill>
                <a:effectLst/>
                <a:latin typeface="Arial" panose="020B0604020202020204" pitchFamily="34" charset="0"/>
                <a:cs typeface="Arial" panose="020B0604020202020204" pitchFamily="34" charset="0"/>
              </a:rPr>
              <a:t>una </a:t>
            </a:r>
            <a:r>
              <a:rPr lang="es-ES" sz="1600" b="1">
                <a:solidFill>
                  <a:srgbClr val="7A45B8"/>
                </a:solidFill>
                <a:effectLst/>
                <a:latin typeface="Arial" panose="020B0604020202020204" pitchFamily="34" charset="0"/>
                <a:cs typeface="Arial" panose="020B0604020202020204" pitchFamily="34" charset="0"/>
              </a:rPr>
              <a:t>eficacia y seguridad mantenida a largo plazo</a:t>
            </a:r>
            <a:r>
              <a:rPr lang="es-ES" sz="1600">
                <a:solidFill>
                  <a:srgbClr val="7A45B8"/>
                </a:solidFill>
                <a:effectLst/>
                <a:latin typeface="Arial" panose="020B0604020202020204" pitchFamily="34" charset="0"/>
                <a:cs typeface="Arial" panose="020B0604020202020204" pitchFamily="34" charset="0"/>
              </a:rPr>
              <a:t> con una </a:t>
            </a:r>
            <a:r>
              <a:rPr lang="es-ES" sz="1600" b="1">
                <a:solidFill>
                  <a:srgbClr val="7A45B8"/>
                </a:solidFill>
                <a:effectLst/>
                <a:latin typeface="Arial" panose="020B0604020202020204" pitchFamily="34" charset="0"/>
                <a:cs typeface="Arial" panose="020B0604020202020204" pitchFamily="34" charset="0"/>
              </a:rPr>
              <a:t>posología única </a:t>
            </a:r>
            <a:r>
              <a:rPr lang="es-ES" sz="1600">
                <a:solidFill>
                  <a:srgbClr val="7A45B8"/>
                </a:solidFill>
                <a:effectLst/>
                <a:latin typeface="Arial" panose="020B0604020202020204" pitchFamily="34" charset="0"/>
                <a:cs typeface="Arial" panose="020B0604020202020204" pitchFamily="34" charset="0"/>
              </a:rPr>
              <a:t>cada 4 semanas</a:t>
            </a:r>
            <a:r>
              <a:rPr lang="es-ES" sz="1600" baseline="30000">
                <a:solidFill>
                  <a:srgbClr val="7A45B8"/>
                </a:solidFill>
                <a:effectLst/>
                <a:latin typeface="Arial" panose="020B0604020202020204" pitchFamily="34" charset="0"/>
                <a:cs typeface="Arial" panose="020B0604020202020204" pitchFamily="34" charset="0"/>
              </a:rPr>
              <a:t>$1,4-6,8,11,12</a:t>
            </a:r>
            <a:endParaRPr lang="es-ES" sz="1600">
              <a:solidFill>
                <a:srgbClr val="7A45B8"/>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49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endParaRPr sz="949"/>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endParaRPr sz="949"/>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endParaRPr sz="949"/>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endParaRPr sz="949"/>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endParaRPr sz="949"/>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endParaRPr sz="949"/>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endParaRPr sz="949"/>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755213" y="4084420"/>
            <a:ext cx="8681575" cy="1815882"/>
          </a:xfrm>
          <a:prstGeom prst="rect">
            <a:avLst/>
          </a:prstGeom>
          <a:noFill/>
        </p:spPr>
        <p:txBody>
          <a:bodyPr wrap="square" rtlCol="0">
            <a:spAutoFit/>
          </a:bodyPr>
          <a:lstStyle/>
          <a:p>
            <a:pPr algn="ctr">
              <a:spcAft>
                <a:spcPts val="300"/>
              </a:spcAft>
            </a:pPr>
            <a:r>
              <a:rPr lang="es-ES" sz="1050">
                <a:solidFill>
                  <a:srgbClr val="22346A"/>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r>
              <a:rPr lang="es-ES" sz="1050">
                <a:solidFill>
                  <a:srgbClr val="22346A"/>
                </a:solidFill>
                <a:latin typeface="Arial" panose="020B0604020202020204" pitchFamily="34" charset="0"/>
                <a:cs typeface="Arial" panose="020B0604020202020204" pitchFamily="34" charset="0"/>
              </a:rPr>
              <a:t>RÉGIMEN DE PRESCRIPCIÓN Y DISPENSACIÓN. Con receta médica. Diagnóstico hospitalario. Dispensación hospitalaria.</a:t>
            </a:r>
          </a:p>
          <a:p>
            <a:pPr algn="ctr">
              <a:spcAft>
                <a:spcPts val="300"/>
              </a:spcAft>
            </a:pPr>
            <a:r>
              <a:rPr lang="es-ES" sz="1050">
                <a:solidFill>
                  <a:srgbClr val="22346A"/>
                </a:solidFill>
                <a:latin typeface="Arial" panose="020B0604020202020204" pitchFamily="34" charset="0"/>
                <a:cs typeface="Arial" panose="020B0604020202020204" pitchFamily="34" charset="0"/>
              </a:rPr>
              <a:t>CONDICIONES DE PRESTACIÓN DEL SISTEMA NACIONAL DE SALUD. Financiación restringida*, sin aportación.</a:t>
            </a:r>
          </a:p>
          <a:p>
            <a:pPr algn="ctr">
              <a:spcAft>
                <a:spcPts val="300"/>
              </a:spcAft>
            </a:pPr>
            <a:r>
              <a:rPr lang="es-ES" sz="1050">
                <a:solidFill>
                  <a:srgbClr val="22346A"/>
                </a:solidFill>
                <a:latin typeface="Arial" panose="020B0604020202020204" pitchFamily="34" charset="0"/>
                <a:cs typeface="Arial" panose="020B0604020202020204" pitchFamily="34" charset="0"/>
              </a:rPr>
              <a:t>PRESENTACIONES Y PRECIOS. </a:t>
            </a:r>
            <a:r>
              <a:rPr lang="es-ES" sz="1050" err="1">
                <a:solidFill>
                  <a:srgbClr val="22346A"/>
                </a:solidFill>
                <a:latin typeface="Arial" panose="020B0604020202020204" pitchFamily="34" charset="0"/>
                <a:cs typeface="Arial" panose="020B0604020202020204" pitchFamily="34" charset="0"/>
              </a:rPr>
              <a:t>Ebglyss</a:t>
            </a:r>
            <a:r>
              <a:rPr lang="es-ES" sz="1050">
                <a:solidFill>
                  <a:srgbClr val="22346A"/>
                </a:solidFill>
                <a:latin typeface="Arial" panose="020B0604020202020204" pitchFamily="34" charset="0"/>
                <a:cs typeface="Arial" panose="020B0604020202020204" pitchFamily="34" charset="0"/>
              </a:rPr>
              <a:t> 250mg Solución inyectable en jeringa precargada. C.N. 763939. Precio notificado 1.211,54€. </a:t>
            </a:r>
            <a:r>
              <a:rPr lang="es-ES" sz="1050" err="1">
                <a:solidFill>
                  <a:srgbClr val="22346A"/>
                </a:solidFill>
                <a:latin typeface="Arial" panose="020B0604020202020204" pitchFamily="34" charset="0"/>
                <a:cs typeface="Arial" panose="020B0604020202020204" pitchFamily="34" charset="0"/>
              </a:rPr>
              <a:t>Ebglyss</a:t>
            </a:r>
            <a:r>
              <a:rPr lang="es-ES" sz="1050">
                <a:solidFill>
                  <a:srgbClr val="22346A"/>
                </a:solidFill>
                <a:latin typeface="Arial" panose="020B0604020202020204" pitchFamily="34" charset="0"/>
                <a:cs typeface="Arial" panose="020B0604020202020204" pitchFamily="34" charset="0"/>
              </a:rPr>
              <a:t> 250mg Solución inyectable en pluma precargada. C.N. 763937. Precio notificado 1.211,54€</a:t>
            </a: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r>
              <a:rPr lang="es-ES" sz="1050">
                <a:solidFill>
                  <a:srgbClr val="22346A"/>
                </a:solidFill>
                <a:latin typeface="Arial" panose="020B0604020202020204" pitchFamily="34" charset="0"/>
                <a:cs typeface="Arial" panose="020B0604020202020204" pitchFamily="34" charset="0"/>
              </a:rPr>
              <a:t>*Para más información sobre la financiación https://</a:t>
            </a:r>
            <a:r>
              <a:rPr lang="es-ES" sz="1050" err="1">
                <a:solidFill>
                  <a:srgbClr val="22346A"/>
                </a:solidFill>
                <a:latin typeface="Arial" panose="020B0604020202020204" pitchFamily="34" charset="0"/>
                <a:cs typeface="Arial" panose="020B0604020202020204" pitchFamily="34" charset="0"/>
              </a:rPr>
              <a:t>www.sanidad.gob.es</a:t>
            </a:r>
            <a:r>
              <a:rPr lang="es-ES" sz="1050">
                <a:solidFill>
                  <a:srgbClr val="22346A"/>
                </a:solidFill>
                <a:latin typeface="Arial" panose="020B0604020202020204" pitchFamily="34" charset="0"/>
                <a:cs typeface="Arial" panose="020B0604020202020204" pitchFamily="34" charset="0"/>
              </a:rPr>
              <a:t>/profesionales/</a:t>
            </a:r>
            <a:r>
              <a:rPr lang="es-ES" sz="1050" err="1">
                <a:solidFill>
                  <a:srgbClr val="22346A"/>
                </a:solidFill>
                <a:latin typeface="Arial" panose="020B0604020202020204" pitchFamily="34" charset="0"/>
                <a:cs typeface="Arial" panose="020B0604020202020204" pitchFamily="34" charset="0"/>
              </a:rPr>
              <a:t>medicamentos.do</a:t>
            </a:r>
            <a:endParaRPr lang="es-ES" sz="1050">
              <a:solidFill>
                <a:srgbClr val="22346A"/>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indent="-5023" algn="ctr">
              <a:lnSpc>
                <a:spcPct val="101299"/>
              </a:lnSpc>
              <a:spcBef>
                <a:spcPts val="50"/>
              </a:spcBef>
            </a:pPr>
            <a:r>
              <a:rPr lang="es-ES" sz="1050">
                <a:solidFill>
                  <a:srgbClr val="22346A"/>
                </a:solidFill>
                <a:latin typeface="Arial" panose="020B0604020202020204" pitchFamily="34" charset="0"/>
                <a:cs typeface="Arial" panose="020B0604020202020204" pitchFamily="34" charset="0"/>
              </a:rPr>
              <a:t>Escanea el código QR para acceder a la Ficha técnica completa de EBGLYSS</a:t>
            </a:r>
            <a:r>
              <a:rPr lang="es-ES" sz="1050" baseline="30000">
                <a:solidFill>
                  <a:srgbClr val="22346A"/>
                </a:solidFill>
                <a:latin typeface="Arial" panose="020B0604020202020204" pitchFamily="34" charset="0"/>
                <a:cs typeface="Arial" panose="020B0604020202020204" pitchFamily="34" charset="0"/>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p:nvPr>
        </p:nvSpPr>
        <p:spPr>
          <a:xfrm>
            <a:off x="-3502925" y="558736"/>
            <a:ext cx="10751893" cy="952451"/>
          </a:xfrm>
        </p:spPr>
        <p:txBody>
          <a:bodyPr>
            <a:normAutofit/>
          </a:bodyPr>
          <a:lstStyle/>
          <a:p>
            <a:pPr algn="ctr"/>
            <a:r>
              <a:rPr lang="es-ES" sz="6000"/>
              <a:t>Gracias</a:t>
            </a:r>
          </a:p>
        </p:txBody>
      </p:sp>
      <p:sp>
        <p:nvSpPr>
          <p:cNvPr id="3" name="TextBox 10">
            <a:extLst>
              <a:ext uri="{FF2B5EF4-FFF2-40B4-BE49-F238E27FC236}">
                <a16:creationId xmlns:a16="http://schemas.microsoft.com/office/drawing/2014/main" id="{F70134CF-4141-1870-6AE4-38A77E1BB4CB}"/>
              </a:ext>
            </a:extLst>
          </p:cNvPr>
          <p:cNvSpPr txBox="1"/>
          <p:nvPr/>
        </p:nvSpPr>
        <p:spPr>
          <a:xfrm>
            <a:off x="1873022" y="6123326"/>
            <a:ext cx="8242528" cy="523220"/>
          </a:xfrm>
          <a:prstGeom prst="rect">
            <a:avLst/>
          </a:prstGeom>
          <a:noFill/>
        </p:spPr>
        <p:txBody>
          <a:bodyPr wrap="square">
            <a:spAutoFit/>
          </a:bodyPr>
          <a:lstStyle/>
          <a:p>
            <a:r>
              <a:rPr lang="pt-BR" sz="700">
                <a:solidFill>
                  <a:srgbClr val="FFFFFF"/>
                </a:solidFill>
                <a:latin typeface="Arial" panose="020B0604020202020204" pitchFamily="34" charset="0"/>
                <a:cs typeface="Arial" panose="020B0604020202020204" pitchFamily="34" charset="0"/>
              </a:rPr>
              <a:t>1. Ficha técnica de EBGLYSS® (</a:t>
            </a:r>
            <a:r>
              <a:rPr lang="pt-BR" sz="700" err="1">
                <a:solidFill>
                  <a:srgbClr val="FFFFFF"/>
                </a:solidFill>
                <a:latin typeface="Arial" panose="020B0604020202020204" pitchFamily="34" charset="0"/>
                <a:cs typeface="Arial" panose="020B0604020202020204" pitchFamily="34" charset="0"/>
              </a:rPr>
              <a:t>lebrikizumab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https://cima.aemps.es/cima/dochtml/ft/1231765007/FT_1231765007.html.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2024. 2. </a:t>
            </a:r>
            <a:r>
              <a:rPr lang="pt-BR" sz="700" err="1">
                <a:solidFill>
                  <a:srgbClr val="FFFFFF"/>
                </a:solidFill>
                <a:latin typeface="Arial" panose="020B0604020202020204" pitchFamily="34" charset="0"/>
                <a:cs typeface="Arial" panose="020B0604020202020204" pitchFamily="34" charset="0"/>
              </a:rPr>
              <a:t>Okragly</a:t>
            </a:r>
            <a:r>
              <a:rPr lang="pt-BR" sz="700">
                <a:solidFill>
                  <a:srgbClr val="FFFFFF"/>
                </a:solidFill>
                <a:latin typeface="Arial" panose="020B0604020202020204" pitchFamily="34" charset="0"/>
                <a:cs typeface="Arial" panose="020B0604020202020204" pitchFamily="34" charset="0"/>
              </a:rPr>
              <a:t> AJ,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Dermatol </a:t>
            </a:r>
            <a:r>
              <a:rPr lang="pt-BR" sz="700" err="1">
                <a:solidFill>
                  <a:srgbClr val="FFFFFF"/>
                </a:solidFill>
                <a:latin typeface="Arial" panose="020B0604020202020204" pitchFamily="34" charset="0"/>
                <a:cs typeface="Arial" panose="020B0604020202020204" pitchFamily="34" charset="0"/>
              </a:rPr>
              <a:t>Ther</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Heidelb</a:t>
            </a:r>
            <a:r>
              <a:rPr lang="pt-BR" sz="700">
                <a:solidFill>
                  <a:srgbClr val="FFFFFF"/>
                </a:solidFill>
                <a:latin typeface="Arial" panose="020B0604020202020204" pitchFamily="34" charset="0"/>
                <a:cs typeface="Arial" panose="020B0604020202020204" pitchFamily="34" charset="0"/>
              </a:rPr>
              <a:t>). 2023;13(7):1535-47. 3. </a:t>
            </a:r>
            <a:r>
              <a:rPr lang="pt-BR" sz="700" err="1">
                <a:solidFill>
                  <a:srgbClr val="FFFFFF"/>
                </a:solidFill>
                <a:latin typeface="Arial" panose="020B0604020202020204" pitchFamily="34" charset="0"/>
                <a:cs typeface="Arial" panose="020B0604020202020204" pitchFamily="34" charset="0"/>
              </a:rPr>
              <a:t>Silverberg</a:t>
            </a:r>
            <a:r>
              <a:rPr lang="pt-BR" sz="700">
                <a:solidFill>
                  <a:srgbClr val="FFFFFF"/>
                </a:solidFill>
                <a:latin typeface="Arial" panose="020B0604020202020204" pitchFamily="34" charset="0"/>
                <a:cs typeface="Arial" panose="020B0604020202020204" pitchFamily="34" charset="0"/>
              </a:rPr>
              <a:t> JI,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N </a:t>
            </a:r>
            <a:r>
              <a:rPr lang="pt-BR" sz="700" err="1">
                <a:solidFill>
                  <a:srgbClr val="FFFFFF"/>
                </a:solidFill>
                <a:latin typeface="Arial" panose="020B0604020202020204" pitchFamily="34" charset="0"/>
                <a:cs typeface="Arial" panose="020B0604020202020204" pitchFamily="34" charset="0"/>
              </a:rPr>
              <a:t>Engl</a:t>
            </a:r>
            <a:r>
              <a:rPr lang="pt-BR" sz="700">
                <a:solidFill>
                  <a:srgbClr val="FFFFFF"/>
                </a:solidFill>
                <a:latin typeface="Arial" panose="020B0604020202020204" pitchFamily="34" charset="0"/>
                <a:cs typeface="Arial" panose="020B0604020202020204" pitchFamily="34" charset="0"/>
              </a:rPr>
              <a:t> J Med. 2023;388(12):1080-91.4. </a:t>
            </a:r>
            <a:r>
              <a:rPr lang="pt-BR" sz="700" err="1">
                <a:solidFill>
                  <a:srgbClr val="FFFFFF"/>
                </a:solidFill>
                <a:latin typeface="Arial" panose="020B0604020202020204" pitchFamily="34" charset="0"/>
                <a:cs typeface="Arial" panose="020B0604020202020204" pitchFamily="34" charset="0"/>
              </a:rPr>
              <a:t>Blauvelt</a:t>
            </a:r>
            <a:r>
              <a:rPr lang="pt-BR" sz="700">
                <a:solidFill>
                  <a:srgbClr val="FFFFFF"/>
                </a:solidFill>
                <a:latin typeface="Arial" panose="020B0604020202020204" pitchFamily="34" charset="0"/>
                <a:cs typeface="Arial" panose="020B0604020202020204" pitchFamily="34" charset="0"/>
              </a:rPr>
              <a:t> A,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Br J Dermatol. 2023;188(6):740-8. 5. Ficha técnica </a:t>
            </a:r>
            <a:r>
              <a:rPr lang="pt-BR" sz="700" err="1">
                <a:solidFill>
                  <a:srgbClr val="FFFFFF"/>
                </a:solidFill>
                <a:latin typeface="Arial" panose="020B0604020202020204" pitchFamily="34" charset="0"/>
                <a:cs typeface="Arial" panose="020B0604020202020204" pitchFamily="34" charset="0"/>
              </a:rPr>
              <a:t>dupilumab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/1171229006/ft_1171229006.html.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 6. Ficha técnica </a:t>
            </a:r>
            <a:r>
              <a:rPr lang="pt-BR" sz="700" err="1">
                <a:solidFill>
                  <a:srgbClr val="FFFFFF"/>
                </a:solidFill>
                <a:latin typeface="Arial" panose="020B0604020202020204" pitchFamily="34" charset="0"/>
                <a:cs typeface="Arial" panose="020B0604020202020204" pitchFamily="34" charset="0"/>
              </a:rPr>
              <a:t>tralokinumab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a:t>
            </a:r>
            <a:r>
              <a:rPr lang="pt-BR" sz="700">
                <a:solidFill>
                  <a:srgbClr val="FFFFFF"/>
                </a:solidFill>
                <a:latin typeface="Arial" panose="020B0604020202020204" pitchFamily="34" charset="0"/>
                <a:cs typeface="Arial" panose="020B0604020202020204" pitchFamily="34" charset="0"/>
                <a:hlinkClick r:id="rId3"/>
              </a:rPr>
              <a:t>https://cima.aemps.es/cima/</a:t>
            </a:r>
            <a:r>
              <a:rPr lang="pt-BR" sz="700" err="1">
                <a:solidFill>
                  <a:srgbClr val="FFFFFF"/>
                </a:solidFill>
                <a:latin typeface="Arial" panose="020B0604020202020204" pitchFamily="34" charset="0"/>
                <a:cs typeface="Arial" panose="020B0604020202020204" pitchFamily="34" charset="0"/>
                <a:hlinkClick r:id="rId3"/>
              </a:rPr>
              <a:t>dochtml</a:t>
            </a:r>
            <a:r>
              <a:rPr lang="pt-BR" sz="700">
                <a:solidFill>
                  <a:srgbClr val="FFFFFF"/>
                </a:solidFill>
                <a:latin typeface="Arial" panose="020B0604020202020204" pitchFamily="34" charset="0"/>
                <a:cs typeface="Arial" panose="020B0604020202020204" pitchFamily="34" charset="0"/>
                <a:hlinkClick r:id="rId3"/>
              </a:rPr>
              <a:t>/</a:t>
            </a:r>
            <a:r>
              <a:rPr lang="pt-BR" sz="700" err="1">
                <a:solidFill>
                  <a:srgbClr val="FFFFFF"/>
                </a:solidFill>
                <a:latin typeface="Arial" panose="020B0604020202020204" pitchFamily="34" charset="0"/>
                <a:cs typeface="Arial" panose="020B0604020202020204" pitchFamily="34" charset="0"/>
                <a:hlinkClick r:id="rId3"/>
              </a:rPr>
              <a:t>ft</a:t>
            </a:r>
            <a:r>
              <a:rPr lang="pt-BR" sz="700">
                <a:solidFill>
                  <a:srgbClr val="FFFFFF"/>
                </a:solidFill>
                <a:latin typeface="Arial" panose="020B0604020202020204" pitchFamily="34" charset="0"/>
                <a:cs typeface="Arial" panose="020B0604020202020204" pitchFamily="34" charset="0"/>
                <a:hlinkClick r:id="rId3"/>
              </a:rPr>
              <a:t>/1211554002/FT_1211554002.html</a:t>
            </a:r>
            <a:r>
              <a:rPr lang="pt-BR" sz="700">
                <a:solidFill>
                  <a:srgbClr val="FFFFFF"/>
                </a:solidFill>
                <a:latin typeface="Arial" panose="020B0604020202020204" pitchFamily="34" charset="0"/>
                <a:cs typeface="Arial" panose="020B0604020202020204" pitchFamily="34" charset="0"/>
              </a:rPr>
              <a:t>.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septiembre</a:t>
            </a:r>
            <a:r>
              <a:rPr lang="pt-BR" sz="700">
                <a:solidFill>
                  <a:srgbClr val="FFFFFF"/>
                </a:solidFill>
                <a:latin typeface="Arial" panose="020B0604020202020204" pitchFamily="34" charset="0"/>
                <a:cs typeface="Arial" panose="020B0604020202020204" pitchFamily="34" charset="0"/>
              </a:rPr>
              <a:t> 2024.</a:t>
            </a:r>
          </a:p>
        </p:txBody>
      </p:sp>
      <p:sp>
        <p:nvSpPr>
          <p:cNvPr id="4" name="TextBox 10">
            <a:extLst>
              <a:ext uri="{FF2B5EF4-FFF2-40B4-BE49-F238E27FC236}">
                <a16:creationId xmlns:a16="http://schemas.microsoft.com/office/drawing/2014/main" id="{2AE29B49-C5B8-BB2D-3F60-75AFC44B0C31}"/>
              </a:ext>
            </a:extLst>
          </p:cNvPr>
          <p:cNvSpPr txBox="1"/>
          <p:nvPr/>
        </p:nvSpPr>
        <p:spPr>
          <a:xfrm>
            <a:off x="942938" y="5723216"/>
            <a:ext cx="12500883" cy="200055"/>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grpSp>
        <p:nvGrpSpPr>
          <p:cNvPr id="5" name="Grupo 4">
            <a:extLst>
              <a:ext uri="{FF2B5EF4-FFF2-40B4-BE49-F238E27FC236}">
                <a16:creationId xmlns:a16="http://schemas.microsoft.com/office/drawing/2014/main" id="{7E6B0577-CEDC-FEA6-19C1-97D908D923EF}"/>
              </a:ext>
            </a:extLst>
          </p:cNvPr>
          <p:cNvGrpSpPr/>
          <p:nvPr/>
        </p:nvGrpSpPr>
        <p:grpSpPr>
          <a:xfrm>
            <a:off x="942938" y="5523161"/>
            <a:ext cx="6634200" cy="200055"/>
            <a:chOff x="2762908" y="6380527"/>
            <a:chExt cx="6634200" cy="200055"/>
          </a:xfrm>
        </p:grpSpPr>
        <p:sp>
          <p:nvSpPr>
            <p:cNvPr id="6" name="CuadroTexto 5">
              <a:extLst>
                <a:ext uri="{FF2B5EF4-FFF2-40B4-BE49-F238E27FC236}">
                  <a16:creationId xmlns:a16="http://schemas.microsoft.com/office/drawing/2014/main" id="{6AEA76DF-55F7-67B7-41B2-6CABDF01FD5E}"/>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7" name="Triángulo isósceles 4">
              <a:extLst>
                <a:ext uri="{FF2B5EF4-FFF2-40B4-BE49-F238E27FC236}">
                  <a16:creationId xmlns:a16="http://schemas.microsoft.com/office/drawing/2014/main" id="{04306B4B-5C32-1968-FADF-5AAA587AA45E}"/>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8" name="TextBox 10">
            <a:extLst>
              <a:ext uri="{FF2B5EF4-FFF2-40B4-BE49-F238E27FC236}">
                <a16:creationId xmlns:a16="http://schemas.microsoft.com/office/drawing/2014/main" id="{5BFC0387-76BA-24E8-F88C-D7BFE3846D8D}"/>
              </a:ext>
            </a:extLst>
          </p:cNvPr>
          <p:cNvSpPr txBox="1"/>
          <p:nvPr/>
        </p:nvSpPr>
        <p:spPr>
          <a:xfrm rot="16200000">
            <a:off x="9815714" y="700429"/>
            <a:ext cx="4371909" cy="215444"/>
          </a:xfrm>
          <a:prstGeom prst="rect">
            <a:avLst/>
          </a:prstGeom>
          <a:noFill/>
        </p:spPr>
        <p:txBody>
          <a:bodyPr wrap="square">
            <a:spAutoFit/>
          </a:bodyPr>
          <a:lstStyle/>
          <a:p>
            <a:r>
              <a:rPr lang="es-ES" sz="800">
                <a:solidFill>
                  <a:srgbClr val="FFFFFF"/>
                </a:solidFill>
                <a:latin typeface="Arial" panose="020B0604020202020204" pitchFamily="34" charset="0"/>
                <a:ea typeface="Calibri" panose="020F0502020204030204" pitchFamily="34" charset="0"/>
                <a:cs typeface="Arial" panose="020B0604020202020204" pitchFamily="34" charset="0"/>
              </a:rPr>
              <a:t>ES-EBG-2400024</a:t>
            </a:r>
            <a:endParaRPr lang="pt-BR" sz="8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996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CDC285F0-C1EF-8933-5128-0CF948E631A1}"/>
              </a:ext>
            </a:extLst>
          </p:cNvPr>
          <p:cNvSpPr>
            <a:spLocks noGrp="1"/>
          </p:cNvSpPr>
          <p:nvPr>
            <p:ph type="ctrTitle"/>
          </p:nvPr>
        </p:nvSpPr>
        <p:spPr>
          <a:xfrm>
            <a:off x="620552" y="2739149"/>
            <a:ext cx="10950895" cy="1379701"/>
          </a:xfrm>
        </p:spPr>
        <p:txBody>
          <a:bodyPr/>
          <a:lstStyle/>
          <a:p>
            <a:r>
              <a:rPr lang="es-ES_tradnl"/>
              <a:t>A</a:t>
            </a:r>
            <a:r>
              <a:rPr lang="es-ES"/>
              <a:t>nexo: estudio </a:t>
            </a:r>
            <a:r>
              <a:rPr lang="es-ES" err="1"/>
              <a:t>ADhere</a:t>
            </a:r>
            <a:endParaRPr lang="es-ES"/>
          </a:p>
        </p:txBody>
      </p:sp>
    </p:spTree>
    <p:extLst>
      <p:ext uri="{BB962C8B-B14F-4D97-AF65-F5344CB8AC3E}">
        <p14:creationId xmlns:p14="http://schemas.microsoft.com/office/powerpoint/2010/main" val="23791309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D31DAE10-0037-D573-E3B8-AC1177998F0A}"/>
              </a:ext>
            </a:extLst>
          </p:cNvPr>
          <p:cNvSpPr>
            <a:spLocks noGrp="1"/>
          </p:cNvSpPr>
          <p:nvPr>
            <p:ph type="title"/>
          </p:nvPr>
        </p:nvSpPr>
        <p:spPr>
          <a:xfrm>
            <a:off x="541058" y="79513"/>
            <a:ext cx="10710038" cy="903218"/>
          </a:xfrm>
        </p:spPr>
        <p:txBody>
          <a:bodyPr>
            <a:noAutofit/>
          </a:bodyPr>
          <a:lstStyle/>
          <a:p>
            <a:r>
              <a:rPr lang="es-ES"/>
              <a:t>Diseño del estudio ADhere</a:t>
            </a:r>
            <a:r>
              <a:rPr lang="es-ES" baseline="30000"/>
              <a:t>1</a:t>
            </a:r>
          </a:p>
        </p:txBody>
      </p:sp>
      <p:sp>
        <p:nvSpPr>
          <p:cNvPr id="5" name="Text Placeholder 4">
            <a:extLst>
              <a:ext uri="{FF2B5EF4-FFF2-40B4-BE49-F238E27FC236}">
                <a16:creationId xmlns:a16="http://schemas.microsoft.com/office/drawing/2014/main" id="{D5D75C02-B194-4CD1-10A1-4471F7FF1663}"/>
              </a:ext>
            </a:extLst>
          </p:cNvPr>
          <p:cNvSpPr txBox="1">
            <a:spLocks/>
          </p:cNvSpPr>
          <p:nvPr/>
        </p:nvSpPr>
        <p:spPr>
          <a:xfrm>
            <a:off x="1070651" y="7243665"/>
            <a:ext cx="6363770" cy="28169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kumimoji="0" lang="en-GB" sz="600" b="0" i="0" u="none" strike="noStrike" kern="1200" cap="none" spc="0" normalizeH="0" baseline="0" noProof="0">
              <a:ln>
                <a:noFill/>
              </a:ln>
              <a:solidFill>
                <a:srgbClr val="FFFFFF">
                  <a:lumMod val="65000"/>
                </a:srgbClr>
              </a:solidFill>
              <a:effectLst/>
              <a:uLnTx/>
              <a:uFillTx/>
              <a:latin typeface="Arial"/>
              <a:ea typeface="+mn-ea"/>
              <a:cs typeface="+mn-cs"/>
            </a:endParaRPr>
          </a:p>
        </p:txBody>
      </p:sp>
      <p:pic>
        <p:nvPicPr>
          <p:cNvPr id="9" name="Imagen 8" descr="Icono&#10;&#10;Descripción generada automáticamente">
            <a:extLst>
              <a:ext uri="{FF2B5EF4-FFF2-40B4-BE49-F238E27FC236}">
                <a16:creationId xmlns:a16="http://schemas.microsoft.com/office/drawing/2014/main" id="{901F62B7-A14C-141E-E32D-AC8A218BE159}"/>
              </a:ext>
            </a:extLst>
          </p:cNvPr>
          <p:cNvPicPr>
            <a:picLocks noChangeAspect="1"/>
          </p:cNvPicPr>
          <p:nvPr/>
        </p:nvPicPr>
        <p:blipFill>
          <a:blip r:embed="rId3"/>
          <a:stretch>
            <a:fillRect/>
          </a:stretch>
        </p:blipFill>
        <p:spPr>
          <a:xfrm>
            <a:off x="648142" y="1408004"/>
            <a:ext cx="903218" cy="903218"/>
          </a:xfrm>
          <a:prstGeom prst="rect">
            <a:avLst/>
          </a:prstGeom>
        </p:spPr>
      </p:pic>
      <p:pic>
        <p:nvPicPr>
          <p:cNvPr id="11" name="Imagen 10" descr="Icono&#10;&#10;Descripción generada automáticamente">
            <a:extLst>
              <a:ext uri="{FF2B5EF4-FFF2-40B4-BE49-F238E27FC236}">
                <a16:creationId xmlns:a16="http://schemas.microsoft.com/office/drawing/2014/main" id="{F7FAE6DC-64D7-F8E2-FCE3-17756B4FD607}"/>
              </a:ext>
            </a:extLst>
          </p:cNvPr>
          <p:cNvPicPr>
            <a:picLocks noChangeAspect="1"/>
          </p:cNvPicPr>
          <p:nvPr/>
        </p:nvPicPr>
        <p:blipFill>
          <a:blip r:embed="rId4"/>
          <a:stretch>
            <a:fillRect/>
          </a:stretch>
        </p:blipFill>
        <p:spPr>
          <a:xfrm>
            <a:off x="3523339" y="1408004"/>
            <a:ext cx="903218" cy="903218"/>
          </a:xfrm>
          <a:prstGeom prst="rect">
            <a:avLst/>
          </a:prstGeom>
        </p:spPr>
      </p:pic>
      <p:pic>
        <p:nvPicPr>
          <p:cNvPr id="13" name="Imagen 12" descr="Icono&#10;&#10;Descripción generada automáticamente">
            <a:extLst>
              <a:ext uri="{FF2B5EF4-FFF2-40B4-BE49-F238E27FC236}">
                <a16:creationId xmlns:a16="http://schemas.microsoft.com/office/drawing/2014/main" id="{4D2671EA-F2A1-BD47-AC30-FB44F2AE5D1D}"/>
              </a:ext>
            </a:extLst>
          </p:cNvPr>
          <p:cNvPicPr>
            <a:picLocks noChangeAspect="1"/>
          </p:cNvPicPr>
          <p:nvPr/>
        </p:nvPicPr>
        <p:blipFill>
          <a:blip r:embed="rId5"/>
          <a:stretch>
            <a:fillRect/>
          </a:stretch>
        </p:blipFill>
        <p:spPr>
          <a:xfrm>
            <a:off x="6873873" y="1408004"/>
            <a:ext cx="903218" cy="903218"/>
          </a:xfrm>
          <a:prstGeom prst="rect">
            <a:avLst/>
          </a:prstGeom>
        </p:spPr>
      </p:pic>
      <p:pic>
        <p:nvPicPr>
          <p:cNvPr id="15" name="Imagen 14" descr="Icono&#10;&#10;Descripción generada automáticamente">
            <a:extLst>
              <a:ext uri="{FF2B5EF4-FFF2-40B4-BE49-F238E27FC236}">
                <a16:creationId xmlns:a16="http://schemas.microsoft.com/office/drawing/2014/main" id="{F07B7790-CE29-3CA4-41D8-925C071FA072}"/>
              </a:ext>
            </a:extLst>
          </p:cNvPr>
          <p:cNvPicPr>
            <a:picLocks noChangeAspect="1"/>
          </p:cNvPicPr>
          <p:nvPr/>
        </p:nvPicPr>
        <p:blipFill>
          <a:blip r:embed="rId6"/>
          <a:stretch>
            <a:fillRect/>
          </a:stretch>
        </p:blipFill>
        <p:spPr>
          <a:xfrm>
            <a:off x="9435528" y="1408004"/>
            <a:ext cx="903218" cy="903218"/>
          </a:xfrm>
          <a:prstGeom prst="rect">
            <a:avLst/>
          </a:prstGeom>
        </p:spPr>
      </p:pic>
      <p:sp>
        <p:nvSpPr>
          <p:cNvPr id="20" name="CuadroTexto 19">
            <a:extLst>
              <a:ext uri="{FF2B5EF4-FFF2-40B4-BE49-F238E27FC236}">
                <a16:creationId xmlns:a16="http://schemas.microsoft.com/office/drawing/2014/main" id="{878052A7-A44A-ED02-A39F-797C908CB0BE}"/>
              </a:ext>
            </a:extLst>
          </p:cNvPr>
          <p:cNvSpPr txBox="1"/>
          <p:nvPr/>
        </p:nvSpPr>
        <p:spPr>
          <a:xfrm>
            <a:off x="1548598" y="1413337"/>
            <a:ext cx="1963648" cy="892552"/>
          </a:xfrm>
          <a:prstGeom prst="rect">
            <a:avLst/>
          </a:prstGeom>
          <a:noFill/>
        </p:spPr>
        <p:txBody>
          <a:bodyPr wrap="square" anchor="ctr">
            <a:spAutoFit/>
          </a:bodyPr>
          <a:lstStyle/>
          <a:p>
            <a:r>
              <a:rPr lang="es-ES" sz="1300">
                <a:solidFill>
                  <a:srgbClr val="22346A"/>
                </a:solidFill>
                <a:effectLst/>
                <a:latin typeface="Arial" panose="020B0604020202020204" pitchFamily="34" charset="0"/>
                <a:cs typeface="Arial" panose="020B0604020202020204" pitchFamily="34" charset="0"/>
              </a:rPr>
              <a:t>Ensayo fase III, aleatorizado, doble ciego, controlado con placebo y multicéntrico</a:t>
            </a:r>
          </a:p>
        </p:txBody>
      </p:sp>
      <p:sp>
        <p:nvSpPr>
          <p:cNvPr id="21" name="CuadroTexto 20">
            <a:extLst>
              <a:ext uri="{FF2B5EF4-FFF2-40B4-BE49-F238E27FC236}">
                <a16:creationId xmlns:a16="http://schemas.microsoft.com/office/drawing/2014/main" id="{3ECDCB4E-93AC-408F-79E0-DBE1A3D98D37}"/>
              </a:ext>
            </a:extLst>
          </p:cNvPr>
          <p:cNvSpPr txBox="1"/>
          <p:nvPr/>
        </p:nvSpPr>
        <p:spPr>
          <a:xfrm>
            <a:off x="4426557" y="1313310"/>
            <a:ext cx="2354793" cy="1092607"/>
          </a:xfrm>
          <a:prstGeom prst="rect">
            <a:avLst/>
          </a:prstGeom>
          <a:noFill/>
        </p:spPr>
        <p:txBody>
          <a:bodyPr wrap="square" anchor="ctr">
            <a:spAutoFit/>
          </a:bodyPr>
          <a:lstStyle/>
          <a:p>
            <a:r>
              <a:rPr lang="es-ES" sz="1300">
                <a:solidFill>
                  <a:srgbClr val="22346A"/>
                </a:solidFill>
                <a:effectLst/>
                <a:latin typeface="Arial" panose="020B0604020202020204" pitchFamily="34" charset="0"/>
                <a:cs typeface="Arial" panose="020B0604020202020204" pitchFamily="34" charset="0"/>
              </a:rPr>
              <a:t>Evaluar eficacia y seguridad de lebrikizumab combinado con TCS (n=145) de potencia baja a media frente placebo combinado con TCS (n=66)</a:t>
            </a:r>
          </a:p>
        </p:txBody>
      </p:sp>
      <p:sp>
        <p:nvSpPr>
          <p:cNvPr id="22" name="CuadroTexto 21">
            <a:extLst>
              <a:ext uri="{FF2B5EF4-FFF2-40B4-BE49-F238E27FC236}">
                <a16:creationId xmlns:a16="http://schemas.microsoft.com/office/drawing/2014/main" id="{564E27F5-8D62-8478-B480-E2DBBBFF4635}"/>
              </a:ext>
            </a:extLst>
          </p:cNvPr>
          <p:cNvSpPr txBox="1"/>
          <p:nvPr/>
        </p:nvSpPr>
        <p:spPr>
          <a:xfrm>
            <a:off x="7777091" y="1413337"/>
            <a:ext cx="1579769" cy="892552"/>
          </a:xfrm>
          <a:prstGeom prst="rect">
            <a:avLst/>
          </a:prstGeom>
          <a:noFill/>
        </p:spPr>
        <p:txBody>
          <a:bodyPr wrap="square" anchor="ctr">
            <a:spAutoFit/>
          </a:bodyPr>
          <a:lstStyle/>
          <a:p>
            <a:r>
              <a:rPr lang="es-ES" sz="1300">
                <a:solidFill>
                  <a:srgbClr val="22346A"/>
                </a:solidFill>
                <a:effectLst/>
                <a:latin typeface="Arial" panose="020B0604020202020204" pitchFamily="34" charset="0"/>
                <a:cs typeface="Arial" panose="020B0604020202020204" pitchFamily="34" charset="0"/>
              </a:rPr>
              <a:t>Pacientes adultos y adolescentes con DA moderada a grave</a:t>
            </a:r>
          </a:p>
        </p:txBody>
      </p:sp>
      <p:sp>
        <p:nvSpPr>
          <p:cNvPr id="23" name="CuadroTexto 22">
            <a:extLst>
              <a:ext uri="{FF2B5EF4-FFF2-40B4-BE49-F238E27FC236}">
                <a16:creationId xmlns:a16="http://schemas.microsoft.com/office/drawing/2014/main" id="{022A7289-1D3E-64BA-B6ED-F5A181B947C0}"/>
              </a:ext>
            </a:extLst>
          </p:cNvPr>
          <p:cNvSpPr txBox="1"/>
          <p:nvPr/>
        </p:nvSpPr>
        <p:spPr>
          <a:xfrm>
            <a:off x="10338746" y="1713419"/>
            <a:ext cx="1098732" cy="292388"/>
          </a:xfrm>
          <a:prstGeom prst="rect">
            <a:avLst/>
          </a:prstGeom>
          <a:noFill/>
        </p:spPr>
        <p:txBody>
          <a:bodyPr wrap="square">
            <a:spAutoFit/>
          </a:bodyPr>
          <a:lstStyle/>
          <a:p>
            <a:r>
              <a:rPr lang="es-ES" sz="1300">
                <a:solidFill>
                  <a:srgbClr val="22346A"/>
                </a:solidFill>
                <a:effectLst/>
                <a:latin typeface="Arial" panose="020B0604020202020204" pitchFamily="34" charset="0"/>
                <a:cs typeface="Arial" panose="020B0604020202020204" pitchFamily="34" charset="0"/>
              </a:rPr>
              <a:t>16 semanas</a:t>
            </a:r>
          </a:p>
        </p:txBody>
      </p:sp>
      <p:pic>
        <p:nvPicPr>
          <p:cNvPr id="31" name="Imagen 30" descr="Forma, Cuadrado&#10;&#10;Descripción generada automáticamente con confianza media">
            <a:extLst>
              <a:ext uri="{FF2B5EF4-FFF2-40B4-BE49-F238E27FC236}">
                <a16:creationId xmlns:a16="http://schemas.microsoft.com/office/drawing/2014/main" id="{80A0CA33-BCB6-CCD0-97EA-B0F3AADD8B09}"/>
              </a:ext>
            </a:extLst>
          </p:cNvPr>
          <p:cNvPicPr>
            <a:picLocks noChangeAspect="1"/>
          </p:cNvPicPr>
          <p:nvPr/>
        </p:nvPicPr>
        <p:blipFill>
          <a:blip r:embed="rId7"/>
          <a:stretch>
            <a:fillRect/>
          </a:stretch>
        </p:blipFill>
        <p:spPr>
          <a:xfrm>
            <a:off x="8103810" y="2817548"/>
            <a:ext cx="3271138" cy="2711012"/>
          </a:xfrm>
          <a:prstGeom prst="rect">
            <a:avLst/>
          </a:prstGeom>
        </p:spPr>
      </p:pic>
      <p:sp>
        <p:nvSpPr>
          <p:cNvPr id="32" name="CuadroTexto 31">
            <a:extLst>
              <a:ext uri="{FF2B5EF4-FFF2-40B4-BE49-F238E27FC236}">
                <a16:creationId xmlns:a16="http://schemas.microsoft.com/office/drawing/2014/main" id="{F7AF5922-E4C5-76D5-1509-E11CF31D5D8B}"/>
              </a:ext>
            </a:extLst>
          </p:cNvPr>
          <p:cNvSpPr txBox="1"/>
          <p:nvPr/>
        </p:nvSpPr>
        <p:spPr>
          <a:xfrm>
            <a:off x="8898291" y="2970115"/>
            <a:ext cx="2420858" cy="523220"/>
          </a:xfrm>
          <a:prstGeom prst="rect">
            <a:avLst/>
          </a:prstGeom>
          <a:noFill/>
        </p:spPr>
        <p:txBody>
          <a:bodyPr wrap="square">
            <a:spAutoFit/>
          </a:bodyPr>
          <a:lstStyle/>
          <a:p>
            <a:r>
              <a:rPr lang="es-ES" sz="1400" b="1">
                <a:solidFill>
                  <a:srgbClr val="22346A"/>
                </a:solidFill>
                <a:effectLst/>
                <a:latin typeface="Arial" panose="020B0604020202020204" pitchFamily="34" charset="0"/>
                <a:cs typeface="Arial" panose="020B0604020202020204" pitchFamily="34" charset="0"/>
              </a:rPr>
              <a:t>Criterios clave para la </a:t>
            </a:r>
            <a:br>
              <a:rPr lang="es-ES" sz="1400" b="1">
                <a:solidFill>
                  <a:srgbClr val="22346A"/>
                </a:solidFill>
                <a:effectLst/>
                <a:latin typeface="Arial" panose="020B0604020202020204" pitchFamily="34" charset="0"/>
                <a:cs typeface="Arial" panose="020B0604020202020204" pitchFamily="34" charset="0"/>
              </a:rPr>
            </a:br>
            <a:r>
              <a:rPr lang="es-ES" sz="1400" b="1">
                <a:solidFill>
                  <a:srgbClr val="22346A"/>
                </a:solidFill>
                <a:effectLst/>
                <a:latin typeface="Arial" panose="020B0604020202020204" pitchFamily="34" charset="0"/>
                <a:cs typeface="Arial" panose="020B0604020202020204" pitchFamily="34" charset="0"/>
              </a:rPr>
              <a:t>inclusión de pacientes</a:t>
            </a:r>
            <a:r>
              <a:rPr lang="es-ES" sz="1400" b="1" baseline="30000">
                <a:solidFill>
                  <a:srgbClr val="22346A"/>
                </a:solidFill>
                <a:effectLst/>
                <a:latin typeface="Arial" panose="020B0604020202020204" pitchFamily="34" charset="0"/>
                <a:cs typeface="Arial" panose="020B0604020202020204" pitchFamily="34" charset="0"/>
              </a:rPr>
              <a:t>1</a:t>
            </a:r>
            <a:r>
              <a:rPr lang="es-ES" sz="1400" b="1">
                <a:solidFill>
                  <a:srgbClr val="22346A"/>
                </a:solidFill>
                <a:effectLst/>
                <a:latin typeface="Arial" panose="020B0604020202020204" pitchFamily="34" charset="0"/>
                <a:cs typeface="Arial" panose="020B0604020202020204" pitchFamily="34" charset="0"/>
              </a:rPr>
              <a:t>:</a:t>
            </a:r>
            <a:endParaRPr lang="es-ES" sz="1400">
              <a:solidFill>
                <a:srgbClr val="22346A"/>
              </a:solidFill>
              <a:effectLst/>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57CA9483-C173-AE7F-5470-6C5ECC5F3BD9}"/>
              </a:ext>
            </a:extLst>
          </p:cNvPr>
          <p:cNvSpPr txBox="1"/>
          <p:nvPr/>
        </p:nvSpPr>
        <p:spPr>
          <a:xfrm>
            <a:off x="8369418" y="3675340"/>
            <a:ext cx="2739921" cy="1590179"/>
          </a:xfrm>
          <a:prstGeom prst="rect">
            <a:avLst/>
          </a:prstGeom>
          <a:noFill/>
        </p:spPr>
        <p:txBody>
          <a:bodyPr wrap="square">
            <a:spAutoFit/>
          </a:bodyPr>
          <a:lstStyle/>
          <a:p>
            <a:pPr marL="177750" indent="-176400">
              <a:spcAft>
                <a:spcPts val="400"/>
              </a:spcAft>
              <a:buClr>
                <a:srgbClr val="7A45B8"/>
              </a:buClr>
              <a:buFont typeface="Arial" panose="020B0604020202020204" pitchFamily="34" charset="0"/>
              <a:buChar char="•"/>
            </a:pPr>
            <a:r>
              <a:rPr lang="es-ES" sz="1200">
                <a:solidFill>
                  <a:srgbClr val="22346A"/>
                </a:solidFill>
                <a:effectLst/>
                <a:latin typeface="Arial" panose="020B0604020202020204" pitchFamily="34" charset="0"/>
                <a:cs typeface="Arial" panose="020B0604020202020204" pitchFamily="34" charset="0"/>
              </a:rPr>
              <a:t>DA moderada a grave </a:t>
            </a:r>
            <a:br>
              <a:rPr lang="es-ES" sz="1200">
                <a:solidFill>
                  <a:srgbClr val="22346A"/>
                </a:solidFill>
                <a:effectLst/>
                <a:latin typeface="Arial" panose="020B0604020202020204" pitchFamily="34" charset="0"/>
                <a:cs typeface="Arial" panose="020B0604020202020204" pitchFamily="34" charset="0"/>
              </a:rPr>
            </a:br>
            <a:r>
              <a:rPr lang="es-ES" sz="1200">
                <a:solidFill>
                  <a:srgbClr val="22346A"/>
                </a:solidFill>
                <a:effectLst/>
                <a:latin typeface="Arial" panose="020B0604020202020204" pitchFamily="34" charset="0"/>
                <a:cs typeface="Arial" panose="020B0604020202020204" pitchFamily="34" charset="0"/>
              </a:rPr>
              <a:t>(EASI ≥16, IGA ≥3, BSA ≥10%)</a:t>
            </a:r>
          </a:p>
          <a:p>
            <a:pPr marL="177750" indent="-176400">
              <a:spcAft>
                <a:spcPts val="400"/>
              </a:spcAft>
              <a:buClr>
                <a:srgbClr val="7A45B8"/>
              </a:buClr>
              <a:buFont typeface="Arial" panose="020B0604020202020204" pitchFamily="34" charset="0"/>
              <a:buChar char="•"/>
            </a:pPr>
            <a:r>
              <a:rPr lang="es-ES" sz="1200">
                <a:solidFill>
                  <a:srgbClr val="22346A"/>
                </a:solidFill>
                <a:effectLst/>
                <a:latin typeface="Arial" panose="020B0604020202020204" pitchFamily="34" charset="0"/>
                <a:cs typeface="Arial" panose="020B0604020202020204" pitchFamily="34" charset="0"/>
              </a:rPr>
              <a:t>Edad ≥12 años</a:t>
            </a:r>
          </a:p>
          <a:p>
            <a:pPr marL="177750" indent="-176400">
              <a:spcAft>
                <a:spcPts val="400"/>
              </a:spcAft>
              <a:buClr>
                <a:srgbClr val="7A45B8"/>
              </a:buClr>
              <a:buFont typeface="Arial" panose="020B0604020202020204" pitchFamily="34" charset="0"/>
              <a:buChar char="•"/>
            </a:pPr>
            <a:r>
              <a:rPr lang="es-ES" sz="1200">
                <a:solidFill>
                  <a:srgbClr val="22346A"/>
                </a:solidFill>
                <a:effectLst/>
                <a:latin typeface="Arial" panose="020B0604020202020204" pitchFamily="34" charset="0"/>
                <a:cs typeface="Arial" panose="020B0604020202020204" pitchFamily="34" charset="0"/>
              </a:rPr>
              <a:t>Peso ≥40 kg</a:t>
            </a:r>
          </a:p>
          <a:p>
            <a:pPr marL="177750" indent="-176400">
              <a:spcAft>
                <a:spcPts val="400"/>
              </a:spcAft>
              <a:buClr>
                <a:srgbClr val="7A45B8"/>
              </a:buClr>
              <a:buFont typeface="Arial" panose="020B0604020202020204" pitchFamily="34" charset="0"/>
              <a:buChar char="•"/>
            </a:pPr>
            <a:r>
              <a:rPr lang="es-ES" sz="1200">
                <a:solidFill>
                  <a:srgbClr val="22346A"/>
                </a:solidFill>
                <a:effectLst/>
                <a:latin typeface="Arial" panose="020B0604020202020204" pitchFamily="34" charset="0"/>
                <a:cs typeface="Arial" panose="020B0604020202020204" pitchFamily="34" charset="0"/>
              </a:rPr>
              <a:t>Tratamiento tópico inadecuado </a:t>
            </a:r>
            <a:br>
              <a:rPr lang="es-ES" sz="1200">
                <a:solidFill>
                  <a:srgbClr val="22346A"/>
                </a:solidFill>
                <a:effectLst/>
                <a:latin typeface="Arial" panose="020B0604020202020204" pitchFamily="34" charset="0"/>
                <a:cs typeface="Arial" panose="020B0604020202020204" pitchFamily="34" charset="0"/>
              </a:rPr>
            </a:br>
            <a:r>
              <a:rPr lang="es-ES" sz="1200">
                <a:solidFill>
                  <a:srgbClr val="22346A"/>
                </a:solidFill>
                <a:effectLst/>
                <a:latin typeface="Arial" panose="020B0604020202020204" pitchFamily="34" charset="0"/>
                <a:cs typeface="Arial" panose="020B0604020202020204" pitchFamily="34" charset="0"/>
              </a:rPr>
              <a:t>o desaconsejable</a:t>
            </a:r>
          </a:p>
          <a:p>
            <a:pPr marL="177750" indent="-176400">
              <a:spcAft>
                <a:spcPts val="400"/>
              </a:spcAft>
              <a:buClr>
                <a:srgbClr val="7A45B8"/>
              </a:buClr>
              <a:buFont typeface="Arial" panose="020B0604020202020204" pitchFamily="34" charset="0"/>
              <a:buChar char="•"/>
            </a:pPr>
            <a:r>
              <a:rPr lang="es-ES" sz="1200">
                <a:solidFill>
                  <a:srgbClr val="22346A"/>
                </a:solidFill>
                <a:effectLst/>
                <a:latin typeface="Arial" panose="020B0604020202020204" pitchFamily="34" charset="0"/>
                <a:cs typeface="Arial" panose="020B0604020202020204" pitchFamily="34" charset="0"/>
              </a:rPr>
              <a:t>DA crónica ≥1 año</a:t>
            </a:r>
          </a:p>
        </p:txBody>
      </p:sp>
      <p:sp>
        <p:nvSpPr>
          <p:cNvPr id="35" name="Marcador de pie de página 76">
            <a:extLst>
              <a:ext uri="{FF2B5EF4-FFF2-40B4-BE49-F238E27FC236}">
                <a16:creationId xmlns:a16="http://schemas.microsoft.com/office/drawing/2014/main" id="{3463E552-098F-5160-727B-D7C410ABE35A}"/>
              </a:ext>
            </a:extLst>
          </p:cNvPr>
          <p:cNvSpPr txBox="1">
            <a:spLocks/>
          </p:cNvSpPr>
          <p:nvPr/>
        </p:nvSpPr>
        <p:spPr>
          <a:xfrm>
            <a:off x="1358947" y="5586601"/>
            <a:ext cx="9246383" cy="175664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BSA: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área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superficie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corporal; DA: dermatitis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DLQI: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índice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calidad</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vida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dermatológico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EASI: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índice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gravedad</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área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eczema; IGA: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evaluación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global del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investigador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población con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NRS: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escala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valoración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numérica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PUVA: psoralen + UV-A; C2S: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SD: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desviación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estándar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TCI: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inhibidores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calcineurina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*El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protocolo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ensayo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exigió</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que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pacientes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dejaran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recibir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tratamiento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tópico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sistémico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menos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una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antes de la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aleatorización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Se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indicó</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todos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pacientes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que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utilizaran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TCS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potencia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baja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media para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síntomas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la DA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desde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el</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inicio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estudio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Se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permitió</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el</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uso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inhibidores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la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calcineurina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(TCI)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zonas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sensibles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la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piel</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Los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centros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estudio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proporcionaron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un TCI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potencia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media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acetónido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triamcinolona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crema al 0,1%) y un TCI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potencia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baja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hidrocortisona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crema al 1%). Se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permitió</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pacientes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reducir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o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interrumpir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el</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uso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TCS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según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fuera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necesario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el</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tratamiento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con TCS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podía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reanudarse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discreción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pacientes</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1</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Un total de 228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participantes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con DA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moderada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grave: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incluidos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53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participantes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adolescentes</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1</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Los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pacientes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tratados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con EBGLYSS</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recibieron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una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dosis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500 mg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las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0 y 2</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1</a:t>
            </a:r>
            <a:r>
              <a:rPr lang="en-GB" sz="700">
                <a:solidFill>
                  <a:srgbClr val="FFFFFF">
                    <a:lumMod val="65000"/>
                  </a:srgbClr>
                </a:solidFill>
                <a:latin typeface="Arial"/>
              </a:rPr>
              <a:t>; </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Los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participantes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que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completaron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ADhere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tuvieron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la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opción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lang="en-GB" sz="700" err="1">
                <a:solidFill>
                  <a:srgbClr val="FFFFFF">
                    <a:lumMod val="65000"/>
                  </a:srgbClr>
                </a:solidFill>
                <a:latin typeface="Arial"/>
              </a:rPr>
              <a:t>participar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la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extensión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 largo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plazo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ADjoin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lo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contrario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los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participantes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entraron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en</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un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período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seguimiento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seguridad</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durante</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12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semanas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después</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su</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dosis</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1</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Periodo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cribado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de 30 días. </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IGA 0/1 con ≥2 puntos de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mejoría</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respecto</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al </a:t>
            </a:r>
            <a:r>
              <a:rPr kumimoji="0" lang="en-GB" sz="700" b="0" i="0" u="none" strike="noStrike" kern="1200" cap="none" spc="0" normalizeH="0" baseline="0" noProof="0" err="1">
                <a:ln>
                  <a:noFill/>
                </a:ln>
                <a:solidFill>
                  <a:srgbClr val="FFFFFF">
                    <a:lumMod val="65000"/>
                  </a:srgbClr>
                </a:solidFill>
                <a:effectLst/>
                <a:uLnTx/>
                <a:uFillTx/>
                <a:latin typeface="Arial"/>
                <a:ea typeface="+mn-ea"/>
                <a:cs typeface="+mn-cs"/>
              </a:rPr>
              <a:t>valor</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basal</a:t>
            </a:r>
            <a:r>
              <a:rPr kumimoji="0" lang="en-GB" sz="700" b="0" i="0" u="none" strike="noStrike" kern="1200" cap="none" spc="0" normalizeH="0" baseline="30000" noProof="0">
                <a:ln>
                  <a:noFill/>
                </a:ln>
                <a:solidFill>
                  <a:srgbClr val="FFFFFF">
                    <a:lumMod val="65000"/>
                  </a:srgbClr>
                </a:solidFill>
                <a:effectLst/>
                <a:uLnTx/>
                <a:uFillTx/>
                <a:latin typeface="Arial"/>
                <a:ea typeface="+mn-ea"/>
                <a:cs typeface="+mn-cs"/>
              </a:rPr>
              <a:t>1</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7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700">
                <a:solidFill>
                  <a:srgbClr val="FFFFFF">
                    <a:lumMod val="65000"/>
                  </a:srgbClr>
                </a:solidFill>
                <a:latin typeface="Arial"/>
              </a:rPr>
              <a:t>1. Simpson EL, Gooderham M, </a:t>
            </a:r>
            <a:r>
              <a:rPr lang="en-GB" sz="700" err="1">
                <a:solidFill>
                  <a:srgbClr val="FFFFFF">
                    <a:lumMod val="65000"/>
                  </a:srgbClr>
                </a:solidFill>
                <a:latin typeface="Arial"/>
              </a:rPr>
              <a:t>Wollenberg</a:t>
            </a:r>
            <a:r>
              <a:rPr lang="en-GB" sz="700">
                <a:solidFill>
                  <a:srgbClr val="FFFFFF">
                    <a:lumMod val="65000"/>
                  </a:srgbClr>
                </a:solidFill>
                <a:latin typeface="Arial"/>
              </a:rPr>
              <a:t> A, </a:t>
            </a:r>
            <a:r>
              <a:rPr lang="en-GB" sz="700" err="1">
                <a:solidFill>
                  <a:srgbClr val="FFFFFF">
                    <a:lumMod val="65000"/>
                  </a:srgbClr>
                </a:solidFill>
                <a:latin typeface="Arial"/>
              </a:rPr>
              <a:t>Weidinger</a:t>
            </a:r>
            <a:r>
              <a:rPr lang="en-GB" sz="700">
                <a:solidFill>
                  <a:srgbClr val="FFFFFF">
                    <a:lumMod val="65000"/>
                  </a:srgbClr>
                </a:solidFill>
                <a:latin typeface="Arial"/>
              </a:rPr>
              <a:t> S, Armstrong A, </a:t>
            </a:r>
            <a:r>
              <a:rPr lang="en-GB" sz="700" err="1">
                <a:solidFill>
                  <a:srgbClr val="FFFFFF">
                    <a:lumMod val="65000"/>
                  </a:srgbClr>
                </a:solidFill>
                <a:latin typeface="Arial"/>
              </a:rPr>
              <a:t>Soung</a:t>
            </a:r>
            <a:r>
              <a:rPr lang="en-GB" sz="7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700" err="1">
                <a:solidFill>
                  <a:srgbClr val="FFFFFF">
                    <a:lumMod val="65000"/>
                  </a:srgbClr>
                </a:solidFill>
                <a:latin typeface="Arial"/>
              </a:rPr>
              <a:t>ADhere</a:t>
            </a:r>
            <a:r>
              <a:rPr lang="en-GB" sz="700">
                <a:solidFill>
                  <a:srgbClr val="FFFFFF">
                    <a:lumMod val="65000"/>
                  </a:srgbClr>
                </a:solidFill>
                <a:latin typeface="Arial"/>
              </a:rPr>
              <a:t>). JAMA Dermatol. 2023;159(2):182-91.</a:t>
            </a:r>
            <a:r>
              <a:rPr kumimoji="0" lang="en-GB" sz="700" b="0" i="0" u="none" strike="noStrike" kern="1200" cap="none" spc="0" normalizeH="0" baseline="0" noProof="0">
                <a:ln>
                  <a:noFill/>
                </a:ln>
                <a:solidFill>
                  <a:srgbClr val="FFFFFF">
                    <a:lumMod val="65000"/>
                  </a:srgbClr>
                </a:solidFill>
                <a:effectLst/>
                <a:uLnTx/>
                <a:uFillTx/>
                <a:latin typeface="Arial"/>
                <a:ea typeface="+mn-ea"/>
                <a:cs typeface="+mn-cs"/>
              </a:rPr>
              <a:t> </a:t>
            </a:r>
          </a:p>
        </p:txBody>
      </p:sp>
      <p:pic>
        <p:nvPicPr>
          <p:cNvPr id="1026" name="Picture 2">
            <a:extLst>
              <a:ext uri="{FF2B5EF4-FFF2-40B4-BE49-F238E27FC236}">
                <a16:creationId xmlns:a16="http://schemas.microsoft.com/office/drawing/2014/main" id="{C3C83831-6CBD-9F9C-E1F7-60A545400F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27" b="-1"/>
          <a:stretch/>
        </p:blipFill>
        <p:spPr bwMode="auto">
          <a:xfrm>
            <a:off x="665473" y="2500611"/>
            <a:ext cx="6845435" cy="288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433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058" y="102164"/>
            <a:ext cx="10481438" cy="927982"/>
          </a:xfrm>
        </p:spPr>
        <p:txBody>
          <a:bodyPr>
            <a:noAutofit/>
          </a:bodyPr>
          <a:lstStyle/>
          <a:p>
            <a:r>
              <a:rPr lang="es-ES" sz="2400"/>
              <a:t>La inflamación de tipo 2 está implicada de forma central en la patogénesis de la DA</a:t>
            </a:r>
            <a:r>
              <a:rPr lang="es-ES" sz="2400" baseline="30000"/>
              <a:t>1</a:t>
            </a:r>
            <a:endParaRPr lang="es-ES" sz="2400"/>
          </a:p>
        </p:txBody>
      </p:sp>
      <p:grpSp>
        <p:nvGrpSpPr>
          <p:cNvPr id="2" name="Grupo 1">
            <a:extLst>
              <a:ext uri="{FF2B5EF4-FFF2-40B4-BE49-F238E27FC236}">
                <a16:creationId xmlns:a16="http://schemas.microsoft.com/office/drawing/2014/main" id="{38E523D8-4FA9-838D-3C33-53A846539F28}"/>
              </a:ext>
            </a:extLst>
          </p:cNvPr>
          <p:cNvGrpSpPr/>
          <p:nvPr/>
        </p:nvGrpSpPr>
        <p:grpSpPr>
          <a:xfrm>
            <a:off x="2750094" y="1482886"/>
            <a:ext cx="6691811" cy="4657881"/>
            <a:chOff x="2495775" y="1304277"/>
            <a:chExt cx="7200450" cy="5011923"/>
          </a:xfrm>
        </p:grpSpPr>
        <p:pic>
          <p:nvPicPr>
            <p:cNvPr id="5" name="A5A0062E-DB22-40A7-8C5B-01A8D9BAB605" descr="8F1A3C95-627B-4FBC-A1C0-F8722DD6E015@fritz">
              <a:extLst>
                <a:ext uri="{FF2B5EF4-FFF2-40B4-BE49-F238E27FC236}">
                  <a16:creationId xmlns:a16="http://schemas.microsoft.com/office/drawing/2014/main" id="{FE30F272-DDA1-A010-20CD-809F2FB07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88" t="1077" r="13256" b="6706"/>
            <a:stretch/>
          </p:blipFill>
          <p:spPr bwMode="auto">
            <a:xfrm>
              <a:off x="2593407" y="1304277"/>
              <a:ext cx="7005185" cy="5002366"/>
            </a:xfrm>
            <a:prstGeom prst="rect">
              <a:avLst/>
            </a:prstGeom>
            <a:effectLst>
              <a:outerShdw blurRad="50800" dist="381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6" name="Freeform: Shape 1">
              <a:extLst>
                <a:ext uri="{FF2B5EF4-FFF2-40B4-BE49-F238E27FC236}">
                  <a16:creationId xmlns:a16="http://schemas.microsoft.com/office/drawing/2014/main" id="{AD1543FD-67F2-6E67-7DCF-1D2D91552A16}"/>
                </a:ext>
              </a:extLst>
            </p:cNvPr>
            <p:cNvSpPr/>
            <p:nvPr/>
          </p:nvSpPr>
          <p:spPr>
            <a:xfrm>
              <a:off x="2495775" y="1304277"/>
              <a:ext cx="7200450" cy="5011923"/>
            </a:xfrm>
            <a:custGeom>
              <a:avLst/>
              <a:gdLst>
                <a:gd name="connsiteX0" fmla="*/ 2748816 w 5532786"/>
                <a:gd name="connsiteY0" fmla="*/ 1411048 h 3616518"/>
                <a:gd name="connsiteX1" fmla="*/ 1223976 w 5532786"/>
                <a:gd name="connsiteY1" fmla="*/ 2261740 h 3616518"/>
                <a:gd name="connsiteX2" fmla="*/ 2748816 w 5532786"/>
                <a:gd name="connsiteY2" fmla="*/ 3112432 h 3616518"/>
                <a:gd name="connsiteX3" fmla="*/ 4273656 w 5532786"/>
                <a:gd name="connsiteY3" fmla="*/ 2261740 h 3616518"/>
                <a:gd name="connsiteX4" fmla="*/ 2748816 w 5532786"/>
                <a:gd name="connsiteY4" fmla="*/ 1411048 h 3616518"/>
                <a:gd name="connsiteX5" fmla="*/ 0 w 5532786"/>
                <a:gd name="connsiteY5" fmla="*/ 0 h 3616518"/>
                <a:gd name="connsiteX6" fmla="*/ 5532786 w 5532786"/>
                <a:gd name="connsiteY6" fmla="*/ 0 h 3616518"/>
                <a:gd name="connsiteX7" fmla="*/ 5532786 w 5532786"/>
                <a:gd name="connsiteY7" fmla="*/ 3616518 h 3616518"/>
                <a:gd name="connsiteX8" fmla="*/ 0 w 5532786"/>
                <a:gd name="connsiteY8" fmla="*/ 3616518 h 36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2786" h="3616518">
                  <a:moveTo>
                    <a:pt x="2748816" y="1411048"/>
                  </a:moveTo>
                  <a:cubicBezTo>
                    <a:pt x="1906670" y="1411048"/>
                    <a:pt x="1223976" y="1791916"/>
                    <a:pt x="1223976" y="2261740"/>
                  </a:cubicBezTo>
                  <a:cubicBezTo>
                    <a:pt x="1223976" y="2731564"/>
                    <a:pt x="1906670" y="3112432"/>
                    <a:pt x="2748816" y="3112432"/>
                  </a:cubicBezTo>
                  <a:cubicBezTo>
                    <a:pt x="3590962" y="3112432"/>
                    <a:pt x="4273656" y="2731564"/>
                    <a:pt x="4273656" y="2261740"/>
                  </a:cubicBezTo>
                  <a:cubicBezTo>
                    <a:pt x="4273656" y="1791916"/>
                    <a:pt x="3590962" y="1411048"/>
                    <a:pt x="2748816" y="1411048"/>
                  </a:cubicBezTo>
                  <a:close/>
                  <a:moveTo>
                    <a:pt x="0" y="0"/>
                  </a:moveTo>
                  <a:lnTo>
                    <a:pt x="5532786" y="0"/>
                  </a:lnTo>
                  <a:lnTo>
                    <a:pt x="5532786" y="3616518"/>
                  </a:lnTo>
                  <a:lnTo>
                    <a:pt x="0" y="3616518"/>
                  </a:lnTo>
                  <a:close/>
                </a:path>
              </a:pathLst>
            </a:custGeom>
            <a:solidFill>
              <a:schemeClr val="bg1">
                <a:alpha val="66000"/>
              </a:schemeClr>
            </a:solidFill>
            <a:ln w="12700" cap="flat" cmpd="sng" algn="ctr">
              <a:noFill/>
              <a:prstDash val="solid"/>
              <a:miter lim="800000"/>
            </a:ln>
            <a:effectLst/>
          </p:spPr>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tangle: Rounded Corners 5">
              <a:extLst>
                <a:ext uri="{FF2B5EF4-FFF2-40B4-BE49-F238E27FC236}">
                  <a16:creationId xmlns:a16="http://schemas.microsoft.com/office/drawing/2014/main" id="{20D8522E-3E79-E103-854F-F9F35D4BD0AE}"/>
                </a:ext>
              </a:extLst>
            </p:cNvPr>
            <p:cNvSpPr/>
            <p:nvPr/>
          </p:nvSpPr>
          <p:spPr>
            <a:xfrm>
              <a:off x="4252273" y="4700377"/>
              <a:ext cx="545758" cy="339799"/>
            </a:xfrm>
            <a:prstGeom prst="roundRect">
              <a:avLst/>
            </a:prstGeom>
            <a:noFill/>
            <a:ln w="28575" cap="flat" cmpd="sng" algn="ctr">
              <a:solidFill>
                <a:srgbClr val="CAF6A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tangle: Rounded Corners 6">
              <a:extLst>
                <a:ext uri="{FF2B5EF4-FFF2-40B4-BE49-F238E27FC236}">
                  <a16:creationId xmlns:a16="http://schemas.microsoft.com/office/drawing/2014/main" id="{FD9A795D-2C8E-1BCE-8168-E792DB6A5286}"/>
                </a:ext>
              </a:extLst>
            </p:cNvPr>
            <p:cNvSpPr/>
            <p:nvPr/>
          </p:nvSpPr>
          <p:spPr>
            <a:xfrm>
              <a:off x="4874614" y="4288557"/>
              <a:ext cx="732641" cy="231940"/>
            </a:xfrm>
            <a:prstGeom prst="roundRect">
              <a:avLst/>
            </a:prstGeom>
            <a:noFill/>
            <a:ln w="28575" cap="flat" cmpd="sng" algn="ctr">
              <a:solidFill>
                <a:srgbClr val="CAF6A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tangle: Rounded Corners 7">
              <a:extLst>
                <a:ext uri="{FF2B5EF4-FFF2-40B4-BE49-F238E27FC236}">
                  <a16:creationId xmlns:a16="http://schemas.microsoft.com/office/drawing/2014/main" id="{C2406C36-6273-CD5A-8203-1B6E196A92C1}"/>
                </a:ext>
              </a:extLst>
            </p:cNvPr>
            <p:cNvSpPr/>
            <p:nvPr/>
          </p:nvSpPr>
          <p:spPr>
            <a:xfrm>
              <a:off x="6318393" y="4955028"/>
              <a:ext cx="732641" cy="231940"/>
            </a:xfrm>
            <a:prstGeom prst="roundRect">
              <a:avLst/>
            </a:prstGeom>
            <a:noFill/>
            <a:ln w="28575" cap="flat" cmpd="sng" algn="ctr">
              <a:solidFill>
                <a:srgbClr val="CAF6A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tangle: Rounded Corners 8">
              <a:extLst>
                <a:ext uri="{FF2B5EF4-FFF2-40B4-BE49-F238E27FC236}">
                  <a16:creationId xmlns:a16="http://schemas.microsoft.com/office/drawing/2014/main" id="{49EC1B0C-4EA0-28DC-39F6-652DCB309068}"/>
                </a:ext>
              </a:extLst>
            </p:cNvPr>
            <p:cNvSpPr/>
            <p:nvPr/>
          </p:nvSpPr>
          <p:spPr>
            <a:xfrm>
              <a:off x="7431275" y="3954198"/>
              <a:ext cx="384157" cy="571501"/>
            </a:xfrm>
            <a:prstGeom prst="roundRect">
              <a:avLst/>
            </a:prstGeom>
            <a:noFill/>
            <a:ln w="28575" cap="flat" cmpd="sng" algn="ctr">
              <a:solidFill>
                <a:srgbClr val="CAF6A8"/>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4" name="Marcador de pie de página 76">
            <a:extLst>
              <a:ext uri="{FF2B5EF4-FFF2-40B4-BE49-F238E27FC236}">
                <a16:creationId xmlns:a16="http://schemas.microsoft.com/office/drawing/2014/main" id="{4061D146-7650-ADEC-EDBD-0837536D83E2}"/>
              </a:ext>
            </a:extLst>
          </p:cNvPr>
          <p:cNvSpPr txBox="1">
            <a:spLocks/>
          </p:cNvSpPr>
          <p:nvPr/>
        </p:nvSpPr>
        <p:spPr>
          <a:xfrm>
            <a:off x="1441342" y="6276073"/>
            <a:ext cx="9012265" cy="350757"/>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buFont typeface="Arial" panose="020B0604020202020204" pitchFamily="34" charset="0"/>
              <a:buNone/>
            </a:pPr>
            <a:r>
              <a:rPr lang="en-US" sz="700">
                <a:solidFill>
                  <a:srgbClr val="A6A6A6"/>
                </a:solidFill>
                <a:latin typeface="Arial" panose="020B0604020202020204" pitchFamily="34" charset="0"/>
                <a:cs typeface="Arial" panose="020B0604020202020204" pitchFamily="34" charset="0"/>
              </a:rPr>
              <a:t>1. </a:t>
            </a:r>
            <a:r>
              <a:rPr lang="en-US" sz="700" err="1">
                <a:solidFill>
                  <a:srgbClr val="A6A6A6"/>
                </a:solidFill>
                <a:latin typeface="Arial" panose="020B0604020202020204" pitchFamily="34" charset="0"/>
                <a:cs typeface="Arial" panose="020B0604020202020204" pitchFamily="34" charset="0"/>
              </a:rPr>
              <a:t>Langan</a:t>
            </a:r>
            <a:r>
              <a:rPr lang="en-US" sz="700">
                <a:solidFill>
                  <a:srgbClr val="A6A6A6"/>
                </a:solidFill>
                <a:latin typeface="Arial" panose="020B0604020202020204" pitchFamily="34" charset="0"/>
                <a:cs typeface="Arial" panose="020B0604020202020204" pitchFamily="34" charset="0"/>
              </a:rPr>
              <a:t> SM, Irvine AD, </a:t>
            </a:r>
            <a:r>
              <a:rPr lang="en-US" sz="700" err="1">
                <a:solidFill>
                  <a:srgbClr val="A6A6A6"/>
                </a:solidFill>
                <a:latin typeface="Arial" panose="020B0604020202020204" pitchFamily="34" charset="0"/>
                <a:cs typeface="Arial" panose="020B0604020202020204" pitchFamily="34" charset="0"/>
              </a:rPr>
              <a:t>Weidinger</a:t>
            </a:r>
            <a:r>
              <a:rPr lang="en-US" sz="700">
                <a:solidFill>
                  <a:srgbClr val="A6A6A6"/>
                </a:solidFill>
                <a:latin typeface="Arial" panose="020B0604020202020204" pitchFamily="34" charset="0"/>
                <a:cs typeface="Arial" panose="020B0604020202020204" pitchFamily="34" charset="0"/>
              </a:rPr>
              <a:t> S. Atopic dermatitis [published correction appears in Lancet. 2020 Sep 12;396(10253):758]. Lancet. 2020;396(10247):345-360</a:t>
            </a:r>
            <a:r>
              <a:rPr lang="es-ES" sz="700">
                <a:solidFill>
                  <a:srgbClr val="A6A6A6"/>
                </a:solidFill>
                <a:latin typeface="Arial" panose="020B0604020202020204" pitchFamily="34" charset="0"/>
                <a:cs typeface="Arial" panose="020B0604020202020204" pitchFamily="34" charset="0"/>
              </a:rPr>
              <a:t>.</a:t>
            </a:r>
            <a:endParaRPr lang="en-US" sz="700">
              <a:solidFill>
                <a:srgbClr val="A6A6A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6874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C9A2B-1684-89F7-8544-9BD1E0550B6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ACECEDE-E59A-EC1A-FE48-3D461D1102EE}"/>
              </a:ext>
            </a:extLst>
          </p:cNvPr>
          <p:cNvSpPr>
            <a:spLocks noGrp="1"/>
          </p:cNvSpPr>
          <p:nvPr>
            <p:ph type="title"/>
          </p:nvPr>
        </p:nvSpPr>
        <p:spPr>
          <a:xfrm>
            <a:off x="541058" y="79513"/>
            <a:ext cx="10710038" cy="903218"/>
          </a:xfrm>
        </p:spPr>
        <p:txBody>
          <a:bodyPr>
            <a:noAutofit/>
          </a:bodyPr>
          <a:lstStyle/>
          <a:p>
            <a:r>
              <a:rPr lang="es-ES"/>
              <a:t>Datos demográficos al inicio del estudio ADhere</a:t>
            </a:r>
            <a:r>
              <a:rPr lang="es-ES" baseline="30000"/>
              <a:t>1</a:t>
            </a:r>
          </a:p>
        </p:txBody>
      </p:sp>
      <p:sp>
        <p:nvSpPr>
          <p:cNvPr id="5" name="Text Placeholder 4">
            <a:extLst>
              <a:ext uri="{FF2B5EF4-FFF2-40B4-BE49-F238E27FC236}">
                <a16:creationId xmlns:a16="http://schemas.microsoft.com/office/drawing/2014/main" id="{17CBCB0E-4042-FD5D-F1C1-B1158B9147FA}"/>
              </a:ext>
            </a:extLst>
          </p:cNvPr>
          <p:cNvSpPr txBox="1">
            <a:spLocks/>
          </p:cNvSpPr>
          <p:nvPr/>
        </p:nvSpPr>
        <p:spPr>
          <a:xfrm>
            <a:off x="1070651" y="7243665"/>
            <a:ext cx="6363770" cy="28169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kumimoji="0" lang="en-GB" sz="6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35" name="Marcador de pie de página 76">
            <a:extLst>
              <a:ext uri="{FF2B5EF4-FFF2-40B4-BE49-F238E27FC236}">
                <a16:creationId xmlns:a16="http://schemas.microsoft.com/office/drawing/2014/main" id="{3B685AC5-7194-24EE-AB57-872D06EB4CD2}"/>
              </a:ext>
            </a:extLst>
          </p:cNvPr>
          <p:cNvSpPr txBox="1">
            <a:spLocks/>
          </p:cNvSpPr>
          <p:nvPr/>
        </p:nvSpPr>
        <p:spPr>
          <a:xfrm>
            <a:off x="1441342" y="6066971"/>
            <a:ext cx="9074258" cy="559860"/>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600" b="0" i="0" u="none" strike="noStrike" kern="1200" cap="none" spc="0" normalizeH="0" baseline="0" noProof="0">
                <a:ln>
                  <a:noFill/>
                </a:ln>
                <a:solidFill>
                  <a:srgbClr val="FFFFFF">
                    <a:lumMod val="65000"/>
                  </a:srgbClr>
                </a:solidFill>
                <a:effectLst/>
                <a:uLnTx/>
                <a:uFillTx/>
                <a:latin typeface="Arial"/>
                <a:ea typeface="+mn-ea"/>
                <a:cs typeface="+mn-cs"/>
              </a:rPr>
              <a:t>BMI: índice de masa corporal (kg/m2); BSA: área de superficie de cuerpo; DA: dermatitis atópica; DLQI: índice de calidad de vida dermatológico; EASI: índice de gravedad y área de eczema; IGA: evaluación global del investigador; mITT: con intención de tratar modificada; NRS: escala de valoración numérica; PUVA: psoralen + UV-A; SD: desviación estándar.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600">
                <a:solidFill>
                  <a:srgbClr val="FFFFFF">
                    <a:lumMod val="65000"/>
                  </a:srgbClr>
                </a:solidFill>
                <a:latin typeface="Arial"/>
              </a:rPr>
              <a:t>1. Simpson EL, Gooderham M, Wollenberg A, Weidinger S, Armstrong A, Soung J, et al. Efficacy and Safety of Lebrikizumab in Combination With Topical Corticosteroids in Adolescents and Adults With Moderate-to-Severe Atopic Dermatitis: A Randomized Clinical Trial (ADhere). JAMA Dermatol. 2023;159(2):182-91.</a:t>
            </a:r>
          </a:p>
        </p:txBody>
      </p:sp>
      <p:graphicFrame>
        <p:nvGraphicFramePr>
          <p:cNvPr id="2" name="object 2">
            <a:extLst>
              <a:ext uri="{FF2B5EF4-FFF2-40B4-BE49-F238E27FC236}">
                <a16:creationId xmlns:a16="http://schemas.microsoft.com/office/drawing/2014/main" id="{B4FA7C54-D185-A7FC-30B6-A02814155E42}"/>
              </a:ext>
            </a:extLst>
          </p:cNvPr>
          <p:cNvGraphicFramePr>
            <a:graphicFrameLocks noGrp="1"/>
          </p:cNvGraphicFramePr>
          <p:nvPr>
            <p:extLst>
              <p:ext uri="{D42A27DB-BD31-4B8C-83A1-F6EECF244321}">
                <p14:modId xmlns:p14="http://schemas.microsoft.com/office/powerpoint/2010/main" val="3882902098"/>
              </p:ext>
            </p:extLst>
          </p:nvPr>
        </p:nvGraphicFramePr>
        <p:xfrm>
          <a:off x="2126094" y="1414907"/>
          <a:ext cx="3865244" cy="4218940"/>
        </p:xfrm>
        <a:graphic>
          <a:graphicData uri="http://schemas.openxmlformats.org/drawingml/2006/table">
            <a:tbl>
              <a:tblPr firstRow="1" bandRow="1">
                <a:tableStyleId>{2D5ABB26-0587-4C30-8999-92F81FD0307C}</a:tableStyleId>
              </a:tblPr>
              <a:tblGrid>
                <a:gridCol w="2065655">
                  <a:extLst>
                    <a:ext uri="{9D8B030D-6E8A-4147-A177-3AD203B41FA5}">
                      <a16:colId xmlns:a16="http://schemas.microsoft.com/office/drawing/2014/main" val="20000"/>
                    </a:ext>
                  </a:extLst>
                </a:gridCol>
                <a:gridCol w="899794">
                  <a:extLst>
                    <a:ext uri="{9D8B030D-6E8A-4147-A177-3AD203B41FA5}">
                      <a16:colId xmlns:a16="http://schemas.microsoft.com/office/drawing/2014/main" val="20001"/>
                    </a:ext>
                  </a:extLst>
                </a:gridCol>
                <a:gridCol w="899795">
                  <a:extLst>
                    <a:ext uri="{9D8B030D-6E8A-4147-A177-3AD203B41FA5}">
                      <a16:colId xmlns:a16="http://schemas.microsoft.com/office/drawing/2014/main" val="20002"/>
                    </a:ext>
                  </a:extLst>
                </a:gridCol>
              </a:tblGrid>
              <a:tr h="175260">
                <a:tc rowSpan="2">
                  <a:txBody>
                    <a:bodyPr/>
                    <a:lstStyle/>
                    <a:p>
                      <a:pPr marL="48260">
                        <a:lnSpc>
                          <a:spcPct val="100000"/>
                        </a:lnSpc>
                        <a:spcBef>
                          <a:spcPts val="140"/>
                        </a:spcBef>
                      </a:pPr>
                      <a:r>
                        <a:rPr sz="950" b="1" spc="0">
                          <a:solidFill>
                            <a:srgbClr val="FFFFFF"/>
                          </a:solidFill>
                          <a:latin typeface="Arial"/>
                          <a:cs typeface="Arial"/>
                        </a:rPr>
                        <a:t>Datos demográficos iniciales</a:t>
                      </a:r>
                      <a:endParaRPr sz="950" spc="0">
                        <a:latin typeface="Arial"/>
                        <a:cs typeface="Arial"/>
                      </a:endParaRPr>
                    </a:p>
                  </a:txBody>
                  <a:tcPr marL="0" marR="0" marT="17780" marB="0" anchor="ctr">
                    <a:solidFill>
                      <a:srgbClr val="22346A"/>
                    </a:solidFill>
                  </a:tcPr>
                </a:tc>
                <a:tc rowSpan="2">
                  <a:txBody>
                    <a:bodyPr/>
                    <a:lstStyle/>
                    <a:p>
                      <a:pPr marL="123189" marR="115570" indent="34290">
                        <a:lnSpc>
                          <a:spcPct val="103099"/>
                        </a:lnSpc>
                        <a:spcBef>
                          <a:spcPts val="105"/>
                        </a:spcBef>
                      </a:pPr>
                      <a:r>
                        <a:rPr sz="950" b="1" spc="0">
                          <a:solidFill>
                            <a:srgbClr val="FFFFFF"/>
                          </a:solidFill>
                          <a:latin typeface="Arial"/>
                          <a:cs typeface="Arial"/>
                        </a:rPr>
                        <a:t>Placebo + TCS (n=66)</a:t>
                      </a:r>
                      <a:endParaRPr sz="950" spc="0">
                        <a:latin typeface="Arial"/>
                        <a:cs typeface="Arial"/>
                      </a:endParaRPr>
                    </a:p>
                  </a:txBody>
                  <a:tcPr marL="0" marR="0" marT="13335" marB="0" anchor="ctr">
                    <a:lnB w="9525">
                      <a:solidFill>
                        <a:srgbClr val="22346A"/>
                      </a:solidFill>
                      <a:prstDash val="solid"/>
                    </a:lnB>
                    <a:solidFill>
                      <a:srgbClr val="A3A3A3"/>
                    </a:solidFill>
                  </a:tcPr>
                </a:tc>
                <a:tc>
                  <a:txBody>
                    <a:bodyPr/>
                    <a:lstStyle/>
                    <a:p>
                      <a:pPr algn="ctr">
                        <a:lnSpc>
                          <a:spcPts val="1140"/>
                        </a:lnSpc>
                        <a:spcBef>
                          <a:spcPts val="140"/>
                        </a:spcBef>
                      </a:pPr>
                      <a:r>
                        <a:rPr sz="950" b="1" spc="0">
                          <a:solidFill>
                            <a:srgbClr val="FFFFFF"/>
                          </a:solidFill>
                          <a:latin typeface="Arial"/>
                          <a:cs typeface="Arial"/>
                        </a:rPr>
                        <a:t>EBGLYSS</a:t>
                      </a:r>
                      <a:r>
                        <a:rPr sz="825" b="1" spc="0" baseline="35353">
                          <a:solidFill>
                            <a:srgbClr val="FFFFFF"/>
                          </a:solidFill>
                          <a:latin typeface="Arial"/>
                          <a:cs typeface="Arial"/>
                        </a:rPr>
                        <a:t>® </a:t>
                      </a:r>
                      <a:r>
                        <a:rPr sz="950" b="1" spc="0">
                          <a:solidFill>
                            <a:srgbClr val="FFFFFF"/>
                          </a:solidFill>
                          <a:latin typeface="Arial"/>
                          <a:cs typeface="Arial"/>
                        </a:rPr>
                        <a:t>+</a:t>
                      </a:r>
                      <a:endParaRPr sz="950" spc="0">
                        <a:latin typeface="Arial"/>
                        <a:cs typeface="Arial"/>
                      </a:endParaRPr>
                    </a:p>
                  </a:txBody>
                  <a:tcPr marL="0" marR="0" marT="17780" marB="0">
                    <a:solidFill>
                      <a:srgbClr val="7A45B8"/>
                    </a:solidFill>
                  </a:tcPr>
                </a:tc>
                <a:extLst>
                  <a:ext uri="{0D108BD9-81ED-4DB2-BD59-A6C34878D82A}">
                    <a16:rowId xmlns:a16="http://schemas.microsoft.com/office/drawing/2014/main" val="10000"/>
                  </a:ext>
                </a:extLst>
              </a:tr>
              <a:tr h="160655">
                <a:tc vMerge="1">
                  <a:txBody>
                    <a:bodyPr/>
                    <a:lstStyle/>
                    <a:p>
                      <a:endParaRPr/>
                    </a:p>
                  </a:txBody>
                  <a:tcPr marL="0" marR="0" marT="17780" marB="0">
                    <a:solidFill>
                      <a:srgbClr val="22346A"/>
                    </a:solidFill>
                  </a:tcPr>
                </a:tc>
                <a:tc vMerge="1">
                  <a:txBody>
                    <a:bodyPr/>
                    <a:lstStyle/>
                    <a:p>
                      <a:endParaRPr/>
                    </a:p>
                  </a:txBody>
                  <a:tcPr marL="0" marR="0" marT="13335" marB="0">
                    <a:lnB w="9525">
                      <a:solidFill>
                        <a:srgbClr val="22346A"/>
                      </a:solidFill>
                      <a:prstDash val="solid"/>
                    </a:lnB>
                    <a:solidFill>
                      <a:srgbClr val="A3A3A3"/>
                    </a:solidFill>
                  </a:tcPr>
                </a:tc>
                <a:tc>
                  <a:txBody>
                    <a:bodyPr/>
                    <a:lstStyle/>
                    <a:p>
                      <a:pPr algn="ctr">
                        <a:lnSpc>
                          <a:spcPts val="1075"/>
                        </a:lnSpc>
                      </a:pPr>
                      <a:r>
                        <a:rPr sz="950" b="1" spc="0">
                          <a:solidFill>
                            <a:srgbClr val="FFFFFF"/>
                          </a:solidFill>
                          <a:latin typeface="Arial"/>
                          <a:cs typeface="Arial"/>
                        </a:rPr>
                        <a:t>TCS (n=145)</a:t>
                      </a:r>
                      <a:endParaRPr sz="950" spc="0">
                        <a:latin typeface="Arial"/>
                        <a:cs typeface="Arial"/>
                      </a:endParaRPr>
                    </a:p>
                  </a:txBody>
                  <a:tcPr marL="0" marR="0" marT="0" marB="0" anchor="ctr">
                    <a:lnB w="9525">
                      <a:solidFill>
                        <a:srgbClr val="22346A"/>
                      </a:solidFill>
                      <a:prstDash val="solid"/>
                    </a:lnB>
                    <a:solidFill>
                      <a:srgbClr val="7A45B8"/>
                    </a:solidFill>
                  </a:tcPr>
                </a:tc>
                <a:extLst>
                  <a:ext uri="{0D108BD9-81ED-4DB2-BD59-A6C34878D82A}">
                    <a16:rowId xmlns:a16="http://schemas.microsoft.com/office/drawing/2014/main" val="10001"/>
                  </a:ext>
                </a:extLst>
              </a:tr>
              <a:tr h="186690">
                <a:tc>
                  <a:txBody>
                    <a:bodyPr/>
                    <a:lstStyle/>
                    <a:p>
                      <a:pPr marL="48260">
                        <a:lnSpc>
                          <a:spcPct val="100000"/>
                        </a:lnSpc>
                        <a:spcBef>
                          <a:spcPts val="140"/>
                        </a:spcBef>
                      </a:pPr>
                      <a:r>
                        <a:rPr sz="950" b="1" spc="0">
                          <a:solidFill>
                            <a:srgbClr val="22346A"/>
                          </a:solidFill>
                          <a:latin typeface="Arial"/>
                          <a:cs typeface="Arial"/>
                        </a:rPr>
                        <a:t>Edad, media (SD), años</a:t>
                      </a:r>
                      <a:endParaRPr sz="950" spc="0">
                        <a:latin typeface="Arial"/>
                        <a:cs typeface="Arial"/>
                      </a:endParaRPr>
                    </a:p>
                  </a:txBody>
                  <a:tcPr marL="0" marR="0" marT="17780" marB="0" anchor="ctr">
                    <a:lnB w="3175">
                      <a:solidFill>
                        <a:srgbClr val="22346A"/>
                      </a:solidFill>
                      <a:prstDash val="solid"/>
                    </a:lnB>
                  </a:tcPr>
                </a:tc>
                <a:tc>
                  <a:txBody>
                    <a:bodyPr/>
                    <a:lstStyle/>
                    <a:p>
                      <a:pPr algn="ctr">
                        <a:lnSpc>
                          <a:spcPct val="100000"/>
                        </a:lnSpc>
                        <a:spcBef>
                          <a:spcPts val="140"/>
                        </a:spcBef>
                      </a:pPr>
                      <a:r>
                        <a:rPr sz="950" spc="0">
                          <a:solidFill>
                            <a:srgbClr val="A3A3A3"/>
                          </a:solidFill>
                          <a:latin typeface="Arial"/>
                          <a:cs typeface="Arial"/>
                        </a:rPr>
                        <a:t>36,7 (17,9)</a:t>
                      </a:r>
                      <a:endParaRPr sz="950" spc="0">
                        <a:latin typeface="Arial"/>
                        <a:cs typeface="Arial"/>
                      </a:endParaRPr>
                    </a:p>
                  </a:txBody>
                  <a:tcPr marL="0" marR="0" marT="17780" marB="0" anchor="ctr">
                    <a:lnT w="952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0"/>
                        </a:spcBef>
                      </a:pPr>
                      <a:r>
                        <a:rPr sz="950" spc="0">
                          <a:solidFill>
                            <a:srgbClr val="7A45B8"/>
                          </a:solidFill>
                          <a:latin typeface="Arial"/>
                          <a:cs typeface="Arial"/>
                        </a:rPr>
                        <a:t>37,5 (19,9)</a:t>
                      </a:r>
                      <a:endParaRPr sz="950" spc="0">
                        <a:latin typeface="Arial"/>
                        <a:cs typeface="Arial"/>
                      </a:endParaRPr>
                    </a:p>
                  </a:txBody>
                  <a:tcPr marL="0" marR="0" marT="17780" marB="0" anchor="ctr">
                    <a:lnT w="952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2"/>
                  </a:ext>
                </a:extLst>
              </a:tr>
              <a:tr h="186690">
                <a:tc>
                  <a:txBody>
                    <a:bodyPr/>
                    <a:lstStyle/>
                    <a:p>
                      <a:pPr marL="48260">
                        <a:lnSpc>
                          <a:spcPct val="100000"/>
                        </a:lnSpc>
                        <a:spcBef>
                          <a:spcPts val="145"/>
                        </a:spcBef>
                      </a:pPr>
                      <a:r>
                        <a:rPr sz="950" b="1" spc="0">
                          <a:solidFill>
                            <a:srgbClr val="22346A"/>
                          </a:solidFill>
                          <a:latin typeface="Arial"/>
                          <a:cs typeface="Arial"/>
                        </a:rPr>
                        <a:t>Adolescentes (12 a &lt;18 años)</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14 (21,2)</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32 (22,1)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3"/>
                  </a:ext>
                </a:extLst>
              </a:tr>
              <a:tr h="186690">
                <a:tc>
                  <a:txBody>
                    <a:bodyPr/>
                    <a:lstStyle/>
                    <a:p>
                      <a:pPr marL="48260">
                        <a:lnSpc>
                          <a:spcPct val="100000"/>
                        </a:lnSpc>
                        <a:spcBef>
                          <a:spcPts val="145"/>
                        </a:spcBef>
                      </a:pPr>
                      <a:r>
                        <a:rPr sz="950" b="1" spc="0">
                          <a:solidFill>
                            <a:srgbClr val="22346A"/>
                          </a:solidFill>
                          <a:latin typeface="Arial"/>
                          <a:cs typeface="Arial"/>
                        </a:rPr>
                        <a:t>Adultos (&gt;18 años)</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52 (78,8)</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113 (77,9)</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4"/>
                  </a:ext>
                </a:extLst>
              </a:tr>
              <a:tr h="186690">
                <a:tc>
                  <a:txBody>
                    <a:bodyPr/>
                    <a:lstStyle/>
                    <a:p>
                      <a:pPr marL="48260">
                        <a:lnSpc>
                          <a:spcPct val="100000"/>
                        </a:lnSpc>
                        <a:spcBef>
                          <a:spcPts val="145"/>
                        </a:spcBef>
                      </a:pPr>
                      <a:r>
                        <a:rPr sz="950" b="1" spc="0">
                          <a:solidFill>
                            <a:srgbClr val="22346A"/>
                          </a:solidFill>
                          <a:latin typeface="Arial"/>
                          <a:cs typeface="Arial"/>
                        </a:rPr>
                        <a:t>Sexo - mujeres, n (%)</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33 (50,0)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70 (48,3)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5"/>
                  </a:ext>
                </a:extLst>
              </a:tr>
              <a:tr h="186690">
                <a:tc>
                  <a:txBody>
                    <a:bodyPr/>
                    <a:lstStyle/>
                    <a:p>
                      <a:pPr marL="48260">
                        <a:lnSpc>
                          <a:spcPct val="100000"/>
                        </a:lnSpc>
                        <a:spcBef>
                          <a:spcPts val="145"/>
                        </a:spcBef>
                      </a:pPr>
                      <a:r>
                        <a:rPr sz="950" b="1" spc="0">
                          <a:solidFill>
                            <a:srgbClr val="22346A"/>
                          </a:solidFill>
                          <a:latin typeface="Arial"/>
                          <a:cs typeface="Arial"/>
                        </a:rPr>
                        <a:t>Raza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gridSpan="2">
                  <a:txBody>
                    <a:bodyPr/>
                    <a:lstStyle/>
                    <a:p>
                      <a:pPr>
                        <a:lnSpc>
                          <a:spcPct val="100000"/>
                        </a:lnSpc>
                      </a:pPr>
                      <a:endParaRPr sz="900" spc="0">
                        <a:latin typeface="Times New Roman"/>
                        <a:cs typeface="Times New Roman"/>
                      </a:endParaRPr>
                    </a:p>
                  </a:txBody>
                  <a:tcPr marL="0" marR="0" marT="0" marB="0" anchor="ctr">
                    <a:lnT w="3175">
                      <a:solidFill>
                        <a:srgbClr val="22346A"/>
                      </a:solidFill>
                      <a:prstDash val="solid"/>
                    </a:lnT>
                    <a:lnB w="3175">
                      <a:solidFill>
                        <a:srgbClr val="22346A"/>
                      </a:solidFill>
                      <a:prstDash val="solid"/>
                    </a:lnB>
                    <a:solidFill>
                      <a:srgbClr val="F2ECF8"/>
                    </a:solidFill>
                  </a:tcPr>
                </a:tc>
                <a:tc hMerge="1">
                  <a:txBody>
                    <a:bodyPr/>
                    <a:lstStyle/>
                    <a:p>
                      <a:endParaRPr/>
                    </a:p>
                  </a:txBody>
                  <a:tcPr marL="0" marR="0" marT="0" marB="0"/>
                </a:tc>
                <a:extLst>
                  <a:ext uri="{0D108BD9-81ED-4DB2-BD59-A6C34878D82A}">
                    <a16:rowId xmlns:a16="http://schemas.microsoft.com/office/drawing/2014/main" val="10006"/>
                  </a:ext>
                </a:extLst>
              </a:tr>
              <a:tr h="186690">
                <a:tc>
                  <a:txBody>
                    <a:bodyPr/>
                    <a:lstStyle/>
                    <a:p>
                      <a:pPr marL="186055">
                        <a:lnSpc>
                          <a:spcPct val="100000"/>
                        </a:lnSpc>
                        <a:spcBef>
                          <a:spcPts val="145"/>
                        </a:spcBef>
                      </a:pPr>
                      <a:r>
                        <a:rPr sz="950" spc="0">
                          <a:solidFill>
                            <a:srgbClr val="22346A"/>
                          </a:solidFill>
                          <a:latin typeface="Arial"/>
                          <a:cs typeface="Arial"/>
                        </a:rPr>
                        <a:t>Asiática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13 (19,7)</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18 (12,4)</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7"/>
                  </a:ext>
                </a:extLst>
              </a:tr>
              <a:tr h="186690">
                <a:tc>
                  <a:txBody>
                    <a:bodyPr/>
                    <a:lstStyle/>
                    <a:p>
                      <a:pPr marL="186055">
                        <a:lnSpc>
                          <a:spcPct val="100000"/>
                        </a:lnSpc>
                        <a:spcBef>
                          <a:spcPts val="145"/>
                        </a:spcBef>
                      </a:pPr>
                      <a:r>
                        <a:rPr sz="950" spc="0">
                          <a:solidFill>
                            <a:srgbClr val="22346A"/>
                          </a:solidFill>
                          <a:latin typeface="Arial"/>
                          <a:cs typeface="Arial"/>
                        </a:rPr>
                        <a:t>Negro/Afroamericano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9 (13,6)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19 (13,1)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8"/>
                  </a:ext>
                </a:extLst>
              </a:tr>
              <a:tr h="186690">
                <a:tc>
                  <a:txBody>
                    <a:bodyPr/>
                    <a:lstStyle/>
                    <a:p>
                      <a:pPr marL="186055">
                        <a:lnSpc>
                          <a:spcPct val="100000"/>
                        </a:lnSpc>
                        <a:spcBef>
                          <a:spcPts val="145"/>
                        </a:spcBef>
                      </a:pPr>
                      <a:r>
                        <a:rPr sz="950" spc="0">
                          <a:solidFill>
                            <a:srgbClr val="22346A"/>
                          </a:solidFill>
                          <a:latin typeface="Arial"/>
                          <a:cs typeface="Arial"/>
                        </a:rPr>
                        <a:t>Blanco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40 (60,6)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90 (62,1)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9"/>
                  </a:ext>
                </a:extLst>
              </a:tr>
              <a:tr h="186690">
                <a:tc>
                  <a:txBody>
                    <a:bodyPr/>
                    <a:lstStyle/>
                    <a:p>
                      <a:pPr marL="186055">
                        <a:lnSpc>
                          <a:spcPct val="100000"/>
                        </a:lnSpc>
                        <a:spcBef>
                          <a:spcPts val="145"/>
                        </a:spcBef>
                      </a:pPr>
                      <a:r>
                        <a:rPr sz="950" spc="0">
                          <a:solidFill>
                            <a:srgbClr val="22346A"/>
                          </a:solidFill>
                          <a:latin typeface="Arial"/>
                          <a:cs typeface="Arial"/>
                        </a:rPr>
                        <a:t>Peso, media (SD), kg</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79,8 (24,4)</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74,6 (23,3)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0"/>
                  </a:ext>
                </a:extLst>
              </a:tr>
              <a:tr h="186690">
                <a:tc>
                  <a:txBody>
                    <a:bodyPr/>
                    <a:lstStyle/>
                    <a:p>
                      <a:pPr marL="186055">
                        <a:lnSpc>
                          <a:spcPct val="100000"/>
                        </a:lnSpc>
                        <a:spcBef>
                          <a:spcPts val="145"/>
                        </a:spcBef>
                      </a:pPr>
                      <a:r>
                        <a:rPr sz="950" spc="0">
                          <a:solidFill>
                            <a:srgbClr val="22346A"/>
                          </a:solidFill>
                          <a:latin typeface="Arial"/>
                          <a:cs typeface="Arial"/>
                        </a:rPr>
                        <a:t>BMI, media (SD)</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27,9 (7,5)</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26,5 (7,2</a:t>
                      </a:r>
                      <a:r>
                        <a:rPr lang="es-ES" sz="950" spc="0">
                          <a:solidFill>
                            <a:srgbClr val="7A45B8"/>
                          </a:solidFill>
                          <a:latin typeface="Arial"/>
                          <a:cs typeface="Arial"/>
                        </a:rPr>
                        <a:t>)</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1"/>
                  </a:ext>
                </a:extLst>
              </a:tr>
              <a:tr h="186690">
                <a:tc>
                  <a:txBody>
                    <a:bodyPr/>
                    <a:lstStyle/>
                    <a:p>
                      <a:pPr marL="48260">
                        <a:lnSpc>
                          <a:spcPct val="100000"/>
                        </a:lnSpc>
                        <a:spcBef>
                          <a:spcPts val="145"/>
                        </a:spcBef>
                      </a:pPr>
                      <a:r>
                        <a:rPr sz="950" b="1" spc="0">
                          <a:solidFill>
                            <a:srgbClr val="22346A"/>
                          </a:solidFill>
                          <a:latin typeface="Arial"/>
                          <a:cs typeface="Arial"/>
                        </a:rPr>
                        <a:t>Región geográfica,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gridSpan="2">
                  <a:txBody>
                    <a:bodyPr/>
                    <a:lstStyle/>
                    <a:p>
                      <a:pPr>
                        <a:lnSpc>
                          <a:spcPct val="100000"/>
                        </a:lnSpc>
                      </a:pPr>
                      <a:endParaRPr sz="900" spc="0">
                        <a:latin typeface="Times New Roman"/>
                        <a:cs typeface="Times New Roman"/>
                      </a:endParaRPr>
                    </a:p>
                  </a:txBody>
                  <a:tcPr marL="0" marR="0" marT="0" marB="0" anchor="ctr">
                    <a:lnT w="3175">
                      <a:solidFill>
                        <a:srgbClr val="22346A"/>
                      </a:solidFill>
                      <a:prstDash val="solid"/>
                    </a:lnT>
                    <a:lnB w="3175">
                      <a:solidFill>
                        <a:srgbClr val="22346A"/>
                      </a:solidFill>
                      <a:prstDash val="solid"/>
                    </a:lnB>
                    <a:solidFill>
                      <a:srgbClr val="F2ECF8"/>
                    </a:solidFill>
                  </a:tcPr>
                </a:tc>
                <a:tc hMerge="1">
                  <a:txBody>
                    <a:bodyPr/>
                    <a:lstStyle/>
                    <a:p>
                      <a:endParaRPr/>
                    </a:p>
                  </a:txBody>
                  <a:tcPr marL="0" marR="0" marT="0" marB="0"/>
                </a:tc>
                <a:extLst>
                  <a:ext uri="{0D108BD9-81ED-4DB2-BD59-A6C34878D82A}">
                    <a16:rowId xmlns:a16="http://schemas.microsoft.com/office/drawing/2014/main" val="10012"/>
                  </a:ext>
                </a:extLst>
              </a:tr>
              <a:tr h="186690">
                <a:tc>
                  <a:txBody>
                    <a:bodyPr/>
                    <a:lstStyle/>
                    <a:p>
                      <a:pPr marL="186055">
                        <a:lnSpc>
                          <a:spcPct val="100000"/>
                        </a:lnSpc>
                        <a:spcBef>
                          <a:spcPts val="145"/>
                        </a:spcBef>
                      </a:pPr>
                      <a:r>
                        <a:rPr sz="950" spc="0">
                          <a:solidFill>
                            <a:srgbClr val="22346A"/>
                          </a:solidFill>
                          <a:latin typeface="Arial"/>
                          <a:cs typeface="Arial"/>
                        </a:rPr>
                        <a:t>Estados Unidos</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48 (72,7)</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103 (71,0)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3"/>
                  </a:ext>
                </a:extLst>
              </a:tr>
              <a:tr h="186690">
                <a:tc>
                  <a:txBody>
                    <a:bodyPr/>
                    <a:lstStyle/>
                    <a:p>
                      <a:pPr marL="186055">
                        <a:lnSpc>
                          <a:spcPct val="100000"/>
                        </a:lnSpc>
                        <a:spcBef>
                          <a:spcPts val="145"/>
                        </a:spcBef>
                      </a:pPr>
                      <a:r>
                        <a:rPr sz="950" spc="0">
                          <a:solidFill>
                            <a:srgbClr val="22346A"/>
                          </a:solidFill>
                          <a:latin typeface="Arial"/>
                          <a:cs typeface="Arial"/>
                        </a:rPr>
                        <a:t>Europa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10 (15,2)</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28 (19,3)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4"/>
                  </a:ext>
                </a:extLst>
              </a:tr>
              <a:tr h="186690">
                <a:tc>
                  <a:txBody>
                    <a:bodyPr/>
                    <a:lstStyle/>
                    <a:p>
                      <a:pPr marL="186055">
                        <a:lnSpc>
                          <a:spcPct val="100000"/>
                        </a:lnSpc>
                        <a:spcBef>
                          <a:spcPts val="145"/>
                        </a:spcBef>
                      </a:pPr>
                      <a:r>
                        <a:rPr sz="950" spc="0">
                          <a:solidFill>
                            <a:srgbClr val="22346A"/>
                          </a:solidFill>
                          <a:latin typeface="Arial"/>
                          <a:cs typeface="Arial"/>
                        </a:rPr>
                        <a:t>Resto del mundo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8 (12,1)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14 (9,7)</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5"/>
                  </a:ext>
                </a:extLst>
              </a:tr>
              <a:tr h="186690">
                <a:tc>
                  <a:txBody>
                    <a:bodyPr/>
                    <a:lstStyle/>
                    <a:p>
                      <a:pPr marL="48260">
                        <a:lnSpc>
                          <a:spcPct val="100000"/>
                        </a:lnSpc>
                        <a:spcBef>
                          <a:spcPts val="145"/>
                        </a:spcBef>
                      </a:pPr>
                      <a:r>
                        <a:rPr sz="950" b="1" spc="0">
                          <a:solidFill>
                            <a:srgbClr val="22346A"/>
                          </a:solidFill>
                          <a:latin typeface="Arial"/>
                          <a:cs typeface="Arial"/>
                        </a:rPr>
                        <a:t>IGA 3 (moderado)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48 (72,7)</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98 (67,6)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6"/>
                  </a:ext>
                </a:extLst>
              </a:tr>
              <a:tr h="186690">
                <a:tc>
                  <a:txBody>
                    <a:bodyPr/>
                    <a:lstStyle/>
                    <a:p>
                      <a:pPr marL="48260">
                        <a:lnSpc>
                          <a:spcPct val="100000"/>
                        </a:lnSpc>
                        <a:spcBef>
                          <a:spcPts val="145"/>
                        </a:spcBef>
                      </a:pPr>
                      <a:r>
                        <a:rPr sz="950" b="1" spc="0">
                          <a:solidFill>
                            <a:srgbClr val="22346A"/>
                          </a:solidFill>
                          <a:latin typeface="Arial"/>
                          <a:cs typeface="Arial"/>
                        </a:rPr>
                        <a:t>IGA 4 (severo)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18 (27,3)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47 (32,4)</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7"/>
                  </a:ext>
                </a:extLst>
              </a:tr>
              <a:tr h="186690">
                <a:tc>
                  <a:txBody>
                    <a:bodyPr/>
                    <a:lstStyle/>
                    <a:p>
                      <a:pPr marL="48260">
                        <a:lnSpc>
                          <a:spcPct val="100000"/>
                        </a:lnSpc>
                        <a:spcBef>
                          <a:spcPts val="145"/>
                        </a:spcBef>
                      </a:pPr>
                      <a:r>
                        <a:rPr sz="950" b="1" spc="0">
                          <a:solidFill>
                            <a:srgbClr val="22346A"/>
                          </a:solidFill>
                          <a:latin typeface="Arial"/>
                          <a:cs typeface="Arial"/>
                        </a:rPr>
                        <a:t>EASI, media (SD)</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26,4 (10,6)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27,7 (11,1)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8"/>
                  </a:ext>
                </a:extLst>
              </a:tr>
              <a:tr h="186690">
                <a:tc>
                  <a:txBody>
                    <a:bodyPr/>
                    <a:lstStyle/>
                    <a:p>
                      <a:pPr marL="48260">
                        <a:lnSpc>
                          <a:spcPct val="100000"/>
                        </a:lnSpc>
                        <a:spcBef>
                          <a:spcPts val="145"/>
                        </a:spcBef>
                      </a:pPr>
                      <a:r>
                        <a:rPr sz="950" b="1" spc="0">
                          <a:solidFill>
                            <a:srgbClr val="22346A"/>
                          </a:solidFill>
                          <a:latin typeface="Arial"/>
                          <a:cs typeface="Arial"/>
                        </a:rPr>
                        <a:t>Prurito NRS, media (SD)</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6,8 (2,0)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7,3 (1,8)</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9"/>
                  </a:ext>
                </a:extLst>
              </a:tr>
              <a:tr h="335915">
                <a:tc>
                  <a:txBody>
                    <a:bodyPr/>
                    <a:lstStyle/>
                    <a:p>
                      <a:pPr marL="48260" marR="426720">
                        <a:lnSpc>
                          <a:spcPct val="103099"/>
                        </a:lnSpc>
                        <a:spcBef>
                          <a:spcPts val="110"/>
                        </a:spcBef>
                      </a:pPr>
                      <a:r>
                        <a:rPr sz="950" b="1" spc="0">
                          <a:solidFill>
                            <a:srgbClr val="22346A"/>
                          </a:solidFill>
                          <a:latin typeface="Arial"/>
                          <a:cs typeface="Arial"/>
                        </a:rPr>
                        <a:t>Pérdida de sueño debido a prurito, media (SD)</a:t>
                      </a:r>
                      <a:endParaRPr sz="950" spc="0">
                        <a:latin typeface="Arial"/>
                        <a:cs typeface="Arial"/>
                      </a:endParaRPr>
                    </a:p>
                  </a:txBody>
                  <a:tcPr marL="0" marR="0" marT="13970"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1,9 (0,9)</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2,1 (0,9)</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20"/>
                  </a:ext>
                </a:extLst>
              </a:tr>
              <a:tr h="186690">
                <a:tc>
                  <a:txBody>
                    <a:bodyPr/>
                    <a:lstStyle/>
                    <a:p>
                      <a:pPr marL="48260">
                        <a:lnSpc>
                          <a:spcPct val="100000"/>
                        </a:lnSpc>
                        <a:spcBef>
                          <a:spcPts val="145"/>
                        </a:spcBef>
                      </a:pPr>
                      <a:r>
                        <a:rPr sz="950" b="1" spc="0">
                          <a:solidFill>
                            <a:srgbClr val="22346A"/>
                          </a:solidFill>
                          <a:latin typeface="Arial"/>
                          <a:cs typeface="Arial"/>
                        </a:rPr>
                        <a:t>BSA afectado media (SD)</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38,2 (20,8)</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40,4 (21,9)</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21"/>
                  </a:ext>
                </a:extLst>
              </a:tr>
            </a:tbl>
          </a:graphicData>
        </a:graphic>
      </p:graphicFrame>
      <p:graphicFrame>
        <p:nvGraphicFramePr>
          <p:cNvPr id="4" name="object 3">
            <a:extLst>
              <a:ext uri="{FF2B5EF4-FFF2-40B4-BE49-F238E27FC236}">
                <a16:creationId xmlns:a16="http://schemas.microsoft.com/office/drawing/2014/main" id="{E1457782-28AE-758C-64AB-05739214C2B3}"/>
              </a:ext>
            </a:extLst>
          </p:cNvPr>
          <p:cNvGraphicFramePr>
            <a:graphicFrameLocks noGrp="1"/>
          </p:cNvGraphicFramePr>
          <p:nvPr>
            <p:extLst>
              <p:ext uri="{D42A27DB-BD31-4B8C-83A1-F6EECF244321}">
                <p14:modId xmlns:p14="http://schemas.microsoft.com/office/powerpoint/2010/main" val="2175390174"/>
              </p:ext>
            </p:extLst>
          </p:nvPr>
        </p:nvGraphicFramePr>
        <p:xfrm>
          <a:off x="6220967" y="1415770"/>
          <a:ext cx="3865244" cy="3064510"/>
        </p:xfrm>
        <a:graphic>
          <a:graphicData uri="http://schemas.openxmlformats.org/drawingml/2006/table">
            <a:tbl>
              <a:tblPr firstRow="1" bandRow="1">
                <a:tableStyleId>{2D5ABB26-0587-4C30-8999-92F81FD0307C}</a:tableStyleId>
              </a:tblPr>
              <a:tblGrid>
                <a:gridCol w="2065655">
                  <a:extLst>
                    <a:ext uri="{9D8B030D-6E8A-4147-A177-3AD203B41FA5}">
                      <a16:colId xmlns:a16="http://schemas.microsoft.com/office/drawing/2014/main" val="20000"/>
                    </a:ext>
                  </a:extLst>
                </a:gridCol>
                <a:gridCol w="899794">
                  <a:extLst>
                    <a:ext uri="{9D8B030D-6E8A-4147-A177-3AD203B41FA5}">
                      <a16:colId xmlns:a16="http://schemas.microsoft.com/office/drawing/2014/main" val="20001"/>
                    </a:ext>
                  </a:extLst>
                </a:gridCol>
                <a:gridCol w="899795">
                  <a:extLst>
                    <a:ext uri="{9D8B030D-6E8A-4147-A177-3AD203B41FA5}">
                      <a16:colId xmlns:a16="http://schemas.microsoft.com/office/drawing/2014/main" val="20002"/>
                    </a:ext>
                  </a:extLst>
                </a:gridCol>
              </a:tblGrid>
              <a:tr h="335915">
                <a:tc>
                  <a:txBody>
                    <a:bodyPr/>
                    <a:lstStyle/>
                    <a:p>
                      <a:pPr marL="48260">
                        <a:lnSpc>
                          <a:spcPct val="100000"/>
                        </a:lnSpc>
                        <a:spcBef>
                          <a:spcPts val="140"/>
                        </a:spcBef>
                      </a:pPr>
                      <a:r>
                        <a:rPr sz="950" b="1" spc="0">
                          <a:solidFill>
                            <a:srgbClr val="FFFFFF"/>
                          </a:solidFill>
                          <a:latin typeface="Arial"/>
                          <a:cs typeface="Arial"/>
                        </a:rPr>
                        <a:t>Datos demográficos iniciales</a:t>
                      </a:r>
                      <a:endParaRPr sz="950" spc="0">
                        <a:latin typeface="Arial"/>
                        <a:cs typeface="Arial"/>
                      </a:endParaRPr>
                    </a:p>
                  </a:txBody>
                  <a:tcPr marL="0" marR="0" marT="17780" marB="0" anchor="ctr">
                    <a:solidFill>
                      <a:srgbClr val="22346A"/>
                    </a:solidFill>
                  </a:tcPr>
                </a:tc>
                <a:tc>
                  <a:txBody>
                    <a:bodyPr/>
                    <a:lstStyle/>
                    <a:p>
                      <a:pPr marL="123189" marR="115570" indent="34290">
                        <a:lnSpc>
                          <a:spcPct val="103099"/>
                        </a:lnSpc>
                        <a:spcBef>
                          <a:spcPts val="105"/>
                        </a:spcBef>
                      </a:pPr>
                      <a:r>
                        <a:rPr sz="950" b="1" spc="0">
                          <a:solidFill>
                            <a:srgbClr val="FFFFFF"/>
                          </a:solidFill>
                          <a:latin typeface="Arial"/>
                          <a:cs typeface="Arial"/>
                        </a:rPr>
                        <a:t>Placebo + TCS (n=66)</a:t>
                      </a:r>
                      <a:endParaRPr sz="950" spc="0">
                        <a:latin typeface="Arial"/>
                        <a:cs typeface="Arial"/>
                      </a:endParaRPr>
                    </a:p>
                  </a:txBody>
                  <a:tcPr marL="0" marR="0" marT="13335" marB="0" anchor="ctr">
                    <a:lnB w="9525">
                      <a:solidFill>
                        <a:srgbClr val="22346A"/>
                      </a:solidFill>
                      <a:prstDash val="solid"/>
                    </a:lnB>
                    <a:solidFill>
                      <a:srgbClr val="A3A3A3"/>
                    </a:solidFill>
                  </a:tcPr>
                </a:tc>
                <a:tc>
                  <a:txBody>
                    <a:bodyPr/>
                    <a:lstStyle/>
                    <a:p>
                      <a:pPr marL="88900" marR="70485" indent="-10795">
                        <a:lnSpc>
                          <a:spcPct val="103099"/>
                        </a:lnSpc>
                        <a:spcBef>
                          <a:spcPts val="105"/>
                        </a:spcBef>
                      </a:pPr>
                      <a:r>
                        <a:rPr sz="950" b="1" spc="0">
                          <a:solidFill>
                            <a:srgbClr val="FFFFFF"/>
                          </a:solidFill>
                          <a:latin typeface="Arial"/>
                          <a:cs typeface="Arial"/>
                        </a:rPr>
                        <a:t>EBGLYSS</a:t>
                      </a:r>
                      <a:r>
                        <a:rPr sz="825" b="1" spc="0" baseline="35353">
                          <a:solidFill>
                            <a:srgbClr val="FFFFFF"/>
                          </a:solidFill>
                          <a:latin typeface="Arial"/>
                          <a:cs typeface="Arial"/>
                        </a:rPr>
                        <a:t>® </a:t>
                      </a:r>
                      <a:r>
                        <a:rPr sz="950" b="1" spc="0">
                          <a:solidFill>
                            <a:srgbClr val="FFFFFF"/>
                          </a:solidFill>
                          <a:latin typeface="Arial"/>
                          <a:cs typeface="Arial"/>
                        </a:rPr>
                        <a:t>+ TCS (n=145)</a:t>
                      </a:r>
                      <a:endParaRPr sz="950" spc="0">
                        <a:latin typeface="Arial"/>
                        <a:cs typeface="Arial"/>
                      </a:endParaRPr>
                    </a:p>
                  </a:txBody>
                  <a:tcPr marL="0" marR="0" marT="13335" marB="0" anchor="ctr">
                    <a:lnB w="9525">
                      <a:solidFill>
                        <a:srgbClr val="22346A"/>
                      </a:solidFill>
                      <a:prstDash val="solid"/>
                    </a:lnB>
                    <a:solidFill>
                      <a:srgbClr val="7A45B8"/>
                    </a:solidFill>
                  </a:tcPr>
                </a:tc>
                <a:extLst>
                  <a:ext uri="{0D108BD9-81ED-4DB2-BD59-A6C34878D82A}">
                    <a16:rowId xmlns:a16="http://schemas.microsoft.com/office/drawing/2014/main" val="10000"/>
                  </a:ext>
                </a:extLst>
              </a:tr>
              <a:tr h="189865">
                <a:tc>
                  <a:txBody>
                    <a:bodyPr/>
                    <a:lstStyle/>
                    <a:p>
                      <a:pPr marL="48260">
                        <a:lnSpc>
                          <a:spcPct val="100000"/>
                        </a:lnSpc>
                        <a:spcBef>
                          <a:spcPts val="165"/>
                        </a:spcBef>
                      </a:pPr>
                      <a:r>
                        <a:rPr sz="950" b="1" spc="0">
                          <a:solidFill>
                            <a:srgbClr val="22346A"/>
                          </a:solidFill>
                          <a:latin typeface="Arial"/>
                          <a:cs typeface="Arial"/>
                        </a:rPr>
                        <a:t>DLQI, media (SD)</a:t>
                      </a:r>
                      <a:endParaRPr sz="950" spc="0">
                        <a:latin typeface="Arial"/>
                        <a:cs typeface="Arial"/>
                      </a:endParaRPr>
                    </a:p>
                  </a:txBody>
                  <a:tcPr marL="0" marR="0" marT="20955" marB="0" anchor="ctr">
                    <a:lnB w="3175">
                      <a:solidFill>
                        <a:srgbClr val="22346A"/>
                      </a:solidFill>
                      <a:prstDash val="solid"/>
                    </a:lnB>
                  </a:tcPr>
                </a:tc>
                <a:tc>
                  <a:txBody>
                    <a:bodyPr/>
                    <a:lstStyle/>
                    <a:p>
                      <a:pPr algn="ctr">
                        <a:lnSpc>
                          <a:spcPct val="100000"/>
                        </a:lnSpc>
                        <a:spcBef>
                          <a:spcPts val="165"/>
                        </a:spcBef>
                      </a:pPr>
                      <a:r>
                        <a:rPr sz="950" spc="0">
                          <a:solidFill>
                            <a:srgbClr val="A3A3A3"/>
                          </a:solidFill>
                          <a:latin typeface="Arial"/>
                          <a:cs typeface="Arial"/>
                        </a:rPr>
                        <a:t>13,5 (7,5)</a:t>
                      </a:r>
                      <a:endParaRPr sz="950" spc="0">
                        <a:latin typeface="Arial"/>
                        <a:cs typeface="Arial"/>
                      </a:endParaRPr>
                    </a:p>
                  </a:txBody>
                  <a:tcPr marL="0" marR="0" marT="20955" marB="0" anchor="ctr">
                    <a:lnT w="952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65"/>
                        </a:spcBef>
                      </a:pPr>
                      <a:r>
                        <a:rPr sz="950" spc="0">
                          <a:solidFill>
                            <a:srgbClr val="7A45B8"/>
                          </a:solidFill>
                          <a:latin typeface="Arial"/>
                          <a:cs typeface="Arial"/>
                        </a:rPr>
                        <a:t>14,9 (7,2)</a:t>
                      </a:r>
                      <a:endParaRPr sz="950" spc="0">
                        <a:latin typeface="Arial"/>
                        <a:cs typeface="Arial"/>
                      </a:endParaRPr>
                    </a:p>
                  </a:txBody>
                  <a:tcPr marL="0" marR="0" marT="20955" marB="0" anchor="ctr">
                    <a:lnT w="952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1"/>
                  </a:ext>
                </a:extLst>
              </a:tr>
              <a:tr h="335915">
                <a:tc>
                  <a:txBody>
                    <a:bodyPr/>
                    <a:lstStyle/>
                    <a:p>
                      <a:pPr marL="48260" marR="316865">
                        <a:lnSpc>
                          <a:spcPct val="103099"/>
                        </a:lnSpc>
                        <a:spcBef>
                          <a:spcPts val="105"/>
                        </a:spcBef>
                      </a:pPr>
                      <a:r>
                        <a:rPr sz="950" b="1" spc="0">
                          <a:solidFill>
                            <a:srgbClr val="22346A"/>
                          </a:solidFill>
                          <a:latin typeface="Arial"/>
                          <a:cs typeface="Arial"/>
                        </a:rPr>
                        <a:t>Uso anterior de tratamientos sistémicos</a:t>
                      </a:r>
                      <a:endParaRPr sz="950" spc="0">
                        <a:latin typeface="Arial"/>
                        <a:cs typeface="Arial"/>
                      </a:endParaRPr>
                    </a:p>
                  </a:txBody>
                  <a:tcPr marL="0" marR="0" marT="1333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34 (51,5)</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66 (45,5)</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2"/>
                  </a:ext>
                </a:extLst>
              </a:tr>
              <a:tr h="186690">
                <a:tc>
                  <a:txBody>
                    <a:bodyPr/>
                    <a:lstStyle/>
                    <a:p>
                      <a:pPr marR="288925" algn="r">
                        <a:lnSpc>
                          <a:spcPct val="100000"/>
                        </a:lnSpc>
                        <a:spcBef>
                          <a:spcPts val="145"/>
                        </a:spcBef>
                      </a:pPr>
                      <a:r>
                        <a:rPr sz="950" spc="0" err="1">
                          <a:solidFill>
                            <a:srgbClr val="22346A"/>
                          </a:solidFill>
                          <a:latin typeface="Arial"/>
                          <a:cs typeface="Arial"/>
                        </a:rPr>
                        <a:t>Corticoesteroides</a:t>
                      </a:r>
                      <a:r>
                        <a:rPr sz="950" spc="0">
                          <a:solidFill>
                            <a:srgbClr val="22346A"/>
                          </a:solidFill>
                          <a:latin typeface="Arial"/>
                          <a:cs typeface="Arial"/>
                        </a:rPr>
                        <a:t> </a:t>
                      </a:r>
                      <a:r>
                        <a:rPr sz="950" spc="0" err="1">
                          <a:solidFill>
                            <a:srgbClr val="22346A"/>
                          </a:solidFill>
                          <a:latin typeface="Arial"/>
                          <a:cs typeface="Arial"/>
                        </a:rPr>
                        <a:t>sistémicos</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22 (33,3)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41 (28,3)</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3"/>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Fototerapia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14 (21,2)</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24 (16,6)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4"/>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a:solidFill>
                            <a:srgbClr val="22346A"/>
                          </a:solidFill>
                          <a:latin typeface="Arial"/>
                          <a:cs typeface="Arial"/>
                        </a:rPr>
                        <a:t>Dupilumab</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9 (13,6)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20 (13,8)</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5"/>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Ciclosporina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4 (6,1)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18 (12,4)</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6"/>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Metotrexato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6 (9,1)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13 (9,0)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7"/>
                  </a:ext>
                </a:extLst>
              </a:tr>
              <a:tr h="186690">
                <a:tc>
                  <a:txBody>
                    <a:bodyPr/>
                    <a:lstStyle/>
                    <a:p>
                      <a:pPr marR="254000" algn="r">
                        <a:lnSpc>
                          <a:spcPct val="100000"/>
                        </a:lnSpc>
                        <a:spcBef>
                          <a:spcPts val="145"/>
                        </a:spcBef>
                      </a:pPr>
                      <a:r>
                        <a:rPr sz="950" spc="0" err="1">
                          <a:solidFill>
                            <a:srgbClr val="22346A"/>
                          </a:solidFill>
                          <a:latin typeface="Arial"/>
                          <a:cs typeface="Arial"/>
                        </a:rPr>
                        <a:t>Inhibidores</a:t>
                      </a:r>
                      <a:r>
                        <a:rPr sz="950" spc="0">
                          <a:solidFill>
                            <a:srgbClr val="22346A"/>
                          </a:solidFill>
                          <a:latin typeface="Arial"/>
                          <a:cs typeface="Arial"/>
                        </a:rPr>
                        <a:t> de Janus </a:t>
                      </a:r>
                      <a:r>
                        <a:rPr sz="950" spc="0" err="1">
                          <a:solidFill>
                            <a:srgbClr val="22346A"/>
                          </a:solidFill>
                          <a:latin typeface="Arial"/>
                          <a:cs typeface="Arial"/>
                        </a:rPr>
                        <a:t>quinasa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4 (6,1)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5 (3,4)</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8"/>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Fotoquimioterapia</a:t>
                      </a:r>
                      <a:r>
                        <a:rPr sz="950" spc="0">
                          <a:solidFill>
                            <a:srgbClr val="22346A"/>
                          </a:solidFill>
                          <a:latin typeface="Arial"/>
                          <a:cs typeface="Arial"/>
                        </a:rPr>
                        <a:t> (PUVA)</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2 (3,0)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3 (2,1)</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9"/>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Micofenolato-mofetilo</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0 (0)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4 (2,8)</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0"/>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a:solidFill>
                            <a:srgbClr val="22346A"/>
                          </a:solidFill>
                          <a:latin typeface="Arial"/>
                          <a:cs typeface="Arial"/>
                        </a:rPr>
                        <a:t>Tralokinumab</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1 (1,5)</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 (0,7)</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1"/>
                  </a:ext>
                </a:extLst>
              </a:tr>
              <a:tr h="186690">
                <a:tc>
                  <a:txBody>
                    <a:bodyPr/>
                    <a:lstStyle/>
                    <a:p>
                      <a:pPr marL="186055">
                        <a:lnSpc>
                          <a:spcPct val="100000"/>
                        </a:lnSpc>
                        <a:spcBef>
                          <a:spcPts val="145"/>
                        </a:spcBef>
                      </a:pPr>
                      <a:r>
                        <a:rPr lang="es-ES_tradnl" sz="950" spc="0">
                          <a:solidFill>
                            <a:srgbClr val="22346A"/>
                          </a:solidFill>
                          <a:latin typeface="Arial"/>
                          <a:cs typeface="Arial"/>
                        </a:rPr>
                        <a:t>  </a:t>
                      </a:r>
                      <a:r>
                        <a:rPr sz="950" spc="0" err="1">
                          <a:solidFill>
                            <a:srgbClr val="22346A"/>
                          </a:solidFill>
                          <a:latin typeface="Arial"/>
                          <a:cs typeface="Arial"/>
                        </a:rPr>
                        <a:t>Otros</a:t>
                      </a:r>
                      <a:r>
                        <a:rPr sz="950" spc="0">
                          <a:solidFill>
                            <a:srgbClr val="22346A"/>
                          </a:solidFill>
                          <a:latin typeface="Arial"/>
                          <a:cs typeface="Arial"/>
                        </a:rPr>
                        <a:t> </a:t>
                      </a:r>
                      <a:r>
                        <a:rPr sz="950" spc="0" err="1">
                          <a:solidFill>
                            <a:srgbClr val="22346A"/>
                          </a:solidFill>
                          <a:latin typeface="Arial"/>
                          <a:cs typeface="Arial"/>
                        </a:rPr>
                        <a:t>biológicos</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tcPr>
                </a:tc>
                <a:tc>
                  <a:txBody>
                    <a:bodyPr/>
                    <a:lstStyle/>
                    <a:p>
                      <a:pPr algn="ctr">
                        <a:lnSpc>
                          <a:spcPct val="100000"/>
                        </a:lnSpc>
                        <a:spcBef>
                          <a:spcPts val="145"/>
                        </a:spcBef>
                      </a:pPr>
                      <a:r>
                        <a:rPr sz="950" spc="0">
                          <a:solidFill>
                            <a:srgbClr val="A3A3A3"/>
                          </a:solidFill>
                          <a:latin typeface="Arial"/>
                          <a:cs typeface="Arial"/>
                        </a:rPr>
                        <a:t>5 (7,6)</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tc>
                  <a:txBody>
                    <a:bodyPr/>
                    <a:lstStyle/>
                    <a:p>
                      <a:pPr algn="ctr">
                        <a:lnSpc>
                          <a:spcPct val="100000"/>
                        </a:lnSpc>
                        <a:spcBef>
                          <a:spcPts val="145"/>
                        </a:spcBef>
                      </a:pPr>
                      <a:r>
                        <a:rPr sz="950" spc="0">
                          <a:solidFill>
                            <a:srgbClr val="7A45B8"/>
                          </a:solidFill>
                          <a:latin typeface="Arial"/>
                          <a:cs typeface="Arial"/>
                        </a:rPr>
                        <a:t>16 (11,0)</a:t>
                      </a:r>
                      <a:endParaRPr sz="950" spc="0">
                        <a:latin typeface="Arial"/>
                        <a:cs typeface="Arial"/>
                      </a:endParaRPr>
                    </a:p>
                  </a:txBody>
                  <a:tcPr marL="0" marR="0" marT="18415" marB="0" anchor="ctr">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12"/>
                  </a:ext>
                </a:extLst>
              </a:tr>
              <a:tr h="335915">
                <a:tc>
                  <a:txBody>
                    <a:bodyPr/>
                    <a:lstStyle/>
                    <a:p>
                      <a:pPr marL="48260" marR="205740">
                        <a:lnSpc>
                          <a:spcPct val="103099"/>
                        </a:lnSpc>
                        <a:spcBef>
                          <a:spcPts val="110"/>
                        </a:spcBef>
                      </a:pPr>
                      <a:r>
                        <a:rPr sz="950" b="1" spc="0">
                          <a:solidFill>
                            <a:srgbClr val="22346A"/>
                          </a:solidFill>
                          <a:latin typeface="Arial"/>
                          <a:cs typeface="Arial"/>
                        </a:rPr>
                        <a:t>Duración desde el diagnóstico de DA, media (SD), año</a:t>
                      </a:r>
                      <a:endParaRPr sz="950" spc="0">
                        <a:latin typeface="Arial"/>
                        <a:cs typeface="Arial"/>
                      </a:endParaRPr>
                    </a:p>
                  </a:txBody>
                  <a:tcPr marL="0" marR="0" marT="13970" marB="0" anchor="ctr">
                    <a:lnT w="3175">
                      <a:solidFill>
                        <a:srgbClr val="22346A"/>
                      </a:solidFill>
                      <a:prstDash val="solid"/>
                    </a:lnT>
                  </a:tcPr>
                </a:tc>
                <a:tc>
                  <a:txBody>
                    <a:bodyPr/>
                    <a:lstStyle/>
                    <a:p>
                      <a:pPr algn="ctr">
                        <a:lnSpc>
                          <a:spcPct val="100000"/>
                        </a:lnSpc>
                        <a:spcBef>
                          <a:spcPts val="145"/>
                        </a:spcBef>
                      </a:pPr>
                      <a:r>
                        <a:rPr sz="950" spc="0">
                          <a:solidFill>
                            <a:srgbClr val="A3A3A3"/>
                          </a:solidFill>
                          <a:latin typeface="Arial"/>
                          <a:cs typeface="Arial"/>
                        </a:rPr>
                        <a:t>21,2 (13,9)</a:t>
                      </a:r>
                      <a:endParaRPr sz="950" spc="0">
                        <a:latin typeface="Arial"/>
                        <a:cs typeface="Arial"/>
                      </a:endParaRPr>
                    </a:p>
                  </a:txBody>
                  <a:tcPr marL="0" marR="0" marT="18415" marB="0" anchor="ctr">
                    <a:lnT w="3175">
                      <a:solidFill>
                        <a:srgbClr val="22346A"/>
                      </a:solidFill>
                      <a:prstDash val="solid"/>
                    </a:lnT>
                    <a:solidFill>
                      <a:srgbClr val="F2ECF8"/>
                    </a:solidFill>
                  </a:tcPr>
                </a:tc>
                <a:tc>
                  <a:txBody>
                    <a:bodyPr/>
                    <a:lstStyle/>
                    <a:p>
                      <a:pPr algn="ctr">
                        <a:lnSpc>
                          <a:spcPct val="100000"/>
                        </a:lnSpc>
                        <a:spcBef>
                          <a:spcPts val="145"/>
                        </a:spcBef>
                      </a:pPr>
                      <a:r>
                        <a:rPr sz="950" spc="0">
                          <a:solidFill>
                            <a:srgbClr val="7A45B8"/>
                          </a:solidFill>
                          <a:latin typeface="Arial"/>
                          <a:cs typeface="Arial"/>
                        </a:rPr>
                        <a:t>21,0 (17,4)</a:t>
                      </a:r>
                      <a:endParaRPr sz="950" spc="0">
                        <a:latin typeface="Arial"/>
                        <a:cs typeface="Arial"/>
                      </a:endParaRPr>
                    </a:p>
                  </a:txBody>
                  <a:tcPr marL="0" marR="0" marT="18415" marB="0" anchor="ctr">
                    <a:lnT w="3175">
                      <a:solidFill>
                        <a:srgbClr val="22346A"/>
                      </a:solidFill>
                      <a:prstDash val="solid"/>
                    </a:lnT>
                    <a:solidFill>
                      <a:srgbClr val="F2ECF8"/>
                    </a:solidFill>
                  </a:tcPr>
                </a:tc>
                <a:extLst>
                  <a:ext uri="{0D108BD9-81ED-4DB2-BD59-A6C34878D82A}">
                    <a16:rowId xmlns:a16="http://schemas.microsoft.com/office/drawing/2014/main" val="10013"/>
                  </a:ext>
                </a:extLst>
              </a:tr>
            </a:tbl>
          </a:graphicData>
        </a:graphic>
      </p:graphicFrame>
      <p:pic>
        <p:nvPicPr>
          <p:cNvPr id="7" name="Imagen 6" descr="Forma, Rectángulo&#10;&#10;Descripción generada automáticamente">
            <a:extLst>
              <a:ext uri="{FF2B5EF4-FFF2-40B4-BE49-F238E27FC236}">
                <a16:creationId xmlns:a16="http://schemas.microsoft.com/office/drawing/2014/main" id="{333772A1-F522-86BF-2C88-E649F2B417C4}"/>
              </a:ext>
            </a:extLst>
          </p:cNvPr>
          <p:cNvPicPr>
            <a:picLocks noChangeAspect="1"/>
          </p:cNvPicPr>
          <p:nvPr/>
        </p:nvPicPr>
        <p:blipFill>
          <a:blip r:embed="rId3"/>
          <a:stretch>
            <a:fillRect/>
          </a:stretch>
        </p:blipFill>
        <p:spPr>
          <a:xfrm>
            <a:off x="1755352" y="1117076"/>
            <a:ext cx="1459172" cy="1004676"/>
          </a:xfrm>
          <a:prstGeom prst="rect">
            <a:avLst/>
          </a:prstGeom>
        </p:spPr>
      </p:pic>
      <p:pic>
        <p:nvPicPr>
          <p:cNvPr id="8" name="Imagen 7" descr="Forma, Rectángulo&#10;&#10;Descripción generada automáticamente">
            <a:extLst>
              <a:ext uri="{FF2B5EF4-FFF2-40B4-BE49-F238E27FC236}">
                <a16:creationId xmlns:a16="http://schemas.microsoft.com/office/drawing/2014/main" id="{4C745356-73F6-0582-3F2D-0E228FA83E8C}"/>
              </a:ext>
            </a:extLst>
          </p:cNvPr>
          <p:cNvPicPr>
            <a:picLocks noChangeAspect="1"/>
          </p:cNvPicPr>
          <p:nvPr/>
        </p:nvPicPr>
        <p:blipFill>
          <a:blip r:embed="rId3"/>
          <a:stretch>
            <a:fillRect/>
          </a:stretch>
        </p:blipFill>
        <p:spPr>
          <a:xfrm rot="10800000">
            <a:off x="8932855" y="4980056"/>
            <a:ext cx="1459172" cy="1004676"/>
          </a:xfrm>
          <a:prstGeom prst="rect">
            <a:avLst/>
          </a:prstGeom>
        </p:spPr>
      </p:pic>
    </p:spTree>
    <p:extLst>
      <p:ext uri="{BB962C8B-B14F-4D97-AF65-F5344CB8AC3E}">
        <p14:creationId xmlns:p14="http://schemas.microsoft.com/office/powerpoint/2010/main" val="4109638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460D4-2EC5-4287-A3F8-54D774B324FD}"/>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pic>
        <p:nvPicPr>
          <p:cNvPr id="30" name="Imagen 29" descr="Icono&#10;&#10;Descripción generada automáticamente">
            <a:extLst>
              <a:ext uri="{FF2B5EF4-FFF2-40B4-BE49-F238E27FC236}">
                <a16:creationId xmlns:a16="http://schemas.microsoft.com/office/drawing/2014/main" id="{EE130A99-227E-3725-D9FD-68DC0ADD1D0E}"/>
              </a:ext>
            </a:extLst>
          </p:cNvPr>
          <p:cNvPicPr>
            <a:picLocks noChangeAspect="1"/>
          </p:cNvPicPr>
          <p:nvPr/>
        </p:nvPicPr>
        <p:blipFill>
          <a:blip r:embed="rId2"/>
          <a:stretch>
            <a:fillRect/>
          </a:stretch>
        </p:blipFill>
        <p:spPr>
          <a:xfrm>
            <a:off x="698262" y="1499152"/>
            <a:ext cx="2432150" cy="3745680"/>
          </a:xfrm>
          <a:prstGeom prst="rect">
            <a:avLst/>
          </a:prstGeom>
        </p:spPr>
      </p:pic>
      <p:pic>
        <p:nvPicPr>
          <p:cNvPr id="32" name="Imagen 31" descr="Icono&#10;&#10;Descripción generada automáticamente">
            <a:extLst>
              <a:ext uri="{FF2B5EF4-FFF2-40B4-BE49-F238E27FC236}">
                <a16:creationId xmlns:a16="http://schemas.microsoft.com/office/drawing/2014/main" id="{C21EB4BD-FAA6-52CE-298F-B5372033C750}"/>
              </a:ext>
            </a:extLst>
          </p:cNvPr>
          <p:cNvPicPr>
            <a:picLocks noChangeAspect="1"/>
          </p:cNvPicPr>
          <p:nvPr/>
        </p:nvPicPr>
        <p:blipFill>
          <a:blip r:embed="rId3"/>
          <a:stretch>
            <a:fillRect/>
          </a:stretch>
        </p:blipFill>
        <p:spPr>
          <a:xfrm>
            <a:off x="3493369" y="1499152"/>
            <a:ext cx="2432150" cy="3745680"/>
          </a:xfrm>
          <a:prstGeom prst="rect">
            <a:avLst/>
          </a:prstGeom>
        </p:spPr>
      </p:pic>
      <p:pic>
        <p:nvPicPr>
          <p:cNvPr id="34" name="Imagen 33" descr="Icono&#10;&#10;Descripción generada automáticamente">
            <a:extLst>
              <a:ext uri="{FF2B5EF4-FFF2-40B4-BE49-F238E27FC236}">
                <a16:creationId xmlns:a16="http://schemas.microsoft.com/office/drawing/2014/main" id="{78FD5040-BD6C-1E0C-24DC-9FEBD4AF7634}"/>
              </a:ext>
            </a:extLst>
          </p:cNvPr>
          <p:cNvPicPr>
            <a:picLocks noChangeAspect="1"/>
          </p:cNvPicPr>
          <p:nvPr/>
        </p:nvPicPr>
        <p:blipFill>
          <a:blip r:embed="rId4"/>
          <a:stretch>
            <a:fillRect/>
          </a:stretch>
        </p:blipFill>
        <p:spPr>
          <a:xfrm>
            <a:off x="6288476" y="1499152"/>
            <a:ext cx="2432150" cy="3745680"/>
          </a:xfrm>
          <a:prstGeom prst="rect">
            <a:avLst/>
          </a:prstGeom>
        </p:spPr>
      </p:pic>
      <p:pic>
        <p:nvPicPr>
          <p:cNvPr id="36" name="Imagen 35" descr="Icono&#10;&#10;Descripción generada automáticamente">
            <a:extLst>
              <a:ext uri="{FF2B5EF4-FFF2-40B4-BE49-F238E27FC236}">
                <a16:creationId xmlns:a16="http://schemas.microsoft.com/office/drawing/2014/main" id="{48660131-96D4-A307-032D-9A92EE2000B3}"/>
              </a:ext>
            </a:extLst>
          </p:cNvPr>
          <p:cNvPicPr>
            <a:picLocks noChangeAspect="1"/>
          </p:cNvPicPr>
          <p:nvPr/>
        </p:nvPicPr>
        <p:blipFill>
          <a:blip r:embed="rId5"/>
          <a:stretch>
            <a:fillRect/>
          </a:stretch>
        </p:blipFill>
        <p:spPr>
          <a:xfrm>
            <a:off x="9083584" y="1499152"/>
            <a:ext cx="2432150" cy="3745680"/>
          </a:xfrm>
          <a:prstGeom prst="rect">
            <a:avLst/>
          </a:prstGeom>
        </p:spPr>
      </p:pic>
      <p:sp>
        <p:nvSpPr>
          <p:cNvPr id="37" name="CuadroTexto 36">
            <a:extLst>
              <a:ext uri="{FF2B5EF4-FFF2-40B4-BE49-F238E27FC236}">
                <a16:creationId xmlns:a16="http://schemas.microsoft.com/office/drawing/2014/main" id="{065D65AB-7A0C-15AB-4793-74F16318453E}"/>
              </a:ext>
            </a:extLst>
          </p:cNvPr>
          <p:cNvSpPr txBox="1"/>
          <p:nvPr/>
        </p:nvSpPr>
        <p:spPr>
          <a:xfrm>
            <a:off x="1015326" y="3266560"/>
            <a:ext cx="1750826" cy="923330"/>
          </a:xfrm>
          <a:prstGeom prst="rect">
            <a:avLst/>
          </a:prstGeom>
          <a:noFill/>
        </p:spPr>
        <p:txBody>
          <a:bodyPr wrap="square">
            <a:spAutoFit/>
          </a:bodyPr>
          <a:lstStyle/>
          <a:p>
            <a:pPr algn="ctr"/>
            <a:r>
              <a:rPr lang="es-ES" sz="2000" b="1">
                <a:solidFill>
                  <a:srgbClr val="22346A"/>
                </a:solidFill>
                <a:effectLst/>
                <a:latin typeface="Arial" panose="020B0604020202020204" pitchFamily="34" charset="0"/>
                <a:cs typeface="Arial" panose="020B0604020202020204" pitchFamily="34" charset="0"/>
              </a:rPr>
              <a:t>69,5%</a:t>
            </a:r>
            <a:endParaRPr lang="es-ES" sz="2000">
              <a:solidFill>
                <a:srgbClr val="22346A"/>
              </a:solidFill>
              <a:effectLst/>
              <a:latin typeface="Arial" panose="020B0604020202020204" pitchFamily="34" charset="0"/>
              <a:cs typeface="Arial" panose="020B0604020202020204" pitchFamily="34" charset="0"/>
            </a:endParaRPr>
          </a:p>
          <a:p>
            <a:pPr algn="ctr"/>
            <a:r>
              <a:rPr lang="es-ES" sz="1600" b="1">
                <a:solidFill>
                  <a:srgbClr val="22346A"/>
                </a:solidFill>
                <a:effectLst/>
                <a:latin typeface="Arial" panose="020B0604020202020204" pitchFamily="34" charset="0"/>
                <a:cs typeface="Arial" panose="020B0604020202020204" pitchFamily="34" charset="0"/>
              </a:rPr>
              <a:t>pacientes</a:t>
            </a:r>
            <a:endParaRPr lang="es-ES" sz="1600">
              <a:solidFill>
                <a:srgbClr val="22346A"/>
              </a:solidFill>
              <a:effectLst/>
              <a:latin typeface="Arial" panose="020B0604020202020204" pitchFamily="34" charset="0"/>
              <a:cs typeface="Arial" panose="020B0604020202020204" pitchFamily="34" charset="0"/>
            </a:endParaRPr>
          </a:p>
          <a:p>
            <a:pPr algn="ctr"/>
            <a:r>
              <a:rPr lang="es-ES" sz="1600" b="1">
                <a:solidFill>
                  <a:srgbClr val="22346A"/>
                </a:solidFill>
                <a:effectLst/>
                <a:latin typeface="Arial" panose="020B0604020202020204" pitchFamily="34" charset="0"/>
                <a:cs typeface="Arial" panose="020B0604020202020204" pitchFamily="34" charset="0"/>
              </a:rPr>
              <a:t>LEBRI+TCS</a:t>
            </a:r>
            <a:endParaRPr lang="es-ES" sz="1600">
              <a:solidFill>
                <a:srgbClr val="22346A"/>
              </a:solidFill>
              <a:effectLst/>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E0829670-3A8F-1CF6-56CC-94F7226899AA}"/>
              </a:ext>
            </a:extLst>
          </p:cNvPr>
          <p:cNvSpPr txBox="1"/>
          <p:nvPr/>
        </p:nvSpPr>
        <p:spPr>
          <a:xfrm>
            <a:off x="903719" y="4173923"/>
            <a:ext cx="1974040" cy="443742"/>
          </a:xfrm>
          <a:prstGeom prst="rect">
            <a:avLst/>
          </a:prstGeom>
          <a:noFill/>
        </p:spPr>
        <p:txBody>
          <a:bodyPr wrap="square">
            <a:spAutoFit/>
          </a:bodyPr>
          <a:lstStyle/>
          <a:p>
            <a:pPr algn="ctr"/>
            <a:r>
              <a:rPr lang="es-ES" sz="1200" i="1">
                <a:solidFill>
                  <a:srgbClr val="22346A"/>
                </a:solidFill>
                <a:effectLst/>
                <a:latin typeface="Arial" panose="020B0604020202020204" pitchFamily="34" charset="0"/>
                <a:cs typeface="Arial" panose="020B0604020202020204" pitchFamily="34" charset="0"/>
              </a:rPr>
              <a:t>vs.</a:t>
            </a:r>
            <a:r>
              <a:rPr lang="es-ES" sz="1200">
                <a:solidFill>
                  <a:srgbClr val="22346A"/>
                </a:solidFill>
                <a:effectLst/>
                <a:latin typeface="Arial" panose="020B0604020202020204" pitchFamily="34" charset="0"/>
                <a:cs typeface="Arial" panose="020B0604020202020204" pitchFamily="34" charset="0"/>
              </a:rPr>
              <a:t> 42,2% placebo + TCS</a:t>
            </a:r>
          </a:p>
          <a:p>
            <a:pPr algn="ctr"/>
            <a:r>
              <a:rPr lang="es-ES" sz="1200" i="1">
                <a:solidFill>
                  <a:srgbClr val="22346A"/>
                </a:solidFill>
                <a:effectLst/>
                <a:latin typeface="Arial" panose="020B0604020202020204" pitchFamily="34" charset="0"/>
                <a:cs typeface="Arial" panose="020B0604020202020204" pitchFamily="34" charset="0"/>
              </a:rPr>
              <a:t>P</a:t>
            </a:r>
            <a:r>
              <a:rPr lang="es-ES" sz="1200">
                <a:solidFill>
                  <a:srgbClr val="22346A"/>
                </a:solidFill>
                <a:effectLst/>
                <a:latin typeface="Arial" panose="020B0604020202020204" pitchFamily="34" charset="0"/>
                <a:cs typeface="Arial" panose="020B0604020202020204" pitchFamily="34" charset="0"/>
              </a:rPr>
              <a:t>&lt;0,001</a:t>
            </a:r>
          </a:p>
        </p:txBody>
      </p:sp>
      <p:sp>
        <p:nvSpPr>
          <p:cNvPr id="39" name="CuadroTexto 38">
            <a:extLst>
              <a:ext uri="{FF2B5EF4-FFF2-40B4-BE49-F238E27FC236}">
                <a16:creationId xmlns:a16="http://schemas.microsoft.com/office/drawing/2014/main" id="{F295C5DE-FA93-1131-5DFF-CF63FB40D1A2}"/>
              </a:ext>
            </a:extLst>
          </p:cNvPr>
          <p:cNvSpPr txBox="1"/>
          <p:nvPr/>
        </p:nvSpPr>
        <p:spPr>
          <a:xfrm>
            <a:off x="3807655" y="3266560"/>
            <a:ext cx="1750826" cy="923330"/>
          </a:xfrm>
          <a:prstGeom prst="rect">
            <a:avLst/>
          </a:prstGeom>
          <a:noFill/>
        </p:spPr>
        <p:txBody>
          <a:bodyPr wrap="square">
            <a:spAutoFit/>
          </a:bodyPr>
          <a:lstStyle/>
          <a:p>
            <a:pPr algn="ctr"/>
            <a:r>
              <a:rPr lang="es-ES" sz="2000" b="1">
                <a:solidFill>
                  <a:srgbClr val="22346A"/>
                </a:solidFill>
                <a:effectLst/>
                <a:latin typeface="Arial" panose="020B0604020202020204" pitchFamily="34" charset="0"/>
                <a:cs typeface="Arial" panose="020B0604020202020204" pitchFamily="34" charset="0"/>
              </a:rPr>
              <a:t>41,2%</a:t>
            </a:r>
          </a:p>
          <a:p>
            <a:pPr algn="ctr"/>
            <a:r>
              <a:rPr lang="es-ES" sz="1600" b="1">
                <a:solidFill>
                  <a:srgbClr val="22346A"/>
                </a:solidFill>
                <a:effectLst/>
                <a:latin typeface="Arial" panose="020B0604020202020204" pitchFamily="34" charset="0"/>
                <a:cs typeface="Arial" panose="020B0604020202020204" pitchFamily="34" charset="0"/>
              </a:rPr>
              <a:t>pacientes</a:t>
            </a:r>
          </a:p>
          <a:p>
            <a:pPr algn="ctr"/>
            <a:r>
              <a:rPr lang="es-ES" sz="1600" b="1">
                <a:solidFill>
                  <a:srgbClr val="22346A"/>
                </a:solidFill>
                <a:effectLst/>
                <a:latin typeface="Arial" panose="020B0604020202020204" pitchFamily="34" charset="0"/>
                <a:cs typeface="Arial" panose="020B0604020202020204" pitchFamily="34" charset="0"/>
              </a:rPr>
              <a:t>LEBRI+TCS</a:t>
            </a:r>
            <a:endParaRPr lang="es-ES" sz="1600">
              <a:solidFill>
                <a:srgbClr val="22346A"/>
              </a:solidFill>
              <a:effectLst/>
              <a:latin typeface="Arial" panose="020B0604020202020204" pitchFamily="34" charset="0"/>
              <a:cs typeface="Arial" panose="020B0604020202020204" pitchFamily="34" charset="0"/>
            </a:endParaRPr>
          </a:p>
        </p:txBody>
      </p:sp>
      <p:sp>
        <p:nvSpPr>
          <p:cNvPr id="40" name="CuadroTexto 39">
            <a:extLst>
              <a:ext uri="{FF2B5EF4-FFF2-40B4-BE49-F238E27FC236}">
                <a16:creationId xmlns:a16="http://schemas.microsoft.com/office/drawing/2014/main" id="{8A080BCE-7795-9180-3EF7-7E1F0E100C5F}"/>
              </a:ext>
            </a:extLst>
          </p:cNvPr>
          <p:cNvSpPr txBox="1"/>
          <p:nvPr/>
        </p:nvSpPr>
        <p:spPr>
          <a:xfrm>
            <a:off x="3696048" y="4173923"/>
            <a:ext cx="1974040" cy="443742"/>
          </a:xfrm>
          <a:prstGeom prst="rect">
            <a:avLst/>
          </a:prstGeom>
          <a:noFill/>
        </p:spPr>
        <p:txBody>
          <a:bodyPr wrap="square">
            <a:spAutoFit/>
          </a:bodyPr>
          <a:lstStyle/>
          <a:p>
            <a:pPr algn="ctr"/>
            <a:r>
              <a:rPr lang="es-ES" sz="1200" i="1">
                <a:solidFill>
                  <a:srgbClr val="22346A"/>
                </a:solidFill>
                <a:effectLst/>
                <a:latin typeface="Arial" panose="020B0604020202020204" pitchFamily="34" charset="0"/>
                <a:cs typeface="Arial" panose="020B0604020202020204" pitchFamily="34" charset="0"/>
              </a:rPr>
              <a:t>vs. </a:t>
            </a:r>
            <a:r>
              <a:rPr lang="es-ES" sz="1200">
                <a:solidFill>
                  <a:srgbClr val="22346A"/>
                </a:solidFill>
                <a:effectLst/>
                <a:latin typeface="Arial" panose="020B0604020202020204" pitchFamily="34" charset="0"/>
                <a:cs typeface="Arial" panose="020B0604020202020204" pitchFamily="34" charset="0"/>
              </a:rPr>
              <a:t>21,7% placebo + TCS</a:t>
            </a:r>
          </a:p>
          <a:p>
            <a:pPr algn="ctr"/>
            <a:r>
              <a:rPr lang="es-ES" sz="1200">
                <a:solidFill>
                  <a:srgbClr val="22346A"/>
                </a:solidFill>
                <a:effectLst/>
                <a:latin typeface="Arial" panose="020B0604020202020204" pitchFamily="34" charset="0"/>
                <a:cs typeface="Arial" panose="020B0604020202020204" pitchFamily="34" charset="0"/>
              </a:rPr>
              <a:t>P&lt;0,001</a:t>
            </a:r>
          </a:p>
        </p:txBody>
      </p:sp>
      <p:sp>
        <p:nvSpPr>
          <p:cNvPr id="41" name="CuadroTexto 40">
            <a:extLst>
              <a:ext uri="{FF2B5EF4-FFF2-40B4-BE49-F238E27FC236}">
                <a16:creationId xmlns:a16="http://schemas.microsoft.com/office/drawing/2014/main" id="{2B2CC7C8-C62F-5279-EDDC-AFCF54AE1BD8}"/>
              </a:ext>
            </a:extLst>
          </p:cNvPr>
          <p:cNvSpPr txBox="1"/>
          <p:nvPr/>
        </p:nvSpPr>
        <p:spPr>
          <a:xfrm>
            <a:off x="6625624" y="3379518"/>
            <a:ext cx="1750826" cy="923330"/>
          </a:xfrm>
          <a:prstGeom prst="rect">
            <a:avLst/>
          </a:prstGeom>
          <a:noFill/>
        </p:spPr>
        <p:txBody>
          <a:bodyPr wrap="square">
            <a:spAutoFit/>
          </a:bodyPr>
          <a:lstStyle/>
          <a:p>
            <a:pPr algn="ctr"/>
            <a:r>
              <a:rPr lang="es-ES" sz="2000" b="1">
                <a:solidFill>
                  <a:srgbClr val="22346A"/>
                </a:solidFill>
                <a:effectLst/>
                <a:latin typeface="Arial" panose="020B0604020202020204" pitchFamily="34" charset="0"/>
                <a:cs typeface="Arial" panose="020B0604020202020204" pitchFamily="34" charset="0"/>
              </a:rPr>
              <a:t>41,2%</a:t>
            </a:r>
          </a:p>
          <a:p>
            <a:pPr algn="ctr"/>
            <a:r>
              <a:rPr lang="es-ES" sz="1600" b="1">
                <a:solidFill>
                  <a:srgbClr val="22346A"/>
                </a:solidFill>
                <a:effectLst/>
                <a:latin typeface="Arial" panose="020B0604020202020204" pitchFamily="34" charset="0"/>
                <a:cs typeface="Arial" panose="020B0604020202020204" pitchFamily="34" charset="0"/>
              </a:rPr>
              <a:t>pacientes</a:t>
            </a:r>
          </a:p>
          <a:p>
            <a:pPr algn="ctr"/>
            <a:r>
              <a:rPr lang="es-ES" sz="1600" b="1">
                <a:solidFill>
                  <a:srgbClr val="22346A"/>
                </a:solidFill>
                <a:effectLst/>
                <a:latin typeface="Arial" panose="020B0604020202020204" pitchFamily="34" charset="0"/>
                <a:cs typeface="Arial" panose="020B0604020202020204" pitchFamily="34" charset="0"/>
              </a:rPr>
              <a:t>LEBRI+TCS</a:t>
            </a:r>
            <a:endParaRPr lang="es-ES" sz="1600">
              <a:solidFill>
                <a:srgbClr val="22346A"/>
              </a:solidFill>
              <a:effectLst/>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DE64E122-4CAB-1D84-7A9F-56F90354EABF}"/>
              </a:ext>
            </a:extLst>
          </p:cNvPr>
          <p:cNvSpPr txBox="1"/>
          <p:nvPr/>
        </p:nvSpPr>
        <p:spPr>
          <a:xfrm>
            <a:off x="6514017" y="4286880"/>
            <a:ext cx="1974040" cy="443742"/>
          </a:xfrm>
          <a:prstGeom prst="rect">
            <a:avLst/>
          </a:prstGeom>
          <a:noFill/>
        </p:spPr>
        <p:txBody>
          <a:bodyPr wrap="square">
            <a:spAutoFit/>
          </a:bodyPr>
          <a:lstStyle/>
          <a:p>
            <a:pPr algn="ctr"/>
            <a:r>
              <a:rPr lang="es-ES" sz="1200" i="1">
                <a:solidFill>
                  <a:srgbClr val="22346A"/>
                </a:solidFill>
                <a:effectLst/>
                <a:latin typeface="Arial" panose="020B0604020202020204" pitchFamily="34" charset="0"/>
                <a:cs typeface="Arial" panose="020B0604020202020204" pitchFamily="34" charset="0"/>
              </a:rPr>
              <a:t>vs. </a:t>
            </a:r>
            <a:r>
              <a:rPr lang="es-ES" sz="1200">
                <a:solidFill>
                  <a:srgbClr val="22346A"/>
                </a:solidFill>
                <a:effectLst/>
                <a:latin typeface="Arial" panose="020B0604020202020204" pitchFamily="34" charset="0"/>
                <a:cs typeface="Arial" panose="020B0604020202020204" pitchFamily="34" charset="0"/>
              </a:rPr>
              <a:t>22,1% placebo + TCS</a:t>
            </a:r>
          </a:p>
          <a:p>
            <a:pPr algn="ctr"/>
            <a:r>
              <a:rPr lang="es-ES" sz="1200">
                <a:solidFill>
                  <a:srgbClr val="22346A"/>
                </a:solidFill>
                <a:effectLst/>
                <a:latin typeface="Arial" panose="020B0604020202020204" pitchFamily="34" charset="0"/>
                <a:cs typeface="Arial" panose="020B0604020202020204" pitchFamily="34" charset="0"/>
              </a:rPr>
              <a:t>P&lt;0,05</a:t>
            </a:r>
          </a:p>
        </p:txBody>
      </p:sp>
      <p:sp>
        <p:nvSpPr>
          <p:cNvPr id="43" name="CuadroTexto 42">
            <a:extLst>
              <a:ext uri="{FF2B5EF4-FFF2-40B4-BE49-F238E27FC236}">
                <a16:creationId xmlns:a16="http://schemas.microsoft.com/office/drawing/2014/main" id="{0C6A32F0-D279-8965-0934-9872CD8E93E3}"/>
              </a:ext>
            </a:extLst>
          </p:cNvPr>
          <p:cNvSpPr txBox="1"/>
          <p:nvPr/>
        </p:nvSpPr>
        <p:spPr>
          <a:xfrm>
            <a:off x="9388687" y="3379518"/>
            <a:ext cx="1750826" cy="923330"/>
          </a:xfrm>
          <a:prstGeom prst="rect">
            <a:avLst/>
          </a:prstGeom>
          <a:noFill/>
        </p:spPr>
        <p:txBody>
          <a:bodyPr wrap="square">
            <a:spAutoFit/>
          </a:bodyPr>
          <a:lstStyle/>
          <a:p>
            <a:pPr algn="ctr"/>
            <a:r>
              <a:rPr lang="es-ES" sz="2000" b="1">
                <a:solidFill>
                  <a:srgbClr val="22346A"/>
                </a:solidFill>
                <a:effectLst/>
                <a:latin typeface="Arial" panose="020B0604020202020204" pitchFamily="34" charset="0"/>
                <a:cs typeface="Arial" panose="020B0604020202020204" pitchFamily="34" charset="0"/>
              </a:rPr>
              <a:t>50,6%</a:t>
            </a:r>
          </a:p>
          <a:p>
            <a:pPr algn="ctr"/>
            <a:r>
              <a:rPr lang="es-ES" sz="1600" b="1">
                <a:solidFill>
                  <a:srgbClr val="22346A"/>
                </a:solidFill>
                <a:effectLst/>
                <a:latin typeface="Arial" panose="020B0604020202020204" pitchFamily="34" charset="0"/>
                <a:cs typeface="Arial" panose="020B0604020202020204" pitchFamily="34" charset="0"/>
              </a:rPr>
              <a:t>pacientes</a:t>
            </a:r>
          </a:p>
          <a:p>
            <a:pPr algn="ctr"/>
            <a:r>
              <a:rPr lang="es-ES" sz="1600" b="1">
                <a:solidFill>
                  <a:srgbClr val="22346A"/>
                </a:solidFill>
                <a:effectLst/>
                <a:latin typeface="Arial" panose="020B0604020202020204" pitchFamily="34" charset="0"/>
                <a:cs typeface="Arial" panose="020B0604020202020204" pitchFamily="34" charset="0"/>
              </a:rPr>
              <a:t>LEBRI+TCS</a:t>
            </a:r>
            <a:endParaRPr lang="es-ES" sz="1600">
              <a:solidFill>
                <a:srgbClr val="22346A"/>
              </a:solidFill>
              <a:effectLst/>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470D6458-3646-4DC7-9E80-8289E8B209EA}"/>
              </a:ext>
            </a:extLst>
          </p:cNvPr>
          <p:cNvSpPr txBox="1"/>
          <p:nvPr/>
        </p:nvSpPr>
        <p:spPr>
          <a:xfrm>
            <a:off x="9277080" y="4286880"/>
            <a:ext cx="1974040" cy="443742"/>
          </a:xfrm>
          <a:prstGeom prst="rect">
            <a:avLst/>
          </a:prstGeom>
          <a:noFill/>
        </p:spPr>
        <p:txBody>
          <a:bodyPr wrap="square">
            <a:spAutoFit/>
          </a:bodyPr>
          <a:lstStyle/>
          <a:p>
            <a:pPr algn="ctr"/>
            <a:r>
              <a:rPr lang="es-ES" sz="1200" i="1">
                <a:solidFill>
                  <a:srgbClr val="22346A"/>
                </a:solidFill>
                <a:effectLst/>
                <a:latin typeface="Arial" panose="020B0604020202020204" pitchFamily="34" charset="0"/>
                <a:cs typeface="Arial" panose="020B0604020202020204" pitchFamily="34" charset="0"/>
              </a:rPr>
              <a:t>vs.</a:t>
            </a:r>
            <a:r>
              <a:rPr lang="es-ES" sz="1200">
                <a:solidFill>
                  <a:srgbClr val="22346A"/>
                </a:solidFill>
                <a:effectLst/>
                <a:latin typeface="Arial" panose="020B0604020202020204" pitchFamily="34" charset="0"/>
                <a:cs typeface="Arial" panose="020B0604020202020204" pitchFamily="34" charset="0"/>
              </a:rPr>
              <a:t> 31,9% placebo + TCS</a:t>
            </a:r>
          </a:p>
          <a:p>
            <a:pPr algn="ctr"/>
            <a:r>
              <a:rPr lang="es-ES" sz="1200">
                <a:solidFill>
                  <a:srgbClr val="22346A"/>
                </a:solidFill>
                <a:effectLst/>
                <a:latin typeface="Arial" panose="020B0604020202020204" pitchFamily="34" charset="0"/>
                <a:cs typeface="Arial" panose="020B0604020202020204" pitchFamily="34" charset="0"/>
              </a:rPr>
              <a:t>P&lt;0,05</a:t>
            </a:r>
          </a:p>
        </p:txBody>
      </p:sp>
      <p:sp>
        <p:nvSpPr>
          <p:cNvPr id="45" name="CuadroTexto 44">
            <a:extLst>
              <a:ext uri="{FF2B5EF4-FFF2-40B4-BE49-F238E27FC236}">
                <a16:creationId xmlns:a16="http://schemas.microsoft.com/office/drawing/2014/main" id="{15ECC814-4ED1-BA4C-9391-5BA9FC26980E}"/>
              </a:ext>
            </a:extLst>
          </p:cNvPr>
          <p:cNvSpPr txBox="1"/>
          <p:nvPr/>
        </p:nvSpPr>
        <p:spPr>
          <a:xfrm>
            <a:off x="6513993" y="2976850"/>
            <a:ext cx="1974040" cy="414159"/>
          </a:xfrm>
          <a:prstGeom prst="rect">
            <a:avLst/>
          </a:prstGeom>
          <a:noFill/>
        </p:spPr>
        <p:txBody>
          <a:bodyPr wrap="square">
            <a:spAutoFit/>
          </a:bodyPr>
          <a:lstStyle/>
          <a:p>
            <a:pPr algn="ctr"/>
            <a:r>
              <a:rPr lang="es-ES" sz="1000">
                <a:solidFill>
                  <a:srgbClr val="22346A"/>
                </a:solidFill>
                <a:effectLst/>
                <a:latin typeface="Arial" panose="020B0604020202020204" pitchFamily="34" charset="0"/>
                <a:cs typeface="Arial" panose="020B0604020202020204" pitchFamily="34" charset="0"/>
              </a:rPr>
              <a:t>IGA 0/1 con ≥ 2 Puntos </a:t>
            </a:r>
          </a:p>
          <a:p>
            <a:pPr algn="ctr"/>
            <a:r>
              <a:rPr lang="es-ES" sz="1000">
                <a:solidFill>
                  <a:srgbClr val="22346A"/>
                </a:solidFill>
                <a:effectLst/>
                <a:latin typeface="Arial" panose="020B0604020202020204" pitchFamily="34" charset="0"/>
                <a:cs typeface="Arial" panose="020B0604020202020204" pitchFamily="34" charset="0"/>
              </a:rPr>
              <a:t>de mejoría</a:t>
            </a:r>
          </a:p>
        </p:txBody>
      </p:sp>
      <p:sp>
        <p:nvSpPr>
          <p:cNvPr id="46" name="CuadroTexto 45">
            <a:extLst>
              <a:ext uri="{FF2B5EF4-FFF2-40B4-BE49-F238E27FC236}">
                <a16:creationId xmlns:a16="http://schemas.microsoft.com/office/drawing/2014/main" id="{E5F0F7E8-85A9-D301-B345-70EEF13FB66F}"/>
              </a:ext>
            </a:extLst>
          </p:cNvPr>
          <p:cNvSpPr txBox="1"/>
          <p:nvPr/>
        </p:nvSpPr>
        <p:spPr>
          <a:xfrm>
            <a:off x="9277056" y="2976850"/>
            <a:ext cx="1974040" cy="399367"/>
          </a:xfrm>
          <a:prstGeom prst="rect">
            <a:avLst/>
          </a:prstGeom>
          <a:noFill/>
        </p:spPr>
        <p:txBody>
          <a:bodyPr wrap="square">
            <a:spAutoFit/>
          </a:bodyPr>
          <a:lstStyle/>
          <a:p>
            <a:pPr algn="ctr"/>
            <a:r>
              <a:rPr lang="es-ES" sz="1000">
                <a:solidFill>
                  <a:srgbClr val="22346A"/>
                </a:solidFill>
                <a:effectLst/>
                <a:latin typeface="Arial" panose="020B0604020202020204" pitchFamily="34" charset="0"/>
                <a:cs typeface="Arial" panose="020B0604020202020204" pitchFamily="34" charset="0"/>
              </a:rPr>
              <a:t>≥ 4 Puntos de mejoría</a:t>
            </a:r>
            <a:br>
              <a:rPr lang="es-ES" sz="1000">
                <a:solidFill>
                  <a:srgbClr val="22346A"/>
                </a:solidFill>
                <a:effectLst/>
                <a:latin typeface="Arial" panose="020B0604020202020204" pitchFamily="34" charset="0"/>
                <a:cs typeface="Arial" panose="020B0604020202020204" pitchFamily="34" charset="0"/>
              </a:rPr>
            </a:br>
            <a:r>
              <a:rPr lang="es-ES" sz="1000">
                <a:solidFill>
                  <a:srgbClr val="22346A"/>
                </a:solidFill>
                <a:effectLst/>
                <a:latin typeface="Arial" panose="020B0604020202020204" pitchFamily="34" charset="0"/>
                <a:cs typeface="Arial" panose="020B0604020202020204" pitchFamily="34" charset="0"/>
              </a:rPr>
              <a:t> de Prurito NRS</a:t>
            </a:r>
          </a:p>
        </p:txBody>
      </p:sp>
      <p:sp>
        <p:nvSpPr>
          <p:cNvPr id="3" name="Marcador de pie de página 76">
            <a:extLst>
              <a:ext uri="{FF2B5EF4-FFF2-40B4-BE49-F238E27FC236}">
                <a16:creationId xmlns:a16="http://schemas.microsoft.com/office/drawing/2014/main" id="{8D4031C8-55F7-F46A-83BE-6EC657AEF6DC}"/>
              </a:ext>
            </a:extLst>
          </p:cNvPr>
          <p:cNvSpPr txBox="1">
            <a:spLocks/>
          </p:cNvSpPr>
          <p:nvPr/>
        </p:nvSpPr>
        <p:spPr>
          <a:xfrm>
            <a:off x="1472379" y="6163945"/>
            <a:ext cx="9247241" cy="3896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800">
                <a:solidFill>
                  <a:srgbClr val="FFFFFF">
                    <a:lumMod val="65000"/>
                  </a:srgbClr>
                </a:solidFill>
                <a:latin typeface="Arial"/>
              </a:rPr>
              <a:t>1. Simpson EL, Gooderham M, </a:t>
            </a:r>
            <a:r>
              <a:rPr lang="en-GB" sz="800" err="1">
                <a:solidFill>
                  <a:srgbClr val="FFFFFF">
                    <a:lumMod val="65000"/>
                  </a:srgbClr>
                </a:solidFill>
                <a:latin typeface="Arial"/>
              </a:rPr>
              <a:t>Wollenberg</a:t>
            </a:r>
            <a:r>
              <a:rPr lang="en-GB" sz="800">
                <a:solidFill>
                  <a:srgbClr val="FFFFFF">
                    <a:lumMod val="65000"/>
                  </a:srgbClr>
                </a:solidFill>
                <a:latin typeface="Arial"/>
              </a:rPr>
              <a:t> A, </a:t>
            </a:r>
            <a:r>
              <a:rPr lang="en-GB" sz="800" err="1">
                <a:solidFill>
                  <a:srgbClr val="FFFFFF">
                    <a:lumMod val="65000"/>
                  </a:srgbClr>
                </a:solidFill>
                <a:latin typeface="Arial"/>
              </a:rPr>
              <a:t>Weidinger</a:t>
            </a:r>
            <a:r>
              <a:rPr lang="en-GB" sz="800">
                <a:solidFill>
                  <a:srgbClr val="FFFFFF">
                    <a:lumMod val="65000"/>
                  </a:srgbClr>
                </a:solidFill>
                <a:latin typeface="Arial"/>
              </a:rPr>
              <a:t> S, Armstrong A, </a:t>
            </a:r>
            <a:r>
              <a:rPr lang="en-GB" sz="800" err="1">
                <a:solidFill>
                  <a:srgbClr val="FFFFFF">
                    <a:lumMod val="65000"/>
                  </a:srgbClr>
                </a:solidFill>
                <a:latin typeface="Arial"/>
              </a:rPr>
              <a:t>Soung</a:t>
            </a:r>
            <a:r>
              <a:rPr lang="en-GB" sz="8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800" err="1">
                <a:solidFill>
                  <a:srgbClr val="FFFFFF">
                    <a:lumMod val="65000"/>
                  </a:srgbClr>
                </a:solidFill>
                <a:latin typeface="Arial"/>
              </a:rPr>
              <a:t>ADhere</a:t>
            </a:r>
            <a:r>
              <a:rPr lang="en-GB" sz="800">
                <a:solidFill>
                  <a:srgbClr val="FFFFFF">
                    <a:lumMod val="65000"/>
                  </a:srgbClr>
                </a:solidFill>
                <a:latin typeface="Arial"/>
              </a:rPr>
              <a:t>). JAMA Dermatol. 2023;159(2):182-91; </a:t>
            </a:r>
          </a:p>
        </p:txBody>
      </p:sp>
    </p:spTree>
    <p:extLst>
      <p:ext uri="{BB962C8B-B14F-4D97-AF65-F5344CB8AC3E}">
        <p14:creationId xmlns:p14="http://schemas.microsoft.com/office/powerpoint/2010/main" val="1036337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D3950-17E6-5769-5DDB-1FA24A622A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0DA62B-88D0-7F21-6EE4-EDC632B06F86}"/>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sp>
        <p:nvSpPr>
          <p:cNvPr id="4" name="Marcador de pie de página 76">
            <a:extLst>
              <a:ext uri="{FF2B5EF4-FFF2-40B4-BE49-F238E27FC236}">
                <a16:creationId xmlns:a16="http://schemas.microsoft.com/office/drawing/2014/main" id="{293C52DC-75AB-1F86-A992-BAF93D845B20}"/>
              </a:ext>
            </a:extLst>
          </p:cNvPr>
          <p:cNvSpPr txBox="1">
            <a:spLocks/>
          </p:cNvSpPr>
          <p:nvPr/>
        </p:nvSpPr>
        <p:spPr>
          <a:xfrm>
            <a:off x="1385888" y="2294467"/>
            <a:ext cx="9247241" cy="366606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DA: dermatitis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EASI: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índice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gravedad</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área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eczema; IGA: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evaluación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global del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investigador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LEBRI: lebrikizumab; LOCF: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observación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realizada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hacia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delante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imputación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múltiple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MMRM: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modelo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mixto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medidas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repetidas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NRS: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escala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valoración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numérica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kumimoji="0" lang="en-GB" sz="900" b="0" i="0" u="none" strike="noStrike" kern="1200" cap="none" spc="0" normalizeH="0" baseline="0" noProof="0">
              <a:ln>
                <a:noFill/>
              </a:ln>
              <a:solidFill>
                <a:srgbClr val="FFFFFF">
                  <a:lumMod val="65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Se </a:t>
            </a:r>
            <a:r>
              <a:rPr lang="en-GB" sz="900" err="1">
                <a:solidFill>
                  <a:srgbClr val="FFFFFF">
                    <a:lumMod val="65000"/>
                  </a:srgbClr>
                </a:solidFill>
                <a:latin typeface="Arial"/>
              </a:rPr>
              <a:t>pidió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abandonar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a:t>
            </a:r>
            <a:r>
              <a:rPr lang="en-GB" sz="900" err="1">
                <a:solidFill>
                  <a:srgbClr val="FFFFFF">
                    <a:lumMod val="65000"/>
                  </a:srgbClr>
                </a:solidFill>
                <a:latin typeface="Arial"/>
              </a:rPr>
              <a:t>tópico</a:t>
            </a:r>
            <a:r>
              <a:rPr lang="en-GB" sz="900">
                <a:solidFill>
                  <a:srgbClr val="FFFFFF">
                    <a:lumMod val="65000"/>
                  </a:srgbClr>
                </a:solidFill>
                <a:latin typeface="Arial"/>
              </a:rPr>
              <a:t> y </a:t>
            </a:r>
            <a:r>
              <a:rPr lang="en-GB" sz="900" err="1">
                <a:solidFill>
                  <a:srgbClr val="FFFFFF">
                    <a:lumMod val="65000"/>
                  </a:srgbClr>
                </a:solidFill>
                <a:latin typeface="Arial"/>
              </a:rPr>
              <a:t>sistémico</a:t>
            </a:r>
            <a:r>
              <a:rPr lang="en-GB" sz="900">
                <a:solidFill>
                  <a:srgbClr val="FFFFFF">
                    <a:lumMod val="65000"/>
                  </a:srgbClr>
                </a:solidFill>
                <a:latin typeface="Arial"/>
              </a:rPr>
              <a:t> al </a:t>
            </a:r>
            <a:r>
              <a:rPr lang="en-GB" sz="900" err="1">
                <a:solidFill>
                  <a:srgbClr val="FFFFFF">
                    <a:lumMod val="65000"/>
                  </a:srgbClr>
                </a:solidFill>
                <a:latin typeface="Arial"/>
              </a:rPr>
              <a:t>menos</a:t>
            </a:r>
            <a:r>
              <a:rPr lang="en-GB" sz="900">
                <a:solidFill>
                  <a:srgbClr val="FFFFFF">
                    <a:lumMod val="65000"/>
                  </a:srgbClr>
                </a:solidFill>
                <a:latin typeface="Arial"/>
              </a:rPr>
              <a:t>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semana</a:t>
            </a:r>
            <a:r>
              <a:rPr lang="en-GB" sz="900">
                <a:solidFill>
                  <a:srgbClr val="FFFFFF">
                    <a:lumMod val="65000"/>
                  </a:srgbClr>
                </a:solidFill>
                <a:latin typeface="Arial"/>
              </a:rPr>
              <a:t> antes de la </a:t>
            </a:r>
            <a:r>
              <a:rPr lang="en-GB" sz="900" err="1">
                <a:solidFill>
                  <a:srgbClr val="FFFFFF">
                    <a:lumMod val="65000"/>
                  </a:srgbClr>
                </a:solidFill>
                <a:latin typeface="Arial"/>
              </a:rPr>
              <a:t>aleatorización</a:t>
            </a:r>
            <a:r>
              <a:rPr lang="en-GB" sz="900">
                <a:solidFill>
                  <a:srgbClr val="FFFFFF">
                    <a:lumMod val="65000"/>
                  </a:srgbClr>
                </a:solidFill>
                <a:latin typeface="Arial"/>
              </a:rPr>
              <a:t>. Se </a:t>
            </a:r>
            <a:r>
              <a:rPr lang="en-GB" sz="900" err="1">
                <a:solidFill>
                  <a:srgbClr val="FFFFFF">
                    <a:lumMod val="65000"/>
                  </a:srgbClr>
                </a:solidFill>
                <a:latin typeface="Arial"/>
              </a:rPr>
              <a:t>indicó</a:t>
            </a:r>
            <a:r>
              <a:rPr lang="en-GB" sz="900">
                <a:solidFill>
                  <a:srgbClr val="FFFFFF">
                    <a:lumMod val="65000"/>
                  </a:srgbClr>
                </a:solidFill>
                <a:latin typeface="Arial"/>
              </a:rPr>
              <a:t> a </a:t>
            </a:r>
            <a:r>
              <a:rPr lang="en-GB" sz="900" err="1">
                <a:solidFill>
                  <a:srgbClr val="FFFFFF">
                    <a:lumMod val="65000"/>
                  </a:srgbClr>
                </a:solidFill>
                <a:latin typeface="Arial"/>
              </a:rPr>
              <a:t>todos</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utilizar</a:t>
            </a:r>
            <a:r>
              <a:rPr lang="en-GB" sz="900">
                <a:solidFill>
                  <a:srgbClr val="FFFFFF">
                    <a:lumMod val="65000"/>
                  </a:srgbClr>
                </a:solidFill>
                <a:latin typeface="Arial"/>
              </a:rPr>
              <a:t>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síntomas</a:t>
            </a:r>
            <a:r>
              <a:rPr lang="en-GB" sz="900">
                <a:solidFill>
                  <a:srgbClr val="FFFFFF">
                    <a:lumMod val="65000"/>
                  </a:srgbClr>
                </a:solidFill>
                <a:latin typeface="Arial"/>
              </a:rPr>
              <a:t> de la DA </a:t>
            </a:r>
            <a:r>
              <a:rPr lang="en-GB" sz="900" err="1">
                <a:solidFill>
                  <a:srgbClr val="FFFFFF">
                    <a:lumMod val="65000"/>
                  </a:srgbClr>
                </a:solidFill>
                <a:latin typeface="Arial"/>
              </a:rPr>
              <a:t>desde</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inicio</a:t>
            </a:r>
            <a:r>
              <a:rPr lang="en-GB" sz="900">
                <a:solidFill>
                  <a:srgbClr val="FFFFFF">
                    <a:lumMod val="65000"/>
                  </a:srgbClr>
                </a:solidFill>
                <a:latin typeface="Arial"/>
              </a:rPr>
              <a:t>. Se </a:t>
            </a:r>
            <a:r>
              <a:rPr lang="en-GB" sz="900" err="1">
                <a:solidFill>
                  <a:srgbClr val="FFFFFF">
                    <a:lumMod val="65000"/>
                  </a:srgbClr>
                </a:solidFill>
                <a:latin typeface="Arial"/>
              </a:rPr>
              <a:t>permitió</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inhibidores</a:t>
            </a:r>
            <a:r>
              <a:rPr lang="en-GB" sz="900">
                <a:solidFill>
                  <a:srgbClr val="FFFFFF">
                    <a:lumMod val="65000"/>
                  </a:srgbClr>
                </a:solidFill>
                <a:latin typeface="Arial"/>
              </a:rPr>
              <a:t> </a:t>
            </a:r>
            <a:r>
              <a:rPr lang="en-GB" sz="900" err="1">
                <a:solidFill>
                  <a:srgbClr val="FFFFFF">
                    <a:lumMod val="65000"/>
                  </a:srgbClr>
                </a:solidFill>
                <a:latin typeface="Arial"/>
              </a:rPr>
              <a:t>tópicos</a:t>
            </a:r>
            <a:r>
              <a:rPr lang="en-GB" sz="900">
                <a:solidFill>
                  <a:srgbClr val="FFFFFF">
                    <a:lumMod val="65000"/>
                  </a:srgbClr>
                </a:solidFill>
                <a:latin typeface="Arial"/>
              </a:rPr>
              <a:t> de la </a:t>
            </a:r>
            <a:r>
              <a:rPr lang="en-GB" sz="900" err="1">
                <a:solidFill>
                  <a:srgbClr val="FFFFFF">
                    <a:lumMod val="65000"/>
                  </a:srgbClr>
                </a:solidFill>
                <a:latin typeface="Arial"/>
              </a:rPr>
              <a:t>calcineurina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zonas </a:t>
            </a:r>
            <a:r>
              <a:rPr lang="en-GB" sz="900" err="1">
                <a:solidFill>
                  <a:srgbClr val="FFFFFF">
                    <a:lumMod val="65000"/>
                  </a:srgbClr>
                </a:solidFill>
                <a:latin typeface="Arial"/>
              </a:rPr>
              <a:t>sensibles</a:t>
            </a:r>
            <a:r>
              <a:rPr lang="en-GB" sz="900">
                <a:solidFill>
                  <a:srgbClr val="FFFFFF">
                    <a:lumMod val="65000"/>
                  </a:srgbClr>
                </a:solidFill>
                <a:latin typeface="Arial"/>
              </a:rPr>
              <a:t> de la </a:t>
            </a:r>
            <a:r>
              <a:rPr lang="en-GB" sz="900" err="1">
                <a:solidFill>
                  <a:srgbClr val="FFFFFF">
                    <a:lumMod val="65000"/>
                  </a:srgbClr>
                </a:solidFill>
                <a:latin typeface="Arial"/>
              </a:rPr>
              <a:t>piel</a:t>
            </a:r>
            <a:r>
              <a:rPr lang="en-GB" sz="900">
                <a:solidFill>
                  <a:srgbClr val="FFFFFF">
                    <a:lumMod val="65000"/>
                  </a:srgbClr>
                </a:solidFill>
                <a:latin typeface="Arial"/>
              </a:rPr>
              <a:t>. Los </a:t>
            </a:r>
            <a:r>
              <a:rPr lang="en-GB" sz="900" err="1">
                <a:solidFill>
                  <a:srgbClr val="FFFFFF">
                    <a:lumMod val="65000"/>
                  </a:srgbClr>
                </a:solidFill>
                <a:latin typeface="Arial"/>
              </a:rPr>
              <a:t>centros</a:t>
            </a:r>
            <a:r>
              <a:rPr lang="en-GB" sz="900">
                <a:solidFill>
                  <a:srgbClr val="FFFFFF">
                    <a:lumMod val="65000"/>
                  </a:srgbClr>
                </a:solidFill>
                <a:latin typeface="Arial"/>
              </a:rPr>
              <a:t> del </a:t>
            </a:r>
            <a:r>
              <a:rPr lang="en-GB" sz="900" err="1">
                <a:solidFill>
                  <a:srgbClr val="FFFFFF">
                    <a:lumMod val="65000"/>
                  </a:srgbClr>
                </a:solidFill>
                <a:latin typeface="Arial"/>
              </a:rPr>
              <a:t>estudio</a:t>
            </a:r>
            <a:r>
              <a:rPr lang="en-GB" sz="900">
                <a:solidFill>
                  <a:srgbClr val="FFFFFF">
                    <a:lumMod val="65000"/>
                  </a:srgbClr>
                </a:solidFill>
                <a:latin typeface="Arial"/>
              </a:rPr>
              <a:t> </a:t>
            </a:r>
            <a:r>
              <a:rPr lang="en-GB" sz="900" err="1">
                <a:solidFill>
                  <a:srgbClr val="FFFFFF">
                    <a:lumMod val="65000"/>
                  </a:srgbClr>
                </a:solidFill>
                <a:latin typeface="Arial"/>
              </a:rPr>
              <a:t>proporcionaron</a:t>
            </a:r>
            <a:r>
              <a:rPr lang="en-GB" sz="900">
                <a:solidFill>
                  <a:srgbClr val="FFFFFF">
                    <a:lumMod val="65000"/>
                  </a:srgbClr>
                </a:solidFill>
                <a:latin typeface="Arial"/>
              </a:rPr>
              <a:t> un TCS de </a:t>
            </a:r>
            <a:r>
              <a:rPr lang="en-GB" sz="900" err="1">
                <a:solidFill>
                  <a:srgbClr val="FFFFFF">
                    <a:lumMod val="65000"/>
                  </a:srgbClr>
                </a:solidFill>
                <a:latin typeface="Arial"/>
              </a:rPr>
              <a:t>potencia</a:t>
            </a:r>
            <a:r>
              <a:rPr lang="en-GB" sz="900">
                <a:solidFill>
                  <a:srgbClr val="FFFFFF">
                    <a:lumMod val="65000"/>
                  </a:srgbClr>
                </a:solidFill>
                <a:latin typeface="Arial"/>
              </a:rPr>
              <a:t> media (</a:t>
            </a:r>
            <a:r>
              <a:rPr lang="en-GB" sz="900" err="1">
                <a:solidFill>
                  <a:srgbClr val="FFFFFF">
                    <a:lumMod val="65000"/>
                  </a:srgbClr>
                </a:solidFill>
                <a:latin typeface="Arial"/>
              </a:rPr>
              <a:t>acetónido</a:t>
            </a:r>
            <a:r>
              <a:rPr lang="en-GB" sz="900">
                <a:solidFill>
                  <a:srgbClr val="FFFFFF">
                    <a:lumMod val="65000"/>
                  </a:srgbClr>
                </a:solidFill>
                <a:latin typeface="Arial"/>
              </a:rPr>
              <a:t> de </a:t>
            </a:r>
            <a:r>
              <a:rPr lang="en-GB" sz="900" err="1">
                <a:solidFill>
                  <a:srgbClr val="FFFFFF">
                    <a:lumMod val="65000"/>
                  </a:srgbClr>
                </a:solidFill>
                <a:latin typeface="Arial"/>
              </a:rPr>
              <a:t>triamcinolona</a:t>
            </a:r>
            <a:r>
              <a:rPr lang="en-GB" sz="900">
                <a:solidFill>
                  <a:srgbClr val="FFFFFF">
                    <a:lumMod val="65000"/>
                  </a:srgbClr>
                </a:solidFill>
                <a:latin typeface="Arial"/>
              </a:rPr>
              <a:t>, crema al 0,1%) y un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t>
            </a:r>
            <a:r>
              <a:rPr lang="en-GB" sz="900" err="1">
                <a:solidFill>
                  <a:srgbClr val="FFFFFF">
                    <a:lumMod val="65000"/>
                  </a:srgbClr>
                </a:solidFill>
                <a:latin typeface="Arial"/>
              </a:rPr>
              <a:t>hidrocortisona</a:t>
            </a:r>
            <a:r>
              <a:rPr lang="en-GB" sz="900">
                <a:solidFill>
                  <a:srgbClr val="FFFFFF">
                    <a:lumMod val="65000"/>
                  </a:srgbClr>
                </a:solidFill>
                <a:latin typeface="Arial"/>
              </a:rPr>
              <a:t>, crema al 1%). Se </a:t>
            </a:r>
            <a:r>
              <a:rPr lang="en-GB" sz="900" err="1">
                <a:solidFill>
                  <a:srgbClr val="FFFFFF">
                    <a:lumMod val="65000"/>
                  </a:srgbClr>
                </a:solidFill>
                <a:latin typeface="Arial"/>
              </a:rPr>
              <a:t>permitió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reducir</a:t>
            </a:r>
            <a:r>
              <a:rPr lang="en-GB" sz="900">
                <a:solidFill>
                  <a:srgbClr val="FFFFFF">
                    <a:lumMod val="65000"/>
                  </a:srgbClr>
                </a:solidFill>
                <a:latin typeface="Arial"/>
              </a:rPr>
              <a:t> o </a:t>
            </a:r>
            <a:r>
              <a:rPr lang="en-GB" sz="900" err="1">
                <a:solidFill>
                  <a:srgbClr val="FFFFFF">
                    <a:lumMod val="65000"/>
                  </a:srgbClr>
                </a:solidFill>
                <a:latin typeface="Arial"/>
              </a:rPr>
              <a:t>interrumpir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TCS </a:t>
            </a:r>
            <a:r>
              <a:rPr lang="en-GB" sz="900" err="1">
                <a:solidFill>
                  <a:srgbClr val="FFFFFF">
                    <a:lumMod val="65000"/>
                  </a:srgbClr>
                </a:solidFill>
                <a:latin typeface="Arial"/>
              </a:rPr>
              <a:t>según</a:t>
            </a:r>
            <a:r>
              <a:rPr lang="en-GB" sz="900">
                <a:solidFill>
                  <a:srgbClr val="FFFFFF">
                    <a:lumMod val="65000"/>
                  </a:srgbClr>
                </a:solidFill>
                <a:latin typeface="Arial"/>
              </a:rPr>
              <a:t> </a:t>
            </a:r>
            <a:r>
              <a:rPr lang="en-GB" sz="900" err="1">
                <a:solidFill>
                  <a:srgbClr val="FFFFFF">
                    <a:lumMod val="65000"/>
                  </a:srgbClr>
                </a:solidFill>
                <a:latin typeface="Arial"/>
              </a:rPr>
              <a:t>fuera</a:t>
            </a:r>
            <a:r>
              <a:rPr lang="en-GB" sz="900">
                <a:solidFill>
                  <a:srgbClr val="FFFFFF">
                    <a:lumMod val="65000"/>
                  </a:srgbClr>
                </a:solidFill>
                <a:latin typeface="Arial"/>
              </a:rPr>
              <a:t> </a:t>
            </a:r>
            <a:r>
              <a:rPr lang="en-GB" sz="900" err="1">
                <a:solidFill>
                  <a:srgbClr val="FFFFFF">
                    <a:lumMod val="65000"/>
                  </a:srgbClr>
                </a:solidFill>
                <a:latin typeface="Arial"/>
              </a:rPr>
              <a:t>necesario</a:t>
            </a:r>
            <a:r>
              <a:rPr lang="en-GB" sz="900">
                <a:solidFill>
                  <a:srgbClr val="FFFFFF">
                    <a:lumMod val="65000"/>
                  </a:srgbClr>
                </a:solidFill>
                <a:latin typeface="Arial"/>
              </a:rPr>
              <a:t>, y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con TCS </a:t>
            </a:r>
            <a:r>
              <a:rPr lang="en-GB" sz="900" err="1">
                <a:solidFill>
                  <a:srgbClr val="FFFFFF">
                    <a:lumMod val="65000"/>
                  </a:srgbClr>
                </a:solidFill>
                <a:latin typeface="Arial"/>
              </a:rPr>
              <a:t>podía</a:t>
            </a:r>
            <a:r>
              <a:rPr lang="en-GB" sz="900">
                <a:solidFill>
                  <a:srgbClr val="FFFFFF">
                    <a:lumMod val="65000"/>
                  </a:srgbClr>
                </a:solidFill>
                <a:latin typeface="Arial"/>
              </a:rPr>
              <a:t> </a:t>
            </a:r>
            <a:r>
              <a:rPr lang="en-GB" sz="900" err="1">
                <a:solidFill>
                  <a:srgbClr val="FFFFFF">
                    <a:lumMod val="65000"/>
                  </a:srgbClr>
                </a:solidFill>
                <a:latin typeface="Arial"/>
              </a:rPr>
              <a:t>reanudarse</a:t>
            </a:r>
            <a:r>
              <a:rPr lang="en-GB" sz="900">
                <a:solidFill>
                  <a:srgbClr val="FFFFFF">
                    <a:lumMod val="65000"/>
                  </a:srgbClr>
                </a:solidFill>
                <a:latin typeface="Arial"/>
              </a:rPr>
              <a:t> a </a:t>
            </a:r>
            <a:r>
              <a:rPr lang="en-GB" sz="900" err="1">
                <a:solidFill>
                  <a:srgbClr val="FFFFFF">
                    <a:lumMod val="65000"/>
                  </a:srgbClr>
                </a:solidFill>
                <a:latin typeface="Arial"/>
              </a:rPr>
              <a:t>discreción</a:t>
            </a:r>
            <a:r>
              <a:rPr lang="en-GB" sz="900">
                <a:solidFill>
                  <a:srgbClr val="FFFFFF">
                    <a:lumMod val="65000"/>
                  </a:srgbClr>
                </a:solidFill>
                <a:latin typeface="Arial"/>
              </a:rPr>
              <a:t> de </a:t>
            </a:r>
            <a:r>
              <a:rPr lang="en-GB" sz="900" err="1">
                <a:solidFill>
                  <a:srgbClr val="FFFFFF">
                    <a:lumMod val="65000"/>
                  </a:srgbClr>
                </a:solidFill>
                <a:latin typeface="Arial"/>
              </a:rPr>
              <a:t>los</a:t>
            </a:r>
            <a:r>
              <a:rPr lang="en-GB" sz="900">
                <a:solidFill>
                  <a:srgbClr val="FFFFFF">
                    <a:lumMod val="65000"/>
                  </a:srgbClr>
                </a:solidFill>
                <a:latin typeface="Arial"/>
              </a:rPr>
              <a:t> pacientes</a:t>
            </a:r>
            <a:r>
              <a:rPr lang="en-GB" sz="900" baseline="30000">
                <a:solidFill>
                  <a:srgbClr val="FFFFFF">
                    <a:lumMod val="65000"/>
                  </a:srgbClr>
                </a:solidFill>
                <a:latin typeface="Arial"/>
              </a:rPr>
              <a:t>1</a:t>
            </a:r>
            <a:r>
              <a:rPr lang="en-GB" sz="900">
                <a:solidFill>
                  <a:srgbClr val="FFFFFF">
                    <a:lumMod val="65000"/>
                  </a:srgbClr>
                </a:solidFill>
                <a:latin typeface="Arial"/>
              </a:rPr>
              <a:t>. *En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se </a:t>
            </a:r>
            <a:r>
              <a:rPr lang="en-GB" sz="900" err="1">
                <a:solidFill>
                  <a:srgbClr val="FFFFFF">
                    <a:lumMod val="65000"/>
                  </a:srgbClr>
                </a:solidFill>
                <a:latin typeface="Arial"/>
              </a:rPr>
              <a:t>utilizó</a:t>
            </a:r>
            <a:r>
              <a:rPr lang="en-GB" sz="900">
                <a:solidFill>
                  <a:srgbClr val="FFFFFF">
                    <a:lumMod val="65000"/>
                  </a:srgbClr>
                </a:solidFill>
                <a:latin typeface="Arial"/>
              </a:rPr>
              <a:t> la población </a:t>
            </a:r>
            <a:r>
              <a:rPr lang="en-GB" sz="900" err="1">
                <a:solidFill>
                  <a:srgbClr val="FFFFFF">
                    <a:lumMod val="65000"/>
                  </a:srgbClr>
                </a:solidFill>
                <a:latin typeface="Arial"/>
              </a:rPr>
              <a:t>mITT</a:t>
            </a:r>
            <a:r>
              <a:rPr lang="en-GB" sz="900">
                <a:solidFill>
                  <a:srgbClr val="FFFFFF">
                    <a:lumMod val="65000"/>
                  </a:srgbClr>
                </a:solidFill>
                <a:latin typeface="Arial"/>
              </a:rPr>
              <a:t> (n=211). Los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debido</a:t>
            </a:r>
            <a:r>
              <a:rPr lang="en-GB" sz="900">
                <a:solidFill>
                  <a:srgbClr val="FFFFFF">
                    <a:lumMod val="65000"/>
                  </a:srgbClr>
                </a:solidFill>
                <a:latin typeface="Arial"/>
              </a:rPr>
              <a:t> a la </a:t>
            </a:r>
            <a:r>
              <a:rPr lang="en-GB" sz="900" err="1">
                <a:solidFill>
                  <a:srgbClr val="FFFFFF">
                    <a:lumMod val="65000"/>
                  </a:srgbClr>
                </a:solidFill>
                <a:latin typeface="Arial"/>
              </a:rPr>
              <a:t>falta</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o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tras</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medicación</a:t>
            </a:r>
            <a:r>
              <a:rPr lang="en-GB" sz="900">
                <a:solidFill>
                  <a:srgbClr val="FFFFFF">
                    <a:lumMod val="65000"/>
                  </a:srgbClr>
                </a:solidFill>
                <a:latin typeface="Arial"/>
              </a:rPr>
              <a:t> de </a:t>
            </a:r>
            <a:r>
              <a:rPr lang="en-GB" sz="900" err="1">
                <a:solidFill>
                  <a:srgbClr val="FFFFFF">
                    <a:lumMod val="65000"/>
                  </a:srgbClr>
                </a:solidFill>
                <a:latin typeface="Arial"/>
              </a:rPr>
              <a:t>rescate</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NRI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categóricos</a:t>
            </a:r>
            <a:r>
              <a:rPr lang="en-GB" sz="900">
                <a:solidFill>
                  <a:srgbClr val="FFFFFF">
                    <a:lumMod val="65000"/>
                  </a:srgbClr>
                </a:solidFill>
                <a:latin typeface="Arial"/>
              </a:rPr>
              <a:t>) o </a:t>
            </a:r>
            <a:r>
              <a:rPr lang="en-GB" sz="900" err="1">
                <a:solidFill>
                  <a:srgbClr val="FFFFFF">
                    <a:lumMod val="65000"/>
                  </a:srgbClr>
                </a:solidFill>
                <a:latin typeface="Arial"/>
              </a:rPr>
              <a:t>valores</a:t>
            </a:r>
            <a:r>
              <a:rPr lang="en-GB" sz="900">
                <a:solidFill>
                  <a:srgbClr val="FFFFFF">
                    <a:lumMod val="65000"/>
                  </a:srgbClr>
                </a:solidFill>
                <a:latin typeface="Arial"/>
              </a:rPr>
              <a:t> basales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continuos</a:t>
            </a:r>
            <a:r>
              <a:rPr lang="en-GB" sz="900">
                <a:solidFill>
                  <a:srgbClr val="FFFFFF">
                    <a:lumMod val="65000"/>
                  </a:srgbClr>
                </a:solidFill>
                <a:latin typeface="Arial"/>
              </a:rPr>
              <a:t>). </a:t>
            </a:r>
            <a:r>
              <a:rPr lang="en-GB" sz="900" err="1">
                <a:solidFill>
                  <a:srgbClr val="FFFFFF">
                    <a:lumMod val="65000"/>
                  </a:srgbClr>
                </a:solidFill>
                <a:latin typeface="Arial"/>
              </a:rPr>
              <a:t>Otros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perdidos</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IM.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variables </a:t>
            </a:r>
            <a:r>
              <a:rPr lang="en-GB" sz="900" err="1">
                <a:solidFill>
                  <a:srgbClr val="FFFFFF">
                    <a:lumMod val="65000"/>
                  </a:srgbClr>
                </a:solidFill>
                <a:latin typeface="Arial"/>
              </a:rPr>
              <a:t>secundarias</a:t>
            </a:r>
            <a:r>
              <a:rPr lang="en-GB" sz="900">
                <a:solidFill>
                  <a:srgbClr val="FFFFFF">
                    <a:lumMod val="65000"/>
                  </a:srgbClr>
                </a:solidFill>
                <a:latin typeface="Arial"/>
              </a:rPr>
              <a:t> no clave, se </a:t>
            </a:r>
            <a:r>
              <a:rPr lang="en-GB" sz="900" err="1">
                <a:solidFill>
                  <a:srgbClr val="FFFFFF">
                    <a:lumMod val="65000"/>
                  </a:srgbClr>
                </a:solidFill>
                <a:latin typeface="Arial"/>
              </a:rPr>
              <a:t>utilizaron</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métodos</a:t>
            </a:r>
            <a:r>
              <a:rPr lang="en-GB" sz="900">
                <a:solidFill>
                  <a:srgbClr val="FFFFFF">
                    <a:lumMod val="65000"/>
                  </a:srgbClr>
                </a:solidFill>
                <a:latin typeface="Arial"/>
              </a:rPr>
              <a:t> MMRM o LOCF para </a:t>
            </a:r>
            <a:r>
              <a:rPr lang="en-GB" sz="900" err="1">
                <a:solidFill>
                  <a:srgbClr val="FFFFFF">
                    <a:lumMod val="65000"/>
                  </a:srgbClr>
                </a:solidFill>
                <a:latin typeface="Arial"/>
              </a:rPr>
              <a:t>tratar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ADhere</a:t>
            </a:r>
            <a:r>
              <a:rPr lang="en-GB" sz="900">
                <a:solidFill>
                  <a:srgbClr val="FFFFFF">
                    <a:lumMod val="65000"/>
                  </a:srgbClr>
                </a:solidFill>
                <a:latin typeface="Arial"/>
              </a:rPr>
              <a:t> (NCT04250337): </a:t>
            </a:r>
            <a:r>
              <a:rPr lang="en-GB" sz="900" err="1">
                <a:solidFill>
                  <a:srgbClr val="FFFFFF">
                    <a:lumMod val="65000"/>
                  </a:srgbClr>
                </a:solidFill>
                <a:latin typeface="Arial"/>
              </a:rPr>
              <a:t>estudio</a:t>
            </a:r>
            <a:r>
              <a:rPr lang="en-GB" sz="900">
                <a:solidFill>
                  <a:srgbClr val="FFFFFF">
                    <a:lumMod val="65000"/>
                  </a:srgbClr>
                </a:solidFill>
                <a:latin typeface="Arial"/>
              </a:rPr>
              <a:t> de </a:t>
            </a:r>
            <a:r>
              <a:rPr lang="en-GB" sz="900" err="1">
                <a:solidFill>
                  <a:srgbClr val="FFFFFF">
                    <a:lumMod val="65000"/>
                  </a:srgbClr>
                </a:solidFill>
                <a:latin typeface="Arial"/>
              </a:rPr>
              <a:t>fase</a:t>
            </a:r>
            <a:r>
              <a:rPr lang="en-GB" sz="900">
                <a:solidFill>
                  <a:srgbClr val="FFFFFF">
                    <a:lumMod val="65000"/>
                  </a:srgbClr>
                </a:solidFill>
                <a:latin typeface="Arial"/>
              </a:rPr>
              <a:t> 3 de </a:t>
            </a:r>
            <a:r>
              <a:rPr lang="en-GB" sz="900" err="1">
                <a:solidFill>
                  <a:srgbClr val="FFFFFF">
                    <a:lumMod val="65000"/>
                  </a:srgbClr>
                </a:solidFill>
                <a:latin typeface="Arial"/>
              </a:rPr>
              <a:t>terapia</a:t>
            </a:r>
            <a:r>
              <a:rPr lang="en-GB" sz="900">
                <a:solidFill>
                  <a:srgbClr val="FFFFFF">
                    <a:lumMod val="65000"/>
                  </a:srgbClr>
                </a:solidFill>
                <a:latin typeface="Arial"/>
              </a:rPr>
              <a:t> </a:t>
            </a:r>
            <a:r>
              <a:rPr lang="en-GB" sz="900" err="1">
                <a:solidFill>
                  <a:srgbClr val="FFFFFF">
                    <a:lumMod val="65000"/>
                  </a:srgbClr>
                </a:solidFill>
                <a:latin typeface="Arial"/>
              </a:rPr>
              <a:t>combinada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que se </a:t>
            </a:r>
            <a:r>
              <a:rPr lang="en-GB" sz="900" err="1">
                <a:solidFill>
                  <a:srgbClr val="FFFFFF">
                    <a:lumMod val="65000"/>
                  </a:srgbClr>
                </a:solidFill>
                <a:latin typeface="Arial"/>
              </a:rPr>
              <a:t>evaluó</a:t>
            </a:r>
            <a:r>
              <a:rPr lang="en-GB" sz="900">
                <a:solidFill>
                  <a:srgbClr val="FFFFFF">
                    <a:lumMod val="65000"/>
                  </a:srgbClr>
                </a:solidFill>
                <a:latin typeface="Arial"/>
              </a:rPr>
              <a:t> la </a:t>
            </a:r>
            <a:r>
              <a:rPr lang="en-GB" sz="900" err="1">
                <a:solidFill>
                  <a:srgbClr val="FFFFFF">
                    <a:lumMod val="65000"/>
                  </a:srgbClr>
                </a:solidFill>
                <a:latin typeface="Arial"/>
              </a:rPr>
              <a:t>eficacia</a:t>
            </a:r>
            <a:r>
              <a:rPr lang="en-GB" sz="900">
                <a:solidFill>
                  <a:srgbClr val="FFFFFF">
                    <a:lumMod val="65000"/>
                  </a:srgbClr>
                </a:solidFill>
                <a:latin typeface="Arial"/>
              </a:rPr>
              <a:t> y la lebrikizumab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combinación</a:t>
            </a:r>
            <a:r>
              <a:rPr lang="en-GB" sz="900">
                <a:solidFill>
                  <a:srgbClr val="FFFFFF">
                    <a:lumMod val="65000"/>
                  </a:srgbClr>
                </a:solidFill>
                <a:latin typeface="Arial"/>
              </a:rPr>
              <a:t> con un </a:t>
            </a:r>
            <a:r>
              <a:rPr lang="en-GB" sz="900" err="1">
                <a:solidFill>
                  <a:srgbClr val="FFFFFF">
                    <a:lumMod val="65000"/>
                  </a:srgbClr>
                </a:solidFill>
                <a:latin typeface="Arial"/>
              </a:rPr>
              <a:t>tratamiento</a:t>
            </a:r>
            <a:r>
              <a:rPr lang="en-GB" sz="900">
                <a:solidFill>
                  <a:srgbClr val="FFFFFF">
                    <a:lumMod val="65000"/>
                  </a:srgbClr>
                </a:solidFill>
                <a:latin typeface="Arial"/>
              </a:rPr>
              <a:t> de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a:t>
            </a:r>
            <a:r>
              <a:rPr lang="en-GB" sz="900" err="1">
                <a:solidFill>
                  <a:srgbClr val="FFFFFF">
                    <a:lumMod val="65000"/>
                  </a:srgbClr>
                </a:solidFill>
                <a:latin typeface="Arial"/>
              </a:rPr>
              <a:t>frente</a:t>
            </a:r>
            <a:r>
              <a:rPr lang="en-GB" sz="900">
                <a:solidFill>
                  <a:srgbClr val="FFFFFF">
                    <a:lumMod val="65000"/>
                  </a:srgbClr>
                </a:solidFill>
                <a:latin typeface="Arial"/>
              </a:rPr>
              <a:t> a un </a:t>
            </a:r>
            <a:r>
              <a:rPr lang="en-GB" sz="900" err="1">
                <a:solidFill>
                  <a:srgbClr val="FFFFFF">
                    <a:lumMod val="65000"/>
                  </a:srgbClr>
                </a:solidFill>
                <a:latin typeface="Arial"/>
              </a:rPr>
              <a:t>tratamiento</a:t>
            </a:r>
            <a:r>
              <a:rPr lang="en-GB" sz="900">
                <a:solidFill>
                  <a:srgbClr val="FFFFFF">
                    <a:lumMod val="65000"/>
                  </a:srgbClr>
                </a:solidFill>
                <a:latin typeface="Arial"/>
              </a:rPr>
              <a:t> de TCS solo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adolescentes</a:t>
            </a:r>
            <a:r>
              <a:rPr lang="en-GB" sz="900">
                <a:solidFill>
                  <a:srgbClr val="FFFFFF">
                    <a:lumMod val="65000"/>
                  </a:srgbClr>
                </a:solidFill>
                <a:latin typeface="Arial"/>
              </a:rPr>
              <a:t> y </a:t>
            </a:r>
            <a:r>
              <a:rPr lang="en-GB" sz="900" err="1">
                <a:solidFill>
                  <a:srgbClr val="FFFFFF">
                    <a:lumMod val="65000"/>
                  </a:srgbClr>
                </a:solidFill>
                <a:latin typeface="Arial"/>
              </a:rPr>
              <a:t>adultos</a:t>
            </a:r>
            <a:r>
              <a:rPr lang="en-GB" sz="900">
                <a:solidFill>
                  <a:srgbClr val="FFFFFF">
                    <a:lumMod val="65000"/>
                  </a:srgbClr>
                </a:solidFill>
                <a:latin typeface="Arial"/>
              </a:rPr>
              <a:t> con DA de </a:t>
            </a:r>
            <a:r>
              <a:rPr lang="en-GB" sz="900" err="1">
                <a:solidFill>
                  <a:srgbClr val="FFFFFF">
                    <a:lumMod val="65000"/>
                  </a:srgbClr>
                </a:solidFill>
                <a:latin typeface="Arial"/>
              </a:rPr>
              <a:t>moderada</a:t>
            </a:r>
            <a:r>
              <a:rPr lang="en-GB" sz="900">
                <a:solidFill>
                  <a:srgbClr val="FFFFFF">
                    <a:lumMod val="65000"/>
                  </a:srgbClr>
                </a:solidFill>
                <a:latin typeface="Arial"/>
              </a:rPr>
              <a:t> a grave</a:t>
            </a:r>
            <a:r>
              <a:rPr lang="en-GB" sz="900" baseline="30000">
                <a:solidFill>
                  <a:srgbClr val="FFFFFF">
                    <a:lumMod val="65000"/>
                  </a:srgbClr>
                </a:solidFill>
                <a:latin typeface="Arial"/>
              </a:rPr>
              <a:t>1</a:t>
            </a:r>
            <a:r>
              <a:rPr lang="en-GB" sz="900">
                <a:solidFill>
                  <a:srgbClr val="FFFFFF">
                    <a:lumMod val="65000"/>
                  </a:srgbClr>
                </a:solidFill>
                <a:latin typeface="Arial"/>
              </a:rPr>
              <a:t>.</a:t>
            </a:r>
            <a:r>
              <a:rPr lang="en-GB" sz="900" baseline="30000">
                <a:solidFill>
                  <a:srgbClr val="FFFFFF">
                    <a:lumMod val="65000"/>
                  </a:srgbClr>
                </a:solidFill>
                <a:latin typeface="Arial"/>
              </a:rPr>
              <a:t> †</a:t>
            </a:r>
            <a:r>
              <a:rPr lang="en-GB" sz="900">
                <a:solidFill>
                  <a:srgbClr val="FFFFFF">
                    <a:lumMod val="65000"/>
                  </a:srgbClr>
                </a:solidFill>
                <a:latin typeface="Arial"/>
              </a:rPr>
              <a:t>El EASI </a:t>
            </a:r>
            <a:r>
              <a:rPr lang="en-GB" sz="900" err="1">
                <a:solidFill>
                  <a:srgbClr val="FFFFFF">
                    <a:lumMod val="65000"/>
                  </a:srgbClr>
                </a:solidFill>
                <a:latin typeface="Arial"/>
              </a:rPr>
              <a:t>evalúa</a:t>
            </a:r>
            <a:r>
              <a:rPr lang="en-GB" sz="900">
                <a:solidFill>
                  <a:srgbClr val="FFFFFF">
                    <a:lumMod val="65000"/>
                  </a:srgbClr>
                </a:solidFill>
                <a:latin typeface="Arial"/>
              </a:rPr>
              <a:t> cuatro </a:t>
            </a:r>
            <a:r>
              <a:rPr lang="en-GB" sz="900" err="1">
                <a:solidFill>
                  <a:srgbClr val="FFFFFF">
                    <a:lumMod val="65000"/>
                  </a:srgbClr>
                </a:solidFill>
                <a:latin typeface="Arial"/>
              </a:rPr>
              <a:t>signos</a:t>
            </a:r>
            <a:r>
              <a:rPr lang="en-GB" sz="900">
                <a:solidFill>
                  <a:srgbClr val="FFFFFF">
                    <a:lumMod val="65000"/>
                  </a:srgbClr>
                </a:solidFill>
                <a:latin typeface="Arial"/>
              </a:rPr>
              <a:t> de </a:t>
            </a:r>
            <a:r>
              <a:rPr lang="en-GB" sz="900" err="1">
                <a:solidFill>
                  <a:srgbClr val="FFFFFF">
                    <a:lumMod val="65000"/>
                  </a:srgbClr>
                </a:solidFill>
                <a:latin typeface="Arial"/>
              </a:rPr>
              <a:t>enfermedad</a:t>
            </a:r>
            <a:r>
              <a:rPr lang="en-GB" sz="900">
                <a:solidFill>
                  <a:srgbClr val="FFFFFF">
                    <a:lumMod val="65000"/>
                  </a:srgbClr>
                </a:solidFill>
                <a:latin typeface="Arial"/>
              </a:rPr>
              <a:t> de la DA (</a:t>
            </a:r>
            <a:r>
              <a:rPr lang="en-GB" sz="900" err="1">
                <a:solidFill>
                  <a:srgbClr val="FFFFFF">
                    <a:lumMod val="65000"/>
                  </a:srgbClr>
                </a:solidFill>
                <a:latin typeface="Arial"/>
              </a:rPr>
              <a:t>eritema</a:t>
            </a:r>
            <a:r>
              <a:rPr lang="en-GB" sz="900">
                <a:solidFill>
                  <a:srgbClr val="FFFFFF">
                    <a:lumMod val="65000"/>
                  </a:srgbClr>
                </a:solidFill>
                <a:latin typeface="Arial"/>
              </a:rPr>
              <a:t>, </a:t>
            </a:r>
            <a:r>
              <a:rPr lang="en-GB" sz="900" err="1">
                <a:solidFill>
                  <a:srgbClr val="FFFFFF">
                    <a:lumMod val="65000"/>
                  </a:srgbClr>
                </a:solidFill>
                <a:latin typeface="Arial"/>
              </a:rPr>
              <a:t>papulación</a:t>
            </a:r>
            <a:r>
              <a:rPr lang="en-GB" sz="900">
                <a:solidFill>
                  <a:srgbClr val="FFFFFF">
                    <a:lumMod val="65000"/>
                  </a:srgbClr>
                </a:solidFill>
                <a:latin typeface="Arial"/>
              </a:rPr>
              <a:t> o </a:t>
            </a:r>
            <a:r>
              <a:rPr lang="en-GB" sz="900" err="1">
                <a:solidFill>
                  <a:srgbClr val="FFFFFF">
                    <a:lumMod val="65000"/>
                  </a:srgbClr>
                </a:solidFill>
                <a:latin typeface="Arial"/>
              </a:rPr>
              <a:t>edema</a:t>
            </a:r>
            <a:r>
              <a:rPr lang="en-GB" sz="900">
                <a:solidFill>
                  <a:srgbClr val="FFFFFF">
                    <a:lumMod val="65000"/>
                  </a:srgbClr>
                </a:solidFill>
                <a:latin typeface="Arial"/>
              </a:rPr>
              <a:t>, </a:t>
            </a:r>
            <a:r>
              <a:rPr lang="en-GB" sz="900" err="1">
                <a:solidFill>
                  <a:srgbClr val="FFFFFF">
                    <a:lumMod val="65000"/>
                  </a:srgbClr>
                </a:solidFill>
                <a:latin typeface="Arial"/>
              </a:rPr>
              <a:t>excoriación</a:t>
            </a:r>
            <a:r>
              <a:rPr lang="en-GB" sz="900">
                <a:solidFill>
                  <a:srgbClr val="FFFFFF">
                    <a:lumMod val="65000"/>
                  </a:srgbClr>
                </a:solidFill>
                <a:latin typeface="Arial"/>
              </a:rPr>
              <a:t> y </a:t>
            </a:r>
            <a:r>
              <a:rPr lang="en-GB" sz="900" err="1">
                <a:solidFill>
                  <a:srgbClr val="FFFFFF">
                    <a:lumMod val="65000"/>
                  </a:srgbClr>
                </a:solidFill>
                <a:latin typeface="Arial"/>
              </a:rPr>
              <a:t>liquenificación</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cuatro regiones </a:t>
            </a:r>
            <a:r>
              <a:rPr lang="en-GB" sz="900" err="1">
                <a:solidFill>
                  <a:srgbClr val="FFFFFF">
                    <a:lumMod val="65000"/>
                  </a:srgbClr>
                </a:solidFill>
                <a:latin typeface="Arial"/>
              </a:rPr>
              <a:t>corporales</a:t>
            </a:r>
            <a:r>
              <a:rPr lang="en-GB" sz="900">
                <a:solidFill>
                  <a:srgbClr val="FFFFFF">
                    <a:lumMod val="65000"/>
                  </a:srgbClr>
                </a:solidFill>
                <a:latin typeface="Arial"/>
              </a:rPr>
              <a:t>, con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puntuación</a:t>
            </a:r>
            <a:r>
              <a:rPr lang="en-GB" sz="900">
                <a:solidFill>
                  <a:srgbClr val="FFFFFF">
                    <a:lumMod val="65000"/>
                  </a:srgbClr>
                </a:solidFill>
                <a:latin typeface="Arial"/>
              </a:rPr>
              <a:t> total que </a:t>
            </a:r>
            <a:r>
              <a:rPr lang="en-GB" sz="900" err="1">
                <a:solidFill>
                  <a:srgbClr val="FFFFFF">
                    <a:lumMod val="65000"/>
                  </a:srgbClr>
                </a:solidFill>
                <a:latin typeface="Arial"/>
              </a:rPr>
              <a:t>oscila</a:t>
            </a:r>
            <a:r>
              <a:rPr lang="en-GB" sz="900">
                <a:solidFill>
                  <a:srgbClr val="FFFFFF">
                    <a:lumMod val="65000"/>
                  </a:srgbClr>
                </a:solidFill>
                <a:latin typeface="Arial"/>
              </a:rPr>
              <a:t> entre 0 y 72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valores</a:t>
            </a:r>
            <a:r>
              <a:rPr lang="en-GB" sz="900">
                <a:solidFill>
                  <a:srgbClr val="FFFFFF">
                    <a:lumMod val="65000"/>
                  </a:srgbClr>
                </a:solidFill>
                <a:latin typeface="Arial"/>
              </a:rPr>
              <a:t> </a:t>
            </a:r>
            <a:r>
              <a:rPr lang="en-GB" sz="900" err="1">
                <a:solidFill>
                  <a:srgbClr val="FFFFFF">
                    <a:lumMod val="65000"/>
                  </a:srgbClr>
                </a:solidFill>
                <a:latin typeface="Arial"/>
              </a:rPr>
              <a:t>más</a:t>
            </a:r>
            <a:r>
              <a:rPr lang="en-GB" sz="900">
                <a:solidFill>
                  <a:srgbClr val="FFFFFF">
                    <a:lumMod val="65000"/>
                  </a:srgbClr>
                </a:solidFill>
                <a:latin typeface="Arial"/>
              </a:rPr>
              <a:t> altos indican </a:t>
            </a:r>
            <a:r>
              <a:rPr lang="en-GB" sz="900" err="1">
                <a:solidFill>
                  <a:srgbClr val="FFFFFF">
                    <a:lumMod val="65000"/>
                  </a:srgbClr>
                </a:solidFill>
                <a:latin typeface="Arial"/>
              </a:rPr>
              <a:t>una</a:t>
            </a:r>
            <a:r>
              <a:rPr lang="en-GB" sz="900">
                <a:solidFill>
                  <a:srgbClr val="FFFFFF">
                    <a:lumMod val="65000"/>
                  </a:srgbClr>
                </a:solidFill>
                <a:latin typeface="Arial"/>
              </a:rPr>
              <a:t> mayor </a:t>
            </a:r>
            <a:r>
              <a:rPr lang="en-GB" sz="900" err="1">
                <a:solidFill>
                  <a:srgbClr val="FFFFFF">
                    <a:lumMod val="65000"/>
                  </a:srgbClr>
                </a:solidFill>
                <a:latin typeface="Arial"/>
              </a:rPr>
              <a:t>gravedad</a:t>
            </a:r>
            <a:r>
              <a:rPr lang="en-GB" sz="900">
                <a:solidFill>
                  <a:srgbClr val="FFFFFF">
                    <a:lumMod val="65000"/>
                  </a:srgbClr>
                </a:solidFill>
                <a:latin typeface="Arial"/>
              </a:rPr>
              <a:t> y </a:t>
            </a:r>
            <a:r>
              <a:rPr lang="en-GB" sz="900" err="1">
                <a:solidFill>
                  <a:srgbClr val="FFFFFF">
                    <a:lumMod val="65000"/>
                  </a:srgbClr>
                </a:solidFill>
                <a:latin typeface="Arial"/>
              </a:rPr>
              <a:t>extensión</a:t>
            </a:r>
            <a:r>
              <a:rPr lang="en-GB" sz="900">
                <a:solidFill>
                  <a:srgbClr val="FFFFFF">
                    <a:lumMod val="65000"/>
                  </a:srgbClr>
                </a:solidFill>
                <a:latin typeface="Arial"/>
              </a:rPr>
              <a:t> de la </a:t>
            </a:r>
            <a:r>
              <a:rPr lang="en-GB" sz="900" err="1">
                <a:solidFill>
                  <a:srgbClr val="FFFFFF">
                    <a:lumMod val="65000"/>
                  </a:srgbClr>
                </a:solidFill>
                <a:latin typeface="Arial"/>
              </a:rPr>
              <a:t>enfermedad</a:t>
            </a:r>
            <a:r>
              <a:rPr lang="en-GB" sz="900">
                <a:solidFill>
                  <a:srgbClr val="FFFFFF">
                    <a:lumMod val="65000"/>
                  </a:srgbClr>
                </a:solidFill>
                <a:latin typeface="Arial"/>
              </a:rPr>
              <a:t>). EASI-75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75%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EASI-90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90%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inicia</a:t>
            </a:r>
            <a:r>
              <a:rPr lang="en-GB" sz="900" baseline="30000">
                <a:solidFill>
                  <a:srgbClr val="FFFFFF">
                    <a:lumMod val="65000"/>
                  </a:srgbClr>
                </a:solidFill>
                <a:latin typeface="Arial"/>
              </a:rPr>
              <a:t>l2</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a:solidFill>
                  <a:srgbClr val="FFFFFF">
                    <a:lumMod val="65000"/>
                  </a:srgbClr>
                </a:solidFill>
                <a:latin typeface="Arial"/>
              </a:rPr>
              <a:t>La IGA es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evaluación</a:t>
            </a:r>
            <a:r>
              <a:rPr lang="en-GB" sz="900">
                <a:solidFill>
                  <a:srgbClr val="FFFFFF">
                    <a:lumMod val="65000"/>
                  </a:srgbClr>
                </a:solidFill>
                <a:latin typeface="Arial"/>
              </a:rPr>
              <a:t> </a:t>
            </a:r>
            <a:r>
              <a:rPr lang="en-GB" sz="900" err="1">
                <a:solidFill>
                  <a:srgbClr val="FFFFFF">
                    <a:lumMod val="65000"/>
                  </a:srgbClr>
                </a:solidFill>
                <a:latin typeface="Arial"/>
              </a:rPr>
              <a:t>estática</a:t>
            </a:r>
            <a:r>
              <a:rPr lang="en-GB" sz="900">
                <a:solidFill>
                  <a:srgbClr val="FFFFFF">
                    <a:lumMod val="65000"/>
                  </a:srgbClr>
                </a:solidFill>
                <a:latin typeface="Arial"/>
              </a:rPr>
              <a:t> y </a:t>
            </a:r>
            <a:r>
              <a:rPr lang="en-GB" sz="900" err="1">
                <a:solidFill>
                  <a:srgbClr val="FFFFFF">
                    <a:lumMod val="65000"/>
                  </a:srgbClr>
                </a:solidFill>
                <a:latin typeface="Arial"/>
              </a:rPr>
              <a:t>califica</a:t>
            </a:r>
            <a:r>
              <a:rPr lang="en-GB" sz="900">
                <a:solidFill>
                  <a:srgbClr val="FFFFFF">
                    <a:lumMod val="65000"/>
                  </a:srgbClr>
                </a:solidFill>
                <a:latin typeface="Arial"/>
              </a:rPr>
              <a:t> la </a:t>
            </a:r>
            <a:r>
              <a:rPr lang="en-GB" sz="900" err="1">
                <a:solidFill>
                  <a:srgbClr val="FFFFFF">
                    <a:lumMod val="65000"/>
                  </a:srgbClr>
                </a:solidFill>
                <a:latin typeface="Arial"/>
              </a:rPr>
              <a:t>gravedad</a:t>
            </a:r>
            <a:r>
              <a:rPr lang="en-GB" sz="900">
                <a:solidFill>
                  <a:srgbClr val="FFFFFF">
                    <a:lumMod val="65000"/>
                  </a:srgbClr>
                </a:solidFill>
                <a:latin typeface="Arial"/>
              </a:rPr>
              <a:t> de la DA del </a:t>
            </a:r>
            <a:r>
              <a:rPr lang="en-GB" sz="900" err="1">
                <a:solidFill>
                  <a:srgbClr val="FFFFFF">
                    <a:lumMod val="65000"/>
                  </a:srgbClr>
                </a:solidFill>
                <a:latin typeface="Arial"/>
              </a:rPr>
              <a:t>paciente</a:t>
            </a:r>
            <a:r>
              <a:rPr lang="en-GB" sz="900">
                <a:solidFill>
                  <a:srgbClr val="FFFFFF">
                    <a:lumMod val="65000"/>
                  </a:srgbClr>
                </a:solidFill>
                <a:latin typeface="Arial"/>
              </a:rPr>
              <a:t>. La IGA se </a:t>
            </a:r>
            <a:r>
              <a:rPr lang="en-GB" sz="900" err="1">
                <a:solidFill>
                  <a:srgbClr val="FFFFFF">
                    <a:lumMod val="65000"/>
                  </a:srgbClr>
                </a:solidFill>
                <a:latin typeface="Arial"/>
              </a:rPr>
              <a:t>compone</a:t>
            </a:r>
            <a:r>
              <a:rPr lang="en-GB" sz="900">
                <a:solidFill>
                  <a:srgbClr val="FFFFFF">
                    <a:lumMod val="65000"/>
                  </a:srgbClr>
                </a:solidFill>
                <a:latin typeface="Arial"/>
              </a:rPr>
              <a:t> de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escala</a:t>
            </a:r>
            <a:r>
              <a:rPr lang="en-GB" sz="900">
                <a:solidFill>
                  <a:srgbClr val="FFFFFF">
                    <a:lumMod val="65000"/>
                  </a:srgbClr>
                </a:solidFill>
                <a:latin typeface="Arial"/>
              </a:rPr>
              <a:t> de 5 puntos que </a:t>
            </a:r>
            <a:r>
              <a:rPr lang="en-GB" sz="900" err="1">
                <a:solidFill>
                  <a:srgbClr val="FFFFFF">
                    <a:lumMod val="65000"/>
                  </a:srgbClr>
                </a:solidFill>
                <a:latin typeface="Arial"/>
              </a:rPr>
              <a:t>va</a:t>
            </a:r>
            <a:r>
              <a:rPr lang="en-GB" sz="900">
                <a:solidFill>
                  <a:srgbClr val="FFFFFF">
                    <a:lumMod val="65000"/>
                  </a:srgbClr>
                </a:solidFill>
                <a:latin typeface="Arial"/>
              </a:rPr>
              <a:t> de 0 (sana) a 4 (grave) y la </a:t>
            </a:r>
            <a:r>
              <a:rPr lang="en-GB" sz="900" err="1">
                <a:solidFill>
                  <a:srgbClr val="FFFFFF">
                    <a:lumMod val="65000"/>
                  </a:srgbClr>
                </a:solidFill>
                <a:latin typeface="Arial"/>
              </a:rPr>
              <a:t>puntuación</a:t>
            </a:r>
            <a:r>
              <a:rPr lang="en-GB" sz="900">
                <a:solidFill>
                  <a:srgbClr val="FFFFFF">
                    <a:lumMod val="65000"/>
                  </a:srgbClr>
                </a:solidFill>
                <a:latin typeface="Arial"/>
              </a:rPr>
              <a:t> se </a:t>
            </a:r>
            <a:r>
              <a:rPr lang="en-GB" sz="900" err="1">
                <a:solidFill>
                  <a:srgbClr val="FFFFFF">
                    <a:lumMod val="65000"/>
                  </a:srgbClr>
                </a:solidFill>
                <a:latin typeface="Arial"/>
              </a:rPr>
              <a:t>selecciona</a:t>
            </a:r>
            <a:r>
              <a:rPr lang="en-GB" sz="900">
                <a:solidFill>
                  <a:srgbClr val="FFFFFF">
                    <a:lumMod val="65000"/>
                  </a:srgbClr>
                </a:solidFill>
                <a:latin typeface="Arial"/>
              </a:rPr>
              <a:t> </a:t>
            </a:r>
            <a:r>
              <a:rPr lang="en-GB" sz="900" err="1">
                <a:solidFill>
                  <a:srgbClr val="FFFFFF">
                    <a:lumMod val="65000"/>
                  </a:srgbClr>
                </a:solidFill>
                <a:latin typeface="Arial"/>
              </a:rPr>
              <a:t>utilizando</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descriptores</a:t>
            </a:r>
            <a:r>
              <a:rPr lang="en-GB" sz="900">
                <a:solidFill>
                  <a:srgbClr val="FFFFFF">
                    <a:lumMod val="65000"/>
                  </a:srgbClr>
                </a:solidFill>
                <a:latin typeface="Arial"/>
              </a:rPr>
              <a:t> que </a:t>
            </a:r>
            <a:r>
              <a:rPr lang="en-GB" sz="900" err="1">
                <a:solidFill>
                  <a:srgbClr val="FFFFFF">
                    <a:lumMod val="65000"/>
                  </a:srgbClr>
                </a:solidFill>
                <a:latin typeface="Arial"/>
              </a:rPr>
              <a:t>mejor</a:t>
            </a:r>
            <a:r>
              <a:rPr lang="en-GB" sz="900">
                <a:solidFill>
                  <a:srgbClr val="FFFFFF">
                    <a:lumMod val="65000"/>
                  </a:srgbClr>
                </a:solidFill>
                <a:latin typeface="Arial"/>
              </a:rPr>
              <a:t> </a:t>
            </a:r>
            <a:r>
              <a:rPr lang="en-GB" sz="900" err="1">
                <a:solidFill>
                  <a:srgbClr val="FFFFFF">
                    <a:lumMod val="65000"/>
                  </a:srgbClr>
                </a:solidFill>
                <a:latin typeface="Arial"/>
              </a:rPr>
              <a:t>describen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aspecto</a:t>
            </a:r>
            <a:r>
              <a:rPr lang="en-GB" sz="900">
                <a:solidFill>
                  <a:srgbClr val="FFFFFF">
                    <a:lumMod val="65000"/>
                  </a:srgbClr>
                </a:solidFill>
                <a:latin typeface="Arial"/>
              </a:rPr>
              <a:t> general de las </a:t>
            </a:r>
            <a:r>
              <a:rPr lang="en-GB" sz="900" err="1">
                <a:solidFill>
                  <a:srgbClr val="FFFFFF">
                    <a:lumMod val="65000"/>
                  </a:srgbClr>
                </a:solidFill>
                <a:latin typeface="Arial"/>
              </a:rPr>
              <a:t>lesiones</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un </a:t>
            </a:r>
            <a:r>
              <a:rPr lang="en-GB" sz="900" err="1">
                <a:solidFill>
                  <a:srgbClr val="FFFFFF">
                    <a:lumMod val="65000"/>
                  </a:srgbClr>
                </a:solidFill>
                <a:latin typeface="Arial"/>
              </a:rPr>
              <a:t>momento</a:t>
            </a:r>
            <a:r>
              <a:rPr lang="en-GB" sz="900">
                <a:solidFill>
                  <a:srgbClr val="FFFFFF">
                    <a:lumMod val="65000"/>
                  </a:srgbClr>
                </a:solidFill>
                <a:latin typeface="Arial"/>
              </a:rPr>
              <a:t> dado</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err="1">
                <a:solidFill>
                  <a:srgbClr val="FFFFFF">
                    <a:lumMod val="65000"/>
                  </a:srgbClr>
                </a:solidFill>
                <a:latin typeface="Arial"/>
              </a:rPr>
              <a:t>Prurito</a:t>
            </a:r>
            <a:r>
              <a:rPr lang="en-GB" sz="900">
                <a:solidFill>
                  <a:srgbClr val="FFFFFF">
                    <a:lumMod val="65000"/>
                  </a:srgbClr>
                </a:solidFill>
                <a:latin typeface="Arial"/>
              </a:rPr>
              <a:t> NRS: Escala de 11 puntos, </a:t>
            </a:r>
            <a:r>
              <a:rPr lang="en-GB" sz="900" err="1">
                <a:solidFill>
                  <a:srgbClr val="FFFFFF">
                    <a:lumMod val="65000"/>
                  </a:srgbClr>
                </a:solidFill>
                <a:latin typeface="Arial"/>
              </a:rPr>
              <a:t>cuestionario</a:t>
            </a:r>
            <a:r>
              <a:rPr lang="en-GB" sz="900">
                <a:solidFill>
                  <a:srgbClr val="FFFFFF">
                    <a:lumMod val="65000"/>
                  </a:srgbClr>
                </a:solidFill>
                <a:latin typeface="Arial"/>
              </a:rPr>
              <a:t> de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pregunta</a:t>
            </a:r>
            <a:r>
              <a:rPr lang="en-GB" sz="900">
                <a:solidFill>
                  <a:srgbClr val="FFFFFF">
                    <a:lumMod val="65000"/>
                  </a:srgbClr>
                </a:solidFill>
                <a:latin typeface="Arial"/>
              </a:rPr>
              <a:t>, </a:t>
            </a:r>
            <a:r>
              <a:rPr lang="en-GB" sz="900" err="1">
                <a:solidFill>
                  <a:srgbClr val="FFFFFF">
                    <a:lumMod val="65000"/>
                  </a:srgbClr>
                </a:solidFill>
                <a:latin typeface="Arial"/>
              </a:rPr>
              <a:t>notificada</a:t>
            </a:r>
            <a:r>
              <a:rPr lang="en-GB" sz="900">
                <a:solidFill>
                  <a:srgbClr val="FFFFFF">
                    <a:lumMod val="65000"/>
                  </a:srgbClr>
                </a:solidFill>
                <a:latin typeface="Arial"/>
              </a:rPr>
              <a:t> </a:t>
            </a:r>
            <a:r>
              <a:rPr lang="en-GB" sz="900" err="1">
                <a:solidFill>
                  <a:srgbClr val="FFFFFF">
                    <a:lumMod val="65000"/>
                  </a:srgbClr>
                </a:solidFill>
                <a:latin typeface="Arial"/>
              </a:rPr>
              <a:t>diariamente</a:t>
            </a:r>
            <a:r>
              <a:rPr lang="en-GB" sz="900">
                <a:solidFill>
                  <a:srgbClr val="FFFFFF">
                    <a:lumMod val="65000"/>
                  </a:srgbClr>
                </a:solidFill>
                <a:latin typeface="Arial"/>
              </a:rPr>
              <a:t> </a:t>
            </a:r>
            <a:r>
              <a:rPr lang="en-GB" sz="900" err="1">
                <a:solidFill>
                  <a:srgbClr val="FFFFFF">
                    <a:lumMod val="65000"/>
                  </a:srgbClr>
                </a:solidFill>
                <a:latin typeface="Arial"/>
              </a:rPr>
              <a:t>por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participantes</a:t>
            </a:r>
            <a:r>
              <a:rPr lang="en-GB" sz="900">
                <a:solidFill>
                  <a:srgbClr val="FFFFFF">
                    <a:lumMod val="65000"/>
                  </a:srgbClr>
                </a:solidFill>
                <a:latin typeface="Arial"/>
              </a:rPr>
              <a:t> y </a:t>
            </a:r>
            <a:r>
              <a:rPr lang="en-GB" sz="900" err="1">
                <a:solidFill>
                  <a:srgbClr val="FFFFFF">
                    <a:lumMod val="65000"/>
                  </a:srgbClr>
                </a:solidFill>
                <a:latin typeface="Arial"/>
              </a:rPr>
              <a:t>utilizada</a:t>
            </a:r>
            <a:r>
              <a:rPr lang="en-GB" sz="900">
                <a:solidFill>
                  <a:srgbClr val="FFFFFF">
                    <a:lumMod val="65000"/>
                  </a:srgbClr>
                </a:solidFill>
                <a:latin typeface="Arial"/>
              </a:rPr>
              <a:t> para </a:t>
            </a:r>
            <a:r>
              <a:rPr lang="en-GB" sz="900" err="1">
                <a:solidFill>
                  <a:srgbClr val="FFFFFF">
                    <a:lumMod val="65000"/>
                  </a:srgbClr>
                </a:solidFill>
                <a:latin typeface="Arial"/>
              </a:rPr>
              <a:t>calificar</a:t>
            </a:r>
            <a:r>
              <a:rPr lang="en-GB" sz="900">
                <a:solidFill>
                  <a:srgbClr val="FFFFFF">
                    <a:lumMod val="65000"/>
                  </a:srgbClr>
                </a:solidFill>
                <a:latin typeface="Arial"/>
              </a:rPr>
              <a:t> la </a:t>
            </a:r>
            <a:r>
              <a:rPr lang="en-GB" sz="900" err="1">
                <a:solidFill>
                  <a:srgbClr val="FFFFFF">
                    <a:lumMod val="65000"/>
                  </a:srgbClr>
                </a:solidFill>
                <a:latin typeface="Arial"/>
              </a:rPr>
              <a:t>intensidad</a:t>
            </a:r>
            <a:r>
              <a:rPr lang="en-GB" sz="900">
                <a:solidFill>
                  <a:srgbClr val="FFFFFF">
                    <a:lumMod val="65000"/>
                  </a:srgbClr>
                </a:solidFill>
                <a:latin typeface="Arial"/>
              </a:rPr>
              <a:t> de </a:t>
            </a:r>
            <a:r>
              <a:rPr lang="en-GB" sz="900" err="1">
                <a:solidFill>
                  <a:srgbClr val="FFFFFF">
                    <a:lumMod val="65000"/>
                  </a:srgbClr>
                </a:solidFill>
                <a:latin typeface="Arial"/>
              </a:rPr>
              <a:t>su</a:t>
            </a:r>
            <a:r>
              <a:rPr lang="en-GB" sz="900">
                <a:solidFill>
                  <a:srgbClr val="FFFFFF">
                    <a:lumMod val="65000"/>
                  </a:srgbClr>
                </a:solidFill>
                <a:latin typeface="Arial"/>
              </a:rPr>
              <a:t> </a:t>
            </a:r>
            <a:r>
              <a:rPr lang="en-GB" sz="900" err="1">
                <a:solidFill>
                  <a:srgbClr val="FFFFFF">
                    <a:lumMod val="65000"/>
                  </a:srgbClr>
                </a:solidFill>
                <a:latin typeface="Arial"/>
              </a:rPr>
              <a:t>peor</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las </a:t>
            </a:r>
            <a:r>
              <a:rPr lang="en-GB" sz="900" err="1">
                <a:solidFill>
                  <a:srgbClr val="FFFFFF">
                    <a:lumMod val="65000"/>
                  </a:srgbClr>
                </a:solidFill>
                <a:latin typeface="Arial"/>
              </a:rPr>
              <a:t>últimas</a:t>
            </a:r>
            <a:r>
              <a:rPr lang="en-GB" sz="900">
                <a:solidFill>
                  <a:srgbClr val="FFFFFF">
                    <a:lumMod val="65000"/>
                  </a:srgbClr>
                </a:solidFill>
                <a:latin typeface="Arial"/>
              </a:rPr>
              <a:t> 24 horas, con 0 </a:t>
            </a:r>
            <a:r>
              <a:rPr lang="en-GB" sz="900" err="1">
                <a:solidFill>
                  <a:srgbClr val="FFFFFF">
                    <a:lumMod val="65000"/>
                  </a:srgbClr>
                </a:solidFill>
                <a:latin typeface="Arial"/>
              </a:rPr>
              <a:t>indicando</a:t>
            </a:r>
            <a:r>
              <a:rPr lang="en-GB" sz="900">
                <a:solidFill>
                  <a:srgbClr val="FFFFFF">
                    <a:lumMod val="65000"/>
                  </a:srgbClr>
                </a:solidFill>
                <a:latin typeface="Arial"/>
              </a:rPr>
              <a:t> [</a:t>
            </a:r>
            <a:r>
              <a:rPr lang="en-GB" sz="900" err="1">
                <a:solidFill>
                  <a:srgbClr val="FFFFFF">
                    <a:lumMod val="65000"/>
                  </a:srgbClr>
                </a:solidFill>
                <a:latin typeface="Arial"/>
              </a:rPr>
              <a:t>Ningún</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y 10 </a:t>
            </a:r>
            <a:r>
              <a:rPr lang="en-GB" sz="900" err="1">
                <a:solidFill>
                  <a:srgbClr val="FFFFFF">
                    <a:lumMod val="65000"/>
                  </a:srgbClr>
                </a:solidFill>
                <a:latin typeface="Arial"/>
              </a:rPr>
              <a:t>indicando</a:t>
            </a:r>
            <a:r>
              <a:rPr lang="en-GB" sz="900">
                <a:solidFill>
                  <a:srgbClr val="FFFFFF">
                    <a:lumMod val="65000"/>
                  </a:srgbClr>
                </a:solidFill>
                <a:latin typeface="Arial"/>
              </a:rPr>
              <a:t> [El </a:t>
            </a:r>
            <a:r>
              <a:rPr lang="en-GB" sz="900" err="1">
                <a:solidFill>
                  <a:srgbClr val="FFFFFF">
                    <a:lumMod val="65000"/>
                  </a:srgbClr>
                </a:solidFill>
                <a:latin typeface="Arial"/>
              </a:rPr>
              <a:t>peor</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imaginable]. La </a:t>
            </a:r>
            <a:r>
              <a:rPr lang="en-GB" sz="900" err="1">
                <a:solidFill>
                  <a:srgbClr val="FFFFFF">
                    <a:lumMod val="65000"/>
                  </a:srgbClr>
                </a:solidFill>
                <a:latin typeface="Arial"/>
              </a:rPr>
              <a:t>diferencia</a:t>
            </a:r>
            <a:r>
              <a:rPr lang="en-GB" sz="900">
                <a:solidFill>
                  <a:srgbClr val="FFFFFF">
                    <a:lumMod val="65000"/>
                  </a:srgbClr>
                </a:solidFill>
                <a:latin typeface="Arial"/>
              </a:rPr>
              <a:t> </a:t>
            </a:r>
            <a:r>
              <a:rPr lang="en-GB" sz="900" err="1">
                <a:solidFill>
                  <a:srgbClr val="FFFFFF">
                    <a:lumMod val="65000"/>
                  </a:srgbClr>
                </a:solidFill>
                <a:latin typeface="Arial"/>
              </a:rPr>
              <a:t>mínima</a:t>
            </a:r>
            <a:r>
              <a:rPr lang="en-GB" sz="900">
                <a:solidFill>
                  <a:srgbClr val="FFFFFF">
                    <a:lumMod val="65000"/>
                  </a:srgbClr>
                </a:solidFill>
                <a:latin typeface="Arial"/>
              </a:rPr>
              <a:t> </a:t>
            </a:r>
            <a:r>
              <a:rPr lang="en-GB" sz="900" err="1">
                <a:solidFill>
                  <a:srgbClr val="FFFFFF">
                    <a:lumMod val="65000"/>
                  </a:srgbClr>
                </a:solidFill>
                <a:latin typeface="Arial"/>
              </a:rPr>
              <a:t>clínicamente</a:t>
            </a:r>
            <a:r>
              <a:rPr lang="en-GB" sz="900">
                <a:solidFill>
                  <a:srgbClr val="FFFFFF">
                    <a:lumMod val="65000"/>
                  </a:srgbClr>
                </a:solidFill>
                <a:latin typeface="Arial"/>
              </a:rPr>
              <a:t> </a:t>
            </a:r>
            <a:r>
              <a:rPr lang="en-GB" sz="900" err="1">
                <a:solidFill>
                  <a:srgbClr val="FFFFFF">
                    <a:lumMod val="65000"/>
                  </a:srgbClr>
                </a:solidFill>
                <a:latin typeface="Arial"/>
              </a:rPr>
              <a:t>importante</a:t>
            </a:r>
            <a:r>
              <a:rPr lang="en-GB" sz="900">
                <a:solidFill>
                  <a:srgbClr val="FFFFFF">
                    <a:lumMod val="65000"/>
                  </a:srgbClr>
                </a:solidFill>
                <a:latin typeface="Arial"/>
              </a:rPr>
              <a:t> es de 3 puntos, </a:t>
            </a:r>
            <a:r>
              <a:rPr lang="en-GB" sz="900" err="1">
                <a:solidFill>
                  <a:srgbClr val="FFFFFF">
                    <a:lumMod val="65000"/>
                  </a:srgbClr>
                </a:solidFill>
                <a:latin typeface="Arial"/>
              </a:rPr>
              <a:t>mientras</a:t>
            </a:r>
            <a:r>
              <a:rPr lang="en-GB" sz="900">
                <a:solidFill>
                  <a:srgbClr val="FFFFFF">
                    <a:lumMod val="65000"/>
                  </a:srgbClr>
                </a:solidFill>
                <a:latin typeface="Arial"/>
              </a:rPr>
              <a:t> que un </a:t>
            </a:r>
            <a:r>
              <a:rPr lang="en-GB" sz="900" err="1">
                <a:solidFill>
                  <a:srgbClr val="FFFFFF">
                    <a:lumMod val="65000"/>
                  </a:srgbClr>
                </a:solidFill>
                <a:latin typeface="Arial"/>
              </a:rPr>
              <a:t>cambio</a:t>
            </a:r>
            <a:r>
              <a:rPr lang="en-GB" sz="900">
                <a:solidFill>
                  <a:srgbClr val="FFFFFF">
                    <a:lumMod val="65000"/>
                  </a:srgbClr>
                </a:solidFill>
                <a:latin typeface="Arial"/>
              </a:rPr>
              <a:t> de 4 puntos es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evaluación</a:t>
            </a:r>
            <a:r>
              <a:rPr lang="en-GB" sz="900">
                <a:solidFill>
                  <a:srgbClr val="FFFFFF">
                    <a:lumMod val="65000"/>
                  </a:srgbClr>
                </a:solidFill>
                <a:latin typeface="Arial"/>
              </a:rPr>
              <a:t> </a:t>
            </a:r>
            <a:r>
              <a:rPr lang="en-GB" sz="900" err="1">
                <a:solidFill>
                  <a:srgbClr val="FFFFFF">
                    <a:lumMod val="65000"/>
                  </a:srgbClr>
                </a:solidFill>
                <a:latin typeface="Arial"/>
              </a:rPr>
              <a:t>más</a:t>
            </a:r>
            <a:r>
              <a:rPr lang="en-GB" sz="900">
                <a:solidFill>
                  <a:srgbClr val="FFFFFF">
                    <a:lumMod val="65000"/>
                  </a:srgbClr>
                </a:solidFill>
                <a:latin typeface="Arial"/>
              </a:rPr>
              <a:t> </a:t>
            </a:r>
            <a:r>
              <a:rPr lang="en-GB" sz="900" err="1">
                <a:solidFill>
                  <a:srgbClr val="FFFFFF">
                    <a:lumMod val="65000"/>
                  </a:srgbClr>
                </a:solidFill>
                <a:latin typeface="Arial"/>
              </a:rPr>
              <a:t>conservadora</a:t>
            </a:r>
            <a:r>
              <a:rPr lang="en-GB" sz="900">
                <a:solidFill>
                  <a:srgbClr val="FFFFFF">
                    <a:lumMod val="65000"/>
                  </a:srgbClr>
                </a:solidFill>
                <a:latin typeface="Arial"/>
              </a:rPr>
              <a:t> del </a:t>
            </a:r>
            <a:r>
              <a:rPr lang="en-GB" sz="900" err="1">
                <a:solidFill>
                  <a:srgbClr val="FFFFFF">
                    <a:lumMod val="65000"/>
                  </a:srgbClr>
                </a:solidFill>
                <a:latin typeface="Arial"/>
              </a:rPr>
              <a:t>impacto</a:t>
            </a:r>
            <a:r>
              <a:rPr lang="en-GB" sz="900">
                <a:solidFill>
                  <a:srgbClr val="FFFFFF">
                    <a:lumMod val="65000"/>
                  </a:srgbClr>
                </a:solidFill>
                <a:latin typeface="Arial"/>
              </a:rPr>
              <a:t> </a:t>
            </a:r>
            <a:r>
              <a:rPr lang="en-GB" sz="900" err="1">
                <a:solidFill>
                  <a:srgbClr val="FFFFFF">
                    <a:lumMod val="65000"/>
                  </a:srgbClr>
                </a:solidFill>
                <a:latin typeface="Arial"/>
              </a:rPr>
              <a:t>clínico</a:t>
            </a:r>
            <a:r>
              <a:rPr lang="en-GB" sz="900">
                <a:solidFill>
                  <a:srgbClr val="FFFFFF">
                    <a:lumMod val="65000"/>
                  </a:srgbClr>
                </a:solidFill>
                <a:latin typeface="Arial"/>
              </a:rPr>
              <a:t>. La </a:t>
            </a:r>
            <a:r>
              <a:rPr lang="en-GB" sz="900" err="1">
                <a:solidFill>
                  <a:srgbClr val="FFFFFF">
                    <a:lumMod val="65000"/>
                  </a:srgbClr>
                </a:solidFill>
                <a:latin typeface="Arial"/>
              </a:rPr>
              <a:t>mejoría</a:t>
            </a:r>
            <a:r>
              <a:rPr lang="en-GB" sz="900">
                <a:solidFill>
                  <a:srgbClr val="FFFFFF">
                    <a:lumMod val="65000"/>
                  </a:srgbClr>
                </a:solidFill>
                <a:latin typeface="Arial"/>
              </a:rPr>
              <a:t> de la NRS del </a:t>
            </a:r>
            <a:r>
              <a:rPr lang="en-GB" sz="900" err="1">
                <a:solidFill>
                  <a:srgbClr val="FFFFFF">
                    <a:lumMod val="65000"/>
                  </a:srgbClr>
                </a:solidFill>
                <a:latin typeface="Arial"/>
              </a:rPr>
              <a:t>prurito</a:t>
            </a:r>
            <a:r>
              <a:rPr lang="en-GB" sz="900">
                <a:solidFill>
                  <a:srgbClr val="FFFFFF">
                    <a:lumMod val="65000"/>
                  </a:srgbClr>
                </a:solidFill>
                <a:latin typeface="Arial"/>
              </a:rPr>
              <a:t> </a:t>
            </a:r>
            <a:r>
              <a:rPr lang="en-GB" sz="900" err="1">
                <a:solidFill>
                  <a:srgbClr val="FFFFFF">
                    <a:lumMod val="65000"/>
                  </a:srgbClr>
                </a:solidFill>
                <a:latin typeface="Arial"/>
              </a:rPr>
              <a:t>fue</a:t>
            </a:r>
            <a:r>
              <a:rPr lang="en-GB" sz="900">
                <a:solidFill>
                  <a:srgbClr val="FFFFFF">
                    <a:lumMod val="65000"/>
                  </a:srgbClr>
                </a:solidFill>
                <a:latin typeface="Arial"/>
              </a:rPr>
              <a:t> un </a:t>
            </a:r>
            <a:r>
              <a:rPr lang="en-GB" sz="900" err="1">
                <a:solidFill>
                  <a:srgbClr val="FFFFFF">
                    <a:lumMod val="65000"/>
                  </a:srgbClr>
                </a:solidFill>
                <a:latin typeface="Arial"/>
              </a:rPr>
              <a:t>criterio</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secundario</a:t>
            </a:r>
            <a:r>
              <a:rPr lang="en-GB" sz="900">
                <a:solidFill>
                  <a:srgbClr val="FFFFFF">
                    <a:lumMod val="65000"/>
                  </a:srgbClr>
                </a:solidFill>
                <a:latin typeface="Arial"/>
              </a:rPr>
              <a:t> de </a:t>
            </a:r>
            <a:r>
              <a:rPr lang="en-GB" sz="900" err="1">
                <a:solidFill>
                  <a:srgbClr val="FFFFFF">
                    <a:lumMod val="65000"/>
                  </a:srgbClr>
                </a:solidFill>
                <a:latin typeface="Arial"/>
              </a:rPr>
              <a:t>ADvocate</a:t>
            </a:r>
            <a:r>
              <a:rPr lang="en-GB" sz="900">
                <a:solidFill>
                  <a:srgbClr val="FFFFFF">
                    <a:lumMod val="65000"/>
                  </a:srgbClr>
                </a:solidFill>
                <a:latin typeface="Arial"/>
              </a:rPr>
              <a:t> 1 y </a:t>
            </a:r>
            <a:r>
              <a:rPr lang="en-GB" sz="900" err="1">
                <a:solidFill>
                  <a:srgbClr val="FFFFFF">
                    <a:lumMod val="65000"/>
                  </a:srgbClr>
                </a:solidFill>
                <a:latin typeface="Arial"/>
              </a:rPr>
              <a:t>ADvocate</a:t>
            </a:r>
            <a:r>
              <a:rPr lang="en-GB" sz="900">
                <a:solidFill>
                  <a:srgbClr val="FFFFFF">
                    <a:lumMod val="65000"/>
                  </a:srgbClr>
                </a:solidFill>
                <a:latin typeface="Arial"/>
              </a:rPr>
              <a:t> 2</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err="1">
                <a:solidFill>
                  <a:srgbClr val="FFFFFF">
                    <a:lumMod val="65000"/>
                  </a:srgbClr>
                </a:solidFill>
                <a:latin typeface="Arial"/>
              </a:rPr>
              <a:t>a</a:t>
            </a:r>
            <a:r>
              <a:rPr lang="en-GB" sz="900" err="1">
                <a:solidFill>
                  <a:srgbClr val="FFFFFF">
                    <a:lumMod val="65000"/>
                  </a:srgbClr>
                </a:solidFill>
                <a:latin typeface="Arial"/>
              </a:rPr>
              <a:t>P</a:t>
            </a:r>
            <a:r>
              <a:rPr lang="en-GB" sz="900">
                <a:solidFill>
                  <a:srgbClr val="FFFFFF">
                    <a:lumMod val="65000"/>
                  </a:srgbClr>
                </a:solidFill>
                <a:latin typeface="Arial"/>
              </a:rPr>
              <a:t>&lt;0,001; </a:t>
            </a:r>
            <a:r>
              <a:rPr lang="en-GB" sz="900" baseline="30000" err="1">
                <a:solidFill>
                  <a:srgbClr val="FFFFFF">
                    <a:lumMod val="65000"/>
                  </a:srgbClr>
                </a:solidFill>
                <a:latin typeface="Arial"/>
              </a:rPr>
              <a:t>b</a:t>
            </a:r>
            <a:r>
              <a:rPr lang="en-GB" sz="900" err="1">
                <a:solidFill>
                  <a:srgbClr val="FFFFFF">
                    <a:lumMod val="65000"/>
                  </a:srgbClr>
                </a:solidFill>
                <a:latin typeface="Arial"/>
              </a:rPr>
              <a:t>P</a:t>
            </a:r>
            <a:r>
              <a:rPr lang="en-GB" sz="900">
                <a:solidFill>
                  <a:srgbClr val="FFFFFF">
                    <a:lumMod val="65000"/>
                  </a:srgbClr>
                </a:solidFill>
                <a:latin typeface="Arial"/>
              </a:rPr>
              <a:t>&lt;0,05; </a:t>
            </a:r>
            <a:r>
              <a:rPr lang="en-GB" sz="900" baseline="30000" err="1">
                <a:solidFill>
                  <a:srgbClr val="FFFFFF">
                    <a:lumMod val="65000"/>
                  </a:srgbClr>
                </a:solidFill>
                <a:latin typeface="Arial"/>
              </a:rPr>
              <a:t>c</a:t>
            </a:r>
            <a:r>
              <a:rPr lang="en-GB" sz="900" err="1">
                <a:solidFill>
                  <a:srgbClr val="FFFFFF">
                    <a:lumMod val="65000"/>
                  </a:srgbClr>
                </a:solidFill>
                <a:latin typeface="Arial"/>
              </a:rPr>
              <a:t>P</a:t>
            </a:r>
            <a:r>
              <a:rPr lang="en-GB" sz="900">
                <a:solidFill>
                  <a:srgbClr val="FFFFFF">
                    <a:lumMod val="65000"/>
                  </a:srgbClr>
                </a:solidFill>
                <a:latin typeface="Arial"/>
              </a:rPr>
              <a:t>&lt;0,01; </a:t>
            </a:r>
            <a:r>
              <a:rPr lang="en-GB" sz="900" baseline="30000" err="1">
                <a:solidFill>
                  <a:srgbClr val="FFFFFF">
                    <a:lumMod val="65000"/>
                  </a:srgbClr>
                </a:solidFill>
                <a:latin typeface="Arial"/>
              </a:rPr>
              <a:t>d</a:t>
            </a:r>
            <a:r>
              <a:rPr lang="en-GB" sz="900" err="1">
                <a:solidFill>
                  <a:srgbClr val="FFFFFF">
                    <a:lumMod val="65000"/>
                  </a:srgbClr>
                </a:solidFill>
                <a:latin typeface="Arial"/>
              </a:rPr>
              <a:t>Pacientes</a:t>
            </a:r>
            <a:r>
              <a:rPr lang="en-GB" sz="900">
                <a:solidFill>
                  <a:srgbClr val="FFFFFF">
                    <a:lumMod val="65000"/>
                  </a:srgbClr>
                </a:solidFill>
                <a:latin typeface="Arial"/>
              </a:rPr>
              <a:t> con </a:t>
            </a:r>
            <a:r>
              <a:rPr lang="en-GB" sz="900" err="1">
                <a:solidFill>
                  <a:srgbClr val="FFFFFF">
                    <a:lumMod val="65000"/>
                  </a:srgbClr>
                </a:solidFill>
                <a:latin typeface="Arial"/>
              </a:rPr>
              <a:t>puntuación</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del </a:t>
            </a:r>
            <a:r>
              <a:rPr lang="en-GB" sz="900" err="1">
                <a:solidFill>
                  <a:srgbClr val="FFFFFF">
                    <a:lumMod val="65000"/>
                  </a:srgbClr>
                </a:solidFill>
                <a:latin typeface="Arial"/>
              </a:rPr>
              <a:t>prurito</a:t>
            </a:r>
            <a:r>
              <a:rPr lang="en-GB" sz="900">
                <a:solidFill>
                  <a:srgbClr val="FFFFFF">
                    <a:lumMod val="65000"/>
                  </a:srgbClr>
                </a:solidFill>
                <a:latin typeface="Arial"/>
              </a:rPr>
              <a:t> NRS 4 o mayor.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9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1. Simpson EL, Gooderham M, </a:t>
            </a:r>
            <a:r>
              <a:rPr lang="en-GB" sz="900" err="1">
                <a:solidFill>
                  <a:srgbClr val="FFFFFF">
                    <a:lumMod val="65000"/>
                  </a:srgbClr>
                </a:solidFill>
                <a:latin typeface="Arial"/>
              </a:rPr>
              <a:t>Wollenberg</a:t>
            </a:r>
            <a:r>
              <a:rPr lang="en-GB" sz="900">
                <a:solidFill>
                  <a:srgbClr val="FFFFFF">
                    <a:lumMod val="65000"/>
                  </a:srgbClr>
                </a:solidFill>
                <a:latin typeface="Arial"/>
              </a:rPr>
              <a:t> A, </a:t>
            </a:r>
            <a:r>
              <a:rPr lang="en-GB" sz="900" err="1">
                <a:solidFill>
                  <a:srgbClr val="FFFFFF">
                    <a:lumMod val="65000"/>
                  </a:srgbClr>
                </a:solidFill>
                <a:latin typeface="Arial"/>
              </a:rPr>
              <a:t>Weidinger</a:t>
            </a:r>
            <a:r>
              <a:rPr lang="en-GB" sz="900">
                <a:solidFill>
                  <a:srgbClr val="FFFFFF">
                    <a:lumMod val="65000"/>
                  </a:srgbClr>
                </a:solidFill>
                <a:latin typeface="Arial"/>
              </a:rPr>
              <a:t> S, Armstrong A, </a:t>
            </a:r>
            <a:r>
              <a:rPr lang="en-GB" sz="900" err="1">
                <a:solidFill>
                  <a:srgbClr val="FFFFFF">
                    <a:lumMod val="65000"/>
                  </a:srgbClr>
                </a:solidFill>
                <a:latin typeface="Arial"/>
              </a:rPr>
              <a:t>Soung</a:t>
            </a:r>
            <a:r>
              <a:rPr lang="en-GB" sz="9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900" err="1">
                <a:solidFill>
                  <a:srgbClr val="FFFFFF">
                    <a:lumMod val="65000"/>
                  </a:srgbClr>
                </a:solidFill>
                <a:latin typeface="Arial"/>
              </a:rPr>
              <a:t>ADhere</a:t>
            </a:r>
            <a:r>
              <a:rPr lang="en-GB" sz="900">
                <a:solidFill>
                  <a:srgbClr val="FFFFFF">
                    <a:lumMod val="65000"/>
                  </a:srgbClr>
                </a:solidFill>
                <a:latin typeface="Arial"/>
              </a:rPr>
              <a:t>). JAMA Dermatol. 2023;159(2):182-91; </a:t>
            </a:r>
          </a:p>
        </p:txBody>
      </p:sp>
    </p:spTree>
    <p:extLst>
      <p:ext uri="{BB962C8B-B14F-4D97-AF65-F5344CB8AC3E}">
        <p14:creationId xmlns:p14="http://schemas.microsoft.com/office/powerpoint/2010/main" val="1575790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D1C5B5-9887-999A-05E6-B0DF802A0362}"/>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pic>
        <p:nvPicPr>
          <p:cNvPr id="7" name="Imagen 6" descr="Gráfico, Gráfico de líneas&#10;&#10;Descripción generada automáticamente">
            <a:extLst>
              <a:ext uri="{FF2B5EF4-FFF2-40B4-BE49-F238E27FC236}">
                <a16:creationId xmlns:a16="http://schemas.microsoft.com/office/drawing/2014/main" id="{BFB82238-56CC-061E-E057-761FC972782F}"/>
              </a:ext>
            </a:extLst>
          </p:cNvPr>
          <p:cNvPicPr>
            <a:picLocks noChangeAspect="1"/>
          </p:cNvPicPr>
          <p:nvPr/>
        </p:nvPicPr>
        <p:blipFill>
          <a:blip r:embed="rId2"/>
          <a:stretch>
            <a:fillRect/>
          </a:stretch>
        </p:blipFill>
        <p:spPr>
          <a:xfrm>
            <a:off x="2376487" y="1398854"/>
            <a:ext cx="7439025" cy="4698331"/>
          </a:xfrm>
          <a:prstGeom prst="rect">
            <a:avLst/>
          </a:prstGeom>
        </p:spPr>
      </p:pic>
      <p:pic>
        <p:nvPicPr>
          <p:cNvPr id="8" name="Imagen 7" descr="Forma, Rectángulo&#10;&#10;Descripción generada automáticamente">
            <a:extLst>
              <a:ext uri="{FF2B5EF4-FFF2-40B4-BE49-F238E27FC236}">
                <a16:creationId xmlns:a16="http://schemas.microsoft.com/office/drawing/2014/main" id="{3A7F8DE4-C2D4-39A1-4AB9-455708A5504B}"/>
              </a:ext>
            </a:extLst>
          </p:cNvPr>
          <p:cNvPicPr>
            <a:picLocks noChangeAspect="1"/>
          </p:cNvPicPr>
          <p:nvPr/>
        </p:nvPicPr>
        <p:blipFill>
          <a:blip r:embed="rId3"/>
          <a:stretch>
            <a:fillRect/>
          </a:stretch>
        </p:blipFill>
        <p:spPr>
          <a:xfrm>
            <a:off x="1755352" y="1117076"/>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B1E62A69-338D-B4B7-F5AA-BC6504814273}"/>
              </a:ext>
            </a:extLst>
          </p:cNvPr>
          <p:cNvPicPr>
            <a:picLocks noChangeAspect="1"/>
          </p:cNvPicPr>
          <p:nvPr/>
        </p:nvPicPr>
        <p:blipFill>
          <a:blip r:embed="rId3"/>
          <a:stretch>
            <a:fillRect/>
          </a:stretch>
        </p:blipFill>
        <p:spPr>
          <a:xfrm rot="10800000">
            <a:off x="8932855" y="5138145"/>
            <a:ext cx="1459172" cy="1004676"/>
          </a:xfrm>
          <a:prstGeom prst="rect">
            <a:avLst/>
          </a:prstGeom>
        </p:spPr>
      </p:pic>
      <p:sp>
        <p:nvSpPr>
          <p:cNvPr id="3" name="Marcador de pie de página 76">
            <a:extLst>
              <a:ext uri="{FF2B5EF4-FFF2-40B4-BE49-F238E27FC236}">
                <a16:creationId xmlns:a16="http://schemas.microsoft.com/office/drawing/2014/main" id="{C6FE9598-692C-CA47-B84F-5BE95E1F7A14}"/>
              </a:ext>
            </a:extLst>
          </p:cNvPr>
          <p:cNvSpPr txBox="1">
            <a:spLocks/>
          </p:cNvSpPr>
          <p:nvPr/>
        </p:nvSpPr>
        <p:spPr>
          <a:xfrm>
            <a:off x="1539490" y="6318503"/>
            <a:ext cx="9247241" cy="3896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800">
                <a:solidFill>
                  <a:srgbClr val="FFFFFF">
                    <a:lumMod val="65000"/>
                  </a:srgbClr>
                </a:solidFill>
                <a:latin typeface="Arial"/>
              </a:rPr>
              <a:t>1. Simpson EL, Gooderham M, </a:t>
            </a:r>
            <a:r>
              <a:rPr lang="en-GB" sz="800" err="1">
                <a:solidFill>
                  <a:srgbClr val="FFFFFF">
                    <a:lumMod val="65000"/>
                  </a:srgbClr>
                </a:solidFill>
                <a:latin typeface="Arial"/>
              </a:rPr>
              <a:t>Wollenberg</a:t>
            </a:r>
            <a:r>
              <a:rPr lang="en-GB" sz="800">
                <a:solidFill>
                  <a:srgbClr val="FFFFFF">
                    <a:lumMod val="65000"/>
                  </a:srgbClr>
                </a:solidFill>
                <a:latin typeface="Arial"/>
              </a:rPr>
              <a:t> A, </a:t>
            </a:r>
            <a:r>
              <a:rPr lang="en-GB" sz="800" err="1">
                <a:solidFill>
                  <a:srgbClr val="FFFFFF">
                    <a:lumMod val="65000"/>
                  </a:srgbClr>
                </a:solidFill>
                <a:latin typeface="Arial"/>
              </a:rPr>
              <a:t>Weidinger</a:t>
            </a:r>
            <a:r>
              <a:rPr lang="en-GB" sz="800">
                <a:solidFill>
                  <a:srgbClr val="FFFFFF">
                    <a:lumMod val="65000"/>
                  </a:srgbClr>
                </a:solidFill>
                <a:latin typeface="Arial"/>
              </a:rPr>
              <a:t> S, Armstrong A, </a:t>
            </a:r>
            <a:r>
              <a:rPr lang="en-GB" sz="800" err="1">
                <a:solidFill>
                  <a:srgbClr val="FFFFFF">
                    <a:lumMod val="65000"/>
                  </a:srgbClr>
                </a:solidFill>
                <a:latin typeface="Arial"/>
              </a:rPr>
              <a:t>Soung</a:t>
            </a:r>
            <a:r>
              <a:rPr lang="en-GB" sz="8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800" err="1">
                <a:solidFill>
                  <a:srgbClr val="FFFFFF">
                    <a:lumMod val="65000"/>
                  </a:srgbClr>
                </a:solidFill>
                <a:latin typeface="Arial"/>
              </a:rPr>
              <a:t>ADhere</a:t>
            </a:r>
            <a:r>
              <a:rPr lang="en-GB" sz="800">
                <a:solidFill>
                  <a:srgbClr val="FFFFFF">
                    <a:lumMod val="65000"/>
                  </a:srgbClr>
                </a:solidFill>
                <a:latin typeface="Arial"/>
              </a:rPr>
              <a:t>). JAMA Dermatol. 2023;159(2):182-91; </a:t>
            </a:r>
          </a:p>
        </p:txBody>
      </p:sp>
    </p:spTree>
    <p:extLst>
      <p:ext uri="{BB962C8B-B14F-4D97-AF65-F5344CB8AC3E}">
        <p14:creationId xmlns:p14="http://schemas.microsoft.com/office/powerpoint/2010/main" val="4222231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5F7E3-9359-055E-906B-31A942023C4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02BB50E-FB60-E962-574C-B429845B1F69}"/>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sp>
        <p:nvSpPr>
          <p:cNvPr id="3" name="Marcador de pie de página 76">
            <a:extLst>
              <a:ext uri="{FF2B5EF4-FFF2-40B4-BE49-F238E27FC236}">
                <a16:creationId xmlns:a16="http://schemas.microsoft.com/office/drawing/2014/main" id="{8032A998-18EE-25C8-915E-40333E934C85}"/>
              </a:ext>
            </a:extLst>
          </p:cNvPr>
          <p:cNvSpPr txBox="1">
            <a:spLocks/>
          </p:cNvSpPr>
          <p:nvPr/>
        </p:nvSpPr>
        <p:spPr>
          <a:xfrm>
            <a:off x="1385888" y="2294467"/>
            <a:ext cx="9247241" cy="366606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DA: dermatitis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EASI: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índice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gravedad</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área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eczema; LEBRI: lebrikizumab; LOCF: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observación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realizada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hacia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delante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imputación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múltiple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MMRM: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modelo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mixto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medidas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repetidas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Se </a:t>
            </a:r>
            <a:r>
              <a:rPr lang="en-GB" sz="900" err="1">
                <a:solidFill>
                  <a:srgbClr val="FFFFFF">
                    <a:lumMod val="65000"/>
                  </a:srgbClr>
                </a:solidFill>
                <a:latin typeface="Arial"/>
              </a:rPr>
              <a:t>pidió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abandonar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a:t>
            </a:r>
            <a:r>
              <a:rPr lang="en-GB" sz="900" err="1">
                <a:solidFill>
                  <a:srgbClr val="FFFFFF">
                    <a:lumMod val="65000"/>
                  </a:srgbClr>
                </a:solidFill>
                <a:latin typeface="Arial"/>
              </a:rPr>
              <a:t>tópico</a:t>
            </a:r>
            <a:r>
              <a:rPr lang="en-GB" sz="900">
                <a:solidFill>
                  <a:srgbClr val="FFFFFF">
                    <a:lumMod val="65000"/>
                  </a:srgbClr>
                </a:solidFill>
                <a:latin typeface="Arial"/>
              </a:rPr>
              <a:t> y </a:t>
            </a:r>
            <a:r>
              <a:rPr lang="en-GB" sz="900" err="1">
                <a:solidFill>
                  <a:srgbClr val="FFFFFF">
                    <a:lumMod val="65000"/>
                  </a:srgbClr>
                </a:solidFill>
                <a:latin typeface="Arial"/>
              </a:rPr>
              <a:t>sistémico</a:t>
            </a:r>
            <a:r>
              <a:rPr lang="en-GB" sz="900">
                <a:solidFill>
                  <a:srgbClr val="FFFFFF">
                    <a:lumMod val="65000"/>
                  </a:srgbClr>
                </a:solidFill>
                <a:latin typeface="Arial"/>
              </a:rPr>
              <a:t> al </a:t>
            </a:r>
            <a:r>
              <a:rPr lang="en-GB" sz="900" err="1">
                <a:solidFill>
                  <a:srgbClr val="FFFFFF">
                    <a:lumMod val="65000"/>
                  </a:srgbClr>
                </a:solidFill>
                <a:latin typeface="Arial"/>
              </a:rPr>
              <a:t>menos</a:t>
            </a:r>
            <a:r>
              <a:rPr lang="en-GB" sz="900">
                <a:solidFill>
                  <a:srgbClr val="FFFFFF">
                    <a:lumMod val="65000"/>
                  </a:srgbClr>
                </a:solidFill>
                <a:latin typeface="Arial"/>
              </a:rPr>
              <a:t>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semana</a:t>
            </a:r>
            <a:r>
              <a:rPr lang="en-GB" sz="900">
                <a:solidFill>
                  <a:srgbClr val="FFFFFF">
                    <a:lumMod val="65000"/>
                  </a:srgbClr>
                </a:solidFill>
                <a:latin typeface="Arial"/>
              </a:rPr>
              <a:t> antes de la </a:t>
            </a:r>
            <a:r>
              <a:rPr lang="en-GB" sz="900" err="1">
                <a:solidFill>
                  <a:srgbClr val="FFFFFF">
                    <a:lumMod val="65000"/>
                  </a:srgbClr>
                </a:solidFill>
                <a:latin typeface="Arial"/>
              </a:rPr>
              <a:t>aleatorización</a:t>
            </a:r>
            <a:r>
              <a:rPr lang="en-GB" sz="900">
                <a:solidFill>
                  <a:srgbClr val="FFFFFF">
                    <a:lumMod val="65000"/>
                  </a:srgbClr>
                </a:solidFill>
                <a:latin typeface="Arial"/>
              </a:rPr>
              <a:t>. Se </a:t>
            </a:r>
            <a:r>
              <a:rPr lang="en-GB" sz="900" err="1">
                <a:solidFill>
                  <a:srgbClr val="FFFFFF">
                    <a:lumMod val="65000"/>
                  </a:srgbClr>
                </a:solidFill>
                <a:latin typeface="Arial"/>
              </a:rPr>
              <a:t>indicó</a:t>
            </a:r>
            <a:r>
              <a:rPr lang="en-GB" sz="900">
                <a:solidFill>
                  <a:srgbClr val="FFFFFF">
                    <a:lumMod val="65000"/>
                  </a:srgbClr>
                </a:solidFill>
                <a:latin typeface="Arial"/>
              </a:rPr>
              <a:t> a </a:t>
            </a:r>
            <a:r>
              <a:rPr lang="en-GB" sz="900" err="1">
                <a:solidFill>
                  <a:srgbClr val="FFFFFF">
                    <a:lumMod val="65000"/>
                  </a:srgbClr>
                </a:solidFill>
                <a:latin typeface="Arial"/>
              </a:rPr>
              <a:t>todos</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utilizar</a:t>
            </a:r>
            <a:r>
              <a:rPr lang="en-GB" sz="900">
                <a:solidFill>
                  <a:srgbClr val="FFFFFF">
                    <a:lumMod val="65000"/>
                  </a:srgbClr>
                </a:solidFill>
                <a:latin typeface="Arial"/>
              </a:rPr>
              <a:t>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síntomas</a:t>
            </a:r>
            <a:r>
              <a:rPr lang="en-GB" sz="900">
                <a:solidFill>
                  <a:srgbClr val="FFFFFF">
                    <a:lumMod val="65000"/>
                  </a:srgbClr>
                </a:solidFill>
                <a:latin typeface="Arial"/>
              </a:rPr>
              <a:t> de la DA </a:t>
            </a:r>
            <a:r>
              <a:rPr lang="en-GB" sz="900" err="1">
                <a:solidFill>
                  <a:srgbClr val="FFFFFF">
                    <a:lumMod val="65000"/>
                  </a:srgbClr>
                </a:solidFill>
                <a:latin typeface="Arial"/>
              </a:rPr>
              <a:t>desde</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inicio</a:t>
            </a:r>
            <a:r>
              <a:rPr lang="en-GB" sz="900">
                <a:solidFill>
                  <a:srgbClr val="FFFFFF">
                    <a:lumMod val="65000"/>
                  </a:srgbClr>
                </a:solidFill>
                <a:latin typeface="Arial"/>
              </a:rPr>
              <a:t>. Se </a:t>
            </a:r>
            <a:r>
              <a:rPr lang="en-GB" sz="900" err="1">
                <a:solidFill>
                  <a:srgbClr val="FFFFFF">
                    <a:lumMod val="65000"/>
                  </a:srgbClr>
                </a:solidFill>
                <a:latin typeface="Arial"/>
              </a:rPr>
              <a:t>permitió</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inhibidores</a:t>
            </a:r>
            <a:r>
              <a:rPr lang="en-GB" sz="900">
                <a:solidFill>
                  <a:srgbClr val="FFFFFF">
                    <a:lumMod val="65000"/>
                  </a:srgbClr>
                </a:solidFill>
                <a:latin typeface="Arial"/>
              </a:rPr>
              <a:t> </a:t>
            </a:r>
            <a:r>
              <a:rPr lang="en-GB" sz="900" err="1">
                <a:solidFill>
                  <a:srgbClr val="FFFFFF">
                    <a:lumMod val="65000"/>
                  </a:srgbClr>
                </a:solidFill>
                <a:latin typeface="Arial"/>
              </a:rPr>
              <a:t>tópicos</a:t>
            </a:r>
            <a:r>
              <a:rPr lang="en-GB" sz="900">
                <a:solidFill>
                  <a:srgbClr val="FFFFFF">
                    <a:lumMod val="65000"/>
                  </a:srgbClr>
                </a:solidFill>
                <a:latin typeface="Arial"/>
              </a:rPr>
              <a:t> de la </a:t>
            </a:r>
            <a:r>
              <a:rPr lang="en-GB" sz="900" err="1">
                <a:solidFill>
                  <a:srgbClr val="FFFFFF">
                    <a:lumMod val="65000"/>
                  </a:srgbClr>
                </a:solidFill>
                <a:latin typeface="Arial"/>
              </a:rPr>
              <a:t>calcineurina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zonas </a:t>
            </a:r>
            <a:r>
              <a:rPr lang="en-GB" sz="900" err="1">
                <a:solidFill>
                  <a:srgbClr val="FFFFFF">
                    <a:lumMod val="65000"/>
                  </a:srgbClr>
                </a:solidFill>
                <a:latin typeface="Arial"/>
              </a:rPr>
              <a:t>sensibles</a:t>
            </a:r>
            <a:r>
              <a:rPr lang="en-GB" sz="900">
                <a:solidFill>
                  <a:srgbClr val="FFFFFF">
                    <a:lumMod val="65000"/>
                  </a:srgbClr>
                </a:solidFill>
                <a:latin typeface="Arial"/>
              </a:rPr>
              <a:t> de la </a:t>
            </a:r>
            <a:r>
              <a:rPr lang="en-GB" sz="900" err="1">
                <a:solidFill>
                  <a:srgbClr val="FFFFFF">
                    <a:lumMod val="65000"/>
                  </a:srgbClr>
                </a:solidFill>
                <a:latin typeface="Arial"/>
              </a:rPr>
              <a:t>piel</a:t>
            </a:r>
            <a:r>
              <a:rPr lang="en-GB" sz="900">
                <a:solidFill>
                  <a:srgbClr val="FFFFFF">
                    <a:lumMod val="65000"/>
                  </a:srgbClr>
                </a:solidFill>
                <a:latin typeface="Arial"/>
              </a:rPr>
              <a:t>. Los </a:t>
            </a:r>
            <a:r>
              <a:rPr lang="en-GB" sz="900" err="1">
                <a:solidFill>
                  <a:srgbClr val="FFFFFF">
                    <a:lumMod val="65000"/>
                  </a:srgbClr>
                </a:solidFill>
                <a:latin typeface="Arial"/>
              </a:rPr>
              <a:t>centros</a:t>
            </a:r>
            <a:r>
              <a:rPr lang="en-GB" sz="900">
                <a:solidFill>
                  <a:srgbClr val="FFFFFF">
                    <a:lumMod val="65000"/>
                  </a:srgbClr>
                </a:solidFill>
                <a:latin typeface="Arial"/>
              </a:rPr>
              <a:t> del </a:t>
            </a:r>
            <a:r>
              <a:rPr lang="en-GB" sz="900" err="1">
                <a:solidFill>
                  <a:srgbClr val="FFFFFF">
                    <a:lumMod val="65000"/>
                  </a:srgbClr>
                </a:solidFill>
                <a:latin typeface="Arial"/>
              </a:rPr>
              <a:t>estudio</a:t>
            </a:r>
            <a:r>
              <a:rPr lang="en-GB" sz="900">
                <a:solidFill>
                  <a:srgbClr val="FFFFFF">
                    <a:lumMod val="65000"/>
                  </a:srgbClr>
                </a:solidFill>
                <a:latin typeface="Arial"/>
              </a:rPr>
              <a:t> </a:t>
            </a:r>
            <a:r>
              <a:rPr lang="en-GB" sz="900" err="1">
                <a:solidFill>
                  <a:srgbClr val="FFFFFF">
                    <a:lumMod val="65000"/>
                  </a:srgbClr>
                </a:solidFill>
                <a:latin typeface="Arial"/>
              </a:rPr>
              <a:t>proporcionaron</a:t>
            </a:r>
            <a:r>
              <a:rPr lang="en-GB" sz="900">
                <a:solidFill>
                  <a:srgbClr val="FFFFFF">
                    <a:lumMod val="65000"/>
                  </a:srgbClr>
                </a:solidFill>
                <a:latin typeface="Arial"/>
              </a:rPr>
              <a:t> un TCS de </a:t>
            </a:r>
            <a:r>
              <a:rPr lang="en-GB" sz="900" err="1">
                <a:solidFill>
                  <a:srgbClr val="FFFFFF">
                    <a:lumMod val="65000"/>
                  </a:srgbClr>
                </a:solidFill>
                <a:latin typeface="Arial"/>
              </a:rPr>
              <a:t>potencia</a:t>
            </a:r>
            <a:r>
              <a:rPr lang="en-GB" sz="900">
                <a:solidFill>
                  <a:srgbClr val="FFFFFF">
                    <a:lumMod val="65000"/>
                  </a:srgbClr>
                </a:solidFill>
                <a:latin typeface="Arial"/>
              </a:rPr>
              <a:t> media (</a:t>
            </a:r>
            <a:r>
              <a:rPr lang="en-GB" sz="900" err="1">
                <a:solidFill>
                  <a:srgbClr val="FFFFFF">
                    <a:lumMod val="65000"/>
                  </a:srgbClr>
                </a:solidFill>
                <a:latin typeface="Arial"/>
              </a:rPr>
              <a:t>acetónido</a:t>
            </a:r>
            <a:r>
              <a:rPr lang="en-GB" sz="900">
                <a:solidFill>
                  <a:srgbClr val="FFFFFF">
                    <a:lumMod val="65000"/>
                  </a:srgbClr>
                </a:solidFill>
                <a:latin typeface="Arial"/>
              </a:rPr>
              <a:t> de </a:t>
            </a:r>
            <a:r>
              <a:rPr lang="en-GB" sz="900" err="1">
                <a:solidFill>
                  <a:srgbClr val="FFFFFF">
                    <a:lumMod val="65000"/>
                  </a:srgbClr>
                </a:solidFill>
                <a:latin typeface="Arial"/>
              </a:rPr>
              <a:t>triamcinolona</a:t>
            </a:r>
            <a:r>
              <a:rPr lang="en-GB" sz="900">
                <a:solidFill>
                  <a:srgbClr val="FFFFFF">
                    <a:lumMod val="65000"/>
                  </a:srgbClr>
                </a:solidFill>
                <a:latin typeface="Arial"/>
              </a:rPr>
              <a:t>, crema al 0,1%) y un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t>
            </a:r>
            <a:r>
              <a:rPr lang="en-GB" sz="900" err="1">
                <a:solidFill>
                  <a:srgbClr val="FFFFFF">
                    <a:lumMod val="65000"/>
                  </a:srgbClr>
                </a:solidFill>
                <a:latin typeface="Arial"/>
              </a:rPr>
              <a:t>hidrocortisona</a:t>
            </a:r>
            <a:r>
              <a:rPr lang="en-GB" sz="900">
                <a:solidFill>
                  <a:srgbClr val="FFFFFF">
                    <a:lumMod val="65000"/>
                  </a:srgbClr>
                </a:solidFill>
                <a:latin typeface="Arial"/>
              </a:rPr>
              <a:t>, crema al 1%). Se </a:t>
            </a:r>
            <a:r>
              <a:rPr lang="en-GB" sz="900" err="1">
                <a:solidFill>
                  <a:srgbClr val="FFFFFF">
                    <a:lumMod val="65000"/>
                  </a:srgbClr>
                </a:solidFill>
                <a:latin typeface="Arial"/>
              </a:rPr>
              <a:t>permitió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reducir</a:t>
            </a:r>
            <a:r>
              <a:rPr lang="en-GB" sz="900">
                <a:solidFill>
                  <a:srgbClr val="FFFFFF">
                    <a:lumMod val="65000"/>
                  </a:srgbClr>
                </a:solidFill>
                <a:latin typeface="Arial"/>
              </a:rPr>
              <a:t> o </a:t>
            </a:r>
            <a:r>
              <a:rPr lang="en-GB" sz="900" err="1">
                <a:solidFill>
                  <a:srgbClr val="FFFFFF">
                    <a:lumMod val="65000"/>
                  </a:srgbClr>
                </a:solidFill>
                <a:latin typeface="Arial"/>
              </a:rPr>
              <a:t>interrumpir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TCS </a:t>
            </a:r>
            <a:r>
              <a:rPr lang="en-GB" sz="900" err="1">
                <a:solidFill>
                  <a:srgbClr val="FFFFFF">
                    <a:lumMod val="65000"/>
                  </a:srgbClr>
                </a:solidFill>
                <a:latin typeface="Arial"/>
              </a:rPr>
              <a:t>según</a:t>
            </a:r>
            <a:r>
              <a:rPr lang="en-GB" sz="900">
                <a:solidFill>
                  <a:srgbClr val="FFFFFF">
                    <a:lumMod val="65000"/>
                  </a:srgbClr>
                </a:solidFill>
                <a:latin typeface="Arial"/>
              </a:rPr>
              <a:t> </a:t>
            </a:r>
            <a:r>
              <a:rPr lang="en-GB" sz="900" err="1">
                <a:solidFill>
                  <a:srgbClr val="FFFFFF">
                    <a:lumMod val="65000"/>
                  </a:srgbClr>
                </a:solidFill>
                <a:latin typeface="Arial"/>
              </a:rPr>
              <a:t>fuera</a:t>
            </a:r>
            <a:r>
              <a:rPr lang="en-GB" sz="900">
                <a:solidFill>
                  <a:srgbClr val="FFFFFF">
                    <a:lumMod val="65000"/>
                  </a:srgbClr>
                </a:solidFill>
                <a:latin typeface="Arial"/>
              </a:rPr>
              <a:t> </a:t>
            </a:r>
            <a:r>
              <a:rPr lang="en-GB" sz="900" err="1">
                <a:solidFill>
                  <a:srgbClr val="FFFFFF">
                    <a:lumMod val="65000"/>
                  </a:srgbClr>
                </a:solidFill>
                <a:latin typeface="Arial"/>
              </a:rPr>
              <a:t>necesario</a:t>
            </a:r>
            <a:r>
              <a:rPr lang="en-GB" sz="900">
                <a:solidFill>
                  <a:srgbClr val="FFFFFF">
                    <a:lumMod val="65000"/>
                  </a:srgbClr>
                </a:solidFill>
                <a:latin typeface="Arial"/>
              </a:rPr>
              <a:t>, y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con TCS </a:t>
            </a:r>
            <a:r>
              <a:rPr lang="en-GB" sz="900" err="1">
                <a:solidFill>
                  <a:srgbClr val="FFFFFF">
                    <a:lumMod val="65000"/>
                  </a:srgbClr>
                </a:solidFill>
                <a:latin typeface="Arial"/>
              </a:rPr>
              <a:t>podía</a:t>
            </a:r>
            <a:r>
              <a:rPr lang="en-GB" sz="900">
                <a:solidFill>
                  <a:srgbClr val="FFFFFF">
                    <a:lumMod val="65000"/>
                  </a:srgbClr>
                </a:solidFill>
                <a:latin typeface="Arial"/>
              </a:rPr>
              <a:t> </a:t>
            </a:r>
            <a:r>
              <a:rPr lang="en-GB" sz="900" err="1">
                <a:solidFill>
                  <a:srgbClr val="FFFFFF">
                    <a:lumMod val="65000"/>
                  </a:srgbClr>
                </a:solidFill>
                <a:latin typeface="Arial"/>
              </a:rPr>
              <a:t>reanudarse</a:t>
            </a:r>
            <a:r>
              <a:rPr lang="en-GB" sz="900">
                <a:solidFill>
                  <a:srgbClr val="FFFFFF">
                    <a:lumMod val="65000"/>
                  </a:srgbClr>
                </a:solidFill>
                <a:latin typeface="Arial"/>
              </a:rPr>
              <a:t> a </a:t>
            </a:r>
            <a:r>
              <a:rPr lang="en-GB" sz="900" err="1">
                <a:solidFill>
                  <a:srgbClr val="FFFFFF">
                    <a:lumMod val="65000"/>
                  </a:srgbClr>
                </a:solidFill>
                <a:latin typeface="Arial"/>
              </a:rPr>
              <a:t>discreción</a:t>
            </a:r>
            <a:r>
              <a:rPr lang="en-GB" sz="900">
                <a:solidFill>
                  <a:srgbClr val="FFFFFF">
                    <a:lumMod val="65000"/>
                  </a:srgbClr>
                </a:solidFill>
                <a:latin typeface="Arial"/>
              </a:rPr>
              <a:t> de </a:t>
            </a:r>
            <a:r>
              <a:rPr lang="en-GB" sz="900" err="1">
                <a:solidFill>
                  <a:srgbClr val="FFFFFF">
                    <a:lumMod val="65000"/>
                  </a:srgbClr>
                </a:solidFill>
                <a:latin typeface="Arial"/>
              </a:rPr>
              <a:t>los</a:t>
            </a:r>
            <a:r>
              <a:rPr lang="en-GB" sz="900">
                <a:solidFill>
                  <a:srgbClr val="FFFFFF">
                    <a:lumMod val="65000"/>
                  </a:srgbClr>
                </a:solidFill>
                <a:latin typeface="Arial"/>
              </a:rPr>
              <a:t> pacientes</a:t>
            </a:r>
            <a:r>
              <a:rPr lang="en-GB" sz="900" baseline="30000">
                <a:solidFill>
                  <a:srgbClr val="FFFFFF">
                    <a:lumMod val="65000"/>
                  </a:srgbClr>
                </a:solidFill>
                <a:latin typeface="Arial"/>
              </a:rPr>
              <a:t>1</a:t>
            </a:r>
            <a:r>
              <a:rPr lang="en-GB" sz="900">
                <a:solidFill>
                  <a:srgbClr val="FFFFFF">
                    <a:lumMod val="65000"/>
                  </a:srgbClr>
                </a:solidFill>
                <a:latin typeface="Arial"/>
              </a:rPr>
              <a:t>. *En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se </a:t>
            </a:r>
            <a:r>
              <a:rPr lang="en-GB" sz="900" err="1">
                <a:solidFill>
                  <a:srgbClr val="FFFFFF">
                    <a:lumMod val="65000"/>
                  </a:srgbClr>
                </a:solidFill>
                <a:latin typeface="Arial"/>
              </a:rPr>
              <a:t>utilizó</a:t>
            </a:r>
            <a:r>
              <a:rPr lang="en-GB" sz="900">
                <a:solidFill>
                  <a:srgbClr val="FFFFFF">
                    <a:lumMod val="65000"/>
                  </a:srgbClr>
                </a:solidFill>
                <a:latin typeface="Arial"/>
              </a:rPr>
              <a:t> la población </a:t>
            </a:r>
            <a:r>
              <a:rPr lang="en-GB" sz="900" err="1">
                <a:solidFill>
                  <a:srgbClr val="FFFFFF">
                    <a:lumMod val="65000"/>
                  </a:srgbClr>
                </a:solidFill>
                <a:latin typeface="Arial"/>
              </a:rPr>
              <a:t>mITT</a:t>
            </a:r>
            <a:r>
              <a:rPr lang="en-GB" sz="900">
                <a:solidFill>
                  <a:srgbClr val="FFFFFF">
                    <a:lumMod val="65000"/>
                  </a:srgbClr>
                </a:solidFill>
                <a:latin typeface="Arial"/>
              </a:rPr>
              <a:t> (n=211). Los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debido</a:t>
            </a:r>
            <a:r>
              <a:rPr lang="en-GB" sz="900">
                <a:solidFill>
                  <a:srgbClr val="FFFFFF">
                    <a:lumMod val="65000"/>
                  </a:srgbClr>
                </a:solidFill>
                <a:latin typeface="Arial"/>
              </a:rPr>
              <a:t> a la </a:t>
            </a:r>
            <a:r>
              <a:rPr lang="en-GB" sz="900" err="1">
                <a:solidFill>
                  <a:srgbClr val="FFFFFF">
                    <a:lumMod val="65000"/>
                  </a:srgbClr>
                </a:solidFill>
                <a:latin typeface="Arial"/>
              </a:rPr>
              <a:t>falta</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o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tras</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medicación</a:t>
            </a:r>
            <a:r>
              <a:rPr lang="en-GB" sz="900">
                <a:solidFill>
                  <a:srgbClr val="FFFFFF">
                    <a:lumMod val="65000"/>
                  </a:srgbClr>
                </a:solidFill>
                <a:latin typeface="Arial"/>
              </a:rPr>
              <a:t> de </a:t>
            </a:r>
            <a:r>
              <a:rPr lang="en-GB" sz="900" err="1">
                <a:solidFill>
                  <a:srgbClr val="FFFFFF">
                    <a:lumMod val="65000"/>
                  </a:srgbClr>
                </a:solidFill>
                <a:latin typeface="Arial"/>
              </a:rPr>
              <a:t>rescate</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NRI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categóricos</a:t>
            </a:r>
            <a:r>
              <a:rPr lang="en-GB" sz="900">
                <a:solidFill>
                  <a:srgbClr val="FFFFFF">
                    <a:lumMod val="65000"/>
                  </a:srgbClr>
                </a:solidFill>
                <a:latin typeface="Arial"/>
              </a:rPr>
              <a:t>) o </a:t>
            </a:r>
            <a:r>
              <a:rPr lang="en-GB" sz="900" err="1">
                <a:solidFill>
                  <a:srgbClr val="FFFFFF">
                    <a:lumMod val="65000"/>
                  </a:srgbClr>
                </a:solidFill>
                <a:latin typeface="Arial"/>
              </a:rPr>
              <a:t>valores</a:t>
            </a:r>
            <a:r>
              <a:rPr lang="en-GB" sz="900">
                <a:solidFill>
                  <a:srgbClr val="FFFFFF">
                    <a:lumMod val="65000"/>
                  </a:srgbClr>
                </a:solidFill>
                <a:latin typeface="Arial"/>
              </a:rPr>
              <a:t> basales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continuos</a:t>
            </a:r>
            <a:r>
              <a:rPr lang="en-GB" sz="900">
                <a:solidFill>
                  <a:srgbClr val="FFFFFF">
                    <a:lumMod val="65000"/>
                  </a:srgbClr>
                </a:solidFill>
                <a:latin typeface="Arial"/>
              </a:rPr>
              <a:t>). </a:t>
            </a:r>
            <a:r>
              <a:rPr lang="en-GB" sz="900" err="1">
                <a:solidFill>
                  <a:srgbClr val="FFFFFF">
                    <a:lumMod val="65000"/>
                  </a:srgbClr>
                </a:solidFill>
                <a:latin typeface="Arial"/>
              </a:rPr>
              <a:t>Otros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perdidos</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IM.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variables </a:t>
            </a:r>
            <a:r>
              <a:rPr lang="en-GB" sz="900" err="1">
                <a:solidFill>
                  <a:srgbClr val="FFFFFF">
                    <a:lumMod val="65000"/>
                  </a:srgbClr>
                </a:solidFill>
                <a:latin typeface="Arial"/>
              </a:rPr>
              <a:t>secundarias</a:t>
            </a:r>
            <a:r>
              <a:rPr lang="en-GB" sz="900">
                <a:solidFill>
                  <a:srgbClr val="FFFFFF">
                    <a:lumMod val="65000"/>
                  </a:srgbClr>
                </a:solidFill>
                <a:latin typeface="Arial"/>
              </a:rPr>
              <a:t> no clave, se </a:t>
            </a:r>
            <a:r>
              <a:rPr lang="en-GB" sz="900" err="1">
                <a:solidFill>
                  <a:srgbClr val="FFFFFF">
                    <a:lumMod val="65000"/>
                  </a:srgbClr>
                </a:solidFill>
                <a:latin typeface="Arial"/>
              </a:rPr>
              <a:t>utilizaron</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métodos</a:t>
            </a:r>
            <a:r>
              <a:rPr lang="en-GB" sz="900">
                <a:solidFill>
                  <a:srgbClr val="FFFFFF">
                    <a:lumMod val="65000"/>
                  </a:srgbClr>
                </a:solidFill>
                <a:latin typeface="Arial"/>
              </a:rPr>
              <a:t> MMRM o LOCF para </a:t>
            </a:r>
            <a:r>
              <a:rPr lang="en-GB" sz="900" err="1">
                <a:solidFill>
                  <a:srgbClr val="FFFFFF">
                    <a:lumMod val="65000"/>
                  </a:srgbClr>
                </a:solidFill>
                <a:latin typeface="Arial"/>
              </a:rPr>
              <a:t>tratar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ADhere</a:t>
            </a:r>
            <a:r>
              <a:rPr lang="en-GB" sz="900">
                <a:solidFill>
                  <a:srgbClr val="FFFFFF">
                    <a:lumMod val="65000"/>
                  </a:srgbClr>
                </a:solidFill>
                <a:latin typeface="Arial"/>
              </a:rPr>
              <a:t> (NCT04250337): </a:t>
            </a:r>
            <a:r>
              <a:rPr lang="en-GB" sz="900" err="1">
                <a:solidFill>
                  <a:srgbClr val="FFFFFF">
                    <a:lumMod val="65000"/>
                  </a:srgbClr>
                </a:solidFill>
                <a:latin typeface="Arial"/>
              </a:rPr>
              <a:t>estudio</a:t>
            </a:r>
            <a:r>
              <a:rPr lang="en-GB" sz="900">
                <a:solidFill>
                  <a:srgbClr val="FFFFFF">
                    <a:lumMod val="65000"/>
                  </a:srgbClr>
                </a:solidFill>
                <a:latin typeface="Arial"/>
              </a:rPr>
              <a:t> de </a:t>
            </a:r>
            <a:r>
              <a:rPr lang="en-GB" sz="900" err="1">
                <a:solidFill>
                  <a:srgbClr val="FFFFFF">
                    <a:lumMod val="65000"/>
                  </a:srgbClr>
                </a:solidFill>
                <a:latin typeface="Arial"/>
              </a:rPr>
              <a:t>fase</a:t>
            </a:r>
            <a:r>
              <a:rPr lang="en-GB" sz="900">
                <a:solidFill>
                  <a:srgbClr val="FFFFFF">
                    <a:lumMod val="65000"/>
                  </a:srgbClr>
                </a:solidFill>
                <a:latin typeface="Arial"/>
              </a:rPr>
              <a:t> 3 de </a:t>
            </a:r>
            <a:r>
              <a:rPr lang="en-GB" sz="900" err="1">
                <a:solidFill>
                  <a:srgbClr val="FFFFFF">
                    <a:lumMod val="65000"/>
                  </a:srgbClr>
                </a:solidFill>
                <a:latin typeface="Arial"/>
              </a:rPr>
              <a:t>terapia</a:t>
            </a:r>
            <a:r>
              <a:rPr lang="en-GB" sz="900">
                <a:solidFill>
                  <a:srgbClr val="FFFFFF">
                    <a:lumMod val="65000"/>
                  </a:srgbClr>
                </a:solidFill>
                <a:latin typeface="Arial"/>
              </a:rPr>
              <a:t> </a:t>
            </a:r>
            <a:r>
              <a:rPr lang="en-GB" sz="900" err="1">
                <a:solidFill>
                  <a:srgbClr val="FFFFFF">
                    <a:lumMod val="65000"/>
                  </a:srgbClr>
                </a:solidFill>
                <a:latin typeface="Arial"/>
              </a:rPr>
              <a:t>combinada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que se </a:t>
            </a:r>
            <a:r>
              <a:rPr lang="en-GB" sz="900" err="1">
                <a:solidFill>
                  <a:srgbClr val="FFFFFF">
                    <a:lumMod val="65000"/>
                  </a:srgbClr>
                </a:solidFill>
                <a:latin typeface="Arial"/>
              </a:rPr>
              <a:t>evaluó</a:t>
            </a:r>
            <a:r>
              <a:rPr lang="en-GB" sz="900">
                <a:solidFill>
                  <a:srgbClr val="FFFFFF">
                    <a:lumMod val="65000"/>
                  </a:srgbClr>
                </a:solidFill>
                <a:latin typeface="Arial"/>
              </a:rPr>
              <a:t> la </a:t>
            </a:r>
            <a:r>
              <a:rPr lang="en-GB" sz="900" err="1">
                <a:solidFill>
                  <a:srgbClr val="FFFFFF">
                    <a:lumMod val="65000"/>
                  </a:srgbClr>
                </a:solidFill>
                <a:latin typeface="Arial"/>
              </a:rPr>
              <a:t>eficacia</a:t>
            </a:r>
            <a:r>
              <a:rPr lang="en-GB" sz="900">
                <a:solidFill>
                  <a:srgbClr val="FFFFFF">
                    <a:lumMod val="65000"/>
                  </a:srgbClr>
                </a:solidFill>
                <a:latin typeface="Arial"/>
              </a:rPr>
              <a:t> y la lebrikizumab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combinación</a:t>
            </a:r>
            <a:r>
              <a:rPr lang="en-GB" sz="900">
                <a:solidFill>
                  <a:srgbClr val="FFFFFF">
                    <a:lumMod val="65000"/>
                  </a:srgbClr>
                </a:solidFill>
                <a:latin typeface="Arial"/>
              </a:rPr>
              <a:t> con un </a:t>
            </a:r>
            <a:r>
              <a:rPr lang="en-GB" sz="900" err="1">
                <a:solidFill>
                  <a:srgbClr val="FFFFFF">
                    <a:lumMod val="65000"/>
                  </a:srgbClr>
                </a:solidFill>
                <a:latin typeface="Arial"/>
              </a:rPr>
              <a:t>tratamiento</a:t>
            </a:r>
            <a:r>
              <a:rPr lang="en-GB" sz="900">
                <a:solidFill>
                  <a:srgbClr val="FFFFFF">
                    <a:lumMod val="65000"/>
                  </a:srgbClr>
                </a:solidFill>
                <a:latin typeface="Arial"/>
              </a:rPr>
              <a:t> de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a:t>
            </a:r>
            <a:r>
              <a:rPr lang="en-GB" sz="900" err="1">
                <a:solidFill>
                  <a:srgbClr val="FFFFFF">
                    <a:lumMod val="65000"/>
                  </a:srgbClr>
                </a:solidFill>
                <a:latin typeface="Arial"/>
              </a:rPr>
              <a:t>frente</a:t>
            </a:r>
            <a:r>
              <a:rPr lang="en-GB" sz="900">
                <a:solidFill>
                  <a:srgbClr val="FFFFFF">
                    <a:lumMod val="65000"/>
                  </a:srgbClr>
                </a:solidFill>
                <a:latin typeface="Arial"/>
              </a:rPr>
              <a:t> a un </a:t>
            </a:r>
            <a:r>
              <a:rPr lang="en-GB" sz="900" err="1">
                <a:solidFill>
                  <a:srgbClr val="FFFFFF">
                    <a:lumMod val="65000"/>
                  </a:srgbClr>
                </a:solidFill>
                <a:latin typeface="Arial"/>
              </a:rPr>
              <a:t>tratamiento</a:t>
            </a:r>
            <a:r>
              <a:rPr lang="en-GB" sz="900">
                <a:solidFill>
                  <a:srgbClr val="FFFFFF">
                    <a:lumMod val="65000"/>
                  </a:srgbClr>
                </a:solidFill>
                <a:latin typeface="Arial"/>
              </a:rPr>
              <a:t> de TCS solo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adolescentes</a:t>
            </a:r>
            <a:r>
              <a:rPr lang="en-GB" sz="900">
                <a:solidFill>
                  <a:srgbClr val="FFFFFF">
                    <a:lumMod val="65000"/>
                  </a:srgbClr>
                </a:solidFill>
                <a:latin typeface="Arial"/>
              </a:rPr>
              <a:t> y </a:t>
            </a:r>
            <a:r>
              <a:rPr lang="en-GB" sz="900" err="1">
                <a:solidFill>
                  <a:srgbClr val="FFFFFF">
                    <a:lumMod val="65000"/>
                  </a:srgbClr>
                </a:solidFill>
                <a:latin typeface="Arial"/>
              </a:rPr>
              <a:t>adultos</a:t>
            </a:r>
            <a:r>
              <a:rPr lang="en-GB" sz="900">
                <a:solidFill>
                  <a:srgbClr val="FFFFFF">
                    <a:lumMod val="65000"/>
                  </a:srgbClr>
                </a:solidFill>
                <a:latin typeface="Arial"/>
              </a:rPr>
              <a:t> con DA de </a:t>
            </a:r>
            <a:r>
              <a:rPr lang="en-GB" sz="900" err="1">
                <a:solidFill>
                  <a:srgbClr val="FFFFFF">
                    <a:lumMod val="65000"/>
                  </a:srgbClr>
                </a:solidFill>
                <a:latin typeface="Arial"/>
              </a:rPr>
              <a:t>moderada</a:t>
            </a:r>
            <a:r>
              <a:rPr lang="en-GB" sz="900">
                <a:solidFill>
                  <a:srgbClr val="FFFFFF">
                    <a:lumMod val="65000"/>
                  </a:srgbClr>
                </a:solidFill>
                <a:latin typeface="Arial"/>
              </a:rPr>
              <a:t> a grave</a:t>
            </a:r>
            <a:r>
              <a:rPr lang="en-GB" sz="900" baseline="30000">
                <a:solidFill>
                  <a:srgbClr val="FFFFFF">
                    <a:lumMod val="65000"/>
                  </a:srgbClr>
                </a:solidFill>
                <a:latin typeface="Arial"/>
              </a:rPr>
              <a:t>1</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a:solidFill>
                  <a:srgbClr val="FFFFFF">
                    <a:lumMod val="65000"/>
                  </a:srgbClr>
                </a:solidFill>
                <a:latin typeface="Arial"/>
              </a:rPr>
              <a:t>El EASI </a:t>
            </a:r>
            <a:r>
              <a:rPr lang="en-GB" sz="900" err="1">
                <a:solidFill>
                  <a:srgbClr val="FFFFFF">
                    <a:lumMod val="65000"/>
                  </a:srgbClr>
                </a:solidFill>
                <a:latin typeface="Arial"/>
              </a:rPr>
              <a:t>evalúa</a:t>
            </a:r>
            <a:r>
              <a:rPr lang="en-GB" sz="900">
                <a:solidFill>
                  <a:srgbClr val="FFFFFF">
                    <a:lumMod val="65000"/>
                  </a:srgbClr>
                </a:solidFill>
                <a:latin typeface="Arial"/>
              </a:rPr>
              <a:t> cuatro </a:t>
            </a:r>
            <a:r>
              <a:rPr lang="en-GB" sz="900" err="1">
                <a:solidFill>
                  <a:srgbClr val="FFFFFF">
                    <a:lumMod val="65000"/>
                  </a:srgbClr>
                </a:solidFill>
                <a:latin typeface="Arial"/>
              </a:rPr>
              <a:t>signos</a:t>
            </a:r>
            <a:r>
              <a:rPr lang="en-GB" sz="900">
                <a:solidFill>
                  <a:srgbClr val="FFFFFF">
                    <a:lumMod val="65000"/>
                  </a:srgbClr>
                </a:solidFill>
                <a:latin typeface="Arial"/>
              </a:rPr>
              <a:t> de </a:t>
            </a:r>
            <a:r>
              <a:rPr lang="en-GB" sz="900" err="1">
                <a:solidFill>
                  <a:srgbClr val="FFFFFF">
                    <a:lumMod val="65000"/>
                  </a:srgbClr>
                </a:solidFill>
                <a:latin typeface="Arial"/>
              </a:rPr>
              <a:t>enfermedad</a:t>
            </a:r>
            <a:r>
              <a:rPr lang="en-GB" sz="900">
                <a:solidFill>
                  <a:srgbClr val="FFFFFF">
                    <a:lumMod val="65000"/>
                  </a:srgbClr>
                </a:solidFill>
                <a:latin typeface="Arial"/>
              </a:rPr>
              <a:t> de la DA (</a:t>
            </a:r>
            <a:r>
              <a:rPr lang="en-GB" sz="900" err="1">
                <a:solidFill>
                  <a:srgbClr val="FFFFFF">
                    <a:lumMod val="65000"/>
                  </a:srgbClr>
                </a:solidFill>
                <a:latin typeface="Arial"/>
              </a:rPr>
              <a:t>eritema</a:t>
            </a:r>
            <a:r>
              <a:rPr lang="en-GB" sz="900">
                <a:solidFill>
                  <a:srgbClr val="FFFFFF">
                    <a:lumMod val="65000"/>
                  </a:srgbClr>
                </a:solidFill>
                <a:latin typeface="Arial"/>
              </a:rPr>
              <a:t>, </a:t>
            </a:r>
            <a:r>
              <a:rPr lang="en-GB" sz="900" err="1">
                <a:solidFill>
                  <a:srgbClr val="FFFFFF">
                    <a:lumMod val="65000"/>
                  </a:srgbClr>
                </a:solidFill>
                <a:latin typeface="Arial"/>
              </a:rPr>
              <a:t>papulación</a:t>
            </a:r>
            <a:r>
              <a:rPr lang="en-GB" sz="900">
                <a:solidFill>
                  <a:srgbClr val="FFFFFF">
                    <a:lumMod val="65000"/>
                  </a:srgbClr>
                </a:solidFill>
                <a:latin typeface="Arial"/>
              </a:rPr>
              <a:t> o </a:t>
            </a:r>
            <a:r>
              <a:rPr lang="en-GB" sz="900" err="1">
                <a:solidFill>
                  <a:srgbClr val="FFFFFF">
                    <a:lumMod val="65000"/>
                  </a:srgbClr>
                </a:solidFill>
                <a:latin typeface="Arial"/>
              </a:rPr>
              <a:t>edema</a:t>
            </a:r>
            <a:r>
              <a:rPr lang="en-GB" sz="900">
                <a:solidFill>
                  <a:srgbClr val="FFFFFF">
                    <a:lumMod val="65000"/>
                  </a:srgbClr>
                </a:solidFill>
                <a:latin typeface="Arial"/>
              </a:rPr>
              <a:t>, </a:t>
            </a:r>
            <a:r>
              <a:rPr lang="en-GB" sz="900" err="1">
                <a:solidFill>
                  <a:srgbClr val="FFFFFF">
                    <a:lumMod val="65000"/>
                  </a:srgbClr>
                </a:solidFill>
                <a:latin typeface="Arial"/>
              </a:rPr>
              <a:t>excoriación</a:t>
            </a:r>
            <a:r>
              <a:rPr lang="en-GB" sz="900">
                <a:solidFill>
                  <a:srgbClr val="FFFFFF">
                    <a:lumMod val="65000"/>
                  </a:srgbClr>
                </a:solidFill>
                <a:latin typeface="Arial"/>
              </a:rPr>
              <a:t> y </a:t>
            </a:r>
            <a:r>
              <a:rPr lang="en-GB" sz="900" err="1">
                <a:solidFill>
                  <a:srgbClr val="FFFFFF">
                    <a:lumMod val="65000"/>
                  </a:srgbClr>
                </a:solidFill>
                <a:latin typeface="Arial"/>
              </a:rPr>
              <a:t>liquenificación</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cuatro regiones </a:t>
            </a:r>
            <a:r>
              <a:rPr lang="en-GB" sz="900" err="1">
                <a:solidFill>
                  <a:srgbClr val="FFFFFF">
                    <a:lumMod val="65000"/>
                  </a:srgbClr>
                </a:solidFill>
                <a:latin typeface="Arial"/>
              </a:rPr>
              <a:t>corporales</a:t>
            </a:r>
            <a:r>
              <a:rPr lang="en-GB" sz="900">
                <a:solidFill>
                  <a:srgbClr val="FFFFFF">
                    <a:lumMod val="65000"/>
                  </a:srgbClr>
                </a:solidFill>
                <a:latin typeface="Arial"/>
              </a:rPr>
              <a:t>, con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puntuación</a:t>
            </a:r>
            <a:r>
              <a:rPr lang="en-GB" sz="900">
                <a:solidFill>
                  <a:srgbClr val="FFFFFF">
                    <a:lumMod val="65000"/>
                  </a:srgbClr>
                </a:solidFill>
                <a:latin typeface="Arial"/>
              </a:rPr>
              <a:t> total que </a:t>
            </a:r>
            <a:r>
              <a:rPr lang="en-GB" sz="900" err="1">
                <a:solidFill>
                  <a:srgbClr val="FFFFFF">
                    <a:lumMod val="65000"/>
                  </a:srgbClr>
                </a:solidFill>
                <a:latin typeface="Arial"/>
              </a:rPr>
              <a:t>oscila</a:t>
            </a:r>
            <a:r>
              <a:rPr lang="en-GB" sz="900">
                <a:solidFill>
                  <a:srgbClr val="FFFFFF">
                    <a:lumMod val="65000"/>
                  </a:srgbClr>
                </a:solidFill>
                <a:latin typeface="Arial"/>
              </a:rPr>
              <a:t> entre 0 y 72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valores</a:t>
            </a:r>
            <a:r>
              <a:rPr lang="en-GB" sz="900">
                <a:solidFill>
                  <a:srgbClr val="FFFFFF">
                    <a:lumMod val="65000"/>
                  </a:srgbClr>
                </a:solidFill>
                <a:latin typeface="Arial"/>
              </a:rPr>
              <a:t> </a:t>
            </a:r>
            <a:r>
              <a:rPr lang="en-GB" sz="900" err="1">
                <a:solidFill>
                  <a:srgbClr val="FFFFFF">
                    <a:lumMod val="65000"/>
                  </a:srgbClr>
                </a:solidFill>
                <a:latin typeface="Arial"/>
              </a:rPr>
              <a:t>más</a:t>
            </a:r>
            <a:r>
              <a:rPr lang="en-GB" sz="900">
                <a:solidFill>
                  <a:srgbClr val="FFFFFF">
                    <a:lumMod val="65000"/>
                  </a:srgbClr>
                </a:solidFill>
                <a:latin typeface="Arial"/>
              </a:rPr>
              <a:t> altos indican </a:t>
            </a:r>
            <a:r>
              <a:rPr lang="en-GB" sz="900" err="1">
                <a:solidFill>
                  <a:srgbClr val="FFFFFF">
                    <a:lumMod val="65000"/>
                  </a:srgbClr>
                </a:solidFill>
                <a:latin typeface="Arial"/>
              </a:rPr>
              <a:t>una</a:t>
            </a:r>
            <a:r>
              <a:rPr lang="en-GB" sz="900">
                <a:solidFill>
                  <a:srgbClr val="FFFFFF">
                    <a:lumMod val="65000"/>
                  </a:srgbClr>
                </a:solidFill>
                <a:latin typeface="Arial"/>
              </a:rPr>
              <a:t> mayor </a:t>
            </a:r>
            <a:r>
              <a:rPr lang="en-GB" sz="900" err="1">
                <a:solidFill>
                  <a:srgbClr val="FFFFFF">
                    <a:lumMod val="65000"/>
                  </a:srgbClr>
                </a:solidFill>
                <a:latin typeface="Arial"/>
              </a:rPr>
              <a:t>gravedad</a:t>
            </a:r>
            <a:r>
              <a:rPr lang="en-GB" sz="900">
                <a:solidFill>
                  <a:srgbClr val="FFFFFF">
                    <a:lumMod val="65000"/>
                  </a:srgbClr>
                </a:solidFill>
                <a:latin typeface="Arial"/>
              </a:rPr>
              <a:t> y </a:t>
            </a:r>
            <a:r>
              <a:rPr lang="en-GB" sz="900" err="1">
                <a:solidFill>
                  <a:srgbClr val="FFFFFF">
                    <a:lumMod val="65000"/>
                  </a:srgbClr>
                </a:solidFill>
                <a:latin typeface="Arial"/>
              </a:rPr>
              <a:t>extensión</a:t>
            </a:r>
            <a:r>
              <a:rPr lang="en-GB" sz="900">
                <a:solidFill>
                  <a:srgbClr val="FFFFFF">
                    <a:lumMod val="65000"/>
                  </a:srgbClr>
                </a:solidFill>
                <a:latin typeface="Arial"/>
              </a:rPr>
              <a:t> de la </a:t>
            </a:r>
            <a:r>
              <a:rPr lang="en-GB" sz="900" err="1">
                <a:solidFill>
                  <a:srgbClr val="FFFFFF">
                    <a:lumMod val="65000"/>
                  </a:srgbClr>
                </a:solidFill>
                <a:latin typeface="Arial"/>
              </a:rPr>
              <a:t>enfermedad</a:t>
            </a:r>
            <a:r>
              <a:rPr lang="en-GB" sz="900">
                <a:solidFill>
                  <a:srgbClr val="FFFFFF">
                    <a:lumMod val="65000"/>
                  </a:srgbClr>
                </a:solidFill>
                <a:latin typeface="Arial"/>
              </a:rPr>
              <a:t>). EASI-75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75%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EASI-90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90%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inicial</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err="1">
                <a:solidFill>
                  <a:srgbClr val="FFFFFF">
                    <a:lumMod val="65000"/>
                  </a:srgbClr>
                </a:solidFill>
                <a:latin typeface="Arial"/>
              </a:rPr>
              <a:t>a</a:t>
            </a:r>
            <a:r>
              <a:rPr lang="en-GB" sz="900" err="1">
                <a:solidFill>
                  <a:srgbClr val="FFFFFF">
                    <a:lumMod val="65000"/>
                  </a:srgbClr>
                </a:solidFill>
                <a:latin typeface="Arial"/>
              </a:rPr>
              <a:t>P</a:t>
            </a:r>
            <a:r>
              <a:rPr lang="en-GB" sz="900">
                <a:solidFill>
                  <a:srgbClr val="FFFFFF">
                    <a:lumMod val="65000"/>
                  </a:srgbClr>
                </a:solidFill>
                <a:latin typeface="Arial"/>
              </a:rPr>
              <a:t>&lt;0,001; </a:t>
            </a:r>
            <a:r>
              <a:rPr lang="en-GB" sz="900" baseline="30000" err="1">
                <a:solidFill>
                  <a:srgbClr val="FFFFFF">
                    <a:lumMod val="65000"/>
                  </a:srgbClr>
                </a:solidFill>
                <a:latin typeface="Arial"/>
              </a:rPr>
              <a:t>b</a:t>
            </a:r>
            <a:r>
              <a:rPr lang="en-GB" sz="900" err="1">
                <a:solidFill>
                  <a:srgbClr val="FFFFFF">
                    <a:lumMod val="65000"/>
                  </a:srgbClr>
                </a:solidFill>
                <a:latin typeface="Arial"/>
              </a:rPr>
              <a:t>P</a:t>
            </a:r>
            <a:r>
              <a:rPr lang="en-GB" sz="900">
                <a:solidFill>
                  <a:srgbClr val="FFFFFF">
                    <a:lumMod val="65000"/>
                  </a:srgbClr>
                </a:solidFill>
                <a:latin typeface="Arial"/>
              </a:rPr>
              <a:t>&lt;0,05; </a:t>
            </a:r>
            <a:r>
              <a:rPr lang="en-GB" sz="900" baseline="30000" err="1">
                <a:solidFill>
                  <a:srgbClr val="FFFFFF">
                    <a:lumMod val="65000"/>
                  </a:srgbClr>
                </a:solidFill>
                <a:latin typeface="Arial"/>
              </a:rPr>
              <a:t>c</a:t>
            </a:r>
            <a:r>
              <a:rPr lang="en-GB" sz="900" err="1">
                <a:solidFill>
                  <a:srgbClr val="FFFFFF">
                    <a:lumMod val="65000"/>
                  </a:srgbClr>
                </a:solidFill>
                <a:latin typeface="Arial"/>
              </a:rPr>
              <a:t>P</a:t>
            </a:r>
            <a:r>
              <a:rPr lang="en-GB" sz="900">
                <a:solidFill>
                  <a:srgbClr val="FFFFFF">
                    <a:lumMod val="65000"/>
                  </a:srgbClr>
                </a:solidFill>
                <a:latin typeface="Arial"/>
              </a:rPr>
              <a:t>&lt;0,01; </a:t>
            </a:r>
            <a:r>
              <a:rPr lang="en-GB" sz="900" baseline="30000" err="1">
                <a:solidFill>
                  <a:srgbClr val="FFFFFF">
                    <a:lumMod val="65000"/>
                  </a:srgbClr>
                </a:solidFill>
                <a:latin typeface="Arial"/>
              </a:rPr>
              <a:t>d</a:t>
            </a:r>
            <a:r>
              <a:rPr lang="en-GB" sz="900" err="1">
                <a:solidFill>
                  <a:srgbClr val="FFFFFF">
                    <a:lumMod val="65000"/>
                  </a:srgbClr>
                </a:solidFill>
                <a:latin typeface="Arial"/>
              </a:rPr>
              <a:t>Pacientes</a:t>
            </a:r>
            <a:r>
              <a:rPr lang="en-GB" sz="900">
                <a:solidFill>
                  <a:srgbClr val="FFFFFF">
                    <a:lumMod val="65000"/>
                  </a:srgbClr>
                </a:solidFill>
                <a:latin typeface="Arial"/>
              </a:rPr>
              <a:t> con </a:t>
            </a:r>
            <a:r>
              <a:rPr lang="en-GB" sz="900" err="1">
                <a:solidFill>
                  <a:srgbClr val="FFFFFF">
                    <a:lumMod val="65000"/>
                  </a:srgbClr>
                </a:solidFill>
                <a:latin typeface="Arial"/>
              </a:rPr>
              <a:t>puntuación</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del </a:t>
            </a:r>
            <a:r>
              <a:rPr lang="en-GB" sz="900" err="1">
                <a:solidFill>
                  <a:srgbClr val="FFFFFF">
                    <a:lumMod val="65000"/>
                  </a:srgbClr>
                </a:solidFill>
                <a:latin typeface="Arial"/>
              </a:rPr>
              <a:t>prurito</a:t>
            </a:r>
            <a:r>
              <a:rPr lang="en-GB" sz="900">
                <a:solidFill>
                  <a:srgbClr val="FFFFFF">
                    <a:lumMod val="65000"/>
                  </a:srgbClr>
                </a:solidFill>
                <a:latin typeface="Arial"/>
              </a:rPr>
              <a:t> NRS 4 o mayor.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9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1. Simpson EL, Gooderham M, </a:t>
            </a:r>
            <a:r>
              <a:rPr lang="en-GB" sz="900" err="1">
                <a:solidFill>
                  <a:srgbClr val="FFFFFF">
                    <a:lumMod val="65000"/>
                  </a:srgbClr>
                </a:solidFill>
                <a:latin typeface="Arial"/>
              </a:rPr>
              <a:t>Wollenberg</a:t>
            </a:r>
            <a:r>
              <a:rPr lang="en-GB" sz="900">
                <a:solidFill>
                  <a:srgbClr val="FFFFFF">
                    <a:lumMod val="65000"/>
                  </a:srgbClr>
                </a:solidFill>
                <a:latin typeface="Arial"/>
              </a:rPr>
              <a:t> A, </a:t>
            </a:r>
            <a:r>
              <a:rPr lang="en-GB" sz="900" err="1">
                <a:solidFill>
                  <a:srgbClr val="FFFFFF">
                    <a:lumMod val="65000"/>
                  </a:srgbClr>
                </a:solidFill>
                <a:latin typeface="Arial"/>
              </a:rPr>
              <a:t>Weidinger</a:t>
            </a:r>
            <a:r>
              <a:rPr lang="en-GB" sz="900">
                <a:solidFill>
                  <a:srgbClr val="FFFFFF">
                    <a:lumMod val="65000"/>
                  </a:srgbClr>
                </a:solidFill>
                <a:latin typeface="Arial"/>
              </a:rPr>
              <a:t> S, Armstrong A, </a:t>
            </a:r>
            <a:r>
              <a:rPr lang="en-GB" sz="900" err="1">
                <a:solidFill>
                  <a:srgbClr val="FFFFFF">
                    <a:lumMod val="65000"/>
                  </a:srgbClr>
                </a:solidFill>
                <a:latin typeface="Arial"/>
              </a:rPr>
              <a:t>Soung</a:t>
            </a:r>
            <a:r>
              <a:rPr lang="en-GB" sz="9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900" err="1">
                <a:solidFill>
                  <a:srgbClr val="FFFFFF">
                    <a:lumMod val="65000"/>
                  </a:srgbClr>
                </a:solidFill>
                <a:latin typeface="Arial"/>
              </a:rPr>
              <a:t>ADhere</a:t>
            </a:r>
            <a:r>
              <a:rPr lang="en-GB" sz="900">
                <a:solidFill>
                  <a:srgbClr val="FFFFFF">
                    <a:lumMod val="65000"/>
                  </a:srgbClr>
                </a:solidFill>
                <a:latin typeface="Arial"/>
              </a:rPr>
              <a:t>). JAMA Dermatol. 2023;159(2):182-91; </a:t>
            </a:r>
          </a:p>
        </p:txBody>
      </p:sp>
    </p:spTree>
    <p:extLst>
      <p:ext uri="{BB962C8B-B14F-4D97-AF65-F5344CB8AC3E}">
        <p14:creationId xmlns:p14="http://schemas.microsoft.com/office/powerpoint/2010/main" val="3698421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C03F5-BC14-A7C4-240B-0C040846B5D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3CC6A4D-A3E3-8D3C-5993-E8B40E122999}"/>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pic>
        <p:nvPicPr>
          <p:cNvPr id="7" name="Imagen 6">
            <a:extLst>
              <a:ext uri="{FF2B5EF4-FFF2-40B4-BE49-F238E27FC236}">
                <a16:creationId xmlns:a16="http://schemas.microsoft.com/office/drawing/2014/main" id="{D0745DA9-D79D-176D-BB27-F5F8F3656C50}"/>
              </a:ext>
            </a:extLst>
          </p:cNvPr>
          <p:cNvPicPr>
            <a:picLocks noChangeAspect="1"/>
          </p:cNvPicPr>
          <p:nvPr/>
        </p:nvPicPr>
        <p:blipFill>
          <a:blip r:embed="rId2"/>
          <a:srcRect/>
          <a:stretch/>
        </p:blipFill>
        <p:spPr>
          <a:xfrm>
            <a:off x="2437951" y="1398854"/>
            <a:ext cx="7196177" cy="4698331"/>
          </a:xfrm>
          <a:prstGeom prst="rect">
            <a:avLst/>
          </a:prstGeom>
        </p:spPr>
      </p:pic>
      <p:pic>
        <p:nvPicPr>
          <p:cNvPr id="8" name="Imagen 7" descr="Forma, Rectángulo&#10;&#10;Descripción generada automáticamente">
            <a:extLst>
              <a:ext uri="{FF2B5EF4-FFF2-40B4-BE49-F238E27FC236}">
                <a16:creationId xmlns:a16="http://schemas.microsoft.com/office/drawing/2014/main" id="{1A3C08D7-5729-6B35-DC08-013A8FF48809}"/>
              </a:ext>
            </a:extLst>
          </p:cNvPr>
          <p:cNvPicPr>
            <a:picLocks noChangeAspect="1"/>
          </p:cNvPicPr>
          <p:nvPr/>
        </p:nvPicPr>
        <p:blipFill>
          <a:blip r:embed="rId3"/>
          <a:stretch>
            <a:fillRect/>
          </a:stretch>
        </p:blipFill>
        <p:spPr>
          <a:xfrm>
            <a:off x="1755352" y="1117076"/>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CC3C5D8A-5FA9-1E60-ED37-1E7A360858C2}"/>
              </a:ext>
            </a:extLst>
          </p:cNvPr>
          <p:cNvPicPr>
            <a:picLocks noChangeAspect="1"/>
          </p:cNvPicPr>
          <p:nvPr/>
        </p:nvPicPr>
        <p:blipFill>
          <a:blip r:embed="rId3"/>
          <a:stretch>
            <a:fillRect/>
          </a:stretch>
        </p:blipFill>
        <p:spPr>
          <a:xfrm rot="10800000">
            <a:off x="8932855" y="5138145"/>
            <a:ext cx="1459172" cy="1004676"/>
          </a:xfrm>
          <a:prstGeom prst="rect">
            <a:avLst/>
          </a:prstGeom>
        </p:spPr>
      </p:pic>
      <p:sp>
        <p:nvSpPr>
          <p:cNvPr id="3" name="Marcador de pie de página 76">
            <a:extLst>
              <a:ext uri="{FF2B5EF4-FFF2-40B4-BE49-F238E27FC236}">
                <a16:creationId xmlns:a16="http://schemas.microsoft.com/office/drawing/2014/main" id="{5BC11E38-84F0-E700-8A2D-874F5B88934C}"/>
              </a:ext>
            </a:extLst>
          </p:cNvPr>
          <p:cNvSpPr txBox="1">
            <a:spLocks/>
          </p:cNvSpPr>
          <p:nvPr/>
        </p:nvSpPr>
        <p:spPr>
          <a:xfrm>
            <a:off x="1539490" y="6318503"/>
            <a:ext cx="9247241" cy="3896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800">
                <a:solidFill>
                  <a:srgbClr val="FFFFFF">
                    <a:lumMod val="65000"/>
                  </a:srgbClr>
                </a:solidFill>
                <a:latin typeface="Arial"/>
              </a:rPr>
              <a:t>1. Simpson EL, Gooderham M, </a:t>
            </a:r>
            <a:r>
              <a:rPr lang="en-GB" sz="800" err="1">
                <a:solidFill>
                  <a:srgbClr val="FFFFFF">
                    <a:lumMod val="65000"/>
                  </a:srgbClr>
                </a:solidFill>
                <a:latin typeface="Arial"/>
              </a:rPr>
              <a:t>Wollenberg</a:t>
            </a:r>
            <a:r>
              <a:rPr lang="en-GB" sz="800">
                <a:solidFill>
                  <a:srgbClr val="FFFFFF">
                    <a:lumMod val="65000"/>
                  </a:srgbClr>
                </a:solidFill>
                <a:latin typeface="Arial"/>
              </a:rPr>
              <a:t> A, </a:t>
            </a:r>
            <a:r>
              <a:rPr lang="en-GB" sz="800" err="1">
                <a:solidFill>
                  <a:srgbClr val="FFFFFF">
                    <a:lumMod val="65000"/>
                  </a:srgbClr>
                </a:solidFill>
                <a:latin typeface="Arial"/>
              </a:rPr>
              <a:t>Weidinger</a:t>
            </a:r>
            <a:r>
              <a:rPr lang="en-GB" sz="800">
                <a:solidFill>
                  <a:srgbClr val="FFFFFF">
                    <a:lumMod val="65000"/>
                  </a:srgbClr>
                </a:solidFill>
                <a:latin typeface="Arial"/>
              </a:rPr>
              <a:t> S, Armstrong A, </a:t>
            </a:r>
            <a:r>
              <a:rPr lang="en-GB" sz="800" err="1">
                <a:solidFill>
                  <a:srgbClr val="FFFFFF">
                    <a:lumMod val="65000"/>
                  </a:srgbClr>
                </a:solidFill>
                <a:latin typeface="Arial"/>
              </a:rPr>
              <a:t>Soung</a:t>
            </a:r>
            <a:r>
              <a:rPr lang="en-GB" sz="8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800" err="1">
                <a:solidFill>
                  <a:srgbClr val="FFFFFF">
                    <a:lumMod val="65000"/>
                  </a:srgbClr>
                </a:solidFill>
                <a:latin typeface="Arial"/>
              </a:rPr>
              <a:t>ADhere</a:t>
            </a:r>
            <a:r>
              <a:rPr lang="en-GB" sz="800">
                <a:solidFill>
                  <a:srgbClr val="FFFFFF">
                    <a:lumMod val="65000"/>
                  </a:srgbClr>
                </a:solidFill>
                <a:latin typeface="Arial"/>
              </a:rPr>
              <a:t>). JAMA Dermatol. 2023;159(2):182-91; </a:t>
            </a:r>
          </a:p>
        </p:txBody>
      </p:sp>
    </p:spTree>
    <p:extLst>
      <p:ext uri="{BB962C8B-B14F-4D97-AF65-F5344CB8AC3E}">
        <p14:creationId xmlns:p14="http://schemas.microsoft.com/office/powerpoint/2010/main" val="2070376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A5345-5737-AE3B-CBD8-8C18868ECCF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4C28A1F-6D34-3096-A390-1B1AF1FC3CE4}"/>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sp>
        <p:nvSpPr>
          <p:cNvPr id="3" name="Marcador de pie de página 76">
            <a:extLst>
              <a:ext uri="{FF2B5EF4-FFF2-40B4-BE49-F238E27FC236}">
                <a16:creationId xmlns:a16="http://schemas.microsoft.com/office/drawing/2014/main" id="{DD771612-E446-A400-4C5B-8871F5B598BB}"/>
              </a:ext>
            </a:extLst>
          </p:cNvPr>
          <p:cNvSpPr txBox="1">
            <a:spLocks/>
          </p:cNvSpPr>
          <p:nvPr/>
        </p:nvSpPr>
        <p:spPr>
          <a:xfrm>
            <a:off x="1385888" y="2294467"/>
            <a:ext cx="9247241" cy="366606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DA: dermatitis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EASI: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índice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gravedad</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y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área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eczema; LEBRI: lebrikizumab; LOCF: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observación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realizada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hacia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delante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imputación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múltiple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MMRM: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modelo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mixto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medidas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repetidas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Se </a:t>
            </a:r>
            <a:r>
              <a:rPr lang="en-GB" sz="900" err="1">
                <a:solidFill>
                  <a:srgbClr val="FFFFFF">
                    <a:lumMod val="65000"/>
                  </a:srgbClr>
                </a:solidFill>
                <a:latin typeface="Arial"/>
              </a:rPr>
              <a:t>pidió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abandonar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a:t>
            </a:r>
            <a:r>
              <a:rPr lang="en-GB" sz="900" err="1">
                <a:solidFill>
                  <a:srgbClr val="FFFFFF">
                    <a:lumMod val="65000"/>
                  </a:srgbClr>
                </a:solidFill>
                <a:latin typeface="Arial"/>
              </a:rPr>
              <a:t>tópico</a:t>
            </a:r>
            <a:r>
              <a:rPr lang="en-GB" sz="900">
                <a:solidFill>
                  <a:srgbClr val="FFFFFF">
                    <a:lumMod val="65000"/>
                  </a:srgbClr>
                </a:solidFill>
                <a:latin typeface="Arial"/>
              </a:rPr>
              <a:t> y </a:t>
            </a:r>
            <a:r>
              <a:rPr lang="en-GB" sz="900" err="1">
                <a:solidFill>
                  <a:srgbClr val="FFFFFF">
                    <a:lumMod val="65000"/>
                  </a:srgbClr>
                </a:solidFill>
                <a:latin typeface="Arial"/>
              </a:rPr>
              <a:t>sistémico</a:t>
            </a:r>
            <a:r>
              <a:rPr lang="en-GB" sz="900">
                <a:solidFill>
                  <a:srgbClr val="FFFFFF">
                    <a:lumMod val="65000"/>
                  </a:srgbClr>
                </a:solidFill>
                <a:latin typeface="Arial"/>
              </a:rPr>
              <a:t> al </a:t>
            </a:r>
            <a:r>
              <a:rPr lang="en-GB" sz="900" err="1">
                <a:solidFill>
                  <a:srgbClr val="FFFFFF">
                    <a:lumMod val="65000"/>
                  </a:srgbClr>
                </a:solidFill>
                <a:latin typeface="Arial"/>
              </a:rPr>
              <a:t>menos</a:t>
            </a:r>
            <a:r>
              <a:rPr lang="en-GB" sz="900">
                <a:solidFill>
                  <a:srgbClr val="FFFFFF">
                    <a:lumMod val="65000"/>
                  </a:srgbClr>
                </a:solidFill>
                <a:latin typeface="Arial"/>
              </a:rPr>
              <a:t>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semana</a:t>
            </a:r>
            <a:r>
              <a:rPr lang="en-GB" sz="900">
                <a:solidFill>
                  <a:srgbClr val="FFFFFF">
                    <a:lumMod val="65000"/>
                  </a:srgbClr>
                </a:solidFill>
                <a:latin typeface="Arial"/>
              </a:rPr>
              <a:t> antes de la </a:t>
            </a:r>
            <a:r>
              <a:rPr lang="en-GB" sz="900" err="1">
                <a:solidFill>
                  <a:srgbClr val="FFFFFF">
                    <a:lumMod val="65000"/>
                  </a:srgbClr>
                </a:solidFill>
                <a:latin typeface="Arial"/>
              </a:rPr>
              <a:t>aleatorización</a:t>
            </a:r>
            <a:r>
              <a:rPr lang="en-GB" sz="900">
                <a:solidFill>
                  <a:srgbClr val="FFFFFF">
                    <a:lumMod val="65000"/>
                  </a:srgbClr>
                </a:solidFill>
                <a:latin typeface="Arial"/>
              </a:rPr>
              <a:t>. Se </a:t>
            </a:r>
            <a:r>
              <a:rPr lang="en-GB" sz="900" err="1">
                <a:solidFill>
                  <a:srgbClr val="FFFFFF">
                    <a:lumMod val="65000"/>
                  </a:srgbClr>
                </a:solidFill>
                <a:latin typeface="Arial"/>
              </a:rPr>
              <a:t>indicó</a:t>
            </a:r>
            <a:r>
              <a:rPr lang="en-GB" sz="900">
                <a:solidFill>
                  <a:srgbClr val="FFFFFF">
                    <a:lumMod val="65000"/>
                  </a:srgbClr>
                </a:solidFill>
                <a:latin typeface="Arial"/>
              </a:rPr>
              <a:t> a </a:t>
            </a:r>
            <a:r>
              <a:rPr lang="en-GB" sz="900" err="1">
                <a:solidFill>
                  <a:srgbClr val="FFFFFF">
                    <a:lumMod val="65000"/>
                  </a:srgbClr>
                </a:solidFill>
                <a:latin typeface="Arial"/>
              </a:rPr>
              <a:t>todos</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utilizar</a:t>
            </a:r>
            <a:r>
              <a:rPr lang="en-GB" sz="900">
                <a:solidFill>
                  <a:srgbClr val="FFFFFF">
                    <a:lumMod val="65000"/>
                  </a:srgbClr>
                </a:solidFill>
                <a:latin typeface="Arial"/>
              </a:rPr>
              <a:t>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síntomas</a:t>
            </a:r>
            <a:r>
              <a:rPr lang="en-GB" sz="900">
                <a:solidFill>
                  <a:srgbClr val="FFFFFF">
                    <a:lumMod val="65000"/>
                  </a:srgbClr>
                </a:solidFill>
                <a:latin typeface="Arial"/>
              </a:rPr>
              <a:t> de la DA </a:t>
            </a:r>
            <a:r>
              <a:rPr lang="en-GB" sz="900" err="1">
                <a:solidFill>
                  <a:srgbClr val="FFFFFF">
                    <a:lumMod val="65000"/>
                  </a:srgbClr>
                </a:solidFill>
                <a:latin typeface="Arial"/>
              </a:rPr>
              <a:t>desde</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inicio</a:t>
            </a:r>
            <a:r>
              <a:rPr lang="en-GB" sz="900">
                <a:solidFill>
                  <a:srgbClr val="FFFFFF">
                    <a:lumMod val="65000"/>
                  </a:srgbClr>
                </a:solidFill>
                <a:latin typeface="Arial"/>
              </a:rPr>
              <a:t>. Se </a:t>
            </a:r>
            <a:r>
              <a:rPr lang="en-GB" sz="900" err="1">
                <a:solidFill>
                  <a:srgbClr val="FFFFFF">
                    <a:lumMod val="65000"/>
                  </a:srgbClr>
                </a:solidFill>
                <a:latin typeface="Arial"/>
              </a:rPr>
              <a:t>permitió</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inhibidores</a:t>
            </a:r>
            <a:r>
              <a:rPr lang="en-GB" sz="900">
                <a:solidFill>
                  <a:srgbClr val="FFFFFF">
                    <a:lumMod val="65000"/>
                  </a:srgbClr>
                </a:solidFill>
                <a:latin typeface="Arial"/>
              </a:rPr>
              <a:t> </a:t>
            </a:r>
            <a:r>
              <a:rPr lang="en-GB" sz="900" err="1">
                <a:solidFill>
                  <a:srgbClr val="FFFFFF">
                    <a:lumMod val="65000"/>
                  </a:srgbClr>
                </a:solidFill>
                <a:latin typeface="Arial"/>
              </a:rPr>
              <a:t>tópicos</a:t>
            </a:r>
            <a:r>
              <a:rPr lang="en-GB" sz="900">
                <a:solidFill>
                  <a:srgbClr val="FFFFFF">
                    <a:lumMod val="65000"/>
                  </a:srgbClr>
                </a:solidFill>
                <a:latin typeface="Arial"/>
              </a:rPr>
              <a:t> de la </a:t>
            </a:r>
            <a:r>
              <a:rPr lang="en-GB" sz="900" err="1">
                <a:solidFill>
                  <a:srgbClr val="FFFFFF">
                    <a:lumMod val="65000"/>
                  </a:srgbClr>
                </a:solidFill>
                <a:latin typeface="Arial"/>
              </a:rPr>
              <a:t>calcineurina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zonas </a:t>
            </a:r>
            <a:r>
              <a:rPr lang="en-GB" sz="900" err="1">
                <a:solidFill>
                  <a:srgbClr val="FFFFFF">
                    <a:lumMod val="65000"/>
                  </a:srgbClr>
                </a:solidFill>
                <a:latin typeface="Arial"/>
              </a:rPr>
              <a:t>sensibles</a:t>
            </a:r>
            <a:r>
              <a:rPr lang="en-GB" sz="900">
                <a:solidFill>
                  <a:srgbClr val="FFFFFF">
                    <a:lumMod val="65000"/>
                  </a:srgbClr>
                </a:solidFill>
                <a:latin typeface="Arial"/>
              </a:rPr>
              <a:t> de la </a:t>
            </a:r>
            <a:r>
              <a:rPr lang="en-GB" sz="900" err="1">
                <a:solidFill>
                  <a:srgbClr val="FFFFFF">
                    <a:lumMod val="65000"/>
                  </a:srgbClr>
                </a:solidFill>
                <a:latin typeface="Arial"/>
              </a:rPr>
              <a:t>piel</a:t>
            </a:r>
            <a:r>
              <a:rPr lang="en-GB" sz="900">
                <a:solidFill>
                  <a:srgbClr val="FFFFFF">
                    <a:lumMod val="65000"/>
                  </a:srgbClr>
                </a:solidFill>
                <a:latin typeface="Arial"/>
              </a:rPr>
              <a:t>. Los </a:t>
            </a:r>
            <a:r>
              <a:rPr lang="en-GB" sz="900" err="1">
                <a:solidFill>
                  <a:srgbClr val="FFFFFF">
                    <a:lumMod val="65000"/>
                  </a:srgbClr>
                </a:solidFill>
                <a:latin typeface="Arial"/>
              </a:rPr>
              <a:t>centros</a:t>
            </a:r>
            <a:r>
              <a:rPr lang="en-GB" sz="900">
                <a:solidFill>
                  <a:srgbClr val="FFFFFF">
                    <a:lumMod val="65000"/>
                  </a:srgbClr>
                </a:solidFill>
                <a:latin typeface="Arial"/>
              </a:rPr>
              <a:t> del </a:t>
            </a:r>
            <a:r>
              <a:rPr lang="en-GB" sz="900" err="1">
                <a:solidFill>
                  <a:srgbClr val="FFFFFF">
                    <a:lumMod val="65000"/>
                  </a:srgbClr>
                </a:solidFill>
                <a:latin typeface="Arial"/>
              </a:rPr>
              <a:t>estudio</a:t>
            </a:r>
            <a:r>
              <a:rPr lang="en-GB" sz="900">
                <a:solidFill>
                  <a:srgbClr val="FFFFFF">
                    <a:lumMod val="65000"/>
                  </a:srgbClr>
                </a:solidFill>
                <a:latin typeface="Arial"/>
              </a:rPr>
              <a:t> </a:t>
            </a:r>
            <a:r>
              <a:rPr lang="en-GB" sz="900" err="1">
                <a:solidFill>
                  <a:srgbClr val="FFFFFF">
                    <a:lumMod val="65000"/>
                  </a:srgbClr>
                </a:solidFill>
                <a:latin typeface="Arial"/>
              </a:rPr>
              <a:t>proporcionaron</a:t>
            </a:r>
            <a:r>
              <a:rPr lang="en-GB" sz="900">
                <a:solidFill>
                  <a:srgbClr val="FFFFFF">
                    <a:lumMod val="65000"/>
                  </a:srgbClr>
                </a:solidFill>
                <a:latin typeface="Arial"/>
              </a:rPr>
              <a:t> un TCS de </a:t>
            </a:r>
            <a:r>
              <a:rPr lang="en-GB" sz="900" err="1">
                <a:solidFill>
                  <a:srgbClr val="FFFFFF">
                    <a:lumMod val="65000"/>
                  </a:srgbClr>
                </a:solidFill>
                <a:latin typeface="Arial"/>
              </a:rPr>
              <a:t>potencia</a:t>
            </a:r>
            <a:r>
              <a:rPr lang="en-GB" sz="900">
                <a:solidFill>
                  <a:srgbClr val="FFFFFF">
                    <a:lumMod val="65000"/>
                  </a:srgbClr>
                </a:solidFill>
                <a:latin typeface="Arial"/>
              </a:rPr>
              <a:t> media (</a:t>
            </a:r>
            <a:r>
              <a:rPr lang="en-GB" sz="900" err="1">
                <a:solidFill>
                  <a:srgbClr val="FFFFFF">
                    <a:lumMod val="65000"/>
                  </a:srgbClr>
                </a:solidFill>
                <a:latin typeface="Arial"/>
              </a:rPr>
              <a:t>acetónido</a:t>
            </a:r>
            <a:r>
              <a:rPr lang="en-GB" sz="900">
                <a:solidFill>
                  <a:srgbClr val="FFFFFF">
                    <a:lumMod val="65000"/>
                  </a:srgbClr>
                </a:solidFill>
                <a:latin typeface="Arial"/>
              </a:rPr>
              <a:t> de </a:t>
            </a:r>
            <a:r>
              <a:rPr lang="en-GB" sz="900" err="1">
                <a:solidFill>
                  <a:srgbClr val="FFFFFF">
                    <a:lumMod val="65000"/>
                  </a:srgbClr>
                </a:solidFill>
                <a:latin typeface="Arial"/>
              </a:rPr>
              <a:t>triamcinolona</a:t>
            </a:r>
            <a:r>
              <a:rPr lang="en-GB" sz="900">
                <a:solidFill>
                  <a:srgbClr val="FFFFFF">
                    <a:lumMod val="65000"/>
                  </a:srgbClr>
                </a:solidFill>
                <a:latin typeface="Arial"/>
              </a:rPr>
              <a:t>, crema al 0,1%) y un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t>
            </a:r>
            <a:r>
              <a:rPr lang="en-GB" sz="900" err="1">
                <a:solidFill>
                  <a:srgbClr val="FFFFFF">
                    <a:lumMod val="65000"/>
                  </a:srgbClr>
                </a:solidFill>
                <a:latin typeface="Arial"/>
              </a:rPr>
              <a:t>hidrocortisona</a:t>
            </a:r>
            <a:r>
              <a:rPr lang="en-GB" sz="900">
                <a:solidFill>
                  <a:srgbClr val="FFFFFF">
                    <a:lumMod val="65000"/>
                  </a:srgbClr>
                </a:solidFill>
                <a:latin typeface="Arial"/>
              </a:rPr>
              <a:t>, crema al 1%). Se </a:t>
            </a:r>
            <a:r>
              <a:rPr lang="en-GB" sz="900" err="1">
                <a:solidFill>
                  <a:srgbClr val="FFFFFF">
                    <a:lumMod val="65000"/>
                  </a:srgbClr>
                </a:solidFill>
                <a:latin typeface="Arial"/>
              </a:rPr>
              <a:t>permitió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reducir</a:t>
            </a:r>
            <a:r>
              <a:rPr lang="en-GB" sz="900">
                <a:solidFill>
                  <a:srgbClr val="FFFFFF">
                    <a:lumMod val="65000"/>
                  </a:srgbClr>
                </a:solidFill>
                <a:latin typeface="Arial"/>
              </a:rPr>
              <a:t> o </a:t>
            </a:r>
            <a:r>
              <a:rPr lang="en-GB" sz="900" err="1">
                <a:solidFill>
                  <a:srgbClr val="FFFFFF">
                    <a:lumMod val="65000"/>
                  </a:srgbClr>
                </a:solidFill>
                <a:latin typeface="Arial"/>
              </a:rPr>
              <a:t>interrumpir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TCS </a:t>
            </a:r>
            <a:r>
              <a:rPr lang="en-GB" sz="900" err="1">
                <a:solidFill>
                  <a:srgbClr val="FFFFFF">
                    <a:lumMod val="65000"/>
                  </a:srgbClr>
                </a:solidFill>
                <a:latin typeface="Arial"/>
              </a:rPr>
              <a:t>según</a:t>
            </a:r>
            <a:r>
              <a:rPr lang="en-GB" sz="900">
                <a:solidFill>
                  <a:srgbClr val="FFFFFF">
                    <a:lumMod val="65000"/>
                  </a:srgbClr>
                </a:solidFill>
                <a:latin typeface="Arial"/>
              </a:rPr>
              <a:t> </a:t>
            </a:r>
            <a:r>
              <a:rPr lang="en-GB" sz="900" err="1">
                <a:solidFill>
                  <a:srgbClr val="FFFFFF">
                    <a:lumMod val="65000"/>
                  </a:srgbClr>
                </a:solidFill>
                <a:latin typeface="Arial"/>
              </a:rPr>
              <a:t>fuera</a:t>
            </a:r>
            <a:r>
              <a:rPr lang="en-GB" sz="900">
                <a:solidFill>
                  <a:srgbClr val="FFFFFF">
                    <a:lumMod val="65000"/>
                  </a:srgbClr>
                </a:solidFill>
                <a:latin typeface="Arial"/>
              </a:rPr>
              <a:t> </a:t>
            </a:r>
            <a:r>
              <a:rPr lang="en-GB" sz="900" err="1">
                <a:solidFill>
                  <a:srgbClr val="FFFFFF">
                    <a:lumMod val="65000"/>
                  </a:srgbClr>
                </a:solidFill>
                <a:latin typeface="Arial"/>
              </a:rPr>
              <a:t>necesario</a:t>
            </a:r>
            <a:r>
              <a:rPr lang="en-GB" sz="900">
                <a:solidFill>
                  <a:srgbClr val="FFFFFF">
                    <a:lumMod val="65000"/>
                  </a:srgbClr>
                </a:solidFill>
                <a:latin typeface="Arial"/>
              </a:rPr>
              <a:t>, y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con TCS </a:t>
            </a:r>
            <a:r>
              <a:rPr lang="en-GB" sz="900" err="1">
                <a:solidFill>
                  <a:srgbClr val="FFFFFF">
                    <a:lumMod val="65000"/>
                  </a:srgbClr>
                </a:solidFill>
                <a:latin typeface="Arial"/>
              </a:rPr>
              <a:t>podía</a:t>
            </a:r>
            <a:r>
              <a:rPr lang="en-GB" sz="900">
                <a:solidFill>
                  <a:srgbClr val="FFFFFF">
                    <a:lumMod val="65000"/>
                  </a:srgbClr>
                </a:solidFill>
                <a:latin typeface="Arial"/>
              </a:rPr>
              <a:t> </a:t>
            </a:r>
            <a:r>
              <a:rPr lang="en-GB" sz="900" err="1">
                <a:solidFill>
                  <a:srgbClr val="FFFFFF">
                    <a:lumMod val="65000"/>
                  </a:srgbClr>
                </a:solidFill>
                <a:latin typeface="Arial"/>
              </a:rPr>
              <a:t>reanudarse</a:t>
            </a:r>
            <a:r>
              <a:rPr lang="en-GB" sz="900">
                <a:solidFill>
                  <a:srgbClr val="FFFFFF">
                    <a:lumMod val="65000"/>
                  </a:srgbClr>
                </a:solidFill>
                <a:latin typeface="Arial"/>
              </a:rPr>
              <a:t> a </a:t>
            </a:r>
            <a:r>
              <a:rPr lang="en-GB" sz="900" err="1">
                <a:solidFill>
                  <a:srgbClr val="FFFFFF">
                    <a:lumMod val="65000"/>
                  </a:srgbClr>
                </a:solidFill>
                <a:latin typeface="Arial"/>
              </a:rPr>
              <a:t>discreción</a:t>
            </a:r>
            <a:r>
              <a:rPr lang="en-GB" sz="900">
                <a:solidFill>
                  <a:srgbClr val="FFFFFF">
                    <a:lumMod val="65000"/>
                  </a:srgbClr>
                </a:solidFill>
                <a:latin typeface="Arial"/>
              </a:rPr>
              <a:t> de </a:t>
            </a:r>
            <a:r>
              <a:rPr lang="en-GB" sz="900" err="1">
                <a:solidFill>
                  <a:srgbClr val="FFFFFF">
                    <a:lumMod val="65000"/>
                  </a:srgbClr>
                </a:solidFill>
                <a:latin typeface="Arial"/>
              </a:rPr>
              <a:t>los</a:t>
            </a:r>
            <a:r>
              <a:rPr lang="en-GB" sz="900">
                <a:solidFill>
                  <a:srgbClr val="FFFFFF">
                    <a:lumMod val="65000"/>
                  </a:srgbClr>
                </a:solidFill>
                <a:latin typeface="Arial"/>
              </a:rPr>
              <a:t> pacientes</a:t>
            </a:r>
            <a:r>
              <a:rPr lang="en-GB" sz="900" baseline="30000">
                <a:solidFill>
                  <a:srgbClr val="FFFFFF">
                    <a:lumMod val="65000"/>
                  </a:srgbClr>
                </a:solidFill>
                <a:latin typeface="Arial"/>
              </a:rPr>
              <a:t>1</a:t>
            </a:r>
            <a:r>
              <a:rPr lang="en-GB" sz="900">
                <a:solidFill>
                  <a:srgbClr val="FFFFFF">
                    <a:lumMod val="65000"/>
                  </a:srgbClr>
                </a:solidFill>
                <a:latin typeface="Arial"/>
              </a:rPr>
              <a:t>. *En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se </a:t>
            </a:r>
            <a:r>
              <a:rPr lang="en-GB" sz="900" err="1">
                <a:solidFill>
                  <a:srgbClr val="FFFFFF">
                    <a:lumMod val="65000"/>
                  </a:srgbClr>
                </a:solidFill>
                <a:latin typeface="Arial"/>
              </a:rPr>
              <a:t>utilizó</a:t>
            </a:r>
            <a:r>
              <a:rPr lang="en-GB" sz="900">
                <a:solidFill>
                  <a:srgbClr val="FFFFFF">
                    <a:lumMod val="65000"/>
                  </a:srgbClr>
                </a:solidFill>
                <a:latin typeface="Arial"/>
              </a:rPr>
              <a:t> la población </a:t>
            </a:r>
            <a:r>
              <a:rPr lang="en-GB" sz="900" err="1">
                <a:solidFill>
                  <a:srgbClr val="FFFFFF">
                    <a:lumMod val="65000"/>
                  </a:srgbClr>
                </a:solidFill>
                <a:latin typeface="Arial"/>
              </a:rPr>
              <a:t>mITT</a:t>
            </a:r>
            <a:r>
              <a:rPr lang="en-GB" sz="900">
                <a:solidFill>
                  <a:srgbClr val="FFFFFF">
                    <a:lumMod val="65000"/>
                  </a:srgbClr>
                </a:solidFill>
                <a:latin typeface="Arial"/>
              </a:rPr>
              <a:t> (n=211). Los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debido</a:t>
            </a:r>
            <a:r>
              <a:rPr lang="en-GB" sz="900">
                <a:solidFill>
                  <a:srgbClr val="FFFFFF">
                    <a:lumMod val="65000"/>
                  </a:srgbClr>
                </a:solidFill>
                <a:latin typeface="Arial"/>
              </a:rPr>
              <a:t> a la </a:t>
            </a:r>
            <a:r>
              <a:rPr lang="en-GB" sz="900" err="1">
                <a:solidFill>
                  <a:srgbClr val="FFFFFF">
                    <a:lumMod val="65000"/>
                  </a:srgbClr>
                </a:solidFill>
                <a:latin typeface="Arial"/>
              </a:rPr>
              <a:t>falta</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o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tras</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medicación</a:t>
            </a:r>
            <a:r>
              <a:rPr lang="en-GB" sz="900">
                <a:solidFill>
                  <a:srgbClr val="FFFFFF">
                    <a:lumMod val="65000"/>
                  </a:srgbClr>
                </a:solidFill>
                <a:latin typeface="Arial"/>
              </a:rPr>
              <a:t> de </a:t>
            </a:r>
            <a:r>
              <a:rPr lang="en-GB" sz="900" err="1">
                <a:solidFill>
                  <a:srgbClr val="FFFFFF">
                    <a:lumMod val="65000"/>
                  </a:srgbClr>
                </a:solidFill>
                <a:latin typeface="Arial"/>
              </a:rPr>
              <a:t>rescate</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NRI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categóricos</a:t>
            </a:r>
            <a:r>
              <a:rPr lang="en-GB" sz="900">
                <a:solidFill>
                  <a:srgbClr val="FFFFFF">
                    <a:lumMod val="65000"/>
                  </a:srgbClr>
                </a:solidFill>
                <a:latin typeface="Arial"/>
              </a:rPr>
              <a:t>) o </a:t>
            </a:r>
            <a:r>
              <a:rPr lang="en-GB" sz="900" err="1">
                <a:solidFill>
                  <a:srgbClr val="FFFFFF">
                    <a:lumMod val="65000"/>
                  </a:srgbClr>
                </a:solidFill>
                <a:latin typeface="Arial"/>
              </a:rPr>
              <a:t>valores</a:t>
            </a:r>
            <a:r>
              <a:rPr lang="en-GB" sz="900">
                <a:solidFill>
                  <a:srgbClr val="FFFFFF">
                    <a:lumMod val="65000"/>
                  </a:srgbClr>
                </a:solidFill>
                <a:latin typeface="Arial"/>
              </a:rPr>
              <a:t> basales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continuos</a:t>
            </a:r>
            <a:r>
              <a:rPr lang="en-GB" sz="900">
                <a:solidFill>
                  <a:srgbClr val="FFFFFF">
                    <a:lumMod val="65000"/>
                  </a:srgbClr>
                </a:solidFill>
                <a:latin typeface="Arial"/>
              </a:rPr>
              <a:t>). </a:t>
            </a:r>
            <a:r>
              <a:rPr lang="en-GB" sz="900" err="1">
                <a:solidFill>
                  <a:srgbClr val="FFFFFF">
                    <a:lumMod val="65000"/>
                  </a:srgbClr>
                </a:solidFill>
                <a:latin typeface="Arial"/>
              </a:rPr>
              <a:t>Otros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perdidos</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IM.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variables </a:t>
            </a:r>
            <a:r>
              <a:rPr lang="en-GB" sz="900" err="1">
                <a:solidFill>
                  <a:srgbClr val="FFFFFF">
                    <a:lumMod val="65000"/>
                  </a:srgbClr>
                </a:solidFill>
                <a:latin typeface="Arial"/>
              </a:rPr>
              <a:t>secundarias</a:t>
            </a:r>
            <a:r>
              <a:rPr lang="en-GB" sz="900">
                <a:solidFill>
                  <a:srgbClr val="FFFFFF">
                    <a:lumMod val="65000"/>
                  </a:srgbClr>
                </a:solidFill>
                <a:latin typeface="Arial"/>
              </a:rPr>
              <a:t> no clave, se </a:t>
            </a:r>
            <a:r>
              <a:rPr lang="en-GB" sz="900" err="1">
                <a:solidFill>
                  <a:srgbClr val="FFFFFF">
                    <a:lumMod val="65000"/>
                  </a:srgbClr>
                </a:solidFill>
                <a:latin typeface="Arial"/>
              </a:rPr>
              <a:t>utilizaron</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métodos</a:t>
            </a:r>
            <a:r>
              <a:rPr lang="en-GB" sz="900">
                <a:solidFill>
                  <a:srgbClr val="FFFFFF">
                    <a:lumMod val="65000"/>
                  </a:srgbClr>
                </a:solidFill>
                <a:latin typeface="Arial"/>
              </a:rPr>
              <a:t> MMRM o LOCF para </a:t>
            </a:r>
            <a:r>
              <a:rPr lang="en-GB" sz="900" err="1">
                <a:solidFill>
                  <a:srgbClr val="FFFFFF">
                    <a:lumMod val="65000"/>
                  </a:srgbClr>
                </a:solidFill>
                <a:latin typeface="Arial"/>
              </a:rPr>
              <a:t>tratar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ADhere</a:t>
            </a:r>
            <a:r>
              <a:rPr lang="en-GB" sz="900">
                <a:solidFill>
                  <a:srgbClr val="FFFFFF">
                    <a:lumMod val="65000"/>
                  </a:srgbClr>
                </a:solidFill>
                <a:latin typeface="Arial"/>
              </a:rPr>
              <a:t> (NCT04250337): </a:t>
            </a:r>
            <a:r>
              <a:rPr lang="en-GB" sz="900" err="1">
                <a:solidFill>
                  <a:srgbClr val="FFFFFF">
                    <a:lumMod val="65000"/>
                  </a:srgbClr>
                </a:solidFill>
                <a:latin typeface="Arial"/>
              </a:rPr>
              <a:t>estudio</a:t>
            </a:r>
            <a:r>
              <a:rPr lang="en-GB" sz="900">
                <a:solidFill>
                  <a:srgbClr val="FFFFFF">
                    <a:lumMod val="65000"/>
                  </a:srgbClr>
                </a:solidFill>
                <a:latin typeface="Arial"/>
              </a:rPr>
              <a:t> de </a:t>
            </a:r>
            <a:r>
              <a:rPr lang="en-GB" sz="900" err="1">
                <a:solidFill>
                  <a:srgbClr val="FFFFFF">
                    <a:lumMod val="65000"/>
                  </a:srgbClr>
                </a:solidFill>
                <a:latin typeface="Arial"/>
              </a:rPr>
              <a:t>fase</a:t>
            </a:r>
            <a:r>
              <a:rPr lang="en-GB" sz="900">
                <a:solidFill>
                  <a:srgbClr val="FFFFFF">
                    <a:lumMod val="65000"/>
                  </a:srgbClr>
                </a:solidFill>
                <a:latin typeface="Arial"/>
              </a:rPr>
              <a:t> 3 de </a:t>
            </a:r>
            <a:r>
              <a:rPr lang="en-GB" sz="900" err="1">
                <a:solidFill>
                  <a:srgbClr val="FFFFFF">
                    <a:lumMod val="65000"/>
                  </a:srgbClr>
                </a:solidFill>
                <a:latin typeface="Arial"/>
              </a:rPr>
              <a:t>terapia</a:t>
            </a:r>
            <a:r>
              <a:rPr lang="en-GB" sz="900">
                <a:solidFill>
                  <a:srgbClr val="FFFFFF">
                    <a:lumMod val="65000"/>
                  </a:srgbClr>
                </a:solidFill>
                <a:latin typeface="Arial"/>
              </a:rPr>
              <a:t> </a:t>
            </a:r>
            <a:r>
              <a:rPr lang="en-GB" sz="900" err="1">
                <a:solidFill>
                  <a:srgbClr val="FFFFFF">
                    <a:lumMod val="65000"/>
                  </a:srgbClr>
                </a:solidFill>
                <a:latin typeface="Arial"/>
              </a:rPr>
              <a:t>combinada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que se </a:t>
            </a:r>
            <a:r>
              <a:rPr lang="en-GB" sz="900" err="1">
                <a:solidFill>
                  <a:srgbClr val="FFFFFF">
                    <a:lumMod val="65000"/>
                  </a:srgbClr>
                </a:solidFill>
                <a:latin typeface="Arial"/>
              </a:rPr>
              <a:t>evaluó</a:t>
            </a:r>
            <a:r>
              <a:rPr lang="en-GB" sz="900">
                <a:solidFill>
                  <a:srgbClr val="FFFFFF">
                    <a:lumMod val="65000"/>
                  </a:srgbClr>
                </a:solidFill>
                <a:latin typeface="Arial"/>
              </a:rPr>
              <a:t> la </a:t>
            </a:r>
            <a:r>
              <a:rPr lang="en-GB" sz="900" err="1">
                <a:solidFill>
                  <a:srgbClr val="FFFFFF">
                    <a:lumMod val="65000"/>
                  </a:srgbClr>
                </a:solidFill>
                <a:latin typeface="Arial"/>
              </a:rPr>
              <a:t>eficacia</a:t>
            </a:r>
            <a:r>
              <a:rPr lang="en-GB" sz="900">
                <a:solidFill>
                  <a:srgbClr val="FFFFFF">
                    <a:lumMod val="65000"/>
                  </a:srgbClr>
                </a:solidFill>
                <a:latin typeface="Arial"/>
              </a:rPr>
              <a:t> y la lebrikizumab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combinación</a:t>
            </a:r>
            <a:r>
              <a:rPr lang="en-GB" sz="900">
                <a:solidFill>
                  <a:srgbClr val="FFFFFF">
                    <a:lumMod val="65000"/>
                  </a:srgbClr>
                </a:solidFill>
                <a:latin typeface="Arial"/>
              </a:rPr>
              <a:t> con un </a:t>
            </a:r>
            <a:r>
              <a:rPr lang="en-GB" sz="900" err="1">
                <a:solidFill>
                  <a:srgbClr val="FFFFFF">
                    <a:lumMod val="65000"/>
                  </a:srgbClr>
                </a:solidFill>
                <a:latin typeface="Arial"/>
              </a:rPr>
              <a:t>tratamiento</a:t>
            </a:r>
            <a:r>
              <a:rPr lang="en-GB" sz="900">
                <a:solidFill>
                  <a:srgbClr val="FFFFFF">
                    <a:lumMod val="65000"/>
                  </a:srgbClr>
                </a:solidFill>
                <a:latin typeface="Arial"/>
              </a:rPr>
              <a:t> de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a:t>
            </a:r>
            <a:r>
              <a:rPr lang="en-GB" sz="900" err="1">
                <a:solidFill>
                  <a:srgbClr val="FFFFFF">
                    <a:lumMod val="65000"/>
                  </a:srgbClr>
                </a:solidFill>
                <a:latin typeface="Arial"/>
              </a:rPr>
              <a:t>frente</a:t>
            </a:r>
            <a:r>
              <a:rPr lang="en-GB" sz="900">
                <a:solidFill>
                  <a:srgbClr val="FFFFFF">
                    <a:lumMod val="65000"/>
                  </a:srgbClr>
                </a:solidFill>
                <a:latin typeface="Arial"/>
              </a:rPr>
              <a:t> a un </a:t>
            </a:r>
            <a:r>
              <a:rPr lang="en-GB" sz="900" err="1">
                <a:solidFill>
                  <a:srgbClr val="FFFFFF">
                    <a:lumMod val="65000"/>
                  </a:srgbClr>
                </a:solidFill>
                <a:latin typeface="Arial"/>
              </a:rPr>
              <a:t>tratamiento</a:t>
            </a:r>
            <a:r>
              <a:rPr lang="en-GB" sz="900">
                <a:solidFill>
                  <a:srgbClr val="FFFFFF">
                    <a:lumMod val="65000"/>
                  </a:srgbClr>
                </a:solidFill>
                <a:latin typeface="Arial"/>
              </a:rPr>
              <a:t> de TCS solo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adolescentes</a:t>
            </a:r>
            <a:r>
              <a:rPr lang="en-GB" sz="900">
                <a:solidFill>
                  <a:srgbClr val="FFFFFF">
                    <a:lumMod val="65000"/>
                  </a:srgbClr>
                </a:solidFill>
                <a:latin typeface="Arial"/>
              </a:rPr>
              <a:t> y </a:t>
            </a:r>
            <a:r>
              <a:rPr lang="en-GB" sz="900" err="1">
                <a:solidFill>
                  <a:srgbClr val="FFFFFF">
                    <a:lumMod val="65000"/>
                  </a:srgbClr>
                </a:solidFill>
                <a:latin typeface="Arial"/>
              </a:rPr>
              <a:t>adultos</a:t>
            </a:r>
            <a:r>
              <a:rPr lang="en-GB" sz="900">
                <a:solidFill>
                  <a:srgbClr val="FFFFFF">
                    <a:lumMod val="65000"/>
                  </a:srgbClr>
                </a:solidFill>
                <a:latin typeface="Arial"/>
              </a:rPr>
              <a:t> con DA de </a:t>
            </a:r>
            <a:r>
              <a:rPr lang="en-GB" sz="900" err="1">
                <a:solidFill>
                  <a:srgbClr val="FFFFFF">
                    <a:lumMod val="65000"/>
                  </a:srgbClr>
                </a:solidFill>
                <a:latin typeface="Arial"/>
              </a:rPr>
              <a:t>moderada</a:t>
            </a:r>
            <a:r>
              <a:rPr lang="en-GB" sz="900">
                <a:solidFill>
                  <a:srgbClr val="FFFFFF">
                    <a:lumMod val="65000"/>
                  </a:srgbClr>
                </a:solidFill>
                <a:latin typeface="Arial"/>
              </a:rPr>
              <a:t> a grave</a:t>
            </a:r>
            <a:r>
              <a:rPr lang="en-GB" sz="900" baseline="30000">
                <a:solidFill>
                  <a:srgbClr val="FFFFFF">
                    <a:lumMod val="65000"/>
                  </a:srgbClr>
                </a:solidFill>
                <a:latin typeface="Arial"/>
              </a:rPr>
              <a:t>1</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a:solidFill>
                  <a:srgbClr val="FFFFFF">
                    <a:lumMod val="65000"/>
                  </a:srgbClr>
                </a:solidFill>
                <a:latin typeface="Arial"/>
              </a:rPr>
              <a:t>El EASI </a:t>
            </a:r>
            <a:r>
              <a:rPr lang="en-GB" sz="900" err="1">
                <a:solidFill>
                  <a:srgbClr val="FFFFFF">
                    <a:lumMod val="65000"/>
                  </a:srgbClr>
                </a:solidFill>
                <a:latin typeface="Arial"/>
              </a:rPr>
              <a:t>evalúa</a:t>
            </a:r>
            <a:r>
              <a:rPr lang="en-GB" sz="900">
                <a:solidFill>
                  <a:srgbClr val="FFFFFF">
                    <a:lumMod val="65000"/>
                  </a:srgbClr>
                </a:solidFill>
                <a:latin typeface="Arial"/>
              </a:rPr>
              <a:t> cuatro </a:t>
            </a:r>
            <a:r>
              <a:rPr lang="en-GB" sz="900" err="1">
                <a:solidFill>
                  <a:srgbClr val="FFFFFF">
                    <a:lumMod val="65000"/>
                  </a:srgbClr>
                </a:solidFill>
                <a:latin typeface="Arial"/>
              </a:rPr>
              <a:t>signos</a:t>
            </a:r>
            <a:r>
              <a:rPr lang="en-GB" sz="900">
                <a:solidFill>
                  <a:srgbClr val="FFFFFF">
                    <a:lumMod val="65000"/>
                  </a:srgbClr>
                </a:solidFill>
                <a:latin typeface="Arial"/>
              </a:rPr>
              <a:t> de </a:t>
            </a:r>
            <a:r>
              <a:rPr lang="en-GB" sz="900" err="1">
                <a:solidFill>
                  <a:srgbClr val="FFFFFF">
                    <a:lumMod val="65000"/>
                  </a:srgbClr>
                </a:solidFill>
                <a:latin typeface="Arial"/>
              </a:rPr>
              <a:t>enfermedad</a:t>
            </a:r>
            <a:r>
              <a:rPr lang="en-GB" sz="900">
                <a:solidFill>
                  <a:srgbClr val="FFFFFF">
                    <a:lumMod val="65000"/>
                  </a:srgbClr>
                </a:solidFill>
                <a:latin typeface="Arial"/>
              </a:rPr>
              <a:t> de la DA (</a:t>
            </a:r>
            <a:r>
              <a:rPr lang="en-GB" sz="900" err="1">
                <a:solidFill>
                  <a:srgbClr val="FFFFFF">
                    <a:lumMod val="65000"/>
                  </a:srgbClr>
                </a:solidFill>
                <a:latin typeface="Arial"/>
              </a:rPr>
              <a:t>eritema</a:t>
            </a:r>
            <a:r>
              <a:rPr lang="en-GB" sz="900">
                <a:solidFill>
                  <a:srgbClr val="FFFFFF">
                    <a:lumMod val="65000"/>
                  </a:srgbClr>
                </a:solidFill>
                <a:latin typeface="Arial"/>
              </a:rPr>
              <a:t>, </a:t>
            </a:r>
            <a:r>
              <a:rPr lang="en-GB" sz="900" err="1">
                <a:solidFill>
                  <a:srgbClr val="FFFFFF">
                    <a:lumMod val="65000"/>
                  </a:srgbClr>
                </a:solidFill>
                <a:latin typeface="Arial"/>
              </a:rPr>
              <a:t>papulación</a:t>
            </a:r>
            <a:r>
              <a:rPr lang="en-GB" sz="900">
                <a:solidFill>
                  <a:srgbClr val="FFFFFF">
                    <a:lumMod val="65000"/>
                  </a:srgbClr>
                </a:solidFill>
                <a:latin typeface="Arial"/>
              </a:rPr>
              <a:t> o </a:t>
            </a:r>
            <a:r>
              <a:rPr lang="en-GB" sz="900" err="1">
                <a:solidFill>
                  <a:srgbClr val="FFFFFF">
                    <a:lumMod val="65000"/>
                  </a:srgbClr>
                </a:solidFill>
                <a:latin typeface="Arial"/>
              </a:rPr>
              <a:t>edema</a:t>
            </a:r>
            <a:r>
              <a:rPr lang="en-GB" sz="900">
                <a:solidFill>
                  <a:srgbClr val="FFFFFF">
                    <a:lumMod val="65000"/>
                  </a:srgbClr>
                </a:solidFill>
                <a:latin typeface="Arial"/>
              </a:rPr>
              <a:t>, </a:t>
            </a:r>
            <a:r>
              <a:rPr lang="en-GB" sz="900" err="1">
                <a:solidFill>
                  <a:srgbClr val="FFFFFF">
                    <a:lumMod val="65000"/>
                  </a:srgbClr>
                </a:solidFill>
                <a:latin typeface="Arial"/>
              </a:rPr>
              <a:t>excoriación</a:t>
            </a:r>
            <a:r>
              <a:rPr lang="en-GB" sz="900">
                <a:solidFill>
                  <a:srgbClr val="FFFFFF">
                    <a:lumMod val="65000"/>
                  </a:srgbClr>
                </a:solidFill>
                <a:latin typeface="Arial"/>
              </a:rPr>
              <a:t> y </a:t>
            </a:r>
            <a:r>
              <a:rPr lang="en-GB" sz="900" err="1">
                <a:solidFill>
                  <a:srgbClr val="FFFFFF">
                    <a:lumMod val="65000"/>
                  </a:srgbClr>
                </a:solidFill>
                <a:latin typeface="Arial"/>
              </a:rPr>
              <a:t>liquenificación</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cuatro regiones </a:t>
            </a:r>
            <a:r>
              <a:rPr lang="en-GB" sz="900" err="1">
                <a:solidFill>
                  <a:srgbClr val="FFFFFF">
                    <a:lumMod val="65000"/>
                  </a:srgbClr>
                </a:solidFill>
                <a:latin typeface="Arial"/>
              </a:rPr>
              <a:t>corporales</a:t>
            </a:r>
            <a:r>
              <a:rPr lang="en-GB" sz="900">
                <a:solidFill>
                  <a:srgbClr val="FFFFFF">
                    <a:lumMod val="65000"/>
                  </a:srgbClr>
                </a:solidFill>
                <a:latin typeface="Arial"/>
              </a:rPr>
              <a:t>, con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puntuación</a:t>
            </a:r>
            <a:r>
              <a:rPr lang="en-GB" sz="900">
                <a:solidFill>
                  <a:srgbClr val="FFFFFF">
                    <a:lumMod val="65000"/>
                  </a:srgbClr>
                </a:solidFill>
                <a:latin typeface="Arial"/>
              </a:rPr>
              <a:t> total que </a:t>
            </a:r>
            <a:r>
              <a:rPr lang="en-GB" sz="900" err="1">
                <a:solidFill>
                  <a:srgbClr val="FFFFFF">
                    <a:lumMod val="65000"/>
                  </a:srgbClr>
                </a:solidFill>
                <a:latin typeface="Arial"/>
              </a:rPr>
              <a:t>oscila</a:t>
            </a:r>
            <a:r>
              <a:rPr lang="en-GB" sz="900">
                <a:solidFill>
                  <a:srgbClr val="FFFFFF">
                    <a:lumMod val="65000"/>
                  </a:srgbClr>
                </a:solidFill>
                <a:latin typeface="Arial"/>
              </a:rPr>
              <a:t> entre 0 y 72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valores</a:t>
            </a:r>
            <a:r>
              <a:rPr lang="en-GB" sz="900">
                <a:solidFill>
                  <a:srgbClr val="FFFFFF">
                    <a:lumMod val="65000"/>
                  </a:srgbClr>
                </a:solidFill>
                <a:latin typeface="Arial"/>
              </a:rPr>
              <a:t> </a:t>
            </a:r>
            <a:r>
              <a:rPr lang="en-GB" sz="900" err="1">
                <a:solidFill>
                  <a:srgbClr val="FFFFFF">
                    <a:lumMod val="65000"/>
                  </a:srgbClr>
                </a:solidFill>
                <a:latin typeface="Arial"/>
              </a:rPr>
              <a:t>más</a:t>
            </a:r>
            <a:r>
              <a:rPr lang="en-GB" sz="900">
                <a:solidFill>
                  <a:srgbClr val="FFFFFF">
                    <a:lumMod val="65000"/>
                  </a:srgbClr>
                </a:solidFill>
                <a:latin typeface="Arial"/>
              </a:rPr>
              <a:t> altos indican </a:t>
            </a:r>
            <a:r>
              <a:rPr lang="en-GB" sz="900" err="1">
                <a:solidFill>
                  <a:srgbClr val="FFFFFF">
                    <a:lumMod val="65000"/>
                  </a:srgbClr>
                </a:solidFill>
                <a:latin typeface="Arial"/>
              </a:rPr>
              <a:t>una</a:t>
            </a:r>
            <a:r>
              <a:rPr lang="en-GB" sz="900">
                <a:solidFill>
                  <a:srgbClr val="FFFFFF">
                    <a:lumMod val="65000"/>
                  </a:srgbClr>
                </a:solidFill>
                <a:latin typeface="Arial"/>
              </a:rPr>
              <a:t> mayor </a:t>
            </a:r>
            <a:r>
              <a:rPr lang="en-GB" sz="900" err="1">
                <a:solidFill>
                  <a:srgbClr val="FFFFFF">
                    <a:lumMod val="65000"/>
                  </a:srgbClr>
                </a:solidFill>
                <a:latin typeface="Arial"/>
              </a:rPr>
              <a:t>gravedad</a:t>
            </a:r>
            <a:r>
              <a:rPr lang="en-GB" sz="900">
                <a:solidFill>
                  <a:srgbClr val="FFFFFF">
                    <a:lumMod val="65000"/>
                  </a:srgbClr>
                </a:solidFill>
                <a:latin typeface="Arial"/>
              </a:rPr>
              <a:t> y </a:t>
            </a:r>
            <a:r>
              <a:rPr lang="en-GB" sz="900" err="1">
                <a:solidFill>
                  <a:srgbClr val="FFFFFF">
                    <a:lumMod val="65000"/>
                  </a:srgbClr>
                </a:solidFill>
                <a:latin typeface="Arial"/>
              </a:rPr>
              <a:t>extensión</a:t>
            </a:r>
            <a:r>
              <a:rPr lang="en-GB" sz="900">
                <a:solidFill>
                  <a:srgbClr val="FFFFFF">
                    <a:lumMod val="65000"/>
                  </a:srgbClr>
                </a:solidFill>
                <a:latin typeface="Arial"/>
              </a:rPr>
              <a:t> de la </a:t>
            </a:r>
            <a:r>
              <a:rPr lang="en-GB" sz="900" err="1">
                <a:solidFill>
                  <a:srgbClr val="FFFFFF">
                    <a:lumMod val="65000"/>
                  </a:srgbClr>
                </a:solidFill>
                <a:latin typeface="Arial"/>
              </a:rPr>
              <a:t>enfermedad</a:t>
            </a:r>
            <a:r>
              <a:rPr lang="en-GB" sz="900">
                <a:solidFill>
                  <a:srgbClr val="FFFFFF">
                    <a:lumMod val="65000"/>
                  </a:srgbClr>
                </a:solidFill>
                <a:latin typeface="Arial"/>
              </a:rPr>
              <a:t>). EASI-75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75%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EASI-90 indica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mejoría</a:t>
            </a:r>
            <a:r>
              <a:rPr lang="en-GB" sz="900">
                <a:solidFill>
                  <a:srgbClr val="FFFFFF">
                    <a:lumMod val="65000"/>
                  </a:srgbClr>
                </a:solidFill>
                <a:latin typeface="Arial"/>
              </a:rPr>
              <a:t> del 90% </a:t>
            </a:r>
            <a:r>
              <a:rPr lang="en-GB" sz="900" err="1">
                <a:solidFill>
                  <a:srgbClr val="FFFFFF">
                    <a:lumMod val="65000"/>
                  </a:srgbClr>
                </a:solidFill>
                <a:latin typeface="Arial"/>
              </a:rPr>
              <a:t>en</a:t>
            </a:r>
            <a:r>
              <a:rPr lang="en-GB" sz="900">
                <a:solidFill>
                  <a:srgbClr val="FFFFFF">
                    <a:lumMod val="65000"/>
                  </a:srgbClr>
                </a:solidFill>
                <a:latin typeface="Arial"/>
              </a:rPr>
              <a:t> la </a:t>
            </a:r>
            <a:r>
              <a:rPr lang="en-GB" sz="900" err="1">
                <a:solidFill>
                  <a:srgbClr val="FFFFFF">
                    <a:lumMod val="65000"/>
                  </a:srgbClr>
                </a:solidFill>
                <a:latin typeface="Arial"/>
              </a:rPr>
              <a:t>puntuación</a:t>
            </a:r>
            <a:r>
              <a:rPr lang="en-GB" sz="900">
                <a:solidFill>
                  <a:srgbClr val="FFFFFF">
                    <a:lumMod val="65000"/>
                  </a:srgbClr>
                </a:solidFill>
                <a:latin typeface="Arial"/>
              </a:rPr>
              <a:t> del EASI con </a:t>
            </a:r>
            <a:r>
              <a:rPr lang="en-GB" sz="900" err="1">
                <a:solidFill>
                  <a:srgbClr val="FFFFFF">
                    <a:lumMod val="65000"/>
                  </a:srgbClr>
                </a:solidFill>
                <a:latin typeface="Arial"/>
              </a:rPr>
              <a:t>respecto</a:t>
            </a:r>
            <a:r>
              <a:rPr lang="en-GB" sz="900">
                <a:solidFill>
                  <a:srgbClr val="FFFFFF">
                    <a:lumMod val="65000"/>
                  </a:srgbClr>
                </a:solidFill>
                <a:latin typeface="Arial"/>
              </a:rPr>
              <a:t> al </a:t>
            </a:r>
            <a:r>
              <a:rPr lang="en-GB" sz="900" err="1">
                <a:solidFill>
                  <a:srgbClr val="FFFFFF">
                    <a:lumMod val="65000"/>
                  </a:srgbClr>
                </a:solidFill>
                <a:latin typeface="Arial"/>
              </a:rPr>
              <a:t>valor</a:t>
            </a:r>
            <a:r>
              <a:rPr lang="en-GB" sz="900">
                <a:solidFill>
                  <a:srgbClr val="FFFFFF">
                    <a:lumMod val="65000"/>
                  </a:srgbClr>
                </a:solidFill>
                <a:latin typeface="Arial"/>
              </a:rPr>
              <a:t> inicial</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err="1">
                <a:solidFill>
                  <a:srgbClr val="FFFFFF">
                    <a:lumMod val="65000"/>
                  </a:srgbClr>
                </a:solidFill>
                <a:latin typeface="Arial"/>
              </a:rPr>
              <a:t>a</a:t>
            </a:r>
            <a:r>
              <a:rPr lang="en-GB" sz="900" err="1">
                <a:solidFill>
                  <a:srgbClr val="FFFFFF">
                    <a:lumMod val="65000"/>
                  </a:srgbClr>
                </a:solidFill>
                <a:latin typeface="Arial"/>
              </a:rPr>
              <a:t>P</a:t>
            </a:r>
            <a:r>
              <a:rPr lang="en-GB" sz="900">
                <a:solidFill>
                  <a:srgbClr val="FFFFFF">
                    <a:lumMod val="65000"/>
                  </a:srgbClr>
                </a:solidFill>
                <a:latin typeface="Arial"/>
              </a:rPr>
              <a:t>&lt;0,001; </a:t>
            </a:r>
            <a:r>
              <a:rPr lang="en-GB" sz="900" baseline="30000" err="1">
                <a:solidFill>
                  <a:srgbClr val="FFFFFF">
                    <a:lumMod val="65000"/>
                  </a:srgbClr>
                </a:solidFill>
                <a:latin typeface="Arial"/>
              </a:rPr>
              <a:t>b</a:t>
            </a:r>
            <a:r>
              <a:rPr lang="en-GB" sz="900" err="1">
                <a:solidFill>
                  <a:srgbClr val="FFFFFF">
                    <a:lumMod val="65000"/>
                  </a:srgbClr>
                </a:solidFill>
                <a:latin typeface="Arial"/>
              </a:rPr>
              <a:t>P</a:t>
            </a:r>
            <a:r>
              <a:rPr lang="en-GB" sz="900">
                <a:solidFill>
                  <a:srgbClr val="FFFFFF">
                    <a:lumMod val="65000"/>
                  </a:srgbClr>
                </a:solidFill>
                <a:latin typeface="Arial"/>
              </a:rPr>
              <a:t>&lt;0,05; </a:t>
            </a:r>
            <a:r>
              <a:rPr lang="en-GB" sz="900" baseline="30000" err="1">
                <a:solidFill>
                  <a:srgbClr val="FFFFFF">
                    <a:lumMod val="65000"/>
                  </a:srgbClr>
                </a:solidFill>
                <a:latin typeface="Arial"/>
              </a:rPr>
              <a:t>c</a:t>
            </a:r>
            <a:r>
              <a:rPr lang="en-GB" sz="900" err="1">
                <a:solidFill>
                  <a:srgbClr val="FFFFFF">
                    <a:lumMod val="65000"/>
                  </a:srgbClr>
                </a:solidFill>
                <a:latin typeface="Arial"/>
              </a:rPr>
              <a:t>P</a:t>
            </a:r>
            <a:r>
              <a:rPr lang="en-GB" sz="900">
                <a:solidFill>
                  <a:srgbClr val="FFFFFF">
                    <a:lumMod val="65000"/>
                  </a:srgbClr>
                </a:solidFill>
                <a:latin typeface="Arial"/>
              </a:rPr>
              <a:t>&lt;0,01; </a:t>
            </a:r>
            <a:r>
              <a:rPr lang="en-GB" sz="900" baseline="30000" err="1">
                <a:solidFill>
                  <a:srgbClr val="FFFFFF">
                    <a:lumMod val="65000"/>
                  </a:srgbClr>
                </a:solidFill>
                <a:latin typeface="Arial"/>
              </a:rPr>
              <a:t>d</a:t>
            </a:r>
            <a:r>
              <a:rPr lang="en-GB" sz="900" err="1">
                <a:solidFill>
                  <a:srgbClr val="FFFFFF">
                    <a:lumMod val="65000"/>
                  </a:srgbClr>
                </a:solidFill>
                <a:latin typeface="Arial"/>
              </a:rPr>
              <a:t>Pacientes</a:t>
            </a:r>
            <a:r>
              <a:rPr lang="en-GB" sz="900">
                <a:solidFill>
                  <a:srgbClr val="FFFFFF">
                    <a:lumMod val="65000"/>
                  </a:srgbClr>
                </a:solidFill>
                <a:latin typeface="Arial"/>
              </a:rPr>
              <a:t> con </a:t>
            </a:r>
            <a:r>
              <a:rPr lang="en-GB" sz="900" err="1">
                <a:solidFill>
                  <a:srgbClr val="FFFFFF">
                    <a:lumMod val="65000"/>
                  </a:srgbClr>
                </a:solidFill>
                <a:latin typeface="Arial"/>
              </a:rPr>
              <a:t>puntuación</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del </a:t>
            </a:r>
            <a:r>
              <a:rPr lang="en-GB" sz="900" err="1">
                <a:solidFill>
                  <a:srgbClr val="FFFFFF">
                    <a:lumMod val="65000"/>
                  </a:srgbClr>
                </a:solidFill>
                <a:latin typeface="Arial"/>
              </a:rPr>
              <a:t>prurito</a:t>
            </a:r>
            <a:r>
              <a:rPr lang="en-GB" sz="900">
                <a:solidFill>
                  <a:srgbClr val="FFFFFF">
                    <a:lumMod val="65000"/>
                  </a:srgbClr>
                </a:solidFill>
                <a:latin typeface="Arial"/>
              </a:rPr>
              <a:t> NRS 4 o mayor.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9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1. Simpson EL, Gooderham M, </a:t>
            </a:r>
            <a:r>
              <a:rPr lang="en-GB" sz="900" err="1">
                <a:solidFill>
                  <a:srgbClr val="FFFFFF">
                    <a:lumMod val="65000"/>
                  </a:srgbClr>
                </a:solidFill>
                <a:latin typeface="Arial"/>
              </a:rPr>
              <a:t>Wollenberg</a:t>
            </a:r>
            <a:r>
              <a:rPr lang="en-GB" sz="900">
                <a:solidFill>
                  <a:srgbClr val="FFFFFF">
                    <a:lumMod val="65000"/>
                  </a:srgbClr>
                </a:solidFill>
                <a:latin typeface="Arial"/>
              </a:rPr>
              <a:t> A, </a:t>
            </a:r>
            <a:r>
              <a:rPr lang="en-GB" sz="900" err="1">
                <a:solidFill>
                  <a:srgbClr val="FFFFFF">
                    <a:lumMod val="65000"/>
                  </a:srgbClr>
                </a:solidFill>
                <a:latin typeface="Arial"/>
              </a:rPr>
              <a:t>Weidinger</a:t>
            </a:r>
            <a:r>
              <a:rPr lang="en-GB" sz="900">
                <a:solidFill>
                  <a:srgbClr val="FFFFFF">
                    <a:lumMod val="65000"/>
                  </a:srgbClr>
                </a:solidFill>
                <a:latin typeface="Arial"/>
              </a:rPr>
              <a:t> S, Armstrong A, </a:t>
            </a:r>
            <a:r>
              <a:rPr lang="en-GB" sz="900" err="1">
                <a:solidFill>
                  <a:srgbClr val="FFFFFF">
                    <a:lumMod val="65000"/>
                  </a:srgbClr>
                </a:solidFill>
                <a:latin typeface="Arial"/>
              </a:rPr>
              <a:t>Soung</a:t>
            </a:r>
            <a:r>
              <a:rPr lang="en-GB" sz="9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900" err="1">
                <a:solidFill>
                  <a:srgbClr val="FFFFFF">
                    <a:lumMod val="65000"/>
                  </a:srgbClr>
                </a:solidFill>
                <a:latin typeface="Arial"/>
              </a:rPr>
              <a:t>ADhere</a:t>
            </a:r>
            <a:r>
              <a:rPr lang="en-GB" sz="900">
                <a:solidFill>
                  <a:srgbClr val="FFFFFF">
                    <a:lumMod val="65000"/>
                  </a:srgbClr>
                </a:solidFill>
                <a:latin typeface="Arial"/>
              </a:rPr>
              <a:t>). JAMA Dermatol. 2023;159(2):182-91; </a:t>
            </a:r>
          </a:p>
        </p:txBody>
      </p:sp>
    </p:spTree>
    <p:extLst>
      <p:ext uri="{BB962C8B-B14F-4D97-AF65-F5344CB8AC3E}">
        <p14:creationId xmlns:p14="http://schemas.microsoft.com/office/powerpoint/2010/main" val="6223040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AE42-C313-EB39-D699-8E739B75140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19EAD9-133B-F9E8-B0A2-88ED3BE1B353}"/>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pic>
        <p:nvPicPr>
          <p:cNvPr id="7" name="Imagen 6">
            <a:extLst>
              <a:ext uri="{FF2B5EF4-FFF2-40B4-BE49-F238E27FC236}">
                <a16:creationId xmlns:a16="http://schemas.microsoft.com/office/drawing/2014/main" id="{D6FB32B6-04EA-3E1C-8330-27F36FB385EA}"/>
              </a:ext>
            </a:extLst>
          </p:cNvPr>
          <p:cNvPicPr>
            <a:picLocks noChangeAspect="1"/>
          </p:cNvPicPr>
          <p:nvPr/>
        </p:nvPicPr>
        <p:blipFill>
          <a:blip r:embed="rId2"/>
          <a:srcRect/>
          <a:stretch/>
        </p:blipFill>
        <p:spPr>
          <a:xfrm>
            <a:off x="2459191" y="1398854"/>
            <a:ext cx="7153697" cy="4698331"/>
          </a:xfrm>
          <a:prstGeom prst="rect">
            <a:avLst/>
          </a:prstGeom>
        </p:spPr>
      </p:pic>
      <p:pic>
        <p:nvPicPr>
          <p:cNvPr id="8" name="Imagen 7" descr="Forma, Rectángulo&#10;&#10;Descripción generada automáticamente">
            <a:extLst>
              <a:ext uri="{FF2B5EF4-FFF2-40B4-BE49-F238E27FC236}">
                <a16:creationId xmlns:a16="http://schemas.microsoft.com/office/drawing/2014/main" id="{1CA87A1F-8C0F-206C-DC14-DB14792E07E9}"/>
              </a:ext>
            </a:extLst>
          </p:cNvPr>
          <p:cNvPicPr>
            <a:picLocks noChangeAspect="1"/>
          </p:cNvPicPr>
          <p:nvPr/>
        </p:nvPicPr>
        <p:blipFill>
          <a:blip r:embed="rId3"/>
          <a:stretch>
            <a:fillRect/>
          </a:stretch>
        </p:blipFill>
        <p:spPr>
          <a:xfrm>
            <a:off x="1755352" y="1117076"/>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E86EF7F2-C2EB-A28B-C382-C82A481A0A37}"/>
              </a:ext>
            </a:extLst>
          </p:cNvPr>
          <p:cNvPicPr>
            <a:picLocks noChangeAspect="1"/>
          </p:cNvPicPr>
          <p:nvPr/>
        </p:nvPicPr>
        <p:blipFill>
          <a:blip r:embed="rId3"/>
          <a:stretch>
            <a:fillRect/>
          </a:stretch>
        </p:blipFill>
        <p:spPr>
          <a:xfrm rot="10800000">
            <a:off x="8932855" y="5138145"/>
            <a:ext cx="1459172" cy="1004676"/>
          </a:xfrm>
          <a:prstGeom prst="rect">
            <a:avLst/>
          </a:prstGeom>
        </p:spPr>
      </p:pic>
      <p:sp>
        <p:nvSpPr>
          <p:cNvPr id="3" name="Marcador de pie de página 76">
            <a:extLst>
              <a:ext uri="{FF2B5EF4-FFF2-40B4-BE49-F238E27FC236}">
                <a16:creationId xmlns:a16="http://schemas.microsoft.com/office/drawing/2014/main" id="{57CA988A-9AA2-8B84-F5C0-751EC1E2B810}"/>
              </a:ext>
            </a:extLst>
          </p:cNvPr>
          <p:cNvSpPr txBox="1">
            <a:spLocks/>
          </p:cNvSpPr>
          <p:nvPr/>
        </p:nvSpPr>
        <p:spPr>
          <a:xfrm>
            <a:off x="1539490" y="6318503"/>
            <a:ext cx="9247241" cy="3896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800">
                <a:solidFill>
                  <a:srgbClr val="FFFFFF">
                    <a:lumMod val="65000"/>
                  </a:srgbClr>
                </a:solidFill>
                <a:latin typeface="Arial"/>
              </a:rPr>
              <a:t>1. Simpson EL, Gooderham M, </a:t>
            </a:r>
            <a:r>
              <a:rPr lang="en-GB" sz="800" err="1">
                <a:solidFill>
                  <a:srgbClr val="FFFFFF">
                    <a:lumMod val="65000"/>
                  </a:srgbClr>
                </a:solidFill>
                <a:latin typeface="Arial"/>
              </a:rPr>
              <a:t>Wollenberg</a:t>
            </a:r>
            <a:r>
              <a:rPr lang="en-GB" sz="800">
                <a:solidFill>
                  <a:srgbClr val="FFFFFF">
                    <a:lumMod val="65000"/>
                  </a:srgbClr>
                </a:solidFill>
                <a:latin typeface="Arial"/>
              </a:rPr>
              <a:t> A, </a:t>
            </a:r>
            <a:r>
              <a:rPr lang="en-GB" sz="800" err="1">
                <a:solidFill>
                  <a:srgbClr val="FFFFFF">
                    <a:lumMod val="65000"/>
                  </a:srgbClr>
                </a:solidFill>
                <a:latin typeface="Arial"/>
              </a:rPr>
              <a:t>Weidinger</a:t>
            </a:r>
            <a:r>
              <a:rPr lang="en-GB" sz="800">
                <a:solidFill>
                  <a:srgbClr val="FFFFFF">
                    <a:lumMod val="65000"/>
                  </a:srgbClr>
                </a:solidFill>
                <a:latin typeface="Arial"/>
              </a:rPr>
              <a:t> S, Armstrong A, </a:t>
            </a:r>
            <a:r>
              <a:rPr lang="en-GB" sz="800" err="1">
                <a:solidFill>
                  <a:srgbClr val="FFFFFF">
                    <a:lumMod val="65000"/>
                  </a:srgbClr>
                </a:solidFill>
                <a:latin typeface="Arial"/>
              </a:rPr>
              <a:t>Soung</a:t>
            </a:r>
            <a:r>
              <a:rPr lang="en-GB" sz="8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800" err="1">
                <a:solidFill>
                  <a:srgbClr val="FFFFFF">
                    <a:lumMod val="65000"/>
                  </a:srgbClr>
                </a:solidFill>
                <a:latin typeface="Arial"/>
              </a:rPr>
              <a:t>ADhere</a:t>
            </a:r>
            <a:r>
              <a:rPr lang="en-GB" sz="800">
                <a:solidFill>
                  <a:srgbClr val="FFFFFF">
                    <a:lumMod val="65000"/>
                  </a:srgbClr>
                </a:solidFill>
                <a:latin typeface="Arial"/>
              </a:rPr>
              <a:t>). JAMA Dermatol. 2023;159(2):182-91; </a:t>
            </a:r>
          </a:p>
        </p:txBody>
      </p:sp>
    </p:spTree>
    <p:extLst>
      <p:ext uri="{BB962C8B-B14F-4D97-AF65-F5344CB8AC3E}">
        <p14:creationId xmlns:p14="http://schemas.microsoft.com/office/powerpoint/2010/main" val="601718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5C979-61F4-F7B2-21C9-04D2B5173E1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B0FF546-7C1C-63F0-BC3C-BCAB093E1604}"/>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sp>
        <p:nvSpPr>
          <p:cNvPr id="3" name="Marcador de pie de página 76">
            <a:extLst>
              <a:ext uri="{FF2B5EF4-FFF2-40B4-BE49-F238E27FC236}">
                <a16:creationId xmlns:a16="http://schemas.microsoft.com/office/drawing/2014/main" id="{F55E1A03-7AE2-C4FD-08FD-2C8422EA7AC8}"/>
              </a:ext>
            </a:extLst>
          </p:cNvPr>
          <p:cNvSpPr txBox="1">
            <a:spLocks/>
          </p:cNvSpPr>
          <p:nvPr/>
        </p:nvSpPr>
        <p:spPr>
          <a:xfrm>
            <a:off x="1385888" y="2294467"/>
            <a:ext cx="9247241" cy="366606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DA: dermatitis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IGA: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evaluación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global del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investigador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LEBRI: lebrikizumab; LOCF: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observación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realizada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hacia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delante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imputación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múltiple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MMRM: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modelo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mixto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medidas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repetidas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Se </a:t>
            </a:r>
            <a:r>
              <a:rPr lang="en-GB" sz="900" err="1">
                <a:solidFill>
                  <a:srgbClr val="FFFFFF">
                    <a:lumMod val="65000"/>
                  </a:srgbClr>
                </a:solidFill>
                <a:latin typeface="Arial"/>
              </a:rPr>
              <a:t>pidió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abandonar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a:t>
            </a:r>
            <a:r>
              <a:rPr lang="en-GB" sz="900" err="1">
                <a:solidFill>
                  <a:srgbClr val="FFFFFF">
                    <a:lumMod val="65000"/>
                  </a:srgbClr>
                </a:solidFill>
                <a:latin typeface="Arial"/>
              </a:rPr>
              <a:t>tópico</a:t>
            </a:r>
            <a:r>
              <a:rPr lang="en-GB" sz="900">
                <a:solidFill>
                  <a:srgbClr val="FFFFFF">
                    <a:lumMod val="65000"/>
                  </a:srgbClr>
                </a:solidFill>
                <a:latin typeface="Arial"/>
              </a:rPr>
              <a:t> y </a:t>
            </a:r>
            <a:r>
              <a:rPr lang="en-GB" sz="900" err="1">
                <a:solidFill>
                  <a:srgbClr val="FFFFFF">
                    <a:lumMod val="65000"/>
                  </a:srgbClr>
                </a:solidFill>
                <a:latin typeface="Arial"/>
              </a:rPr>
              <a:t>sistémico</a:t>
            </a:r>
            <a:r>
              <a:rPr lang="en-GB" sz="900">
                <a:solidFill>
                  <a:srgbClr val="FFFFFF">
                    <a:lumMod val="65000"/>
                  </a:srgbClr>
                </a:solidFill>
                <a:latin typeface="Arial"/>
              </a:rPr>
              <a:t> al </a:t>
            </a:r>
            <a:r>
              <a:rPr lang="en-GB" sz="900" err="1">
                <a:solidFill>
                  <a:srgbClr val="FFFFFF">
                    <a:lumMod val="65000"/>
                  </a:srgbClr>
                </a:solidFill>
                <a:latin typeface="Arial"/>
              </a:rPr>
              <a:t>menos</a:t>
            </a:r>
            <a:r>
              <a:rPr lang="en-GB" sz="900">
                <a:solidFill>
                  <a:srgbClr val="FFFFFF">
                    <a:lumMod val="65000"/>
                  </a:srgbClr>
                </a:solidFill>
                <a:latin typeface="Arial"/>
              </a:rPr>
              <a:t>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semana</a:t>
            </a:r>
            <a:r>
              <a:rPr lang="en-GB" sz="900">
                <a:solidFill>
                  <a:srgbClr val="FFFFFF">
                    <a:lumMod val="65000"/>
                  </a:srgbClr>
                </a:solidFill>
                <a:latin typeface="Arial"/>
              </a:rPr>
              <a:t> antes de la </a:t>
            </a:r>
            <a:r>
              <a:rPr lang="en-GB" sz="900" err="1">
                <a:solidFill>
                  <a:srgbClr val="FFFFFF">
                    <a:lumMod val="65000"/>
                  </a:srgbClr>
                </a:solidFill>
                <a:latin typeface="Arial"/>
              </a:rPr>
              <a:t>aleatorización</a:t>
            </a:r>
            <a:r>
              <a:rPr lang="en-GB" sz="900">
                <a:solidFill>
                  <a:srgbClr val="FFFFFF">
                    <a:lumMod val="65000"/>
                  </a:srgbClr>
                </a:solidFill>
                <a:latin typeface="Arial"/>
              </a:rPr>
              <a:t>. Se </a:t>
            </a:r>
            <a:r>
              <a:rPr lang="en-GB" sz="900" err="1">
                <a:solidFill>
                  <a:srgbClr val="FFFFFF">
                    <a:lumMod val="65000"/>
                  </a:srgbClr>
                </a:solidFill>
                <a:latin typeface="Arial"/>
              </a:rPr>
              <a:t>indicó</a:t>
            </a:r>
            <a:r>
              <a:rPr lang="en-GB" sz="900">
                <a:solidFill>
                  <a:srgbClr val="FFFFFF">
                    <a:lumMod val="65000"/>
                  </a:srgbClr>
                </a:solidFill>
                <a:latin typeface="Arial"/>
              </a:rPr>
              <a:t> a </a:t>
            </a:r>
            <a:r>
              <a:rPr lang="en-GB" sz="900" err="1">
                <a:solidFill>
                  <a:srgbClr val="FFFFFF">
                    <a:lumMod val="65000"/>
                  </a:srgbClr>
                </a:solidFill>
                <a:latin typeface="Arial"/>
              </a:rPr>
              <a:t>todos</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utilizar</a:t>
            </a:r>
            <a:r>
              <a:rPr lang="en-GB" sz="900">
                <a:solidFill>
                  <a:srgbClr val="FFFFFF">
                    <a:lumMod val="65000"/>
                  </a:srgbClr>
                </a:solidFill>
                <a:latin typeface="Arial"/>
              </a:rPr>
              <a:t>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síntomas</a:t>
            </a:r>
            <a:r>
              <a:rPr lang="en-GB" sz="900">
                <a:solidFill>
                  <a:srgbClr val="FFFFFF">
                    <a:lumMod val="65000"/>
                  </a:srgbClr>
                </a:solidFill>
                <a:latin typeface="Arial"/>
              </a:rPr>
              <a:t> de la DA </a:t>
            </a:r>
            <a:r>
              <a:rPr lang="en-GB" sz="900" err="1">
                <a:solidFill>
                  <a:srgbClr val="FFFFFF">
                    <a:lumMod val="65000"/>
                  </a:srgbClr>
                </a:solidFill>
                <a:latin typeface="Arial"/>
              </a:rPr>
              <a:t>desde</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inicio</a:t>
            </a:r>
            <a:r>
              <a:rPr lang="en-GB" sz="900">
                <a:solidFill>
                  <a:srgbClr val="FFFFFF">
                    <a:lumMod val="65000"/>
                  </a:srgbClr>
                </a:solidFill>
                <a:latin typeface="Arial"/>
              </a:rPr>
              <a:t>. Se </a:t>
            </a:r>
            <a:r>
              <a:rPr lang="en-GB" sz="900" err="1">
                <a:solidFill>
                  <a:srgbClr val="FFFFFF">
                    <a:lumMod val="65000"/>
                  </a:srgbClr>
                </a:solidFill>
                <a:latin typeface="Arial"/>
              </a:rPr>
              <a:t>permitió</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inhibidores</a:t>
            </a:r>
            <a:r>
              <a:rPr lang="en-GB" sz="900">
                <a:solidFill>
                  <a:srgbClr val="FFFFFF">
                    <a:lumMod val="65000"/>
                  </a:srgbClr>
                </a:solidFill>
                <a:latin typeface="Arial"/>
              </a:rPr>
              <a:t> </a:t>
            </a:r>
            <a:r>
              <a:rPr lang="en-GB" sz="900" err="1">
                <a:solidFill>
                  <a:srgbClr val="FFFFFF">
                    <a:lumMod val="65000"/>
                  </a:srgbClr>
                </a:solidFill>
                <a:latin typeface="Arial"/>
              </a:rPr>
              <a:t>tópicos</a:t>
            </a:r>
            <a:r>
              <a:rPr lang="en-GB" sz="900">
                <a:solidFill>
                  <a:srgbClr val="FFFFFF">
                    <a:lumMod val="65000"/>
                  </a:srgbClr>
                </a:solidFill>
                <a:latin typeface="Arial"/>
              </a:rPr>
              <a:t> de la </a:t>
            </a:r>
            <a:r>
              <a:rPr lang="en-GB" sz="900" err="1">
                <a:solidFill>
                  <a:srgbClr val="FFFFFF">
                    <a:lumMod val="65000"/>
                  </a:srgbClr>
                </a:solidFill>
                <a:latin typeface="Arial"/>
              </a:rPr>
              <a:t>calcineurina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zonas </a:t>
            </a:r>
            <a:r>
              <a:rPr lang="en-GB" sz="900" err="1">
                <a:solidFill>
                  <a:srgbClr val="FFFFFF">
                    <a:lumMod val="65000"/>
                  </a:srgbClr>
                </a:solidFill>
                <a:latin typeface="Arial"/>
              </a:rPr>
              <a:t>sensibles</a:t>
            </a:r>
            <a:r>
              <a:rPr lang="en-GB" sz="900">
                <a:solidFill>
                  <a:srgbClr val="FFFFFF">
                    <a:lumMod val="65000"/>
                  </a:srgbClr>
                </a:solidFill>
                <a:latin typeface="Arial"/>
              </a:rPr>
              <a:t> de la </a:t>
            </a:r>
            <a:r>
              <a:rPr lang="en-GB" sz="900" err="1">
                <a:solidFill>
                  <a:srgbClr val="FFFFFF">
                    <a:lumMod val="65000"/>
                  </a:srgbClr>
                </a:solidFill>
                <a:latin typeface="Arial"/>
              </a:rPr>
              <a:t>piel</a:t>
            </a:r>
            <a:r>
              <a:rPr lang="en-GB" sz="900">
                <a:solidFill>
                  <a:srgbClr val="FFFFFF">
                    <a:lumMod val="65000"/>
                  </a:srgbClr>
                </a:solidFill>
                <a:latin typeface="Arial"/>
              </a:rPr>
              <a:t>. Los </a:t>
            </a:r>
            <a:r>
              <a:rPr lang="en-GB" sz="900" err="1">
                <a:solidFill>
                  <a:srgbClr val="FFFFFF">
                    <a:lumMod val="65000"/>
                  </a:srgbClr>
                </a:solidFill>
                <a:latin typeface="Arial"/>
              </a:rPr>
              <a:t>centros</a:t>
            </a:r>
            <a:r>
              <a:rPr lang="en-GB" sz="900">
                <a:solidFill>
                  <a:srgbClr val="FFFFFF">
                    <a:lumMod val="65000"/>
                  </a:srgbClr>
                </a:solidFill>
                <a:latin typeface="Arial"/>
              </a:rPr>
              <a:t> del </a:t>
            </a:r>
            <a:r>
              <a:rPr lang="en-GB" sz="900" err="1">
                <a:solidFill>
                  <a:srgbClr val="FFFFFF">
                    <a:lumMod val="65000"/>
                  </a:srgbClr>
                </a:solidFill>
                <a:latin typeface="Arial"/>
              </a:rPr>
              <a:t>estudio</a:t>
            </a:r>
            <a:r>
              <a:rPr lang="en-GB" sz="900">
                <a:solidFill>
                  <a:srgbClr val="FFFFFF">
                    <a:lumMod val="65000"/>
                  </a:srgbClr>
                </a:solidFill>
                <a:latin typeface="Arial"/>
              </a:rPr>
              <a:t> </a:t>
            </a:r>
            <a:r>
              <a:rPr lang="en-GB" sz="900" err="1">
                <a:solidFill>
                  <a:srgbClr val="FFFFFF">
                    <a:lumMod val="65000"/>
                  </a:srgbClr>
                </a:solidFill>
                <a:latin typeface="Arial"/>
              </a:rPr>
              <a:t>proporcionaron</a:t>
            </a:r>
            <a:r>
              <a:rPr lang="en-GB" sz="900">
                <a:solidFill>
                  <a:srgbClr val="FFFFFF">
                    <a:lumMod val="65000"/>
                  </a:srgbClr>
                </a:solidFill>
                <a:latin typeface="Arial"/>
              </a:rPr>
              <a:t> un TCS de </a:t>
            </a:r>
            <a:r>
              <a:rPr lang="en-GB" sz="900" err="1">
                <a:solidFill>
                  <a:srgbClr val="FFFFFF">
                    <a:lumMod val="65000"/>
                  </a:srgbClr>
                </a:solidFill>
                <a:latin typeface="Arial"/>
              </a:rPr>
              <a:t>potencia</a:t>
            </a:r>
            <a:r>
              <a:rPr lang="en-GB" sz="900">
                <a:solidFill>
                  <a:srgbClr val="FFFFFF">
                    <a:lumMod val="65000"/>
                  </a:srgbClr>
                </a:solidFill>
                <a:latin typeface="Arial"/>
              </a:rPr>
              <a:t> media (</a:t>
            </a:r>
            <a:r>
              <a:rPr lang="en-GB" sz="900" err="1">
                <a:solidFill>
                  <a:srgbClr val="FFFFFF">
                    <a:lumMod val="65000"/>
                  </a:srgbClr>
                </a:solidFill>
                <a:latin typeface="Arial"/>
              </a:rPr>
              <a:t>acetónido</a:t>
            </a:r>
            <a:r>
              <a:rPr lang="en-GB" sz="900">
                <a:solidFill>
                  <a:srgbClr val="FFFFFF">
                    <a:lumMod val="65000"/>
                  </a:srgbClr>
                </a:solidFill>
                <a:latin typeface="Arial"/>
              </a:rPr>
              <a:t> de </a:t>
            </a:r>
            <a:r>
              <a:rPr lang="en-GB" sz="900" err="1">
                <a:solidFill>
                  <a:srgbClr val="FFFFFF">
                    <a:lumMod val="65000"/>
                  </a:srgbClr>
                </a:solidFill>
                <a:latin typeface="Arial"/>
              </a:rPr>
              <a:t>triamcinolona</a:t>
            </a:r>
            <a:r>
              <a:rPr lang="en-GB" sz="900">
                <a:solidFill>
                  <a:srgbClr val="FFFFFF">
                    <a:lumMod val="65000"/>
                  </a:srgbClr>
                </a:solidFill>
                <a:latin typeface="Arial"/>
              </a:rPr>
              <a:t>, crema al 0,1%) y un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t>
            </a:r>
            <a:r>
              <a:rPr lang="en-GB" sz="900" err="1">
                <a:solidFill>
                  <a:srgbClr val="FFFFFF">
                    <a:lumMod val="65000"/>
                  </a:srgbClr>
                </a:solidFill>
                <a:latin typeface="Arial"/>
              </a:rPr>
              <a:t>hidrocortisona</a:t>
            </a:r>
            <a:r>
              <a:rPr lang="en-GB" sz="900">
                <a:solidFill>
                  <a:srgbClr val="FFFFFF">
                    <a:lumMod val="65000"/>
                  </a:srgbClr>
                </a:solidFill>
                <a:latin typeface="Arial"/>
              </a:rPr>
              <a:t>, crema al 1%). Se </a:t>
            </a:r>
            <a:r>
              <a:rPr lang="en-GB" sz="900" err="1">
                <a:solidFill>
                  <a:srgbClr val="FFFFFF">
                    <a:lumMod val="65000"/>
                  </a:srgbClr>
                </a:solidFill>
                <a:latin typeface="Arial"/>
              </a:rPr>
              <a:t>permitió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reducir</a:t>
            </a:r>
            <a:r>
              <a:rPr lang="en-GB" sz="900">
                <a:solidFill>
                  <a:srgbClr val="FFFFFF">
                    <a:lumMod val="65000"/>
                  </a:srgbClr>
                </a:solidFill>
                <a:latin typeface="Arial"/>
              </a:rPr>
              <a:t> o </a:t>
            </a:r>
            <a:r>
              <a:rPr lang="en-GB" sz="900" err="1">
                <a:solidFill>
                  <a:srgbClr val="FFFFFF">
                    <a:lumMod val="65000"/>
                  </a:srgbClr>
                </a:solidFill>
                <a:latin typeface="Arial"/>
              </a:rPr>
              <a:t>interrumpir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TCS </a:t>
            </a:r>
            <a:r>
              <a:rPr lang="en-GB" sz="900" err="1">
                <a:solidFill>
                  <a:srgbClr val="FFFFFF">
                    <a:lumMod val="65000"/>
                  </a:srgbClr>
                </a:solidFill>
                <a:latin typeface="Arial"/>
              </a:rPr>
              <a:t>según</a:t>
            </a:r>
            <a:r>
              <a:rPr lang="en-GB" sz="900">
                <a:solidFill>
                  <a:srgbClr val="FFFFFF">
                    <a:lumMod val="65000"/>
                  </a:srgbClr>
                </a:solidFill>
                <a:latin typeface="Arial"/>
              </a:rPr>
              <a:t> </a:t>
            </a:r>
            <a:r>
              <a:rPr lang="en-GB" sz="900" err="1">
                <a:solidFill>
                  <a:srgbClr val="FFFFFF">
                    <a:lumMod val="65000"/>
                  </a:srgbClr>
                </a:solidFill>
                <a:latin typeface="Arial"/>
              </a:rPr>
              <a:t>fuera</a:t>
            </a:r>
            <a:r>
              <a:rPr lang="en-GB" sz="900">
                <a:solidFill>
                  <a:srgbClr val="FFFFFF">
                    <a:lumMod val="65000"/>
                  </a:srgbClr>
                </a:solidFill>
                <a:latin typeface="Arial"/>
              </a:rPr>
              <a:t> </a:t>
            </a:r>
            <a:r>
              <a:rPr lang="en-GB" sz="900" err="1">
                <a:solidFill>
                  <a:srgbClr val="FFFFFF">
                    <a:lumMod val="65000"/>
                  </a:srgbClr>
                </a:solidFill>
                <a:latin typeface="Arial"/>
              </a:rPr>
              <a:t>necesario</a:t>
            </a:r>
            <a:r>
              <a:rPr lang="en-GB" sz="900">
                <a:solidFill>
                  <a:srgbClr val="FFFFFF">
                    <a:lumMod val="65000"/>
                  </a:srgbClr>
                </a:solidFill>
                <a:latin typeface="Arial"/>
              </a:rPr>
              <a:t>, y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con TCS </a:t>
            </a:r>
            <a:r>
              <a:rPr lang="en-GB" sz="900" err="1">
                <a:solidFill>
                  <a:srgbClr val="FFFFFF">
                    <a:lumMod val="65000"/>
                  </a:srgbClr>
                </a:solidFill>
                <a:latin typeface="Arial"/>
              </a:rPr>
              <a:t>podía</a:t>
            </a:r>
            <a:r>
              <a:rPr lang="en-GB" sz="900">
                <a:solidFill>
                  <a:srgbClr val="FFFFFF">
                    <a:lumMod val="65000"/>
                  </a:srgbClr>
                </a:solidFill>
                <a:latin typeface="Arial"/>
              </a:rPr>
              <a:t> </a:t>
            </a:r>
            <a:r>
              <a:rPr lang="en-GB" sz="900" err="1">
                <a:solidFill>
                  <a:srgbClr val="FFFFFF">
                    <a:lumMod val="65000"/>
                  </a:srgbClr>
                </a:solidFill>
                <a:latin typeface="Arial"/>
              </a:rPr>
              <a:t>reanudarse</a:t>
            </a:r>
            <a:r>
              <a:rPr lang="en-GB" sz="900">
                <a:solidFill>
                  <a:srgbClr val="FFFFFF">
                    <a:lumMod val="65000"/>
                  </a:srgbClr>
                </a:solidFill>
                <a:latin typeface="Arial"/>
              </a:rPr>
              <a:t> a </a:t>
            </a:r>
            <a:r>
              <a:rPr lang="en-GB" sz="900" err="1">
                <a:solidFill>
                  <a:srgbClr val="FFFFFF">
                    <a:lumMod val="65000"/>
                  </a:srgbClr>
                </a:solidFill>
                <a:latin typeface="Arial"/>
              </a:rPr>
              <a:t>discreción</a:t>
            </a:r>
            <a:r>
              <a:rPr lang="en-GB" sz="900">
                <a:solidFill>
                  <a:srgbClr val="FFFFFF">
                    <a:lumMod val="65000"/>
                  </a:srgbClr>
                </a:solidFill>
                <a:latin typeface="Arial"/>
              </a:rPr>
              <a:t> de </a:t>
            </a:r>
            <a:r>
              <a:rPr lang="en-GB" sz="900" err="1">
                <a:solidFill>
                  <a:srgbClr val="FFFFFF">
                    <a:lumMod val="65000"/>
                  </a:srgbClr>
                </a:solidFill>
                <a:latin typeface="Arial"/>
              </a:rPr>
              <a:t>los</a:t>
            </a:r>
            <a:r>
              <a:rPr lang="en-GB" sz="900">
                <a:solidFill>
                  <a:srgbClr val="FFFFFF">
                    <a:lumMod val="65000"/>
                  </a:srgbClr>
                </a:solidFill>
                <a:latin typeface="Arial"/>
              </a:rPr>
              <a:t> pacientes</a:t>
            </a:r>
            <a:r>
              <a:rPr lang="en-GB" sz="900" baseline="30000">
                <a:solidFill>
                  <a:srgbClr val="FFFFFF">
                    <a:lumMod val="65000"/>
                  </a:srgbClr>
                </a:solidFill>
                <a:latin typeface="Arial"/>
              </a:rPr>
              <a:t>1</a:t>
            </a:r>
            <a:r>
              <a:rPr lang="en-GB" sz="900">
                <a:solidFill>
                  <a:srgbClr val="FFFFFF">
                    <a:lumMod val="65000"/>
                  </a:srgbClr>
                </a:solidFill>
                <a:latin typeface="Arial"/>
              </a:rPr>
              <a:t>. *En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se </a:t>
            </a:r>
            <a:r>
              <a:rPr lang="en-GB" sz="900" err="1">
                <a:solidFill>
                  <a:srgbClr val="FFFFFF">
                    <a:lumMod val="65000"/>
                  </a:srgbClr>
                </a:solidFill>
                <a:latin typeface="Arial"/>
              </a:rPr>
              <a:t>utilizó</a:t>
            </a:r>
            <a:r>
              <a:rPr lang="en-GB" sz="900">
                <a:solidFill>
                  <a:srgbClr val="FFFFFF">
                    <a:lumMod val="65000"/>
                  </a:srgbClr>
                </a:solidFill>
                <a:latin typeface="Arial"/>
              </a:rPr>
              <a:t> la población </a:t>
            </a:r>
            <a:r>
              <a:rPr lang="en-GB" sz="900" err="1">
                <a:solidFill>
                  <a:srgbClr val="FFFFFF">
                    <a:lumMod val="65000"/>
                  </a:srgbClr>
                </a:solidFill>
                <a:latin typeface="Arial"/>
              </a:rPr>
              <a:t>mITT</a:t>
            </a:r>
            <a:r>
              <a:rPr lang="en-GB" sz="900">
                <a:solidFill>
                  <a:srgbClr val="FFFFFF">
                    <a:lumMod val="65000"/>
                  </a:srgbClr>
                </a:solidFill>
                <a:latin typeface="Arial"/>
              </a:rPr>
              <a:t> (n=211). Los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debido</a:t>
            </a:r>
            <a:r>
              <a:rPr lang="en-GB" sz="900">
                <a:solidFill>
                  <a:srgbClr val="FFFFFF">
                    <a:lumMod val="65000"/>
                  </a:srgbClr>
                </a:solidFill>
                <a:latin typeface="Arial"/>
              </a:rPr>
              <a:t> a la </a:t>
            </a:r>
            <a:r>
              <a:rPr lang="en-GB" sz="900" err="1">
                <a:solidFill>
                  <a:srgbClr val="FFFFFF">
                    <a:lumMod val="65000"/>
                  </a:srgbClr>
                </a:solidFill>
                <a:latin typeface="Arial"/>
              </a:rPr>
              <a:t>falta</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o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tras</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medicación</a:t>
            </a:r>
            <a:r>
              <a:rPr lang="en-GB" sz="900">
                <a:solidFill>
                  <a:srgbClr val="FFFFFF">
                    <a:lumMod val="65000"/>
                  </a:srgbClr>
                </a:solidFill>
                <a:latin typeface="Arial"/>
              </a:rPr>
              <a:t> de </a:t>
            </a:r>
            <a:r>
              <a:rPr lang="en-GB" sz="900" err="1">
                <a:solidFill>
                  <a:srgbClr val="FFFFFF">
                    <a:lumMod val="65000"/>
                  </a:srgbClr>
                </a:solidFill>
                <a:latin typeface="Arial"/>
              </a:rPr>
              <a:t>rescate</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NRI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categóricos</a:t>
            </a:r>
            <a:r>
              <a:rPr lang="en-GB" sz="900">
                <a:solidFill>
                  <a:srgbClr val="FFFFFF">
                    <a:lumMod val="65000"/>
                  </a:srgbClr>
                </a:solidFill>
                <a:latin typeface="Arial"/>
              </a:rPr>
              <a:t>) o </a:t>
            </a:r>
            <a:r>
              <a:rPr lang="en-GB" sz="900" err="1">
                <a:solidFill>
                  <a:srgbClr val="FFFFFF">
                    <a:lumMod val="65000"/>
                  </a:srgbClr>
                </a:solidFill>
                <a:latin typeface="Arial"/>
              </a:rPr>
              <a:t>valores</a:t>
            </a:r>
            <a:r>
              <a:rPr lang="en-GB" sz="900">
                <a:solidFill>
                  <a:srgbClr val="FFFFFF">
                    <a:lumMod val="65000"/>
                  </a:srgbClr>
                </a:solidFill>
                <a:latin typeface="Arial"/>
              </a:rPr>
              <a:t> basales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continuos</a:t>
            </a:r>
            <a:r>
              <a:rPr lang="en-GB" sz="900">
                <a:solidFill>
                  <a:srgbClr val="FFFFFF">
                    <a:lumMod val="65000"/>
                  </a:srgbClr>
                </a:solidFill>
                <a:latin typeface="Arial"/>
              </a:rPr>
              <a:t>). </a:t>
            </a:r>
            <a:r>
              <a:rPr lang="en-GB" sz="900" err="1">
                <a:solidFill>
                  <a:srgbClr val="FFFFFF">
                    <a:lumMod val="65000"/>
                  </a:srgbClr>
                </a:solidFill>
                <a:latin typeface="Arial"/>
              </a:rPr>
              <a:t>Otros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perdidos</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IM.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variables </a:t>
            </a:r>
            <a:r>
              <a:rPr lang="en-GB" sz="900" err="1">
                <a:solidFill>
                  <a:srgbClr val="FFFFFF">
                    <a:lumMod val="65000"/>
                  </a:srgbClr>
                </a:solidFill>
                <a:latin typeface="Arial"/>
              </a:rPr>
              <a:t>secundarias</a:t>
            </a:r>
            <a:r>
              <a:rPr lang="en-GB" sz="900">
                <a:solidFill>
                  <a:srgbClr val="FFFFFF">
                    <a:lumMod val="65000"/>
                  </a:srgbClr>
                </a:solidFill>
                <a:latin typeface="Arial"/>
              </a:rPr>
              <a:t> no clave, se </a:t>
            </a:r>
            <a:r>
              <a:rPr lang="en-GB" sz="900" err="1">
                <a:solidFill>
                  <a:srgbClr val="FFFFFF">
                    <a:lumMod val="65000"/>
                  </a:srgbClr>
                </a:solidFill>
                <a:latin typeface="Arial"/>
              </a:rPr>
              <a:t>utilizaron</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métodos</a:t>
            </a:r>
            <a:r>
              <a:rPr lang="en-GB" sz="900">
                <a:solidFill>
                  <a:srgbClr val="FFFFFF">
                    <a:lumMod val="65000"/>
                  </a:srgbClr>
                </a:solidFill>
                <a:latin typeface="Arial"/>
              </a:rPr>
              <a:t> MMRM o LOCF para </a:t>
            </a:r>
            <a:r>
              <a:rPr lang="en-GB" sz="900" err="1">
                <a:solidFill>
                  <a:srgbClr val="FFFFFF">
                    <a:lumMod val="65000"/>
                  </a:srgbClr>
                </a:solidFill>
                <a:latin typeface="Arial"/>
              </a:rPr>
              <a:t>tratar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ADhere</a:t>
            </a:r>
            <a:r>
              <a:rPr lang="en-GB" sz="900">
                <a:solidFill>
                  <a:srgbClr val="FFFFFF">
                    <a:lumMod val="65000"/>
                  </a:srgbClr>
                </a:solidFill>
                <a:latin typeface="Arial"/>
              </a:rPr>
              <a:t> (NCT04250337): </a:t>
            </a:r>
            <a:r>
              <a:rPr lang="en-GB" sz="900" err="1">
                <a:solidFill>
                  <a:srgbClr val="FFFFFF">
                    <a:lumMod val="65000"/>
                  </a:srgbClr>
                </a:solidFill>
                <a:latin typeface="Arial"/>
              </a:rPr>
              <a:t>estudio</a:t>
            </a:r>
            <a:r>
              <a:rPr lang="en-GB" sz="900">
                <a:solidFill>
                  <a:srgbClr val="FFFFFF">
                    <a:lumMod val="65000"/>
                  </a:srgbClr>
                </a:solidFill>
                <a:latin typeface="Arial"/>
              </a:rPr>
              <a:t> de </a:t>
            </a:r>
            <a:r>
              <a:rPr lang="en-GB" sz="900" err="1">
                <a:solidFill>
                  <a:srgbClr val="FFFFFF">
                    <a:lumMod val="65000"/>
                  </a:srgbClr>
                </a:solidFill>
                <a:latin typeface="Arial"/>
              </a:rPr>
              <a:t>fase</a:t>
            </a:r>
            <a:r>
              <a:rPr lang="en-GB" sz="900">
                <a:solidFill>
                  <a:srgbClr val="FFFFFF">
                    <a:lumMod val="65000"/>
                  </a:srgbClr>
                </a:solidFill>
                <a:latin typeface="Arial"/>
              </a:rPr>
              <a:t> 3 de </a:t>
            </a:r>
            <a:r>
              <a:rPr lang="en-GB" sz="900" err="1">
                <a:solidFill>
                  <a:srgbClr val="FFFFFF">
                    <a:lumMod val="65000"/>
                  </a:srgbClr>
                </a:solidFill>
                <a:latin typeface="Arial"/>
              </a:rPr>
              <a:t>terapia</a:t>
            </a:r>
            <a:r>
              <a:rPr lang="en-GB" sz="900">
                <a:solidFill>
                  <a:srgbClr val="FFFFFF">
                    <a:lumMod val="65000"/>
                  </a:srgbClr>
                </a:solidFill>
                <a:latin typeface="Arial"/>
              </a:rPr>
              <a:t> </a:t>
            </a:r>
            <a:r>
              <a:rPr lang="en-GB" sz="900" err="1">
                <a:solidFill>
                  <a:srgbClr val="FFFFFF">
                    <a:lumMod val="65000"/>
                  </a:srgbClr>
                </a:solidFill>
                <a:latin typeface="Arial"/>
              </a:rPr>
              <a:t>combinada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que se </a:t>
            </a:r>
            <a:r>
              <a:rPr lang="en-GB" sz="900" err="1">
                <a:solidFill>
                  <a:srgbClr val="FFFFFF">
                    <a:lumMod val="65000"/>
                  </a:srgbClr>
                </a:solidFill>
                <a:latin typeface="Arial"/>
              </a:rPr>
              <a:t>evaluó</a:t>
            </a:r>
            <a:r>
              <a:rPr lang="en-GB" sz="900">
                <a:solidFill>
                  <a:srgbClr val="FFFFFF">
                    <a:lumMod val="65000"/>
                  </a:srgbClr>
                </a:solidFill>
                <a:latin typeface="Arial"/>
              </a:rPr>
              <a:t> la </a:t>
            </a:r>
            <a:r>
              <a:rPr lang="en-GB" sz="900" err="1">
                <a:solidFill>
                  <a:srgbClr val="FFFFFF">
                    <a:lumMod val="65000"/>
                  </a:srgbClr>
                </a:solidFill>
                <a:latin typeface="Arial"/>
              </a:rPr>
              <a:t>eficacia</a:t>
            </a:r>
            <a:r>
              <a:rPr lang="en-GB" sz="900">
                <a:solidFill>
                  <a:srgbClr val="FFFFFF">
                    <a:lumMod val="65000"/>
                  </a:srgbClr>
                </a:solidFill>
                <a:latin typeface="Arial"/>
              </a:rPr>
              <a:t> y la lebrikizumab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combinación</a:t>
            </a:r>
            <a:r>
              <a:rPr lang="en-GB" sz="900">
                <a:solidFill>
                  <a:srgbClr val="FFFFFF">
                    <a:lumMod val="65000"/>
                  </a:srgbClr>
                </a:solidFill>
                <a:latin typeface="Arial"/>
              </a:rPr>
              <a:t> con un </a:t>
            </a:r>
            <a:r>
              <a:rPr lang="en-GB" sz="900" err="1">
                <a:solidFill>
                  <a:srgbClr val="FFFFFF">
                    <a:lumMod val="65000"/>
                  </a:srgbClr>
                </a:solidFill>
                <a:latin typeface="Arial"/>
              </a:rPr>
              <a:t>tratamiento</a:t>
            </a:r>
            <a:r>
              <a:rPr lang="en-GB" sz="900">
                <a:solidFill>
                  <a:srgbClr val="FFFFFF">
                    <a:lumMod val="65000"/>
                  </a:srgbClr>
                </a:solidFill>
                <a:latin typeface="Arial"/>
              </a:rPr>
              <a:t> de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a:t>
            </a:r>
            <a:r>
              <a:rPr lang="en-GB" sz="900" err="1">
                <a:solidFill>
                  <a:srgbClr val="FFFFFF">
                    <a:lumMod val="65000"/>
                  </a:srgbClr>
                </a:solidFill>
                <a:latin typeface="Arial"/>
              </a:rPr>
              <a:t>frente</a:t>
            </a:r>
            <a:r>
              <a:rPr lang="en-GB" sz="900">
                <a:solidFill>
                  <a:srgbClr val="FFFFFF">
                    <a:lumMod val="65000"/>
                  </a:srgbClr>
                </a:solidFill>
                <a:latin typeface="Arial"/>
              </a:rPr>
              <a:t> a un </a:t>
            </a:r>
            <a:r>
              <a:rPr lang="en-GB" sz="900" err="1">
                <a:solidFill>
                  <a:srgbClr val="FFFFFF">
                    <a:lumMod val="65000"/>
                  </a:srgbClr>
                </a:solidFill>
                <a:latin typeface="Arial"/>
              </a:rPr>
              <a:t>tratamiento</a:t>
            </a:r>
            <a:r>
              <a:rPr lang="en-GB" sz="900">
                <a:solidFill>
                  <a:srgbClr val="FFFFFF">
                    <a:lumMod val="65000"/>
                  </a:srgbClr>
                </a:solidFill>
                <a:latin typeface="Arial"/>
              </a:rPr>
              <a:t> de TCS solo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adolescentes</a:t>
            </a:r>
            <a:r>
              <a:rPr lang="en-GB" sz="900">
                <a:solidFill>
                  <a:srgbClr val="FFFFFF">
                    <a:lumMod val="65000"/>
                  </a:srgbClr>
                </a:solidFill>
                <a:latin typeface="Arial"/>
              </a:rPr>
              <a:t> y </a:t>
            </a:r>
            <a:r>
              <a:rPr lang="en-GB" sz="900" err="1">
                <a:solidFill>
                  <a:srgbClr val="FFFFFF">
                    <a:lumMod val="65000"/>
                  </a:srgbClr>
                </a:solidFill>
                <a:latin typeface="Arial"/>
              </a:rPr>
              <a:t>adultos</a:t>
            </a:r>
            <a:r>
              <a:rPr lang="en-GB" sz="900">
                <a:solidFill>
                  <a:srgbClr val="FFFFFF">
                    <a:lumMod val="65000"/>
                  </a:srgbClr>
                </a:solidFill>
                <a:latin typeface="Arial"/>
              </a:rPr>
              <a:t> con DA de </a:t>
            </a:r>
            <a:r>
              <a:rPr lang="en-GB" sz="900" err="1">
                <a:solidFill>
                  <a:srgbClr val="FFFFFF">
                    <a:lumMod val="65000"/>
                  </a:srgbClr>
                </a:solidFill>
                <a:latin typeface="Arial"/>
              </a:rPr>
              <a:t>moderada</a:t>
            </a:r>
            <a:r>
              <a:rPr lang="en-GB" sz="900">
                <a:solidFill>
                  <a:srgbClr val="FFFFFF">
                    <a:lumMod val="65000"/>
                  </a:srgbClr>
                </a:solidFill>
                <a:latin typeface="Arial"/>
              </a:rPr>
              <a:t> a grave</a:t>
            </a:r>
            <a:r>
              <a:rPr lang="en-GB" sz="900" baseline="30000">
                <a:solidFill>
                  <a:srgbClr val="FFFFFF">
                    <a:lumMod val="65000"/>
                  </a:srgbClr>
                </a:solidFill>
                <a:latin typeface="Arial"/>
              </a:rPr>
              <a:t>1</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a:solidFill>
                  <a:srgbClr val="FFFFFF">
                    <a:lumMod val="65000"/>
                  </a:srgbClr>
                </a:solidFill>
                <a:latin typeface="Arial"/>
              </a:rPr>
              <a:t>La IGA es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evaluación</a:t>
            </a:r>
            <a:r>
              <a:rPr lang="en-GB" sz="900">
                <a:solidFill>
                  <a:srgbClr val="FFFFFF">
                    <a:lumMod val="65000"/>
                  </a:srgbClr>
                </a:solidFill>
                <a:latin typeface="Arial"/>
              </a:rPr>
              <a:t> </a:t>
            </a:r>
            <a:r>
              <a:rPr lang="en-GB" sz="900" err="1">
                <a:solidFill>
                  <a:srgbClr val="FFFFFF">
                    <a:lumMod val="65000"/>
                  </a:srgbClr>
                </a:solidFill>
                <a:latin typeface="Arial"/>
              </a:rPr>
              <a:t>estática</a:t>
            </a:r>
            <a:r>
              <a:rPr lang="en-GB" sz="900">
                <a:solidFill>
                  <a:srgbClr val="FFFFFF">
                    <a:lumMod val="65000"/>
                  </a:srgbClr>
                </a:solidFill>
                <a:latin typeface="Arial"/>
              </a:rPr>
              <a:t> y </a:t>
            </a:r>
            <a:r>
              <a:rPr lang="en-GB" sz="900" err="1">
                <a:solidFill>
                  <a:srgbClr val="FFFFFF">
                    <a:lumMod val="65000"/>
                  </a:srgbClr>
                </a:solidFill>
                <a:latin typeface="Arial"/>
              </a:rPr>
              <a:t>califica</a:t>
            </a:r>
            <a:r>
              <a:rPr lang="en-GB" sz="900">
                <a:solidFill>
                  <a:srgbClr val="FFFFFF">
                    <a:lumMod val="65000"/>
                  </a:srgbClr>
                </a:solidFill>
                <a:latin typeface="Arial"/>
              </a:rPr>
              <a:t> la </a:t>
            </a:r>
            <a:r>
              <a:rPr lang="en-GB" sz="900" err="1">
                <a:solidFill>
                  <a:srgbClr val="FFFFFF">
                    <a:lumMod val="65000"/>
                  </a:srgbClr>
                </a:solidFill>
                <a:latin typeface="Arial"/>
              </a:rPr>
              <a:t>gravedad</a:t>
            </a:r>
            <a:r>
              <a:rPr lang="en-GB" sz="900">
                <a:solidFill>
                  <a:srgbClr val="FFFFFF">
                    <a:lumMod val="65000"/>
                  </a:srgbClr>
                </a:solidFill>
                <a:latin typeface="Arial"/>
              </a:rPr>
              <a:t> de la DA del </a:t>
            </a:r>
            <a:r>
              <a:rPr lang="en-GB" sz="900" err="1">
                <a:solidFill>
                  <a:srgbClr val="FFFFFF">
                    <a:lumMod val="65000"/>
                  </a:srgbClr>
                </a:solidFill>
                <a:latin typeface="Arial"/>
              </a:rPr>
              <a:t>paciente</a:t>
            </a:r>
            <a:r>
              <a:rPr lang="en-GB" sz="900">
                <a:solidFill>
                  <a:srgbClr val="FFFFFF">
                    <a:lumMod val="65000"/>
                  </a:srgbClr>
                </a:solidFill>
                <a:latin typeface="Arial"/>
              </a:rPr>
              <a:t>. La IGA se </a:t>
            </a:r>
            <a:r>
              <a:rPr lang="en-GB" sz="900" err="1">
                <a:solidFill>
                  <a:srgbClr val="FFFFFF">
                    <a:lumMod val="65000"/>
                  </a:srgbClr>
                </a:solidFill>
                <a:latin typeface="Arial"/>
              </a:rPr>
              <a:t>compone</a:t>
            </a:r>
            <a:r>
              <a:rPr lang="en-GB" sz="900">
                <a:solidFill>
                  <a:srgbClr val="FFFFFF">
                    <a:lumMod val="65000"/>
                  </a:srgbClr>
                </a:solidFill>
                <a:latin typeface="Arial"/>
              </a:rPr>
              <a:t> de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escala</a:t>
            </a:r>
            <a:r>
              <a:rPr lang="en-GB" sz="900">
                <a:solidFill>
                  <a:srgbClr val="FFFFFF">
                    <a:lumMod val="65000"/>
                  </a:srgbClr>
                </a:solidFill>
                <a:latin typeface="Arial"/>
              </a:rPr>
              <a:t> de 5 puntos que </a:t>
            </a:r>
            <a:r>
              <a:rPr lang="en-GB" sz="900" err="1">
                <a:solidFill>
                  <a:srgbClr val="FFFFFF">
                    <a:lumMod val="65000"/>
                  </a:srgbClr>
                </a:solidFill>
                <a:latin typeface="Arial"/>
              </a:rPr>
              <a:t>va</a:t>
            </a:r>
            <a:r>
              <a:rPr lang="en-GB" sz="900">
                <a:solidFill>
                  <a:srgbClr val="FFFFFF">
                    <a:lumMod val="65000"/>
                  </a:srgbClr>
                </a:solidFill>
                <a:latin typeface="Arial"/>
              </a:rPr>
              <a:t> de 0 (sana) a 4 (grave) y la </a:t>
            </a:r>
            <a:r>
              <a:rPr lang="en-GB" sz="900" err="1">
                <a:solidFill>
                  <a:srgbClr val="FFFFFF">
                    <a:lumMod val="65000"/>
                  </a:srgbClr>
                </a:solidFill>
                <a:latin typeface="Arial"/>
              </a:rPr>
              <a:t>puntuación</a:t>
            </a:r>
            <a:r>
              <a:rPr lang="en-GB" sz="900">
                <a:solidFill>
                  <a:srgbClr val="FFFFFF">
                    <a:lumMod val="65000"/>
                  </a:srgbClr>
                </a:solidFill>
                <a:latin typeface="Arial"/>
              </a:rPr>
              <a:t> se </a:t>
            </a:r>
            <a:r>
              <a:rPr lang="en-GB" sz="900" err="1">
                <a:solidFill>
                  <a:srgbClr val="FFFFFF">
                    <a:lumMod val="65000"/>
                  </a:srgbClr>
                </a:solidFill>
                <a:latin typeface="Arial"/>
              </a:rPr>
              <a:t>selecciona</a:t>
            </a:r>
            <a:r>
              <a:rPr lang="en-GB" sz="900">
                <a:solidFill>
                  <a:srgbClr val="FFFFFF">
                    <a:lumMod val="65000"/>
                  </a:srgbClr>
                </a:solidFill>
                <a:latin typeface="Arial"/>
              </a:rPr>
              <a:t> </a:t>
            </a:r>
            <a:r>
              <a:rPr lang="en-GB" sz="900" err="1">
                <a:solidFill>
                  <a:srgbClr val="FFFFFF">
                    <a:lumMod val="65000"/>
                  </a:srgbClr>
                </a:solidFill>
                <a:latin typeface="Arial"/>
              </a:rPr>
              <a:t>utilizando</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descriptores</a:t>
            </a:r>
            <a:r>
              <a:rPr lang="en-GB" sz="900">
                <a:solidFill>
                  <a:srgbClr val="FFFFFF">
                    <a:lumMod val="65000"/>
                  </a:srgbClr>
                </a:solidFill>
                <a:latin typeface="Arial"/>
              </a:rPr>
              <a:t> que </a:t>
            </a:r>
            <a:r>
              <a:rPr lang="en-GB" sz="900" err="1">
                <a:solidFill>
                  <a:srgbClr val="FFFFFF">
                    <a:lumMod val="65000"/>
                  </a:srgbClr>
                </a:solidFill>
                <a:latin typeface="Arial"/>
              </a:rPr>
              <a:t>mejor</a:t>
            </a:r>
            <a:r>
              <a:rPr lang="en-GB" sz="900">
                <a:solidFill>
                  <a:srgbClr val="FFFFFF">
                    <a:lumMod val="65000"/>
                  </a:srgbClr>
                </a:solidFill>
                <a:latin typeface="Arial"/>
              </a:rPr>
              <a:t> </a:t>
            </a:r>
            <a:r>
              <a:rPr lang="en-GB" sz="900" err="1">
                <a:solidFill>
                  <a:srgbClr val="FFFFFF">
                    <a:lumMod val="65000"/>
                  </a:srgbClr>
                </a:solidFill>
                <a:latin typeface="Arial"/>
              </a:rPr>
              <a:t>describen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aspecto</a:t>
            </a:r>
            <a:r>
              <a:rPr lang="en-GB" sz="900">
                <a:solidFill>
                  <a:srgbClr val="FFFFFF">
                    <a:lumMod val="65000"/>
                  </a:srgbClr>
                </a:solidFill>
                <a:latin typeface="Arial"/>
              </a:rPr>
              <a:t> general de las </a:t>
            </a:r>
            <a:r>
              <a:rPr lang="en-GB" sz="900" err="1">
                <a:solidFill>
                  <a:srgbClr val="FFFFFF">
                    <a:lumMod val="65000"/>
                  </a:srgbClr>
                </a:solidFill>
                <a:latin typeface="Arial"/>
              </a:rPr>
              <a:t>lesiones</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un </a:t>
            </a:r>
            <a:r>
              <a:rPr lang="en-GB" sz="900" err="1">
                <a:solidFill>
                  <a:srgbClr val="FFFFFF">
                    <a:lumMod val="65000"/>
                  </a:srgbClr>
                </a:solidFill>
                <a:latin typeface="Arial"/>
              </a:rPr>
              <a:t>momento</a:t>
            </a:r>
            <a:r>
              <a:rPr lang="en-GB" sz="900">
                <a:solidFill>
                  <a:srgbClr val="FFFFFF">
                    <a:lumMod val="65000"/>
                  </a:srgbClr>
                </a:solidFill>
                <a:latin typeface="Arial"/>
              </a:rPr>
              <a:t> dado</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err="1">
                <a:solidFill>
                  <a:srgbClr val="FFFFFF">
                    <a:lumMod val="65000"/>
                  </a:srgbClr>
                </a:solidFill>
                <a:latin typeface="Arial"/>
              </a:rPr>
              <a:t>a</a:t>
            </a:r>
            <a:r>
              <a:rPr lang="en-GB" sz="900" err="1">
                <a:solidFill>
                  <a:srgbClr val="FFFFFF">
                    <a:lumMod val="65000"/>
                  </a:srgbClr>
                </a:solidFill>
                <a:latin typeface="Arial"/>
              </a:rPr>
              <a:t>P</a:t>
            </a:r>
            <a:r>
              <a:rPr lang="en-GB" sz="900">
                <a:solidFill>
                  <a:srgbClr val="FFFFFF">
                    <a:lumMod val="65000"/>
                  </a:srgbClr>
                </a:solidFill>
                <a:latin typeface="Arial"/>
              </a:rPr>
              <a:t>&lt;0,001; </a:t>
            </a:r>
            <a:r>
              <a:rPr lang="en-GB" sz="900" baseline="30000" err="1">
                <a:solidFill>
                  <a:srgbClr val="FFFFFF">
                    <a:lumMod val="65000"/>
                  </a:srgbClr>
                </a:solidFill>
                <a:latin typeface="Arial"/>
              </a:rPr>
              <a:t>b</a:t>
            </a:r>
            <a:r>
              <a:rPr lang="en-GB" sz="900" err="1">
                <a:solidFill>
                  <a:srgbClr val="FFFFFF">
                    <a:lumMod val="65000"/>
                  </a:srgbClr>
                </a:solidFill>
                <a:latin typeface="Arial"/>
              </a:rPr>
              <a:t>P</a:t>
            </a:r>
            <a:r>
              <a:rPr lang="en-GB" sz="900">
                <a:solidFill>
                  <a:srgbClr val="FFFFFF">
                    <a:lumMod val="65000"/>
                  </a:srgbClr>
                </a:solidFill>
                <a:latin typeface="Arial"/>
              </a:rPr>
              <a:t>&lt;0,05; </a:t>
            </a:r>
            <a:r>
              <a:rPr lang="en-GB" sz="900" baseline="30000" err="1">
                <a:solidFill>
                  <a:srgbClr val="FFFFFF">
                    <a:lumMod val="65000"/>
                  </a:srgbClr>
                </a:solidFill>
                <a:latin typeface="Arial"/>
              </a:rPr>
              <a:t>c</a:t>
            </a:r>
            <a:r>
              <a:rPr lang="en-GB" sz="900" err="1">
                <a:solidFill>
                  <a:srgbClr val="FFFFFF">
                    <a:lumMod val="65000"/>
                  </a:srgbClr>
                </a:solidFill>
                <a:latin typeface="Arial"/>
              </a:rPr>
              <a:t>P</a:t>
            </a:r>
            <a:r>
              <a:rPr lang="en-GB" sz="900">
                <a:solidFill>
                  <a:srgbClr val="FFFFFF">
                    <a:lumMod val="65000"/>
                  </a:srgbClr>
                </a:solidFill>
                <a:latin typeface="Arial"/>
              </a:rPr>
              <a:t>&lt;0,01; </a:t>
            </a:r>
            <a:r>
              <a:rPr lang="en-GB" sz="900" baseline="30000" err="1">
                <a:solidFill>
                  <a:srgbClr val="FFFFFF">
                    <a:lumMod val="65000"/>
                  </a:srgbClr>
                </a:solidFill>
                <a:latin typeface="Arial"/>
              </a:rPr>
              <a:t>d</a:t>
            </a:r>
            <a:r>
              <a:rPr lang="en-GB" sz="900" err="1">
                <a:solidFill>
                  <a:srgbClr val="FFFFFF">
                    <a:lumMod val="65000"/>
                  </a:srgbClr>
                </a:solidFill>
                <a:latin typeface="Arial"/>
              </a:rPr>
              <a:t>Pacientes</a:t>
            </a:r>
            <a:r>
              <a:rPr lang="en-GB" sz="900">
                <a:solidFill>
                  <a:srgbClr val="FFFFFF">
                    <a:lumMod val="65000"/>
                  </a:srgbClr>
                </a:solidFill>
                <a:latin typeface="Arial"/>
              </a:rPr>
              <a:t> con </a:t>
            </a:r>
            <a:r>
              <a:rPr lang="en-GB" sz="900" err="1">
                <a:solidFill>
                  <a:srgbClr val="FFFFFF">
                    <a:lumMod val="65000"/>
                  </a:srgbClr>
                </a:solidFill>
                <a:latin typeface="Arial"/>
              </a:rPr>
              <a:t>puntuación</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del </a:t>
            </a:r>
            <a:r>
              <a:rPr lang="en-GB" sz="900" err="1">
                <a:solidFill>
                  <a:srgbClr val="FFFFFF">
                    <a:lumMod val="65000"/>
                  </a:srgbClr>
                </a:solidFill>
                <a:latin typeface="Arial"/>
              </a:rPr>
              <a:t>prurito</a:t>
            </a:r>
            <a:r>
              <a:rPr lang="en-GB" sz="900">
                <a:solidFill>
                  <a:srgbClr val="FFFFFF">
                    <a:lumMod val="65000"/>
                  </a:srgbClr>
                </a:solidFill>
                <a:latin typeface="Arial"/>
              </a:rPr>
              <a:t> NRS 4 o mayor.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9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1. Simpson EL, Gooderham M, </a:t>
            </a:r>
            <a:r>
              <a:rPr lang="en-GB" sz="900" err="1">
                <a:solidFill>
                  <a:srgbClr val="FFFFFF">
                    <a:lumMod val="65000"/>
                  </a:srgbClr>
                </a:solidFill>
                <a:latin typeface="Arial"/>
              </a:rPr>
              <a:t>Wollenberg</a:t>
            </a:r>
            <a:r>
              <a:rPr lang="en-GB" sz="900">
                <a:solidFill>
                  <a:srgbClr val="FFFFFF">
                    <a:lumMod val="65000"/>
                  </a:srgbClr>
                </a:solidFill>
                <a:latin typeface="Arial"/>
              </a:rPr>
              <a:t> A, </a:t>
            </a:r>
            <a:r>
              <a:rPr lang="en-GB" sz="900" err="1">
                <a:solidFill>
                  <a:srgbClr val="FFFFFF">
                    <a:lumMod val="65000"/>
                  </a:srgbClr>
                </a:solidFill>
                <a:latin typeface="Arial"/>
              </a:rPr>
              <a:t>Weidinger</a:t>
            </a:r>
            <a:r>
              <a:rPr lang="en-GB" sz="900">
                <a:solidFill>
                  <a:srgbClr val="FFFFFF">
                    <a:lumMod val="65000"/>
                  </a:srgbClr>
                </a:solidFill>
                <a:latin typeface="Arial"/>
              </a:rPr>
              <a:t> S, Armstrong A, </a:t>
            </a:r>
            <a:r>
              <a:rPr lang="en-GB" sz="900" err="1">
                <a:solidFill>
                  <a:srgbClr val="FFFFFF">
                    <a:lumMod val="65000"/>
                  </a:srgbClr>
                </a:solidFill>
                <a:latin typeface="Arial"/>
              </a:rPr>
              <a:t>Soung</a:t>
            </a:r>
            <a:r>
              <a:rPr lang="en-GB" sz="9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900" err="1">
                <a:solidFill>
                  <a:srgbClr val="FFFFFF">
                    <a:lumMod val="65000"/>
                  </a:srgbClr>
                </a:solidFill>
                <a:latin typeface="Arial"/>
              </a:rPr>
              <a:t>ADhere</a:t>
            </a:r>
            <a:r>
              <a:rPr lang="en-GB" sz="900">
                <a:solidFill>
                  <a:srgbClr val="FFFFFF">
                    <a:lumMod val="65000"/>
                  </a:srgbClr>
                </a:solidFill>
                <a:latin typeface="Arial"/>
              </a:rPr>
              <a:t>). JAMA Dermatol. 2023;159(2):182-91; </a:t>
            </a:r>
          </a:p>
        </p:txBody>
      </p:sp>
    </p:spTree>
    <p:extLst>
      <p:ext uri="{BB962C8B-B14F-4D97-AF65-F5344CB8AC3E}">
        <p14:creationId xmlns:p14="http://schemas.microsoft.com/office/powerpoint/2010/main" val="3773421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6DAA7-5FF7-3319-D69F-175BDA00BE4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DC3645A-E1E7-8D2C-0137-D77462AA499C}"/>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pic>
        <p:nvPicPr>
          <p:cNvPr id="7" name="Imagen 6">
            <a:extLst>
              <a:ext uri="{FF2B5EF4-FFF2-40B4-BE49-F238E27FC236}">
                <a16:creationId xmlns:a16="http://schemas.microsoft.com/office/drawing/2014/main" id="{872CC8E1-F135-CB93-880C-32D2C0EBB3D6}"/>
              </a:ext>
            </a:extLst>
          </p:cNvPr>
          <p:cNvPicPr>
            <a:picLocks noChangeAspect="1"/>
          </p:cNvPicPr>
          <p:nvPr/>
        </p:nvPicPr>
        <p:blipFill>
          <a:blip r:embed="rId2"/>
          <a:srcRect/>
          <a:stretch/>
        </p:blipFill>
        <p:spPr>
          <a:xfrm>
            <a:off x="2459191" y="1429148"/>
            <a:ext cx="7153697" cy="4637742"/>
          </a:xfrm>
          <a:prstGeom prst="rect">
            <a:avLst/>
          </a:prstGeom>
        </p:spPr>
      </p:pic>
      <p:pic>
        <p:nvPicPr>
          <p:cNvPr id="8" name="Imagen 7" descr="Forma, Rectángulo&#10;&#10;Descripción generada automáticamente">
            <a:extLst>
              <a:ext uri="{FF2B5EF4-FFF2-40B4-BE49-F238E27FC236}">
                <a16:creationId xmlns:a16="http://schemas.microsoft.com/office/drawing/2014/main" id="{E81077D7-875D-BBF3-4E12-299F047A1E95}"/>
              </a:ext>
            </a:extLst>
          </p:cNvPr>
          <p:cNvPicPr>
            <a:picLocks noChangeAspect="1"/>
          </p:cNvPicPr>
          <p:nvPr/>
        </p:nvPicPr>
        <p:blipFill>
          <a:blip r:embed="rId3"/>
          <a:stretch>
            <a:fillRect/>
          </a:stretch>
        </p:blipFill>
        <p:spPr>
          <a:xfrm>
            <a:off x="1755352" y="1117076"/>
            <a:ext cx="1459172" cy="1004676"/>
          </a:xfrm>
          <a:prstGeom prst="rect">
            <a:avLst/>
          </a:prstGeom>
        </p:spPr>
      </p:pic>
      <p:pic>
        <p:nvPicPr>
          <p:cNvPr id="9" name="Imagen 8" descr="Forma, Rectángulo&#10;&#10;Descripción generada automáticamente">
            <a:extLst>
              <a:ext uri="{FF2B5EF4-FFF2-40B4-BE49-F238E27FC236}">
                <a16:creationId xmlns:a16="http://schemas.microsoft.com/office/drawing/2014/main" id="{FDCB0437-196E-94F9-402F-55CCFEE32AA6}"/>
              </a:ext>
            </a:extLst>
          </p:cNvPr>
          <p:cNvPicPr>
            <a:picLocks noChangeAspect="1"/>
          </p:cNvPicPr>
          <p:nvPr/>
        </p:nvPicPr>
        <p:blipFill>
          <a:blip r:embed="rId3"/>
          <a:stretch>
            <a:fillRect/>
          </a:stretch>
        </p:blipFill>
        <p:spPr>
          <a:xfrm rot="10800000">
            <a:off x="8932855" y="5138145"/>
            <a:ext cx="1459172" cy="1004676"/>
          </a:xfrm>
          <a:prstGeom prst="rect">
            <a:avLst/>
          </a:prstGeom>
        </p:spPr>
      </p:pic>
      <p:sp>
        <p:nvSpPr>
          <p:cNvPr id="3" name="Marcador de pie de página 76">
            <a:extLst>
              <a:ext uri="{FF2B5EF4-FFF2-40B4-BE49-F238E27FC236}">
                <a16:creationId xmlns:a16="http://schemas.microsoft.com/office/drawing/2014/main" id="{65499E32-22F1-638D-F81D-B013FF584097}"/>
              </a:ext>
            </a:extLst>
          </p:cNvPr>
          <p:cNvSpPr txBox="1">
            <a:spLocks/>
          </p:cNvSpPr>
          <p:nvPr/>
        </p:nvSpPr>
        <p:spPr>
          <a:xfrm>
            <a:off x="1539490" y="6318503"/>
            <a:ext cx="9247241" cy="389610"/>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800">
                <a:solidFill>
                  <a:srgbClr val="FFFFFF">
                    <a:lumMod val="65000"/>
                  </a:srgbClr>
                </a:solidFill>
                <a:latin typeface="Arial"/>
              </a:rPr>
              <a:t>1. Simpson EL, Gooderham M, </a:t>
            </a:r>
            <a:r>
              <a:rPr lang="en-GB" sz="800" err="1">
                <a:solidFill>
                  <a:srgbClr val="FFFFFF">
                    <a:lumMod val="65000"/>
                  </a:srgbClr>
                </a:solidFill>
                <a:latin typeface="Arial"/>
              </a:rPr>
              <a:t>Wollenberg</a:t>
            </a:r>
            <a:r>
              <a:rPr lang="en-GB" sz="800">
                <a:solidFill>
                  <a:srgbClr val="FFFFFF">
                    <a:lumMod val="65000"/>
                  </a:srgbClr>
                </a:solidFill>
                <a:latin typeface="Arial"/>
              </a:rPr>
              <a:t> A, </a:t>
            </a:r>
            <a:r>
              <a:rPr lang="en-GB" sz="800" err="1">
                <a:solidFill>
                  <a:srgbClr val="FFFFFF">
                    <a:lumMod val="65000"/>
                  </a:srgbClr>
                </a:solidFill>
                <a:latin typeface="Arial"/>
              </a:rPr>
              <a:t>Weidinger</a:t>
            </a:r>
            <a:r>
              <a:rPr lang="en-GB" sz="800">
                <a:solidFill>
                  <a:srgbClr val="FFFFFF">
                    <a:lumMod val="65000"/>
                  </a:srgbClr>
                </a:solidFill>
                <a:latin typeface="Arial"/>
              </a:rPr>
              <a:t> S, Armstrong A, </a:t>
            </a:r>
            <a:r>
              <a:rPr lang="en-GB" sz="800" err="1">
                <a:solidFill>
                  <a:srgbClr val="FFFFFF">
                    <a:lumMod val="65000"/>
                  </a:srgbClr>
                </a:solidFill>
                <a:latin typeface="Arial"/>
              </a:rPr>
              <a:t>Soung</a:t>
            </a:r>
            <a:r>
              <a:rPr lang="en-GB" sz="8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800" err="1">
                <a:solidFill>
                  <a:srgbClr val="FFFFFF">
                    <a:lumMod val="65000"/>
                  </a:srgbClr>
                </a:solidFill>
                <a:latin typeface="Arial"/>
              </a:rPr>
              <a:t>ADhere</a:t>
            </a:r>
            <a:r>
              <a:rPr lang="en-GB" sz="800">
                <a:solidFill>
                  <a:srgbClr val="FFFFFF">
                    <a:lumMod val="65000"/>
                  </a:srgbClr>
                </a:solidFill>
                <a:latin typeface="Arial"/>
              </a:rPr>
              <a:t>). JAMA Dermatol. 2023;159(2):182-91; </a:t>
            </a:r>
          </a:p>
        </p:txBody>
      </p:sp>
    </p:spTree>
    <p:extLst>
      <p:ext uri="{BB962C8B-B14F-4D97-AF65-F5344CB8AC3E}">
        <p14:creationId xmlns:p14="http://schemas.microsoft.com/office/powerpoint/2010/main" val="311361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8E372D2-9DA3-549B-5AD6-1273239B21D7}"/>
              </a:ext>
            </a:extLst>
          </p:cNvPr>
          <p:cNvGrpSpPr/>
          <p:nvPr/>
        </p:nvGrpSpPr>
        <p:grpSpPr>
          <a:xfrm>
            <a:off x="3681170" y="1799868"/>
            <a:ext cx="4613683" cy="3907228"/>
            <a:chOff x="3561618" y="1553501"/>
            <a:chExt cx="4975008" cy="4213226"/>
          </a:xfrm>
        </p:grpSpPr>
        <p:grpSp>
          <p:nvGrpSpPr>
            <p:cNvPr id="4" name="Group 33">
              <a:extLst>
                <a:ext uri="{FF2B5EF4-FFF2-40B4-BE49-F238E27FC236}">
                  <a16:creationId xmlns:a16="http://schemas.microsoft.com/office/drawing/2014/main" id="{AC9FEEFA-ADFE-2765-70CB-7DDD9DD355E9}"/>
                </a:ext>
              </a:extLst>
            </p:cNvPr>
            <p:cNvGrpSpPr/>
            <p:nvPr/>
          </p:nvGrpSpPr>
          <p:grpSpPr>
            <a:xfrm>
              <a:off x="6956354" y="2313816"/>
              <a:ext cx="1580272" cy="1681775"/>
              <a:chOff x="7003233" y="2777801"/>
              <a:chExt cx="1580272" cy="1681775"/>
            </a:xfrm>
          </p:grpSpPr>
          <p:sp>
            <p:nvSpPr>
              <p:cNvPr id="27" name="Freeform 10">
                <a:extLst>
                  <a:ext uri="{FF2B5EF4-FFF2-40B4-BE49-F238E27FC236}">
                    <a16:creationId xmlns:a16="http://schemas.microsoft.com/office/drawing/2014/main" id="{492CCE4F-F0A2-5373-81D0-7A9A9882D784}"/>
                  </a:ext>
                </a:extLst>
              </p:cNvPr>
              <p:cNvSpPr>
                <a:spLocks/>
              </p:cNvSpPr>
              <p:nvPr/>
            </p:nvSpPr>
            <p:spPr bwMode="auto">
              <a:xfrm>
                <a:off x="7169817" y="2777801"/>
                <a:ext cx="1413688" cy="1681774"/>
              </a:xfrm>
              <a:custGeom>
                <a:avLst/>
                <a:gdLst>
                  <a:gd name="T0" fmla="*/ 0 w 580"/>
                  <a:gd name="T1" fmla="*/ 293 h 690"/>
                  <a:gd name="T2" fmla="*/ 165 w 580"/>
                  <a:gd name="T3" fmla="*/ 690 h 690"/>
                  <a:gd name="T4" fmla="*/ 580 w 580"/>
                  <a:gd name="T5" fmla="*/ 690 h 690"/>
                  <a:gd name="T6" fmla="*/ 294 w 580"/>
                  <a:gd name="T7" fmla="*/ 0 h 690"/>
                  <a:gd name="T8" fmla="*/ 0 w 580"/>
                  <a:gd name="T9" fmla="*/ 293 h 690"/>
                </a:gdLst>
                <a:ahLst/>
                <a:cxnLst>
                  <a:cxn ang="0">
                    <a:pos x="T0" y="T1"/>
                  </a:cxn>
                  <a:cxn ang="0">
                    <a:pos x="T2" y="T3"/>
                  </a:cxn>
                  <a:cxn ang="0">
                    <a:pos x="T4" y="T5"/>
                  </a:cxn>
                  <a:cxn ang="0">
                    <a:pos x="T6" y="T7"/>
                  </a:cxn>
                  <a:cxn ang="0">
                    <a:pos x="T8" y="T9"/>
                  </a:cxn>
                </a:cxnLst>
                <a:rect l="0" t="0" r="r" b="b"/>
                <a:pathLst>
                  <a:path w="580" h="690">
                    <a:moveTo>
                      <a:pt x="0" y="293"/>
                    </a:moveTo>
                    <a:cubicBezTo>
                      <a:pt x="98" y="398"/>
                      <a:pt x="160" y="537"/>
                      <a:pt x="165" y="690"/>
                    </a:cubicBezTo>
                    <a:cubicBezTo>
                      <a:pt x="580" y="690"/>
                      <a:pt x="580" y="690"/>
                      <a:pt x="580" y="690"/>
                    </a:cubicBezTo>
                    <a:cubicBezTo>
                      <a:pt x="575" y="422"/>
                      <a:pt x="467" y="179"/>
                      <a:pt x="294" y="0"/>
                    </a:cubicBezTo>
                    <a:lnTo>
                      <a:pt x="0" y="293"/>
                    </a:lnTo>
                    <a:close/>
                  </a:path>
                </a:pathLst>
              </a:custGeom>
              <a:solidFill>
                <a:srgbClr val="834A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28" name="Freeform 16">
                <a:extLst>
                  <a:ext uri="{FF2B5EF4-FFF2-40B4-BE49-F238E27FC236}">
                    <a16:creationId xmlns:a16="http://schemas.microsoft.com/office/drawing/2014/main" id="{D6A9D098-28FC-AFB5-2334-526787A02254}"/>
                  </a:ext>
                </a:extLst>
              </p:cNvPr>
              <p:cNvSpPr>
                <a:spLocks/>
              </p:cNvSpPr>
              <p:nvPr/>
            </p:nvSpPr>
            <p:spPr bwMode="auto">
              <a:xfrm>
                <a:off x="7003233" y="3509045"/>
                <a:ext cx="538634" cy="950531"/>
              </a:xfrm>
              <a:custGeom>
                <a:avLst/>
                <a:gdLst>
                  <a:gd name="T0" fmla="*/ 0 w 225"/>
                  <a:gd name="T1" fmla="*/ 61 h 397"/>
                  <a:gd name="T2" fmla="*/ 139 w 225"/>
                  <a:gd name="T3" fmla="*/ 397 h 397"/>
                  <a:gd name="T4" fmla="*/ 225 w 225"/>
                  <a:gd name="T5" fmla="*/ 397 h 397"/>
                  <a:gd name="T6" fmla="*/ 60 w 225"/>
                  <a:gd name="T7" fmla="*/ 0 h 397"/>
                  <a:gd name="T8" fmla="*/ 0 w 225"/>
                  <a:gd name="T9" fmla="*/ 61 h 397"/>
                </a:gdLst>
                <a:ahLst/>
                <a:cxnLst>
                  <a:cxn ang="0">
                    <a:pos x="T0" y="T1"/>
                  </a:cxn>
                  <a:cxn ang="0">
                    <a:pos x="T2" y="T3"/>
                  </a:cxn>
                  <a:cxn ang="0">
                    <a:pos x="T4" y="T5"/>
                  </a:cxn>
                  <a:cxn ang="0">
                    <a:pos x="T6" y="T7"/>
                  </a:cxn>
                  <a:cxn ang="0">
                    <a:pos x="T8" y="T9"/>
                  </a:cxn>
                </a:cxnLst>
                <a:rect l="0" t="0" r="r" b="b"/>
                <a:pathLst>
                  <a:path w="225" h="397">
                    <a:moveTo>
                      <a:pt x="0" y="61"/>
                    </a:moveTo>
                    <a:cubicBezTo>
                      <a:pt x="82" y="150"/>
                      <a:pt x="134" y="267"/>
                      <a:pt x="139" y="397"/>
                    </a:cubicBezTo>
                    <a:cubicBezTo>
                      <a:pt x="225" y="397"/>
                      <a:pt x="225" y="397"/>
                      <a:pt x="225" y="397"/>
                    </a:cubicBezTo>
                    <a:cubicBezTo>
                      <a:pt x="220" y="244"/>
                      <a:pt x="158" y="105"/>
                      <a:pt x="60" y="0"/>
                    </a:cubicBezTo>
                    <a:lnTo>
                      <a:pt x="0" y="61"/>
                    </a:lnTo>
                    <a:close/>
                  </a:path>
                </a:pathLst>
              </a:custGeom>
              <a:solidFill>
                <a:srgbClr val="7A3FC1">
                  <a:alpha val="85098"/>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7" name="Group 32">
              <a:extLst>
                <a:ext uri="{FF2B5EF4-FFF2-40B4-BE49-F238E27FC236}">
                  <a16:creationId xmlns:a16="http://schemas.microsoft.com/office/drawing/2014/main" id="{5A497C64-D4C6-3D19-2CF6-90FAAA008C6D}"/>
                </a:ext>
              </a:extLst>
            </p:cNvPr>
            <p:cNvGrpSpPr/>
            <p:nvPr/>
          </p:nvGrpSpPr>
          <p:grpSpPr>
            <a:xfrm>
              <a:off x="6096000" y="1553501"/>
              <a:ext cx="1680311" cy="1568024"/>
              <a:chOff x="6142879" y="2017486"/>
              <a:chExt cx="1680311" cy="1568024"/>
            </a:xfrm>
          </p:grpSpPr>
          <p:sp>
            <p:nvSpPr>
              <p:cNvPr id="20" name="Freeform 8">
                <a:extLst>
                  <a:ext uri="{FF2B5EF4-FFF2-40B4-BE49-F238E27FC236}">
                    <a16:creationId xmlns:a16="http://schemas.microsoft.com/office/drawing/2014/main" id="{F3D83067-7156-1066-B82B-E74E71030E0D}"/>
                  </a:ext>
                </a:extLst>
              </p:cNvPr>
              <p:cNvSpPr>
                <a:spLocks/>
              </p:cNvSpPr>
              <p:nvPr/>
            </p:nvSpPr>
            <p:spPr bwMode="auto">
              <a:xfrm>
                <a:off x="6142879" y="2017486"/>
                <a:ext cx="1680311" cy="1410757"/>
              </a:xfrm>
              <a:custGeom>
                <a:avLst/>
                <a:gdLst>
                  <a:gd name="T0" fmla="*/ 0 w 690"/>
                  <a:gd name="T1" fmla="*/ 415 h 579"/>
                  <a:gd name="T2" fmla="*/ 396 w 690"/>
                  <a:gd name="T3" fmla="*/ 579 h 579"/>
                  <a:gd name="T4" fmla="*/ 690 w 690"/>
                  <a:gd name="T5" fmla="*/ 286 h 579"/>
                  <a:gd name="T6" fmla="*/ 0 w 690"/>
                  <a:gd name="T7" fmla="*/ 0 h 579"/>
                  <a:gd name="T8" fmla="*/ 0 w 690"/>
                  <a:gd name="T9" fmla="*/ 415 h 579"/>
                </a:gdLst>
                <a:ahLst/>
                <a:cxnLst>
                  <a:cxn ang="0">
                    <a:pos x="T0" y="T1"/>
                  </a:cxn>
                  <a:cxn ang="0">
                    <a:pos x="T2" y="T3"/>
                  </a:cxn>
                  <a:cxn ang="0">
                    <a:pos x="T4" y="T5"/>
                  </a:cxn>
                  <a:cxn ang="0">
                    <a:pos x="T6" y="T7"/>
                  </a:cxn>
                  <a:cxn ang="0">
                    <a:pos x="T8" y="T9"/>
                  </a:cxn>
                </a:cxnLst>
                <a:rect l="0" t="0" r="r" b="b"/>
                <a:pathLst>
                  <a:path w="690" h="579">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rgbClr val="834AC5">
                  <a:alpha val="6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26" name="Freeform 14">
                <a:extLst>
                  <a:ext uri="{FF2B5EF4-FFF2-40B4-BE49-F238E27FC236}">
                    <a16:creationId xmlns:a16="http://schemas.microsoft.com/office/drawing/2014/main" id="{EBCA7E11-D12B-E6BE-7D79-A09B0A398CAC}"/>
                  </a:ext>
                </a:extLst>
              </p:cNvPr>
              <p:cNvSpPr>
                <a:spLocks/>
              </p:cNvSpPr>
              <p:nvPr/>
            </p:nvSpPr>
            <p:spPr bwMode="auto">
              <a:xfrm>
                <a:off x="6142879" y="3053435"/>
                <a:ext cx="945572" cy="532075"/>
              </a:xfrm>
              <a:custGeom>
                <a:avLst/>
                <a:gdLst>
                  <a:gd name="T0" fmla="*/ 0 w 396"/>
                  <a:gd name="T1" fmla="*/ 86 h 225"/>
                  <a:gd name="T2" fmla="*/ 336 w 396"/>
                  <a:gd name="T3" fmla="*/ 225 h 225"/>
                  <a:gd name="T4" fmla="*/ 396 w 396"/>
                  <a:gd name="T5" fmla="*/ 164 h 225"/>
                  <a:gd name="T6" fmla="*/ 0 w 396"/>
                  <a:gd name="T7" fmla="*/ 0 h 225"/>
                  <a:gd name="T8" fmla="*/ 0 w 396"/>
                  <a:gd name="T9" fmla="*/ 86 h 225"/>
                </a:gdLst>
                <a:ahLst/>
                <a:cxnLst>
                  <a:cxn ang="0">
                    <a:pos x="T0" y="T1"/>
                  </a:cxn>
                  <a:cxn ang="0">
                    <a:pos x="T2" y="T3"/>
                  </a:cxn>
                  <a:cxn ang="0">
                    <a:pos x="T4" y="T5"/>
                  </a:cxn>
                  <a:cxn ang="0">
                    <a:pos x="T6" y="T7"/>
                  </a:cxn>
                  <a:cxn ang="0">
                    <a:pos x="T8" y="T9"/>
                  </a:cxn>
                </a:cxnLst>
                <a:rect l="0" t="0" r="r" b="b"/>
                <a:pathLst>
                  <a:path w="396" h="225">
                    <a:moveTo>
                      <a:pt x="0" y="86"/>
                    </a:moveTo>
                    <a:cubicBezTo>
                      <a:pt x="129" y="90"/>
                      <a:pt x="247" y="142"/>
                      <a:pt x="336" y="225"/>
                    </a:cubicBezTo>
                    <a:cubicBezTo>
                      <a:pt x="396" y="164"/>
                      <a:pt x="396" y="164"/>
                      <a:pt x="396" y="164"/>
                    </a:cubicBezTo>
                    <a:cubicBezTo>
                      <a:pt x="292" y="66"/>
                      <a:pt x="153" y="5"/>
                      <a:pt x="0" y="0"/>
                    </a:cubicBezTo>
                    <a:lnTo>
                      <a:pt x="0" y="86"/>
                    </a:lnTo>
                    <a:close/>
                  </a:path>
                </a:pathLst>
              </a:custGeom>
              <a:solidFill>
                <a:srgbClr val="7A3FC1">
                  <a:alpha val="65098"/>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8" name="Group 31">
              <a:extLst>
                <a:ext uri="{FF2B5EF4-FFF2-40B4-BE49-F238E27FC236}">
                  <a16:creationId xmlns:a16="http://schemas.microsoft.com/office/drawing/2014/main" id="{929F3ACC-B788-AE1F-8C33-2606E09A6716}"/>
                </a:ext>
              </a:extLst>
            </p:cNvPr>
            <p:cNvGrpSpPr/>
            <p:nvPr/>
          </p:nvGrpSpPr>
          <p:grpSpPr>
            <a:xfrm>
              <a:off x="4324863" y="1553501"/>
              <a:ext cx="1680329" cy="1572403"/>
              <a:chOff x="4371742" y="2017486"/>
              <a:chExt cx="1680329" cy="1572403"/>
            </a:xfrm>
          </p:grpSpPr>
          <p:sp>
            <p:nvSpPr>
              <p:cNvPr id="18" name="Freeform 7">
                <a:extLst>
                  <a:ext uri="{FF2B5EF4-FFF2-40B4-BE49-F238E27FC236}">
                    <a16:creationId xmlns:a16="http://schemas.microsoft.com/office/drawing/2014/main" id="{36E48C44-4A08-1548-0CB0-6BB327D247DD}"/>
                  </a:ext>
                </a:extLst>
              </p:cNvPr>
              <p:cNvSpPr>
                <a:spLocks/>
              </p:cNvSpPr>
              <p:nvPr/>
            </p:nvSpPr>
            <p:spPr bwMode="auto">
              <a:xfrm>
                <a:off x="4371742" y="2017486"/>
                <a:ext cx="1680311" cy="1410757"/>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rgbClr val="834AC5">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9" name="Freeform 13">
                <a:extLst>
                  <a:ext uri="{FF2B5EF4-FFF2-40B4-BE49-F238E27FC236}">
                    <a16:creationId xmlns:a16="http://schemas.microsoft.com/office/drawing/2014/main" id="{D34BFCAB-0D21-09FD-E48C-39AE9FD03F65}"/>
                  </a:ext>
                </a:extLst>
              </p:cNvPr>
              <p:cNvSpPr>
                <a:spLocks/>
              </p:cNvSpPr>
              <p:nvPr/>
            </p:nvSpPr>
            <p:spPr bwMode="auto">
              <a:xfrm>
                <a:off x="5101099" y="3051006"/>
                <a:ext cx="950972" cy="538883"/>
              </a:xfrm>
              <a:custGeom>
                <a:avLst/>
                <a:gdLst>
                  <a:gd name="T0" fmla="*/ 61 w 397"/>
                  <a:gd name="T1" fmla="*/ 225 h 225"/>
                  <a:gd name="T2" fmla="*/ 397 w 397"/>
                  <a:gd name="T3" fmla="*/ 86 h 225"/>
                  <a:gd name="T4" fmla="*/ 397 w 397"/>
                  <a:gd name="T5" fmla="*/ 0 h 225"/>
                  <a:gd name="T6" fmla="*/ 0 w 397"/>
                  <a:gd name="T7" fmla="*/ 164 h 225"/>
                  <a:gd name="T8" fmla="*/ 61 w 397"/>
                  <a:gd name="T9" fmla="*/ 225 h 225"/>
                </a:gdLst>
                <a:ahLst/>
                <a:cxnLst>
                  <a:cxn ang="0">
                    <a:pos x="T0" y="T1"/>
                  </a:cxn>
                  <a:cxn ang="0">
                    <a:pos x="T2" y="T3"/>
                  </a:cxn>
                  <a:cxn ang="0">
                    <a:pos x="T4" y="T5"/>
                  </a:cxn>
                  <a:cxn ang="0">
                    <a:pos x="T6" y="T7"/>
                  </a:cxn>
                  <a:cxn ang="0">
                    <a:pos x="T8" y="T9"/>
                  </a:cxn>
                </a:cxnLst>
                <a:rect l="0" t="0" r="r" b="b"/>
                <a:pathLst>
                  <a:path w="397" h="225">
                    <a:moveTo>
                      <a:pt x="61" y="225"/>
                    </a:moveTo>
                    <a:cubicBezTo>
                      <a:pt x="149" y="142"/>
                      <a:pt x="267" y="90"/>
                      <a:pt x="397" y="86"/>
                    </a:cubicBezTo>
                    <a:cubicBezTo>
                      <a:pt x="397" y="0"/>
                      <a:pt x="397" y="0"/>
                      <a:pt x="397" y="0"/>
                    </a:cubicBezTo>
                    <a:cubicBezTo>
                      <a:pt x="243" y="5"/>
                      <a:pt x="104" y="66"/>
                      <a:pt x="0" y="164"/>
                    </a:cubicBezTo>
                    <a:lnTo>
                      <a:pt x="61" y="225"/>
                    </a:lnTo>
                    <a:close/>
                  </a:path>
                </a:pathLst>
              </a:custGeom>
              <a:solidFill>
                <a:srgbClr val="7A3FC1">
                  <a:alpha val="5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9" name="Group 30">
              <a:extLst>
                <a:ext uri="{FF2B5EF4-FFF2-40B4-BE49-F238E27FC236}">
                  <a16:creationId xmlns:a16="http://schemas.microsoft.com/office/drawing/2014/main" id="{9E409858-1C49-582C-C9EA-CAFF2C7267D6}"/>
                </a:ext>
              </a:extLst>
            </p:cNvPr>
            <p:cNvGrpSpPr/>
            <p:nvPr/>
          </p:nvGrpSpPr>
          <p:grpSpPr>
            <a:xfrm>
              <a:off x="3561618" y="2313816"/>
              <a:ext cx="1576373" cy="1686692"/>
              <a:chOff x="3608497" y="2777801"/>
              <a:chExt cx="1576373" cy="1686692"/>
            </a:xfrm>
          </p:grpSpPr>
          <p:sp>
            <p:nvSpPr>
              <p:cNvPr id="16" name="Freeform 6">
                <a:extLst>
                  <a:ext uri="{FF2B5EF4-FFF2-40B4-BE49-F238E27FC236}">
                    <a16:creationId xmlns:a16="http://schemas.microsoft.com/office/drawing/2014/main" id="{BEB713B2-0015-91ED-409E-DC41A57F6825}"/>
                  </a:ext>
                </a:extLst>
              </p:cNvPr>
              <p:cNvSpPr>
                <a:spLocks/>
              </p:cNvSpPr>
              <p:nvPr/>
            </p:nvSpPr>
            <p:spPr bwMode="auto">
              <a:xfrm>
                <a:off x="3608497" y="2777801"/>
                <a:ext cx="1413688" cy="1681774"/>
              </a:xfrm>
              <a:custGeom>
                <a:avLst/>
                <a:gdLst>
                  <a:gd name="T0" fmla="*/ 0 w 580"/>
                  <a:gd name="T1" fmla="*/ 690 h 690"/>
                  <a:gd name="T2" fmla="*/ 416 w 580"/>
                  <a:gd name="T3" fmla="*/ 690 h 690"/>
                  <a:gd name="T4" fmla="*/ 580 w 580"/>
                  <a:gd name="T5" fmla="*/ 293 h 690"/>
                  <a:gd name="T6" fmla="*/ 286 w 580"/>
                  <a:gd name="T7" fmla="*/ 0 h 690"/>
                  <a:gd name="T8" fmla="*/ 0 w 580"/>
                  <a:gd name="T9" fmla="*/ 690 h 690"/>
                </a:gdLst>
                <a:ahLst/>
                <a:cxnLst>
                  <a:cxn ang="0">
                    <a:pos x="T0" y="T1"/>
                  </a:cxn>
                  <a:cxn ang="0">
                    <a:pos x="T2" y="T3"/>
                  </a:cxn>
                  <a:cxn ang="0">
                    <a:pos x="T4" y="T5"/>
                  </a:cxn>
                  <a:cxn ang="0">
                    <a:pos x="T6" y="T7"/>
                  </a:cxn>
                  <a:cxn ang="0">
                    <a:pos x="T8" y="T9"/>
                  </a:cxn>
                </a:cxnLst>
                <a:rect l="0" t="0" r="r" b="b"/>
                <a:pathLst>
                  <a:path w="580" h="690">
                    <a:moveTo>
                      <a:pt x="0" y="690"/>
                    </a:moveTo>
                    <a:cubicBezTo>
                      <a:pt x="416" y="690"/>
                      <a:pt x="416" y="690"/>
                      <a:pt x="416" y="690"/>
                    </a:cubicBezTo>
                    <a:cubicBezTo>
                      <a:pt x="420" y="537"/>
                      <a:pt x="482" y="398"/>
                      <a:pt x="580" y="293"/>
                    </a:cubicBezTo>
                    <a:cubicBezTo>
                      <a:pt x="286" y="0"/>
                      <a:pt x="286" y="0"/>
                      <a:pt x="286" y="0"/>
                    </a:cubicBezTo>
                    <a:cubicBezTo>
                      <a:pt x="113" y="179"/>
                      <a:pt x="5" y="422"/>
                      <a:pt x="0" y="690"/>
                    </a:cubicBezTo>
                    <a:close/>
                  </a:path>
                </a:pathLst>
              </a:custGeom>
              <a:solidFill>
                <a:srgbClr val="834AC5">
                  <a:alpha val="3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7" name="Freeform 12">
                <a:extLst>
                  <a:ext uri="{FF2B5EF4-FFF2-40B4-BE49-F238E27FC236}">
                    <a16:creationId xmlns:a16="http://schemas.microsoft.com/office/drawing/2014/main" id="{FA80248A-A9C2-7842-D8CD-ACB70BD96D4D}"/>
                  </a:ext>
                </a:extLst>
              </p:cNvPr>
              <p:cNvSpPr>
                <a:spLocks/>
              </p:cNvSpPr>
              <p:nvPr/>
            </p:nvSpPr>
            <p:spPr bwMode="auto">
              <a:xfrm>
                <a:off x="4644896" y="3509045"/>
                <a:ext cx="539974" cy="955448"/>
              </a:xfrm>
              <a:custGeom>
                <a:avLst/>
                <a:gdLst>
                  <a:gd name="T0" fmla="*/ 0 w 224"/>
                  <a:gd name="T1" fmla="*/ 397 h 397"/>
                  <a:gd name="T2" fmla="*/ 85 w 224"/>
                  <a:gd name="T3" fmla="*/ 397 h 397"/>
                  <a:gd name="T4" fmla="*/ 224 w 224"/>
                  <a:gd name="T5" fmla="*/ 61 h 397"/>
                  <a:gd name="T6" fmla="*/ 164 w 224"/>
                  <a:gd name="T7" fmla="*/ 0 h 397"/>
                  <a:gd name="T8" fmla="*/ 0 w 224"/>
                  <a:gd name="T9" fmla="*/ 397 h 397"/>
                </a:gdLst>
                <a:ahLst/>
                <a:cxnLst>
                  <a:cxn ang="0">
                    <a:pos x="T0" y="T1"/>
                  </a:cxn>
                  <a:cxn ang="0">
                    <a:pos x="T2" y="T3"/>
                  </a:cxn>
                  <a:cxn ang="0">
                    <a:pos x="T4" y="T5"/>
                  </a:cxn>
                  <a:cxn ang="0">
                    <a:pos x="T6" y="T7"/>
                  </a:cxn>
                  <a:cxn ang="0">
                    <a:pos x="T8" y="T9"/>
                  </a:cxn>
                </a:cxnLst>
                <a:rect l="0" t="0" r="r" b="b"/>
                <a:pathLst>
                  <a:path w="224" h="397">
                    <a:moveTo>
                      <a:pt x="0" y="397"/>
                    </a:moveTo>
                    <a:cubicBezTo>
                      <a:pt x="85" y="397"/>
                      <a:pt x="85" y="397"/>
                      <a:pt x="85" y="397"/>
                    </a:cubicBezTo>
                    <a:cubicBezTo>
                      <a:pt x="90" y="267"/>
                      <a:pt x="142" y="150"/>
                      <a:pt x="224" y="61"/>
                    </a:cubicBezTo>
                    <a:cubicBezTo>
                      <a:pt x="164" y="0"/>
                      <a:pt x="164" y="0"/>
                      <a:pt x="164" y="0"/>
                    </a:cubicBezTo>
                    <a:cubicBezTo>
                      <a:pt x="66" y="105"/>
                      <a:pt x="4" y="244"/>
                      <a:pt x="0" y="397"/>
                    </a:cubicBezTo>
                    <a:close/>
                  </a:path>
                </a:pathLst>
              </a:custGeom>
              <a:solidFill>
                <a:srgbClr val="7A3FC1">
                  <a:alpha val="3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10" name="Group 3">
              <a:extLst>
                <a:ext uri="{FF2B5EF4-FFF2-40B4-BE49-F238E27FC236}">
                  <a16:creationId xmlns:a16="http://schemas.microsoft.com/office/drawing/2014/main" id="{E518A247-3957-557A-B5BA-579782EA8B69}"/>
                </a:ext>
              </a:extLst>
            </p:cNvPr>
            <p:cNvGrpSpPr/>
            <p:nvPr/>
          </p:nvGrpSpPr>
          <p:grpSpPr>
            <a:xfrm>
              <a:off x="3561618" y="4084952"/>
              <a:ext cx="1579194" cy="1681775"/>
              <a:chOff x="3608497" y="4548937"/>
              <a:chExt cx="1579194" cy="1681775"/>
            </a:xfrm>
          </p:grpSpPr>
          <p:sp>
            <p:nvSpPr>
              <p:cNvPr id="15" name="Freeform 11">
                <a:extLst>
                  <a:ext uri="{FF2B5EF4-FFF2-40B4-BE49-F238E27FC236}">
                    <a16:creationId xmlns:a16="http://schemas.microsoft.com/office/drawing/2014/main" id="{8B1376FD-2AB8-CA08-3666-9B05B7F9FB6A}"/>
                  </a:ext>
                </a:extLst>
              </p:cNvPr>
              <p:cNvSpPr>
                <a:spLocks/>
              </p:cNvSpPr>
              <p:nvPr/>
            </p:nvSpPr>
            <p:spPr bwMode="auto">
              <a:xfrm>
                <a:off x="4648534" y="4548937"/>
                <a:ext cx="539157" cy="955447"/>
              </a:xfrm>
              <a:custGeom>
                <a:avLst/>
                <a:gdLst>
                  <a:gd name="T0" fmla="*/ 0 w 224"/>
                  <a:gd name="T1" fmla="*/ 0 h 397"/>
                  <a:gd name="T2" fmla="*/ 164 w 224"/>
                  <a:gd name="T3" fmla="*/ 397 h 397"/>
                  <a:gd name="T4" fmla="*/ 224 w 224"/>
                  <a:gd name="T5" fmla="*/ 336 h 397"/>
                  <a:gd name="T6" fmla="*/ 85 w 224"/>
                  <a:gd name="T7" fmla="*/ 0 h 397"/>
                  <a:gd name="T8" fmla="*/ 0 w 224"/>
                  <a:gd name="T9" fmla="*/ 0 h 397"/>
                </a:gdLst>
                <a:ahLst/>
                <a:cxnLst>
                  <a:cxn ang="0">
                    <a:pos x="T0" y="T1"/>
                  </a:cxn>
                  <a:cxn ang="0">
                    <a:pos x="T2" y="T3"/>
                  </a:cxn>
                  <a:cxn ang="0">
                    <a:pos x="T4" y="T5"/>
                  </a:cxn>
                  <a:cxn ang="0">
                    <a:pos x="T6" y="T7"/>
                  </a:cxn>
                  <a:cxn ang="0">
                    <a:pos x="T8" y="T9"/>
                  </a:cxn>
                </a:cxnLst>
                <a:rect l="0" t="0" r="r" b="b"/>
                <a:pathLst>
                  <a:path w="224" h="397">
                    <a:moveTo>
                      <a:pt x="0" y="0"/>
                    </a:moveTo>
                    <a:cubicBezTo>
                      <a:pt x="4" y="153"/>
                      <a:pt x="66" y="292"/>
                      <a:pt x="164" y="397"/>
                    </a:cubicBezTo>
                    <a:cubicBezTo>
                      <a:pt x="224" y="336"/>
                      <a:pt x="224" y="336"/>
                      <a:pt x="224" y="336"/>
                    </a:cubicBezTo>
                    <a:cubicBezTo>
                      <a:pt x="142" y="247"/>
                      <a:pt x="90" y="130"/>
                      <a:pt x="85" y="0"/>
                    </a:cubicBezTo>
                    <a:lnTo>
                      <a:pt x="0" y="0"/>
                    </a:lnTo>
                    <a:close/>
                  </a:path>
                </a:pathLst>
              </a:custGeom>
              <a:solidFill>
                <a:srgbClr val="7A3FC1">
                  <a:alpha val="1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4" name="Freeform 5">
                <a:extLst>
                  <a:ext uri="{FF2B5EF4-FFF2-40B4-BE49-F238E27FC236}">
                    <a16:creationId xmlns:a16="http://schemas.microsoft.com/office/drawing/2014/main" id="{548167DB-7A5D-70EC-38B3-2FD65659D3C2}"/>
                  </a:ext>
                </a:extLst>
              </p:cNvPr>
              <p:cNvSpPr>
                <a:spLocks/>
              </p:cNvSpPr>
              <p:nvPr/>
            </p:nvSpPr>
            <p:spPr bwMode="auto">
              <a:xfrm>
                <a:off x="3608497" y="4548938"/>
                <a:ext cx="1413688" cy="1681774"/>
              </a:xfrm>
              <a:custGeom>
                <a:avLst/>
                <a:gdLst>
                  <a:gd name="T0" fmla="*/ 0 w 580"/>
                  <a:gd name="T1" fmla="*/ 0 h 690"/>
                  <a:gd name="T2" fmla="*/ 286 w 580"/>
                  <a:gd name="T3" fmla="*/ 690 h 690"/>
                  <a:gd name="T4" fmla="*/ 580 w 580"/>
                  <a:gd name="T5" fmla="*/ 397 h 690"/>
                  <a:gd name="T6" fmla="*/ 416 w 580"/>
                  <a:gd name="T7" fmla="*/ 0 h 690"/>
                  <a:gd name="T8" fmla="*/ 0 w 580"/>
                  <a:gd name="T9" fmla="*/ 0 h 690"/>
                </a:gdLst>
                <a:ahLst/>
                <a:cxnLst>
                  <a:cxn ang="0">
                    <a:pos x="T0" y="T1"/>
                  </a:cxn>
                  <a:cxn ang="0">
                    <a:pos x="T2" y="T3"/>
                  </a:cxn>
                  <a:cxn ang="0">
                    <a:pos x="T4" y="T5"/>
                  </a:cxn>
                  <a:cxn ang="0">
                    <a:pos x="T6" y="T7"/>
                  </a:cxn>
                  <a:cxn ang="0">
                    <a:pos x="T8" y="T9"/>
                  </a:cxn>
                </a:cxnLst>
                <a:rect l="0" t="0" r="r" b="b"/>
                <a:pathLst>
                  <a:path w="580" h="690">
                    <a:moveTo>
                      <a:pt x="0" y="0"/>
                    </a:moveTo>
                    <a:cubicBezTo>
                      <a:pt x="5" y="268"/>
                      <a:pt x="113" y="511"/>
                      <a:pt x="286" y="690"/>
                    </a:cubicBezTo>
                    <a:cubicBezTo>
                      <a:pt x="580" y="397"/>
                      <a:pt x="580" y="397"/>
                      <a:pt x="580" y="397"/>
                    </a:cubicBezTo>
                    <a:cubicBezTo>
                      <a:pt x="482" y="292"/>
                      <a:pt x="420" y="153"/>
                      <a:pt x="416" y="0"/>
                    </a:cubicBezTo>
                    <a:lnTo>
                      <a:pt x="0" y="0"/>
                    </a:lnTo>
                    <a:close/>
                  </a:path>
                </a:pathLst>
              </a:custGeom>
              <a:solidFill>
                <a:srgbClr val="834AC5">
                  <a:alpha val="1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11" name="Group 34">
              <a:extLst>
                <a:ext uri="{FF2B5EF4-FFF2-40B4-BE49-F238E27FC236}">
                  <a16:creationId xmlns:a16="http://schemas.microsoft.com/office/drawing/2014/main" id="{9A5AD9BD-56F5-878D-A19D-2198432EB55D}"/>
                </a:ext>
              </a:extLst>
            </p:cNvPr>
            <p:cNvGrpSpPr/>
            <p:nvPr/>
          </p:nvGrpSpPr>
          <p:grpSpPr>
            <a:xfrm>
              <a:off x="6952904" y="4084953"/>
              <a:ext cx="1583722" cy="1681774"/>
              <a:chOff x="6999783" y="4548938"/>
              <a:chExt cx="1583722" cy="1681774"/>
            </a:xfrm>
          </p:grpSpPr>
          <p:sp>
            <p:nvSpPr>
              <p:cNvPr id="12" name="Freeform 9">
                <a:extLst>
                  <a:ext uri="{FF2B5EF4-FFF2-40B4-BE49-F238E27FC236}">
                    <a16:creationId xmlns:a16="http://schemas.microsoft.com/office/drawing/2014/main" id="{7A306FF9-8BD6-9DED-F436-4369ADA16A8F}"/>
                  </a:ext>
                </a:extLst>
              </p:cNvPr>
              <p:cNvSpPr>
                <a:spLocks/>
              </p:cNvSpPr>
              <p:nvPr/>
            </p:nvSpPr>
            <p:spPr bwMode="auto">
              <a:xfrm>
                <a:off x="7169817" y="4548938"/>
                <a:ext cx="1413688" cy="1681774"/>
              </a:xfrm>
              <a:custGeom>
                <a:avLst/>
                <a:gdLst>
                  <a:gd name="T0" fmla="*/ 0 w 580"/>
                  <a:gd name="T1" fmla="*/ 397 h 690"/>
                  <a:gd name="T2" fmla="*/ 294 w 580"/>
                  <a:gd name="T3" fmla="*/ 690 h 690"/>
                  <a:gd name="T4" fmla="*/ 580 w 580"/>
                  <a:gd name="T5" fmla="*/ 0 h 690"/>
                  <a:gd name="T6" fmla="*/ 165 w 580"/>
                  <a:gd name="T7" fmla="*/ 0 h 690"/>
                  <a:gd name="T8" fmla="*/ 0 w 580"/>
                  <a:gd name="T9" fmla="*/ 397 h 690"/>
                </a:gdLst>
                <a:ahLst/>
                <a:cxnLst>
                  <a:cxn ang="0">
                    <a:pos x="T0" y="T1"/>
                  </a:cxn>
                  <a:cxn ang="0">
                    <a:pos x="T2" y="T3"/>
                  </a:cxn>
                  <a:cxn ang="0">
                    <a:pos x="T4" y="T5"/>
                  </a:cxn>
                  <a:cxn ang="0">
                    <a:pos x="T6" y="T7"/>
                  </a:cxn>
                  <a:cxn ang="0">
                    <a:pos x="T8" y="T9"/>
                  </a:cxn>
                </a:cxnLst>
                <a:rect l="0" t="0" r="r" b="b"/>
                <a:pathLst>
                  <a:path w="580" h="690">
                    <a:moveTo>
                      <a:pt x="0" y="397"/>
                    </a:moveTo>
                    <a:cubicBezTo>
                      <a:pt x="294" y="690"/>
                      <a:pt x="294" y="690"/>
                      <a:pt x="294" y="690"/>
                    </a:cubicBezTo>
                    <a:cubicBezTo>
                      <a:pt x="467" y="511"/>
                      <a:pt x="575" y="268"/>
                      <a:pt x="580" y="0"/>
                    </a:cubicBezTo>
                    <a:cubicBezTo>
                      <a:pt x="165" y="0"/>
                      <a:pt x="165" y="0"/>
                      <a:pt x="165" y="0"/>
                    </a:cubicBezTo>
                    <a:cubicBezTo>
                      <a:pt x="160" y="153"/>
                      <a:pt x="99" y="292"/>
                      <a:pt x="0" y="397"/>
                    </a:cubicBezTo>
                    <a:close/>
                  </a:path>
                </a:pathLst>
              </a:custGeom>
              <a:solidFill>
                <a:srgbClr val="834AC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3" name="Freeform 15">
                <a:extLst>
                  <a:ext uri="{FF2B5EF4-FFF2-40B4-BE49-F238E27FC236}">
                    <a16:creationId xmlns:a16="http://schemas.microsoft.com/office/drawing/2014/main" id="{F085E039-0504-001E-597A-6C561AD03F4B}"/>
                  </a:ext>
                </a:extLst>
              </p:cNvPr>
              <p:cNvSpPr>
                <a:spLocks/>
              </p:cNvSpPr>
              <p:nvPr/>
            </p:nvSpPr>
            <p:spPr bwMode="auto">
              <a:xfrm>
                <a:off x="6999783" y="4548938"/>
                <a:ext cx="542084" cy="958068"/>
              </a:xfrm>
              <a:custGeom>
                <a:avLst/>
                <a:gdLst>
                  <a:gd name="T0" fmla="*/ 0 w 225"/>
                  <a:gd name="T1" fmla="*/ 336 h 397"/>
                  <a:gd name="T2" fmla="*/ 60 w 225"/>
                  <a:gd name="T3" fmla="*/ 397 h 397"/>
                  <a:gd name="T4" fmla="*/ 225 w 225"/>
                  <a:gd name="T5" fmla="*/ 0 h 397"/>
                  <a:gd name="T6" fmla="*/ 139 w 225"/>
                  <a:gd name="T7" fmla="*/ 0 h 397"/>
                  <a:gd name="T8" fmla="*/ 0 w 225"/>
                  <a:gd name="T9" fmla="*/ 336 h 397"/>
                </a:gdLst>
                <a:ahLst/>
                <a:cxnLst>
                  <a:cxn ang="0">
                    <a:pos x="T0" y="T1"/>
                  </a:cxn>
                  <a:cxn ang="0">
                    <a:pos x="T2" y="T3"/>
                  </a:cxn>
                  <a:cxn ang="0">
                    <a:pos x="T4" y="T5"/>
                  </a:cxn>
                  <a:cxn ang="0">
                    <a:pos x="T6" y="T7"/>
                  </a:cxn>
                  <a:cxn ang="0">
                    <a:pos x="T8" y="T9"/>
                  </a:cxn>
                </a:cxnLst>
                <a:rect l="0" t="0" r="r" b="b"/>
                <a:pathLst>
                  <a:path w="225" h="397">
                    <a:moveTo>
                      <a:pt x="0" y="336"/>
                    </a:moveTo>
                    <a:cubicBezTo>
                      <a:pt x="60" y="397"/>
                      <a:pt x="60" y="397"/>
                      <a:pt x="60" y="397"/>
                    </a:cubicBezTo>
                    <a:cubicBezTo>
                      <a:pt x="159" y="292"/>
                      <a:pt x="220" y="153"/>
                      <a:pt x="225" y="0"/>
                    </a:cubicBezTo>
                    <a:cubicBezTo>
                      <a:pt x="139" y="0"/>
                      <a:pt x="139" y="0"/>
                      <a:pt x="139" y="0"/>
                    </a:cubicBezTo>
                    <a:cubicBezTo>
                      <a:pt x="135" y="130"/>
                      <a:pt x="83" y="247"/>
                      <a:pt x="0" y="336"/>
                    </a:cubicBezTo>
                    <a:close/>
                  </a:path>
                </a:pathLst>
              </a:custGeom>
              <a:solidFill>
                <a:srgbClr val="7A3FC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058" y="79513"/>
            <a:ext cx="10710038" cy="903218"/>
          </a:xfrm>
        </p:spPr>
        <p:txBody>
          <a:bodyPr>
            <a:normAutofit fontScale="90000"/>
          </a:bodyPr>
          <a:lstStyle/>
          <a:p>
            <a:r>
              <a:rPr lang="es-ES"/>
              <a:t>IL-13 está </a:t>
            </a:r>
            <a:r>
              <a:rPr lang="es-ES" err="1"/>
              <a:t>sobreexpresada</a:t>
            </a:r>
            <a:r>
              <a:rPr lang="es-ES"/>
              <a:t> en la piel de pacientes con DA</a:t>
            </a:r>
            <a:r>
              <a:rPr lang="es-ES" baseline="30000"/>
              <a:t>1-4</a:t>
            </a:r>
          </a:p>
        </p:txBody>
      </p:sp>
      <p:sp>
        <p:nvSpPr>
          <p:cNvPr id="29" name="Marcador de texto 1">
            <a:extLst>
              <a:ext uri="{FF2B5EF4-FFF2-40B4-BE49-F238E27FC236}">
                <a16:creationId xmlns:a16="http://schemas.microsoft.com/office/drawing/2014/main" id="{9E705330-7C5E-513D-7385-7C70EDC4093B}"/>
              </a:ext>
            </a:extLst>
          </p:cNvPr>
          <p:cNvSpPr txBox="1">
            <a:spLocks/>
          </p:cNvSpPr>
          <p:nvPr/>
        </p:nvSpPr>
        <p:spPr>
          <a:xfrm>
            <a:off x="4748753" y="3416867"/>
            <a:ext cx="2449756" cy="1130291"/>
          </a:xfrm>
          <a:prstGeom prst="rect">
            <a:avLst/>
          </a:prstGeom>
        </p:spPr>
        <p:txBody>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b="1">
                <a:solidFill>
                  <a:srgbClr val="22346A"/>
                </a:solidFill>
              </a:rPr>
              <a:t>La dermatitis atópica es </a:t>
            </a:r>
            <a:br>
              <a:rPr lang="es-ES" b="1">
                <a:solidFill>
                  <a:srgbClr val="22346A"/>
                </a:solidFill>
              </a:rPr>
            </a:br>
            <a:r>
              <a:rPr lang="es-ES" b="1">
                <a:solidFill>
                  <a:srgbClr val="22346A"/>
                </a:solidFill>
              </a:rPr>
              <a:t>una enfermedad </a:t>
            </a:r>
            <a:br>
              <a:rPr lang="es-ES" b="1">
                <a:solidFill>
                  <a:srgbClr val="22346A"/>
                </a:solidFill>
              </a:rPr>
            </a:br>
            <a:r>
              <a:rPr lang="es-ES" b="1">
                <a:solidFill>
                  <a:srgbClr val="22346A"/>
                </a:solidFill>
              </a:rPr>
              <a:t>IL-13 dominante</a:t>
            </a:r>
            <a:r>
              <a:rPr lang="es-ES" b="1" baseline="30000">
                <a:solidFill>
                  <a:srgbClr val="22346A"/>
                </a:solidFill>
              </a:rPr>
              <a:t>5</a:t>
            </a:r>
          </a:p>
        </p:txBody>
      </p:sp>
      <p:sp>
        <p:nvSpPr>
          <p:cNvPr id="30" name="Marcador de texto 13">
            <a:extLst>
              <a:ext uri="{FF2B5EF4-FFF2-40B4-BE49-F238E27FC236}">
                <a16:creationId xmlns:a16="http://schemas.microsoft.com/office/drawing/2014/main" id="{33E52C7E-4005-B7CB-1682-FBA88F9406CE}"/>
              </a:ext>
            </a:extLst>
          </p:cNvPr>
          <p:cNvSpPr txBox="1">
            <a:spLocks/>
          </p:cNvSpPr>
          <p:nvPr/>
        </p:nvSpPr>
        <p:spPr>
          <a:xfrm>
            <a:off x="683635" y="4429015"/>
            <a:ext cx="2526320" cy="757130"/>
          </a:xfrm>
          <a:prstGeom prst="rect">
            <a:avLst/>
          </a:prstGeom>
        </p:spPr>
        <p:txBody>
          <a:bodyPr>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600" i="0" u="none" strike="noStrike" kern="1200" cap="none" spc="0" normalizeH="0" baseline="0" noProof="0">
                <a:ln>
                  <a:noFill/>
                </a:ln>
                <a:solidFill>
                  <a:srgbClr val="22346A"/>
                </a:solidFill>
                <a:effectLst/>
                <a:uLnTx/>
                <a:uFillTx/>
                <a:latin typeface="Arial"/>
                <a:ea typeface="+mn-ea"/>
                <a:cs typeface="Arial"/>
              </a:rPr>
              <a:t>La</a:t>
            </a:r>
            <a:r>
              <a:rPr kumimoji="0" lang="es-ES" sz="1600" b="1" i="0" u="none" strike="noStrike" kern="1200" cap="none" spc="0" normalizeH="0" baseline="0" noProof="0">
                <a:ln>
                  <a:noFill/>
                </a:ln>
                <a:solidFill>
                  <a:srgbClr val="22346A"/>
                </a:solidFill>
                <a:effectLst/>
                <a:uLnTx/>
                <a:uFillTx/>
                <a:latin typeface="Arial"/>
                <a:ea typeface="+mn-ea"/>
                <a:cs typeface="Arial"/>
              </a:rPr>
              <a:t> IL-13</a:t>
            </a:r>
            <a:r>
              <a:rPr kumimoji="0" lang="es-ES" sz="1600" b="0" i="0" u="none" strike="noStrike" kern="1200" cap="none" spc="0" normalizeH="0" baseline="0" noProof="0">
                <a:ln>
                  <a:noFill/>
                </a:ln>
                <a:solidFill>
                  <a:srgbClr val="22346A"/>
                </a:solidFill>
                <a:effectLst/>
                <a:uLnTx/>
                <a:uFillTx/>
                <a:latin typeface="Arial"/>
                <a:ea typeface="+mn-ea"/>
                <a:cs typeface="Arial"/>
              </a:rPr>
              <a:t> está presente en la piel </a:t>
            </a:r>
            <a:r>
              <a:rPr kumimoji="0" lang="es-ES" sz="1600" b="1" i="0" u="none" strike="noStrike" kern="1200" cap="none" spc="0" normalizeH="0" baseline="0" noProof="0">
                <a:ln>
                  <a:noFill/>
                </a:ln>
                <a:solidFill>
                  <a:srgbClr val="22346A"/>
                </a:solidFill>
                <a:effectLst/>
                <a:uLnTx/>
                <a:uFillTx/>
                <a:latin typeface="Arial"/>
                <a:ea typeface="+mn-ea"/>
                <a:cs typeface="Arial"/>
              </a:rPr>
              <a:t>desde la infancia hasta la edad adulta</a:t>
            </a:r>
            <a:r>
              <a:rPr kumimoji="0" lang="es-ES" sz="1600" b="0" i="0" u="none" strike="noStrike" kern="1200" cap="none" spc="0" normalizeH="0" baseline="30000" noProof="0">
                <a:ln>
                  <a:noFill/>
                </a:ln>
                <a:solidFill>
                  <a:srgbClr val="22346A"/>
                </a:solidFill>
                <a:effectLst/>
                <a:uLnTx/>
                <a:uFillTx/>
                <a:latin typeface="Arial"/>
                <a:ea typeface="+mn-ea"/>
                <a:cs typeface="Arial"/>
              </a:rPr>
              <a:t>7,8</a:t>
            </a:r>
          </a:p>
        </p:txBody>
      </p:sp>
      <p:sp>
        <p:nvSpPr>
          <p:cNvPr id="31" name="Marcador de texto 13">
            <a:extLst>
              <a:ext uri="{FF2B5EF4-FFF2-40B4-BE49-F238E27FC236}">
                <a16:creationId xmlns:a16="http://schemas.microsoft.com/office/drawing/2014/main" id="{19A0D343-582E-CB34-4582-CD7A228ACD90}"/>
              </a:ext>
            </a:extLst>
          </p:cNvPr>
          <p:cNvSpPr txBox="1">
            <a:spLocks/>
          </p:cNvSpPr>
          <p:nvPr/>
        </p:nvSpPr>
        <p:spPr>
          <a:xfrm>
            <a:off x="386123" y="2855526"/>
            <a:ext cx="2850086" cy="978729"/>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600" i="0" u="none" strike="noStrike" kern="1200" cap="none" spc="0" normalizeH="0" baseline="0" noProof="0">
                <a:ln>
                  <a:noFill/>
                </a:ln>
                <a:solidFill>
                  <a:srgbClr val="22346A"/>
                </a:solidFill>
                <a:effectLst/>
                <a:uLnTx/>
                <a:uFillTx/>
                <a:latin typeface="Arial"/>
                <a:ea typeface="+mn-ea"/>
                <a:cs typeface="Arial"/>
              </a:rPr>
              <a:t>La </a:t>
            </a:r>
            <a:r>
              <a:rPr kumimoji="0" lang="es-ES" sz="1600" b="1" i="0" u="none" strike="noStrike" kern="1200" cap="none" spc="0" normalizeH="0" baseline="0" noProof="0">
                <a:ln>
                  <a:noFill/>
                </a:ln>
                <a:solidFill>
                  <a:srgbClr val="22346A"/>
                </a:solidFill>
                <a:effectLst/>
                <a:uLnTx/>
                <a:uFillTx/>
                <a:latin typeface="Arial"/>
                <a:ea typeface="+mn-ea"/>
                <a:cs typeface="Arial"/>
              </a:rPr>
              <a:t>IL-13</a:t>
            </a:r>
            <a:r>
              <a:rPr kumimoji="0" lang="es-ES" sz="1600" b="0" i="0" u="none" strike="noStrike" kern="1200" cap="none" spc="0" normalizeH="0" baseline="0" noProof="0">
                <a:ln>
                  <a:noFill/>
                </a:ln>
                <a:solidFill>
                  <a:srgbClr val="22346A"/>
                </a:solidFill>
                <a:effectLst/>
                <a:uLnTx/>
                <a:uFillTx/>
                <a:latin typeface="Arial"/>
                <a:ea typeface="+mn-ea"/>
                <a:cs typeface="Arial"/>
              </a:rPr>
              <a:t> presenta </a:t>
            </a:r>
            <a:r>
              <a:rPr kumimoji="0" lang="es-ES" sz="1600" b="1" i="0" u="none" strike="noStrike" kern="1200" cap="none" spc="0" normalizeH="0" baseline="0" noProof="0">
                <a:ln>
                  <a:noFill/>
                </a:ln>
                <a:solidFill>
                  <a:srgbClr val="22346A"/>
                </a:solidFill>
                <a:effectLst/>
                <a:uLnTx/>
                <a:uFillTx/>
                <a:latin typeface="Arial"/>
                <a:ea typeface="+mn-ea"/>
                <a:cs typeface="Arial"/>
              </a:rPr>
              <a:t>efectos agudos y crónicos </a:t>
            </a:r>
            <a:r>
              <a:rPr kumimoji="0" lang="es-ES" sz="1600" b="0" i="0" u="none" strike="noStrike" kern="1200" cap="none" spc="0" normalizeH="0" baseline="0" noProof="0">
                <a:ln>
                  <a:noFill/>
                </a:ln>
                <a:solidFill>
                  <a:srgbClr val="22346A"/>
                </a:solidFill>
                <a:effectLst/>
                <a:uLnTx/>
                <a:uFillTx/>
                <a:latin typeface="Arial"/>
                <a:ea typeface="+mn-ea"/>
                <a:cs typeface="Arial"/>
              </a:rPr>
              <a:t>sobre </a:t>
            </a:r>
            <a:br>
              <a:rPr kumimoji="0" lang="es-ES" sz="1600" b="0" i="0" u="none" strike="noStrike" kern="1200" cap="none" spc="0" normalizeH="0" baseline="0" noProof="0">
                <a:ln>
                  <a:noFill/>
                </a:ln>
                <a:solidFill>
                  <a:srgbClr val="22346A"/>
                </a:solidFill>
                <a:effectLst/>
                <a:uLnTx/>
                <a:uFillTx/>
                <a:latin typeface="Arial"/>
                <a:ea typeface="+mn-ea"/>
                <a:cs typeface="Arial"/>
              </a:rPr>
            </a:br>
            <a:r>
              <a:rPr kumimoji="0" lang="es-ES" sz="1600" b="0" i="0" u="none" strike="noStrike" kern="1200" cap="none" spc="0" normalizeH="0" baseline="0" noProof="0">
                <a:ln>
                  <a:noFill/>
                </a:ln>
                <a:solidFill>
                  <a:srgbClr val="22346A"/>
                </a:solidFill>
                <a:effectLst/>
                <a:uLnTx/>
                <a:uFillTx/>
                <a:latin typeface="Arial"/>
                <a:ea typeface="+mn-ea"/>
                <a:cs typeface="Arial"/>
              </a:rPr>
              <a:t>el picor neuronal y la sensibilización pruritógena</a:t>
            </a:r>
            <a:r>
              <a:rPr kumimoji="0" lang="es-ES" sz="1600" b="0" i="0" u="none" strike="noStrike" kern="1200" cap="none" spc="0" normalizeH="0" baseline="30000" noProof="0">
                <a:ln>
                  <a:noFill/>
                </a:ln>
                <a:solidFill>
                  <a:srgbClr val="22346A"/>
                </a:solidFill>
                <a:effectLst/>
                <a:uLnTx/>
                <a:uFillTx/>
                <a:latin typeface="Arial"/>
                <a:ea typeface="+mn-ea"/>
                <a:cs typeface="Arial"/>
              </a:rPr>
              <a:t>9</a:t>
            </a:r>
          </a:p>
        </p:txBody>
      </p:sp>
      <p:sp>
        <p:nvSpPr>
          <p:cNvPr id="32" name="Marcador de texto 13">
            <a:extLst>
              <a:ext uri="{FF2B5EF4-FFF2-40B4-BE49-F238E27FC236}">
                <a16:creationId xmlns:a16="http://schemas.microsoft.com/office/drawing/2014/main" id="{13E644DD-227F-150D-2A59-04BCAFD25A89}"/>
              </a:ext>
            </a:extLst>
          </p:cNvPr>
          <p:cNvSpPr txBox="1">
            <a:spLocks/>
          </p:cNvSpPr>
          <p:nvPr/>
        </p:nvSpPr>
        <p:spPr>
          <a:xfrm>
            <a:off x="1363591" y="1575135"/>
            <a:ext cx="2850085" cy="535531"/>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600" i="0" u="none" strike="noStrike" kern="1200" cap="none" spc="0" normalizeH="0" baseline="0" noProof="0">
                <a:ln>
                  <a:noFill/>
                </a:ln>
                <a:solidFill>
                  <a:srgbClr val="22346A"/>
                </a:solidFill>
                <a:effectLst/>
                <a:uLnTx/>
                <a:uFillTx/>
                <a:latin typeface="Arial"/>
                <a:ea typeface="+mn-ea"/>
                <a:cs typeface="Arial"/>
              </a:rPr>
              <a:t>La</a:t>
            </a:r>
            <a:r>
              <a:rPr kumimoji="0" lang="es-ES" sz="1600" b="1" i="0" u="none" strike="noStrike" kern="1200" cap="none" spc="0" normalizeH="0" baseline="0" noProof="0">
                <a:ln>
                  <a:noFill/>
                </a:ln>
                <a:solidFill>
                  <a:srgbClr val="22346A"/>
                </a:solidFill>
                <a:effectLst/>
                <a:uLnTx/>
                <a:uFillTx/>
                <a:latin typeface="Arial"/>
                <a:ea typeface="+mn-ea"/>
                <a:cs typeface="Arial"/>
              </a:rPr>
              <a:t> IL-13</a:t>
            </a:r>
            <a:r>
              <a:rPr kumimoji="0" lang="es-ES" sz="1600" b="0" i="0" u="none" strike="noStrike" kern="1200" cap="none" spc="0" normalizeH="0" baseline="0" noProof="0">
                <a:ln>
                  <a:noFill/>
                </a:ln>
                <a:solidFill>
                  <a:srgbClr val="22346A"/>
                </a:solidFill>
                <a:effectLst/>
                <a:uLnTx/>
                <a:uFillTx/>
                <a:latin typeface="Arial"/>
                <a:ea typeface="+mn-ea"/>
                <a:cs typeface="Arial"/>
              </a:rPr>
              <a:t> es una </a:t>
            </a:r>
            <a:r>
              <a:rPr kumimoji="0" lang="es-ES" sz="1600" b="1" i="0" u="none" strike="noStrike" kern="1200" cap="none" spc="0" normalizeH="0" baseline="0" noProof="0">
                <a:ln>
                  <a:noFill/>
                </a:ln>
                <a:solidFill>
                  <a:srgbClr val="22346A"/>
                </a:solidFill>
                <a:effectLst/>
                <a:uLnTx/>
                <a:uFillTx/>
                <a:latin typeface="Arial"/>
                <a:ea typeface="+mn-ea"/>
                <a:cs typeface="Arial"/>
              </a:rPr>
              <a:t>citoquina proinflamatoria</a:t>
            </a:r>
            <a:r>
              <a:rPr kumimoji="0" lang="es-ES" sz="1600" b="0" i="0" u="none" strike="noStrike" kern="1200" cap="none" spc="0" normalizeH="0" baseline="0" noProof="0">
                <a:ln>
                  <a:noFill/>
                </a:ln>
                <a:solidFill>
                  <a:srgbClr val="22346A"/>
                </a:solidFill>
                <a:effectLst/>
                <a:uLnTx/>
                <a:uFillTx/>
                <a:latin typeface="Arial"/>
                <a:ea typeface="+mn-ea"/>
                <a:cs typeface="Arial"/>
              </a:rPr>
              <a:t> en la piel</a:t>
            </a:r>
            <a:r>
              <a:rPr kumimoji="0" lang="es-ES" sz="1600" b="0" i="0" u="none" strike="noStrike" kern="1200" cap="none" spc="0" normalizeH="0" baseline="30000" noProof="0">
                <a:ln>
                  <a:noFill/>
                </a:ln>
                <a:solidFill>
                  <a:srgbClr val="22346A"/>
                </a:solidFill>
                <a:effectLst/>
                <a:uLnTx/>
                <a:uFillTx/>
                <a:latin typeface="Arial"/>
                <a:ea typeface="+mn-ea"/>
                <a:cs typeface="Arial"/>
              </a:rPr>
              <a:t>10</a:t>
            </a:r>
          </a:p>
        </p:txBody>
      </p:sp>
      <p:sp>
        <p:nvSpPr>
          <p:cNvPr id="33" name="Marcador de texto 13">
            <a:extLst>
              <a:ext uri="{FF2B5EF4-FFF2-40B4-BE49-F238E27FC236}">
                <a16:creationId xmlns:a16="http://schemas.microsoft.com/office/drawing/2014/main" id="{EE28E078-01F2-BD51-A8FE-0A6A96B9E460}"/>
              </a:ext>
            </a:extLst>
          </p:cNvPr>
          <p:cNvSpPr txBox="1">
            <a:spLocks/>
          </p:cNvSpPr>
          <p:nvPr/>
        </p:nvSpPr>
        <p:spPr>
          <a:xfrm>
            <a:off x="7770774" y="1665277"/>
            <a:ext cx="2948026" cy="535531"/>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600" i="0" u="none" strike="noStrike" kern="1200" cap="none" spc="0" normalizeH="0" baseline="0" noProof="0">
                <a:ln>
                  <a:noFill/>
                </a:ln>
                <a:solidFill>
                  <a:srgbClr val="22346A"/>
                </a:solidFill>
                <a:effectLst/>
                <a:uLnTx/>
                <a:uFillTx/>
                <a:latin typeface="Arial"/>
                <a:ea typeface="+mn-ea"/>
                <a:cs typeface="Arial"/>
              </a:rPr>
              <a:t>La</a:t>
            </a:r>
            <a:r>
              <a:rPr kumimoji="0" lang="es-ES" sz="1600" b="1" i="0" u="none" strike="noStrike" kern="1200" cap="none" spc="0" normalizeH="0" baseline="0" noProof="0">
                <a:ln>
                  <a:noFill/>
                </a:ln>
                <a:solidFill>
                  <a:srgbClr val="22346A"/>
                </a:solidFill>
                <a:effectLst/>
                <a:uLnTx/>
                <a:uFillTx/>
                <a:latin typeface="Arial"/>
                <a:ea typeface="+mn-ea"/>
                <a:cs typeface="Arial"/>
              </a:rPr>
              <a:t> IL-13</a:t>
            </a:r>
            <a:r>
              <a:rPr kumimoji="0" lang="es-ES" sz="1600" b="0" i="0" u="none" strike="noStrike" kern="1200" cap="none" spc="0" normalizeH="0" baseline="0" noProof="0">
                <a:ln>
                  <a:noFill/>
                </a:ln>
                <a:solidFill>
                  <a:srgbClr val="22346A"/>
                </a:solidFill>
                <a:effectLst/>
                <a:uLnTx/>
                <a:uFillTx/>
                <a:latin typeface="Arial"/>
                <a:ea typeface="+mn-ea"/>
                <a:cs typeface="Arial"/>
              </a:rPr>
              <a:t> está elevada en </a:t>
            </a:r>
            <a:r>
              <a:rPr kumimoji="0" lang="es-ES" sz="1600" b="1" i="0" u="none" strike="noStrike" kern="1200" cap="none" spc="0" normalizeH="0" baseline="0" noProof="0">
                <a:ln>
                  <a:noFill/>
                </a:ln>
                <a:solidFill>
                  <a:srgbClr val="22346A"/>
                </a:solidFill>
                <a:effectLst/>
                <a:uLnTx/>
                <a:uFillTx/>
                <a:latin typeface="Arial"/>
                <a:ea typeface="+mn-ea"/>
                <a:cs typeface="Arial"/>
              </a:rPr>
              <a:t>piel lesional y no lesional</a:t>
            </a:r>
            <a:r>
              <a:rPr kumimoji="0" lang="es-ES" sz="1600" i="0" u="none" kern="1200" cap="none" spc="0" normalizeH="0" baseline="30000" noProof="0">
                <a:ln>
                  <a:noFill/>
                </a:ln>
                <a:solidFill>
                  <a:srgbClr val="22346A"/>
                </a:solidFill>
                <a:effectLst/>
                <a:uLnTx/>
                <a:uFillTx/>
                <a:latin typeface="Arial"/>
                <a:ea typeface="+mn-ea"/>
                <a:cs typeface="Arial"/>
              </a:rPr>
              <a:t>1,</a:t>
            </a:r>
            <a:r>
              <a:rPr lang="es-ES" sz="1600" baseline="30000">
                <a:solidFill>
                  <a:srgbClr val="22346A"/>
                </a:solidFill>
              </a:rPr>
              <a:t>6</a:t>
            </a:r>
            <a:endParaRPr kumimoji="0" lang="es-ES" sz="1600" b="0" i="0" u="none" strike="noStrike" kern="1200" cap="none" spc="0" normalizeH="0" baseline="30000" noProof="0">
              <a:ln>
                <a:noFill/>
              </a:ln>
              <a:solidFill>
                <a:srgbClr val="22346A"/>
              </a:solidFill>
              <a:effectLst/>
              <a:uLnTx/>
              <a:uFillTx/>
              <a:latin typeface="Arial"/>
              <a:ea typeface="+mn-ea"/>
              <a:cs typeface="Arial"/>
            </a:endParaRPr>
          </a:p>
        </p:txBody>
      </p:sp>
      <p:sp>
        <p:nvSpPr>
          <p:cNvPr id="34" name="Marcador de texto 13">
            <a:extLst>
              <a:ext uri="{FF2B5EF4-FFF2-40B4-BE49-F238E27FC236}">
                <a16:creationId xmlns:a16="http://schemas.microsoft.com/office/drawing/2014/main" id="{32EF8EF2-C37A-6FE3-6182-46E33BC57755}"/>
              </a:ext>
            </a:extLst>
          </p:cNvPr>
          <p:cNvSpPr txBox="1">
            <a:spLocks/>
          </p:cNvSpPr>
          <p:nvPr/>
        </p:nvSpPr>
        <p:spPr>
          <a:xfrm>
            <a:off x="8760527" y="2855526"/>
            <a:ext cx="2114166" cy="978729"/>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lang="es-ES" sz="1600">
                <a:solidFill>
                  <a:srgbClr val="22346A"/>
                </a:solidFill>
              </a:rPr>
              <a:t>Los n</a:t>
            </a:r>
            <a:r>
              <a:rPr kumimoji="0" lang="es-ES" sz="1600" b="0" i="0" u="none" strike="noStrike" kern="1200" cap="none" spc="0" normalizeH="0" baseline="0">
                <a:ln>
                  <a:noFill/>
                </a:ln>
                <a:solidFill>
                  <a:srgbClr val="22346A"/>
                </a:solidFill>
                <a:effectLst/>
                <a:uLnTx/>
                <a:uFillTx/>
                <a:latin typeface="Arial"/>
                <a:ea typeface="+mn-ea"/>
                <a:cs typeface="Arial"/>
              </a:rPr>
              <a:t>iveles de </a:t>
            </a:r>
            <a:r>
              <a:rPr kumimoji="0" lang="es-ES" sz="1600" b="1" i="0" u="none" strike="noStrike" kern="1200" cap="none" spc="0" normalizeH="0" baseline="0">
                <a:ln>
                  <a:noFill/>
                </a:ln>
                <a:solidFill>
                  <a:srgbClr val="22346A"/>
                </a:solidFill>
                <a:effectLst/>
                <a:uLnTx/>
                <a:uFillTx/>
                <a:latin typeface="Arial"/>
                <a:ea typeface="+mn-ea"/>
                <a:cs typeface="Arial"/>
              </a:rPr>
              <a:t>IL-13</a:t>
            </a:r>
            <a:r>
              <a:rPr kumimoji="0" lang="es-ES" sz="1600" b="0" i="0" u="none" strike="noStrike" kern="1200" cap="none" spc="0" normalizeH="0" baseline="0">
                <a:ln>
                  <a:noFill/>
                </a:ln>
                <a:solidFill>
                  <a:srgbClr val="22346A"/>
                </a:solidFill>
                <a:effectLst/>
                <a:uLnTx/>
                <a:uFillTx/>
                <a:latin typeface="Arial"/>
                <a:ea typeface="+mn-ea"/>
                <a:cs typeface="Arial"/>
              </a:rPr>
              <a:t> se correlacionan con la </a:t>
            </a:r>
            <a:r>
              <a:rPr kumimoji="0" lang="es-ES" sz="1600" b="1" i="0" u="none" strike="noStrike" kern="1200" cap="none" spc="0" normalizeH="0" baseline="0">
                <a:ln>
                  <a:noFill/>
                </a:ln>
                <a:solidFill>
                  <a:srgbClr val="22346A"/>
                </a:solidFill>
                <a:effectLst/>
                <a:uLnTx/>
                <a:uFillTx/>
                <a:latin typeface="Arial"/>
                <a:ea typeface="+mn-ea"/>
                <a:cs typeface="Arial"/>
              </a:rPr>
              <a:t>gravedad de la enfermedad</a:t>
            </a:r>
            <a:r>
              <a:rPr kumimoji="0" lang="es-ES" sz="1600" b="0" i="0" u="none" strike="noStrike" kern="1200" cap="none" spc="0" normalizeH="0" baseline="30000">
                <a:ln>
                  <a:noFill/>
                </a:ln>
                <a:solidFill>
                  <a:srgbClr val="22346A"/>
                </a:solidFill>
                <a:effectLst/>
                <a:uLnTx/>
                <a:uFillTx/>
                <a:latin typeface="Arial"/>
                <a:ea typeface="+mn-ea"/>
                <a:cs typeface="Arial"/>
              </a:rPr>
              <a:t>2</a:t>
            </a:r>
          </a:p>
        </p:txBody>
      </p:sp>
      <p:sp>
        <p:nvSpPr>
          <p:cNvPr id="35" name="Marcador de texto 13">
            <a:extLst>
              <a:ext uri="{FF2B5EF4-FFF2-40B4-BE49-F238E27FC236}">
                <a16:creationId xmlns:a16="http://schemas.microsoft.com/office/drawing/2014/main" id="{2FF92C23-5D4B-8A46-D55B-2D0F76D88FB7}"/>
              </a:ext>
            </a:extLst>
          </p:cNvPr>
          <p:cNvSpPr txBox="1">
            <a:spLocks/>
          </p:cNvSpPr>
          <p:nvPr/>
        </p:nvSpPr>
        <p:spPr>
          <a:xfrm>
            <a:off x="8715448" y="4318216"/>
            <a:ext cx="2114166" cy="978729"/>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lang="es-ES" sz="1600" noProof="1">
                <a:solidFill>
                  <a:srgbClr val="22346A"/>
                </a:solidFill>
              </a:rPr>
              <a:t>Los n</a:t>
            </a:r>
            <a:r>
              <a:rPr kumimoji="0" lang="es-ES" sz="1600" b="0" i="0" u="none" strike="noStrike" kern="1200" cap="none" spc="0" normalizeH="0" baseline="0" noProof="1">
                <a:ln>
                  <a:noFill/>
                </a:ln>
                <a:solidFill>
                  <a:srgbClr val="22346A"/>
                </a:solidFill>
                <a:effectLst/>
                <a:uLnTx/>
                <a:uFillTx/>
                <a:latin typeface="Arial"/>
                <a:ea typeface="+mn-ea"/>
                <a:cs typeface="Arial"/>
              </a:rPr>
              <a:t>iveles de </a:t>
            </a:r>
            <a:r>
              <a:rPr kumimoji="0" lang="es-ES" sz="1600" b="1" i="0" u="none" strike="noStrike" kern="1200" cap="none" spc="0" normalizeH="0" baseline="0" noProof="1">
                <a:ln>
                  <a:noFill/>
                </a:ln>
                <a:solidFill>
                  <a:srgbClr val="22346A"/>
                </a:solidFill>
                <a:effectLst/>
                <a:uLnTx/>
                <a:uFillTx/>
                <a:latin typeface="Arial"/>
                <a:ea typeface="+mn-ea"/>
                <a:cs typeface="Arial"/>
              </a:rPr>
              <a:t>IL-13</a:t>
            </a:r>
            <a:r>
              <a:rPr kumimoji="0" lang="es-ES" sz="1600" b="0" i="0" u="none" strike="noStrike" kern="1200" cap="none" spc="0" normalizeH="0" baseline="0" noProof="1">
                <a:ln>
                  <a:noFill/>
                </a:ln>
                <a:solidFill>
                  <a:srgbClr val="22346A"/>
                </a:solidFill>
                <a:effectLst/>
                <a:uLnTx/>
                <a:uFillTx/>
                <a:latin typeface="Arial"/>
                <a:ea typeface="+mn-ea"/>
                <a:cs typeface="Arial"/>
              </a:rPr>
              <a:t> se correlacionan con la </a:t>
            </a:r>
            <a:r>
              <a:rPr kumimoji="0" lang="es-ES" sz="1600" b="1" i="0" u="none" strike="noStrike" kern="1200" cap="none" spc="0" normalizeH="0" baseline="0" noProof="1">
                <a:ln>
                  <a:noFill/>
                </a:ln>
                <a:solidFill>
                  <a:srgbClr val="22346A"/>
                </a:solidFill>
                <a:effectLst/>
                <a:uLnTx/>
                <a:uFillTx/>
                <a:latin typeface="Arial"/>
                <a:ea typeface="+mn-ea"/>
                <a:cs typeface="Arial"/>
              </a:rPr>
              <a:t>cronicidad de la enfermedad</a:t>
            </a:r>
            <a:r>
              <a:rPr lang="es-ES" sz="1600" baseline="30000" noProof="1">
                <a:solidFill>
                  <a:srgbClr val="22346A"/>
                </a:solidFill>
              </a:rPr>
              <a:t>3</a:t>
            </a:r>
            <a:endParaRPr kumimoji="0" lang="es-ES" sz="1600" b="0" i="0" u="none" strike="noStrike" kern="1200" cap="none" spc="0" normalizeH="0" baseline="30000" noProof="1">
              <a:ln>
                <a:noFill/>
              </a:ln>
              <a:solidFill>
                <a:srgbClr val="22346A"/>
              </a:solidFill>
              <a:effectLst/>
              <a:uLnTx/>
              <a:uFillTx/>
              <a:latin typeface="Arial"/>
              <a:ea typeface="+mn-ea"/>
              <a:cs typeface="Arial"/>
            </a:endParaRPr>
          </a:p>
        </p:txBody>
      </p:sp>
      <p:pic>
        <p:nvPicPr>
          <p:cNvPr id="36" name="Gráfico 35">
            <a:extLst>
              <a:ext uri="{FF2B5EF4-FFF2-40B4-BE49-F238E27FC236}">
                <a16:creationId xmlns:a16="http://schemas.microsoft.com/office/drawing/2014/main" id="{EA921AF6-8C10-BE5A-C4CB-4271839273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7055" y="3134327"/>
            <a:ext cx="561526" cy="561526"/>
          </a:xfrm>
          <a:prstGeom prst="rect">
            <a:avLst/>
          </a:prstGeom>
        </p:spPr>
      </p:pic>
      <p:pic>
        <p:nvPicPr>
          <p:cNvPr id="37" name="Gráfico 36">
            <a:extLst>
              <a:ext uri="{FF2B5EF4-FFF2-40B4-BE49-F238E27FC236}">
                <a16:creationId xmlns:a16="http://schemas.microsoft.com/office/drawing/2014/main" id="{64F7D96C-854C-B5F3-F88A-B819672A55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9980" y="4487660"/>
            <a:ext cx="540000" cy="540000"/>
          </a:xfrm>
          <a:prstGeom prst="rect">
            <a:avLst/>
          </a:prstGeom>
        </p:spPr>
      </p:pic>
      <p:grpSp>
        <p:nvGrpSpPr>
          <p:cNvPr id="38" name="Gráfico 50">
            <a:extLst>
              <a:ext uri="{FF2B5EF4-FFF2-40B4-BE49-F238E27FC236}">
                <a16:creationId xmlns:a16="http://schemas.microsoft.com/office/drawing/2014/main" id="{9429723B-7014-4A0E-03DE-40088565A01D}"/>
              </a:ext>
            </a:extLst>
          </p:cNvPr>
          <p:cNvGrpSpPr>
            <a:grpSpLocks noChangeAspect="1"/>
          </p:cNvGrpSpPr>
          <p:nvPr/>
        </p:nvGrpSpPr>
        <p:grpSpPr>
          <a:xfrm>
            <a:off x="5036668" y="2222362"/>
            <a:ext cx="550449" cy="428254"/>
            <a:chOff x="4931478" y="1766226"/>
            <a:chExt cx="776266" cy="603942"/>
          </a:xfrm>
          <a:noFill/>
        </p:grpSpPr>
        <p:sp>
          <p:nvSpPr>
            <p:cNvPr id="39" name="Forma libre: forma 38">
              <a:extLst>
                <a:ext uri="{FF2B5EF4-FFF2-40B4-BE49-F238E27FC236}">
                  <a16:creationId xmlns:a16="http://schemas.microsoft.com/office/drawing/2014/main" id="{15F6645E-8C6E-EFA3-DA0F-D4F2CE2AFD8E}"/>
                </a:ext>
              </a:extLst>
            </p:cNvPr>
            <p:cNvSpPr/>
            <p:nvPr/>
          </p:nvSpPr>
          <p:spPr>
            <a:xfrm flipV="1">
              <a:off x="4931478" y="2128591"/>
              <a:ext cx="776266" cy="1207"/>
            </a:xfrm>
            <a:custGeom>
              <a:avLst/>
              <a:gdLst>
                <a:gd name="connsiteX0" fmla="*/ 100 w 776266"/>
                <a:gd name="connsiteY0" fmla="*/ 381 h 1207"/>
                <a:gd name="connsiteX1" fmla="*/ 776367 w 776266"/>
                <a:gd name="connsiteY1" fmla="*/ 381 h 1207"/>
              </a:gdLst>
              <a:ahLst/>
              <a:cxnLst>
                <a:cxn ang="0">
                  <a:pos x="connsiteX0" y="connsiteY0"/>
                </a:cxn>
                <a:cxn ang="0">
                  <a:pos x="connsiteX1" y="connsiteY1"/>
                </a:cxn>
              </a:cxnLst>
              <a:rect l="l" t="t" r="r" b="b"/>
              <a:pathLst>
                <a:path w="776266" h="1207">
                  <a:moveTo>
                    <a:pt x="100" y="381"/>
                  </a:moveTo>
                  <a:lnTo>
                    <a:pt x="776367" y="38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0" name="Forma libre: forma 39">
              <a:extLst>
                <a:ext uri="{FF2B5EF4-FFF2-40B4-BE49-F238E27FC236}">
                  <a16:creationId xmlns:a16="http://schemas.microsoft.com/office/drawing/2014/main" id="{9C334099-8D73-D736-CF30-27ED3387555C}"/>
                </a:ext>
              </a:extLst>
            </p:cNvPr>
            <p:cNvSpPr/>
            <p:nvPr/>
          </p:nvSpPr>
          <p:spPr>
            <a:xfrm flipV="1">
              <a:off x="4931478" y="2225222"/>
              <a:ext cx="776266" cy="48315"/>
            </a:xfrm>
            <a:custGeom>
              <a:avLst/>
              <a:gdLst>
                <a:gd name="connsiteX0" fmla="*/ 100 w 776266"/>
                <a:gd name="connsiteY0" fmla="*/ 466 h 48315"/>
                <a:gd name="connsiteX1" fmla="*/ 98342 w 776266"/>
                <a:gd name="connsiteY1" fmla="*/ 48782 h 48315"/>
                <a:gd name="connsiteX2" fmla="*/ 194972 w 776266"/>
                <a:gd name="connsiteY2" fmla="*/ 466 h 48315"/>
                <a:gd name="connsiteX3" fmla="*/ 291603 w 776266"/>
                <a:gd name="connsiteY3" fmla="*/ 48782 h 48315"/>
                <a:gd name="connsiteX4" fmla="*/ 388234 w 776266"/>
                <a:gd name="connsiteY4" fmla="*/ 466 h 48315"/>
                <a:gd name="connsiteX5" fmla="*/ 484865 w 776266"/>
                <a:gd name="connsiteY5" fmla="*/ 48782 h 48315"/>
                <a:gd name="connsiteX6" fmla="*/ 581495 w 776266"/>
                <a:gd name="connsiteY6" fmla="*/ 466 h 48315"/>
                <a:gd name="connsiteX7" fmla="*/ 678126 w 776266"/>
                <a:gd name="connsiteY7" fmla="*/ 48782 h 48315"/>
                <a:gd name="connsiteX8" fmla="*/ 776367 w 776266"/>
                <a:gd name="connsiteY8" fmla="*/ 466 h 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266" h="48315">
                  <a:moveTo>
                    <a:pt x="100" y="466"/>
                  </a:moveTo>
                  <a:cubicBezTo>
                    <a:pt x="37838" y="466"/>
                    <a:pt x="60604" y="48782"/>
                    <a:pt x="98342" y="48782"/>
                  </a:cubicBezTo>
                  <a:cubicBezTo>
                    <a:pt x="136079" y="48782"/>
                    <a:pt x="157235" y="466"/>
                    <a:pt x="194972" y="466"/>
                  </a:cubicBezTo>
                  <a:cubicBezTo>
                    <a:pt x="232710" y="466"/>
                    <a:pt x="253866" y="48782"/>
                    <a:pt x="291603" y="48782"/>
                  </a:cubicBezTo>
                  <a:cubicBezTo>
                    <a:pt x="329341" y="48782"/>
                    <a:pt x="350496" y="466"/>
                    <a:pt x="388234" y="466"/>
                  </a:cubicBezTo>
                  <a:cubicBezTo>
                    <a:pt x="425970" y="466"/>
                    <a:pt x="447129" y="48782"/>
                    <a:pt x="484865" y="48782"/>
                  </a:cubicBezTo>
                  <a:cubicBezTo>
                    <a:pt x="522601" y="48782"/>
                    <a:pt x="543760" y="466"/>
                    <a:pt x="581495" y="466"/>
                  </a:cubicBezTo>
                  <a:cubicBezTo>
                    <a:pt x="619231" y="466"/>
                    <a:pt x="640390" y="48782"/>
                    <a:pt x="678126" y="48782"/>
                  </a:cubicBezTo>
                  <a:cubicBezTo>
                    <a:pt x="715862" y="48782"/>
                    <a:pt x="738632" y="466"/>
                    <a:pt x="776367" y="466"/>
                  </a:cubicBez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1" name="Forma libre: forma 40">
              <a:extLst>
                <a:ext uri="{FF2B5EF4-FFF2-40B4-BE49-F238E27FC236}">
                  <a16:creationId xmlns:a16="http://schemas.microsoft.com/office/drawing/2014/main" id="{B996BE59-57F8-EB50-5B66-25779D8F1762}"/>
                </a:ext>
              </a:extLst>
            </p:cNvPr>
            <p:cNvSpPr/>
            <p:nvPr/>
          </p:nvSpPr>
          <p:spPr>
            <a:xfrm flipV="1">
              <a:off x="4931479" y="1935330"/>
              <a:ext cx="776265" cy="434838"/>
            </a:xfrm>
            <a:custGeom>
              <a:avLst/>
              <a:gdLst>
                <a:gd name="connsiteX0" fmla="*/ 719712 w 776265"/>
                <a:gd name="connsiteY0" fmla="*/ 338684 h 434838"/>
                <a:gd name="connsiteX1" fmla="*/ 673645 w 776265"/>
                <a:gd name="connsiteY1" fmla="*/ 369226 h 434838"/>
                <a:gd name="connsiteX2" fmla="*/ 581940 w 776265"/>
                <a:gd name="connsiteY2" fmla="*/ 435315 h 434838"/>
                <a:gd name="connsiteX3" fmla="*/ 490238 w 776265"/>
                <a:gd name="connsiteY3" fmla="*/ 369226 h 434838"/>
                <a:gd name="connsiteX4" fmla="*/ 444171 w 776265"/>
                <a:gd name="connsiteY4" fmla="*/ 338684 h 434838"/>
                <a:gd name="connsiteX5" fmla="*/ 333189 w 776265"/>
                <a:gd name="connsiteY5" fmla="*/ 338684 h 434838"/>
                <a:gd name="connsiteX6" fmla="*/ 287122 w 776265"/>
                <a:gd name="connsiteY6" fmla="*/ 369226 h 434838"/>
                <a:gd name="connsiteX7" fmla="*/ 195419 w 776265"/>
                <a:gd name="connsiteY7" fmla="*/ 435315 h 434838"/>
                <a:gd name="connsiteX8" fmla="*/ 103713 w 776265"/>
                <a:gd name="connsiteY8" fmla="*/ 369226 h 434838"/>
                <a:gd name="connsiteX9" fmla="*/ 57648 w 776265"/>
                <a:gd name="connsiteY9" fmla="*/ 338684 h 434838"/>
                <a:gd name="connsiteX10" fmla="*/ 547 w 776265"/>
                <a:gd name="connsiteY10" fmla="*/ 338684 h 434838"/>
                <a:gd name="connsiteX11" fmla="*/ 547 w 776265"/>
                <a:gd name="connsiteY11" fmla="*/ 476 h 434838"/>
                <a:gd name="connsiteX12" fmla="*/ 776812 w 776265"/>
                <a:gd name="connsiteY12" fmla="*/ 476 h 434838"/>
                <a:gd name="connsiteX13" fmla="*/ 776812 w 776265"/>
                <a:gd name="connsiteY13" fmla="*/ 338684 h 4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6265" h="434838">
                  <a:moveTo>
                    <a:pt x="719712" y="338684"/>
                  </a:moveTo>
                  <a:cubicBezTo>
                    <a:pt x="699614" y="338684"/>
                    <a:pt x="679993" y="350159"/>
                    <a:pt x="673645" y="369226"/>
                  </a:cubicBezTo>
                  <a:cubicBezTo>
                    <a:pt x="660862" y="407627"/>
                    <a:pt x="624635" y="435315"/>
                    <a:pt x="581940" y="435315"/>
                  </a:cubicBezTo>
                  <a:cubicBezTo>
                    <a:pt x="539247" y="435315"/>
                    <a:pt x="503020" y="407627"/>
                    <a:pt x="490238" y="369226"/>
                  </a:cubicBezTo>
                  <a:cubicBezTo>
                    <a:pt x="483889" y="350159"/>
                    <a:pt x="464268" y="338684"/>
                    <a:pt x="444171" y="338684"/>
                  </a:cubicBezTo>
                  <a:lnTo>
                    <a:pt x="333189" y="338684"/>
                  </a:lnTo>
                  <a:cubicBezTo>
                    <a:pt x="313091" y="338684"/>
                    <a:pt x="293470" y="350159"/>
                    <a:pt x="287122" y="369226"/>
                  </a:cubicBezTo>
                  <a:cubicBezTo>
                    <a:pt x="274339" y="407627"/>
                    <a:pt x="238112" y="435315"/>
                    <a:pt x="195419" y="435315"/>
                  </a:cubicBezTo>
                  <a:cubicBezTo>
                    <a:pt x="152724" y="435315"/>
                    <a:pt x="116497" y="407627"/>
                    <a:pt x="103713" y="369226"/>
                  </a:cubicBezTo>
                  <a:cubicBezTo>
                    <a:pt x="97366" y="350159"/>
                    <a:pt x="77745" y="338684"/>
                    <a:pt x="57648" y="338684"/>
                  </a:cubicBezTo>
                  <a:lnTo>
                    <a:pt x="547" y="338684"/>
                  </a:lnTo>
                  <a:lnTo>
                    <a:pt x="547" y="476"/>
                  </a:lnTo>
                  <a:lnTo>
                    <a:pt x="776812" y="476"/>
                  </a:lnTo>
                  <a:lnTo>
                    <a:pt x="776812" y="338684"/>
                  </a:lnTo>
                  <a:close/>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2" name="Forma libre: forma 41">
              <a:extLst>
                <a:ext uri="{FF2B5EF4-FFF2-40B4-BE49-F238E27FC236}">
                  <a16:creationId xmlns:a16="http://schemas.microsoft.com/office/drawing/2014/main" id="{BA2423E7-5770-73FF-8AA7-87E344AC8C45}"/>
                </a:ext>
              </a:extLst>
            </p:cNvPr>
            <p:cNvSpPr/>
            <p:nvPr/>
          </p:nvSpPr>
          <p:spPr>
            <a:xfrm flipV="1">
              <a:off x="4993483" y="1801828"/>
              <a:ext cx="48315" cy="83683"/>
            </a:xfrm>
            <a:custGeom>
              <a:avLst/>
              <a:gdLst>
                <a:gd name="connsiteX0" fmla="*/ 76 w 48315"/>
                <a:gd name="connsiteY0" fmla="*/ 83855 h 83683"/>
                <a:gd name="connsiteX1" fmla="*/ 48392 w 48315"/>
                <a:gd name="connsiteY1" fmla="*/ 171 h 83683"/>
              </a:gdLst>
              <a:ahLst/>
              <a:cxnLst>
                <a:cxn ang="0">
                  <a:pos x="connsiteX0" y="connsiteY0"/>
                </a:cxn>
                <a:cxn ang="0">
                  <a:pos x="connsiteX1" y="connsiteY1"/>
                </a:cxn>
              </a:cxnLst>
              <a:rect l="l" t="t" r="r" b="b"/>
              <a:pathLst>
                <a:path w="48315" h="83683">
                  <a:moveTo>
                    <a:pt x="76" y="83855"/>
                  </a:moveTo>
                  <a:lnTo>
                    <a:pt x="48392" y="17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3" name="Forma libre: forma 42">
              <a:extLst>
                <a:ext uri="{FF2B5EF4-FFF2-40B4-BE49-F238E27FC236}">
                  <a16:creationId xmlns:a16="http://schemas.microsoft.com/office/drawing/2014/main" id="{095BA66F-D545-093D-43ED-44C4057D20BE}"/>
                </a:ext>
              </a:extLst>
            </p:cNvPr>
            <p:cNvSpPr/>
            <p:nvPr/>
          </p:nvSpPr>
          <p:spPr>
            <a:xfrm flipV="1">
              <a:off x="5210902" y="1801828"/>
              <a:ext cx="48315" cy="83683"/>
            </a:xfrm>
            <a:custGeom>
              <a:avLst/>
              <a:gdLst>
                <a:gd name="connsiteX0" fmla="*/ 256 w 48315"/>
                <a:gd name="connsiteY0" fmla="*/ 119 h 83683"/>
                <a:gd name="connsiteX1" fmla="*/ 48572 w 48315"/>
                <a:gd name="connsiteY1" fmla="*/ 83803 h 83683"/>
              </a:gdLst>
              <a:ahLst/>
              <a:cxnLst>
                <a:cxn ang="0">
                  <a:pos x="connsiteX0" y="connsiteY0"/>
                </a:cxn>
                <a:cxn ang="0">
                  <a:pos x="connsiteX1" y="connsiteY1"/>
                </a:cxn>
              </a:cxnLst>
              <a:rect l="l" t="t" r="r" b="b"/>
              <a:pathLst>
                <a:path w="48315" h="83683">
                  <a:moveTo>
                    <a:pt x="256" y="119"/>
                  </a:moveTo>
                  <a:lnTo>
                    <a:pt x="48572" y="83803"/>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4" name="Forma libre: forma 43">
              <a:extLst>
                <a:ext uri="{FF2B5EF4-FFF2-40B4-BE49-F238E27FC236}">
                  <a16:creationId xmlns:a16="http://schemas.microsoft.com/office/drawing/2014/main" id="{2EC40194-6093-9B12-8BB0-1ABE278EB99F}"/>
                </a:ext>
              </a:extLst>
            </p:cNvPr>
            <p:cNvSpPr/>
            <p:nvPr/>
          </p:nvSpPr>
          <p:spPr>
            <a:xfrm flipV="1">
              <a:off x="5126350" y="1766226"/>
              <a:ext cx="1207" cy="96630"/>
            </a:xfrm>
            <a:custGeom>
              <a:avLst/>
              <a:gdLst>
                <a:gd name="connsiteX0" fmla="*/ 181 w 1207"/>
                <a:gd name="connsiteY0" fmla="*/ 96782 h 96630"/>
                <a:gd name="connsiteX1" fmla="*/ 181 w 1207"/>
                <a:gd name="connsiteY1" fmla="*/ 151 h 96630"/>
              </a:gdLst>
              <a:ahLst/>
              <a:cxnLst>
                <a:cxn ang="0">
                  <a:pos x="connsiteX0" y="connsiteY0"/>
                </a:cxn>
                <a:cxn ang="0">
                  <a:pos x="connsiteX1" y="connsiteY1"/>
                </a:cxn>
              </a:cxnLst>
              <a:rect l="l" t="t" r="r" b="b"/>
              <a:pathLst>
                <a:path w="1207" h="96630">
                  <a:moveTo>
                    <a:pt x="181" y="96782"/>
                  </a:moveTo>
                  <a:lnTo>
                    <a:pt x="181" y="15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5" name="Forma libre: forma 44">
              <a:extLst>
                <a:ext uri="{FF2B5EF4-FFF2-40B4-BE49-F238E27FC236}">
                  <a16:creationId xmlns:a16="http://schemas.microsoft.com/office/drawing/2014/main" id="{1859FBA1-8D9B-4AA4-2830-A6D8A30D7C74}"/>
                </a:ext>
              </a:extLst>
            </p:cNvPr>
            <p:cNvSpPr/>
            <p:nvPr/>
          </p:nvSpPr>
          <p:spPr>
            <a:xfrm flipV="1">
              <a:off x="5380005" y="1801828"/>
              <a:ext cx="48315" cy="83683"/>
            </a:xfrm>
            <a:custGeom>
              <a:avLst/>
              <a:gdLst>
                <a:gd name="connsiteX0" fmla="*/ 396 w 48315"/>
                <a:gd name="connsiteY0" fmla="*/ 83855 h 83683"/>
                <a:gd name="connsiteX1" fmla="*/ 48712 w 48315"/>
                <a:gd name="connsiteY1" fmla="*/ 171 h 83683"/>
              </a:gdLst>
              <a:ahLst/>
              <a:cxnLst>
                <a:cxn ang="0">
                  <a:pos x="connsiteX0" y="connsiteY0"/>
                </a:cxn>
                <a:cxn ang="0">
                  <a:pos x="connsiteX1" y="connsiteY1"/>
                </a:cxn>
              </a:cxnLst>
              <a:rect l="l" t="t" r="r" b="b"/>
              <a:pathLst>
                <a:path w="48315" h="83683">
                  <a:moveTo>
                    <a:pt x="396" y="83855"/>
                  </a:moveTo>
                  <a:lnTo>
                    <a:pt x="48712" y="17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6" name="Forma libre: forma 45">
              <a:extLst>
                <a:ext uri="{FF2B5EF4-FFF2-40B4-BE49-F238E27FC236}">
                  <a16:creationId xmlns:a16="http://schemas.microsoft.com/office/drawing/2014/main" id="{40EFF001-6846-C989-91E1-74503857495F}"/>
                </a:ext>
              </a:extLst>
            </p:cNvPr>
            <p:cNvSpPr/>
            <p:nvPr/>
          </p:nvSpPr>
          <p:spPr>
            <a:xfrm flipV="1">
              <a:off x="5597424" y="1801828"/>
              <a:ext cx="48315" cy="83683"/>
            </a:xfrm>
            <a:custGeom>
              <a:avLst/>
              <a:gdLst>
                <a:gd name="connsiteX0" fmla="*/ 576 w 48315"/>
                <a:gd name="connsiteY0" fmla="*/ 119 h 83683"/>
                <a:gd name="connsiteX1" fmla="*/ 48892 w 48315"/>
                <a:gd name="connsiteY1" fmla="*/ 83803 h 83683"/>
              </a:gdLst>
              <a:ahLst/>
              <a:cxnLst>
                <a:cxn ang="0">
                  <a:pos x="connsiteX0" y="connsiteY0"/>
                </a:cxn>
                <a:cxn ang="0">
                  <a:pos x="connsiteX1" y="connsiteY1"/>
                </a:cxn>
              </a:cxnLst>
              <a:rect l="l" t="t" r="r" b="b"/>
              <a:pathLst>
                <a:path w="48315" h="83683">
                  <a:moveTo>
                    <a:pt x="576" y="119"/>
                  </a:moveTo>
                  <a:lnTo>
                    <a:pt x="48892" y="83803"/>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7" name="Forma libre: forma 46">
              <a:extLst>
                <a:ext uri="{FF2B5EF4-FFF2-40B4-BE49-F238E27FC236}">
                  <a16:creationId xmlns:a16="http://schemas.microsoft.com/office/drawing/2014/main" id="{E61AA88E-CD40-1DD7-AAA7-038C8F274E7A}"/>
                </a:ext>
              </a:extLst>
            </p:cNvPr>
            <p:cNvSpPr/>
            <p:nvPr/>
          </p:nvSpPr>
          <p:spPr>
            <a:xfrm flipV="1">
              <a:off x="5512873" y="1766226"/>
              <a:ext cx="1207" cy="96630"/>
            </a:xfrm>
            <a:custGeom>
              <a:avLst/>
              <a:gdLst>
                <a:gd name="connsiteX0" fmla="*/ 501 w 1207"/>
                <a:gd name="connsiteY0" fmla="*/ 96782 h 96630"/>
                <a:gd name="connsiteX1" fmla="*/ 501 w 1207"/>
                <a:gd name="connsiteY1" fmla="*/ 151 h 96630"/>
              </a:gdLst>
              <a:ahLst/>
              <a:cxnLst>
                <a:cxn ang="0">
                  <a:pos x="connsiteX0" y="connsiteY0"/>
                </a:cxn>
                <a:cxn ang="0">
                  <a:pos x="connsiteX1" y="connsiteY1"/>
                </a:cxn>
              </a:cxnLst>
              <a:rect l="l" t="t" r="r" b="b"/>
              <a:pathLst>
                <a:path w="1207" h="96630">
                  <a:moveTo>
                    <a:pt x="501" y="96782"/>
                  </a:moveTo>
                  <a:lnTo>
                    <a:pt x="501" y="15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grpSp>
      <p:pic>
        <p:nvPicPr>
          <p:cNvPr id="48" name="Gráfico 47">
            <a:extLst>
              <a:ext uri="{FF2B5EF4-FFF2-40B4-BE49-F238E27FC236}">
                <a16:creationId xmlns:a16="http://schemas.microsoft.com/office/drawing/2014/main" id="{367ED305-2AE0-430D-B8FA-9B66EF4F2A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87502" y="2191115"/>
            <a:ext cx="581797" cy="479415"/>
          </a:xfrm>
          <a:prstGeom prst="rect">
            <a:avLst/>
          </a:prstGeom>
        </p:spPr>
      </p:pic>
      <p:pic>
        <p:nvPicPr>
          <p:cNvPr id="49" name="Gráfico 48">
            <a:extLst>
              <a:ext uri="{FF2B5EF4-FFF2-40B4-BE49-F238E27FC236}">
                <a16:creationId xmlns:a16="http://schemas.microsoft.com/office/drawing/2014/main" id="{532B9D35-4DB0-D23C-B112-F5EBB3C18F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65033" y="4453466"/>
            <a:ext cx="592811" cy="592811"/>
          </a:xfrm>
          <a:prstGeom prst="rect">
            <a:avLst/>
          </a:prstGeom>
        </p:spPr>
      </p:pic>
      <p:pic>
        <p:nvPicPr>
          <p:cNvPr id="50" name="Gráfico 49">
            <a:extLst>
              <a:ext uri="{FF2B5EF4-FFF2-40B4-BE49-F238E27FC236}">
                <a16:creationId xmlns:a16="http://schemas.microsoft.com/office/drawing/2014/main" id="{597751E5-1AAF-1F1A-AC9D-3C1A728AE0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53032" y="3139925"/>
            <a:ext cx="544788" cy="544788"/>
          </a:xfrm>
          <a:prstGeom prst="rect">
            <a:avLst/>
          </a:prstGeom>
        </p:spPr>
      </p:pic>
      <p:sp>
        <p:nvSpPr>
          <p:cNvPr id="51" name="Forma libre: forma 50">
            <a:extLst>
              <a:ext uri="{FF2B5EF4-FFF2-40B4-BE49-F238E27FC236}">
                <a16:creationId xmlns:a16="http://schemas.microsoft.com/office/drawing/2014/main" id="{E5ECBCBA-A08D-2B80-77A1-C12E9C4DC8EE}"/>
              </a:ext>
            </a:extLst>
          </p:cNvPr>
          <p:cNvSpPr/>
          <p:nvPr/>
        </p:nvSpPr>
        <p:spPr>
          <a:xfrm>
            <a:off x="4280700" y="1787982"/>
            <a:ext cx="769901" cy="182880"/>
          </a:xfrm>
          <a:custGeom>
            <a:avLst/>
            <a:gdLst>
              <a:gd name="connsiteX0" fmla="*/ 0 w 594360"/>
              <a:gd name="connsiteY0" fmla="*/ 0 h 182880"/>
              <a:gd name="connsiteX1" fmla="*/ 594360 w 594360"/>
              <a:gd name="connsiteY1" fmla="*/ 0 h 182880"/>
              <a:gd name="connsiteX2" fmla="*/ 585216 w 594360"/>
              <a:gd name="connsiteY2" fmla="*/ 182880 h 182880"/>
            </a:gdLst>
            <a:ahLst/>
            <a:cxnLst>
              <a:cxn ang="0">
                <a:pos x="connsiteX0" y="connsiteY0"/>
              </a:cxn>
              <a:cxn ang="0">
                <a:pos x="connsiteX1" y="connsiteY1"/>
              </a:cxn>
              <a:cxn ang="0">
                <a:pos x="connsiteX2" y="connsiteY2"/>
              </a:cxn>
            </a:cxnLst>
            <a:rect l="l" t="t" r="r" b="b"/>
            <a:pathLst>
              <a:path w="594360" h="182880">
                <a:moveTo>
                  <a:pt x="0" y="0"/>
                </a:moveTo>
                <a:lnTo>
                  <a:pt x="594360" y="0"/>
                </a:lnTo>
                <a:lnTo>
                  <a:pt x="585216" y="182880"/>
                </a:lnTo>
              </a:path>
            </a:pathLst>
          </a:cu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orma libre: forma 51">
            <a:extLst>
              <a:ext uri="{FF2B5EF4-FFF2-40B4-BE49-F238E27FC236}">
                <a16:creationId xmlns:a16="http://schemas.microsoft.com/office/drawing/2014/main" id="{26BDCD0E-D3BC-1061-CA6B-422815C2FFCA}"/>
              </a:ext>
            </a:extLst>
          </p:cNvPr>
          <p:cNvSpPr/>
          <p:nvPr/>
        </p:nvSpPr>
        <p:spPr>
          <a:xfrm flipH="1">
            <a:off x="6983839" y="1787982"/>
            <a:ext cx="769901" cy="182880"/>
          </a:xfrm>
          <a:custGeom>
            <a:avLst/>
            <a:gdLst>
              <a:gd name="connsiteX0" fmla="*/ 0 w 594360"/>
              <a:gd name="connsiteY0" fmla="*/ 0 h 182880"/>
              <a:gd name="connsiteX1" fmla="*/ 594360 w 594360"/>
              <a:gd name="connsiteY1" fmla="*/ 0 h 182880"/>
              <a:gd name="connsiteX2" fmla="*/ 585216 w 594360"/>
              <a:gd name="connsiteY2" fmla="*/ 182880 h 182880"/>
            </a:gdLst>
            <a:ahLst/>
            <a:cxnLst>
              <a:cxn ang="0">
                <a:pos x="connsiteX0" y="connsiteY0"/>
              </a:cxn>
              <a:cxn ang="0">
                <a:pos x="connsiteX1" y="connsiteY1"/>
              </a:cxn>
              <a:cxn ang="0">
                <a:pos x="connsiteX2" y="connsiteY2"/>
              </a:cxn>
            </a:cxnLst>
            <a:rect l="l" t="t" r="r" b="b"/>
            <a:pathLst>
              <a:path w="594360" h="182880">
                <a:moveTo>
                  <a:pt x="0" y="0"/>
                </a:moveTo>
                <a:lnTo>
                  <a:pt x="594360" y="0"/>
                </a:lnTo>
                <a:lnTo>
                  <a:pt x="585216" y="182880"/>
                </a:lnTo>
              </a:path>
            </a:pathLst>
          </a:cu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3" name="Conector recto 52">
            <a:extLst>
              <a:ext uri="{FF2B5EF4-FFF2-40B4-BE49-F238E27FC236}">
                <a16:creationId xmlns:a16="http://schemas.microsoft.com/office/drawing/2014/main" id="{E99E6769-D98B-FD53-F1E3-B9B26D0CFDEC}"/>
              </a:ext>
            </a:extLst>
          </p:cNvPr>
          <p:cNvCxnSpPr>
            <a:cxnSpLocks/>
          </p:cNvCxnSpPr>
          <p:nvPr/>
        </p:nvCxnSpPr>
        <p:spPr>
          <a:xfrm>
            <a:off x="3239072" y="3344890"/>
            <a:ext cx="520538"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4" name="Conector recto 53">
            <a:extLst>
              <a:ext uri="{FF2B5EF4-FFF2-40B4-BE49-F238E27FC236}">
                <a16:creationId xmlns:a16="http://schemas.microsoft.com/office/drawing/2014/main" id="{8EC37A35-BFE9-01B7-1F3C-4A9A7ACEA1A9}"/>
              </a:ext>
            </a:extLst>
          </p:cNvPr>
          <p:cNvCxnSpPr>
            <a:cxnSpLocks/>
          </p:cNvCxnSpPr>
          <p:nvPr/>
        </p:nvCxnSpPr>
        <p:spPr>
          <a:xfrm flipH="1">
            <a:off x="8239989" y="3344890"/>
            <a:ext cx="520538"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5" name="Conector recto 54">
            <a:extLst>
              <a:ext uri="{FF2B5EF4-FFF2-40B4-BE49-F238E27FC236}">
                <a16:creationId xmlns:a16="http://schemas.microsoft.com/office/drawing/2014/main" id="{E008DFF3-2CA1-6331-95A9-1E0BC1D5B29F}"/>
              </a:ext>
            </a:extLst>
          </p:cNvPr>
          <p:cNvCxnSpPr>
            <a:cxnSpLocks/>
          </p:cNvCxnSpPr>
          <p:nvPr/>
        </p:nvCxnSpPr>
        <p:spPr>
          <a:xfrm flipH="1">
            <a:off x="8239989" y="4807580"/>
            <a:ext cx="468000"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6" name="Conector recto 55">
            <a:extLst>
              <a:ext uri="{FF2B5EF4-FFF2-40B4-BE49-F238E27FC236}">
                <a16:creationId xmlns:a16="http://schemas.microsoft.com/office/drawing/2014/main" id="{C7EA618A-4395-B9C5-3495-0298032046CA}"/>
              </a:ext>
            </a:extLst>
          </p:cNvPr>
          <p:cNvCxnSpPr>
            <a:cxnSpLocks/>
          </p:cNvCxnSpPr>
          <p:nvPr/>
        </p:nvCxnSpPr>
        <p:spPr>
          <a:xfrm>
            <a:off x="3265341" y="4807580"/>
            <a:ext cx="468000"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sp>
        <p:nvSpPr>
          <p:cNvPr id="5" name="Marcador de pie de página 76">
            <a:extLst>
              <a:ext uri="{FF2B5EF4-FFF2-40B4-BE49-F238E27FC236}">
                <a16:creationId xmlns:a16="http://schemas.microsoft.com/office/drawing/2014/main" id="{DD82CB3E-46CA-4599-5040-BD519016C827}"/>
              </a:ext>
            </a:extLst>
          </p:cNvPr>
          <p:cNvSpPr txBox="1">
            <a:spLocks/>
          </p:cNvSpPr>
          <p:nvPr/>
        </p:nvSpPr>
        <p:spPr>
          <a:xfrm>
            <a:off x="1410126" y="5648792"/>
            <a:ext cx="9074258" cy="1084530"/>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a:solidFill>
                  <a:srgbClr val="A6A6A6"/>
                </a:solidFill>
                <a:latin typeface="Arial" panose="020B0604020202020204" pitchFamily="34" charset="0"/>
                <a:cs typeface="Arial" panose="020B0604020202020204" pitchFamily="34" charset="0"/>
              </a:rPr>
              <a:t>1. Pavel AB, et al. The </a:t>
            </a:r>
            <a:r>
              <a:rPr lang="es-ES" sz="700" err="1">
                <a:solidFill>
                  <a:srgbClr val="A6A6A6"/>
                </a:solidFill>
                <a:latin typeface="Arial" panose="020B0604020202020204" pitchFamily="34" charset="0"/>
                <a:cs typeface="Arial" panose="020B0604020202020204" pitchFamily="34" charset="0"/>
              </a:rPr>
              <a:t>proteomic</a:t>
            </a:r>
            <a:r>
              <a:rPr lang="es-ES" sz="700">
                <a:solidFill>
                  <a:srgbClr val="A6A6A6"/>
                </a:solidFill>
                <a:latin typeface="Arial" panose="020B0604020202020204" pitchFamily="34" charset="0"/>
                <a:cs typeface="Arial" panose="020B0604020202020204" pitchFamily="34" charset="0"/>
              </a:rPr>
              <a:t> skin </a:t>
            </a:r>
            <a:r>
              <a:rPr lang="es-ES" sz="700" err="1">
                <a:solidFill>
                  <a:srgbClr val="A6A6A6"/>
                </a:solidFill>
                <a:latin typeface="Arial" panose="020B0604020202020204" pitchFamily="34" charset="0"/>
                <a:cs typeface="Arial" panose="020B0604020202020204" pitchFamily="34" charset="0"/>
              </a:rPr>
              <a:t>profile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patients</a:t>
            </a:r>
            <a:r>
              <a:rPr lang="es-ES" sz="700">
                <a:solidFill>
                  <a:srgbClr val="A6A6A6"/>
                </a:solidFill>
                <a:latin typeface="Arial" panose="020B0604020202020204" pitchFamily="34" charset="0"/>
                <a:cs typeface="Arial" panose="020B0604020202020204" pitchFamily="34" charset="0"/>
              </a:rPr>
              <a:t> shows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inflammatory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signature</a:t>
            </a:r>
            <a:r>
              <a:rPr lang="es-ES" sz="700">
                <a:solidFill>
                  <a:srgbClr val="A6A6A6"/>
                </a:solidFill>
                <a:latin typeface="Arial" panose="020B0604020202020204" pitchFamily="34" charset="0"/>
                <a:cs typeface="Arial" panose="020B0604020202020204" pitchFamily="34" charset="0"/>
              </a:rPr>
              <a:t> J Am Acad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2020;82(3):690-699 and </a:t>
            </a:r>
            <a:r>
              <a:rPr lang="es-ES" sz="700" err="1">
                <a:solidFill>
                  <a:srgbClr val="A6A6A6"/>
                </a:solidFill>
                <a:latin typeface="Arial" panose="020B0604020202020204" pitchFamily="34" charset="0"/>
                <a:cs typeface="Arial" panose="020B0604020202020204" pitchFamily="34" charset="0"/>
              </a:rPr>
              <a:t>supplementary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appendix</a:t>
            </a:r>
            <a:r>
              <a:rPr lang="es-ES" sz="700">
                <a:solidFill>
                  <a:srgbClr val="A6A6A6"/>
                </a:solidFill>
                <a:latin typeface="Arial" panose="020B0604020202020204" pitchFamily="34" charset="0"/>
                <a:cs typeface="Arial" panose="020B0604020202020204" pitchFamily="34" charset="0"/>
              </a:rPr>
              <a:t>; 2. La </a:t>
            </a:r>
            <a:r>
              <a:rPr lang="es-ES" sz="700" err="1">
                <a:solidFill>
                  <a:srgbClr val="A6A6A6"/>
                </a:solidFill>
                <a:latin typeface="Arial" panose="020B0604020202020204" pitchFamily="34" charset="0"/>
                <a:cs typeface="Arial" panose="020B0604020202020204" pitchFamily="34" charset="0"/>
              </a:rPr>
              <a:t>Grutta</a:t>
            </a:r>
            <a:r>
              <a:rPr lang="es-ES" sz="700">
                <a:solidFill>
                  <a:srgbClr val="A6A6A6"/>
                </a:solidFill>
                <a:latin typeface="Arial" panose="020B0604020202020204" pitchFamily="34" charset="0"/>
                <a:cs typeface="Arial" panose="020B0604020202020204" pitchFamily="34" charset="0"/>
              </a:rPr>
              <a:t> S, et al. CD4(+)IL-13(+) </a:t>
            </a:r>
            <a:r>
              <a:rPr lang="es-ES" sz="700" err="1">
                <a:solidFill>
                  <a:srgbClr val="A6A6A6"/>
                </a:solidFill>
                <a:latin typeface="Arial" panose="020B0604020202020204" pitchFamily="34" charset="0"/>
                <a:cs typeface="Arial" panose="020B0604020202020204" pitchFamily="34" charset="0"/>
              </a:rPr>
              <a:t>cells</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peripheral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blood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well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correlates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the </a:t>
            </a:r>
            <a:r>
              <a:rPr lang="es-ES" sz="700" err="1">
                <a:solidFill>
                  <a:srgbClr val="A6A6A6"/>
                </a:solidFill>
                <a:latin typeface="Arial" panose="020B0604020202020204" pitchFamily="34" charset="0"/>
                <a:cs typeface="Arial" panose="020B0604020202020204" pitchFamily="34" charset="0"/>
              </a:rPr>
              <a:t>severity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in </a:t>
            </a:r>
            <a:r>
              <a:rPr lang="es-ES" sz="700" err="1">
                <a:solidFill>
                  <a:srgbClr val="A6A6A6"/>
                </a:solidFill>
                <a:latin typeface="Arial" panose="020B0604020202020204" pitchFamily="34" charset="0"/>
                <a:cs typeface="Arial" panose="020B0604020202020204" pitchFamily="34" charset="0"/>
              </a:rPr>
              <a:t>children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2005;60(3):391-395; 3. </a:t>
            </a:r>
            <a:r>
              <a:rPr lang="es-ES" sz="700" err="1">
                <a:solidFill>
                  <a:srgbClr val="A6A6A6"/>
                </a:solidFill>
                <a:latin typeface="Arial" panose="020B0604020202020204" pitchFamily="34" charset="0"/>
                <a:cs typeface="Arial" panose="020B0604020202020204" pitchFamily="34" charset="0"/>
              </a:rPr>
              <a:t>Gittler</a:t>
            </a:r>
            <a:r>
              <a:rPr lang="es-ES" sz="700">
                <a:solidFill>
                  <a:srgbClr val="A6A6A6"/>
                </a:solidFill>
                <a:latin typeface="Arial" panose="020B0604020202020204" pitchFamily="34" charset="0"/>
                <a:cs typeface="Arial" panose="020B0604020202020204" pitchFamily="34" charset="0"/>
              </a:rPr>
              <a:t> JK, et al. </a:t>
            </a:r>
            <a:r>
              <a:rPr lang="es-ES" sz="700" err="1">
                <a:solidFill>
                  <a:srgbClr val="A6A6A6"/>
                </a:solidFill>
                <a:latin typeface="Arial" panose="020B0604020202020204" pitchFamily="34" charset="0"/>
                <a:cs typeface="Arial" panose="020B0604020202020204" pitchFamily="34" charset="0"/>
              </a:rPr>
              <a:t>Progressive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activation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T(H)2/T(H)22 </a:t>
            </a:r>
            <a:r>
              <a:rPr lang="es-ES" sz="700" err="1">
                <a:solidFill>
                  <a:srgbClr val="A6A6A6"/>
                </a:solidFill>
                <a:latin typeface="Arial" panose="020B0604020202020204" pitchFamily="34" charset="0"/>
                <a:cs typeface="Arial" panose="020B0604020202020204" pitchFamily="34" charset="0"/>
              </a:rPr>
              <a:t>cytokines</a:t>
            </a:r>
            <a:r>
              <a:rPr lang="es-ES" sz="700">
                <a:solidFill>
                  <a:srgbClr val="A6A6A6"/>
                </a:solidFill>
                <a:latin typeface="Arial" panose="020B0604020202020204" pitchFamily="34" charset="0"/>
                <a:cs typeface="Arial" panose="020B0604020202020204" pitchFamily="34" charset="0"/>
              </a:rPr>
              <a:t> and selective </a:t>
            </a:r>
            <a:r>
              <a:rPr lang="es-ES" sz="700" err="1">
                <a:solidFill>
                  <a:srgbClr val="A6A6A6"/>
                </a:solidFill>
                <a:latin typeface="Arial" panose="020B0604020202020204" pitchFamily="34" charset="0"/>
                <a:cs typeface="Arial" panose="020B0604020202020204" pitchFamily="34" charset="0"/>
              </a:rPr>
              <a:t>epidermal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proteins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characterizes</a:t>
            </a:r>
            <a:r>
              <a:rPr lang="es-ES" sz="700">
                <a:solidFill>
                  <a:srgbClr val="A6A6A6"/>
                </a:solidFill>
                <a:latin typeface="Arial" panose="020B0604020202020204" pitchFamily="34" charset="0"/>
                <a:cs typeface="Arial" panose="020B0604020202020204" pitchFamily="34" charset="0"/>
              </a:rPr>
              <a:t> acute and </a:t>
            </a:r>
            <a:r>
              <a:rPr lang="es-ES" sz="700" err="1">
                <a:solidFill>
                  <a:srgbClr val="A6A6A6"/>
                </a:solidFill>
                <a:latin typeface="Arial" panose="020B0604020202020204" pitchFamily="34" charset="0"/>
                <a:cs typeface="Arial" panose="020B0604020202020204" pitchFamily="34" charset="0"/>
              </a:rPr>
              <a:t>chronic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2012;130(6):1344-1354. 4. </a:t>
            </a:r>
            <a:r>
              <a:rPr lang="es-ES" sz="700" err="1">
                <a:solidFill>
                  <a:srgbClr val="A6A6A6"/>
                </a:solidFill>
                <a:latin typeface="Arial" panose="020B0604020202020204" pitchFamily="34" charset="0"/>
                <a:cs typeface="Arial" panose="020B0604020202020204" pitchFamily="34" charset="0"/>
              </a:rPr>
              <a:t>Esaki</a:t>
            </a:r>
            <a:r>
              <a:rPr lang="es-ES" sz="700">
                <a:solidFill>
                  <a:srgbClr val="A6A6A6"/>
                </a:solidFill>
                <a:latin typeface="Arial" panose="020B0604020202020204" pitchFamily="34" charset="0"/>
                <a:cs typeface="Arial" panose="020B0604020202020204" pitchFamily="34" charset="0"/>
              </a:rPr>
              <a:t> H, et al. </a:t>
            </a:r>
            <a:r>
              <a:rPr lang="es-ES" sz="700" err="1">
                <a:solidFill>
                  <a:srgbClr val="A6A6A6"/>
                </a:solidFill>
                <a:latin typeface="Arial" panose="020B0604020202020204" pitchFamily="34" charset="0"/>
                <a:cs typeface="Arial" panose="020B0604020202020204" pitchFamily="34" charset="0"/>
              </a:rPr>
              <a:t>Early-onset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pediatric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is</a:t>
            </a:r>
            <a:r>
              <a:rPr lang="es-ES" sz="700">
                <a:solidFill>
                  <a:srgbClr val="A6A6A6"/>
                </a:solidFill>
                <a:latin typeface="Arial" panose="020B0604020202020204" pitchFamily="34" charset="0"/>
                <a:cs typeface="Arial" panose="020B0604020202020204" pitchFamily="34" charset="0"/>
              </a:rPr>
              <a:t> T(H)2 </a:t>
            </a:r>
            <a:r>
              <a:rPr lang="es-ES" sz="700" err="1">
                <a:solidFill>
                  <a:srgbClr val="A6A6A6"/>
                </a:solidFill>
                <a:latin typeface="Arial" panose="020B0604020202020204" pitchFamily="34" charset="0"/>
                <a:cs typeface="Arial" panose="020B0604020202020204" pitchFamily="34" charset="0"/>
              </a:rPr>
              <a:t>but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also</a:t>
            </a:r>
            <a:r>
              <a:rPr lang="es-ES" sz="700">
                <a:solidFill>
                  <a:srgbClr val="A6A6A6"/>
                </a:solidFill>
                <a:latin typeface="Arial" panose="020B0604020202020204" pitchFamily="34" charset="0"/>
                <a:cs typeface="Arial" panose="020B0604020202020204" pitchFamily="34" charset="0"/>
              </a:rPr>
              <a:t> T(H)17 </a:t>
            </a:r>
            <a:r>
              <a:rPr lang="es-ES" sz="700" err="1">
                <a:solidFill>
                  <a:srgbClr val="A6A6A6"/>
                </a:solidFill>
                <a:latin typeface="Arial" panose="020B0604020202020204" pitchFamily="34" charset="0"/>
                <a:cs typeface="Arial" panose="020B0604020202020204" pitchFamily="34" charset="0"/>
              </a:rPr>
              <a:t>polarized</a:t>
            </a:r>
            <a:r>
              <a:rPr lang="es-ES" sz="700">
                <a:solidFill>
                  <a:srgbClr val="A6A6A6"/>
                </a:solidFill>
                <a:latin typeface="Arial" panose="020B0604020202020204" pitchFamily="34" charset="0"/>
                <a:cs typeface="Arial" panose="020B0604020202020204" pitchFamily="34" charset="0"/>
              </a:rPr>
              <a:t> in skin.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2016;138(6):1639-1651. 5. </a:t>
            </a:r>
            <a:r>
              <a:rPr lang="es-ES" sz="700" err="1">
                <a:solidFill>
                  <a:srgbClr val="A6A6A6"/>
                </a:solidFill>
                <a:latin typeface="Arial" panose="020B0604020202020204" pitchFamily="34" charset="0"/>
                <a:cs typeface="Arial" panose="020B0604020202020204" pitchFamily="34" charset="0"/>
              </a:rPr>
              <a:t>Tsoi</a:t>
            </a:r>
            <a:r>
              <a:rPr lang="es-ES" sz="700">
                <a:solidFill>
                  <a:srgbClr val="A6A6A6"/>
                </a:solidFill>
                <a:latin typeface="Arial" panose="020B0604020202020204" pitchFamily="34" charset="0"/>
                <a:cs typeface="Arial" panose="020B0604020202020204" pitchFamily="34" charset="0"/>
              </a:rPr>
              <a:t> LC, et al.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IL-13-Dominant </a:t>
            </a:r>
            <a:r>
              <a:rPr lang="es-ES" sz="700" err="1">
                <a:solidFill>
                  <a:srgbClr val="A6A6A6"/>
                </a:solidFill>
                <a:latin typeface="Arial" panose="020B0604020202020204" pitchFamily="34" charset="0"/>
                <a:cs typeface="Arial" panose="020B0604020202020204" pitchFamily="34" charset="0"/>
              </a:rPr>
              <a:t>Disease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Greater</a:t>
            </a:r>
            <a:r>
              <a:rPr lang="es-ES" sz="700">
                <a:solidFill>
                  <a:srgbClr val="A6A6A6"/>
                </a:solidFill>
                <a:latin typeface="Arial" panose="020B0604020202020204" pitchFamily="34" charset="0"/>
                <a:cs typeface="Arial" panose="020B0604020202020204" pitchFamily="34" charset="0"/>
              </a:rPr>
              <a:t> Molecular </a:t>
            </a:r>
            <a:r>
              <a:rPr lang="es-ES" sz="700" err="1">
                <a:solidFill>
                  <a:srgbClr val="A6A6A6"/>
                </a:solidFill>
                <a:latin typeface="Arial" panose="020B0604020202020204" pitchFamily="34" charset="0"/>
                <a:cs typeface="Arial" panose="020B0604020202020204" pitchFamily="34" charset="0"/>
              </a:rPr>
              <a:t>Heterogeneity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Compared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 Psoriasis. J </a:t>
            </a:r>
            <a:r>
              <a:rPr lang="es-ES" sz="700" err="1">
                <a:solidFill>
                  <a:srgbClr val="A6A6A6"/>
                </a:solidFill>
                <a:latin typeface="Arial" panose="020B0604020202020204" pitchFamily="34" charset="0"/>
                <a:cs typeface="Arial" panose="020B0604020202020204" pitchFamily="34" charset="0"/>
              </a:rPr>
              <a:t>Invest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2019;139(7):1480-1489. 6. Suárez-Fariñas M, et al. </a:t>
            </a:r>
            <a:r>
              <a:rPr lang="es-ES" sz="700" err="1">
                <a:solidFill>
                  <a:srgbClr val="A6A6A6"/>
                </a:solidFill>
                <a:latin typeface="Arial" panose="020B0604020202020204" pitchFamily="34" charset="0"/>
                <a:cs typeface="Arial" panose="020B0604020202020204" pitchFamily="34" charset="0"/>
              </a:rPr>
              <a:t>Nonlesional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skin </a:t>
            </a:r>
            <a:r>
              <a:rPr lang="es-ES" sz="700" err="1">
                <a:solidFill>
                  <a:srgbClr val="A6A6A6"/>
                </a:solidFill>
                <a:latin typeface="Arial" panose="020B0604020202020204" pitchFamily="34" charset="0"/>
                <a:cs typeface="Arial" panose="020B0604020202020204" pitchFamily="34" charset="0"/>
              </a:rPr>
              <a:t>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characterized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by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broad</a:t>
            </a:r>
            <a:r>
              <a:rPr lang="es-ES" sz="700">
                <a:solidFill>
                  <a:srgbClr val="A6A6A6"/>
                </a:solidFill>
                <a:latin typeface="Arial" panose="020B0604020202020204" pitchFamily="34" charset="0"/>
                <a:cs typeface="Arial" panose="020B0604020202020204" pitchFamily="34" charset="0"/>
              </a:rPr>
              <a:t> terminal </a:t>
            </a:r>
            <a:r>
              <a:rPr lang="es-ES" sz="700" err="1">
                <a:solidFill>
                  <a:srgbClr val="A6A6A6"/>
                </a:solidFill>
                <a:latin typeface="Arial" panose="020B0604020202020204" pitchFamily="34" charset="0"/>
                <a:cs typeface="Arial" panose="020B0604020202020204" pitchFamily="34" charset="0"/>
              </a:rPr>
              <a:t>differentiation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defects</a:t>
            </a:r>
            <a:r>
              <a:rPr lang="es-ES" sz="700">
                <a:solidFill>
                  <a:srgbClr val="A6A6A6"/>
                </a:solidFill>
                <a:latin typeface="Arial" panose="020B0604020202020204" pitchFamily="34" charset="0"/>
                <a:cs typeface="Arial" panose="020B0604020202020204" pitchFamily="34" charset="0"/>
              </a:rPr>
              <a:t> and variable </a:t>
            </a:r>
            <a:r>
              <a:rPr lang="es-ES" sz="700" err="1">
                <a:solidFill>
                  <a:srgbClr val="A6A6A6"/>
                </a:solidFill>
                <a:latin typeface="Arial" panose="020B0604020202020204" pitchFamily="34" charset="0"/>
                <a:cs typeface="Arial" panose="020B0604020202020204" pitchFamily="34" charset="0"/>
              </a:rPr>
              <a:t>immune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abnormalities</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2011;127(4):954-964.e1-4. 7. </a:t>
            </a:r>
            <a:r>
              <a:rPr lang="es-ES" sz="700" err="1">
                <a:solidFill>
                  <a:srgbClr val="A6A6A6"/>
                </a:solidFill>
                <a:latin typeface="Arial" panose="020B0604020202020204" pitchFamily="34" charset="0"/>
                <a:cs typeface="Arial" panose="020B0604020202020204" pitchFamily="34" charset="0"/>
              </a:rPr>
              <a:t>Renert-Yuval</a:t>
            </a:r>
            <a:r>
              <a:rPr lang="es-ES" sz="700">
                <a:solidFill>
                  <a:srgbClr val="A6A6A6"/>
                </a:solidFill>
                <a:latin typeface="Arial" panose="020B0604020202020204" pitchFamily="34" charset="0"/>
                <a:cs typeface="Arial" panose="020B0604020202020204" pitchFamily="34" charset="0"/>
              </a:rPr>
              <a:t> Y, et al. The molecular </a:t>
            </a:r>
            <a:r>
              <a:rPr lang="es-ES" sz="700" err="1">
                <a:solidFill>
                  <a:srgbClr val="A6A6A6"/>
                </a:solidFill>
                <a:latin typeface="Arial" panose="020B0604020202020204" pitchFamily="34" charset="0"/>
                <a:cs typeface="Arial" panose="020B0604020202020204" pitchFamily="34" charset="0"/>
              </a:rPr>
              <a:t>features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normal and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skin in </a:t>
            </a:r>
            <a:r>
              <a:rPr lang="es-ES" sz="700" err="1">
                <a:solidFill>
                  <a:srgbClr val="A6A6A6"/>
                </a:solidFill>
                <a:latin typeface="Arial" panose="020B0604020202020204" pitchFamily="34" charset="0"/>
                <a:cs typeface="Arial" panose="020B0604020202020204" pitchFamily="34" charset="0"/>
              </a:rPr>
              <a:t>infants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children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adolescents</a:t>
            </a:r>
            <a:r>
              <a:rPr lang="es-ES" sz="700">
                <a:solidFill>
                  <a:srgbClr val="A6A6A6"/>
                </a:solidFill>
                <a:latin typeface="Arial" panose="020B0604020202020204" pitchFamily="34" charset="0"/>
                <a:cs typeface="Arial" panose="020B0604020202020204" pitchFamily="34" charset="0"/>
              </a:rPr>
              <a:t>, and </a:t>
            </a:r>
            <a:r>
              <a:rPr lang="es-ES" sz="700" err="1">
                <a:solidFill>
                  <a:srgbClr val="A6A6A6"/>
                </a:solidFill>
                <a:latin typeface="Arial" panose="020B0604020202020204" pitchFamily="34" charset="0"/>
                <a:cs typeface="Arial" panose="020B0604020202020204" pitchFamily="34" charset="0"/>
              </a:rPr>
              <a:t>adults</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2021;148(1):148-163. 8. </a:t>
            </a:r>
            <a:r>
              <a:rPr lang="es-ES" sz="700" err="1">
                <a:solidFill>
                  <a:srgbClr val="A6A6A6"/>
                </a:solidFill>
                <a:latin typeface="Arial" panose="020B0604020202020204" pitchFamily="34" charset="0"/>
                <a:cs typeface="Arial" panose="020B0604020202020204" pitchFamily="34" charset="0"/>
              </a:rPr>
              <a:t>Czarnowicki</a:t>
            </a:r>
            <a:r>
              <a:rPr lang="es-ES" sz="700">
                <a:solidFill>
                  <a:srgbClr val="A6A6A6"/>
                </a:solidFill>
                <a:latin typeface="Arial" panose="020B0604020202020204" pitchFamily="34" charset="0"/>
                <a:cs typeface="Arial" panose="020B0604020202020204" pitchFamily="34" charset="0"/>
              </a:rPr>
              <a:t> T, et al. </a:t>
            </a:r>
            <a:r>
              <a:rPr lang="es-ES" sz="700" err="1">
                <a:solidFill>
                  <a:srgbClr val="A6A6A6"/>
                </a:solidFill>
                <a:latin typeface="Arial" panose="020B0604020202020204" pitchFamily="34" charset="0"/>
                <a:cs typeface="Arial" panose="020B0604020202020204" pitchFamily="34" charset="0"/>
              </a:rPr>
              <a:t>Evolution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pathologic</a:t>
            </a:r>
            <a:r>
              <a:rPr lang="es-ES" sz="700">
                <a:solidFill>
                  <a:srgbClr val="A6A6A6"/>
                </a:solidFill>
                <a:latin typeface="Arial" panose="020B0604020202020204" pitchFamily="34" charset="0"/>
                <a:cs typeface="Arial" panose="020B0604020202020204" pitchFamily="34" charset="0"/>
              </a:rPr>
              <a:t> T-</a:t>
            </a:r>
            <a:r>
              <a:rPr lang="es-ES" sz="700" err="1">
                <a:solidFill>
                  <a:srgbClr val="A6A6A6"/>
                </a:solidFill>
                <a:latin typeface="Arial" panose="020B0604020202020204" pitchFamily="34" charset="0"/>
                <a:cs typeface="Arial" panose="020B0604020202020204" pitchFamily="34" charset="0"/>
              </a:rPr>
              <a:t>cell</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subsets</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patients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from</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infancy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adulthood</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2020;145(1):215-228. 9. </a:t>
            </a:r>
            <a:r>
              <a:rPr lang="es-ES" sz="700" err="1">
                <a:solidFill>
                  <a:srgbClr val="A6A6A6"/>
                </a:solidFill>
                <a:latin typeface="Arial" panose="020B0604020202020204" pitchFamily="34" charset="0"/>
                <a:cs typeface="Arial" panose="020B0604020202020204" pitchFamily="34" charset="0"/>
              </a:rPr>
              <a:t>Miron</a:t>
            </a:r>
            <a:r>
              <a:rPr lang="es-ES" sz="700">
                <a:solidFill>
                  <a:srgbClr val="A6A6A6"/>
                </a:solidFill>
                <a:latin typeface="Arial" panose="020B0604020202020204" pitchFamily="34" charset="0"/>
                <a:cs typeface="Arial" panose="020B0604020202020204" pitchFamily="34" charset="0"/>
              </a:rPr>
              <a:t> Y, et al. </a:t>
            </a:r>
            <a:r>
              <a:rPr lang="es-ES" sz="700" err="1">
                <a:solidFill>
                  <a:srgbClr val="A6A6A6"/>
                </a:solidFill>
                <a:latin typeface="Arial" panose="020B0604020202020204" pitchFamily="34" charset="0"/>
                <a:cs typeface="Arial" panose="020B0604020202020204" pitchFamily="34" charset="0"/>
              </a:rPr>
              <a:t>Mechanistic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insights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into</a:t>
            </a:r>
            <a:r>
              <a:rPr lang="es-ES" sz="700">
                <a:solidFill>
                  <a:srgbClr val="A6A6A6"/>
                </a:solidFill>
                <a:latin typeface="Arial" panose="020B0604020202020204" pitchFamily="34" charset="0"/>
                <a:cs typeface="Arial" panose="020B0604020202020204" pitchFamily="34" charset="0"/>
              </a:rPr>
              <a:t> the </a:t>
            </a:r>
            <a:r>
              <a:rPr lang="es-ES" sz="700" err="1">
                <a:solidFill>
                  <a:srgbClr val="A6A6A6"/>
                </a:solidFill>
                <a:latin typeface="Arial" panose="020B0604020202020204" pitchFamily="34" charset="0"/>
                <a:cs typeface="Arial" panose="020B0604020202020204" pitchFamily="34" charset="0"/>
              </a:rPr>
              <a:t>antipruritic</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effects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lebrikizumab,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anti-IL-13 </a:t>
            </a:r>
            <a:r>
              <a:rPr lang="es-ES" sz="700" err="1">
                <a:solidFill>
                  <a:srgbClr val="A6A6A6"/>
                </a:solidFill>
                <a:latin typeface="Arial" panose="020B0604020202020204" pitchFamily="34" charset="0"/>
                <a:cs typeface="Arial" panose="020B0604020202020204" pitchFamily="34" charset="0"/>
              </a:rPr>
              <a:t>mAb</a:t>
            </a:r>
            <a:r>
              <a:rPr lang="es-ES" sz="700">
                <a:solidFill>
                  <a:srgbClr val="A6A6A6"/>
                </a:solidFill>
                <a:latin typeface="Arial" panose="020B0604020202020204" pitchFamily="34" charset="0"/>
                <a:cs typeface="Arial" panose="020B0604020202020204" pitchFamily="34" charset="0"/>
              </a:rPr>
              <a:t>. J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Clin </a:t>
            </a:r>
            <a:r>
              <a:rPr lang="es-ES" sz="700" err="1">
                <a:solidFill>
                  <a:srgbClr val="A6A6A6"/>
                </a:solidFill>
                <a:latin typeface="Arial" panose="020B0604020202020204" pitchFamily="34" charset="0"/>
                <a:cs typeface="Arial" panose="020B0604020202020204" pitchFamily="34" charset="0"/>
              </a:rPr>
              <a:t>Immunol</a:t>
            </a:r>
            <a:r>
              <a:rPr lang="es-ES" sz="700">
                <a:solidFill>
                  <a:srgbClr val="A6A6A6"/>
                </a:solidFill>
                <a:latin typeface="Arial" panose="020B0604020202020204" pitchFamily="34" charset="0"/>
                <a:cs typeface="Arial" panose="020B0604020202020204" pitchFamily="34" charset="0"/>
              </a:rPr>
              <a:t>. 2022;S0091-6749(22)00233-0. 10. Bieber T. Interleukin‐13: Targeting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underestimated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cytokine</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2020;75(1):54-62.</a:t>
            </a:r>
          </a:p>
        </p:txBody>
      </p:sp>
    </p:spTree>
    <p:extLst>
      <p:ext uri="{BB962C8B-B14F-4D97-AF65-F5344CB8AC3E}">
        <p14:creationId xmlns:p14="http://schemas.microsoft.com/office/powerpoint/2010/main" val="2801633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96A4-87C9-6B48-A411-432C7A3D00D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FF7C99A-CE68-9522-5BED-5F399C58D02B}"/>
              </a:ext>
            </a:extLst>
          </p:cNvPr>
          <p:cNvSpPr>
            <a:spLocks noGrp="1"/>
          </p:cNvSpPr>
          <p:nvPr>
            <p:ph type="title"/>
          </p:nvPr>
        </p:nvSpPr>
        <p:spPr/>
        <p:txBody>
          <a:bodyPr>
            <a:normAutofit/>
          </a:bodyPr>
          <a:lstStyle/>
          <a:p>
            <a:r>
              <a:rPr lang="es-ES" sz="2400"/>
              <a:t>EBGLYSS</a:t>
            </a:r>
            <a:r>
              <a:rPr lang="es-ES" sz="2400" baseline="30000"/>
              <a:t>®</a:t>
            </a:r>
            <a:r>
              <a:rPr lang="es-ES" sz="2400"/>
              <a:t> + TCS mejoró significativamente los signos de la DA moderada a grave en la semana 16*</a:t>
            </a:r>
            <a:r>
              <a:rPr lang="es-ES" sz="2400" baseline="30000"/>
              <a:t>†1</a:t>
            </a:r>
          </a:p>
        </p:txBody>
      </p:sp>
      <p:sp>
        <p:nvSpPr>
          <p:cNvPr id="3" name="Marcador de pie de página 76">
            <a:extLst>
              <a:ext uri="{FF2B5EF4-FFF2-40B4-BE49-F238E27FC236}">
                <a16:creationId xmlns:a16="http://schemas.microsoft.com/office/drawing/2014/main" id="{633ECF84-AE45-C73F-E91C-904CF7FDC4D2}"/>
              </a:ext>
            </a:extLst>
          </p:cNvPr>
          <p:cNvSpPr txBox="1">
            <a:spLocks/>
          </p:cNvSpPr>
          <p:nvPr/>
        </p:nvSpPr>
        <p:spPr>
          <a:xfrm>
            <a:off x="1385888" y="2294467"/>
            <a:ext cx="9247241" cy="3666066"/>
          </a:xfrm>
          <a:prstGeom prst="rect">
            <a:avLst/>
          </a:prstGeom>
        </p:spPr>
        <p:txBody>
          <a:bodyPr anchor="t"/>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DA: dermatitis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atópica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LEBRI: lebrikizumab; LOCF: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última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observación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realizada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hacia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delante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MI: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imputación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múltiple</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mITT</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con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intención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tratar</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modificada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MMRM: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modelo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mixto</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medidas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repetidas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NRS: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escala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de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valoración</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numérica</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TCS: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corticosteroides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 </a:t>
            </a:r>
            <a:r>
              <a:rPr kumimoji="0" lang="en-GB" sz="900" b="0" i="0" u="none" strike="noStrike" kern="1200" cap="none" spc="0" normalizeH="0" baseline="0" noProof="0" err="1">
                <a:ln>
                  <a:noFill/>
                </a:ln>
                <a:solidFill>
                  <a:srgbClr val="FFFFFF">
                    <a:lumMod val="65000"/>
                  </a:srgbClr>
                </a:solidFill>
                <a:effectLst/>
                <a:uLnTx/>
                <a:uFillTx/>
                <a:latin typeface="Arial"/>
                <a:ea typeface="+mn-ea"/>
                <a:cs typeface="+mn-cs"/>
              </a:rPr>
              <a:t>tópicos</a:t>
            </a:r>
            <a:r>
              <a:rPr kumimoji="0" lang="en-GB" sz="900" b="0" i="0" u="none" strike="noStrike" kern="1200" cap="none" spc="0" normalizeH="0" baseline="0" noProof="0">
                <a:ln>
                  <a:noFill/>
                </a:ln>
                <a:solidFill>
                  <a:srgbClr val="FFFFFF">
                    <a:lumMod val="65000"/>
                  </a:srgbClr>
                </a:solidFill>
                <a:effectLst/>
                <a:uLnTx/>
                <a:uFillTx/>
                <a:latin typeface="Arial"/>
                <a:ea typeface="+mn-ea"/>
                <a:cs typeface="+mn-cs"/>
              </a:rPr>
              <a:t>.</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Se </a:t>
            </a:r>
            <a:r>
              <a:rPr lang="en-GB" sz="900" err="1">
                <a:solidFill>
                  <a:srgbClr val="FFFFFF">
                    <a:lumMod val="65000"/>
                  </a:srgbClr>
                </a:solidFill>
                <a:latin typeface="Arial"/>
              </a:rPr>
              <a:t>pidió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abandonar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a:t>
            </a:r>
            <a:r>
              <a:rPr lang="en-GB" sz="900" err="1">
                <a:solidFill>
                  <a:srgbClr val="FFFFFF">
                    <a:lumMod val="65000"/>
                  </a:srgbClr>
                </a:solidFill>
                <a:latin typeface="Arial"/>
              </a:rPr>
              <a:t>tópico</a:t>
            </a:r>
            <a:r>
              <a:rPr lang="en-GB" sz="900">
                <a:solidFill>
                  <a:srgbClr val="FFFFFF">
                    <a:lumMod val="65000"/>
                  </a:srgbClr>
                </a:solidFill>
                <a:latin typeface="Arial"/>
              </a:rPr>
              <a:t> y </a:t>
            </a:r>
            <a:r>
              <a:rPr lang="en-GB" sz="900" err="1">
                <a:solidFill>
                  <a:srgbClr val="FFFFFF">
                    <a:lumMod val="65000"/>
                  </a:srgbClr>
                </a:solidFill>
                <a:latin typeface="Arial"/>
              </a:rPr>
              <a:t>sistémico</a:t>
            </a:r>
            <a:r>
              <a:rPr lang="en-GB" sz="900">
                <a:solidFill>
                  <a:srgbClr val="FFFFFF">
                    <a:lumMod val="65000"/>
                  </a:srgbClr>
                </a:solidFill>
                <a:latin typeface="Arial"/>
              </a:rPr>
              <a:t> al </a:t>
            </a:r>
            <a:r>
              <a:rPr lang="en-GB" sz="900" err="1">
                <a:solidFill>
                  <a:srgbClr val="FFFFFF">
                    <a:lumMod val="65000"/>
                  </a:srgbClr>
                </a:solidFill>
                <a:latin typeface="Arial"/>
              </a:rPr>
              <a:t>menos</a:t>
            </a:r>
            <a:r>
              <a:rPr lang="en-GB" sz="900">
                <a:solidFill>
                  <a:srgbClr val="FFFFFF">
                    <a:lumMod val="65000"/>
                  </a:srgbClr>
                </a:solidFill>
                <a:latin typeface="Arial"/>
              </a:rPr>
              <a:t>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semana</a:t>
            </a:r>
            <a:r>
              <a:rPr lang="en-GB" sz="900">
                <a:solidFill>
                  <a:srgbClr val="FFFFFF">
                    <a:lumMod val="65000"/>
                  </a:srgbClr>
                </a:solidFill>
                <a:latin typeface="Arial"/>
              </a:rPr>
              <a:t> antes de la </a:t>
            </a:r>
            <a:r>
              <a:rPr lang="en-GB" sz="900" err="1">
                <a:solidFill>
                  <a:srgbClr val="FFFFFF">
                    <a:lumMod val="65000"/>
                  </a:srgbClr>
                </a:solidFill>
                <a:latin typeface="Arial"/>
              </a:rPr>
              <a:t>aleatorización</a:t>
            </a:r>
            <a:r>
              <a:rPr lang="en-GB" sz="900">
                <a:solidFill>
                  <a:srgbClr val="FFFFFF">
                    <a:lumMod val="65000"/>
                  </a:srgbClr>
                </a:solidFill>
                <a:latin typeface="Arial"/>
              </a:rPr>
              <a:t>. Se </a:t>
            </a:r>
            <a:r>
              <a:rPr lang="en-GB" sz="900" err="1">
                <a:solidFill>
                  <a:srgbClr val="FFFFFF">
                    <a:lumMod val="65000"/>
                  </a:srgbClr>
                </a:solidFill>
                <a:latin typeface="Arial"/>
              </a:rPr>
              <a:t>indicó</a:t>
            </a:r>
            <a:r>
              <a:rPr lang="en-GB" sz="900">
                <a:solidFill>
                  <a:srgbClr val="FFFFFF">
                    <a:lumMod val="65000"/>
                  </a:srgbClr>
                </a:solidFill>
                <a:latin typeface="Arial"/>
              </a:rPr>
              <a:t> a </a:t>
            </a:r>
            <a:r>
              <a:rPr lang="en-GB" sz="900" err="1">
                <a:solidFill>
                  <a:srgbClr val="FFFFFF">
                    <a:lumMod val="65000"/>
                  </a:srgbClr>
                </a:solidFill>
                <a:latin typeface="Arial"/>
              </a:rPr>
              <a:t>todos</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utilizar</a:t>
            </a:r>
            <a:r>
              <a:rPr lang="en-GB" sz="900">
                <a:solidFill>
                  <a:srgbClr val="FFFFFF">
                    <a:lumMod val="65000"/>
                  </a:srgbClr>
                </a:solidFill>
                <a:latin typeface="Arial"/>
              </a:rPr>
              <a:t>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síntomas</a:t>
            </a:r>
            <a:r>
              <a:rPr lang="en-GB" sz="900">
                <a:solidFill>
                  <a:srgbClr val="FFFFFF">
                    <a:lumMod val="65000"/>
                  </a:srgbClr>
                </a:solidFill>
                <a:latin typeface="Arial"/>
              </a:rPr>
              <a:t> de la DA </a:t>
            </a:r>
            <a:r>
              <a:rPr lang="en-GB" sz="900" err="1">
                <a:solidFill>
                  <a:srgbClr val="FFFFFF">
                    <a:lumMod val="65000"/>
                  </a:srgbClr>
                </a:solidFill>
                <a:latin typeface="Arial"/>
              </a:rPr>
              <a:t>desde</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inicio</a:t>
            </a:r>
            <a:r>
              <a:rPr lang="en-GB" sz="900">
                <a:solidFill>
                  <a:srgbClr val="FFFFFF">
                    <a:lumMod val="65000"/>
                  </a:srgbClr>
                </a:solidFill>
                <a:latin typeface="Arial"/>
              </a:rPr>
              <a:t>. Se </a:t>
            </a:r>
            <a:r>
              <a:rPr lang="en-GB" sz="900" err="1">
                <a:solidFill>
                  <a:srgbClr val="FFFFFF">
                    <a:lumMod val="65000"/>
                  </a:srgbClr>
                </a:solidFill>
                <a:latin typeface="Arial"/>
              </a:rPr>
              <a:t>permitió</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inhibidores</a:t>
            </a:r>
            <a:r>
              <a:rPr lang="en-GB" sz="900">
                <a:solidFill>
                  <a:srgbClr val="FFFFFF">
                    <a:lumMod val="65000"/>
                  </a:srgbClr>
                </a:solidFill>
                <a:latin typeface="Arial"/>
              </a:rPr>
              <a:t> </a:t>
            </a:r>
            <a:r>
              <a:rPr lang="en-GB" sz="900" err="1">
                <a:solidFill>
                  <a:srgbClr val="FFFFFF">
                    <a:lumMod val="65000"/>
                  </a:srgbClr>
                </a:solidFill>
                <a:latin typeface="Arial"/>
              </a:rPr>
              <a:t>tópicos</a:t>
            </a:r>
            <a:r>
              <a:rPr lang="en-GB" sz="900">
                <a:solidFill>
                  <a:srgbClr val="FFFFFF">
                    <a:lumMod val="65000"/>
                  </a:srgbClr>
                </a:solidFill>
                <a:latin typeface="Arial"/>
              </a:rPr>
              <a:t> de la </a:t>
            </a:r>
            <a:r>
              <a:rPr lang="en-GB" sz="900" err="1">
                <a:solidFill>
                  <a:srgbClr val="FFFFFF">
                    <a:lumMod val="65000"/>
                  </a:srgbClr>
                </a:solidFill>
                <a:latin typeface="Arial"/>
              </a:rPr>
              <a:t>calcineurina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zonas </a:t>
            </a:r>
            <a:r>
              <a:rPr lang="en-GB" sz="900" err="1">
                <a:solidFill>
                  <a:srgbClr val="FFFFFF">
                    <a:lumMod val="65000"/>
                  </a:srgbClr>
                </a:solidFill>
                <a:latin typeface="Arial"/>
              </a:rPr>
              <a:t>sensibles</a:t>
            </a:r>
            <a:r>
              <a:rPr lang="en-GB" sz="900">
                <a:solidFill>
                  <a:srgbClr val="FFFFFF">
                    <a:lumMod val="65000"/>
                  </a:srgbClr>
                </a:solidFill>
                <a:latin typeface="Arial"/>
              </a:rPr>
              <a:t> de la </a:t>
            </a:r>
            <a:r>
              <a:rPr lang="en-GB" sz="900" err="1">
                <a:solidFill>
                  <a:srgbClr val="FFFFFF">
                    <a:lumMod val="65000"/>
                  </a:srgbClr>
                </a:solidFill>
                <a:latin typeface="Arial"/>
              </a:rPr>
              <a:t>piel</a:t>
            </a:r>
            <a:r>
              <a:rPr lang="en-GB" sz="900">
                <a:solidFill>
                  <a:srgbClr val="FFFFFF">
                    <a:lumMod val="65000"/>
                  </a:srgbClr>
                </a:solidFill>
                <a:latin typeface="Arial"/>
              </a:rPr>
              <a:t>. Los </a:t>
            </a:r>
            <a:r>
              <a:rPr lang="en-GB" sz="900" err="1">
                <a:solidFill>
                  <a:srgbClr val="FFFFFF">
                    <a:lumMod val="65000"/>
                  </a:srgbClr>
                </a:solidFill>
                <a:latin typeface="Arial"/>
              </a:rPr>
              <a:t>centros</a:t>
            </a:r>
            <a:r>
              <a:rPr lang="en-GB" sz="900">
                <a:solidFill>
                  <a:srgbClr val="FFFFFF">
                    <a:lumMod val="65000"/>
                  </a:srgbClr>
                </a:solidFill>
                <a:latin typeface="Arial"/>
              </a:rPr>
              <a:t> del </a:t>
            </a:r>
            <a:r>
              <a:rPr lang="en-GB" sz="900" err="1">
                <a:solidFill>
                  <a:srgbClr val="FFFFFF">
                    <a:lumMod val="65000"/>
                  </a:srgbClr>
                </a:solidFill>
                <a:latin typeface="Arial"/>
              </a:rPr>
              <a:t>estudio</a:t>
            </a:r>
            <a:r>
              <a:rPr lang="en-GB" sz="900">
                <a:solidFill>
                  <a:srgbClr val="FFFFFF">
                    <a:lumMod val="65000"/>
                  </a:srgbClr>
                </a:solidFill>
                <a:latin typeface="Arial"/>
              </a:rPr>
              <a:t> </a:t>
            </a:r>
            <a:r>
              <a:rPr lang="en-GB" sz="900" err="1">
                <a:solidFill>
                  <a:srgbClr val="FFFFFF">
                    <a:lumMod val="65000"/>
                  </a:srgbClr>
                </a:solidFill>
                <a:latin typeface="Arial"/>
              </a:rPr>
              <a:t>proporcionaron</a:t>
            </a:r>
            <a:r>
              <a:rPr lang="en-GB" sz="900">
                <a:solidFill>
                  <a:srgbClr val="FFFFFF">
                    <a:lumMod val="65000"/>
                  </a:srgbClr>
                </a:solidFill>
                <a:latin typeface="Arial"/>
              </a:rPr>
              <a:t> un TCS de </a:t>
            </a:r>
            <a:r>
              <a:rPr lang="en-GB" sz="900" err="1">
                <a:solidFill>
                  <a:srgbClr val="FFFFFF">
                    <a:lumMod val="65000"/>
                  </a:srgbClr>
                </a:solidFill>
                <a:latin typeface="Arial"/>
              </a:rPr>
              <a:t>potencia</a:t>
            </a:r>
            <a:r>
              <a:rPr lang="en-GB" sz="900">
                <a:solidFill>
                  <a:srgbClr val="FFFFFF">
                    <a:lumMod val="65000"/>
                  </a:srgbClr>
                </a:solidFill>
                <a:latin typeface="Arial"/>
              </a:rPr>
              <a:t> media (</a:t>
            </a:r>
            <a:r>
              <a:rPr lang="en-GB" sz="900" err="1">
                <a:solidFill>
                  <a:srgbClr val="FFFFFF">
                    <a:lumMod val="65000"/>
                  </a:srgbClr>
                </a:solidFill>
                <a:latin typeface="Arial"/>
              </a:rPr>
              <a:t>acetónido</a:t>
            </a:r>
            <a:r>
              <a:rPr lang="en-GB" sz="900">
                <a:solidFill>
                  <a:srgbClr val="FFFFFF">
                    <a:lumMod val="65000"/>
                  </a:srgbClr>
                </a:solidFill>
                <a:latin typeface="Arial"/>
              </a:rPr>
              <a:t> de </a:t>
            </a:r>
            <a:r>
              <a:rPr lang="en-GB" sz="900" err="1">
                <a:solidFill>
                  <a:srgbClr val="FFFFFF">
                    <a:lumMod val="65000"/>
                  </a:srgbClr>
                </a:solidFill>
                <a:latin typeface="Arial"/>
              </a:rPr>
              <a:t>triamcinolona</a:t>
            </a:r>
            <a:r>
              <a:rPr lang="en-GB" sz="900">
                <a:solidFill>
                  <a:srgbClr val="FFFFFF">
                    <a:lumMod val="65000"/>
                  </a:srgbClr>
                </a:solidFill>
                <a:latin typeface="Arial"/>
              </a:rPr>
              <a:t>, crema al 0,1%) y un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t>
            </a:r>
            <a:r>
              <a:rPr lang="en-GB" sz="900" err="1">
                <a:solidFill>
                  <a:srgbClr val="FFFFFF">
                    <a:lumMod val="65000"/>
                  </a:srgbClr>
                </a:solidFill>
                <a:latin typeface="Arial"/>
              </a:rPr>
              <a:t>hidrocortisona</a:t>
            </a:r>
            <a:r>
              <a:rPr lang="en-GB" sz="900">
                <a:solidFill>
                  <a:srgbClr val="FFFFFF">
                    <a:lumMod val="65000"/>
                  </a:srgbClr>
                </a:solidFill>
                <a:latin typeface="Arial"/>
              </a:rPr>
              <a:t>, crema al 1%). Se </a:t>
            </a:r>
            <a:r>
              <a:rPr lang="en-GB" sz="900" err="1">
                <a:solidFill>
                  <a:srgbClr val="FFFFFF">
                    <a:lumMod val="65000"/>
                  </a:srgbClr>
                </a:solidFill>
                <a:latin typeface="Arial"/>
              </a:rPr>
              <a:t>permitió</a:t>
            </a:r>
            <a:r>
              <a:rPr lang="en-GB" sz="900">
                <a:solidFill>
                  <a:srgbClr val="FFFFFF">
                    <a:lumMod val="65000"/>
                  </a:srgbClr>
                </a:solidFill>
                <a:latin typeface="Arial"/>
              </a:rPr>
              <a:t> 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pacientes</a:t>
            </a:r>
            <a:r>
              <a:rPr lang="en-GB" sz="900">
                <a:solidFill>
                  <a:srgbClr val="FFFFFF">
                    <a:lumMod val="65000"/>
                  </a:srgbClr>
                </a:solidFill>
                <a:latin typeface="Arial"/>
              </a:rPr>
              <a:t> </a:t>
            </a:r>
            <a:r>
              <a:rPr lang="en-GB" sz="900" err="1">
                <a:solidFill>
                  <a:srgbClr val="FFFFFF">
                    <a:lumMod val="65000"/>
                  </a:srgbClr>
                </a:solidFill>
                <a:latin typeface="Arial"/>
              </a:rPr>
              <a:t>reducir</a:t>
            </a:r>
            <a:r>
              <a:rPr lang="en-GB" sz="900">
                <a:solidFill>
                  <a:srgbClr val="FFFFFF">
                    <a:lumMod val="65000"/>
                  </a:srgbClr>
                </a:solidFill>
                <a:latin typeface="Arial"/>
              </a:rPr>
              <a:t> o </a:t>
            </a:r>
            <a:r>
              <a:rPr lang="en-GB" sz="900" err="1">
                <a:solidFill>
                  <a:srgbClr val="FFFFFF">
                    <a:lumMod val="65000"/>
                  </a:srgbClr>
                </a:solidFill>
                <a:latin typeface="Arial"/>
              </a:rPr>
              <a:t>interrumpir</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TCS </a:t>
            </a:r>
            <a:r>
              <a:rPr lang="en-GB" sz="900" err="1">
                <a:solidFill>
                  <a:srgbClr val="FFFFFF">
                    <a:lumMod val="65000"/>
                  </a:srgbClr>
                </a:solidFill>
                <a:latin typeface="Arial"/>
              </a:rPr>
              <a:t>según</a:t>
            </a:r>
            <a:r>
              <a:rPr lang="en-GB" sz="900">
                <a:solidFill>
                  <a:srgbClr val="FFFFFF">
                    <a:lumMod val="65000"/>
                  </a:srgbClr>
                </a:solidFill>
                <a:latin typeface="Arial"/>
              </a:rPr>
              <a:t> </a:t>
            </a:r>
            <a:r>
              <a:rPr lang="en-GB" sz="900" err="1">
                <a:solidFill>
                  <a:srgbClr val="FFFFFF">
                    <a:lumMod val="65000"/>
                  </a:srgbClr>
                </a:solidFill>
                <a:latin typeface="Arial"/>
              </a:rPr>
              <a:t>fuera</a:t>
            </a:r>
            <a:r>
              <a:rPr lang="en-GB" sz="900">
                <a:solidFill>
                  <a:srgbClr val="FFFFFF">
                    <a:lumMod val="65000"/>
                  </a:srgbClr>
                </a:solidFill>
                <a:latin typeface="Arial"/>
              </a:rPr>
              <a:t> </a:t>
            </a:r>
            <a:r>
              <a:rPr lang="en-GB" sz="900" err="1">
                <a:solidFill>
                  <a:srgbClr val="FFFFFF">
                    <a:lumMod val="65000"/>
                  </a:srgbClr>
                </a:solidFill>
                <a:latin typeface="Arial"/>
              </a:rPr>
              <a:t>necesario</a:t>
            </a:r>
            <a:r>
              <a:rPr lang="en-GB" sz="900">
                <a:solidFill>
                  <a:srgbClr val="FFFFFF">
                    <a:lumMod val="65000"/>
                  </a:srgbClr>
                </a:solidFill>
                <a:latin typeface="Arial"/>
              </a:rPr>
              <a:t>, y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tratamiento</a:t>
            </a:r>
            <a:r>
              <a:rPr lang="en-GB" sz="900">
                <a:solidFill>
                  <a:srgbClr val="FFFFFF">
                    <a:lumMod val="65000"/>
                  </a:srgbClr>
                </a:solidFill>
                <a:latin typeface="Arial"/>
              </a:rPr>
              <a:t> con TCS </a:t>
            </a:r>
            <a:r>
              <a:rPr lang="en-GB" sz="900" err="1">
                <a:solidFill>
                  <a:srgbClr val="FFFFFF">
                    <a:lumMod val="65000"/>
                  </a:srgbClr>
                </a:solidFill>
                <a:latin typeface="Arial"/>
              </a:rPr>
              <a:t>podía</a:t>
            </a:r>
            <a:r>
              <a:rPr lang="en-GB" sz="900">
                <a:solidFill>
                  <a:srgbClr val="FFFFFF">
                    <a:lumMod val="65000"/>
                  </a:srgbClr>
                </a:solidFill>
                <a:latin typeface="Arial"/>
              </a:rPr>
              <a:t> </a:t>
            </a:r>
            <a:r>
              <a:rPr lang="en-GB" sz="900" err="1">
                <a:solidFill>
                  <a:srgbClr val="FFFFFF">
                    <a:lumMod val="65000"/>
                  </a:srgbClr>
                </a:solidFill>
                <a:latin typeface="Arial"/>
              </a:rPr>
              <a:t>reanudarse</a:t>
            </a:r>
            <a:r>
              <a:rPr lang="en-GB" sz="900">
                <a:solidFill>
                  <a:srgbClr val="FFFFFF">
                    <a:lumMod val="65000"/>
                  </a:srgbClr>
                </a:solidFill>
                <a:latin typeface="Arial"/>
              </a:rPr>
              <a:t> a </a:t>
            </a:r>
            <a:r>
              <a:rPr lang="en-GB" sz="900" err="1">
                <a:solidFill>
                  <a:srgbClr val="FFFFFF">
                    <a:lumMod val="65000"/>
                  </a:srgbClr>
                </a:solidFill>
                <a:latin typeface="Arial"/>
              </a:rPr>
              <a:t>discreción</a:t>
            </a:r>
            <a:r>
              <a:rPr lang="en-GB" sz="900">
                <a:solidFill>
                  <a:srgbClr val="FFFFFF">
                    <a:lumMod val="65000"/>
                  </a:srgbClr>
                </a:solidFill>
                <a:latin typeface="Arial"/>
              </a:rPr>
              <a:t> de </a:t>
            </a:r>
            <a:r>
              <a:rPr lang="en-GB" sz="900" err="1">
                <a:solidFill>
                  <a:srgbClr val="FFFFFF">
                    <a:lumMod val="65000"/>
                  </a:srgbClr>
                </a:solidFill>
                <a:latin typeface="Arial"/>
              </a:rPr>
              <a:t>los</a:t>
            </a:r>
            <a:r>
              <a:rPr lang="en-GB" sz="900">
                <a:solidFill>
                  <a:srgbClr val="FFFFFF">
                    <a:lumMod val="65000"/>
                  </a:srgbClr>
                </a:solidFill>
                <a:latin typeface="Arial"/>
              </a:rPr>
              <a:t> pacientes</a:t>
            </a:r>
            <a:r>
              <a:rPr lang="en-GB" sz="900" baseline="30000">
                <a:solidFill>
                  <a:srgbClr val="FFFFFF">
                    <a:lumMod val="65000"/>
                  </a:srgbClr>
                </a:solidFill>
                <a:latin typeface="Arial"/>
              </a:rPr>
              <a:t>1</a:t>
            </a:r>
            <a:r>
              <a:rPr lang="en-GB" sz="900">
                <a:solidFill>
                  <a:srgbClr val="FFFFFF">
                    <a:lumMod val="65000"/>
                  </a:srgbClr>
                </a:solidFill>
                <a:latin typeface="Arial"/>
              </a:rPr>
              <a:t>. *En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se </a:t>
            </a:r>
            <a:r>
              <a:rPr lang="en-GB" sz="900" err="1">
                <a:solidFill>
                  <a:srgbClr val="FFFFFF">
                    <a:lumMod val="65000"/>
                  </a:srgbClr>
                </a:solidFill>
                <a:latin typeface="Arial"/>
              </a:rPr>
              <a:t>utilizó</a:t>
            </a:r>
            <a:r>
              <a:rPr lang="en-GB" sz="900">
                <a:solidFill>
                  <a:srgbClr val="FFFFFF">
                    <a:lumMod val="65000"/>
                  </a:srgbClr>
                </a:solidFill>
                <a:latin typeface="Arial"/>
              </a:rPr>
              <a:t> la población </a:t>
            </a:r>
            <a:r>
              <a:rPr lang="en-GB" sz="900" err="1">
                <a:solidFill>
                  <a:srgbClr val="FFFFFF">
                    <a:lumMod val="65000"/>
                  </a:srgbClr>
                </a:solidFill>
                <a:latin typeface="Arial"/>
              </a:rPr>
              <a:t>mITT</a:t>
            </a:r>
            <a:r>
              <a:rPr lang="en-GB" sz="900">
                <a:solidFill>
                  <a:srgbClr val="FFFFFF">
                    <a:lumMod val="65000"/>
                  </a:srgbClr>
                </a:solidFill>
                <a:latin typeface="Arial"/>
              </a:rPr>
              <a:t> (n=211). Los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debido</a:t>
            </a:r>
            <a:r>
              <a:rPr lang="en-GB" sz="900">
                <a:solidFill>
                  <a:srgbClr val="FFFFFF">
                    <a:lumMod val="65000"/>
                  </a:srgbClr>
                </a:solidFill>
                <a:latin typeface="Arial"/>
              </a:rPr>
              <a:t> a la </a:t>
            </a:r>
            <a:r>
              <a:rPr lang="en-GB" sz="900" err="1">
                <a:solidFill>
                  <a:srgbClr val="FFFFFF">
                    <a:lumMod val="65000"/>
                  </a:srgbClr>
                </a:solidFill>
                <a:latin typeface="Arial"/>
              </a:rPr>
              <a:t>falta</a:t>
            </a:r>
            <a:r>
              <a:rPr lang="en-GB" sz="900">
                <a:solidFill>
                  <a:srgbClr val="FFFFFF">
                    <a:lumMod val="65000"/>
                  </a:srgbClr>
                </a:solidFill>
                <a:latin typeface="Arial"/>
              </a:rPr>
              <a:t> de </a:t>
            </a:r>
            <a:r>
              <a:rPr lang="en-GB" sz="900" err="1">
                <a:solidFill>
                  <a:srgbClr val="FFFFFF">
                    <a:lumMod val="65000"/>
                  </a:srgbClr>
                </a:solidFill>
                <a:latin typeface="Arial"/>
              </a:rPr>
              <a:t>eficacia</a:t>
            </a:r>
            <a:r>
              <a:rPr lang="en-GB" sz="900">
                <a:solidFill>
                  <a:srgbClr val="FFFFFF">
                    <a:lumMod val="65000"/>
                  </a:srgbClr>
                </a:solidFill>
                <a:latin typeface="Arial"/>
              </a:rPr>
              <a:t> o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tras</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a:t>
            </a:r>
            <a:r>
              <a:rPr lang="en-GB" sz="900" err="1">
                <a:solidFill>
                  <a:srgbClr val="FFFFFF">
                    <a:lumMod val="65000"/>
                  </a:srgbClr>
                </a:solidFill>
                <a:latin typeface="Arial"/>
              </a:rPr>
              <a:t>uso</a:t>
            </a:r>
            <a:r>
              <a:rPr lang="en-GB" sz="900">
                <a:solidFill>
                  <a:srgbClr val="FFFFFF">
                    <a:lumMod val="65000"/>
                  </a:srgbClr>
                </a:solidFill>
                <a:latin typeface="Arial"/>
              </a:rPr>
              <a:t> de </a:t>
            </a:r>
            <a:r>
              <a:rPr lang="en-GB" sz="900" err="1">
                <a:solidFill>
                  <a:srgbClr val="FFFFFF">
                    <a:lumMod val="65000"/>
                  </a:srgbClr>
                </a:solidFill>
                <a:latin typeface="Arial"/>
              </a:rPr>
              <a:t>medicación</a:t>
            </a:r>
            <a:r>
              <a:rPr lang="en-GB" sz="900">
                <a:solidFill>
                  <a:srgbClr val="FFFFFF">
                    <a:lumMod val="65000"/>
                  </a:srgbClr>
                </a:solidFill>
                <a:latin typeface="Arial"/>
              </a:rPr>
              <a:t> de </a:t>
            </a:r>
            <a:r>
              <a:rPr lang="en-GB" sz="900" err="1">
                <a:solidFill>
                  <a:srgbClr val="FFFFFF">
                    <a:lumMod val="65000"/>
                  </a:srgbClr>
                </a:solidFill>
                <a:latin typeface="Arial"/>
              </a:rPr>
              <a:t>rescate</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NRI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categóricos</a:t>
            </a:r>
            <a:r>
              <a:rPr lang="en-GB" sz="900">
                <a:solidFill>
                  <a:srgbClr val="FFFFFF">
                    <a:lumMod val="65000"/>
                  </a:srgbClr>
                </a:solidFill>
                <a:latin typeface="Arial"/>
              </a:rPr>
              <a:t>) o </a:t>
            </a:r>
            <a:r>
              <a:rPr lang="en-GB" sz="900" err="1">
                <a:solidFill>
                  <a:srgbClr val="FFFFFF">
                    <a:lumMod val="65000"/>
                  </a:srgbClr>
                </a:solidFill>
                <a:latin typeface="Arial"/>
              </a:rPr>
              <a:t>valores</a:t>
            </a:r>
            <a:r>
              <a:rPr lang="en-GB" sz="900">
                <a:solidFill>
                  <a:srgbClr val="FFFFFF">
                    <a:lumMod val="65000"/>
                  </a:srgbClr>
                </a:solidFill>
                <a:latin typeface="Arial"/>
              </a:rPr>
              <a:t> basales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criterios</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continuos</a:t>
            </a:r>
            <a:r>
              <a:rPr lang="en-GB" sz="900">
                <a:solidFill>
                  <a:srgbClr val="FFFFFF">
                    <a:lumMod val="65000"/>
                  </a:srgbClr>
                </a:solidFill>
                <a:latin typeface="Arial"/>
              </a:rPr>
              <a:t>). </a:t>
            </a:r>
            <a:r>
              <a:rPr lang="en-GB" sz="900" err="1">
                <a:solidFill>
                  <a:srgbClr val="FFFFFF">
                    <a:lumMod val="65000"/>
                  </a:srgbClr>
                </a:solidFill>
                <a:latin typeface="Arial"/>
              </a:rPr>
              <a:t>Otros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a:t>
            </a:r>
            <a:r>
              <a:rPr lang="en-GB" sz="900" err="1">
                <a:solidFill>
                  <a:srgbClr val="FFFFFF">
                    <a:lumMod val="65000"/>
                  </a:srgbClr>
                </a:solidFill>
                <a:latin typeface="Arial"/>
              </a:rPr>
              <a:t>perdidos</a:t>
            </a:r>
            <a:r>
              <a:rPr lang="en-GB" sz="900">
                <a:solidFill>
                  <a:srgbClr val="FFFFFF">
                    <a:lumMod val="65000"/>
                  </a:srgbClr>
                </a:solidFill>
                <a:latin typeface="Arial"/>
              </a:rPr>
              <a:t> se </a:t>
            </a:r>
            <a:r>
              <a:rPr lang="en-GB" sz="900" err="1">
                <a:solidFill>
                  <a:srgbClr val="FFFFFF">
                    <a:lumMod val="65000"/>
                  </a:srgbClr>
                </a:solidFill>
                <a:latin typeface="Arial"/>
              </a:rPr>
              <a:t>imputaron</a:t>
            </a:r>
            <a:r>
              <a:rPr lang="en-GB" sz="900">
                <a:solidFill>
                  <a:srgbClr val="FFFFFF">
                    <a:lumMod val="65000"/>
                  </a:srgbClr>
                </a:solidFill>
                <a:latin typeface="Arial"/>
              </a:rPr>
              <a:t> con IM. Para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análisis</a:t>
            </a:r>
            <a:r>
              <a:rPr lang="en-GB" sz="900">
                <a:solidFill>
                  <a:srgbClr val="FFFFFF">
                    <a:lumMod val="65000"/>
                  </a:srgbClr>
                </a:solidFill>
                <a:latin typeface="Arial"/>
              </a:rPr>
              <a:t> de variables </a:t>
            </a:r>
            <a:r>
              <a:rPr lang="en-GB" sz="900" err="1">
                <a:solidFill>
                  <a:srgbClr val="FFFFFF">
                    <a:lumMod val="65000"/>
                  </a:srgbClr>
                </a:solidFill>
                <a:latin typeface="Arial"/>
              </a:rPr>
              <a:t>secundarias</a:t>
            </a:r>
            <a:r>
              <a:rPr lang="en-GB" sz="900">
                <a:solidFill>
                  <a:srgbClr val="FFFFFF">
                    <a:lumMod val="65000"/>
                  </a:srgbClr>
                </a:solidFill>
                <a:latin typeface="Arial"/>
              </a:rPr>
              <a:t> no clave, se </a:t>
            </a:r>
            <a:r>
              <a:rPr lang="en-GB" sz="900" err="1">
                <a:solidFill>
                  <a:srgbClr val="FFFFFF">
                    <a:lumMod val="65000"/>
                  </a:srgbClr>
                </a:solidFill>
                <a:latin typeface="Arial"/>
              </a:rPr>
              <a:t>utilizaron</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métodos</a:t>
            </a:r>
            <a:r>
              <a:rPr lang="en-GB" sz="900">
                <a:solidFill>
                  <a:srgbClr val="FFFFFF">
                    <a:lumMod val="65000"/>
                  </a:srgbClr>
                </a:solidFill>
                <a:latin typeface="Arial"/>
              </a:rPr>
              <a:t> MMRM o LOCF para </a:t>
            </a:r>
            <a:r>
              <a:rPr lang="en-GB" sz="900" err="1">
                <a:solidFill>
                  <a:srgbClr val="FFFFFF">
                    <a:lumMod val="65000"/>
                  </a:srgbClr>
                </a:solidFill>
                <a:latin typeface="Arial"/>
              </a:rPr>
              <a:t>tratar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datos</a:t>
            </a:r>
            <a:r>
              <a:rPr lang="en-GB" sz="900">
                <a:solidFill>
                  <a:srgbClr val="FFFFFF">
                    <a:lumMod val="65000"/>
                  </a:srgbClr>
                </a:solidFill>
                <a:latin typeface="Arial"/>
              </a:rPr>
              <a:t> que </a:t>
            </a:r>
            <a:r>
              <a:rPr lang="en-GB" sz="900" err="1">
                <a:solidFill>
                  <a:srgbClr val="FFFFFF">
                    <a:lumMod val="65000"/>
                  </a:srgbClr>
                </a:solidFill>
                <a:latin typeface="Arial"/>
              </a:rPr>
              <a:t>faltaban</a:t>
            </a:r>
            <a:r>
              <a:rPr lang="en-GB" sz="900">
                <a:solidFill>
                  <a:srgbClr val="FFFFFF">
                    <a:lumMod val="65000"/>
                  </a:srgbClr>
                </a:solidFill>
                <a:latin typeface="Arial"/>
              </a:rPr>
              <a:t>. </a:t>
            </a:r>
            <a:r>
              <a:rPr lang="en-GB" sz="900" err="1">
                <a:solidFill>
                  <a:srgbClr val="FFFFFF">
                    <a:lumMod val="65000"/>
                  </a:srgbClr>
                </a:solidFill>
                <a:latin typeface="Arial"/>
              </a:rPr>
              <a:t>ADhere</a:t>
            </a:r>
            <a:r>
              <a:rPr lang="en-GB" sz="900">
                <a:solidFill>
                  <a:srgbClr val="FFFFFF">
                    <a:lumMod val="65000"/>
                  </a:srgbClr>
                </a:solidFill>
                <a:latin typeface="Arial"/>
              </a:rPr>
              <a:t> (NCT04250337): </a:t>
            </a:r>
            <a:r>
              <a:rPr lang="en-GB" sz="900" err="1">
                <a:solidFill>
                  <a:srgbClr val="FFFFFF">
                    <a:lumMod val="65000"/>
                  </a:srgbClr>
                </a:solidFill>
                <a:latin typeface="Arial"/>
              </a:rPr>
              <a:t>estudio</a:t>
            </a:r>
            <a:r>
              <a:rPr lang="en-GB" sz="900">
                <a:solidFill>
                  <a:srgbClr val="FFFFFF">
                    <a:lumMod val="65000"/>
                  </a:srgbClr>
                </a:solidFill>
                <a:latin typeface="Arial"/>
              </a:rPr>
              <a:t> de </a:t>
            </a:r>
            <a:r>
              <a:rPr lang="en-GB" sz="900" err="1">
                <a:solidFill>
                  <a:srgbClr val="FFFFFF">
                    <a:lumMod val="65000"/>
                  </a:srgbClr>
                </a:solidFill>
                <a:latin typeface="Arial"/>
              </a:rPr>
              <a:t>fase</a:t>
            </a:r>
            <a:r>
              <a:rPr lang="en-GB" sz="900">
                <a:solidFill>
                  <a:srgbClr val="FFFFFF">
                    <a:lumMod val="65000"/>
                  </a:srgbClr>
                </a:solidFill>
                <a:latin typeface="Arial"/>
              </a:rPr>
              <a:t> 3 de </a:t>
            </a:r>
            <a:r>
              <a:rPr lang="en-GB" sz="900" err="1">
                <a:solidFill>
                  <a:srgbClr val="FFFFFF">
                    <a:lumMod val="65000"/>
                  </a:srgbClr>
                </a:solidFill>
                <a:latin typeface="Arial"/>
              </a:rPr>
              <a:t>terapia</a:t>
            </a:r>
            <a:r>
              <a:rPr lang="en-GB" sz="900">
                <a:solidFill>
                  <a:srgbClr val="FFFFFF">
                    <a:lumMod val="65000"/>
                  </a:srgbClr>
                </a:solidFill>
                <a:latin typeface="Arial"/>
              </a:rPr>
              <a:t> </a:t>
            </a:r>
            <a:r>
              <a:rPr lang="en-GB" sz="900" err="1">
                <a:solidFill>
                  <a:srgbClr val="FFFFFF">
                    <a:lumMod val="65000"/>
                  </a:srgbClr>
                </a:solidFill>
                <a:latin typeface="Arial"/>
              </a:rPr>
              <a:t>combinada</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el</a:t>
            </a:r>
            <a:r>
              <a:rPr lang="en-GB" sz="900">
                <a:solidFill>
                  <a:srgbClr val="FFFFFF">
                    <a:lumMod val="65000"/>
                  </a:srgbClr>
                </a:solidFill>
                <a:latin typeface="Arial"/>
              </a:rPr>
              <a:t> que se </a:t>
            </a:r>
            <a:r>
              <a:rPr lang="en-GB" sz="900" err="1">
                <a:solidFill>
                  <a:srgbClr val="FFFFFF">
                    <a:lumMod val="65000"/>
                  </a:srgbClr>
                </a:solidFill>
                <a:latin typeface="Arial"/>
              </a:rPr>
              <a:t>evaluó</a:t>
            </a:r>
            <a:r>
              <a:rPr lang="en-GB" sz="900">
                <a:solidFill>
                  <a:srgbClr val="FFFFFF">
                    <a:lumMod val="65000"/>
                  </a:srgbClr>
                </a:solidFill>
                <a:latin typeface="Arial"/>
              </a:rPr>
              <a:t> la </a:t>
            </a:r>
            <a:r>
              <a:rPr lang="en-GB" sz="900" err="1">
                <a:solidFill>
                  <a:srgbClr val="FFFFFF">
                    <a:lumMod val="65000"/>
                  </a:srgbClr>
                </a:solidFill>
                <a:latin typeface="Arial"/>
              </a:rPr>
              <a:t>eficacia</a:t>
            </a:r>
            <a:r>
              <a:rPr lang="en-GB" sz="900">
                <a:solidFill>
                  <a:srgbClr val="FFFFFF">
                    <a:lumMod val="65000"/>
                  </a:srgbClr>
                </a:solidFill>
                <a:latin typeface="Arial"/>
              </a:rPr>
              <a:t> y la lebrikizumab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combinación</a:t>
            </a:r>
            <a:r>
              <a:rPr lang="en-GB" sz="900">
                <a:solidFill>
                  <a:srgbClr val="FFFFFF">
                    <a:lumMod val="65000"/>
                  </a:srgbClr>
                </a:solidFill>
                <a:latin typeface="Arial"/>
              </a:rPr>
              <a:t> con un </a:t>
            </a:r>
            <a:r>
              <a:rPr lang="en-GB" sz="900" err="1">
                <a:solidFill>
                  <a:srgbClr val="FFFFFF">
                    <a:lumMod val="65000"/>
                  </a:srgbClr>
                </a:solidFill>
                <a:latin typeface="Arial"/>
              </a:rPr>
              <a:t>tratamiento</a:t>
            </a:r>
            <a:r>
              <a:rPr lang="en-GB" sz="900">
                <a:solidFill>
                  <a:srgbClr val="FFFFFF">
                    <a:lumMod val="65000"/>
                  </a:srgbClr>
                </a:solidFill>
                <a:latin typeface="Arial"/>
              </a:rPr>
              <a:t> de TCS de </a:t>
            </a:r>
            <a:r>
              <a:rPr lang="en-GB" sz="900" err="1">
                <a:solidFill>
                  <a:srgbClr val="FFFFFF">
                    <a:lumMod val="65000"/>
                  </a:srgbClr>
                </a:solidFill>
                <a:latin typeface="Arial"/>
              </a:rPr>
              <a:t>potencia</a:t>
            </a:r>
            <a:r>
              <a:rPr lang="en-GB" sz="900">
                <a:solidFill>
                  <a:srgbClr val="FFFFFF">
                    <a:lumMod val="65000"/>
                  </a:srgbClr>
                </a:solidFill>
                <a:latin typeface="Arial"/>
              </a:rPr>
              <a:t> </a:t>
            </a:r>
            <a:r>
              <a:rPr lang="en-GB" sz="900" err="1">
                <a:solidFill>
                  <a:srgbClr val="FFFFFF">
                    <a:lumMod val="65000"/>
                  </a:srgbClr>
                </a:solidFill>
                <a:latin typeface="Arial"/>
              </a:rPr>
              <a:t>baja</a:t>
            </a:r>
            <a:r>
              <a:rPr lang="en-GB" sz="900">
                <a:solidFill>
                  <a:srgbClr val="FFFFFF">
                    <a:lumMod val="65000"/>
                  </a:srgbClr>
                </a:solidFill>
                <a:latin typeface="Arial"/>
              </a:rPr>
              <a:t> a media </a:t>
            </a:r>
            <a:r>
              <a:rPr lang="en-GB" sz="900" err="1">
                <a:solidFill>
                  <a:srgbClr val="FFFFFF">
                    <a:lumMod val="65000"/>
                  </a:srgbClr>
                </a:solidFill>
                <a:latin typeface="Arial"/>
              </a:rPr>
              <a:t>frente</a:t>
            </a:r>
            <a:r>
              <a:rPr lang="en-GB" sz="900">
                <a:solidFill>
                  <a:srgbClr val="FFFFFF">
                    <a:lumMod val="65000"/>
                  </a:srgbClr>
                </a:solidFill>
                <a:latin typeface="Arial"/>
              </a:rPr>
              <a:t> a un </a:t>
            </a:r>
            <a:r>
              <a:rPr lang="en-GB" sz="900" err="1">
                <a:solidFill>
                  <a:srgbClr val="FFFFFF">
                    <a:lumMod val="65000"/>
                  </a:srgbClr>
                </a:solidFill>
                <a:latin typeface="Arial"/>
              </a:rPr>
              <a:t>tratamiento</a:t>
            </a:r>
            <a:r>
              <a:rPr lang="en-GB" sz="900">
                <a:solidFill>
                  <a:srgbClr val="FFFFFF">
                    <a:lumMod val="65000"/>
                  </a:srgbClr>
                </a:solidFill>
                <a:latin typeface="Arial"/>
              </a:rPr>
              <a:t> de TCS solo </a:t>
            </a:r>
            <a:r>
              <a:rPr lang="en-GB" sz="900" err="1">
                <a:solidFill>
                  <a:srgbClr val="FFFFFF">
                    <a:lumMod val="65000"/>
                  </a:srgbClr>
                </a:solidFill>
                <a:latin typeface="Arial"/>
              </a:rPr>
              <a:t>en</a:t>
            </a:r>
            <a:r>
              <a:rPr lang="en-GB" sz="900">
                <a:solidFill>
                  <a:srgbClr val="FFFFFF">
                    <a:lumMod val="65000"/>
                  </a:srgbClr>
                </a:solidFill>
                <a:latin typeface="Arial"/>
              </a:rPr>
              <a:t> </a:t>
            </a:r>
            <a:r>
              <a:rPr lang="en-GB" sz="900" err="1">
                <a:solidFill>
                  <a:srgbClr val="FFFFFF">
                    <a:lumMod val="65000"/>
                  </a:srgbClr>
                </a:solidFill>
                <a:latin typeface="Arial"/>
              </a:rPr>
              <a:t>adolescentes</a:t>
            </a:r>
            <a:r>
              <a:rPr lang="en-GB" sz="900">
                <a:solidFill>
                  <a:srgbClr val="FFFFFF">
                    <a:lumMod val="65000"/>
                  </a:srgbClr>
                </a:solidFill>
                <a:latin typeface="Arial"/>
              </a:rPr>
              <a:t> y </a:t>
            </a:r>
            <a:r>
              <a:rPr lang="en-GB" sz="900" err="1">
                <a:solidFill>
                  <a:srgbClr val="FFFFFF">
                    <a:lumMod val="65000"/>
                  </a:srgbClr>
                </a:solidFill>
                <a:latin typeface="Arial"/>
              </a:rPr>
              <a:t>adultos</a:t>
            </a:r>
            <a:r>
              <a:rPr lang="en-GB" sz="900">
                <a:solidFill>
                  <a:srgbClr val="FFFFFF">
                    <a:lumMod val="65000"/>
                  </a:srgbClr>
                </a:solidFill>
                <a:latin typeface="Arial"/>
              </a:rPr>
              <a:t> con DA de </a:t>
            </a:r>
            <a:r>
              <a:rPr lang="en-GB" sz="900" err="1">
                <a:solidFill>
                  <a:srgbClr val="FFFFFF">
                    <a:lumMod val="65000"/>
                  </a:srgbClr>
                </a:solidFill>
                <a:latin typeface="Arial"/>
              </a:rPr>
              <a:t>moderada</a:t>
            </a:r>
            <a:r>
              <a:rPr lang="en-GB" sz="900">
                <a:solidFill>
                  <a:srgbClr val="FFFFFF">
                    <a:lumMod val="65000"/>
                  </a:srgbClr>
                </a:solidFill>
                <a:latin typeface="Arial"/>
              </a:rPr>
              <a:t> a grave</a:t>
            </a:r>
            <a:r>
              <a:rPr lang="en-GB" sz="900" baseline="30000">
                <a:solidFill>
                  <a:srgbClr val="FFFFFF">
                    <a:lumMod val="65000"/>
                  </a:srgbClr>
                </a:solidFill>
                <a:latin typeface="Arial"/>
              </a:rPr>
              <a:t>1</a:t>
            </a:r>
            <a:r>
              <a:rPr lang="en-GB" sz="900">
                <a:solidFill>
                  <a:srgbClr val="FFFFFF">
                    <a:lumMod val="65000"/>
                  </a:srgbClr>
                </a:solidFill>
                <a:latin typeface="Arial"/>
              </a:rPr>
              <a:t>. </a:t>
            </a:r>
            <a:r>
              <a:rPr lang="en-GB" sz="900" baseline="30000">
                <a:solidFill>
                  <a:srgbClr val="FFFFFF">
                    <a:lumMod val="65000"/>
                  </a:srgbClr>
                </a:solidFill>
                <a:latin typeface="Arial"/>
              </a:rPr>
              <a:t>$</a:t>
            </a:r>
            <a:r>
              <a:rPr lang="en-GB" sz="900" err="1">
                <a:solidFill>
                  <a:srgbClr val="FFFFFF">
                    <a:lumMod val="65000"/>
                  </a:srgbClr>
                </a:solidFill>
                <a:latin typeface="Arial"/>
              </a:rPr>
              <a:t>Prurito</a:t>
            </a:r>
            <a:r>
              <a:rPr lang="en-GB" sz="900">
                <a:solidFill>
                  <a:srgbClr val="FFFFFF">
                    <a:lumMod val="65000"/>
                  </a:srgbClr>
                </a:solidFill>
                <a:latin typeface="Arial"/>
              </a:rPr>
              <a:t> NRS: Escala de 11 puntos, </a:t>
            </a:r>
            <a:r>
              <a:rPr lang="en-GB" sz="900" err="1">
                <a:solidFill>
                  <a:srgbClr val="FFFFFF">
                    <a:lumMod val="65000"/>
                  </a:srgbClr>
                </a:solidFill>
                <a:latin typeface="Arial"/>
              </a:rPr>
              <a:t>cuestionario</a:t>
            </a:r>
            <a:r>
              <a:rPr lang="en-GB" sz="900">
                <a:solidFill>
                  <a:srgbClr val="FFFFFF">
                    <a:lumMod val="65000"/>
                  </a:srgbClr>
                </a:solidFill>
                <a:latin typeface="Arial"/>
              </a:rPr>
              <a:t> de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pregunta</a:t>
            </a:r>
            <a:r>
              <a:rPr lang="en-GB" sz="900">
                <a:solidFill>
                  <a:srgbClr val="FFFFFF">
                    <a:lumMod val="65000"/>
                  </a:srgbClr>
                </a:solidFill>
                <a:latin typeface="Arial"/>
              </a:rPr>
              <a:t>, </a:t>
            </a:r>
            <a:r>
              <a:rPr lang="en-GB" sz="900" err="1">
                <a:solidFill>
                  <a:srgbClr val="FFFFFF">
                    <a:lumMod val="65000"/>
                  </a:srgbClr>
                </a:solidFill>
                <a:latin typeface="Arial"/>
              </a:rPr>
              <a:t>notificada</a:t>
            </a:r>
            <a:r>
              <a:rPr lang="en-GB" sz="900">
                <a:solidFill>
                  <a:srgbClr val="FFFFFF">
                    <a:lumMod val="65000"/>
                  </a:srgbClr>
                </a:solidFill>
                <a:latin typeface="Arial"/>
              </a:rPr>
              <a:t> </a:t>
            </a:r>
            <a:r>
              <a:rPr lang="en-GB" sz="900" err="1">
                <a:solidFill>
                  <a:srgbClr val="FFFFFF">
                    <a:lumMod val="65000"/>
                  </a:srgbClr>
                </a:solidFill>
                <a:latin typeface="Arial"/>
              </a:rPr>
              <a:t>diariamente</a:t>
            </a:r>
            <a:r>
              <a:rPr lang="en-GB" sz="900">
                <a:solidFill>
                  <a:srgbClr val="FFFFFF">
                    <a:lumMod val="65000"/>
                  </a:srgbClr>
                </a:solidFill>
                <a:latin typeface="Arial"/>
              </a:rPr>
              <a:t> </a:t>
            </a:r>
            <a:r>
              <a:rPr lang="en-GB" sz="900" err="1">
                <a:solidFill>
                  <a:srgbClr val="FFFFFF">
                    <a:lumMod val="65000"/>
                  </a:srgbClr>
                </a:solidFill>
                <a:latin typeface="Arial"/>
              </a:rPr>
              <a:t>por</a:t>
            </a:r>
            <a:r>
              <a:rPr lang="en-GB" sz="900">
                <a:solidFill>
                  <a:srgbClr val="FFFFFF">
                    <a:lumMod val="65000"/>
                  </a:srgbClr>
                </a:solidFill>
                <a:latin typeface="Arial"/>
              </a:rPr>
              <a:t> </a:t>
            </a:r>
            <a:r>
              <a:rPr lang="en-GB" sz="900" err="1">
                <a:solidFill>
                  <a:srgbClr val="FFFFFF">
                    <a:lumMod val="65000"/>
                  </a:srgbClr>
                </a:solidFill>
                <a:latin typeface="Arial"/>
              </a:rPr>
              <a:t>los</a:t>
            </a:r>
            <a:r>
              <a:rPr lang="en-GB" sz="900">
                <a:solidFill>
                  <a:srgbClr val="FFFFFF">
                    <a:lumMod val="65000"/>
                  </a:srgbClr>
                </a:solidFill>
                <a:latin typeface="Arial"/>
              </a:rPr>
              <a:t> </a:t>
            </a:r>
            <a:r>
              <a:rPr lang="en-GB" sz="900" err="1">
                <a:solidFill>
                  <a:srgbClr val="FFFFFF">
                    <a:lumMod val="65000"/>
                  </a:srgbClr>
                </a:solidFill>
                <a:latin typeface="Arial"/>
              </a:rPr>
              <a:t>participantes</a:t>
            </a:r>
            <a:r>
              <a:rPr lang="en-GB" sz="900">
                <a:solidFill>
                  <a:srgbClr val="FFFFFF">
                    <a:lumMod val="65000"/>
                  </a:srgbClr>
                </a:solidFill>
                <a:latin typeface="Arial"/>
              </a:rPr>
              <a:t> y </a:t>
            </a:r>
            <a:r>
              <a:rPr lang="en-GB" sz="900" err="1">
                <a:solidFill>
                  <a:srgbClr val="FFFFFF">
                    <a:lumMod val="65000"/>
                  </a:srgbClr>
                </a:solidFill>
                <a:latin typeface="Arial"/>
              </a:rPr>
              <a:t>utilizada</a:t>
            </a:r>
            <a:r>
              <a:rPr lang="en-GB" sz="900">
                <a:solidFill>
                  <a:srgbClr val="FFFFFF">
                    <a:lumMod val="65000"/>
                  </a:srgbClr>
                </a:solidFill>
                <a:latin typeface="Arial"/>
              </a:rPr>
              <a:t> para </a:t>
            </a:r>
            <a:r>
              <a:rPr lang="en-GB" sz="900" err="1">
                <a:solidFill>
                  <a:srgbClr val="FFFFFF">
                    <a:lumMod val="65000"/>
                  </a:srgbClr>
                </a:solidFill>
                <a:latin typeface="Arial"/>
              </a:rPr>
              <a:t>calificar</a:t>
            </a:r>
            <a:r>
              <a:rPr lang="en-GB" sz="900">
                <a:solidFill>
                  <a:srgbClr val="FFFFFF">
                    <a:lumMod val="65000"/>
                  </a:srgbClr>
                </a:solidFill>
                <a:latin typeface="Arial"/>
              </a:rPr>
              <a:t> la </a:t>
            </a:r>
            <a:r>
              <a:rPr lang="en-GB" sz="900" err="1">
                <a:solidFill>
                  <a:srgbClr val="FFFFFF">
                    <a:lumMod val="65000"/>
                  </a:srgbClr>
                </a:solidFill>
                <a:latin typeface="Arial"/>
              </a:rPr>
              <a:t>intensidad</a:t>
            </a:r>
            <a:r>
              <a:rPr lang="en-GB" sz="900">
                <a:solidFill>
                  <a:srgbClr val="FFFFFF">
                    <a:lumMod val="65000"/>
                  </a:srgbClr>
                </a:solidFill>
                <a:latin typeface="Arial"/>
              </a:rPr>
              <a:t> de </a:t>
            </a:r>
            <a:r>
              <a:rPr lang="en-GB" sz="900" err="1">
                <a:solidFill>
                  <a:srgbClr val="FFFFFF">
                    <a:lumMod val="65000"/>
                  </a:srgbClr>
                </a:solidFill>
                <a:latin typeface="Arial"/>
              </a:rPr>
              <a:t>su</a:t>
            </a:r>
            <a:r>
              <a:rPr lang="en-GB" sz="900">
                <a:solidFill>
                  <a:srgbClr val="FFFFFF">
                    <a:lumMod val="65000"/>
                  </a:srgbClr>
                </a:solidFill>
                <a:latin typeface="Arial"/>
              </a:rPr>
              <a:t> </a:t>
            </a:r>
            <a:r>
              <a:rPr lang="en-GB" sz="900" err="1">
                <a:solidFill>
                  <a:srgbClr val="FFFFFF">
                    <a:lumMod val="65000"/>
                  </a:srgbClr>
                </a:solidFill>
                <a:latin typeface="Arial"/>
              </a:rPr>
              <a:t>peor</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a:t>
            </a:r>
            <a:r>
              <a:rPr lang="en-GB" sz="900" err="1">
                <a:solidFill>
                  <a:srgbClr val="FFFFFF">
                    <a:lumMod val="65000"/>
                  </a:srgbClr>
                </a:solidFill>
                <a:latin typeface="Arial"/>
              </a:rPr>
              <a:t>en</a:t>
            </a:r>
            <a:r>
              <a:rPr lang="en-GB" sz="900">
                <a:solidFill>
                  <a:srgbClr val="FFFFFF">
                    <a:lumMod val="65000"/>
                  </a:srgbClr>
                </a:solidFill>
                <a:latin typeface="Arial"/>
              </a:rPr>
              <a:t> las </a:t>
            </a:r>
            <a:r>
              <a:rPr lang="en-GB" sz="900" err="1">
                <a:solidFill>
                  <a:srgbClr val="FFFFFF">
                    <a:lumMod val="65000"/>
                  </a:srgbClr>
                </a:solidFill>
                <a:latin typeface="Arial"/>
              </a:rPr>
              <a:t>últimas</a:t>
            </a:r>
            <a:r>
              <a:rPr lang="en-GB" sz="900">
                <a:solidFill>
                  <a:srgbClr val="FFFFFF">
                    <a:lumMod val="65000"/>
                  </a:srgbClr>
                </a:solidFill>
                <a:latin typeface="Arial"/>
              </a:rPr>
              <a:t> 24 horas, con 0 </a:t>
            </a:r>
            <a:r>
              <a:rPr lang="en-GB" sz="900" err="1">
                <a:solidFill>
                  <a:srgbClr val="FFFFFF">
                    <a:lumMod val="65000"/>
                  </a:srgbClr>
                </a:solidFill>
                <a:latin typeface="Arial"/>
              </a:rPr>
              <a:t>indicando</a:t>
            </a:r>
            <a:r>
              <a:rPr lang="en-GB" sz="900">
                <a:solidFill>
                  <a:srgbClr val="FFFFFF">
                    <a:lumMod val="65000"/>
                  </a:srgbClr>
                </a:solidFill>
                <a:latin typeface="Arial"/>
              </a:rPr>
              <a:t> [</a:t>
            </a:r>
            <a:r>
              <a:rPr lang="en-GB" sz="900" err="1">
                <a:solidFill>
                  <a:srgbClr val="FFFFFF">
                    <a:lumMod val="65000"/>
                  </a:srgbClr>
                </a:solidFill>
                <a:latin typeface="Arial"/>
              </a:rPr>
              <a:t>Ningún</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y 10 </a:t>
            </a:r>
            <a:r>
              <a:rPr lang="en-GB" sz="900" err="1">
                <a:solidFill>
                  <a:srgbClr val="FFFFFF">
                    <a:lumMod val="65000"/>
                  </a:srgbClr>
                </a:solidFill>
                <a:latin typeface="Arial"/>
              </a:rPr>
              <a:t>indicando</a:t>
            </a:r>
            <a:r>
              <a:rPr lang="en-GB" sz="900">
                <a:solidFill>
                  <a:srgbClr val="FFFFFF">
                    <a:lumMod val="65000"/>
                  </a:srgbClr>
                </a:solidFill>
                <a:latin typeface="Arial"/>
              </a:rPr>
              <a:t> [El </a:t>
            </a:r>
            <a:r>
              <a:rPr lang="en-GB" sz="900" err="1">
                <a:solidFill>
                  <a:srgbClr val="FFFFFF">
                    <a:lumMod val="65000"/>
                  </a:srgbClr>
                </a:solidFill>
                <a:latin typeface="Arial"/>
              </a:rPr>
              <a:t>peor</a:t>
            </a:r>
            <a:r>
              <a:rPr lang="en-GB" sz="900">
                <a:solidFill>
                  <a:srgbClr val="FFFFFF">
                    <a:lumMod val="65000"/>
                  </a:srgbClr>
                </a:solidFill>
                <a:latin typeface="Arial"/>
              </a:rPr>
              <a:t> </a:t>
            </a:r>
            <a:r>
              <a:rPr lang="en-GB" sz="900" err="1">
                <a:solidFill>
                  <a:srgbClr val="FFFFFF">
                    <a:lumMod val="65000"/>
                  </a:srgbClr>
                </a:solidFill>
                <a:latin typeface="Arial"/>
              </a:rPr>
              <a:t>picor</a:t>
            </a:r>
            <a:r>
              <a:rPr lang="en-GB" sz="900">
                <a:solidFill>
                  <a:srgbClr val="FFFFFF">
                    <a:lumMod val="65000"/>
                  </a:srgbClr>
                </a:solidFill>
                <a:latin typeface="Arial"/>
              </a:rPr>
              <a:t> imaginable]. La </a:t>
            </a:r>
            <a:r>
              <a:rPr lang="en-GB" sz="900" err="1">
                <a:solidFill>
                  <a:srgbClr val="FFFFFF">
                    <a:lumMod val="65000"/>
                  </a:srgbClr>
                </a:solidFill>
                <a:latin typeface="Arial"/>
              </a:rPr>
              <a:t>diferencia</a:t>
            </a:r>
            <a:r>
              <a:rPr lang="en-GB" sz="900">
                <a:solidFill>
                  <a:srgbClr val="FFFFFF">
                    <a:lumMod val="65000"/>
                  </a:srgbClr>
                </a:solidFill>
                <a:latin typeface="Arial"/>
              </a:rPr>
              <a:t> </a:t>
            </a:r>
            <a:r>
              <a:rPr lang="en-GB" sz="900" err="1">
                <a:solidFill>
                  <a:srgbClr val="FFFFFF">
                    <a:lumMod val="65000"/>
                  </a:srgbClr>
                </a:solidFill>
                <a:latin typeface="Arial"/>
              </a:rPr>
              <a:t>mínima</a:t>
            </a:r>
            <a:r>
              <a:rPr lang="en-GB" sz="900">
                <a:solidFill>
                  <a:srgbClr val="FFFFFF">
                    <a:lumMod val="65000"/>
                  </a:srgbClr>
                </a:solidFill>
                <a:latin typeface="Arial"/>
              </a:rPr>
              <a:t> </a:t>
            </a:r>
            <a:r>
              <a:rPr lang="en-GB" sz="900" err="1">
                <a:solidFill>
                  <a:srgbClr val="FFFFFF">
                    <a:lumMod val="65000"/>
                  </a:srgbClr>
                </a:solidFill>
                <a:latin typeface="Arial"/>
              </a:rPr>
              <a:t>clínicamente</a:t>
            </a:r>
            <a:r>
              <a:rPr lang="en-GB" sz="900">
                <a:solidFill>
                  <a:srgbClr val="FFFFFF">
                    <a:lumMod val="65000"/>
                  </a:srgbClr>
                </a:solidFill>
                <a:latin typeface="Arial"/>
              </a:rPr>
              <a:t> </a:t>
            </a:r>
            <a:r>
              <a:rPr lang="en-GB" sz="900" err="1">
                <a:solidFill>
                  <a:srgbClr val="FFFFFF">
                    <a:lumMod val="65000"/>
                  </a:srgbClr>
                </a:solidFill>
                <a:latin typeface="Arial"/>
              </a:rPr>
              <a:t>importante</a:t>
            </a:r>
            <a:r>
              <a:rPr lang="en-GB" sz="900">
                <a:solidFill>
                  <a:srgbClr val="FFFFFF">
                    <a:lumMod val="65000"/>
                  </a:srgbClr>
                </a:solidFill>
                <a:latin typeface="Arial"/>
              </a:rPr>
              <a:t> es de 3 puntos, </a:t>
            </a:r>
            <a:r>
              <a:rPr lang="en-GB" sz="900" err="1">
                <a:solidFill>
                  <a:srgbClr val="FFFFFF">
                    <a:lumMod val="65000"/>
                  </a:srgbClr>
                </a:solidFill>
                <a:latin typeface="Arial"/>
              </a:rPr>
              <a:t>mientras</a:t>
            </a:r>
            <a:r>
              <a:rPr lang="en-GB" sz="900">
                <a:solidFill>
                  <a:srgbClr val="FFFFFF">
                    <a:lumMod val="65000"/>
                  </a:srgbClr>
                </a:solidFill>
                <a:latin typeface="Arial"/>
              </a:rPr>
              <a:t> que un </a:t>
            </a:r>
            <a:r>
              <a:rPr lang="en-GB" sz="900" err="1">
                <a:solidFill>
                  <a:srgbClr val="FFFFFF">
                    <a:lumMod val="65000"/>
                  </a:srgbClr>
                </a:solidFill>
                <a:latin typeface="Arial"/>
              </a:rPr>
              <a:t>cambio</a:t>
            </a:r>
            <a:r>
              <a:rPr lang="en-GB" sz="900">
                <a:solidFill>
                  <a:srgbClr val="FFFFFF">
                    <a:lumMod val="65000"/>
                  </a:srgbClr>
                </a:solidFill>
                <a:latin typeface="Arial"/>
              </a:rPr>
              <a:t> de 4 puntos es </a:t>
            </a:r>
            <a:r>
              <a:rPr lang="en-GB" sz="900" err="1">
                <a:solidFill>
                  <a:srgbClr val="FFFFFF">
                    <a:lumMod val="65000"/>
                  </a:srgbClr>
                </a:solidFill>
                <a:latin typeface="Arial"/>
              </a:rPr>
              <a:t>una</a:t>
            </a:r>
            <a:r>
              <a:rPr lang="en-GB" sz="900">
                <a:solidFill>
                  <a:srgbClr val="FFFFFF">
                    <a:lumMod val="65000"/>
                  </a:srgbClr>
                </a:solidFill>
                <a:latin typeface="Arial"/>
              </a:rPr>
              <a:t> </a:t>
            </a:r>
            <a:r>
              <a:rPr lang="en-GB" sz="900" err="1">
                <a:solidFill>
                  <a:srgbClr val="FFFFFF">
                    <a:lumMod val="65000"/>
                  </a:srgbClr>
                </a:solidFill>
                <a:latin typeface="Arial"/>
              </a:rPr>
              <a:t>evaluación</a:t>
            </a:r>
            <a:r>
              <a:rPr lang="en-GB" sz="900">
                <a:solidFill>
                  <a:srgbClr val="FFFFFF">
                    <a:lumMod val="65000"/>
                  </a:srgbClr>
                </a:solidFill>
                <a:latin typeface="Arial"/>
              </a:rPr>
              <a:t> </a:t>
            </a:r>
            <a:r>
              <a:rPr lang="en-GB" sz="900" err="1">
                <a:solidFill>
                  <a:srgbClr val="FFFFFF">
                    <a:lumMod val="65000"/>
                  </a:srgbClr>
                </a:solidFill>
                <a:latin typeface="Arial"/>
              </a:rPr>
              <a:t>más</a:t>
            </a:r>
            <a:r>
              <a:rPr lang="en-GB" sz="900">
                <a:solidFill>
                  <a:srgbClr val="FFFFFF">
                    <a:lumMod val="65000"/>
                  </a:srgbClr>
                </a:solidFill>
                <a:latin typeface="Arial"/>
              </a:rPr>
              <a:t> </a:t>
            </a:r>
            <a:r>
              <a:rPr lang="en-GB" sz="900" err="1">
                <a:solidFill>
                  <a:srgbClr val="FFFFFF">
                    <a:lumMod val="65000"/>
                  </a:srgbClr>
                </a:solidFill>
                <a:latin typeface="Arial"/>
              </a:rPr>
              <a:t>conservadora</a:t>
            </a:r>
            <a:r>
              <a:rPr lang="en-GB" sz="900">
                <a:solidFill>
                  <a:srgbClr val="FFFFFF">
                    <a:lumMod val="65000"/>
                  </a:srgbClr>
                </a:solidFill>
                <a:latin typeface="Arial"/>
              </a:rPr>
              <a:t> del </a:t>
            </a:r>
            <a:r>
              <a:rPr lang="en-GB" sz="900" err="1">
                <a:solidFill>
                  <a:srgbClr val="FFFFFF">
                    <a:lumMod val="65000"/>
                  </a:srgbClr>
                </a:solidFill>
                <a:latin typeface="Arial"/>
              </a:rPr>
              <a:t>impacto</a:t>
            </a:r>
            <a:r>
              <a:rPr lang="en-GB" sz="900">
                <a:solidFill>
                  <a:srgbClr val="FFFFFF">
                    <a:lumMod val="65000"/>
                  </a:srgbClr>
                </a:solidFill>
                <a:latin typeface="Arial"/>
              </a:rPr>
              <a:t> </a:t>
            </a:r>
            <a:r>
              <a:rPr lang="en-GB" sz="900" err="1">
                <a:solidFill>
                  <a:srgbClr val="FFFFFF">
                    <a:lumMod val="65000"/>
                  </a:srgbClr>
                </a:solidFill>
                <a:latin typeface="Arial"/>
              </a:rPr>
              <a:t>clínico</a:t>
            </a:r>
            <a:r>
              <a:rPr lang="en-GB" sz="900">
                <a:solidFill>
                  <a:srgbClr val="FFFFFF">
                    <a:lumMod val="65000"/>
                  </a:srgbClr>
                </a:solidFill>
                <a:latin typeface="Arial"/>
              </a:rPr>
              <a:t>. La </a:t>
            </a:r>
            <a:r>
              <a:rPr lang="en-GB" sz="900" err="1">
                <a:solidFill>
                  <a:srgbClr val="FFFFFF">
                    <a:lumMod val="65000"/>
                  </a:srgbClr>
                </a:solidFill>
                <a:latin typeface="Arial"/>
              </a:rPr>
              <a:t>mejoría</a:t>
            </a:r>
            <a:r>
              <a:rPr lang="en-GB" sz="900">
                <a:solidFill>
                  <a:srgbClr val="FFFFFF">
                    <a:lumMod val="65000"/>
                  </a:srgbClr>
                </a:solidFill>
                <a:latin typeface="Arial"/>
              </a:rPr>
              <a:t> de la NRS del </a:t>
            </a:r>
            <a:r>
              <a:rPr lang="en-GB" sz="900" err="1">
                <a:solidFill>
                  <a:srgbClr val="FFFFFF">
                    <a:lumMod val="65000"/>
                  </a:srgbClr>
                </a:solidFill>
                <a:latin typeface="Arial"/>
              </a:rPr>
              <a:t>prurito</a:t>
            </a:r>
            <a:r>
              <a:rPr lang="en-GB" sz="900">
                <a:solidFill>
                  <a:srgbClr val="FFFFFF">
                    <a:lumMod val="65000"/>
                  </a:srgbClr>
                </a:solidFill>
                <a:latin typeface="Arial"/>
              </a:rPr>
              <a:t> </a:t>
            </a:r>
            <a:r>
              <a:rPr lang="en-GB" sz="900" err="1">
                <a:solidFill>
                  <a:srgbClr val="FFFFFF">
                    <a:lumMod val="65000"/>
                  </a:srgbClr>
                </a:solidFill>
                <a:latin typeface="Arial"/>
              </a:rPr>
              <a:t>fue</a:t>
            </a:r>
            <a:r>
              <a:rPr lang="en-GB" sz="900">
                <a:solidFill>
                  <a:srgbClr val="FFFFFF">
                    <a:lumMod val="65000"/>
                  </a:srgbClr>
                </a:solidFill>
                <a:latin typeface="Arial"/>
              </a:rPr>
              <a:t> un </a:t>
            </a:r>
            <a:r>
              <a:rPr lang="en-GB" sz="900" err="1">
                <a:solidFill>
                  <a:srgbClr val="FFFFFF">
                    <a:lumMod val="65000"/>
                  </a:srgbClr>
                </a:solidFill>
                <a:latin typeface="Arial"/>
              </a:rPr>
              <a:t>criterio</a:t>
            </a:r>
            <a:r>
              <a:rPr lang="en-GB" sz="900">
                <a:solidFill>
                  <a:srgbClr val="FFFFFF">
                    <a:lumMod val="65000"/>
                  </a:srgbClr>
                </a:solidFill>
                <a:latin typeface="Arial"/>
              </a:rPr>
              <a:t> de </a:t>
            </a:r>
            <a:r>
              <a:rPr lang="en-GB" sz="900" err="1">
                <a:solidFill>
                  <a:srgbClr val="FFFFFF">
                    <a:lumMod val="65000"/>
                  </a:srgbClr>
                </a:solidFill>
                <a:latin typeface="Arial"/>
              </a:rPr>
              <a:t>valoración</a:t>
            </a:r>
            <a:r>
              <a:rPr lang="en-GB" sz="900">
                <a:solidFill>
                  <a:srgbClr val="FFFFFF">
                    <a:lumMod val="65000"/>
                  </a:srgbClr>
                </a:solidFill>
                <a:latin typeface="Arial"/>
              </a:rPr>
              <a:t> </a:t>
            </a:r>
            <a:r>
              <a:rPr lang="en-GB" sz="900" err="1">
                <a:solidFill>
                  <a:srgbClr val="FFFFFF">
                    <a:lumMod val="65000"/>
                  </a:srgbClr>
                </a:solidFill>
                <a:latin typeface="Arial"/>
              </a:rPr>
              <a:t>secundario</a:t>
            </a:r>
            <a:r>
              <a:rPr lang="en-GB" sz="900">
                <a:solidFill>
                  <a:srgbClr val="FFFFFF">
                    <a:lumMod val="65000"/>
                  </a:srgbClr>
                </a:solidFill>
                <a:latin typeface="Arial"/>
              </a:rPr>
              <a:t> de </a:t>
            </a:r>
            <a:r>
              <a:rPr lang="en-GB" sz="900" err="1">
                <a:solidFill>
                  <a:srgbClr val="FFFFFF">
                    <a:lumMod val="65000"/>
                  </a:srgbClr>
                </a:solidFill>
                <a:latin typeface="Arial"/>
              </a:rPr>
              <a:t>ADvocate</a:t>
            </a:r>
            <a:r>
              <a:rPr lang="en-GB" sz="900">
                <a:solidFill>
                  <a:srgbClr val="FFFFFF">
                    <a:lumMod val="65000"/>
                  </a:srgbClr>
                </a:solidFill>
                <a:latin typeface="Arial"/>
              </a:rPr>
              <a:t> 1 y </a:t>
            </a:r>
            <a:r>
              <a:rPr lang="en-GB" sz="900" err="1">
                <a:solidFill>
                  <a:srgbClr val="FFFFFF">
                    <a:lumMod val="65000"/>
                  </a:srgbClr>
                </a:solidFill>
                <a:latin typeface="Arial"/>
              </a:rPr>
              <a:t>ADvocate</a:t>
            </a:r>
            <a:r>
              <a:rPr lang="en-GB" sz="900">
                <a:solidFill>
                  <a:srgbClr val="FFFFFF">
                    <a:lumMod val="65000"/>
                  </a:srgbClr>
                </a:solidFill>
                <a:latin typeface="Arial"/>
              </a:rPr>
              <a:t> 2</a:t>
            </a:r>
            <a:r>
              <a:rPr lang="en-GB" sz="900" baseline="30000">
                <a:solidFill>
                  <a:srgbClr val="FFFFFF">
                    <a:lumMod val="65000"/>
                  </a:srgbClr>
                </a:solidFill>
                <a:latin typeface="Arial"/>
              </a:rPr>
              <a:t>2</a:t>
            </a:r>
            <a:r>
              <a:rPr lang="en-GB" sz="900">
                <a:solidFill>
                  <a:srgbClr val="FFFFFF">
                    <a:lumMod val="65000"/>
                  </a:srgbClr>
                </a:solidFill>
                <a:latin typeface="Arial"/>
              </a:rPr>
              <a:t>. </a:t>
            </a:r>
            <a:r>
              <a:rPr lang="en-GB" sz="900" baseline="30000" err="1">
                <a:solidFill>
                  <a:srgbClr val="FFFFFF">
                    <a:lumMod val="65000"/>
                  </a:srgbClr>
                </a:solidFill>
                <a:latin typeface="Arial"/>
              </a:rPr>
              <a:t>a</a:t>
            </a:r>
            <a:r>
              <a:rPr lang="en-GB" sz="900" err="1">
                <a:solidFill>
                  <a:srgbClr val="FFFFFF">
                    <a:lumMod val="65000"/>
                  </a:srgbClr>
                </a:solidFill>
                <a:latin typeface="Arial"/>
              </a:rPr>
              <a:t>P</a:t>
            </a:r>
            <a:r>
              <a:rPr lang="en-GB" sz="900">
                <a:solidFill>
                  <a:srgbClr val="FFFFFF">
                    <a:lumMod val="65000"/>
                  </a:srgbClr>
                </a:solidFill>
                <a:latin typeface="Arial"/>
              </a:rPr>
              <a:t>&lt;0,001; </a:t>
            </a:r>
            <a:r>
              <a:rPr lang="en-GB" sz="900" baseline="30000" err="1">
                <a:solidFill>
                  <a:srgbClr val="FFFFFF">
                    <a:lumMod val="65000"/>
                  </a:srgbClr>
                </a:solidFill>
                <a:latin typeface="Arial"/>
              </a:rPr>
              <a:t>b</a:t>
            </a:r>
            <a:r>
              <a:rPr lang="en-GB" sz="900" err="1">
                <a:solidFill>
                  <a:srgbClr val="FFFFFF">
                    <a:lumMod val="65000"/>
                  </a:srgbClr>
                </a:solidFill>
                <a:latin typeface="Arial"/>
              </a:rPr>
              <a:t>P</a:t>
            </a:r>
            <a:r>
              <a:rPr lang="en-GB" sz="900">
                <a:solidFill>
                  <a:srgbClr val="FFFFFF">
                    <a:lumMod val="65000"/>
                  </a:srgbClr>
                </a:solidFill>
                <a:latin typeface="Arial"/>
              </a:rPr>
              <a:t>&lt;0,05; </a:t>
            </a:r>
            <a:r>
              <a:rPr lang="en-GB" sz="900" baseline="30000" err="1">
                <a:solidFill>
                  <a:srgbClr val="FFFFFF">
                    <a:lumMod val="65000"/>
                  </a:srgbClr>
                </a:solidFill>
                <a:latin typeface="Arial"/>
              </a:rPr>
              <a:t>c</a:t>
            </a:r>
            <a:r>
              <a:rPr lang="en-GB" sz="900" err="1">
                <a:solidFill>
                  <a:srgbClr val="FFFFFF">
                    <a:lumMod val="65000"/>
                  </a:srgbClr>
                </a:solidFill>
                <a:latin typeface="Arial"/>
              </a:rPr>
              <a:t>P</a:t>
            </a:r>
            <a:r>
              <a:rPr lang="en-GB" sz="900">
                <a:solidFill>
                  <a:srgbClr val="FFFFFF">
                    <a:lumMod val="65000"/>
                  </a:srgbClr>
                </a:solidFill>
                <a:latin typeface="Arial"/>
              </a:rPr>
              <a:t>&lt;0,01; </a:t>
            </a:r>
            <a:r>
              <a:rPr lang="en-GB" sz="900" baseline="30000" err="1">
                <a:solidFill>
                  <a:srgbClr val="FFFFFF">
                    <a:lumMod val="65000"/>
                  </a:srgbClr>
                </a:solidFill>
                <a:latin typeface="Arial"/>
              </a:rPr>
              <a:t>d</a:t>
            </a:r>
            <a:r>
              <a:rPr lang="en-GB" sz="900" err="1">
                <a:solidFill>
                  <a:srgbClr val="FFFFFF">
                    <a:lumMod val="65000"/>
                  </a:srgbClr>
                </a:solidFill>
                <a:latin typeface="Arial"/>
              </a:rPr>
              <a:t>Pacientes</a:t>
            </a:r>
            <a:r>
              <a:rPr lang="en-GB" sz="900">
                <a:solidFill>
                  <a:srgbClr val="FFFFFF">
                    <a:lumMod val="65000"/>
                  </a:srgbClr>
                </a:solidFill>
                <a:latin typeface="Arial"/>
              </a:rPr>
              <a:t> con </a:t>
            </a:r>
            <a:r>
              <a:rPr lang="en-GB" sz="900" err="1">
                <a:solidFill>
                  <a:srgbClr val="FFFFFF">
                    <a:lumMod val="65000"/>
                  </a:srgbClr>
                </a:solidFill>
                <a:latin typeface="Arial"/>
              </a:rPr>
              <a:t>puntuación</a:t>
            </a:r>
            <a:r>
              <a:rPr lang="en-GB" sz="900">
                <a:solidFill>
                  <a:srgbClr val="FFFFFF">
                    <a:lumMod val="65000"/>
                  </a:srgbClr>
                </a:solidFill>
                <a:latin typeface="Arial"/>
              </a:rPr>
              <a:t> </a:t>
            </a:r>
            <a:r>
              <a:rPr lang="en-GB" sz="900" err="1">
                <a:solidFill>
                  <a:srgbClr val="FFFFFF">
                    <a:lumMod val="65000"/>
                  </a:srgbClr>
                </a:solidFill>
                <a:latin typeface="Arial"/>
              </a:rPr>
              <a:t>inicial</a:t>
            </a:r>
            <a:r>
              <a:rPr lang="en-GB" sz="900">
                <a:solidFill>
                  <a:srgbClr val="FFFFFF">
                    <a:lumMod val="65000"/>
                  </a:srgbClr>
                </a:solidFill>
                <a:latin typeface="Arial"/>
              </a:rPr>
              <a:t> del </a:t>
            </a:r>
            <a:r>
              <a:rPr lang="en-GB" sz="900" err="1">
                <a:solidFill>
                  <a:srgbClr val="FFFFFF">
                    <a:lumMod val="65000"/>
                  </a:srgbClr>
                </a:solidFill>
                <a:latin typeface="Arial"/>
              </a:rPr>
              <a:t>prurito</a:t>
            </a:r>
            <a:r>
              <a:rPr lang="en-GB" sz="900">
                <a:solidFill>
                  <a:srgbClr val="FFFFFF">
                    <a:lumMod val="65000"/>
                  </a:srgbClr>
                </a:solidFill>
                <a:latin typeface="Arial"/>
              </a:rPr>
              <a:t> NRS 4 o mayor.</a:t>
            </a: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endParaRPr lang="en-GB" sz="900">
              <a:solidFill>
                <a:srgbClr val="FFFFFF">
                  <a:lumMod val="65000"/>
                </a:srgbClr>
              </a:solidFill>
              <a:latin typeface="Arial"/>
            </a:endParaRPr>
          </a:p>
          <a:p>
            <a:pPr marL="0" marR="0" lvl="0" indent="0" algn="just" defTabSz="914400" rtl="0" eaLnBrk="1" fontAlgn="auto" latinLnBrk="0" hangingPunct="1">
              <a:lnSpc>
                <a:spcPct val="100000"/>
              </a:lnSpc>
              <a:spcBef>
                <a:spcPts val="0"/>
              </a:spcBef>
              <a:spcAft>
                <a:spcPts val="0"/>
              </a:spcAft>
              <a:buClr>
                <a:srgbClr val="68BFAC"/>
              </a:buClr>
              <a:buSzTx/>
              <a:buFont typeface="Arial" panose="020B0604020202020204" pitchFamily="34" charset="0"/>
              <a:buNone/>
              <a:tabLst/>
              <a:defRPr/>
            </a:pPr>
            <a:r>
              <a:rPr lang="en-GB" sz="900">
                <a:solidFill>
                  <a:srgbClr val="FFFFFF">
                    <a:lumMod val="65000"/>
                  </a:srgbClr>
                </a:solidFill>
                <a:latin typeface="Arial"/>
              </a:rPr>
              <a:t>1. Simpson EL, Gooderham M, </a:t>
            </a:r>
            <a:r>
              <a:rPr lang="en-GB" sz="900" err="1">
                <a:solidFill>
                  <a:srgbClr val="FFFFFF">
                    <a:lumMod val="65000"/>
                  </a:srgbClr>
                </a:solidFill>
                <a:latin typeface="Arial"/>
              </a:rPr>
              <a:t>Wollenberg</a:t>
            </a:r>
            <a:r>
              <a:rPr lang="en-GB" sz="900">
                <a:solidFill>
                  <a:srgbClr val="FFFFFF">
                    <a:lumMod val="65000"/>
                  </a:srgbClr>
                </a:solidFill>
                <a:latin typeface="Arial"/>
              </a:rPr>
              <a:t> A, </a:t>
            </a:r>
            <a:r>
              <a:rPr lang="en-GB" sz="900" err="1">
                <a:solidFill>
                  <a:srgbClr val="FFFFFF">
                    <a:lumMod val="65000"/>
                  </a:srgbClr>
                </a:solidFill>
                <a:latin typeface="Arial"/>
              </a:rPr>
              <a:t>Weidinger</a:t>
            </a:r>
            <a:r>
              <a:rPr lang="en-GB" sz="900">
                <a:solidFill>
                  <a:srgbClr val="FFFFFF">
                    <a:lumMod val="65000"/>
                  </a:srgbClr>
                </a:solidFill>
                <a:latin typeface="Arial"/>
              </a:rPr>
              <a:t> S, Armstrong A, </a:t>
            </a:r>
            <a:r>
              <a:rPr lang="en-GB" sz="900" err="1">
                <a:solidFill>
                  <a:srgbClr val="FFFFFF">
                    <a:lumMod val="65000"/>
                  </a:srgbClr>
                </a:solidFill>
                <a:latin typeface="Arial"/>
              </a:rPr>
              <a:t>Soung</a:t>
            </a:r>
            <a:r>
              <a:rPr lang="en-GB" sz="900">
                <a:solidFill>
                  <a:srgbClr val="FFFFFF">
                    <a:lumMod val="65000"/>
                  </a:srgbClr>
                </a:solidFill>
                <a:latin typeface="Arial"/>
              </a:rPr>
              <a:t> J, et al. Efficacy and Safety of Lebrikizumab in Combination With Topical Corticosteroids in Adolescents and Adults With Moderate-to-Severe Atopic Dermatitis: A Randomized Clinical Trial (</a:t>
            </a:r>
            <a:r>
              <a:rPr lang="en-GB" sz="900" err="1">
                <a:solidFill>
                  <a:srgbClr val="FFFFFF">
                    <a:lumMod val="65000"/>
                  </a:srgbClr>
                </a:solidFill>
                <a:latin typeface="Arial"/>
              </a:rPr>
              <a:t>ADhere</a:t>
            </a:r>
            <a:r>
              <a:rPr lang="en-GB" sz="900">
                <a:solidFill>
                  <a:srgbClr val="FFFFFF">
                    <a:lumMod val="65000"/>
                  </a:srgbClr>
                </a:solidFill>
                <a:latin typeface="Arial"/>
              </a:rPr>
              <a:t>). JAMA Dermatol. 2023;159(2):182-91; </a:t>
            </a:r>
          </a:p>
        </p:txBody>
      </p:sp>
    </p:spTree>
    <p:extLst>
      <p:ext uri="{BB962C8B-B14F-4D97-AF65-F5344CB8AC3E}">
        <p14:creationId xmlns:p14="http://schemas.microsoft.com/office/powerpoint/2010/main" val="13793920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755213" y="4084420"/>
            <a:ext cx="868157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a:t>
            </a:r>
            <a:r>
              <a:rPr kumimoji="0" lang="es-ES" sz="105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Ebglyss</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a:t>
            </a:r>
            <a:r>
              <a:rPr kumimoji="0" lang="es-ES" sz="105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Ebglyss</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a:t>
            </a:r>
            <a:r>
              <a:rPr kumimoji="0" lang="es-ES" sz="105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www.sanidad.gob.es</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/profesionales/</a:t>
            </a:r>
            <a:r>
              <a:rPr kumimoji="0" lang="es-ES" sz="105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medicamentos.do</a:t>
            </a: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61535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CC979FA4-95ED-91FA-E288-0536203460F6}"/>
              </a:ext>
            </a:extLst>
          </p:cNvPr>
          <p:cNvSpPr/>
          <p:nvPr/>
        </p:nvSpPr>
        <p:spPr>
          <a:xfrm rot="5400000">
            <a:off x="3993730" y="-2325621"/>
            <a:ext cx="4050660" cy="10955444"/>
          </a:xfrm>
          <a:prstGeom prst="roundRect">
            <a:avLst>
              <a:gd name="adj" fmla="val 277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Forma, Rectángulo, Cuadrado&#10;&#10;Descripción generada automáticamente">
            <a:extLst>
              <a:ext uri="{FF2B5EF4-FFF2-40B4-BE49-F238E27FC236}">
                <a16:creationId xmlns:a16="http://schemas.microsoft.com/office/drawing/2014/main" id="{236F4768-4B0E-0AD7-180A-31BB194519AE}"/>
              </a:ext>
            </a:extLst>
          </p:cNvPr>
          <p:cNvPicPr>
            <a:picLocks noGrp="1" noRot="1" noChangeAspect="1" noMove="1" noResize="1" noEditPoints="1" noAdjustHandles="1" noChangeArrowheads="1" noChangeShapeType="1" noCrop="1"/>
          </p:cNvPicPr>
          <p:nvPr/>
        </p:nvPicPr>
        <p:blipFill>
          <a:blip r:embed="rId3"/>
          <a:stretch>
            <a:fillRect/>
          </a:stretch>
        </p:blipFill>
        <p:spPr>
          <a:xfrm rot="5400000">
            <a:off x="3862050" y="-2852519"/>
            <a:ext cx="4366300" cy="12090400"/>
          </a:xfrm>
          <a:prstGeom prst="rect">
            <a:avLst/>
          </a:prstGeom>
        </p:spPr>
      </p:pic>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a:xfrm>
            <a:off x="541338" y="79375"/>
            <a:ext cx="11080118" cy="903288"/>
          </a:xfrm>
        </p:spPr>
        <p:txBody>
          <a:bodyPr>
            <a:normAutofit/>
          </a:bodyPr>
          <a:lstStyle/>
          <a:p>
            <a:r>
              <a:rPr lang="es-ES" sz="2800"/>
              <a:t>IL-13 es la citoquina clave en la piel de los pacientes con DA</a:t>
            </a:r>
            <a:r>
              <a:rPr lang="es-ES" sz="2800" baseline="30000"/>
              <a:t>1-3</a:t>
            </a:r>
          </a:p>
        </p:txBody>
      </p:sp>
      <p:sp>
        <p:nvSpPr>
          <p:cNvPr id="6" name="Rectángulo 5">
            <a:extLst>
              <a:ext uri="{FF2B5EF4-FFF2-40B4-BE49-F238E27FC236}">
                <a16:creationId xmlns:a16="http://schemas.microsoft.com/office/drawing/2014/main" id="{C0140CBE-25F3-2DBD-BAF3-E1A879A347BF}"/>
              </a:ext>
            </a:extLst>
          </p:cNvPr>
          <p:cNvSpPr/>
          <p:nvPr/>
        </p:nvSpPr>
        <p:spPr>
          <a:xfrm>
            <a:off x="2265089" y="3423497"/>
            <a:ext cx="287301" cy="1040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1" name="Conector recto 20">
            <a:extLst>
              <a:ext uri="{FF2B5EF4-FFF2-40B4-BE49-F238E27FC236}">
                <a16:creationId xmlns:a16="http://schemas.microsoft.com/office/drawing/2014/main" id="{6BD809B0-24E5-E178-AC42-1A4BB7C0A5F7}"/>
              </a:ext>
            </a:extLst>
          </p:cNvPr>
          <p:cNvCxnSpPr>
            <a:cxnSpLocks/>
          </p:cNvCxnSpPr>
          <p:nvPr/>
        </p:nvCxnSpPr>
        <p:spPr>
          <a:xfrm>
            <a:off x="2254034" y="3448403"/>
            <a:ext cx="0" cy="1025369"/>
          </a:xfrm>
          <a:prstGeom prst="line">
            <a:avLst/>
          </a:prstGeom>
          <a:ln w="25400">
            <a:solidFill>
              <a:srgbClr val="00206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93790C02-D60F-EA84-808C-E836451C681E}"/>
              </a:ext>
            </a:extLst>
          </p:cNvPr>
          <p:cNvSpPr/>
          <p:nvPr/>
        </p:nvSpPr>
        <p:spPr>
          <a:xfrm rot="5400000">
            <a:off x="2219739" y="4378751"/>
            <a:ext cx="113930" cy="264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3" name="Conector recto 22">
            <a:extLst>
              <a:ext uri="{FF2B5EF4-FFF2-40B4-BE49-F238E27FC236}">
                <a16:creationId xmlns:a16="http://schemas.microsoft.com/office/drawing/2014/main" id="{CFB76EFD-4B97-9D44-67EF-D95E925BE830}"/>
              </a:ext>
            </a:extLst>
          </p:cNvPr>
          <p:cNvCxnSpPr>
            <a:cxnSpLocks/>
          </p:cNvCxnSpPr>
          <p:nvPr/>
        </p:nvCxnSpPr>
        <p:spPr>
          <a:xfrm flipH="1">
            <a:off x="1974706" y="4463867"/>
            <a:ext cx="289468" cy="0"/>
          </a:xfrm>
          <a:prstGeom prst="line">
            <a:avLst/>
          </a:prstGeom>
          <a:ln w="25400">
            <a:solidFill>
              <a:srgbClr val="00206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4" name="Rectángulo: esquinas diagonales redondeadas 23">
            <a:extLst>
              <a:ext uri="{FF2B5EF4-FFF2-40B4-BE49-F238E27FC236}">
                <a16:creationId xmlns:a16="http://schemas.microsoft.com/office/drawing/2014/main" id="{EEFA5C79-5FD3-A5AA-B80E-12E2E5134261}"/>
              </a:ext>
            </a:extLst>
          </p:cNvPr>
          <p:cNvSpPr/>
          <p:nvPr/>
        </p:nvSpPr>
        <p:spPr>
          <a:xfrm flipV="1">
            <a:off x="9739218" y="1222515"/>
            <a:ext cx="1485305" cy="469185"/>
          </a:xfrm>
          <a:prstGeom prst="rect">
            <a:avLst/>
          </a:prstGeom>
          <a:solidFill>
            <a:srgbClr val="22346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25" name="Rectángulo: esquinas diagonales redondeadas 24">
            <a:extLst>
              <a:ext uri="{FF2B5EF4-FFF2-40B4-BE49-F238E27FC236}">
                <a16:creationId xmlns:a16="http://schemas.microsoft.com/office/drawing/2014/main" id="{18C7AED0-FD57-6129-EC78-58869F004D5F}"/>
              </a:ext>
            </a:extLst>
          </p:cNvPr>
          <p:cNvSpPr/>
          <p:nvPr/>
        </p:nvSpPr>
        <p:spPr>
          <a:xfrm flipV="1">
            <a:off x="9731942" y="1758266"/>
            <a:ext cx="1485305" cy="547790"/>
          </a:xfrm>
          <a:prstGeom prst="rect">
            <a:avLst/>
          </a:prstGeom>
          <a:solidFill>
            <a:srgbClr val="22346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58" name="Rectángulo: esquinas diagonales redondeadas 57">
            <a:extLst>
              <a:ext uri="{FF2B5EF4-FFF2-40B4-BE49-F238E27FC236}">
                <a16:creationId xmlns:a16="http://schemas.microsoft.com/office/drawing/2014/main" id="{754774CF-2E4D-F799-372E-45049FAD41F6}"/>
              </a:ext>
            </a:extLst>
          </p:cNvPr>
          <p:cNvSpPr/>
          <p:nvPr/>
        </p:nvSpPr>
        <p:spPr>
          <a:xfrm flipV="1">
            <a:off x="9731942" y="2350700"/>
            <a:ext cx="1485305" cy="1439768"/>
          </a:xfrm>
          <a:prstGeom prst="rect">
            <a:avLst/>
          </a:prstGeom>
          <a:solidFill>
            <a:srgbClr val="22346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59" name="Rectángulo: esquinas diagonales redondeadas 58">
            <a:extLst>
              <a:ext uri="{FF2B5EF4-FFF2-40B4-BE49-F238E27FC236}">
                <a16:creationId xmlns:a16="http://schemas.microsoft.com/office/drawing/2014/main" id="{23D5C794-7A89-3325-E36F-6E39E41A4402}"/>
              </a:ext>
            </a:extLst>
          </p:cNvPr>
          <p:cNvSpPr/>
          <p:nvPr/>
        </p:nvSpPr>
        <p:spPr>
          <a:xfrm flipV="1">
            <a:off x="9739217" y="4427149"/>
            <a:ext cx="1485305" cy="625953"/>
          </a:xfrm>
          <a:prstGeom prst="rect">
            <a:avLst/>
          </a:prstGeom>
          <a:solidFill>
            <a:srgbClr val="22346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bg1"/>
              </a:solidFill>
              <a:effectLst/>
              <a:uLnTx/>
              <a:uFillTx/>
              <a:latin typeface="Arial"/>
              <a:ea typeface="+mn-ea"/>
              <a:cs typeface="+mn-cs"/>
            </a:endParaRPr>
          </a:p>
        </p:txBody>
      </p:sp>
      <p:sp>
        <p:nvSpPr>
          <p:cNvPr id="60" name="CuadroTexto 59">
            <a:extLst>
              <a:ext uri="{FF2B5EF4-FFF2-40B4-BE49-F238E27FC236}">
                <a16:creationId xmlns:a16="http://schemas.microsoft.com/office/drawing/2014/main" id="{BE8A8A70-1CE7-058C-3962-F0AE7BB2B7F3}"/>
              </a:ext>
            </a:extLst>
          </p:cNvPr>
          <p:cNvSpPr txBox="1"/>
          <p:nvPr/>
        </p:nvSpPr>
        <p:spPr>
          <a:xfrm rot="16200000">
            <a:off x="203556" y="2852067"/>
            <a:ext cx="1841564" cy="6232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FUENTES DE IL-13</a:t>
            </a:r>
            <a:endParaRPr kumimoji="0" lang="es-E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CuadroTexto 60">
            <a:extLst>
              <a:ext uri="{FF2B5EF4-FFF2-40B4-BE49-F238E27FC236}">
                <a16:creationId xmlns:a16="http://schemas.microsoft.com/office/drawing/2014/main" id="{A1F085C5-C95A-F061-A625-0261D0C12901}"/>
              </a:ext>
            </a:extLst>
          </p:cNvPr>
          <p:cNvSpPr txBox="1"/>
          <p:nvPr/>
        </p:nvSpPr>
        <p:spPr>
          <a:xfrm>
            <a:off x="9758811" y="2957739"/>
            <a:ext cx="143272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Inflamación</a:t>
            </a:r>
            <a:endParaRPr kumimoji="0" lang="es-E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2" name="CuadroTexto 61">
            <a:extLst>
              <a:ext uri="{FF2B5EF4-FFF2-40B4-BE49-F238E27FC236}">
                <a16:creationId xmlns:a16="http://schemas.microsoft.com/office/drawing/2014/main" id="{2B6C46CC-615D-E96C-951A-7B76ECA845CA}"/>
              </a:ext>
            </a:extLst>
          </p:cNvPr>
          <p:cNvSpPr txBox="1"/>
          <p:nvPr/>
        </p:nvSpPr>
        <p:spPr>
          <a:xfrm>
            <a:off x="9698714" y="1869246"/>
            <a:ext cx="16656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Infecciones</a:t>
            </a:r>
            <a:endParaRPr kumimoji="0" lang="es-E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3" name="CuadroTexto 62">
            <a:extLst>
              <a:ext uri="{FF2B5EF4-FFF2-40B4-BE49-F238E27FC236}">
                <a16:creationId xmlns:a16="http://schemas.microsoft.com/office/drawing/2014/main" id="{436BC2CB-7977-AFD3-2505-BC73E92DE6C5}"/>
              </a:ext>
            </a:extLst>
          </p:cNvPr>
          <p:cNvSpPr txBox="1"/>
          <p:nvPr/>
        </p:nvSpPr>
        <p:spPr>
          <a:xfrm>
            <a:off x="9790429" y="1222516"/>
            <a:ext cx="137649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Alteración </a:t>
            </a:r>
            <a:b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de la barrera</a:t>
            </a:r>
            <a:endParaRPr kumimoji="0" lang="es-E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64" name="Conector recto de flecha 63">
            <a:extLst>
              <a:ext uri="{FF2B5EF4-FFF2-40B4-BE49-F238E27FC236}">
                <a16:creationId xmlns:a16="http://schemas.microsoft.com/office/drawing/2014/main" id="{5A721CD6-242D-468A-B03D-437A9BB80466}"/>
              </a:ext>
            </a:extLst>
          </p:cNvPr>
          <p:cNvCxnSpPr>
            <a:cxnSpLocks/>
          </p:cNvCxnSpPr>
          <p:nvPr/>
        </p:nvCxnSpPr>
        <p:spPr>
          <a:xfrm>
            <a:off x="3838586" y="2136349"/>
            <a:ext cx="618896" cy="0"/>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57B36241-5FBE-3653-4FF7-515904F13754}"/>
              </a:ext>
            </a:extLst>
          </p:cNvPr>
          <p:cNvCxnSpPr>
            <a:cxnSpLocks/>
          </p:cNvCxnSpPr>
          <p:nvPr/>
        </p:nvCxnSpPr>
        <p:spPr>
          <a:xfrm>
            <a:off x="3853200" y="3070856"/>
            <a:ext cx="618896" cy="0"/>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55871431-A4AD-5DA1-7D61-49166BCE0207}"/>
              </a:ext>
            </a:extLst>
          </p:cNvPr>
          <p:cNvCxnSpPr>
            <a:cxnSpLocks/>
          </p:cNvCxnSpPr>
          <p:nvPr/>
        </p:nvCxnSpPr>
        <p:spPr>
          <a:xfrm>
            <a:off x="3847295" y="3910875"/>
            <a:ext cx="618896" cy="0"/>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51C135ED-1757-1ACA-B1A2-A39C62E8A7F5}"/>
              </a:ext>
            </a:extLst>
          </p:cNvPr>
          <p:cNvCxnSpPr>
            <a:cxnSpLocks/>
          </p:cNvCxnSpPr>
          <p:nvPr/>
        </p:nvCxnSpPr>
        <p:spPr>
          <a:xfrm>
            <a:off x="3824394" y="4664642"/>
            <a:ext cx="618896" cy="0"/>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F9D1E4B3-4F93-CCB3-B476-B60B971D296D}"/>
              </a:ext>
            </a:extLst>
          </p:cNvPr>
          <p:cNvCxnSpPr>
            <a:cxnSpLocks/>
          </p:cNvCxnSpPr>
          <p:nvPr/>
        </p:nvCxnSpPr>
        <p:spPr>
          <a:xfrm>
            <a:off x="5352693" y="4749650"/>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07643063-F6B7-AA97-1D7E-8206438CA63D}"/>
              </a:ext>
            </a:extLst>
          </p:cNvPr>
          <p:cNvCxnSpPr>
            <a:cxnSpLocks/>
          </p:cNvCxnSpPr>
          <p:nvPr/>
        </p:nvCxnSpPr>
        <p:spPr>
          <a:xfrm>
            <a:off x="7517067" y="4750290"/>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3DD784C2-D867-766C-BF8A-80B365FA26B0}"/>
              </a:ext>
            </a:extLst>
          </p:cNvPr>
          <p:cNvCxnSpPr>
            <a:cxnSpLocks/>
          </p:cNvCxnSpPr>
          <p:nvPr/>
        </p:nvCxnSpPr>
        <p:spPr>
          <a:xfrm>
            <a:off x="5664244" y="3519646"/>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729EDB6D-F626-B41B-05E0-79298BF23670}"/>
              </a:ext>
            </a:extLst>
          </p:cNvPr>
          <p:cNvCxnSpPr>
            <a:cxnSpLocks/>
          </p:cNvCxnSpPr>
          <p:nvPr/>
        </p:nvCxnSpPr>
        <p:spPr>
          <a:xfrm>
            <a:off x="5668535" y="2633424"/>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a16="http://schemas.microsoft.com/office/drawing/2014/main" id="{1AD65CD5-0ECD-7463-EEE3-021B57E3FE49}"/>
              </a:ext>
            </a:extLst>
          </p:cNvPr>
          <p:cNvCxnSpPr>
            <a:cxnSpLocks/>
          </p:cNvCxnSpPr>
          <p:nvPr/>
        </p:nvCxnSpPr>
        <p:spPr>
          <a:xfrm>
            <a:off x="6605056" y="3524287"/>
            <a:ext cx="74332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22D6A733-AA94-633B-002D-2ABA69993C72}"/>
              </a:ext>
            </a:extLst>
          </p:cNvPr>
          <p:cNvCxnSpPr>
            <a:cxnSpLocks/>
          </p:cNvCxnSpPr>
          <p:nvPr/>
        </p:nvCxnSpPr>
        <p:spPr>
          <a:xfrm>
            <a:off x="7940475" y="3512334"/>
            <a:ext cx="1650725"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4" name="Conector recto de flecha 73">
            <a:extLst>
              <a:ext uri="{FF2B5EF4-FFF2-40B4-BE49-F238E27FC236}">
                <a16:creationId xmlns:a16="http://schemas.microsoft.com/office/drawing/2014/main" id="{E27EB2D0-7E28-5AD0-8653-CE0BEA1B12CB}"/>
              </a:ext>
            </a:extLst>
          </p:cNvPr>
          <p:cNvCxnSpPr>
            <a:cxnSpLocks/>
          </p:cNvCxnSpPr>
          <p:nvPr/>
        </p:nvCxnSpPr>
        <p:spPr>
          <a:xfrm>
            <a:off x="5687851" y="4102501"/>
            <a:ext cx="3903349" cy="21151"/>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5" name="Conector recto de flecha 74">
            <a:extLst>
              <a:ext uri="{FF2B5EF4-FFF2-40B4-BE49-F238E27FC236}">
                <a16:creationId xmlns:a16="http://schemas.microsoft.com/office/drawing/2014/main" id="{68BC5F10-C09E-127F-BE87-BC1C7A9E5661}"/>
              </a:ext>
            </a:extLst>
          </p:cNvPr>
          <p:cNvCxnSpPr>
            <a:cxnSpLocks/>
          </p:cNvCxnSpPr>
          <p:nvPr/>
        </p:nvCxnSpPr>
        <p:spPr>
          <a:xfrm>
            <a:off x="5079444" y="2247855"/>
            <a:ext cx="0" cy="520986"/>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6" name="Elipse 75">
            <a:extLst>
              <a:ext uri="{FF2B5EF4-FFF2-40B4-BE49-F238E27FC236}">
                <a16:creationId xmlns:a16="http://schemas.microsoft.com/office/drawing/2014/main" id="{2B8E192D-7ACC-D18F-E725-CDE00955973E}"/>
              </a:ext>
            </a:extLst>
          </p:cNvPr>
          <p:cNvSpPr/>
          <p:nvPr/>
        </p:nvSpPr>
        <p:spPr>
          <a:xfrm>
            <a:off x="2543941" y="2606053"/>
            <a:ext cx="1226671" cy="1201379"/>
          </a:xfrm>
          <a:prstGeom prst="ellipse">
            <a:avLst/>
          </a:prstGeom>
          <a:solidFill>
            <a:srgbClr val="CAF6A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1D2D4F"/>
              </a:solidFill>
              <a:effectLst/>
              <a:uLnTx/>
              <a:uFillTx/>
              <a:latin typeface="Arial"/>
              <a:ea typeface="+mn-ea"/>
              <a:cs typeface="+mn-cs"/>
            </a:endParaRPr>
          </a:p>
        </p:txBody>
      </p:sp>
      <p:cxnSp>
        <p:nvCxnSpPr>
          <p:cNvPr id="77" name="Conector recto de flecha 76">
            <a:extLst>
              <a:ext uri="{FF2B5EF4-FFF2-40B4-BE49-F238E27FC236}">
                <a16:creationId xmlns:a16="http://schemas.microsoft.com/office/drawing/2014/main" id="{E5CD0FF9-3DDB-FD08-9929-A54FAF89E003}"/>
              </a:ext>
            </a:extLst>
          </p:cNvPr>
          <p:cNvCxnSpPr>
            <a:cxnSpLocks/>
          </p:cNvCxnSpPr>
          <p:nvPr/>
        </p:nvCxnSpPr>
        <p:spPr>
          <a:xfrm>
            <a:off x="5415107" y="1482169"/>
            <a:ext cx="221703"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8" name="CuadroTexto 77">
            <a:extLst>
              <a:ext uri="{FF2B5EF4-FFF2-40B4-BE49-F238E27FC236}">
                <a16:creationId xmlns:a16="http://schemas.microsoft.com/office/drawing/2014/main" id="{64A705D7-6DE2-373E-2694-919B82360842}"/>
              </a:ext>
            </a:extLst>
          </p:cNvPr>
          <p:cNvSpPr txBox="1"/>
          <p:nvPr/>
        </p:nvSpPr>
        <p:spPr>
          <a:xfrm>
            <a:off x="9742226" y="4585080"/>
            <a:ext cx="14810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Engrosamiento</a:t>
            </a:r>
            <a:endParaRPr kumimoji="0" lang="es-E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79" name="Conector recto de flecha 78">
            <a:extLst>
              <a:ext uri="{FF2B5EF4-FFF2-40B4-BE49-F238E27FC236}">
                <a16:creationId xmlns:a16="http://schemas.microsoft.com/office/drawing/2014/main" id="{A0789BDE-647F-FE38-C2BF-3034AEE6764B}"/>
              </a:ext>
            </a:extLst>
          </p:cNvPr>
          <p:cNvCxnSpPr>
            <a:cxnSpLocks/>
          </p:cNvCxnSpPr>
          <p:nvPr/>
        </p:nvCxnSpPr>
        <p:spPr>
          <a:xfrm>
            <a:off x="6605056" y="2592632"/>
            <a:ext cx="2986144"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3B992D8E-A436-3309-16A1-8AA4AC1A89B4}"/>
              </a:ext>
            </a:extLst>
          </p:cNvPr>
          <p:cNvCxnSpPr>
            <a:cxnSpLocks/>
          </p:cNvCxnSpPr>
          <p:nvPr/>
        </p:nvCxnSpPr>
        <p:spPr>
          <a:xfrm>
            <a:off x="7494213" y="2002587"/>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1" name="Conector recto de flecha 80">
            <a:extLst>
              <a:ext uri="{FF2B5EF4-FFF2-40B4-BE49-F238E27FC236}">
                <a16:creationId xmlns:a16="http://schemas.microsoft.com/office/drawing/2014/main" id="{AB7AB129-4B52-A10A-30BB-ED9EF0301F61}"/>
              </a:ext>
            </a:extLst>
          </p:cNvPr>
          <p:cNvCxnSpPr>
            <a:cxnSpLocks/>
          </p:cNvCxnSpPr>
          <p:nvPr/>
        </p:nvCxnSpPr>
        <p:spPr>
          <a:xfrm>
            <a:off x="7494213" y="1496478"/>
            <a:ext cx="309296"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2" name="CuadroTexto 81">
            <a:extLst>
              <a:ext uri="{FF2B5EF4-FFF2-40B4-BE49-F238E27FC236}">
                <a16:creationId xmlns:a16="http://schemas.microsoft.com/office/drawing/2014/main" id="{65AAD774-FE43-D4E0-7A00-4AAA840675DD}"/>
              </a:ext>
            </a:extLst>
          </p:cNvPr>
          <p:cNvSpPr txBox="1"/>
          <p:nvPr/>
        </p:nvSpPr>
        <p:spPr>
          <a:xfrm>
            <a:off x="2521873" y="3195722"/>
            <a:ext cx="12723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Sobreexpresión de IL 13</a:t>
            </a:r>
            <a:endParaRPr kumimoji="0" lang="es-ES" sz="11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cxnSp>
        <p:nvCxnSpPr>
          <p:cNvPr id="83" name="Conector recto de flecha 82">
            <a:extLst>
              <a:ext uri="{FF2B5EF4-FFF2-40B4-BE49-F238E27FC236}">
                <a16:creationId xmlns:a16="http://schemas.microsoft.com/office/drawing/2014/main" id="{C86402BD-095F-F10B-634A-8379A708DB69}"/>
              </a:ext>
            </a:extLst>
          </p:cNvPr>
          <p:cNvCxnSpPr>
            <a:cxnSpLocks/>
          </p:cNvCxnSpPr>
          <p:nvPr/>
        </p:nvCxnSpPr>
        <p:spPr>
          <a:xfrm flipH="1">
            <a:off x="1974128" y="1692413"/>
            <a:ext cx="376657" cy="0"/>
          </a:xfrm>
          <a:prstGeom prst="straightConnector1">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4" name="Conector recto de flecha 83">
            <a:extLst>
              <a:ext uri="{FF2B5EF4-FFF2-40B4-BE49-F238E27FC236}">
                <a16:creationId xmlns:a16="http://schemas.microsoft.com/office/drawing/2014/main" id="{2BEACD14-67D2-31D8-818B-52C6040E7B19}"/>
              </a:ext>
            </a:extLst>
          </p:cNvPr>
          <p:cNvCxnSpPr>
            <a:cxnSpLocks/>
          </p:cNvCxnSpPr>
          <p:nvPr/>
        </p:nvCxnSpPr>
        <p:spPr>
          <a:xfrm>
            <a:off x="5423514" y="1981634"/>
            <a:ext cx="221703"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5" name="Conector recto 84">
            <a:extLst>
              <a:ext uri="{FF2B5EF4-FFF2-40B4-BE49-F238E27FC236}">
                <a16:creationId xmlns:a16="http://schemas.microsoft.com/office/drawing/2014/main" id="{55D68215-E5AF-C1A8-124C-AE4389EB9984}"/>
              </a:ext>
            </a:extLst>
          </p:cNvPr>
          <p:cNvCxnSpPr>
            <a:cxnSpLocks/>
          </p:cNvCxnSpPr>
          <p:nvPr/>
        </p:nvCxnSpPr>
        <p:spPr>
          <a:xfrm>
            <a:off x="2246151" y="1935453"/>
            <a:ext cx="0" cy="1502616"/>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92148FB1-0065-E377-AF61-D4EE2AA20D28}"/>
              </a:ext>
            </a:extLst>
          </p:cNvPr>
          <p:cNvCxnSpPr>
            <a:cxnSpLocks/>
          </p:cNvCxnSpPr>
          <p:nvPr/>
        </p:nvCxnSpPr>
        <p:spPr>
          <a:xfrm>
            <a:off x="2010296" y="1951021"/>
            <a:ext cx="227125" cy="0"/>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48A57ED4-8116-D0A0-810E-EB888C85532B}"/>
              </a:ext>
            </a:extLst>
          </p:cNvPr>
          <p:cNvCxnSpPr>
            <a:cxnSpLocks/>
          </p:cNvCxnSpPr>
          <p:nvPr/>
        </p:nvCxnSpPr>
        <p:spPr>
          <a:xfrm>
            <a:off x="2010295" y="2686760"/>
            <a:ext cx="227125" cy="0"/>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DB13F9CA-7CA8-3A46-DD22-07E651D1E196}"/>
              </a:ext>
            </a:extLst>
          </p:cNvPr>
          <p:cNvCxnSpPr>
            <a:cxnSpLocks/>
          </p:cNvCxnSpPr>
          <p:nvPr/>
        </p:nvCxnSpPr>
        <p:spPr>
          <a:xfrm>
            <a:off x="2010295" y="3438068"/>
            <a:ext cx="227125" cy="0"/>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BF3E0E76-F359-0060-1DD9-2EB3B115061D}"/>
              </a:ext>
            </a:extLst>
          </p:cNvPr>
          <p:cNvCxnSpPr>
            <a:cxnSpLocks/>
          </p:cNvCxnSpPr>
          <p:nvPr/>
        </p:nvCxnSpPr>
        <p:spPr>
          <a:xfrm>
            <a:off x="2263811" y="3195920"/>
            <a:ext cx="227125" cy="0"/>
          </a:xfrm>
          <a:prstGeom prst="line">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id="{3825227E-D849-D370-FD4C-8EA0FE01174A}"/>
              </a:ext>
            </a:extLst>
          </p:cNvPr>
          <p:cNvCxnSpPr>
            <a:cxnSpLocks/>
          </p:cNvCxnSpPr>
          <p:nvPr/>
        </p:nvCxnSpPr>
        <p:spPr>
          <a:xfrm>
            <a:off x="3849731" y="2137885"/>
            <a:ext cx="0" cy="933864"/>
          </a:xfrm>
          <a:prstGeom prst="line">
            <a:avLst/>
          </a:prstGeom>
          <a:ln w="15875">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1" name="Conector recto 90">
            <a:extLst>
              <a:ext uri="{FF2B5EF4-FFF2-40B4-BE49-F238E27FC236}">
                <a16:creationId xmlns:a16="http://schemas.microsoft.com/office/drawing/2014/main" id="{F750F653-7F0F-3DA0-7B24-BCAE7DBC95B4}"/>
              </a:ext>
            </a:extLst>
          </p:cNvPr>
          <p:cNvCxnSpPr>
            <a:cxnSpLocks/>
          </p:cNvCxnSpPr>
          <p:nvPr/>
        </p:nvCxnSpPr>
        <p:spPr>
          <a:xfrm flipH="1">
            <a:off x="3834835" y="3066878"/>
            <a:ext cx="14750" cy="1597764"/>
          </a:xfrm>
          <a:prstGeom prst="line">
            <a:avLst/>
          </a:prstGeom>
          <a:ln w="15875">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2" name="Conector recto 91">
            <a:extLst>
              <a:ext uri="{FF2B5EF4-FFF2-40B4-BE49-F238E27FC236}">
                <a16:creationId xmlns:a16="http://schemas.microsoft.com/office/drawing/2014/main" id="{74B00283-47A1-E0D2-A8FE-4358BE0CA8AD}"/>
              </a:ext>
            </a:extLst>
          </p:cNvPr>
          <p:cNvCxnSpPr>
            <a:cxnSpLocks/>
          </p:cNvCxnSpPr>
          <p:nvPr/>
        </p:nvCxnSpPr>
        <p:spPr>
          <a:xfrm>
            <a:off x="5673176" y="2627205"/>
            <a:ext cx="0" cy="894848"/>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8EA90768-A07F-1F2C-E875-D1C2F148F62E}"/>
              </a:ext>
            </a:extLst>
          </p:cNvPr>
          <p:cNvCxnSpPr>
            <a:cxnSpLocks/>
          </p:cNvCxnSpPr>
          <p:nvPr/>
        </p:nvCxnSpPr>
        <p:spPr>
          <a:xfrm>
            <a:off x="5423255" y="1482169"/>
            <a:ext cx="835" cy="506801"/>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94" name="CuadroTexto 93">
            <a:extLst>
              <a:ext uri="{FF2B5EF4-FFF2-40B4-BE49-F238E27FC236}">
                <a16:creationId xmlns:a16="http://schemas.microsoft.com/office/drawing/2014/main" id="{9E9527E8-3B4C-333D-E8BE-E0C2F436197C}"/>
              </a:ext>
            </a:extLst>
          </p:cNvPr>
          <p:cNvSpPr txBox="1"/>
          <p:nvPr/>
        </p:nvSpPr>
        <p:spPr>
          <a:xfrm>
            <a:off x="5668939" y="4625279"/>
            <a:ext cx="1855078" cy="261610"/>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Colágeno</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95" name="CuadroTexto 94">
            <a:extLst>
              <a:ext uri="{FF2B5EF4-FFF2-40B4-BE49-F238E27FC236}">
                <a16:creationId xmlns:a16="http://schemas.microsoft.com/office/drawing/2014/main" id="{695483C1-037A-88CB-7775-CCBF19437D7D}"/>
              </a:ext>
            </a:extLst>
          </p:cNvPr>
          <p:cNvSpPr txBox="1"/>
          <p:nvPr/>
        </p:nvSpPr>
        <p:spPr>
          <a:xfrm>
            <a:off x="3933116" y="2353793"/>
            <a:ext cx="1058725" cy="261610"/>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quimiocinas</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96" name="CuadroTexto 95">
            <a:extLst>
              <a:ext uri="{FF2B5EF4-FFF2-40B4-BE49-F238E27FC236}">
                <a16:creationId xmlns:a16="http://schemas.microsoft.com/office/drawing/2014/main" id="{F28A0F17-062C-79AE-6E1F-917CE9D942CA}"/>
              </a:ext>
            </a:extLst>
          </p:cNvPr>
          <p:cNvSpPr txBox="1"/>
          <p:nvPr/>
        </p:nvSpPr>
        <p:spPr>
          <a:xfrm>
            <a:off x="5644959" y="1269344"/>
            <a:ext cx="1872108" cy="430887"/>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Proteínas de barrera cutánea y lípidos</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97" name="CuadroTexto 96">
            <a:extLst>
              <a:ext uri="{FF2B5EF4-FFF2-40B4-BE49-F238E27FC236}">
                <a16:creationId xmlns:a16="http://schemas.microsoft.com/office/drawing/2014/main" id="{F27909B8-0A14-89FE-15D8-3B9085C0646E}"/>
              </a:ext>
            </a:extLst>
          </p:cNvPr>
          <p:cNvSpPr txBox="1"/>
          <p:nvPr/>
        </p:nvSpPr>
        <p:spPr>
          <a:xfrm>
            <a:off x="5661989" y="1856497"/>
            <a:ext cx="1855078" cy="261610"/>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r>
              <a:rPr kumimoji="0" lang="es-ES_tradnl" sz="1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Péptidos antimicrobianos</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98" name="CuadroTexto 97">
            <a:extLst>
              <a:ext uri="{FF2B5EF4-FFF2-40B4-BE49-F238E27FC236}">
                <a16:creationId xmlns:a16="http://schemas.microsoft.com/office/drawing/2014/main" id="{3A104918-15F7-2FBE-157D-607F0FB1734C}"/>
              </a:ext>
            </a:extLst>
          </p:cNvPr>
          <p:cNvSpPr txBox="1"/>
          <p:nvPr/>
        </p:nvSpPr>
        <p:spPr>
          <a:xfrm>
            <a:off x="4513034" y="2789102"/>
            <a:ext cx="1055693" cy="577081"/>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Reclutamiento de células inmunes</a:t>
            </a: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99" name="CuadroTexto 98">
            <a:extLst>
              <a:ext uri="{FF2B5EF4-FFF2-40B4-BE49-F238E27FC236}">
                <a16:creationId xmlns:a16="http://schemas.microsoft.com/office/drawing/2014/main" id="{021DDD53-ED90-AA9C-F7BF-07DF229EC818}"/>
              </a:ext>
            </a:extLst>
          </p:cNvPr>
          <p:cNvSpPr txBox="1"/>
          <p:nvPr/>
        </p:nvSpPr>
        <p:spPr>
          <a:xfrm>
            <a:off x="2350785" y="1455849"/>
            <a:ext cx="915320" cy="600164"/>
          </a:xfrm>
          <a:prstGeom prst="rect">
            <a:avLst/>
          </a:prstGeom>
          <a:solidFill>
            <a:srgbClr val="B3B3B3">
              <a:alpha val="38815"/>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Alarminas</a:t>
            </a:r>
            <a:r>
              <a:rPr kumimoji="0" lang="es-ES_tradnl" sz="11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a:t>
            </a: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(TSLP, IL33, IL25)</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00" name="Rectángulo 99">
            <a:extLst>
              <a:ext uri="{FF2B5EF4-FFF2-40B4-BE49-F238E27FC236}">
                <a16:creationId xmlns:a16="http://schemas.microsoft.com/office/drawing/2014/main" id="{B2115986-BFEF-45E5-60CD-828DB30AD76A}"/>
              </a:ext>
            </a:extLst>
          </p:cNvPr>
          <p:cNvSpPr/>
          <p:nvPr/>
        </p:nvSpPr>
        <p:spPr>
          <a:xfrm flipV="1">
            <a:off x="7851868" y="1751626"/>
            <a:ext cx="1831147" cy="547790"/>
          </a:xfrm>
          <a:prstGeom prst="rect">
            <a:avLst/>
          </a:prstGeom>
          <a:solidFill>
            <a:srgbClr val="B3B3B3">
              <a:alpha val="38815"/>
            </a:srgbClr>
          </a:solidFill>
          <a:ln w="368300" cap="flat" cmpd="sng">
            <a:noFill/>
            <a:prstDash val="solid"/>
            <a:extLst>
              <a:ext uri="{C807C97D-BFC1-408E-A445-0C87EB9F89A2}">
                <ask:lineSketchStyleProps xmlns:ask="http://schemas.microsoft.com/office/drawing/2018/sketchyshapes" sd="1219033472">
                  <a:custGeom>
                    <a:avLst/>
                    <a:gdLst>
                      <a:gd name="connsiteX0" fmla="*/ 0 w 3960000"/>
                      <a:gd name="connsiteY0" fmla="*/ 1980000 h 3960000"/>
                      <a:gd name="connsiteX1" fmla="*/ 1980000 w 3960000"/>
                      <a:gd name="connsiteY1" fmla="*/ 0 h 3960000"/>
                      <a:gd name="connsiteX2" fmla="*/ 3960000 w 3960000"/>
                      <a:gd name="connsiteY2" fmla="*/ 1980000 h 3960000"/>
                      <a:gd name="connsiteX3" fmla="*/ 1980000 w 3960000"/>
                      <a:gd name="connsiteY3" fmla="*/ 3960000 h 3960000"/>
                      <a:gd name="connsiteX4" fmla="*/ 0 w 3960000"/>
                      <a:gd name="connsiteY4" fmla="*/ 1980000 h 39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0000" h="3960000" fill="none" extrusionOk="0">
                        <a:moveTo>
                          <a:pt x="0" y="1980000"/>
                        </a:moveTo>
                        <a:cubicBezTo>
                          <a:pt x="260562" y="917386"/>
                          <a:pt x="944221" y="-118839"/>
                          <a:pt x="1980000" y="0"/>
                        </a:cubicBezTo>
                        <a:cubicBezTo>
                          <a:pt x="2897512" y="-26954"/>
                          <a:pt x="3856881" y="983562"/>
                          <a:pt x="3960000" y="1980000"/>
                        </a:cubicBezTo>
                        <a:cubicBezTo>
                          <a:pt x="3951996" y="2997194"/>
                          <a:pt x="2971267" y="4102107"/>
                          <a:pt x="1980000" y="3960000"/>
                        </a:cubicBezTo>
                        <a:cubicBezTo>
                          <a:pt x="1006604" y="4027253"/>
                          <a:pt x="251223" y="3133928"/>
                          <a:pt x="0" y="1980000"/>
                        </a:cubicBezTo>
                        <a:close/>
                      </a:path>
                      <a:path w="3960000" h="3960000" stroke="0" extrusionOk="0">
                        <a:moveTo>
                          <a:pt x="0" y="1980000"/>
                        </a:moveTo>
                        <a:cubicBezTo>
                          <a:pt x="-196803" y="765083"/>
                          <a:pt x="737036" y="56087"/>
                          <a:pt x="1980000" y="0"/>
                        </a:cubicBezTo>
                        <a:cubicBezTo>
                          <a:pt x="3318947" y="51667"/>
                          <a:pt x="3844770" y="890140"/>
                          <a:pt x="3960000" y="1980000"/>
                        </a:cubicBezTo>
                        <a:cubicBezTo>
                          <a:pt x="3918960" y="3113601"/>
                          <a:pt x="3044038" y="4122977"/>
                          <a:pt x="1980000" y="3960000"/>
                        </a:cubicBezTo>
                        <a:cubicBezTo>
                          <a:pt x="657736" y="3834851"/>
                          <a:pt x="220907" y="3179075"/>
                          <a:pt x="0" y="198000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1" name="CuadroTexto 100">
            <a:extLst>
              <a:ext uri="{FF2B5EF4-FFF2-40B4-BE49-F238E27FC236}">
                <a16:creationId xmlns:a16="http://schemas.microsoft.com/office/drawing/2014/main" id="{9F18DE47-31A3-7943-3542-AB4B3E0632B2}"/>
              </a:ext>
            </a:extLst>
          </p:cNvPr>
          <p:cNvSpPr txBox="1"/>
          <p:nvPr/>
        </p:nvSpPr>
        <p:spPr>
          <a:xfrm rot="16200000">
            <a:off x="-985478" y="3059031"/>
            <a:ext cx="3826150" cy="290454"/>
          </a:xfrm>
          <a:prstGeom prst="rect">
            <a:avLst/>
          </a:prstGeom>
          <a:solidFill>
            <a:srgbClr val="7A45B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algn="ctr">
              <a:defRPr>
                <a:gradFill>
                  <a:gsLst>
                    <a:gs pos="67898">
                      <a:schemeClr val="accent4"/>
                    </a:gs>
                    <a:gs pos="12000">
                      <a:schemeClr val="accent4"/>
                    </a:gs>
                    <a:gs pos="45000">
                      <a:schemeClr val="accent2"/>
                    </a:gs>
                    <a:gs pos="88000">
                      <a:schemeClr val="accent2"/>
                    </a:gs>
                  </a:gsLst>
                  <a:lin ang="0" scaled="1"/>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schemeClr val="bg1"/>
                </a:solidFill>
                <a:effectLst/>
                <a:uLnTx/>
                <a:uFillTx/>
                <a:latin typeface="Arial"/>
                <a:ea typeface="+mn-ea"/>
                <a:cs typeface="+mn-cs"/>
              </a:rPr>
              <a:t>Fuentes de IL-13</a:t>
            </a:r>
            <a:r>
              <a:rPr kumimoji="0" lang="es-ES_tradnl" sz="1400" b="1" i="0" u="none" strike="noStrike" kern="1200" cap="none" spc="0" normalizeH="0" baseline="30000" noProof="0">
                <a:ln>
                  <a:noFill/>
                </a:ln>
                <a:solidFill>
                  <a:schemeClr val="bg1"/>
                </a:solidFill>
                <a:effectLst/>
                <a:uLnTx/>
                <a:uFillTx/>
                <a:latin typeface="Arial"/>
                <a:ea typeface="+mn-ea"/>
                <a:cs typeface="+mn-cs"/>
              </a:rPr>
              <a:t>1</a:t>
            </a:r>
            <a:endParaRPr kumimoji="0" lang="es-ES" sz="1400" b="1" i="0" u="none" strike="noStrike" kern="1200" cap="none" spc="0" normalizeH="0" baseline="30000" noProof="0">
              <a:ln>
                <a:noFill/>
              </a:ln>
              <a:solidFill>
                <a:schemeClr val="bg1"/>
              </a:solidFill>
              <a:effectLst/>
              <a:uLnTx/>
              <a:uFillTx/>
              <a:latin typeface="Arial"/>
              <a:ea typeface="+mn-ea"/>
              <a:cs typeface="+mn-cs"/>
            </a:endParaRPr>
          </a:p>
        </p:txBody>
      </p:sp>
      <p:sp>
        <p:nvSpPr>
          <p:cNvPr id="102" name="CuadroTexto 101">
            <a:extLst>
              <a:ext uri="{FF2B5EF4-FFF2-40B4-BE49-F238E27FC236}">
                <a16:creationId xmlns:a16="http://schemas.microsoft.com/office/drawing/2014/main" id="{74E37713-A1FC-C4FF-58D3-933C2629346E}"/>
              </a:ext>
            </a:extLst>
          </p:cNvPr>
          <p:cNvSpPr txBox="1"/>
          <p:nvPr/>
        </p:nvSpPr>
        <p:spPr>
          <a:xfrm>
            <a:off x="3019503" y="1385543"/>
            <a:ext cx="17591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Feedback positivo</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03" name="CuadroTexto 102">
            <a:extLst>
              <a:ext uri="{FF2B5EF4-FFF2-40B4-BE49-F238E27FC236}">
                <a16:creationId xmlns:a16="http://schemas.microsoft.com/office/drawing/2014/main" id="{164832C2-FF5C-2D5C-0F23-029803BEAA01}"/>
              </a:ext>
            </a:extLst>
          </p:cNvPr>
          <p:cNvSpPr txBox="1"/>
          <p:nvPr/>
        </p:nvSpPr>
        <p:spPr>
          <a:xfrm>
            <a:off x="2996438" y="1715456"/>
            <a:ext cx="17591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“Piel en alarma</a:t>
            </a:r>
            <a:r>
              <a:rPr kumimoji="0" lang="es-ES_tradnl" sz="1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es-ES" sz="11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4" name="CuadroTexto 103">
            <a:extLst>
              <a:ext uri="{FF2B5EF4-FFF2-40B4-BE49-F238E27FC236}">
                <a16:creationId xmlns:a16="http://schemas.microsoft.com/office/drawing/2014/main" id="{84E72098-0791-A799-5983-EFB8424B0C3F}"/>
              </a:ext>
            </a:extLst>
          </p:cNvPr>
          <p:cNvSpPr txBox="1"/>
          <p:nvPr/>
        </p:nvSpPr>
        <p:spPr>
          <a:xfrm>
            <a:off x="5863813" y="2844956"/>
            <a:ext cx="85235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Eosinófilos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05" name="CuadroTexto 104">
            <a:extLst>
              <a:ext uri="{FF2B5EF4-FFF2-40B4-BE49-F238E27FC236}">
                <a16:creationId xmlns:a16="http://schemas.microsoft.com/office/drawing/2014/main" id="{E4C48521-29E6-FB29-38D4-AB533298D8CD}"/>
              </a:ext>
            </a:extLst>
          </p:cNvPr>
          <p:cNvSpPr txBox="1"/>
          <p:nvPr/>
        </p:nvSpPr>
        <p:spPr>
          <a:xfrm>
            <a:off x="4062511" y="4866111"/>
            <a:ext cx="175915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Fibroblastos</a:t>
            </a:r>
            <a:r>
              <a:rPr kumimoji="0" lang="es-ES_tradnl"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es-ES" sz="10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6" name="CuadroTexto 105">
            <a:extLst>
              <a:ext uri="{FF2B5EF4-FFF2-40B4-BE49-F238E27FC236}">
                <a16:creationId xmlns:a16="http://schemas.microsoft.com/office/drawing/2014/main" id="{7D3B4158-385D-1080-314C-28872881359E}"/>
              </a:ext>
            </a:extLst>
          </p:cNvPr>
          <p:cNvSpPr txBox="1"/>
          <p:nvPr/>
        </p:nvSpPr>
        <p:spPr>
          <a:xfrm>
            <a:off x="4079543" y="4179959"/>
            <a:ext cx="175915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Neurona sensorial </a:t>
            </a:r>
            <a:endParaRPr kumimoji="0" lang="es-ES" sz="1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07" name="CuadroTexto 106">
            <a:extLst>
              <a:ext uri="{FF2B5EF4-FFF2-40B4-BE49-F238E27FC236}">
                <a16:creationId xmlns:a16="http://schemas.microsoft.com/office/drawing/2014/main" id="{68FACD5E-2416-B0AE-2D8C-72FF750F1F5C}"/>
              </a:ext>
            </a:extLst>
          </p:cNvPr>
          <p:cNvSpPr txBox="1"/>
          <p:nvPr/>
        </p:nvSpPr>
        <p:spPr>
          <a:xfrm>
            <a:off x="4425180" y="2048312"/>
            <a:ext cx="103381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Queratinocitos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111" name="Picture 12" descr="Queratinocitos: características, funciones, tipos, cultivo">
            <a:extLst>
              <a:ext uri="{FF2B5EF4-FFF2-40B4-BE49-F238E27FC236}">
                <a16:creationId xmlns:a16="http://schemas.microsoft.com/office/drawing/2014/main" id="{E2C39F78-EDAD-9548-6DA2-913074892B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 t="46670" r="59117"/>
          <a:stretch/>
        </p:blipFill>
        <p:spPr bwMode="auto">
          <a:xfrm>
            <a:off x="4593506" y="1381303"/>
            <a:ext cx="621669" cy="574700"/>
          </a:xfrm>
          <a:prstGeom prst="rect">
            <a:avLst/>
          </a:prstGeom>
          <a:noFill/>
          <a:extLst>
            <a:ext uri="{909E8E84-426E-40DD-AFC4-6F175D3DCCD1}">
              <a14:hiddenFill xmlns:a14="http://schemas.microsoft.com/office/drawing/2010/main">
                <a:solidFill>
                  <a:srgbClr val="FFFFFF"/>
                </a:solidFill>
              </a14:hiddenFill>
            </a:ext>
          </a:extLst>
        </p:spPr>
      </p:pic>
      <p:sp>
        <p:nvSpPr>
          <p:cNvPr id="117" name="CuadroTexto 116">
            <a:extLst>
              <a:ext uri="{FF2B5EF4-FFF2-40B4-BE49-F238E27FC236}">
                <a16:creationId xmlns:a16="http://schemas.microsoft.com/office/drawing/2014/main" id="{D66BE86F-52BC-0BA3-5A3A-98D1F2B4D40E}"/>
              </a:ext>
            </a:extLst>
          </p:cNvPr>
          <p:cNvSpPr txBox="1"/>
          <p:nvPr/>
        </p:nvSpPr>
        <p:spPr>
          <a:xfrm>
            <a:off x="7827844" y="1793358"/>
            <a:ext cx="18415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Mayor susceptibilidad a infección por </a:t>
            </a:r>
            <a:r>
              <a:rPr kumimoji="0" lang="es-ES_tradnl" sz="1100" b="0" i="1"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S. </a:t>
            </a:r>
            <a:r>
              <a:rPr kumimoji="0" lang="es-ES_tradnl" sz="1100" b="0" i="1"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aureus</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18" name="CuadroTexto 117">
            <a:extLst>
              <a:ext uri="{FF2B5EF4-FFF2-40B4-BE49-F238E27FC236}">
                <a16:creationId xmlns:a16="http://schemas.microsoft.com/office/drawing/2014/main" id="{7B8E4669-6293-7987-A88C-2160D21BC109}"/>
              </a:ext>
            </a:extLst>
          </p:cNvPr>
          <p:cNvSpPr txBox="1"/>
          <p:nvPr/>
        </p:nvSpPr>
        <p:spPr>
          <a:xfrm>
            <a:off x="7845667" y="1259693"/>
            <a:ext cx="1825865" cy="430887"/>
          </a:xfrm>
          <a:prstGeom prst="rect">
            <a:avLst/>
          </a:prstGeom>
          <a:solidFill>
            <a:srgbClr val="B3B3B3">
              <a:alpha val="38815"/>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Pérdida </a:t>
            </a:r>
            <a:r>
              <a:rPr kumimoji="0" lang="es-ES_tradnl" sz="1100" b="0" i="0" u="none" strike="noStrike" kern="1200" cap="none" spc="0" normalizeH="0" baseline="0" noProof="0" err="1">
                <a:ln>
                  <a:noFill/>
                </a:ln>
                <a:solidFill>
                  <a:srgbClr val="22346A"/>
                </a:solidFill>
                <a:effectLst/>
                <a:uLnTx/>
                <a:uFillTx/>
                <a:latin typeface="Arial" panose="020B0604020202020204" pitchFamily="34" charset="0"/>
                <a:ea typeface="+mn-ea"/>
                <a:cs typeface="Arial" panose="020B0604020202020204" pitchFamily="34" charset="0"/>
              </a:rPr>
              <a:t>transepidérmica</a:t>
            </a:r>
            <a:r>
              <a:rPr kumimoji="0" lang="es-ES_tradnl"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de agua y piel más lábil</a:t>
            </a:r>
            <a:endParaRPr kumimoji="0" lang="es-ES" sz="11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19" name="CuadroTexto 118">
            <a:extLst>
              <a:ext uri="{FF2B5EF4-FFF2-40B4-BE49-F238E27FC236}">
                <a16:creationId xmlns:a16="http://schemas.microsoft.com/office/drawing/2014/main" id="{D3B0671A-1836-4340-5DD7-CEF34B66DE59}"/>
              </a:ext>
            </a:extLst>
          </p:cNvPr>
          <p:cNvSpPr txBox="1"/>
          <p:nvPr/>
        </p:nvSpPr>
        <p:spPr>
          <a:xfrm>
            <a:off x="7818486" y="4429877"/>
            <a:ext cx="1880228" cy="646331"/>
          </a:xfrm>
          <a:prstGeom prst="rect">
            <a:avLst/>
          </a:prstGeom>
          <a:solidFill>
            <a:srgbClr val="B3B3B3">
              <a:alpha val="38815"/>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Remodelación tisular, engrosamiento de la dermis y fibrosis  </a:t>
            </a:r>
            <a:endParaRPr kumimoji="0" lang="es-ES" sz="12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p:txBody>
      </p:sp>
      <p:sp>
        <p:nvSpPr>
          <p:cNvPr id="120" name="CuadroTexto 119">
            <a:extLst>
              <a:ext uri="{FF2B5EF4-FFF2-40B4-BE49-F238E27FC236}">
                <a16:creationId xmlns:a16="http://schemas.microsoft.com/office/drawing/2014/main" id="{049507FC-88BC-C754-0A85-34983F6ECF9D}"/>
              </a:ext>
            </a:extLst>
          </p:cNvPr>
          <p:cNvSpPr txBox="1"/>
          <p:nvPr/>
        </p:nvSpPr>
        <p:spPr>
          <a:xfrm>
            <a:off x="6724918" y="3695157"/>
            <a:ext cx="175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Producción </a:t>
            </a:r>
            <a:b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b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 citoquinas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1" name="CuadroTexto 120">
            <a:extLst>
              <a:ext uri="{FF2B5EF4-FFF2-40B4-BE49-F238E27FC236}">
                <a16:creationId xmlns:a16="http://schemas.microsoft.com/office/drawing/2014/main" id="{8C87233C-1F41-52CB-0380-114BB8602671}"/>
              </a:ext>
            </a:extLst>
          </p:cNvPr>
          <p:cNvSpPr txBox="1"/>
          <p:nvPr/>
        </p:nvSpPr>
        <p:spPr>
          <a:xfrm>
            <a:off x="6037451" y="3758847"/>
            <a:ext cx="5590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Th2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2" name="CuadroTexto 121">
            <a:extLst>
              <a:ext uri="{FF2B5EF4-FFF2-40B4-BE49-F238E27FC236}">
                <a16:creationId xmlns:a16="http://schemas.microsoft.com/office/drawing/2014/main" id="{73F50EDE-33A6-8BE8-5F1B-DC4F95FF80A4}"/>
              </a:ext>
            </a:extLst>
          </p:cNvPr>
          <p:cNvSpPr txBox="1"/>
          <p:nvPr/>
        </p:nvSpPr>
        <p:spPr>
          <a:xfrm>
            <a:off x="1258996" y="2930559"/>
            <a:ext cx="8529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Th2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3" name="CuadroTexto 122">
            <a:extLst>
              <a:ext uri="{FF2B5EF4-FFF2-40B4-BE49-F238E27FC236}">
                <a16:creationId xmlns:a16="http://schemas.microsoft.com/office/drawing/2014/main" id="{F2AB813D-0F8E-90B1-8D54-BC989EBFC6E0}"/>
              </a:ext>
            </a:extLst>
          </p:cNvPr>
          <p:cNvSpPr txBox="1"/>
          <p:nvPr/>
        </p:nvSpPr>
        <p:spPr>
          <a:xfrm>
            <a:off x="1111742" y="2124189"/>
            <a:ext cx="111066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Células ILC2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4" name="CuadroTexto 123">
            <a:extLst>
              <a:ext uri="{FF2B5EF4-FFF2-40B4-BE49-F238E27FC236}">
                <a16:creationId xmlns:a16="http://schemas.microsoft.com/office/drawing/2014/main" id="{FFE61C48-6B48-82FC-A787-02A0D789F1DE}"/>
              </a:ext>
            </a:extLst>
          </p:cNvPr>
          <p:cNvSpPr txBox="1"/>
          <p:nvPr/>
        </p:nvSpPr>
        <p:spPr>
          <a:xfrm>
            <a:off x="942832" y="4674921"/>
            <a:ext cx="1465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Basófilos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IgE dependientes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5" name="CuadroTexto 124">
            <a:extLst>
              <a:ext uri="{FF2B5EF4-FFF2-40B4-BE49-F238E27FC236}">
                <a16:creationId xmlns:a16="http://schemas.microsoft.com/office/drawing/2014/main" id="{CC885DA3-3F4A-5940-0873-D59449F798A5}"/>
              </a:ext>
            </a:extLst>
          </p:cNvPr>
          <p:cNvSpPr txBox="1"/>
          <p:nvPr/>
        </p:nvSpPr>
        <p:spPr>
          <a:xfrm>
            <a:off x="790036" y="3657753"/>
            <a:ext cx="17591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Mastocitos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IgE dependientes </a:t>
            </a:r>
            <a:endParaRPr kumimoji="0" lang="es-ES" sz="1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126" name="Rectángulo: esquinas diagonales redondeadas 125">
            <a:extLst>
              <a:ext uri="{FF2B5EF4-FFF2-40B4-BE49-F238E27FC236}">
                <a16:creationId xmlns:a16="http://schemas.microsoft.com/office/drawing/2014/main" id="{7C3C5DBD-4496-17DE-A7BC-A145E620BF32}"/>
              </a:ext>
            </a:extLst>
          </p:cNvPr>
          <p:cNvSpPr/>
          <p:nvPr/>
        </p:nvSpPr>
        <p:spPr>
          <a:xfrm rot="10800000" flipV="1">
            <a:off x="9731940" y="3831451"/>
            <a:ext cx="1485305" cy="547790"/>
          </a:xfrm>
          <a:prstGeom prst="rect">
            <a:avLst/>
          </a:prstGeom>
          <a:solidFill>
            <a:srgbClr val="22346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Picor</a:t>
            </a:r>
            <a:endParaRPr kumimoji="0" lang="es-ES" sz="1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cxnSp>
        <p:nvCxnSpPr>
          <p:cNvPr id="127" name="Conector recto 126">
            <a:extLst>
              <a:ext uri="{FF2B5EF4-FFF2-40B4-BE49-F238E27FC236}">
                <a16:creationId xmlns:a16="http://schemas.microsoft.com/office/drawing/2014/main" id="{C4512DBB-22D0-FFBB-636A-9555FA0244D9}"/>
              </a:ext>
            </a:extLst>
          </p:cNvPr>
          <p:cNvCxnSpPr>
            <a:cxnSpLocks/>
          </p:cNvCxnSpPr>
          <p:nvPr/>
        </p:nvCxnSpPr>
        <p:spPr>
          <a:xfrm flipH="1">
            <a:off x="3298257" y="1692413"/>
            <a:ext cx="1043085" cy="0"/>
          </a:xfrm>
          <a:prstGeom prst="line">
            <a:avLst/>
          </a:prstGeom>
          <a:ln w="127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8" name="Conector recto 127">
            <a:extLst>
              <a:ext uri="{FF2B5EF4-FFF2-40B4-BE49-F238E27FC236}">
                <a16:creationId xmlns:a16="http://schemas.microsoft.com/office/drawing/2014/main" id="{A0D95A14-58F9-B995-7DA5-D2EEAE235677}"/>
              </a:ext>
            </a:extLst>
          </p:cNvPr>
          <p:cNvCxnSpPr>
            <a:stCxn id="111" idx="3"/>
            <a:endCxn id="111" idx="3"/>
          </p:cNvCxnSpPr>
          <p:nvPr/>
        </p:nvCxnSpPr>
        <p:spPr>
          <a:xfrm>
            <a:off x="5215175" y="1668653"/>
            <a:ext cx="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E7D75C99-C74C-9880-9247-758679106161}"/>
              </a:ext>
            </a:extLst>
          </p:cNvPr>
          <p:cNvCxnSpPr>
            <a:cxnSpLocks/>
          </p:cNvCxnSpPr>
          <p:nvPr/>
        </p:nvCxnSpPr>
        <p:spPr>
          <a:xfrm>
            <a:off x="5319181" y="1733952"/>
            <a:ext cx="110851" cy="0"/>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130" name="Conector recto 129">
            <a:extLst>
              <a:ext uri="{FF2B5EF4-FFF2-40B4-BE49-F238E27FC236}">
                <a16:creationId xmlns:a16="http://schemas.microsoft.com/office/drawing/2014/main" id="{D4FB939E-C8C9-571A-D04B-1E53B5B03A84}"/>
              </a:ext>
            </a:extLst>
          </p:cNvPr>
          <p:cNvCxnSpPr>
            <a:cxnSpLocks/>
          </p:cNvCxnSpPr>
          <p:nvPr/>
        </p:nvCxnSpPr>
        <p:spPr>
          <a:xfrm>
            <a:off x="5569874" y="3076507"/>
            <a:ext cx="110851" cy="0"/>
          </a:xfrm>
          <a:prstGeom prst="line">
            <a:avLst/>
          </a:prstGeom>
          <a:ln w="25400">
            <a:solidFill>
              <a:srgbClr val="002060"/>
            </a:solidFill>
            <a:tailEnd type="none"/>
          </a:ln>
        </p:spPr>
        <p:style>
          <a:lnRef idx="1">
            <a:schemeClr val="accent1"/>
          </a:lnRef>
          <a:fillRef idx="0">
            <a:schemeClr val="accent1"/>
          </a:fillRef>
          <a:effectRef idx="0">
            <a:schemeClr val="accent1"/>
          </a:effectRef>
          <a:fontRef idx="minor">
            <a:schemeClr val="tx1"/>
          </a:fontRef>
        </p:style>
      </p:cxnSp>
      <p:sp>
        <p:nvSpPr>
          <p:cNvPr id="131" name="Marcador de pie de página 6">
            <a:extLst>
              <a:ext uri="{FF2B5EF4-FFF2-40B4-BE49-F238E27FC236}">
                <a16:creationId xmlns:a16="http://schemas.microsoft.com/office/drawing/2014/main" id="{72463297-4124-3345-7B0D-3AB647DE7FB3}"/>
              </a:ext>
            </a:extLst>
          </p:cNvPr>
          <p:cNvSpPr txBox="1">
            <a:spLocks/>
          </p:cNvSpPr>
          <p:nvPr/>
        </p:nvSpPr>
        <p:spPr>
          <a:xfrm>
            <a:off x="653941" y="5343812"/>
            <a:ext cx="10782518" cy="238902"/>
          </a:xfrm>
          <a:prstGeom prst="rect">
            <a:avLst/>
          </a:prstGeom>
        </p:spPr>
        <p:txBody>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Font typeface="Arial" panose="020B0604020202020204" pitchFamily="34" charset="0"/>
              <a:buNone/>
              <a:defRPr/>
            </a:pPr>
            <a:r>
              <a:rPr lang="es-ES" sz="600">
                <a:solidFill>
                  <a:prstClr val="white">
                    <a:lumMod val="65000"/>
                  </a:prstClr>
                </a:solidFill>
                <a:latin typeface="Arial" panose="020B0604020202020204" pitchFamily="34" charset="0"/>
                <a:cs typeface="Arial" panose="020B0604020202020204" pitchFamily="34" charset="0"/>
              </a:rPr>
              <a:t>Figura traducida de Bieber T. 2020 </a:t>
            </a:r>
            <a:r>
              <a:rPr lang="es-ES" sz="600" baseline="30000">
                <a:solidFill>
                  <a:prstClr val="white">
                    <a:lumMod val="65000"/>
                  </a:prstClr>
                </a:solidFill>
                <a:latin typeface="Arial" panose="020B0604020202020204" pitchFamily="34" charset="0"/>
                <a:cs typeface="Arial" panose="020B0604020202020204" pitchFamily="34" charset="0"/>
              </a:rPr>
              <a:t>1</a:t>
            </a:r>
            <a:r>
              <a:rPr lang="es-ES" sz="600">
                <a:solidFill>
                  <a:prstClr val="white">
                    <a:lumMod val="65000"/>
                  </a:prstClr>
                </a:solidFill>
                <a:latin typeface="Arial" panose="020B0604020202020204" pitchFamily="34" charset="0"/>
                <a:cs typeface="Arial" panose="020B0604020202020204" pitchFamily="34" charset="0"/>
              </a:rPr>
              <a:t> Fuentes e impacto de la IL-13 en la piel. A diferencia de la IL-4 y en línea con el concepto de que la IL-13 es la citoquina T2 dominante en la periferia, la IL-13 está </a:t>
            </a:r>
            <a:r>
              <a:rPr lang="es-ES" sz="600" err="1">
                <a:solidFill>
                  <a:prstClr val="white">
                    <a:lumMod val="65000"/>
                  </a:prstClr>
                </a:solidFill>
                <a:latin typeface="Arial" panose="020B0604020202020204" pitchFamily="34" charset="0"/>
                <a:cs typeface="Arial" panose="020B0604020202020204" pitchFamily="34" charset="0"/>
              </a:rPr>
              <a:t>sobreexpresada</a:t>
            </a:r>
            <a:r>
              <a:rPr lang="es-ES" sz="600">
                <a:solidFill>
                  <a:prstClr val="white">
                    <a:lumMod val="65000"/>
                  </a:prstClr>
                </a:solidFill>
                <a:latin typeface="Arial" panose="020B0604020202020204" pitchFamily="34" charset="0"/>
                <a:cs typeface="Arial" panose="020B0604020202020204" pitchFamily="34" charset="0"/>
              </a:rPr>
              <a:t> por diferentes tipos de células en la piel con dermatitis atópica. Allí, esta citoquina T2 tiene un amplio impacto, incluida la disminución de la función barrera, induciendo prurito y afectando el microbioma. DA: dermatitis atópica; IgE: inmunoglobulina E; IL: </a:t>
            </a:r>
            <a:r>
              <a:rPr lang="es-ES" sz="600" err="1">
                <a:solidFill>
                  <a:prstClr val="white">
                    <a:lumMod val="65000"/>
                  </a:prstClr>
                </a:solidFill>
                <a:latin typeface="Arial" panose="020B0604020202020204" pitchFamily="34" charset="0"/>
                <a:cs typeface="Arial" panose="020B0604020202020204" pitchFamily="34" charset="0"/>
              </a:rPr>
              <a:t>interleuquina</a:t>
            </a:r>
            <a:r>
              <a:rPr lang="es-ES" sz="600">
                <a:solidFill>
                  <a:prstClr val="white">
                    <a:lumMod val="65000"/>
                  </a:prstClr>
                </a:solidFill>
                <a:latin typeface="Arial" panose="020B0604020202020204" pitchFamily="34" charset="0"/>
                <a:cs typeface="Arial" panose="020B0604020202020204" pitchFamily="34" charset="0"/>
              </a:rPr>
              <a:t>; ILC: célula linfoide innata; Th, célula T colaboradora; TSLP: </a:t>
            </a:r>
            <a:r>
              <a:rPr lang="es-ES" sz="600" err="1">
                <a:solidFill>
                  <a:prstClr val="white">
                    <a:lumMod val="65000"/>
                  </a:prstClr>
                </a:solidFill>
                <a:latin typeface="Arial" panose="020B0604020202020204" pitchFamily="34" charset="0"/>
                <a:cs typeface="Arial" panose="020B0604020202020204" pitchFamily="34" charset="0"/>
              </a:rPr>
              <a:t>linfopoyetina</a:t>
            </a:r>
            <a:r>
              <a:rPr lang="es-ES" sz="600">
                <a:solidFill>
                  <a:prstClr val="white">
                    <a:lumMod val="65000"/>
                  </a:prstClr>
                </a:solidFill>
                <a:latin typeface="Arial" panose="020B0604020202020204" pitchFamily="34" charset="0"/>
                <a:cs typeface="Arial" panose="020B0604020202020204" pitchFamily="34" charset="0"/>
              </a:rPr>
              <a:t> del estroma tímico.</a:t>
            </a:r>
          </a:p>
        </p:txBody>
      </p:sp>
      <p:sp>
        <p:nvSpPr>
          <p:cNvPr id="132" name="CuadroTexto 131">
            <a:extLst>
              <a:ext uri="{FF2B5EF4-FFF2-40B4-BE49-F238E27FC236}">
                <a16:creationId xmlns:a16="http://schemas.microsoft.com/office/drawing/2014/main" id="{CFBC8864-7C92-AED2-CA2D-DCC3054D2146}"/>
              </a:ext>
            </a:extLst>
          </p:cNvPr>
          <p:cNvSpPr txBox="1"/>
          <p:nvPr/>
        </p:nvSpPr>
        <p:spPr>
          <a:xfrm>
            <a:off x="729828" y="5680174"/>
            <a:ext cx="10487424"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n-ea"/>
                <a:cs typeface="+mn-cs"/>
              </a:rPr>
              <a:t>La evidencia apoya la hipótesis que el antagonismo selectivo de IL-13 es suficiente para controlar la DA.</a:t>
            </a:r>
            <a:r>
              <a:rPr kumimoji="0" lang="es-ES" sz="1400" b="1" i="0" u="none" strike="noStrike" kern="1200" cap="none" spc="20" normalizeH="0" baseline="30000" noProof="0">
                <a:ln>
                  <a:noFill/>
                </a:ln>
                <a:solidFill>
                  <a:srgbClr val="22346A"/>
                </a:solidFill>
                <a:effectLst/>
                <a:uLnTx/>
                <a:uFillTx/>
                <a:latin typeface="Arial"/>
                <a:ea typeface="+mn-ea"/>
                <a:cs typeface="+mn-cs"/>
              </a:rPr>
              <a:t>4</a:t>
            </a:r>
          </a:p>
        </p:txBody>
      </p:sp>
      <p:sp>
        <p:nvSpPr>
          <p:cNvPr id="2" name="Marcador de pie de página 76">
            <a:extLst>
              <a:ext uri="{FF2B5EF4-FFF2-40B4-BE49-F238E27FC236}">
                <a16:creationId xmlns:a16="http://schemas.microsoft.com/office/drawing/2014/main" id="{EA5D963B-66A6-166A-55B0-4A5311A0160F}"/>
              </a:ext>
            </a:extLst>
          </p:cNvPr>
          <p:cNvSpPr txBox="1">
            <a:spLocks/>
          </p:cNvSpPr>
          <p:nvPr/>
        </p:nvSpPr>
        <p:spPr>
          <a:xfrm>
            <a:off x="1441342" y="6118849"/>
            <a:ext cx="9074258" cy="507982"/>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sz="700">
                <a:solidFill>
                  <a:srgbClr val="A6A6A6"/>
                </a:solidFill>
                <a:latin typeface="Arial" panose="020B0604020202020204" pitchFamily="34" charset="0"/>
                <a:cs typeface="Arial" panose="020B0604020202020204" pitchFamily="34" charset="0"/>
              </a:rPr>
              <a:t>1. Bieber T. Interleukin-13: Targeting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underestimated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cytokine</a:t>
            </a:r>
            <a:r>
              <a:rPr lang="es-ES" sz="700">
                <a:solidFill>
                  <a:srgbClr val="A6A6A6"/>
                </a:solidFill>
                <a:latin typeface="Arial" panose="020B0604020202020204" pitchFamily="34" charset="0"/>
                <a:cs typeface="Arial" panose="020B0604020202020204" pitchFamily="34" charset="0"/>
              </a:rPr>
              <a:t> in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Allergy</a:t>
            </a:r>
            <a:r>
              <a:rPr lang="es-ES" sz="700">
                <a:solidFill>
                  <a:srgbClr val="A6A6A6"/>
                </a:solidFill>
                <a:latin typeface="Arial" panose="020B0604020202020204" pitchFamily="34" charset="0"/>
                <a:cs typeface="Arial" panose="020B0604020202020204" pitchFamily="34" charset="0"/>
              </a:rPr>
              <a:t>. 2020;75(1):54-62.  2. </a:t>
            </a:r>
            <a:r>
              <a:rPr lang="es-ES" sz="700" err="1">
                <a:solidFill>
                  <a:srgbClr val="A6A6A6"/>
                </a:solidFill>
                <a:latin typeface="Arial" panose="020B0604020202020204" pitchFamily="34" charset="0"/>
                <a:cs typeface="Arial" panose="020B0604020202020204" pitchFamily="34" charset="0"/>
              </a:rPr>
              <a:t>Tsoi</a:t>
            </a:r>
            <a:r>
              <a:rPr lang="es-ES" sz="700">
                <a:solidFill>
                  <a:srgbClr val="A6A6A6"/>
                </a:solidFill>
                <a:latin typeface="Arial" panose="020B0604020202020204" pitchFamily="34" charset="0"/>
                <a:cs typeface="Arial" panose="020B0604020202020204" pitchFamily="34" charset="0"/>
              </a:rPr>
              <a:t> LC, Rodriguez E, </a:t>
            </a:r>
            <a:r>
              <a:rPr lang="es-ES" sz="700" err="1">
                <a:solidFill>
                  <a:srgbClr val="A6A6A6"/>
                </a:solidFill>
                <a:latin typeface="Arial" panose="020B0604020202020204" pitchFamily="34" charset="0"/>
                <a:cs typeface="Arial" panose="020B0604020202020204" pitchFamily="34" charset="0"/>
              </a:rPr>
              <a:t>Degenhardt</a:t>
            </a:r>
            <a:r>
              <a:rPr lang="es-ES" sz="700">
                <a:solidFill>
                  <a:srgbClr val="A6A6A6"/>
                </a:solidFill>
                <a:latin typeface="Arial" panose="020B0604020202020204" pitchFamily="34" charset="0"/>
                <a:cs typeface="Arial" panose="020B0604020202020204" pitchFamily="34" charset="0"/>
              </a:rPr>
              <a:t> F, et al.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Is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IL-13-Dominant </a:t>
            </a:r>
            <a:r>
              <a:rPr lang="es-ES" sz="700" err="1">
                <a:solidFill>
                  <a:srgbClr val="A6A6A6"/>
                </a:solidFill>
                <a:latin typeface="Arial" panose="020B0604020202020204" pitchFamily="34" charset="0"/>
                <a:cs typeface="Arial" panose="020B0604020202020204" pitchFamily="34" charset="0"/>
              </a:rPr>
              <a:t>Disease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with</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Greater</a:t>
            </a:r>
            <a:r>
              <a:rPr lang="es-ES" sz="700">
                <a:solidFill>
                  <a:srgbClr val="A6A6A6"/>
                </a:solidFill>
                <a:latin typeface="Arial" panose="020B0604020202020204" pitchFamily="34" charset="0"/>
                <a:cs typeface="Arial" panose="020B0604020202020204" pitchFamily="34" charset="0"/>
              </a:rPr>
              <a:t> Molecular </a:t>
            </a:r>
            <a:r>
              <a:rPr lang="es-ES" sz="700" err="1">
                <a:solidFill>
                  <a:srgbClr val="A6A6A6"/>
                </a:solidFill>
                <a:latin typeface="Arial" panose="020B0604020202020204" pitchFamily="34" charset="0"/>
                <a:cs typeface="Arial" panose="020B0604020202020204" pitchFamily="34" charset="0"/>
              </a:rPr>
              <a:t>Heterogeneity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Compared</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 Psoriasis. J </a:t>
            </a:r>
            <a:r>
              <a:rPr lang="es-ES" sz="700" err="1">
                <a:solidFill>
                  <a:srgbClr val="A6A6A6"/>
                </a:solidFill>
                <a:latin typeface="Arial" panose="020B0604020202020204" pitchFamily="34" charset="0"/>
                <a:cs typeface="Arial" panose="020B0604020202020204" pitchFamily="34" charset="0"/>
              </a:rPr>
              <a:t>Invest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2019;139(7):1480-1489. 3. Pavel AB, Zhou L, Diaz A, et al. The </a:t>
            </a:r>
            <a:r>
              <a:rPr lang="es-ES" sz="700" err="1">
                <a:solidFill>
                  <a:srgbClr val="A6A6A6"/>
                </a:solidFill>
                <a:latin typeface="Arial" panose="020B0604020202020204" pitchFamily="34" charset="0"/>
                <a:cs typeface="Arial" panose="020B0604020202020204" pitchFamily="34" charset="0"/>
              </a:rPr>
              <a:t>proteomic</a:t>
            </a:r>
            <a:r>
              <a:rPr lang="es-ES" sz="700">
                <a:solidFill>
                  <a:srgbClr val="A6A6A6"/>
                </a:solidFill>
                <a:latin typeface="Arial" panose="020B0604020202020204" pitchFamily="34" charset="0"/>
                <a:cs typeface="Arial" panose="020B0604020202020204" pitchFamily="34" charset="0"/>
              </a:rPr>
              <a:t> skin </a:t>
            </a:r>
            <a:r>
              <a:rPr lang="es-ES" sz="700" err="1">
                <a:solidFill>
                  <a:srgbClr val="A6A6A6"/>
                </a:solidFill>
                <a:latin typeface="Arial" panose="020B0604020202020204" pitchFamily="34" charset="0"/>
                <a:cs typeface="Arial" panose="020B0604020202020204" pitchFamily="34" charset="0"/>
              </a:rPr>
              <a:t>profile</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moderate</a:t>
            </a:r>
            <a:r>
              <a:rPr lang="es-ES" sz="700">
                <a:solidFill>
                  <a:srgbClr val="A6A6A6"/>
                </a:solidFill>
                <a:latin typeface="Arial" panose="020B0604020202020204" pitchFamily="34" charset="0"/>
                <a:cs typeface="Arial" panose="020B0604020202020204" pitchFamily="34" charset="0"/>
              </a:rPr>
              <a:t>-</a:t>
            </a:r>
            <a:r>
              <a:rPr lang="es-ES" sz="700" err="1">
                <a:solidFill>
                  <a:srgbClr val="A6A6A6"/>
                </a:solidFill>
                <a:latin typeface="Arial" panose="020B0604020202020204" pitchFamily="34" charset="0"/>
                <a:cs typeface="Arial" panose="020B0604020202020204" pitchFamily="34" charset="0"/>
              </a:rPr>
              <a:t>to</a:t>
            </a:r>
            <a:r>
              <a:rPr lang="es-ES" sz="700">
                <a:solidFill>
                  <a:srgbClr val="A6A6A6"/>
                </a:solidFill>
                <a:latin typeface="Arial" panose="020B0604020202020204" pitchFamily="34" charset="0"/>
                <a:cs typeface="Arial" panose="020B0604020202020204" pitchFamily="34" charset="0"/>
              </a:rPr>
              <a:t>-severe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patients</a:t>
            </a:r>
            <a:r>
              <a:rPr lang="es-ES" sz="700">
                <a:solidFill>
                  <a:srgbClr val="A6A6A6"/>
                </a:solidFill>
                <a:latin typeface="Arial" panose="020B0604020202020204" pitchFamily="34" charset="0"/>
                <a:cs typeface="Arial" panose="020B0604020202020204" pitchFamily="34" charset="0"/>
              </a:rPr>
              <a:t> shows </a:t>
            </a:r>
            <a:r>
              <a:rPr lang="es-ES" sz="700" err="1">
                <a:solidFill>
                  <a:srgbClr val="A6A6A6"/>
                </a:solidFill>
                <a:latin typeface="Arial" panose="020B0604020202020204" pitchFamily="34" charset="0"/>
                <a:cs typeface="Arial" panose="020B0604020202020204" pitchFamily="34" charset="0"/>
              </a:rPr>
              <a:t>an</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inflammatory</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signature</a:t>
            </a:r>
            <a:r>
              <a:rPr lang="es-ES" sz="700">
                <a:solidFill>
                  <a:srgbClr val="A6A6A6"/>
                </a:solidFill>
                <a:latin typeface="Arial" panose="020B0604020202020204" pitchFamily="34" charset="0"/>
                <a:cs typeface="Arial" panose="020B0604020202020204" pitchFamily="34" charset="0"/>
              </a:rPr>
              <a:t>. J Am Acad </a:t>
            </a:r>
            <a:r>
              <a:rPr lang="es-ES" sz="700" err="1">
                <a:solidFill>
                  <a:srgbClr val="A6A6A6"/>
                </a:solidFill>
                <a:latin typeface="Arial" panose="020B0604020202020204" pitchFamily="34" charset="0"/>
                <a:cs typeface="Arial" panose="020B0604020202020204" pitchFamily="34" charset="0"/>
              </a:rPr>
              <a:t>Dermatol</a:t>
            </a:r>
            <a:r>
              <a:rPr lang="es-ES" sz="700">
                <a:solidFill>
                  <a:srgbClr val="A6A6A6"/>
                </a:solidFill>
                <a:latin typeface="Arial" panose="020B0604020202020204" pitchFamily="34" charset="0"/>
                <a:cs typeface="Arial" panose="020B0604020202020204" pitchFamily="34" charset="0"/>
              </a:rPr>
              <a:t>. 2020;82(3):690-699. 4. Gonçalves F, Freitas E, Torres T. Selective IL-13 </a:t>
            </a:r>
            <a:r>
              <a:rPr lang="es-ES" sz="700" err="1">
                <a:solidFill>
                  <a:srgbClr val="A6A6A6"/>
                </a:solidFill>
                <a:latin typeface="Arial" panose="020B0604020202020204" pitchFamily="34" charset="0"/>
                <a:cs typeface="Arial" panose="020B0604020202020204" pitchFamily="34" charset="0"/>
              </a:rPr>
              <a:t>inhibitors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for</a:t>
            </a:r>
            <a:r>
              <a:rPr lang="es-ES" sz="700">
                <a:solidFill>
                  <a:srgbClr val="A6A6A6"/>
                </a:solidFill>
                <a:latin typeface="Arial" panose="020B0604020202020204" pitchFamily="34" charset="0"/>
                <a:cs typeface="Arial" panose="020B0604020202020204" pitchFamily="34" charset="0"/>
              </a:rPr>
              <a:t> the </a:t>
            </a:r>
            <a:r>
              <a:rPr lang="es-ES" sz="700" err="1">
                <a:solidFill>
                  <a:srgbClr val="A6A6A6"/>
                </a:solidFill>
                <a:latin typeface="Arial" panose="020B0604020202020204" pitchFamily="34" charset="0"/>
                <a:cs typeface="Arial" panose="020B0604020202020204" pitchFamily="34" charset="0"/>
              </a:rPr>
              <a:t>treatment</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of</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atopic</a:t>
            </a:r>
            <a:r>
              <a:rPr lang="es-ES" sz="700">
                <a:solidFill>
                  <a:srgbClr val="A6A6A6"/>
                </a:solidFill>
                <a:latin typeface="Arial" panose="020B0604020202020204" pitchFamily="34" charset="0"/>
                <a:cs typeface="Arial" panose="020B0604020202020204" pitchFamily="34" charset="0"/>
              </a:rPr>
              <a:t> dermatitis. </a:t>
            </a:r>
            <a:r>
              <a:rPr lang="es-ES" sz="700" err="1">
                <a:solidFill>
                  <a:srgbClr val="A6A6A6"/>
                </a:solidFill>
                <a:latin typeface="Arial" panose="020B0604020202020204" pitchFamily="34" charset="0"/>
                <a:cs typeface="Arial" panose="020B0604020202020204" pitchFamily="34" charset="0"/>
              </a:rPr>
              <a:t>Drugs</a:t>
            </a:r>
            <a:r>
              <a:rPr lang="es-ES" sz="700">
                <a:solidFill>
                  <a:srgbClr val="A6A6A6"/>
                </a:solidFill>
                <a:latin typeface="Arial" panose="020B0604020202020204" pitchFamily="34" charset="0"/>
                <a:cs typeface="Arial" panose="020B0604020202020204" pitchFamily="34" charset="0"/>
              </a:rPr>
              <a:t> </a:t>
            </a:r>
            <a:r>
              <a:rPr lang="es-ES" sz="700" err="1">
                <a:solidFill>
                  <a:srgbClr val="A6A6A6"/>
                </a:solidFill>
                <a:latin typeface="Arial" panose="020B0604020202020204" pitchFamily="34" charset="0"/>
                <a:cs typeface="Arial" panose="020B0604020202020204" pitchFamily="34" charset="0"/>
              </a:rPr>
              <a:t>Context</a:t>
            </a:r>
            <a:r>
              <a:rPr lang="es-ES" sz="700">
                <a:solidFill>
                  <a:srgbClr val="A6A6A6"/>
                </a:solidFill>
                <a:latin typeface="Arial" panose="020B0604020202020204" pitchFamily="34" charset="0"/>
                <a:cs typeface="Arial" panose="020B0604020202020204" pitchFamily="34" charset="0"/>
              </a:rPr>
              <a:t>. 2021;10:2021-1-7</a:t>
            </a:r>
          </a:p>
        </p:txBody>
      </p:sp>
      <p:pic>
        <p:nvPicPr>
          <p:cNvPr id="4" name="object 3">
            <a:extLst>
              <a:ext uri="{FF2B5EF4-FFF2-40B4-BE49-F238E27FC236}">
                <a16:creationId xmlns:a16="http://schemas.microsoft.com/office/drawing/2014/main" id="{663BD6B6-58B5-5A59-BE1F-E0764DFEE0B2}"/>
              </a:ext>
            </a:extLst>
          </p:cNvPr>
          <p:cNvPicPr/>
          <p:nvPr/>
        </p:nvPicPr>
        <p:blipFill>
          <a:blip r:embed="rId5" cstate="print"/>
          <a:stretch>
            <a:fillRect/>
          </a:stretch>
        </p:blipFill>
        <p:spPr>
          <a:xfrm>
            <a:off x="1520797" y="1540180"/>
            <a:ext cx="345583" cy="376104"/>
          </a:xfrm>
          <a:prstGeom prst="rect">
            <a:avLst/>
          </a:prstGeom>
        </p:spPr>
      </p:pic>
      <p:pic>
        <p:nvPicPr>
          <p:cNvPr id="7" name="object 28">
            <a:extLst>
              <a:ext uri="{FF2B5EF4-FFF2-40B4-BE49-F238E27FC236}">
                <a16:creationId xmlns:a16="http://schemas.microsoft.com/office/drawing/2014/main" id="{A1B1E830-F3A4-DB58-8ACE-0D0D5445DDB6}"/>
              </a:ext>
            </a:extLst>
          </p:cNvPr>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300000"/>
                    </a14:imgEffect>
                    <a14:imgEffect>
                      <a14:brightnessContrast contrast="-20000"/>
                    </a14:imgEffect>
                  </a14:imgLayer>
                </a14:imgProps>
              </a:ext>
            </a:extLst>
          </a:blip>
          <a:stretch>
            <a:fillRect/>
          </a:stretch>
        </p:blipFill>
        <p:spPr>
          <a:xfrm>
            <a:off x="1483499" y="2494179"/>
            <a:ext cx="408758" cy="391787"/>
          </a:xfrm>
          <a:prstGeom prst="rect">
            <a:avLst/>
          </a:prstGeom>
        </p:spPr>
      </p:pic>
      <p:grpSp>
        <p:nvGrpSpPr>
          <p:cNvPr id="8" name="object 4">
            <a:extLst>
              <a:ext uri="{FF2B5EF4-FFF2-40B4-BE49-F238E27FC236}">
                <a16:creationId xmlns:a16="http://schemas.microsoft.com/office/drawing/2014/main" id="{0988A469-4C90-5284-954B-CFF9510021A2}"/>
              </a:ext>
            </a:extLst>
          </p:cNvPr>
          <p:cNvGrpSpPr/>
          <p:nvPr/>
        </p:nvGrpSpPr>
        <p:grpSpPr>
          <a:xfrm>
            <a:off x="1529861" y="3289989"/>
            <a:ext cx="280035" cy="354330"/>
            <a:chOff x="1773996" y="3575641"/>
            <a:chExt cx="280035" cy="354330"/>
          </a:xfrm>
        </p:grpSpPr>
        <p:sp>
          <p:nvSpPr>
            <p:cNvPr id="11" name="object 5">
              <a:extLst>
                <a:ext uri="{FF2B5EF4-FFF2-40B4-BE49-F238E27FC236}">
                  <a16:creationId xmlns:a16="http://schemas.microsoft.com/office/drawing/2014/main" id="{08D523BA-CBA8-62FE-6828-AB6E2CD85F9A}"/>
                </a:ext>
              </a:extLst>
            </p:cNvPr>
            <p:cNvSpPr/>
            <p:nvPr/>
          </p:nvSpPr>
          <p:spPr>
            <a:xfrm>
              <a:off x="1778854" y="3580499"/>
              <a:ext cx="270510" cy="344170"/>
            </a:xfrm>
            <a:custGeom>
              <a:avLst/>
              <a:gdLst/>
              <a:ahLst/>
              <a:cxnLst/>
              <a:rect l="l" t="t" r="r" b="b"/>
              <a:pathLst>
                <a:path w="270510" h="344170">
                  <a:moveTo>
                    <a:pt x="135128" y="0"/>
                  </a:moveTo>
                  <a:lnTo>
                    <a:pt x="92418" y="8772"/>
                  </a:lnTo>
                  <a:lnTo>
                    <a:pt x="55324" y="33198"/>
                  </a:lnTo>
                  <a:lnTo>
                    <a:pt x="26072" y="70445"/>
                  </a:lnTo>
                  <a:lnTo>
                    <a:pt x="6889" y="117677"/>
                  </a:lnTo>
                  <a:lnTo>
                    <a:pt x="0" y="172059"/>
                  </a:lnTo>
                  <a:lnTo>
                    <a:pt x="6889" y="226448"/>
                  </a:lnTo>
                  <a:lnTo>
                    <a:pt x="26072" y="273683"/>
                  </a:lnTo>
                  <a:lnTo>
                    <a:pt x="55324" y="310932"/>
                  </a:lnTo>
                  <a:lnTo>
                    <a:pt x="92418" y="335359"/>
                  </a:lnTo>
                  <a:lnTo>
                    <a:pt x="135128" y="344131"/>
                  </a:lnTo>
                  <a:lnTo>
                    <a:pt x="177837" y="335359"/>
                  </a:lnTo>
                  <a:lnTo>
                    <a:pt x="214931" y="310932"/>
                  </a:lnTo>
                  <a:lnTo>
                    <a:pt x="244183" y="273683"/>
                  </a:lnTo>
                  <a:lnTo>
                    <a:pt x="263366" y="226448"/>
                  </a:lnTo>
                  <a:lnTo>
                    <a:pt x="270256" y="172059"/>
                  </a:lnTo>
                  <a:lnTo>
                    <a:pt x="263366" y="117677"/>
                  </a:lnTo>
                  <a:lnTo>
                    <a:pt x="244183" y="70445"/>
                  </a:lnTo>
                  <a:lnTo>
                    <a:pt x="214931" y="33198"/>
                  </a:lnTo>
                  <a:lnTo>
                    <a:pt x="177837" y="8772"/>
                  </a:lnTo>
                  <a:lnTo>
                    <a:pt x="135128" y="0"/>
                  </a:lnTo>
                  <a:close/>
                </a:path>
              </a:pathLst>
            </a:custGeom>
            <a:solidFill>
              <a:srgbClr val="CAF5A8"/>
            </a:solidFill>
          </p:spPr>
          <p:txBody>
            <a:bodyPr wrap="square" lIns="0" tIns="0" rIns="0" bIns="0" rtlCol="0"/>
            <a:lstStyle/>
            <a:p>
              <a:endParaRPr/>
            </a:p>
          </p:txBody>
        </p:sp>
        <p:sp>
          <p:nvSpPr>
            <p:cNvPr id="12" name="object 6">
              <a:extLst>
                <a:ext uri="{FF2B5EF4-FFF2-40B4-BE49-F238E27FC236}">
                  <a16:creationId xmlns:a16="http://schemas.microsoft.com/office/drawing/2014/main" id="{C3915784-C0A4-4195-AC45-55B18C896FFD}"/>
                </a:ext>
              </a:extLst>
            </p:cNvPr>
            <p:cNvSpPr/>
            <p:nvPr/>
          </p:nvSpPr>
          <p:spPr>
            <a:xfrm>
              <a:off x="1778854" y="3580499"/>
              <a:ext cx="270510" cy="344170"/>
            </a:xfrm>
            <a:custGeom>
              <a:avLst/>
              <a:gdLst/>
              <a:ahLst/>
              <a:cxnLst/>
              <a:rect l="l" t="t" r="r" b="b"/>
              <a:pathLst>
                <a:path w="270510" h="344170">
                  <a:moveTo>
                    <a:pt x="135128" y="0"/>
                  </a:moveTo>
                  <a:lnTo>
                    <a:pt x="177837" y="8772"/>
                  </a:lnTo>
                  <a:lnTo>
                    <a:pt x="214931" y="33198"/>
                  </a:lnTo>
                  <a:lnTo>
                    <a:pt x="244183" y="70445"/>
                  </a:lnTo>
                  <a:lnTo>
                    <a:pt x="263366" y="117677"/>
                  </a:lnTo>
                  <a:lnTo>
                    <a:pt x="270256" y="172059"/>
                  </a:lnTo>
                  <a:lnTo>
                    <a:pt x="263366" y="226448"/>
                  </a:lnTo>
                  <a:lnTo>
                    <a:pt x="244183" y="273683"/>
                  </a:lnTo>
                  <a:lnTo>
                    <a:pt x="214931" y="310932"/>
                  </a:lnTo>
                  <a:lnTo>
                    <a:pt x="177837" y="335359"/>
                  </a:lnTo>
                  <a:lnTo>
                    <a:pt x="135128" y="344131"/>
                  </a:lnTo>
                  <a:lnTo>
                    <a:pt x="92418" y="335359"/>
                  </a:lnTo>
                  <a:lnTo>
                    <a:pt x="55324" y="310932"/>
                  </a:lnTo>
                  <a:lnTo>
                    <a:pt x="26072" y="273683"/>
                  </a:lnTo>
                  <a:lnTo>
                    <a:pt x="6889" y="226448"/>
                  </a:lnTo>
                  <a:lnTo>
                    <a:pt x="0" y="172059"/>
                  </a:lnTo>
                  <a:lnTo>
                    <a:pt x="6889" y="117677"/>
                  </a:lnTo>
                  <a:lnTo>
                    <a:pt x="26072" y="70445"/>
                  </a:lnTo>
                  <a:lnTo>
                    <a:pt x="55324" y="33198"/>
                  </a:lnTo>
                  <a:lnTo>
                    <a:pt x="92418" y="8772"/>
                  </a:lnTo>
                  <a:lnTo>
                    <a:pt x="135128" y="0"/>
                  </a:lnTo>
                  <a:close/>
                </a:path>
              </a:pathLst>
            </a:custGeom>
            <a:ln w="9715">
              <a:solidFill>
                <a:srgbClr val="22346A"/>
              </a:solidFill>
            </a:ln>
          </p:spPr>
          <p:txBody>
            <a:bodyPr wrap="square" lIns="0" tIns="0" rIns="0" bIns="0" rtlCol="0"/>
            <a:lstStyle/>
            <a:p>
              <a:endParaRPr/>
            </a:p>
          </p:txBody>
        </p:sp>
        <p:pic>
          <p:nvPicPr>
            <p:cNvPr id="13" name="object 7">
              <a:extLst>
                <a:ext uri="{FF2B5EF4-FFF2-40B4-BE49-F238E27FC236}">
                  <a16:creationId xmlns:a16="http://schemas.microsoft.com/office/drawing/2014/main" id="{F0E4E46D-3028-84CF-CF5E-B22A5629FBCD}"/>
                </a:ext>
              </a:extLst>
            </p:cNvPr>
            <p:cNvPicPr/>
            <p:nvPr/>
          </p:nvPicPr>
          <p:blipFill>
            <a:blip r:embed="rId8" cstate="print"/>
            <a:stretch>
              <a:fillRect/>
            </a:stretch>
          </p:blipFill>
          <p:spPr>
            <a:xfrm>
              <a:off x="1803157" y="3591192"/>
              <a:ext cx="234280" cy="311072"/>
            </a:xfrm>
            <a:prstGeom prst="rect">
              <a:avLst/>
            </a:prstGeom>
          </p:spPr>
        </p:pic>
      </p:grpSp>
      <p:pic>
        <p:nvPicPr>
          <p:cNvPr id="14" name="bg object 17">
            <a:extLst>
              <a:ext uri="{FF2B5EF4-FFF2-40B4-BE49-F238E27FC236}">
                <a16:creationId xmlns:a16="http://schemas.microsoft.com/office/drawing/2014/main" id="{D91F715F-C4E9-D183-5758-C577D16D3A14}"/>
              </a:ext>
            </a:extLst>
          </p:cNvPr>
          <p:cNvPicPr/>
          <p:nvPr/>
        </p:nvPicPr>
        <p:blipFill>
          <a:blip r:embed="rId9" cstate="print"/>
          <a:stretch>
            <a:fillRect/>
          </a:stretch>
        </p:blipFill>
        <p:spPr>
          <a:xfrm>
            <a:off x="1520619" y="4283820"/>
            <a:ext cx="345845" cy="376390"/>
          </a:xfrm>
          <a:prstGeom prst="rect">
            <a:avLst/>
          </a:prstGeom>
        </p:spPr>
      </p:pic>
      <p:pic>
        <p:nvPicPr>
          <p:cNvPr id="15" name="bg object 16">
            <a:extLst>
              <a:ext uri="{FF2B5EF4-FFF2-40B4-BE49-F238E27FC236}">
                <a16:creationId xmlns:a16="http://schemas.microsoft.com/office/drawing/2014/main" id="{DF90A892-377E-0448-21AD-8FCCC46BD02E}"/>
              </a:ext>
            </a:extLst>
          </p:cNvPr>
          <p:cNvPicPr/>
          <p:nvPr/>
        </p:nvPicPr>
        <p:blipFill>
          <a:blip r:embed="rId10" cstate="print"/>
          <a:stretch>
            <a:fillRect/>
          </a:stretch>
        </p:blipFill>
        <p:spPr>
          <a:xfrm>
            <a:off x="2891362" y="2518514"/>
            <a:ext cx="542625" cy="639532"/>
          </a:xfrm>
          <a:prstGeom prst="rect">
            <a:avLst/>
          </a:prstGeom>
        </p:spPr>
      </p:pic>
      <p:sp>
        <p:nvSpPr>
          <p:cNvPr id="16" name="CuadroTexto 15">
            <a:extLst>
              <a:ext uri="{FF2B5EF4-FFF2-40B4-BE49-F238E27FC236}">
                <a16:creationId xmlns:a16="http://schemas.microsoft.com/office/drawing/2014/main" id="{D4AB8A7B-6E64-EE61-F120-3218191ED6E7}"/>
              </a:ext>
            </a:extLst>
          </p:cNvPr>
          <p:cNvSpPr txBox="1"/>
          <p:nvPr/>
        </p:nvSpPr>
        <p:spPr>
          <a:xfrm>
            <a:off x="2917171" y="2722078"/>
            <a:ext cx="53518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IL-13</a:t>
            </a:r>
            <a:endParaRPr kumimoji="0" lang="es-ES" sz="11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17" name="Grupo 16">
            <a:extLst>
              <a:ext uri="{FF2B5EF4-FFF2-40B4-BE49-F238E27FC236}">
                <a16:creationId xmlns:a16="http://schemas.microsoft.com/office/drawing/2014/main" id="{80287D5E-0109-31D9-0AC1-75AD6142CEA6}"/>
              </a:ext>
            </a:extLst>
          </p:cNvPr>
          <p:cNvGrpSpPr/>
          <p:nvPr/>
        </p:nvGrpSpPr>
        <p:grpSpPr>
          <a:xfrm>
            <a:off x="4607352" y="4691137"/>
            <a:ext cx="616843" cy="160430"/>
            <a:chOff x="4693744" y="5055942"/>
            <a:chExt cx="616843" cy="160430"/>
          </a:xfrm>
        </p:grpSpPr>
        <p:sp>
          <p:nvSpPr>
            <p:cNvPr id="18" name="bg object 22">
              <a:extLst>
                <a:ext uri="{FF2B5EF4-FFF2-40B4-BE49-F238E27FC236}">
                  <a16:creationId xmlns:a16="http://schemas.microsoft.com/office/drawing/2014/main" id="{A4D22032-DBA0-B580-D337-C1E6162DC4AE}"/>
                </a:ext>
              </a:extLst>
            </p:cNvPr>
            <p:cNvSpPr/>
            <p:nvPr/>
          </p:nvSpPr>
          <p:spPr>
            <a:xfrm>
              <a:off x="4693744" y="5117947"/>
              <a:ext cx="308610" cy="98425"/>
            </a:xfrm>
            <a:custGeom>
              <a:avLst/>
              <a:gdLst/>
              <a:ahLst/>
              <a:cxnLst/>
              <a:rect l="l" t="t" r="r" b="b"/>
              <a:pathLst>
                <a:path w="308610" h="98425">
                  <a:moveTo>
                    <a:pt x="138152" y="0"/>
                  </a:moveTo>
                  <a:lnTo>
                    <a:pt x="102648" y="8118"/>
                  </a:lnTo>
                  <a:lnTo>
                    <a:pt x="58505" y="24781"/>
                  </a:lnTo>
                  <a:lnTo>
                    <a:pt x="0" y="50130"/>
                  </a:lnTo>
                  <a:lnTo>
                    <a:pt x="58411" y="73259"/>
                  </a:lnTo>
                  <a:lnTo>
                    <a:pt x="102333" y="89151"/>
                  </a:lnTo>
                  <a:lnTo>
                    <a:pt x="137584" y="97522"/>
                  </a:lnTo>
                  <a:lnTo>
                    <a:pt x="169981" y="98088"/>
                  </a:lnTo>
                  <a:lnTo>
                    <a:pt x="205343" y="90567"/>
                  </a:lnTo>
                  <a:lnTo>
                    <a:pt x="249486" y="74676"/>
                  </a:lnTo>
                  <a:lnTo>
                    <a:pt x="308229" y="50130"/>
                  </a:lnTo>
                  <a:lnTo>
                    <a:pt x="250054" y="25491"/>
                  </a:lnTo>
                  <a:lnTo>
                    <a:pt x="206132" y="8828"/>
                  </a:lnTo>
                  <a:lnTo>
                    <a:pt x="170739" y="283"/>
                  </a:lnTo>
                  <a:lnTo>
                    <a:pt x="138152" y="0"/>
                  </a:lnTo>
                  <a:close/>
                </a:path>
              </a:pathLst>
            </a:custGeom>
            <a:solidFill>
              <a:srgbClr val="ECD0E7"/>
            </a:solidFill>
          </p:spPr>
          <p:txBody>
            <a:bodyPr wrap="square" lIns="0" tIns="0" rIns="0" bIns="0" rtlCol="0"/>
            <a:lstStyle/>
            <a:p>
              <a:endParaRPr/>
            </a:p>
          </p:txBody>
        </p:sp>
        <p:sp>
          <p:nvSpPr>
            <p:cNvPr id="19" name="bg object 23">
              <a:extLst>
                <a:ext uri="{FF2B5EF4-FFF2-40B4-BE49-F238E27FC236}">
                  <a16:creationId xmlns:a16="http://schemas.microsoft.com/office/drawing/2014/main" id="{A848F395-DF96-8FFE-BE7E-1185B18B9C12}"/>
                </a:ext>
              </a:extLst>
            </p:cNvPr>
            <p:cNvSpPr/>
            <p:nvPr/>
          </p:nvSpPr>
          <p:spPr>
            <a:xfrm>
              <a:off x="4693744" y="5117947"/>
              <a:ext cx="308610" cy="98425"/>
            </a:xfrm>
            <a:custGeom>
              <a:avLst/>
              <a:gdLst/>
              <a:ahLst/>
              <a:cxnLst/>
              <a:rect l="l" t="t" r="r" b="b"/>
              <a:pathLst>
                <a:path w="308610" h="98425">
                  <a:moveTo>
                    <a:pt x="0" y="50130"/>
                  </a:moveTo>
                  <a:lnTo>
                    <a:pt x="58411" y="73259"/>
                  </a:lnTo>
                  <a:lnTo>
                    <a:pt x="102333" y="89151"/>
                  </a:lnTo>
                  <a:lnTo>
                    <a:pt x="137584" y="97522"/>
                  </a:lnTo>
                  <a:lnTo>
                    <a:pt x="169981" y="98088"/>
                  </a:lnTo>
                  <a:lnTo>
                    <a:pt x="205343" y="90567"/>
                  </a:lnTo>
                  <a:lnTo>
                    <a:pt x="249486" y="74676"/>
                  </a:lnTo>
                  <a:lnTo>
                    <a:pt x="308229" y="50130"/>
                  </a:lnTo>
                  <a:lnTo>
                    <a:pt x="250054" y="25491"/>
                  </a:lnTo>
                  <a:lnTo>
                    <a:pt x="206132" y="8828"/>
                  </a:lnTo>
                  <a:lnTo>
                    <a:pt x="170739" y="283"/>
                  </a:lnTo>
                  <a:lnTo>
                    <a:pt x="138152" y="0"/>
                  </a:lnTo>
                  <a:lnTo>
                    <a:pt x="102648" y="8118"/>
                  </a:lnTo>
                  <a:lnTo>
                    <a:pt x="58505" y="24781"/>
                  </a:lnTo>
                  <a:lnTo>
                    <a:pt x="0" y="50130"/>
                  </a:lnTo>
                </a:path>
              </a:pathLst>
            </a:custGeom>
            <a:ln w="5410">
              <a:solidFill>
                <a:srgbClr val="B5449E"/>
              </a:solidFill>
            </a:ln>
          </p:spPr>
          <p:txBody>
            <a:bodyPr wrap="square" lIns="0" tIns="0" rIns="0" bIns="0" rtlCol="0"/>
            <a:lstStyle/>
            <a:p>
              <a:endParaRPr/>
            </a:p>
          </p:txBody>
        </p:sp>
        <p:sp>
          <p:nvSpPr>
            <p:cNvPr id="20" name="bg object 24">
              <a:extLst>
                <a:ext uri="{FF2B5EF4-FFF2-40B4-BE49-F238E27FC236}">
                  <a16:creationId xmlns:a16="http://schemas.microsoft.com/office/drawing/2014/main" id="{5CFEA89C-BF3F-377E-616C-8F380A024FC3}"/>
                </a:ext>
              </a:extLst>
            </p:cNvPr>
            <p:cNvSpPr/>
            <p:nvPr/>
          </p:nvSpPr>
          <p:spPr>
            <a:xfrm>
              <a:off x="4847861" y="5055942"/>
              <a:ext cx="308610" cy="99060"/>
            </a:xfrm>
            <a:custGeom>
              <a:avLst/>
              <a:gdLst/>
              <a:ahLst/>
              <a:cxnLst/>
              <a:rect l="l" t="t" r="r" b="b"/>
              <a:pathLst>
                <a:path w="308610" h="99060">
                  <a:moveTo>
                    <a:pt x="138247" y="0"/>
                  </a:moveTo>
                  <a:lnTo>
                    <a:pt x="102885" y="7789"/>
                  </a:lnTo>
                  <a:lnTo>
                    <a:pt x="58742" y="23791"/>
                  </a:lnTo>
                  <a:lnTo>
                    <a:pt x="0" y="48147"/>
                  </a:lnTo>
                  <a:lnTo>
                    <a:pt x="55102" y="72834"/>
                  </a:lnTo>
                  <a:lnTo>
                    <a:pt x="99026" y="89607"/>
                  </a:lnTo>
                  <a:lnTo>
                    <a:pt x="136264" y="98278"/>
                  </a:lnTo>
                  <a:lnTo>
                    <a:pt x="171310" y="98656"/>
                  </a:lnTo>
                  <a:lnTo>
                    <a:pt x="208658" y="90553"/>
                  </a:lnTo>
                  <a:lnTo>
                    <a:pt x="252799" y="73780"/>
                  </a:lnTo>
                  <a:lnTo>
                    <a:pt x="308229" y="48147"/>
                  </a:lnTo>
                  <a:lnTo>
                    <a:pt x="249817" y="24497"/>
                  </a:lnTo>
                  <a:lnTo>
                    <a:pt x="205895" y="8495"/>
                  </a:lnTo>
                  <a:lnTo>
                    <a:pt x="170644" y="282"/>
                  </a:lnTo>
                  <a:lnTo>
                    <a:pt x="138247" y="0"/>
                  </a:lnTo>
                  <a:close/>
                </a:path>
              </a:pathLst>
            </a:custGeom>
            <a:solidFill>
              <a:srgbClr val="ECD0E7"/>
            </a:solidFill>
          </p:spPr>
          <p:txBody>
            <a:bodyPr wrap="square" lIns="0" tIns="0" rIns="0" bIns="0" rtlCol="0"/>
            <a:lstStyle/>
            <a:p>
              <a:endParaRPr/>
            </a:p>
          </p:txBody>
        </p:sp>
        <p:sp>
          <p:nvSpPr>
            <p:cNvPr id="26" name="bg object 25">
              <a:extLst>
                <a:ext uri="{FF2B5EF4-FFF2-40B4-BE49-F238E27FC236}">
                  <a16:creationId xmlns:a16="http://schemas.microsoft.com/office/drawing/2014/main" id="{EBB342A9-A181-08A4-362B-C4C3C057FD65}"/>
                </a:ext>
              </a:extLst>
            </p:cNvPr>
            <p:cNvSpPr/>
            <p:nvPr/>
          </p:nvSpPr>
          <p:spPr>
            <a:xfrm>
              <a:off x="4847861" y="5055942"/>
              <a:ext cx="308610" cy="99060"/>
            </a:xfrm>
            <a:custGeom>
              <a:avLst/>
              <a:gdLst/>
              <a:ahLst/>
              <a:cxnLst/>
              <a:rect l="l" t="t" r="r" b="b"/>
              <a:pathLst>
                <a:path w="308610" h="99060">
                  <a:moveTo>
                    <a:pt x="0" y="48147"/>
                  </a:moveTo>
                  <a:lnTo>
                    <a:pt x="55102" y="72834"/>
                  </a:lnTo>
                  <a:lnTo>
                    <a:pt x="99026" y="89607"/>
                  </a:lnTo>
                  <a:lnTo>
                    <a:pt x="136264" y="98278"/>
                  </a:lnTo>
                  <a:lnTo>
                    <a:pt x="171310" y="98656"/>
                  </a:lnTo>
                  <a:lnTo>
                    <a:pt x="208658" y="90553"/>
                  </a:lnTo>
                  <a:lnTo>
                    <a:pt x="252799" y="73780"/>
                  </a:lnTo>
                  <a:lnTo>
                    <a:pt x="308229" y="48147"/>
                  </a:lnTo>
                  <a:lnTo>
                    <a:pt x="249817" y="24497"/>
                  </a:lnTo>
                  <a:lnTo>
                    <a:pt x="205895" y="8495"/>
                  </a:lnTo>
                  <a:lnTo>
                    <a:pt x="170644" y="282"/>
                  </a:lnTo>
                  <a:lnTo>
                    <a:pt x="138247" y="0"/>
                  </a:lnTo>
                  <a:lnTo>
                    <a:pt x="102885" y="7789"/>
                  </a:lnTo>
                  <a:lnTo>
                    <a:pt x="58742" y="23791"/>
                  </a:lnTo>
                  <a:lnTo>
                    <a:pt x="0" y="48147"/>
                  </a:lnTo>
                </a:path>
              </a:pathLst>
            </a:custGeom>
            <a:ln w="5410">
              <a:solidFill>
                <a:srgbClr val="B5449E"/>
              </a:solidFill>
            </a:ln>
          </p:spPr>
          <p:txBody>
            <a:bodyPr wrap="square" lIns="0" tIns="0" rIns="0" bIns="0" rtlCol="0"/>
            <a:lstStyle/>
            <a:p>
              <a:endParaRPr/>
            </a:p>
          </p:txBody>
        </p:sp>
        <p:sp>
          <p:nvSpPr>
            <p:cNvPr id="27" name="bg object 26">
              <a:extLst>
                <a:ext uri="{FF2B5EF4-FFF2-40B4-BE49-F238E27FC236}">
                  <a16:creationId xmlns:a16="http://schemas.microsoft.com/office/drawing/2014/main" id="{7BF406BA-D1EA-7928-FD19-06CA0C2E0E6A}"/>
                </a:ext>
              </a:extLst>
            </p:cNvPr>
            <p:cNvSpPr/>
            <p:nvPr/>
          </p:nvSpPr>
          <p:spPr>
            <a:xfrm>
              <a:off x="5001977" y="5117416"/>
              <a:ext cx="308610" cy="98425"/>
            </a:xfrm>
            <a:custGeom>
              <a:avLst/>
              <a:gdLst/>
              <a:ahLst/>
              <a:cxnLst/>
              <a:rect l="l" t="t" r="r" b="b"/>
              <a:pathLst>
                <a:path w="308610" h="98425">
                  <a:moveTo>
                    <a:pt x="138247" y="0"/>
                  </a:moveTo>
                  <a:lnTo>
                    <a:pt x="102885" y="7520"/>
                  </a:lnTo>
                  <a:lnTo>
                    <a:pt x="58742" y="23412"/>
                  </a:lnTo>
                  <a:lnTo>
                    <a:pt x="0" y="47958"/>
                  </a:lnTo>
                  <a:lnTo>
                    <a:pt x="57937" y="72597"/>
                  </a:lnTo>
                  <a:lnTo>
                    <a:pt x="101860" y="89260"/>
                  </a:lnTo>
                  <a:lnTo>
                    <a:pt x="137395" y="97804"/>
                  </a:lnTo>
                  <a:lnTo>
                    <a:pt x="170171" y="98088"/>
                  </a:lnTo>
                  <a:lnTo>
                    <a:pt x="205816" y="89970"/>
                  </a:lnTo>
                  <a:lnTo>
                    <a:pt x="249959" y="73307"/>
                  </a:lnTo>
                  <a:lnTo>
                    <a:pt x="308229" y="47958"/>
                  </a:lnTo>
                  <a:lnTo>
                    <a:pt x="249817" y="24828"/>
                  </a:lnTo>
                  <a:lnTo>
                    <a:pt x="205895" y="8937"/>
                  </a:lnTo>
                  <a:lnTo>
                    <a:pt x="170644" y="566"/>
                  </a:lnTo>
                  <a:lnTo>
                    <a:pt x="138247" y="0"/>
                  </a:lnTo>
                  <a:close/>
                </a:path>
              </a:pathLst>
            </a:custGeom>
            <a:solidFill>
              <a:srgbClr val="ECD0E7"/>
            </a:solidFill>
          </p:spPr>
          <p:txBody>
            <a:bodyPr wrap="square" lIns="0" tIns="0" rIns="0" bIns="0" rtlCol="0"/>
            <a:lstStyle/>
            <a:p>
              <a:endParaRPr/>
            </a:p>
          </p:txBody>
        </p:sp>
        <p:sp>
          <p:nvSpPr>
            <p:cNvPr id="28" name="bg object 27">
              <a:extLst>
                <a:ext uri="{FF2B5EF4-FFF2-40B4-BE49-F238E27FC236}">
                  <a16:creationId xmlns:a16="http://schemas.microsoft.com/office/drawing/2014/main" id="{9EA01134-DB69-CDE0-E416-2BEFD6FB26A7}"/>
                </a:ext>
              </a:extLst>
            </p:cNvPr>
            <p:cNvSpPr/>
            <p:nvPr/>
          </p:nvSpPr>
          <p:spPr>
            <a:xfrm>
              <a:off x="5001977" y="5117416"/>
              <a:ext cx="308610" cy="98425"/>
            </a:xfrm>
            <a:custGeom>
              <a:avLst/>
              <a:gdLst/>
              <a:ahLst/>
              <a:cxnLst/>
              <a:rect l="l" t="t" r="r" b="b"/>
              <a:pathLst>
                <a:path w="308610" h="98425">
                  <a:moveTo>
                    <a:pt x="0" y="47958"/>
                  </a:moveTo>
                  <a:lnTo>
                    <a:pt x="57937" y="72597"/>
                  </a:lnTo>
                  <a:lnTo>
                    <a:pt x="101860" y="89260"/>
                  </a:lnTo>
                  <a:lnTo>
                    <a:pt x="137395" y="97804"/>
                  </a:lnTo>
                  <a:lnTo>
                    <a:pt x="170171" y="98088"/>
                  </a:lnTo>
                  <a:lnTo>
                    <a:pt x="205816" y="89970"/>
                  </a:lnTo>
                  <a:lnTo>
                    <a:pt x="249959" y="73307"/>
                  </a:lnTo>
                  <a:lnTo>
                    <a:pt x="308229" y="47958"/>
                  </a:lnTo>
                  <a:lnTo>
                    <a:pt x="249817" y="24828"/>
                  </a:lnTo>
                  <a:lnTo>
                    <a:pt x="205895" y="8937"/>
                  </a:lnTo>
                  <a:lnTo>
                    <a:pt x="170644" y="566"/>
                  </a:lnTo>
                  <a:lnTo>
                    <a:pt x="138247" y="0"/>
                  </a:lnTo>
                  <a:lnTo>
                    <a:pt x="102885" y="7520"/>
                  </a:lnTo>
                  <a:lnTo>
                    <a:pt x="58742" y="23412"/>
                  </a:lnTo>
                  <a:lnTo>
                    <a:pt x="0" y="47958"/>
                  </a:lnTo>
                </a:path>
              </a:pathLst>
            </a:custGeom>
            <a:ln w="5410">
              <a:solidFill>
                <a:srgbClr val="B5449E"/>
              </a:solidFill>
            </a:ln>
          </p:spPr>
          <p:txBody>
            <a:bodyPr wrap="square" lIns="0" tIns="0" rIns="0" bIns="0" rtlCol="0"/>
            <a:lstStyle/>
            <a:p>
              <a:endParaRPr/>
            </a:p>
          </p:txBody>
        </p:sp>
        <p:sp>
          <p:nvSpPr>
            <p:cNvPr id="29" name="bg object 28">
              <a:extLst>
                <a:ext uri="{FF2B5EF4-FFF2-40B4-BE49-F238E27FC236}">
                  <a16:creationId xmlns:a16="http://schemas.microsoft.com/office/drawing/2014/main" id="{23088362-DDA5-03E3-27F6-DAE833AD9A34}"/>
                </a:ext>
              </a:extLst>
            </p:cNvPr>
            <p:cNvSpPr/>
            <p:nvPr/>
          </p:nvSpPr>
          <p:spPr>
            <a:xfrm>
              <a:off x="4813605" y="5080660"/>
              <a:ext cx="372745" cy="100330"/>
            </a:xfrm>
            <a:custGeom>
              <a:avLst/>
              <a:gdLst/>
              <a:ahLst/>
              <a:cxnLst/>
              <a:rect l="l" t="t" r="r" b="b"/>
              <a:pathLst>
                <a:path w="372745" h="100329">
                  <a:moveTo>
                    <a:pt x="64897" y="79311"/>
                  </a:moveTo>
                  <a:lnTo>
                    <a:pt x="62344" y="71247"/>
                  </a:lnTo>
                  <a:lnTo>
                    <a:pt x="55397" y="64655"/>
                  </a:lnTo>
                  <a:lnTo>
                    <a:pt x="45072" y="60210"/>
                  </a:lnTo>
                  <a:lnTo>
                    <a:pt x="32448" y="58585"/>
                  </a:lnTo>
                  <a:lnTo>
                    <a:pt x="19812" y="60210"/>
                  </a:lnTo>
                  <a:lnTo>
                    <a:pt x="9499" y="64655"/>
                  </a:lnTo>
                  <a:lnTo>
                    <a:pt x="2552" y="71247"/>
                  </a:lnTo>
                  <a:lnTo>
                    <a:pt x="0" y="79311"/>
                  </a:lnTo>
                  <a:lnTo>
                    <a:pt x="2552" y="87376"/>
                  </a:lnTo>
                  <a:lnTo>
                    <a:pt x="9499" y="93967"/>
                  </a:lnTo>
                  <a:lnTo>
                    <a:pt x="19812" y="98412"/>
                  </a:lnTo>
                  <a:lnTo>
                    <a:pt x="32448" y="100037"/>
                  </a:lnTo>
                  <a:lnTo>
                    <a:pt x="45072" y="98412"/>
                  </a:lnTo>
                  <a:lnTo>
                    <a:pt x="55397" y="93967"/>
                  </a:lnTo>
                  <a:lnTo>
                    <a:pt x="62344" y="87376"/>
                  </a:lnTo>
                  <a:lnTo>
                    <a:pt x="64897" y="79311"/>
                  </a:lnTo>
                  <a:close/>
                </a:path>
                <a:path w="372745" h="100329">
                  <a:moveTo>
                    <a:pt x="214503" y="20726"/>
                  </a:moveTo>
                  <a:lnTo>
                    <a:pt x="211963" y="12661"/>
                  </a:lnTo>
                  <a:lnTo>
                    <a:pt x="205003" y="6070"/>
                  </a:lnTo>
                  <a:lnTo>
                    <a:pt x="194691" y="1625"/>
                  </a:lnTo>
                  <a:lnTo>
                    <a:pt x="182054" y="0"/>
                  </a:lnTo>
                  <a:lnTo>
                    <a:pt x="169430" y="1625"/>
                  </a:lnTo>
                  <a:lnTo>
                    <a:pt x="159118" y="6070"/>
                  </a:lnTo>
                  <a:lnTo>
                    <a:pt x="152158" y="12661"/>
                  </a:lnTo>
                  <a:lnTo>
                    <a:pt x="149606" y="20726"/>
                  </a:lnTo>
                  <a:lnTo>
                    <a:pt x="152158" y="28803"/>
                  </a:lnTo>
                  <a:lnTo>
                    <a:pt x="159118" y="35382"/>
                  </a:lnTo>
                  <a:lnTo>
                    <a:pt x="169430" y="39827"/>
                  </a:lnTo>
                  <a:lnTo>
                    <a:pt x="182054" y="41452"/>
                  </a:lnTo>
                  <a:lnTo>
                    <a:pt x="194691" y="39827"/>
                  </a:lnTo>
                  <a:lnTo>
                    <a:pt x="205003" y="35382"/>
                  </a:lnTo>
                  <a:lnTo>
                    <a:pt x="211963" y="28803"/>
                  </a:lnTo>
                  <a:lnTo>
                    <a:pt x="214503" y="20726"/>
                  </a:lnTo>
                  <a:close/>
                </a:path>
                <a:path w="372745" h="100329">
                  <a:moveTo>
                    <a:pt x="372224" y="79311"/>
                  </a:moveTo>
                  <a:lnTo>
                    <a:pt x="369684" y="71247"/>
                  </a:lnTo>
                  <a:lnTo>
                    <a:pt x="362724" y="64655"/>
                  </a:lnTo>
                  <a:lnTo>
                    <a:pt x="352412" y="60210"/>
                  </a:lnTo>
                  <a:lnTo>
                    <a:pt x="339775" y="58585"/>
                  </a:lnTo>
                  <a:lnTo>
                    <a:pt x="327152" y="60210"/>
                  </a:lnTo>
                  <a:lnTo>
                    <a:pt x="316839" y="64655"/>
                  </a:lnTo>
                  <a:lnTo>
                    <a:pt x="309880" y="71247"/>
                  </a:lnTo>
                  <a:lnTo>
                    <a:pt x="307327" y="79311"/>
                  </a:lnTo>
                  <a:lnTo>
                    <a:pt x="309880" y="87376"/>
                  </a:lnTo>
                  <a:lnTo>
                    <a:pt x="316839" y="93967"/>
                  </a:lnTo>
                  <a:lnTo>
                    <a:pt x="327152" y="98412"/>
                  </a:lnTo>
                  <a:lnTo>
                    <a:pt x="339775" y="100037"/>
                  </a:lnTo>
                  <a:lnTo>
                    <a:pt x="352412" y="98412"/>
                  </a:lnTo>
                  <a:lnTo>
                    <a:pt x="362724" y="93967"/>
                  </a:lnTo>
                  <a:lnTo>
                    <a:pt x="369684" y="87376"/>
                  </a:lnTo>
                  <a:lnTo>
                    <a:pt x="372224" y="79311"/>
                  </a:lnTo>
                  <a:close/>
                </a:path>
              </a:pathLst>
            </a:custGeom>
            <a:solidFill>
              <a:srgbClr val="B5449E"/>
            </a:solidFill>
          </p:spPr>
          <p:txBody>
            <a:bodyPr wrap="square" lIns="0" tIns="0" rIns="0" bIns="0" rtlCol="0"/>
            <a:lstStyle/>
            <a:p>
              <a:endParaRPr/>
            </a:p>
          </p:txBody>
        </p:sp>
      </p:grpSp>
      <p:grpSp>
        <p:nvGrpSpPr>
          <p:cNvPr id="30" name="object 8">
            <a:extLst>
              <a:ext uri="{FF2B5EF4-FFF2-40B4-BE49-F238E27FC236}">
                <a16:creationId xmlns:a16="http://schemas.microsoft.com/office/drawing/2014/main" id="{7A3CBFA7-31E6-3F42-E13C-2A13DCAEE63B}"/>
              </a:ext>
            </a:extLst>
          </p:cNvPr>
          <p:cNvGrpSpPr/>
          <p:nvPr/>
        </p:nvGrpSpPr>
        <p:grpSpPr>
          <a:xfrm>
            <a:off x="4696978" y="3504359"/>
            <a:ext cx="490220" cy="668020"/>
            <a:chOff x="4619651" y="4157940"/>
            <a:chExt cx="490220" cy="668020"/>
          </a:xfrm>
        </p:grpSpPr>
        <p:sp>
          <p:nvSpPr>
            <p:cNvPr id="31" name="object 9">
              <a:extLst>
                <a:ext uri="{FF2B5EF4-FFF2-40B4-BE49-F238E27FC236}">
                  <a16:creationId xmlns:a16="http://schemas.microsoft.com/office/drawing/2014/main" id="{33730ED8-6E7E-B752-7DA4-A9AA4049AA46}"/>
                </a:ext>
              </a:extLst>
            </p:cNvPr>
            <p:cNvSpPr/>
            <p:nvPr/>
          </p:nvSpPr>
          <p:spPr>
            <a:xfrm>
              <a:off x="4826002" y="4162696"/>
              <a:ext cx="34290" cy="151765"/>
            </a:xfrm>
            <a:custGeom>
              <a:avLst/>
              <a:gdLst/>
              <a:ahLst/>
              <a:cxnLst/>
              <a:rect l="l" t="t" r="r" b="b"/>
              <a:pathLst>
                <a:path w="34289" h="151764">
                  <a:moveTo>
                    <a:pt x="34226" y="0"/>
                  </a:moveTo>
                  <a:lnTo>
                    <a:pt x="10160" y="31510"/>
                  </a:lnTo>
                  <a:lnTo>
                    <a:pt x="4278" y="70243"/>
                  </a:lnTo>
                  <a:lnTo>
                    <a:pt x="4813" y="111653"/>
                  </a:lnTo>
                  <a:lnTo>
                    <a:pt x="0" y="151193"/>
                  </a:lnTo>
                </a:path>
              </a:pathLst>
            </a:custGeom>
            <a:ln w="9512">
              <a:solidFill>
                <a:srgbClr val="22346A"/>
              </a:solidFill>
            </a:ln>
          </p:spPr>
          <p:txBody>
            <a:bodyPr wrap="square" lIns="0" tIns="0" rIns="0" bIns="0" rtlCol="0"/>
            <a:lstStyle/>
            <a:p>
              <a:endParaRPr/>
            </a:p>
          </p:txBody>
        </p:sp>
        <p:sp>
          <p:nvSpPr>
            <p:cNvPr id="32" name="object 10">
              <a:extLst>
                <a:ext uri="{FF2B5EF4-FFF2-40B4-BE49-F238E27FC236}">
                  <a16:creationId xmlns:a16="http://schemas.microsoft.com/office/drawing/2014/main" id="{8B3B9F0E-3664-8F83-BA1B-3F873A3DEE7B}"/>
                </a:ext>
              </a:extLst>
            </p:cNvPr>
            <p:cNvSpPr/>
            <p:nvPr/>
          </p:nvSpPr>
          <p:spPr>
            <a:xfrm>
              <a:off x="4838362" y="4177911"/>
              <a:ext cx="27940" cy="27940"/>
            </a:xfrm>
            <a:custGeom>
              <a:avLst/>
              <a:gdLst/>
              <a:ahLst/>
              <a:cxnLst/>
              <a:rect l="l" t="t" r="r" b="b"/>
              <a:pathLst>
                <a:path w="27939" h="27939">
                  <a:moveTo>
                    <a:pt x="27571" y="0"/>
                  </a:moveTo>
                  <a:lnTo>
                    <a:pt x="23801" y="10460"/>
                  </a:lnTo>
                  <a:lnTo>
                    <a:pt x="18067" y="18067"/>
                  </a:lnTo>
                  <a:lnTo>
                    <a:pt x="10192" y="23533"/>
                  </a:lnTo>
                  <a:lnTo>
                    <a:pt x="0" y="27571"/>
                  </a:lnTo>
                </a:path>
              </a:pathLst>
            </a:custGeom>
            <a:ln w="9512">
              <a:solidFill>
                <a:srgbClr val="22346A"/>
              </a:solidFill>
            </a:ln>
          </p:spPr>
          <p:txBody>
            <a:bodyPr wrap="square" lIns="0" tIns="0" rIns="0" bIns="0" rtlCol="0"/>
            <a:lstStyle/>
            <a:p>
              <a:endParaRPr/>
            </a:p>
          </p:txBody>
        </p:sp>
        <p:sp>
          <p:nvSpPr>
            <p:cNvPr id="33" name="object 11">
              <a:extLst>
                <a:ext uri="{FF2B5EF4-FFF2-40B4-BE49-F238E27FC236}">
                  <a16:creationId xmlns:a16="http://schemas.microsoft.com/office/drawing/2014/main" id="{49A40C10-897C-A456-C7AC-DC35E9808C25}"/>
                </a:ext>
              </a:extLst>
            </p:cNvPr>
            <p:cNvSpPr/>
            <p:nvPr/>
          </p:nvSpPr>
          <p:spPr>
            <a:xfrm>
              <a:off x="4768231" y="4228308"/>
              <a:ext cx="175895" cy="558800"/>
            </a:xfrm>
            <a:custGeom>
              <a:avLst/>
              <a:gdLst/>
              <a:ahLst/>
              <a:cxnLst/>
              <a:rect l="l" t="t" r="r" b="b"/>
              <a:pathLst>
                <a:path w="175895" h="558800">
                  <a:moveTo>
                    <a:pt x="125279" y="0"/>
                  </a:moveTo>
                  <a:lnTo>
                    <a:pt x="91582" y="27414"/>
                  </a:lnTo>
                  <a:lnTo>
                    <a:pt x="69919" y="60782"/>
                  </a:lnTo>
                  <a:lnTo>
                    <a:pt x="66325" y="68465"/>
                  </a:lnTo>
                  <a:lnTo>
                    <a:pt x="52133" y="97913"/>
                  </a:lnTo>
                  <a:lnTo>
                    <a:pt x="39103" y="127895"/>
                  </a:lnTo>
                  <a:lnTo>
                    <a:pt x="28749" y="158591"/>
                  </a:lnTo>
                  <a:lnTo>
                    <a:pt x="22586" y="190182"/>
                  </a:lnTo>
                  <a:lnTo>
                    <a:pt x="21290" y="228096"/>
                  </a:lnTo>
                  <a:lnTo>
                    <a:pt x="22939" y="266012"/>
                  </a:lnTo>
                  <a:lnTo>
                    <a:pt x="22983" y="303573"/>
                  </a:lnTo>
                  <a:lnTo>
                    <a:pt x="16871" y="340423"/>
                  </a:lnTo>
                  <a:lnTo>
                    <a:pt x="13041" y="351120"/>
                  </a:lnTo>
                  <a:lnTo>
                    <a:pt x="9031" y="361816"/>
                  </a:lnTo>
                  <a:lnTo>
                    <a:pt x="5375" y="372513"/>
                  </a:lnTo>
                  <a:lnTo>
                    <a:pt x="2609" y="383209"/>
                  </a:lnTo>
                  <a:lnTo>
                    <a:pt x="592" y="395335"/>
                  </a:lnTo>
                  <a:lnTo>
                    <a:pt x="0" y="407460"/>
                  </a:lnTo>
                  <a:lnTo>
                    <a:pt x="473" y="419585"/>
                  </a:lnTo>
                  <a:lnTo>
                    <a:pt x="7369" y="468909"/>
                  </a:lnTo>
                  <a:lnTo>
                    <a:pt x="28168" y="519855"/>
                  </a:lnTo>
                  <a:lnTo>
                    <a:pt x="72028" y="553415"/>
                  </a:lnTo>
                  <a:lnTo>
                    <a:pt x="112922" y="558177"/>
                  </a:lnTo>
                  <a:lnTo>
                    <a:pt x="175672" y="558177"/>
                  </a:lnTo>
                </a:path>
              </a:pathLst>
            </a:custGeom>
            <a:ln w="9512">
              <a:solidFill>
                <a:srgbClr val="22346A"/>
              </a:solidFill>
            </a:ln>
          </p:spPr>
          <p:txBody>
            <a:bodyPr wrap="square" lIns="0" tIns="0" rIns="0" bIns="0" rtlCol="0"/>
            <a:lstStyle/>
            <a:p>
              <a:endParaRPr/>
            </a:p>
          </p:txBody>
        </p:sp>
        <p:sp>
          <p:nvSpPr>
            <p:cNvPr id="34" name="object 12">
              <a:extLst>
                <a:ext uri="{FF2B5EF4-FFF2-40B4-BE49-F238E27FC236}">
                  <a16:creationId xmlns:a16="http://schemas.microsoft.com/office/drawing/2014/main" id="{7BD3650D-9BEB-87A0-CD80-9C7ADE0603E9}"/>
                </a:ext>
              </a:extLst>
            </p:cNvPr>
            <p:cNvSpPr/>
            <p:nvPr/>
          </p:nvSpPr>
          <p:spPr>
            <a:xfrm>
              <a:off x="4710943" y="4306281"/>
              <a:ext cx="10795" cy="34290"/>
            </a:xfrm>
            <a:custGeom>
              <a:avLst/>
              <a:gdLst/>
              <a:ahLst/>
              <a:cxnLst/>
              <a:rect l="l" t="t" r="r" b="b"/>
              <a:pathLst>
                <a:path w="10795" h="34289">
                  <a:moveTo>
                    <a:pt x="4749" y="0"/>
                  </a:moveTo>
                  <a:lnTo>
                    <a:pt x="2844" y="5702"/>
                  </a:lnTo>
                  <a:lnTo>
                    <a:pt x="0" y="12357"/>
                  </a:lnTo>
                  <a:lnTo>
                    <a:pt x="952" y="19011"/>
                  </a:lnTo>
                  <a:lnTo>
                    <a:pt x="1892" y="25679"/>
                  </a:lnTo>
                  <a:lnTo>
                    <a:pt x="4749" y="32334"/>
                  </a:lnTo>
                  <a:lnTo>
                    <a:pt x="10452" y="34226"/>
                  </a:lnTo>
                </a:path>
              </a:pathLst>
            </a:custGeom>
            <a:ln w="9512">
              <a:solidFill>
                <a:srgbClr val="22346A"/>
              </a:solidFill>
            </a:ln>
          </p:spPr>
          <p:txBody>
            <a:bodyPr wrap="square" lIns="0" tIns="0" rIns="0" bIns="0" rtlCol="0"/>
            <a:lstStyle/>
            <a:p>
              <a:endParaRPr/>
            </a:p>
          </p:txBody>
        </p:sp>
        <p:sp>
          <p:nvSpPr>
            <p:cNvPr id="35" name="object 13">
              <a:extLst>
                <a:ext uri="{FF2B5EF4-FFF2-40B4-BE49-F238E27FC236}">
                  <a16:creationId xmlns:a16="http://schemas.microsoft.com/office/drawing/2014/main" id="{90A6E74D-58BE-797D-D690-553850ABDF28}"/>
                </a:ext>
              </a:extLst>
            </p:cNvPr>
            <p:cNvSpPr/>
            <p:nvPr/>
          </p:nvSpPr>
          <p:spPr>
            <a:xfrm>
              <a:off x="4634867" y="4407076"/>
              <a:ext cx="155575" cy="54610"/>
            </a:xfrm>
            <a:custGeom>
              <a:avLst/>
              <a:gdLst/>
              <a:ahLst/>
              <a:cxnLst/>
              <a:rect l="l" t="t" r="r" b="b"/>
              <a:pathLst>
                <a:path w="155575" h="54610">
                  <a:moveTo>
                    <a:pt x="0" y="0"/>
                  </a:moveTo>
                  <a:lnTo>
                    <a:pt x="4544" y="5541"/>
                  </a:lnTo>
                  <a:lnTo>
                    <a:pt x="10696" y="9388"/>
                  </a:lnTo>
                  <a:lnTo>
                    <a:pt x="17920" y="11630"/>
                  </a:lnTo>
                  <a:lnTo>
                    <a:pt x="25679" y="12357"/>
                  </a:lnTo>
                  <a:lnTo>
                    <a:pt x="33208" y="11585"/>
                  </a:lnTo>
                  <a:lnTo>
                    <a:pt x="40293" y="9744"/>
                  </a:lnTo>
                  <a:lnTo>
                    <a:pt x="47203" y="7545"/>
                  </a:lnTo>
                  <a:lnTo>
                    <a:pt x="54203" y="5702"/>
                  </a:lnTo>
                  <a:lnTo>
                    <a:pt x="61469" y="4379"/>
                  </a:lnTo>
                  <a:lnTo>
                    <a:pt x="68822" y="3682"/>
                  </a:lnTo>
                  <a:lnTo>
                    <a:pt x="75997" y="4234"/>
                  </a:lnTo>
                  <a:lnTo>
                    <a:pt x="82727" y="6654"/>
                  </a:lnTo>
                  <a:lnTo>
                    <a:pt x="88430" y="9512"/>
                  </a:lnTo>
                  <a:lnTo>
                    <a:pt x="92240" y="14262"/>
                  </a:lnTo>
                  <a:lnTo>
                    <a:pt x="97942" y="17119"/>
                  </a:lnTo>
                  <a:lnTo>
                    <a:pt x="106646" y="18721"/>
                  </a:lnTo>
                  <a:lnTo>
                    <a:pt x="115531" y="17829"/>
                  </a:lnTo>
                  <a:lnTo>
                    <a:pt x="124417" y="16582"/>
                  </a:lnTo>
                  <a:lnTo>
                    <a:pt x="133121" y="17119"/>
                  </a:lnTo>
                  <a:lnTo>
                    <a:pt x="140728" y="19011"/>
                  </a:lnTo>
                  <a:lnTo>
                    <a:pt x="146443" y="24726"/>
                  </a:lnTo>
                  <a:lnTo>
                    <a:pt x="150241" y="32334"/>
                  </a:lnTo>
                  <a:lnTo>
                    <a:pt x="154051" y="39941"/>
                  </a:lnTo>
                  <a:lnTo>
                    <a:pt x="153098" y="46596"/>
                  </a:lnTo>
                  <a:lnTo>
                    <a:pt x="154990" y="54203"/>
                  </a:lnTo>
                </a:path>
              </a:pathLst>
            </a:custGeom>
            <a:ln w="9512">
              <a:solidFill>
                <a:srgbClr val="22346A"/>
              </a:solidFill>
            </a:ln>
          </p:spPr>
          <p:txBody>
            <a:bodyPr wrap="square" lIns="0" tIns="0" rIns="0" bIns="0" rtlCol="0"/>
            <a:lstStyle/>
            <a:p>
              <a:endParaRPr/>
            </a:p>
          </p:txBody>
        </p:sp>
        <p:sp>
          <p:nvSpPr>
            <p:cNvPr id="36" name="object 14">
              <a:extLst>
                <a:ext uri="{FF2B5EF4-FFF2-40B4-BE49-F238E27FC236}">
                  <a16:creationId xmlns:a16="http://schemas.microsoft.com/office/drawing/2014/main" id="{9BE2A40A-F3B0-40EC-2DDC-6A11193107C1}"/>
                </a:ext>
              </a:extLst>
            </p:cNvPr>
            <p:cNvSpPr/>
            <p:nvPr/>
          </p:nvSpPr>
          <p:spPr>
            <a:xfrm>
              <a:off x="4860229" y="4245419"/>
              <a:ext cx="43815" cy="10795"/>
            </a:xfrm>
            <a:custGeom>
              <a:avLst/>
              <a:gdLst/>
              <a:ahLst/>
              <a:cxnLst/>
              <a:rect l="l" t="t" r="r" b="b"/>
              <a:pathLst>
                <a:path w="43814" h="10795">
                  <a:moveTo>
                    <a:pt x="0" y="10464"/>
                  </a:moveTo>
                  <a:lnTo>
                    <a:pt x="11247" y="10167"/>
                  </a:lnTo>
                  <a:lnTo>
                    <a:pt x="22940" y="9513"/>
                  </a:lnTo>
                  <a:lnTo>
                    <a:pt x="34098" y="6719"/>
                  </a:lnTo>
                  <a:lnTo>
                    <a:pt x="43738" y="0"/>
                  </a:lnTo>
                </a:path>
              </a:pathLst>
            </a:custGeom>
            <a:ln w="9512">
              <a:solidFill>
                <a:srgbClr val="22346A"/>
              </a:solidFill>
            </a:ln>
          </p:spPr>
          <p:txBody>
            <a:bodyPr wrap="square" lIns="0" tIns="0" rIns="0" bIns="0" rtlCol="0"/>
            <a:lstStyle/>
            <a:p>
              <a:endParaRPr/>
            </a:p>
          </p:txBody>
        </p:sp>
        <p:sp>
          <p:nvSpPr>
            <p:cNvPr id="37" name="object 15">
              <a:extLst>
                <a:ext uri="{FF2B5EF4-FFF2-40B4-BE49-F238E27FC236}">
                  <a16:creationId xmlns:a16="http://schemas.microsoft.com/office/drawing/2014/main" id="{9CD433F1-3CEA-94B8-970F-830EE02C8FC3}"/>
                </a:ext>
              </a:extLst>
            </p:cNvPr>
            <p:cNvSpPr/>
            <p:nvPr/>
          </p:nvSpPr>
          <p:spPr>
            <a:xfrm>
              <a:off x="4707134" y="4296773"/>
              <a:ext cx="33655" cy="118110"/>
            </a:xfrm>
            <a:custGeom>
              <a:avLst/>
              <a:gdLst/>
              <a:ahLst/>
              <a:cxnLst/>
              <a:rect l="l" t="t" r="r" b="b"/>
              <a:pathLst>
                <a:path w="33654" h="118110">
                  <a:moveTo>
                    <a:pt x="30429" y="0"/>
                  </a:moveTo>
                  <a:lnTo>
                    <a:pt x="33286" y="7607"/>
                  </a:lnTo>
                  <a:lnTo>
                    <a:pt x="31381" y="16167"/>
                  </a:lnTo>
                  <a:lnTo>
                    <a:pt x="27571" y="22821"/>
                  </a:lnTo>
                  <a:lnTo>
                    <a:pt x="23774" y="29476"/>
                  </a:lnTo>
                  <a:lnTo>
                    <a:pt x="2766" y="72209"/>
                  </a:lnTo>
                  <a:lnTo>
                    <a:pt x="952" y="82727"/>
                  </a:lnTo>
                  <a:lnTo>
                    <a:pt x="952" y="89382"/>
                  </a:lnTo>
                  <a:lnTo>
                    <a:pt x="0" y="96989"/>
                  </a:lnTo>
                  <a:lnTo>
                    <a:pt x="952" y="103644"/>
                  </a:lnTo>
                  <a:lnTo>
                    <a:pt x="1905" y="110299"/>
                  </a:lnTo>
                  <a:lnTo>
                    <a:pt x="4749" y="116014"/>
                  </a:lnTo>
                  <a:lnTo>
                    <a:pt x="11417" y="117906"/>
                  </a:lnTo>
                </a:path>
              </a:pathLst>
            </a:custGeom>
            <a:ln w="9512">
              <a:solidFill>
                <a:srgbClr val="22346A"/>
              </a:solidFill>
            </a:ln>
          </p:spPr>
          <p:txBody>
            <a:bodyPr wrap="square" lIns="0" tIns="0" rIns="0" bIns="0" rtlCol="0"/>
            <a:lstStyle/>
            <a:p>
              <a:endParaRPr/>
            </a:p>
          </p:txBody>
        </p:sp>
        <p:sp>
          <p:nvSpPr>
            <p:cNvPr id="38" name="object 16">
              <a:extLst>
                <a:ext uri="{FF2B5EF4-FFF2-40B4-BE49-F238E27FC236}">
                  <a16:creationId xmlns:a16="http://schemas.microsoft.com/office/drawing/2014/main" id="{A17E4421-CD74-FDEC-B3B4-1B2C992D9555}"/>
                </a:ext>
              </a:extLst>
            </p:cNvPr>
            <p:cNvSpPr/>
            <p:nvPr/>
          </p:nvSpPr>
          <p:spPr>
            <a:xfrm>
              <a:off x="4624407" y="4417542"/>
              <a:ext cx="46990" cy="12700"/>
            </a:xfrm>
            <a:custGeom>
              <a:avLst/>
              <a:gdLst/>
              <a:ahLst/>
              <a:cxnLst/>
              <a:rect l="l" t="t" r="r" b="b"/>
              <a:pathLst>
                <a:path w="46989" h="12700">
                  <a:moveTo>
                    <a:pt x="0" y="11404"/>
                  </a:moveTo>
                  <a:lnTo>
                    <a:pt x="12229" y="12164"/>
                  </a:lnTo>
                  <a:lnTo>
                    <a:pt x="24369" y="10336"/>
                  </a:lnTo>
                  <a:lnTo>
                    <a:pt x="35974" y="6191"/>
                  </a:lnTo>
                  <a:lnTo>
                    <a:pt x="46596" y="0"/>
                  </a:lnTo>
                </a:path>
              </a:pathLst>
            </a:custGeom>
            <a:ln w="9512">
              <a:solidFill>
                <a:srgbClr val="22346A"/>
              </a:solidFill>
            </a:ln>
          </p:spPr>
          <p:txBody>
            <a:bodyPr wrap="square" lIns="0" tIns="0" rIns="0" bIns="0" rtlCol="0"/>
            <a:lstStyle/>
            <a:p>
              <a:endParaRPr/>
            </a:p>
          </p:txBody>
        </p:sp>
        <p:pic>
          <p:nvPicPr>
            <p:cNvPr id="39" name="object 17">
              <a:extLst>
                <a:ext uri="{FF2B5EF4-FFF2-40B4-BE49-F238E27FC236}">
                  <a16:creationId xmlns:a16="http://schemas.microsoft.com/office/drawing/2014/main" id="{AC3889E4-502F-7678-746B-9550AD462AC1}"/>
                </a:ext>
              </a:extLst>
            </p:cNvPr>
            <p:cNvPicPr/>
            <p:nvPr/>
          </p:nvPicPr>
          <p:blipFill>
            <a:blip r:embed="rId11" cstate="print"/>
            <a:stretch>
              <a:fillRect/>
            </a:stretch>
          </p:blipFill>
          <p:spPr>
            <a:xfrm>
              <a:off x="4918230" y="4725266"/>
              <a:ext cx="191135" cy="100207"/>
            </a:xfrm>
            <a:prstGeom prst="rect">
              <a:avLst/>
            </a:prstGeom>
          </p:spPr>
        </p:pic>
      </p:grpSp>
      <p:grpSp>
        <p:nvGrpSpPr>
          <p:cNvPr id="52" name="Grupo 51">
            <a:extLst>
              <a:ext uri="{FF2B5EF4-FFF2-40B4-BE49-F238E27FC236}">
                <a16:creationId xmlns:a16="http://schemas.microsoft.com/office/drawing/2014/main" id="{5CCCED02-525E-A67C-7574-D045D69709A3}"/>
              </a:ext>
            </a:extLst>
          </p:cNvPr>
          <p:cNvGrpSpPr/>
          <p:nvPr/>
        </p:nvGrpSpPr>
        <p:grpSpPr>
          <a:xfrm>
            <a:off x="6132723" y="2438323"/>
            <a:ext cx="315070" cy="347980"/>
            <a:chOff x="6472301" y="2823945"/>
            <a:chExt cx="294005" cy="347980"/>
          </a:xfrm>
        </p:grpSpPr>
        <p:sp>
          <p:nvSpPr>
            <p:cNvPr id="53" name="bg object 18">
              <a:extLst>
                <a:ext uri="{FF2B5EF4-FFF2-40B4-BE49-F238E27FC236}">
                  <a16:creationId xmlns:a16="http://schemas.microsoft.com/office/drawing/2014/main" id="{57A6E82F-138F-FEFB-89CF-453E12C8FB79}"/>
                </a:ext>
              </a:extLst>
            </p:cNvPr>
            <p:cNvSpPr/>
            <p:nvPr/>
          </p:nvSpPr>
          <p:spPr>
            <a:xfrm>
              <a:off x="6472301" y="2823945"/>
              <a:ext cx="294005" cy="347980"/>
            </a:xfrm>
            <a:custGeom>
              <a:avLst/>
              <a:gdLst/>
              <a:ahLst/>
              <a:cxnLst/>
              <a:rect l="l" t="t" r="r" b="b"/>
              <a:pathLst>
                <a:path w="294004" h="347980">
                  <a:moveTo>
                    <a:pt x="146799" y="0"/>
                  </a:moveTo>
                  <a:lnTo>
                    <a:pt x="107852" y="7390"/>
                  </a:lnTo>
                  <a:lnTo>
                    <a:pt x="47934" y="45008"/>
                  </a:lnTo>
                  <a:lnTo>
                    <a:pt x="11983" y="104122"/>
                  </a:lnTo>
                  <a:lnTo>
                    <a:pt x="0" y="173985"/>
                  </a:lnTo>
                  <a:lnTo>
                    <a:pt x="2995" y="209588"/>
                  </a:lnTo>
                  <a:lnTo>
                    <a:pt x="26963" y="275421"/>
                  </a:lnTo>
                  <a:lnTo>
                    <a:pt x="74897" y="325134"/>
                  </a:lnTo>
                  <a:lnTo>
                    <a:pt x="146799" y="347980"/>
                  </a:lnTo>
                  <a:lnTo>
                    <a:pt x="185746" y="340587"/>
                  </a:lnTo>
                  <a:lnTo>
                    <a:pt x="245664" y="302964"/>
                  </a:lnTo>
                  <a:lnTo>
                    <a:pt x="281614" y="243848"/>
                  </a:lnTo>
                  <a:lnTo>
                    <a:pt x="293598" y="173985"/>
                  </a:lnTo>
                  <a:lnTo>
                    <a:pt x="290602" y="138382"/>
                  </a:lnTo>
                  <a:lnTo>
                    <a:pt x="266635" y="72550"/>
                  </a:lnTo>
                  <a:lnTo>
                    <a:pt x="218700" y="22840"/>
                  </a:lnTo>
                  <a:lnTo>
                    <a:pt x="146799" y="0"/>
                  </a:lnTo>
                  <a:close/>
                </a:path>
              </a:pathLst>
            </a:custGeom>
            <a:solidFill>
              <a:srgbClr val="BCA2DB"/>
            </a:solidFill>
          </p:spPr>
          <p:txBody>
            <a:bodyPr wrap="square" lIns="0" tIns="0" rIns="0" bIns="0" rtlCol="0"/>
            <a:lstStyle/>
            <a:p>
              <a:endParaRPr/>
            </a:p>
          </p:txBody>
        </p:sp>
        <p:sp>
          <p:nvSpPr>
            <p:cNvPr id="54" name="bg object 19">
              <a:extLst>
                <a:ext uri="{FF2B5EF4-FFF2-40B4-BE49-F238E27FC236}">
                  <a16:creationId xmlns:a16="http://schemas.microsoft.com/office/drawing/2014/main" id="{A25267F5-21BC-21B1-8403-6328A456A4A1}"/>
                </a:ext>
              </a:extLst>
            </p:cNvPr>
            <p:cNvSpPr/>
            <p:nvPr/>
          </p:nvSpPr>
          <p:spPr>
            <a:xfrm>
              <a:off x="6472301" y="2823945"/>
              <a:ext cx="294005" cy="347980"/>
            </a:xfrm>
            <a:custGeom>
              <a:avLst/>
              <a:gdLst/>
              <a:ahLst/>
              <a:cxnLst/>
              <a:rect l="l" t="t" r="r" b="b"/>
              <a:pathLst>
                <a:path w="294004" h="347980">
                  <a:moveTo>
                    <a:pt x="146799" y="0"/>
                  </a:moveTo>
                  <a:lnTo>
                    <a:pt x="107852" y="7390"/>
                  </a:lnTo>
                  <a:lnTo>
                    <a:pt x="47934" y="45008"/>
                  </a:lnTo>
                  <a:lnTo>
                    <a:pt x="11983" y="104122"/>
                  </a:lnTo>
                  <a:lnTo>
                    <a:pt x="0" y="173985"/>
                  </a:lnTo>
                  <a:lnTo>
                    <a:pt x="2995" y="209588"/>
                  </a:lnTo>
                  <a:lnTo>
                    <a:pt x="26963" y="275421"/>
                  </a:lnTo>
                  <a:lnTo>
                    <a:pt x="74897" y="325134"/>
                  </a:lnTo>
                  <a:lnTo>
                    <a:pt x="146799" y="347980"/>
                  </a:lnTo>
                  <a:lnTo>
                    <a:pt x="185746" y="340587"/>
                  </a:lnTo>
                  <a:lnTo>
                    <a:pt x="245664" y="302964"/>
                  </a:lnTo>
                  <a:lnTo>
                    <a:pt x="281614" y="243848"/>
                  </a:lnTo>
                  <a:lnTo>
                    <a:pt x="293598" y="173985"/>
                  </a:lnTo>
                  <a:lnTo>
                    <a:pt x="290602" y="138382"/>
                  </a:lnTo>
                  <a:lnTo>
                    <a:pt x="266635" y="72550"/>
                  </a:lnTo>
                  <a:lnTo>
                    <a:pt x="218700" y="22840"/>
                  </a:lnTo>
                  <a:lnTo>
                    <a:pt x="146799" y="0"/>
                  </a:lnTo>
                  <a:close/>
                </a:path>
              </a:pathLst>
            </a:custGeom>
            <a:ln w="9067">
              <a:solidFill>
                <a:srgbClr val="7A45B8"/>
              </a:solidFill>
            </a:ln>
          </p:spPr>
          <p:txBody>
            <a:bodyPr wrap="square" lIns="0" tIns="0" rIns="0" bIns="0" rtlCol="0"/>
            <a:lstStyle/>
            <a:p>
              <a:endParaRPr/>
            </a:p>
          </p:txBody>
        </p:sp>
        <p:sp>
          <p:nvSpPr>
            <p:cNvPr id="55" name="bg object 20">
              <a:extLst>
                <a:ext uri="{FF2B5EF4-FFF2-40B4-BE49-F238E27FC236}">
                  <a16:creationId xmlns:a16="http://schemas.microsoft.com/office/drawing/2014/main" id="{92922E7C-125A-FE91-4185-AB421BA7E746}"/>
                </a:ext>
              </a:extLst>
            </p:cNvPr>
            <p:cNvSpPr/>
            <p:nvPr/>
          </p:nvSpPr>
          <p:spPr>
            <a:xfrm>
              <a:off x="6487706" y="2899168"/>
              <a:ext cx="254635" cy="223520"/>
            </a:xfrm>
            <a:custGeom>
              <a:avLst/>
              <a:gdLst/>
              <a:ahLst/>
              <a:cxnLst/>
              <a:rect l="l" t="t" r="r" b="b"/>
              <a:pathLst>
                <a:path w="254634" h="223519">
                  <a:moveTo>
                    <a:pt x="13589" y="124142"/>
                  </a:moveTo>
                  <a:lnTo>
                    <a:pt x="10871" y="120523"/>
                  </a:lnTo>
                  <a:lnTo>
                    <a:pt x="2717" y="120523"/>
                  </a:lnTo>
                  <a:lnTo>
                    <a:pt x="0" y="124142"/>
                  </a:lnTo>
                  <a:lnTo>
                    <a:pt x="0" y="133210"/>
                  </a:lnTo>
                  <a:lnTo>
                    <a:pt x="2717" y="136829"/>
                  </a:lnTo>
                  <a:lnTo>
                    <a:pt x="10871" y="136829"/>
                  </a:lnTo>
                  <a:lnTo>
                    <a:pt x="13589" y="133210"/>
                  </a:lnTo>
                  <a:lnTo>
                    <a:pt x="13589" y="124142"/>
                  </a:lnTo>
                  <a:close/>
                </a:path>
                <a:path w="254634" h="223519">
                  <a:moveTo>
                    <a:pt x="16306" y="31711"/>
                  </a:moveTo>
                  <a:lnTo>
                    <a:pt x="12687" y="28092"/>
                  </a:lnTo>
                  <a:lnTo>
                    <a:pt x="5435" y="28092"/>
                  </a:lnTo>
                  <a:lnTo>
                    <a:pt x="1803" y="31711"/>
                  </a:lnTo>
                  <a:lnTo>
                    <a:pt x="1803" y="40779"/>
                  </a:lnTo>
                  <a:lnTo>
                    <a:pt x="5435" y="44399"/>
                  </a:lnTo>
                  <a:lnTo>
                    <a:pt x="12687" y="44399"/>
                  </a:lnTo>
                  <a:lnTo>
                    <a:pt x="16306" y="40779"/>
                  </a:lnTo>
                  <a:lnTo>
                    <a:pt x="16306" y="31711"/>
                  </a:lnTo>
                  <a:close/>
                </a:path>
                <a:path w="254634" h="223519">
                  <a:moveTo>
                    <a:pt x="28994" y="136829"/>
                  </a:moveTo>
                  <a:lnTo>
                    <a:pt x="25374" y="133210"/>
                  </a:lnTo>
                  <a:lnTo>
                    <a:pt x="18122" y="133210"/>
                  </a:lnTo>
                  <a:lnTo>
                    <a:pt x="14490" y="136829"/>
                  </a:lnTo>
                  <a:lnTo>
                    <a:pt x="14490" y="145897"/>
                  </a:lnTo>
                  <a:lnTo>
                    <a:pt x="18122" y="149517"/>
                  </a:lnTo>
                  <a:lnTo>
                    <a:pt x="25374" y="149517"/>
                  </a:lnTo>
                  <a:lnTo>
                    <a:pt x="28994" y="145897"/>
                  </a:lnTo>
                  <a:lnTo>
                    <a:pt x="28994" y="136829"/>
                  </a:lnTo>
                  <a:close/>
                </a:path>
                <a:path w="254634" h="223519">
                  <a:moveTo>
                    <a:pt x="29895" y="78828"/>
                  </a:moveTo>
                  <a:lnTo>
                    <a:pt x="27178" y="75209"/>
                  </a:lnTo>
                  <a:lnTo>
                    <a:pt x="19024" y="75209"/>
                  </a:lnTo>
                  <a:lnTo>
                    <a:pt x="16306" y="78828"/>
                  </a:lnTo>
                  <a:lnTo>
                    <a:pt x="16306" y="87896"/>
                  </a:lnTo>
                  <a:lnTo>
                    <a:pt x="19024" y="91516"/>
                  </a:lnTo>
                  <a:lnTo>
                    <a:pt x="27178" y="91516"/>
                  </a:lnTo>
                  <a:lnTo>
                    <a:pt x="29895" y="87896"/>
                  </a:lnTo>
                  <a:lnTo>
                    <a:pt x="29895" y="78828"/>
                  </a:lnTo>
                  <a:close/>
                </a:path>
                <a:path w="254634" h="223519">
                  <a:moveTo>
                    <a:pt x="48920" y="3619"/>
                  </a:moveTo>
                  <a:lnTo>
                    <a:pt x="46202" y="0"/>
                  </a:lnTo>
                  <a:lnTo>
                    <a:pt x="38049" y="0"/>
                  </a:lnTo>
                  <a:lnTo>
                    <a:pt x="34417" y="3619"/>
                  </a:lnTo>
                  <a:lnTo>
                    <a:pt x="34417" y="12687"/>
                  </a:lnTo>
                  <a:lnTo>
                    <a:pt x="38049" y="16306"/>
                  </a:lnTo>
                  <a:lnTo>
                    <a:pt x="46202" y="16306"/>
                  </a:lnTo>
                  <a:lnTo>
                    <a:pt x="48920" y="12687"/>
                  </a:lnTo>
                  <a:lnTo>
                    <a:pt x="48920" y="3619"/>
                  </a:lnTo>
                  <a:close/>
                </a:path>
                <a:path w="254634" h="223519">
                  <a:moveTo>
                    <a:pt x="58889" y="113271"/>
                  </a:moveTo>
                  <a:lnTo>
                    <a:pt x="55270" y="109651"/>
                  </a:lnTo>
                  <a:lnTo>
                    <a:pt x="47104" y="109651"/>
                  </a:lnTo>
                  <a:lnTo>
                    <a:pt x="44386" y="113271"/>
                  </a:lnTo>
                  <a:lnTo>
                    <a:pt x="44386" y="121424"/>
                  </a:lnTo>
                  <a:lnTo>
                    <a:pt x="44386" y="122339"/>
                  </a:lnTo>
                  <a:lnTo>
                    <a:pt x="44386" y="130492"/>
                  </a:lnTo>
                  <a:lnTo>
                    <a:pt x="47104" y="134112"/>
                  </a:lnTo>
                  <a:lnTo>
                    <a:pt x="55270" y="134112"/>
                  </a:lnTo>
                  <a:lnTo>
                    <a:pt x="58889" y="130492"/>
                  </a:lnTo>
                  <a:lnTo>
                    <a:pt x="58889" y="122339"/>
                  </a:lnTo>
                  <a:lnTo>
                    <a:pt x="58889" y="121424"/>
                  </a:lnTo>
                  <a:lnTo>
                    <a:pt x="58889" y="113271"/>
                  </a:lnTo>
                  <a:close/>
                </a:path>
                <a:path w="254634" h="223519">
                  <a:moveTo>
                    <a:pt x="63423" y="191198"/>
                  </a:moveTo>
                  <a:lnTo>
                    <a:pt x="59804" y="187579"/>
                  </a:lnTo>
                  <a:lnTo>
                    <a:pt x="52552" y="187579"/>
                  </a:lnTo>
                  <a:lnTo>
                    <a:pt x="48920" y="191198"/>
                  </a:lnTo>
                  <a:lnTo>
                    <a:pt x="48920" y="200266"/>
                  </a:lnTo>
                  <a:lnTo>
                    <a:pt x="52552" y="203885"/>
                  </a:lnTo>
                  <a:lnTo>
                    <a:pt x="59804" y="203885"/>
                  </a:lnTo>
                  <a:lnTo>
                    <a:pt x="63423" y="200266"/>
                  </a:lnTo>
                  <a:lnTo>
                    <a:pt x="63423" y="191198"/>
                  </a:lnTo>
                  <a:close/>
                </a:path>
                <a:path w="254634" h="223519">
                  <a:moveTo>
                    <a:pt x="65239" y="45300"/>
                  </a:moveTo>
                  <a:lnTo>
                    <a:pt x="62522" y="41681"/>
                  </a:lnTo>
                  <a:lnTo>
                    <a:pt x="54368" y="41681"/>
                  </a:lnTo>
                  <a:lnTo>
                    <a:pt x="51650" y="45300"/>
                  </a:lnTo>
                  <a:lnTo>
                    <a:pt x="51650" y="54368"/>
                  </a:lnTo>
                  <a:lnTo>
                    <a:pt x="54368" y="57988"/>
                  </a:lnTo>
                  <a:lnTo>
                    <a:pt x="62522" y="57988"/>
                  </a:lnTo>
                  <a:lnTo>
                    <a:pt x="65239" y="54368"/>
                  </a:lnTo>
                  <a:lnTo>
                    <a:pt x="65239" y="45300"/>
                  </a:lnTo>
                  <a:close/>
                </a:path>
                <a:path w="254634" h="223519">
                  <a:moveTo>
                    <a:pt x="68859" y="153136"/>
                  </a:moveTo>
                  <a:lnTo>
                    <a:pt x="66141" y="149517"/>
                  </a:lnTo>
                  <a:lnTo>
                    <a:pt x="57988" y="149517"/>
                  </a:lnTo>
                  <a:lnTo>
                    <a:pt x="55270" y="153136"/>
                  </a:lnTo>
                  <a:lnTo>
                    <a:pt x="55270" y="162204"/>
                  </a:lnTo>
                  <a:lnTo>
                    <a:pt x="57988" y="165823"/>
                  </a:lnTo>
                  <a:lnTo>
                    <a:pt x="66141" y="165823"/>
                  </a:lnTo>
                  <a:lnTo>
                    <a:pt x="68859" y="162204"/>
                  </a:lnTo>
                  <a:lnTo>
                    <a:pt x="68859" y="153136"/>
                  </a:lnTo>
                  <a:close/>
                </a:path>
                <a:path w="254634" h="223519">
                  <a:moveTo>
                    <a:pt x="95135" y="169456"/>
                  </a:moveTo>
                  <a:lnTo>
                    <a:pt x="91516" y="165836"/>
                  </a:lnTo>
                  <a:lnTo>
                    <a:pt x="84264" y="165836"/>
                  </a:lnTo>
                  <a:lnTo>
                    <a:pt x="80632" y="169456"/>
                  </a:lnTo>
                  <a:lnTo>
                    <a:pt x="80632" y="178523"/>
                  </a:lnTo>
                  <a:lnTo>
                    <a:pt x="84264" y="182143"/>
                  </a:lnTo>
                  <a:lnTo>
                    <a:pt x="91516" y="182143"/>
                  </a:lnTo>
                  <a:lnTo>
                    <a:pt x="95135" y="178523"/>
                  </a:lnTo>
                  <a:lnTo>
                    <a:pt x="95135" y="169456"/>
                  </a:lnTo>
                  <a:close/>
                </a:path>
                <a:path w="254634" h="223519">
                  <a:moveTo>
                    <a:pt x="102387" y="57086"/>
                  </a:moveTo>
                  <a:lnTo>
                    <a:pt x="98767" y="53467"/>
                  </a:lnTo>
                  <a:lnTo>
                    <a:pt x="91516" y="53467"/>
                  </a:lnTo>
                  <a:lnTo>
                    <a:pt x="87884" y="57086"/>
                  </a:lnTo>
                  <a:lnTo>
                    <a:pt x="87884" y="66154"/>
                  </a:lnTo>
                  <a:lnTo>
                    <a:pt x="91516" y="69773"/>
                  </a:lnTo>
                  <a:lnTo>
                    <a:pt x="98767" y="69773"/>
                  </a:lnTo>
                  <a:lnTo>
                    <a:pt x="102387" y="66154"/>
                  </a:lnTo>
                  <a:lnTo>
                    <a:pt x="102387" y="57086"/>
                  </a:lnTo>
                  <a:close/>
                </a:path>
                <a:path w="254634" h="223519">
                  <a:moveTo>
                    <a:pt x="103301" y="210235"/>
                  </a:moveTo>
                  <a:lnTo>
                    <a:pt x="100584" y="206616"/>
                  </a:lnTo>
                  <a:lnTo>
                    <a:pt x="92430" y="206616"/>
                  </a:lnTo>
                  <a:lnTo>
                    <a:pt x="88798" y="210235"/>
                  </a:lnTo>
                  <a:lnTo>
                    <a:pt x="88798" y="219303"/>
                  </a:lnTo>
                  <a:lnTo>
                    <a:pt x="92430" y="222923"/>
                  </a:lnTo>
                  <a:lnTo>
                    <a:pt x="100584" y="222923"/>
                  </a:lnTo>
                  <a:lnTo>
                    <a:pt x="103301" y="219303"/>
                  </a:lnTo>
                  <a:lnTo>
                    <a:pt x="103301" y="210235"/>
                  </a:lnTo>
                  <a:close/>
                </a:path>
                <a:path w="254634" h="223519">
                  <a:moveTo>
                    <a:pt x="118706" y="122326"/>
                  </a:moveTo>
                  <a:lnTo>
                    <a:pt x="115989" y="118706"/>
                  </a:lnTo>
                  <a:lnTo>
                    <a:pt x="107835" y="118706"/>
                  </a:lnTo>
                  <a:lnTo>
                    <a:pt x="104203" y="122326"/>
                  </a:lnTo>
                  <a:lnTo>
                    <a:pt x="104203" y="131394"/>
                  </a:lnTo>
                  <a:lnTo>
                    <a:pt x="107835" y="135915"/>
                  </a:lnTo>
                  <a:lnTo>
                    <a:pt x="115989" y="135915"/>
                  </a:lnTo>
                  <a:lnTo>
                    <a:pt x="118706" y="131394"/>
                  </a:lnTo>
                  <a:lnTo>
                    <a:pt x="118706" y="122326"/>
                  </a:lnTo>
                  <a:close/>
                </a:path>
                <a:path w="254634" h="223519">
                  <a:moveTo>
                    <a:pt x="143167" y="27178"/>
                  </a:moveTo>
                  <a:lnTo>
                    <a:pt x="140449" y="23558"/>
                  </a:lnTo>
                  <a:lnTo>
                    <a:pt x="132295" y="23558"/>
                  </a:lnTo>
                  <a:lnTo>
                    <a:pt x="129578" y="27178"/>
                  </a:lnTo>
                  <a:lnTo>
                    <a:pt x="129578" y="36245"/>
                  </a:lnTo>
                  <a:lnTo>
                    <a:pt x="132295" y="39865"/>
                  </a:lnTo>
                  <a:lnTo>
                    <a:pt x="140449" y="39865"/>
                  </a:lnTo>
                  <a:lnTo>
                    <a:pt x="143167" y="36245"/>
                  </a:lnTo>
                  <a:lnTo>
                    <a:pt x="143167" y="27178"/>
                  </a:lnTo>
                  <a:close/>
                </a:path>
                <a:path w="254634" h="223519">
                  <a:moveTo>
                    <a:pt x="144983" y="161302"/>
                  </a:moveTo>
                  <a:lnTo>
                    <a:pt x="141363" y="157683"/>
                  </a:lnTo>
                  <a:lnTo>
                    <a:pt x="134112" y="157683"/>
                  </a:lnTo>
                  <a:lnTo>
                    <a:pt x="130479" y="161302"/>
                  </a:lnTo>
                  <a:lnTo>
                    <a:pt x="130479" y="170370"/>
                  </a:lnTo>
                  <a:lnTo>
                    <a:pt x="134112" y="173990"/>
                  </a:lnTo>
                  <a:lnTo>
                    <a:pt x="141363" y="173990"/>
                  </a:lnTo>
                  <a:lnTo>
                    <a:pt x="144983" y="170370"/>
                  </a:lnTo>
                  <a:lnTo>
                    <a:pt x="144983" y="161302"/>
                  </a:lnTo>
                  <a:close/>
                </a:path>
                <a:path w="254634" h="223519">
                  <a:moveTo>
                    <a:pt x="145884" y="205701"/>
                  </a:moveTo>
                  <a:lnTo>
                    <a:pt x="143167" y="202082"/>
                  </a:lnTo>
                  <a:lnTo>
                    <a:pt x="135013" y="202082"/>
                  </a:lnTo>
                  <a:lnTo>
                    <a:pt x="131381" y="205701"/>
                  </a:lnTo>
                  <a:lnTo>
                    <a:pt x="131381" y="214769"/>
                  </a:lnTo>
                  <a:lnTo>
                    <a:pt x="135013" y="219290"/>
                  </a:lnTo>
                  <a:lnTo>
                    <a:pt x="143167" y="219290"/>
                  </a:lnTo>
                  <a:lnTo>
                    <a:pt x="145884" y="214769"/>
                  </a:lnTo>
                  <a:lnTo>
                    <a:pt x="145884" y="205701"/>
                  </a:lnTo>
                  <a:close/>
                </a:path>
                <a:path w="254634" h="223519">
                  <a:moveTo>
                    <a:pt x="157670" y="78828"/>
                  </a:moveTo>
                  <a:lnTo>
                    <a:pt x="154952" y="75209"/>
                  </a:lnTo>
                  <a:lnTo>
                    <a:pt x="146799" y="75209"/>
                  </a:lnTo>
                  <a:lnTo>
                    <a:pt x="143167" y="78828"/>
                  </a:lnTo>
                  <a:lnTo>
                    <a:pt x="143167" y="87896"/>
                  </a:lnTo>
                  <a:lnTo>
                    <a:pt x="146799" y="91516"/>
                  </a:lnTo>
                  <a:lnTo>
                    <a:pt x="154952" y="91516"/>
                  </a:lnTo>
                  <a:lnTo>
                    <a:pt x="157670" y="87896"/>
                  </a:lnTo>
                  <a:lnTo>
                    <a:pt x="157670" y="78828"/>
                  </a:lnTo>
                  <a:close/>
                </a:path>
                <a:path w="254634" h="223519">
                  <a:moveTo>
                    <a:pt x="180327" y="197548"/>
                  </a:moveTo>
                  <a:lnTo>
                    <a:pt x="176707" y="193929"/>
                  </a:lnTo>
                  <a:lnTo>
                    <a:pt x="169456" y="193929"/>
                  </a:lnTo>
                  <a:lnTo>
                    <a:pt x="165823" y="197548"/>
                  </a:lnTo>
                  <a:lnTo>
                    <a:pt x="165823" y="206616"/>
                  </a:lnTo>
                  <a:lnTo>
                    <a:pt x="169456" y="210235"/>
                  </a:lnTo>
                  <a:lnTo>
                    <a:pt x="176707" y="210235"/>
                  </a:lnTo>
                  <a:lnTo>
                    <a:pt x="180327" y="206616"/>
                  </a:lnTo>
                  <a:lnTo>
                    <a:pt x="180327" y="197548"/>
                  </a:lnTo>
                  <a:close/>
                </a:path>
                <a:path w="254634" h="223519">
                  <a:moveTo>
                    <a:pt x="197535" y="41681"/>
                  </a:moveTo>
                  <a:lnTo>
                    <a:pt x="193916" y="38061"/>
                  </a:lnTo>
                  <a:lnTo>
                    <a:pt x="186664" y="38061"/>
                  </a:lnTo>
                  <a:lnTo>
                    <a:pt x="183946" y="40779"/>
                  </a:lnTo>
                  <a:lnTo>
                    <a:pt x="183946" y="38061"/>
                  </a:lnTo>
                  <a:lnTo>
                    <a:pt x="180327" y="34442"/>
                  </a:lnTo>
                  <a:lnTo>
                    <a:pt x="173075" y="34442"/>
                  </a:lnTo>
                  <a:lnTo>
                    <a:pt x="169443" y="38061"/>
                  </a:lnTo>
                  <a:lnTo>
                    <a:pt x="169443" y="46215"/>
                  </a:lnTo>
                  <a:lnTo>
                    <a:pt x="173075" y="49847"/>
                  </a:lnTo>
                  <a:lnTo>
                    <a:pt x="180327" y="49847"/>
                  </a:lnTo>
                  <a:lnTo>
                    <a:pt x="183032" y="47142"/>
                  </a:lnTo>
                  <a:lnTo>
                    <a:pt x="183032" y="50749"/>
                  </a:lnTo>
                  <a:lnTo>
                    <a:pt x="186664" y="54368"/>
                  </a:lnTo>
                  <a:lnTo>
                    <a:pt x="193916" y="54368"/>
                  </a:lnTo>
                  <a:lnTo>
                    <a:pt x="197535" y="50749"/>
                  </a:lnTo>
                  <a:lnTo>
                    <a:pt x="197535" y="41681"/>
                  </a:lnTo>
                  <a:close/>
                </a:path>
                <a:path w="254634" h="223519">
                  <a:moveTo>
                    <a:pt x="200253" y="159486"/>
                  </a:moveTo>
                  <a:lnTo>
                    <a:pt x="197535" y="155867"/>
                  </a:lnTo>
                  <a:lnTo>
                    <a:pt x="189382" y="155867"/>
                  </a:lnTo>
                  <a:lnTo>
                    <a:pt x="185750" y="159486"/>
                  </a:lnTo>
                  <a:lnTo>
                    <a:pt x="185750" y="168554"/>
                  </a:lnTo>
                  <a:lnTo>
                    <a:pt x="189382" y="172173"/>
                  </a:lnTo>
                  <a:lnTo>
                    <a:pt x="197535" y="172173"/>
                  </a:lnTo>
                  <a:lnTo>
                    <a:pt x="200253" y="168554"/>
                  </a:lnTo>
                  <a:lnTo>
                    <a:pt x="200253" y="159486"/>
                  </a:lnTo>
                  <a:close/>
                </a:path>
                <a:path w="254634" h="223519">
                  <a:moveTo>
                    <a:pt x="204787" y="105117"/>
                  </a:moveTo>
                  <a:lnTo>
                    <a:pt x="201168" y="101498"/>
                  </a:lnTo>
                  <a:lnTo>
                    <a:pt x="193001" y="101498"/>
                  </a:lnTo>
                  <a:lnTo>
                    <a:pt x="190284" y="105117"/>
                  </a:lnTo>
                  <a:lnTo>
                    <a:pt x="190284" y="112369"/>
                  </a:lnTo>
                  <a:lnTo>
                    <a:pt x="189382" y="112369"/>
                  </a:lnTo>
                  <a:lnTo>
                    <a:pt x="185750" y="115989"/>
                  </a:lnTo>
                  <a:lnTo>
                    <a:pt x="185750" y="125056"/>
                  </a:lnTo>
                  <a:lnTo>
                    <a:pt x="189382" y="128676"/>
                  </a:lnTo>
                  <a:lnTo>
                    <a:pt x="197535" y="128676"/>
                  </a:lnTo>
                  <a:lnTo>
                    <a:pt x="200253" y="125056"/>
                  </a:lnTo>
                  <a:lnTo>
                    <a:pt x="200253" y="117805"/>
                  </a:lnTo>
                  <a:lnTo>
                    <a:pt x="201168" y="117805"/>
                  </a:lnTo>
                  <a:lnTo>
                    <a:pt x="204787" y="114185"/>
                  </a:lnTo>
                  <a:lnTo>
                    <a:pt x="204787" y="105117"/>
                  </a:lnTo>
                  <a:close/>
                </a:path>
                <a:path w="254634" h="223519">
                  <a:moveTo>
                    <a:pt x="212039" y="59804"/>
                  </a:moveTo>
                  <a:lnTo>
                    <a:pt x="209321" y="56184"/>
                  </a:lnTo>
                  <a:lnTo>
                    <a:pt x="201168" y="56184"/>
                  </a:lnTo>
                  <a:lnTo>
                    <a:pt x="197535" y="59804"/>
                  </a:lnTo>
                  <a:lnTo>
                    <a:pt x="197535" y="68872"/>
                  </a:lnTo>
                  <a:lnTo>
                    <a:pt x="201168" y="72491"/>
                  </a:lnTo>
                  <a:lnTo>
                    <a:pt x="209321" y="72491"/>
                  </a:lnTo>
                  <a:lnTo>
                    <a:pt x="212039" y="68872"/>
                  </a:lnTo>
                  <a:lnTo>
                    <a:pt x="212039" y="59804"/>
                  </a:lnTo>
                  <a:close/>
                </a:path>
                <a:path w="254634" h="223519">
                  <a:moveTo>
                    <a:pt x="217474" y="202082"/>
                  </a:moveTo>
                  <a:lnTo>
                    <a:pt x="213855" y="198462"/>
                  </a:lnTo>
                  <a:lnTo>
                    <a:pt x="206603" y="198462"/>
                  </a:lnTo>
                  <a:lnTo>
                    <a:pt x="202971" y="202082"/>
                  </a:lnTo>
                  <a:lnTo>
                    <a:pt x="202971" y="212051"/>
                  </a:lnTo>
                  <a:lnTo>
                    <a:pt x="206603" y="215671"/>
                  </a:lnTo>
                  <a:lnTo>
                    <a:pt x="213855" y="215671"/>
                  </a:lnTo>
                  <a:lnTo>
                    <a:pt x="217474" y="212051"/>
                  </a:lnTo>
                  <a:lnTo>
                    <a:pt x="217474" y="202082"/>
                  </a:lnTo>
                  <a:close/>
                </a:path>
                <a:path w="254634" h="223519">
                  <a:moveTo>
                    <a:pt x="235597" y="114173"/>
                  </a:moveTo>
                  <a:lnTo>
                    <a:pt x="232879" y="110553"/>
                  </a:lnTo>
                  <a:lnTo>
                    <a:pt x="224726" y="110553"/>
                  </a:lnTo>
                  <a:lnTo>
                    <a:pt x="222008" y="114173"/>
                  </a:lnTo>
                  <a:lnTo>
                    <a:pt x="222008" y="123240"/>
                  </a:lnTo>
                  <a:lnTo>
                    <a:pt x="224726" y="127762"/>
                  </a:lnTo>
                  <a:lnTo>
                    <a:pt x="232879" y="127762"/>
                  </a:lnTo>
                  <a:lnTo>
                    <a:pt x="235597" y="123240"/>
                  </a:lnTo>
                  <a:lnTo>
                    <a:pt x="235597" y="114173"/>
                  </a:lnTo>
                  <a:close/>
                </a:path>
                <a:path w="254634" h="223519">
                  <a:moveTo>
                    <a:pt x="253720" y="173075"/>
                  </a:moveTo>
                  <a:lnTo>
                    <a:pt x="250101" y="169456"/>
                  </a:lnTo>
                  <a:lnTo>
                    <a:pt x="242849" y="169456"/>
                  </a:lnTo>
                  <a:lnTo>
                    <a:pt x="239217" y="173075"/>
                  </a:lnTo>
                  <a:lnTo>
                    <a:pt x="239217" y="182143"/>
                  </a:lnTo>
                  <a:lnTo>
                    <a:pt x="242849" y="185762"/>
                  </a:lnTo>
                  <a:lnTo>
                    <a:pt x="250101" y="185762"/>
                  </a:lnTo>
                  <a:lnTo>
                    <a:pt x="253720" y="182143"/>
                  </a:lnTo>
                  <a:lnTo>
                    <a:pt x="253720" y="173075"/>
                  </a:lnTo>
                  <a:close/>
                </a:path>
                <a:path w="254634" h="223519">
                  <a:moveTo>
                    <a:pt x="254635" y="61620"/>
                  </a:moveTo>
                  <a:lnTo>
                    <a:pt x="251917" y="58000"/>
                  </a:lnTo>
                  <a:lnTo>
                    <a:pt x="243763" y="58000"/>
                  </a:lnTo>
                  <a:lnTo>
                    <a:pt x="240131" y="61620"/>
                  </a:lnTo>
                  <a:lnTo>
                    <a:pt x="240131" y="70688"/>
                  </a:lnTo>
                  <a:lnTo>
                    <a:pt x="243763" y="74307"/>
                  </a:lnTo>
                  <a:lnTo>
                    <a:pt x="251917" y="74307"/>
                  </a:lnTo>
                  <a:lnTo>
                    <a:pt x="254635" y="70688"/>
                  </a:lnTo>
                  <a:lnTo>
                    <a:pt x="254635" y="61620"/>
                  </a:lnTo>
                  <a:close/>
                </a:path>
              </a:pathLst>
            </a:custGeom>
            <a:solidFill>
              <a:srgbClr val="CAF5A8"/>
            </a:solidFill>
          </p:spPr>
          <p:txBody>
            <a:bodyPr wrap="square" lIns="0" tIns="0" rIns="0" bIns="0" rtlCol="0"/>
            <a:lstStyle/>
            <a:p>
              <a:endParaRPr/>
            </a:p>
          </p:txBody>
        </p:sp>
        <p:sp>
          <p:nvSpPr>
            <p:cNvPr id="56" name="bg object 21">
              <a:extLst>
                <a:ext uri="{FF2B5EF4-FFF2-40B4-BE49-F238E27FC236}">
                  <a16:creationId xmlns:a16="http://schemas.microsoft.com/office/drawing/2014/main" id="{0D578653-409B-2C2C-6A2C-E45CD42B4C91}"/>
                </a:ext>
              </a:extLst>
            </p:cNvPr>
            <p:cNvSpPr/>
            <p:nvPr/>
          </p:nvSpPr>
          <p:spPr>
            <a:xfrm>
              <a:off x="6492686" y="2901877"/>
              <a:ext cx="241935" cy="177800"/>
            </a:xfrm>
            <a:custGeom>
              <a:avLst/>
              <a:gdLst/>
              <a:ahLst/>
              <a:cxnLst/>
              <a:rect l="l" t="t" r="r" b="b"/>
              <a:pathLst>
                <a:path w="241934" h="177800">
                  <a:moveTo>
                    <a:pt x="123694" y="0"/>
                  </a:moveTo>
                  <a:lnTo>
                    <a:pt x="102854" y="2717"/>
                  </a:lnTo>
                  <a:lnTo>
                    <a:pt x="72945" y="19024"/>
                  </a:lnTo>
                  <a:lnTo>
                    <a:pt x="67510" y="26276"/>
                  </a:lnTo>
                  <a:lnTo>
                    <a:pt x="55503" y="36023"/>
                  </a:lnTo>
                  <a:lnTo>
                    <a:pt x="49159" y="40553"/>
                  </a:lnTo>
                  <a:lnTo>
                    <a:pt x="33994" y="48776"/>
                  </a:lnTo>
                  <a:lnTo>
                    <a:pt x="25260" y="54937"/>
                  </a:lnTo>
                  <a:lnTo>
                    <a:pt x="4194" y="87222"/>
                  </a:lnTo>
                  <a:lnTo>
                    <a:pt x="0" y="130830"/>
                  </a:lnTo>
                  <a:lnTo>
                    <a:pt x="1102" y="144097"/>
                  </a:lnTo>
                  <a:lnTo>
                    <a:pt x="4073" y="156768"/>
                  </a:lnTo>
                  <a:lnTo>
                    <a:pt x="5889" y="162204"/>
                  </a:lnTo>
                  <a:lnTo>
                    <a:pt x="8607" y="168554"/>
                  </a:lnTo>
                  <a:lnTo>
                    <a:pt x="13141" y="172173"/>
                  </a:lnTo>
                  <a:lnTo>
                    <a:pt x="16760" y="175806"/>
                  </a:lnTo>
                  <a:lnTo>
                    <a:pt x="26730" y="177609"/>
                  </a:lnTo>
                  <a:lnTo>
                    <a:pt x="41627" y="177570"/>
                  </a:lnTo>
                  <a:lnTo>
                    <a:pt x="55503" y="172516"/>
                  </a:lnTo>
                  <a:lnTo>
                    <a:pt x="79295" y="135026"/>
                  </a:lnTo>
                  <a:lnTo>
                    <a:pt x="83506" y="96285"/>
                  </a:lnTo>
                  <a:lnTo>
                    <a:pt x="83816" y="86093"/>
                  </a:lnTo>
                  <a:lnTo>
                    <a:pt x="83816" y="61620"/>
                  </a:lnTo>
                  <a:lnTo>
                    <a:pt x="81099" y="58902"/>
                  </a:lnTo>
                  <a:lnTo>
                    <a:pt x="81099" y="48933"/>
                  </a:lnTo>
                  <a:lnTo>
                    <a:pt x="82013" y="47117"/>
                  </a:lnTo>
                  <a:lnTo>
                    <a:pt x="82915" y="46215"/>
                  </a:lnTo>
                  <a:lnTo>
                    <a:pt x="87449" y="38963"/>
                  </a:lnTo>
                  <a:lnTo>
                    <a:pt x="92884" y="33528"/>
                  </a:lnTo>
                  <a:lnTo>
                    <a:pt x="98320" y="27190"/>
                  </a:lnTo>
                  <a:lnTo>
                    <a:pt x="112823" y="12687"/>
                  </a:lnTo>
                  <a:lnTo>
                    <a:pt x="114627" y="12687"/>
                  </a:lnTo>
                  <a:lnTo>
                    <a:pt x="129130" y="16306"/>
                  </a:lnTo>
                  <a:lnTo>
                    <a:pt x="134566" y="14503"/>
                  </a:lnTo>
                  <a:lnTo>
                    <a:pt x="137283" y="17221"/>
                  </a:lnTo>
                  <a:lnTo>
                    <a:pt x="162658" y="35344"/>
                  </a:lnTo>
                  <a:lnTo>
                    <a:pt x="158124" y="44399"/>
                  </a:lnTo>
                  <a:lnTo>
                    <a:pt x="157222" y="50749"/>
                  </a:lnTo>
                  <a:lnTo>
                    <a:pt x="156768" y="61224"/>
                  </a:lnTo>
                  <a:lnTo>
                    <a:pt x="157675" y="72040"/>
                  </a:lnTo>
                  <a:lnTo>
                    <a:pt x="160842" y="93332"/>
                  </a:lnTo>
                  <a:lnTo>
                    <a:pt x="160842" y="99682"/>
                  </a:lnTo>
                  <a:lnTo>
                    <a:pt x="192112" y="144759"/>
                  </a:lnTo>
                  <a:lnTo>
                    <a:pt x="211880" y="150961"/>
                  </a:lnTo>
                  <a:lnTo>
                    <a:pt x="230628" y="141363"/>
                  </a:lnTo>
                  <a:lnTo>
                    <a:pt x="241727" y="98436"/>
                  </a:lnTo>
                  <a:lnTo>
                    <a:pt x="241471" y="89869"/>
                  </a:lnTo>
                  <a:lnTo>
                    <a:pt x="216012" y="47904"/>
                  </a:lnTo>
                  <a:lnTo>
                    <a:pt x="179879" y="28994"/>
                  </a:lnTo>
                  <a:lnTo>
                    <a:pt x="174444" y="27190"/>
                  </a:lnTo>
                  <a:lnTo>
                    <a:pt x="168098" y="24244"/>
                  </a:lnTo>
                  <a:lnTo>
                    <a:pt x="162434" y="19937"/>
                  </a:lnTo>
                  <a:lnTo>
                    <a:pt x="151787" y="9969"/>
                  </a:lnTo>
                  <a:lnTo>
                    <a:pt x="142719" y="5435"/>
                  </a:lnTo>
                  <a:lnTo>
                    <a:pt x="123694" y="2717"/>
                  </a:lnTo>
                  <a:lnTo>
                    <a:pt x="123694" y="0"/>
                  </a:lnTo>
                  <a:close/>
                </a:path>
              </a:pathLst>
            </a:custGeom>
            <a:solidFill>
              <a:srgbClr val="7A45B8"/>
            </a:solidFill>
          </p:spPr>
          <p:txBody>
            <a:bodyPr wrap="square" lIns="0" tIns="0" rIns="0" bIns="0" rtlCol="0"/>
            <a:lstStyle/>
            <a:p>
              <a:endParaRPr/>
            </a:p>
          </p:txBody>
        </p:sp>
      </p:grpSp>
      <p:pic>
        <p:nvPicPr>
          <p:cNvPr id="133" name="object 28">
            <a:extLst>
              <a:ext uri="{FF2B5EF4-FFF2-40B4-BE49-F238E27FC236}">
                <a16:creationId xmlns:a16="http://schemas.microsoft.com/office/drawing/2014/main" id="{D3D6C248-DD6E-D7F5-9347-ABD28DB8C0C4}"/>
              </a:ext>
            </a:extLst>
          </p:cNvPr>
          <p:cNvPicPr/>
          <p:nvPr/>
        </p:nvPicPr>
        <p:blipFill>
          <a:blip r:embed="rId6" cstate="print">
            <a:extLst>
              <a:ext uri="{BEBA8EAE-BF5A-486C-A8C5-ECC9F3942E4B}">
                <a14:imgProps xmlns:a14="http://schemas.microsoft.com/office/drawing/2010/main">
                  <a14:imgLayer r:embed="rId12">
                    <a14:imgEffect>
                      <a14:sharpenSoften amount="50000"/>
                    </a14:imgEffect>
                    <a14:imgEffect>
                      <a14:saturation sat="300000"/>
                    </a14:imgEffect>
                    <a14:imgEffect>
                      <a14:brightnessContrast contrast="-20000"/>
                    </a14:imgEffect>
                  </a14:imgLayer>
                </a14:imgProps>
              </a:ext>
            </a:extLst>
          </a:blip>
          <a:stretch>
            <a:fillRect/>
          </a:stretch>
        </p:blipFill>
        <p:spPr>
          <a:xfrm>
            <a:off x="6121194" y="3308440"/>
            <a:ext cx="408758" cy="391787"/>
          </a:xfrm>
          <a:prstGeom prst="rect">
            <a:avLst/>
          </a:prstGeom>
        </p:spPr>
      </p:pic>
      <p:grpSp>
        <p:nvGrpSpPr>
          <p:cNvPr id="134" name="Grupo 133">
            <a:extLst>
              <a:ext uri="{FF2B5EF4-FFF2-40B4-BE49-F238E27FC236}">
                <a16:creationId xmlns:a16="http://schemas.microsoft.com/office/drawing/2014/main" id="{1A840081-9941-38AF-ADE8-09F705284A01}"/>
              </a:ext>
            </a:extLst>
          </p:cNvPr>
          <p:cNvGrpSpPr/>
          <p:nvPr/>
        </p:nvGrpSpPr>
        <p:grpSpPr>
          <a:xfrm>
            <a:off x="7436916" y="3331548"/>
            <a:ext cx="376110" cy="307340"/>
            <a:chOff x="8020424" y="3482781"/>
            <a:chExt cx="376110" cy="307340"/>
          </a:xfrm>
        </p:grpSpPr>
        <p:grpSp>
          <p:nvGrpSpPr>
            <p:cNvPr id="135" name="object 38">
              <a:extLst>
                <a:ext uri="{FF2B5EF4-FFF2-40B4-BE49-F238E27FC236}">
                  <a16:creationId xmlns:a16="http://schemas.microsoft.com/office/drawing/2014/main" id="{90542B96-0767-745A-F6D4-C4E5D3EB601A}"/>
                </a:ext>
              </a:extLst>
            </p:cNvPr>
            <p:cNvGrpSpPr/>
            <p:nvPr/>
          </p:nvGrpSpPr>
          <p:grpSpPr>
            <a:xfrm>
              <a:off x="8020424" y="3482781"/>
              <a:ext cx="248285" cy="307340"/>
              <a:chOff x="8020424" y="3482781"/>
              <a:chExt cx="248285" cy="307340"/>
            </a:xfrm>
          </p:grpSpPr>
          <p:pic>
            <p:nvPicPr>
              <p:cNvPr id="137" name="object 39">
                <a:extLst>
                  <a:ext uri="{FF2B5EF4-FFF2-40B4-BE49-F238E27FC236}">
                    <a16:creationId xmlns:a16="http://schemas.microsoft.com/office/drawing/2014/main" id="{51515567-12FF-F828-1CDA-CACCCFED348C}"/>
                  </a:ext>
                </a:extLst>
              </p:cNvPr>
              <p:cNvPicPr/>
              <p:nvPr/>
            </p:nvPicPr>
            <p:blipFill>
              <a:blip r:embed="rId13" cstate="print"/>
              <a:stretch>
                <a:fillRect/>
              </a:stretch>
            </p:blipFill>
            <p:spPr>
              <a:xfrm>
                <a:off x="8097954" y="3482781"/>
                <a:ext cx="170446" cy="159289"/>
              </a:xfrm>
              <a:prstGeom prst="rect">
                <a:avLst/>
              </a:prstGeom>
            </p:spPr>
          </p:pic>
          <p:pic>
            <p:nvPicPr>
              <p:cNvPr id="138" name="object 40">
                <a:extLst>
                  <a:ext uri="{FF2B5EF4-FFF2-40B4-BE49-F238E27FC236}">
                    <a16:creationId xmlns:a16="http://schemas.microsoft.com/office/drawing/2014/main" id="{00472A46-B6FB-B66D-EC04-FE2B1D2AE008}"/>
                  </a:ext>
                </a:extLst>
              </p:cNvPr>
              <p:cNvPicPr/>
              <p:nvPr/>
            </p:nvPicPr>
            <p:blipFill>
              <a:blip r:embed="rId14" cstate="print"/>
              <a:stretch>
                <a:fillRect/>
              </a:stretch>
            </p:blipFill>
            <p:spPr>
              <a:xfrm>
                <a:off x="8020424" y="3673468"/>
                <a:ext cx="77520" cy="77533"/>
              </a:xfrm>
              <a:prstGeom prst="rect">
                <a:avLst/>
              </a:prstGeom>
            </p:spPr>
          </p:pic>
          <p:pic>
            <p:nvPicPr>
              <p:cNvPr id="139" name="object 41">
                <a:extLst>
                  <a:ext uri="{FF2B5EF4-FFF2-40B4-BE49-F238E27FC236}">
                    <a16:creationId xmlns:a16="http://schemas.microsoft.com/office/drawing/2014/main" id="{17DFF1F0-D3F2-6165-F50E-DBEE715A749E}"/>
                  </a:ext>
                </a:extLst>
              </p:cNvPr>
              <p:cNvPicPr/>
              <p:nvPr/>
            </p:nvPicPr>
            <p:blipFill>
              <a:blip r:embed="rId15" cstate="print"/>
              <a:stretch>
                <a:fillRect/>
              </a:stretch>
            </p:blipFill>
            <p:spPr>
              <a:xfrm>
                <a:off x="8136718" y="3664861"/>
                <a:ext cx="119136" cy="124909"/>
              </a:xfrm>
              <a:prstGeom prst="rect">
                <a:avLst/>
              </a:prstGeom>
            </p:spPr>
          </p:pic>
        </p:grpSp>
        <p:pic>
          <p:nvPicPr>
            <p:cNvPr id="136" name="object 42">
              <a:extLst>
                <a:ext uri="{FF2B5EF4-FFF2-40B4-BE49-F238E27FC236}">
                  <a16:creationId xmlns:a16="http://schemas.microsoft.com/office/drawing/2014/main" id="{CFA9853D-24F0-2516-E936-0AC5243A0D57}"/>
                </a:ext>
              </a:extLst>
            </p:cNvPr>
            <p:cNvPicPr/>
            <p:nvPr/>
          </p:nvPicPr>
          <p:blipFill>
            <a:blip r:embed="rId16" cstate="print"/>
            <a:stretch>
              <a:fillRect/>
            </a:stretch>
          </p:blipFill>
          <p:spPr>
            <a:xfrm>
              <a:off x="8319014" y="3664861"/>
              <a:ext cx="77520" cy="77533"/>
            </a:xfrm>
            <a:prstGeom prst="rect">
              <a:avLst/>
            </a:prstGeom>
          </p:spPr>
        </p:pic>
      </p:grpSp>
    </p:spTree>
    <p:extLst>
      <p:ext uri="{BB962C8B-B14F-4D97-AF65-F5344CB8AC3E}">
        <p14:creationId xmlns:p14="http://schemas.microsoft.com/office/powerpoint/2010/main" val="883481414"/>
      </p:ext>
    </p:extLst>
  </p:cSld>
  <p:clrMapOvr>
    <a:masterClrMapping/>
  </p:clrMapOvr>
</p:sld>
</file>

<file path=ppt/theme/theme1.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Global Ad Board">
    <a:dk1>
      <a:srgbClr val="000000"/>
    </a:dk1>
    <a:lt1>
      <a:sysClr val="window" lastClr="FFFFFF"/>
    </a:lt1>
    <a:dk2>
      <a:srgbClr val="A59D95"/>
    </a:dk2>
    <a:lt2>
      <a:srgbClr val="D3BF96"/>
    </a:lt2>
    <a:accent1>
      <a:srgbClr val="FF6D22"/>
    </a:accent1>
    <a:accent2>
      <a:srgbClr val="263F6A"/>
    </a:accent2>
    <a:accent3>
      <a:srgbClr val="00A1DE"/>
    </a:accent3>
    <a:accent4>
      <a:srgbClr val="B1059D"/>
    </a:accent4>
    <a:accent5>
      <a:srgbClr val="FED100"/>
    </a:accent5>
    <a:accent6>
      <a:srgbClr val="D52B17"/>
    </a:accent6>
    <a:hlink>
      <a:srgbClr val="82785C"/>
    </a:hlink>
    <a:folHlink>
      <a:srgbClr val="00AF3F"/>
    </a:folHlink>
  </a:clrScheme>
  <a:fontScheme name="Lilly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Almirall">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lobal Ad Board">
    <a:dk1>
      <a:srgbClr val="000000"/>
    </a:dk1>
    <a:lt1>
      <a:sysClr val="window" lastClr="FFFFFF"/>
    </a:lt1>
    <a:dk2>
      <a:srgbClr val="A59D95"/>
    </a:dk2>
    <a:lt2>
      <a:srgbClr val="D3BF96"/>
    </a:lt2>
    <a:accent1>
      <a:srgbClr val="FF6D22"/>
    </a:accent1>
    <a:accent2>
      <a:srgbClr val="263F6A"/>
    </a:accent2>
    <a:accent3>
      <a:srgbClr val="00A1DE"/>
    </a:accent3>
    <a:accent4>
      <a:srgbClr val="B1059D"/>
    </a:accent4>
    <a:accent5>
      <a:srgbClr val="FED100"/>
    </a:accent5>
    <a:accent6>
      <a:srgbClr val="D52B17"/>
    </a:accent6>
    <a:hlink>
      <a:srgbClr val="82785C"/>
    </a:hlink>
    <a:folHlink>
      <a:srgbClr val="00AF3F"/>
    </a:folHlink>
  </a:clrScheme>
  <a:fontScheme name="Lilly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Almirall">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lobal Ad Board">
    <a:dk1>
      <a:srgbClr val="000000"/>
    </a:dk1>
    <a:lt1>
      <a:sysClr val="window" lastClr="FFFFFF"/>
    </a:lt1>
    <a:dk2>
      <a:srgbClr val="A59D95"/>
    </a:dk2>
    <a:lt2>
      <a:srgbClr val="D3BF96"/>
    </a:lt2>
    <a:accent1>
      <a:srgbClr val="FF6D22"/>
    </a:accent1>
    <a:accent2>
      <a:srgbClr val="263F6A"/>
    </a:accent2>
    <a:accent3>
      <a:srgbClr val="00A1DE"/>
    </a:accent3>
    <a:accent4>
      <a:srgbClr val="B1059D"/>
    </a:accent4>
    <a:accent5>
      <a:srgbClr val="FED100"/>
    </a:accent5>
    <a:accent6>
      <a:srgbClr val="D52B17"/>
    </a:accent6>
    <a:hlink>
      <a:srgbClr val="82785C"/>
    </a:hlink>
    <a:folHlink>
      <a:srgbClr val="00AF3F"/>
    </a:folHlink>
  </a:clrScheme>
  <a:fontScheme name="Lilly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lobal Ad Board">
    <a:dk1>
      <a:srgbClr val="000000"/>
    </a:dk1>
    <a:lt1>
      <a:sysClr val="window" lastClr="FFFFFF"/>
    </a:lt1>
    <a:dk2>
      <a:srgbClr val="A59D95"/>
    </a:dk2>
    <a:lt2>
      <a:srgbClr val="D3BF96"/>
    </a:lt2>
    <a:accent1>
      <a:srgbClr val="FF6D22"/>
    </a:accent1>
    <a:accent2>
      <a:srgbClr val="263F6A"/>
    </a:accent2>
    <a:accent3>
      <a:srgbClr val="00A1DE"/>
    </a:accent3>
    <a:accent4>
      <a:srgbClr val="B1059D"/>
    </a:accent4>
    <a:accent5>
      <a:srgbClr val="FED100"/>
    </a:accent5>
    <a:accent6>
      <a:srgbClr val="D52B17"/>
    </a:accent6>
    <a:hlink>
      <a:srgbClr val="82785C"/>
    </a:hlink>
    <a:folHlink>
      <a:srgbClr val="00AF3F"/>
    </a:folHlink>
  </a:clrScheme>
  <a:fontScheme name="Lilly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lmirall">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raft lebrizikumab">
    <a:dk1>
      <a:srgbClr val="002855"/>
    </a:dk1>
    <a:lt1>
      <a:srgbClr val="FFFFFF"/>
    </a:lt1>
    <a:dk2>
      <a:srgbClr val="005A6E"/>
    </a:dk2>
    <a:lt2>
      <a:srgbClr val="00F0BE"/>
    </a:lt2>
    <a:accent1>
      <a:srgbClr val="8700D4"/>
    </a:accent1>
    <a:accent2>
      <a:srgbClr val="566284"/>
    </a:accent2>
    <a:accent3>
      <a:srgbClr val="8C92AB"/>
    </a:accent3>
    <a:accent4>
      <a:srgbClr val="008C94"/>
    </a:accent4>
    <a:accent5>
      <a:srgbClr val="00BEA0"/>
    </a:accent5>
    <a:accent6>
      <a:srgbClr val="D8D8D7"/>
    </a:accent6>
    <a:hlink>
      <a:srgbClr val="002855"/>
    </a:hlink>
    <a:folHlink>
      <a:srgbClr val="0033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37152</Words>
  <Application>Microsoft Office PowerPoint</Application>
  <PresentationFormat>Panorámica</PresentationFormat>
  <Paragraphs>2796</Paragraphs>
  <Slides>81</Slides>
  <Notes>57</Notes>
  <HiddenSlides>6</HiddenSlides>
  <MMClips>0</MMClips>
  <ScaleCrop>false</ScaleCrop>
  <HeadingPairs>
    <vt:vector size="4" baseType="variant">
      <vt:variant>
        <vt:lpstr>Tema</vt:lpstr>
      </vt:variant>
      <vt:variant>
        <vt:i4>1</vt:i4>
      </vt:variant>
      <vt:variant>
        <vt:lpstr>Títulos de diapositiva</vt:lpstr>
      </vt:variant>
      <vt:variant>
        <vt:i4>81</vt:i4>
      </vt:variant>
    </vt:vector>
  </HeadingPairs>
  <TitlesOfParts>
    <vt:vector size="82" baseType="lpstr">
      <vt:lpstr>1_Diseño personalizado</vt:lpstr>
      <vt:lpstr>Lebrikizumab  Expert Dermatologist</vt:lpstr>
      <vt:lpstr>Exoneración de responsabilidad y uso de la presentación</vt:lpstr>
      <vt:lpstr>Conflictos de interés</vt:lpstr>
      <vt:lpstr>Índice</vt:lpstr>
      <vt:lpstr>Introducción</vt:lpstr>
      <vt:lpstr>La DA es una enfermedad inflamatoria crónica de la piel1</vt:lpstr>
      <vt:lpstr>La inflamación de tipo 2 está implicada de forma central en la patogénesis de la DA1</vt:lpstr>
      <vt:lpstr>IL-13 está sobreexpresada en la piel de pacientes con DA1-4</vt:lpstr>
      <vt:lpstr>IL-13 es la citoquina clave en la piel de los pacientes con DA1-3</vt:lpstr>
      <vt:lpstr>Evolución de las estrategias de tratamiento en la DA de moderada a grave</vt:lpstr>
      <vt:lpstr>Presentación de PowerPoint</vt:lpstr>
      <vt:lpstr>Lebrikizumab</vt:lpstr>
      <vt:lpstr>Presentación de PowerPoint</vt:lpstr>
      <vt:lpstr>Señalización de IL-13 1-2 </vt:lpstr>
      <vt:lpstr>Lebrikizumab bloquea la señalización de IL-13 impidiendo la formación del receptor de tipo 2 (IL4Rα/IL13Rα1)1-7</vt:lpstr>
      <vt:lpstr>Diferencias mecanísticas de los inhibidores de IL-131</vt:lpstr>
      <vt:lpstr>Lebrikizumab presenta mayor afinidad1,2</vt:lpstr>
      <vt:lpstr>Presentación de PowerPoint</vt:lpstr>
      <vt:lpstr>Presentación de PowerPoint</vt:lpstr>
      <vt:lpstr>Ensayos clínicos de fase 3 con lebrikizumab en dermatitis atópica</vt:lpstr>
      <vt:lpstr>Presentación de PowerPoint</vt:lpstr>
      <vt:lpstr>Criterios de inclusión y exclusión y uso de terapia concomitante</vt:lpstr>
      <vt:lpstr>Objetivos de los ensayos ADvocate 1 y ADvocate 2</vt:lpstr>
      <vt:lpstr>Datos demográficos basales</vt:lpstr>
      <vt:lpstr>Datos demográficos basales</vt:lpstr>
      <vt:lpstr>Diseño de ADvocate 1 y ADvocate 2 (lebrikizumab en monoterapia)1,2</vt:lpstr>
      <vt:lpstr>Presentación de PowerPoint</vt:lpstr>
      <vt:lpstr>EBGLYSS® mejora significativamente el EASI-90 a la semana 16</vt:lpstr>
      <vt:lpstr>Mejoría de la respuesta IGA 0/1 con reducción de ≥2 puntos  en monoterapia en la semana 16</vt:lpstr>
      <vt:lpstr>Mejora del picor en ≥4 puntos en monoterapia en la semana 16</vt:lpstr>
      <vt:lpstr>Presentación de PowerPoint</vt:lpstr>
      <vt:lpstr>Uso de medicación de rescate hasta la semana 16</vt:lpstr>
      <vt:lpstr>Diseño de ADvocate 1 y ADvocate 2 (lebrikizumab en monoterapia)1,2</vt:lpstr>
      <vt:lpstr>Mantenimiento de EASI 75 hasta la semana 52</vt:lpstr>
      <vt:lpstr>Mantenimiento de EASI 90 hasta la semana 52</vt:lpstr>
      <vt:lpstr>Mantenimiento de IGA 0/1 hasta la semana 52</vt:lpstr>
      <vt:lpstr>Mantenimiento de la mejora del prurito NRS ≥4puntos hasta la semana 52</vt:lpstr>
      <vt:lpstr>Uso de medicación de rescate en la semana 16-52</vt:lpstr>
      <vt:lpstr>Ensayos clínicos de fase 3 con lebrikizumab en dermatitis atópica</vt:lpstr>
      <vt:lpstr>Diseño de ADvocate 1 y ADvocate 2 (lebrikizumab en monoterapia)1,2</vt:lpstr>
      <vt:lpstr>Mantenimiento de la respuesta EASI 75 durante 2 años</vt:lpstr>
      <vt:lpstr>Mantenimiento de la respuesta EASI 90 durante 2 años</vt:lpstr>
      <vt:lpstr>Presentación de PowerPoint</vt:lpstr>
      <vt:lpstr>Presentación de PowerPoint</vt:lpstr>
      <vt:lpstr>Presentación de PowerPoint</vt:lpstr>
      <vt:lpstr>Presentación de PowerPoint</vt:lpstr>
      <vt:lpstr>El perfil de seguridad  de EBGLYSS® es consistente en adultos y adolescentes1</vt:lpstr>
      <vt:lpstr>EBGLYSS® muestra un perfil favorable de seguridad consistente en adultos y adolescentes1</vt:lpstr>
      <vt:lpstr>Seguridad hasta la semana 16</vt:lpstr>
      <vt:lpstr>Seguridad hasta la semana 16</vt:lpstr>
      <vt:lpstr>Seguridad hasta la semana 52</vt:lpstr>
      <vt:lpstr>Seguridad hasta la semana 52</vt:lpstr>
      <vt:lpstr>Seguridad hasta 2 años1</vt:lpstr>
      <vt:lpstr>Resumen de seguridad</vt:lpstr>
      <vt:lpstr>Presentación de PowerPoint</vt:lpstr>
      <vt:lpstr>EBGLYSS® es el único biológico para la DA con dosis de mantenimiento cada  4 semanas para adultos y adolescentes mayores de 12 años y de al menos 40 kg1-3</vt:lpstr>
      <vt:lpstr>Diseño de ADvocate 1 y ADvocate 2 (lebrikizumab en monoterapia)1,2</vt:lpstr>
      <vt:lpstr>Presentación de PowerPoint</vt:lpstr>
      <vt:lpstr>Presentación de PowerPoint</vt:lpstr>
      <vt:lpstr>Comparativas indirectas</vt:lpstr>
      <vt:lpstr>Diferenciación frente a otros biológicos</vt:lpstr>
      <vt:lpstr>Diferenciación frente a otros biológicos</vt:lpstr>
      <vt:lpstr>Puntos clave ficha técnica</vt:lpstr>
      <vt:lpstr>Resumen ficha técnica lebrikizumab1</vt:lpstr>
      <vt:lpstr>EBGLYSS®, un inhibidor selectivo de la IL-131 de nueva generación2 desarrollado para maximizar la eficacia en dermatitis atópica3</vt:lpstr>
      <vt:lpstr>Presentación de PowerPoint</vt:lpstr>
      <vt:lpstr>Gracias</vt:lpstr>
      <vt:lpstr>Anexo: estudio ADhere</vt:lpstr>
      <vt:lpstr>Diseño del estudio ADhere1</vt:lpstr>
      <vt:lpstr>Datos demográficos al inicio del estudio ADhere1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EBGLYSS® + TCS mejoró significativamente los signos de la DA moderada a grave en la semana 16*†1</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 de Microsoft Office</dc:creator>
  <cp:keywords/>
  <dc:description/>
  <cp:lastModifiedBy>Olga Lopez Diaz</cp:lastModifiedBy>
  <cp:revision>4</cp:revision>
  <dcterms:created xsi:type="dcterms:W3CDTF">2020-09-09T10:50:13Z</dcterms:created>
  <dcterms:modified xsi:type="dcterms:W3CDTF">2024-10-10T14:45:56Z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2024-09-04T13:42:02Z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76af2d00-5447-4e01-bd31-17ec1cd95f91</vt:lpwstr>
  </property>
  <property fmtid="{D5CDD505-2E9C-101B-9397-08002B2CF9AE}" pid="8" name="MSIP_Label_533616b6-00a5-4cd1-b577-93208fa93eb1_ContentBits">
    <vt:lpwstr>1</vt:lpwstr>
  </property>
  <property fmtid="{D5CDD505-2E9C-101B-9397-08002B2CF9AE}" pid="9" name="ClassificationContentMarkingHeaderLocations">
    <vt:lpwstr>1_Diseño personalizado:8</vt:lpwstr>
  </property>
  <property fmtid="{D5CDD505-2E9C-101B-9397-08002B2CF9AE}" pid="10" name="ClassificationContentMarkingHeaderText">
    <vt:lpwstr>INTERNAL USE</vt:lpwstr>
  </property>
</Properties>
</file>