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7" r:id="rId5"/>
    <p:sldMasterId id="2147483678" r:id="rId6"/>
    <p:sldMasterId id="2147483691" r:id="rId7"/>
  </p:sldMasterIdLst>
  <p:notesMasterIdLst>
    <p:notesMasterId r:id="rId68"/>
  </p:notesMasterIdLst>
  <p:handoutMasterIdLst>
    <p:handoutMasterId r:id="rId69"/>
  </p:handoutMasterIdLst>
  <p:sldIdLst>
    <p:sldId id="311" r:id="rId8"/>
    <p:sldId id="2147375004" r:id="rId9"/>
    <p:sldId id="2147469644" r:id="rId10"/>
    <p:sldId id="2147469689" r:id="rId11"/>
    <p:sldId id="2147469645" r:id="rId12"/>
    <p:sldId id="2147469646" r:id="rId13"/>
    <p:sldId id="2147469649" r:id="rId14"/>
    <p:sldId id="2147469650" r:id="rId15"/>
    <p:sldId id="2147469647" r:id="rId16"/>
    <p:sldId id="2147469675" r:id="rId17"/>
    <p:sldId id="2147469648" r:id="rId18"/>
    <p:sldId id="2147469653" r:id="rId19"/>
    <p:sldId id="2147469654" r:id="rId20"/>
    <p:sldId id="2147469651" r:id="rId21"/>
    <p:sldId id="2147469652" r:id="rId22"/>
    <p:sldId id="2147469655" r:id="rId23"/>
    <p:sldId id="2147469656" r:id="rId24"/>
    <p:sldId id="2147469657" r:id="rId25"/>
    <p:sldId id="2147473561" r:id="rId26"/>
    <p:sldId id="2147469660" r:id="rId27"/>
    <p:sldId id="2147469658" r:id="rId28"/>
    <p:sldId id="2147469659" r:id="rId29"/>
    <p:sldId id="2147473562" r:id="rId30"/>
    <p:sldId id="2147469661" r:id="rId31"/>
    <p:sldId id="2147469662" r:id="rId32"/>
    <p:sldId id="2147469663" r:id="rId33"/>
    <p:sldId id="2147469664" r:id="rId34"/>
    <p:sldId id="2147469665" r:id="rId35"/>
    <p:sldId id="2147375553" r:id="rId36"/>
    <p:sldId id="2147375554" r:id="rId37"/>
    <p:sldId id="2147469669" r:id="rId38"/>
    <p:sldId id="2147473549" r:id="rId39"/>
    <p:sldId id="2147473560" r:id="rId40"/>
    <p:sldId id="2147473559" r:id="rId41"/>
    <p:sldId id="2147473558" r:id="rId42"/>
    <p:sldId id="2147473553" r:id="rId43"/>
    <p:sldId id="320" r:id="rId44"/>
    <p:sldId id="2147469666" r:id="rId45"/>
    <p:sldId id="333" r:id="rId46"/>
    <p:sldId id="2147469670" r:id="rId47"/>
    <p:sldId id="2147469667" r:id="rId48"/>
    <p:sldId id="2147469690" r:id="rId49"/>
    <p:sldId id="2147469691" r:id="rId50"/>
    <p:sldId id="2147469668" r:id="rId51"/>
    <p:sldId id="2147469677" r:id="rId52"/>
    <p:sldId id="2147469678" r:id="rId53"/>
    <p:sldId id="2147469679" r:id="rId54"/>
    <p:sldId id="2147469692" r:id="rId55"/>
    <p:sldId id="2147469680" r:id="rId56"/>
    <p:sldId id="2147469681" r:id="rId57"/>
    <p:sldId id="2147469682" r:id="rId58"/>
    <p:sldId id="2147469683" r:id="rId59"/>
    <p:sldId id="2147469693" r:id="rId60"/>
    <p:sldId id="2147469684" r:id="rId61"/>
    <p:sldId id="2147469688" r:id="rId62"/>
    <p:sldId id="2147469685" r:id="rId63"/>
    <p:sldId id="2147469686" r:id="rId64"/>
    <p:sldId id="2147469687" r:id="rId65"/>
    <p:sldId id="2147469694" r:id="rId66"/>
    <p:sldId id="2147473563" r:id="rId67"/>
  </p:sldIdLst>
  <p:sldSz cx="12192000" cy="6858000"/>
  <p:notesSz cx="7315200" cy="96012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D50443D7-4018-44F7-85DE-643C9379E1BC}">
          <p14:sldIdLst>
            <p14:sldId id="311"/>
            <p14:sldId id="2147375004"/>
            <p14:sldId id="2147469644"/>
            <p14:sldId id="2147469689"/>
            <p14:sldId id="2147469645"/>
            <p14:sldId id="2147469646"/>
            <p14:sldId id="2147469649"/>
            <p14:sldId id="2147469650"/>
            <p14:sldId id="2147469647"/>
            <p14:sldId id="2147469675"/>
            <p14:sldId id="2147469648"/>
            <p14:sldId id="2147469653"/>
            <p14:sldId id="2147469654"/>
            <p14:sldId id="2147469651"/>
            <p14:sldId id="2147469652"/>
            <p14:sldId id="2147469655"/>
            <p14:sldId id="2147469656"/>
            <p14:sldId id="2147469657"/>
            <p14:sldId id="2147473561"/>
            <p14:sldId id="2147469660"/>
            <p14:sldId id="2147469658"/>
            <p14:sldId id="2147469659"/>
            <p14:sldId id="2147473562"/>
            <p14:sldId id="2147469661"/>
            <p14:sldId id="2147469662"/>
            <p14:sldId id="2147469663"/>
            <p14:sldId id="2147469664"/>
            <p14:sldId id="2147469665"/>
            <p14:sldId id="2147375553"/>
            <p14:sldId id="2147375554"/>
            <p14:sldId id="2147469669"/>
            <p14:sldId id="2147473549"/>
            <p14:sldId id="2147473560"/>
            <p14:sldId id="2147473559"/>
            <p14:sldId id="2147473558"/>
            <p14:sldId id="2147473553"/>
            <p14:sldId id="320"/>
            <p14:sldId id="2147469666"/>
            <p14:sldId id="333"/>
            <p14:sldId id="2147469670"/>
            <p14:sldId id="2147469667"/>
            <p14:sldId id="2147469690"/>
            <p14:sldId id="2147469691"/>
            <p14:sldId id="2147469668"/>
            <p14:sldId id="2147469677"/>
            <p14:sldId id="2147469678"/>
            <p14:sldId id="2147469679"/>
            <p14:sldId id="2147469692"/>
            <p14:sldId id="2147469680"/>
            <p14:sldId id="2147469681"/>
            <p14:sldId id="2147469682"/>
            <p14:sldId id="2147469683"/>
            <p14:sldId id="2147469693"/>
            <p14:sldId id="2147469684"/>
            <p14:sldId id="2147469688"/>
            <p14:sldId id="2147469685"/>
            <p14:sldId id="2147469686"/>
            <p14:sldId id="2147469687"/>
          </p14:sldIdLst>
        </p14:section>
        <p14:section name="Referencias" id="{E3CE5F9C-EFB5-4834-A570-EA8AF71BE10B}">
          <p14:sldIdLst>
            <p14:sldId id="2147469694"/>
          </p14:sldIdLst>
        </p14:section>
        <p14:section name="Contenido mínimo" id="{4CFB9E25-B598-4874-B424-39C73BD14C95}">
          <p14:sldIdLst>
            <p14:sldId id="2147473563"/>
          </p14:sldIdLst>
        </p14:section>
      </p14:sectionLst>
    </p:ext>
    <p:ext uri="{EFAFB233-063F-42B5-8137-9DF3F51BA10A}">
      <p15:sldGuideLst xmlns:p15="http://schemas.microsoft.com/office/powerpoint/2012/main">
        <p15:guide id="1" pos="3817" userDrawn="1">
          <p15:clr>
            <a:srgbClr val="A4A3A4"/>
          </p15:clr>
        </p15:guide>
        <p15:guide id="3" orient="horz" pos="572" userDrawn="1">
          <p15:clr>
            <a:srgbClr val="A4A3A4"/>
          </p15:clr>
        </p15:guide>
        <p15:guide id="4" pos="1731" userDrawn="1">
          <p15:clr>
            <a:srgbClr val="A4A3A4"/>
          </p15:clr>
        </p15:guide>
        <p15:guide id="7" orient="horz" pos="4065" userDrawn="1">
          <p15:clr>
            <a:srgbClr val="A4A3A4"/>
          </p15:clr>
        </p15:guide>
        <p15:guide id="12" orient="horz" pos="3748" userDrawn="1">
          <p15:clr>
            <a:srgbClr val="A4A3A4"/>
          </p15:clr>
        </p15:guide>
        <p15:guide id="14" orient="horz" pos="3317" userDrawn="1">
          <p15:clr>
            <a:srgbClr val="A4A3A4"/>
          </p15:clr>
        </p15:guide>
        <p15:guide id="15" pos="3681" userDrawn="1">
          <p15:clr>
            <a:srgbClr val="A4A3A4"/>
          </p15:clr>
        </p15:guide>
        <p15:guide id="16" pos="5609" userDrawn="1">
          <p15:clr>
            <a:srgbClr val="A4A3A4"/>
          </p15:clr>
        </p15:guide>
        <p15:guide id="17" orient="horz" pos="754" userDrawn="1">
          <p15:clr>
            <a:srgbClr val="A4A3A4"/>
          </p15:clr>
        </p15:guide>
        <p15:guide id="18" orient="horz" pos="1139" userDrawn="1">
          <p15:clr>
            <a:srgbClr val="A4A3A4"/>
          </p15:clr>
        </p15:guide>
        <p15:guide id="19" orient="horz" pos="2863" userDrawn="1">
          <p15:clr>
            <a:srgbClr val="A4A3A4"/>
          </p15:clr>
        </p15:guide>
        <p15:guide id="20" pos="3273" userDrawn="1">
          <p15:clr>
            <a:srgbClr val="A4A3A4"/>
          </p15:clr>
        </p15:guide>
        <p15:guide id="21" pos="1073" userDrawn="1">
          <p15:clr>
            <a:srgbClr val="A4A3A4"/>
          </p15:clr>
        </p15:guide>
        <p15:guide id="22" orient="horz" pos="293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617A1D-3D4B-C97C-95C6-EC52C1667C17}" name="Martina Navarro Benitez" initials="MNB" userId="S::mnavarrob@almirall.com::4e345ecc-cf33-44a1-bbe9-e79177934acf" providerId="AD"/>
  <p188:author id="{B42AF848-65CB-DD65-F22C-42BD3A7D5684}" name="Alejandro Herrador Gómez" initials="AHG" userId="S-1-5-21-1281501360-1320795689-3524809104-4725" providerId="AD"/>
  <p188:author id="{56358987-0D9D-0CEE-3CF8-3240CBB7E4A3}" name="Draft" initials="Draft01" userId="Draft" providerId="None"/>
  <p188:author id="{F73E24C4-6108-0F3E-6090-36749F1434A4}" name="Soledad García García" initials="SGG" userId="S-1-5-21-1281501360-1320795689-3524809104-4702" providerId="AD"/>
  <p188:author id="{999CBAEF-E893-A562-81DC-562616E77511}" name="Jose Maria Valseca Delgado" initials="JV" userId="S::jvalseca@almirall.com::fe2c8037-bf4e-4879-90bd-3dcb7ffce2b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oledad García García" initials="SGG" lastIdx="172" clrIdx="0">
    <p:extLst>
      <p:ext uri="{19B8F6BF-5375-455C-9EA6-DF929625EA0E}">
        <p15:presenceInfo xmlns:p15="http://schemas.microsoft.com/office/powerpoint/2012/main" userId="S-1-5-21-1281501360-1320795689-3524809104-47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612663"/>
    <a:srgbClr val="659ACA"/>
    <a:srgbClr val="7E7E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8D6214-10C2-42C7-9B80-BE3C78A01FF0}" v="1" dt="2024-05-29T08:22:50.026"/>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528" y="102"/>
      </p:cViewPr>
      <p:guideLst>
        <p:guide pos="3817"/>
        <p:guide orient="horz" pos="572"/>
        <p:guide pos="1731"/>
        <p:guide orient="horz" pos="4065"/>
        <p:guide orient="horz" pos="3748"/>
        <p:guide orient="horz" pos="3317"/>
        <p:guide pos="3681"/>
        <p:guide pos="5609"/>
        <p:guide orient="horz" pos="754"/>
        <p:guide orient="horz" pos="1139"/>
        <p:guide orient="horz" pos="2863"/>
        <p:guide pos="3273"/>
        <p:guide pos="1073"/>
        <p:guide orient="horz" pos="2931"/>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notesMaster" Target="notesMasters/notesMaster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handoutMaster" Target="handoutMasters/handoutMaster1.xml"/><Relationship Id="rId77" Type="http://schemas.microsoft.com/office/2018/10/relationships/authors" Target="author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ix Bergé Porta" userId="66345afd-a14a-4688-8b81-b2c4fa3488c6" providerId="ADAL" clId="{398D6214-10C2-42C7-9B80-BE3C78A01FF0}"/>
    <pc:docChg chg="modSld modNotesMaster modHandout">
      <pc:chgData name="Aleix Bergé Porta" userId="66345afd-a14a-4688-8b81-b2c4fa3488c6" providerId="ADAL" clId="{398D6214-10C2-42C7-9B80-BE3C78A01FF0}" dt="2024-05-29T09:56:40.118" v="215" actId="1076"/>
      <pc:docMkLst>
        <pc:docMk/>
      </pc:docMkLst>
      <pc:sldChg chg="modSp mod">
        <pc:chgData name="Aleix Bergé Porta" userId="66345afd-a14a-4688-8b81-b2c4fa3488c6" providerId="ADAL" clId="{398D6214-10C2-42C7-9B80-BE3C78A01FF0}" dt="2024-05-29T09:56:40.118" v="215" actId="1076"/>
        <pc:sldMkLst>
          <pc:docMk/>
          <pc:sldMk cId="1999372535" sldId="311"/>
        </pc:sldMkLst>
        <pc:spChg chg="mod">
          <ac:chgData name="Aleix Bergé Porta" userId="66345afd-a14a-4688-8b81-b2c4fa3488c6" providerId="ADAL" clId="{398D6214-10C2-42C7-9B80-BE3C78A01FF0}" dt="2024-05-29T09:56:40.118" v="215" actId="1076"/>
          <ac:spMkLst>
            <pc:docMk/>
            <pc:sldMk cId="1999372535" sldId="311"/>
            <ac:spMk id="2" creationId="{06649CC4-9327-A41E-211A-6F6D362BF72C}"/>
          </ac:spMkLst>
        </pc:spChg>
      </pc:sldChg>
      <pc:sldChg chg="modNotes">
        <pc:chgData name="Aleix Bergé Porta" userId="66345afd-a14a-4688-8b81-b2c4fa3488c6" providerId="ADAL" clId="{398D6214-10C2-42C7-9B80-BE3C78A01FF0}" dt="2024-05-29T08:22:50.026" v="0"/>
        <pc:sldMkLst>
          <pc:docMk/>
          <pc:sldMk cId="623926471" sldId="214737500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8DE18DBA-1AC5-91D0-F02A-155CBD658AE4}"/>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s-ES">
              <a:latin typeface="Arial" panose="020B0604020202020204" pitchFamily="34" charset="0"/>
            </a:endParaRPr>
          </a:p>
        </p:txBody>
      </p:sp>
      <p:sp>
        <p:nvSpPr>
          <p:cNvPr id="3" name="Marcador de fecha 2">
            <a:extLst>
              <a:ext uri="{FF2B5EF4-FFF2-40B4-BE49-F238E27FC236}">
                <a16:creationId xmlns:a16="http://schemas.microsoft.com/office/drawing/2014/main" id="{6F99AC2D-4CA6-E645-81F8-9445C75A3C4B}"/>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4C532AB-C351-4A18-BB22-3FC0F3A23C4B}" type="datetimeFigureOut">
              <a:rPr lang="es-ES" smtClean="0">
                <a:latin typeface="Arial" panose="020B0604020202020204" pitchFamily="34" charset="0"/>
              </a:rPr>
              <a:t>29/05/2024</a:t>
            </a:fld>
            <a:endParaRPr lang="es-ES">
              <a:latin typeface="Arial" panose="020B0604020202020204" pitchFamily="34" charset="0"/>
            </a:endParaRPr>
          </a:p>
        </p:txBody>
      </p:sp>
      <p:sp>
        <p:nvSpPr>
          <p:cNvPr id="4" name="Marcador de pie de página 3">
            <a:extLst>
              <a:ext uri="{FF2B5EF4-FFF2-40B4-BE49-F238E27FC236}">
                <a16:creationId xmlns:a16="http://schemas.microsoft.com/office/drawing/2014/main" id="{09B7C82C-D316-F3C5-76A0-9FF9229158F6}"/>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s-ES">
              <a:latin typeface="Arial" panose="020B0604020202020204" pitchFamily="34" charset="0"/>
            </a:endParaRPr>
          </a:p>
        </p:txBody>
      </p:sp>
      <p:sp>
        <p:nvSpPr>
          <p:cNvPr id="5" name="Marcador de número de diapositiva 4">
            <a:extLst>
              <a:ext uri="{FF2B5EF4-FFF2-40B4-BE49-F238E27FC236}">
                <a16:creationId xmlns:a16="http://schemas.microsoft.com/office/drawing/2014/main" id="{375D4647-CD60-D82F-FA71-CAD9402164D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D3CEC41-BAF4-46A5-98A9-1DA9DA0815D8}" type="slidenum">
              <a:rPr lang="es-ES" smtClean="0">
                <a:latin typeface="Arial" panose="020B0604020202020204" pitchFamily="34" charset="0"/>
              </a:rPr>
              <a:t>‹Nº›</a:t>
            </a:fld>
            <a:endParaRPr lang="es-ES">
              <a:latin typeface="Arial" panose="020B0604020202020204" pitchFamily="34" charset="0"/>
            </a:endParaRPr>
          </a:p>
        </p:txBody>
      </p:sp>
    </p:spTree>
    <p:extLst>
      <p:ext uri="{BB962C8B-B14F-4D97-AF65-F5344CB8AC3E}">
        <p14:creationId xmlns:p14="http://schemas.microsoft.com/office/powerpoint/2010/main" val="15863757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b="0" i="0">
                <a:latin typeface="Arial" panose="020B0604020202020204" pitchFamily="34" charset="0"/>
              </a:defRPr>
            </a:lvl1pPr>
          </a:lstStyle>
          <a:p>
            <a:endParaRPr lang="es-ES"/>
          </a:p>
        </p:txBody>
      </p:sp>
      <p:sp>
        <p:nvSpPr>
          <p:cNvPr id="3" name="Marcador de fecha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b="0" i="0">
                <a:latin typeface="Arial" panose="020B0604020202020204" pitchFamily="34" charset="0"/>
              </a:defRPr>
            </a:lvl1pPr>
          </a:lstStyle>
          <a:p>
            <a:fld id="{C51FD1FF-FAB8-415D-A4AB-5375EB738EA2}" type="datetimeFigureOut">
              <a:rPr lang="es-ES" smtClean="0"/>
              <a:pPr/>
              <a:t>29/05/2024</a:t>
            </a:fld>
            <a:endParaRPr lang="es-ES"/>
          </a:p>
        </p:txBody>
      </p:sp>
      <p:sp>
        <p:nvSpPr>
          <p:cNvPr id="4" name="Marcador de imagen de diapositiva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s-ES"/>
          </a:p>
        </p:txBody>
      </p:sp>
      <p:sp>
        <p:nvSpPr>
          <p:cNvPr id="5" name="Marcador de notas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b="0" i="0">
                <a:latin typeface="Arial" panose="020B0604020202020204" pitchFamily="34" charset="0"/>
              </a:defRPr>
            </a:lvl1pPr>
          </a:lstStyle>
          <a:p>
            <a:endParaRPr lang="es-ES"/>
          </a:p>
        </p:txBody>
      </p:sp>
      <p:sp>
        <p:nvSpPr>
          <p:cNvPr id="7" name="Marcador de número de diapositiva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b="0" i="0">
                <a:latin typeface="Arial" panose="020B0604020202020204" pitchFamily="34" charset="0"/>
              </a:defRPr>
            </a:lvl1pPr>
          </a:lstStyle>
          <a:p>
            <a:fld id="{ACB0861E-DFFD-4F2E-89CE-F4FA1306C20D}" type="slidenum">
              <a:rPr lang="es-ES" smtClean="0"/>
              <a:pPr/>
              <a:t>‹Nº›</a:t>
            </a:fld>
            <a:endParaRPr lang="es-ES"/>
          </a:p>
        </p:txBody>
      </p:sp>
    </p:spTree>
    <p:extLst>
      <p:ext uri="{BB962C8B-B14F-4D97-AF65-F5344CB8AC3E}">
        <p14:creationId xmlns:p14="http://schemas.microsoft.com/office/powerpoint/2010/main" val="641489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83306">
              <a:defRPr/>
            </a:pPr>
            <a:fld id="{805B4A32-89A2-C342-9A1B-C3415F6FC4DF}" type="slidenum">
              <a:rPr lang="en-US">
                <a:solidFill>
                  <a:prstClr val="black"/>
                </a:solidFill>
              </a:rPr>
              <a:pPr defTabSz="483306">
                <a:defRPr/>
              </a:pPr>
              <a:t>1</a:t>
            </a:fld>
            <a:endParaRPr lang="en-US">
              <a:solidFill>
                <a:prstClr val="black"/>
              </a:solidFill>
            </a:endParaRPr>
          </a:p>
        </p:txBody>
      </p:sp>
    </p:spTree>
    <p:extLst>
      <p:ext uri="{BB962C8B-B14F-4D97-AF65-F5344CB8AC3E}">
        <p14:creationId xmlns:p14="http://schemas.microsoft.com/office/powerpoint/2010/main" val="3583270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1 Marcador de imagen de diapositiva"/>
          <p:cNvSpPr>
            <a:spLocks noGrp="1" noRot="1" noChangeAspect="1" noTextEdit="1"/>
          </p:cNvSpPr>
          <p:nvPr>
            <p:ph type="sldImg"/>
          </p:nvPr>
        </p:nvSpPr>
        <p:spPr>
          <a:xfrm>
            <a:off x="152400" y="782638"/>
            <a:ext cx="6946900" cy="3908425"/>
          </a:xfrm>
          <a:ln/>
        </p:spPr>
      </p:sp>
      <p:sp>
        <p:nvSpPr>
          <p:cNvPr id="162819"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atin typeface="Arial" pitchFamily="34" charset="0"/>
              <a:cs typeface="Arial" pitchFamily="34" charset="0"/>
            </a:endParaRPr>
          </a:p>
        </p:txBody>
      </p:sp>
      <p:sp>
        <p:nvSpPr>
          <p:cNvPr id="162820"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3497" eaLnBrk="0" hangingPunct="0">
              <a:defRPr sz="1000" b="1">
                <a:solidFill>
                  <a:schemeClr val="tx1"/>
                </a:solidFill>
                <a:latin typeface="Arial" pitchFamily="34" charset="0"/>
                <a:cs typeface="Arial" pitchFamily="34" charset="0"/>
              </a:defRPr>
            </a:lvl1pPr>
            <a:lvl2pPr marL="724814" indent="-278776" defTabSz="873497" eaLnBrk="0" hangingPunct="0">
              <a:defRPr sz="1000" b="1">
                <a:solidFill>
                  <a:schemeClr val="tx1"/>
                </a:solidFill>
                <a:latin typeface="Arial" pitchFamily="34" charset="0"/>
                <a:cs typeface="Arial" pitchFamily="34" charset="0"/>
              </a:defRPr>
            </a:lvl2pPr>
            <a:lvl3pPr marL="1115104" indent="-223021" defTabSz="873497" eaLnBrk="0" hangingPunct="0">
              <a:defRPr sz="1000" b="1">
                <a:solidFill>
                  <a:schemeClr val="tx1"/>
                </a:solidFill>
                <a:latin typeface="Arial" pitchFamily="34" charset="0"/>
                <a:cs typeface="Arial" pitchFamily="34" charset="0"/>
              </a:defRPr>
            </a:lvl3pPr>
            <a:lvl4pPr marL="1561141" indent="-223021" defTabSz="873497" eaLnBrk="0" hangingPunct="0">
              <a:defRPr sz="1000" b="1">
                <a:solidFill>
                  <a:schemeClr val="tx1"/>
                </a:solidFill>
                <a:latin typeface="Arial" pitchFamily="34" charset="0"/>
                <a:cs typeface="Arial" pitchFamily="34" charset="0"/>
              </a:defRPr>
            </a:lvl4pPr>
            <a:lvl5pPr marL="2007183" indent="-223021" defTabSz="873497" eaLnBrk="0" hangingPunct="0">
              <a:defRPr sz="1000" b="1">
                <a:solidFill>
                  <a:schemeClr val="tx1"/>
                </a:solidFill>
                <a:latin typeface="Arial" pitchFamily="34" charset="0"/>
                <a:cs typeface="Arial" pitchFamily="34" charset="0"/>
              </a:defRPr>
            </a:lvl5pPr>
            <a:lvl6pPr marL="2453225" indent="-223021" defTabSz="873497" eaLnBrk="0" fontAlgn="base" hangingPunct="0">
              <a:spcBef>
                <a:spcPct val="0"/>
              </a:spcBef>
              <a:spcAft>
                <a:spcPct val="0"/>
              </a:spcAft>
              <a:defRPr sz="1000" b="1">
                <a:solidFill>
                  <a:schemeClr val="tx1"/>
                </a:solidFill>
                <a:latin typeface="Arial" pitchFamily="34" charset="0"/>
                <a:cs typeface="Arial" pitchFamily="34" charset="0"/>
              </a:defRPr>
            </a:lvl6pPr>
            <a:lvl7pPr marL="2899264" indent="-223021" defTabSz="873497" eaLnBrk="0" fontAlgn="base" hangingPunct="0">
              <a:spcBef>
                <a:spcPct val="0"/>
              </a:spcBef>
              <a:spcAft>
                <a:spcPct val="0"/>
              </a:spcAft>
              <a:defRPr sz="1000" b="1">
                <a:solidFill>
                  <a:schemeClr val="tx1"/>
                </a:solidFill>
                <a:latin typeface="Arial" pitchFamily="34" charset="0"/>
                <a:cs typeface="Arial" pitchFamily="34" charset="0"/>
              </a:defRPr>
            </a:lvl7pPr>
            <a:lvl8pPr marL="3345305" indent="-223021" defTabSz="873497" eaLnBrk="0" fontAlgn="base" hangingPunct="0">
              <a:spcBef>
                <a:spcPct val="0"/>
              </a:spcBef>
              <a:spcAft>
                <a:spcPct val="0"/>
              </a:spcAft>
              <a:defRPr sz="1000" b="1">
                <a:solidFill>
                  <a:schemeClr val="tx1"/>
                </a:solidFill>
                <a:latin typeface="Arial" pitchFamily="34" charset="0"/>
                <a:cs typeface="Arial" pitchFamily="34" charset="0"/>
              </a:defRPr>
            </a:lvl8pPr>
            <a:lvl9pPr marL="3791345" indent="-223021" defTabSz="873497" eaLnBrk="0" fontAlgn="base" hangingPunct="0">
              <a:spcBef>
                <a:spcPct val="0"/>
              </a:spcBef>
              <a:spcAft>
                <a:spcPct val="0"/>
              </a:spcAft>
              <a:defRPr sz="1000" b="1">
                <a:solidFill>
                  <a:schemeClr val="tx1"/>
                </a:solidFill>
                <a:latin typeface="Arial" pitchFamily="34" charset="0"/>
                <a:cs typeface="Arial" pitchFamily="34" charset="0"/>
              </a:defRPr>
            </a:lvl9pPr>
          </a:lstStyle>
          <a:p>
            <a:pPr eaLnBrk="1" hangingPunct="1">
              <a:defRPr/>
            </a:pPr>
            <a:fld id="{67D72D07-FE93-4173-B934-F917145EFB54}" type="slidenum">
              <a:rPr lang="en-GB" sz="1200" b="0">
                <a:solidFill>
                  <a:prstClr val="black"/>
                </a:solidFill>
              </a:rPr>
              <a:pPr eaLnBrk="1" hangingPunct="1">
                <a:defRPr/>
              </a:pPr>
              <a:t>2</a:t>
            </a:fld>
            <a:endParaRPr lang="en-GB" sz="1200" b="0">
              <a:solidFill>
                <a:prstClr val="black"/>
              </a:solidFill>
            </a:endParaRPr>
          </a:p>
        </p:txBody>
      </p:sp>
    </p:spTree>
    <p:extLst>
      <p:ext uri="{BB962C8B-B14F-4D97-AF65-F5344CB8AC3E}">
        <p14:creationId xmlns:p14="http://schemas.microsoft.com/office/powerpoint/2010/main" val="503968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Tildrakizumab se ha asociado a una alta eficacia y buen perfil de seguridad a largo plazo, con bajas tasas mantenidas de tumores malignos, incluyendo las de melanoma, en los ensayos clínicos con fases de extensión a 5 años.</a:t>
            </a:r>
            <a:r>
              <a:rPr lang="es-ES" baseline="30000"/>
              <a:t>1</a:t>
            </a:r>
          </a:p>
          <a:p>
            <a:r>
              <a:rPr lang="es-ES"/>
              <a:t>Serie de </a:t>
            </a:r>
            <a:r>
              <a:rPr lang="es-ES" b="1"/>
              <a:t>27 casos </a:t>
            </a:r>
            <a:r>
              <a:rPr lang="es-ES"/>
              <a:t>de </a:t>
            </a:r>
            <a:r>
              <a:rPr lang="es-ES" b="1"/>
              <a:t>18 hospitales españoles </a:t>
            </a:r>
            <a:r>
              <a:rPr lang="es-ES"/>
              <a:t>con pacientes con antecedentes de neoplasia que fueron tratados de su psoriasis con Tildrakizumab.</a:t>
            </a:r>
            <a:r>
              <a:rPr lang="es-ES" baseline="30000"/>
              <a:t>1</a:t>
            </a:r>
          </a:p>
          <a:p>
            <a:endParaRPr lang="es-ES" baseline="30000"/>
          </a:p>
          <a:p>
            <a:r>
              <a:rPr lang="es-ES"/>
              <a:t>Tras el diagnóstico de las neoplasias, en la mayoría se suspendieron los tratamientos que seguían para la psoriasis.</a:t>
            </a:r>
            <a:r>
              <a:rPr lang="es-ES" baseline="30000"/>
              <a:t> 1</a:t>
            </a:r>
            <a:endParaRPr lang="es-ES"/>
          </a:p>
        </p:txBody>
      </p:sp>
      <p:sp>
        <p:nvSpPr>
          <p:cNvPr id="4" name="Marcador de número de diapositiva 3"/>
          <p:cNvSpPr>
            <a:spLocks noGrp="1"/>
          </p:cNvSpPr>
          <p:nvPr>
            <p:ph type="sldNum" sz="quarter" idx="5"/>
          </p:nvPr>
        </p:nvSpPr>
        <p:spPr/>
        <p:txBody>
          <a:bodyPr/>
          <a:lstStyle/>
          <a:p>
            <a:pPr defTabSz="966612">
              <a:defRPr/>
            </a:pPr>
            <a:fld id="{B47DF6F0-5237-4449-BF1E-4877D15E642A}" type="slidenum">
              <a:rPr lang="es-ES">
                <a:solidFill>
                  <a:prstClr val="black"/>
                </a:solidFill>
              </a:rPr>
              <a:pPr defTabSz="966612">
                <a:defRPr/>
              </a:pPr>
              <a:t>29</a:t>
            </a:fld>
            <a:endParaRPr lang="es-ES">
              <a:solidFill>
                <a:prstClr val="black"/>
              </a:solidFill>
            </a:endParaRPr>
          </a:p>
        </p:txBody>
      </p:sp>
    </p:spTree>
    <p:extLst>
      <p:ext uri="{BB962C8B-B14F-4D97-AF65-F5344CB8AC3E}">
        <p14:creationId xmlns:p14="http://schemas.microsoft.com/office/powerpoint/2010/main" val="3460317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defTabSz="966612">
              <a:defRPr/>
            </a:pPr>
            <a:fld id="{B47DF6F0-5237-4449-BF1E-4877D15E642A}" type="slidenum">
              <a:rPr lang="es-ES">
                <a:solidFill>
                  <a:prstClr val="black"/>
                </a:solidFill>
              </a:rPr>
              <a:pPr defTabSz="966612">
                <a:defRPr/>
              </a:pPr>
              <a:t>30</a:t>
            </a:fld>
            <a:endParaRPr lang="es-ES">
              <a:solidFill>
                <a:prstClr val="black"/>
              </a:solidFill>
            </a:endParaRPr>
          </a:p>
        </p:txBody>
      </p:sp>
    </p:spTree>
    <p:extLst>
      <p:ext uri="{BB962C8B-B14F-4D97-AF65-F5344CB8AC3E}">
        <p14:creationId xmlns:p14="http://schemas.microsoft.com/office/powerpoint/2010/main" val="1128297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66612">
              <a:defRPr/>
            </a:pPr>
            <a:endParaRPr lang="es-ES" sz="1900" baseline="30000"/>
          </a:p>
        </p:txBody>
      </p:sp>
      <p:sp>
        <p:nvSpPr>
          <p:cNvPr id="4" name="Marcador de número de diapositiva 3"/>
          <p:cNvSpPr>
            <a:spLocks noGrp="1"/>
          </p:cNvSpPr>
          <p:nvPr>
            <p:ph type="sldNum" sz="quarter" idx="5"/>
          </p:nvPr>
        </p:nvSpPr>
        <p:spPr/>
        <p:txBody>
          <a:bodyPr/>
          <a:lstStyle/>
          <a:p>
            <a:pPr defTabSz="966612">
              <a:defRPr/>
            </a:pPr>
            <a:fld id="{B47DF6F0-5237-4449-BF1E-4877D15E642A}" type="slidenum">
              <a:rPr lang="es-ES">
                <a:solidFill>
                  <a:prstClr val="black"/>
                </a:solidFill>
              </a:rPr>
              <a:pPr defTabSz="966612">
                <a:defRPr/>
              </a:pPr>
              <a:t>32</a:t>
            </a:fld>
            <a:endParaRPr lang="es-ES">
              <a:solidFill>
                <a:prstClr val="black"/>
              </a:solidFill>
            </a:endParaRPr>
          </a:p>
        </p:txBody>
      </p:sp>
    </p:spTree>
    <p:extLst>
      <p:ext uri="{BB962C8B-B14F-4D97-AF65-F5344CB8AC3E}">
        <p14:creationId xmlns:p14="http://schemas.microsoft.com/office/powerpoint/2010/main" val="4279709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66612">
              <a:defRPr/>
            </a:pPr>
            <a:r>
              <a:rPr lang="es-ES" sz="3000"/>
              <a:t> Habiendo sido tratado con </a:t>
            </a:r>
            <a:r>
              <a:rPr lang="es-ES" sz="3000" err="1"/>
              <a:t>etanercept</a:t>
            </a:r>
            <a:r>
              <a:rPr lang="es-ES" sz="3000"/>
              <a:t> hacía años, pero sin tratamiento sistémico en ese momento. </a:t>
            </a:r>
            <a:r>
              <a:rPr lang="es-ES" sz="4200"/>
              <a:t>Durante este periodo ha sido tratado con hemicolectomía y está actualmente en tratamiento quimioterápico, en remisión completa</a:t>
            </a:r>
            <a:r>
              <a:rPr lang="es-ES" sz="4200" baseline="30000"/>
              <a:t>1</a:t>
            </a:r>
          </a:p>
          <a:p>
            <a:pPr defTabSz="966612">
              <a:defRPr/>
            </a:pPr>
            <a:endParaRPr lang="es-ES" sz="3000"/>
          </a:p>
          <a:p>
            <a:pPr defTabSz="966612">
              <a:defRPr/>
            </a:pPr>
            <a:endParaRPr lang="es-ES" sz="1900" baseline="30000"/>
          </a:p>
        </p:txBody>
      </p:sp>
      <p:sp>
        <p:nvSpPr>
          <p:cNvPr id="4" name="Marcador de número de diapositiva 3"/>
          <p:cNvSpPr>
            <a:spLocks noGrp="1"/>
          </p:cNvSpPr>
          <p:nvPr>
            <p:ph type="sldNum" sz="quarter" idx="5"/>
          </p:nvPr>
        </p:nvSpPr>
        <p:spPr/>
        <p:txBody>
          <a:bodyPr/>
          <a:lstStyle/>
          <a:p>
            <a:pPr defTabSz="966612">
              <a:defRPr/>
            </a:pPr>
            <a:fld id="{B47DF6F0-5237-4449-BF1E-4877D15E642A}" type="slidenum">
              <a:rPr lang="es-ES">
                <a:solidFill>
                  <a:prstClr val="black"/>
                </a:solidFill>
              </a:rPr>
              <a:pPr defTabSz="966612">
                <a:defRPr/>
              </a:pPr>
              <a:t>33</a:t>
            </a:fld>
            <a:endParaRPr lang="es-ES">
              <a:solidFill>
                <a:prstClr val="black"/>
              </a:solidFill>
            </a:endParaRPr>
          </a:p>
        </p:txBody>
      </p:sp>
    </p:spTree>
    <p:extLst>
      <p:ext uri="{BB962C8B-B14F-4D97-AF65-F5344CB8AC3E}">
        <p14:creationId xmlns:p14="http://schemas.microsoft.com/office/powerpoint/2010/main" val="1784631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66612">
              <a:defRPr/>
            </a:pPr>
            <a:r>
              <a:rPr lang="es-ES" sz="3000"/>
              <a:t> Habiendo sido tratado con </a:t>
            </a:r>
            <a:r>
              <a:rPr lang="es-ES" sz="3000" err="1"/>
              <a:t>etanercept</a:t>
            </a:r>
            <a:r>
              <a:rPr lang="es-ES" sz="3000"/>
              <a:t> hacía años, pero sin tratamiento sistémico en ese momento. </a:t>
            </a:r>
            <a:r>
              <a:rPr lang="es-ES" sz="4200"/>
              <a:t>Durante este periodo ha sido tratado con hemicolectomía y está actualmente en tratamiento quimioterápico, en remisión completa</a:t>
            </a:r>
            <a:r>
              <a:rPr lang="es-ES" sz="4200" baseline="30000"/>
              <a:t>1</a:t>
            </a:r>
          </a:p>
          <a:p>
            <a:pPr defTabSz="966612">
              <a:defRPr/>
            </a:pPr>
            <a:endParaRPr lang="es-ES" sz="3000"/>
          </a:p>
          <a:p>
            <a:pPr defTabSz="966612">
              <a:defRPr/>
            </a:pPr>
            <a:endParaRPr lang="es-ES" sz="1900" baseline="30000"/>
          </a:p>
        </p:txBody>
      </p:sp>
      <p:sp>
        <p:nvSpPr>
          <p:cNvPr id="4" name="Marcador de número de diapositiva 3"/>
          <p:cNvSpPr>
            <a:spLocks noGrp="1"/>
          </p:cNvSpPr>
          <p:nvPr>
            <p:ph type="sldNum" sz="quarter" idx="5"/>
          </p:nvPr>
        </p:nvSpPr>
        <p:spPr/>
        <p:txBody>
          <a:bodyPr/>
          <a:lstStyle/>
          <a:p>
            <a:pPr defTabSz="966612">
              <a:defRPr/>
            </a:pPr>
            <a:fld id="{B47DF6F0-5237-4449-BF1E-4877D15E642A}" type="slidenum">
              <a:rPr lang="es-ES">
                <a:solidFill>
                  <a:prstClr val="black"/>
                </a:solidFill>
              </a:rPr>
              <a:pPr defTabSz="966612">
                <a:defRPr/>
              </a:pPr>
              <a:t>34</a:t>
            </a:fld>
            <a:endParaRPr lang="es-ES">
              <a:solidFill>
                <a:prstClr val="black"/>
              </a:solidFill>
            </a:endParaRPr>
          </a:p>
        </p:txBody>
      </p:sp>
    </p:spTree>
    <p:extLst>
      <p:ext uri="{BB962C8B-B14F-4D97-AF65-F5344CB8AC3E}">
        <p14:creationId xmlns:p14="http://schemas.microsoft.com/office/powerpoint/2010/main" val="526039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66612">
              <a:defRPr/>
            </a:pPr>
            <a:r>
              <a:rPr lang="es-ES" sz="3000"/>
              <a:t> Habiendo sido tratado con </a:t>
            </a:r>
            <a:r>
              <a:rPr lang="es-ES" sz="3000" err="1"/>
              <a:t>etanercept</a:t>
            </a:r>
            <a:r>
              <a:rPr lang="es-ES" sz="3000"/>
              <a:t> hacía años, pero sin tratamiento sistémico en ese momento. </a:t>
            </a:r>
            <a:r>
              <a:rPr lang="es-ES" sz="4200"/>
              <a:t>Durante este periodo ha sido tratado con hemicolectomía y está actualmente en tratamiento quimioterápico, en remisión completa</a:t>
            </a:r>
            <a:r>
              <a:rPr lang="es-ES" sz="4200" baseline="30000"/>
              <a:t>1</a:t>
            </a:r>
          </a:p>
          <a:p>
            <a:pPr defTabSz="966612">
              <a:defRPr/>
            </a:pPr>
            <a:endParaRPr lang="es-ES" sz="3000"/>
          </a:p>
          <a:p>
            <a:pPr defTabSz="966612">
              <a:defRPr/>
            </a:pPr>
            <a:endParaRPr lang="es-ES" sz="1900" baseline="30000"/>
          </a:p>
        </p:txBody>
      </p:sp>
      <p:sp>
        <p:nvSpPr>
          <p:cNvPr id="4" name="Marcador de número de diapositiva 3"/>
          <p:cNvSpPr>
            <a:spLocks noGrp="1"/>
          </p:cNvSpPr>
          <p:nvPr>
            <p:ph type="sldNum" sz="quarter" idx="5"/>
          </p:nvPr>
        </p:nvSpPr>
        <p:spPr/>
        <p:txBody>
          <a:bodyPr/>
          <a:lstStyle/>
          <a:p>
            <a:pPr defTabSz="966612">
              <a:defRPr/>
            </a:pPr>
            <a:fld id="{B47DF6F0-5237-4449-BF1E-4877D15E642A}" type="slidenum">
              <a:rPr lang="es-ES">
                <a:solidFill>
                  <a:prstClr val="black"/>
                </a:solidFill>
              </a:rPr>
              <a:pPr defTabSz="966612">
                <a:defRPr/>
              </a:pPr>
              <a:t>35</a:t>
            </a:fld>
            <a:endParaRPr lang="es-ES">
              <a:solidFill>
                <a:prstClr val="black"/>
              </a:solidFill>
            </a:endParaRPr>
          </a:p>
        </p:txBody>
      </p:sp>
    </p:spTree>
    <p:extLst>
      <p:ext uri="{BB962C8B-B14F-4D97-AF65-F5344CB8AC3E}">
        <p14:creationId xmlns:p14="http://schemas.microsoft.com/office/powerpoint/2010/main" val="221102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66612">
              <a:defRPr/>
            </a:pPr>
            <a:endParaRPr lang="es-ES" sz="1900" baseline="30000"/>
          </a:p>
        </p:txBody>
      </p:sp>
      <p:sp>
        <p:nvSpPr>
          <p:cNvPr id="4" name="Marcador de número de diapositiva 3"/>
          <p:cNvSpPr>
            <a:spLocks noGrp="1"/>
          </p:cNvSpPr>
          <p:nvPr>
            <p:ph type="sldNum" sz="quarter" idx="5"/>
          </p:nvPr>
        </p:nvSpPr>
        <p:spPr/>
        <p:txBody>
          <a:bodyPr/>
          <a:lstStyle/>
          <a:p>
            <a:pPr defTabSz="966612">
              <a:defRPr/>
            </a:pPr>
            <a:fld id="{B47DF6F0-5237-4449-BF1E-4877D15E642A}" type="slidenum">
              <a:rPr lang="es-ES">
                <a:solidFill>
                  <a:prstClr val="black"/>
                </a:solidFill>
              </a:rPr>
              <a:pPr defTabSz="966612">
                <a:defRPr/>
              </a:pPr>
              <a:t>36</a:t>
            </a:fld>
            <a:endParaRPr lang="es-ES">
              <a:solidFill>
                <a:prstClr val="black"/>
              </a:solidFill>
            </a:endParaRPr>
          </a:p>
        </p:txBody>
      </p:sp>
    </p:spTree>
    <p:extLst>
      <p:ext uri="{BB962C8B-B14F-4D97-AF65-F5344CB8AC3E}">
        <p14:creationId xmlns:p14="http://schemas.microsoft.com/office/powerpoint/2010/main" val="3649396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23888" y="642215"/>
            <a:ext cx="10909300" cy="514738"/>
          </a:xfrm>
        </p:spPr>
        <p:txBody>
          <a:bodyPr wrap="square">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r>
              <a:rPr lang="es-ES_tradnl"/>
              <a:t>Table </a:t>
            </a:r>
            <a:r>
              <a:rPr lang="es-ES_tradnl" err="1"/>
              <a:t>style</a:t>
            </a:r>
            <a:endParaRPr lang="es-ES"/>
          </a:p>
        </p:txBody>
      </p:sp>
      <p:sp>
        <p:nvSpPr>
          <p:cNvPr id="3" name="Marcador de pie de página 2">
            <a:extLst>
              <a:ext uri="{FF2B5EF4-FFF2-40B4-BE49-F238E27FC236}">
                <a16:creationId xmlns:a16="http://schemas.microsoft.com/office/drawing/2014/main" id="{EF908D7E-602F-02D5-CB1B-DAB95C83FB72}"/>
              </a:ext>
            </a:extLst>
          </p:cNvPr>
          <p:cNvSpPr>
            <a:spLocks noGrp="1"/>
          </p:cNvSpPr>
          <p:nvPr>
            <p:ph type="ftr" sz="quarter" idx="10"/>
          </p:nvPr>
        </p:nvSpPr>
        <p:spPr/>
        <p:txBody>
          <a:bodyPr/>
          <a:lstStyle/>
          <a:p>
            <a:endParaRPr lang="es-ES"/>
          </a:p>
        </p:txBody>
      </p:sp>
    </p:spTree>
    <p:extLst>
      <p:ext uri="{BB962C8B-B14F-4D97-AF65-F5344CB8AC3E}">
        <p14:creationId xmlns:p14="http://schemas.microsoft.com/office/powerpoint/2010/main" val="298156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DIAPO 15 pie de pagina extenso">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52944A5A-90CA-FB7D-9CBB-4094C7C6A060}"/>
              </a:ext>
            </a:extLst>
          </p:cNvPr>
          <p:cNvSpPr/>
          <p:nvPr userDrawn="1"/>
        </p:nvSpPr>
        <p:spPr>
          <a:xfrm>
            <a:off x="1" y="5933161"/>
            <a:ext cx="12191999" cy="92483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panose="020B0604020202020204" pitchFamily="34" charset="0"/>
            </a:endParaRPr>
          </a:p>
        </p:txBody>
      </p:sp>
      <p:pic>
        <p:nvPicPr>
          <p:cNvPr id="5" name="Picture 2" descr="A body of water with hills in the background&#10;&#10;Description automatically generated with medium confidence">
            <a:extLst>
              <a:ext uri="{FF2B5EF4-FFF2-40B4-BE49-F238E27FC236}">
                <a16:creationId xmlns:a16="http://schemas.microsoft.com/office/drawing/2014/main" id="{3B23E2A6-CA89-E589-C6C9-E07601176835}"/>
              </a:ext>
            </a:extLst>
          </p:cNvPr>
          <p:cNvPicPr>
            <a:picLocks noChangeAspect="1"/>
          </p:cNvPicPr>
          <p:nvPr userDrawn="1"/>
        </p:nvPicPr>
        <p:blipFill rotWithShape="1">
          <a:blip r:embed="rId2">
            <a:alphaModFix amt="20000"/>
            <a:duotone>
              <a:schemeClr val="accent6">
                <a:shade val="45000"/>
                <a:satMod val="135000"/>
              </a:schemeClr>
              <a:prstClr val="white"/>
            </a:duotone>
          </a:blip>
          <a:srcRect b="13848"/>
          <a:stretch/>
        </p:blipFill>
        <p:spPr>
          <a:xfrm>
            <a:off x="0" y="24819"/>
            <a:ext cx="12192000" cy="5908341"/>
          </a:xfrm>
          <a:prstGeom prst="rect">
            <a:avLst/>
          </a:prstGeom>
        </p:spPr>
      </p:pic>
      <p:sp>
        <p:nvSpPr>
          <p:cNvPr id="6" name="Round Single Corner of Rectangle 8">
            <a:extLst>
              <a:ext uri="{FF2B5EF4-FFF2-40B4-BE49-F238E27FC236}">
                <a16:creationId xmlns:a16="http://schemas.microsoft.com/office/drawing/2014/main" id="{44F0A638-BB8B-F0F1-0A0C-9A3C523FE8C0}"/>
              </a:ext>
            </a:extLst>
          </p:cNvPr>
          <p:cNvSpPr/>
          <p:nvPr userDrawn="1"/>
        </p:nvSpPr>
        <p:spPr>
          <a:xfrm flipV="1">
            <a:off x="-1" y="-24820"/>
            <a:ext cx="12191999" cy="1195083"/>
          </a:xfrm>
          <a:prstGeom prst="round1Rect">
            <a:avLst>
              <a:gd name="adj" fmla="val 46229"/>
            </a:avLst>
          </a:prstGeom>
          <a:solidFill>
            <a:srgbClr val="6126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8" name="Rectangle 18">
            <a:extLst>
              <a:ext uri="{FF2B5EF4-FFF2-40B4-BE49-F238E27FC236}">
                <a16:creationId xmlns:a16="http://schemas.microsoft.com/office/drawing/2014/main" id="{3BDA1FA2-2807-7E3F-E1A2-6D6D70ED8DB5}"/>
              </a:ext>
            </a:extLst>
          </p:cNvPr>
          <p:cNvSpPr/>
          <p:nvPr userDrawn="1"/>
        </p:nvSpPr>
        <p:spPr>
          <a:xfrm>
            <a:off x="-2349" y="5909161"/>
            <a:ext cx="12192000" cy="48000"/>
          </a:xfrm>
          <a:prstGeom prst="rect">
            <a:avLst/>
          </a:prstGeom>
          <a:solidFill>
            <a:srgbClr val="6126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3" name="Marcador de pie de página 2">
            <a:extLst>
              <a:ext uri="{FF2B5EF4-FFF2-40B4-BE49-F238E27FC236}">
                <a16:creationId xmlns:a16="http://schemas.microsoft.com/office/drawing/2014/main" id="{B5714792-C342-DEC0-8376-FC9EB66469A9}"/>
              </a:ext>
            </a:extLst>
          </p:cNvPr>
          <p:cNvSpPr>
            <a:spLocks noGrp="1"/>
          </p:cNvSpPr>
          <p:nvPr>
            <p:ph type="ftr" sz="quarter" idx="10"/>
          </p:nvPr>
        </p:nvSpPr>
        <p:spPr>
          <a:xfrm>
            <a:off x="103188" y="6057041"/>
            <a:ext cx="10590212" cy="721610"/>
          </a:xfrm>
        </p:spPr>
        <p:txBody>
          <a:bodyPr/>
          <a:lstStyle/>
          <a:p>
            <a:endParaRPr lang="es-ES"/>
          </a:p>
        </p:txBody>
      </p:sp>
      <p:sp>
        <p:nvSpPr>
          <p:cNvPr id="4" name="Título 3">
            <a:extLst>
              <a:ext uri="{FF2B5EF4-FFF2-40B4-BE49-F238E27FC236}">
                <a16:creationId xmlns:a16="http://schemas.microsoft.com/office/drawing/2014/main" id="{005E4CC7-CD60-5FCF-A616-B6F8DC9906BF}"/>
              </a:ext>
            </a:extLst>
          </p:cNvPr>
          <p:cNvSpPr>
            <a:spLocks noGrp="1"/>
          </p:cNvSpPr>
          <p:nvPr>
            <p:ph type="title"/>
          </p:nvPr>
        </p:nvSpPr>
        <p:spPr/>
        <p:txBody>
          <a:bodyPr/>
          <a:lstStyle/>
          <a:p>
            <a:r>
              <a:rPr lang="es-ES"/>
              <a:t>Haga clic para modificar el estilo de título del patrón</a:t>
            </a:r>
          </a:p>
        </p:txBody>
      </p:sp>
      <p:pic>
        <p:nvPicPr>
          <p:cNvPr id="9" name="Imagen 13" descr="almirall color.png">
            <a:extLst>
              <a:ext uri="{FF2B5EF4-FFF2-40B4-BE49-F238E27FC236}">
                <a16:creationId xmlns:a16="http://schemas.microsoft.com/office/drawing/2014/main" id="{5C1576C0-011C-A763-561C-D30BF3084C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Tree>
    <p:extLst>
      <p:ext uri="{BB962C8B-B14F-4D97-AF65-F5344CB8AC3E}">
        <p14:creationId xmlns:p14="http://schemas.microsoft.com/office/powerpoint/2010/main" val="322341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ie pagina extens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8A4FE75-75F6-94BE-45D5-152A00F6185E}"/>
              </a:ext>
            </a:extLst>
          </p:cNvPr>
          <p:cNvSpPr/>
          <p:nvPr userDrawn="1"/>
        </p:nvSpPr>
        <p:spPr>
          <a:xfrm>
            <a:off x="1" y="4180383"/>
            <a:ext cx="12191999" cy="267761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3" name="Marcador de pie de página 2">
            <a:extLst>
              <a:ext uri="{FF2B5EF4-FFF2-40B4-BE49-F238E27FC236}">
                <a16:creationId xmlns:a16="http://schemas.microsoft.com/office/drawing/2014/main" id="{B5714792-C342-DEC0-8376-FC9EB66469A9}"/>
              </a:ext>
            </a:extLst>
          </p:cNvPr>
          <p:cNvSpPr>
            <a:spLocks noGrp="1"/>
          </p:cNvSpPr>
          <p:nvPr>
            <p:ph type="ftr" sz="quarter" idx="10"/>
          </p:nvPr>
        </p:nvSpPr>
        <p:spPr>
          <a:xfrm>
            <a:off x="155448" y="4180383"/>
            <a:ext cx="10433304" cy="244608"/>
          </a:xfrm>
        </p:spPr>
        <p:txBody>
          <a:bodyPr/>
          <a:lstStyle/>
          <a:p>
            <a:endParaRPr lang="es-ES"/>
          </a:p>
        </p:txBody>
      </p:sp>
      <p:sp>
        <p:nvSpPr>
          <p:cNvPr id="4" name="Título 3">
            <a:extLst>
              <a:ext uri="{FF2B5EF4-FFF2-40B4-BE49-F238E27FC236}">
                <a16:creationId xmlns:a16="http://schemas.microsoft.com/office/drawing/2014/main" id="{005E4CC7-CD60-5FCF-A616-B6F8DC9906BF}"/>
              </a:ext>
            </a:extLst>
          </p:cNvPr>
          <p:cNvSpPr>
            <a:spLocks noGrp="1"/>
          </p:cNvSpPr>
          <p:nvPr>
            <p:ph type="title"/>
          </p:nvPr>
        </p:nvSpPr>
        <p:spPr/>
        <p:txBody>
          <a:bodyPr/>
          <a:lstStyle/>
          <a:p>
            <a:r>
              <a:rPr lang="es-ES"/>
              <a:t>Haga clic para modificar el estilo de título del patrón</a:t>
            </a:r>
          </a:p>
        </p:txBody>
      </p:sp>
      <p:pic>
        <p:nvPicPr>
          <p:cNvPr id="5" name="Picture 2" descr="A body of water with hills in the background&#10;&#10;Description automatically generated with medium confidence">
            <a:extLst>
              <a:ext uri="{FF2B5EF4-FFF2-40B4-BE49-F238E27FC236}">
                <a16:creationId xmlns:a16="http://schemas.microsoft.com/office/drawing/2014/main" id="{BE7F2E0B-8C8C-B3F0-2C5A-457BE96ED626}"/>
              </a:ext>
            </a:extLst>
          </p:cNvPr>
          <p:cNvPicPr>
            <a:picLocks noChangeAspect="1"/>
          </p:cNvPicPr>
          <p:nvPr userDrawn="1"/>
        </p:nvPicPr>
        <p:blipFill rotWithShape="1">
          <a:blip r:embed="rId2">
            <a:alphaModFix amt="20000"/>
            <a:duotone>
              <a:schemeClr val="accent6">
                <a:shade val="45000"/>
                <a:satMod val="135000"/>
              </a:schemeClr>
              <a:prstClr val="white"/>
            </a:duotone>
          </a:blip>
          <a:srcRect t="15735" b="25114"/>
          <a:stretch/>
        </p:blipFill>
        <p:spPr>
          <a:xfrm>
            <a:off x="0" y="123825"/>
            <a:ext cx="12192000" cy="4056558"/>
          </a:xfrm>
          <a:prstGeom prst="rect">
            <a:avLst/>
          </a:prstGeom>
        </p:spPr>
      </p:pic>
      <p:sp>
        <p:nvSpPr>
          <p:cNvPr id="6" name="Round Single Corner of Rectangle 8">
            <a:extLst>
              <a:ext uri="{FF2B5EF4-FFF2-40B4-BE49-F238E27FC236}">
                <a16:creationId xmlns:a16="http://schemas.microsoft.com/office/drawing/2014/main" id="{4D07B635-0382-ECC7-FD17-FACCB72EF5A9}"/>
              </a:ext>
            </a:extLst>
          </p:cNvPr>
          <p:cNvSpPr/>
          <p:nvPr userDrawn="1"/>
        </p:nvSpPr>
        <p:spPr>
          <a:xfrm flipV="1">
            <a:off x="-1" y="-24820"/>
            <a:ext cx="12191999" cy="1195083"/>
          </a:xfrm>
          <a:prstGeom prst="round1Rect">
            <a:avLst>
              <a:gd name="adj" fmla="val 46229"/>
            </a:avLst>
          </a:prstGeom>
          <a:solidFill>
            <a:srgbClr val="6126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panose="020B0604020202020204" pitchFamily="34" charset="0"/>
            </a:endParaRPr>
          </a:p>
        </p:txBody>
      </p:sp>
      <p:pic>
        <p:nvPicPr>
          <p:cNvPr id="7" name="Imagen 13" descr="almirall color.png">
            <a:extLst>
              <a:ext uri="{FF2B5EF4-FFF2-40B4-BE49-F238E27FC236}">
                <a16:creationId xmlns:a16="http://schemas.microsoft.com/office/drawing/2014/main" id="{F9E87E61-8A0D-E9D0-6DD2-018301BF9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
        <p:nvSpPr>
          <p:cNvPr id="8" name="Rectangle 18">
            <a:extLst>
              <a:ext uri="{FF2B5EF4-FFF2-40B4-BE49-F238E27FC236}">
                <a16:creationId xmlns:a16="http://schemas.microsoft.com/office/drawing/2014/main" id="{EEF03F6D-B7AB-6F78-B584-BF8CB011E882}"/>
              </a:ext>
            </a:extLst>
          </p:cNvPr>
          <p:cNvSpPr/>
          <p:nvPr userDrawn="1"/>
        </p:nvSpPr>
        <p:spPr>
          <a:xfrm>
            <a:off x="0" y="4132383"/>
            <a:ext cx="12192000" cy="48000"/>
          </a:xfrm>
          <a:prstGeom prst="rect">
            <a:avLst/>
          </a:prstGeom>
          <a:solidFill>
            <a:srgbClr val="6126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Tree>
    <p:extLst>
      <p:ext uri="{BB962C8B-B14F-4D97-AF65-F5344CB8AC3E}">
        <p14:creationId xmlns:p14="http://schemas.microsoft.com/office/powerpoint/2010/main" val="2085250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olo fondo">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ED1F792C-1395-24BE-F644-7998708874FD}"/>
              </a:ext>
            </a:extLst>
          </p:cNvPr>
          <p:cNvSpPr/>
          <p:nvPr userDrawn="1"/>
        </p:nvSpPr>
        <p:spPr>
          <a:xfrm>
            <a:off x="1" y="5604566"/>
            <a:ext cx="12191999" cy="125343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panose="020B0604020202020204" pitchFamily="34" charset="0"/>
            </a:endParaRPr>
          </a:p>
        </p:txBody>
      </p:sp>
      <p:pic>
        <p:nvPicPr>
          <p:cNvPr id="4" name="Picture 2" descr="A body of water with hills in the background&#10;&#10;Description automatically generated with medium confidence">
            <a:extLst>
              <a:ext uri="{FF2B5EF4-FFF2-40B4-BE49-F238E27FC236}">
                <a16:creationId xmlns:a16="http://schemas.microsoft.com/office/drawing/2014/main" id="{0BB65FFF-5356-D070-C6D7-7B2B48AAA2F8}"/>
              </a:ext>
            </a:extLst>
          </p:cNvPr>
          <p:cNvPicPr>
            <a:picLocks noChangeAspect="1"/>
          </p:cNvPicPr>
          <p:nvPr userDrawn="1"/>
        </p:nvPicPr>
        <p:blipFill rotWithShape="1">
          <a:blip r:embed="rId2">
            <a:alphaModFix amt="20000"/>
            <a:duotone>
              <a:schemeClr val="accent6">
                <a:shade val="45000"/>
                <a:satMod val="135000"/>
              </a:schemeClr>
              <a:prstClr val="white"/>
            </a:duotone>
          </a:blip>
          <a:srcRect b="17577"/>
          <a:stretch/>
        </p:blipFill>
        <p:spPr>
          <a:xfrm>
            <a:off x="0" y="0"/>
            <a:ext cx="12192000" cy="5652566"/>
          </a:xfrm>
          <a:prstGeom prst="rect">
            <a:avLst/>
          </a:prstGeom>
        </p:spPr>
      </p:pic>
      <p:sp>
        <p:nvSpPr>
          <p:cNvPr id="2" name="Título 1"/>
          <p:cNvSpPr>
            <a:spLocks noGrp="1"/>
          </p:cNvSpPr>
          <p:nvPr>
            <p:ph type="title" hasCustomPrompt="1"/>
          </p:nvPr>
        </p:nvSpPr>
        <p:spPr>
          <a:xfrm>
            <a:off x="527051" y="558801"/>
            <a:ext cx="11137899" cy="514738"/>
          </a:xfrm>
        </p:spPr>
        <p:txBody>
          <a:bodyPr wrap="square">
            <a:spAutoFit/>
          </a:bodyPr>
          <a:lstStyle>
            <a:lvl1pPr algn="l">
              <a:defRPr sz="2400" b="0" i="0">
                <a:solidFill>
                  <a:srgbClr val="4E124D"/>
                </a:solidFill>
                <a:latin typeface="Arial"/>
                <a:cs typeface="Arial"/>
              </a:defRPr>
            </a:lvl1pPr>
          </a:lstStyle>
          <a:p>
            <a:r>
              <a:rPr lang="es-ES_tradnl" err="1"/>
              <a:t>Title</a:t>
            </a:r>
            <a:r>
              <a:rPr lang="es-ES_tradnl"/>
              <a:t> </a:t>
            </a:r>
            <a:r>
              <a:rPr lang="es-ES_tradnl" err="1"/>
              <a:t>to</a:t>
            </a:r>
            <a:r>
              <a:rPr lang="es-ES_tradnl"/>
              <a:t> </a:t>
            </a:r>
            <a:r>
              <a:rPr lang="es-ES_tradnl" err="1"/>
              <a:t>go</a:t>
            </a:r>
            <a:r>
              <a:rPr lang="es-ES_tradnl"/>
              <a:t> </a:t>
            </a:r>
            <a:r>
              <a:rPr lang="es-ES_tradnl" err="1"/>
              <a:t>here</a:t>
            </a:r>
            <a:endParaRPr lang="es-ES"/>
          </a:p>
        </p:txBody>
      </p:sp>
      <p:sp>
        <p:nvSpPr>
          <p:cNvPr id="3" name="Marcador de pie de página 2">
            <a:extLst>
              <a:ext uri="{FF2B5EF4-FFF2-40B4-BE49-F238E27FC236}">
                <a16:creationId xmlns:a16="http://schemas.microsoft.com/office/drawing/2014/main" id="{B5714792-C342-DEC0-8376-FC9EB66469A9}"/>
              </a:ext>
            </a:extLst>
          </p:cNvPr>
          <p:cNvSpPr>
            <a:spLocks noGrp="1"/>
          </p:cNvSpPr>
          <p:nvPr>
            <p:ph type="ftr" sz="quarter" idx="10"/>
          </p:nvPr>
        </p:nvSpPr>
        <p:spPr>
          <a:xfrm>
            <a:off x="623888" y="5666073"/>
            <a:ext cx="9887317" cy="195814"/>
          </a:xfrm>
        </p:spPr>
        <p:txBody>
          <a:bodyPr/>
          <a:lstStyle/>
          <a:p>
            <a:endParaRPr lang="es-ES"/>
          </a:p>
        </p:txBody>
      </p:sp>
      <p:pic>
        <p:nvPicPr>
          <p:cNvPr id="5" name="Imagen 13" descr="almirall color.png">
            <a:extLst>
              <a:ext uri="{FF2B5EF4-FFF2-40B4-BE49-F238E27FC236}">
                <a16:creationId xmlns:a16="http://schemas.microsoft.com/office/drawing/2014/main" id="{E24FD223-48C0-9A67-19CD-74AB99D1FA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
        <p:nvSpPr>
          <p:cNvPr id="6" name="Rectangle 18">
            <a:extLst>
              <a:ext uri="{FF2B5EF4-FFF2-40B4-BE49-F238E27FC236}">
                <a16:creationId xmlns:a16="http://schemas.microsoft.com/office/drawing/2014/main" id="{7CD4D07B-30E3-7678-238A-9A2A6283AB5B}"/>
              </a:ext>
            </a:extLst>
          </p:cNvPr>
          <p:cNvSpPr/>
          <p:nvPr userDrawn="1"/>
        </p:nvSpPr>
        <p:spPr>
          <a:xfrm>
            <a:off x="0" y="5604566"/>
            <a:ext cx="12192000" cy="48000"/>
          </a:xfrm>
          <a:prstGeom prst="rect">
            <a:avLst/>
          </a:prstGeom>
          <a:solidFill>
            <a:srgbClr val="6126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Tree>
    <p:extLst>
      <p:ext uri="{BB962C8B-B14F-4D97-AF65-F5344CB8AC3E}">
        <p14:creationId xmlns:p14="http://schemas.microsoft.com/office/powerpoint/2010/main" val="2763790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ortadilla pie pagina ext 1">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ED1F792C-1395-24BE-F644-7998708874FD}"/>
              </a:ext>
            </a:extLst>
          </p:cNvPr>
          <p:cNvSpPr/>
          <p:nvPr userDrawn="1"/>
        </p:nvSpPr>
        <p:spPr>
          <a:xfrm>
            <a:off x="1" y="5604566"/>
            <a:ext cx="12191999" cy="125343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panose="020B0604020202020204" pitchFamily="34" charset="0"/>
            </a:endParaRPr>
          </a:p>
        </p:txBody>
      </p:sp>
      <p:pic>
        <p:nvPicPr>
          <p:cNvPr id="4" name="Picture 2" descr="A body of water with hills in the background&#10;&#10;Description automatically generated with medium confidence">
            <a:extLst>
              <a:ext uri="{FF2B5EF4-FFF2-40B4-BE49-F238E27FC236}">
                <a16:creationId xmlns:a16="http://schemas.microsoft.com/office/drawing/2014/main" id="{0BB65FFF-5356-D070-C6D7-7B2B48AAA2F8}"/>
              </a:ext>
            </a:extLst>
          </p:cNvPr>
          <p:cNvPicPr>
            <a:picLocks noChangeAspect="1"/>
          </p:cNvPicPr>
          <p:nvPr userDrawn="1"/>
        </p:nvPicPr>
        <p:blipFill rotWithShape="1">
          <a:blip r:embed="rId2">
            <a:alphaModFix amt="20000"/>
            <a:duotone>
              <a:schemeClr val="accent6">
                <a:shade val="45000"/>
                <a:satMod val="135000"/>
              </a:schemeClr>
              <a:prstClr val="white"/>
            </a:duotone>
          </a:blip>
          <a:srcRect b="17577"/>
          <a:stretch/>
        </p:blipFill>
        <p:spPr>
          <a:xfrm>
            <a:off x="0" y="0"/>
            <a:ext cx="12192000" cy="5652566"/>
          </a:xfrm>
          <a:prstGeom prst="rect">
            <a:avLst/>
          </a:prstGeom>
        </p:spPr>
      </p:pic>
      <p:sp>
        <p:nvSpPr>
          <p:cNvPr id="2" name="Título 1"/>
          <p:cNvSpPr>
            <a:spLocks noGrp="1"/>
          </p:cNvSpPr>
          <p:nvPr>
            <p:ph type="title" hasCustomPrompt="1"/>
          </p:nvPr>
        </p:nvSpPr>
        <p:spPr>
          <a:xfrm>
            <a:off x="527051" y="558801"/>
            <a:ext cx="11137899" cy="514738"/>
          </a:xfrm>
        </p:spPr>
        <p:txBody>
          <a:bodyPr wrap="square">
            <a:spAutoFit/>
          </a:bodyPr>
          <a:lstStyle>
            <a:lvl1pPr algn="l">
              <a:defRPr sz="2400" b="0" i="0">
                <a:solidFill>
                  <a:srgbClr val="4E124D"/>
                </a:solidFill>
                <a:latin typeface="Arial"/>
                <a:cs typeface="Arial"/>
              </a:defRPr>
            </a:lvl1pPr>
          </a:lstStyle>
          <a:p>
            <a:r>
              <a:rPr lang="es-ES_tradnl" err="1"/>
              <a:t>Title</a:t>
            </a:r>
            <a:r>
              <a:rPr lang="es-ES_tradnl"/>
              <a:t> </a:t>
            </a:r>
            <a:r>
              <a:rPr lang="es-ES_tradnl" err="1"/>
              <a:t>to</a:t>
            </a:r>
            <a:r>
              <a:rPr lang="es-ES_tradnl"/>
              <a:t> </a:t>
            </a:r>
            <a:r>
              <a:rPr lang="es-ES_tradnl" err="1"/>
              <a:t>go</a:t>
            </a:r>
            <a:r>
              <a:rPr lang="es-ES_tradnl"/>
              <a:t> </a:t>
            </a:r>
            <a:r>
              <a:rPr lang="es-ES_tradnl" err="1"/>
              <a:t>here</a:t>
            </a:r>
            <a:endParaRPr lang="es-ES"/>
          </a:p>
        </p:txBody>
      </p:sp>
      <p:sp>
        <p:nvSpPr>
          <p:cNvPr id="3" name="Marcador de pie de página 2">
            <a:extLst>
              <a:ext uri="{FF2B5EF4-FFF2-40B4-BE49-F238E27FC236}">
                <a16:creationId xmlns:a16="http://schemas.microsoft.com/office/drawing/2014/main" id="{B5714792-C342-DEC0-8376-FC9EB66469A9}"/>
              </a:ext>
            </a:extLst>
          </p:cNvPr>
          <p:cNvSpPr>
            <a:spLocks noGrp="1"/>
          </p:cNvSpPr>
          <p:nvPr>
            <p:ph type="ftr" sz="quarter" idx="10"/>
          </p:nvPr>
        </p:nvSpPr>
        <p:spPr>
          <a:xfrm>
            <a:off x="623888" y="5666073"/>
            <a:ext cx="9887317" cy="195814"/>
          </a:xfrm>
        </p:spPr>
        <p:txBody>
          <a:bodyPr/>
          <a:lstStyle/>
          <a:p>
            <a:endParaRPr lang="es-ES"/>
          </a:p>
        </p:txBody>
      </p:sp>
      <p:pic>
        <p:nvPicPr>
          <p:cNvPr id="5" name="Imagen 13" descr="almirall color.png">
            <a:extLst>
              <a:ext uri="{FF2B5EF4-FFF2-40B4-BE49-F238E27FC236}">
                <a16:creationId xmlns:a16="http://schemas.microsoft.com/office/drawing/2014/main" id="{E24FD223-48C0-9A67-19CD-74AB99D1FA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
        <p:nvSpPr>
          <p:cNvPr id="6" name="Rectangle 18">
            <a:extLst>
              <a:ext uri="{FF2B5EF4-FFF2-40B4-BE49-F238E27FC236}">
                <a16:creationId xmlns:a16="http://schemas.microsoft.com/office/drawing/2014/main" id="{7CD4D07B-30E3-7678-238A-9A2A6283AB5B}"/>
              </a:ext>
            </a:extLst>
          </p:cNvPr>
          <p:cNvSpPr/>
          <p:nvPr userDrawn="1"/>
        </p:nvSpPr>
        <p:spPr>
          <a:xfrm>
            <a:off x="0" y="5604566"/>
            <a:ext cx="12192000" cy="48000"/>
          </a:xfrm>
          <a:prstGeom prst="rect">
            <a:avLst/>
          </a:prstGeom>
          <a:solidFill>
            <a:srgbClr val="6126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Tree>
    <p:extLst>
      <p:ext uri="{BB962C8B-B14F-4D97-AF65-F5344CB8AC3E}">
        <p14:creationId xmlns:p14="http://schemas.microsoft.com/office/powerpoint/2010/main" val="1759512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portadilla pie pagina ext 1">
    <p:spTree>
      <p:nvGrpSpPr>
        <p:cNvPr id="1" name=""/>
        <p:cNvGrpSpPr/>
        <p:nvPr/>
      </p:nvGrpSpPr>
      <p:grpSpPr>
        <a:xfrm>
          <a:off x="0" y="0"/>
          <a:ext cx="0" cy="0"/>
          <a:chOff x="0" y="0"/>
          <a:chExt cx="0" cy="0"/>
        </a:xfrm>
      </p:grpSpPr>
      <p:pic>
        <p:nvPicPr>
          <p:cNvPr id="4" name="Picture 2" descr="A body of water with hills in the background&#10;&#10;Description automatically generated with medium confidence">
            <a:extLst>
              <a:ext uri="{FF2B5EF4-FFF2-40B4-BE49-F238E27FC236}">
                <a16:creationId xmlns:a16="http://schemas.microsoft.com/office/drawing/2014/main" id="{0BB65FFF-5356-D070-C6D7-7B2B48AAA2F8}"/>
              </a:ext>
            </a:extLst>
          </p:cNvPr>
          <p:cNvPicPr>
            <a:picLocks noChangeAspect="1"/>
          </p:cNvPicPr>
          <p:nvPr userDrawn="1"/>
        </p:nvPicPr>
        <p:blipFill rotWithShape="1">
          <a:blip r:embed="rId2">
            <a:alphaModFix amt="20000"/>
            <a:duotone>
              <a:schemeClr val="accent6">
                <a:shade val="45000"/>
                <a:satMod val="135000"/>
              </a:schemeClr>
              <a:prstClr val="white"/>
            </a:duotone>
          </a:blip>
          <a:srcRect b="9422"/>
          <a:stretch/>
        </p:blipFill>
        <p:spPr>
          <a:xfrm>
            <a:off x="0" y="0"/>
            <a:ext cx="12192000" cy="6211874"/>
          </a:xfrm>
          <a:prstGeom prst="rect">
            <a:avLst/>
          </a:prstGeom>
        </p:spPr>
      </p:pic>
      <p:sp>
        <p:nvSpPr>
          <p:cNvPr id="2" name="Título 1"/>
          <p:cNvSpPr>
            <a:spLocks noGrp="1"/>
          </p:cNvSpPr>
          <p:nvPr>
            <p:ph type="title" hasCustomPrompt="1"/>
          </p:nvPr>
        </p:nvSpPr>
        <p:spPr>
          <a:xfrm>
            <a:off x="527051" y="558801"/>
            <a:ext cx="11137899" cy="514738"/>
          </a:xfrm>
        </p:spPr>
        <p:txBody>
          <a:bodyPr wrap="square">
            <a:spAutoFit/>
          </a:bodyPr>
          <a:lstStyle>
            <a:lvl1pPr algn="l">
              <a:defRPr sz="2400" b="0" i="0">
                <a:solidFill>
                  <a:srgbClr val="4E124D"/>
                </a:solidFill>
                <a:latin typeface="Arial"/>
                <a:cs typeface="Arial"/>
              </a:defRPr>
            </a:lvl1pPr>
          </a:lstStyle>
          <a:p>
            <a:r>
              <a:rPr lang="es-ES_tradnl" err="1"/>
              <a:t>Title</a:t>
            </a:r>
            <a:r>
              <a:rPr lang="es-ES_tradnl"/>
              <a:t> </a:t>
            </a:r>
            <a:r>
              <a:rPr lang="es-ES_tradnl" err="1"/>
              <a:t>to</a:t>
            </a:r>
            <a:r>
              <a:rPr lang="es-ES_tradnl"/>
              <a:t> </a:t>
            </a:r>
            <a:r>
              <a:rPr lang="es-ES_tradnl" err="1"/>
              <a:t>go</a:t>
            </a:r>
            <a:r>
              <a:rPr lang="es-ES_tradnl"/>
              <a:t> </a:t>
            </a:r>
            <a:r>
              <a:rPr lang="es-ES_tradnl" err="1"/>
              <a:t>here</a:t>
            </a:r>
            <a:endParaRPr lang="es-ES"/>
          </a:p>
        </p:txBody>
      </p:sp>
      <p:pic>
        <p:nvPicPr>
          <p:cNvPr id="5" name="Imagen 13" descr="almirall color.png">
            <a:extLst>
              <a:ext uri="{FF2B5EF4-FFF2-40B4-BE49-F238E27FC236}">
                <a16:creationId xmlns:a16="http://schemas.microsoft.com/office/drawing/2014/main" id="{E24FD223-48C0-9A67-19CD-74AB99D1FA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Tree>
    <p:extLst>
      <p:ext uri="{BB962C8B-B14F-4D97-AF65-F5344CB8AC3E}">
        <p14:creationId xmlns:p14="http://schemas.microsoft.com/office/powerpoint/2010/main" val="1734096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3" name="Marcador de título 1">
            <a:extLst>
              <a:ext uri="{FF2B5EF4-FFF2-40B4-BE49-F238E27FC236}">
                <a16:creationId xmlns:a16="http://schemas.microsoft.com/office/drawing/2014/main" id="{B8AF4626-EF83-048C-E9A9-E6D756D1EC08}"/>
              </a:ext>
            </a:extLst>
          </p:cNvPr>
          <p:cNvSpPr>
            <a:spLocks noGrp="1"/>
          </p:cNvSpPr>
          <p:nvPr>
            <p:ph type="title" hasCustomPrompt="1"/>
          </p:nvPr>
        </p:nvSpPr>
        <p:spPr>
          <a:xfrm>
            <a:off x="7318614" y="1004472"/>
            <a:ext cx="5934229" cy="1143000"/>
          </a:xfrm>
          <a:prstGeom prst="rect">
            <a:avLst/>
          </a:prstGeom>
        </p:spPr>
        <p:txBody>
          <a:bodyPr vert="horz" lIns="91440" tIns="45720" rIns="91440" bIns="45720" rtlCol="0" anchor="ctr">
            <a:noAutofit/>
          </a:bodyPr>
          <a:lstStyle>
            <a:lvl1pPr>
              <a:defRPr sz="3733" b="0"/>
            </a:lvl1pPr>
          </a:lstStyle>
          <a:p>
            <a:r>
              <a:rPr lang="es-ES_tradnl" err="1"/>
              <a:t>Click</a:t>
            </a:r>
            <a:r>
              <a:rPr lang="es-ES_tradnl"/>
              <a:t> </a:t>
            </a:r>
            <a:r>
              <a:rPr lang="es-ES_tradnl" err="1"/>
              <a:t>to</a:t>
            </a:r>
            <a:r>
              <a:rPr lang="es-ES_tradnl"/>
              <a:t> </a:t>
            </a:r>
            <a:r>
              <a:rPr lang="es-ES_tradnl" err="1"/>
              <a:t>add</a:t>
            </a:r>
            <a:r>
              <a:rPr lang="es-ES_tradnl"/>
              <a:t> </a:t>
            </a:r>
            <a:r>
              <a:rPr lang="es-ES_tradnl" err="1"/>
              <a:t>title</a:t>
            </a:r>
            <a:endParaRPr lang="es-ES"/>
          </a:p>
        </p:txBody>
      </p:sp>
      <p:sp>
        <p:nvSpPr>
          <p:cNvPr id="5" name="Text Placeholder 4">
            <a:extLst>
              <a:ext uri="{FF2B5EF4-FFF2-40B4-BE49-F238E27FC236}">
                <a16:creationId xmlns:a16="http://schemas.microsoft.com/office/drawing/2014/main" id="{34E27B70-F28C-8FDF-A12B-AB4CA2D9F748}"/>
              </a:ext>
            </a:extLst>
          </p:cNvPr>
          <p:cNvSpPr>
            <a:spLocks noGrp="1"/>
          </p:cNvSpPr>
          <p:nvPr>
            <p:ph type="body" sz="quarter" idx="10" hasCustomPrompt="1"/>
          </p:nvPr>
        </p:nvSpPr>
        <p:spPr>
          <a:xfrm>
            <a:off x="7318613" y="1934409"/>
            <a:ext cx="4445000" cy="554567"/>
          </a:xfrm>
          <a:prstGeom prst="rect">
            <a:avLst/>
          </a:prstGeom>
        </p:spPr>
        <p:txBody>
          <a:bodyPr/>
          <a:lstStyle>
            <a:lvl1pPr marL="0" indent="0">
              <a:buNone/>
              <a:defRPr sz="2133">
                <a:solidFill>
                  <a:srgbClr val="612663"/>
                </a:solidFill>
              </a:defRPr>
            </a:lvl1pPr>
          </a:lstStyle>
          <a:p>
            <a:pPr lvl="0"/>
            <a:r>
              <a:rPr lang="en-US"/>
              <a:t>Subtitle</a:t>
            </a:r>
          </a:p>
        </p:txBody>
      </p:sp>
      <p:cxnSp>
        <p:nvCxnSpPr>
          <p:cNvPr id="2" name="Straight Connector 1">
            <a:extLst>
              <a:ext uri="{FF2B5EF4-FFF2-40B4-BE49-F238E27FC236}">
                <a16:creationId xmlns:a16="http://schemas.microsoft.com/office/drawing/2014/main" id="{8A20ED48-16A9-6FC2-5074-2AE5071D2B42}"/>
              </a:ext>
            </a:extLst>
          </p:cNvPr>
          <p:cNvCxnSpPr/>
          <p:nvPr userDrawn="1"/>
        </p:nvCxnSpPr>
        <p:spPr>
          <a:xfrm>
            <a:off x="2473909" y="5977631"/>
            <a:ext cx="0" cy="745725"/>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68497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o tít">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7F6F9D-641F-4F3E-B189-6D48E2F78FB5}"/>
              </a:ext>
            </a:extLst>
          </p:cNvPr>
          <p:cNvPicPr>
            <a:picLocks noChangeAspect="1"/>
          </p:cNvPicPr>
          <p:nvPr userDrawn="1"/>
        </p:nvPicPr>
        <p:blipFill>
          <a:blip r:embed="rId2"/>
          <a:stretch>
            <a:fillRect/>
          </a:stretch>
        </p:blipFill>
        <p:spPr>
          <a:xfrm>
            <a:off x="0" y="5595934"/>
            <a:ext cx="2079437" cy="1262068"/>
          </a:xfrm>
          <a:prstGeom prst="rect">
            <a:avLst/>
          </a:prstGeom>
        </p:spPr>
      </p:pic>
      <p:sp>
        <p:nvSpPr>
          <p:cNvPr id="8" name="Footer Placeholder 4">
            <a:extLst>
              <a:ext uri="{FF2B5EF4-FFF2-40B4-BE49-F238E27FC236}">
                <a16:creationId xmlns:a16="http://schemas.microsoft.com/office/drawing/2014/main" id="{3B997CCB-0A84-E13E-6080-C00F8964CBD6}"/>
              </a:ext>
            </a:extLst>
          </p:cNvPr>
          <p:cNvSpPr>
            <a:spLocks noGrp="1"/>
          </p:cNvSpPr>
          <p:nvPr>
            <p:ph type="ftr" sz="quarter" idx="11"/>
          </p:nvPr>
        </p:nvSpPr>
        <p:spPr>
          <a:xfrm>
            <a:off x="676277" y="6210302"/>
            <a:ext cx="10077449" cy="504825"/>
          </a:xfrm>
          <a:prstGeom prst="rect">
            <a:avLst/>
          </a:prstGeom>
        </p:spPr>
        <p:txBody>
          <a:bodyPr vert="horz" lIns="91440" tIns="45720" rIns="91440" bIns="45720" rtlCol="0" anchor="ctr"/>
          <a:lstStyle>
            <a:defPPr>
              <a:defRPr lang="es-ES_tradnl"/>
            </a:defPPr>
            <a:lvl1pPr marL="0" algn="ctr" defTabSz="1219140" rtl="0" eaLnBrk="1" latinLnBrk="0" hangingPunct="1">
              <a:defRPr sz="1200" kern="1200">
                <a:solidFill>
                  <a:schemeClr val="tx1">
                    <a:tint val="75000"/>
                  </a:schemeClr>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r>
              <a:rPr lang="en-US"/>
              <a:t>Deck title</a:t>
            </a:r>
            <a:endParaRPr lang="en-US" noProof="0"/>
          </a:p>
        </p:txBody>
      </p:sp>
      <p:sp>
        <p:nvSpPr>
          <p:cNvPr id="9" name="Título 1">
            <a:extLst>
              <a:ext uri="{FF2B5EF4-FFF2-40B4-BE49-F238E27FC236}">
                <a16:creationId xmlns:a16="http://schemas.microsoft.com/office/drawing/2014/main" id="{86591B2D-6CCB-0CE1-F55E-37DDD1CDF2CB}"/>
              </a:ext>
            </a:extLst>
          </p:cNvPr>
          <p:cNvSpPr>
            <a:spLocks noGrp="1"/>
          </p:cNvSpPr>
          <p:nvPr>
            <p:ph type="title" hasCustomPrompt="1"/>
          </p:nvPr>
        </p:nvSpPr>
        <p:spPr>
          <a:xfrm>
            <a:off x="411033" y="347574"/>
            <a:ext cx="11402089" cy="760793"/>
          </a:xfrm>
          <a:prstGeom prst="rect">
            <a:avLst/>
          </a:prstGeom>
        </p:spPr>
        <p:txBody>
          <a:bodyPr lIns="0" tIns="0" rIns="0" bIns="0" anchor="ctr"/>
          <a:lstStyle>
            <a:lvl1pPr marL="0" marR="0" indent="0" algn="l" defTabSz="914309" rtl="0" eaLnBrk="1" fontAlgn="auto" latinLnBrk="0" hangingPunct="1">
              <a:lnSpc>
                <a:spcPct val="100000"/>
              </a:lnSpc>
              <a:spcBef>
                <a:spcPct val="0"/>
              </a:spcBef>
              <a:spcAft>
                <a:spcPts val="0"/>
              </a:spcAft>
              <a:buClrTx/>
              <a:buSzTx/>
              <a:buFontTx/>
              <a:buNone/>
              <a:tabLst/>
              <a:defRPr lang="en-US" sz="2068" b="1" kern="1200" noProof="0" dirty="0">
                <a:solidFill>
                  <a:schemeClr val="accent1"/>
                </a:solidFill>
                <a:latin typeface="+mj-lt"/>
                <a:ea typeface="+mj-ea"/>
                <a:cs typeface="+mj-cs"/>
              </a:defRPr>
            </a:lvl1pPr>
          </a:lstStyle>
          <a:p>
            <a:r>
              <a:rPr lang="en-US" noProof="0"/>
              <a:t>Slide title is Arial Regular 22/Simple pt.</a:t>
            </a:r>
          </a:p>
        </p:txBody>
      </p:sp>
      <p:sp>
        <p:nvSpPr>
          <p:cNvPr id="2" name="Forma libre 12">
            <a:extLst>
              <a:ext uri="{FF2B5EF4-FFF2-40B4-BE49-F238E27FC236}">
                <a16:creationId xmlns:a16="http://schemas.microsoft.com/office/drawing/2014/main" id="{4B349566-416F-3209-AEAC-D729EE52F43B}"/>
              </a:ext>
            </a:extLst>
          </p:cNvPr>
          <p:cNvSpPr/>
          <p:nvPr userDrawn="1"/>
        </p:nvSpPr>
        <p:spPr>
          <a:xfrm>
            <a:off x="10873375" y="6298081"/>
            <a:ext cx="230719" cy="310180"/>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endParaRPr lang="es-ES_tradnl" sz="2400"/>
          </a:p>
        </p:txBody>
      </p:sp>
      <p:sp>
        <p:nvSpPr>
          <p:cNvPr id="3" name="Forma libre 13">
            <a:extLst>
              <a:ext uri="{FF2B5EF4-FFF2-40B4-BE49-F238E27FC236}">
                <a16:creationId xmlns:a16="http://schemas.microsoft.com/office/drawing/2014/main" id="{84764975-8398-93CD-2E67-8DE4B940E747}"/>
              </a:ext>
            </a:extLst>
          </p:cNvPr>
          <p:cNvSpPr/>
          <p:nvPr userDrawn="1"/>
        </p:nvSpPr>
        <p:spPr>
          <a:xfrm>
            <a:off x="11155007" y="6401328"/>
            <a:ext cx="719628" cy="157285"/>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accent1"/>
          </a:solidFill>
          <a:ln w="6110" cap="flat">
            <a:noFill/>
            <a:prstDash val="solid"/>
            <a:miter/>
          </a:ln>
        </p:spPr>
        <p:txBody>
          <a:bodyPr rtlCol="0" anchor="ctr"/>
          <a:lstStyle/>
          <a:p>
            <a:endParaRPr lang="es-ES_tradnl" sz="2400">
              <a:solidFill>
                <a:schemeClr val="accent1"/>
              </a:solidFill>
            </a:endParaRPr>
          </a:p>
        </p:txBody>
      </p:sp>
    </p:spTree>
    <p:extLst>
      <p:ext uri="{BB962C8B-B14F-4D97-AF65-F5344CB8AC3E}">
        <p14:creationId xmlns:p14="http://schemas.microsoft.com/office/powerpoint/2010/main" val="194258420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exto">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7F6F9D-641F-4F3E-B189-6D48E2F78FB5}"/>
              </a:ext>
            </a:extLst>
          </p:cNvPr>
          <p:cNvPicPr>
            <a:picLocks noChangeAspect="1"/>
          </p:cNvPicPr>
          <p:nvPr userDrawn="1"/>
        </p:nvPicPr>
        <p:blipFill>
          <a:blip r:embed="rId2"/>
          <a:stretch>
            <a:fillRect/>
          </a:stretch>
        </p:blipFill>
        <p:spPr>
          <a:xfrm>
            <a:off x="0" y="5595933"/>
            <a:ext cx="2079437" cy="1262068"/>
          </a:xfrm>
          <a:prstGeom prst="rect">
            <a:avLst/>
          </a:prstGeom>
        </p:spPr>
      </p:pic>
      <p:sp>
        <p:nvSpPr>
          <p:cNvPr id="8" name="Footer Placeholder 4">
            <a:extLst>
              <a:ext uri="{FF2B5EF4-FFF2-40B4-BE49-F238E27FC236}">
                <a16:creationId xmlns:a16="http://schemas.microsoft.com/office/drawing/2014/main" id="{3B997CCB-0A84-E13E-6080-C00F8964CBD6}"/>
              </a:ext>
            </a:extLst>
          </p:cNvPr>
          <p:cNvSpPr>
            <a:spLocks noGrp="1"/>
          </p:cNvSpPr>
          <p:nvPr>
            <p:ph type="ftr" sz="quarter" idx="11"/>
          </p:nvPr>
        </p:nvSpPr>
        <p:spPr>
          <a:xfrm>
            <a:off x="676276" y="6210301"/>
            <a:ext cx="10077449" cy="504825"/>
          </a:xfrm>
          <a:prstGeom prst="rect">
            <a:avLst/>
          </a:prstGeom>
        </p:spPr>
        <p:txBody>
          <a:bodyPr vert="horz" lIns="91440" tIns="45720" rIns="91440" bIns="45720" rtlCol="0" anchor="ctr"/>
          <a:lstStyle>
            <a:defPPr>
              <a:defRPr lang="es-ES_tradnl"/>
            </a:defPPr>
            <a:lvl1pPr marL="0" algn="ctr" defTabSz="1219170" rtl="0" eaLnBrk="1" latinLnBrk="0" hangingPunct="1">
              <a:defRPr sz="12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Deck title</a:t>
            </a:r>
            <a:endParaRPr lang="en-US" noProof="0"/>
          </a:p>
        </p:txBody>
      </p:sp>
      <p:sp>
        <p:nvSpPr>
          <p:cNvPr id="9" name="Título 1">
            <a:extLst>
              <a:ext uri="{FF2B5EF4-FFF2-40B4-BE49-F238E27FC236}">
                <a16:creationId xmlns:a16="http://schemas.microsoft.com/office/drawing/2014/main" id="{86591B2D-6CCB-0CE1-F55E-37DDD1CDF2CB}"/>
              </a:ext>
            </a:extLst>
          </p:cNvPr>
          <p:cNvSpPr>
            <a:spLocks noGrp="1"/>
          </p:cNvSpPr>
          <p:nvPr>
            <p:ph type="title" hasCustomPrompt="1"/>
          </p:nvPr>
        </p:nvSpPr>
        <p:spPr>
          <a:xfrm>
            <a:off x="411648" y="178088"/>
            <a:ext cx="11402089" cy="760793"/>
          </a:xfrm>
          <a:prstGeom prst="rect">
            <a:avLst/>
          </a:prstGeom>
        </p:spPr>
        <p:txBody>
          <a:bodyPr lIns="0" tIns="0" rIns="0" bIns="0" anchor="ct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noProof="0" dirty="0">
                <a:solidFill>
                  <a:schemeClr val="accent1"/>
                </a:solidFill>
                <a:latin typeface="+mj-lt"/>
                <a:ea typeface="+mj-ea"/>
                <a:cs typeface="+mj-cs"/>
              </a:defRPr>
            </a:lvl1pPr>
          </a:lstStyle>
          <a:p>
            <a:r>
              <a:rPr lang="en-US" noProof="0"/>
              <a:t>Slide title is Arial Regular 22/Simple pt.</a:t>
            </a:r>
          </a:p>
        </p:txBody>
      </p:sp>
      <p:sp>
        <p:nvSpPr>
          <p:cNvPr id="10" name="Marcador de texto 3">
            <a:extLst>
              <a:ext uri="{FF2B5EF4-FFF2-40B4-BE49-F238E27FC236}">
                <a16:creationId xmlns:a16="http://schemas.microsoft.com/office/drawing/2014/main" id="{ED675BE0-AA6A-3B9D-98D7-7BE19043794E}"/>
              </a:ext>
            </a:extLst>
          </p:cNvPr>
          <p:cNvSpPr>
            <a:spLocks noGrp="1"/>
          </p:cNvSpPr>
          <p:nvPr>
            <p:ph type="body" sz="quarter" idx="14" hasCustomPrompt="1"/>
          </p:nvPr>
        </p:nvSpPr>
        <p:spPr>
          <a:xfrm>
            <a:off x="411647" y="1693332"/>
            <a:ext cx="11372849" cy="4301067"/>
          </a:xfrm>
          <a:prstGeom prst="rect">
            <a:avLst/>
          </a:prstGeom>
        </p:spPr>
        <p:txBody>
          <a:bodyPr lIns="0" tIns="0" rIns="0" bIns="0"/>
          <a:lstStyle>
            <a:lvl1pPr marL="0" indent="0">
              <a:lnSpc>
                <a:spcPct val="100000"/>
              </a:lnSpc>
              <a:buNone/>
              <a:defRPr sz="1401">
                <a:solidFill>
                  <a:schemeClr val="accent1"/>
                </a:solidFill>
              </a:defRPr>
            </a:lvl1pPr>
            <a:lvl2pPr marL="457165" indent="0">
              <a:lnSpc>
                <a:spcPct val="100000"/>
              </a:lnSpc>
              <a:buNone/>
              <a:defRPr sz="1401">
                <a:solidFill>
                  <a:schemeClr val="accent1"/>
                </a:solidFill>
              </a:defRPr>
            </a:lvl2pPr>
            <a:lvl3pPr marL="914332" indent="0">
              <a:lnSpc>
                <a:spcPct val="100000"/>
              </a:lnSpc>
              <a:buNone/>
              <a:defRPr sz="1401">
                <a:solidFill>
                  <a:schemeClr val="accent1"/>
                </a:solidFill>
              </a:defRPr>
            </a:lvl3pPr>
            <a:lvl4pPr marL="1371498" indent="0">
              <a:lnSpc>
                <a:spcPct val="100000"/>
              </a:lnSpc>
              <a:buNone/>
              <a:defRPr sz="1401">
                <a:solidFill>
                  <a:schemeClr val="accent1"/>
                </a:solidFill>
              </a:defRPr>
            </a:lvl4pPr>
            <a:lvl5pPr marL="1828664" indent="0">
              <a:lnSpc>
                <a:spcPct val="100000"/>
              </a:lnSpc>
              <a:buNone/>
              <a:defRPr sz="1401">
                <a:solidFill>
                  <a:schemeClr val="accent1"/>
                </a:solidFill>
              </a:defRPr>
            </a:lvl5pPr>
            <a:lvl6pPr marL="2285828" indent="0">
              <a:lnSpc>
                <a:spcPct val="100000"/>
              </a:lnSpc>
              <a:buNone/>
              <a:defRPr sz="1401">
                <a:solidFill>
                  <a:schemeClr val="accent1"/>
                </a:solidFill>
              </a:defRPr>
            </a:lvl6pPr>
            <a:lvl7pPr marL="2742995" indent="0">
              <a:lnSpc>
                <a:spcPct val="100000"/>
              </a:lnSpc>
              <a:buNone/>
              <a:defRPr sz="1401">
                <a:solidFill>
                  <a:schemeClr val="accent1"/>
                </a:solidFill>
              </a:defRPr>
            </a:lvl7pPr>
            <a:lvl8pPr marL="3200160" indent="0">
              <a:lnSpc>
                <a:spcPct val="100000"/>
              </a:lnSpc>
              <a:buNone/>
              <a:defRPr sz="1401">
                <a:solidFill>
                  <a:schemeClr val="accent1"/>
                </a:solidFill>
              </a:defRPr>
            </a:lvl8pPr>
            <a:lvl9pPr marL="3657325" indent="0">
              <a:lnSpc>
                <a:spcPct val="100000"/>
              </a:lnSpc>
              <a:buNone/>
              <a:defRPr sz="1401">
                <a:solidFill>
                  <a:schemeClr val="accent1"/>
                </a:solidFill>
              </a:defRPr>
            </a:lvl9pPr>
          </a:lstStyle>
          <a:p>
            <a:pPr lvl="0"/>
            <a:r>
              <a:rPr lang="en-US" noProof="0"/>
              <a:t>Body copy is Arial Regular 14/Simple pt.</a:t>
            </a:r>
          </a:p>
        </p:txBody>
      </p:sp>
      <p:cxnSp>
        <p:nvCxnSpPr>
          <p:cNvPr id="11" name="Conector recto 10">
            <a:extLst>
              <a:ext uri="{FF2B5EF4-FFF2-40B4-BE49-F238E27FC236}">
                <a16:creationId xmlns:a16="http://schemas.microsoft.com/office/drawing/2014/main" id="{DD92853B-47F0-D2AB-2E43-E936312B5337}"/>
              </a:ext>
            </a:extLst>
          </p:cNvPr>
          <p:cNvCxnSpPr>
            <a:cxnSpLocks/>
          </p:cNvCxnSpPr>
          <p:nvPr userDrawn="1"/>
        </p:nvCxnSpPr>
        <p:spPr>
          <a:xfrm>
            <a:off x="440761" y="1108365"/>
            <a:ext cx="1138939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561311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o">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7F6F9D-641F-4F3E-B189-6D48E2F78FB5}"/>
              </a:ext>
            </a:extLst>
          </p:cNvPr>
          <p:cNvPicPr>
            <a:picLocks noChangeAspect="1"/>
          </p:cNvPicPr>
          <p:nvPr userDrawn="1"/>
        </p:nvPicPr>
        <p:blipFill>
          <a:blip r:embed="rId2"/>
          <a:stretch>
            <a:fillRect/>
          </a:stretch>
        </p:blipFill>
        <p:spPr>
          <a:xfrm>
            <a:off x="0" y="5595933"/>
            <a:ext cx="2079437" cy="1262068"/>
          </a:xfrm>
          <a:prstGeom prst="rect">
            <a:avLst/>
          </a:prstGeom>
        </p:spPr>
      </p:pic>
      <p:sp>
        <p:nvSpPr>
          <p:cNvPr id="9" name="Título 1">
            <a:extLst>
              <a:ext uri="{FF2B5EF4-FFF2-40B4-BE49-F238E27FC236}">
                <a16:creationId xmlns:a16="http://schemas.microsoft.com/office/drawing/2014/main" id="{86591B2D-6CCB-0CE1-F55E-37DDD1CDF2CB}"/>
              </a:ext>
            </a:extLst>
          </p:cNvPr>
          <p:cNvSpPr>
            <a:spLocks noGrp="1"/>
          </p:cNvSpPr>
          <p:nvPr>
            <p:ph type="title" hasCustomPrompt="1"/>
          </p:nvPr>
        </p:nvSpPr>
        <p:spPr>
          <a:xfrm>
            <a:off x="411648" y="178088"/>
            <a:ext cx="11402089" cy="760793"/>
          </a:xfrm>
          <a:prstGeom prst="rect">
            <a:avLst/>
          </a:prstGeom>
        </p:spPr>
        <p:txBody>
          <a:bodyPr lIns="0" tIns="0" rIns="0" bIns="0" anchor="ct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noProof="0" dirty="0">
                <a:solidFill>
                  <a:schemeClr val="accent1"/>
                </a:solidFill>
                <a:latin typeface="+mj-lt"/>
                <a:ea typeface="+mj-ea"/>
                <a:cs typeface="+mj-cs"/>
              </a:defRPr>
            </a:lvl1pPr>
          </a:lstStyle>
          <a:p>
            <a:r>
              <a:rPr lang="en-US" noProof="0"/>
              <a:t>Slide title is Arial Regular 22/Simple pt.</a:t>
            </a:r>
          </a:p>
        </p:txBody>
      </p:sp>
      <p:sp>
        <p:nvSpPr>
          <p:cNvPr id="10" name="Marcador de texto 3">
            <a:extLst>
              <a:ext uri="{FF2B5EF4-FFF2-40B4-BE49-F238E27FC236}">
                <a16:creationId xmlns:a16="http://schemas.microsoft.com/office/drawing/2014/main" id="{ED675BE0-AA6A-3B9D-98D7-7BE19043794E}"/>
              </a:ext>
            </a:extLst>
          </p:cNvPr>
          <p:cNvSpPr>
            <a:spLocks noGrp="1"/>
          </p:cNvSpPr>
          <p:nvPr>
            <p:ph type="body" sz="quarter" idx="14" hasCustomPrompt="1"/>
          </p:nvPr>
        </p:nvSpPr>
        <p:spPr>
          <a:xfrm>
            <a:off x="411647" y="1693332"/>
            <a:ext cx="11372849" cy="4301067"/>
          </a:xfrm>
          <a:prstGeom prst="rect">
            <a:avLst/>
          </a:prstGeom>
        </p:spPr>
        <p:txBody>
          <a:bodyPr lIns="0" tIns="0" rIns="0" bIns="0"/>
          <a:lstStyle>
            <a:lvl1pPr marL="0" indent="0">
              <a:lnSpc>
                <a:spcPct val="100000"/>
              </a:lnSpc>
              <a:buNone/>
              <a:defRPr sz="1401">
                <a:solidFill>
                  <a:schemeClr val="accent1"/>
                </a:solidFill>
              </a:defRPr>
            </a:lvl1pPr>
            <a:lvl2pPr marL="457165" indent="0">
              <a:lnSpc>
                <a:spcPct val="100000"/>
              </a:lnSpc>
              <a:buNone/>
              <a:defRPr sz="1401">
                <a:solidFill>
                  <a:schemeClr val="accent1"/>
                </a:solidFill>
              </a:defRPr>
            </a:lvl2pPr>
            <a:lvl3pPr marL="914332" indent="0">
              <a:lnSpc>
                <a:spcPct val="100000"/>
              </a:lnSpc>
              <a:buNone/>
              <a:defRPr sz="1401">
                <a:solidFill>
                  <a:schemeClr val="accent1"/>
                </a:solidFill>
              </a:defRPr>
            </a:lvl3pPr>
            <a:lvl4pPr marL="1371498" indent="0">
              <a:lnSpc>
                <a:spcPct val="100000"/>
              </a:lnSpc>
              <a:buNone/>
              <a:defRPr sz="1401">
                <a:solidFill>
                  <a:schemeClr val="accent1"/>
                </a:solidFill>
              </a:defRPr>
            </a:lvl4pPr>
            <a:lvl5pPr marL="1828664" indent="0">
              <a:lnSpc>
                <a:spcPct val="100000"/>
              </a:lnSpc>
              <a:buNone/>
              <a:defRPr sz="1401">
                <a:solidFill>
                  <a:schemeClr val="accent1"/>
                </a:solidFill>
              </a:defRPr>
            </a:lvl5pPr>
            <a:lvl6pPr marL="2285828" indent="0">
              <a:lnSpc>
                <a:spcPct val="100000"/>
              </a:lnSpc>
              <a:buNone/>
              <a:defRPr sz="1401">
                <a:solidFill>
                  <a:schemeClr val="accent1"/>
                </a:solidFill>
              </a:defRPr>
            </a:lvl6pPr>
            <a:lvl7pPr marL="2742995" indent="0">
              <a:lnSpc>
                <a:spcPct val="100000"/>
              </a:lnSpc>
              <a:buNone/>
              <a:defRPr sz="1401">
                <a:solidFill>
                  <a:schemeClr val="accent1"/>
                </a:solidFill>
              </a:defRPr>
            </a:lvl7pPr>
            <a:lvl8pPr marL="3200160" indent="0">
              <a:lnSpc>
                <a:spcPct val="100000"/>
              </a:lnSpc>
              <a:buNone/>
              <a:defRPr sz="1401">
                <a:solidFill>
                  <a:schemeClr val="accent1"/>
                </a:solidFill>
              </a:defRPr>
            </a:lvl8pPr>
            <a:lvl9pPr marL="3657325" indent="0">
              <a:lnSpc>
                <a:spcPct val="100000"/>
              </a:lnSpc>
              <a:buNone/>
              <a:defRPr sz="1401">
                <a:solidFill>
                  <a:schemeClr val="accent1"/>
                </a:solidFill>
              </a:defRPr>
            </a:lvl9pPr>
          </a:lstStyle>
          <a:p>
            <a:pPr lvl="0"/>
            <a:r>
              <a:rPr lang="en-US" noProof="0"/>
              <a:t>Body copy is Arial Regular 14/Simple pt.</a:t>
            </a:r>
          </a:p>
        </p:txBody>
      </p:sp>
      <p:cxnSp>
        <p:nvCxnSpPr>
          <p:cNvPr id="11" name="Conector recto 10">
            <a:extLst>
              <a:ext uri="{FF2B5EF4-FFF2-40B4-BE49-F238E27FC236}">
                <a16:creationId xmlns:a16="http://schemas.microsoft.com/office/drawing/2014/main" id="{DD92853B-47F0-D2AB-2E43-E936312B5337}"/>
              </a:ext>
            </a:extLst>
          </p:cNvPr>
          <p:cNvCxnSpPr>
            <a:cxnSpLocks/>
          </p:cNvCxnSpPr>
          <p:nvPr userDrawn="1"/>
        </p:nvCxnSpPr>
        <p:spPr>
          <a:xfrm>
            <a:off x="440761" y="1108365"/>
            <a:ext cx="1138939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Footer Placeholder 4">
            <a:extLst>
              <a:ext uri="{FF2B5EF4-FFF2-40B4-BE49-F238E27FC236}">
                <a16:creationId xmlns:a16="http://schemas.microsoft.com/office/drawing/2014/main" id="{34434473-A0F2-DA8E-DDF0-963A183958BC}"/>
              </a:ext>
            </a:extLst>
          </p:cNvPr>
          <p:cNvSpPr>
            <a:spLocks noGrp="1"/>
          </p:cNvSpPr>
          <p:nvPr>
            <p:ph type="ftr" sz="quarter" idx="11"/>
          </p:nvPr>
        </p:nvSpPr>
        <p:spPr>
          <a:xfrm>
            <a:off x="1261534" y="6375402"/>
            <a:ext cx="9492191" cy="441324"/>
          </a:xfrm>
          <a:prstGeom prst="rect">
            <a:avLst/>
          </a:prstGeom>
        </p:spPr>
        <p:txBody>
          <a:bodyPr vert="horz" lIns="91440" tIns="45720" rIns="91440" bIns="45720" rtlCol="0" anchor="ctr"/>
          <a:lstStyle>
            <a:defPPr>
              <a:defRPr lang="es-ES_tradnl"/>
            </a:defPPr>
            <a:lvl1pPr marL="0" algn="ctr" defTabSz="1219170" rtl="0" eaLnBrk="1" latinLnBrk="0" hangingPunct="1">
              <a:defRPr sz="12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Deck title</a:t>
            </a:r>
            <a:endParaRPr lang="en-US" noProof="0"/>
          </a:p>
        </p:txBody>
      </p:sp>
    </p:spTree>
    <p:extLst>
      <p:ext uri="{BB962C8B-B14F-4D97-AF65-F5344CB8AC3E}">
        <p14:creationId xmlns:p14="http://schemas.microsoft.com/office/powerpoint/2010/main" val="168371357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o tít">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7F6F9D-641F-4F3E-B189-6D48E2F78FB5}"/>
              </a:ext>
            </a:extLst>
          </p:cNvPr>
          <p:cNvPicPr>
            <a:picLocks noChangeAspect="1"/>
          </p:cNvPicPr>
          <p:nvPr userDrawn="1"/>
        </p:nvPicPr>
        <p:blipFill>
          <a:blip r:embed="rId2"/>
          <a:stretch>
            <a:fillRect/>
          </a:stretch>
        </p:blipFill>
        <p:spPr>
          <a:xfrm>
            <a:off x="0" y="5595933"/>
            <a:ext cx="2079437" cy="1262068"/>
          </a:xfrm>
          <a:prstGeom prst="rect">
            <a:avLst/>
          </a:prstGeom>
        </p:spPr>
      </p:pic>
      <p:sp>
        <p:nvSpPr>
          <p:cNvPr id="9" name="Título 1">
            <a:extLst>
              <a:ext uri="{FF2B5EF4-FFF2-40B4-BE49-F238E27FC236}">
                <a16:creationId xmlns:a16="http://schemas.microsoft.com/office/drawing/2014/main" id="{86591B2D-6CCB-0CE1-F55E-37DDD1CDF2CB}"/>
              </a:ext>
            </a:extLst>
          </p:cNvPr>
          <p:cNvSpPr>
            <a:spLocks noGrp="1"/>
          </p:cNvSpPr>
          <p:nvPr>
            <p:ph type="title" hasCustomPrompt="1"/>
          </p:nvPr>
        </p:nvSpPr>
        <p:spPr>
          <a:xfrm>
            <a:off x="411032" y="185642"/>
            <a:ext cx="11402089" cy="760793"/>
          </a:xfrm>
          <a:prstGeom prst="rect">
            <a:avLst/>
          </a:prstGeom>
        </p:spPr>
        <p:txBody>
          <a:bodyPr lIns="0" tIns="0" rIns="0" bIns="0" anchor="ct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noProof="0" dirty="0">
                <a:solidFill>
                  <a:schemeClr val="accent1"/>
                </a:solidFill>
                <a:latin typeface="+mj-lt"/>
                <a:ea typeface="+mj-ea"/>
                <a:cs typeface="+mj-cs"/>
              </a:defRPr>
            </a:lvl1pPr>
          </a:lstStyle>
          <a:p>
            <a:r>
              <a:rPr lang="en-US" noProof="0"/>
              <a:t>Slide title is Arial Regular 22/Simple pt.</a:t>
            </a:r>
          </a:p>
        </p:txBody>
      </p:sp>
      <p:cxnSp>
        <p:nvCxnSpPr>
          <p:cNvPr id="11" name="Conector recto 10">
            <a:extLst>
              <a:ext uri="{FF2B5EF4-FFF2-40B4-BE49-F238E27FC236}">
                <a16:creationId xmlns:a16="http://schemas.microsoft.com/office/drawing/2014/main" id="{DD92853B-47F0-D2AB-2E43-E936312B5337}"/>
              </a:ext>
            </a:extLst>
          </p:cNvPr>
          <p:cNvCxnSpPr>
            <a:cxnSpLocks/>
          </p:cNvCxnSpPr>
          <p:nvPr userDrawn="1"/>
        </p:nvCxnSpPr>
        <p:spPr>
          <a:xfrm>
            <a:off x="440761" y="1108365"/>
            <a:ext cx="1138939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Footer Placeholder 4">
            <a:extLst>
              <a:ext uri="{FF2B5EF4-FFF2-40B4-BE49-F238E27FC236}">
                <a16:creationId xmlns:a16="http://schemas.microsoft.com/office/drawing/2014/main" id="{BFAE8733-5F52-8591-D3EF-E21B685C7E27}"/>
              </a:ext>
            </a:extLst>
          </p:cNvPr>
          <p:cNvSpPr>
            <a:spLocks noGrp="1"/>
          </p:cNvSpPr>
          <p:nvPr>
            <p:ph type="ftr" sz="quarter" idx="11"/>
          </p:nvPr>
        </p:nvSpPr>
        <p:spPr>
          <a:xfrm>
            <a:off x="1261534" y="6375402"/>
            <a:ext cx="9492191" cy="441324"/>
          </a:xfrm>
          <a:prstGeom prst="rect">
            <a:avLst/>
          </a:prstGeom>
        </p:spPr>
        <p:txBody>
          <a:bodyPr vert="horz" lIns="91440" tIns="45720" rIns="91440" bIns="45720" rtlCol="0" anchor="ctr"/>
          <a:lstStyle>
            <a:defPPr>
              <a:defRPr lang="es-ES_tradnl"/>
            </a:defPPr>
            <a:lvl1pPr marL="0" algn="ctr" defTabSz="1219170" rtl="0" eaLnBrk="1" latinLnBrk="0" hangingPunct="1">
              <a:defRPr sz="12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Deck title</a:t>
            </a:r>
            <a:endParaRPr lang="en-US" noProof="0"/>
          </a:p>
        </p:txBody>
      </p:sp>
    </p:spTree>
    <p:extLst>
      <p:ext uri="{BB962C8B-B14F-4D97-AF65-F5344CB8AC3E}">
        <p14:creationId xmlns:p14="http://schemas.microsoft.com/office/powerpoint/2010/main" val="137731906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23888" y="642520"/>
            <a:ext cx="10972800" cy="514738"/>
          </a:xfrm>
        </p:spPr>
        <p:txBody>
          <a:bodyPr>
            <a:spAutoFit/>
          </a:bodyPr>
          <a:lstStyle>
            <a:lvl1pPr algn="l">
              <a:defRPr sz="2400" b="0" i="0">
                <a:solidFill>
                  <a:schemeClr val="bg1"/>
                </a:solidFill>
                <a:latin typeface="Arial"/>
                <a:cs typeface="Arial"/>
              </a:defRPr>
            </a:lvl1pPr>
          </a:lstStyle>
          <a:p>
            <a:r>
              <a:rPr lang="es-ES_tradnl"/>
              <a:t>Bar Chart Style</a:t>
            </a:r>
            <a:endParaRPr lang="es-ES"/>
          </a:p>
        </p:txBody>
      </p:sp>
      <p:sp>
        <p:nvSpPr>
          <p:cNvPr id="3" name="Marcador de pie de página 2">
            <a:extLst>
              <a:ext uri="{FF2B5EF4-FFF2-40B4-BE49-F238E27FC236}">
                <a16:creationId xmlns:a16="http://schemas.microsoft.com/office/drawing/2014/main" id="{98761EB5-F8FB-F9E2-0B2B-F07B7254E71F}"/>
              </a:ext>
            </a:extLst>
          </p:cNvPr>
          <p:cNvSpPr>
            <a:spLocks noGrp="1"/>
          </p:cNvSpPr>
          <p:nvPr>
            <p:ph type="ftr" sz="quarter" idx="11"/>
          </p:nvPr>
        </p:nvSpPr>
        <p:spPr/>
        <p:txBody>
          <a:bodyPr/>
          <a:lstStyle/>
          <a:p>
            <a:endParaRPr lang="es-ES"/>
          </a:p>
        </p:txBody>
      </p:sp>
      <p:sp>
        <p:nvSpPr>
          <p:cNvPr id="8" name="Marcador de texto 7">
            <a:extLst>
              <a:ext uri="{FF2B5EF4-FFF2-40B4-BE49-F238E27FC236}">
                <a16:creationId xmlns:a16="http://schemas.microsoft.com/office/drawing/2014/main" id="{5C48FED5-0B92-DD1F-AE85-EA116616CFDF}"/>
              </a:ext>
            </a:extLst>
          </p:cNvPr>
          <p:cNvSpPr>
            <a:spLocks noGrp="1"/>
          </p:cNvSpPr>
          <p:nvPr>
            <p:ph type="body" sz="quarter" idx="12"/>
          </p:nvPr>
        </p:nvSpPr>
        <p:spPr>
          <a:xfrm>
            <a:off x="623888" y="1449388"/>
            <a:ext cx="10909300" cy="1992066"/>
          </a:xfrm>
        </p:spPr>
        <p:txBody>
          <a:bodyPr/>
          <a:lstStyle>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 </a:t>
            </a:r>
          </a:p>
        </p:txBody>
      </p:sp>
    </p:spTree>
    <p:extLst>
      <p:ext uri="{BB962C8B-B14F-4D97-AF65-F5344CB8AC3E}">
        <p14:creationId xmlns:p14="http://schemas.microsoft.com/office/powerpoint/2010/main" val="402976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exto sin">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7F6F9D-641F-4F3E-B189-6D48E2F78FB5}"/>
              </a:ext>
            </a:extLst>
          </p:cNvPr>
          <p:cNvPicPr>
            <a:picLocks noChangeAspect="1"/>
          </p:cNvPicPr>
          <p:nvPr userDrawn="1"/>
        </p:nvPicPr>
        <p:blipFill>
          <a:blip r:embed="rId2"/>
          <a:stretch>
            <a:fillRect/>
          </a:stretch>
        </p:blipFill>
        <p:spPr>
          <a:xfrm>
            <a:off x="0" y="5595933"/>
            <a:ext cx="2079437" cy="1262068"/>
          </a:xfrm>
          <a:prstGeom prst="rect">
            <a:avLst/>
          </a:prstGeom>
        </p:spPr>
      </p:pic>
      <p:cxnSp>
        <p:nvCxnSpPr>
          <p:cNvPr id="11" name="Conector recto 10">
            <a:extLst>
              <a:ext uri="{FF2B5EF4-FFF2-40B4-BE49-F238E27FC236}">
                <a16:creationId xmlns:a16="http://schemas.microsoft.com/office/drawing/2014/main" id="{DD92853B-47F0-D2AB-2E43-E936312B5337}"/>
              </a:ext>
            </a:extLst>
          </p:cNvPr>
          <p:cNvCxnSpPr>
            <a:cxnSpLocks/>
          </p:cNvCxnSpPr>
          <p:nvPr userDrawn="1"/>
        </p:nvCxnSpPr>
        <p:spPr>
          <a:xfrm>
            <a:off x="440761" y="1108365"/>
            <a:ext cx="1138939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C775B039-0370-64AA-89FF-02371C6539E2}"/>
              </a:ext>
            </a:extLst>
          </p:cNvPr>
          <p:cNvSpPr>
            <a:spLocks noGrp="1"/>
          </p:cNvSpPr>
          <p:nvPr>
            <p:ph type="ftr" sz="quarter" idx="11"/>
          </p:nvPr>
        </p:nvSpPr>
        <p:spPr>
          <a:xfrm>
            <a:off x="1261534" y="6375402"/>
            <a:ext cx="9492191" cy="441324"/>
          </a:xfrm>
          <a:prstGeom prst="rect">
            <a:avLst/>
          </a:prstGeom>
        </p:spPr>
        <p:txBody>
          <a:bodyPr vert="horz" lIns="91440" tIns="45720" rIns="91440" bIns="45720" rtlCol="0" anchor="ctr"/>
          <a:lstStyle>
            <a:defPPr>
              <a:defRPr lang="es-ES_tradnl"/>
            </a:defPPr>
            <a:lvl1pPr marL="0" algn="ctr" defTabSz="1219170" rtl="0" eaLnBrk="1" latinLnBrk="0" hangingPunct="1">
              <a:defRPr sz="12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Deck title</a:t>
            </a:r>
            <a:endParaRPr lang="en-US" noProof="0"/>
          </a:p>
        </p:txBody>
      </p:sp>
    </p:spTree>
    <p:extLst>
      <p:ext uri="{BB962C8B-B14F-4D97-AF65-F5344CB8AC3E}">
        <p14:creationId xmlns:p14="http://schemas.microsoft.com/office/powerpoint/2010/main" val="389420022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mpio">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7F6F9D-641F-4F3E-B189-6D48E2F78FB5}"/>
              </a:ext>
            </a:extLst>
          </p:cNvPr>
          <p:cNvPicPr>
            <a:picLocks noChangeAspect="1"/>
          </p:cNvPicPr>
          <p:nvPr userDrawn="1"/>
        </p:nvPicPr>
        <p:blipFill>
          <a:blip r:embed="rId2"/>
          <a:stretch>
            <a:fillRect/>
          </a:stretch>
        </p:blipFill>
        <p:spPr>
          <a:xfrm>
            <a:off x="0" y="5595933"/>
            <a:ext cx="2079437" cy="1262068"/>
          </a:xfrm>
          <a:prstGeom prst="rect">
            <a:avLst/>
          </a:prstGeom>
        </p:spPr>
      </p:pic>
      <p:sp>
        <p:nvSpPr>
          <p:cNvPr id="4" name="Footer Placeholder 4">
            <a:extLst>
              <a:ext uri="{FF2B5EF4-FFF2-40B4-BE49-F238E27FC236}">
                <a16:creationId xmlns:a16="http://schemas.microsoft.com/office/drawing/2014/main" id="{2508C491-E58C-1BD1-0FA6-13B6112E4DE0}"/>
              </a:ext>
            </a:extLst>
          </p:cNvPr>
          <p:cNvSpPr>
            <a:spLocks noGrp="1"/>
          </p:cNvSpPr>
          <p:nvPr>
            <p:ph type="ftr" sz="quarter" idx="11"/>
          </p:nvPr>
        </p:nvSpPr>
        <p:spPr>
          <a:xfrm>
            <a:off x="1261534" y="6375402"/>
            <a:ext cx="9492191" cy="441324"/>
          </a:xfrm>
          <a:prstGeom prst="rect">
            <a:avLst/>
          </a:prstGeom>
        </p:spPr>
        <p:txBody>
          <a:bodyPr vert="horz" lIns="91440" tIns="45720" rIns="91440" bIns="45720" rtlCol="0" anchor="ctr"/>
          <a:lstStyle>
            <a:defPPr>
              <a:defRPr lang="es-ES_tradnl"/>
            </a:defPPr>
            <a:lvl1pPr marL="0" algn="ctr" defTabSz="1219170" rtl="0" eaLnBrk="1" latinLnBrk="0" hangingPunct="1">
              <a:defRPr sz="12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Deck title</a:t>
            </a:r>
            <a:endParaRPr lang="en-US" noProof="0"/>
          </a:p>
        </p:txBody>
      </p:sp>
    </p:spTree>
    <p:extLst>
      <p:ext uri="{BB962C8B-B14F-4D97-AF65-F5344CB8AC3E}">
        <p14:creationId xmlns:p14="http://schemas.microsoft.com/office/powerpoint/2010/main" val="404264543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exto sin">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7F6F9D-641F-4F3E-B189-6D48E2F78FB5}"/>
              </a:ext>
            </a:extLst>
          </p:cNvPr>
          <p:cNvPicPr>
            <a:picLocks noChangeAspect="1"/>
          </p:cNvPicPr>
          <p:nvPr userDrawn="1"/>
        </p:nvPicPr>
        <p:blipFill>
          <a:blip r:embed="rId2"/>
          <a:stretch>
            <a:fillRect/>
          </a:stretch>
        </p:blipFill>
        <p:spPr>
          <a:xfrm>
            <a:off x="0" y="5595933"/>
            <a:ext cx="2079437" cy="1262068"/>
          </a:xfrm>
          <a:prstGeom prst="rect">
            <a:avLst/>
          </a:prstGeom>
        </p:spPr>
      </p:pic>
      <p:sp>
        <p:nvSpPr>
          <p:cNvPr id="2" name="Marcador de gráfico 8">
            <a:extLst>
              <a:ext uri="{FF2B5EF4-FFF2-40B4-BE49-F238E27FC236}">
                <a16:creationId xmlns:a16="http://schemas.microsoft.com/office/drawing/2014/main" id="{9E157DDC-3D6B-EE53-4A72-BE57DD41C037}"/>
              </a:ext>
            </a:extLst>
          </p:cNvPr>
          <p:cNvSpPr>
            <a:spLocks noGrp="1"/>
          </p:cNvSpPr>
          <p:nvPr>
            <p:ph type="chart" sz="quarter" idx="17"/>
          </p:nvPr>
        </p:nvSpPr>
        <p:spPr>
          <a:xfrm>
            <a:off x="466733" y="1008621"/>
            <a:ext cx="11217273" cy="4958627"/>
          </a:xfrm>
          <a:prstGeom prst="rect">
            <a:avLst/>
          </a:prstGeom>
        </p:spPr>
        <p:txBody>
          <a:bodyPr/>
          <a:lstStyle/>
          <a:p>
            <a:endParaRPr lang="es-ES_tradnl"/>
          </a:p>
        </p:txBody>
      </p:sp>
      <p:sp>
        <p:nvSpPr>
          <p:cNvPr id="4" name="Marcador de texto 2">
            <a:extLst>
              <a:ext uri="{FF2B5EF4-FFF2-40B4-BE49-F238E27FC236}">
                <a16:creationId xmlns:a16="http://schemas.microsoft.com/office/drawing/2014/main" id="{68A38A63-95AC-B635-AB2B-E051256E8B05}"/>
              </a:ext>
            </a:extLst>
          </p:cNvPr>
          <p:cNvSpPr>
            <a:spLocks noGrp="1"/>
          </p:cNvSpPr>
          <p:nvPr>
            <p:ph type="body" sz="quarter" idx="18" hasCustomPrompt="1"/>
          </p:nvPr>
        </p:nvSpPr>
        <p:spPr>
          <a:xfrm>
            <a:off x="419100" y="342744"/>
            <a:ext cx="10957984" cy="950384"/>
          </a:xfrm>
        </p:spPr>
        <p:txBody>
          <a:bodyPr lIns="0" tIns="0" rIns="0" bIns="0">
            <a:noAutofit/>
          </a:bodyPr>
          <a:lstStyle>
            <a:lvl1pPr marL="0" indent="0">
              <a:lnSpc>
                <a:spcPct val="100000"/>
              </a:lnSpc>
              <a:spcBef>
                <a:spcPts val="0"/>
              </a:spcBef>
              <a:buNone/>
              <a:defRPr sz="2933">
                <a:solidFill>
                  <a:schemeClr val="accent1"/>
                </a:solidFill>
              </a:defRPr>
            </a:lvl1pPr>
          </a:lstStyle>
          <a:p>
            <a:pPr lvl="0"/>
            <a:r>
              <a:rPr lang="es-ES_tradnl" err="1"/>
              <a:t>Slide</a:t>
            </a:r>
            <a:r>
              <a:rPr lang="es-ES_tradnl"/>
              <a:t> </a:t>
            </a:r>
            <a:r>
              <a:rPr lang="es-ES_tradnl" err="1"/>
              <a:t>title</a:t>
            </a:r>
            <a:r>
              <a:rPr lang="es-ES_tradnl"/>
              <a:t> </a:t>
            </a:r>
            <a:r>
              <a:rPr lang="es-ES_tradnl" err="1"/>
              <a:t>is</a:t>
            </a:r>
            <a:r>
              <a:rPr lang="es-ES_tradnl"/>
              <a:t> Arial Regular 29,5/29,5.</a:t>
            </a:r>
            <a:endParaRPr lang="pt-PT"/>
          </a:p>
        </p:txBody>
      </p:sp>
      <p:sp>
        <p:nvSpPr>
          <p:cNvPr id="11" name="Footer Placeholder 4">
            <a:extLst>
              <a:ext uri="{FF2B5EF4-FFF2-40B4-BE49-F238E27FC236}">
                <a16:creationId xmlns:a16="http://schemas.microsoft.com/office/drawing/2014/main" id="{39C6E407-0ED5-64E8-BC4B-35F67ECA7138}"/>
              </a:ext>
            </a:extLst>
          </p:cNvPr>
          <p:cNvSpPr>
            <a:spLocks noGrp="1"/>
          </p:cNvSpPr>
          <p:nvPr>
            <p:ph type="ftr" sz="quarter" idx="11"/>
          </p:nvPr>
        </p:nvSpPr>
        <p:spPr>
          <a:xfrm>
            <a:off x="1261534" y="6375402"/>
            <a:ext cx="9492191" cy="441324"/>
          </a:xfrm>
          <a:prstGeom prst="rect">
            <a:avLst/>
          </a:prstGeom>
        </p:spPr>
        <p:txBody>
          <a:bodyPr vert="horz" lIns="91440" tIns="45720" rIns="91440" bIns="45720" rtlCol="0" anchor="ctr"/>
          <a:lstStyle>
            <a:defPPr>
              <a:defRPr lang="es-ES_tradnl"/>
            </a:defPPr>
            <a:lvl1pPr marL="0" algn="ctr" defTabSz="1219170" rtl="0" eaLnBrk="1" latinLnBrk="0" hangingPunct="1">
              <a:defRPr sz="12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Deck title</a:t>
            </a:r>
            <a:endParaRPr lang="en-US" noProof="0"/>
          </a:p>
        </p:txBody>
      </p:sp>
    </p:spTree>
    <p:extLst>
      <p:ext uri="{BB962C8B-B14F-4D97-AF65-F5344CB8AC3E}">
        <p14:creationId xmlns:p14="http://schemas.microsoft.com/office/powerpoint/2010/main" val="198307614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Imagen_3">
    <p:bg>
      <p:bgPr>
        <a:solidFill>
          <a:schemeClr val="bg1"/>
        </a:solidFill>
        <a:effectLst/>
      </p:bgPr>
    </p:bg>
    <p:spTree>
      <p:nvGrpSpPr>
        <p:cNvPr id="1" name=""/>
        <p:cNvGrpSpPr/>
        <p:nvPr/>
      </p:nvGrpSpPr>
      <p:grpSpPr>
        <a:xfrm>
          <a:off x="0" y="0"/>
          <a:ext cx="0" cy="0"/>
          <a:chOff x="0" y="0"/>
          <a:chExt cx="0" cy="0"/>
        </a:xfrm>
      </p:grpSpPr>
      <p:sp>
        <p:nvSpPr>
          <p:cNvPr id="8" name="Marcador de imagen 7"/>
          <p:cNvSpPr>
            <a:spLocks noGrp="1" noChangeAspect="1"/>
          </p:cNvSpPr>
          <p:nvPr>
            <p:ph type="pic" sz="quarter" idx="15"/>
          </p:nvPr>
        </p:nvSpPr>
        <p:spPr>
          <a:xfrm>
            <a:off x="3767110" y="944312"/>
            <a:ext cx="8041021" cy="5082787"/>
          </a:xfrm>
          <a:custGeom>
            <a:avLst/>
            <a:gdLst>
              <a:gd name="connsiteX0" fmla="*/ 0 w 8411266"/>
              <a:gd name="connsiteY0" fmla="*/ 0 h 2915921"/>
              <a:gd name="connsiteX1" fmla="*/ 8411266 w 8411266"/>
              <a:gd name="connsiteY1" fmla="*/ 0 h 2915921"/>
              <a:gd name="connsiteX2" fmla="*/ 8411266 w 8411266"/>
              <a:gd name="connsiteY2" fmla="*/ 2915921 h 2915921"/>
              <a:gd name="connsiteX3" fmla="*/ 0 w 8411266"/>
              <a:gd name="connsiteY3" fmla="*/ 2915921 h 2915921"/>
              <a:gd name="connsiteX4" fmla="*/ 0 w 8411266"/>
              <a:gd name="connsiteY4" fmla="*/ 0 h 2915921"/>
              <a:gd name="connsiteX0" fmla="*/ 0 w 8411266"/>
              <a:gd name="connsiteY0" fmla="*/ 0 h 2915922"/>
              <a:gd name="connsiteX1" fmla="*/ 8411266 w 8411266"/>
              <a:gd name="connsiteY1" fmla="*/ 0 h 2915922"/>
              <a:gd name="connsiteX2" fmla="*/ 8411266 w 8411266"/>
              <a:gd name="connsiteY2" fmla="*/ 2915921 h 2915922"/>
              <a:gd name="connsiteX3" fmla="*/ 7668987 w 8411266"/>
              <a:gd name="connsiteY3" fmla="*/ 2915922 h 2915922"/>
              <a:gd name="connsiteX4" fmla="*/ 0 w 8411266"/>
              <a:gd name="connsiteY4" fmla="*/ 2915921 h 2915922"/>
              <a:gd name="connsiteX5" fmla="*/ 0 w 8411266"/>
              <a:gd name="connsiteY5" fmla="*/ 0 h 2915922"/>
              <a:gd name="connsiteX0" fmla="*/ 0 w 8411266"/>
              <a:gd name="connsiteY0" fmla="*/ 0 h 2915922"/>
              <a:gd name="connsiteX1" fmla="*/ 8411266 w 8411266"/>
              <a:gd name="connsiteY1" fmla="*/ 0 h 2915922"/>
              <a:gd name="connsiteX2" fmla="*/ 8405886 w 8411266"/>
              <a:gd name="connsiteY2" fmla="*/ 2238189 h 2915922"/>
              <a:gd name="connsiteX3" fmla="*/ 8411266 w 8411266"/>
              <a:gd name="connsiteY3" fmla="*/ 2915921 h 2915922"/>
              <a:gd name="connsiteX4" fmla="*/ 7668987 w 8411266"/>
              <a:gd name="connsiteY4" fmla="*/ 2915922 h 2915922"/>
              <a:gd name="connsiteX5" fmla="*/ 0 w 8411266"/>
              <a:gd name="connsiteY5" fmla="*/ 2915921 h 2915922"/>
              <a:gd name="connsiteX6" fmla="*/ 0 w 8411266"/>
              <a:gd name="connsiteY6" fmla="*/ 0 h 2915922"/>
              <a:gd name="connsiteX0" fmla="*/ 0 w 8411782"/>
              <a:gd name="connsiteY0" fmla="*/ 0 h 2915922"/>
              <a:gd name="connsiteX1" fmla="*/ 8411266 w 8411782"/>
              <a:gd name="connsiteY1" fmla="*/ 0 h 2915922"/>
              <a:gd name="connsiteX2" fmla="*/ 8411265 w 8411782"/>
              <a:gd name="connsiteY2" fmla="*/ 2211294 h 2915922"/>
              <a:gd name="connsiteX3" fmla="*/ 8411266 w 8411782"/>
              <a:gd name="connsiteY3" fmla="*/ 2915921 h 2915922"/>
              <a:gd name="connsiteX4" fmla="*/ 7668987 w 8411782"/>
              <a:gd name="connsiteY4" fmla="*/ 2915922 h 2915922"/>
              <a:gd name="connsiteX5" fmla="*/ 0 w 8411782"/>
              <a:gd name="connsiteY5" fmla="*/ 2915921 h 2915922"/>
              <a:gd name="connsiteX6" fmla="*/ 0 w 8411782"/>
              <a:gd name="connsiteY6" fmla="*/ 0 h 2915922"/>
              <a:gd name="connsiteX0" fmla="*/ 0 w 8519559"/>
              <a:gd name="connsiteY0" fmla="*/ 0 h 2915922"/>
              <a:gd name="connsiteX1" fmla="*/ 8411266 w 8519559"/>
              <a:gd name="connsiteY1" fmla="*/ 0 h 2915922"/>
              <a:gd name="connsiteX2" fmla="*/ 8411265 w 8519559"/>
              <a:gd name="connsiteY2" fmla="*/ 2211294 h 2915922"/>
              <a:gd name="connsiteX3" fmla="*/ 7668987 w 8519559"/>
              <a:gd name="connsiteY3" fmla="*/ 2915922 h 2915922"/>
              <a:gd name="connsiteX4" fmla="*/ 0 w 8519559"/>
              <a:gd name="connsiteY4" fmla="*/ 2915921 h 2915922"/>
              <a:gd name="connsiteX5" fmla="*/ 0 w 8519559"/>
              <a:gd name="connsiteY5" fmla="*/ 0 h 2915922"/>
              <a:gd name="connsiteX0" fmla="*/ 0 w 8568374"/>
              <a:gd name="connsiteY0" fmla="*/ 0 h 2915922"/>
              <a:gd name="connsiteX1" fmla="*/ 8411266 w 8568374"/>
              <a:gd name="connsiteY1" fmla="*/ 0 h 2915922"/>
              <a:gd name="connsiteX2" fmla="*/ 8411265 w 8568374"/>
              <a:gd name="connsiteY2" fmla="*/ 2211294 h 2915922"/>
              <a:gd name="connsiteX3" fmla="*/ 7668987 w 8568374"/>
              <a:gd name="connsiteY3" fmla="*/ 2915922 h 2915922"/>
              <a:gd name="connsiteX4" fmla="*/ 0 w 8568374"/>
              <a:gd name="connsiteY4" fmla="*/ 2915921 h 2915922"/>
              <a:gd name="connsiteX5" fmla="*/ 0 w 8568374"/>
              <a:gd name="connsiteY5" fmla="*/ 0 h 2915922"/>
              <a:gd name="connsiteX0" fmla="*/ 0 w 8411782"/>
              <a:gd name="connsiteY0" fmla="*/ 0 h 2915922"/>
              <a:gd name="connsiteX1" fmla="*/ 8411266 w 8411782"/>
              <a:gd name="connsiteY1" fmla="*/ 0 h 2915922"/>
              <a:gd name="connsiteX2" fmla="*/ 8411265 w 8411782"/>
              <a:gd name="connsiteY2" fmla="*/ 2211294 h 2915922"/>
              <a:gd name="connsiteX3" fmla="*/ 7668987 w 8411782"/>
              <a:gd name="connsiteY3" fmla="*/ 2915922 h 2915922"/>
              <a:gd name="connsiteX4" fmla="*/ 0 w 8411782"/>
              <a:gd name="connsiteY4" fmla="*/ 2915921 h 2915922"/>
              <a:gd name="connsiteX5" fmla="*/ 0 w 8411782"/>
              <a:gd name="connsiteY5" fmla="*/ 0 h 2915922"/>
              <a:gd name="connsiteX0" fmla="*/ 0 w 8418465"/>
              <a:gd name="connsiteY0" fmla="*/ 0 h 2915922"/>
              <a:gd name="connsiteX1" fmla="*/ 8411266 w 8418465"/>
              <a:gd name="connsiteY1" fmla="*/ 0 h 2915922"/>
              <a:gd name="connsiteX2" fmla="*/ 8418046 w 8418465"/>
              <a:gd name="connsiteY2" fmla="*/ 2519966 h 2915922"/>
              <a:gd name="connsiteX3" fmla="*/ 7668987 w 8418465"/>
              <a:gd name="connsiteY3" fmla="*/ 2915922 h 2915922"/>
              <a:gd name="connsiteX4" fmla="*/ 0 w 8418465"/>
              <a:gd name="connsiteY4" fmla="*/ 2915921 h 2915922"/>
              <a:gd name="connsiteX5" fmla="*/ 0 w 8418465"/>
              <a:gd name="connsiteY5" fmla="*/ 0 h 2915922"/>
              <a:gd name="connsiteX0" fmla="*/ 0 w 8425205"/>
              <a:gd name="connsiteY0" fmla="*/ 0 h 2915922"/>
              <a:gd name="connsiteX1" fmla="*/ 8411266 w 8425205"/>
              <a:gd name="connsiteY1" fmla="*/ 0 h 2915922"/>
              <a:gd name="connsiteX2" fmla="*/ 8424827 w 8425205"/>
              <a:gd name="connsiteY2" fmla="*/ 2522560 h 2915922"/>
              <a:gd name="connsiteX3" fmla="*/ 7668987 w 8425205"/>
              <a:gd name="connsiteY3" fmla="*/ 2915922 h 2915922"/>
              <a:gd name="connsiteX4" fmla="*/ 0 w 8425205"/>
              <a:gd name="connsiteY4" fmla="*/ 2915921 h 2915922"/>
              <a:gd name="connsiteX5" fmla="*/ 0 w 8425205"/>
              <a:gd name="connsiteY5" fmla="*/ 0 h 2915922"/>
              <a:gd name="connsiteX0" fmla="*/ 0 w 8411783"/>
              <a:gd name="connsiteY0" fmla="*/ 0 h 2915922"/>
              <a:gd name="connsiteX1" fmla="*/ 8411266 w 8411783"/>
              <a:gd name="connsiteY1" fmla="*/ 0 h 2915922"/>
              <a:gd name="connsiteX2" fmla="*/ 8411265 w 8411783"/>
              <a:gd name="connsiteY2" fmla="*/ 2506997 h 2915922"/>
              <a:gd name="connsiteX3" fmla="*/ 7668987 w 8411783"/>
              <a:gd name="connsiteY3" fmla="*/ 2915922 h 2915922"/>
              <a:gd name="connsiteX4" fmla="*/ 0 w 8411783"/>
              <a:gd name="connsiteY4" fmla="*/ 2915921 h 2915922"/>
              <a:gd name="connsiteX5" fmla="*/ 0 w 8411783"/>
              <a:gd name="connsiteY5" fmla="*/ 0 h 2915922"/>
              <a:gd name="connsiteX0" fmla="*/ 0 w 8411781"/>
              <a:gd name="connsiteY0" fmla="*/ 0 h 2918516"/>
              <a:gd name="connsiteX1" fmla="*/ 8411266 w 8411781"/>
              <a:gd name="connsiteY1" fmla="*/ 0 h 2918516"/>
              <a:gd name="connsiteX2" fmla="*/ 8411265 w 8411781"/>
              <a:gd name="connsiteY2" fmla="*/ 2506997 h 2918516"/>
              <a:gd name="connsiteX3" fmla="*/ 7431649 w 8411781"/>
              <a:gd name="connsiteY3" fmla="*/ 2918516 h 2918516"/>
              <a:gd name="connsiteX4" fmla="*/ 0 w 8411781"/>
              <a:gd name="connsiteY4" fmla="*/ 2915921 h 2918516"/>
              <a:gd name="connsiteX5" fmla="*/ 0 w 8411781"/>
              <a:gd name="connsiteY5" fmla="*/ 0 h 2918516"/>
              <a:gd name="connsiteX0" fmla="*/ 0 w 8411783"/>
              <a:gd name="connsiteY0" fmla="*/ 0 h 2921109"/>
              <a:gd name="connsiteX1" fmla="*/ 8411266 w 8411783"/>
              <a:gd name="connsiteY1" fmla="*/ 0 h 2921109"/>
              <a:gd name="connsiteX2" fmla="*/ 8411265 w 8411783"/>
              <a:gd name="connsiteY2" fmla="*/ 2506997 h 2921109"/>
              <a:gd name="connsiteX3" fmla="*/ 7431649 w 8411783"/>
              <a:gd name="connsiteY3" fmla="*/ 2918516 h 2921109"/>
              <a:gd name="connsiteX4" fmla="*/ 0 w 8411783"/>
              <a:gd name="connsiteY4" fmla="*/ 2921109 h 2921109"/>
              <a:gd name="connsiteX5" fmla="*/ 0 w 8411783"/>
              <a:gd name="connsiteY5" fmla="*/ 0 h 2921109"/>
              <a:gd name="connsiteX0" fmla="*/ 0 w 8412159"/>
              <a:gd name="connsiteY0" fmla="*/ 0 h 2921109"/>
              <a:gd name="connsiteX1" fmla="*/ 8411266 w 8412159"/>
              <a:gd name="connsiteY1" fmla="*/ 0 h 2921109"/>
              <a:gd name="connsiteX2" fmla="*/ 8411265 w 8412159"/>
              <a:gd name="connsiteY2" fmla="*/ 2506997 h 2921109"/>
              <a:gd name="connsiteX3" fmla="*/ 7431649 w 8412159"/>
              <a:gd name="connsiteY3" fmla="*/ 2918516 h 2921109"/>
              <a:gd name="connsiteX4" fmla="*/ 0 w 8412159"/>
              <a:gd name="connsiteY4" fmla="*/ 2921109 h 2921109"/>
              <a:gd name="connsiteX5" fmla="*/ 0 w 8412159"/>
              <a:gd name="connsiteY5" fmla="*/ 0 h 2921109"/>
              <a:gd name="connsiteX0" fmla="*/ 13562 w 8412159"/>
              <a:gd name="connsiteY0" fmla="*/ 0 h 2921109"/>
              <a:gd name="connsiteX1" fmla="*/ 8411266 w 8412159"/>
              <a:gd name="connsiteY1" fmla="*/ 0 h 2921109"/>
              <a:gd name="connsiteX2" fmla="*/ 8411265 w 8412159"/>
              <a:gd name="connsiteY2" fmla="*/ 2506997 h 2921109"/>
              <a:gd name="connsiteX3" fmla="*/ 7431649 w 8412159"/>
              <a:gd name="connsiteY3" fmla="*/ 2918516 h 2921109"/>
              <a:gd name="connsiteX4" fmla="*/ 0 w 8412159"/>
              <a:gd name="connsiteY4" fmla="*/ 2921109 h 2921109"/>
              <a:gd name="connsiteX5" fmla="*/ 13562 w 8412159"/>
              <a:gd name="connsiteY5" fmla="*/ 0 h 2921109"/>
              <a:gd name="connsiteX0" fmla="*/ 13562 w 8415929"/>
              <a:gd name="connsiteY0" fmla="*/ 0 h 2922720"/>
              <a:gd name="connsiteX1" fmla="*/ 8411266 w 8415929"/>
              <a:gd name="connsiteY1" fmla="*/ 0 h 2922720"/>
              <a:gd name="connsiteX2" fmla="*/ 8411265 w 8415929"/>
              <a:gd name="connsiteY2" fmla="*/ 2506997 h 2922720"/>
              <a:gd name="connsiteX3" fmla="*/ 7514079 w 8415929"/>
              <a:gd name="connsiteY3" fmla="*/ 2922720 h 2922720"/>
              <a:gd name="connsiteX4" fmla="*/ 0 w 8415929"/>
              <a:gd name="connsiteY4" fmla="*/ 2921109 h 2922720"/>
              <a:gd name="connsiteX5" fmla="*/ 13562 w 8415929"/>
              <a:gd name="connsiteY5" fmla="*/ 0 h 2922720"/>
              <a:gd name="connsiteX0" fmla="*/ 13562 w 8415929"/>
              <a:gd name="connsiteY0" fmla="*/ 0 h 2922720"/>
              <a:gd name="connsiteX1" fmla="*/ 8411266 w 8415929"/>
              <a:gd name="connsiteY1" fmla="*/ 0 h 2922720"/>
              <a:gd name="connsiteX2" fmla="*/ 8411265 w 8415929"/>
              <a:gd name="connsiteY2" fmla="*/ 2481772 h 2922720"/>
              <a:gd name="connsiteX3" fmla="*/ 7514079 w 8415929"/>
              <a:gd name="connsiteY3" fmla="*/ 2922720 h 2922720"/>
              <a:gd name="connsiteX4" fmla="*/ 0 w 8415929"/>
              <a:gd name="connsiteY4" fmla="*/ 2921109 h 2922720"/>
              <a:gd name="connsiteX5" fmla="*/ 13562 w 8415929"/>
              <a:gd name="connsiteY5" fmla="*/ 0 h 2922720"/>
              <a:gd name="connsiteX0" fmla="*/ 13562 w 8414282"/>
              <a:gd name="connsiteY0" fmla="*/ 0 h 2922720"/>
              <a:gd name="connsiteX1" fmla="*/ 8411266 w 8414282"/>
              <a:gd name="connsiteY1" fmla="*/ 0 h 2922720"/>
              <a:gd name="connsiteX2" fmla="*/ 8411265 w 8414282"/>
              <a:gd name="connsiteY2" fmla="*/ 2481772 h 2922720"/>
              <a:gd name="connsiteX3" fmla="*/ 7514079 w 8414282"/>
              <a:gd name="connsiteY3" fmla="*/ 2922720 h 2922720"/>
              <a:gd name="connsiteX4" fmla="*/ 0 w 8414282"/>
              <a:gd name="connsiteY4" fmla="*/ 2921109 h 2922720"/>
              <a:gd name="connsiteX5" fmla="*/ 13562 w 8414282"/>
              <a:gd name="connsiteY5" fmla="*/ 0 h 2922720"/>
              <a:gd name="connsiteX0" fmla="*/ 13562 w 8418988"/>
              <a:gd name="connsiteY0" fmla="*/ 0 h 2926924"/>
              <a:gd name="connsiteX1" fmla="*/ 8411266 w 8418988"/>
              <a:gd name="connsiteY1" fmla="*/ 0 h 2926924"/>
              <a:gd name="connsiteX2" fmla="*/ 8411265 w 8418988"/>
              <a:gd name="connsiteY2" fmla="*/ 2481772 h 2926924"/>
              <a:gd name="connsiteX3" fmla="*/ 7567541 w 8418988"/>
              <a:gd name="connsiteY3" fmla="*/ 2926924 h 2926924"/>
              <a:gd name="connsiteX4" fmla="*/ 0 w 8418988"/>
              <a:gd name="connsiteY4" fmla="*/ 2921109 h 2926924"/>
              <a:gd name="connsiteX5" fmla="*/ 13562 w 8418988"/>
              <a:gd name="connsiteY5" fmla="*/ 0 h 2926924"/>
              <a:gd name="connsiteX0" fmla="*/ 13562 w 8411933"/>
              <a:gd name="connsiteY0" fmla="*/ 0 h 2926924"/>
              <a:gd name="connsiteX1" fmla="*/ 8411266 w 8411933"/>
              <a:gd name="connsiteY1" fmla="*/ 0 h 2926924"/>
              <a:gd name="connsiteX2" fmla="*/ 8411265 w 8411933"/>
              <a:gd name="connsiteY2" fmla="*/ 2481772 h 2926924"/>
              <a:gd name="connsiteX3" fmla="*/ 7567541 w 8411933"/>
              <a:gd name="connsiteY3" fmla="*/ 2926924 h 2926924"/>
              <a:gd name="connsiteX4" fmla="*/ 0 w 8411933"/>
              <a:gd name="connsiteY4" fmla="*/ 2921109 h 2926924"/>
              <a:gd name="connsiteX5" fmla="*/ 13562 w 8411933"/>
              <a:gd name="connsiteY5" fmla="*/ 0 h 292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1933" h="2926924">
                <a:moveTo>
                  <a:pt x="13562" y="0"/>
                </a:moveTo>
                <a:lnTo>
                  <a:pt x="8411266" y="0"/>
                </a:lnTo>
                <a:cubicBezTo>
                  <a:pt x="8409473" y="746063"/>
                  <a:pt x="8413058" y="1735709"/>
                  <a:pt x="8411265" y="2481772"/>
                </a:cubicBezTo>
                <a:cubicBezTo>
                  <a:pt x="8416644" y="2478286"/>
                  <a:pt x="8409771" y="2899745"/>
                  <a:pt x="7567541" y="2926924"/>
                </a:cubicBezTo>
                <a:lnTo>
                  <a:pt x="0" y="2921109"/>
                </a:lnTo>
                <a:cubicBezTo>
                  <a:pt x="4521" y="1947406"/>
                  <a:pt x="9041" y="973703"/>
                  <a:pt x="13562" y="0"/>
                </a:cubicBezTo>
                <a:close/>
              </a:path>
            </a:pathLst>
          </a:custGeom>
        </p:spPr>
        <p:txBody>
          <a:bodyPr/>
          <a:lstStyle/>
          <a:p>
            <a:pPr marL="304778" marR="0" lvl="0" indent="-304778" algn="l" defTabSz="1219108" rtl="0" eaLnBrk="1" fontAlgn="auto" latinLnBrk="0" hangingPunct="1">
              <a:lnSpc>
                <a:spcPct val="90000"/>
              </a:lnSpc>
              <a:spcBef>
                <a:spcPts val="1333"/>
              </a:spcBef>
              <a:spcAft>
                <a:spcPts val="0"/>
              </a:spcAft>
              <a:buClrTx/>
              <a:buSzTx/>
              <a:buFont typeface="Arial" panose="020B0604020202020204" pitchFamily="34" charset="0"/>
              <a:buNone/>
              <a:tabLst/>
              <a:defRPr/>
            </a:pPr>
            <a:endParaRPr lang="es-ES_tradnl"/>
          </a:p>
        </p:txBody>
      </p:sp>
      <p:sp>
        <p:nvSpPr>
          <p:cNvPr id="15" name="Marcador de texto 12"/>
          <p:cNvSpPr>
            <a:spLocks noGrp="1"/>
          </p:cNvSpPr>
          <p:nvPr>
            <p:ph type="body" sz="quarter" idx="13" hasCustomPrompt="1"/>
          </p:nvPr>
        </p:nvSpPr>
        <p:spPr>
          <a:xfrm>
            <a:off x="419101" y="941918"/>
            <a:ext cx="2523041" cy="4295519"/>
          </a:xfrm>
          <a:prstGeom prst="rect">
            <a:avLst/>
          </a:prstGeom>
        </p:spPr>
        <p:txBody>
          <a:bodyPr lIns="0" tIns="0" rIns="0" bIns="0">
            <a:normAutofit/>
          </a:bodyPr>
          <a:lstStyle>
            <a:lvl1pPr marL="0" indent="0">
              <a:lnSpc>
                <a:spcPct val="100000"/>
              </a:lnSpc>
              <a:spcBef>
                <a:spcPts val="0"/>
              </a:spcBef>
              <a:buNone/>
              <a:defRPr sz="1400" baseline="0">
                <a:solidFill>
                  <a:schemeClr val="accent1"/>
                </a:solidFill>
              </a:defRPr>
            </a:lvl1pPr>
            <a:lvl2pPr marL="609555" indent="0">
              <a:lnSpc>
                <a:spcPts val="5867"/>
              </a:lnSpc>
              <a:buNone/>
              <a:defRPr sz="5867">
                <a:solidFill>
                  <a:schemeClr val="accent2"/>
                </a:solidFill>
              </a:defRPr>
            </a:lvl2pPr>
            <a:lvl3pPr marL="1219108" indent="0">
              <a:lnSpc>
                <a:spcPts val="5867"/>
              </a:lnSpc>
              <a:buNone/>
              <a:defRPr sz="5867">
                <a:solidFill>
                  <a:schemeClr val="accent2"/>
                </a:solidFill>
              </a:defRPr>
            </a:lvl3pPr>
            <a:lvl4pPr marL="1828664" indent="0">
              <a:lnSpc>
                <a:spcPts val="5867"/>
              </a:lnSpc>
              <a:buNone/>
              <a:defRPr sz="5867">
                <a:solidFill>
                  <a:schemeClr val="accent2"/>
                </a:solidFill>
              </a:defRPr>
            </a:lvl4pPr>
            <a:lvl5pPr marL="2438218" indent="0">
              <a:lnSpc>
                <a:spcPts val="5867"/>
              </a:lnSpc>
              <a:buNone/>
              <a:defRPr sz="5867">
                <a:solidFill>
                  <a:schemeClr val="accent2"/>
                </a:solidFill>
              </a:defRPr>
            </a:lvl5pPr>
          </a:lstStyle>
          <a:p>
            <a:pPr lvl="0"/>
            <a:r>
              <a:rPr lang="es-ES_tradnl"/>
              <a:t>Arial Bold 10,5/Simple pt.</a:t>
            </a:r>
          </a:p>
          <a:p>
            <a:pPr lvl="0"/>
            <a:endParaRPr lang="es-ES_tradnl"/>
          </a:p>
          <a:p>
            <a:pPr lvl="0"/>
            <a:r>
              <a:rPr lang="es-ES_tradnl" err="1"/>
              <a:t>Body</a:t>
            </a:r>
            <a:r>
              <a:rPr lang="es-ES_tradnl"/>
              <a:t> </a:t>
            </a:r>
            <a:r>
              <a:rPr lang="es-ES_tradnl" err="1"/>
              <a:t>copy</a:t>
            </a:r>
            <a:r>
              <a:rPr lang="es-ES_tradnl"/>
              <a:t> </a:t>
            </a:r>
            <a:r>
              <a:rPr lang="es-ES_tradnl" err="1"/>
              <a:t>is</a:t>
            </a:r>
            <a:r>
              <a:rPr lang="es-ES_tradnl"/>
              <a:t> Arial Regular 10,5/Simple pt. </a:t>
            </a:r>
            <a:r>
              <a:rPr lang="es-ES_tradnl" err="1"/>
              <a:t>lorem</a:t>
            </a:r>
            <a:r>
              <a:rPr lang="es-ES_tradnl"/>
              <a:t> </a:t>
            </a:r>
            <a:r>
              <a:rPr lang="es-ES_tradnl" err="1"/>
              <a:t>ipsum</a:t>
            </a:r>
            <a:r>
              <a:rPr lang="es-ES_tradnl"/>
              <a:t> </a:t>
            </a:r>
            <a:r>
              <a:rPr lang="es-ES_tradnl" err="1"/>
              <a:t>est</a:t>
            </a:r>
            <a:r>
              <a:rPr lang="es-ES_tradnl"/>
              <a:t> </a:t>
            </a:r>
            <a:r>
              <a:rPr lang="es-ES_tradnl" err="1"/>
              <a:t>semper</a:t>
            </a:r>
            <a:r>
              <a:rPr lang="es-ES_tradnl"/>
              <a:t>. </a:t>
            </a:r>
            <a:r>
              <a:rPr lang="es-ES_tradnl" err="1"/>
              <a:t>Lorem</a:t>
            </a:r>
            <a:r>
              <a:rPr lang="es-ES_tradnl"/>
              <a:t> </a:t>
            </a:r>
            <a:r>
              <a:rPr lang="es-ES_tradnl" err="1"/>
              <a:t>ipsum</a:t>
            </a:r>
            <a:r>
              <a:rPr lang="es-ES_tradnl"/>
              <a:t> dolor </a:t>
            </a:r>
            <a:r>
              <a:rPr lang="es-ES_tradnl" err="1"/>
              <a:t>sit</a:t>
            </a:r>
            <a:r>
              <a:rPr lang="es-ES_tradnl"/>
              <a:t> </a:t>
            </a:r>
            <a:r>
              <a:rPr lang="es-ES_tradnl" err="1"/>
              <a:t>amet</a:t>
            </a:r>
            <a:r>
              <a:rPr lang="es-ES_tradnl"/>
              <a:t>, </a:t>
            </a:r>
            <a:r>
              <a:rPr lang="es-ES_tradnl" err="1"/>
              <a:t>consectetur</a:t>
            </a:r>
            <a:r>
              <a:rPr lang="es-ES_tradnl"/>
              <a:t> </a:t>
            </a:r>
            <a:r>
              <a:rPr lang="es-ES_tradnl" err="1"/>
              <a:t>adipiscing</a:t>
            </a:r>
            <a:r>
              <a:rPr lang="es-ES_tradnl"/>
              <a:t> </a:t>
            </a:r>
            <a:r>
              <a:rPr lang="es-ES_tradnl" err="1"/>
              <a:t>elit</a:t>
            </a:r>
            <a:r>
              <a:rPr lang="es-ES_tradnl"/>
              <a:t>. </a:t>
            </a:r>
            <a:r>
              <a:rPr lang="es-ES_tradnl" err="1"/>
              <a:t>Donec</a:t>
            </a:r>
            <a:r>
              <a:rPr lang="es-ES_tradnl"/>
              <a:t> </a:t>
            </a:r>
            <a:r>
              <a:rPr lang="es-ES_tradnl" err="1"/>
              <a:t>indolor</a:t>
            </a:r>
            <a:r>
              <a:rPr lang="es-ES_tradnl"/>
              <a:t> </a:t>
            </a:r>
            <a:r>
              <a:rPr lang="es-ES_tradnl" err="1"/>
              <a:t>ac</a:t>
            </a:r>
            <a:r>
              <a:rPr lang="es-ES_tradnl"/>
              <a:t> </a:t>
            </a:r>
            <a:r>
              <a:rPr lang="es-ES_tradnl" err="1"/>
              <a:t>nibh</a:t>
            </a:r>
            <a:r>
              <a:rPr lang="es-ES_tradnl"/>
              <a:t> </a:t>
            </a:r>
            <a:r>
              <a:rPr lang="es-ES_tradnl" err="1"/>
              <a:t>condimentum</a:t>
            </a:r>
            <a:r>
              <a:rPr lang="es-ES_tradnl"/>
              <a:t> </a:t>
            </a:r>
            <a:r>
              <a:rPr lang="es-ES_tradnl" err="1"/>
              <a:t>est</a:t>
            </a:r>
            <a:r>
              <a:rPr lang="es-ES_tradnl"/>
              <a:t> </a:t>
            </a:r>
            <a:r>
              <a:rPr lang="es-ES_tradnl" err="1"/>
              <a:t>semper</a:t>
            </a:r>
            <a:r>
              <a:rPr lang="es-ES_tradnl"/>
              <a:t>.</a:t>
            </a:r>
          </a:p>
          <a:p>
            <a:pPr lvl="0"/>
            <a:endParaRPr lang="es-ES_tradnl"/>
          </a:p>
          <a:p>
            <a:pPr lvl="0"/>
            <a:r>
              <a:rPr lang="es-ES_tradnl" err="1"/>
              <a:t>Vestibulum</a:t>
            </a:r>
            <a:r>
              <a:rPr lang="es-ES_tradnl"/>
              <a:t> a et urna. </a:t>
            </a:r>
            <a:r>
              <a:rPr lang="es-ES_tradnl" err="1"/>
              <a:t>Suspendisse</a:t>
            </a:r>
            <a:r>
              <a:rPr lang="es-ES_tradnl"/>
              <a:t> </a:t>
            </a:r>
            <a:r>
              <a:rPr lang="es-ES_tradnl" err="1"/>
              <a:t>finibus</a:t>
            </a:r>
            <a:r>
              <a:rPr lang="es-ES_tradnl"/>
              <a:t> </a:t>
            </a:r>
            <a:r>
              <a:rPr lang="es-ES_tradnl" err="1"/>
              <a:t>felis</a:t>
            </a:r>
            <a:r>
              <a:rPr lang="es-ES_tradnl"/>
              <a:t> </a:t>
            </a:r>
            <a:r>
              <a:rPr lang="es-ES_tradnl" err="1"/>
              <a:t>ac</a:t>
            </a:r>
            <a:r>
              <a:rPr lang="es-ES_tradnl"/>
              <a:t> </a:t>
            </a:r>
            <a:r>
              <a:rPr lang="es-ES_tradnl" err="1"/>
              <a:t>orci</a:t>
            </a:r>
            <a:r>
              <a:rPr lang="es-ES_tradnl"/>
              <a:t> </a:t>
            </a:r>
            <a:r>
              <a:rPr lang="es-ES_tradnl" err="1"/>
              <a:t>maximus</a:t>
            </a:r>
            <a:r>
              <a:rPr lang="es-ES_tradnl"/>
              <a:t> </a:t>
            </a:r>
            <a:r>
              <a:rPr lang="es-ES_tradnl" err="1"/>
              <a:t>tincidunt</a:t>
            </a:r>
            <a:r>
              <a:rPr lang="es-ES_tradnl"/>
              <a:t>. </a:t>
            </a:r>
            <a:r>
              <a:rPr lang="es-ES_tradnl" err="1"/>
              <a:t>Vestibulum</a:t>
            </a:r>
            <a:r>
              <a:rPr lang="es-ES_tradnl"/>
              <a:t> </a:t>
            </a:r>
            <a:r>
              <a:rPr lang="es-ES_tradnl" err="1"/>
              <a:t>sit</a:t>
            </a:r>
            <a:r>
              <a:rPr lang="es-ES_tradnl"/>
              <a:t> </a:t>
            </a:r>
            <a:r>
              <a:rPr lang="es-ES_tradnl" err="1"/>
              <a:t>amet</a:t>
            </a:r>
            <a:r>
              <a:rPr lang="es-ES_tradnl"/>
              <a:t> </a:t>
            </a:r>
            <a:r>
              <a:rPr lang="es-ES_tradnl" err="1"/>
              <a:t>mattis</a:t>
            </a:r>
            <a:r>
              <a:rPr lang="es-ES_tradnl"/>
              <a:t> leo. </a:t>
            </a:r>
            <a:r>
              <a:rPr lang="es-ES_tradnl" err="1"/>
              <a:t>Fusce</a:t>
            </a:r>
            <a:r>
              <a:rPr lang="es-ES_tradnl"/>
              <a:t> </a:t>
            </a:r>
            <a:r>
              <a:rPr lang="es-ES_tradnl" err="1"/>
              <a:t>quis</a:t>
            </a:r>
            <a:r>
              <a:rPr lang="es-ES_tradnl"/>
              <a:t>. Justo sed ex </a:t>
            </a:r>
            <a:r>
              <a:rPr lang="es-ES_tradnl" err="1"/>
              <a:t>suscipit</a:t>
            </a:r>
            <a:r>
              <a:rPr lang="es-ES_tradnl"/>
              <a:t> </a:t>
            </a:r>
            <a:r>
              <a:rPr lang="es-ES_tradnl" err="1"/>
              <a:t>corper</a:t>
            </a:r>
            <a:r>
              <a:rPr lang="es-ES_tradnl"/>
              <a:t>. </a:t>
            </a:r>
            <a:r>
              <a:rPr lang="es-ES_tradnl" err="1"/>
              <a:t>Interdum</a:t>
            </a:r>
            <a:r>
              <a:rPr lang="es-ES_tradnl"/>
              <a:t> </a:t>
            </a:r>
            <a:r>
              <a:rPr lang="es-ES_tradnl" err="1"/>
              <a:t>malesuada</a:t>
            </a:r>
            <a:r>
              <a:rPr lang="es-ES_tradnl"/>
              <a:t> </a:t>
            </a:r>
            <a:r>
              <a:rPr lang="es-ES_tradnl" err="1"/>
              <a:t>fames</a:t>
            </a:r>
            <a:r>
              <a:rPr lang="es-ES_tradnl"/>
              <a:t>  ante </a:t>
            </a:r>
            <a:r>
              <a:rPr lang="es-ES_tradnl" err="1"/>
              <a:t>ipsum</a:t>
            </a:r>
            <a:r>
              <a:rPr lang="es-ES_tradnl"/>
              <a:t> </a:t>
            </a:r>
            <a:r>
              <a:rPr lang="es-ES_tradnl" err="1"/>
              <a:t>primis</a:t>
            </a:r>
            <a:r>
              <a:rPr lang="es-ES_tradnl"/>
              <a:t> in </a:t>
            </a:r>
            <a:r>
              <a:rPr lang="es-ES_tradnl" err="1"/>
              <a:t>faucibus</a:t>
            </a:r>
            <a:r>
              <a:rPr lang="es-ES_tradnl"/>
              <a:t>.</a:t>
            </a:r>
          </a:p>
        </p:txBody>
      </p:sp>
      <p:sp>
        <p:nvSpPr>
          <p:cNvPr id="3" name="Marcador de texto 2"/>
          <p:cNvSpPr>
            <a:spLocks noGrp="1"/>
          </p:cNvSpPr>
          <p:nvPr>
            <p:ph type="body" sz="quarter" idx="17" hasCustomPrompt="1"/>
          </p:nvPr>
        </p:nvSpPr>
        <p:spPr>
          <a:xfrm>
            <a:off x="428066" y="343245"/>
            <a:ext cx="7763933" cy="787400"/>
          </a:xfrm>
        </p:spPr>
        <p:txBody>
          <a:bodyPr lIns="0" tIns="0" rIns="0" bIns="0">
            <a:normAutofit/>
          </a:bodyPr>
          <a:lstStyle>
            <a:lvl1pPr marL="0" indent="0">
              <a:lnSpc>
                <a:spcPct val="100000"/>
              </a:lnSpc>
              <a:spcBef>
                <a:spcPts val="0"/>
              </a:spcBef>
              <a:buNone/>
              <a:defRPr sz="2933">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s-ES_tradnl" err="1"/>
              <a:t>Slide</a:t>
            </a:r>
            <a:r>
              <a:rPr lang="es-ES_tradnl"/>
              <a:t> </a:t>
            </a:r>
            <a:r>
              <a:rPr lang="es-ES_tradnl" err="1"/>
              <a:t>title</a:t>
            </a:r>
            <a:r>
              <a:rPr lang="es-ES_tradnl"/>
              <a:t> </a:t>
            </a:r>
            <a:r>
              <a:rPr lang="es-ES_tradnl" err="1"/>
              <a:t>is</a:t>
            </a:r>
            <a:r>
              <a:rPr lang="es-ES_tradnl"/>
              <a:t> Arial Regular 22/Simple pt.</a:t>
            </a:r>
            <a:endParaRPr lang="pt-PT"/>
          </a:p>
        </p:txBody>
      </p:sp>
      <p:sp>
        <p:nvSpPr>
          <p:cNvPr id="10" name="Footer Placeholder 4">
            <a:extLst>
              <a:ext uri="{FF2B5EF4-FFF2-40B4-BE49-F238E27FC236}">
                <a16:creationId xmlns:a16="http://schemas.microsoft.com/office/drawing/2014/main" id="{E97FD33F-2F41-AB5C-D25A-917524671CBE}"/>
              </a:ext>
            </a:extLst>
          </p:cNvPr>
          <p:cNvSpPr>
            <a:spLocks noGrp="1"/>
          </p:cNvSpPr>
          <p:nvPr>
            <p:ph type="ftr" sz="quarter" idx="11"/>
          </p:nvPr>
        </p:nvSpPr>
        <p:spPr>
          <a:xfrm>
            <a:off x="1261534" y="6375402"/>
            <a:ext cx="9492191" cy="441324"/>
          </a:xfrm>
          <a:prstGeom prst="rect">
            <a:avLst/>
          </a:prstGeom>
        </p:spPr>
        <p:txBody>
          <a:bodyPr vert="horz" lIns="91440" tIns="45720" rIns="91440" bIns="45720" rtlCol="0" anchor="ctr"/>
          <a:lstStyle>
            <a:defPPr>
              <a:defRPr lang="es-ES_tradnl"/>
            </a:defPPr>
            <a:lvl1pPr marL="0" algn="ctr" defTabSz="1219170" rtl="0" eaLnBrk="1" latinLnBrk="0" hangingPunct="1">
              <a:defRPr sz="12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Deck title</a:t>
            </a:r>
            <a:endParaRPr lang="en-US" noProof="0"/>
          </a:p>
        </p:txBody>
      </p:sp>
    </p:spTree>
    <p:extLst>
      <p:ext uri="{BB962C8B-B14F-4D97-AF65-F5344CB8AC3E}">
        <p14:creationId xmlns:p14="http://schemas.microsoft.com/office/powerpoint/2010/main" val="205133416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orient="horz" pos="44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exto sin">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7F6F9D-641F-4F3E-B189-6D48E2F78FB5}"/>
              </a:ext>
            </a:extLst>
          </p:cNvPr>
          <p:cNvPicPr>
            <a:picLocks noChangeAspect="1"/>
          </p:cNvPicPr>
          <p:nvPr userDrawn="1"/>
        </p:nvPicPr>
        <p:blipFill>
          <a:blip r:embed="rId2"/>
          <a:stretch>
            <a:fillRect/>
          </a:stretch>
        </p:blipFill>
        <p:spPr>
          <a:xfrm>
            <a:off x="0" y="5595933"/>
            <a:ext cx="2079437" cy="1262068"/>
          </a:xfrm>
          <a:prstGeom prst="rect">
            <a:avLst/>
          </a:prstGeom>
        </p:spPr>
      </p:pic>
      <p:sp>
        <p:nvSpPr>
          <p:cNvPr id="16" name="Marcador de imagen 6">
            <a:extLst>
              <a:ext uri="{FF2B5EF4-FFF2-40B4-BE49-F238E27FC236}">
                <a16:creationId xmlns:a16="http://schemas.microsoft.com/office/drawing/2014/main" id="{9D403EE0-1166-697B-42A3-25490D6F645D}"/>
              </a:ext>
            </a:extLst>
          </p:cNvPr>
          <p:cNvSpPr>
            <a:spLocks noGrp="1"/>
          </p:cNvSpPr>
          <p:nvPr>
            <p:ph type="pic" sz="quarter" idx="11" hasCustomPrompt="1"/>
          </p:nvPr>
        </p:nvSpPr>
        <p:spPr>
          <a:xfrm>
            <a:off x="0" y="3"/>
            <a:ext cx="12192000" cy="4446588"/>
          </a:xfrm>
          <a:prstGeom prst="rect">
            <a:avLst/>
          </a:prstGeom>
          <a:solidFill>
            <a:schemeClr val="accent1"/>
          </a:solidFill>
        </p:spPr>
        <p:txBody>
          <a:bodyPr/>
          <a:lstStyle/>
          <a:p>
            <a:r>
              <a:rPr lang="en-US" noProof="0"/>
              <a:t>Picture</a:t>
            </a:r>
          </a:p>
        </p:txBody>
      </p:sp>
      <p:sp>
        <p:nvSpPr>
          <p:cNvPr id="17" name="Title 1">
            <a:extLst>
              <a:ext uri="{FF2B5EF4-FFF2-40B4-BE49-F238E27FC236}">
                <a16:creationId xmlns:a16="http://schemas.microsoft.com/office/drawing/2014/main" id="{19AB1DBD-EF0B-4D2C-E625-F852B3C484FF}"/>
              </a:ext>
            </a:extLst>
          </p:cNvPr>
          <p:cNvSpPr>
            <a:spLocks noGrp="1"/>
          </p:cNvSpPr>
          <p:nvPr>
            <p:ph type="ctrTitle" hasCustomPrompt="1"/>
          </p:nvPr>
        </p:nvSpPr>
        <p:spPr>
          <a:xfrm>
            <a:off x="359032" y="398750"/>
            <a:ext cx="10188121" cy="4009413"/>
          </a:xfrm>
          <a:prstGeom prst="rect">
            <a:avLst/>
          </a:prstGeom>
        </p:spPr>
        <p:txBody>
          <a:bodyPr lIns="0" tIns="0" rIns="0" bIns="0" anchor="t">
            <a:noAutofit/>
          </a:bodyPr>
          <a:lstStyle>
            <a:lvl1pPr algn="l">
              <a:lnSpc>
                <a:spcPts val="7066"/>
              </a:lnSpc>
              <a:defRPr sz="7066" baseline="0">
                <a:solidFill>
                  <a:schemeClr val="bg2"/>
                </a:solidFill>
              </a:defRPr>
            </a:lvl1pPr>
          </a:lstStyle>
          <a:p>
            <a:r>
              <a:rPr lang="en-US" noProof="0"/>
              <a:t>Headline 3 </a:t>
            </a:r>
            <a:br>
              <a:rPr lang="en-US" noProof="0"/>
            </a:br>
            <a:r>
              <a:rPr lang="en-US" noProof="0"/>
              <a:t>is Arial Regular</a:t>
            </a:r>
            <a:br>
              <a:rPr lang="en-US" noProof="0"/>
            </a:br>
            <a:r>
              <a:rPr lang="en-US" noProof="0"/>
              <a:t>53/53 pt.</a:t>
            </a:r>
          </a:p>
        </p:txBody>
      </p:sp>
      <p:sp>
        <p:nvSpPr>
          <p:cNvPr id="18" name="Subtitle 2">
            <a:extLst>
              <a:ext uri="{FF2B5EF4-FFF2-40B4-BE49-F238E27FC236}">
                <a16:creationId xmlns:a16="http://schemas.microsoft.com/office/drawing/2014/main" id="{9361D99F-D819-B6DF-71F4-75B07C5B01BC}"/>
              </a:ext>
            </a:extLst>
          </p:cNvPr>
          <p:cNvSpPr>
            <a:spLocks noGrp="1"/>
          </p:cNvSpPr>
          <p:nvPr>
            <p:ph type="subTitle" idx="1" hasCustomPrompt="1"/>
          </p:nvPr>
        </p:nvSpPr>
        <p:spPr>
          <a:xfrm>
            <a:off x="3547441" y="4774997"/>
            <a:ext cx="6908232" cy="1220081"/>
          </a:xfrm>
          <a:prstGeom prst="rect">
            <a:avLst/>
          </a:prstGeom>
        </p:spPr>
        <p:txBody>
          <a:bodyPr lIns="0" tIns="0" rIns="0" bIns="0">
            <a:noAutofit/>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2667" baseline="0">
                <a:solidFill>
                  <a:schemeClr val="accent1"/>
                </a:solidFill>
              </a:defRPr>
            </a:lvl1pPr>
            <a:lvl2pPr marL="609555" indent="0" algn="ctr">
              <a:buNone/>
              <a:defRPr sz="2667"/>
            </a:lvl2pPr>
            <a:lvl3pPr marL="1219108" indent="0" algn="ctr">
              <a:buNone/>
              <a:defRPr sz="2400"/>
            </a:lvl3pPr>
            <a:lvl4pPr marL="1828664" indent="0" algn="ctr">
              <a:buNone/>
              <a:defRPr sz="2133"/>
            </a:lvl4pPr>
            <a:lvl5pPr marL="2438218" indent="0" algn="ctr">
              <a:buNone/>
              <a:defRPr sz="2133"/>
            </a:lvl5pPr>
            <a:lvl6pPr marL="3047772" indent="0" algn="ctr">
              <a:buNone/>
              <a:defRPr sz="2133"/>
            </a:lvl6pPr>
            <a:lvl7pPr marL="3657325" indent="0" algn="ctr">
              <a:buNone/>
              <a:defRPr sz="2133"/>
            </a:lvl7pPr>
            <a:lvl8pPr marL="4266880" indent="0" algn="ctr">
              <a:buNone/>
              <a:defRPr sz="2133"/>
            </a:lvl8pPr>
            <a:lvl9pPr marL="4876435" indent="0" algn="ctr">
              <a:buNone/>
              <a:defRPr sz="2133"/>
            </a:lvl9pPr>
          </a:lstStyle>
          <a:p>
            <a:r>
              <a:rPr lang="en-US" noProof="0"/>
              <a:t>Subhead 2 is Arial Regular 20/Simple pt.</a:t>
            </a:r>
          </a:p>
        </p:txBody>
      </p:sp>
    </p:spTree>
    <p:extLst>
      <p:ext uri="{BB962C8B-B14F-4D97-AF65-F5344CB8AC3E}">
        <p14:creationId xmlns:p14="http://schemas.microsoft.com/office/powerpoint/2010/main" val="283309369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Cover_1">
    <p:spTree>
      <p:nvGrpSpPr>
        <p:cNvPr id="1" name=""/>
        <p:cNvGrpSpPr/>
        <p:nvPr/>
      </p:nvGrpSpPr>
      <p:grpSpPr>
        <a:xfrm>
          <a:off x="0" y="0"/>
          <a:ext cx="0" cy="0"/>
          <a:chOff x="0" y="0"/>
          <a:chExt cx="0" cy="0"/>
        </a:xfrm>
      </p:grpSpPr>
      <p:pic>
        <p:nvPicPr>
          <p:cNvPr id="71" name="Imagen 70">
            <a:extLst>
              <a:ext uri="{FF2B5EF4-FFF2-40B4-BE49-F238E27FC236}">
                <a16:creationId xmlns:a16="http://schemas.microsoft.com/office/drawing/2014/main" id="{0677C223-3B87-4520-867F-E6EDC51239C6}"/>
              </a:ext>
            </a:extLst>
          </p:cNvPr>
          <p:cNvPicPr>
            <a:picLocks noChangeAspect="1"/>
          </p:cNvPicPr>
          <p:nvPr userDrawn="1"/>
        </p:nvPicPr>
        <p:blipFill>
          <a:blip r:embed="rId2"/>
          <a:stretch>
            <a:fillRect/>
          </a:stretch>
        </p:blipFill>
        <p:spPr>
          <a:xfrm>
            <a:off x="0" y="5587286"/>
            <a:ext cx="2079437" cy="1262068"/>
          </a:xfrm>
          <a:prstGeom prst="rect">
            <a:avLst/>
          </a:prstGeom>
        </p:spPr>
      </p:pic>
      <p:sp>
        <p:nvSpPr>
          <p:cNvPr id="2" name="Footer Placeholder 4">
            <a:extLst>
              <a:ext uri="{FF2B5EF4-FFF2-40B4-BE49-F238E27FC236}">
                <a16:creationId xmlns:a16="http://schemas.microsoft.com/office/drawing/2014/main" id="{F12F8A05-2E16-4DF1-8F61-08E68C0AFD00}"/>
              </a:ext>
            </a:extLst>
          </p:cNvPr>
          <p:cNvSpPr>
            <a:spLocks noGrp="1"/>
          </p:cNvSpPr>
          <p:nvPr>
            <p:ph type="ftr" sz="quarter" idx="11"/>
          </p:nvPr>
        </p:nvSpPr>
        <p:spPr>
          <a:xfrm>
            <a:off x="5970886" y="6392072"/>
            <a:ext cx="2610852" cy="365125"/>
          </a:xfrm>
          <a:prstGeom prst="rect">
            <a:avLst/>
          </a:prstGeom>
        </p:spPr>
        <p:txBody>
          <a:bodyPr/>
          <a:lstStyle>
            <a:lvl1pPr algn="l">
              <a:defRPr sz="1001">
                <a:solidFill>
                  <a:schemeClr val="bg2"/>
                </a:solidFill>
              </a:defRPr>
            </a:lvl1pPr>
          </a:lstStyle>
          <a:p>
            <a:r>
              <a:rPr lang="en-US" noProof="0"/>
              <a:t>Deck title</a:t>
            </a:r>
          </a:p>
        </p:txBody>
      </p:sp>
      <p:sp>
        <p:nvSpPr>
          <p:cNvPr id="4" name="Título 3">
            <a:extLst>
              <a:ext uri="{FF2B5EF4-FFF2-40B4-BE49-F238E27FC236}">
                <a16:creationId xmlns:a16="http://schemas.microsoft.com/office/drawing/2014/main" id="{EA9B4D88-CFEB-9D9C-8D53-C6AB3756B877}"/>
              </a:ext>
            </a:extLst>
          </p:cNvPr>
          <p:cNvSpPr>
            <a:spLocks noGrp="1"/>
          </p:cNvSpPr>
          <p:nvPr>
            <p:ph type="title" hasCustomPrompt="1"/>
          </p:nvPr>
        </p:nvSpPr>
        <p:spPr>
          <a:xfrm>
            <a:off x="410086" y="1455094"/>
            <a:ext cx="11403033" cy="4352399"/>
          </a:xfrm>
          <a:prstGeom prst="rect">
            <a:avLst/>
          </a:prstGeom>
        </p:spPr>
        <p:txBody>
          <a:bodyPr lIns="0" tIns="0" rIns="0" bIns="0"/>
          <a:lstStyle>
            <a:lvl1pPr>
              <a:defRPr sz="7066">
                <a:solidFill>
                  <a:schemeClr val="accent2"/>
                </a:solidFill>
              </a:defRPr>
            </a:lvl1pPr>
          </a:lstStyle>
          <a:p>
            <a:r>
              <a:rPr lang="en-US"/>
              <a:t>1</a:t>
            </a:r>
            <a:br>
              <a:rPr lang="en-US"/>
            </a:br>
            <a:r>
              <a:rPr lang="en-US"/>
              <a:t>Chapter cover text is Arial Regular 53/53pt.</a:t>
            </a:r>
            <a:br>
              <a:rPr lang="en-US"/>
            </a:br>
            <a:endParaRPr lang="en-US" noProof="0"/>
          </a:p>
        </p:txBody>
      </p:sp>
    </p:spTree>
    <p:extLst>
      <p:ext uri="{BB962C8B-B14F-4D97-AF65-F5344CB8AC3E}">
        <p14:creationId xmlns:p14="http://schemas.microsoft.com/office/powerpoint/2010/main" val="811610231"/>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xt">
    <p:bg>
      <p:bgPr>
        <a:solidFill>
          <a:schemeClr val="bg1"/>
        </a:solidFill>
        <a:effectLst/>
      </p:bgPr>
    </p:bg>
    <p:spTree>
      <p:nvGrpSpPr>
        <p:cNvPr id="1" name=""/>
        <p:cNvGrpSpPr/>
        <p:nvPr/>
      </p:nvGrpSpPr>
      <p:grpSpPr>
        <a:xfrm>
          <a:off x="0" y="0"/>
          <a:ext cx="0" cy="0"/>
          <a:chOff x="0" y="0"/>
          <a:chExt cx="0" cy="0"/>
        </a:xfrm>
      </p:grpSpPr>
      <p:sp>
        <p:nvSpPr>
          <p:cNvPr id="9" name="Título 1"/>
          <p:cNvSpPr>
            <a:spLocks noGrp="1"/>
          </p:cNvSpPr>
          <p:nvPr>
            <p:ph type="title" hasCustomPrompt="1"/>
          </p:nvPr>
        </p:nvSpPr>
        <p:spPr>
          <a:xfrm>
            <a:off x="411029" y="347572"/>
            <a:ext cx="11402089" cy="983312"/>
          </a:xfrm>
          <a:prstGeom prst="rect">
            <a:avLst/>
          </a:prstGeom>
        </p:spPr>
        <p:txBody>
          <a:bodyPr lIns="0" tIns="0" rIns="0" bIns="0"/>
          <a:lstStyle>
            <a:lvl1pPr marL="0" marR="0" indent="0" algn="l" defTabSz="914354" rtl="0" eaLnBrk="1" fontAlgn="auto" latinLnBrk="0" hangingPunct="1">
              <a:lnSpc>
                <a:spcPct val="100000"/>
              </a:lnSpc>
              <a:spcBef>
                <a:spcPct val="0"/>
              </a:spcBef>
              <a:spcAft>
                <a:spcPts val="0"/>
              </a:spcAft>
              <a:buClrTx/>
              <a:buSzTx/>
              <a:buFontTx/>
              <a:buNone/>
              <a:tabLst/>
              <a:defRPr sz="2933">
                <a:solidFill>
                  <a:schemeClr val="accent1"/>
                </a:solidFill>
              </a:defRPr>
            </a:lvl1pPr>
          </a:lstStyle>
          <a:p>
            <a:r>
              <a:rPr lang="en-US" noProof="0"/>
              <a:t>Slide title is Arial Regular 22/Simple pt.</a:t>
            </a:r>
          </a:p>
        </p:txBody>
      </p:sp>
      <p:sp>
        <p:nvSpPr>
          <p:cNvPr id="4" name="Marcador de texto 3"/>
          <p:cNvSpPr>
            <a:spLocks noGrp="1"/>
          </p:cNvSpPr>
          <p:nvPr>
            <p:ph type="body" sz="quarter" idx="14" hasCustomPrompt="1"/>
          </p:nvPr>
        </p:nvSpPr>
        <p:spPr>
          <a:xfrm>
            <a:off x="411649" y="1693333"/>
            <a:ext cx="11372849" cy="4301067"/>
          </a:xfrm>
          <a:prstGeom prst="rect">
            <a:avLst/>
          </a:prstGeom>
        </p:spPr>
        <p:txBody>
          <a:bodyPr lIns="0" tIns="0" rIns="0" bIns="0"/>
          <a:lstStyle>
            <a:lvl1pPr marL="0" indent="0">
              <a:lnSpc>
                <a:spcPct val="100000"/>
              </a:lnSpc>
              <a:buNone/>
              <a:defRPr sz="1400">
                <a:solidFill>
                  <a:schemeClr val="accent1"/>
                </a:solidFill>
              </a:defRPr>
            </a:lvl1pPr>
            <a:lvl2pPr marL="457178" indent="0">
              <a:lnSpc>
                <a:spcPct val="100000"/>
              </a:lnSpc>
              <a:buNone/>
              <a:defRPr sz="1400">
                <a:solidFill>
                  <a:schemeClr val="accent1"/>
                </a:solidFill>
              </a:defRPr>
            </a:lvl2pPr>
            <a:lvl3pPr marL="914354" indent="0">
              <a:lnSpc>
                <a:spcPct val="100000"/>
              </a:lnSpc>
              <a:buNone/>
              <a:defRPr sz="1400">
                <a:solidFill>
                  <a:schemeClr val="accent1"/>
                </a:solidFill>
              </a:defRPr>
            </a:lvl3pPr>
            <a:lvl4pPr marL="1371532" indent="0">
              <a:lnSpc>
                <a:spcPct val="100000"/>
              </a:lnSpc>
              <a:buNone/>
              <a:defRPr sz="1400">
                <a:solidFill>
                  <a:schemeClr val="accent1"/>
                </a:solidFill>
              </a:defRPr>
            </a:lvl4pPr>
            <a:lvl5pPr marL="1828709" indent="0">
              <a:lnSpc>
                <a:spcPct val="100000"/>
              </a:lnSpc>
              <a:buNone/>
              <a:defRPr sz="1400">
                <a:solidFill>
                  <a:schemeClr val="accent1"/>
                </a:solidFill>
              </a:defRPr>
            </a:lvl5pPr>
            <a:lvl6pPr marL="2285886" indent="0">
              <a:lnSpc>
                <a:spcPct val="100000"/>
              </a:lnSpc>
              <a:buNone/>
              <a:defRPr sz="1400">
                <a:solidFill>
                  <a:schemeClr val="accent1"/>
                </a:solidFill>
              </a:defRPr>
            </a:lvl6pPr>
            <a:lvl7pPr marL="2743062" indent="0">
              <a:lnSpc>
                <a:spcPct val="100000"/>
              </a:lnSpc>
              <a:buNone/>
              <a:defRPr sz="1400">
                <a:solidFill>
                  <a:schemeClr val="accent1"/>
                </a:solidFill>
              </a:defRPr>
            </a:lvl7pPr>
            <a:lvl8pPr marL="3200240" indent="0">
              <a:lnSpc>
                <a:spcPct val="100000"/>
              </a:lnSpc>
              <a:buNone/>
              <a:defRPr sz="1400">
                <a:solidFill>
                  <a:schemeClr val="accent1"/>
                </a:solidFill>
              </a:defRPr>
            </a:lvl8pPr>
            <a:lvl9pPr marL="3657418" indent="0">
              <a:lnSpc>
                <a:spcPct val="100000"/>
              </a:lnSpc>
              <a:buNone/>
              <a:defRPr sz="1400">
                <a:solidFill>
                  <a:schemeClr val="accent1"/>
                </a:solidFill>
              </a:defRPr>
            </a:lvl9pPr>
          </a:lstStyle>
          <a:p>
            <a:pPr lvl="0"/>
            <a:r>
              <a:rPr lang="en-US" noProof="0"/>
              <a:t>Body copy is Arial Regular 14/Simple pt.</a:t>
            </a:r>
          </a:p>
        </p:txBody>
      </p:sp>
    </p:spTree>
    <p:extLst>
      <p:ext uri="{BB962C8B-B14F-4D97-AF65-F5344CB8AC3E}">
        <p14:creationId xmlns:p14="http://schemas.microsoft.com/office/powerpoint/2010/main" val="57846478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Cover_1">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6A89A73E-2C31-7D42-AF20-9EEB1A54201F}"/>
              </a:ext>
            </a:extLst>
          </p:cNvPr>
          <p:cNvGrpSpPr/>
          <p:nvPr userDrawn="1"/>
        </p:nvGrpSpPr>
        <p:grpSpPr>
          <a:xfrm>
            <a:off x="10869235" y="6305566"/>
            <a:ext cx="1001260" cy="310180"/>
            <a:chOff x="7785861" y="4639396"/>
            <a:chExt cx="1111660" cy="344382"/>
          </a:xfrm>
        </p:grpSpPr>
        <p:sp>
          <p:nvSpPr>
            <p:cNvPr id="6" name="Forma libre 5">
              <a:extLst>
                <a:ext uri="{FF2B5EF4-FFF2-40B4-BE49-F238E27FC236}">
                  <a16:creationId xmlns:a16="http://schemas.microsoft.com/office/drawing/2014/main" id="{34B27C1E-A557-6A44-8926-1FD5540CD3BF}"/>
                </a:ext>
              </a:extLst>
            </p:cNvPr>
            <p:cNvSpPr/>
            <p:nvPr userDrawn="1"/>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endParaRPr lang="es-ES_tradnl" sz="2400"/>
            </a:p>
          </p:txBody>
        </p:sp>
        <p:sp>
          <p:nvSpPr>
            <p:cNvPr id="7" name="Forma libre 6">
              <a:extLst>
                <a:ext uri="{FF2B5EF4-FFF2-40B4-BE49-F238E27FC236}">
                  <a16:creationId xmlns:a16="http://schemas.microsoft.com/office/drawing/2014/main" id="{CFC6D32C-2C73-9C45-B902-B36FDDC72516}"/>
                </a:ext>
              </a:extLst>
            </p:cNvPr>
            <p:cNvSpPr/>
            <p:nvPr userDrawn="1"/>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accent1"/>
            </a:solidFill>
            <a:ln w="6110" cap="flat">
              <a:noFill/>
              <a:prstDash val="solid"/>
              <a:miter/>
            </a:ln>
          </p:spPr>
          <p:txBody>
            <a:bodyPr rtlCol="0" anchor="ctr"/>
            <a:lstStyle/>
            <a:p>
              <a:endParaRPr lang="es-ES_tradnl" sz="2400">
                <a:solidFill>
                  <a:schemeClr val="accent1"/>
                </a:solidFill>
              </a:endParaRPr>
            </a:p>
          </p:txBody>
        </p:sp>
      </p:grpSp>
      <p:pic>
        <p:nvPicPr>
          <p:cNvPr id="43" name="Imagen 42">
            <a:extLst>
              <a:ext uri="{FF2B5EF4-FFF2-40B4-BE49-F238E27FC236}">
                <a16:creationId xmlns:a16="http://schemas.microsoft.com/office/drawing/2014/main" id="{B5477B23-F4C0-4652-BFC8-E64DF78C0977}"/>
              </a:ext>
            </a:extLst>
          </p:cNvPr>
          <p:cNvPicPr>
            <a:picLocks noChangeAspect="1"/>
          </p:cNvPicPr>
          <p:nvPr userDrawn="1"/>
        </p:nvPicPr>
        <p:blipFill>
          <a:blip r:embed="rId2"/>
          <a:stretch>
            <a:fillRect/>
          </a:stretch>
        </p:blipFill>
        <p:spPr>
          <a:xfrm>
            <a:off x="0" y="5598569"/>
            <a:ext cx="2079437" cy="1262068"/>
          </a:xfrm>
          <a:prstGeom prst="rect">
            <a:avLst/>
          </a:prstGeom>
        </p:spPr>
      </p:pic>
    </p:spTree>
    <p:extLst>
      <p:ext uri="{BB962C8B-B14F-4D97-AF65-F5344CB8AC3E}">
        <p14:creationId xmlns:p14="http://schemas.microsoft.com/office/powerpoint/2010/main" val="1905496515"/>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ver_1">
    <p:spTree>
      <p:nvGrpSpPr>
        <p:cNvPr id="1" name=""/>
        <p:cNvGrpSpPr/>
        <p:nvPr/>
      </p:nvGrpSpPr>
      <p:grpSpPr>
        <a:xfrm>
          <a:off x="0" y="0"/>
          <a:ext cx="0" cy="0"/>
          <a:chOff x="0" y="0"/>
          <a:chExt cx="0" cy="0"/>
        </a:xfrm>
      </p:grpSpPr>
      <p:sp>
        <p:nvSpPr>
          <p:cNvPr id="25" name="Marcador de imagen 24"/>
          <p:cNvSpPr>
            <a:spLocks noGrp="1"/>
          </p:cNvSpPr>
          <p:nvPr>
            <p:ph type="pic" sz="quarter" idx="11" hasCustomPrompt="1"/>
          </p:nvPr>
        </p:nvSpPr>
        <p:spPr>
          <a:xfrm>
            <a:off x="1" y="1884059"/>
            <a:ext cx="12192000" cy="4973940"/>
          </a:xfrm>
          <a:custGeom>
            <a:avLst/>
            <a:gdLst>
              <a:gd name="connsiteX0" fmla="*/ 0 w 9144000"/>
              <a:gd name="connsiteY0" fmla="*/ 0 h 4722626"/>
              <a:gd name="connsiteX1" fmla="*/ 9144000 w 9144000"/>
              <a:gd name="connsiteY1" fmla="*/ 0 h 4722626"/>
              <a:gd name="connsiteX2" fmla="*/ 9144000 w 9144000"/>
              <a:gd name="connsiteY2" fmla="*/ 4722626 h 4722626"/>
              <a:gd name="connsiteX3" fmla="*/ 0 w 9144000"/>
              <a:gd name="connsiteY3" fmla="*/ 4722626 h 4722626"/>
              <a:gd name="connsiteX4" fmla="*/ 0 w 9144000"/>
              <a:gd name="connsiteY4" fmla="*/ 0 h 4722626"/>
              <a:gd name="connsiteX0" fmla="*/ 0 w 9144000"/>
              <a:gd name="connsiteY0" fmla="*/ 650240 h 4722626"/>
              <a:gd name="connsiteX1" fmla="*/ 9144000 w 9144000"/>
              <a:gd name="connsiteY1" fmla="*/ 0 h 4722626"/>
              <a:gd name="connsiteX2" fmla="*/ 9144000 w 9144000"/>
              <a:gd name="connsiteY2" fmla="*/ 4722626 h 4722626"/>
              <a:gd name="connsiteX3" fmla="*/ 0 w 9144000"/>
              <a:gd name="connsiteY3" fmla="*/ 4722626 h 4722626"/>
              <a:gd name="connsiteX4" fmla="*/ 0 w 9144000"/>
              <a:gd name="connsiteY4" fmla="*/ 650240 h 4722626"/>
              <a:gd name="connsiteX0" fmla="*/ 0 w 9144000"/>
              <a:gd name="connsiteY0" fmla="*/ 650240 h 4722626"/>
              <a:gd name="connsiteX1" fmla="*/ 8275320 w 9144000"/>
              <a:gd name="connsiteY1" fmla="*/ 59186 h 4722626"/>
              <a:gd name="connsiteX2" fmla="*/ 9144000 w 9144000"/>
              <a:gd name="connsiteY2" fmla="*/ 0 h 4722626"/>
              <a:gd name="connsiteX3" fmla="*/ 9144000 w 9144000"/>
              <a:gd name="connsiteY3" fmla="*/ 4722626 h 4722626"/>
              <a:gd name="connsiteX4" fmla="*/ 0 w 9144000"/>
              <a:gd name="connsiteY4" fmla="*/ 4722626 h 4722626"/>
              <a:gd name="connsiteX5" fmla="*/ 0 w 9144000"/>
              <a:gd name="connsiteY5" fmla="*/ 650240 h 4722626"/>
              <a:gd name="connsiteX0" fmla="*/ 0 w 9144000"/>
              <a:gd name="connsiteY0" fmla="*/ 650240 h 4722626"/>
              <a:gd name="connsiteX1" fmla="*/ 8407400 w 9144000"/>
              <a:gd name="connsiteY1" fmla="*/ 653546 h 4722626"/>
              <a:gd name="connsiteX2" fmla="*/ 9144000 w 9144000"/>
              <a:gd name="connsiteY2" fmla="*/ 0 h 4722626"/>
              <a:gd name="connsiteX3" fmla="*/ 9144000 w 9144000"/>
              <a:gd name="connsiteY3" fmla="*/ 4722626 h 4722626"/>
              <a:gd name="connsiteX4" fmla="*/ 0 w 9144000"/>
              <a:gd name="connsiteY4" fmla="*/ 4722626 h 4722626"/>
              <a:gd name="connsiteX5" fmla="*/ 0 w 9144000"/>
              <a:gd name="connsiteY5" fmla="*/ 650240 h 4722626"/>
              <a:gd name="connsiteX0" fmla="*/ 0 w 9144017"/>
              <a:gd name="connsiteY0" fmla="*/ 650240 h 4722626"/>
              <a:gd name="connsiteX1" fmla="*/ 8407400 w 9144017"/>
              <a:gd name="connsiteY1" fmla="*/ 653546 h 4722626"/>
              <a:gd name="connsiteX2" fmla="*/ 9144000 w 9144017"/>
              <a:gd name="connsiteY2" fmla="*/ 0 h 4722626"/>
              <a:gd name="connsiteX3" fmla="*/ 9144000 w 9144017"/>
              <a:gd name="connsiteY3" fmla="*/ 4722626 h 4722626"/>
              <a:gd name="connsiteX4" fmla="*/ 0 w 9144017"/>
              <a:gd name="connsiteY4" fmla="*/ 4722626 h 4722626"/>
              <a:gd name="connsiteX5" fmla="*/ 0 w 9144017"/>
              <a:gd name="connsiteY5" fmla="*/ 650240 h 4722626"/>
              <a:gd name="connsiteX0" fmla="*/ 0 w 9144022"/>
              <a:gd name="connsiteY0" fmla="*/ 650240 h 4722626"/>
              <a:gd name="connsiteX1" fmla="*/ 8407400 w 9144022"/>
              <a:gd name="connsiteY1" fmla="*/ 653546 h 4722626"/>
              <a:gd name="connsiteX2" fmla="*/ 9144000 w 9144022"/>
              <a:gd name="connsiteY2" fmla="*/ 0 h 4722626"/>
              <a:gd name="connsiteX3" fmla="*/ 9144000 w 9144022"/>
              <a:gd name="connsiteY3" fmla="*/ 4722626 h 4722626"/>
              <a:gd name="connsiteX4" fmla="*/ 0 w 9144022"/>
              <a:gd name="connsiteY4" fmla="*/ 4722626 h 4722626"/>
              <a:gd name="connsiteX5" fmla="*/ 0 w 9144022"/>
              <a:gd name="connsiteY5" fmla="*/ 650240 h 4722626"/>
              <a:gd name="connsiteX0" fmla="*/ 0 w 9144000"/>
              <a:gd name="connsiteY0" fmla="*/ 650240 h 4722626"/>
              <a:gd name="connsiteX1" fmla="*/ 8407400 w 9144000"/>
              <a:gd name="connsiteY1" fmla="*/ 653546 h 4722626"/>
              <a:gd name="connsiteX2" fmla="*/ 9144000 w 9144000"/>
              <a:gd name="connsiteY2" fmla="*/ 0 h 4722626"/>
              <a:gd name="connsiteX3" fmla="*/ 9144000 w 9144000"/>
              <a:gd name="connsiteY3" fmla="*/ 4722626 h 4722626"/>
              <a:gd name="connsiteX4" fmla="*/ 0 w 9144000"/>
              <a:gd name="connsiteY4" fmla="*/ 4722626 h 4722626"/>
              <a:gd name="connsiteX5" fmla="*/ 0 w 9144000"/>
              <a:gd name="connsiteY5" fmla="*/ 650240 h 4722626"/>
              <a:gd name="connsiteX0" fmla="*/ 0 w 9144000"/>
              <a:gd name="connsiteY0" fmla="*/ 650240 h 4722626"/>
              <a:gd name="connsiteX1" fmla="*/ 8407400 w 9144000"/>
              <a:gd name="connsiteY1" fmla="*/ 653546 h 4722626"/>
              <a:gd name="connsiteX2" fmla="*/ 9144000 w 9144000"/>
              <a:gd name="connsiteY2" fmla="*/ 0 h 4722626"/>
              <a:gd name="connsiteX3" fmla="*/ 9144000 w 9144000"/>
              <a:gd name="connsiteY3" fmla="*/ 4722626 h 4722626"/>
              <a:gd name="connsiteX4" fmla="*/ 0 w 9144000"/>
              <a:gd name="connsiteY4" fmla="*/ 4722626 h 4722626"/>
              <a:gd name="connsiteX5" fmla="*/ 0 w 9144000"/>
              <a:gd name="connsiteY5" fmla="*/ 650240 h 4722626"/>
              <a:gd name="connsiteX0" fmla="*/ 0 w 9144000"/>
              <a:gd name="connsiteY0" fmla="*/ 665417 h 4737803"/>
              <a:gd name="connsiteX1" fmla="*/ 8407400 w 9144000"/>
              <a:gd name="connsiteY1" fmla="*/ 668723 h 4737803"/>
              <a:gd name="connsiteX2" fmla="*/ 9144000 w 9144000"/>
              <a:gd name="connsiteY2" fmla="*/ 0 h 4737803"/>
              <a:gd name="connsiteX3" fmla="*/ 9144000 w 9144000"/>
              <a:gd name="connsiteY3" fmla="*/ 4737803 h 4737803"/>
              <a:gd name="connsiteX4" fmla="*/ 0 w 9144000"/>
              <a:gd name="connsiteY4" fmla="*/ 4737803 h 4737803"/>
              <a:gd name="connsiteX5" fmla="*/ 0 w 9144000"/>
              <a:gd name="connsiteY5" fmla="*/ 665417 h 4737803"/>
              <a:gd name="connsiteX0" fmla="*/ 0 w 9144000"/>
              <a:gd name="connsiteY0" fmla="*/ 665417 h 4737803"/>
              <a:gd name="connsiteX1" fmla="*/ 8407400 w 9144000"/>
              <a:gd name="connsiteY1" fmla="*/ 668723 h 4737803"/>
              <a:gd name="connsiteX2" fmla="*/ 9144000 w 9144000"/>
              <a:gd name="connsiteY2" fmla="*/ 0 h 4737803"/>
              <a:gd name="connsiteX3" fmla="*/ 9144000 w 9144000"/>
              <a:gd name="connsiteY3" fmla="*/ 4737803 h 4737803"/>
              <a:gd name="connsiteX4" fmla="*/ 0 w 9144000"/>
              <a:gd name="connsiteY4" fmla="*/ 4737803 h 4737803"/>
              <a:gd name="connsiteX5" fmla="*/ 0 w 9144000"/>
              <a:gd name="connsiteY5" fmla="*/ 665417 h 4737803"/>
              <a:gd name="connsiteX0" fmla="*/ 0 w 9144000"/>
              <a:gd name="connsiteY0" fmla="*/ 517444 h 4589830"/>
              <a:gd name="connsiteX1" fmla="*/ 8407400 w 9144000"/>
              <a:gd name="connsiteY1" fmla="*/ 520750 h 4589830"/>
              <a:gd name="connsiteX2" fmla="*/ 9140205 w 9144000"/>
              <a:gd name="connsiteY2" fmla="*/ 0 h 4589830"/>
              <a:gd name="connsiteX3" fmla="*/ 9144000 w 9144000"/>
              <a:gd name="connsiteY3" fmla="*/ 4589830 h 4589830"/>
              <a:gd name="connsiteX4" fmla="*/ 0 w 9144000"/>
              <a:gd name="connsiteY4" fmla="*/ 4589830 h 4589830"/>
              <a:gd name="connsiteX5" fmla="*/ 0 w 9144000"/>
              <a:gd name="connsiteY5" fmla="*/ 517444 h 4589830"/>
              <a:gd name="connsiteX0" fmla="*/ 0 w 9144000"/>
              <a:gd name="connsiteY0" fmla="*/ 612299 h 4684685"/>
              <a:gd name="connsiteX1" fmla="*/ 8407400 w 9144000"/>
              <a:gd name="connsiteY1" fmla="*/ 615605 h 4684685"/>
              <a:gd name="connsiteX2" fmla="*/ 9140205 w 9144000"/>
              <a:gd name="connsiteY2" fmla="*/ 0 h 4684685"/>
              <a:gd name="connsiteX3" fmla="*/ 9144000 w 9144000"/>
              <a:gd name="connsiteY3" fmla="*/ 4684685 h 4684685"/>
              <a:gd name="connsiteX4" fmla="*/ 0 w 9144000"/>
              <a:gd name="connsiteY4" fmla="*/ 4684685 h 4684685"/>
              <a:gd name="connsiteX5" fmla="*/ 0 w 9144000"/>
              <a:gd name="connsiteY5" fmla="*/ 612299 h 4684685"/>
              <a:gd name="connsiteX0" fmla="*/ 0 w 9144000"/>
              <a:gd name="connsiteY0" fmla="*/ 612299 h 4684685"/>
              <a:gd name="connsiteX1" fmla="*/ 8407400 w 9144000"/>
              <a:gd name="connsiteY1" fmla="*/ 615605 h 4684685"/>
              <a:gd name="connsiteX2" fmla="*/ 9140205 w 9144000"/>
              <a:gd name="connsiteY2" fmla="*/ 0 h 4684685"/>
              <a:gd name="connsiteX3" fmla="*/ 9144000 w 9144000"/>
              <a:gd name="connsiteY3" fmla="*/ 4684685 h 4684685"/>
              <a:gd name="connsiteX4" fmla="*/ 0 w 9144000"/>
              <a:gd name="connsiteY4" fmla="*/ 4684685 h 4684685"/>
              <a:gd name="connsiteX5" fmla="*/ 0 w 9144000"/>
              <a:gd name="connsiteY5" fmla="*/ 612299 h 4684685"/>
              <a:gd name="connsiteX0" fmla="*/ 0 w 9144000"/>
              <a:gd name="connsiteY0" fmla="*/ 612299 h 4684685"/>
              <a:gd name="connsiteX1" fmla="*/ 8407400 w 9144000"/>
              <a:gd name="connsiteY1" fmla="*/ 615605 h 4684685"/>
              <a:gd name="connsiteX2" fmla="*/ 9140205 w 9144000"/>
              <a:gd name="connsiteY2" fmla="*/ 0 h 4684685"/>
              <a:gd name="connsiteX3" fmla="*/ 9144000 w 9144000"/>
              <a:gd name="connsiteY3" fmla="*/ 4684685 h 4684685"/>
              <a:gd name="connsiteX4" fmla="*/ 0 w 9144000"/>
              <a:gd name="connsiteY4" fmla="*/ 4684685 h 4684685"/>
              <a:gd name="connsiteX5" fmla="*/ 0 w 9144000"/>
              <a:gd name="connsiteY5" fmla="*/ 612299 h 4684685"/>
              <a:gd name="connsiteX0" fmla="*/ 0 w 9144000"/>
              <a:gd name="connsiteY0" fmla="*/ 612299 h 4684685"/>
              <a:gd name="connsiteX1" fmla="*/ 8407400 w 9144000"/>
              <a:gd name="connsiteY1" fmla="*/ 615605 h 4684685"/>
              <a:gd name="connsiteX2" fmla="*/ 9140205 w 9144000"/>
              <a:gd name="connsiteY2" fmla="*/ 0 h 4684685"/>
              <a:gd name="connsiteX3" fmla="*/ 9144000 w 9144000"/>
              <a:gd name="connsiteY3" fmla="*/ 4684685 h 4684685"/>
              <a:gd name="connsiteX4" fmla="*/ 0 w 9144000"/>
              <a:gd name="connsiteY4" fmla="*/ 4684685 h 4684685"/>
              <a:gd name="connsiteX5" fmla="*/ 0 w 9144000"/>
              <a:gd name="connsiteY5" fmla="*/ 612299 h 4684685"/>
              <a:gd name="connsiteX0" fmla="*/ 0 w 9144000"/>
              <a:gd name="connsiteY0" fmla="*/ 612303 h 4684689"/>
              <a:gd name="connsiteX1" fmla="*/ 8407400 w 9144000"/>
              <a:gd name="connsiteY1" fmla="*/ 615609 h 4684689"/>
              <a:gd name="connsiteX2" fmla="*/ 9140205 w 9144000"/>
              <a:gd name="connsiteY2" fmla="*/ 4 h 4684689"/>
              <a:gd name="connsiteX3" fmla="*/ 9144000 w 9144000"/>
              <a:gd name="connsiteY3" fmla="*/ 4684689 h 4684689"/>
              <a:gd name="connsiteX4" fmla="*/ 0 w 9144000"/>
              <a:gd name="connsiteY4" fmla="*/ 4684689 h 4684689"/>
              <a:gd name="connsiteX5" fmla="*/ 0 w 9144000"/>
              <a:gd name="connsiteY5" fmla="*/ 612303 h 4684689"/>
              <a:gd name="connsiteX0" fmla="*/ 0 w 9144000"/>
              <a:gd name="connsiteY0" fmla="*/ 612303 h 4684689"/>
              <a:gd name="connsiteX1" fmla="*/ 8407400 w 9144000"/>
              <a:gd name="connsiteY1" fmla="*/ 615609 h 4684689"/>
              <a:gd name="connsiteX2" fmla="*/ 9140205 w 9144000"/>
              <a:gd name="connsiteY2" fmla="*/ 4 h 4684689"/>
              <a:gd name="connsiteX3" fmla="*/ 9144000 w 9144000"/>
              <a:gd name="connsiteY3" fmla="*/ 4684689 h 4684689"/>
              <a:gd name="connsiteX4" fmla="*/ 0 w 9144000"/>
              <a:gd name="connsiteY4" fmla="*/ 4684689 h 4684689"/>
              <a:gd name="connsiteX5" fmla="*/ 0 w 9144000"/>
              <a:gd name="connsiteY5" fmla="*/ 612303 h 4684689"/>
              <a:gd name="connsiteX0" fmla="*/ 0 w 9144000"/>
              <a:gd name="connsiteY0" fmla="*/ 609129 h 4681515"/>
              <a:gd name="connsiteX1" fmla="*/ 8407400 w 9144000"/>
              <a:gd name="connsiteY1" fmla="*/ 612435 h 4681515"/>
              <a:gd name="connsiteX2" fmla="*/ 9143380 w 9144000"/>
              <a:gd name="connsiteY2" fmla="*/ 5 h 4681515"/>
              <a:gd name="connsiteX3" fmla="*/ 9144000 w 9144000"/>
              <a:gd name="connsiteY3" fmla="*/ 4681515 h 4681515"/>
              <a:gd name="connsiteX4" fmla="*/ 0 w 9144000"/>
              <a:gd name="connsiteY4" fmla="*/ 4681515 h 4681515"/>
              <a:gd name="connsiteX5" fmla="*/ 0 w 9144000"/>
              <a:gd name="connsiteY5" fmla="*/ 609129 h 4681515"/>
              <a:gd name="connsiteX0" fmla="*/ 0 w 9144000"/>
              <a:gd name="connsiteY0" fmla="*/ 901554 h 4973940"/>
              <a:gd name="connsiteX1" fmla="*/ 8407400 w 9144000"/>
              <a:gd name="connsiteY1" fmla="*/ 904860 h 4973940"/>
              <a:gd name="connsiteX2" fmla="*/ 9140006 w 9144000"/>
              <a:gd name="connsiteY2" fmla="*/ 2 h 4973940"/>
              <a:gd name="connsiteX3" fmla="*/ 9144000 w 9144000"/>
              <a:gd name="connsiteY3" fmla="*/ 4973940 h 4973940"/>
              <a:gd name="connsiteX4" fmla="*/ 0 w 9144000"/>
              <a:gd name="connsiteY4" fmla="*/ 4973940 h 4973940"/>
              <a:gd name="connsiteX5" fmla="*/ 0 w 9144000"/>
              <a:gd name="connsiteY5" fmla="*/ 901554 h 4973940"/>
              <a:gd name="connsiteX0" fmla="*/ 0 w 9144000"/>
              <a:gd name="connsiteY0" fmla="*/ 901554 h 4973940"/>
              <a:gd name="connsiteX1" fmla="*/ 8407400 w 9144000"/>
              <a:gd name="connsiteY1" fmla="*/ 904860 h 4973940"/>
              <a:gd name="connsiteX2" fmla="*/ 9140006 w 9144000"/>
              <a:gd name="connsiteY2" fmla="*/ 2 h 4973940"/>
              <a:gd name="connsiteX3" fmla="*/ 9144000 w 9144000"/>
              <a:gd name="connsiteY3" fmla="*/ 4973940 h 4973940"/>
              <a:gd name="connsiteX4" fmla="*/ 0 w 9144000"/>
              <a:gd name="connsiteY4" fmla="*/ 4973940 h 4973940"/>
              <a:gd name="connsiteX5" fmla="*/ 0 w 9144000"/>
              <a:gd name="connsiteY5" fmla="*/ 901554 h 497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973940">
                <a:moveTo>
                  <a:pt x="0" y="901554"/>
                </a:moveTo>
                <a:lnTo>
                  <a:pt x="8407400" y="904860"/>
                </a:lnTo>
                <a:cubicBezTo>
                  <a:pt x="9048608" y="852293"/>
                  <a:pt x="9145901" y="-1834"/>
                  <a:pt x="9140006" y="2"/>
                </a:cubicBezTo>
                <a:cubicBezTo>
                  <a:pt x="9140213" y="1560505"/>
                  <a:pt x="9143793" y="3413437"/>
                  <a:pt x="9144000" y="4973940"/>
                </a:cubicBezTo>
                <a:lnTo>
                  <a:pt x="0" y="4973940"/>
                </a:lnTo>
                <a:lnTo>
                  <a:pt x="0" y="901554"/>
                </a:lnTo>
                <a:close/>
              </a:path>
            </a:pathLst>
          </a:custGeom>
        </p:spPr>
        <p:txBody>
          <a:bodyPr/>
          <a:lstStyle/>
          <a:p>
            <a:r>
              <a:rPr lang="en-US" noProof="0"/>
              <a:t>Picture</a:t>
            </a:r>
          </a:p>
        </p:txBody>
      </p:sp>
      <p:sp>
        <p:nvSpPr>
          <p:cNvPr id="2" name="Title 1"/>
          <p:cNvSpPr>
            <a:spLocks noGrp="1"/>
          </p:cNvSpPr>
          <p:nvPr>
            <p:ph type="ctrTitle" hasCustomPrompt="1"/>
          </p:nvPr>
        </p:nvSpPr>
        <p:spPr>
          <a:xfrm>
            <a:off x="6102351" y="596162"/>
            <a:ext cx="5254797" cy="974020"/>
          </a:xfrm>
          <a:prstGeom prst="rect">
            <a:avLst/>
          </a:prstGeom>
        </p:spPr>
        <p:txBody>
          <a:bodyPr lIns="0" tIns="0" rIns="0" bIns="0" anchor="t">
            <a:noAutofit/>
          </a:bodyPr>
          <a:lstStyle>
            <a:lvl1pPr algn="l">
              <a:lnSpc>
                <a:spcPct val="100000"/>
              </a:lnSpc>
              <a:defRPr sz="2933" baseline="0">
                <a:solidFill>
                  <a:schemeClr val="accent1"/>
                </a:solidFill>
              </a:defRPr>
            </a:lvl1pPr>
          </a:lstStyle>
          <a:p>
            <a:r>
              <a:rPr lang="en-US" noProof="0"/>
              <a:t>Headline 1 is Arial Regular 22/Simple pt.</a:t>
            </a:r>
          </a:p>
        </p:txBody>
      </p:sp>
      <p:sp>
        <p:nvSpPr>
          <p:cNvPr id="12" name="Date Placeholder 3"/>
          <p:cNvSpPr>
            <a:spLocks noGrp="1"/>
          </p:cNvSpPr>
          <p:nvPr>
            <p:ph type="dt" sz="half" idx="10"/>
          </p:nvPr>
        </p:nvSpPr>
        <p:spPr>
          <a:xfrm>
            <a:off x="419100" y="2161898"/>
            <a:ext cx="2743200" cy="365125"/>
          </a:xfrm>
          <a:prstGeom prst="rect">
            <a:avLst/>
          </a:prstGeom>
        </p:spPr>
        <p:txBody>
          <a:bodyPr lIns="0" tIns="0" rIns="0" bIns="0"/>
          <a:lstStyle>
            <a:lvl1pPr>
              <a:defRPr sz="1467">
                <a:solidFill>
                  <a:schemeClr val="accent1"/>
                </a:solidFill>
              </a:defRPr>
            </a:lvl1pPr>
          </a:lstStyle>
          <a:p>
            <a:fld id="{935D61BD-DD94-8A41-A453-FD8B8B26332F}" type="datetime3">
              <a:rPr lang="en-US" noProof="0" smtClean="0"/>
              <a:t>29 May 2024</a:t>
            </a:fld>
            <a:endParaRPr lang="en-US" noProof="0"/>
          </a:p>
        </p:txBody>
      </p:sp>
      <p:sp>
        <p:nvSpPr>
          <p:cNvPr id="6" name="Marcador de texto 5"/>
          <p:cNvSpPr>
            <a:spLocks noGrp="1"/>
          </p:cNvSpPr>
          <p:nvPr>
            <p:ph type="body" sz="quarter" idx="12" hasCustomPrompt="1"/>
          </p:nvPr>
        </p:nvSpPr>
        <p:spPr>
          <a:xfrm>
            <a:off x="6102351" y="1883833"/>
            <a:ext cx="4885267" cy="794712"/>
          </a:xfrm>
          <a:prstGeom prst="rect">
            <a:avLst/>
          </a:prstGeom>
        </p:spPr>
        <p:txBody>
          <a:bodyPr lIns="0" tIns="0" rIns="0" bIns="0">
            <a:noAutofit/>
          </a:bodyPr>
          <a:lstStyle>
            <a:lvl1pPr marL="0" indent="0">
              <a:lnSpc>
                <a:spcPct val="100000"/>
              </a:lnSpc>
              <a:spcBef>
                <a:spcPts val="0"/>
              </a:spcBef>
              <a:buNone/>
              <a:defRPr sz="2000"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a:t>Subhead 1 is Arial Regular 15/Simple pt.</a:t>
            </a:r>
          </a:p>
        </p:txBody>
      </p:sp>
      <p:pic>
        <p:nvPicPr>
          <p:cNvPr id="10" name="Imagen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09278"/>
            <a:ext cx="2875200" cy="1259575"/>
          </a:xfrm>
          <a:prstGeom prst="rect">
            <a:avLst/>
          </a:prstGeom>
        </p:spPr>
      </p:pic>
    </p:spTree>
    <p:extLst>
      <p:ext uri="{BB962C8B-B14F-4D97-AF65-F5344CB8AC3E}">
        <p14:creationId xmlns:p14="http://schemas.microsoft.com/office/powerpoint/2010/main" val="96031670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exto">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7F6F9D-641F-4F3E-B189-6D48E2F78FB5}"/>
              </a:ext>
            </a:extLst>
          </p:cNvPr>
          <p:cNvPicPr>
            <a:picLocks noChangeAspect="1"/>
          </p:cNvPicPr>
          <p:nvPr userDrawn="1"/>
        </p:nvPicPr>
        <p:blipFill>
          <a:blip r:embed="rId2"/>
          <a:stretch>
            <a:fillRect/>
          </a:stretch>
        </p:blipFill>
        <p:spPr>
          <a:xfrm>
            <a:off x="0" y="5595934"/>
            <a:ext cx="2079437" cy="1262068"/>
          </a:xfrm>
          <a:prstGeom prst="rect">
            <a:avLst/>
          </a:prstGeom>
        </p:spPr>
      </p:pic>
      <p:sp>
        <p:nvSpPr>
          <p:cNvPr id="8" name="Footer Placeholder 4">
            <a:extLst>
              <a:ext uri="{FF2B5EF4-FFF2-40B4-BE49-F238E27FC236}">
                <a16:creationId xmlns:a16="http://schemas.microsoft.com/office/drawing/2014/main" id="{3B997CCB-0A84-E13E-6080-C00F8964CBD6}"/>
              </a:ext>
            </a:extLst>
          </p:cNvPr>
          <p:cNvSpPr>
            <a:spLocks noGrp="1"/>
          </p:cNvSpPr>
          <p:nvPr>
            <p:ph type="ftr" sz="quarter" idx="11"/>
          </p:nvPr>
        </p:nvSpPr>
        <p:spPr>
          <a:xfrm>
            <a:off x="676277" y="6210302"/>
            <a:ext cx="10077449" cy="504825"/>
          </a:xfrm>
          <a:prstGeom prst="rect">
            <a:avLst/>
          </a:prstGeom>
        </p:spPr>
        <p:txBody>
          <a:bodyPr vert="horz" lIns="91440" tIns="45720" rIns="91440" bIns="45720" rtlCol="0" anchor="ctr"/>
          <a:lstStyle>
            <a:defPPr>
              <a:defRPr lang="es-ES_tradnl"/>
            </a:defPPr>
            <a:lvl1pPr marL="0" algn="ctr" defTabSz="1219140" rtl="0" eaLnBrk="1" latinLnBrk="0" hangingPunct="1">
              <a:defRPr sz="1200" kern="1200">
                <a:solidFill>
                  <a:schemeClr val="tx1">
                    <a:tint val="75000"/>
                  </a:schemeClr>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r>
              <a:rPr lang="en-US"/>
              <a:t>Deck title</a:t>
            </a:r>
            <a:endParaRPr lang="en-US" noProof="0"/>
          </a:p>
        </p:txBody>
      </p:sp>
      <p:sp>
        <p:nvSpPr>
          <p:cNvPr id="9" name="Título 1">
            <a:extLst>
              <a:ext uri="{FF2B5EF4-FFF2-40B4-BE49-F238E27FC236}">
                <a16:creationId xmlns:a16="http://schemas.microsoft.com/office/drawing/2014/main" id="{86591B2D-6CCB-0CE1-F55E-37DDD1CDF2CB}"/>
              </a:ext>
            </a:extLst>
          </p:cNvPr>
          <p:cNvSpPr>
            <a:spLocks noGrp="1"/>
          </p:cNvSpPr>
          <p:nvPr>
            <p:ph type="title" hasCustomPrompt="1"/>
          </p:nvPr>
        </p:nvSpPr>
        <p:spPr>
          <a:xfrm>
            <a:off x="411649" y="178089"/>
            <a:ext cx="11402089" cy="760793"/>
          </a:xfrm>
          <a:prstGeom prst="rect">
            <a:avLst/>
          </a:prstGeom>
        </p:spPr>
        <p:txBody>
          <a:bodyPr lIns="0" tIns="0" rIns="0" bIns="0" anchor="ctr"/>
          <a:lstStyle>
            <a:lvl1pPr marL="0" marR="0" indent="0" algn="l" defTabSz="914309" rtl="0" eaLnBrk="1" fontAlgn="auto" latinLnBrk="0" hangingPunct="1">
              <a:lnSpc>
                <a:spcPct val="100000"/>
              </a:lnSpc>
              <a:spcBef>
                <a:spcPct val="0"/>
              </a:spcBef>
              <a:spcAft>
                <a:spcPts val="0"/>
              </a:spcAft>
              <a:buClrTx/>
              <a:buSzTx/>
              <a:buFontTx/>
              <a:buNone/>
              <a:tabLst/>
              <a:defRPr lang="en-US" sz="2068" b="1" kern="1200" noProof="0" dirty="0">
                <a:solidFill>
                  <a:schemeClr val="accent1"/>
                </a:solidFill>
                <a:latin typeface="+mj-lt"/>
                <a:ea typeface="+mj-ea"/>
                <a:cs typeface="+mj-cs"/>
              </a:defRPr>
            </a:lvl1pPr>
          </a:lstStyle>
          <a:p>
            <a:r>
              <a:rPr lang="en-US" noProof="0"/>
              <a:t>Slide title is Arial Regular 22/Simple pt.</a:t>
            </a:r>
          </a:p>
        </p:txBody>
      </p:sp>
      <p:sp>
        <p:nvSpPr>
          <p:cNvPr id="10" name="Marcador de texto 3">
            <a:extLst>
              <a:ext uri="{FF2B5EF4-FFF2-40B4-BE49-F238E27FC236}">
                <a16:creationId xmlns:a16="http://schemas.microsoft.com/office/drawing/2014/main" id="{ED675BE0-AA6A-3B9D-98D7-7BE19043794E}"/>
              </a:ext>
            </a:extLst>
          </p:cNvPr>
          <p:cNvSpPr>
            <a:spLocks noGrp="1"/>
          </p:cNvSpPr>
          <p:nvPr>
            <p:ph type="body" sz="quarter" idx="14" hasCustomPrompt="1"/>
          </p:nvPr>
        </p:nvSpPr>
        <p:spPr>
          <a:xfrm>
            <a:off x="411649" y="1693333"/>
            <a:ext cx="11372849" cy="4301067"/>
          </a:xfrm>
          <a:prstGeom prst="rect">
            <a:avLst/>
          </a:prstGeom>
        </p:spPr>
        <p:txBody>
          <a:bodyPr lIns="0" tIns="0" rIns="0" bIns="0"/>
          <a:lstStyle>
            <a:lvl1pPr marL="0" indent="0">
              <a:lnSpc>
                <a:spcPct val="100000"/>
              </a:lnSpc>
              <a:buNone/>
              <a:defRPr sz="1401">
                <a:solidFill>
                  <a:schemeClr val="accent1"/>
                </a:solidFill>
              </a:defRPr>
            </a:lvl1pPr>
            <a:lvl2pPr marL="457154" indent="0">
              <a:lnSpc>
                <a:spcPct val="100000"/>
              </a:lnSpc>
              <a:buNone/>
              <a:defRPr sz="1401">
                <a:solidFill>
                  <a:schemeClr val="accent1"/>
                </a:solidFill>
              </a:defRPr>
            </a:lvl2pPr>
            <a:lvl3pPr marL="914309" indent="0">
              <a:lnSpc>
                <a:spcPct val="100000"/>
              </a:lnSpc>
              <a:buNone/>
              <a:defRPr sz="1401">
                <a:solidFill>
                  <a:schemeClr val="accent1"/>
                </a:solidFill>
              </a:defRPr>
            </a:lvl3pPr>
            <a:lvl4pPr marL="1371464" indent="0">
              <a:lnSpc>
                <a:spcPct val="100000"/>
              </a:lnSpc>
              <a:buNone/>
              <a:defRPr sz="1401">
                <a:solidFill>
                  <a:schemeClr val="accent1"/>
                </a:solidFill>
              </a:defRPr>
            </a:lvl4pPr>
            <a:lvl5pPr marL="1828618" indent="0">
              <a:lnSpc>
                <a:spcPct val="100000"/>
              </a:lnSpc>
              <a:buNone/>
              <a:defRPr sz="1401">
                <a:solidFill>
                  <a:schemeClr val="accent1"/>
                </a:solidFill>
              </a:defRPr>
            </a:lvl5pPr>
            <a:lvl6pPr marL="2285771" indent="0">
              <a:lnSpc>
                <a:spcPct val="100000"/>
              </a:lnSpc>
              <a:buNone/>
              <a:defRPr sz="1401">
                <a:solidFill>
                  <a:schemeClr val="accent1"/>
                </a:solidFill>
              </a:defRPr>
            </a:lvl6pPr>
            <a:lvl7pPr marL="2742926" indent="0">
              <a:lnSpc>
                <a:spcPct val="100000"/>
              </a:lnSpc>
              <a:buNone/>
              <a:defRPr sz="1401">
                <a:solidFill>
                  <a:schemeClr val="accent1"/>
                </a:solidFill>
              </a:defRPr>
            </a:lvl7pPr>
            <a:lvl8pPr marL="3200080" indent="0">
              <a:lnSpc>
                <a:spcPct val="100000"/>
              </a:lnSpc>
              <a:buNone/>
              <a:defRPr sz="1401">
                <a:solidFill>
                  <a:schemeClr val="accent1"/>
                </a:solidFill>
              </a:defRPr>
            </a:lvl8pPr>
            <a:lvl9pPr marL="3657234" indent="0">
              <a:lnSpc>
                <a:spcPct val="100000"/>
              </a:lnSpc>
              <a:buNone/>
              <a:defRPr sz="1401">
                <a:solidFill>
                  <a:schemeClr val="accent1"/>
                </a:solidFill>
              </a:defRPr>
            </a:lvl9pPr>
          </a:lstStyle>
          <a:p>
            <a:pPr lvl="0"/>
            <a:r>
              <a:rPr lang="en-US" noProof="0"/>
              <a:t>Body copy is Arial Regular 14/Simple pt.</a:t>
            </a:r>
          </a:p>
        </p:txBody>
      </p:sp>
      <p:cxnSp>
        <p:nvCxnSpPr>
          <p:cNvPr id="11" name="Conector recto 10">
            <a:extLst>
              <a:ext uri="{FF2B5EF4-FFF2-40B4-BE49-F238E27FC236}">
                <a16:creationId xmlns:a16="http://schemas.microsoft.com/office/drawing/2014/main" id="{DD92853B-47F0-D2AB-2E43-E936312B5337}"/>
              </a:ext>
            </a:extLst>
          </p:cNvPr>
          <p:cNvCxnSpPr>
            <a:cxnSpLocks/>
          </p:cNvCxnSpPr>
          <p:nvPr userDrawn="1"/>
        </p:nvCxnSpPr>
        <p:spPr>
          <a:xfrm>
            <a:off x="440762" y="1118304"/>
            <a:ext cx="1138939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5184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536502" y="597551"/>
            <a:ext cx="5573045" cy="514738"/>
          </a:xfrm>
        </p:spPr>
        <p:txBody>
          <a:bodyPr wrap="square">
            <a:spAutoFit/>
          </a:bodyPr>
          <a:lstStyle>
            <a:lvl1pPr algn="l">
              <a:defRPr sz="2400" b="0" i="0">
                <a:solidFill>
                  <a:srgbClr val="4E124D"/>
                </a:solidFill>
                <a:latin typeface="Arial"/>
                <a:cs typeface="Arial"/>
              </a:defRPr>
            </a:lvl1pPr>
          </a:lstStyle>
          <a:p>
            <a:r>
              <a:rPr lang="es-ES_tradnl" err="1"/>
              <a:t>Title</a:t>
            </a:r>
            <a:r>
              <a:rPr lang="es-ES_tradnl"/>
              <a:t> </a:t>
            </a:r>
            <a:r>
              <a:rPr lang="es-ES_tradnl" err="1"/>
              <a:t>to</a:t>
            </a:r>
            <a:r>
              <a:rPr lang="es-ES_tradnl"/>
              <a:t> </a:t>
            </a:r>
            <a:r>
              <a:rPr lang="es-ES_tradnl" err="1"/>
              <a:t>go</a:t>
            </a:r>
            <a:r>
              <a:rPr lang="es-ES_tradnl"/>
              <a:t> </a:t>
            </a:r>
            <a:r>
              <a:rPr lang="es-ES_tradnl" err="1"/>
              <a:t>here</a:t>
            </a:r>
            <a:endParaRPr lang="es-ES"/>
          </a:p>
        </p:txBody>
      </p:sp>
      <p:pic>
        <p:nvPicPr>
          <p:cNvPr id="4" name="Imagen 3" descr="Sol brillando en el agua&#10;&#10;Descripción generada automáticamente">
            <a:extLst>
              <a:ext uri="{FF2B5EF4-FFF2-40B4-BE49-F238E27FC236}">
                <a16:creationId xmlns:a16="http://schemas.microsoft.com/office/drawing/2014/main" id="{D675D894-458E-45EF-4120-27F793079AB7}"/>
              </a:ext>
            </a:extLst>
          </p:cNvPr>
          <p:cNvPicPr>
            <a:picLocks noChangeAspect="1"/>
          </p:cNvPicPr>
          <p:nvPr userDrawn="1"/>
        </p:nvPicPr>
        <p:blipFill rotWithShape="1">
          <a:blip r:embed="rId2"/>
          <a:stretch/>
        </p:blipFill>
        <p:spPr>
          <a:xfrm>
            <a:off x="6184901" y="546750"/>
            <a:ext cx="4562856" cy="4648200"/>
          </a:xfrm>
          <a:prstGeom prst="rect">
            <a:avLst/>
          </a:prstGeom>
        </p:spPr>
      </p:pic>
      <p:sp>
        <p:nvSpPr>
          <p:cNvPr id="13" name="Marcador de pie de página 12">
            <a:extLst>
              <a:ext uri="{FF2B5EF4-FFF2-40B4-BE49-F238E27FC236}">
                <a16:creationId xmlns:a16="http://schemas.microsoft.com/office/drawing/2014/main" id="{81A44637-AD36-DD2A-1382-E1649788D489}"/>
              </a:ext>
            </a:extLst>
          </p:cNvPr>
          <p:cNvSpPr>
            <a:spLocks noGrp="1"/>
          </p:cNvSpPr>
          <p:nvPr>
            <p:ph type="ftr" sz="quarter" idx="11"/>
          </p:nvPr>
        </p:nvSpPr>
        <p:spPr>
          <a:xfrm>
            <a:off x="527049" y="6068483"/>
            <a:ext cx="5657852" cy="236915"/>
          </a:xfrm>
        </p:spPr>
        <p:txBody>
          <a:bodyPr/>
          <a:lstStyle/>
          <a:p>
            <a:endParaRPr lang="es-ES"/>
          </a:p>
        </p:txBody>
      </p:sp>
    </p:spTree>
    <p:extLst>
      <p:ext uri="{BB962C8B-B14F-4D97-AF65-F5344CB8AC3E}">
        <p14:creationId xmlns:p14="http://schemas.microsoft.com/office/powerpoint/2010/main" val="8044955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o">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7F6F9D-641F-4F3E-B189-6D48E2F78FB5}"/>
              </a:ext>
            </a:extLst>
          </p:cNvPr>
          <p:cNvPicPr>
            <a:picLocks noChangeAspect="1"/>
          </p:cNvPicPr>
          <p:nvPr userDrawn="1"/>
        </p:nvPicPr>
        <p:blipFill>
          <a:blip r:embed="rId2"/>
          <a:stretch>
            <a:fillRect/>
          </a:stretch>
        </p:blipFill>
        <p:spPr>
          <a:xfrm>
            <a:off x="0" y="5595934"/>
            <a:ext cx="2079437" cy="1262068"/>
          </a:xfrm>
          <a:prstGeom prst="rect">
            <a:avLst/>
          </a:prstGeom>
        </p:spPr>
      </p:pic>
      <p:sp>
        <p:nvSpPr>
          <p:cNvPr id="10" name="Marcador de texto 3">
            <a:extLst>
              <a:ext uri="{FF2B5EF4-FFF2-40B4-BE49-F238E27FC236}">
                <a16:creationId xmlns:a16="http://schemas.microsoft.com/office/drawing/2014/main" id="{ED675BE0-AA6A-3B9D-98D7-7BE19043794E}"/>
              </a:ext>
            </a:extLst>
          </p:cNvPr>
          <p:cNvSpPr>
            <a:spLocks noGrp="1"/>
          </p:cNvSpPr>
          <p:nvPr>
            <p:ph type="body" sz="quarter" idx="14" hasCustomPrompt="1"/>
          </p:nvPr>
        </p:nvSpPr>
        <p:spPr>
          <a:xfrm>
            <a:off x="411649" y="1533527"/>
            <a:ext cx="11372849" cy="4460872"/>
          </a:xfrm>
          <a:prstGeom prst="rect">
            <a:avLst/>
          </a:prstGeom>
        </p:spPr>
        <p:txBody>
          <a:bodyPr lIns="0" tIns="0" rIns="0" bIns="0"/>
          <a:lstStyle>
            <a:lvl1pPr marL="0" indent="0">
              <a:lnSpc>
                <a:spcPct val="100000"/>
              </a:lnSpc>
              <a:buNone/>
              <a:defRPr sz="1401">
                <a:solidFill>
                  <a:schemeClr val="accent1"/>
                </a:solidFill>
              </a:defRPr>
            </a:lvl1pPr>
            <a:lvl2pPr marL="457154" indent="0">
              <a:lnSpc>
                <a:spcPct val="100000"/>
              </a:lnSpc>
              <a:buNone/>
              <a:defRPr sz="1401">
                <a:solidFill>
                  <a:schemeClr val="accent1"/>
                </a:solidFill>
              </a:defRPr>
            </a:lvl2pPr>
            <a:lvl3pPr marL="914309" indent="0">
              <a:lnSpc>
                <a:spcPct val="100000"/>
              </a:lnSpc>
              <a:buNone/>
              <a:defRPr sz="1401">
                <a:solidFill>
                  <a:schemeClr val="accent1"/>
                </a:solidFill>
              </a:defRPr>
            </a:lvl3pPr>
            <a:lvl4pPr marL="1371464" indent="0">
              <a:lnSpc>
                <a:spcPct val="100000"/>
              </a:lnSpc>
              <a:buNone/>
              <a:defRPr sz="1401">
                <a:solidFill>
                  <a:schemeClr val="accent1"/>
                </a:solidFill>
              </a:defRPr>
            </a:lvl4pPr>
            <a:lvl5pPr marL="1828618" indent="0">
              <a:lnSpc>
                <a:spcPct val="100000"/>
              </a:lnSpc>
              <a:buNone/>
              <a:defRPr sz="1401">
                <a:solidFill>
                  <a:schemeClr val="accent1"/>
                </a:solidFill>
              </a:defRPr>
            </a:lvl5pPr>
            <a:lvl6pPr marL="2285771" indent="0">
              <a:lnSpc>
                <a:spcPct val="100000"/>
              </a:lnSpc>
              <a:buNone/>
              <a:defRPr sz="1401">
                <a:solidFill>
                  <a:schemeClr val="accent1"/>
                </a:solidFill>
              </a:defRPr>
            </a:lvl6pPr>
            <a:lvl7pPr marL="2742926" indent="0">
              <a:lnSpc>
                <a:spcPct val="100000"/>
              </a:lnSpc>
              <a:buNone/>
              <a:defRPr sz="1401">
                <a:solidFill>
                  <a:schemeClr val="accent1"/>
                </a:solidFill>
              </a:defRPr>
            </a:lvl7pPr>
            <a:lvl8pPr marL="3200080" indent="0">
              <a:lnSpc>
                <a:spcPct val="100000"/>
              </a:lnSpc>
              <a:buNone/>
              <a:defRPr sz="1401">
                <a:solidFill>
                  <a:schemeClr val="accent1"/>
                </a:solidFill>
              </a:defRPr>
            </a:lvl8pPr>
            <a:lvl9pPr marL="3657234" indent="0">
              <a:lnSpc>
                <a:spcPct val="100000"/>
              </a:lnSpc>
              <a:buNone/>
              <a:defRPr sz="1401">
                <a:solidFill>
                  <a:schemeClr val="accent1"/>
                </a:solidFill>
              </a:defRPr>
            </a:lvl9pPr>
          </a:lstStyle>
          <a:p>
            <a:pPr lvl="0"/>
            <a:r>
              <a:rPr lang="en-US" noProof="0"/>
              <a:t>Body copy is Arial Regular 14/Simple pt.</a:t>
            </a:r>
          </a:p>
        </p:txBody>
      </p:sp>
      <p:cxnSp>
        <p:nvCxnSpPr>
          <p:cNvPr id="11" name="Conector recto 10">
            <a:extLst>
              <a:ext uri="{FF2B5EF4-FFF2-40B4-BE49-F238E27FC236}">
                <a16:creationId xmlns:a16="http://schemas.microsoft.com/office/drawing/2014/main" id="{DD92853B-47F0-D2AB-2E43-E936312B5337}"/>
              </a:ext>
            </a:extLst>
          </p:cNvPr>
          <p:cNvCxnSpPr>
            <a:cxnSpLocks/>
          </p:cNvCxnSpPr>
          <p:nvPr userDrawn="1"/>
        </p:nvCxnSpPr>
        <p:spPr>
          <a:xfrm>
            <a:off x="440762" y="1108365"/>
            <a:ext cx="1138939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ítulo 1">
            <a:extLst>
              <a:ext uri="{FF2B5EF4-FFF2-40B4-BE49-F238E27FC236}">
                <a16:creationId xmlns:a16="http://schemas.microsoft.com/office/drawing/2014/main" id="{FFF377FC-D69D-CD65-F4CB-8FCD5D9EF5EB}"/>
              </a:ext>
            </a:extLst>
          </p:cNvPr>
          <p:cNvSpPr>
            <a:spLocks noGrp="1"/>
          </p:cNvSpPr>
          <p:nvPr>
            <p:ph type="title" hasCustomPrompt="1"/>
          </p:nvPr>
        </p:nvSpPr>
        <p:spPr>
          <a:xfrm>
            <a:off x="394957" y="176124"/>
            <a:ext cx="11402089" cy="760793"/>
          </a:xfrm>
          <a:prstGeom prst="rect">
            <a:avLst/>
          </a:prstGeom>
        </p:spPr>
        <p:txBody>
          <a:bodyPr lIns="0" tIns="0" rIns="0" bIns="0" anchor="ctr"/>
          <a:lstStyle>
            <a:lvl1pPr marL="0" marR="0" indent="0" algn="l" defTabSz="914309" rtl="0" eaLnBrk="1" fontAlgn="auto" latinLnBrk="0" hangingPunct="1">
              <a:lnSpc>
                <a:spcPct val="100000"/>
              </a:lnSpc>
              <a:spcBef>
                <a:spcPct val="0"/>
              </a:spcBef>
              <a:spcAft>
                <a:spcPts val="0"/>
              </a:spcAft>
              <a:buClrTx/>
              <a:buSzTx/>
              <a:buFontTx/>
              <a:buNone/>
              <a:tabLst/>
              <a:defRPr lang="en-US" sz="2068" b="1" kern="1200" noProof="0" dirty="0">
                <a:solidFill>
                  <a:schemeClr val="accent1"/>
                </a:solidFill>
                <a:latin typeface="+mj-lt"/>
                <a:ea typeface="+mj-ea"/>
                <a:cs typeface="+mj-cs"/>
              </a:defRPr>
            </a:lvl1pPr>
          </a:lstStyle>
          <a:p>
            <a:r>
              <a:rPr lang="en-US" noProof="0"/>
              <a:t>Slide title is Arial Regular 22/Simple pt.</a:t>
            </a:r>
          </a:p>
        </p:txBody>
      </p:sp>
      <p:sp>
        <p:nvSpPr>
          <p:cNvPr id="4" name="Footer Placeholder 4">
            <a:extLst>
              <a:ext uri="{FF2B5EF4-FFF2-40B4-BE49-F238E27FC236}">
                <a16:creationId xmlns:a16="http://schemas.microsoft.com/office/drawing/2014/main" id="{ECA4E907-2F8A-06CE-0FA4-F2F375B2251D}"/>
              </a:ext>
            </a:extLst>
          </p:cNvPr>
          <p:cNvSpPr>
            <a:spLocks noGrp="1"/>
          </p:cNvSpPr>
          <p:nvPr>
            <p:ph type="ftr" sz="quarter" idx="11"/>
          </p:nvPr>
        </p:nvSpPr>
        <p:spPr>
          <a:xfrm>
            <a:off x="1438276" y="6353181"/>
            <a:ext cx="9315449" cy="409571"/>
          </a:xfrm>
          <a:prstGeom prst="rect">
            <a:avLst/>
          </a:prstGeom>
        </p:spPr>
        <p:txBody>
          <a:bodyPr vert="horz" lIns="91440" tIns="45720" rIns="91440" bIns="45720" rtlCol="0" anchor="ctr"/>
          <a:lstStyle>
            <a:defPPr>
              <a:defRPr lang="es-ES_tradnl"/>
            </a:defPPr>
            <a:lvl1pPr marL="0" algn="ctr" defTabSz="1219140" rtl="0" eaLnBrk="1" latinLnBrk="0" hangingPunct="1">
              <a:defRPr sz="1200" kern="1200">
                <a:solidFill>
                  <a:schemeClr val="tx1">
                    <a:tint val="75000"/>
                  </a:schemeClr>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r>
              <a:rPr lang="en-US"/>
              <a:t>Deck title</a:t>
            </a:r>
            <a:endParaRPr lang="en-US" noProof="0"/>
          </a:p>
        </p:txBody>
      </p:sp>
    </p:spTree>
    <p:extLst>
      <p:ext uri="{BB962C8B-B14F-4D97-AF65-F5344CB8AC3E}">
        <p14:creationId xmlns:p14="http://schemas.microsoft.com/office/powerpoint/2010/main" val="230051241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o tít">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7F6F9D-641F-4F3E-B189-6D48E2F78FB5}"/>
              </a:ext>
            </a:extLst>
          </p:cNvPr>
          <p:cNvPicPr>
            <a:picLocks noChangeAspect="1"/>
          </p:cNvPicPr>
          <p:nvPr userDrawn="1"/>
        </p:nvPicPr>
        <p:blipFill>
          <a:blip r:embed="rId2"/>
          <a:stretch>
            <a:fillRect/>
          </a:stretch>
        </p:blipFill>
        <p:spPr>
          <a:xfrm>
            <a:off x="0" y="5595934"/>
            <a:ext cx="2079437" cy="1262068"/>
          </a:xfrm>
          <a:prstGeom prst="rect">
            <a:avLst/>
          </a:prstGeom>
        </p:spPr>
      </p:pic>
      <p:sp>
        <p:nvSpPr>
          <p:cNvPr id="8" name="Footer Placeholder 4">
            <a:extLst>
              <a:ext uri="{FF2B5EF4-FFF2-40B4-BE49-F238E27FC236}">
                <a16:creationId xmlns:a16="http://schemas.microsoft.com/office/drawing/2014/main" id="{3B997CCB-0A84-E13E-6080-C00F8964CBD6}"/>
              </a:ext>
            </a:extLst>
          </p:cNvPr>
          <p:cNvSpPr>
            <a:spLocks noGrp="1"/>
          </p:cNvSpPr>
          <p:nvPr>
            <p:ph type="ftr" sz="quarter" idx="11"/>
          </p:nvPr>
        </p:nvSpPr>
        <p:spPr>
          <a:xfrm>
            <a:off x="1438276" y="6353181"/>
            <a:ext cx="9315449" cy="409571"/>
          </a:xfrm>
          <a:prstGeom prst="rect">
            <a:avLst/>
          </a:prstGeom>
        </p:spPr>
        <p:txBody>
          <a:bodyPr vert="horz" lIns="91440" tIns="45720" rIns="91440" bIns="45720" rtlCol="0" anchor="ctr"/>
          <a:lstStyle>
            <a:defPPr>
              <a:defRPr lang="es-ES_tradnl"/>
            </a:defPPr>
            <a:lvl1pPr marL="0" algn="ctr" defTabSz="1219140" rtl="0" eaLnBrk="1" latinLnBrk="0" hangingPunct="1">
              <a:defRPr sz="1200" kern="1200">
                <a:solidFill>
                  <a:schemeClr val="tx1">
                    <a:tint val="75000"/>
                  </a:schemeClr>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r>
              <a:rPr lang="en-US"/>
              <a:t>Deck title</a:t>
            </a:r>
            <a:endParaRPr lang="en-US" noProof="0"/>
          </a:p>
        </p:txBody>
      </p:sp>
      <p:sp>
        <p:nvSpPr>
          <p:cNvPr id="9" name="Título 1">
            <a:extLst>
              <a:ext uri="{FF2B5EF4-FFF2-40B4-BE49-F238E27FC236}">
                <a16:creationId xmlns:a16="http://schemas.microsoft.com/office/drawing/2014/main" id="{86591B2D-6CCB-0CE1-F55E-37DDD1CDF2CB}"/>
              </a:ext>
            </a:extLst>
          </p:cNvPr>
          <p:cNvSpPr>
            <a:spLocks noGrp="1"/>
          </p:cNvSpPr>
          <p:nvPr>
            <p:ph type="title" hasCustomPrompt="1"/>
          </p:nvPr>
        </p:nvSpPr>
        <p:spPr>
          <a:xfrm>
            <a:off x="394957" y="176124"/>
            <a:ext cx="11402089" cy="760793"/>
          </a:xfrm>
          <a:prstGeom prst="rect">
            <a:avLst/>
          </a:prstGeom>
        </p:spPr>
        <p:txBody>
          <a:bodyPr lIns="0" tIns="0" rIns="0" bIns="0" anchor="ctr"/>
          <a:lstStyle>
            <a:lvl1pPr marL="0" marR="0" indent="0" algn="l" defTabSz="914309" rtl="0" eaLnBrk="1" fontAlgn="auto" latinLnBrk="0" hangingPunct="1">
              <a:lnSpc>
                <a:spcPct val="100000"/>
              </a:lnSpc>
              <a:spcBef>
                <a:spcPct val="0"/>
              </a:spcBef>
              <a:spcAft>
                <a:spcPts val="0"/>
              </a:spcAft>
              <a:buClrTx/>
              <a:buSzTx/>
              <a:buFontTx/>
              <a:buNone/>
              <a:tabLst/>
              <a:defRPr lang="en-US" sz="2068" b="1" kern="1200" noProof="0" dirty="0">
                <a:solidFill>
                  <a:schemeClr val="accent1"/>
                </a:solidFill>
                <a:latin typeface="+mj-lt"/>
                <a:ea typeface="+mj-ea"/>
                <a:cs typeface="+mj-cs"/>
              </a:defRPr>
            </a:lvl1pPr>
          </a:lstStyle>
          <a:p>
            <a:r>
              <a:rPr lang="en-US" noProof="0"/>
              <a:t>Slide title is Arial Regular 22/Simple pt.</a:t>
            </a:r>
          </a:p>
        </p:txBody>
      </p:sp>
      <p:cxnSp>
        <p:nvCxnSpPr>
          <p:cNvPr id="11" name="Conector recto 10">
            <a:extLst>
              <a:ext uri="{FF2B5EF4-FFF2-40B4-BE49-F238E27FC236}">
                <a16:creationId xmlns:a16="http://schemas.microsoft.com/office/drawing/2014/main" id="{DD92853B-47F0-D2AB-2E43-E936312B5337}"/>
              </a:ext>
            </a:extLst>
          </p:cNvPr>
          <p:cNvCxnSpPr>
            <a:cxnSpLocks/>
          </p:cNvCxnSpPr>
          <p:nvPr userDrawn="1"/>
        </p:nvCxnSpPr>
        <p:spPr>
          <a:xfrm>
            <a:off x="440762" y="1079789"/>
            <a:ext cx="1138939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81142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o sin">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7F6F9D-641F-4F3E-B189-6D48E2F78FB5}"/>
              </a:ext>
            </a:extLst>
          </p:cNvPr>
          <p:cNvPicPr>
            <a:picLocks noChangeAspect="1"/>
          </p:cNvPicPr>
          <p:nvPr userDrawn="1"/>
        </p:nvPicPr>
        <p:blipFill>
          <a:blip r:embed="rId2"/>
          <a:stretch>
            <a:fillRect/>
          </a:stretch>
        </p:blipFill>
        <p:spPr>
          <a:xfrm>
            <a:off x="0" y="5595934"/>
            <a:ext cx="2079437" cy="1262068"/>
          </a:xfrm>
          <a:prstGeom prst="rect">
            <a:avLst/>
          </a:prstGeom>
        </p:spPr>
      </p:pic>
      <p:sp>
        <p:nvSpPr>
          <p:cNvPr id="16" name="Marcador de imagen 6">
            <a:extLst>
              <a:ext uri="{FF2B5EF4-FFF2-40B4-BE49-F238E27FC236}">
                <a16:creationId xmlns:a16="http://schemas.microsoft.com/office/drawing/2014/main" id="{9D403EE0-1166-697B-42A3-25490D6F645D}"/>
              </a:ext>
            </a:extLst>
          </p:cNvPr>
          <p:cNvSpPr>
            <a:spLocks noGrp="1"/>
          </p:cNvSpPr>
          <p:nvPr>
            <p:ph type="pic" sz="quarter" idx="11" hasCustomPrompt="1"/>
          </p:nvPr>
        </p:nvSpPr>
        <p:spPr>
          <a:xfrm>
            <a:off x="0" y="3"/>
            <a:ext cx="12192000" cy="4446588"/>
          </a:xfrm>
          <a:prstGeom prst="rect">
            <a:avLst/>
          </a:prstGeom>
          <a:solidFill>
            <a:schemeClr val="accent1"/>
          </a:solidFill>
        </p:spPr>
        <p:txBody>
          <a:bodyPr/>
          <a:lstStyle/>
          <a:p>
            <a:r>
              <a:rPr lang="en-US" noProof="0"/>
              <a:t>Picture</a:t>
            </a:r>
          </a:p>
        </p:txBody>
      </p:sp>
      <p:sp>
        <p:nvSpPr>
          <p:cNvPr id="17" name="Title 1">
            <a:extLst>
              <a:ext uri="{FF2B5EF4-FFF2-40B4-BE49-F238E27FC236}">
                <a16:creationId xmlns:a16="http://schemas.microsoft.com/office/drawing/2014/main" id="{19AB1DBD-EF0B-4D2C-E625-F852B3C484FF}"/>
              </a:ext>
            </a:extLst>
          </p:cNvPr>
          <p:cNvSpPr>
            <a:spLocks noGrp="1"/>
          </p:cNvSpPr>
          <p:nvPr>
            <p:ph type="ctrTitle" hasCustomPrompt="1"/>
          </p:nvPr>
        </p:nvSpPr>
        <p:spPr>
          <a:xfrm>
            <a:off x="359033" y="398751"/>
            <a:ext cx="10188121" cy="4009413"/>
          </a:xfrm>
          <a:prstGeom prst="rect">
            <a:avLst/>
          </a:prstGeom>
        </p:spPr>
        <p:txBody>
          <a:bodyPr lIns="0" tIns="0" rIns="0" bIns="0" anchor="t">
            <a:noAutofit/>
          </a:bodyPr>
          <a:lstStyle>
            <a:lvl1pPr algn="l">
              <a:lnSpc>
                <a:spcPts val="7066"/>
              </a:lnSpc>
              <a:defRPr sz="7066" baseline="0">
                <a:solidFill>
                  <a:schemeClr val="bg2"/>
                </a:solidFill>
              </a:defRPr>
            </a:lvl1pPr>
          </a:lstStyle>
          <a:p>
            <a:r>
              <a:rPr lang="en-US" noProof="0"/>
              <a:t>Headline 3 </a:t>
            </a:r>
            <a:br>
              <a:rPr lang="en-US" noProof="0"/>
            </a:br>
            <a:r>
              <a:rPr lang="en-US" noProof="0"/>
              <a:t>is Arial Regular</a:t>
            </a:r>
            <a:br>
              <a:rPr lang="en-US" noProof="0"/>
            </a:br>
            <a:r>
              <a:rPr lang="en-US" noProof="0"/>
              <a:t>53/53 pt.</a:t>
            </a:r>
          </a:p>
        </p:txBody>
      </p:sp>
      <p:sp>
        <p:nvSpPr>
          <p:cNvPr id="18" name="Subtitle 2">
            <a:extLst>
              <a:ext uri="{FF2B5EF4-FFF2-40B4-BE49-F238E27FC236}">
                <a16:creationId xmlns:a16="http://schemas.microsoft.com/office/drawing/2014/main" id="{9361D99F-D819-B6DF-71F4-75B07C5B01BC}"/>
              </a:ext>
            </a:extLst>
          </p:cNvPr>
          <p:cNvSpPr>
            <a:spLocks noGrp="1"/>
          </p:cNvSpPr>
          <p:nvPr>
            <p:ph type="subTitle" idx="1" hasCustomPrompt="1"/>
          </p:nvPr>
        </p:nvSpPr>
        <p:spPr>
          <a:xfrm>
            <a:off x="3547441" y="4774998"/>
            <a:ext cx="6908232" cy="1220081"/>
          </a:xfrm>
          <a:prstGeom prst="rect">
            <a:avLst/>
          </a:prstGeom>
        </p:spPr>
        <p:txBody>
          <a:bodyPr lIns="0" tIns="0" rIns="0" bIns="0">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2667" baseline="0">
                <a:solidFill>
                  <a:schemeClr val="accent1"/>
                </a:solidFill>
              </a:defRPr>
            </a:lvl1pPr>
            <a:lvl2pPr marL="609539" indent="0" algn="ctr">
              <a:buNone/>
              <a:defRPr sz="2667"/>
            </a:lvl2pPr>
            <a:lvl3pPr marL="1219078" indent="0" algn="ctr">
              <a:buNone/>
              <a:defRPr sz="2400"/>
            </a:lvl3pPr>
            <a:lvl4pPr marL="1828618" indent="0" algn="ctr">
              <a:buNone/>
              <a:defRPr sz="2133"/>
            </a:lvl4pPr>
            <a:lvl5pPr marL="2438158" indent="0" algn="ctr">
              <a:buNone/>
              <a:defRPr sz="2133"/>
            </a:lvl5pPr>
            <a:lvl6pPr marL="3047696" indent="0" algn="ctr">
              <a:buNone/>
              <a:defRPr sz="2133"/>
            </a:lvl6pPr>
            <a:lvl7pPr marL="3657234" indent="0" algn="ctr">
              <a:buNone/>
              <a:defRPr sz="2133"/>
            </a:lvl7pPr>
            <a:lvl8pPr marL="4266773" indent="0" algn="ctr">
              <a:buNone/>
              <a:defRPr sz="2133"/>
            </a:lvl8pPr>
            <a:lvl9pPr marL="4876313" indent="0" algn="ctr">
              <a:buNone/>
              <a:defRPr sz="2133"/>
            </a:lvl9pPr>
          </a:lstStyle>
          <a:p>
            <a:r>
              <a:rPr lang="en-US" noProof="0"/>
              <a:t>Subhead 2 is Arial Regular 20/Simple pt.</a:t>
            </a:r>
          </a:p>
        </p:txBody>
      </p:sp>
    </p:spTree>
    <p:extLst>
      <p:ext uri="{BB962C8B-B14F-4D97-AF65-F5344CB8AC3E}">
        <p14:creationId xmlns:p14="http://schemas.microsoft.com/office/powerpoint/2010/main" val="100471845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ver_1">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6A89A73E-2C31-7D42-AF20-9EEB1A54201F}"/>
              </a:ext>
            </a:extLst>
          </p:cNvPr>
          <p:cNvGrpSpPr/>
          <p:nvPr userDrawn="1"/>
        </p:nvGrpSpPr>
        <p:grpSpPr>
          <a:xfrm>
            <a:off x="10869235" y="6305567"/>
            <a:ext cx="1001260" cy="310180"/>
            <a:chOff x="7785861" y="4639396"/>
            <a:chExt cx="1111660" cy="344382"/>
          </a:xfrm>
        </p:grpSpPr>
        <p:sp>
          <p:nvSpPr>
            <p:cNvPr id="6" name="Forma libre 5">
              <a:extLst>
                <a:ext uri="{FF2B5EF4-FFF2-40B4-BE49-F238E27FC236}">
                  <a16:creationId xmlns:a16="http://schemas.microsoft.com/office/drawing/2014/main" id="{34B27C1E-A557-6A44-8926-1FD5540CD3BF}"/>
                </a:ext>
              </a:extLst>
            </p:cNvPr>
            <p:cNvSpPr/>
            <p:nvPr userDrawn="1"/>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endParaRPr lang="es-ES_tradnl" sz="2400"/>
            </a:p>
          </p:txBody>
        </p:sp>
        <p:sp>
          <p:nvSpPr>
            <p:cNvPr id="7" name="Forma libre 6">
              <a:extLst>
                <a:ext uri="{FF2B5EF4-FFF2-40B4-BE49-F238E27FC236}">
                  <a16:creationId xmlns:a16="http://schemas.microsoft.com/office/drawing/2014/main" id="{CFC6D32C-2C73-9C45-B902-B36FDDC72516}"/>
                </a:ext>
              </a:extLst>
            </p:cNvPr>
            <p:cNvSpPr/>
            <p:nvPr userDrawn="1"/>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accent1"/>
            </a:solidFill>
            <a:ln w="6110" cap="flat">
              <a:noFill/>
              <a:prstDash val="solid"/>
              <a:miter/>
            </a:ln>
          </p:spPr>
          <p:txBody>
            <a:bodyPr rtlCol="0" anchor="ctr"/>
            <a:lstStyle/>
            <a:p>
              <a:endParaRPr lang="es-ES_tradnl" sz="2400">
                <a:solidFill>
                  <a:schemeClr val="accent1"/>
                </a:solidFill>
              </a:endParaRPr>
            </a:p>
          </p:txBody>
        </p:sp>
      </p:grpSp>
      <p:pic>
        <p:nvPicPr>
          <p:cNvPr id="43" name="Imagen 42">
            <a:extLst>
              <a:ext uri="{FF2B5EF4-FFF2-40B4-BE49-F238E27FC236}">
                <a16:creationId xmlns:a16="http://schemas.microsoft.com/office/drawing/2014/main" id="{B5477B23-F4C0-4652-BFC8-E64DF78C0977}"/>
              </a:ext>
            </a:extLst>
          </p:cNvPr>
          <p:cNvPicPr>
            <a:picLocks noChangeAspect="1"/>
          </p:cNvPicPr>
          <p:nvPr userDrawn="1"/>
        </p:nvPicPr>
        <p:blipFill>
          <a:blip r:embed="rId2"/>
          <a:stretch>
            <a:fillRect/>
          </a:stretch>
        </p:blipFill>
        <p:spPr>
          <a:xfrm>
            <a:off x="0" y="5595934"/>
            <a:ext cx="2079437" cy="1262068"/>
          </a:xfrm>
          <a:prstGeom prst="rect">
            <a:avLst/>
          </a:prstGeom>
        </p:spPr>
      </p:pic>
    </p:spTree>
    <p:extLst>
      <p:ext uri="{BB962C8B-B14F-4D97-AF65-F5344CB8AC3E}">
        <p14:creationId xmlns:p14="http://schemas.microsoft.com/office/powerpoint/2010/main" val="118586230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o tít">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7F6F9D-641F-4F3E-B189-6D48E2F78FB5}"/>
              </a:ext>
            </a:extLst>
          </p:cNvPr>
          <p:cNvPicPr>
            <a:picLocks noChangeAspect="1"/>
          </p:cNvPicPr>
          <p:nvPr userDrawn="1"/>
        </p:nvPicPr>
        <p:blipFill>
          <a:blip r:embed="rId2"/>
          <a:stretch>
            <a:fillRect/>
          </a:stretch>
        </p:blipFill>
        <p:spPr>
          <a:xfrm>
            <a:off x="0" y="5595935"/>
            <a:ext cx="2079437" cy="1262068"/>
          </a:xfrm>
          <a:prstGeom prst="rect">
            <a:avLst/>
          </a:prstGeom>
        </p:spPr>
      </p:pic>
      <p:sp>
        <p:nvSpPr>
          <p:cNvPr id="8" name="Footer Placeholder 4">
            <a:extLst>
              <a:ext uri="{FF2B5EF4-FFF2-40B4-BE49-F238E27FC236}">
                <a16:creationId xmlns:a16="http://schemas.microsoft.com/office/drawing/2014/main" id="{3B997CCB-0A84-E13E-6080-C00F8964CBD6}"/>
              </a:ext>
            </a:extLst>
          </p:cNvPr>
          <p:cNvSpPr>
            <a:spLocks noGrp="1"/>
          </p:cNvSpPr>
          <p:nvPr>
            <p:ph type="ftr" sz="quarter" idx="11"/>
          </p:nvPr>
        </p:nvSpPr>
        <p:spPr>
          <a:xfrm>
            <a:off x="676278" y="6210304"/>
            <a:ext cx="10077449" cy="504825"/>
          </a:xfrm>
          <a:prstGeom prst="rect">
            <a:avLst/>
          </a:prstGeom>
        </p:spPr>
        <p:txBody>
          <a:bodyPr vert="horz" lIns="91440" tIns="45720" rIns="91440" bIns="45720" rtlCol="0" anchor="ctr"/>
          <a:lstStyle>
            <a:defPPr>
              <a:defRPr lang="es-ES_tradnl"/>
            </a:defPPr>
            <a:lvl1pPr marL="0" algn="ctr" defTabSz="1219110" rtl="0" eaLnBrk="1" latinLnBrk="0" hangingPunct="1">
              <a:defRPr sz="1200" kern="1200">
                <a:solidFill>
                  <a:schemeClr val="tx1">
                    <a:tint val="75000"/>
                  </a:schemeClr>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a:lstStyle>
          <a:p>
            <a:r>
              <a:rPr lang="en-US"/>
              <a:t>Deck title</a:t>
            </a:r>
            <a:endParaRPr lang="en-US" noProof="0"/>
          </a:p>
        </p:txBody>
      </p:sp>
      <p:sp>
        <p:nvSpPr>
          <p:cNvPr id="9" name="Título 1">
            <a:extLst>
              <a:ext uri="{FF2B5EF4-FFF2-40B4-BE49-F238E27FC236}">
                <a16:creationId xmlns:a16="http://schemas.microsoft.com/office/drawing/2014/main" id="{86591B2D-6CCB-0CE1-F55E-37DDD1CDF2CB}"/>
              </a:ext>
            </a:extLst>
          </p:cNvPr>
          <p:cNvSpPr>
            <a:spLocks noGrp="1"/>
          </p:cNvSpPr>
          <p:nvPr>
            <p:ph type="title" hasCustomPrompt="1"/>
          </p:nvPr>
        </p:nvSpPr>
        <p:spPr>
          <a:xfrm>
            <a:off x="411034" y="347576"/>
            <a:ext cx="11402089" cy="760793"/>
          </a:xfrm>
          <a:prstGeom prst="rect">
            <a:avLst/>
          </a:prstGeom>
        </p:spPr>
        <p:txBody>
          <a:bodyPr lIns="0" tIns="0" rIns="0" bIns="0" anchor="ctr"/>
          <a:lstStyle>
            <a:lvl1pPr marL="0" marR="0" indent="0" algn="l" defTabSz="914286" rtl="0" eaLnBrk="1" fontAlgn="auto" latinLnBrk="0" hangingPunct="1">
              <a:lnSpc>
                <a:spcPct val="100000"/>
              </a:lnSpc>
              <a:spcBef>
                <a:spcPct val="0"/>
              </a:spcBef>
              <a:spcAft>
                <a:spcPts val="0"/>
              </a:spcAft>
              <a:buClrTx/>
              <a:buSzTx/>
              <a:buFontTx/>
              <a:buNone/>
              <a:tabLst/>
              <a:defRPr lang="en-US" sz="2068" b="1" kern="1200" noProof="0" dirty="0">
                <a:solidFill>
                  <a:schemeClr val="accent1"/>
                </a:solidFill>
                <a:latin typeface="+mj-lt"/>
                <a:ea typeface="+mj-ea"/>
                <a:cs typeface="+mj-cs"/>
              </a:defRPr>
            </a:lvl1pPr>
          </a:lstStyle>
          <a:p>
            <a:r>
              <a:rPr lang="en-US" noProof="0"/>
              <a:t>Slide title is Arial Regular 22/Simple pt.</a:t>
            </a:r>
          </a:p>
        </p:txBody>
      </p:sp>
    </p:spTree>
    <p:extLst>
      <p:ext uri="{BB962C8B-B14F-4D97-AF65-F5344CB8AC3E}">
        <p14:creationId xmlns:p14="http://schemas.microsoft.com/office/powerpoint/2010/main" val="38568696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3_Cover_1">
    <p:spTree>
      <p:nvGrpSpPr>
        <p:cNvPr id="1" name=""/>
        <p:cNvGrpSpPr/>
        <p:nvPr/>
      </p:nvGrpSpPr>
      <p:grpSpPr>
        <a:xfrm>
          <a:off x="0" y="0"/>
          <a:ext cx="0" cy="0"/>
          <a:chOff x="0" y="0"/>
          <a:chExt cx="0" cy="0"/>
        </a:xfrm>
      </p:grpSpPr>
      <p:pic>
        <p:nvPicPr>
          <p:cNvPr id="71" name="Imagen 70">
            <a:extLst>
              <a:ext uri="{FF2B5EF4-FFF2-40B4-BE49-F238E27FC236}">
                <a16:creationId xmlns:a16="http://schemas.microsoft.com/office/drawing/2014/main" id="{0677C223-3B87-4520-867F-E6EDC51239C6}"/>
              </a:ext>
            </a:extLst>
          </p:cNvPr>
          <p:cNvPicPr>
            <a:picLocks noChangeAspect="1"/>
          </p:cNvPicPr>
          <p:nvPr userDrawn="1"/>
        </p:nvPicPr>
        <p:blipFill>
          <a:blip r:embed="rId2"/>
          <a:stretch>
            <a:fillRect/>
          </a:stretch>
        </p:blipFill>
        <p:spPr>
          <a:xfrm>
            <a:off x="0" y="5595934"/>
            <a:ext cx="2079437" cy="1262068"/>
          </a:xfrm>
          <a:prstGeom prst="rect">
            <a:avLst/>
          </a:prstGeom>
        </p:spPr>
      </p:pic>
      <p:sp>
        <p:nvSpPr>
          <p:cNvPr id="2" name="Footer Placeholder 4">
            <a:extLst>
              <a:ext uri="{FF2B5EF4-FFF2-40B4-BE49-F238E27FC236}">
                <a16:creationId xmlns:a16="http://schemas.microsoft.com/office/drawing/2014/main" id="{F12F8A05-2E16-4DF1-8F61-08E68C0AFD00}"/>
              </a:ext>
            </a:extLst>
          </p:cNvPr>
          <p:cNvSpPr>
            <a:spLocks noGrp="1"/>
          </p:cNvSpPr>
          <p:nvPr>
            <p:ph type="ftr" sz="quarter" idx="11"/>
          </p:nvPr>
        </p:nvSpPr>
        <p:spPr>
          <a:xfrm>
            <a:off x="5970887" y="6392072"/>
            <a:ext cx="2610852" cy="365125"/>
          </a:xfrm>
          <a:prstGeom prst="rect">
            <a:avLst/>
          </a:prstGeom>
        </p:spPr>
        <p:txBody>
          <a:bodyPr/>
          <a:lstStyle>
            <a:lvl1pPr algn="l">
              <a:defRPr sz="1001">
                <a:solidFill>
                  <a:schemeClr val="bg2"/>
                </a:solidFill>
              </a:defRPr>
            </a:lvl1pPr>
          </a:lstStyle>
          <a:p>
            <a:r>
              <a:rPr lang="en-US" noProof="0"/>
              <a:t>Deck title</a:t>
            </a:r>
          </a:p>
        </p:txBody>
      </p:sp>
      <p:cxnSp>
        <p:nvCxnSpPr>
          <p:cNvPr id="3" name="Conector recto 2">
            <a:extLst>
              <a:ext uri="{FF2B5EF4-FFF2-40B4-BE49-F238E27FC236}">
                <a16:creationId xmlns:a16="http://schemas.microsoft.com/office/drawing/2014/main" id="{FC391848-A87F-141A-EA1F-B0E73177F728}"/>
              </a:ext>
            </a:extLst>
          </p:cNvPr>
          <p:cNvCxnSpPr/>
          <p:nvPr userDrawn="1"/>
        </p:nvCxnSpPr>
        <p:spPr>
          <a:xfrm>
            <a:off x="419103" y="6312759"/>
            <a:ext cx="113893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ítulo 3">
            <a:extLst>
              <a:ext uri="{FF2B5EF4-FFF2-40B4-BE49-F238E27FC236}">
                <a16:creationId xmlns:a16="http://schemas.microsoft.com/office/drawing/2014/main" id="{EA9B4D88-CFEB-9D9C-8D53-C6AB3756B877}"/>
              </a:ext>
            </a:extLst>
          </p:cNvPr>
          <p:cNvSpPr>
            <a:spLocks noGrp="1"/>
          </p:cNvSpPr>
          <p:nvPr>
            <p:ph type="title" hasCustomPrompt="1"/>
          </p:nvPr>
        </p:nvSpPr>
        <p:spPr>
          <a:xfrm>
            <a:off x="410088" y="1455095"/>
            <a:ext cx="11403033" cy="4352399"/>
          </a:xfrm>
          <a:prstGeom prst="rect">
            <a:avLst/>
          </a:prstGeom>
        </p:spPr>
        <p:txBody>
          <a:bodyPr lIns="0" tIns="0" rIns="0" bIns="0"/>
          <a:lstStyle>
            <a:lvl1pPr>
              <a:defRPr sz="7066">
                <a:solidFill>
                  <a:schemeClr val="accent2"/>
                </a:solidFill>
              </a:defRPr>
            </a:lvl1pPr>
          </a:lstStyle>
          <a:p>
            <a:r>
              <a:rPr lang="en-US"/>
              <a:t>1</a:t>
            </a:r>
            <a:br>
              <a:rPr lang="en-US"/>
            </a:br>
            <a:r>
              <a:rPr lang="en-US"/>
              <a:t>Chapter cover text is Arial Regular 53/53pt.</a:t>
            </a:r>
            <a:br>
              <a:rPr lang="en-US"/>
            </a:br>
            <a:endParaRPr lang="en-US" noProof="0"/>
          </a:p>
        </p:txBody>
      </p:sp>
    </p:spTree>
    <p:extLst>
      <p:ext uri="{BB962C8B-B14F-4D97-AF65-F5344CB8AC3E}">
        <p14:creationId xmlns:p14="http://schemas.microsoft.com/office/powerpoint/2010/main" val="203236386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19125" y="646447"/>
            <a:ext cx="11137900" cy="514738"/>
          </a:xfrm>
        </p:spPr>
        <p:txBody>
          <a:bodyPr wrap="square">
            <a:spAutoFit/>
          </a:bodyPr>
          <a:lstStyle>
            <a:lvl1pPr algn="l">
              <a:defRPr sz="2400" b="0" i="0">
                <a:solidFill>
                  <a:schemeClr val="bg1"/>
                </a:solidFill>
                <a:latin typeface="Arial"/>
                <a:cs typeface="Arial"/>
              </a:defRPr>
            </a:lvl1pPr>
          </a:lstStyle>
          <a:p>
            <a:r>
              <a:rPr lang="es-ES_tradnl" err="1"/>
              <a:t>Title</a:t>
            </a:r>
            <a:r>
              <a:rPr lang="es-ES_tradnl"/>
              <a:t> </a:t>
            </a:r>
            <a:r>
              <a:rPr lang="es-ES_tradnl" err="1"/>
              <a:t>to</a:t>
            </a:r>
            <a:r>
              <a:rPr lang="es-ES_tradnl"/>
              <a:t> </a:t>
            </a:r>
            <a:r>
              <a:rPr lang="es-ES_tradnl" err="1"/>
              <a:t>go</a:t>
            </a:r>
            <a:r>
              <a:rPr lang="es-ES_tradnl"/>
              <a:t> </a:t>
            </a:r>
            <a:r>
              <a:rPr lang="es-ES_tradnl" err="1"/>
              <a:t>here</a:t>
            </a:r>
            <a:endParaRPr lang="es-ES"/>
          </a:p>
        </p:txBody>
      </p:sp>
      <p:sp>
        <p:nvSpPr>
          <p:cNvPr id="9" name="Round Single Corner of Rectangle 8">
            <a:extLst>
              <a:ext uri="{FF2B5EF4-FFF2-40B4-BE49-F238E27FC236}">
                <a16:creationId xmlns:a16="http://schemas.microsoft.com/office/drawing/2014/main" id="{D62F0843-A702-CFAA-28A2-962D26346CA2}"/>
              </a:ext>
            </a:extLst>
          </p:cNvPr>
          <p:cNvSpPr/>
          <p:nvPr userDrawn="1"/>
        </p:nvSpPr>
        <p:spPr>
          <a:xfrm flipV="1">
            <a:off x="609600" y="4961983"/>
            <a:ext cx="10972800" cy="1106501"/>
          </a:xfrm>
          <a:prstGeom prst="round1Rect">
            <a:avLst>
              <a:gd name="adj" fmla="val 46229"/>
            </a:avLst>
          </a:prstGeom>
          <a:solidFill>
            <a:srgbClr val="6126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3" name="Marcador de pie de página 2">
            <a:extLst>
              <a:ext uri="{FF2B5EF4-FFF2-40B4-BE49-F238E27FC236}">
                <a16:creationId xmlns:a16="http://schemas.microsoft.com/office/drawing/2014/main" id="{E9ACF3CA-8FF8-B186-9FF8-2B95BC5E3591}"/>
              </a:ext>
            </a:extLst>
          </p:cNvPr>
          <p:cNvSpPr>
            <a:spLocks noGrp="1"/>
          </p:cNvSpPr>
          <p:nvPr>
            <p:ph type="ftr" sz="quarter" idx="13"/>
          </p:nvPr>
        </p:nvSpPr>
        <p:spPr/>
        <p:txBody>
          <a:bodyPr/>
          <a:lstStyle/>
          <a:p>
            <a:endParaRPr lang="es-ES"/>
          </a:p>
        </p:txBody>
      </p:sp>
      <p:sp>
        <p:nvSpPr>
          <p:cNvPr id="6" name="Marcador de texto 5">
            <a:extLst>
              <a:ext uri="{FF2B5EF4-FFF2-40B4-BE49-F238E27FC236}">
                <a16:creationId xmlns:a16="http://schemas.microsoft.com/office/drawing/2014/main" id="{A4432FF9-018B-59D9-84A6-42FE55AFDE0C}"/>
              </a:ext>
            </a:extLst>
          </p:cNvPr>
          <p:cNvSpPr>
            <a:spLocks noGrp="1"/>
          </p:cNvSpPr>
          <p:nvPr>
            <p:ph type="body" sz="quarter" idx="14"/>
          </p:nvPr>
        </p:nvSpPr>
        <p:spPr>
          <a:xfrm>
            <a:off x="623888" y="1449388"/>
            <a:ext cx="10909300" cy="1992066"/>
          </a:xfrm>
        </p:spPr>
        <p:txBody>
          <a:bodyPr/>
          <a:lstStyle>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 </a:t>
            </a:r>
          </a:p>
        </p:txBody>
      </p:sp>
    </p:spTree>
    <p:extLst>
      <p:ext uri="{BB962C8B-B14F-4D97-AF65-F5344CB8AC3E}">
        <p14:creationId xmlns:p14="http://schemas.microsoft.com/office/powerpoint/2010/main" val="2152231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 pastill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23889" y="644526"/>
            <a:ext cx="11137899" cy="514738"/>
          </a:xfrm>
        </p:spPr>
        <p:txBody>
          <a:bodyPr wrap="square">
            <a:spAutoFit/>
          </a:bodyPr>
          <a:lstStyle>
            <a:lvl1pPr algn="l">
              <a:defRPr sz="2400" b="0" i="0">
                <a:solidFill>
                  <a:schemeClr val="bg1"/>
                </a:solidFill>
                <a:latin typeface="Arial"/>
                <a:cs typeface="Arial"/>
              </a:defRPr>
            </a:lvl1pPr>
          </a:lstStyle>
          <a:p>
            <a:r>
              <a:rPr lang="es-ES_tradnl" err="1"/>
              <a:t>Title</a:t>
            </a:r>
            <a:r>
              <a:rPr lang="es-ES_tradnl"/>
              <a:t> </a:t>
            </a:r>
            <a:r>
              <a:rPr lang="es-ES_tradnl" err="1"/>
              <a:t>to</a:t>
            </a:r>
            <a:r>
              <a:rPr lang="es-ES_tradnl"/>
              <a:t> </a:t>
            </a:r>
            <a:r>
              <a:rPr lang="es-ES_tradnl" err="1"/>
              <a:t>go</a:t>
            </a:r>
            <a:r>
              <a:rPr lang="es-ES_tradnl"/>
              <a:t> </a:t>
            </a:r>
            <a:r>
              <a:rPr lang="es-ES_tradnl" err="1"/>
              <a:t>here</a:t>
            </a:r>
            <a:endParaRPr lang="es-ES"/>
          </a:p>
        </p:txBody>
      </p:sp>
      <p:sp>
        <p:nvSpPr>
          <p:cNvPr id="3" name="Marcador de pie de página 2">
            <a:extLst>
              <a:ext uri="{FF2B5EF4-FFF2-40B4-BE49-F238E27FC236}">
                <a16:creationId xmlns:a16="http://schemas.microsoft.com/office/drawing/2014/main" id="{545830FE-958F-7763-8000-AA8D6A2F1740}"/>
              </a:ext>
            </a:extLst>
          </p:cNvPr>
          <p:cNvSpPr>
            <a:spLocks noGrp="1"/>
          </p:cNvSpPr>
          <p:nvPr>
            <p:ph type="ftr" sz="quarter" idx="13"/>
          </p:nvPr>
        </p:nvSpPr>
        <p:spPr/>
        <p:txBody>
          <a:bodyPr/>
          <a:lstStyle/>
          <a:p>
            <a:endParaRPr lang="es-ES"/>
          </a:p>
        </p:txBody>
      </p:sp>
      <p:sp>
        <p:nvSpPr>
          <p:cNvPr id="6" name="Marcador de texto 5">
            <a:extLst>
              <a:ext uri="{FF2B5EF4-FFF2-40B4-BE49-F238E27FC236}">
                <a16:creationId xmlns:a16="http://schemas.microsoft.com/office/drawing/2014/main" id="{BAE07E5F-F285-5472-C93D-D571EDAB328B}"/>
              </a:ext>
            </a:extLst>
          </p:cNvPr>
          <p:cNvSpPr>
            <a:spLocks noGrp="1"/>
          </p:cNvSpPr>
          <p:nvPr>
            <p:ph type="body" sz="quarter" idx="14"/>
          </p:nvPr>
        </p:nvSpPr>
        <p:spPr>
          <a:xfrm>
            <a:off x="623888" y="1449388"/>
            <a:ext cx="10909300" cy="20748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055760624"/>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titulo">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B5714792-C342-DEC0-8376-FC9EB66469A9}"/>
              </a:ext>
            </a:extLst>
          </p:cNvPr>
          <p:cNvSpPr>
            <a:spLocks noGrp="1"/>
          </p:cNvSpPr>
          <p:nvPr>
            <p:ph type="ftr" sz="quarter" idx="10"/>
          </p:nvPr>
        </p:nvSpPr>
        <p:spPr/>
        <p:txBody>
          <a:bodyPr/>
          <a:lstStyle/>
          <a:p>
            <a:endParaRPr lang="es-ES"/>
          </a:p>
        </p:txBody>
      </p:sp>
      <p:sp>
        <p:nvSpPr>
          <p:cNvPr id="4" name="Título 3">
            <a:extLst>
              <a:ext uri="{FF2B5EF4-FFF2-40B4-BE49-F238E27FC236}">
                <a16:creationId xmlns:a16="http://schemas.microsoft.com/office/drawing/2014/main" id="{005E4CC7-CD60-5FCF-A616-B6F8DC9906BF}"/>
              </a:ext>
            </a:extLst>
          </p:cNvPr>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145902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ficacia apartados">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B5714792-C342-DEC0-8376-FC9EB66469A9}"/>
              </a:ext>
            </a:extLst>
          </p:cNvPr>
          <p:cNvSpPr>
            <a:spLocks noGrp="1"/>
          </p:cNvSpPr>
          <p:nvPr>
            <p:ph type="ftr" sz="quarter" idx="10"/>
          </p:nvPr>
        </p:nvSpPr>
        <p:spPr/>
        <p:txBody>
          <a:bodyPr/>
          <a:lstStyle/>
          <a:p>
            <a:endParaRPr lang="es-ES"/>
          </a:p>
        </p:txBody>
      </p:sp>
      <p:sp>
        <p:nvSpPr>
          <p:cNvPr id="4" name="Título 3">
            <a:extLst>
              <a:ext uri="{FF2B5EF4-FFF2-40B4-BE49-F238E27FC236}">
                <a16:creationId xmlns:a16="http://schemas.microsoft.com/office/drawing/2014/main" id="{005E4CC7-CD60-5FCF-A616-B6F8DC9906BF}"/>
              </a:ext>
            </a:extLst>
          </p:cNvPr>
          <p:cNvSpPr>
            <a:spLocks noGrp="1"/>
          </p:cNvSpPr>
          <p:nvPr>
            <p:ph type="title"/>
          </p:nvPr>
        </p:nvSpPr>
        <p:spPr/>
        <p:txBody>
          <a:bodyPr/>
          <a:lstStyle/>
          <a:p>
            <a:r>
              <a:rPr lang="es-ES"/>
              <a:t>Haga clic para modificar el estilo de título del patrón</a:t>
            </a:r>
          </a:p>
        </p:txBody>
      </p:sp>
      <p:sp>
        <p:nvSpPr>
          <p:cNvPr id="5" name="Marcador de texto 1">
            <a:extLst>
              <a:ext uri="{FF2B5EF4-FFF2-40B4-BE49-F238E27FC236}">
                <a16:creationId xmlns:a16="http://schemas.microsoft.com/office/drawing/2014/main" id="{A72DF4B1-5310-8CB7-3519-AA3ED350EB76}"/>
              </a:ext>
            </a:extLst>
          </p:cNvPr>
          <p:cNvSpPr txBox="1">
            <a:spLocks/>
          </p:cNvSpPr>
          <p:nvPr/>
        </p:nvSpPr>
        <p:spPr>
          <a:xfrm>
            <a:off x="5043400" y="26681"/>
            <a:ext cx="2137115" cy="191163"/>
          </a:xfrm>
          <a:prstGeom prst="round2SameRect">
            <a:avLst>
              <a:gd name="adj1" fmla="val 0"/>
              <a:gd name="adj2" fmla="val 35052"/>
            </a:avLst>
          </a:prstGeom>
          <a:solidFill>
            <a:schemeClr val="bg1"/>
          </a:solidFill>
          <a:ln>
            <a:solidFill>
              <a:schemeClr val="accent3"/>
            </a:solidFill>
          </a:ln>
          <a:effectLst>
            <a:outerShdw blurRad="50800" dist="38100" dir="2700000" algn="tl" rotWithShape="0">
              <a:prstClr val="black">
                <a:alpha val="10000"/>
              </a:prstClr>
            </a:outerShdw>
          </a:effectLst>
        </p:spPr>
        <p:txBody>
          <a:bodyPr lIns="48000" tIns="96000" rIns="48000" bIns="96000" anchor="ctr" anchorCtr="0"/>
          <a:lstStyle>
            <a:lvl1pPr marL="342900" indent="-342900" algn="l" defTabSz="457200" rtl="0" eaLnBrk="1" latinLnBrk="0" hangingPunct="1">
              <a:spcBef>
                <a:spcPct val="20000"/>
              </a:spcBef>
              <a:buFont typeface="Arial"/>
              <a:buChar char="•"/>
              <a:defRPr lang="es-ES" sz="1400" b="0" i="0" kern="1200" baseline="0" dirty="0">
                <a:solidFill>
                  <a:srgbClr val="646568"/>
                </a:solidFill>
                <a:latin typeface="Arial"/>
                <a:ea typeface="+mn-ea"/>
                <a:cs typeface="Arial"/>
              </a:defRPr>
            </a:lvl1pPr>
            <a:lvl2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2pPr>
            <a:lvl3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endParaRPr lang="es-ES" sz="1200" b="0" i="0">
              <a:solidFill>
                <a:prstClr val="white"/>
              </a:solidFill>
              <a:latin typeface="Arial" panose="020B0604020202020204" pitchFamily="34" charset="0"/>
            </a:endParaRPr>
          </a:p>
        </p:txBody>
      </p:sp>
      <p:sp>
        <p:nvSpPr>
          <p:cNvPr id="8" name="Marcador de texto 7">
            <a:extLst>
              <a:ext uri="{FF2B5EF4-FFF2-40B4-BE49-F238E27FC236}">
                <a16:creationId xmlns:a16="http://schemas.microsoft.com/office/drawing/2014/main" id="{13341EAE-7710-FE58-0D4F-A73D0E334208}"/>
              </a:ext>
            </a:extLst>
          </p:cNvPr>
          <p:cNvSpPr>
            <a:spLocks noGrp="1"/>
          </p:cNvSpPr>
          <p:nvPr>
            <p:ph type="body" sz="quarter" idx="11" hasCustomPrompt="1"/>
          </p:nvPr>
        </p:nvSpPr>
        <p:spPr>
          <a:xfrm>
            <a:off x="4988675" y="7620"/>
            <a:ext cx="2214650" cy="226591"/>
          </a:xfrm>
        </p:spPr>
        <p:txBody>
          <a:bodyPr lIns="72000" tIns="36000" bIns="36000"/>
          <a:lstStyle>
            <a:lvl1pPr marL="0" indent="0" algn="ctr" defTabSz="609585" rtl="0" eaLnBrk="1" latinLnBrk="0" hangingPunct="1">
              <a:spcBef>
                <a:spcPct val="20000"/>
              </a:spcBef>
              <a:buFont typeface="Arial"/>
              <a:buNone/>
              <a:defRPr lang="es-ES" sz="1000" b="0" i="0" kern="1200" baseline="0" dirty="0" smtClean="0">
                <a:solidFill>
                  <a:schemeClr val="accent2"/>
                </a:solidFill>
                <a:latin typeface="Arial" panose="020B0604020202020204" pitchFamily="34" charset="0"/>
                <a:ea typeface="+mn-ea"/>
                <a:cs typeface="Arial"/>
              </a:defRPr>
            </a:lvl1pPr>
            <a:lvl2pPr marL="0" indent="0" algn="l" defTabSz="609585" rtl="0" eaLnBrk="1" latinLnBrk="0" hangingPunct="1">
              <a:spcBef>
                <a:spcPct val="20000"/>
              </a:spcBef>
              <a:buFont typeface="Arial"/>
              <a:buNone/>
              <a:defRPr lang="es-ES" sz="1000" b="1" i="0" kern="1200" baseline="0" dirty="0" smtClean="0">
                <a:solidFill>
                  <a:schemeClr val="accent2"/>
                </a:solidFill>
                <a:latin typeface="Calibri"/>
                <a:ea typeface="+mn-ea"/>
                <a:cs typeface="Arial"/>
              </a:defRPr>
            </a:lvl2pPr>
            <a:lvl3pPr marL="0" indent="0" algn="l" defTabSz="609585" rtl="0" eaLnBrk="1" latinLnBrk="0" hangingPunct="1">
              <a:spcBef>
                <a:spcPct val="20000"/>
              </a:spcBef>
              <a:buFont typeface="Arial"/>
              <a:buNone/>
              <a:defRPr lang="es-ES" sz="1000" b="1" i="0" kern="1200" baseline="0" dirty="0" smtClean="0">
                <a:solidFill>
                  <a:schemeClr val="accent2"/>
                </a:solidFill>
                <a:latin typeface="Calibri"/>
                <a:ea typeface="+mn-ea"/>
                <a:cs typeface="Arial"/>
              </a:defRPr>
            </a:lvl3pPr>
            <a:lvl4pPr marL="0" indent="0" algn="l" defTabSz="609585" rtl="0" eaLnBrk="1" latinLnBrk="0" hangingPunct="1">
              <a:spcBef>
                <a:spcPct val="20000"/>
              </a:spcBef>
              <a:buFont typeface="Arial"/>
              <a:buNone/>
              <a:defRPr lang="es-ES" sz="1000" b="1" i="0" kern="1200" baseline="0" dirty="0" smtClean="0">
                <a:solidFill>
                  <a:schemeClr val="accent2"/>
                </a:solidFill>
                <a:latin typeface="Calibri"/>
                <a:ea typeface="+mn-ea"/>
                <a:cs typeface="Arial"/>
              </a:defRPr>
            </a:lvl4pPr>
            <a:lvl5pPr marL="0" indent="0" algn="l" defTabSz="609585" rtl="0" eaLnBrk="1" latinLnBrk="0" hangingPunct="1">
              <a:spcBef>
                <a:spcPct val="20000"/>
              </a:spcBef>
              <a:buFont typeface="Arial"/>
              <a:buNone/>
              <a:defRPr lang="es-ES" sz="1000" b="1" i="0" kern="1200" baseline="0" dirty="0">
                <a:solidFill>
                  <a:schemeClr val="accent2"/>
                </a:solidFill>
                <a:latin typeface="Calibri"/>
                <a:ea typeface="+mn-ea"/>
                <a:cs typeface="Arial"/>
              </a:defRPr>
            </a:lvl5pPr>
          </a:lstStyle>
          <a:p>
            <a:pPr lvl="0"/>
            <a:r>
              <a:rPr lang="es-ES"/>
              <a:t>EFICACIA APARTADOS TEXTO</a:t>
            </a:r>
          </a:p>
        </p:txBody>
      </p:sp>
    </p:spTree>
    <p:extLst>
      <p:ext uri="{BB962C8B-B14F-4D97-AF65-F5344CB8AC3E}">
        <p14:creationId xmlns:p14="http://schemas.microsoft.com/office/powerpoint/2010/main" val="3551020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APO 15 pie de pagina extenso">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52944A5A-90CA-FB7D-9CBB-4094C7C6A060}"/>
              </a:ext>
            </a:extLst>
          </p:cNvPr>
          <p:cNvSpPr/>
          <p:nvPr userDrawn="1"/>
        </p:nvSpPr>
        <p:spPr>
          <a:xfrm>
            <a:off x="1" y="5560793"/>
            <a:ext cx="12191999" cy="12972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panose="020B0604020202020204" pitchFamily="34" charset="0"/>
            </a:endParaRPr>
          </a:p>
        </p:txBody>
      </p:sp>
      <p:pic>
        <p:nvPicPr>
          <p:cNvPr id="5" name="Picture 2" descr="A body of water with hills in the background&#10;&#10;Description automatically generated with medium confidence">
            <a:extLst>
              <a:ext uri="{FF2B5EF4-FFF2-40B4-BE49-F238E27FC236}">
                <a16:creationId xmlns:a16="http://schemas.microsoft.com/office/drawing/2014/main" id="{3B23E2A6-CA89-E589-C6C9-E07601176835}"/>
              </a:ext>
            </a:extLst>
          </p:cNvPr>
          <p:cNvPicPr>
            <a:picLocks noChangeAspect="1"/>
          </p:cNvPicPr>
          <p:nvPr userDrawn="1"/>
        </p:nvPicPr>
        <p:blipFill rotWithShape="1">
          <a:blip r:embed="rId2">
            <a:alphaModFix amt="20000"/>
            <a:duotone>
              <a:schemeClr val="accent6">
                <a:shade val="45000"/>
                <a:satMod val="135000"/>
              </a:schemeClr>
              <a:prstClr val="white"/>
            </a:duotone>
          </a:blip>
          <a:srcRect b="18915"/>
          <a:stretch/>
        </p:blipFill>
        <p:spPr>
          <a:xfrm>
            <a:off x="0" y="24820"/>
            <a:ext cx="12192000" cy="5560793"/>
          </a:xfrm>
          <a:prstGeom prst="rect">
            <a:avLst/>
          </a:prstGeom>
        </p:spPr>
      </p:pic>
      <p:sp>
        <p:nvSpPr>
          <p:cNvPr id="6" name="Round Single Corner of Rectangle 8">
            <a:extLst>
              <a:ext uri="{FF2B5EF4-FFF2-40B4-BE49-F238E27FC236}">
                <a16:creationId xmlns:a16="http://schemas.microsoft.com/office/drawing/2014/main" id="{44F0A638-BB8B-F0F1-0A0C-9A3C523FE8C0}"/>
              </a:ext>
            </a:extLst>
          </p:cNvPr>
          <p:cNvSpPr/>
          <p:nvPr userDrawn="1"/>
        </p:nvSpPr>
        <p:spPr>
          <a:xfrm flipV="1">
            <a:off x="-1" y="-24820"/>
            <a:ext cx="12191999" cy="1195083"/>
          </a:xfrm>
          <a:prstGeom prst="round1Rect">
            <a:avLst>
              <a:gd name="adj" fmla="val 46229"/>
            </a:avLst>
          </a:prstGeom>
          <a:solidFill>
            <a:srgbClr val="6126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8" name="Rectangle 18">
            <a:extLst>
              <a:ext uri="{FF2B5EF4-FFF2-40B4-BE49-F238E27FC236}">
                <a16:creationId xmlns:a16="http://schemas.microsoft.com/office/drawing/2014/main" id="{3BDA1FA2-2807-7E3F-E1A2-6D6D70ED8DB5}"/>
              </a:ext>
            </a:extLst>
          </p:cNvPr>
          <p:cNvSpPr/>
          <p:nvPr userDrawn="1"/>
        </p:nvSpPr>
        <p:spPr>
          <a:xfrm>
            <a:off x="-17463" y="5537613"/>
            <a:ext cx="12192000" cy="48000"/>
          </a:xfrm>
          <a:prstGeom prst="rect">
            <a:avLst/>
          </a:prstGeom>
          <a:solidFill>
            <a:srgbClr val="6126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3" name="Marcador de pie de página 2">
            <a:extLst>
              <a:ext uri="{FF2B5EF4-FFF2-40B4-BE49-F238E27FC236}">
                <a16:creationId xmlns:a16="http://schemas.microsoft.com/office/drawing/2014/main" id="{B5714792-C342-DEC0-8376-FC9EB66469A9}"/>
              </a:ext>
            </a:extLst>
          </p:cNvPr>
          <p:cNvSpPr>
            <a:spLocks noGrp="1"/>
          </p:cNvSpPr>
          <p:nvPr>
            <p:ph type="ftr" sz="quarter" idx="10"/>
          </p:nvPr>
        </p:nvSpPr>
        <p:spPr>
          <a:xfrm>
            <a:off x="103188" y="5624135"/>
            <a:ext cx="9887317" cy="195814"/>
          </a:xfrm>
        </p:spPr>
        <p:txBody>
          <a:bodyPr/>
          <a:lstStyle/>
          <a:p>
            <a:endParaRPr lang="es-ES"/>
          </a:p>
        </p:txBody>
      </p:sp>
      <p:sp>
        <p:nvSpPr>
          <p:cNvPr id="4" name="Título 3">
            <a:extLst>
              <a:ext uri="{FF2B5EF4-FFF2-40B4-BE49-F238E27FC236}">
                <a16:creationId xmlns:a16="http://schemas.microsoft.com/office/drawing/2014/main" id="{005E4CC7-CD60-5FCF-A616-B6F8DC9906BF}"/>
              </a:ext>
            </a:extLst>
          </p:cNvPr>
          <p:cNvSpPr>
            <a:spLocks noGrp="1"/>
          </p:cNvSpPr>
          <p:nvPr>
            <p:ph type="title"/>
          </p:nvPr>
        </p:nvSpPr>
        <p:spPr/>
        <p:txBody>
          <a:bodyPr/>
          <a:lstStyle/>
          <a:p>
            <a:r>
              <a:rPr lang="es-ES"/>
              <a:t>Haga clic para modificar el estilo de título del patrón</a:t>
            </a:r>
          </a:p>
        </p:txBody>
      </p:sp>
      <p:pic>
        <p:nvPicPr>
          <p:cNvPr id="9" name="Imagen 13" descr="almirall color.png">
            <a:extLst>
              <a:ext uri="{FF2B5EF4-FFF2-40B4-BE49-F238E27FC236}">
                <a16:creationId xmlns:a16="http://schemas.microsoft.com/office/drawing/2014/main" id="{5C1576C0-011C-A763-561C-D30BF3084C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Tree>
    <p:extLst>
      <p:ext uri="{BB962C8B-B14F-4D97-AF65-F5344CB8AC3E}">
        <p14:creationId xmlns:p14="http://schemas.microsoft.com/office/powerpoint/2010/main" val="2114387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DIAPO 15 pie de pagina extenso">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52944A5A-90CA-FB7D-9CBB-4094C7C6A060}"/>
              </a:ext>
            </a:extLst>
          </p:cNvPr>
          <p:cNvSpPr/>
          <p:nvPr userDrawn="1"/>
        </p:nvSpPr>
        <p:spPr>
          <a:xfrm>
            <a:off x="1" y="5756080"/>
            <a:ext cx="12191999" cy="110191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panose="020B0604020202020204" pitchFamily="34" charset="0"/>
            </a:endParaRPr>
          </a:p>
        </p:txBody>
      </p:sp>
      <p:pic>
        <p:nvPicPr>
          <p:cNvPr id="5" name="Picture 2" descr="A body of water with hills in the background&#10;&#10;Description automatically generated with medium confidence">
            <a:extLst>
              <a:ext uri="{FF2B5EF4-FFF2-40B4-BE49-F238E27FC236}">
                <a16:creationId xmlns:a16="http://schemas.microsoft.com/office/drawing/2014/main" id="{3B23E2A6-CA89-E589-C6C9-E07601176835}"/>
              </a:ext>
            </a:extLst>
          </p:cNvPr>
          <p:cNvPicPr>
            <a:picLocks noChangeAspect="1"/>
          </p:cNvPicPr>
          <p:nvPr userDrawn="1"/>
        </p:nvPicPr>
        <p:blipFill rotWithShape="1">
          <a:blip r:embed="rId2">
            <a:alphaModFix amt="20000"/>
            <a:duotone>
              <a:schemeClr val="accent6">
                <a:shade val="45000"/>
                <a:satMod val="135000"/>
              </a:schemeClr>
              <a:prstClr val="white"/>
            </a:duotone>
          </a:blip>
          <a:srcRect b="16430"/>
          <a:stretch/>
        </p:blipFill>
        <p:spPr>
          <a:xfrm>
            <a:off x="0" y="24820"/>
            <a:ext cx="12192000" cy="5731260"/>
          </a:xfrm>
          <a:prstGeom prst="rect">
            <a:avLst/>
          </a:prstGeom>
        </p:spPr>
      </p:pic>
      <p:sp>
        <p:nvSpPr>
          <p:cNvPr id="6" name="Round Single Corner of Rectangle 8">
            <a:extLst>
              <a:ext uri="{FF2B5EF4-FFF2-40B4-BE49-F238E27FC236}">
                <a16:creationId xmlns:a16="http://schemas.microsoft.com/office/drawing/2014/main" id="{44F0A638-BB8B-F0F1-0A0C-9A3C523FE8C0}"/>
              </a:ext>
            </a:extLst>
          </p:cNvPr>
          <p:cNvSpPr/>
          <p:nvPr userDrawn="1"/>
        </p:nvSpPr>
        <p:spPr>
          <a:xfrm flipV="1">
            <a:off x="-1" y="-24820"/>
            <a:ext cx="12191999" cy="1195083"/>
          </a:xfrm>
          <a:prstGeom prst="round1Rect">
            <a:avLst>
              <a:gd name="adj" fmla="val 46229"/>
            </a:avLst>
          </a:prstGeom>
          <a:solidFill>
            <a:srgbClr val="6126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8" name="Rectangle 18">
            <a:extLst>
              <a:ext uri="{FF2B5EF4-FFF2-40B4-BE49-F238E27FC236}">
                <a16:creationId xmlns:a16="http://schemas.microsoft.com/office/drawing/2014/main" id="{3BDA1FA2-2807-7E3F-E1A2-6D6D70ED8DB5}"/>
              </a:ext>
            </a:extLst>
          </p:cNvPr>
          <p:cNvSpPr/>
          <p:nvPr userDrawn="1"/>
        </p:nvSpPr>
        <p:spPr>
          <a:xfrm>
            <a:off x="-2349" y="5738628"/>
            <a:ext cx="12192000" cy="48000"/>
          </a:xfrm>
          <a:prstGeom prst="rect">
            <a:avLst/>
          </a:prstGeom>
          <a:solidFill>
            <a:srgbClr val="6126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3" name="Marcador de pie de página 2">
            <a:extLst>
              <a:ext uri="{FF2B5EF4-FFF2-40B4-BE49-F238E27FC236}">
                <a16:creationId xmlns:a16="http://schemas.microsoft.com/office/drawing/2014/main" id="{B5714792-C342-DEC0-8376-FC9EB66469A9}"/>
              </a:ext>
            </a:extLst>
          </p:cNvPr>
          <p:cNvSpPr>
            <a:spLocks noGrp="1"/>
          </p:cNvSpPr>
          <p:nvPr>
            <p:ph type="ftr" sz="quarter" idx="10"/>
          </p:nvPr>
        </p:nvSpPr>
        <p:spPr>
          <a:xfrm>
            <a:off x="103188" y="5891317"/>
            <a:ext cx="10590212" cy="887334"/>
          </a:xfrm>
        </p:spPr>
        <p:txBody>
          <a:bodyPr/>
          <a:lstStyle/>
          <a:p>
            <a:endParaRPr lang="es-ES"/>
          </a:p>
        </p:txBody>
      </p:sp>
      <p:sp>
        <p:nvSpPr>
          <p:cNvPr id="4" name="Título 3">
            <a:extLst>
              <a:ext uri="{FF2B5EF4-FFF2-40B4-BE49-F238E27FC236}">
                <a16:creationId xmlns:a16="http://schemas.microsoft.com/office/drawing/2014/main" id="{005E4CC7-CD60-5FCF-A616-B6F8DC9906BF}"/>
              </a:ext>
            </a:extLst>
          </p:cNvPr>
          <p:cNvSpPr>
            <a:spLocks noGrp="1"/>
          </p:cNvSpPr>
          <p:nvPr>
            <p:ph type="title"/>
          </p:nvPr>
        </p:nvSpPr>
        <p:spPr/>
        <p:txBody>
          <a:bodyPr/>
          <a:lstStyle/>
          <a:p>
            <a:r>
              <a:rPr lang="es-ES"/>
              <a:t>Haga clic para modificar el estilo de título del patrón</a:t>
            </a:r>
          </a:p>
        </p:txBody>
      </p:sp>
      <p:pic>
        <p:nvPicPr>
          <p:cNvPr id="9" name="Imagen 13" descr="almirall color.png">
            <a:extLst>
              <a:ext uri="{FF2B5EF4-FFF2-40B4-BE49-F238E27FC236}">
                <a16:creationId xmlns:a16="http://schemas.microsoft.com/office/drawing/2014/main" id="{5C1576C0-011C-A763-561C-D30BF3084C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Tree>
    <p:extLst>
      <p:ext uri="{BB962C8B-B14F-4D97-AF65-F5344CB8AC3E}">
        <p14:creationId xmlns:p14="http://schemas.microsoft.com/office/powerpoint/2010/main" val="3640371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6.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7.png"/><Relationship Id="rId2" Type="http://schemas.openxmlformats.org/officeDocument/2006/relationships/slideLayout" Target="../slideLayouts/slideLayout19.xml"/><Relationship Id="rId16" Type="http://schemas.openxmlformats.org/officeDocument/2006/relationships/image" Target="../media/image8.emf"/><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oleObject" Target="../embeddings/oleObject1.bin"/><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ags" Target="../tags/tag1.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2.xml"/><Relationship Id="rId7"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7.png"/><Relationship Id="rId5" Type="http://schemas.openxmlformats.org/officeDocument/2006/relationships/slideLayout" Target="../slideLayouts/slideLayout34.xml"/><Relationship Id="rId10" Type="http://schemas.openxmlformats.org/officeDocument/2006/relationships/image" Target="../media/image8.emf"/><Relationship Id="rId4" Type="http://schemas.openxmlformats.org/officeDocument/2006/relationships/slideLayout" Target="../slideLayouts/slideLayout33.xml"/><Relationship Id="rId9"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2" descr="A body of water with hills in the background&#10;&#10;Description automatically generated with medium confidence">
            <a:extLst>
              <a:ext uri="{FF2B5EF4-FFF2-40B4-BE49-F238E27FC236}">
                <a16:creationId xmlns:a16="http://schemas.microsoft.com/office/drawing/2014/main" id="{04803A59-8A04-A45C-A9A6-50B2FDD76F40}"/>
              </a:ext>
            </a:extLst>
          </p:cNvPr>
          <p:cNvPicPr>
            <a:picLocks noChangeAspect="1"/>
          </p:cNvPicPr>
          <p:nvPr userDrawn="1"/>
        </p:nvPicPr>
        <p:blipFill>
          <a:blip r:embed="rId16">
            <a:alphaModFix amt="20000"/>
            <a:duotone>
              <a:schemeClr val="accent6">
                <a:shade val="45000"/>
                <a:satMod val="135000"/>
              </a:schemeClr>
              <a:prstClr val="white"/>
            </a:duotone>
          </a:blip>
          <a:stretch>
            <a:fillRect/>
          </a:stretch>
        </p:blipFill>
        <p:spPr>
          <a:xfrm>
            <a:off x="0" y="-7557"/>
            <a:ext cx="12192000" cy="6858000"/>
          </a:xfrm>
          <a:prstGeom prst="rect">
            <a:avLst/>
          </a:prstGeom>
        </p:spPr>
      </p:pic>
      <p:sp>
        <p:nvSpPr>
          <p:cNvPr id="7" name="Round Single Corner of Rectangle 8">
            <a:extLst>
              <a:ext uri="{FF2B5EF4-FFF2-40B4-BE49-F238E27FC236}">
                <a16:creationId xmlns:a16="http://schemas.microsoft.com/office/drawing/2014/main" id="{1E1829EB-C30D-2652-6F98-009819823567}"/>
              </a:ext>
            </a:extLst>
          </p:cNvPr>
          <p:cNvSpPr/>
          <p:nvPr userDrawn="1"/>
        </p:nvSpPr>
        <p:spPr>
          <a:xfrm flipV="1">
            <a:off x="-1" y="-20015"/>
            <a:ext cx="12191999" cy="1190277"/>
          </a:xfrm>
          <a:prstGeom prst="round1Rect">
            <a:avLst>
              <a:gd name="adj" fmla="val 46229"/>
            </a:avLst>
          </a:prstGeom>
          <a:solidFill>
            <a:srgbClr val="6126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2" name="Marcador de título 1"/>
          <p:cNvSpPr>
            <a:spLocks noGrp="1"/>
          </p:cNvSpPr>
          <p:nvPr>
            <p:ph type="title"/>
          </p:nvPr>
        </p:nvSpPr>
        <p:spPr>
          <a:xfrm>
            <a:off x="623887" y="642430"/>
            <a:ext cx="10909301" cy="514738"/>
          </a:xfrm>
          <a:prstGeom prst="rect">
            <a:avLst/>
          </a:prstGeom>
        </p:spPr>
        <p:txBody>
          <a:bodyPr vert="horz" wrap="square" lIns="72000" tIns="72000" rIns="72000" bIns="72000" rtlCol="0" anchor="b" anchorCtr="0">
            <a:spAutoFit/>
          </a:bodyPr>
          <a:lstStyle/>
          <a:p>
            <a:r>
              <a:rPr lang="es-ES_tradnl"/>
              <a:t>Clic para editar título</a:t>
            </a:r>
            <a:endParaRPr lang="es-ES"/>
          </a:p>
        </p:txBody>
      </p:sp>
      <p:sp>
        <p:nvSpPr>
          <p:cNvPr id="5" name="Rectangle 4">
            <a:extLst>
              <a:ext uri="{FF2B5EF4-FFF2-40B4-BE49-F238E27FC236}">
                <a16:creationId xmlns:a16="http://schemas.microsoft.com/office/drawing/2014/main" id="{EDB7AAA2-F5DD-577B-3397-90D3578ECCDF}"/>
              </a:ext>
            </a:extLst>
          </p:cNvPr>
          <p:cNvSpPr/>
          <p:nvPr userDrawn="1"/>
        </p:nvSpPr>
        <p:spPr>
          <a:xfrm>
            <a:off x="1" y="6267022"/>
            <a:ext cx="12191999" cy="59097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panose="020B0604020202020204" pitchFamily="34" charset="0"/>
            </a:endParaRPr>
          </a:p>
        </p:txBody>
      </p:sp>
      <p:pic>
        <p:nvPicPr>
          <p:cNvPr id="13" name="Imagen 13" descr="almirall color.png">
            <a:extLst>
              <a:ext uri="{FF2B5EF4-FFF2-40B4-BE49-F238E27FC236}">
                <a16:creationId xmlns:a16="http://schemas.microsoft.com/office/drawing/2014/main" id="{990208CC-5839-0362-9576-3FEF8C5E170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
        <p:nvSpPr>
          <p:cNvPr id="19" name="Rectangle 18">
            <a:extLst>
              <a:ext uri="{FF2B5EF4-FFF2-40B4-BE49-F238E27FC236}">
                <a16:creationId xmlns:a16="http://schemas.microsoft.com/office/drawing/2014/main" id="{B8B8F24F-3767-97C7-BF2A-5003356355B7}"/>
              </a:ext>
            </a:extLst>
          </p:cNvPr>
          <p:cNvSpPr/>
          <p:nvPr userDrawn="1"/>
        </p:nvSpPr>
        <p:spPr>
          <a:xfrm>
            <a:off x="0" y="6215195"/>
            <a:ext cx="12192000" cy="48000"/>
          </a:xfrm>
          <a:prstGeom prst="rect">
            <a:avLst/>
          </a:prstGeom>
          <a:solidFill>
            <a:srgbClr val="6126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panose="020B0604020202020204" pitchFamily="34" charset="0"/>
            </a:endParaRPr>
          </a:p>
        </p:txBody>
      </p:sp>
      <p:sp>
        <p:nvSpPr>
          <p:cNvPr id="4" name="Marcador de pie de página 3">
            <a:extLst>
              <a:ext uri="{FF2B5EF4-FFF2-40B4-BE49-F238E27FC236}">
                <a16:creationId xmlns:a16="http://schemas.microsoft.com/office/drawing/2014/main" id="{6CE35DF3-D53C-60F4-6246-98F2C205F4CB}"/>
              </a:ext>
            </a:extLst>
          </p:cNvPr>
          <p:cNvSpPr>
            <a:spLocks noGrp="1"/>
          </p:cNvSpPr>
          <p:nvPr>
            <p:ph type="ftr" sz="quarter" idx="3"/>
          </p:nvPr>
        </p:nvSpPr>
        <p:spPr>
          <a:xfrm>
            <a:off x="623888" y="6259327"/>
            <a:ext cx="9887317" cy="195814"/>
          </a:xfrm>
          <a:prstGeom prst="rect">
            <a:avLst/>
          </a:prstGeom>
        </p:spPr>
        <p:txBody>
          <a:bodyPr vert="horz" wrap="square" lIns="72000" tIns="36000" rIns="72000" bIns="36000" rtlCol="0" anchor="t" anchorCtr="0">
            <a:spAutoFit/>
          </a:bodyPr>
          <a:lstStyle>
            <a:lvl1pPr algn="l">
              <a:defRPr sz="800" b="0" i="0">
                <a:solidFill>
                  <a:schemeClr val="tx1">
                    <a:tint val="75000"/>
                  </a:schemeClr>
                </a:solidFill>
                <a:latin typeface="Arial" panose="020B0604020202020204" pitchFamily="34" charset="0"/>
              </a:defRPr>
            </a:lvl1pPr>
          </a:lstStyle>
          <a:p>
            <a:endParaRPr lang="es-ES"/>
          </a:p>
        </p:txBody>
      </p:sp>
      <p:sp>
        <p:nvSpPr>
          <p:cNvPr id="6" name="Marcador de texto 5">
            <a:extLst>
              <a:ext uri="{FF2B5EF4-FFF2-40B4-BE49-F238E27FC236}">
                <a16:creationId xmlns:a16="http://schemas.microsoft.com/office/drawing/2014/main" id="{B42C463E-3927-6DFB-58E1-A0F856771779}"/>
              </a:ext>
            </a:extLst>
          </p:cNvPr>
          <p:cNvSpPr>
            <a:spLocks noGrp="1"/>
          </p:cNvSpPr>
          <p:nvPr>
            <p:ph type="body" idx="1"/>
          </p:nvPr>
        </p:nvSpPr>
        <p:spPr>
          <a:xfrm>
            <a:off x="633412" y="1458913"/>
            <a:ext cx="10515600" cy="1992066"/>
          </a:xfrm>
          <a:prstGeom prst="rect">
            <a:avLst/>
          </a:prstGeom>
        </p:spPr>
        <p:txBody>
          <a:bodyPr vert="horz" lIns="72000" tIns="72000" rIns="72000" bIns="72000" rtlCol="0">
            <a:sp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062085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72" r:id="rId8"/>
    <p:sldLayoutId id="2147483677" r:id="rId9"/>
    <p:sldLayoutId id="2147483698" r:id="rId10"/>
    <p:sldLayoutId id="2147483670" r:id="rId11"/>
    <p:sldLayoutId id="2147483669" r:id="rId12"/>
    <p:sldLayoutId id="2147483671" r:id="rId13"/>
    <p:sldLayoutId id="2147483676" r:id="rId14"/>
  </p:sldLayoutIdLst>
  <p:hf sldNum="0" hdr="0" dt="0"/>
  <p:txStyles>
    <p:titleStyle>
      <a:lvl1pPr algn="l" defTabSz="609585" rtl="0" eaLnBrk="1" latinLnBrk="0" hangingPunct="1">
        <a:spcBef>
          <a:spcPct val="0"/>
        </a:spcBef>
        <a:buNone/>
        <a:defRPr lang="es-ES" sz="2400" b="0" i="0" kern="1200" dirty="0">
          <a:solidFill>
            <a:schemeClr val="bg1"/>
          </a:solidFill>
          <a:latin typeface="Arial"/>
          <a:ea typeface="+mj-ea"/>
          <a:cs typeface="Arial"/>
        </a:defRPr>
      </a:lvl1pPr>
    </p:titleStyle>
    <p:body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Arial" panose="020B0604020202020204" pitchFamily="34" charset="0"/>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b="0" i="0" kern="1200">
          <a:solidFill>
            <a:schemeClr val="tx1">
              <a:lumMod val="75000"/>
              <a:lumOff val="25000"/>
            </a:schemeClr>
          </a:solidFill>
          <a:latin typeface="Arial" panose="020B0604020202020204" pitchFamily="34" charset="0"/>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b="0" i="0" kern="1200">
          <a:solidFill>
            <a:schemeClr val="tx1">
              <a:lumMod val="75000"/>
              <a:lumOff val="25000"/>
            </a:schemeClr>
          </a:solidFill>
          <a:latin typeface="Arial" panose="020B0604020202020204" pitchFamily="34" charset="0"/>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b="0" i="0" kern="1200">
          <a:solidFill>
            <a:schemeClr val="tx1">
              <a:lumMod val="75000"/>
              <a:lumOff val="25000"/>
            </a:schemeClr>
          </a:solidFill>
          <a:latin typeface="Arial" panose="020B0604020202020204" pitchFamily="34" charset="0"/>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b="0" i="0" kern="1200">
          <a:solidFill>
            <a:schemeClr val="tx1">
              <a:lumMod val="75000"/>
              <a:lumOff val="25000"/>
            </a:schemeClr>
          </a:solidFill>
          <a:latin typeface="Arial" panose="020B0604020202020204" pitchFamily="34" charset="0"/>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s-E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93" userDrawn="1">
          <p15:clr>
            <a:srgbClr val="F26B43"/>
          </p15:clr>
        </p15:guide>
        <p15:guide id="3" pos="438" userDrawn="1">
          <p15:clr>
            <a:srgbClr val="F26B43"/>
          </p15:clr>
        </p15:guide>
        <p15:guide id="4" pos="7265" userDrawn="1">
          <p15:clr>
            <a:srgbClr val="F26B43"/>
          </p15:clr>
        </p15:guide>
        <p15:guide id="5" pos="7219" userDrawn="1">
          <p15:clr>
            <a:srgbClr val="F26B43"/>
          </p15:clr>
        </p15:guide>
        <p15:guide id="7" orient="horz" pos="913" userDrawn="1">
          <p15:clr>
            <a:srgbClr val="F26B43"/>
          </p15:clr>
        </p15:guide>
        <p15:guide id="8" orient="horz" pos="958" userDrawn="1">
          <p15:clr>
            <a:srgbClr val="F26B43"/>
          </p15:clr>
        </p15:guide>
        <p15:guide id="9" orient="horz" pos="38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149E6BD-D96C-D52D-F2B6-BFD9BB317523}"/>
              </a:ext>
            </a:extLst>
          </p:cNvPr>
          <p:cNvSpPr/>
          <p:nvPr userDrawn="1"/>
        </p:nvSpPr>
        <p:spPr>
          <a:xfrm>
            <a:off x="0" y="-21630"/>
            <a:ext cx="12192000" cy="6879631"/>
          </a:xfrm>
          <a:prstGeom prst="rect">
            <a:avLst/>
          </a:prstGeom>
          <a:solidFill>
            <a:srgbClr val="0028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94FDA01C-0946-F713-C535-E1880A03EA05}"/>
              </a:ext>
            </a:extLst>
          </p:cNvPr>
          <p:cNvPicPr>
            <a:picLocks noChangeAspect="1"/>
          </p:cNvPicPr>
          <p:nvPr userDrawn="1"/>
        </p:nvPicPr>
        <p:blipFill rotWithShape="1">
          <a:blip r:embed="rId5"/>
          <a:srcRect b="14592"/>
          <a:stretch/>
        </p:blipFill>
        <p:spPr>
          <a:xfrm>
            <a:off x="0" y="-21631"/>
            <a:ext cx="12192000" cy="5857219"/>
          </a:xfrm>
          <a:prstGeom prst="rect">
            <a:avLst/>
          </a:prstGeom>
        </p:spPr>
      </p:pic>
      <p:pic>
        <p:nvPicPr>
          <p:cNvPr id="3" name="Picture 2" descr="Logo&#10;&#10;Description automatically generated">
            <a:extLst>
              <a:ext uri="{FF2B5EF4-FFF2-40B4-BE49-F238E27FC236}">
                <a16:creationId xmlns:a16="http://schemas.microsoft.com/office/drawing/2014/main" id="{5E18497B-F6D5-8212-2310-F14176DBA39F}"/>
              </a:ext>
            </a:extLst>
          </p:cNvPr>
          <p:cNvPicPr>
            <a:picLocks noChangeAspect="1"/>
          </p:cNvPicPr>
          <p:nvPr userDrawn="1"/>
        </p:nvPicPr>
        <p:blipFill rotWithShape="1">
          <a:blip r:embed="rId6"/>
          <a:srcRect r="7966"/>
          <a:stretch/>
        </p:blipFill>
        <p:spPr>
          <a:xfrm>
            <a:off x="9739090" y="138554"/>
            <a:ext cx="2102207" cy="774425"/>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EEBB7EFF-B765-003F-F896-B733E7B48239}"/>
              </a:ext>
            </a:extLst>
          </p:cNvPr>
          <p:cNvPicPr>
            <a:picLocks noChangeAspect="1"/>
          </p:cNvPicPr>
          <p:nvPr userDrawn="1"/>
        </p:nvPicPr>
        <p:blipFill>
          <a:blip r:embed="rId7"/>
          <a:stretch>
            <a:fillRect/>
          </a:stretch>
        </p:blipFill>
        <p:spPr>
          <a:xfrm>
            <a:off x="530084" y="6074053"/>
            <a:ext cx="1498757" cy="545484"/>
          </a:xfrm>
          <a:prstGeom prst="rect">
            <a:avLst/>
          </a:prstGeom>
        </p:spPr>
      </p:pic>
      <p:sp>
        <p:nvSpPr>
          <p:cNvPr id="11" name="Text Placeholder 5">
            <a:extLst>
              <a:ext uri="{FF2B5EF4-FFF2-40B4-BE49-F238E27FC236}">
                <a16:creationId xmlns:a16="http://schemas.microsoft.com/office/drawing/2014/main" id="{2EF73366-D9C2-3AFB-6C3F-A7A77ED2DDF8}"/>
              </a:ext>
            </a:extLst>
          </p:cNvPr>
          <p:cNvSpPr txBox="1">
            <a:spLocks/>
          </p:cNvSpPr>
          <p:nvPr userDrawn="1"/>
        </p:nvSpPr>
        <p:spPr>
          <a:xfrm>
            <a:off x="8287336" y="6279494"/>
            <a:ext cx="5005712" cy="569383"/>
          </a:xfrm>
          <a:prstGeom prst="rect">
            <a:avLst/>
          </a:prstGeom>
        </p:spPr>
        <p:txBody>
          <a:bodyPr wrap="none"/>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7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4"/>
            <a:r>
              <a:rPr lang="en-US" sz="933" b="1" err="1">
                <a:solidFill>
                  <a:schemeClr val="bg1"/>
                </a:solidFill>
              </a:rPr>
              <a:t>almirall.com</a:t>
            </a:r>
            <a:endParaRPr lang="en-US" sz="933" b="1">
              <a:solidFill>
                <a:schemeClr val="bg1"/>
              </a:solidFill>
            </a:endParaRPr>
          </a:p>
        </p:txBody>
      </p:sp>
    </p:spTree>
    <p:extLst>
      <p:ext uri="{BB962C8B-B14F-4D97-AF65-F5344CB8AC3E}">
        <p14:creationId xmlns:p14="http://schemas.microsoft.com/office/powerpoint/2010/main" val="2892341397"/>
      </p:ext>
    </p:extLst>
  </p:cSld>
  <p:clrMap bg1="lt1" tx1="dk1" bg2="lt2" tx2="dk2" accent1="accent1" accent2="accent2" accent3="accent3" accent4="accent4" accent5="accent5" accent6="accent6" hlink="hlink" folHlink="folHlink"/>
  <p:sldLayoutIdLst>
    <p:sldLayoutId id="2147483668" r:id="rId1"/>
    <p:sldLayoutId id="2147483674" r:id="rId2"/>
    <p:sldLayoutId id="2147483675" r:id="rId3"/>
  </p:sldLayoutIdLst>
  <p:txStyles>
    <p:titleStyle>
      <a:lvl1pPr algn="l" defTabSz="609585" rtl="0" eaLnBrk="1" latinLnBrk="0" hangingPunct="1">
        <a:spcBef>
          <a:spcPct val="0"/>
        </a:spcBef>
        <a:buNone/>
        <a:defRPr sz="4800" b="0" kern="1200">
          <a:solidFill>
            <a:srgbClr val="612663"/>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s-E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4"/>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15" imgW="359" imgH="355" progId="TCLayout.ActiveDocument.1">
                  <p:embed/>
                </p:oleObj>
              </mc:Choice>
              <mc:Fallback>
                <p:oleObj name="think-cell Slide" r:id="rId15" imgW="359" imgH="355" progId="TCLayout.ActiveDocument.1">
                  <p:embed/>
                  <p:pic>
                    <p:nvPicPr>
                      <p:cNvPr id="2" name="Object 1" hidden="1"/>
                      <p:cNvPicPr/>
                      <p:nvPr/>
                    </p:nvPicPr>
                    <p:blipFill>
                      <a:blip r:embed="rId16"/>
                      <a:stretch>
                        <a:fillRect/>
                      </a:stretch>
                    </p:blipFill>
                    <p:spPr>
                      <a:xfrm>
                        <a:off x="2118" y="2118"/>
                        <a:ext cx="2117" cy="2117"/>
                      </a:xfrm>
                      <a:prstGeom prst="rect">
                        <a:avLst/>
                      </a:prstGeom>
                    </p:spPr>
                  </p:pic>
                </p:oleObj>
              </mc:Fallback>
            </mc:AlternateContent>
          </a:graphicData>
        </a:graphic>
      </p:graphicFrame>
      <p:grpSp>
        <p:nvGrpSpPr>
          <p:cNvPr id="7" name="Grupo 6">
            <a:extLst>
              <a:ext uri="{FF2B5EF4-FFF2-40B4-BE49-F238E27FC236}">
                <a16:creationId xmlns:a16="http://schemas.microsoft.com/office/drawing/2014/main" id="{F246AD8A-13A8-AD45-A853-196B64D14D86}"/>
              </a:ext>
            </a:extLst>
          </p:cNvPr>
          <p:cNvGrpSpPr/>
          <p:nvPr userDrawn="1"/>
        </p:nvGrpSpPr>
        <p:grpSpPr>
          <a:xfrm>
            <a:off x="10869235" y="6305566"/>
            <a:ext cx="1001260" cy="310180"/>
            <a:chOff x="7785861" y="4639396"/>
            <a:chExt cx="1111660" cy="344382"/>
          </a:xfrm>
        </p:grpSpPr>
        <p:sp>
          <p:nvSpPr>
            <p:cNvPr id="8" name="Forma libre 7">
              <a:extLst>
                <a:ext uri="{FF2B5EF4-FFF2-40B4-BE49-F238E27FC236}">
                  <a16:creationId xmlns:a16="http://schemas.microsoft.com/office/drawing/2014/main" id="{3CDBEAD3-8A02-4543-B455-7EACBA27B583}"/>
                </a:ext>
              </a:extLst>
            </p:cNvPr>
            <p:cNvSpPr/>
            <p:nvPr userDrawn="1"/>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endParaRPr lang="es-ES_tradnl" sz="2400"/>
            </a:p>
          </p:txBody>
        </p:sp>
        <p:sp>
          <p:nvSpPr>
            <p:cNvPr id="9" name="Forma libre 8">
              <a:extLst>
                <a:ext uri="{FF2B5EF4-FFF2-40B4-BE49-F238E27FC236}">
                  <a16:creationId xmlns:a16="http://schemas.microsoft.com/office/drawing/2014/main" id="{A29E6964-5BF6-6C4A-AF1F-349FC1884D2A}"/>
                </a:ext>
              </a:extLst>
            </p:cNvPr>
            <p:cNvSpPr/>
            <p:nvPr userDrawn="1"/>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accent1"/>
            </a:solidFill>
            <a:ln w="6110" cap="flat">
              <a:noFill/>
              <a:prstDash val="solid"/>
              <a:miter/>
            </a:ln>
          </p:spPr>
          <p:txBody>
            <a:bodyPr rtlCol="0" anchor="ctr"/>
            <a:lstStyle/>
            <a:p>
              <a:endParaRPr lang="es-ES_tradnl" sz="2400">
                <a:solidFill>
                  <a:schemeClr val="accent1"/>
                </a:solidFill>
              </a:endParaRPr>
            </a:p>
          </p:txBody>
        </p:sp>
      </p:grpSp>
      <p:sp>
        <p:nvSpPr>
          <p:cNvPr id="4" name="CuadroTexto 3">
            <a:extLst>
              <a:ext uri="{FF2B5EF4-FFF2-40B4-BE49-F238E27FC236}">
                <a16:creationId xmlns:a16="http://schemas.microsoft.com/office/drawing/2014/main" id="{A1A55D0E-FB0E-C603-FC88-2ADE93E44708}"/>
              </a:ext>
            </a:extLst>
          </p:cNvPr>
          <p:cNvSpPr txBox="1"/>
          <p:nvPr userDrawn="1">
            <p:extLst>
              <p:ext uri="{1162E1C5-73C7-4A58-AE30-91384D911F3F}">
                <p184:classification xmlns:p184="http://schemas.microsoft.com/office/powerpoint/2018/4/main" val="hdr"/>
              </p:ext>
            </p:extLst>
          </p:nvPr>
        </p:nvSpPr>
        <p:spPr>
          <a:xfrm>
            <a:off x="11197167" y="1"/>
            <a:ext cx="1032933" cy="410241"/>
          </a:xfrm>
          <a:prstGeom prst="rect">
            <a:avLst/>
          </a:prstGeom>
        </p:spPr>
        <p:txBody>
          <a:bodyPr horzOverflow="overflow" lIns="0" tIns="0" rIns="0" bIns="0">
            <a:spAutoFit/>
          </a:bodyPr>
          <a:lstStyle/>
          <a:p>
            <a:pPr algn="l"/>
            <a:r>
              <a:rPr lang="en-US" sz="1333" b="0" i="0">
                <a:solidFill>
                  <a:srgbClr val="000000"/>
                </a:solidFill>
                <a:latin typeface="Arial" panose="020B0604020202020204" pitchFamily="34" charset="0"/>
                <a:cs typeface="Arial" panose="020B0604020202020204" pitchFamily="34" charset="0"/>
              </a:rPr>
              <a:t>INTERNAL USE</a:t>
            </a:r>
          </a:p>
        </p:txBody>
      </p:sp>
      <p:sp>
        <p:nvSpPr>
          <p:cNvPr id="3" name="Rectángulo 2">
            <a:extLst>
              <a:ext uri="{FF2B5EF4-FFF2-40B4-BE49-F238E27FC236}">
                <a16:creationId xmlns:a16="http://schemas.microsoft.com/office/drawing/2014/main" id="{D7E4D5F3-41F7-7436-2535-8933FCDBFA8A}"/>
              </a:ext>
            </a:extLst>
          </p:cNvPr>
          <p:cNvSpPr/>
          <p:nvPr userDrawn="1"/>
        </p:nvSpPr>
        <p:spPr>
          <a:xfrm>
            <a:off x="10875704" y="0"/>
            <a:ext cx="1316296" cy="323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Imagen 4">
            <a:extLst>
              <a:ext uri="{FF2B5EF4-FFF2-40B4-BE49-F238E27FC236}">
                <a16:creationId xmlns:a16="http://schemas.microsoft.com/office/drawing/2014/main" id="{06D61E0E-5E96-1E0C-24A8-0C207EB15E43}"/>
              </a:ext>
            </a:extLst>
          </p:cNvPr>
          <p:cNvPicPr>
            <a:picLocks noChangeAspect="1"/>
          </p:cNvPicPr>
          <p:nvPr userDrawn="1"/>
        </p:nvPicPr>
        <p:blipFill>
          <a:blip r:embed="rId17"/>
          <a:stretch>
            <a:fillRect/>
          </a:stretch>
        </p:blipFill>
        <p:spPr>
          <a:xfrm>
            <a:off x="0" y="5595933"/>
            <a:ext cx="2079437" cy="1262068"/>
          </a:xfrm>
          <a:prstGeom prst="rect">
            <a:avLst/>
          </a:prstGeom>
        </p:spPr>
      </p:pic>
    </p:spTree>
    <p:extLst>
      <p:ext uri="{BB962C8B-B14F-4D97-AF65-F5344CB8AC3E}">
        <p14:creationId xmlns:p14="http://schemas.microsoft.com/office/powerpoint/2010/main" val="335530062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98">
          <p15:clr>
            <a:srgbClr val="F26B43"/>
          </p15:clr>
        </p15:guide>
        <p15:guide id="4" orient="horz" pos="205">
          <p15:clr>
            <a:srgbClr val="F26B43"/>
          </p15:clr>
        </p15:guide>
        <p15:guide id="5" pos="5581">
          <p15:clr>
            <a:srgbClr val="F26B43"/>
          </p15:clr>
        </p15:guide>
        <p15:guide id="7" orient="horz" pos="79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8"/>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9" imgW="359" imgH="355" progId="TCLayout.ActiveDocument.1">
                  <p:embed/>
                </p:oleObj>
              </mc:Choice>
              <mc:Fallback>
                <p:oleObj name="think-cell Slide" r:id="rId9" imgW="359" imgH="355" progId="TCLayout.ActiveDocument.1">
                  <p:embed/>
                  <p:pic>
                    <p:nvPicPr>
                      <p:cNvPr id="2" name="Object 1" hidden="1"/>
                      <p:cNvPicPr/>
                      <p:nvPr/>
                    </p:nvPicPr>
                    <p:blipFill>
                      <a:blip r:embed="rId10"/>
                      <a:stretch>
                        <a:fillRect/>
                      </a:stretch>
                    </p:blipFill>
                    <p:spPr>
                      <a:xfrm>
                        <a:off x="2119" y="2119"/>
                        <a:ext cx="2117" cy="2117"/>
                      </a:xfrm>
                      <a:prstGeom prst="rect">
                        <a:avLst/>
                      </a:prstGeom>
                    </p:spPr>
                  </p:pic>
                </p:oleObj>
              </mc:Fallback>
            </mc:AlternateContent>
          </a:graphicData>
        </a:graphic>
      </p:graphicFrame>
      <p:grpSp>
        <p:nvGrpSpPr>
          <p:cNvPr id="7" name="Grupo 6">
            <a:extLst>
              <a:ext uri="{FF2B5EF4-FFF2-40B4-BE49-F238E27FC236}">
                <a16:creationId xmlns:a16="http://schemas.microsoft.com/office/drawing/2014/main" id="{F246AD8A-13A8-AD45-A853-196B64D14D86}"/>
              </a:ext>
            </a:extLst>
          </p:cNvPr>
          <p:cNvGrpSpPr/>
          <p:nvPr userDrawn="1"/>
        </p:nvGrpSpPr>
        <p:grpSpPr>
          <a:xfrm>
            <a:off x="10869235" y="6305567"/>
            <a:ext cx="1001260" cy="310180"/>
            <a:chOff x="7785861" y="4639396"/>
            <a:chExt cx="1111660" cy="344382"/>
          </a:xfrm>
        </p:grpSpPr>
        <p:sp>
          <p:nvSpPr>
            <p:cNvPr id="8" name="Forma libre 7">
              <a:extLst>
                <a:ext uri="{FF2B5EF4-FFF2-40B4-BE49-F238E27FC236}">
                  <a16:creationId xmlns:a16="http://schemas.microsoft.com/office/drawing/2014/main" id="{3CDBEAD3-8A02-4543-B455-7EACBA27B583}"/>
                </a:ext>
              </a:extLst>
            </p:cNvPr>
            <p:cNvSpPr/>
            <p:nvPr userDrawn="1"/>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endParaRPr lang="es-ES_tradnl" sz="2400"/>
            </a:p>
          </p:txBody>
        </p:sp>
        <p:sp>
          <p:nvSpPr>
            <p:cNvPr id="9" name="Forma libre 8">
              <a:extLst>
                <a:ext uri="{FF2B5EF4-FFF2-40B4-BE49-F238E27FC236}">
                  <a16:creationId xmlns:a16="http://schemas.microsoft.com/office/drawing/2014/main" id="{A29E6964-5BF6-6C4A-AF1F-349FC1884D2A}"/>
                </a:ext>
              </a:extLst>
            </p:cNvPr>
            <p:cNvSpPr/>
            <p:nvPr userDrawn="1"/>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accent1"/>
            </a:solidFill>
            <a:ln w="6110" cap="flat">
              <a:noFill/>
              <a:prstDash val="solid"/>
              <a:miter/>
            </a:ln>
          </p:spPr>
          <p:txBody>
            <a:bodyPr rtlCol="0" anchor="ctr"/>
            <a:lstStyle/>
            <a:p>
              <a:endParaRPr lang="es-ES_tradnl" sz="2400">
                <a:solidFill>
                  <a:schemeClr val="accent1"/>
                </a:solidFill>
              </a:endParaRPr>
            </a:p>
          </p:txBody>
        </p:sp>
      </p:grpSp>
      <p:sp>
        <p:nvSpPr>
          <p:cNvPr id="4" name="CuadroTexto 3">
            <a:extLst>
              <a:ext uri="{FF2B5EF4-FFF2-40B4-BE49-F238E27FC236}">
                <a16:creationId xmlns:a16="http://schemas.microsoft.com/office/drawing/2014/main" id="{A1A55D0E-FB0E-C603-FC88-2ADE93E44708}"/>
              </a:ext>
            </a:extLst>
          </p:cNvPr>
          <p:cNvSpPr txBox="1"/>
          <p:nvPr>
            <p:extLst>
              <p:ext uri="{1162E1C5-73C7-4A58-AE30-91384D911F3F}">
                <p184:classification xmlns:p184="http://schemas.microsoft.com/office/powerpoint/2018/4/main" val="hdr"/>
              </p:ext>
            </p:extLst>
          </p:nvPr>
        </p:nvSpPr>
        <p:spPr>
          <a:xfrm>
            <a:off x="11445875" y="1"/>
            <a:ext cx="774700" cy="307777"/>
          </a:xfrm>
          <a:prstGeom prst="rect">
            <a:avLst/>
          </a:prstGeom>
        </p:spPr>
        <p:txBody>
          <a:bodyPr horzOverflow="overflow" lIns="0" tIns="0" rIns="0" bIns="0">
            <a:spAutoFit/>
          </a:bodyPr>
          <a:lstStyle/>
          <a:p>
            <a:pPr algn="l"/>
            <a:r>
              <a:rPr lang="es-ES" sz="1000" b="0" i="0">
                <a:solidFill>
                  <a:srgbClr val="000000"/>
                </a:solidFill>
                <a:latin typeface="Arial" panose="020B0604020202020204" pitchFamily="34" charset="0"/>
                <a:cs typeface="Arial" panose="020B0604020202020204" pitchFamily="34" charset="0"/>
              </a:rPr>
              <a:t>INTERNAL USE</a:t>
            </a:r>
          </a:p>
        </p:txBody>
      </p:sp>
      <p:sp>
        <p:nvSpPr>
          <p:cNvPr id="3" name="Rectángulo 2">
            <a:extLst>
              <a:ext uri="{FF2B5EF4-FFF2-40B4-BE49-F238E27FC236}">
                <a16:creationId xmlns:a16="http://schemas.microsoft.com/office/drawing/2014/main" id="{D7E4D5F3-41F7-7436-2535-8933FCDBFA8A}"/>
              </a:ext>
            </a:extLst>
          </p:cNvPr>
          <p:cNvSpPr/>
          <p:nvPr userDrawn="1"/>
        </p:nvSpPr>
        <p:spPr>
          <a:xfrm>
            <a:off x="10875704" y="0"/>
            <a:ext cx="1316296" cy="323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Imagen 4">
            <a:extLst>
              <a:ext uri="{FF2B5EF4-FFF2-40B4-BE49-F238E27FC236}">
                <a16:creationId xmlns:a16="http://schemas.microsoft.com/office/drawing/2014/main" id="{06D61E0E-5E96-1E0C-24A8-0C207EB15E43}"/>
              </a:ext>
            </a:extLst>
          </p:cNvPr>
          <p:cNvPicPr>
            <a:picLocks noChangeAspect="1"/>
          </p:cNvPicPr>
          <p:nvPr userDrawn="1"/>
        </p:nvPicPr>
        <p:blipFill>
          <a:blip r:embed="rId11"/>
          <a:stretch>
            <a:fillRect/>
          </a:stretch>
        </p:blipFill>
        <p:spPr>
          <a:xfrm>
            <a:off x="0" y="5595934"/>
            <a:ext cx="2079437" cy="1262068"/>
          </a:xfrm>
          <a:prstGeom prst="rect">
            <a:avLst/>
          </a:prstGeom>
        </p:spPr>
      </p:pic>
    </p:spTree>
    <p:extLst>
      <p:ext uri="{BB962C8B-B14F-4D97-AF65-F5344CB8AC3E}">
        <p14:creationId xmlns:p14="http://schemas.microsoft.com/office/powerpoint/2010/main" val="288722266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98">
          <p15:clr>
            <a:srgbClr val="F26B43"/>
          </p15:clr>
        </p15:guide>
        <p15:guide id="4" orient="horz" pos="205">
          <p15:clr>
            <a:srgbClr val="F26B43"/>
          </p15:clr>
        </p15:guide>
        <p15:guide id="5" pos="5581">
          <p15:clr>
            <a:srgbClr val="F26B43"/>
          </p15:clr>
        </p15:guide>
        <p15:guide id="7" orient="horz" pos="79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3.sv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3.sv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0.sv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42.sv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6.sv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42.sv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7.sv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6.sv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0.sv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3.svg"/></Relationships>
</file>

<file path=ppt/slides/_rels/slide3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3.sv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3.sv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3.sv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5.svg"/></Relationships>
</file>

<file path=ppt/slides/_rels/slide3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57.sv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8.xml"/><Relationship Id="rId5" Type="http://schemas.openxmlformats.org/officeDocument/2006/relationships/image" Target="../media/image61.sv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9.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70.sv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73.sv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5" Type="http://schemas.openxmlformats.org/officeDocument/2006/relationships/image" Target="../media/image73.sv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 Id="rId5" Type="http://schemas.openxmlformats.org/officeDocument/2006/relationships/image" Target="../media/image70.sv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 Id="rId5" Type="http://schemas.openxmlformats.org/officeDocument/2006/relationships/image" Target="../media/image73.sv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5.png"/><Relationship Id="rId1" Type="http://schemas.openxmlformats.org/officeDocument/2006/relationships/slideLayout" Target="../slideLayouts/slideLayout6.xml"/><Relationship Id="rId4" Type="http://schemas.openxmlformats.org/officeDocument/2006/relationships/image" Target="../media/image70.sv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 Id="rId5" Type="http://schemas.openxmlformats.org/officeDocument/2006/relationships/image" Target="../media/image73.svg"/><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 Id="rId5" Type="http://schemas.openxmlformats.org/officeDocument/2006/relationships/image" Target="../media/image73.svg"/><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60.xml.rels><?xml version="1.0" encoding="UTF-8" standalone="yes"?>
<Relationships xmlns="http://schemas.openxmlformats.org/package/2006/relationships"><Relationship Id="rId3" Type="http://schemas.openxmlformats.org/officeDocument/2006/relationships/hyperlink" Target="https://cima.aemps.es/cima/pdfs/ft/1181323001/FT_1181323001.pdf" TargetMode="External"/><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9CC4-9327-A41E-211A-6F6D362BF72C}"/>
              </a:ext>
            </a:extLst>
          </p:cNvPr>
          <p:cNvSpPr>
            <a:spLocks noGrp="1"/>
          </p:cNvSpPr>
          <p:nvPr>
            <p:ph type="title"/>
          </p:nvPr>
        </p:nvSpPr>
        <p:spPr>
          <a:xfrm>
            <a:off x="5781815" y="1065908"/>
            <a:ext cx="5678671" cy="1700330"/>
          </a:xfrm>
        </p:spPr>
        <p:txBody>
          <a:bodyPr/>
          <a:lstStyle/>
          <a:p>
            <a:r>
              <a:rPr lang="es-ES_tradnl" sz="2400" dirty="0"/>
              <a:t>ILUMETRI</a:t>
            </a:r>
            <a:r>
              <a:rPr lang="es-ES_tradnl" sz="2400" baseline="30000" dirty="0"/>
              <a:t>®</a:t>
            </a:r>
            <a:r>
              <a:rPr lang="es-ES_tradnl" sz="2400" dirty="0"/>
              <a:t> en pacientes con antecedentes de neoplasia o neoplasia maligna activa</a:t>
            </a:r>
            <a:r>
              <a:rPr lang="es-ES_tradnl" sz="2400" b="1" dirty="0"/>
              <a:t> </a:t>
            </a:r>
          </a:p>
        </p:txBody>
      </p:sp>
      <p:sp>
        <p:nvSpPr>
          <p:cNvPr id="5" name="TextBox 4">
            <a:extLst>
              <a:ext uri="{FF2B5EF4-FFF2-40B4-BE49-F238E27FC236}">
                <a16:creationId xmlns:a16="http://schemas.microsoft.com/office/drawing/2014/main" id="{973CEBFB-4344-7563-A966-A3949BCA316A}"/>
              </a:ext>
            </a:extLst>
          </p:cNvPr>
          <p:cNvSpPr txBox="1"/>
          <p:nvPr/>
        </p:nvSpPr>
        <p:spPr>
          <a:xfrm>
            <a:off x="2672276" y="6086620"/>
            <a:ext cx="7454138" cy="466269"/>
          </a:xfrm>
          <a:prstGeom prst="rect">
            <a:avLst/>
          </a:prstGeom>
          <a:noFill/>
        </p:spPr>
        <p:txBody>
          <a:bodyPr wrap="square" lIns="96000" tIns="48000" rIns="96000" bIns="48000" rtlCol="0" anchor="t" anchorCtr="0">
            <a:spAutoFit/>
          </a:bodyPr>
          <a:lstStyle/>
          <a:p>
            <a:pPr defTabSz="609585"/>
            <a:endParaRPr lang="es-ES" sz="800">
              <a:solidFill>
                <a:prstClr val="white"/>
              </a:solidFill>
              <a:latin typeface="Arial" panose="020B0604020202020204"/>
            </a:endParaRPr>
          </a:p>
          <a:p>
            <a:pPr defTabSz="609585"/>
            <a:r>
              <a:rPr lang="es-ES" sz="800">
                <a:solidFill>
                  <a:prstClr val="white"/>
                </a:solidFill>
                <a:latin typeface="Arial" panose="020B0604020202020204"/>
              </a:rPr>
              <a:t>ILUMETRI</a:t>
            </a:r>
            <a:r>
              <a:rPr lang="es-ES" sz="800" baseline="30000">
                <a:solidFill>
                  <a:prstClr val="white"/>
                </a:solidFill>
                <a:latin typeface="Arial" panose="020B0604020202020204"/>
              </a:rPr>
              <a:t>®</a:t>
            </a:r>
            <a:r>
              <a:rPr lang="es-ES" sz="800">
                <a:solidFill>
                  <a:prstClr val="white"/>
                </a:solidFill>
                <a:latin typeface="Arial" panose="020B0604020202020204"/>
              </a:rPr>
              <a:t>. Ficha técnica. Agencia Española de Medicamentos y Productos Sanitarios, AEMPS.</a:t>
            </a:r>
            <a:br>
              <a:rPr lang="es-ES" sz="800">
                <a:solidFill>
                  <a:prstClr val="white"/>
                </a:solidFill>
                <a:latin typeface="Arial" panose="020B0604020202020204"/>
              </a:rPr>
            </a:br>
            <a:r>
              <a:rPr lang="es-ES" sz="800">
                <a:solidFill>
                  <a:prstClr val="white"/>
                </a:solidFill>
                <a:latin typeface="Arial" panose="020B0604020202020204"/>
              </a:rPr>
              <a:t>Disponible en: https://cima.aemps.es/cima/pdfs/ft/1181323001/FT_1181323001.pdf. Último acceso: Mayo 2024.</a:t>
            </a:r>
          </a:p>
        </p:txBody>
      </p:sp>
      <p:sp>
        <p:nvSpPr>
          <p:cNvPr id="4" name="CuadroTexto 3">
            <a:extLst>
              <a:ext uri="{FF2B5EF4-FFF2-40B4-BE49-F238E27FC236}">
                <a16:creationId xmlns:a16="http://schemas.microsoft.com/office/drawing/2014/main" id="{48D70B18-CA61-8E59-9524-B2FBF6FE85BF}"/>
              </a:ext>
            </a:extLst>
          </p:cNvPr>
          <p:cNvSpPr txBox="1"/>
          <p:nvPr/>
        </p:nvSpPr>
        <p:spPr>
          <a:xfrm rot="16200000">
            <a:off x="10502775" y="3540724"/>
            <a:ext cx="2967135" cy="261610"/>
          </a:xfrm>
          <a:prstGeom prst="rect">
            <a:avLst/>
          </a:prstGeom>
          <a:noFill/>
        </p:spPr>
        <p:txBody>
          <a:bodyPr wrap="square" rtlCol="0">
            <a:spAutoFit/>
          </a:bodyPr>
          <a:lstStyle/>
          <a:p>
            <a:r>
              <a:rPr lang="es-ES" sz="1050" b="0" i="0">
                <a:solidFill>
                  <a:schemeClr val="bg1"/>
                </a:solidFill>
                <a:effectLst/>
                <a:latin typeface="Arial" panose="020B0604020202020204" pitchFamily="34" charset="0"/>
              </a:rPr>
              <a:t>ES-ILU-2400025</a:t>
            </a:r>
            <a:endParaRPr lang="es-ES" sz="1050">
              <a:solidFill>
                <a:schemeClr val="bg1"/>
              </a:solidFill>
            </a:endParaRPr>
          </a:p>
        </p:txBody>
      </p:sp>
    </p:spTree>
    <p:extLst>
      <p:ext uri="{BB962C8B-B14F-4D97-AF65-F5344CB8AC3E}">
        <p14:creationId xmlns:p14="http://schemas.microsoft.com/office/powerpoint/2010/main" val="1999372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FC13E07A-79C1-2CA1-AF5E-0524044F91F0}"/>
              </a:ext>
            </a:extLst>
          </p:cNvPr>
          <p:cNvSpPr txBox="1">
            <a:spLocks/>
          </p:cNvSpPr>
          <p:nvPr/>
        </p:nvSpPr>
        <p:spPr>
          <a:xfrm>
            <a:off x="577509" y="1454100"/>
            <a:ext cx="6163357" cy="3949799"/>
          </a:xfrm>
          <a:prstGeom prst="rect">
            <a:avLst/>
          </a:prstGeom>
        </p:spPr>
        <p:txBody>
          <a:bodyPr wrap="square">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R="0" lvl="0" algn="l" defTabSz="609585" rtl="0" eaLnBrk="1" fontAlgn="auto" latinLnBrk="0" hangingPunct="1">
              <a:lnSpc>
                <a:spcPct val="100000"/>
              </a:lnSpc>
              <a:spcBef>
                <a:spcPts val="0"/>
              </a:spcBef>
              <a:spcAft>
                <a:spcPts val="600"/>
              </a:spcAft>
              <a:buClr>
                <a:srgbClr val="6B2F65"/>
              </a:buClr>
              <a:buSzTx/>
              <a:tabLst/>
              <a:defRPr/>
            </a:pPr>
            <a:r>
              <a:rPr lang="es-ES" sz="1600">
                <a:solidFill>
                  <a:prstClr val="black">
                    <a:lumMod val="75000"/>
                    <a:lumOff val="25000"/>
                  </a:prstClr>
                </a:solidFill>
                <a:latin typeface="Arial" panose="020B0604020202020204" pitchFamily="34" charset="0"/>
              </a:rPr>
              <a:t>La IL-12 presenta efectos pleiotrópicos capaces de actuar simultáneamente sobre la </a:t>
            </a:r>
            <a:r>
              <a:rPr lang="es-ES" sz="1600" b="1">
                <a:solidFill>
                  <a:srgbClr val="612663"/>
                </a:solidFill>
                <a:latin typeface="Arial" panose="020B0604020202020204" pitchFamily="34" charset="0"/>
              </a:rPr>
              <a:t>inmunidad innata y la adaptativa</a:t>
            </a:r>
            <a:r>
              <a:rPr lang="es-ES" sz="1600">
                <a:solidFill>
                  <a:prstClr val="black">
                    <a:lumMod val="75000"/>
                    <a:lumOff val="25000"/>
                  </a:prstClr>
                </a:solidFill>
                <a:latin typeface="Arial" panose="020B0604020202020204" pitchFamily="34" charset="0"/>
              </a:rPr>
              <a:t>:</a:t>
            </a:r>
            <a:r>
              <a:rPr lang="es-ES" sz="1600" baseline="30000">
                <a:solidFill>
                  <a:prstClr val="black">
                    <a:lumMod val="75000"/>
                    <a:lumOff val="25000"/>
                  </a:prstClr>
                </a:solidFill>
                <a:latin typeface="Arial" panose="020B0604020202020204" pitchFamily="34" charset="0"/>
              </a:rPr>
              <a:t>1</a:t>
            </a:r>
          </a:p>
          <a:p>
            <a:pPr marR="0" lvl="0" algn="l" defTabSz="609585" rtl="0" eaLnBrk="1" fontAlgn="auto" latinLnBrk="0" hangingPunct="1">
              <a:lnSpc>
                <a:spcPct val="100000"/>
              </a:lnSpc>
              <a:spcBef>
                <a:spcPts val="0"/>
              </a:spcBef>
              <a:spcAft>
                <a:spcPts val="600"/>
              </a:spcAft>
              <a:buClr>
                <a:srgbClr val="6B2F65"/>
              </a:buClr>
              <a:buSzTx/>
              <a:tabLst/>
              <a:defRPr/>
            </a:pPr>
            <a:endParaRPr lang="es-ES" sz="1600" baseline="30000">
              <a:solidFill>
                <a:prstClr val="black">
                  <a:lumMod val="75000"/>
                  <a:lumOff val="25000"/>
                </a:prstClr>
              </a:solidFill>
              <a:latin typeface="Arial" panose="020B0604020202020204" pitchFamily="34" charset="0"/>
            </a:endParaRPr>
          </a:p>
          <a:p>
            <a:pPr marL="285750" marR="0" lvl="0" indent="-285750" algn="l" defTabSz="609585" rtl="0" eaLnBrk="1" fontAlgn="auto" latinLnBrk="0" hangingPunct="1">
              <a:lnSpc>
                <a:spcPct val="100000"/>
              </a:lnSpc>
              <a:spcBef>
                <a:spcPts val="0"/>
              </a:spcBef>
              <a:buClr>
                <a:schemeClr val="accent3">
                  <a:lumMod val="75000"/>
                </a:schemeClr>
              </a:buClr>
              <a:buSzTx/>
              <a:buFont typeface="Wingdings" pitchFamily="2" charset="2"/>
              <a:buChar char="§"/>
              <a:tabLst/>
              <a:defRPr/>
            </a:pP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Al unirse </a:t>
            </a:r>
            <a:r>
              <a:rPr kumimoji="0" lang="es-ES" sz="1400" u="none" strike="noStrike" kern="1200" cap="none" spc="0" normalizeH="0" baseline="0" noProof="0">
                <a:ln>
                  <a:noFill/>
                </a:ln>
                <a:solidFill>
                  <a:srgbClr val="404040"/>
                </a:solidFill>
                <a:effectLst/>
                <a:uLnTx/>
                <a:uFillTx/>
                <a:latin typeface="Arial" panose="020B0604020202020204" pitchFamily="34" charset="0"/>
                <a:ea typeface="+mn-ea"/>
                <a:cs typeface="Arial"/>
              </a:rPr>
              <a:t>a</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los receptores de IL-12 en los linfocitos, induce proliferación, activación y funciones efectoras, incluida una </a:t>
            </a:r>
            <a:r>
              <a:rPr lang="es-ES" sz="1400" b="1">
                <a:solidFill>
                  <a:srgbClr val="612663"/>
                </a:solidFill>
                <a:latin typeface="Arial" panose="020B0604020202020204" pitchFamily="34" charset="0"/>
              </a:rPr>
              <a:t>mayor capacidad citolítica de las células T NK y CD8+ </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que conduce a la muerte de las células tumorales vía secreción de </a:t>
            </a:r>
            <a:r>
              <a:rPr kumimoji="0" lang="es-ES" sz="14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granzima</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B.</a:t>
            </a:r>
            <a:r>
              <a:rPr kumimoji="0" lang="es-ES" sz="14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Arial"/>
              </a:rPr>
              <a:t>1</a:t>
            </a:r>
          </a:p>
          <a:p>
            <a:pPr marL="285750" marR="0" lvl="0" indent="-285750" algn="l" defTabSz="609585" rtl="0" eaLnBrk="1" fontAlgn="auto" latinLnBrk="0" hangingPunct="1">
              <a:lnSpc>
                <a:spcPct val="100000"/>
              </a:lnSpc>
              <a:spcBef>
                <a:spcPts val="0"/>
              </a:spcBef>
              <a:buClr>
                <a:schemeClr val="accent3">
                  <a:lumMod val="75000"/>
                </a:schemeClr>
              </a:buClr>
              <a:buSzTx/>
              <a:buFont typeface="Wingdings" pitchFamily="2" charset="2"/>
              <a:buChar char="§"/>
              <a:tabLst/>
              <a:defRPr/>
            </a:pPr>
            <a:endParaRPr kumimoji="0" lang="es-ES" sz="14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Arial"/>
            </a:endParaRPr>
          </a:p>
          <a:p>
            <a:pPr marL="285750" marR="0" lvl="0" indent="-285750" algn="l" defTabSz="609585" rtl="0" eaLnBrk="1" fontAlgn="auto" latinLnBrk="0" hangingPunct="1">
              <a:lnSpc>
                <a:spcPct val="100000"/>
              </a:lnSpc>
              <a:spcBef>
                <a:spcPts val="0"/>
              </a:spcBef>
              <a:buClr>
                <a:schemeClr val="accent3">
                  <a:lumMod val="75000"/>
                </a:schemeClr>
              </a:buClr>
              <a:buSzTx/>
              <a:buFont typeface="Wingdings" pitchFamily="2" charset="2"/>
              <a:buChar char="§"/>
              <a:tabLst/>
              <a:defRPr/>
            </a:pPr>
            <a:r>
              <a:rPr lang="es-ES" sz="1400">
                <a:solidFill>
                  <a:prstClr val="black">
                    <a:lumMod val="75000"/>
                    <a:lumOff val="25000"/>
                  </a:prstClr>
                </a:solidFill>
                <a:latin typeface="Arial" panose="020B0604020202020204" pitchFamily="34" charset="0"/>
              </a:rPr>
              <a:t>Promueve la </a:t>
            </a:r>
            <a:r>
              <a:rPr lang="es-ES" sz="1400" b="1">
                <a:solidFill>
                  <a:srgbClr val="612663"/>
                </a:solidFill>
                <a:latin typeface="Arial" panose="020B0604020202020204" pitchFamily="34" charset="0"/>
              </a:rPr>
              <a:t>diferenciación Th1 en las células T CD4+.</a:t>
            </a:r>
            <a:r>
              <a:rPr lang="es-ES" sz="1400" b="1" baseline="30000">
                <a:solidFill>
                  <a:srgbClr val="612663"/>
                </a:solidFill>
                <a:latin typeface="Arial" panose="020B0604020202020204" pitchFamily="34" charset="0"/>
              </a:rPr>
              <a:t>1</a:t>
            </a:r>
          </a:p>
          <a:p>
            <a:pPr marR="0" lvl="0" algn="l" defTabSz="609585" rtl="0" eaLnBrk="1" fontAlgn="auto" latinLnBrk="0" hangingPunct="1">
              <a:lnSpc>
                <a:spcPct val="100000"/>
              </a:lnSpc>
              <a:spcBef>
                <a:spcPts val="0"/>
              </a:spcBef>
              <a:buClr>
                <a:schemeClr val="accent3">
                  <a:lumMod val="75000"/>
                </a:schemeClr>
              </a:buClr>
              <a:buSzTx/>
              <a:tabLst/>
              <a:defRPr/>
            </a:pPr>
            <a:endParaRPr kumimoji="0" lang="es-ES" sz="14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Arial"/>
            </a:endParaRPr>
          </a:p>
          <a:p>
            <a:pPr marL="285750" marR="0" lvl="0" indent="-285750" algn="l" defTabSz="914400" rtl="0" eaLnBrk="1" fontAlgn="auto" latinLnBrk="0" hangingPunct="1">
              <a:lnSpc>
                <a:spcPct val="100000"/>
              </a:lnSpc>
              <a:spcBef>
                <a:spcPts val="0"/>
              </a:spcBef>
              <a:buClr>
                <a:schemeClr val="accent3">
                  <a:lumMod val="75000"/>
                </a:schemeClr>
              </a:buClr>
              <a:buSzTx/>
              <a:buFont typeface="Wingdings" pitchFamily="2" charset="2"/>
              <a:buChar char="§"/>
              <a:tabLst/>
              <a:defRPr/>
            </a:pPr>
            <a:r>
              <a:rPr lang="es-ES" sz="1400">
                <a:solidFill>
                  <a:prstClr val="black">
                    <a:lumMod val="75000"/>
                    <a:lumOff val="25000"/>
                  </a:prstClr>
                </a:solidFill>
                <a:latin typeface="Arial" panose="020B0604020202020204" pitchFamily="34" charset="0"/>
                <a:cs typeface="+mn-cs"/>
              </a:rPr>
              <a:t>I</a:t>
            </a:r>
            <a:r>
              <a:rPr kumimoji="0" lang="es-ES" sz="14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mn-cs"/>
              </a:rPr>
              <a:t>mpulsa</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la </a:t>
            </a:r>
            <a:r>
              <a:rPr lang="es-ES" sz="1400" b="1">
                <a:solidFill>
                  <a:srgbClr val="612663"/>
                </a:solidFill>
                <a:latin typeface="Arial" panose="020B0604020202020204" pitchFamily="34" charset="0"/>
              </a:rPr>
              <a:t>polarización de los macrófagos hacia un fenotipo antitumoral M1.</a:t>
            </a:r>
            <a:r>
              <a:rPr kumimoji="0" lang="es-ES" sz="14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1</a:t>
            </a:r>
          </a:p>
          <a:p>
            <a:pPr marL="285750" marR="0" lvl="0" indent="-285750" algn="l" defTabSz="914400" rtl="0" eaLnBrk="1" fontAlgn="auto" latinLnBrk="0" hangingPunct="1">
              <a:lnSpc>
                <a:spcPct val="100000"/>
              </a:lnSpc>
              <a:spcBef>
                <a:spcPts val="0"/>
              </a:spcBef>
              <a:buClr>
                <a:schemeClr val="accent3">
                  <a:lumMod val="75000"/>
                </a:schemeClr>
              </a:buClr>
              <a:buSzTx/>
              <a:buFont typeface="Wingdings" pitchFamily="2" charset="2"/>
              <a:buChar char="§"/>
              <a:tabLst/>
              <a:defRPr/>
            </a:pPr>
            <a:endParaRPr kumimoji="0" lang="es-ES" sz="14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Arial"/>
            </a:endParaRPr>
          </a:p>
          <a:p>
            <a:pPr marL="285750" marR="0" lvl="0" indent="-285750" algn="l" defTabSz="914400" rtl="0" eaLnBrk="1" fontAlgn="auto" latinLnBrk="0" hangingPunct="1">
              <a:lnSpc>
                <a:spcPct val="100000"/>
              </a:lnSpc>
              <a:spcBef>
                <a:spcPts val="0"/>
              </a:spcBef>
              <a:buClr>
                <a:schemeClr val="accent3">
                  <a:lumMod val="75000"/>
                </a:schemeClr>
              </a:buClr>
              <a:buSzTx/>
              <a:buFont typeface="Wingdings" pitchFamily="2" charset="2"/>
              <a:buChar char="§"/>
              <a:tabLst/>
              <a:defRPr/>
            </a:pP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La señalización de IL-12 en los linfocitos induce una </a:t>
            </a:r>
            <a:r>
              <a:rPr lang="es-ES" sz="1400" b="1">
                <a:solidFill>
                  <a:srgbClr val="612663"/>
                </a:solidFill>
                <a:latin typeface="Arial" panose="020B0604020202020204" pitchFamily="34" charset="0"/>
              </a:rPr>
              <a:t>producción significativa de </a:t>
            </a:r>
            <a:r>
              <a:rPr lang="es-ES" sz="1400" b="1" err="1">
                <a:solidFill>
                  <a:srgbClr val="612663"/>
                </a:solidFill>
                <a:latin typeface="Arial" panose="020B0604020202020204" pitchFamily="34" charset="0"/>
              </a:rPr>
              <a:t>IFNγ</a:t>
            </a:r>
            <a:r>
              <a:rPr lang="es-ES" sz="1400" b="1">
                <a:solidFill>
                  <a:srgbClr val="612663"/>
                </a:solidFill>
                <a:latin typeface="Arial" panose="020B0604020202020204" pitchFamily="34" charset="0"/>
              </a:rPr>
              <a:t>, con efectos posteriores que incluyen disminución de la angiogénesis.</a:t>
            </a:r>
            <a:r>
              <a:rPr lang="es-ES" sz="1400" b="1" baseline="30000">
                <a:solidFill>
                  <a:srgbClr val="612663"/>
                </a:solidFill>
                <a:latin typeface="Arial" panose="020B0604020202020204" pitchFamily="34" charset="0"/>
              </a:rPr>
              <a:t>1</a:t>
            </a:r>
          </a:p>
        </p:txBody>
      </p:sp>
      <p:sp>
        <p:nvSpPr>
          <p:cNvPr id="2" name="Título 1">
            <a:extLst>
              <a:ext uri="{FF2B5EF4-FFF2-40B4-BE49-F238E27FC236}">
                <a16:creationId xmlns:a16="http://schemas.microsoft.com/office/drawing/2014/main" id="{16403F3E-AE53-225C-F75D-C0EF65C01FDD}"/>
              </a:ext>
            </a:extLst>
          </p:cNvPr>
          <p:cNvSpPr>
            <a:spLocks noGrp="1"/>
          </p:cNvSpPr>
          <p:nvPr>
            <p:ph type="title"/>
          </p:nvPr>
        </p:nvSpPr>
        <p:spPr/>
        <p:txBody>
          <a:bodyPr/>
          <a:lstStyle/>
          <a:p>
            <a:r>
              <a:rPr lang="es-ES"/>
              <a:t>La IL-12 puede activar las células T y NK, aumentando así su proliferación y funciones efectoras e induciendo la liberación de IFNγ</a:t>
            </a:r>
            <a:r>
              <a:rPr lang="es-ES" baseline="30000"/>
              <a:t>1</a:t>
            </a:r>
          </a:p>
        </p:txBody>
      </p:sp>
      <p:sp>
        <p:nvSpPr>
          <p:cNvPr id="307" name="Marcador de pie de página 306">
            <a:extLst>
              <a:ext uri="{FF2B5EF4-FFF2-40B4-BE49-F238E27FC236}">
                <a16:creationId xmlns:a16="http://schemas.microsoft.com/office/drawing/2014/main" id="{1E1973DB-32C1-09BD-6AC1-C386EDB94FE0}"/>
              </a:ext>
            </a:extLst>
          </p:cNvPr>
          <p:cNvSpPr>
            <a:spLocks noGrp="1"/>
          </p:cNvSpPr>
          <p:nvPr>
            <p:ph type="ftr" sz="quarter" idx="10"/>
          </p:nvPr>
        </p:nvSpPr>
        <p:spPr>
          <a:xfrm>
            <a:off x="623888" y="6367735"/>
            <a:ext cx="9887317" cy="288147"/>
          </a:xfrm>
        </p:spPr>
        <p:txBody>
          <a:bodyPr/>
          <a:lstStyle/>
          <a:p>
            <a:pPr marR="0" lvl="0" algn="l" defTabSz="914400" rtl="0" eaLnBrk="1" fontAlgn="auto" latinLnBrk="0" hangingPunct="1">
              <a:lnSpc>
                <a:spcPct val="100000"/>
              </a:lnSpc>
              <a:spcBef>
                <a:spcPts val="0"/>
              </a:spcBef>
              <a:spcAft>
                <a:spcPts val="0"/>
              </a:spcAft>
              <a:buClrTx/>
              <a:buSzTx/>
              <a:tabLst/>
              <a:defRPr/>
            </a:pPr>
            <a:r>
              <a:rPr kumimoji="0" lang="es-ES" sz="700" b="1" u="none" strike="noStrike" kern="1200" cap="none" spc="0" normalizeH="0" baseline="0" noProof="0">
                <a:ln>
                  <a:noFill/>
                </a:ln>
                <a:solidFill>
                  <a:prstClr val="black">
                    <a:tint val="75000"/>
                  </a:prstClr>
                </a:solidFill>
                <a:effectLst/>
                <a:uLnTx/>
                <a:uFillTx/>
                <a:ea typeface="+mn-ea"/>
                <a:cs typeface="+mn-cs"/>
              </a:rPr>
              <a:t>APC: </a:t>
            </a:r>
            <a:r>
              <a:rPr kumimoji="0" lang="es-ES" sz="700" u="none" strike="noStrike" kern="1200" cap="none" spc="0" normalizeH="0" baseline="0" noProof="0">
                <a:ln>
                  <a:noFill/>
                </a:ln>
                <a:solidFill>
                  <a:prstClr val="black">
                    <a:tint val="75000"/>
                  </a:prstClr>
                </a:solidFill>
                <a:effectLst/>
                <a:uLnTx/>
                <a:uFillTx/>
                <a:ea typeface="+mn-ea"/>
                <a:cs typeface="+mn-cs"/>
              </a:rPr>
              <a:t>célula presentadora de antígenos, por sus siglas en inglés;</a:t>
            </a:r>
            <a:r>
              <a:rPr kumimoji="0" lang="es-ES" sz="700" b="1" u="none" strike="noStrike" kern="1200" cap="none" spc="0" normalizeH="0" baseline="0" noProof="0">
                <a:ln>
                  <a:noFill/>
                </a:ln>
                <a:solidFill>
                  <a:prstClr val="black">
                    <a:tint val="75000"/>
                  </a:prstClr>
                </a:solidFill>
                <a:effectLst/>
                <a:uLnTx/>
                <a:uFillTx/>
                <a:ea typeface="+mn-ea"/>
                <a:cs typeface="+mn-cs"/>
              </a:rPr>
              <a:t> </a:t>
            </a:r>
            <a:r>
              <a:rPr kumimoji="0" lang="es-ES" sz="700" b="1" u="none" strike="noStrike" kern="1200" cap="none" spc="0" normalizeH="0" baseline="0" noProof="0" err="1">
                <a:ln>
                  <a:noFill/>
                </a:ln>
                <a:solidFill>
                  <a:prstClr val="black">
                    <a:tint val="75000"/>
                  </a:prstClr>
                </a:solidFill>
                <a:effectLst/>
                <a:uLnTx/>
                <a:uFillTx/>
                <a:ea typeface="+mn-ea"/>
                <a:cs typeface="+mn-cs"/>
              </a:rPr>
              <a:t>IFNy</a:t>
            </a:r>
            <a:r>
              <a:rPr kumimoji="0" lang="es-ES" sz="700" u="none" strike="noStrike" kern="1200" cap="none" spc="0" normalizeH="0" baseline="0" noProof="0">
                <a:ln>
                  <a:noFill/>
                </a:ln>
                <a:solidFill>
                  <a:prstClr val="black">
                    <a:tint val="75000"/>
                  </a:prstClr>
                </a:solidFill>
                <a:effectLst/>
                <a:uLnTx/>
                <a:uFillTx/>
                <a:ea typeface="+mn-ea"/>
                <a:cs typeface="+mn-cs"/>
              </a:rPr>
              <a:t>: interferón gamma; </a:t>
            </a:r>
            <a:r>
              <a:rPr kumimoji="0" lang="es-ES" sz="700" b="1" u="none" strike="noStrike" kern="1200" cap="none" spc="0" normalizeH="0" baseline="0" noProof="0">
                <a:ln>
                  <a:noFill/>
                </a:ln>
                <a:solidFill>
                  <a:prstClr val="black">
                    <a:tint val="75000"/>
                  </a:prstClr>
                </a:solidFill>
                <a:effectLst/>
                <a:uLnTx/>
                <a:uFillTx/>
                <a:ea typeface="+mn-ea"/>
                <a:cs typeface="+mn-cs"/>
              </a:rPr>
              <a:t>IL: </a:t>
            </a:r>
            <a:r>
              <a:rPr kumimoji="0" lang="es-ES" sz="700" u="none" strike="noStrike" kern="1200" cap="none" spc="0" normalizeH="0" baseline="0" noProof="0">
                <a:ln>
                  <a:noFill/>
                </a:ln>
                <a:solidFill>
                  <a:prstClr val="black">
                    <a:tint val="75000"/>
                  </a:prstClr>
                </a:solidFill>
                <a:effectLst/>
                <a:uLnTx/>
                <a:uFillTx/>
                <a:ea typeface="+mn-ea"/>
                <a:cs typeface="+mn-cs"/>
              </a:rPr>
              <a:t>interleucina; </a:t>
            </a:r>
            <a:r>
              <a:rPr kumimoji="0" lang="es-ES" sz="700" b="1" u="none" strike="noStrike" kern="1200" cap="none" spc="0" normalizeH="0" baseline="0" noProof="0">
                <a:ln>
                  <a:noFill/>
                </a:ln>
                <a:solidFill>
                  <a:prstClr val="black">
                    <a:tint val="75000"/>
                  </a:prstClr>
                </a:solidFill>
                <a:effectLst/>
                <a:uLnTx/>
                <a:uFillTx/>
                <a:ea typeface="+mn-ea"/>
                <a:cs typeface="+mn-cs"/>
              </a:rPr>
              <a:t>MHC: </a:t>
            </a:r>
            <a:r>
              <a:rPr kumimoji="0" lang="es-ES" sz="700" u="none" strike="noStrike" kern="1200" cap="none" spc="0" normalizeH="0" baseline="0" noProof="0">
                <a:ln>
                  <a:noFill/>
                </a:ln>
                <a:solidFill>
                  <a:prstClr val="black">
                    <a:tint val="75000"/>
                  </a:prstClr>
                </a:solidFill>
                <a:effectLst/>
                <a:uLnTx/>
                <a:uFillTx/>
                <a:ea typeface="+mn-ea"/>
                <a:cs typeface="+mn-cs"/>
              </a:rPr>
              <a:t>complejo mayor de histocompatibilidad, por sus siglas en inglés; </a:t>
            </a:r>
            <a:r>
              <a:rPr kumimoji="0" lang="es-ES" sz="700" b="1" u="none" strike="noStrike" kern="1200" cap="none" spc="0" normalizeH="0" baseline="0" noProof="0">
                <a:ln>
                  <a:noFill/>
                </a:ln>
                <a:solidFill>
                  <a:prstClr val="black">
                    <a:tint val="75000"/>
                  </a:prstClr>
                </a:solidFill>
                <a:effectLst/>
                <a:uLnTx/>
                <a:uFillTx/>
                <a:ea typeface="+mn-ea"/>
                <a:cs typeface="+mn-cs"/>
              </a:rPr>
              <a:t>NK</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i="1" u="none" strike="noStrike" kern="1200" cap="none" spc="0" normalizeH="0" baseline="0" noProof="0">
                <a:ln>
                  <a:noFill/>
                </a:ln>
                <a:solidFill>
                  <a:prstClr val="black">
                    <a:tint val="75000"/>
                  </a:prstClr>
                </a:solidFill>
                <a:effectLst/>
                <a:uLnTx/>
                <a:uFillTx/>
                <a:ea typeface="+mn-ea"/>
                <a:cs typeface="+mn-cs"/>
              </a:rPr>
              <a:t>natural </a:t>
            </a:r>
            <a:r>
              <a:rPr kumimoji="0" lang="es-ES" sz="700" i="1" u="none" strike="noStrike" kern="1200" cap="none" spc="0" normalizeH="0" baseline="0" noProof="0" err="1">
                <a:ln>
                  <a:noFill/>
                </a:ln>
                <a:solidFill>
                  <a:prstClr val="black">
                    <a:tint val="75000"/>
                  </a:prstClr>
                </a:solidFill>
                <a:effectLst/>
                <a:uLnTx/>
                <a:uFillTx/>
                <a:ea typeface="+mn-ea"/>
                <a:cs typeface="+mn-cs"/>
              </a:rPr>
              <a:t>killer</a:t>
            </a:r>
            <a:r>
              <a:rPr kumimoji="0" lang="es-ES" sz="700" u="none" strike="noStrike" kern="1200" cap="none" spc="0" normalizeH="0" baseline="0" noProof="0">
                <a:ln>
                  <a:noFill/>
                </a:ln>
                <a:solidFill>
                  <a:prstClr val="black">
                    <a:tint val="75000"/>
                  </a:prstClr>
                </a:solidFill>
                <a:effectLst/>
                <a:uLnTx/>
                <a:uFillTx/>
                <a:ea typeface="+mn-ea"/>
                <a:cs typeface="+mn-cs"/>
              </a:rPr>
              <a:t>.</a:t>
            </a:r>
          </a:p>
          <a:p>
            <a:pPr marL="95250" marR="0" lvl="0" indent="-95250" algn="l" defTabSz="914400" rtl="0" eaLnBrk="1" fontAlgn="auto" latinLnBrk="0" hangingPunct="1">
              <a:lnSpc>
                <a:spcPct val="100000"/>
              </a:lnSpc>
              <a:spcBef>
                <a:spcPts val="0"/>
              </a:spcBef>
              <a:spcAft>
                <a:spcPts val="0"/>
              </a:spcAft>
              <a:buClrTx/>
              <a:buSzTx/>
              <a:buFontTx/>
              <a:buAutoNum type="arabicPeriod"/>
              <a:defRPr/>
            </a:pPr>
            <a:r>
              <a:rPr kumimoji="0" lang="es-ES" sz="700" b="1" u="none" strike="noStrike" kern="1200" cap="none" spc="0" normalizeH="0" baseline="0" noProof="0" err="1">
                <a:ln>
                  <a:noFill/>
                </a:ln>
                <a:solidFill>
                  <a:prstClr val="black">
                    <a:tint val="75000"/>
                  </a:prstClr>
                </a:solidFill>
                <a:effectLst/>
                <a:uLnTx/>
                <a:uFillTx/>
                <a:ea typeface="+mn-ea"/>
                <a:cs typeface="+mn-cs"/>
              </a:rPr>
              <a:t>Minnar</a:t>
            </a:r>
            <a:r>
              <a:rPr kumimoji="0" lang="es-ES" sz="700" b="1" u="none" strike="noStrike" kern="1200" cap="none" spc="0" normalizeH="0" baseline="0" noProof="0">
                <a:ln>
                  <a:noFill/>
                </a:ln>
                <a:solidFill>
                  <a:prstClr val="black">
                    <a:tint val="75000"/>
                  </a:prstClr>
                </a:solidFill>
                <a:effectLst/>
                <a:uLnTx/>
                <a:uFillTx/>
                <a:ea typeface="+mn-ea"/>
                <a:cs typeface="+mn-cs"/>
              </a:rPr>
              <a:t> CM, </a:t>
            </a:r>
            <a:r>
              <a:rPr kumimoji="0" lang="es-ES" sz="700" u="none" strike="noStrike" kern="1200" cap="none" spc="0" normalizeH="0" baseline="0" noProof="0">
                <a:ln>
                  <a:noFill/>
                </a:ln>
                <a:solidFill>
                  <a:prstClr val="black">
                    <a:tint val="75000"/>
                  </a:prstClr>
                </a:solidFill>
                <a:effectLst/>
                <a:uLnTx/>
                <a:uFillTx/>
                <a:ea typeface="+mn-ea"/>
                <a:cs typeface="+mn-cs"/>
              </a:rPr>
              <a:t>Lui G, </a:t>
            </a:r>
            <a:r>
              <a:rPr kumimoji="0" lang="es-ES" sz="700" u="none" strike="noStrike" kern="1200" cap="none" spc="0" normalizeH="0" baseline="0" noProof="0" err="1">
                <a:ln>
                  <a:noFill/>
                </a:ln>
                <a:solidFill>
                  <a:prstClr val="black">
                    <a:tint val="75000"/>
                  </a:prstClr>
                </a:solidFill>
                <a:effectLst/>
                <a:uLnTx/>
                <a:uFillTx/>
                <a:ea typeface="+mn-ea"/>
                <a:cs typeface="+mn-cs"/>
              </a:rPr>
              <a:t>Gulley</a:t>
            </a:r>
            <a:r>
              <a:rPr kumimoji="0" lang="es-ES" sz="700" u="none" strike="noStrike" kern="1200" cap="none" spc="0" normalizeH="0" baseline="0" noProof="0">
                <a:ln>
                  <a:noFill/>
                </a:ln>
                <a:solidFill>
                  <a:prstClr val="black">
                    <a:tint val="75000"/>
                  </a:prstClr>
                </a:solidFill>
                <a:effectLst/>
                <a:uLnTx/>
                <a:uFillTx/>
                <a:ea typeface="+mn-ea"/>
                <a:cs typeface="+mn-cs"/>
              </a:rPr>
              <a:t> JL, </a:t>
            </a:r>
            <a:r>
              <a:rPr kumimoji="0" lang="es-ES" sz="700" u="none" strike="noStrike" kern="1200" cap="none" spc="0" normalizeH="0" baseline="0" noProof="0" err="1">
                <a:ln>
                  <a:noFill/>
                </a:ln>
                <a:solidFill>
                  <a:prstClr val="black">
                    <a:tint val="75000"/>
                  </a:prstClr>
                </a:solidFill>
                <a:effectLst/>
                <a:uLnTx/>
                <a:uFillTx/>
                <a:ea typeface="+mn-ea"/>
                <a:cs typeface="+mn-cs"/>
              </a:rPr>
              <a:t>Schlom</a:t>
            </a:r>
            <a:r>
              <a:rPr kumimoji="0" lang="es-ES" sz="700" u="none" strike="noStrike" kern="1200" cap="none" spc="0" normalizeH="0" baseline="0" noProof="0">
                <a:ln>
                  <a:noFill/>
                </a:ln>
                <a:solidFill>
                  <a:prstClr val="black">
                    <a:tint val="75000"/>
                  </a:prstClr>
                </a:solidFill>
                <a:effectLst/>
                <a:uLnTx/>
                <a:uFillTx/>
                <a:ea typeface="+mn-ea"/>
                <a:cs typeface="+mn-cs"/>
              </a:rPr>
              <a:t> J, </a:t>
            </a:r>
            <a:r>
              <a:rPr kumimoji="0" lang="es-ES" sz="700" u="none" strike="noStrike" kern="1200" cap="none" spc="0" normalizeH="0" baseline="0" noProof="0" err="1">
                <a:ln>
                  <a:noFill/>
                </a:ln>
                <a:solidFill>
                  <a:prstClr val="black">
                    <a:tint val="75000"/>
                  </a:prstClr>
                </a:solidFill>
                <a:effectLst/>
                <a:uLnTx/>
                <a:uFillTx/>
                <a:ea typeface="+mn-ea"/>
                <a:cs typeface="+mn-cs"/>
              </a:rPr>
              <a:t>Gameiro</a:t>
            </a:r>
            <a:r>
              <a:rPr kumimoji="0" lang="es-ES" sz="700" u="none" strike="noStrike" kern="1200" cap="none" spc="0" normalizeH="0" baseline="0" noProof="0">
                <a:ln>
                  <a:noFill/>
                </a:ln>
                <a:solidFill>
                  <a:prstClr val="black">
                    <a:tint val="75000"/>
                  </a:prstClr>
                </a:solidFill>
                <a:effectLst/>
                <a:uLnTx/>
                <a:uFillTx/>
                <a:ea typeface="+mn-ea"/>
                <a:cs typeface="+mn-cs"/>
              </a:rPr>
              <a:t> SR. </a:t>
            </a:r>
            <a:r>
              <a:rPr kumimoji="0" lang="es-ES" sz="700" u="none" strike="noStrike" kern="1200" cap="none" spc="0" normalizeH="0" baseline="0" noProof="0" err="1">
                <a:ln>
                  <a:noFill/>
                </a:ln>
                <a:solidFill>
                  <a:prstClr val="black">
                    <a:tint val="75000"/>
                  </a:prstClr>
                </a:solidFill>
                <a:effectLst/>
                <a:uLnTx/>
                <a:uFillTx/>
                <a:ea typeface="+mn-ea"/>
                <a:cs typeface="+mn-cs"/>
              </a:rPr>
              <a:t>Preclinical</a:t>
            </a:r>
            <a:r>
              <a:rPr kumimoji="0" lang="es-ES" sz="700" u="none" strike="noStrike" kern="1200" cap="none" spc="0" normalizeH="0" baseline="0" noProof="0">
                <a:ln>
                  <a:noFill/>
                </a:ln>
                <a:solidFill>
                  <a:prstClr val="black">
                    <a:tint val="75000"/>
                  </a:prstClr>
                </a:solidFill>
                <a:effectLst/>
                <a:uLnTx/>
                <a:uFillTx/>
                <a:ea typeface="+mn-ea"/>
                <a:cs typeface="+mn-cs"/>
              </a:rPr>
              <a:t> and </a:t>
            </a:r>
            <a:r>
              <a:rPr kumimoji="0" lang="es-ES" sz="700" u="none" strike="noStrike" kern="1200" cap="none" spc="0" normalizeH="0" baseline="0" noProof="0" err="1">
                <a:ln>
                  <a:noFill/>
                </a:ln>
                <a:solidFill>
                  <a:prstClr val="black">
                    <a:tint val="75000"/>
                  </a:prstClr>
                </a:solidFill>
                <a:effectLst/>
                <a:uLnTx/>
                <a:uFillTx/>
                <a:ea typeface="+mn-ea"/>
                <a:cs typeface="+mn-cs"/>
              </a:rPr>
              <a:t>clinical</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studies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a tumor targeting IL-12 </a:t>
            </a:r>
            <a:r>
              <a:rPr kumimoji="0" lang="es-ES" sz="700" u="none" strike="noStrike" kern="1200" cap="none" spc="0" normalizeH="0" baseline="0" noProof="0" err="1">
                <a:ln>
                  <a:noFill/>
                </a:ln>
                <a:solidFill>
                  <a:prstClr val="black">
                    <a:tint val="75000"/>
                  </a:prstClr>
                </a:solidFill>
                <a:effectLst/>
                <a:uLnTx/>
                <a:uFillTx/>
                <a:ea typeface="+mn-ea"/>
                <a:cs typeface="+mn-cs"/>
              </a:rPr>
              <a:t>immunocytokine</a:t>
            </a:r>
            <a:r>
              <a:rPr kumimoji="0" lang="es-ES" sz="700" u="none" strike="noStrike" kern="1200" cap="none" spc="0" normalizeH="0" baseline="0" noProof="0">
                <a:ln>
                  <a:noFill/>
                </a:ln>
                <a:solidFill>
                  <a:prstClr val="black">
                    <a:tint val="75000"/>
                  </a:prstClr>
                </a:solidFill>
                <a:effectLst/>
                <a:uLnTx/>
                <a:uFillTx/>
                <a:ea typeface="+mn-ea"/>
                <a:cs typeface="+mn-cs"/>
              </a:rPr>
              <a:t>. Front Oncol. 2024;13:1321318.</a:t>
            </a:r>
          </a:p>
        </p:txBody>
      </p:sp>
      <p:pic>
        <p:nvPicPr>
          <p:cNvPr id="5" name="Imagen 4">
            <a:extLst>
              <a:ext uri="{FF2B5EF4-FFF2-40B4-BE49-F238E27FC236}">
                <a16:creationId xmlns:a16="http://schemas.microsoft.com/office/drawing/2014/main" id="{63F89417-14CB-35A8-E326-D1230E21AB7D}"/>
              </a:ext>
            </a:extLst>
          </p:cNvPr>
          <p:cNvPicPr>
            <a:picLocks noChangeAspect="1"/>
          </p:cNvPicPr>
          <p:nvPr/>
        </p:nvPicPr>
        <p:blipFill rotWithShape="1">
          <a:blip r:embed="rId2"/>
          <a:srcRect b="12928"/>
          <a:stretch/>
        </p:blipFill>
        <p:spPr>
          <a:xfrm>
            <a:off x="6740866" y="1370865"/>
            <a:ext cx="4719297" cy="4643618"/>
          </a:xfrm>
          <a:prstGeom prst="rect">
            <a:avLst/>
          </a:prstGeom>
          <a:ln>
            <a:noFill/>
          </a:ln>
        </p:spPr>
      </p:pic>
      <p:pic>
        <p:nvPicPr>
          <p:cNvPr id="3" name="Imagen 2">
            <a:extLst>
              <a:ext uri="{FF2B5EF4-FFF2-40B4-BE49-F238E27FC236}">
                <a16:creationId xmlns:a16="http://schemas.microsoft.com/office/drawing/2014/main" id="{40B788BE-D758-2AEA-DC65-30EAA9225B61}"/>
              </a:ext>
            </a:extLst>
          </p:cNvPr>
          <p:cNvPicPr>
            <a:picLocks noChangeAspect="1"/>
          </p:cNvPicPr>
          <p:nvPr/>
        </p:nvPicPr>
        <p:blipFill rotWithShape="1">
          <a:blip r:embed="rId2"/>
          <a:srcRect l="64212" t="88332" r="4242" b="473"/>
          <a:stretch/>
        </p:blipFill>
        <p:spPr>
          <a:xfrm>
            <a:off x="5115266" y="5417478"/>
            <a:ext cx="1488734" cy="597005"/>
          </a:xfrm>
          <a:prstGeom prst="rect">
            <a:avLst/>
          </a:prstGeom>
          <a:ln>
            <a:noFill/>
          </a:ln>
        </p:spPr>
      </p:pic>
    </p:spTree>
    <p:extLst>
      <p:ext uri="{BB962C8B-B14F-4D97-AF65-F5344CB8AC3E}">
        <p14:creationId xmlns:p14="http://schemas.microsoft.com/office/powerpoint/2010/main" val="25220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403F3E-AE53-225C-F75D-C0EF65C01FDD}"/>
              </a:ext>
            </a:extLst>
          </p:cNvPr>
          <p:cNvSpPr>
            <a:spLocks noGrp="1"/>
          </p:cNvSpPr>
          <p:nvPr>
            <p:ph type="title"/>
          </p:nvPr>
        </p:nvSpPr>
        <p:spPr>
          <a:xfrm>
            <a:off x="623888" y="272883"/>
            <a:ext cx="10909300" cy="884070"/>
          </a:xfrm>
        </p:spPr>
        <p:txBody>
          <a:bodyPr/>
          <a:lstStyle/>
          <a:p>
            <a:r>
              <a:rPr lang="es-ES"/>
              <a:t>La familia de las citoquinas de la IL-12 mantiene un equilibrio como efector y regulador de la respuesta inmunitaria en la formación de tumores</a:t>
            </a:r>
            <a:r>
              <a:rPr lang="es-ES" baseline="30000"/>
              <a:t>1</a:t>
            </a:r>
          </a:p>
        </p:txBody>
      </p:sp>
      <p:sp>
        <p:nvSpPr>
          <p:cNvPr id="307" name="Marcador de pie de página 306">
            <a:extLst>
              <a:ext uri="{FF2B5EF4-FFF2-40B4-BE49-F238E27FC236}">
                <a16:creationId xmlns:a16="http://schemas.microsoft.com/office/drawing/2014/main" id="{1E1973DB-32C1-09BD-6AC1-C386EDB94FE0}"/>
              </a:ext>
            </a:extLst>
          </p:cNvPr>
          <p:cNvSpPr>
            <a:spLocks noGrp="1"/>
          </p:cNvSpPr>
          <p:nvPr>
            <p:ph type="ftr" sz="quarter" idx="10"/>
          </p:nvPr>
        </p:nvSpPr>
        <p:spPr>
          <a:xfrm>
            <a:off x="623888" y="6315753"/>
            <a:ext cx="9887317" cy="395869"/>
          </a:xfrm>
        </p:spPr>
        <p:txBody>
          <a:bodyPr/>
          <a:lstStyle/>
          <a:p>
            <a:pPr marR="0" lvl="0" algn="l" defTabSz="914400" rtl="0" eaLnBrk="1" fontAlgn="auto" latinLnBrk="0" hangingPunct="1">
              <a:lnSpc>
                <a:spcPct val="100000"/>
              </a:lnSpc>
              <a:spcBef>
                <a:spcPts val="0"/>
              </a:spcBef>
              <a:spcAft>
                <a:spcPts val="0"/>
              </a:spcAft>
              <a:buClrTx/>
              <a:buSzTx/>
              <a:tabLst/>
              <a:defRPr/>
            </a:pPr>
            <a:r>
              <a:rPr kumimoji="0" lang="es-ES" sz="700" b="1" u="none" strike="noStrike" kern="1200" cap="none" spc="0" normalizeH="0" baseline="0" noProof="0">
                <a:ln>
                  <a:noFill/>
                </a:ln>
                <a:solidFill>
                  <a:prstClr val="black">
                    <a:tint val="75000"/>
                  </a:prstClr>
                </a:solidFill>
                <a:effectLst/>
                <a:uLnTx/>
                <a:uFillTx/>
                <a:ea typeface="+mn-ea"/>
                <a:cs typeface="+mn-cs"/>
              </a:rPr>
              <a:t>IL: </a:t>
            </a:r>
            <a:r>
              <a:rPr kumimoji="0" lang="es-ES" sz="700" u="none" strike="noStrike" kern="1200" cap="none" spc="0" normalizeH="0" baseline="0" noProof="0">
                <a:ln>
                  <a:noFill/>
                </a:ln>
                <a:solidFill>
                  <a:prstClr val="black">
                    <a:tint val="75000"/>
                  </a:prstClr>
                </a:solidFill>
                <a:effectLst/>
                <a:uLnTx/>
                <a:uFillTx/>
                <a:ea typeface="+mn-ea"/>
                <a:cs typeface="+mn-cs"/>
              </a:rPr>
              <a:t>interleucina; </a:t>
            </a:r>
            <a:r>
              <a:rPr kumimoji="0" lang="es-ES" sz="700" b="1" u="none" strike="noStrike" kern="1200" cap="none" spc="0" normalizeH="0" baseline="0" noProof="0">
                <a:ln>
                  <a:noFill/>
                </a:ln>
                <a:solidFill>
                  <a:prstClr val="black">
                    <a:tint val="75000"/>
                  </a:prstClr>
                </a:solidFill>
                <a:effectLst/>
                <a:uLnTx/>
                <a:uFillTx/>
                <a:ea typeface="+mn-ea"/>
                <a:cs typeface="+mn-cs"/>
              </a:rPr>
              <a:t>ILC: </a:t>
            </a:r>
            <a:r>
              <a:rPr kumimoji="0" lang="es-ES" sz="700" u="none" strike="noStrike" kern="1200" cap="none" spc="0" normalizeH="0" baseline="0" noProof="0">
                <a:ln>
                  <a:noFill/>
                </a:ln>
                <a:solidFill>
                  <a:prstClr val="black">
                    <a:tint val="75000"/>
                  </a:prstClr>
                </a:solidFill>
                <a:effectLst/>
                <a:uLnTx/>
                <a:uFillTx/>
                <a:ea typeface="+mn-ea"/>
                <a:cs typeface="+mn-cs"/>
              </a:rPr>
              <a:t>célula linfoide innata, por sus siglas en inglés.</a:t>
            </a:r>
          </a:p>
          <a:p>
            <a:pPr marL="95250" marR="0" lvl="0" indent="-95250" algn="l" defTabSz="914400" rtl="0" eaLnBrk="1" fontAlgn="auto" latinLnBrk="0" hangingPunct="1">
              <a:lnSpc>
                <a:spcPct val="100000"/>
              </a:lnSpc>
              <a:spcBef>
                <a:spcPts val="0"/>
              </a:spcBef>
              <a:spcAft>
                <a:spcPts val="0"/>
              </a:spcAft>
              <a:buClrTx/>
              <a:buSzTx/>
              <a:buFont typeface="+mj-lt"/>
              <a:buAutoNum type="arabicPeriod"/>
              <a:defRPr/>
            </a:pPr>
            <a:r>
              <a:rPr kumimoji="0" lang="es-ES" sz="700" b="1" u="none" strike="noStrike" kern="1200" cap="none" spc="0" normalizeH="0" baseline="0" noProof="0" err="1">
                <a:ln>
                  <a:noFill/>
                </a:ln>
                <a:solidFill>
                  <a:prstClr val="black">
                    <a:tint val="75000"/>
                  </a:prstClr>
                </a:solidFill>
                <a:effectLst/>
                <a:uLnTx/>
                <a:uFillTx/>
                <a:ea typeface="+mn-ea"/>
                <a:cs typeface="+mn-cs"/>
              </a:rPr>
              <a:t>Mirlekar</a:t>
            </a:r>
            <a:r>
              <a:rPr kumimoji="0" lang="es-ES" sz="700" b="1" u="none" strike="noStrike" kern="1200" cap="none" spc="0" normalizeH="0" baseline="0" noProof="0">
                <a:ln>
                  <a:noFill/>
                </a:ln>
                <a:solidFill>
                  <a:prstClr val="black">
                    <a:tint val="75000"/>
                  </a:prstClr>
                </a:solidFill>
                <a:effectLst/>
                <a:uLnTx/>
                <a:uFillTx/>
                <a:ea typeface="+mn-ea"/>
                <a:cs typeface="+mn-cs"/>
              </a:rPr>
              <a:t> B</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Pylayeva</a:t>
            </a:r>
            <a:r>
              <a:rPr kumimoji="0" lang="es-ES" sz="700" u="none" strike="noStrike" kern="1200" cap="none" spc="0" normalizeH="0" baseline="0" noProof="0">
                <a:ln>
                  <a:noFill/>
                </a:ln>
                <a:solidFill>
                  <a:prstClr val="black">
                    <a:tint val="75000"/>
                  </a:prstClr>
                </a:solidFill>
                <a:effectLst/>
                <a:uLnTx/>
                <a:uFillTx/>
                <a:ea typeface="+mn-ea"/>
                <a:cs typeface="+mn-cs"/>
              </a:rPr>
              <a:t>-Gupta Y. IL-12 </a:t>
            </a:r>
            <a:r>
              <a:rPr kumimoji="0" lang="es-ES" sz="700" u="none" strike="noStrike" kern="1200" cap="none" spc="0" normalizeH="0" baseline="0" noProof="0" err="1">
                <a:ln>
                  <a:noFill/>
                </a:ln>
                <a:solidFill>
                  <a:prstClr val="black">
                    <a:tint val="75000"/>
                  </a:prstClr>
                </a:solidFill>
                <a:effectLst/>
                <a:uLnTx/>
                <a:uFillTx/>
                <a:ea typeface="+mn-ea"/>
                <a:cs typeface="+mn-cs"/>
              </a:rPr>
              <a:t>Family</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Cytokines</a:t>
            </a:r>
            <a:r>
              <a:rPr kumimoji="0" lang="es-ES" sz="700" u="none" strike="noStrike" kern="1200" cap="none" spc="0" normalizeH="0" baseline="0" noProof="0">
                <a:ln>
                  <a:noFill/>
                </a:ln>
                <a:solidFill>
                  <a:prstClr val="black">
                    <a:tint val="75000"/>
                  </a:prstClr>
                </a:solidFill>
                <a:effectLst/>
                <a:uLnTx/>
                <a:uFillTx/>
                <a:ea typeface="+mn-ea"/>
                <a:cs typeface="+mn-cs"/>
              </a:rPr>
              <a:t> in </a:t>
            </a:r>
            <a:r>
              <a:rPr kumimoji="0" lang="es-ES" sz="700" u="none" strike="noStrike" kern="1200" cap="none" spc="0" normalizeH="0" baseline="0" noProof="0" err="1">
                <a:ln>
                  <a:noFill/>
                </a:ln>
                <a:solidFill>
                  <a:prstClr val="black">
                    <a:tint val="75000"/>
                  </a:prstClr>
                </a:solidFill>
                <a:effectLst/>
                <a:uLnTx/>
                <a:uFillTx/>
                <a:ea typeface="+mn-ea"/>
                <a:cs typeface="+mn-cs"/>
              </a:rPr>
              <a:t>Cancer</a:t>
            </a:r>
            <a:r>
              <a:rPr kumimoji="0" lang="es-ES" sz="700" u="none" strike="noStrike" kern="1200" cap="none" spc="0" normalizeH="0" baseline="0" noProof="0">
                <a:ln>
                  <a:noFill/>
                </a:ln>
                <a:solidFill>
                  <a:prstClr val="black">
                    <a:tint val="75000"/>
                  </a:prstClr>
                </a:solidFill>
                <a:effectLst/>
                <a:uLnTx/>
                <a:uFillTx/>
                <a:ea typeface="+mn-ea"/>
                <a:cs typeface="+mn-cs"/>
              </a:rPr>
              <a:t> and </a:t>
            </a:r>
            <a:r>
              <a:rPr kumimoji="0" lang="es-ES" sz="700" u="none" strike="noStrike" kern="1200" cap="none" spc="0" normalizeH="0" baseline="0" noProof="0" err="1">
                <a:ln>
                  <a:noFill/>
                </a:ln>
                <a:solidFill>
                  <a:prstClr val="black">
                    <a:tint val="75000"/>
                  </a:prstClr>
                </a:solidFill>
                <a:effectLst/>
                <a:uLnTx/>
                <a:uFillTx/>
                <a:ea typeface="+mn-ea"/>
                <a:cs typeface="+mn-cs"/>
              </a:rPr>
              <a:t>Immunotherapy</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Cancers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Basel</a:t>
            </a:r>
            <a:r>
              <a:rPr kumimoji="0" lang="es-ES" sz="700" u="none" strike="noStrike" kern="1200" cap="none" spc="0" normalizeH="0" baseline="0" noProof="0">
                <a:ln>
                  <a:noFill/>
                </a:ln>
                <a:solidFill>
                  <a:prstClr val="black">
                    <a:tint val="75000"/>
                  </a:prstClr>
                </a:solidFill>
                <a:effectLst/>
                <a:uLnTx/>
                <a:uFillTx/>
                <a:ea typeface="+mn-ea"/>
                <a:cs typeface="+mn-cs"/>
              </a:rPr>
              <a:t>). 2021;13(2):167.</a:t>
            </a:r>
          </a:p>
          <a:p>
            <a:pPr marL="95250" indent="-95250">
              <a:buFont typeface="+mj-lt"/>
              <a:buAutoNum type="arabicPeriod"/>
              <a:defRPr/>
            </a:pPr>
            <a:r>
              <a:rPr kumimoji="0" lang="es-ES" sz="700" b="1" u="none" strike="noStrike" kern="1200" cap="none" spc="0" normalizeH="0" baseline="0" noProof="0">
                <a:ln>
                  <a:noFill/>
                </a:ln>
                <a:solidFill>
                  <a:prstClr val="black">
                    <a:tint val="75000"/>
                  </a:prstClr>
                </a:solidFill>
                <a:effectLst/>
                <a:uLnTx/>
                <a:uFillTx/>
                <a:ea typeface="+mn-ea"/>
                <a:cs typeface="+mn-cs"/>
              </a:rPr>
              <a:t>Crowley JJ, </a:t>
            </a:r>
            <a:r>
              <a:rPr kumimoji="0" lang="es-ES" sz="700" u="none" strike="noStrike" kern="1200" cap="none" spc="0" normalizeH="0" baseline="0" noProof="0">
                <a:ln>
                  <a:noFill/>
                </a:ln>
                <a:solidFill>
                  <a:prstClr val="black">
                    <a:tint val="75000"/>
                  </a:prstClr>
                </a:solidFill>
                <a:effectLst/>
                <a:uLnTx/>
                <a:uFillTx/>
                <a:ea typeface="+mn-ea"/>
                <a:cs typeface="+mn-cs"/>
              </a:rPr>
              <a:t>Warren RB, </a:t>
            </a:r>
            <a:r>
              <a:rPr kumimoji="0" lang="es-ES" sz="700" u="none" strike="noStrike" kern="1200" cap="none" spc="0" normalizeH="0" baseline="0" noProof="0" err="1">
                <a:ln>
                  <a:noFill/>
                </a:ln>
                <a:solidFill>
                  <a:prstClr val="black">
                    <a:tint val="75000"/>
                  </a:prstClr>
                </a:solidFill>
                <a:effectLst/>
                <a:uLnTx/>
                <a:uFillTx/>
                <a:ea typeface="+mn-ea"/>
                <a:cs typeface="+mn-cs"/>
              </a:rPr>
              <a:t>Cather</a:t>
            </a:r>
            <a:r>
              <a:rPr kumimoji="0" lang="es-ES" sz="700" u="none" strike="noStrike" kern="1200" cap="none" spc="0" normalizeH="0" baseline="0" noProof="0">
                <a:ln>
                  <a:noFill/>
                </a:ln>
                <a:solidFill>
                  <a:prstClr val="black">
                    <a:tint val="75000"/>
                  </a:prstClr>
                </a:solidFill>
                <a:effectLst/>
                <a:uLnTx/>
                <a:uFillTx/>
                <a:ea typeface="+mn-ea"/>
                <a:cs typeface="+mn-cs"/>
              </a:rPr>
              <a:t> JC. Safety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selective IL-23p19 </a:t>
            </a:r>
            <a:r>
              <a:rPr kumimoji="0" lang="es-ES" sz="700" u="none" strike="noStrike" kern="1200" cap="none" spc="0" normalizeH="0" baseline="0" noProof="0" err="1">
                <a:ln>
                  <a:noFill/>
                </a:ln>
                <a:solidFill>
                  <a:prstClr val="black">
                    <a:tint val="75000"/>
                  </a:prstClr>
                </a:solidFill>
                <a:effectLst/>
                <a:uLnTx/>
                <a:uFillTx/>
                <a:ea typeface="+mn-ea"/>
                <a:cs typeface="+mn-cs"/>
              </a:rPr>
              <a:t>inhibitors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for</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the</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treatment</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psoriasis. J </a:t>
            </a:r>
            <a:r>
              <a:rPr kumimoji="0" lang="es-ES" sz="700" u="none" strike="noStrike" kern="1200" cap="none" spc="0" normalizeH="0" baseline="0" noProof="0" err="1">
                <a:ln>
                  <a:noFill/>
                </a:ln>
                <a:solidFill>
                  <a:prstClr val="black">
                    <a:tint val="75000"/>
                  </a:prstClr>
                </a:solidFill>
                <a:effectLst/>
                <a:uLnTx/>
                <a:uFillTx/>
                <a:ea typeface="+mn-ea"/>
                <a:cs typeface="+mn-cs"/>
              </a:rPr>
              <a:t>Eur</a:t>
            </a:r>
            <a:r>
              <a:rPr kumimoji="0" lang="es-ES" sz="700" u="none" strike="noStrike" kern="1200" cap="none" spc="0" normalizeH="0" baseline="0" noProof="0">
                <a:ln>
                  <a:noFill/>
                </a:ln>
                <a:solidFill>
                  <a:prstClr val="black">
                    <a:tint val="75000"/>
                  </a:prstClr>
                </a:solidFill>
                <a:effectLst/>
                <a:uLnTx/>
                <a:uFillTx/>
                <a:ea typeface="+mn-ea"/>
                <a:cs typeface="+mn-cs"/>
              </a:rPr>
              <a:t> Acad </a:t>
            </a:r>
            <a:r>
              <a:rPr kumimoji="0" lang="es-ES" sz="700" u="none" strike="noStrike" kern="1200" cap="none" spc="0" normalizeH="0" baseline="0" noProof="0" err="1">
                <a:ln>
                  <a:noFill/>
                </a:ln>
                <a:solidFill>
                  <a:prstClr val="black">
                    <a:tint val="75000"/>
                  </a:prstClr>
                </a:solidFill>
                <a:effectLst/>
                <a:uLnTx/>
                <a:uFillTx/>
                <a:ea typeface="+mn-ea"/>
                <a:cs typeface="+mn-cs"/>
              </a:rPr>
              <a:t>Dermatol</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Venereol</a:t>
            </a:r>
            <a:r>
              <a:rPr kumimoji="0" lang="es-ES" sz="700" u="none" strike="noStrike" kern="1200" cap="none" spc="0" normalizeH="0" baseline="0" noProof="0">
                <a:ln>
                  <a:noFill/>
                </a:ln>
                <a:solidFill>
                  <a:prstClr val="black">
                    <a:tint val="75000"/>
                  </a:prstClr>
                </a:solidFill>
                <a:effectLst/>
                <a:uLnTx/>
                <a:uFillTx/>
                <a:ea typeface="+mn-ea"/>
                <a:cs typeface="+mn-cs"/>
              </a:rPr>
              <a:t>. 2019;33(9):1676-1684.</a:t>
            </a:r>
          </a:p>
        </p:txBody>
      </p:sp>
      <p:pic>
        <p:nvPicPr>
          <p:cNvPr id="4" name="Imagen 3">
            <a:extLst>
              <a:ext uri="{FF2B5EF4-FFF2-40B4-BE49-F238E27FC236}">
                <a16:creationId xmlns:a16="http://schemas.microsoft.com/office/drawing/2014/main" id="{19C6AD49-7302-8E0F-8723-FF472E460621}"/>
              </a:ext>
            </a:extLst>
          </p:cNvPr>
          <p:cNvPicPr>
            <a:picLocks noChangeAspect="1"/>
          </p:cNvPicPr>
          <p:nvPr/>
        </p:nvPicPr>
        <p:blipFill rotWithShape="1">
          <a:blip r:embed="rId2"/>
          <a:srcRect l="3613" t="4615"/>
          <a:stretch/>
        </p:blipFill>
        <p:spPr>
          <a:xfrm>
            <a:off x="6096001" y="1931268"/>
            <a:ext cx="5437188" cy="3739515"/>
          </a:xfrm>
          <a:prstGeom prst="rect">
            <a:avLst/>
          </a:prstGeom>
          <a:ln>
            <a:noFill/>
          </a:ln>
        </p:spPr>
      </p:pic>
      <p:sp>
        <p:nvSpPr>
          <p:cNvPr id="6" name="CuadroTexto 5">
            <a:extLst>
              <a:ext uri="{FF2B5EF4-FFF2-40B4-BE49-F238E27FC236}">
                <a16:creationId xmlns:a16="http://schemas.microsoft.com/office/drawing/2014/main" id="{7B4A740A-A935-35BF-B7B1-545A2ACA57C1}"/>
              </a:ext>
            </a:extLst>
          </p:cNvPr>
          <p:cNvSpPr txBox="1"/>
          <p:nvPr/>
        </p:nvSpPr>
        <p:spPr>
          <a:xfrm>
            <a:off x="6059488" y="1550468"/>
            <a:ext cx="530131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u="none" strike="noStrike" kern="1200" cap="none" spc="0" normalizeH="0" baseline="0" noProof="0">
                <a:ln>
                  <a:noFill/>
                </a:ln>
                <a:solidFill>
                  <a:schemeClr val="tx2"/>
                </a:solidFill>
                <a:effectLst/>
                <a:uLnTx/>
                <a:uFillTx/>
                <a:latin typeface="Arial" panose="020B0604020202020204" pitchFamily="34" charset="0"/>
                <a:ea typeface="+mn-ea"/>
                <a:cs typeface="Arial"/>
              </a:rPr>
              <a:t>Papel de las citoquinas de la familia IL-12 en la progresión del cáncer.</a:t>
            </a:r>
          </a:p>
        </p:txBody>
      </p:sp>
      <p:sp>
        <p:nvSpPr>
          <p:cNvPr id="7" name="Marcador de contenido 2">
            <a:extLst>
              <a:ext uri="{FF2B5EF4-FFF2-40B4-BE49-F238E27FC236}">
                <a16:creationId xmlns:a16="http://schemas.microsoft.com/office/drawing/2014/main" id="{F5947DCD-6EB9-16D6-B693-FC32830F8899}"/>
              </a:ext>
            </a:extLst>
          </p:cNvPr>
          <p:cNvSpPr txBox="1">
            <a:spLocks/>
          </p:cNvSpPr>
          <p:nvPr/>
        </p:nvSpPr>
        <p:spPr>
          <a:xfrm>
            <a:off x="695322" y="1550468"/>
            <a:ext cx="5161223" cy="1077218"/>
          </a:xfrm>
          <a:prstGeom prst="rect">
            <a:avLst/>
          </a:prstGeom>
        </p:spPr>
        <p:txBody>
          <a:bodyPr wrap="square">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600"/>
              </a:spcAft>
              <a:buClr>
                <a:srgbClr val="6B2F65"/>
              </a:buClr>
              <a:buSzTx/>
              <a:buFontTx/>
              <a:buNone/>
              <a:tabLst/>
              <a:defRPr/>
            </a:pPr>
            <a:r>
              <a:rPr lang="es-ES" sz="1600" b="1">
                <a:solidFill>
                  <a:srgbClr val="612663"/>
                </a:solidFill>
                <a:latin typeface="Arial" panose="020B0604020202020204" pitchFamily="34" charset="0"/>
              </a:rPr>
              <a:t>La </a:t>
            </a:r>
            <a:r>
              <a:rPr kumimoji="0" lang="es-ES" sz="1600" b="1" u="none" strike="noStrike" kern="1200" cap="none" spc="0" normalizeH="0" baseline="0" noProof="0">
                <a:ln>
                  <a:noFill/>
                </a:ln>
                <a:solidFill>
                  <a:srgbClr val="612663"/>
                </a:solidFill>
                <a:effectLst/>
                <a:uLnTx/>
                <a:uFillTx/>
                <a:latin typeface="Arial" panose="020B0604020202020204" pitchFamily="34" charset="0"/>
                <a:ea typeface="+mn-ea"/>
                <a:cs typeface="Arial"/>
              </a:rPr>
              <a:t>IL-12 se puede </a:t>
            </a:r>
            <a:r>
              <a:rPr lang="es-ES" sz="1600" b="1">
                <a:solidFill>
                  <a:srgbClr val="612663"/>
                </a:solidFill>
                <a:latin typeface="Arial" panose="020B0604020202020204" pitchFamily="34" charset="0"/>
              </a:rPr>
              <a:t>considerar una citoquina efectora que ha mostrado efectos inmunitarios antitumorales mediante la activación de la respuesta Th1:</a:t>
            </a:r>
            <a:r>
              <a:rPr kumimoji="0" lang="es-ES" sz="1600" u="none" strike="noStrike" kern="1200" cap="none" spc="0" normalizeH="0" baseline="30000" noProof="0">
                <a:ln>
                  <a:noFill/>
                </a:ln>
                <a:solidFill>
                  <a:srgbClr val="404040"/>
                </a:solidFill>
                <a:effectLst/>
                <a:uLnTx/>
                <a:uFillTx/>
                <a:latin typeface="Arial" panose="020B0604020202020204" pitchFamily="34" charset="0"/>
                <a:ea typeface="+mn-ea"/>
                <a:cs typeface="Arial"/>
              </a:rPr>
              <a:t>1</a:t>
            </a:r>
          </a:p>
        </p:txBody>
      </p:sp>
      <p:sp>
        <p:nvSpPr>
          <p:cNvPr id="9" name="Marcador de texto 1">
            <a:extLst>
              <a:ext uri="{FF2B5EF4-FFF2-40B4-BE49-F238E27FC236}">
                <a16:creationId xmlns:a16="http://schemas.microsoft.com/office/drawing/2014/main" id="{C434EAB1-0100-E480-F020-28B2BB55354C}"/>
              </a:ext>
            </a:extLst>
          </p:cNvPr>
          <p:cNvSpPr txBox="1">
            <a:spLocks/>
          </p:cNvSpPr>
          <p:nvPr/>
        </p:nvSpPr>
        <p:spPr>
          <a:xfrm>
            <a:off x="695322" y="4918135"/>
            <a:ext cx="5161224" cy="727104"/>
          </a:xfrm>
          <a:prstGeom prst="rect">
            <a:avLst/>
          </a:prstGeom>
          <a:solidFill>
            <a:schemeClr val="accent3">
              <a:lumMod val="75000"/>
            </a:schemeClr>
          </a:solidFill>
        </p:spPr>
        <p:txBody>
          <a:bodyPr wrap="square" tIns="72000" bIns="72000" anchor="ctr" anchorCtr="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1" u="none" strike="noStrike" kern="1200" cap="none" spc="0" normalizeH="0" baseline="0" noProof="0">
                <a:ln>
                  <a:noFill/>
                </a:ln>
                <a:solidFill>
                  <a:srgbClr val="6B2F65"/>
                </a:solidFill>
                <a:effectLst/>
                <a:uLnTx/>
                <a:uFillTx/>
                <a:latin typeface="Arial" panose="020B0604020202020204" pitchFamily="34" charset="0"/>
                <a:ea typeface="+mn-ea"/>
                <a:cs typeface="+mn-cs"/>
              </a:rPr>
              <a:t>La evidencia indica que inhibir la IL-12 podría ser contraproducente porque ha mostrado un papel protector frente a tumores.</a:t>
            </a:r>
            <a:r>
              <a:rPr kumimoji="0" lang="es-ES" sz="1400" b="1" u="none" strike="noStrike" kern="1200" cap="none" spc="0" normalizeH="0" baseline="30000" noProof="0">
                <a:ln>
                  <a:noFill/>
                </a:ln>
                <a:solidFill>
                  <a:srgbClr val="6B2F65"/>
                </a:solidFill>
                <a:effectLst/>
                <a:uLnTx/>
                <a:uFillTx/>
                <a:latin typeface="Arial" panose="020B0604020202020204" pitchFamily="34" charset="0"/>
                <a:ea typeface="+mn-ea"/>
                <a:cs typeface="+mn-cs"/>
              </a:rPr>
              <a:t>2</a:t>
            </a:r>
          </a:p>
        </p:txBody>
      </p:sp>
      <p:sp>
        <p:nvSpPr>
          <p:cNvPr id="14" name="CuadroTexto 13">
            <a:extLst>
              <a:ext uri="{FF2B5EF4-FFF2-40B4-BE49-F238E27FC236}">
                <a16:creationId xmlns:a16="http://schemas.microsoft.com/office/drawing/2014/main" id="{06BC8CB5-5D2F-2911-F44A-A721D54656C3}"/>
              </a:ext>
            </a:extLst>
          </p:cNvPr>
          <p:cNvSpPr txBox="1"/>
          <p:nvPr/>
        </p:nvSpPr>
        <p:spPr>
          <a:xfrm>
            <a:off x="731989" y="2717393"/>
            <a:ext cx="5087887" cy="175432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
                <a:schemeClr val="accent3">
                  <a:lumMod val="75000"/>
                </a:schemeClr>
              </a:buClr>
              <a:buSzTx/>
              <a:buFont typeface="Wingdings" pitchFamily="2" charset="2"/>
              <a:buChar char="§"/>
              <a:tabLst/>
              <a:defRPr/>
            </a:pPr>
            <a:r>
              <a:rPr kumimoji="0" lang="es-ES" sz="1400" u="none" strike="noStrike" kern="1200" cap="none" spc="0" normalizeH="0" baseline="0" noProof="0">
                <a:ln>
                  <a:noFill/>
                </a:ln>
                <a:solidFill>
                  <a:srgbClr val="404040"/>
                </a:solidFill>
                <a:effectLst/>
                <a:uLnTx/>
                <a:uFillTx/>
                <a:latin typeface="Arial" panose="020B0604020202020204" pitchFamily="34" charset="0"/>
                <a:ea typeface="+mn-ea"/>
                <a:cs typeface="Arial"/>
              </a:rPr>
              <a:t>IL-12 promueve la inmunidad T </a:t>
            </a:r>
            <a:r>
              <a:rPr kumimoji="0" lang="es-ES" sz="1400" u="none" strike="noStrike" kern="1200" cap="none" spc="0" normalizeH="0" baseline="0" noProof="0" err="1">
                <a:ln>
                  <a:noFill/>
                </a:ln>
                <a:solidFill>
                  <a:srgbClr val="404040"/>
                </a:solidFill>
                <a:effectLst/>
                <a:uLnTx/>
                <a:uFillTx/>
                <a:latin typeface="Arial" panose="020B0604020202020204" pitchFamily="34" charset="0"/>
                <a:ea typeface="+mn-ea"/>
                <a:cs typeface="Arial"/>
              </a:rPr>
              <a:t>helper</a:t>
            </a:r>
            <a:r>
              <a:rPr kumimoji="0" lang="es-ES" sz="1400" u="none" strike="noStrike" kern="1200" cap="none" spc="0" normalizeH="0" baseline="0" noProof="0">
                <a:ln>
                  <a:noFill/>
                </a:ln>
                <a:solidFill>
                  <a:srgbClr val="404040"/>
                </a:solidFill>
                <a:effectLst/>
                <a:uLnTx/>
                <a:uFillTx/>
                <a:latin typeface="Arial" panose="020B0604020202020204" pitchFamily="34" charset="0"/>
                <a:ea typeface="+mn-ea"/>
                <a:cs typeface="Arial"/>
              </a:rPr>
              <a:t> (Th)1 con efectos inhibidores de tumores.</a:t>
            </a:r>
            <a:r>
              <a:rPr kumimoji="0" lang="es-ES" sz="1400" u="none" strike="noStrike" kern="1200" cap="none" spc="0" normalizeH="0" baseline="30000" noProof="0">
                <a:ln>
                  <a:noFill/>
                </a:ln>
                <a:solidFill>
                  <a:srgbClr val="404040"/>
                </a:solidFill>
                <a:effectLst/>
                <a:uLnTx/>
                <a:uFillTx/>
                <a:latin typeface="Arial" panose="020B0604020202020204" pitchFamily="34" charset="0"/>
                <a:ea typeface="+mn-ea"/>
                <a:cs typeface="Arial"/>
              </a:rPr>
              <a:t>1</a:t>
            </a:r>
            <a:endParaRPr kumimoji="0" lang="es-ES" sz="1400" u="none" strike="noStrike" kern="1200" cap="none" spc="0" normalizeH="0" baseline="0" noProof="0">
              <a:ln>
                <a:noFill/>
              </a:ln>
              <a:solidFill>
                <a:srgbClr val="404040"/>
              </a:solidFill>
              <a:effectLst/>
              <a:uLnTx/>
              <a:uFillTx/>
              <a:latin typeface="Arial" panose="020B0604020202020204" pitchFamily="34" charset="0"/>
              <a:ea typeface="+mn-ea"/>
              <a:cs typeface="Arial"/>
            </a:endParaRPr>
          </a:p>
          <a:p>
            <a:pPr marL="285750" marR="0" lvl="0" indent="-285750" algn="l" defTabSz="914400" rtl="0" eaLnBrk="1" fontAlgn="auto" latinLnBrk="0" hangingPunct="1">
              <a:lnSpc>
                <a:spcPct val="100000"/>
              </a:lnSpc>
              <a:spcBef>
                <a:spcPts val="0"/>
              </a:spcBef>
              <a:spcAft>
                <a:spcPts val="600"/>
              </a:spcAft>
              <a:buClr>
                <a:schemeClr val="accent3">
                  <a:lumMod val="75000"/>
                </a:schemeClr>
              </a:buClr>
              <a:buSzTx/>
              <a:buFont typeface="Wingdings" pitchFamily="2" charset="2"/>
              <a:buChar char="§"/>
              <a:tabLst/>
              <a:defRPr/>
            </a:pPr>
            <a:r>
              <a:rPr kumimoji="0" lang="es-ES" sz="1400" u="none" strike="noStrike" kern="1200" cap="none" spc="0" normalizeH="0" baseline="0" noProof="0">
                <a:ln>
                  <a:noFill/>
                </a:ln>
                <a:solidFill>
                  <a:srgbClr val="404040"/>
                </a:solidFill>
                <a:effectLst/>
                <a:uLnTx/>
                <a:uFillTx/>
                <a:latin typeface="Arial" panose="020B0604020202020204" pitchFamily="34" charset="0"/>
                <a:ea typeface="+mn-ea"/>
                <a:cs typeface="Arial"/>
              </a:rPr>
              <a:t>La IL-23 promueve la inmunidad Th17, con efectos promotores de tumores.</a:t>
            </a:r>
            <a:r>
              <a:rPr kumimoji="0" lang="es-ES" sz="1400" u="none" strike="noStrike" kern="1200" cap="none" spc="0" normalizeH="0" baseline="30000" noProof="0">
                <a:ln>
                  <a:noFill/>
                </a:ln>
                <a:solidFill>
                  <a:srgbClr val="404040"/>
                </a:solidFill>
                <a:effectLst/>
                <a:uLnTx/>
                <a:uFillTx/>
                <a:latin typeface="Arial" panose="020B0604020202020204" pitchFamily="34" charset="0"/>
                <a:ea typeface="+mn-ea"/>
                <a:cs typeface="Arial"/>
              </a:rPr>
              <a:t>1</a:t>
            </a:r>
            <a:endParaRPr kumimoji="0" lang="es-ES" sz="1400" u="none" strike="noStrike" kern="1200" cap="none" spc="0" normalizeH="0" baseline="0" noProof="0">
              <a:ln>
                <a:noFill/>
              </a:ln>
              <a:solidFill>
                <a:srgbClr val="404040"/>
              </a:solidFill>
              <a:effectLst/>
              <a:uLnTx/>
              <a:uFillTx/>
              <a:latin typeface="Arial" panose="020B0604020202020204" pitchFamily="34" charset="0"/>
              <a:ea typeface="+mn-ea"/>
              <a:cs typeface="Arial"/>
            </a:endParaRPr>
          </a:p>
          <a:p>
            <a:pPr marL="285750" marR="0" lvl="0" indent="-285750" algn="l" defTabSz="914400" rtl="0" eaLnBrk="1" fontAlgn="auto" latinLnBrk="0" hangingPunct="1">
              <a:lnSpc>
                <a:spcPct val="100000"/>
              </a:lnSpc>
              <a:spcBef>
                <a:spcPts val="0"/>
              </a:spcBef>
              <a:spcAft>
                <a:spcPts val="600"/>
              </a:spcAft>
              <a:buClr>
                <a:schemeClr val="accent3">
                  <a:lumMod val="75000"/>
                </a:schemeClr>
              </a:buClr>
              <a:buSzTx/>
              <a:buFont typeface="Wingdings" pitchFamily="2" charset="2"/>
              <a:buChar char="§"/>
              <a:tabLst/>
              <a:defRPr/>
            </a:pPr>
            <a:r>
              <a:rPr kumimoji="0" lang="es-ES" sz="1400" u="none" strike="noStrike" kern="1200" cap="none" spc="0" normalizeH="0" baseline="0" noProof="0">
                <a:ln>
                  <a:noFill/>
                </a:ln>
                <a:solidFill>
                  <a:srgbClr val="404040"/>
                </a:solidFill>
                <a:effectLst/>
                <a:uLnTx/>
                <a:uFillTx/>
                <a:latin typeface="Arial" panose="020B0604020202020204" pitchFamily="34" charset="0"/>
                <a:ea typeface="+mn-ea"/>
                <a:cs typeface="Arial"/>
              </a:rPr>
              <a:t>El bloqueo de la IL-23 en combinación con los </a:t>
            </a:r>
            <a:r>
              <a:rPr kumimoji="0" lang="es-ES" sz="1400" u="none" strike="noStrike" kern="1200" cap="none" spc="0" normalizeH="0" baseline="0" noProof="0" err="1">
                <a:ln>
                  <a:noFill/>
                </a:ln>
                <a:solidFill>
                  <a:srgbClr val="404040"/>
                </a:solidFill>
                <a:effectLst/>
                <a:uLnTx/>
                <a:uFillTx/>
                <a:latin typeface="Arial" panose="020B0604020202020204" pitchFamily="34" charset="0"/>
                <a:ea typeface="+mn-ea"/>
                <a:cs typeface="Arial"/>
              </a:rPr>
              <a:t>inmuno</a:t>
            </a:r>
            <a:r>
              <a:rPr kumimoji="0" lang="es-ES" sz="1400" u="none" strike="noStrike" kern="1200" cap="none" spc="0" normalizeH="0" baseline="0" noProof="0">
                <a:ln>
                  <a:noFill/>
                </a:ln>
                <a:solidFill>
                  <a:srgbClr val="404040"/>
                </a:solidFill>
                <a:effectLst/>
                <a:uLnTx/>
                <a:uFillTx/>
                <a:latin typeface="Arial" panose="020B0604020202020204" pitchFamily="34" charset="0"/>
                <a:ea typeface="+mn-ea"/>
                <a:cs typeface="Arial"/>
              </a:rPr>
              <a:t> </a:t>
            </a:r>
            <a:r>
              <a:rPr kumimoji="0" lang="es-ES" sz="1400" u="none" strike="noStrike" kern="1200" cap="none" spc="0" normalizeH="0" baseline="0" noProof="0" err="1">
                <a:ln>
                  <a:noFill/>
                </a:ln>
                <a:solidFill>
                  <a:srgbClr val="404040"/>
                </a:solidFill>
                <a:effectLst/>
                <a:uLnTx/>
                <a:uFillTx/>
                <a:latin typeface="Arial" panose="020B0604020202020204" pitchFamily="34" charset="0"/>
                <a:ea typeface="+mn-ea"/>
                <a:cs typeface="Arial"/>
              </a:rPr>
              <a:t>checkpoints</a:t>
            </a:r>
            <a:r>
              <a:rPr kumimoji="0" lang="es-ES" sz="1400" u="none" strike="noStrike" kern="1200" cap="none" spc="0" normalizeH="0" baseline="0" noProof="0">
                <a:ln>
                  <a:noFill/>
                </a:ln>
                <a:solidFill>
                  <a:srgbClr val="404040"/>
                </a:solidFill>
                <a:effectLst/>
                <a:uLnTx/>
                <a:uFillTx/>
                <a:latin typeface="Arial" panose="020B0604020202020204" pitchFamily="34" charset="0"/>
                <a:ea typeface="+mn-ea"/>
                <a:cs typeface="Arial"/>
              </a:rPr>
              <a:t> </a:t>
            </a:r>
            <a:r>
              <a:rPr kumimoji="0" lang="es-ES" sz="1400" u="none" strike="noStrike" kern="1200" cap="none" spc="0" normalizeH="0" baseline="0" noProof="0" err="1">
                <a:ln>
                  <a:noFill/>
                </a:ln>
                <a:solidFill>
                  <a:srgbClr val="404040"/>
                </a:solidFill>
                <a:effectLst/>
                <a:uLnTx/>
                <a:uFillTx/>
                <a:latin typeface="Arial" panose="020B0604020202020204" pitchFamily="34" charset="0"/>
                <a:ea typeface="+mn-ea"/>
                <a:cs typeface="Arial"/>
              </a:rPr>
              <a:t>inhibitors</a:t>
            </a:r>
            <a:r>
              <a:rPr kumimoji="0" lang="es-ES" sz="1400" u="none" strike="noStrike" kern="1200" cap="none" spc="0" normalizeH="0" baseline="0" noProof="0">
                <a:ln>
                  <a:noFill/>
                </a:ln>
                <a:solidFill>
                  <a:srgbClr val="404040"/>
                </a:solidFill>
                <a:effectLst/>
                <a:uLnTx/>
                <a:uFillTx/>
                <a:latin typeface="Arial" panose="020B0604020202020204" pitchFamily="34" charset="0"/>
                <a:ea typeface="+mn-ea"/>
                <a:cs typeface="Arial"/>
              </a:rPr>
              <a:t> puede ser una estrategia terapéutica potencial en varios tipos de cáncer.</a:t>
            </a:r>
            <a:r>
              <a:rPr kumimoji="0" lang="es-ES" sz="1400" u="none" strike="noStrike" kern="1200" cap="none" spc="0" normalizeH="0" baseline="30000" noProof="0">
                <a:ln>
                  <a:noFill/>
                </a:ln>
                <a:solidFill>
                  <a:srgbClr val="404040"/>
                </a:solidFill>
                <a:effectLst/>
                <a:uLnTx/>
                <a:uFillTx/>
                <a:latin typeface="Arial" panose="020B0604020202020204" pitchFamily="34" charset="0"/>
                <a:ea typeface="+mn-ea"/>
                <a:cs typeface="Arial"/>
              </a:rPr>
              <a:t>1</a:t>
            </a:r>
          </a:p>
        </p:txBody>
      </p:sp>
    </p:spTree>
    <p:extLst>
      <p:ext uri="{BB962C8B-B14F-4D97-AF65-F5344CB8AC3E}">
        <p14:creationId xmlns:p14="http://schemas.microsoft.com/office/powerpoint/2010/main" val="3657831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body of water with hills in the background&#10;&#10;Description automatically generated with medium confidence">
            <a:extLst>
              <a:ext uri="{FF2B5EF4-FFF2-40B4-BE49-F238E27FC236}">
                <a16:creationId xmlns:a16="http://schemas.microsoft.com/office/drawing/2014/main" id="{0F649E15-EB15-7F17-E980-33013C105909}"/>
              </a:ext>
            </a:extLst>
          </p:cNvPr>
          <p:cNvPicPr>
            <a:picLocks noChangeAspect="1"/>
          </p:cNvPicPr>
          <p:nvPr/>
        </p:nvPicPr>
        <p:blipFill>
          <a:blip r:embed="rId2">
            <a:alphaModFix amt="20000"/>
          </a:blip>
          <a:stretch>
            <a:fillRect/>
          </a:stretch>
        </p:blipFill>
        <p:spPr>
          <a:xfrm>
            <a:off x="0" y="0"/>
            <a:ext cx="12192000" cy="5624156"/>
          </a:xfrm>
          <a:prstGeom prst="rect">
            <a:avLst/>
          </a:prstGeom>
          <a:solidFill>
            <a:schemeClr val="accent2"/>
          </a:solidFill>
        </p:spPr>
      </p:pic>
      <p:sp>
        <p:nvSpPr>
          <p:cNvPr id="6" name="Rectángulo: una sola esquina redondeada 5">
            <a:extLst>
              <a:ext uri="{FF2B5EF4-FFF2-40B4-BE49-F238E27FC236}">
                <a16:creationId xmlns:a16="http://schemas.microsoft.com/office/drawing/2014/main" id="{5049D869-E796-4542-2E34-9A3060FA0539}"/>
              </a:ext>
            </a:extLst>
          </p:cNvPr>
          <p:cNvSpPr/>
          <p:nvPr/>
        </p:nvSpPr>
        <p:spPr>
          <a:xfrm flipV="1">
            <a:off x="851648" y="3103860"/>
            <a:ext cx="9452884" cy="1789588"/>
          </a:xfrm>
          <a:prstGeom prst="round1Rect">
            <a:avLst>
              <a:gd name="adj" fmla="val 28929"/>
            </a:avLst>
          </a:prstGeom>
          <a:blipFill>
            <a:blip r:embed="rId3"/>
            <a:srcRect/>
            <a:stretch>
              <a:fillRect l="-22007" t="-110168" r="-7459" b="-174506"/>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ángulo 8">
            <a:extLst>
              <a:ext uri="{FF2B5EF4-FFF2-40B4-BE49-F238E27FC236}">
                <a16:creationId xmlns:a16="http://schemas.microsoft.com/office/drawing/2014/main" id="{CAFAFDBE-F830-1273-686A-DA0A2BE53639}"/>
              </a:ext>
            </a:extLst>
          </p:cNvPr>
          <p:cNvSpPr/>
          <p:nvPr/>
        </p:nvSpPr>
        <p:spPr>
          <a:xfrm flipV="1">
            <a:off x="1519" y="3103859"/>
            <a:ext cx="1484382" cy="178959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ítulo 1">
            <a:extLst>
              <a:ext uri="{FF2B5EF4-FFF2-40B4-BE49-F238E27FC236}">
                <a16:creationId xmlns:a16="http://schemas.microsoft.com/office/drawing/2014/main" id="{420C3AB5-FFC0-908C-9D56-E17B66BB11D9}"/>
              </a:ext>
            </a:extLst>
          </p:cNvPr>
          <p:cNvSpPr>
            <a:spLocks noGrp="1"/>
          </p:cNvSpPr>
          <p:nvPr>
            <p:ph type="title"/>
          </p:nvPr>
        </p:nvSpPr>
        <p:spPr>
          <a:xfrm>
            <a:off x="636588" y="1279368"/>
            <a:ext cx="9829891" cy="1807400"/>
          </a:xfrm>
        </p:spPr>
        <p:txBody>
          <a:bodyPr/>
          <a:lstStyle/>
          <a:p>
            <a:r>
              <a:rPr lang="es-ES" sz="3600" b="1">
                <a:solidFill>
                  <a:srgbClr val="FDC647"/>
                </a:solidFill>
                <a:latin typeface="Arial" panose="020B0604020202020204" pitchFamily="34" charset="0"/>
              </a:rPr>
              <a:t>Teniendo en cuenta el papel de las citoquinas en la progresión tumoral, </a:t>
            </a:r>
            <a:br>
              <a:rPr lang="es-ES" sz="3600" b="1">
                <a:solidFill>
                  <a:srgbClr val="FDC647"/>
                </a:solidFill>
                <a:latin typeface="Arial" panose="020B0604020202020204" pitchFamily="34" charset="0"/>
              </a:rPr>
            </a:br>
            <a:r>
              <a:rPr lang="es-ES" sz="3600" b="1">
                <a:solidFill>
                  <a:srgbClr val="FDC647"/>
                </a:solidFill>
                <a:latin typeface="Arial" panose="020B0604020202020204" pitchFamily="34" charset="0"/>
              </a:rPr>
              <a:t>¿qué terapia biológica es más conveniente?</a:t>
            </a:r>
            <a:endParaRPr lang="es-ES" sz="4400" b="1" baseline="30000">
              <a:solidFill>
                <a:schemeClr val="bg1"/>
              </a:solidFill>
              <a:latin typeface="Arial" panose="020B0604020202020204" pitchFamily="34" charset="0"/>
            </a:endParaRPr>
          </a:p>
        </p:txBody>
      </p:sp>
      <p:pic>
        <p:nvPicPr>
          <p:cNvPr id="12" name="Imagen 13" descr="almirall color.png">
            <a:extLst>
              <a:ext uri="{FF2B5EF4-FFF2-40B4-BE49-F238E27FC236}">
                <a16:creationId xmlns:a16="http://schemas.microsoft.com/office/drawing/2014/main" id="{F1CEE3CF-8CC8-A746-7DD1-FCF2D2E47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
        <p:nvSpPr>
          <p:cNvPr id="3" name="Título 1">
            <a:extLst>
              <a:ext uri="{FF2B5EF4-FFF2-40B4-BE49-F238E27FC236}">
                <a16:creationId xmlns:a16="http://schemas.microsoft.com/office/drawing/2014/main" id="{9B946495-34D8-C3F4-E510-6D9B24380261}"/>
              </a:ext>
            </a:extLst>
          </p:cNvPr>
          <p:cNvSpPr txBox="1">
            <a:spLocks/>
          </p:cNvSpPr>
          <p:nvPr/>
        </p:nvSpPr>
        <p:spPr>
          <a:xfrm>
            <a:off x="0" y="3430339"/>
            <a:ext cx="1484382" cy="1222624"/>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a:solidFill>
                  <a:srgbClr val="4E124D"/>
                </a:solidFill>
                <a:latin typeface="Arial"/>
                <a:ea typeface="+mj-ea"/>
                <a:cs typeface="Arial"/>
              </a:defRPr>
            </a:lvl1pPr>
          </a:lstStyle>
          <a:p>
            <a:pPr algn="r"/>
            <a:r>
              <a:rPr lang="es-ES" sz="7000" kern="800" spc="200">
                <a:solidFill>
                  <a:schemeClr val="bg1"/>
                </a:solidFill>
                <a:latin typeface="Arial" panose="020B0604020202020204" pitchFamily="34" charset="0"/>
              </a:rPr>
              <a:t>4.</a:t>
            </a:r>
          </a:p>
        </p:txBody>
      </p:sp>
    </p:spTree>
    <p:extLst>
      <p:ext uri="{BB962C8B-B14F-4D97-AF65-F5344CB8AC3E}">
        <p14:creationId xmlns:p14="http://schemas.microsoft.com/office/powerpoint/2010/main" val="368097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403F3E-AE53-225C-F75D-C0EF65C01FDD}"/>
              </a:ext>
            </a:extLst>
          </p:cNvPr>
          <p:cNvSpPr>
            <a:spLocks noGrp="1"/>
          </p:cNvSpPr>
          <p:nvPr>
            <p:ph type="title"/>
          </p:nvPr>
        </p:nvSpPr>
        <p:spPr>
          <a:xfrm>
            <a:off x="623888" y="272883"/>
            <a:ext cx="8784608" cy="884070"/>
          </a:xfrm>
        </p:spPr>
        <p:txBody>
          <a:bodyPr/>
          <a:lstStyle/>
          <a:p>
            <a:r>
              <a:rPr lang="es-ES"/>
              <a:t>El riesgo oncológico puede variar en función de la citoquina inhibida por el tratamiento biológico</a:t>
            </a:r>
            <a:r>
              <a:rPr lang="es-ES" baseline="30000"/>
              <a:t>1</a:t>
            </a:r>
          </a:p>
        </p:txBody>
      </p:sp>
      <p:sp>
        <p:nvSpPr>
          <p:cNvPr id="307" name="Marcador de pie de página 306">
            <a:extLst>
              <a:ext uri="{FF2B5EF4-FFF2-40B4-BE49-F238E27FC236}">
                <a16:creationId xmlns:a16="http://schemas.microsoft.com/office/drawing/2014/main" id="{1E1973DB-32C1-09BD-6AC1-C386EDB94FE0}"/>
              </a:ext>
            </a:extLst>
          </p:cNvPr>
          <p:cNvSpPr>
            <a:spLocks noGrp="1"/>
          </p:cNvSpPr>
          <p:nvPr>
            <p:ph type="ftr" sz="quarter" idx="10"/>
          </p:nvPr>
        </p:nvSpPr>
        <p:spPr>
          <a:xfrm>
            <a:off x="623888" y="6356192"/>
            <a:ext cx="9887317" cy="288147"/>
          </a:xfrm>
        </p:spPr>
        <p:txBody>
          <a:bodyPr/>
          <a:lstStyle/>
          <a:p>
            <a:pPr marR="0" lvl="0" algn="l" defTabSz="914400" rtl="0" eaLnBrk="1" fontAlgn="auto" latinLnBrk="0" hangingPunct="1">
              <a:lnSpc>
                <a:spcPct val="100000"/>
              </a:lnSpc>
              <a:spcBef>
                <a:spcPts val="0"/>
              </a:spcBef>
              <a:spcAft>
                <a:spcPts val="0"/>
              </a:spcAft>
              <a:buClrTx/>
              <a:buSzTx/>
              <a:tabLst/>
              <a:defRPr/>
            </a:pPr>
            <a:r>
              <a:rPr kumimoji="0" lang="es-ES" sz="700" b="1" u="none" strike="noStrike" kern="1200" cap="none" spc="0" normalizeH="0" baseline="0" noProof="0">
                <a:ln>
                  <a:noFill/>
                </a:ln>
                <a:solidFill>
                  <a:prstClr val="black">
                    <a:tint val="75000"/>
                  </a:prstClr>
                </a:solidFill>
                <a:effectLst/>
                <a:uLnTx/>
                <a:uFillTx/>
                <a:ea typeface="+mn-ea"/>
                <a:cs typeface="+mn-cs"/>
              </a:rPr>
              <a:t>CD: </a:t>
            </a:r>
            <a:r>
              <a:rPr kumimoji="0" lang="es-ES" sz="700" u="none" strike="noStrike" kern="1200" cap="none" spc="0" normalizeH="0" baseline="0" noProof="0">
                <a:ln>
                  <a:noFill/>
                </a:ln>
                <a:solidFill>
                  <a:prstClr val="black">
                    <a:tint val="75000"/>
                  </a:prstClr>
                </a:solidFill>
                <a:effectLst/>
                <a:uLnTx/>
                <a:uFillTx/>
                <a:ea typeface="+mn-ea"/>
                <a:cs typeface="+mn-cs"/>
              </a:rPr>
              <a:t>célula dendrítica; </a:t>
            </a:r>
            <a:r>
              <a:rPr kumimoji="0" lang="es-ES" sz="700" b="1" u="none" strike="noStrike" kern="1200" cap="none" spc="0" normalizeH="0" baseline="0" noProof="0" err="1">
                <a:ln>
                  <a:noFill/>
                </a:ln>
                <a:solidFill>
                  <a:prstClr val="black">
                    <a:tint val="75000"/>
                  </a:prstClr>
                </a:solidFill>
                <a:effectLst/>
                <a:uLnTx/>
                <a:uFillTx/>
                <a:ea typeface="+mn-ea"/>
                <a:cs typeface="+mn-cs"/>
              </a:rPr>
              <a:t>IFNy</a:t>
            </a:r>
            <a:r>
              <a:rPr kumimoji="0" lang="es-ES" sz="700" b="1"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a:ln>
                  <a:noFill/>
                </a:ln>
                <a:solidFill>
                  <a:prstClr val="black">
                    <a:tint val="75000"/>
                  </a:prstClr>
                </a:solidFill>
                <a:effectLst/>
                <a:uLnTx/>
                <a:uFillTx/>
                <a:ea typeface="+mn-ea"/>
                <a:cs typeface="+mn-cs"/>
              </a:rPr>
              <a:t>interferón gamma; </a:t>
            </a:r>
            <a:r>
              <a:rPr kumimoji="0" lang="es-ES" sz="700" b="1" u="none" strike="noStrike" kern="1200" cap="none" spc="0" normalizeH="0" baseline="0" noProof="0">
                <a:ln>
                  <a:noFill/>
                </a:ln>
                <a:solidFill>
                  <a:prstClr val="black">
                    <a:tint val="75000"/>
                  </a:prstClr>
                </a:solidFill>
                <a:effectLst/>
                <a:uLnTx/>
                <a:uFillTx/>
                <a:ea typeface="+mn-ea"/>
                <a:cs typeface="+mn-cs"/>
              </a:rPr>
              <a:t>IL: </a:t>
            </a:r>
            <a:r>
              <a:rPr kumimoji="0" lang="es-ES" sz="700" u="none" strike="noStrike" kern="1200" cap="none" spc="0" normalizeH="0" baseline="0" noProof="0">
                <a:ln>
                  <a:noFill/>
                </a:ln>
                <a:solidFill>
                  <a:prstClr val="black">
                    <a:tint val="75000"/>
                  </a:prstClr>
                </a:solidFill>
                <a:effectLst/>
                <a:uLnTx/>
                <a:uFillTx/>
                <a:ea typeface="+mn-ea"/>
                <a:cs typeface="+mn-cs"/>
              </a:rPr>
              <a:t>interleucina; </a:t>
            </a:r>
            <a:r>
              <a:rPr kumimoji="0" lang="es-ES" sz="700" b="1" u="none" strike="noStrike" kern="1200" cap="none" spc="0" normalizeH="0" baseline="0" noProof="0">
                <a:ln>
                  <a:noFill/>
                </a:ln>
                <a:solidFill>
                  <a:prstClr val="black">
                    <a:tint val="75000"/>
                  </a:prstClr>
                </a:solidFill>
                <a:effectLst/>
                <a:uLnTx/>
                <a:uFillTx/>
                <a:ea typeface="+mn-ea"/>
                <a:cs typeface="+mn-cs"/>
              </a:rPr>
              <a:t>Th: </a:t>
            </a:r>
            <a:r>
              <a:rPr kumimoji="0" lang="es-ES" sz="700" u="none" strike="noStrike" kern="1200" cap="none" spc="0" normalizeH="0" baseline="0" noProof="0">
                <a:ln>
                  <a:noFill/>
                </a:ln>
                <a:solidFill>
                  <a:prstClr val="black">
                    <a:tint val="75000"/>
                  </a:prstClr>
                </a:solidFill>
                <a:effectLst/>
                <a:uLnTx/>
                <a:uFillTx/>
                <a:ea typeface="+mn-ea"/>
                <a:cs typeface="+mn-cs"/>
              </a:rPr>
              <a:t>T </a:t>
            </a:r>
            <a:r>
              <a:rPr lang="es-ES" sz="700" i="1" err="1">
                <a:solidFill>
                  <a:prstClr val="black">
                    <a:tint val="75000"/>
                  </a:prstClr>
                </a:solidFill>
              </a:rPr>
              <a:t>helper</a:t>
            </a:r>
            <a:r>
              <a:rPr lang="es-ES" sz="700">
                <a:solidFill>
                  <a:prstClr val="black">
                    <a:tint val="75000"/>
                  </a:prstClr>
                </a:solidFill>
              </a:rPr>
              <a:t>; </a:t>
            </a:r>
            <a:r>
              <a:rPr kumimoji="0" lang="es-ES" sz="700" b="1" u="none" strike="noStrike" kern="1200" cap="none" spc="0" normalizeH="0" baseline="0" noProof="0">
                <a:ln>
                  <a:noFill/>
                </a:ln>
                <a:solidFill>
                  <a:prstClr val="black">
                    <a:tint val="75000"/>
                  </a:prstClr>
                </a:solidFill>
                <a:effectLst/>
                <a:uLnTx/>
                <a:uFillTx/>
                <a:ea typeface="+mn-ea"/>
                <a:cs typeface="+mn-cs"/>
              </a:rPr>
              <a:t>TNF: </a:t>
            </a:r>
            <a:r>
              <a:rPr kumimoji="0" lang="es-ES" sz="700" u="none" strike="noStrike" kern="1200" cap="none" spc="0" normalizeH="0" baseline="0" noProof="0">
                <a:ln>
                  <a:noFill/>
                </a:ln>
                <a:solidFill>
                  <a:prstClr val="black">
                    <a:tint val="75000"/>
                  </a:prstClr>
                </a:solidFill>
                <a:effectLst/>
                <a:uLnTx/>
                <a:uFillTx/>
                <a:ea typeface="+mn-ea"/>
                <a:cs typeface="+mn-cs"/>
              </a:rPr>
              <a:t>factor de necrosis tumoral, por sus siglas en inglés.</a:t>
            </a:r>
          </a:p>
          <a:p>
            <a:pPr marL="95250" marR="0" lvl="0" indent="-95250" algn="l" defTabSz="914400" rtl="0" eaLnBrk="1" fontAlgn="auto" latinLnBrk="0" hangingPunct="1">
              <a:lnSpc>
                <a:spcPct val="100000"/>
              </a:lnSpc>
              <a:spcBef>
                <a:spcPts val="0"/>
              </a:spcBef>
              <a:spcAft>
                <a:spcPts val="0"/>
              </a:spcAft>
              <a:buClrTx/>
              <a:buSzTx/>
              <a:buFont typeface="+mj-lt"/>
              <a:buAutoNum type="arabicPeriod"/>
              <a:defRPr/>
            </a:pPr>
            <a:r>
              <a:rPr kumimoji="0" lang="es-ES" sz="700" b="1" u="none" strike="noStrike" kern="1200" cap="none" spc="0" normalizeH="0" baseline="0" noProof="0">
                <a:ln>
                  <a:noFill/>
                </a:ln>
                <a:solidFill>
                  <a:prstClr val="black">
                    <a:tint val="75000"/>
                  </a:prstClr>
                </a:solidFill>
                <a:effectLst/>
                <a:uLnTx/>
                <a:uFillTx/>
                <a:ea typeface="+mn-ea"/>
                <a:cs typeface="+mn-cs"/>
              </a:rPr>
              <a:t>Crowley JJ, </a:t>
            </a:r>
            <a:r>
              <a:rPr kumimoji="0" lang="es-ES" sz="700" u="none" strike="noStrike" kern="1200" cap="none" spc="0" normalizeH="0" baseline="0" noProof="0">
                <a:ln>
                  <a:noFill/>
                </a:ln>
                <a:solidFill>
                  <a:prstClr val="black">
                    <a:tint val="75000"/>
                  </a:prstClr>
                </a:solidFill>
                <a:effectLst/>
                <a:uLnTx/>
                <a:uFillTx/>
                <a:ea typeface="+mn-ea"/>
                <a:cs typeface="+mn-cs"/>
              </a:rPr>
              <a:t>Warren RB, </a:t>
            </a:r>
            <a:r>
              <a:rPr kumimoji="0" lang="es-ES" sz="700" u="none" strike="noStrike" kern="1200" cap="none" spc="0" normalizeH="0" baseline="0" noProof="0" err="1">
                <a:ln>
                  <a:noFill/>
                </a:ln>
                <a:solidFill>
                  <a:prstClr val="black">
                    <a:tint val="75000"/>
                  </a:prstClr>
                </a:solidFill>
                <a:effectLst/>
                <a:uLnTx/>
                <a:uFillTx/>
                <a:ea typeface="+mn-ea"/>
                <a:cs typeface="+mn-cs"/>
              </a:rPr>
              <a:t>Cather</a:t>
            </a:r>
            <a:r>
              <a:rPr kumimoji="0" lang="es-ES" sz="700" u="none" strike="noStrike" kern="1200" cap="none" spc="0" normalizeH="0" baseline="0" noProof="0">
                <a:ln>
                  <a:noFill/>
                </a:ln>
                <a:solidFill>
                  <a:prstClr val="black">
                    <a:tint val="75000"/>
                  </a:prstClr>
                </a:solidFill>
                <a:effectLst/>
                <a:uLnTx/>
                <a:uFillTx/>
                <a:ea typeface="+mn-ea"/>
                <a:cs typeface="+mn-cs"/>
              </a:rPr>
              <a:t> JC. Safety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selective IL-23p19 </a:t>
            </a:r>
            <a:r>
              <a:rPr kumimoji="0" lang="es-ES" sz="700" u="none" strike="noStrike" kern="1200" cap="none" spc="0" normalizeH="0" baseline="0" noProof="0" err="1">
                <a:ln>
                  <a:noFill/>
                </a:ln>
                <a:solidFill>
                  <a:prstClr val="black">
                    <a:tint val="75000"/>
                  </a:prstClr>
                </a:solidFill>
                <a:effectLst/>
                <a:uLnTx/>
                <a:uFillTx/>
                <a:ea typeface="+mn-ea"/>
                <a:cs typeface="+mn-cs"/>
              </a:rPr>
              <a:t>inhibitors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for</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the</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treatment</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psoriasis. J </a:t>
            </a:r>
            <a:r>
              <a:rPr kumimoji="0" lang="es-ES" sz="700" u="none" strike="noStrike" kern="1200" cap="none" spc="0" normalizeH="0" baseline="0" noProof="0" err="1">
                <a:ln>
                  <a:noFill/>
                </a:ln>
                <a:solidFill>
                  <a:prstClr val="black">
                    <a:tint val="75000"/>
                  </a:prstClr>
                </a:solidFill>
                <a:effectLst/>
                <a:uLnTx/>
                <a:uFillTx/>
                <a:ea typeface="+mn-ea"/>
                <a:cs typeface="+mn-cs"/>
              </a:rPr>
              <a:t>Eur</a:t>
            </a:r>
            <a:r>
              <a:rPr kumimoji="0" lang="es-ES" sz="700" u="none" strike="noStrike" kern="1200" cap="none" spc="0" normalizeH="0" baseline="0" noProof="0">
                <a:ln>
                  <a:noFill/>
                </a:ln>
                <a:solidFill>
                  <a:prstClr val="black">
                    <a:tint val="75000"/>
                  </a:prstClr>
                </a:solidFill>
                <a:effectLst/>
                <a:uLnTx/>
                <a:uFillTx/>
                <a:ea typeface="+mn-ea"/>
                <a:cs typeface="+mn-cs"/>
              </a:rPr>
              <a:t> Acad </a:t>
            </a:r>
            <a:r>
              <a:rPr kumimoji="0" lang="es-ES" sz="700" u="none" strike="noStrike" kern="1200" cap="none" spc="0" normalizeH="0" baseline="0" noProof="0" err="1">
                <a:ln>
                  <a:noFill/>
                </a:ln>
                <a:solidFill>
                  <a:prstClr val="black">
                    <a:tint val="75000"/>
                  </a:prstClr>
                </a:solidFill>
                <a:effectLst/>
                <a:uLnTx/>
                <a:uFillTx/>
                <a:ea typeface="+mn-ea"/>
                <a:cs typeface="+mn-cs"/>
              </a:rPr>
              <a:t>Dermatol</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Venereol</a:t>
            </a:r>
            <a:r>
              <a:rPr kumimoji="0" lang="es-ES" sz="700" u="none" strike="noStrike" kern="1200" cap="none" spc="0" normalizeH="0" baseline="0" noProof="0">
                <a:ln>
                  <a:noFill/>
                </a:ln>
                <a:solidFill>
                  <a:prstClr val="black">
                    <a:tint val="75000"/>
                  </a:prstClr>
                </a:solidFill>
                <a:effectLst/>
                <a:uLnTx/>
                <a:uFillTx/>
                <a:ea typeface="+mn-ea"/>
                <a:cs typeface="+mn-cs"/>
              </a:rPr>
              <a:t>. 2019;33(9):1676-1684.</a:t>
            </a:r>
          </a:p>
        </p:txBody>
      </p:sp>
      <p:pic>
        <p:nvPicPr>
          <p:cNvPr id="4" name="Imagen 3">
            <a:extLst>
              <a:ext uri="{FF2B5EF4-FFF2-40B4-BE49-F238E27FC236}">
                <a16:creationId xmlns:a16="http://schemas.microsoft.com/office/drawing/2014/main" id="{E5EE7B88-3920-9CBA-496A-BDE665E8B15A}"/>
              </a:ext>
            </a:extLst>
          </p:cNvPr>
          <p:cNvPicPr>
            <a:picLocks noChangeAspect="1"/>
          </p:cNvPicPr>
          <p:nvPr/>
        </p:nvPicPr>
        <p:blipFill rotWithShape="1">
          <a:blip r:embed="rId2"/>
          <a:srcRect l="2734" t="6485" r="1193" b="15057"/>
          <a:stretch/>
        </p:blipFill>
        <p:spPr>
          <a:xfrm>
            <a:off x="4912066" y="1469213"/>
            <a:ext cx="6548097" cy="3387089"/>
          </a:xfrm>
          <a:prstGeom prst="rect">
            <a:avLst/>
          </a:prstGeom>
        </p:spPr>
      </p:pic>
      <p:sp>
        <p:nvSpPr>
          <p:cNvPr id="6" name="Marcador de contenido 2">
            <a:extLst>
              <a:ext uri="{FF2B5EF4-FFF2-40B4-BE49-F238E27FC236}">
                <a16:creationId xmlns:a16="http://schemas.microsoft.com/office/drawing/2014/main" id="{07726426-A7C7-AD9B-946A-DDDD23BAF992}"/>
              </a:ext>
            </a:extLst>
          </p:cNvPr>
          <p:cNvSpPr txBox="1">
            <a:spLocks/>
          </p:cNvSpPr>
          <p:nvPr/>
        </p:nvSpPr>
        <p:spPr>
          <a:xfrm>
            <a:off x="433150" y="1562889"/>
            <a:ext cx="5267260" cy="1143899"/>
          </a:xfrm>
          <a:prstGeom prst="rect">
            <a:avLst/>
          </a:prstGeom>
        </p:spPr>
        <p:txBody>
          <a:bodyPr>
            <a:no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600"/>
              </a:spcAft>
              <a:buClr>
                <a:srgbClr val="6B2F65"/>
              </a:buClr>
              <a:buSzTx/>
              <a:buFontTx/>
              <a:buNone/>
              <a:tabLst/>
              <a:defRPr/>
            </a:pPr>
            <a:endParaRPr kumimoji="0" lang="es-ES" sz="20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Arial"/>
            </a:endParaRPr>
          </a:p>
        </p:txBody>
      </p:sp>
      <p:sp>
        <p:nvSpPr>
          <p:cNvPr id="7" name="Marcador de contenido 2">
            <a:extLst>
              <a:ext uri="{FF2B5EF4-FFF2-40B4-BE49-F238E27FC236}">
                <a16:creationId xmlns:a16="http://schemas.microsoft.com/office/drawing/2014/main" id="{BBB8F20E-F058-E403-AB4D-E9499AB0EAB0}"/>
              </a:ext>
            </a:extLst>
          </p:cNvPr>
          <p:cNvSpPr txBox="1">
            <a:spLocks/>
          </p:cNvSpPr>
          <p:nvPr/>
        </p:nvSpPr>
        <p:spPr>
          <a:xfrm>
            <a:off x="525780" y="1469213"/>
            <a:ext cx="3989785" cy="3600986"/>
          </a:xfrm>
          <a:prstGeom prst="rect">
            <a:avLst/>
          </a:prstGeom>
        </p:spPr>
        <p:txBody>
          <a:bodyPr wrap="square">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1200"/>
              </a:spcAft>
              <a:buClr>
                <a:srgbClr val="6B2F65"/>
              </a:buClr>
              <a:buSzTx/>
              <a:buFontTx/>
              <a:buNone/>
              <a:tabLst/>
              <a:defRPr/>
            </a:pP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Hay múltiples terapias biológicas para la psoriasis con </a:t>
            </a:r>
            <a:r>
              <a:rPr kumimoji="0" lang="es-ES" sz="1600" b="1" u="none" strike="noStrike" kern="1200" cap="none" spc="0" normalizeH="0" baseline="0" noProof="0">
                <a:ln>
                  <a:noFill/>
                </a:ln>
                <a:solidFill>
                  <a:srgbClr val="612663"/>
                </a:solidFill>
                <a:effectLst/>
                <a:uLnTx/>
                <a:uFillTx/>
                <a:latin typeface="Arial" panose="020B0604020202020204" pitchFamily="34" charset="0"/>
                <a:ea typeface="+mn-ea"/>
                <a:cs typeface="Arial"/>
              </a:rPr>
              <a:t>diferentes citoquinas inflamatorias como dianas terapéuticas.</a:t>
            </a:r>
            <a:r>
              <a:rPr kumimoji="0" lang="es-ES" sz="1600" b="1" u="none" strike="noStrike" kern="1200" cap="none" spc="0" normalizeH="0" baseline="30000" noProof="0">
                <a:ln>
                  <a:noFill/>
                </a:ln>
                <a:solidFill>
                  <a:srgbClr val="612663"/>
                </a:solidFill>
                <a:effectLst/>
                <a:uLnTx/>
                <a:uFillTx/>
                <a:latin typeface="Arial" panose="020B0604020202020204" pitchFamily="34" charset="0"/>
                <a:ea typeface="+mn-ea"/>
                <a:cs typeface="Arial"/>
              </a:rPr>
              <a:t>1</a:t>
            </a:r>
          </a:p>
          <a:p>
            <a:pPr marL="0" marR="0" lvl="0" indent="0" algn="l" defTabSz="609585" rtl="0" eaLnBrk="1" fontAlgn="auto" latinLnBrk="0" hangingPunct="1">
              <a:lnSpc>
                <a:spcPct val="100000"/>
              </a:lnSpc>
              <a:spcBef>
                <a:spcPts val="0"/>
              </a:spcBef>
              <a:spcAft>
                <a:spcPts val="1200"/>
              </a:spcAft>
              <a:buClr>
                <a:srgbClr val="6B2F65"/>
              </a:buClr>
              <a:buSzTx/>
              <a:buFontTx/>
              <a:buNone/>
              <a:tabLst/>
              <a:defRPr/>
            </a:pP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La acción específica sobre la IL-23p19 ayuda a evitar efectos adversos asociados a otros biológicos con otras dianas.</a:t>
            </a:r>
            <a:r>
              <a:rPr lang="es-ES" sz="1600" baseline="30000">
                <a:solidFill>
                  <a:prstClr val="black">
                    <a:lumMod val="75000"/>
                    <a:lumOff val="25000"/>
                  </a:prstClr>
                </a:solidFill>
                <a:latin typeface="Arial" panose="020B0604020202020204" pitchFamily="34" charset="0"/>
              </a:rPr>
              <a:t>1</a:t>
            </a:r>
          </a:p>
          <a:p>
            <a:pPr marL="0" marR="0" lvl="0" indent="0" algn="l" defTabSz="609585" rtl="0" eaLnBrk="1" fontAlgn="auto" latinLnBrk="0" hangingPunct="1">
              <a:lnSpc>
                <a:spcPct val="100000"/>
              </a:lnSpc>
              <a:spcBef>
                <a:spcPts val="0"/>
              </a:spcBef>
              <a:spcAft>
                <a:spcPts val="1200"/>
              </a:spcAft>
              <a:buClr>
                <a:srgbClr val="6B2F65"/>
              </a:buClr>
              <a:buSzTx/>
              <a:buFontTx/>
              <a:buNone/>
              <a:tabLst/>
              <a:defRPr/>
            </a:pPr>
            <a:r>
              <a:rPr lang="es-ES" sz="1600">
                <a:solidFill>
                  <a:prstClr val="black">
                    <a:lumMod val="75000"/>
                    <a:lumOff val="25000"/>
                  </a:prstClr>
                </a:solidFill>
                <a:latin typeface="Arial" panose="020B0604020202020204" pitchFamily="34" charset="0"/>
              </a:rPr>
              <a:t>Los datos de riesgo de cáncer con la exposición a largo plazo a anti-TNF son contradictorios, con algunos estudios y datos recientes de registros que sugieren un potencial incremento del riesgo.</a:t>
            </a:r>
            <a:r>
              <a:rPr lang="es-ES" sz="1600" baseline="30000">
                <a:solidFill>
                  <a:prstClr val="black">
                    <a:lumMod val="75000"/>
                    <a:lumOff val="25000"/>
                  </a:prstClr>
                </a:solidFill>
                <a:latin typeface="Arial" panose="020B0604020202020204" pitchFamily="34" charset="0"/>
              </a:rPr>
              <a:t>1</a:t>
            </a:r>
          </a:p>
        </p:txBody>
      </p:sp>
      <p:sp>
        <p:nvSpPr>
          <p:cNvPr id="9" name="Marcador de texto 1">
            <a:extLst>
              <a:ext uri="{FF2B5EF4-FFF2-40B4-BE49-F238E27FC236}">
                <a16:creationId xmlns:a16="http://schemas.microsoft.com/office/drawing/2014/main" id="{EA13367D-DD16-973A-F830-A5F8399B38A5}"/>
              </a:ext>
            </a:extLst>
          </p:cNvPr>
          <p:cNvSpPr txBox="1">
            <a:spLocks/>
          </p:cNvSpPr>
          <p:nvPr/>
        </p:nvSpPr>
        <p:spPr>
          <a:xfrm>
            <a:off x="695325" y="5303036"/>
            <a:ext cx="10764838" cy="772107"/>
          </a:xfrm>
          <a:prstGeom prst="rect">
            <a:avLst/>
          </a:prstGeom>
          <a:solidFill>
            <a:schemeClr val="accent3">
              <a:lumMod val="75000"/>
            </a:schemeClr>
          </a:solidFill>
        </p:spPr>
        <p:txBody>
          <a:bodyPr wrap="square" tIns="108000" bIns="108000" anchor="ctr" anchorCtr="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b="1" u="none" strike="noStrike" kern="1200" cap="none" spc="0" normalizeH="0" baseline="0" noProof="0">
                <a:ln>
                  <a:noFill/>
                </a:ln>
                <a:solidFill>
                  <a:srgbClr val="6B2F65"/>
                </a:solidFill>
                <a:effectLst/>
                <a:uLnTx/>
                <a:uFillTx/>
                <a:latin typeface="Arial" panose="020B0604020202020204" pitchFamily="34" charset="0"/>
                <a:ea typeface="+mn-ea"/>
                <a:cs typeface="+mn-cs"/>
              </a:rPr>
              <a:t>Las tasas de cáncer con inhibidores de IL-23 fueron </a:t>
            </a:r>
            <a:r>
              <a:rPr lang="es-ES" b="1">
                <a:solidFill>
                  <a:srgbClr val="6B2F65"/>
                </a:solidFill>
                <a:latin typeface="Arial" panose="020B0604020202020204" pitchFamily="34" charset="0"/>
              </a:rPr>
              <a:t>extremadamente bajas y comparables a las observadas con placebo o comparadores activos</a:t>
            </a:r>
            <a:r>
              <a:rPr kumimoji="0" lang="es-ES" b="1" u="none" strike="noStrike" kern="1200" cap="none" spc="0" normalizeH="0" baseline="0" noProof="0">
                <a:ln>
                  <a:noFill/>
                </a:ln>
                <a:solidFill>
                  <a:srgbClr val="6B2F65"/>
                </a:solidFill>
                <a:effectLst/>
                <a:uLnTx/>
                <a:uFillTx/>
                <a:latin typeface="Arial" panose="020B0604020202020204" pitchFamily="34" charset="0"/>
                <a:ea typeface="+mn-ea"/>
                <a:cs typeface="+mn-cs"/>
              </a:rPr>
              <a:t>.</a:t>
            </a:r>
            <a:r>
              <a:rPr kumimoji="0" lang="es-ES" b="1" u="none" strike="noStrike" kern="1200" cap="none" spc="0" normalizeH="0" baseline="30000" noProof="0">
                <a:ln>
                  <a:noFill/>
                </a:ln>
                <a:solidFill>
                  <a:srgbClr val="6B2F65"/>
                </a:solidFill>
                <a:effectLst/>
                <a:uLnTx/>
                <a:uFillTx/>
                <a:latin typeface="Arial" panose="020B0604020202020204" pitchFamily="34" charset="0"/>
                <a:ea typeface="+mn-ea"/>
                <a:cs typeface="+mn-cs"/>
              </a:rPr>
              <a:t>1</a:t>
            </a:r>
          </a:p>
        </p:txBody>
      </p:sp>
      <p:sp>
        <p:nvSpPr>
          <p:cNvPr id="5" name="Marcador de contenido 2">
            <a:extLst>
              <a:ext uri="{FF2B5EF4-FFF2-40B4-BE49-F238E27FC236}">
                <a16:creationId xmlns:a16="http://schemas.microsoft.com/office/drawing/2014/main" id="{6F7C4B26-43B7-6304-AEFC-7B5F0ACF2FEC}"/>
              </a:ext>
            </a:extLst>
          </p:cNvPr>
          <p:cNvSpPr txBox="1">
            <a:spLocks/>
          </p:cNvSpPr>
          <p:nvPr/>
        </p:nvSpPr>
        <p:spPr>
          <a:xfrm>
            <a:off x="4912066" y="4932095"/>
            <a:ext cx="6491972" cy="307777"/>
          </a:xfrm>
          <a:prstGeom prst="rect">
            <a:avLst/>
          </a:prstGeom>
        </p:spPr>
        <p:txBody>
          <a:bodyPr wrap="square">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600"/>
              </a:spcAft>
              <a:buClr>
                <a:srgbClr val="6B2F65"/>
              </a:buClr>
              <a:buSzTx/>
              <a:buFontTx/>
              <a:buNone/>
              <a:tabLst/>
              <a:defRPr/>
            </a:pPr>
            <a:r>
              <a:rPr kumimoji="0" lang="en-US" sz="700" b="1" u="none" strike="noStrike" kern="1200" cap="none" spc="0" normalizeH="0" baseline="0">
                <a:ln>
                  <a:noFill/>
                </a:ln>
                <a:solidFill>
                  <a:prstClr val="black">
                    <a:lumMod val="75000"/>
                    <a:lumOff val="25000"/>
                  </a:prstClr>
                </a:solidFill>
                <a:effectLst/>
                <a:uLnTx/>
                <a:uFillTx/>
                <a:latin typeface="Arial" panose="020B0604020202020204" pitchFamily="34" charset="0"/>
                <a:ea typeface="+mn-ea"/>
                <a:cs typeface="Arial"/>
              </a:rPr>
              <a:t>Figure 1. </a:t>
            </a:r>
            <a:r>
              <a:rPr kumimoji="0" lang="en-US" sz="700" u="none" strike="noStrike" kern="1200" cap="none" spc="0" normalizeH="0" baseline="0">
                <a:ln>
                  <a:noFill/>
                </a:ln>
                <a:solidFill>
                  <a:prstClr val="black">
                    <a:lumMod val="75000"/>
                    <a:lumOff val="25000"/>
                  </a:prstClr>
                </a:solidFill>
                <a:effectLst/>
                <a:uLnTx/>
                <a:uFillTx/>
                <a:latin typeface="Arial" panose="020B0604020202020204" pitchFamily="34" charset="0"/>
                <a:ea typeface="+mn-ea"/>
                <a:cs typeface="Arial"/>
              </a:rPr>
              <a:t>Schematic overview of psoriasis disease pathogenesis highlighting points of intervention of currently available biologic treatment options. </a:t>
            </a:r>
            <a:br>
              <a:rPr kumimoji="0" lang="en-US" sz="700" u="none" strike="noStrike" kern="1200" cap="none" spc="0" normalizeH="0" baseline="0">
                <a:ln>
                  <a:noFill/>
                </a:ln>
                <a:solidFill>
                  <a:prstClr val="black">
                    <a:lumMod val="75000"/>
                    <a:lumOff val="25000"/>
                  </a:prstClr>
                </a:solidFill>
                <a:effectLst/>
                <a:uLnTx/>
                <a:uFillTx/>
                <a:latin typeface="Arial" panose="020B0604020202020204" pitchFamily="34" charset="0"/>
                <a:ea typeface="+mn-ea"/>
                <a:cs typeface="Arial"/>
              </a:rPr>
            </a:br>
            <a:r>
              <a:rPr kumimoji="0" lang="en-US" sz="700" u="none" strike="noStrike" kern="1200" cap="none" spc="0" normalizeH="0" baseline="0">
                <a:ln>
                  <a:noFill/>
                </a:ln>
                <a:solidFill>
                  <a:prstClr val="black">
                    <a:lumMod val="75000"/>
                    <a:lumOff val="25000"/>
                  </a:prstClr>
                </a:solidFill>
                <a:effectLst/>
                <a:uLnTx/>
                <a:uFillTx/>
                <a:latin typeface="Arial" panose="020B0604020202020204" pitchFamily="34" charset="0"/>
                <a:ea typeface="+mn-ea"/>
                <a:cs typeface="Arial"/>
              </a:rPr>
              <a:t>*</a:t>
            </a:r>
            <a:r>
              <a:rPr kumimoji="0" lang="en-US" sz="700" u="none" strike="noStrike" kern="1200" cap="none" spc="0" normalizeH="0" baseline="0" err="1">
                <a:ln>
                  <a:noFill/>
                </a:ln>
                <a:solidFill>
                  <a:prstClr val="black">
                    <a:lumMod val="75000"/>
                    <a:lumOff val="25000"/>
                  </a:prstClr>
                </a:solidFill>
                <a:effectLst/>
                <a:uLnTx/>
                <a:uFillTx/>
                <a:latin typeface="Arial" panose="020B0604020202020204" pitchFamily="34" charset="0"/>
                <a:ea typeface="+mn-ea"/>
                <a:cs typeface="Arial"/>
              </a:rPr>
              <a:t>Brodalumab</a:t>
            </a:r>
            <a:r>
              <a:rPr kumimoji="0" lang="en-US" sz="700" u="none" strike="noStrike" kern="1200" cap="none" spc="0" normalizeH="0" baseline="0">
                <a:ln>
                  <a:noFill/>
                </a:ln>
                <a:solidFill>
                  <a:prstClr val="black">
                    <a:lumMod val="75000"/>
                    <a:lumOff val="25000"/>
                  </a:prstClr>
                </a:solidFill>
                <a:effectLst/>
                <a:uLnTx/>
                <a:uFillTx/>
                <a:latin typeface="Arial" panose="020B0604020202020204" pitchFamily="34" charset="0"/>
                <a:ea typeface="+mn-ea"/>
                <a:cs typeface="Arial"/>
              </a:rPr>
              <a:t> is directed against the IL-17 receptor, and not IL-17.</a:t>
            </a:r>
            <a:endParaRPr lang="en-US" sz="700" baseline="30000">
              <a:solidFill>
                <a:prstClr val="black">
                  <a:lumMod val="75000"/>
                  <a:lumOff val="25000"/>
                </a:prstClr>
              </a:solidFill>
              <a:latin typeface="Arial" panose="020B0604020202020204" pitchFamily="34" charset="0"/>
            </a:endParaRPr>
          </a:p>
        </p:txBody>
      </p:sp>
    </p:spTree>
    <p:extLst>
      <p:ext uri="{BB962C8B-B14F-4D97-AF65-F5344CB8AC3E}">
        <p14:creationId xmlns:p14="http://schemas.microsoft.com/office/powerpoint/2010/main" val="3300766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body of water with hills in the background&#10;&#10;Description automatically generated with medium confidence">
            <a:extLst>
              <a:ext uri="{FF2B5EF4-FFF2-40B4-BE49-F238E27FC236}">
                <a16:creationId xmlns:a16="http://schemas.microsoft.com/office/drawing/2014/main" id="{0F649E15-EB15-7F17-E980-33013C105909}"/>
              </a:ext>
            </a:extLst>
          </p:cNvPr>
          <p:cNvPicPr>
            <a:picLocks noChangeAspect="1"/>
          </p:cNvPicPr>
          <p:nvPr/>
        </p:nvPicPr>
        <p:blipFill>
          <a:blip r:embed="rId2">
            <a:alphaModFix amt="20000"/>
          </a:blip>
          <a:stretch>
            <a:fillRect/>
          </a:stretch>
        </p:blipFill>
        <p:spPr>
          <a:xfrm>
            <a:off x="0" y="0"/>
            <a:ext cx="12192000" cy="5624156"/>
          </a:xfrm>
          <a:prstGeom prst="rect">
            <a:avLst/>
          </a:prstGeom>
          <a:solidFill>
            <a:schemeClr val="accent2"/>
          </a:solidFill>
        </p:spPr>
      </p:pic>
      <p:sp>
        <p:nvSpPr>
          <p:cNvPr id="6" name="Rectángulo: una sola esquina redondeada 5">
            <a:extLst>
              <a:ext uri="{FF2B5EF4-FFF2-40B4-BE49-F238E27FC236}">
                <a16:creationId xmlns:a16="http://schemas.microsoft.com/office/drawing/2014/main" id="{5049D869-E796-4542-2E34-9A3060FA0539}"/>
              </a:ext>
            </a:extLst>
          </p:cNvPr>
          <p:cNvSpPr/>
          <p:nvPr/>
        </p:nvSpPr>
        <p:spPr>
          <a:xfrm flipV="1">
            <a:off x="851648" y="3103860"/>
            <a:ext cx="9452884" cy="1789588"/>
          </a:xfrm>
          <a:prstGeom prst="round1Rect">
            <a:avLst>
              <a:gd name="adj" fmla="val 28929"/>
            </a:avLst>
          </a:prstGeom>
          <a:blipFill>
            <a:blip r:embed="rId3"/>
            <a:srcRect/>
            <a:stretch>
              <a:fillRect l="-22007" t="-110168" r="-7459" b="-174506"/>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ángulo 8">
            <a:extLst>
              <a:ext uri="{FF2B5EF4-FFF2-40B4-BE49-F238E27FC236}">
                <a16:creationId xmlns:a16="http://schemas.microsoft.com/office/drawing/2014/main" id="{CAFAFDBE-F830-1273-686A-DA0A2BE53639}"/>
              </a:ext>
            </a:extLst>
          </p:cNvPr>
          <p:cNvSpPr/>
          <p:nvPr/>
        </p:nvSpPr>
        <p:spPr>
          <a:xfrm flipV="1">
            <a:off x="1519" y="3103859"/>
            <a:ext cx="1484382" cy="178959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ítulo 1">
            <a:extLst>
              <a:ext uri="{FF2B5EF4-FFF2-40B4-BE49-F238E27FC236}">
                <a16:creationId xmlns:a16="http://schemas.microsoft.com/office/drawing/2014/main" id="{420C3AB5-FFC0-908C-9D56-E17B66BB11D9}"/>
              </a:ext>
            </a:extLst>
          </p:cNvPr>
          <p:cNvSpPr>
            <a:spLocks noGrp="1"/>
          </p:cNvSpPr>
          <p:nvPr>
            <p:ph type="title"/>
          </p:nvPr>
        </p:nvSpPr>
        <p:spPr>
          <a:xfrm>
            <a:off x="636588" y="1094702"/>
            <a:ext cx="8575425" cy="1992066"/>
          </a:xfrm>
        </p:spPr>
        <p:txBody>
          <a:bodyPr/>
          <a:lstStyle/>
          <a:p>
            <a:r>
              <a:rPr lang="es-ES" sz="4000" b="1">
                <a:solidFill>
                  <a:srgbClr val="FDC647"/>
                </a:solidFill>
                <a:latin typeface="Arial" panose="020B0604020202020204" pitchFamily="34" charset="0"/>
              </a:rPr>
              <a:t>¿</a:t>
            </a:r>
            <a:r>
              <a:rPr kumimoji="0" lang="es-ES" sz="4000" b="1" u="none" strike="noStrike" kern="1200" cap="none" spc="0" normalizeH="0" baseline="0" noProof="0">
                <a:ln>
                  <a:noFill/>
                </a:ln>
                <a:solidFill>
                  <a:srgbClr val="FDC647"/>
                </a:solidFill>
                <a:effectLst/>
                <a:uLnTx/>
                <a:uFillTx/>
                <a:latin typeface="Arial" panose="020B0604020202020204" pitchFamily="34" charset="0"/>
                <a:ea typeface="+mj-ea"/>
                <a:cs typeface="Arial"/>
              </a:rPr>
              <a:t>Qué dicen las guías sobre el uso de biológicos en los pacientes con antecedentes de neoplasia?</a:t>
            </a:r>
            <a:endParaRPr lang="es-ES" sz="4800" b="1" baseline="30000">
              <a:solidFill>
                <a:schemeClr val="bg1"/>
              </a:solidFill>
              <a:latin typeface="Arial" panose="020B0604020202020204" pitchFamily="34" charset="0"/>
            </a:endParaRPr>
          </a:p>
        </p:txBody>
      </p:sp>
      <p:pic>
        <p:nvPicPr>
          <p:cNvPr id="12" name="Imagen 13" descr="almirall color.png">
            <a:extLst>
              <a:ext uri="{FF2B5EF4-FFF2-40B4-BE49-F238E27FC236}">
                <a16:creationId xmlns:a16="http://schemas.microsoft.com/office/drawing/2014/main" id="{F1CEE3CF-8CC8-A746-7DD1-FCF2D2E47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
        <p:nvSpPr>
          <p:cNvPr id="3" name="Título 1">
            <a:extLst>
              <a:ext uri="{FF2B5EF4-FFF2-40B4-BE49-F238E27FC236}">
                <a16:creationId xmlns:a16="http://schemas.microsoft.com/office/drawing/2014/main" id="{9840C4FB-FA80-B109-48A6-FB9BD6F9BB58}"/>
              </a:ext>
            </a:extLst>
          </p:cNvPr>
          <p:cNvSpPr txBox="1">
            <a:spLocks/>
          </p:cNvSpPr>
          <p:nvPr/>
        </p:nvSpPr>
        <p:spPr>
          <a:xfrm>
            <a:off x="0" y="3430339"/>
            <a:ext cx="1484382" cy="1222624"/>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a:solidFill>
                  <a:srgbClr val="4E124D"/>
                </a:solidFill>
                <a:latin typeface="Arial"/>
                <a:ea typeface="+mj-ea"/>
                <a:cs typeface="Arial"/>
              </a:defRPr>
            </a:lvl1pPr>
          </a:lstStyle>
          <a:p>
            <a:pPr algn="r"/>
            <a:r>
              <a:rPr lang="es-ES" sz="7000" kern="800" spc="200">
                <a:solidFill>
                  <a:schemeClr val="bg1"/>
                </a:solidFill>
                <a:latin typeface="Arial" panose="020B0604020202020204" pitchFamily="34" charset="0"/>
              </a:rPr>
              <a:t>5.</a:t>
            </a:r>
          </a:p>
        </p:txBody>
      </p:sp>
    </p:spTree>
    <p:extLst>
      <p:ext uri="{BB962C8B-B14F-4D97-AF65-F5344CB8AC3E}">
        <p14:creationId xmlns:p14="http://schemas.microsoft.com/office/powerpoint/2010/main" val="3510181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403F3E-AE53-225C-F75D-C0EF65C01FDD}"/>
              </a:ext>
            </a:extLst>
          </p:cNvPr>
          <p:cNvSpPr>
            <a:spLocks noGrp="1"/>
          </p:cNvSpPr>
          <p:nvPr>
            <p:ph type="title"/>
          </p:nvPr>
        </p:nvSpPr>
        <p:spPr>
          <a:xfrm>
            <a:off x="623888" y="272883"/>
            <a:ext cx="10909300" cy="884070"/>
          </a:xfrm>
        </p:spPr>
        <p:txBody>
          <a:bodyPr/>
          <a:lstStyle/>
          <a:p>
            <a:r>
              <a:rPr lang="es-ES"/>
              <a:t>La indicación de tratamiento biológico debe valorarse de forma individualizada teniendo en cuenta las alternativas disponibles</a:t>
            </a:r>
            <a:r>
              <a:rPr lang="es-ES" baseline="30000"/>
              <a:t>1</a:t>
            </a:r>
          </a:p>
        </p:txBody>
      </p:sp>
      <p:sp>
        <p:nvSpPr>
          <p:cNvPr id="307" name="Marcador de pie de página 306">
            <a:extLst>
              <a:ext uri="{FF2B5EF4-FFF2-40B4-BE49-F238E27FC236}">
                <a16:creationId xmlns:a16="http://schemas.microsoft.com/office/drawing/2014/main" id="{1E1973DB-32C1-09BD-6AC1-C386EDB94FE0}"/>
              </a:ext>
            </a:extLst>
          </p:cNvPr>
          <p:cNvSpPr>
            <a:spLocks noGrp="1"/>
          </p:cNvSpPr>
          <p:nvPr>
            <p:ph type="ftr" sz="quarter" idx="10"/>
          </p:nvPr>
        </p:nvSpPr>
        <p:spPr>
          <a:xfrm>
            <a:off x="623887" y="6259327"/>
            <a:ext cx="10176385" cy="611312"/>
          </a:xfrm>
        </p:spPr>
        <p:txBody>
          <a:bodyPr/>
          <a:lstStyle/>
          <a:p>
            <a:pPr marR="0" lvl="0" algn="l" defTabSz="914400" rtl="0" eaLnBrk="1" fontAlgn="auto" latinLnBrk="0" hangingPunct="1">
              <a:lnSpc>
                <a:spcPct val="100000"/>
              </a:lnSpc>
              <a:spcBef>
                <a:spcPts val="0"/>
              </a:spcBef>
              <a:spcAft>
                <a:spcPts val="0"/>
              </a:spcAft>
              <a:buClrTx/>
              <a:buSzTx/>
              <a:tabLst/>
              <a:defRPr/>
            </a:pPr>
            <a:r>
              <a:rPr kumimoji="0" lang="es-ES" sz="700" b="1" u="none" strike="noStrike" kern="1200" cap="none" spc="0" normalizeH="0" baseline="0" noProof="0">
                <a:ln>
                  <a:noFill/>
                </a:ln>
                <a:solidFill>
                  <a:prstClr val="black">
                    <a:tint val="75000"/>
                  </a:prstClr>
                </a:solidFill>
                <a:effectLst/>
                <a:uLnTx/>
                <a:uFillTx/>
                <a:ea typeface="+mn-ea"/>
                <a:cs typeface="+mn-cs"/>
              </a:rPr>
              <a:t>DM: </a:t>
            </a:r>
            <a:r>
              <a:rPr kumimoji="0" lang="es-ES" sz="700" u="none" strike="noStrike" kern="1200" cap="none" spc="0" normalizeH="0" baseline="0" noProof="0">
                <a:ln>
                  <a:noFill/>
                </a:ln>
                <a:solidFill>
                  <a:prstClr val="black">
                    <a:tint val="75000"/>
                  </a:prstClr>
                </a:solidFill>
                <a:effectLst/>
                <a:uLnTx/>
                <a:uFillTx/>
                <a:ea typeface="+mn-ea"/>
                <a:cs typeface="+mn-cs"/>
              </a:rPr>
              <a:t>diabetes mellitus; </a:t>
            </a:r>
            <a:r>
              <a:rPr kumimoji="0" lang="es-ES" sz="700" b="1" u="none" strike="noStrike" kern="1200" cap="none" spc="0" normalizeH="0" baseline="0" noProof="0">
                <a:ln>
                  <a:noFill/>
                </a:ln>
                <a:solidFill>
                  <a:prstClr val="black">
                    <a:tint val="75000"/>
                  </a:prstClr>
                </a:solidFill>
                <a:effectLst/>
                <a:uLnTx/>
                <a:uFillTx/>
                <a:ea typeface="+mn-ea"/>
                <a:cs typeface="+mn-cs"/>
              </a:rPr>
              <a:t>EII: </a:t>
            </a:r>
            <a:r>
              <a:rPr kumimoji="0" lang="es-ES" sz="700" u="none" strike="noStrike" kern="1200" cap="none" spc="0" normalizeH="0" baseline="0" noProof="0">
                <a:ln>
                  <a:noFill/>
                </a:ln>
                <a:solidFill>
                  <a:prstClr val="black">
                    <a:tint val="75000"/>
                  </a:prstClr>
                </a:solidFill>
                <a:effectLst/>
                <a:uLnTx/>
                <a:uFillTx/>
                <a:ea typeface="+mn-ea"/>
                <a:cs typeface="+mn-cs"/>
              </a:rPr>
              <a:t>enfermedad inflamatoria intestinal; </a:t>
            </a:r>
            <a:r>
              <a:rPr kumimoji="0" lang="es-ES" sz="700" b="1" u="none" strike="noStrike" kern="1200" cap="none" spc="0" normalizeH="0" baseline="0" noProof="0">
                <a:ln>
                  <a:noFill/>
                </a:ln>
                <a:solidFill>
                  <a:prstClr val="black">
                    <a:tint val="75000"/>
                  </a:prstClr>
                </a:solidFill>
                <a:effectLst/>
                <a:uLnTx/>
                <a:uFillTx/>
                <a:ea typeface="+mn-ea"/>
                <a:cs typeface="+mn-cs"/>
              </a:rPr>
              <a:t>EM:</a:t>
            </a:r>
            <a:r>
              <a:rPr kumimoji="0" lang="es-ES" sz="700" u="none" strike="noStrike" kern="1200" cap="none" spc="0" normalizeH="0" baseline="0" noProof="0">
                <a:ln>
                  <a:noFill/>
                </a:ln>
                <a:solidFill>
                  <a:prstClr val="black">
                    <a:tint val="75000"/>
                  </a:prstClr>
                </a:solidFill>
                <a:effectLst/>
                <a:uLnTx/>
                <a:uFillTx/>
                <a:ea typeface="+mn-ea"/>
                <a:cs typeface="+mn-cs"/>
              </a:rPr>
              <a:t> esclerosis múltiple; </a:t>
            </a:r>
            <a:r>
              <a:rPr kumimoji="0" lang="es-ES" sz="700" b="1" u="none" strike="noStrike" kern="1200" cap="none" spc="0" normalizeH="0" baseline="0" noProof="0">
                <a:ln>
                  <a:noFill/>
                </a:ln>
                <a:solidFill>
                  <a:prstClr val="black">
                    <a:tint val="75000"/>
                  </a:prstClr>
                </a:solidFill>
                <a:effectLst/>
                <a:uLnTx/>
                <a:uFillTx/>
                <a:ea typeface="+mn-ea"/>
                <a:cs typeface="+mn-cs"/>
              </a:rPr>
              <a:t>ER: </a:t>
            </a:r>
            <a:r>
              <a:rPr kumimoji="0" lang="es-ES" sz="700" u="none" strike="noStrike" kern="1200" cap="none" spc="0" normalizeH="0" baseline="0" noProof="0">
                <a:ln>
                  <a:noFill/>
                </a:ln>
                <a:solidFill>
                  <a:prstClr val="black">
                    <a:tint val="75000"/>
                  </a:prstClr>
                </a:solidFill>
                <a:effectLst/>
                <a:uLnTx/>
                <a:uFillTx/>
                <a:ea typeface="+mn-ea"/>
                <a:cs typeface="+mn-cs"/>
              </a:rPr>
              <a:t>enfermedad renal; </a:t>
            </a:r>
            <a:r>
              <a:rPr kumimoji="0" lang="es-ES" sz="700" b="1" u="none" strike="noStrike" kern="1200" cap="none" spc="0" normalizeH="0" baseline="0" noProof="0">
                <a:ln>
                  <a:noFill/>
                </a:ln>
                <a:solidFill>
                  <a:prstClr val="black">
                    <a:tint val="75000"/>
                  </a:prstClr>
                </a:solidFill>
                <a:effectLst/>
                <a:uLnTx/>
                <a:uFillTx/>
                <a:ea typeface="+mn-ea"/>
                <a:cs typeface="+mn-cs"/>
              </a:rPr>
              <a:t>IC: </a:t>
            </a:r>
            <a:r>
              <a:rPr kumimoji="0" lang="es-ES" sz="700" u="none" strike="noStrike" kern="1200" cap="none" spc="0" normalizeH="0" baseline="0" noProof="0">
                <a:ln>
                  <a:noFill/>
                </a:ln>
                <a:solidFill>
                  <a:prstClr val="black">
                    <a:tint val="75000"/>
                  </a:prstClr>
                </a:solidFill>
                <a:effectLst/>
                <a:uLnTx/>
                <a:uFillTx/>
                <a:ea typeface="+mn-ea"/>
                <a:cs typeface="+mn-cs"/>
              </a:rPr>
              <a:t>insuficiencia cardíaca; </a:t>
            </a:r>
            <a:r>
              <a:rPr kumimoji="0" lang="es-ES" sz="700" b="1" u="none" strike="noStrike" kern="1200" cap="none" spc="0" normalizeH="0" baseline="0" noProof="0">
                <a:ln>
                  <a:noFill/>
                </a:ln>
                <a:solidFill>
                  <a:prstClr val="black">
                    <a:tint val="75000"/>
                  </a:prstClr>
                </a:solidFill>
                <a:effectLst/>
                <a:uLnTx/>
                <a:uFillTx/>
                <a:ea typeface="+mn-ea"/>
                <a:cs typeface="+mn-cs"/>
              </a:rPr>
              <a:t>IL: </a:t>
            </a:r>
            <a:r>
              <a:rPr kumimoji="0" lang="es-ES" sz="700" u="none" strike="noStrike" kern="1200" cap="none" spc="0" normalizeH="0" baseline="0" noProof="0">
                <a:ln>
                  <a:noFill/>
                </a:ln>
                <a:solidFill>
                  <a:prstClr val="black">
                    <a:tint val="75000"/>
                  </a:prstClr>
                </a:solidFill>
                <a:effectLst/>
                <a:uLnTx/>
                <a:uFillTx/>
                <a:ea typeface="+mn-ea"/>
                <a:cs typeface="+mn-cs"/>
              </a:rPr>
              <a:t>interleucina; </a:t>
            </a:r>
            <a:r>
              <a:rPr kumimoji="0" lang="es-ES" sz="700" b="1" u="none" strike="noStrike" kern="1200" cap="none" spc="0" normalizeH="0" baseline="0" noProof="0">
                <a:ln>
                  <a:noFill/>
                </a:ln>
                <a:solidFill>
                  <a:prstClr val="black">
                    <a:tint val="75000"/>
                  </a:prstClr>
                </a:solidFill>
                <a:effectLst/>
                <a:uLnTx/>
                <a:uFillTx/>
                <a:ea typeface="+mn-ea"/>
                <a:cs typeface="+mn-cs"/>
              </a:rPr>
              <a:t>MTX</a:t>
            </a:r>
            <a:r>
              <a:rPr kumimoji="0" lang="es-ES" sz="700" u="none" strike="noStrike" kern="1200" cap="none" spc="0" normalizeH="0" baseline="0" noProof="0">
                <a:ln>
                  <a:noFill/>
                </a:ln>
                <a:solidFill>
                  <a:prstClr val="black">
                    <a:tint val="75000"/>
                  </a:prstClr>
                </a:solidFill>
                <a:effectLst/>
                <a:uLnTx/>
                <a:uFillTx/>
                <a:ea typeface="+mn-ea"/>
                <a:cs typeface="+mn-cs"/>
              </a:rPr>
              <a:t>: metotrexato; </a:t>
            </a:r>
            <a:r>
              <a:rPr kumimoji="0" lang="es-ES" sz="700" b="1" u="none" strike="noStrike" kern="1200" cap="none" spc="0" normalizeH="0" baseline="0" noProof="0">
                <a:ln>
                  <a:noFill/>
                </a:ln>
                <a:solidFill>
                  <a:prstClr val="black">
                    <a:tint val="75000"/>
                  </a:prstClr>
                </a:solidFill>
                <a:effectLst/>
                <a:uLnTx/>
                <a:uFillTx/>
                <a:ea typeface="+mn-ea"/>
                <a:cs typeface="+mn-cs"/>
              </a:rPr>
              <a:t>TNF: </a:t>
            </a:r>
            <a:r>
              <a:rPr kumimoji="0" lang="es-ES" sz="700" u="none" strike="noStrike" kern="1200" cap="none" spc="0" normalizeH="0" baseline="0" noProof="0">
                <a:ln>
                  <a:noFill/>
                </a:ln>
                <a:solidFill>
                  <a:prstClr val="black">
                    <a:tint val="75000"/>
                  </a:prstClr>
                </a:solidFill>
                <a:effectLst/>
                <a:uLnTx/>
                <a:uFillTx/>
                <a:ea typeface="+mn-ea"/>
                <a:cs typeface="+mn-cs"/>
              </a:rPr>
              <a:t>factor de necrosis tumoral, por sus siglas en inglés; </a:t>
            </a:r>
            <a:r>
              <a:rPr kumimoji="0" lang="es-ES" sz="700" b="1" u="none" strike="noStrike" kern="1200" cap="none" spc="0" normalizeH="0" baseline="0" noProof="0">
                <a:ln>
                  <a:noFill/>
                </a:ln>
                <a:solidFill>
                  <a:prstClr val="black">
                    <a:tint val="75000"/>
                  </a:prstClr>
                </a:solidFill>
                <a:effectLst/>
                <a:uLnTx/>
                <a:uFillTx/>
                <a:ea typeface="+mn-ea"/>
                <a:cs typeface="+mn-cs"/>
              </a:rPr>
              <a:t>UVB: </a:t>
            </a:r>
            <a:r>
              <a:rPr kumimoji="0" lang="es-ES" sz="700" u="none" strike="noStrike" kern="1200" cap="none" spc="0" normalizeH="0" baseline="0" noProof="0">
                <a:ln>
                  <a:noFill/>
                </a:ln>
                <a:solidFill>
                  <a:prstClr val="black">
                    <a:tint val="75000"/>
                  </a:prstClr>
                </a:solidFill>
                <a:effectLst/>
                <a:uLnTx/>
                <a:uFillTx/>
                <a:ea typeface="+mn-ea"/>
                <a:cs typeface="+mn-cs"/>
              </a:rPr>
              <a:t>ultravioleta tipo B.</a:t>
            </a:r>
          </a:p>
          <a:p>
            <a:pPr marL="95250" marR="0" lvl="0" indent="-95250" algn="l" defTabSz="914400" rtl="0" eaLnBrk="1" fontAlgn="auto" latinLnBrk="0" hangingPunct="1">
              <a:lnSpc>
                <a:spcPct val="100000"/>
              </a:lnSpc>
              <a:spcBef>
                <a:spcPts val="0"/>
              </a:spcBef>
              <a:spcAft>
                <a:spcPts val="0"/>
              </a:spcAft>
              <a:buClrTx/>
              <a:buSzTx/>
              <a:buFont typeface="+mj-lt"/>
              <a:buAutoNum type="arabicPeriod"/>
              <a:defRPr/>
            </a:pPr>
            <a:r>
              <a:rPr kumimoji="0" lang="es-ES" sz="700" b="1" u="none" strike="noStrike" kern="1200" cap="none" spc="0" normalizeH="0" baseline="0" noProof="0">
                <a:ln>
                  <a:noFill/>
                </a:ln>
                <a:solidFill>
                  <a:prstClr val="black">
                    <a:tint val="75000"/>
                  </a:prstClr>
                </a:solidFill>
                <a:effectLst/>
                <a:uLnTx/>
                <a:uFillTx/>
                <a:ea typeface="+mn-ea"/>
                <a:cs typeface="+mn-cs"/>
              </a:rPr>
              <a:t>Carrascosa JM, </a:t>
            </a:r>
            <a:r>
              <a:rPr kumimoji="0" lang="es-ES" sz="700" u="none" strike="noStrike" kern="1200" cap="none" spc="0" normalizeH="0" baseline="0" noProof="0">
                <a:ln>
                  <a:noFill/>
                </a:ln>
                <a:solidFill>
                  <a:prstClr val="black">
                    <a:tint val="75000"/>
                  </a:prstClr>
                </a:solidFill>
                <a:effectLst/>
                <a:uLnTx/>
                <a:uFillTx/>
                <a:ea typeface="+mn-ea"/>
                <a:cs typeface="+mn-cs"/>
              </a:rPr>
              <a:t>Puig L, Romero IB, Salgado-Boquete L, Del Alcázar E, Lencina JJA, et al. </a:t>
            </a:r>
            <a:r>
              <a:rPr kumimoji="0" lang="es-ES" sz="700" u="none" strike="noStrike" kern="1200" cap="none" spc="0" normalizeH="0" baseline="0" noProof="0" err="1">
                <a:ln>
                  <a:noFill/>
                </a:ln>
                <a:solidFill>
                  <a:prstClr val="black">
                    <a:tint val="75000"/>
                  </a:prstClr>
                </a:solidFill>
                <a:effectLst/>
                <a:uLnTx/>
                <a:uFillTx/>
                <a:ea typeface="+mn-ea"/>
                <a:cs typeface="+mn-cs"/>
              </a:rPr>
              <a:t>Practical</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Update</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the</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Guidelines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Published</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by</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the</a:t>
            </a:r>
            <a:r>
              <a:rPr kumimoji="0" lang="es-ES" sz="700" u="none" strike="noStrike" kern="1200" cap="none" spc="0" normalizeH="0" baseline="0" noProof="0">
                <a:ln>
                  <a:noFill/>
                </a:ln>
                <a:solidFill>
                  <a:prstClr val="black">
                    <a:tint val="75000"/>
                  </a:prstClr>
                </a:solidFill>
                <a:effectLst/>
                <a:uLnTx/>
                <a:uFillTx/>
                <a:ea typeface="+mn-ea"/>
                <a:cs typeface="+mn-cs"/>
              </a:rPr>
              <a:t> Psoriasis </a:t>
            </a:r>
            <a:r>
              <a:rPr kumimoji="0" lang="es-ES" sz="700" u="none" strike="noStrike" kern="1200" cap="none" spc="0" normalizeH="0" baseline="0" noProof="0" err="1">
                <a:ln>
                  <a:noFill/>
                </a:ln>
                <a:solidFill>
                  <a:prstClr val="black">
                    <a:tint val="75000"/>
                  </a:prstClr>
                </a:solidFill>
                <a:effectLst/>
                <a:uLnTx/>
                <a:uFillTx/>
                <a:ea typeface="+mn-ea"/>
                <a:cs typeface="+mn-cs"/>
              </a:rPr>
              <a:t>Group</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the</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Spanish</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Academy</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Dermatology</a:t>
            </a:r>
            <a:r>
              <a:rPr kumimoji="0" lang="es-ES" sz="700" u="none" strike="noStrike" kern="1200" cap="none" spc="0" normalizeH="0" baseline="0" noProof="0">
                <a:ln>
                  <a:noFill/>
                </a:ln>
                <a:solidFill>
                  <a:prstClr val="black">
                    <a:tint val="75000"/>
                  </a:prstClr>
                </a:solidFill>
                <a:effectLst/>
                <a:uLnTx/>
                <a:uFillTx/>
                <a:ea typeface="+mn-ea"/>
                <a:cs typeface="+mn-cs"/>
              </a:rPr>
              <a:t> and </a:t>
            </a:r>
            <a:r>
              <a:rPr kumimoji="0" lang="es-ES" sz="700" u="none" strike="noStrike" kern="1200" cap="none" spc="0" normalizeH="0" baseline="0" noProof="0" err="1">
                <a:ln>
                  <a:noFill/>
                </a:ln>
                <a:solidFill>
                  <a:prstClr val="black">
                    <a:tint val="75000"/>
                  </a:prstClr>
                </a:solidFill>
                <a:effectLst/>
                <a:uLnTx/>
                <a:uFillTx/>
                <a:ea typeface="+mn-ea"/>
                <a:cs typeface="+mn-cs"/>
              </a:rPr>
              <a:t>Venereology</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GPs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on</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the</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Treatment</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Psoriasis </a:t>
            </a:r>
            <a:r>
              <a:rPr kumimoji="0" lang="es-ES" sz="700" u="none" strike="noStrike" kern="1200" cap="none" spc="0" normalizeH="0" baseline="0" noProof="0" err="1">
                <a:ln>
                  <a:noFill/>
                </a:ln>
                <a:solidFill>
                  <a:prstClr val="black">
                    <a:tint val="75000"/>
                  </a:prstClr>
                </a:solidFill>
                <a:effectLst/>
                <a:uLnTx/>
                <a:uFillTx/>
                <a:ea typeface="+mn-ea"/>
                <a:cs typeface="+mn-cs"/>
              </a:rPr>
              <a:t>With</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Biologic</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Agents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Part</a:t>
            </a:r>
            <a:r>
              <a:rPr kumimoji="0" lang="es-ES" sz="700" u="none" strike="noStrike" kern="1200" cap="none" spc="0" normalizeH="0" baseline="0" noProof="0">
                <a:ln>
                  <a:noFill/>
                </a:ln>
                <a:solidFill>
                  <a:prstClr val="black">
                    <a:tint val="75000"/>
                  </a:prstClr>
                </a:solidFill>
                <a:effectLst/>
                <a:uLnTx/>
                <a:uFillTx/>
                <a:ea typeface="+mn-ea"/>
                <a:cs typeface="+mn-cs"/>
              </a:rPr>
              <a:t> 2 - Management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Special</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Populations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Patients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With</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Comorbid</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Conditions</a:t>
            </a:r>
            <a:r>
              <a:rPr kumimoji="0" lang="es-ES" sz="700" u="none" strike="noStrike" kern="1200" cap="none" spc="0" normalizeH="0" baseline="0" noProof="0">
                <a:ln>
                  <a:noFill/>
                </a:ln>
                <a:solidFill>
                  <a:prstClr val="black">
                    <a:tint val="75000"/>
                  </a:prstClr>
                </a:solidFill>
                <a:effectLst/>
                <a:uLnTx/>
                <a:uFillTx/>
                <a:ea typeface="+mn-ea"/>
                <a:cs typeface="+mn-cs"/>
              </a:rPr>
              <a:t>, and </a:t>
            </a:r>
            <a:r>
              <a:rPr kumimoji="0" lang="es-ES" sz="700" u="none" strike="noStrike" kern="1200" cap="none" spc="0" normalizeH="0" baseline="0" noProof="0" err="1">
                <a:ln>
                  <a:noFill/>
                </a:ln>
                <a:solidFill>
                  <a:prstClr val="black">
                    <a:tint val="75000"/>
                  </a:prstClr>
                </a:solidFill>
                <a:effectLst/>
                <a:uLnTx/>
                <a:uFillTx/>
                <a:ea typeface="+mn-ea"/>
                <a:cs typeface="+mn-cs"/>
              </a:rPr>
              <a:t>Risk</a:t>
            </a:r>
            <a:r>
              <a:rPr kumimoji="0" lang="es-ES" sz="700" u="none" strike="noStrike" kern="1200" cap="none" spc="0" normalizeH="0" baseline="0" noProof="0">
                <a:ln>
                  <a:noFill/>
                </a:ln>
                <a:solidFill>
                  <a:prstClr val="black">
                    <a:tint val="75000"/>
                  </a:prstClr>
                </a:solidFill>
                <a:effectLst/>
                <a:uLnTx/>
                <a:uFillTx/>
                <a:ea typeface="+mn-ea"/>
                <a:cs typeface="+mn-cs"/>
              </a:rPr>
              <a:t>. Actas </a:t>
            </a:r>
            <a:r>
              <a:rPr kumimoji="0" lang="es-ES" sz="700" u="none" strike="noStrike" kern="1200" cap="none" spc="0" normalizeH="0" baseline="0" noProof="0" err="1">
                <a:ln>
                  <a:noFill/>
                </a:ln>
                <a:solidFill>
                  <a:prstClr val="black">
                    <a:tint val="75000"/>
                  </a:prstClr>
                </a:solidFill>
                <a:effectLst/>
                <a:uLnTx/>
                <a:uFillTx/>
                <a:ea typeface="+mn-ea"/>
                <a:cs typeface="+mn-cs"/>
              </a:rPr>
              <a:t>Dermosifiliogr</a:t>
            </a:r>
            <a:r>
              <a:rPr kumimoji="0" lang="es-ES" sz="700" u="none" strike="noStrike" kern="1200" cap="none" spc="0" normalizeH="0" baseline="0" noProof="0">
                <a:ln>
                  <a:noFill/>
                </a:ln>
                <a:solidFill>
                  <a:prstClr val="black">
                    <a:tint val="75000"/>
                  </a:prstClr>
                </a:solidFill>
                <a:effectLst/>
                <a:uLnTx/>
                <a:uFillTx/>
                <a:ea typeface="+mn-ea"/>
                <a:cs typeface="+mn-cs"/>
              </a:rPr>
              <a:t>. 2022;113(6):583-609.</a:t>
            </a:r>
          </a:p>
          <a:p>
            <a:pPr marL="95250" marR="0" lvl="0" indent="-95250" algn="l" defTabSz="914400" rtl="0" eaLnBrk="1" fontAlgn="auto" latinLnBrk="0" hangingPunct="1">
              <a:lnSpc>
                <a:spcPct val="100000"/>
              </a:lnSpc>
              <a:spcBef>
                <a:spcPts val="0"/>
              </a:spcBef>
              <a:spcAft>
                <a:spcPts val="0"/>
              </a:spcAft>
              <a:buClrTx/>
              <a:buSzTx/>
              <a:buFont typeface="+mj-lt"/>
              <a:buAutoNum type="arabicPeriod"/>
              <a:defRPr/>
            </a:pPr>
            <a:r>
              <a:rPr kumimoji="0" lang="es-ES" sz="700" b="1" u="none" strike="noStrike" kern="1200" cap="none" spc="0" normalizeH="0" baseline="0" noProof="0" err="1">
                <a:ln>
                  <a:noFill/>
                </a:ln>
                <a:solidFill>
                  <a:prstClr val="black">
                    <a:tint val="75000"/>
                  </a:prstClr>
                </a:solidFill>
                <a:effectLst/>
                <a:uLnTx/>
                <a:uFillTx/>
                <a:ea typeface="+mn-ea"/>
                <a:cs typeface="+mn-cs"/>
              </a:rPr>
              <a:t>Nast</a:t>
            </a:r>
            <a:r>
              <a:rPr kumimoji="0" lang="es-ES" sz="700" b="1" u="none" strike="noStrike" kern="1200" cap="none" spc="0" normalizeH="0" baseline="0" noProof="0">
                <a:ln>
                  <a:noFill/>
                </a:ln>
                <a:solidFill>
                  <a:prstClr val="black">
                    <a:tint val="75000"/>
                  </a:prstClr>
                </a:solidFill>
                <a:effectLst/>
                <a:uLnTx/>
                <a:uFillTx/>
                <a:ea typeface="+mn-ea"/>
                <a:cs typeface="+mn-cs"/>
              </a:rPr>
              <a:t> A, </a:t>
            </a:r>
            <a:r>
              <a:rPr kumimoji="0" lang="es-ES" sz="700" u="none" strike="noStrike" kern="1200" cap="none" spc="0" normalizeH="0" baseline="0" noProof="0">
                <a:ln>
                  <a:noFill/>
                </a:ln>
                <a:solidFill>
                  <a:prstClr val="black">
                    <a:tint val="75000"/>
                  </a:prstClr>
                </a:solidFill>
                <a:effectLst/>
                <a:uLnTx/>
                <a:uFillTx/>
                <a:ea typeface="+mn-ea"/>
                <a:cs typeface="+mn-cs"/>
              </a:rPr>
              <a:t>Smith C, </a:t>
            </a:r>
            <a:r>
              <a:rPr kumimoji="0" lang="es-ES" sz="700" u="none" strike="noStrike" kern="1200" cap="none" spc="0" normalizeH="0" baseline="0" noProof="0" err="1">
                <a:ln>
                  <a:noFill/>
                </a:ln>
                <a:solidFill>
                  <a:prstClr val="black">
                    <a:tint val="75000"/>
                  </a:prstClr>
                </a:solidFill>
                <a:effectLst/>
                <a:uLnTx/>
                <a:uFillTx/>
                <a:ea typeface="+mn-ea"/>
                <a:cs typeface="+mn-cs"/>
              </a:rPr>
              <a:t>Spuls</a:t>
            </a:r>
            <a:r>
              <a:rPr kumimoji="0" lang="es-ES" sz="700" u="none" strike="noStrike" kern="1200" cap="none" spc="0" normalizeH="0" baseline="0" noProof="0">
                <a:ln>
                  <a:noFill/>
                </a:ln>
                <a:solidFill>
                  <a:prstClr val="black">
                    <a:tint val="75000"/>
                  </a:prstClr>
                </a:solidFill>
                <a:effectLst/>
                <a:uLnTx/>
                <a:uFillTx/>
                <a:ea typeface="+mn-ea"/>
                <a:cs typeface="+mn-cs"/>
              </a:rPr>
              <a:t> PI, </a:t>
            </a:r>
            <a:r>
              <a:rPr kumimoji="0" lang="es-ES" sz="700" u="none" strike="noStrike" kern="1200" cap="none" spc="0" normalizeH="0" baseline="0" noProof="0" err="1">
                <a:ln>
                  <a:noFill/>
                </a:ln>
                <a:solidFill>
                  <a:prstClr val="black">
                    <a:tint val="75000"/>
                  </a:prstClr>
                </a:solidFill>
                <a:effectLst/>
                <a:uLnTx/>
                <a:uFillTx/>
                <a:ea typeface="+mn-ea"/>
                <a:cs typeface="+mn-cs"/>
              </a:rPr>
              <a:t>Avila</a:t>
            </a:r>
            <a:r>
              <a:rPr kumimoji="0" lang="es-ES" sz="700" u="none" strike="noStrike" kern="1200" cap="none" spc="0" normalizeH="0" baseline="0" noProof="0">
                <a:ln>
                  <a:noFill/>
                </a:ln>
                <a:solidFill>
                  <a:prstClr val="black">
                    <a:tint val="75000"/>
                  </a:prstClr>
                </a:solidFill>
                <a:effectLst/>
                <a:uLnTx/>
                <a:uFillTx/>
                <a:ea typeface="+mn-ea"/>
                <a:cs typeface="+mn-cs"/>
              </a:rPr>
              <a:t> Valle G, Bata-</a:t>
            </a:r>
            <a:r>
              <a:rPr kumimoji="0" lang="es-ES" sz="700" u="none" strike="noStrike" kern="1200" cap="none" spc="0" normalizeH="0" baseline="0" noProof="0" err="1">
                <a:ln>
                  <a:noFill/>
                </a:ln>
                <a:solidFill>
                  <a:prstClr val="black">
                    <a:tint val="75000"/>
                  </a:prstClr>
                </a:solidFill>
                <a:effectLst/>
                <a:uLnTx/>
                <a:uFillTx/>
                <a:ea typeface="+mn-ea"/>
                <a:cs typeface="+mn-cs"/>
              </a:rPr>
              <a:t>Csörgö</a:t>
            </a:r>
            <a:r>
              <a:rPr kumimoji="0" lang="es-ES" sz="700" u="none" strike="noStrike" kern="1200" cap="none" spc="0" normalizeH="0" baseline="0" noProof="0">
                <a:ln>
                  <a:noFill/>
                </a:ln>
                <a:solidFill>
                  <a:prstClr val="black">
                    <a:tint val="75000"/>
                  </a:prstClr>
                </a:solidFill>
                <a:effectLst/>
                <a:uLnTx/>
                <a:uFillTx/>
                <a:ea typeface="+mn-ea"/>
                <a:cs typeface="+mn-cs"/>
              </a:rPr>
              <a:t> Z, Boonen H, et al. </a:t>
            </a:r>
            <a:r>
              <a:rPr kumimoji="0" lang="es-ES" sz="700" u="none" strike="noStrike" kern="1200" cap="none" spc="0" normalizeH="0" baseline="0" noProof="0" err="1">
                <a:ln>
                  <a:noFill/>
                </a:ln>
                <a:solidFill>
                  <a:prstClr val="black">
                    <a:tint val="75000"/>
                  </a:prstClr>
                </a:solidFill>
                <a:effectLst/>
                <a:uLnTx/>
                <a:uFillTx/>
                <a:ea typeface="+mn-ea"/>
                <a:cs typeface="+mn-cs"/>
              </a:rPr>
              <a:t>EuroGuiDerm</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Guideline</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on</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the</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systemic</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treatment</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Psoriasis </a:t>
            </a:r>
            <a:r>
              <a:rPr kumimoji="0" lang="es-ES" sz="700" u="none" strike="noStrike" kern="1200" cap="none" spc="0" normalizeH="0" baseline="0" noProof="0" err="1">
                <a:ln>
                  <a:noFill/>
                </a:ln>
                <a:solidFill>
                  <a:prstClr val="black">
                    <a:tint val="75000"/>
                  </a:prstClr>
                </a:solidFill>
                <a:effectLst/>
                <a:uLnTx/>
                <a:uFillTx/>
                <a:ea typeface="+mn-ea"/>
                <a:cs typeface="+mn-cs"/>
              </a:rPr>
              <a:t>vulgaris</a:t>
            </a:r>
            <a:r>
              <a:rPr kumimoji="0" lang="es-ES" sz="700" u="none" strike="noStrike" kern="1200" cap="none" spc="0" normalizeH="0" baseline="0" noProof="0">
                <a:ln>
                  <a:noFill/>
                </a:ln>
                <a:solidFill>
                  <a:prstClr val="black">
                    <a:tint val="75000"/>
                  </a:prstClr>
                </a:solidFill>
                <a:effectLst/>
                <a:uLnTx/>
                <a:uFillTx/>
                <a:ea typeface="+mn-ea"/>
                <a:cs typeface="+mn-cs"/>
              </a:rPr>
              <a:t> - </a:t>
            </a:r>
            <a:r>
              <a:rPr kumimoji="0" lang="es-ES" sz="700" u="none" strike="noStrike" kern="1200" cap="none" spc="0" normalizeH="0" baseline="0" noProof="0" err="1">
                <a:ln>
                  <a:noFill/>
                </a:ln>
                <a:solidFill>
                  <a:prstClr val="black">
                    <a:tint val="75000"/>
                  </a:prstClr>
                </a:solidFill>
                <a:effectLst/>
                <a:uLnTx/>
                <a:uFillTx/>
                <a:ea typeface="+mn-ea"/>
                <a:cs typeface="+mn-cs"/>
              </a:rPr>
              <a:t>Part</a:t>
            </a:r>
            <a:r>
              <a:rPr kumimoji="0" lang="es-ES" sz="700" u="none" strike="noStrike" kern="1200" cap="none" spc="0" normalizeH="0" baseline="0" noProof="0">
                <a:ln>
                  <a:noFill/>
                </a:ln>
                <a:solidFill>
                  <a:prstClr val="black">
                    <a:tint val="75000"/>
                  </a:prstClr>
                </a:solidFill>
                <a:effectLst/>
                <a:uLnTx/>
                <a:uFillTx/>
                <a:ea typeface="+mn-ea"/>
                <a:cs typeface="+mn-cs"/>
              </a:rPr>
              <a:t> 2: </a:t>
            </a:r>
            <a:r>
              <a:rPr kumimoji="0" lang="es-ES" sz="700" u="none" strike="noStrike" kern="1200" cap="none" spc="0" normalizeH="0" baseline="0" noProof="0" err="1">
                <a:ln>
                  <a:noFill/>
                </a:ln>
                <a:solidFill>
                  <a:prstClr val="black">
                    <a:tint val="75000"/>
                  </a:prstClr>
                </a:solidFill>
                <a:effectLst/>
                <a:uLnTx/>
                <a:uFillTx/>
                <a:ea typeface="+mn-ea"/>
                <a:cs typeface="+mn-cs"/>
              </a:rPr>
              <a:t>specific</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clinical</a:t>
            </a:r>
            <a:r>
              <a:rPr kumimoji="0" lang="es-ES" sz="700" u="none" strike="noStrike" kern="1200" cap="none" spc="0" normalizeH="0" baseline="0" noProof="0">
                <a:ln>
                  <a:noFill/>
                </a:ln>
                <a:solidFill>
                  <a:prstClr val="black">
                    <a:tint val="75000"/>
                  </a:prstClr>
                </a:solidFill>
                <a:effectLst/>
                <a:uLnTx/>
                <a:uFillTx/>
                <a:ea typeface="+mn-ea"/>
                <a:cs typeface="+mn-cs"/>
              </a:rPr>
              <a:t> and </a:t>
            </a:r>
            <a:r>
              <a:rPr kumimoji="0" lang="es-ES" sz="700" u="none" strike="noStrike" kern="1200" cap="none" spc="0" normalizeH="0" baseline="0" noProof="0" err="1">
                <a:ln>
                  <a:noFill/>
                </a:ln>
                <a:solidFill>
                  <a:prstClr val="black">
                    <a:tint val="75000"/>
                  </a:prstClr>
                </a:solidFill>
                <a:effectLst/>
                <a:uLnTx/>
                <a:uFillTx/>
                <a:ea typeface="+mn-ea"/>
                <a:cs typeface="+mn-cs"/>
              </a:rPr>
              <a:t>comorbid</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situations</a:t>
            </a:r>
            <a:r>
              <a:rPr kumimoji="0" lang="es-ES" sz="700" u="none" strike="noStrike" kern="1200" cap="none" spc="0" normalizeH="0" baseline="0" noProof="0">
                <a:ln>
                  <a:noFill/>
                </a:ln>
                <a:solidFill>
                  <a:prstClr val="black">
                    <a:tint val="75000"/>
                  </a:prstClr>
                </a:solidFill>
                <a:effectLst/>
                <a:uLnTx/>
                <a:uFillTx/>
                <a:ea typeface="+mn-ea"/>
                <a:cs typeface="+mn-cs"/>
              </a:rPr>
              <a:t>. J </a:t>
            </a:r>
            <a:r>
              <a:rPr kumimoji="0" lang="es-ES" sz="700" u="none" strike="noStrike" kern="1200" cap="none" spc="0" normalizeH="0" baseline="0" noProof="0" err="1">
                <a:ln>
                  <a:noFill/>
                </a:ln>
                <a:solidFill>
                  <a:prstClr val="black">
                    <a:tint val="75000"/>
                  </a:prstClr>
                </a:solidFill>
                <a:effectLst/>
                <a:uLnTx/>
                <a:uFillTx/>
                <a:ea typeface="+mn-ea"/>
                <a:cs typeface="+mn-cs"/>
              </a:rPr>
              <a:t>Eur</a:t>
            </a:r>
            <a:r>
              <a:rPr kumimoji="0" lang="es-ES" sz="700" u="none" strike="noStrike" kern="1200" cap="none" spc="0" normalizeH="0" baseline="0" noProof="0">
                <a:ln>
                  <a:noFill/>
                </a:ln>
                <a:solidFill>
                  <a:prstClr val="black">
                    <a:tint val="75000"/>
                  </a:prstClr>
                </a:solidFill>
                <a:effectLst/>
                <a:uLnTx/>
                <a:uFillTx/>
                <a:ea typeface="+mn-ea"/>
                <a:cs typeface="+mn-cs"/>
              </a:rPr>
              <a:t> Acad </a:t>
            </a:r>
            <a:r>
              <a:rPr kumimoji="0" lang="es-ES" sz="700" u="none" strike="noStrike" kern="1200" cap="none" spc="0" normalizeH="0" baseline="0" noProof="0" err="1">
                <a:ln>
                  <a:noFill/>
                </a:ln>
                <a:solidFill>
                  <a:prstClr val="black">
                    <a:tint val="75000"/>
                  </a:prstClr>
                </a:solidFill>
                <a:effectLst/>
                <a:uLnTx/>
                <a:uFillTx/>
                <a:ea typeface="+mn-ea"/>
                <a:cs typeface="+mn-cs"/>
              </a:rPr>
              <a:t>Dermatol</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Venereol</a:t>
            </a:r>
            <a:r>
              <a:rPr kumimoji="0" lang="es-ES" sz="700" u="none" strike="noStrike" kern="1200" cap="none" spc="0" normalizeH="0" baseline="0" noProof="0">
                <a:ln>
                  <a:noFill/>
                </a:ln>
                <a:solidFill>
                  <a:prstClr val="black">
                    <a:tint val="75000"/>
                  </a:prstClr>
                </a:solidFill>
                <a:effectLst/>
                <a:uLnTx/>
                <a:uFillTx/>
                <a:ea typeface="+mn-ea"/>
                <a:cs typeface="+mn-cs"/>
              </a:rPr>
              <a:t>. 2021;35(2):281-317.</a:t>
            </a:r>
          </a:p>
        </p:txBody>
      </p:sp>
      <p:pic>
        <p:nvPicPr>
          <p:cNvPr id="5" name="Imagen 4">
            <a:extLst>
              <a:ext uri="{FF2B5EF4-FFF2-40B4-BE49-F238E27FC236}">
                <a16:creationId xmlns:a16="http://schemas.microsoft.com/office/drawing/2014/main" id="{AEB3D771-1DEB-697B-F0DB-7DB060CC9712}"/>
              </a:ext>
            </a:extLst>
          </p:cNvPr>
          <p:cNvPicPr>
            <a:picLocks noChangeAspect="1"/>
          </p:cNvPicPr>
          <p:nvPr/>
        </p:nvPicPr>
        <p:blipFill rotWithShape="1">
          <a:blip r:embed="rId2"/>
          <a:srcRect l="1514" t="1863" r="1188"/>
          <a:stretch/>
        </p:blipFill>
        <p:spPr>
          <a:xfrm>
            <a:off x="623888" y="2777663"/>
            <a:ext cx="4463678" cy="2926395"/>
          </a:xfrm>
          <a:prstGeom prst="rect">
            <a:avLst/>
          </a:prstGeom>
        </p:spPr>
      </p:pic>
      <p:sp>
        <p:nvSpPr>
          <p:cNvPr id="8" name="CuadroTexto 7">
            <a:extLst>
              <a:ext uri="{FF2B5EF4-FFF2-40B4-BE49-F238E27FC236}">
                <a16:creationId xmlns:a16="http://schemas.microsoft.com/office/drawing/2014/main" id="{43946A68-42C9-9326-9023-358D7FFD19BE}"/>
              </a:ext>
            </a:extLst>
          </p:cNvPr>
          <p:cNvSpPr txBox="1"/>
          <p:nvPr/>
        </p:nvSpPr>
        <p:spPr>
          <a:xfrm>
            <a:off x="533202" y="1899228"/>
            <a:ext cx="4554363"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200" b="1" u="none" strike="noStrike" kern="1200" cap="none" spc="0" normalizeH="0" baseline="0" noProof="0">
                <a:ln>
                  <a:noFill/>
                </a:ln>
                <a:solidFill>
                  <a:srgbClr val="612663"/>
                </a:solidFill>
                <a:effectLst/>
                <a:uLnTx/>
                <a:uFillTx/>
                <a:latin typeface="Arial" panose="020B0604020202020204" pitchFamily="34" charset="0"/>
                <a:ea typeface="+mn-ea"/>
                <a:cs typeface="Arial"/>
              </a:rPr>
              <a:t>Consideraciones sobre el uso de terapias biológicas incluyendo biosimilares y moléculas sintéticas de nueva generación según la comorbilidad de base</a:t>
            </a:r>
            <a:r>
              <a:rPr kumimoji="0" lang="es-ES" sz="1200" b="1" u="none" strike="noStrike" kern="1200" cap="none" spc="0" normalizeH="0" baseline="30000" noProof="0">
                <a:ln>
                  <a:noFill/>
                </a:ln>
                <a:solidFill>
                  <a:srgbClr val="612663"/>
                </a:solidFill>
                <a:effectLst/>
                <a:uLnTx/>
                <a:uFillTx/>
                <a:latin typeface="Arial" panose="020B0604020202020204" pitchFamily="34" charset="0"/>
                <a:ea typeface="+mn-ea"/>
                <a:cs typeface="Arial"/>
              </a:rPr>
              <a:t>1</a:t>
            </a:r>
          </a:p>
        </p:txBody>
      </p:sp>
      <p:sp>
        <p:nvSpPr>
          <p:cNvPr id="10" name="Rectángulo 9">
            <a:extLst>
              <a:ext uri="{FF2B5EF4-FFF2-40B4-BE49-F238E27FC236}">
                <a16:creationId xmlns:a16="http://schemas.microsoft.com/office/drawing/2014/main" id="{F498DF93-7DE8-433C-982B-684491F87AB0}"/>
              </a:ext>
            </a:extLst>
          </p:cNvPr>
          <p:cNvSpPr/>
          <p:nvPr/>
        </p:nvSpPr>
        <p:spPr>
          <a:xfrm>
            <a:off x="1791015" y="2690301"/>
            <a:ext cx="536549" cy="3013757"/>
          </a:xfrm>
          <a:prstGeom prst="rect">
            <a:avLst/>
          </a:prstGeom>
          <a:solidFill>
            <a:schemeClr val="accent3">
              <a:lumMod val="60000"/>
              <a:lumOff val="40000"/>
              <a:alpha val="33542"/>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2" name="Imagen 11">
            <a:extLst>
              <a:ext uri="{FF2B5EF4-FFF2-40B4-BE49-F238E27FC236}">
                <a16:creationId xmlns:a16="http://schemas.microsoft.com/office/drawing/2014/main" id="{DADC2300-48BD-2A47-4133-15F41846830F}"/>
              </a:ext>
            </a:extLst>
          </p:cNvPr>
          <p:cNvPicPr>
            <a:picLocks noChangeAspect="1"/>
          </p:cNvPicPr>
          <p:nvPr/>
        </p:nvPicPr>
        <p:blipFill rotWithShape="1">
          <a:blip r:embed="rId3"/>
          <a:srcRect l="855" t="1930" r="3409" b="1575"/>
          <a:stretch/>
        </p:blipFill>
        <p:spPr>
          <a:xfrm>
            <a:off x="5395716" y="2777663"/>
            <a:ext cx="6395588" cy="2926395"/>
          </a:xfrm>
          <a:prstGeom prst="rect">
            <a:avLst/>
          </a:prstGeom>
        </p:spPr>
      </p:pic>
      <p:sp>
        <p:nvSpPr>
          <p:cNvPr id="3" name="CuadroTexto 2">
            <a:extLst>
              <a:ext uri="{FF2B5EF4-FFF2-40B4-BE49-F238E27FC236}">
                <a16:creationId xmlns:a16="http://schemas.microsoft.com/office/drawing/2014/main" id="{5AD631C4-013C-DCE7-8E91-8582BA0AB89C}"/>
              </a:ext>
            </a:extLst>
          </p:cNvPr>
          <p:cNvSpPr txBox="1"/>
          <p:nvPr/>
        </p:nvSpPr>
        <p:spPr>
          <a:xfrm>
            <a:off x="5340835" y="1782360"/>
            <a:ext cx="5601737" cy="6924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GUIDELINES</a:t>
            </a:r>
          </a:p>
          <a:p>
            <a:pPr marL="0" marR="0" lvl="0" indent="0" defTabSz="914400" rtl="0" eaLnBrk="1" fontAlgn="auto" latinLnBrk="0" hangingPunct="1">
              <a:lnSpc>
                <a:spcPct val="100000"/>
              </a:lnSpc>
              <a:spcBef>
                <a:spcPts val="0"/>
              </a:spcBef>
              <a:spcAft>
                <a:spcPts val="0"/>
              </a:spcAft>
              <a:buClrTx/>
              <a:buSzTx/>
              <a:buFontTx/>
              <a:buNone/>
              <a:tabLst/>
              <a:defRPr/>
            </a:pPr>
            <a:r>
              <a:rPr lang="en-GB" sz="1400" b="1" err="1">
                <a:solidFill>
                  <a:prstClr val="black">
                    <a:lumMod val="75000"/>
                    <a:lumOff val="25000"/>
                  </a:prstClr>
                </a:solidFill>
                <a:latin typeface="Arial" panose="020B0604020202020204" pitchFamily="34" charset="0"/>
                <a:cs typeface="Arial"/>
              </a:rPr>
              <a:t>EuroGuiDerm</a:t>
            </a:r>
            <a:r>
              <a:rPr lang="en-GB" sz="1400" b="1">
                <a:solidFill>
                  <a:prstClr val="black">
                    <a:lumMod val="75000"/>
                    <a:lumOff val="25000"/>
                  </a:prstClr>
                </a:solidFill>
                <a:latin typeface="Arial" panose="020B0604020202020204" pitchFamily="34" charset="0"/>
                <a:cs typeface="Arial"/>
              </a:rPr>
              <a:t> Guideline on the systemic treatment of Psoriasis vulgaris – Part 2: specific clinical and comorbid situations</a:t>
            </a:r>
            <a:r>
              <a:rPr lang="en-GB" sz="1400" b="1" baseline="30000">
                <a:solidFill>
                  <a:prstClr val="black">
                    <a:lumMod val="75000"/>
                    <a:lumOff val="25000"/>
                  </a:prstClr>
                </a:solidFill>
                <a:latin typeface="Arial" panose="020B0604020202020204" pitchFamily="34" charset="0"/>
                <a:cs typeface="Arial"/>
              </a:rPr>
              <a:t>2</a:t>
            </a:r>
            <a:endParaRPr kumimoji="0" lang="en-GB" sz="1400" b="1" u="none" strike="noStrike" kern="1200" cap="none" spc="0" normalizeH="0" baseline="30000">
              <a:ln>
                <a:noFill/>
              </a:ln>
              <a:solidFill>
                <a:prstClr val="black">
                  <a:lumMod val="75000"/>
                  <a:lumOff val="25000"/>
                </a:prstClr>
              </a:solidFill>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818206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body of water with hills in the background&#10;&#10;Description automatically generated with medium confidence">
            <a:extLst>
              <a:ext uri="{FF2B5EF4-FFF2-40B4-BE49-F238E27FC236}">
                <a16:creationId xmlns:a16="http://schemas.microsoft.com/office/drawing/2014/main" id="{0F649E15-EB15-7F17-E980-33013C105909}"/>
              </a:ext>
            </a:extLst>
          </p:cNvPr>
          <p:cNvPicPr>
            <a:picLocks noChangeAspect="1"/>
          </p:cNvPicPr>
          <p:nvPr/>
        </p:nvPicPr>
        <p:blipFill>
          <a:blip r:embed="rId2">
            <a:alphaModFix amt="20000"/>
          </a:blip>
          <a:stretch>
            <a:fillRect/>
          </a:stretch>
        </p:blipFill>
        <p:spPr>
          <a:xfrm>
            <a:off x="0" y="0"/>
            <a:ext cx="12192000" cy="5624156"/>
          </a:xfrm>
          <a:prstGeom prst="rect">
            <a:avLst/>
          </a:prstGeom>
          <a:solidFill>
            <a:schemeClr val="accent2"/>
          </a:solidFill>
        </p:spPr>
      </p:pic>
      <p:sp>
        <p:nvSpPr>
          <p:cNvPr id="6" name="Rectángulo: una sola esquina redondeada 5">
            <a:extLst>
              <a:ext uri="{FF2B5EF4-FFF2-40B4-BE49-F238E27FC236}">
                <a16:creationId xmlns:a16="http://schemas.microsoft.com/office/drawing/2014/main" id="{5049D869-E796-4542-2E34-9A3060FA0539}"/>
              </a:ext>
            </a:extLst>
          </p:cNvPr>
          <p:cNvSpPr/>
          <p:nvPr/>
        </p:nvSpPr>
        <p:spPr>
          <a:xfrm flipV="1">
            <a:off x="851648" y="3103860"/>
            <a:ext cx="9452884" cy="1789588"/>
          </a:xfrm>
          <a:prstGeom prst="round1Rect">
            <a:avLst>
              <a:gd name="adj" fmla="val 28929"/>
            </a:avLst>
          </a:prstGeom>
          <a:blipFill>
            <a:blip r:embed="rId3"/>
            <a:srcRect/>
            <a:stretch>
              <a:fillRect l="-22007" t="-110168" r="-7459" b="-174506"/>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ángulo 8">
            <a:extLst>
              <a:ext uri="{FF2B5EF4-FFF2-40B4-BE49-F238E27FC236}">
                <a16:creationId xmlns:a16="http://schemas.microsoft.com/office/drawing/2014/main" id="{CAFAFDBE-F830-1273-686A-DA0A2BE53639}"/>
              </a:ext>
            </a:extLst>
          </p:cNvPr>
          <p:cNvSpPr/>
          <p:nvPr/>
        </p:nvSpPr>
        <p:spPr>
          <a:xfrm flipV="1">
            <a:off x="1519" y="3103859"/>
            <a:ext cx="1484382" cy="178959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ítulo 1">
            <a:extLst>
              <a:ext uri="{FF2B5EF4-FFF2-40B4-BE49-F238E27FC236}">
                <a16:creationId xmlns:a16="http://schemas.microsoft.com/office/drawing/2014/main" id="{420C3AB5-FFC0-908C-9D56-E17B66BB11D9}"/>
              </a:ext>
            </a:extLst>
          </p:cNvPr>
          <p:cNvSpPr>
            <a:spLocks noGrp="1"/>
          </p:cNvSpPr>
          <p:nvPr>
            <p:ph type="title"/>
          </p:nvPr>
        </p:nvSpPr>
        <p:spPr>
          <a:xfrm>
            <a:off x="636588" y="479150"/>
            <a:ext cx="9275897" cy="2607619"/>
          </a:xfrm>
        </p:spPr>
        <p:txBody>
          <a:bodyPr/>
          <a:lstStyle/>
          <a:p>
            <a:r>
              <a:rPr lang="es-ES" sz="4000" b="1">
                <a:solidFill>
                  <a:srgbClr val="FDC647"/>
                </a:solidFill>
                <a:latin typeface="Arial" panose="020B0604020202020204" pitchFamily="34" charset="0"/>
              </a:rPr>
              <a:t>¿Cuáles son las recomendaciones del Grupo de Psoriasis de la AEDV sobre el manejo de la psoriasis en pacientes oncológicos?</a:t>
            </a:r>
            <a:endParaRPr lang="es-ES" sz="4800" b="1" baseline="30000">
              <a:solidFill>
                <a:schemeClr val="bg1"/>
              </a:solidFill>
              <a:latin typeface="Arial" panose="020B0604020202020204" pitchFamily="34" charset="0"/>
            </a:endParaRPr>
          </a:p>
        </p:txBody>
      </p:sp>
      <p:pic>
        <p:nvPicPr>
          <p:cNvPr id="12" name="Imagen 13" descr="almirall color.png">
            <a:extLst>
              <a:ext uri="{FF2B5EF4-FFF2-40B4-BE49-F238E27FC236}">
                <a16:creationId xmlns:a16="http://schemas.microsoft.com/office/drawing/2014/main" id="{F1CEE3CF-8CC8-A746-7DD1-FCF2D2E47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
        <p:nvSpPr>
          <p:cNvPr id="3" name="Título 1">
            <a:extLst>
              <a:ext uri="{FF2B5EF4-FFF2-40B4-BE49-F238E27FC236}">
                <a16:creationId xmlns:a16="http://schemas.microsoft.com/office/drawing/2014/main" id="{14E5D414-64BB-BB5A-45D7-52303ACA63DB}"/>
              </a:ext>
            </a:extLst>
          </p:cNvPr>
          <p:cNvSpPr txBox="1">
            <a:spLocks/>
          </p:cNvSpPr>
          <p:nvPr/>
        </p:nvSpPr>
        <p:spPr>
          <a:xfrm>
            <a:off x="0" y="3430339"/>
            <a:ext cx="1484382" cy="1222624"/>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a:solidFill>
                  <a:srgbClr val="4E124D"/>
                </a:solidFill>
                <a:latin typeface="Arial"/>
                <a:ea typeface="+mj-ea"/>
                <a:cs typeface="Arial"/>
              </a:defRPr>
            </a:lvl1pPr>
          </a:lstStyle>
          <a:p>
            <a:pPr algn="r"/>
            <a:r>
              <a:rPr lang="es-ES" sz="7000" kern="800" spc="200">
                <a:solidFill>
                  <a:schemeClr val="bg1"/>
                </a:solidFill>
                <a:latin typeface="Arial" panose="020B0604020202020204" pitchFamily="34" charset="0"/>
              </a:rPr>
              <a:t>6.</a:t>
            </a:r>
          </a:p>
        </p:txBody>
      </p:sp>
      <p:sp>
        <p:nvSpPr>
          <p:cNvPr id="5" name="Marcador de pie de página 306">
            <a:extLst>
              <a:ext uri="{FF2B5EF4-FFF2-40B4-BE49-F238E27FC236}">
                <a16:creationId xmlns:a16="http://schemas.microsoft.com/office/drawing/2014/main" id="{4888D19F-0ED5-48FF-A1B3-AE54B09C14BE}"/>
              </a:ext>
            </a:extLst>
          </p:cNvPr>
          <p:cNvSpPr>
            <a:spLocks noGrp="1"/>
          </p:cNvSpPr>
          <p:nvPr>
            <p:ph type="ftr" sz="quarter" idx="10"/>
          </p:nvPr>
        </p:nvSpPr>
        <p:spPr>
          <a:xfrm>
            <a:off x="636588" y="6453188"/>
            <a:ext cx="10644457" cy="180425"/>
          </a:xfrm>
        </p:spPr>
        <p:txBody>
          <a:bodyPr/>
          <a:lstStyle/>
          <a:p>
            <a:pPr marR="0" lvl="0" algn="l" defTabSz="914400" rtl="0" eaLnBrk="1" fontAlgn="auto" latinLnBrk="0" hangingPunct="1">
              <a:lnSpc>
                <a:spcPct val="100000"/>
              </a:lnSpc>
              <a:spcBef>
                <a:spcPts val="0"/>
              </a:spcBef>
              <a:spcAft>
                <a:spcPts val="0"/>
              </a:spcAft>
              <a:buClrTx/>
              <a:buSzTx/>
              <a:tabLst/>
              <a:defRPr/>
            </a:pPr>
            <a:r>
              <a:rPr kumimoji="0" lang="es-ES" sz="700" b="1" i="0" u="none" strike="noStrike" kern="1200" cap="none" spc="0" normalizeH="0" baseline="0" noProof="0">
                <a:ln>
                  <a:noFill/>
                </a:ln>
                <a:solidFill>
                  <a:prstClr val="black">
                    <a:tint val="75000"/>
                  </a:prstClr>
                </a:solidFill>
                <a:effectLst/>
                <a:uLnTx/>
                <a:uFillTx/>
                <a:cs typeface="Arial" panose="020B0604020202020204" pitchFamily="34" charset="0"/>
              </a:rPr>
              <a:t>IL: </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interleucina</a:t>
            </a:r>
          </a:p>
        </p:txBody>
      </p:sp>
    </p:spTree>
    <p:extLst>
      <p:ext uri="{BB962C8B-B14F-4D97-AF65-F5344CB8AC3E}">
        <p14:creationId xmlns:p14="http://schemas.microsoft.com/office/powerpoint/2010/main" val="3018058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Marcador de pie de página 306">
            <a:extLst>
              <a:ext uri="{FF2B5EF4-FFF2-40B4-BE49-F238E27FC236}">
                <a16:creationId xmlns:a16="http://schemas.microsoft.com/office/drawing/2014/main" id="{1E1973DB-32C1-09BD-6AC1-C386EDB94FE0}"/>
              </a:ext>
            </a:extLst>
          </p:cNvPr>
          <p:cNvSpPr>
            <a:spLocks noGrp="1"/>
          </p:cNvSpPr>
          <p:nvPr>
            <p:ph type="ftr" sz="quarter" idx="10"/>
          </p:nvPr>
        </p:nvSpPr>
        <p:spPr>
          <a:xfrm>
            <a:off x="623888" y="5949950"/>
            <a:ext cx="10069512" cy="288147"/>
          </a:xfrm>
        </p:spPr>
        <p:txBody>
          <a:bodyPr/>
          <a:lstStyle/>
          <a:p>
            <a:pPr marL="95250" marR="0" lvl="0" indent="-95250" algn="l" defTabSz="914400" rtl="0" eaLnBrk="1" fontAlgn="auto" latinLnBrk="0" hangingPunct="1">
              <a:lnSpc>
                <a:spcPct val="100000"/>
              </a:lnSpc>
              <a:spcBef>
                <a:spcPts val="0"/>
              </a:spcBef>
              <a:spcAft>
                <a:spcPts val="0"/>
              </a:spcAft>
              <a:buClrTx/>
              <a:buSzTx/>
              <a:buFont typeface="+mj-lt"/>
              <a:buAutoNum type="arabicPeriod"/>
              <a:defRPr/>
            </a:pPr>
            <a:r>
              <a:rPr kumimoji="0" lang="es-ES" sz="700" u="none" strike="noStrike" kern="1200" cap="none" spc="0" normalizeH="0" baseline="0" noProof="0">
                <a:ln>
                  <a:noFill/>
                </a:ln>
                <a:solidFill>
                  <a:prstClr val="black">
                    <a:tint val="75000"/>
                  </a:prstClr>
                </a:solidFill>
                <a:effectLst/>
                <a:uLnTx/>
                <a:uFillTx/>
                <a:ea typeface="+mn-ea"/>
                <a:cs typeface="+mn-cs"/>
              </a:rPr>
              <a:t>Puig L, Notario J, López-Ferrer A, </a:t>
            </a:r>
            <a:r>
              <a:rPr kumimoji="0" lang="es-ES" sz="700" u="none" strike="noStrike" kern="1200" cap="none" spc="0" normalizeH="0" baseline="0" noProof="0" err="1">
                <a:ln>
                  <a:noFill/>
                </a:ln>
                <a:solidFill>
                  <a:prstClr val="black">
                    <a:tint val="75000"/>
                  </a:prstClr>
                </a:solidFill>
                <a:effectLst/>
                <a:uLnTx/>
                <a:uFillTx/>
                <a:ea typeface="+mn-ea"/>
                <a:cs typeface="+mn-cs"/>
              </a:rPr>
              <a:t>Scheneller-Pavelescu</a:t>
            </a:r>
            <a:r>
              <a:rPr kumimoji="0" lang="es-ES" sz="700" u="none" strike="noStrike" kern="1200" cap="none" spc="0" normalizeH="0" baseline="0" noProof="0">
                <a:ln>
                  <a:noFill/>
                </a:ln>
                <a:solidFill>
                  <a:prstClr val="black">
                    <a:tint val="75000"/>
                  </a:prstClr>
                </a:solidFill>
                <a:effectLst/>
                <a:uLnTx/>
                <a:uFillTx/>
                <a:ea typeface="+mn-ea"/>
                <a:cs typeface="+mn-cs"/>
              </a:rPr>
              <a:t> L, Pérez B, </a:t>
            </a:r>
            <a:r>
              <a:rPr kumimoji="0" lang="es-ES" sz="700" u="none" strike="noStrike" kern="1200" cap="none" spc="0" normalizeH="0" baseline="0" noProof="0" err="1">
                <a:ln>
                  <a:noFill/>
                </a:ln>
                <a:solidFill>
                  <a:prstClr val="black">
                    <a:tint val="75000"/>
                  </a:prstClr>
                </a:solidFill>
                <a:effectLst/>
                <a:uLnTx/>
                <a:uFillTx/>
                <a:ea typeface="+mn-ea"/>
                <a:cs typeface="+mn-cs"/>
              </a:rPr>
              <a:t>Galache</a:t>
            </a:r>
            <a:r>
              <a:rPr kumimoji="0" lang="es-ES" sz="700" u="none" strike="noStrike" kern="1200" cap="none" spc="0" normalizeH="0" baseline="0" noProof="0">
                <a:ln>
                  <a:noFill/>
                </a:ln>
                <a:solidFill>
                  <a:prstClr val="black">
                    <a:tint val="75000"/>
                  </a:prstClr>
                </a:solidFill>
                <a:effectLst/>
                <a:uLnTx/>
                <a:uFillTx/>
                <a:ea typeface="+mn-ea"/>
                <a:cs typeface="+mn-cs"/>
              </a:rPr>
              <a:t> C, de la Cueva P, Carrascosa JM. Recomendaciones del Grupo de Psoriasis de la Academia Española de Dermatología y Venereología sobre el manejo de la psoriasis en pacientes oncológicos. Actas </a:t>
            </a:r>
            <a:r>
              <a:rPr kumimoji="0" lang="es-ES" sz="700" u="none" strike="noStrike" kern="1200" cap="none" spc="0" normalizeH="0" baseline="0" noProof="0" err="1">
                <a:ln>
                  <a:noFill/>
                </a:ln>
                <a:solidFill>
                  <a:prstClr val="black">
                    <a:tint val="75000"/>
                  </a:prstClr>
                </a:solidFill>
                <a:effectLst/>
                <a:uLnTx/>
                <a:uFillTx/>
                <a:ea typeface="+mn-ea"/>
                <a:cs typeface="+mn-cs"/>
              </a:rPr>
              <a:t>Dermosifiliogr</a:t>
            </a:r>
            <a:r>
              <a:rPr kumimoji="0" lang="es-ES" sz="700" u="none" strike="noStrike" kern="1200" cap="none" spc="0" normalizeH="0" baseline="0" noProof="0">
                <a:ln>
                  <a:noFill/>
                </a:ln>
                <a:solidFill>
                  <a:prstClr val="black">
                    <a:tint val="75000"/>
                  </a:prstClr>
                </a:solidFill>
                <a:effectLst/>
                <a:uLnTx/>
                <a:uFillTx/>
                <a:ea typeface="+mn-ea"/>
                <a:cs typeface="+mn-cs"/>
              </a:rPr>
              <a:t>. 2024:S0001-7310(24)00154-6.</a:t>
            </a:r>
          </a:p>
        </p:txBody>
      </p:sp>
      <p:sp>
        <p:nvSpPr>
          <p:cNvPr id="2" name="Título 1">
            <a:extLst>
              <a:ext uri="{FF2B5EF4-FFF2-40B4-BE49-F238E27FC236}">
                <a16:creationId xmlns:a16="http://schemas.microsoft.com/office/drawing/2014/main" id="{16403F3E-AE53-225C-F75D-C0EF65C01FDD}"/>
              </a:ext>
            </a:extLst>
          </p:cNvPr>
          <p:cNvSpPr>
            <a:spLocks noGrp="1"/>
          </p:cNvSpPr>
          <p:nvPr>
            <p:ph type="title"/>
          </p:nvPr>
        </p:nvSpPr>
        <p:spPr>
          <a:xfrm>
            <a:off x="623887" y="49960"/>
            <a:ext cx="10909301" cy="1107208"/>
          </a:xfrm>
        </p:spPr>
        <p:txBody>
          <a:bodyPr/>
          <a:lstStyle/>
          <a:p>
            <a:pPr>
              <a:lnSpc>
                <a:spcPts val="2480"/>
              </a:lnSpc>
            </a:pPr>
            <a:r>
              <a:rPr lang="es-ES"/>
              <a:t>Los agentes biológicos anti-IL-23son el tratamiento más adecuado para los pacientes con psoriasis y con otras patologías inmunomediadas asociadas al uso de inhibidores de checkpoint</a:t>
            </a:r>
            <a:r>
              <a:rPr lang="es-ES" baseline="30000"/>
              <a:t>1</a:t>
            </a:r>
          </a:p>
        </p:txBody>
      </p:sp>
      <p:sp>
        <p:nvSpPr>
          <p:cNvPr id="4" name="CuadroTexto 3">
            <a:extLst>
              <a:ext uri="{FF2B5EF4-FFF2-40B4-BE49-F238E27FC236}">
                <a16:creationId xmlns:a16="http://schemas.microsoft.com/office/drawing/2014/main" id="{FBA7E2EB-8DA9-3F8E-2DCC-2DBBE53F9EF5}"/>
              </a:ext>
            </a:extLst>
          </p:cNvPr>
          <p:cNvSpPr txBox="1"/>
          <p:nvPr/>
        </p:nvSpPr>
        <p:spPr>
          <a:xfrm>
            <a:off x="7150100" y="2246125"/>
            <a:ext cx="4863018" cy="2108269"/>
          </a:xfrm>
          <a:prstGeom prst="rect">
            <a:avLst/>
          </a:prstGeom>
          <a:noFill/>
        </p:spPr>
        <p:txBody>
          <a:bodyPr wrap="square">
            <a:spAutoFit/>
          </a:bodyPr>
          <a:lstStyle/>
          <a:p>
            <a:pPr marL="285750" indent="-285750">
              <a:spcAft>
                <a:spcPts val="600"/>
              </a:spcAft>
              <a:buClr>
                <a:schemeClr val="accent3">
                  <a:lumMod val="75000"/>
                </a:schemeClr>
              </a:buClr>
              <a:buFont typeface="Wingdings" pitchFamily="2" charset="2"/>
              <a:buChar char="§"/>
              <a:defRPr/>
            </a:pPr>
            <a:r>
              <a:rPr lang="es-ES" sz="1400">
                <a:solidFill>
                  <a:srgbClr val="404040"/>
                </a:solidFill>
                <a:latin typeface="Arial" panose="020B0604020202020204" pitchFamily="34" charset="0"/>
                <a:cs typeface="Arial"/>
              </a:rPr>
              <a:t>Los anti-IL-23 y anti-IL-17 se pueden usar en pacientes con psoriasis e historia previa de cáncer, aunque con cautela, dada la falta de experiencia y datos de seguridad a largo plazo.</a:t>
            </a:r>
            <a:r>
              <a:rPr lang="es-ES" sz="1400" baseline="30000">
                <a:solidFill>
                  <a:srgbClr val="404040"/>
                </a:solidFill>
                <a:latin typeface="Arial" panose="020B0604020202020204" pitchFamily="34" charset="0"/>
                <a:cs typeface="Arial"/>
              </a:rPr>
              <a:t>1</a:t>
            </a:r>
          </a:p>
          <a:p>
            <a:pPr marL="285750" indent="-285750">
              <a:spcAft>
                <a:spcPts val="600"/>
              </a:spcAft>
              <a:buClr>
                <a:schemeClr val="accent3">
                  <a:lumMod val="75000"/>
                </a:schemeClr>
              </a:buClr>
              <a:buFont typeface="Wingdings" pitchFamily="2" charset="2"/>
              <a:buChar char="§"/>
              <a:defRPr/>
            </a:pPr>
            <a:r>
              <a:rPr lang="es-ES" sz="1400">
                <a:solidFill>
                  <a:srgbClr val="404040"/>
                </a:solidFill>
                <a:latin typeface="Arial" panose="020B0604020202020204" pitchFamily="34" charset="0"/>
                <a:cs typeface="Arial"/>
              </a:rPr>
              <a:t>La falta de consenso en el caso de ustekinumab por lo que se refiere a las neoplasias hematológicas y no hematológicas activas se justificó por la </a:t>
            </a:r>
            <a:r>
              <a:rPr lang="es-ES" sz="1400" b="1">
                <a:solidFill>
                  <a:srgbClr val="612663"/>
                </a:solidFill>
                <a:latin typeface="Arial" panose="020B0604020202020204" pitchFamily="34" charset="0"/>
                <a:cs typeface="Arial"/>
              </a:rPr>
              <a:t>posible inhibición del efecto protector de la respuesta antitumoral Th1 (mediada por IL-12).</a:t>
            </a:r>
            <a:r>
              <a:rPr lang="es-ES" sz="1400" b="1" baseline="30000">
                <a:solidFill>
                  <a:srgbClr val="612663"/>
                </a:solidFill>
                <a:latin typeface="Arial" panose="020B0604020202020204" pitchFamily="34" charset="0"/>
                <a:cs typeface="Arial"/>
              </a:rPr>
              <a:t>1</a:t>
            </a:r>
          </a:p>
        </p:txBody>
      </p:sp>
      <p:sp>
        <p:nvSpPr>
          <p:cNvPr id="6" name="CuadroTexto 5">
            <a:extLst>
              <a:ext uri="{FF2B5EF4-FFF2-40B4-BE49-F238E27FC236}">
                <a16:creationId xmlns:a16="http://schemas.microsoft.com/office/drawing/2014/main" id="{0077097D-2AA0-889E-AA5A-E175008A1E32}"/>
              </a:ext>
            </a:extLst>
          </p:cNvPr>
          <p:cNvSpPr txBox="1"/>
          <p:nvPr/>
        </p:nvSpPr>
        <p:spPr>
          <a:xfrm>
            <a:off x="6200774" y="1415128"/>
            <a:ext cx="5481055"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600" b="1" u="none" strike="noStrike" kern="1200" cap="none" spc="0" normalizeH="0" baseline="0" noProof="0">
                <a:ln>
                  <a:noFill/>
                </a:ln>
                <a:solidFill>
                  <a:srgbClr val="612663"/>
                </a:solidFill>
                <a:effectLst/>
                <a:uLnTx/>
                <a:uFillTx/>
                <a:latin typeface="Arial" panose="020B0604020202020204" pitchFamily="34" charset="0"/>
                <a:ea typeface="+mn-ea"/>
                <a:cs typeface="Arial"/>
              </a:rPr>
              <a:t>Los tratamientos anti-lL-23 y anti-lL-17 son una opción terapéutica adecuada en pacientes oncológicos con psoriasis</a:t>
            </a:r>
            <a:r>
              <a:rPr kumimoji="0" lang="es-ES" sz="1600" b="1" u="none" strike="noStrike" kern="1200" cap="none" spc="0" normalizeH="0" baseline="30000" noProof="0">
                <a:ln>
                  <a:noFill/>
                </a:ln>
                <a:solidFill>
                  <a:srgbClr val="612663"/>
                </a:solidFill>
                <a:effectLst/>
                <a:uLnTx/>
                <a:uFillTx/>
                <a:latin typeface="Arial" panose="020B0604020202020204" pitchFamily="34" charset="0"/>
                <a:ea typeface="+mn-ea"/>
                <a:cs typeface="Arial"/>
              </a:rPr>
              <a:t>1</a:t>
            </a:r>
          </a:p>
        </p:txBody>
      </p:sp>
      <p:pic>
        <p:nvPicPr>
          <p:cNvPr id="8" name="Gráfico 7">
            <a:extLst>
              <a:ext uri="{FF2B5EF4-FFF2-40B4-BE49-F238E27FC236}">
                <a16:creationId xmlns:a16="http://schemas.microsoft.com/office/drawing/2014/main" id="{2AC92B6E-3DA6-922C-300F-D9C00778BE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00896" y="2512568"/>
            <a:ext cx="649988" cy="649988"/>
          </a:xfrm>
          <a:prstGeom prst="rect">
            <a:avLst/>
          </a:prstGeom>
        </p:spPr>
      </p:pic>
      <p:pic>
        <p:nvPicPr>
          <p:cNvPr id="9" name="Gráfico 8">
            <a:extLst>
              <a:ext uri="{FF2B5EF4-FFF2-40B4-BE49-F238E27FC236}">
                <a16:creationId xmlns:a16="http://schemas.microsoft.com/office/drawing/2014/main" id="{459B64B3-DF32-E86F-F3FA-81C4AC1DE6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78608" y="3429000"/>
            <a:ext cx="694564" cy="694564"/>
          </a:xfrm>
          <a:prstGeom prst="rect">
            <a:avLst/>
          </a:prstGeom>
        </p:spPr>
      </p:pic>
      <p:sp>
        <p:nvSpPr>
          <p:cNvPr id="11" name="CuadroTexto 10">
            <a:extLst>
              <a:ext uri="{FF2B5EF4-FFF2-40B4-BE49-F238E27FC236}">
                <a16:creationId xmlns:a16="http://schemas.microsoft.com/office/drawing/2014/main" id="{294F6924-83BD-8F84-A937-21B6E3FCA8EE}"/>
              </a:ext>
            </a:extLst>
          </p:cNvPr>
          <p:cNvSpPr txBox="1"/>
          <p:nvPr/>
        </p:nvSpPr>
        <p:spPr>
          <a:xfrm>
            <a:off x="388430" y="1495842"/>
            <a:ext cx="5481055" cy="461665"/>
          </a:xfrm>
          <a:prstGeom prst="rect">
            <a:avLst/>
          </a:prstGeom>
          <a:noFill/>
        </p:spPr>
        <p:txBody>
          <a:bodyPr wrap="square">
            <a:spAutoFit/>
          </a:bodyPr>
          <a:lstStyle>
            <a:defPPr>
              <a:defRPr lang="es-ES"/>
            </a:defPPr>
            <a:lvl1pPr marR="0" lvl="0" indent="0" fontAlgn="auto">
              <a:lnSpc>
                <a:spcPct val="100000"/>
              </a:lnSpc>
              <a:spcBef>
                <a:spcPts val="0"/>
              </a:spcBef>
              <a:spcAft>
                <a:spcPts val="0"/>
              </a:spcAft>
              <a:buClrTx/>
              <a:buSzTx/>
              <a:buFontTx/>
              <a:buNone/>
              <a:tabLst/>
              <a:defRPr kumimoji="0" sz="1600" b="1" u="none" strike="noStrike" cap="none" spc="0" normalizeH="0" baseline="0">
                <a:ln>
                  <a:noFill/>
                </a:ln>
                <a:solidFill>
                  <a:srgbClr val="612663"/>
                </a:solidFill>
                <a:effectLst/>
                <a:uLnTx/>
                <a:uFillTx/>
                <a:latin typeface="Arial" panose="020B0604020202020204" pitchFamily="34" charset="0"/>
                <a:cs typeface="Arial"/>
              </a:defRPr>
            </a:lvl1pPr>
          </a:lstStyle>
          <a:p>
            <a:r>
              <a:rPr lang="es-ES" sz="1200"/>
              <a:t>Resumen gráfico del consenso sobre el uso de distintos tratamientos en pacientes oncológicos con psoriasis </a:t>
            </a:r>
          </a:p>
        </p:txBody>
      </p:sp>
      <p:pic>
        <p:nvPicPr>
          <p:cNvPr id="13" name="Imagen 12">
            <a:extLst>
              <a:ext uri="{FF2B5EF4-FFF2-40B4-BE49-F238E27FC236}">
                <a16:creationId xmlns:a16="http://schemas.microsoft.com/office/drawing/2014/main" id="{CC7AB7D7-B8DE-B2F8-4F26-09584B7C8527}"/>
              </a:ext>
            </a:extLst>
          </p:cNvPr>
          <p:cNvPicPr>
            <a:picLocks noChangeAspect="1"/>
          </p:cNvPicPr>
          <p:nvPr/>
        </p:nvPicPr>
        <p:blipFill rotWithShape="1">
          <a:blip r:embed="rId6"/>
          <a:srcRect l="176" t="736" r="1381" b="1860"/>
          <a:stretch/>
        </p:blipFill>
        <p:spPr>
          <a:xfrm>
            <a:off x="489418" y="2135814"/>
            <a:ext cx="5333532" cy="2700338"/>
          </a:xfrm>
          <a:prstGeom prst="rect">
            <a:avLst/>
          </a:prstGeom>
        </p:spPr>
      </p:pic>
      <p:sp>
        <p:nvSpPr>
          <p:cNvPr id="15" name="CuadroTexto 14">
            <a:extLst>
              <a:ext uri="{FF2B5EF4-FFF2-40B4-BE49-F238E27FC236}">
                <a16:creationId xmlns:a16="http://schemas.microsoft.com/office/drawing/2014/main" id="{B6137FCA-75FB-A797-DE56-46A8814FF5B6}"/>
              </a:ext>
            </a:extLst>
          </p:cNvPr>
          <p:cNvSpPr txBox="1"/>
          <p:nvPr/>
        </p:nvSpPr>
        <p:spPr>
          <a:xfrm>
            <a:off x="489418" y="4880622"/>
            <a:ext cx="5387508" cy="395869"/>
          </a:xfrm>
          <a:prstGeom prst="rect">
            <a:avLst/>
          </a:prstGeom>
        </p:spPr>
        <p:txBody>
          <a:bodyPr vert="horz" wrap="square" lIns="72000" tIns="36000" rIns="72000" bIns="36000" rtlCol="0" anchor="t" anchorCtr="0">
            <a:spAutoFit/>
          </a:bodyPr>
          <a:lstStyle>
            <a:defPPr>
              <a:defRPr lang="es-ES"/>
            </a:defPPr>
            <a:lvl1pPr marL="95250" marR="0" lvl="0" indent="-95250" fontAlgn="auto">
              <a:lnSpc>
                <a:spcPct val="100000"/>
              </a:lnSpc>
              <a:spcBef>
                <a:spcPts val="0"/>
              </a:spcBef>
              <a:spcAft>
                <a:spcPts val="0"/>
              </a:spcAft>
              <a:buClrTx/>
              <a:buSzTx/>
              <a:buFont typeface="+mj-lt"/>
              <a:buAutoNum type="arabicPeriod"/>
              <a:defRPr kumimoji="0" sz="700" b="0" i="0" u="none" strike="noStrike" cap="none" spc="0" normalizeH="0" baseline="0">
                <a:ln>
                  <a:noFill/>
                </a:ln>
                <a:solidFill>
                  <a:prstClr val="black">
                    <a:tint val="75000"/>
                  </a:prstClr>
                </a:solidFill>
                <a:effectLst/>
                <a:uLnTx/>
                <a:uFillTx/>
                <a:latin typeface="Arial" panose="020B0604020202020204" pitchFamily="34" charset="0"/>
              </a:defRPr>
            </a:lvl1pPr>
          </a:lstStyle>
          <a:p>
            <a:pPr marL="0" indent="0">
              <a:buNone/>
            </a:pPr>
            <a:r>
              <a:rPr lang="es-ES"/>
              <a:t>Cut-</a:t>
            </a:r>
            <a:r>
              <a:rPr lang="es-ES" err="1"/>
              <a:t>nM</a:t>
            </a:r>
            <a:r>
              <a:rPr lang="es-ES"/>
              <a:t>: cáncer cutáneo no melanoma; Ha: neoplasia hematológica activa; Hi: neoplasia hematológica no activa; </a:t>
            </a:r>
            <a:r>
              <a:rPr lang="es-ES" err="1"/>
              <a:t>nHa</a:t>
            </a:r>
            <a:r>
              <a:rPr lang="es-ES"/>
              <a:t>: neoplasia no hematológica activa; </a:t>
            </a:r>
            <a:r>
              <a:rPr lang="es-ES" err="1"/>
              <a:t>nHi</a:t>
            </a:r>
            <a:r>
              <a:rPr lang="es-ES"/>
              <a:t>: neoplasia no hematológica no activa. </a:t>
            </a:r>
          </a:p>
          <a:p>
            <a:pPr marL="0" indent="0">
              <a:buNone/>
            </a:pPr>
            <a:r>
              <a:rPr lang="es-ES"/>
              <a:t>Celda verde: consenso a favor (adecuado); Celda roja: consenso en contra (no adecuado); -: sin consenso.</a:t>
            </a:r>
          </a:p>
        </p:txBody>
      </p:sp>
    </p:spTree>
    <p:extLst>
      <p:ext uri="{BB962C8B-B14F-4D97-AF65-F5344CB8AC3E}">
        <p14:creationId xmlns:p14="http://schemas.microsoft.com/office/powerpoint/2010/main" val="2891576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body of water with hills in the background&#10;&#10;Description automatically generated with medium confidence">
            <a:extLst>
              <a:ext uri="{FF2B5EF4-FFF2-40B4-BE49-F238E27FC236}">
                <a16:creationId xmlns:a16="http://schemas.microsoft.com/office/drawing/2014/main" id="{0F649E15-EB15-7F17-E980-33013C105909}"/>
              </a:ext>
            </a:extLst>
          </p:cNvPr>
          <p:cNvPicPr>
            <a:picLocks noChangeAspect="1"/>
          </p:cNvPicPr>
          <p:nvPr/>
        </p:nvPicPr>
        <p:blipFill>
          <a:blip r:embed="rId2">
            <a:alphaModFix amt="20000"/>
          </a:blip>
          <a:stretch>
            <a:fillRect/>
          </a:stretch>
        </p:blipFill>
        <p:spPr>
          <a:xfrm>
            <a:off x="0" y="0"/>
            <a:ext cx="12192000" cy="5624156"/>
          </a:xfrm>
          <a:prstGeom prst="rect">
            <a:avLst/>
          </a:prstGeom>
          <a:solidFill>
            <a:schemeClr val="accent2"/>
          </a:solidFill>
        </p:spPr>
      </p:pic>
      <p:sp>
        <p:nvSpPr>
          <p:cNvPr id="6" name="Rectángulo: una sola esquina redondeada 5">
            <a:extLst>
              <a:ext uri="{FF2B5EF4-FFF2-40B4-BE49-F238E27FC236}">
                <a16:creationId xmlns:a16="http://schemas.microsoft.com/office/drawing/2014/main" id="{5049D869-E796-4542-2E34-9A3060FA0539}"/>
              </a:ext>
            </a:extLst>
          </p:cNvPr>
          <p:cNvSpPr/>
          <p:nvPr/>
        </p:nvSpPr>
        <p:spPr>
          <a:xfrm flipV="1">
            <a:off x="851648" y="3103860"/>
            <a:ext cx="9452884" cy="1789588"/>
          </a:xfrm>
          <a:prstGeom prst="round1Rect">
            <a:avLst>
              <a:gd name="adj" fmla="val 28929"/>
            </a:avLst>
          </a:prstGeom>
          <a:blipFill>
            <a:blip r:embed="rId3"/>
            <a:srcRect/>
            <a:stretch>
              <a:fillRect l="-22007" t="-110168" r="-7459" b="-174506"/>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ángulo 8">
            <a:extLst>
              <a:ext uri="{FF2B5EF4-FFF2-40B4-BE49-F238E27FC236}">
                <a16:creationId xmlns:a16="http://schemas.microsoft.com/office/drawing/2014/main" id="{CAFAFDBE-F830-1273-686A-DA0A2BE53639}"/>
              </a:ext>
            </a:extLst>
          </p:cNvPr>
          <p:cNvSpPr/>
          <p:nvPr/>
        </p:nvSpPr>
        <p:spPr>
          <a:xfrm flipV="1">
            <a:off x="1519" y="3103859"/>
            <a:ext cx="1484382" cy="178959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ítulo 1">
            <a:extLst>
              <a:ext uri="{FF2B5EF4-FFF2-40B4-BE49-F238E27FC236}">
                <a16:creationId xmlns:a16="http://schemas.microsoft.com/office/drawing/2014/main" id="{420C3AB5-FFC0-908C-9D56-E17B66BB11D9}"/>
              </a:ext>
            </a:extLst>
          </p:cNvPr>
          <p:cNvSpPr>
            <a:spLocks noGrp="1"/>
          </p:cNvSpPr>
          <p:nvPr>
            <p:ph type="title"/>
          </p:nvPr>
        </p:nvSpPr>
        <p:spPr>
          <a:xfrm>
            <a:off x="636588" y="1710256"/>
            <a:ext cx="9667944" cy="1376513"/>
          </a:xfrm>
        </p:spPr>
        <p:txBody>
          <a:bodyPr/>
          <a:lstStyle/>
          <a:p>
            <a:r>
              <a:rPr lang="es-ES" sz="4000" b="1">
                <a:solidFill>
                  <a:srgbClr val="FDC647"/>
                </a:solidFill>
                <a:latin typeface="Arial" panose="020B0604020202020204" pitchFamily="34" charset="0"/>
              </a:rPr>
              <a:t>¿Son seguros los inhibidores de IL-23 en pacientes con cáncer?</a:t>
            </a:r>
            <a:endParaRPr lang="es-ES" sz="4800" b="1" baseline="30000">
              <a:solidFill>
                <a:schemeClr val="bg1"/>
              </a:solidFill>
              <a:latin typeface="Arial" panose="020B0604020202020204" pitchFamily="34" charset="0"/>
            </a:endParaRPr>
          </a:p>
        </p:txBody>
      </p:sp>
      <p:pic>
        <p:nvPicPr>
          <p:cNvPr id="12" name="Imagen 13" descr="almirall color.png">
            <a:extLst>
              <a:ext uri="{FF2B5EF4-FFF2-40B4-BE49-F238E27FC236}">
                <a16:creationId xmlns:a16="http://schemas.microsoft.com/office/drawing/2014/main" id="{F1CEE3CF-8CC8-A746-7DD1-FCF2D2E47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
        <p:nvSpPr>
          <p:cNvPr id="3" name="Título 1">
            <a:extLst>
              <a:ext uri="{FF2B5EF4-FFF2-40B4-BE49-F238E27FC236}">
                <a16:creationId xmlns:a16="http://schemas.microsoft.com/office/drawing/2014/main" id="{5729A389-C1DA-AD69-1BB0-2B1B824A77C3}"/>
              </a:ext>
            </a:extLst>
          </p:cNvPr>
          <p:cNvSpPr txBox="1">
            <a:spLocks/>
          </p:cNvSpPr>
          <p:nvPr/>
        </p:nvSpPr>
        <p:spPr>
          <a:xfrm>
            <a:off x="0" y="3430339"/>
            <a:ext cx="1484382" cy="1222624"/>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a:solidFill>
                  <a:srgbClr val="4E124D"/>
                </a:solidFill>
                <a:latin typeface="Arial"/>
                <a:ea typeface="+mj-ea"/>
                <a:cs typeface="Arial"/>
              </a:defRPr>
            </a:lvl1pPr>
          </a:lstStyle>
          <a:p>
            <a:pPr algn="r"/>
            <a:r>
              <a:rPr lang="es-ES" sz="7000" kern="800" spc="200">
                <a:solidFill>
                  <a:schemeClr val="bg1"/>
                </a:solidFill>
                <a:latin typeface="Arial" panose="020B0604020202020204" pitchFamily="34" charset="0"/>
              </a:rPr>
              <a:t>7.</a:t>
            </a:r>
          </a:p>
        </p:txBody>
      </p:sp>
      <p:sp>
        <p:nvSpPr>
          <p:cNvPr id="7" name="Marcador de pie de página 306">
            <a:extLst>
              <a:ext uri="{FF2B5EF4-FFF2-40B4-BE49-F238E27FC236}">
                <a16:creationId xmlns:a16="http://schemas.microsoft.com/office/drawing/2014/main" id="{EB82375D-0071-F0B4-90B3-58A56A098AE2}"/>
              </a:ext>
            </a:extLst>
          </p:cNvPr>
          <p:cNvSpPr>
            <a:spLocks noGrp="1"/>
          </p:cNvSpPr>
          <p:nvPr>
            <p:ph type="ftr" sz="quarter" idx="10"/>
          </p:nvPr>
        </p:nvSpPr>
        <p:spPr>
          <a:xfrm>
            <a:off x="636588" y="6453188"/>
            <a:ext cx="10644457" cy="180425"/>
          </a:xfrm>
        </p:spPr>
        <p:txBody>
          <a:bodyPr/>
          <a:lstStyle/>
          <a:p>
            <a:pPr marR="0" lvl="0" algn="l" defTabSz="914400" rtl="0" eaLnBrk="1" fontAlgn="auto" latinLnBrk="0" hangingPunct="1">
              <a:lnSpc>
                <a:spcPct val="100000"/>
              </a:lnSpc>
              <a:spcBef>
                <a:spcPts val="0"/>
              </a:spcBef>
              <a:spcAft>
                <a:spcPts val="0"/>
              </a:spcAft>
              <a:buClrTx/>
              <a:buSzTx/>
              <a:tabLst/>
              <a:defRPr/>
            </a:pPr>
            <a:r>
              <a:rPr kumimoji="0" lang="es-ES" sz="700" b="1" i="0" u="none" strike="noStrike" kern="1200" cap="none" spc="0" normalizeH="0" baseline="0" noProof="0">
                <a:ln>
                  <a:noFill/>
                </a:ln>
                <a:solidFill>
                  <a:prstClr val="black">
                    <a:tint val="75000"/>
                  </a:prstClr>
                </a:solidFill>
                <a:effectLst/>
                <a:uLnTx/>
                <a:uFillTx/>
                <a:cs typeface="Arial" panose="020B0604020202020204" pitchFamily="34" charset="0"/>
              </a:rPr>
              <a:t>IL: </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interleucina.</a:t>
            </a:r>
          </a:p>
        </p:txBody>
      </p:sp>
    </p:spTree>
    <p:extLst>
      <p:ext uri="{BB962C8B-B14F-4D97-AF65-F5344CB8AC3E}">
        <p14:creationId xmlns:p14="http://schemas.microsoft.com/office/powerpoint/2010/main" val="4282955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Marcador de pie de página 306">
            <a:extLst>
              <a:ext uri="{FF2B5EF4-FFF2-40B4-BE49-F238E27FC236}">
                <a16:creationId xmlns:a16="http://schemas.microsoft.com/office/drawing/2014/main" id="{1E1973DB-32C1-09BD-6AC1-C386EDB94FE0}"/>
              </a:ext>
            </a:extLst>
          </p:cNvPr>
          <p:cNvSpPr>
            <a:spLocks noGrp="1"/>
          </p:cNvSpPr>
          <p:nvPr>
            <p:ph type="ftr" sz="quarter" idx="10"/>
          </p:nvPr>
        </p:nvSpPr>
        <p:spPr>
          <a:xfrm>
            <a:off x="623888" y="5949950"/>
            <a:ext cx="10069512" cy="826756"/>
          </a:xfrm>
        </p:spPr>
        <p:txBody>
          <a:bodyPr/>
          <a:lstStyle/>
          <a:p>
            <a:pPr marR="0" lvl="0" algn="l" defTabSz="914400" rtl="0" eaLnBrk="1" fontAlgn="auto" latinLnBrk="0" hangingPunct="1">
              <a:lnSpc>
                <a:spcPct val="100000"/>
              </a:lnSpc>
              <a:spcBef>
                <a:spcPts val="0"/>
              </a:spcBef>
              <a:spcAft>
                <a:spcPts val="0"/>
              </a:spcAft>
              <a:buClrTx/>
              <a:buSzTx/>
              <a:tabLst/>
              <a:defRPr/>
            </a:pPr>
            <a:r>
              <a:rPr kumimoji="0" lang="es-ES" sz="700" b="1" u="none" strike="noStrike" kern="1200" cap="none" spc="0" normalizeH="0" baseline="0" noProof="0">
                <a:ln>
                  <a:noFill/>
                </a:ln>
                <a:solidFill>
                  <a:prstClr val="black">
                    <a:tint val="75000"/>
                  </a:prstClr>
                </a:solidFill>
                <a:effectLst/>
                <a:uLnTx/>
                <a:uFillTx/>
                <a:ea typeface="+mn-ea"/>
                <a:cs typeface="+mn-cs"/>
              </a:rPr>
              <a:t>IL: </a:t>
            </a:r>
            <a:r>
              <a:rPr kumimoji="0" lang="es-ES" sz="700" u="none" strike="noStrike" kern="1200" cap="none" spc="0" normalizeH="0" baseline="0" noProof="0">
                <a:ln>
                  <a:noFill/>
                </a:ln>
                <a:solidFill>
                  <a:prstClr val="black">
                    <a:tint val="75000"/>
                  </a:prstClr>
                </a:solidFill>
                <a:effectLst/>
                <a:uLnTx/>
                <a:uFillTx/>
                <a:ea typeface="+mn-ea"/>
                <a:cs typeface="+mn-cs"/>
              </a:rPr>
              <a:t>interleucina; </a:t>
            </a:r>
            <a:r>
              <a:rPr kumimoji="0" lang="es-ES" sz="700" b="1" u="none" strike="noStrike" kern="1200" cap="none" spc="0" normalizeH="0" baseline="0" noProof="0">
                <a:ln>
                  <a:noFill/>
                </a:ln>
                <a:solidFill>
                  <a:prstClr val="black">
                    <a:tint val="75000"/>
                  </a:prstClr>
                </a:solidFill>
                <a:effectLst/>
                <a:uLnTx/>
                <a:uFillTx/>
                <a:ea typeface="+mn-ea"/>
                <a:cs typeface="+mn-cs"/>
              </a:rPr>
              <a:t>MACE: </a:t>
            </a:r>
            <a:r>
              <a:rPr kumimoji="0" lang="es-ES" sz="700" u="none" strike="noStrike" kern="1200" cap="none" spc="0" normalizeH="0" baseline="0" noProof="0">
                <a:ln>
                  <a:noFill/>
                </a:ln>
                <a:solidFill>
                  <a:prstClr val="black">
                    <a:tint val="75000"/>
                  </a:prstClr>
                </a:solidFill>
                <a:effectLst/>
                <a:uLnTx/>
                <a:uFillTx/>
                <a:ea typeface="+mn-ea"/>
                <a:cs typeface="+mn-cs"/>
              </a:rPr>
              <a:t>eventos cardiovasculares graves, por sus siglas en inglés.</a:t>
            </a:r>
          </a:p>
          <a:p>
            <a:pPr marL="95250" marR="0" lvl="0" indent="-95250" algn="l" defTabSz="914400" rtl="0" eaLnBrk="1" fontAlgn="auto" latinLnBrk="0" hangingPunct="1">
              <a:lnSpc>
                <a:spcPct val="100000"/>
              </a:lnSpc>
              <a:spcBef>
                <a:spcPts val="0"/>
              </a:spcBef>
              <a:spcAft>
                <a:spcPts val="0"/>
              </a:spcAft>
              <a:buClrTx/>
              <a:buSzTx/>
              <a:buFont typeface="+mj-lt"/>
              <a:buAutoNum type="arabicPeriod"/>
              <a:defRPr/>
            </a:pPr>
            <a:r>
              <a:rPr kumimoji="0" lang="es-ES" sz="700" b="1" u="none" strike="noStrike" kern="1200" cap="none" spc="0" normalizeH="0" baseline="0" noProof="0">
                <a:ln>
                  <a:noFill/>
                </a:ln>
                <a:solidFill>
                  <a:prstClr val="black">
                    <a:tint val="75000"/>
                  </a:prstClr>
                </a:solidFill>
                <a:effectLst/>
                <a:uLnTx/>
                <a:uFillTx/>
                <a:ea typeface="+mn-ea"/>
                <a:cs typeface="+mn-cs"/>
              </a:rPr>
              <a:t>Fournier C</a:t>
            </a:r>
            <a:r>
              <a:rPr kumimoji="0" lang="es-ES" sz="700" u="none" strike="noStrike" kern="1200" cap="none" spc="0" normalizeH="0" baseline="0" noProof="0">
                <a:ln>
                  <a:noFill/>
                </a:ln>
                <a:solidFill>
                  <a:prstClr val="black">
                    <a:tint val="75000"/>
                  </a:prstClr>
                </a:solidFill>
                <a:effectLst/>
                <a:uLnTx/>
                <a:uFillTx/>
                <a:ea typeface="+mn-ea"/>
                <a:cs typeface="+mn-cs"/>
              </a:rPr>
              <a:t>, Butler MO, </a:t>
            </a:r>
            <a:r>
              <a:rPr kumimoji="0" lang="es-ES" sz="700" u="none" strike="noStrike" kern="1200" cap="none" spc="0" normalizeH="0" baseline="0" noProof="0" err="1">
                <a:ln>
                  <a:noFill/>
                </a:ln>
                <a:solidFill>
                  <a:prstClr val="black">
                    <a:tint val="75000"/>
                  </a:prstClr>
                </a:solidFill>
                <a:effectLst/>
                <a:uLnTx/>
                <a:uFillTx/>
                <a:ea typeface="+mn-ea"/>
                <a:cs typeface="+mn-cs"/>
              </a:rPr>
              <a:t>Sauder</a:t>
            </a:r>
            <a:r>
              <a:rPr kumimoji="0" lang="es-ES" sz="700" u="none" strike="noStrike" kern="1200" cap="none" spc="0" normalizeH="0" baseline="0" noProof="0">
                <a:ln>
                  <a:noFill/>
                </a:ln>
                <a:solidFill>
                  <a:prstClr val="black">
                    <a:tint val="75000"/>
                  </a:prstClr>
                </a:solidFill>
                <a:effectLst/>
                <a:uLnTx/>
                <a:uFillTx/>
                <a:ea typeface="+mn-ea"/>
                <a:cs typeface="+mn-cs"/>
              </a:rPr>
              <a:t> MB. </a:t>
            </a:r>
            <a:r>
              <a:rPr kumimoji="0" lang="es-ES" sz="700" u="none" strike="noStrike" kern="1200" cap="none" spc="0" normalizeH="0" baseline="0" noProof="0" err="1">
                <a:ln>
                  <a:noFill/>
                </a:ln>
                <a:solidFill>
                  <a:prstClr val="black">
                    <a:tint val="75000"/>
                  </a:prstClr>
                </a:solidFill>
                <a:effectLst/>
                <a:uLnTx/>
                <a:uFillTx/>
                <a:ea typeface="+mn-ea"/>
                <a:cs typeface="+mn-cs"/>
              </a:rPr>
              <a:t>The</a:t>
            </a:r>
            <a:r>
              <a:rPr kumimoji="0" lang="es-ES" sz="700" u="none" strike="noStrike" kern="1200" cap="none" spc="0" normalizeH="0" baseline="0" noProof="0">
                <a:ln>
                  <a:noFill/>
                </a:ln>
                <a:solidFill>
                  <a:prstClr val="black">
                    <a:tint val="75000"/>
                  </a:prstClr>
                </a:solidFill>
                <a:effectLst/>
                <a:uLnTx/>
                <a:uFillTx/>
                <a:ea typeface="+mn-ea"/>
                <a:cs typeface="+mn-cs"/>
              </a:rPr>
              <a:t> use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interleukin-23 </a:t>
            </a:r>
            <a:r>
              <a:rPr kumimoji="0" lang="es-ES" sz="700" u="none" strike="noStrike" kern="1200" cap="none" spc="0" normalizeH="0" baseline="0" noProof="0" err="1">
                <a:ln>
                  <a:noFill/>
                </a:ln>
                <a:solidFill>
                  <a:prstClr val="black">
                    <a:tint val="75000"/>
                  </a:prstClr>
                </a:solidFill>
                <a:effectLst/>
                <a:uLnTx/>
                <a:uFillTx/>
                <a:ea typeface="+mn-ea"/>
                <a:cs typeface="+mn-cs"/>
              </a:rPr>
              <a:t>inhibitors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to</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treat</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immune-related</a:t>
            </a:r>
            <a:r>
              <a:rPr kumimoji="0" lang="es-ES" sz="700" u="none" strike="noStrike" kern="1200" cap="none" spc="0" normalizeH="0" baseline="0" noProof="0">
                <a:ln>
                  <a:noFill/>
                </a:ln>
                <a:solidFill>
                  <a:prstClr val="black">
                    <a:tint val="75000"/>
                  </a:prstClr>
                </a:solidFill>
                <a:effectLst/>
                <a:uLnTx/>
                <a:uFillTx/>
                <a:ea typeface="+mn-ea"/>
                <a:cs typeface="+mn-cs"/>
              </a:rPr>
              <a:t> psoriasis </a:t>
            </a:r>
            <a:r>
              <a:rPr kumimoji="0" lang="es-ES" sz="700" u="none" strike="noStrike" kern="1200" cap="none" spc="0" normalizeH="0" baseline="0" noProof="0" err="1">
                <a:ln>
                  <a:noFill/>
                </a:ln>
                <a:solidFill>
                  <a:prstClr val="black">
                    <a:tint val="75000"/>
                  </a:prstClr>
                </a:solidFill>
                <a:effectLst/>
                <a:uLnTx/>
                <a:uFillTx/>
                <a:ea typeface="+mn-ea"/>
                <a:cs typeface="+mn-cs"/>
              </a:rPr>
              <a:t>induced</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by</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immune</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checkpoint</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inhibitors</a:t>
            </a:r>
            <a:r>
              <a:rPr kumimoji="0" lang="es-ES" sz="700" u="none" strike="noStrike" kern="1200" cap="none" spc="0" normalizeH="0" baseline="0" noProof="0">
                <a:ln>
                  <a:noFill/>
                </a:ln>
                <a:solidFill>
                  <a:prstClr val="black">
                    <a:tint val="75000"/>
                  </a:prstClr>
                </a:solidFill>
                <a:effectLst/>
                <a:uLnTx/>
                <a:uFillTx/>
                <a:ea typeface="+mn-ea"/>
                <a:cs typeface="+mn-cs"/>
              </a:rPr>
              <a:t> and in </a:t>
            </a:r>
            <a:r>
              <a:rPr kumimoji="0" lang="es-ES" sz="700" u="none" strike="noStrike" kern="1200" cap="none" spc="0" normalizeH="0" baseline="0" noProof="0" err="1">
                <a:ln>
                  <a:noFill/>
                </a:ln>
                <a:solidFill>
                  <a:prstClr val="black">
                    <a:tint val="75000"/>
                  </a:prstClr>
                </a:solidFill>
                <a:effectLst/>
                <a:uLnTx/>
                <a:uFillTx/>
                <a:ea typeface="+mn-ea"/>
                <a:cs typeface="+mn-cs"/>
              </a:rPr>
              <a:t>patients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with</a:t>
            </a:r>
            <a:r>
              <a:rPr kumimoji="0" lang="es-ES" sz="700" u="none" strike="noStrike" kern="1200" cap="none" spc="0" normalizeH="0" baseline="0" noProof="0">
                <a:ln>
                  <a:noFill/>
                </a:ln>
                <a:solidFill>
                  <a:prstClr val="black">
                    <a:tint val="75000"/>
                  </a:prstClr>
                </a:solidFill>
                <a:effectLst/>
                <a:uLnTx/>
                <a:uFillTx/>
                <a:ea typeface="+mn-ea"/>
                <a:cs typeface="+mn-cs"/>
              </a:rPr>
              <a:t> active </a:t>
            </a:r>
            <a:r>
              <a:rPr kumimoji="0" lang="es-ES" sz="700" u="none" strike="noStrike" kern="1200" cap="none" spc="0" normalizeH="0" baseline="0" noProof="0" err="1">
                <a:ln>
                  <a:noFill/>
                </a:ln>
                <a:solidFill>
                  <a:prstClr val="black">
                    <a:tint val="75000"/>
                  </a:prstClr>
                </a:solidFill>
                <a:effectLst/>
                <a:uLnTx/>
                <a:uFillTx/>
                <a:ea typeface="+mn-ea"/>
                <a:cs typeface="+mn-cs"/>
              </a:rPr>
              <a:t>cancer</a:t>
            </a:r>
            <a:r>
              <a:rPr kumimoji="0" lang="es-ES" sz="700" u="none" strike="noStrike" kern="1200" cap="none" spc="0" normalizeH="0" baseline="0" noProof="0">
                <a:ln>
                  <a:noFill/>
                </a:ln>
                <a:solidFill>
                  <a:prstClr val="black">
                    <a:tint val="75000"/>
                  </a:prstClr>
                </a:solidFill>
                <a:effectLst/>
                <a:uLnTx/>
                <a:uFillTx/>
                <a:ea typeface="+mn-ea"/>
                <a:cs typeface="+mn-cs"/>
              </a:rPr>
              <a:t>: A case series and </a:t>
            </a:r>
            <a:r>
              <a:rPr kumimoji="0" lang="es-ES" sz="700" u="none" strike="noStrike" kern="1200" cap="none" spc="0" normalizeH="0" baseline="0" noProof="0" err="1">
                <a:ln>
                  <a:noFill/>
                </a:ln>
                <a:solidFill>
                  <a:prstClr val="black">
                    <a:tint val="75000"/>
                  </a:prstClr>
                </a:solidFill>
                <a:effectLst/>
                <a:uLnTx/>
                <a:uFillTx/>
                <a:ea typeface="+mn-ea"/>
                <a:cs typeface="+mn-cs"/>
              </a:rPr>
              <a:t>review</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the</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literature</a:t>
            </a:r>
            <a:r>
              <a:rPr kumimoji="0" lang="es-ES" sz="700" u="none" strike="noStrike" kern="1200" cap="none" spc="0" normalizeH="0" baseline="0" noProof="0">
                <a:ln>
                  <a:noFill/>
                </a:ln>
                <a:solidFill>
                  <a:prstClr val="black">
                    <a:tint val="75000"/>
                  </a:prstClr>
                </a:solidFill>
                <a:effectLst/>
                <a:uLnTx/>
                <a:uFillTx/>
                <a:ea typeface="+mn-ea"/>
                <a:cs typeface="+mn-cs"/>
              </a:rPr>
              <a:t>. SAGE Open </a:t>
            </a:r>
            <a:r>
              <a:rPr kumimoji="0" lang="es-ES" sz="700" u="none" strike="noStrike" kern="1200" cap="none" spc="0" normalizeH="0" baseline="0" noProof="0" err="1">
                <a:ln>
                  <a:noFill/>
                </a:ln>
                <a:solidFill>
                  <a:prstClr val="black">
                    <a:tint val="75000"/>
                  </a:prstClr>
                </a:solidFill>
                <a:effectLst/>
                <a:uLnTx/>
                <a:uFillTx/>
                <a:ea typeface="+mn-ea"/>
                <a:cs typeface="+mn-cs"/>
              </a:rPr>
              <a:t>Med</a:t>
            </a:r>
            <a:r>
              <a:rPr kumimoji="0" lang="es-ES" sz="700" u="none" strike="noStrike" kern="1200" cap="none" spc="0" normalizeH="0" baseline="0" noProof="0">
                <a:ln>
                  <a:noFill/>
                </a:ln>
                <a:solidFill>
                  <a:prstClr val="black">
                    <a:tint val="75000"/>
                  </a:prstClr>
                </a:solidFill>
                <a:effectLst/>
                <a:uLnTx/>
                <a:uFillTx/>
                <a:ea typeface="+mn-ea"/>
                <a:cs typeface="+mn-cs"/>
              </a:rPr>
              <a:t> Case Rep. 2023;11:2050313X231181035.</a:t>
            </a:r>
          </a:p>
          <a:p>
            <a:pPr marL="95250" marR="0" lvl="0" indent="-95250" algn="l" defTabSz="914400" rtl="0" eaLnBrk="1" fontAlgn="auto" latinLnBrk="0" hangingPunct="1">
              <a:lnSpc>
                <a:spcPct val="100000"/>
              </a:lnSpc>
              <a:spcBef>
                <a:spcPts val="0"/>
              </a:spcBef>
              <a:spcAft>
                <a:spcPts val="0"/>
              </a:spcAft>
              <a:buClrTx/>
              <a:buSzTx/>
              <a:buFont typeface="+mj-lt"/>
              <a:buAutoNum type="arabicPeriod"/>
              <a:defRPr/>
            </a:pPr>
            <a:r>
              <a:rPr kumimoji="0" lang="es-ES" sz="700" b="1" u="none" strike="noStrike" kern="1200" cap="none" spc="0" normalizeH="0" baseline="0" noProof="0">
                <a:ln>
                  <a:noFill/>
                </a:ln>
                <a:solidFill>
                  <a:prstClr val="black">
                    <a:tint val="75000"/>
                  </a:prstClr>
                </a:solidFill>
                <a:effectLst/>
                <a:uLnTx/>
                <a:uFillTx/>
                <a:ea typeface="+mn-ea"/>
                <a:cs typeface="+mn-cs"/>
              </a:rPr>
              <a:t>Crowley JJ, </a:t>
            </a:r>
            <a:r>
              <a:rPr kumimoji="0" lang="es-ES" sz="700" u="none" strike="noStrike" kern="1200" cap="none" spc="0" normalizeH="0" baseline="0" noProof="0">
                <a:ln>
                  <a:noFill/>
                </a:ln>
                <a:solidFill>
                  <a:prstClr val="black">
                    <a:tint val="75000"/>
                  </a:prstClr>
                </a:solidFill>
                <a:effectLst/>
                <a:uLnTx/>
                <a:uFillTx/>
                <a:ea typeface="+mn-ea"/>
                <a:cs typeface="+mn-cs"/>
              </a:rPr>
              <a:t>Warren RB, </a:t>
            </a:r>
            <a:r>
              <a:rPr kumimoji="0" lang="es-ES" sz="700" u="none" strike="noStrike" kern="1200" cap="none" spc="0" normalizeH="0" baseline="0" noProof="0" err="1">
                <a:ln>
                  <a:noFill/>
                </a:ln>
                <a:solidFill>
                  <a:prstClr val="black">
                    <a:tint val="75000"/>
                  </a:prstClr>
                </a:solidFill>
                <a:effectLst/>
                <a:uLnTx/>
                <a:uFillTx/>
                <a:ea typeface="+mn-ea"/>
                <a:cs typeface="+mn-cs"/>
              </a:rPr>
              <a:t>Cather</a:t>
            </a:r>
            <a:r>
              <a:rPr kumimoji="0" lang="es-ES" sz="700" u="none" strike="noStrike" kern="1200" cap="none" spc="0" normalizeH="0" baseline="0" noProof="0">
                <a:ln>
                  <a:noFill/>
                </a:ln>
                <a:solidFill>
                  <a:prstClr val="black">
                    <a:tint val="75000"/>
                  </a:prstClr>
                </a:solidFill>
                <a:effectLst/>
                <a:uLnTx/>
                <a:uFillTx/>
                <a:ea typeface="+mn-ea"/>
                <a:cs typeface="+mn-cs"/>
              </a:rPr>
              <a:t> JC. Safety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selective IL-23p19 </a:t>
            </a:r>
            <a:r>
              <a:rPr kumimoji="0" lang="es-ES" sz="700" u="none" strike="noStrike" kern="1200" cap="none" spc="0" normalizeH="0" baseline="0" noProof="0" err="1">
                <a:ln>
                  <a:noFill/>
                </a:ln>
                <a:solidFill>
                  <a:prstClr val="black">
                    <a:tint val="75000"/>
                  </a:prstClr>
                </a:solidFill>
                <a:effectLst/>
                <a:uLnTx/>
                <a:uFillTx/>
                <a:ea typeface="+mn-ea"/>
                <a:cs typeface="+mn-cs"/>
              </a:rPr>
              <a:t>inhibitors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for</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the</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treatment</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psoriasis. J </a:t>
            </a:r>
            <a:r>
              <a:rPr kumimoji="0" lang="es-ES" sz="700" u="none" strike="noStrike" kern="1200" cap="none" spc="0" normalizeH="0" baseline="0" noProof="0" err="1">
                <a:ln>
                  <a:noFill/>
                </a:ln>
                <a:solidFill>
                  <a:prstClr val="black">
                    <a:tint val="75000"/>
                  </a:prstClr>
                </a:solidFill>
                <a:effectLst/>
                <a:uLnTx/>
                <a:uFillTx/>
                <a:ea typeface="+mn-ea"/>
                <a:cs typeface="+mn-cs"/>
              </a:rPr>
              <a:t>Eur</a:t>
            </a:r>
            <a:r>
              <a:rPr kumimoji="0" lang="es-ES" sz="700" u="none" strike="noStrike" kern="1200" cap="none" spc="0" normalizeH="0" baseline="0" noProof="0">
                <a:ln>
                  <a:noFill/>
                </a:ln>
                <a:solidFill>
                  <a:prstClr val="black">
                    <a:tint val="75000"/>
                  </a:prstClr>
                </a:solidFill>
                <a:effectLst/>
                <a:uLnTx/>
                <a:uFillTx/>
                <a:ea typeface="+mn-ea"/>
                <a:cs typeface="+mn-cs"/>
              </a:rPr>
              <a:t> Acad </a:t>
            </a:r>
            <a:r>
              <a:rPr kumimoji="0" lang="es-ES" sz="700" u="none" strike="noStrike" kern="1200" cap="none" spc="0" normalizeH="0" baseline="0" noProof="0" err="1">
                <a:ln>
                  <a:noFill/>
                </a:ln>
                <a:solidFill>
                  <a:prstClr val="black">
                    <a:tint val="75000"/>
                  </a:prstClr>
                </a:solidFill>
                <a:effectLst/>
                <a:uLnTx/>
                <a:uFillTx/>
                <a:ea typeface="+mn-ea"/>
                <a:cs typeface="+mn-cs"/>
              </a:rPr>
              <a:t>Dermatol</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Venereol</a:t>
            </a:r>
            <a:r>
              <a:rPr kumimoji="0" lang="es-ES" sz="700" u="none" strike="noStrike" kern="1200" cap="none" spc="0" normalizeH="0" baseline="0" noProof="0">
                <a:ln>
                  <a:noFill/>
                </a:ln>
                <a:solidFill>
                  <a:prstClr val="black">
                    <a:tint val="75000"/>
                  </a:prstClr>
                </a:solidFill>
                <a:effectLst/>
                <a:uLnTx/>
                <a:uFillTx/>
                <a:ea typeface="+mn-ea"/>
                <a:cs typeface="+mn-cs"/>
              </a:rPr>
              <a:t>. 2019;33(9):1676-1684.</a:t>
            </a:r>
          </a:p>
          <a:p>
            <a:pPr marL="95250" marR="0" lvl="0" indent="-95250" algn="l" defTabSz="914400" rtl="0" eaLnBrk="1" fontAlgn="auto" latinLnBrk="0" hangingPunct="1">
              <a:lnSpc>
                <a:spcPct val="100000"/>
              </a:lnSpc>
              <a:spcBef>
                <a:spcPts val="0"/>
              </a:spcBef>
              <a:spcAft>
                <a:spcPts val="0"/>
              </a:spcAft>
              <a:buClrTx/>
              <a:buSzTx/>
              <a:buFont typeface="+mj-lt"/>
              <a:buAutoNum type="arabicPeriod"/>
              <a:defRPr/>
            </a:pPr>
            <a:r>
              <a:rPr kumimoji="0" lang="es-ES" sz="700" b="1" u="none" strike="noStrike" kern="1200" cap="none" spc="0" normalizeH="0" baseline="0" noProof="0">
                <a:ln>
                  <a:noFill/>
                </a:ln>
                <a:solidFill>
                  <a:prstClr val="black">
                    <a:tint val="75000"/>
                  </a:prstClr>
                </a:solidFill>
                <a:effectLst/>
                <a:uLnTx/>
                <a:uFillTx/>
                <a:ea typeface="+mn-ea"/>
                <a:cs typeface="+mn-cs"/>
              </a:rPr>
              <a:t>Rusiñol L</a:t>
            </a:r>
            <a:r>
              <a:rPr kumimoji="0" lang="es-ES" sz="700" u="none" strike="noStrike" kern="1200" cap="none" spc="0" normalizeH="0" baseline="0" noProof="0">
                <a:ln>
                  <a:noFill/>
                </a:ln>
                <a:solidFill>
                  <a:prstClr val="black">
                    <a:tint val="75000"/>
                  </a:prstClr>
                </a:solidFill>
                <a:effectLst/>
                <a:uLnTx/>
                <a:uFillTx/>
                <a:ea typeface="+mn-ea"/>
                <a:cs typeface="+mn-cs"/>
              </a:rPr>
              <a:t>, Camiña-Conforto G, Puig L. </a:t>
            </a:r>
            <a:r>
              <a:rPr kumimoji="0" lang="es-ES" sz="700" u="none" strike="noStrike" kern="1200" cap="none" spc="0" normalizeH="0" baseline="0" noProof="0" err="1">
                <a:ln>
                  <a:noFill/>
                </a:ln>
                <a:solidFill>
                  <a:prstClr val="black">
                    <a:tint val="75000"/>
                  </a:prstClr>
                </a:solidFill>
                <a:effectLst/>
                <a:uLnTx/>
                <a:uFillTx/>
                <a:ea typeface="+mn-ea"/>
                <a:cs typeface="+mn-cs"/>
              </a:rPr>
              <a:t>Biologic</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treatment</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psoriasis in </a:t>
            </a:r>
            <a:r>
              <a:rPr kumimoji="0" lang="es-ES" sz="700" u="none" strike="noStrike" kern="1200" cap="none" spc="0" normalizeH="0" baseline="0" noProof="0" err="1">
                <a:ln>
                  <a:noFill/>
                </a:ln>
                <a:solidFill>
                  <a:prstClr val="black">
                    <a:tint val="75000"/>
                  </a:prstClr>
                </a:solidFill>
                <a:effectLst/>
                <a:uLnTx/>
                <a:uFillTx/>
                <a:ea typeface="+mn-ea"/>
                <a:cs typeface="+mn-cs"/>
              </a:rPr>
              <a:t>oncologic</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patients</a:t>
            </a:r>
            <a:r>
              <a:rPr kumimoji="0" lang="es-ES" sz="700" u="none" strike="noStrike" kern="1200" cap="none" spc="0" normalizeH="0" baseline="0" noProof="0">
                <a:ln>
                  <a:noFill/>
                </a:ln>
                <a:solidFill>
                  <a:prstClr val="black">
                    <a:tint val="75000"/>
                  </a:prstClr>
                </a:solidFill>
                <a:effectLst/>
                <a:uLnTx/>
                <a:uFillTx/>
                <a:ea typeface="+mn-ea"/>
                <a:cs typeface="+mn-cs"/>
              </a:rPr>
              <a:t>. Expert </a:t>
            </a:r>
            <a:r>
              <a:rPr kumimoji="0" lang="es-ES" sz="700" u="none" strike="noStrike" kern="1200" cap="none" spc="0" normalizeH="0" baseline="0" noProof="0" err="1">
                <a:ln>
                  <a:noFill/>
                </a:ln>
                <a:solidFill>
                  <a:prstClr val="black">
                    <a:tint val="75000"/>
                  </a:prstClr>
                </a:solidFill>
                <a:effectLst/>
                <a:uLnTx/>
                <a:uFillTx/>
                <a:ea typeface="+mn-ea"/>
                <a:cs typeface="+mn-cs"/>
              </a:rPr>
              <a:t>Opin</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Biol</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Ther</a:t>
            </a:r>
            <a:r>
              <a:rPr kumimoji="0" lang="es-ES" sz="700" u="none" strike="noStrike" kern="1200" cap="none" spc="0" normalizeH="0" baseline="0" noProof="0">
                <a:ln>
                  <a:noFill/>
                </a:ln>
                <a:solidFill>
                  <a:prstClr val="black">
                    <a:tint val="75000"/>
                  </a:prstClr>
                </a:solidFill>
                <a:effectLst/>
                <a:uLnTx/>
                <a:uFillTx/>
                <a:ea typeface="+mn-ea"/>
                <a:cs typeface="+mn-cs"/>
              </a:rPr>
              <a:t>. 2022;22(12):1567-1578.</a:t>
            </a:r>
          </a:p>
          <a:p>
            <a:pPr marL="95250" marR="0" lvl="0" indent="-95250" algn="l" defTabSz="914400" rtl="0" eaLnBrk="1" fontAlgn="auto" latinLnBrk="0" hangingPunct="1">
              <a:lnSpc>
                <a:spcPct val="100000"/>
              </a:lnSpc>
              <a:spcBef>
                <a:spcPts val="0"/>
              </a:spcBef>
              <a:spcAft>
                <a:spcPts val="0"/>
              </a:spcAft>
              <a:buClrTx/>
              <a:buSzTx/>
              <a:buFont typeface="+mj-lt"/>
              <a:buAutoNum type="arabicPeriod"/>
              <a:defRPr/>
            </a:pPr>
            <a:r>
              <a:rPr kumimoji="0" lang="es-ES" sz="700" b="1" u="none" strike="noStrike" kern="1200" cap="none" spc="0" normalizeH="0" baseline="0" noProof="0">
                <a:ln>
                  <a:noFill/>
                </a:ln>
                <a:solidFill>
                  <a:prstClr val="black">
                    <a:tint val="75000"/>
                  </a:prstClr>
                </a:solidFill>
                <a:effectLst/>
                <a:uLnTx/>
                <a:uFillTx/>
                <a:ea typeface="+mn-ea"/>
                <a:cs typeface="+mn-cs"/>
              </a:rPr>
              <a:t>Balaguer I, </a:t>
            </a:r>
            <a:r>
              <a:rPr kumimoji="0" lang="es-ES" sz="700" u="none" strike="noStrike" kern="1200" cap="none" spc="0" normalizeH="0" baseline="0" noProof="0" err="1">
                <a:ln>
                  <a:noFill/>
                </a:ln>
                <a:solidFill>
                  <a:prstClr val="black">
                    <a:tint val="75000"/>
                  </a:prstClr>
                </a:solidFill>
                <a:effectLst/>
                <a:uLnTx/>
                <a:uFillTx/>
                <a:ea typeface="+mn-ea"/>
                <a:cs typeface="+mn-cs"/>
              </a:rPr>
              <a:t>Vilarrasa</a:t>
            </a:r>
            <a:r>
              <a:rPr kumimoji="0" lang="es-ES" sz="700" u="none" strike="noStrike" kern="1200" cap="none" spc="0" normalizeH="0" baseline="0" noProof="0">
                <a:ln>
                  <a:noFill/>
                </a:ln>
                <a:solidFill>
                  <a:prstClr val="black">
                    <a:tint val="75000"/>
                  </a:prstClr>
                </a:solidFill>
                <a:effectLst/>
                <a:uLnTx/>
                <a:uFillTx/>
                <a:ea typeface="+mn-ea"/>
                <a:cs typeface="+mn-cs"/>
              </a:rPr>
              <a:t> E, González A, Martínez E, Galán M, Rodríguez L. Pacientes con antecedentes de neoplasia y psoriasis en tratamiento con </a:t>
            </a:r>
            <a:r>
              <a:rPr kumimoji="0" lang="es-ES" sz="700" u="none" strike="noStrike" kern="1200" cap="none" spc="0" normalizeH="0" baseline="0" noProof="0" err="1">
                <a:ln>
                  <a:noFill/>
                </a:ln>
                <a:solidFill>
                  <a:prstClr val="black">
                    <a:tint val="75000"/>
                  </a:prstClr>
                </a:solidFill>
                <a:effectLst/>
                <a:uLnTx/>
                <a:uFillTx/>
                <a:ea typeface="+mn-ea"/>
                <a:cs typeface="+mn-cs"/>
              </a:rPr>
              <a:t>tildrakizumab</a:t>
            </a:r>
            <a:r>
              <a:rPr kumimoji="0" lang="es-ES" sz="700" u="none" strike="noStrike" kern="1200" cap="none" spc="0" normalizeH="0" baseline="0" noProof="0">
                <a:ln>
                  <a:noFill/>
                </a:ln>
                <a:solidFill>
                  <a:prstClr val="black">
                    <a:tint val="75000"/>
                  </a:prstClr>
                </a:solidFill>
                <a:effectLst/>
                <a:uLnTx/>
                <a:uFillTx/>
                <a:ea typeface="+mn-ea"/>
                <a:cs typeface="+mn-cs"/>
              </a:rPr>
              <a:t>: serie de 27 casos. Poster presentado en: Congreso AEDV 2023. 50 Congreso Nacional de Dermatología y Venereología; 2023 Mayo 10-13; Santiago de Compostela, España.</a:t>
            </a:r>
          </a:p>
        </p:txBody>
      </p:sp>
      <p:sp>
        <p:nvSpPr>
          <p:cNvPr id="2" name="Título 1">
            <a:extLst>
              <a:ext uri="{FF2B5EF4-FFF2-40B4-BE49-F238E27FC236}">
                <a16:creationId xmlns:a16="http://schemas.microsoft.com/office/drawing/2014/main" id="{16403F3E-AE53-225C-F75D-C0EF65C01FDD}"/>
              </a:ext>
            </a:extLst>
          </p:cNvPr>
          <p:cNvSpPr>
            <a:spLocks noGrp="1"/>
          </p:cNvSpPr>
          <p:nvPr>
            <p:ph type="title"/>
          </p:nvPr>
        </p:nvSpPr>
        <p:spPr/>
        <p:txBody>
          <a:bodyPr/>
          <a:lstStyle/>
          <a:p>
            <a:pPr>
              <a:lnSpc>
                <a:spcPts val="2480"/>
              </a:lnSpc>
            </a:pPr>
            <a:r>
              <a:rPr lang="es-ES"/>
              <a:t>Los inhibidores de la IL-23, al ser inmunomoduladores en lugar de inmunosupresores, pueden ser una opción segura para tratar la psoriasis moderada-grave en pacientes con cáncer activo</a:t>
            </a:r>
            <a:r>
              <a:rPr lang="es-ES" baseline="30000"/>
              <a:t>1</a:t>
            </a:r>
          </a:p>
        </p:txBody>
      </p:sp>
      <p:sp>
        <p:nvSpPr>
          <p:cNvPr id="6" name="Marcador de contenido 2">
            <a:extLst>
              <a:ext uri="{FF2B5EF4-FFF2-40B4-BE49-F238E27FC236}">
                <a16:creationId xmlns:a16="http://schemas.microsoft.com/office/drawing/2014/main" id="{07726426-A7C7-AD9B-946A-DDDD23BAF992}"/>
              </a:ext>
            </a:extLst>
          </p:cNvPr>
          <p:cNvSpPr txBox="1">
            <a:spLocks/>
          </p:cNvSpPr>
          <p:nvPr/>
        </p:nvSpPr>
        <p:spPr>
          <a:xfrm>
            <a:off x="702883" y="1910973"/>
            <a:ext cx="5053053" cy="3108543"/>
          </a:xfrm>
          <a:prstGeom prst="rect">
            <a:avLst/>
          </a:prstGeom>
        </p:spPr>
        <p:txBody>
          <a:bodyPr wrap="square">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85750" marR="0" lvl="0" indent="-285750" algn="l" defTabSz="609585" rtl="0" eaLnBrk="1" fontAlgn="auto" latinLnBrk="0" hangingPunct="1">
              <a:lnSpc>
                <a:spcPct val="100000"/>
              </a:lnSpc>
              <a:spcBef>
                <a:spcPts val="0"/>
              </a:spcBef>
              <a:spcAft>
                <a:spcPts val="1200"/>
              </a:spcAft>
              <a:buClr>
                <a:schemeClr val="accent3">
                  <a:lumMod val="75000"/>
                </a:schemeClr>
              </a:buClr>
              <a:buSzTx/>
              <a:buFont typeface="Wingdings" pitchFamily="2" charset="2"/>
              <a:buChar char="§"/>
              <a:tabLst/>
              <a:defRPr/>
            </a:pP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Los datos disponibles muestran que los </a:t>
            </a:r>
            <a:r>
              <a:rPr kumimoji="0" lang="es-ES" sz="1600" b="1" u="none" strike="noStrike" kern="1200" cap="none" spc="0" normalizeH="0" baseline="0" noProof="0">
                <a:ln>
                  <a:noFill/>
                </a:ln>
                <a:solidFill>
                  <a:srgbClr val="612663"/>
                </a:solidFill>
                <a:effectLst/>
                <a:uLnTx/>
                <a:uFillTx/>
                <a:latin typeface="Arial" panose="020B0604020202020204" pitchFamily="34" charset="0"/>
                <a:ea typeface="+mn-ea"/>
                <a:cs typeface="Arial"/>
              </a:rPr>
              <a:t>anti-IL-23p19 tienen un perfil de seguridad aceptable</a:t>
            </a: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en pacientes con psoriasis moderada-grave.</a:t>
            </a:r>
            <a:r>
              <a:rPr lang="es-ES" sz="1600" baseline="30000">
                <a:solidFill>
                  <a:prstClr val="black">
                    <a:lumMod val="75000"/>
                    <a:lumOff val="25000"/>
                  </a:prstClr>
                </a:solidFill>
                <a:latin typeface="Arial" panose="020B0604020202020204" pitchFamily="34" charset="0"/>
              </a:rPr>
              <a:t>2</a:t>
            </a:r>
          </a:p>
          <a:p>
            <a:pPr marL="285750" marR="0" lvl="0" indent="-285750" algn="l" defTabSz="609585" rtl="0" eaLnBrk="1" fontAlgn="auto" latinLnBrk="0" hangingPunct="1">
              <a:lnSpc>
                <a:spcPct val="100000"/>
              </a:lnSpc>
              <a:spcBef>
                <a:spcPts val="0"/>
              </a:spcBef>
              <a:spcAft>
                <a:spcPts val="1200"/>
              </a:spcAft>
              <a:buClr>
                <a:schemeClr val="accent3">
                  <a:lumMod val="75000"/>
                </a:schemeClr>
              </a:buClr>
              <a:buSzTx/>
              <a:buFont typeface="Wingdings" pitchFamily="2" charset="2"/>
              <a:buChar char="§"/>
              <a:tabLst/>
              <a:defRPr/>
            </a:pP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Con los </a:t>
            </a:r>
            <a:r>
              <a:rPr kumimoji="0" lang="es-ES" sz="1600" b="1" u="none" strike="noStrike" kern="1200" cap="none" spc="0" normalizeH="0" baseline="0" noProof="0">
                <a:ln>
                  <a:noFill/>
                </a:ln>
                <a:solidFill>
                  <a:srgbClr val="612663"/>
                </a:solidFill>
                <a:effectLst/>
                <a:uLnTx/>
                <a:uFillTx/>
                <a:latin typeface="Arial" panose="020B0604020202020204" pitchFamily="34" charset="0"/>
                <a:ea typeface="+mn-ea"/>
                <a:cs typeface="Arial"/>
              </a:rPr>
              <a:t>inhibidores de IL-23p19 las tasas de infecciones graves, cáncer o MACE fueron extremadamente bajas </a:t>
            </a: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y comparables a las observadas con placebo o los comparadores activos.</a:t>
            </a:r>
            <a:r>
              <a:rPr lang="es-ES" sz="1600" baseline="30000">
                <a:solidFill>
                  <a:prstClr val="black">
                    <a:lumMod val="75000"/>
                    <a:lumOff val="25000"/>
                  </a:prstClr>
                </a:solidFill>
                <a:latin typeface="Arial" panose="020B0604020202020204" pitchFamily="34" charset="0"/>
              </a:rPr>
              <a:t>2</a:t>
            </a:r>
            <a:endParaRPr kumimoji="0" lang="es-ES" sz="16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Arial"/>
            </a:endParaRPr>
          </a:p>
          <a:p>
            <a:pPr marL="285750" marR="0" lvl="0" indent="-285750" algn="l" defTabSz="609585" rtl="0" eaLnBrk="1" fontAlgn="auto" latinLnBrk="0" hangingPunct="1">
              <a:lnSpc>
                <a:spcPct val="100000"/>
              </a:lnSpc>
              <a:spcBef>
                <a:spcPts val="0"/>
              </a:spcBef>
              <a:spcAft>
                <a:spcPts val="1200"/>
              </a:spcAft>
              <a:buClr>
                <a:schemeClr val="accent3">
                  <a:lumMod val="75000"/>
                </a:schemeClr>
              </a:buClr>
              <a:buSzTx/>
              <a:buFont typeface="Wingdings" pitchFamily="2" charset="2"/>
              <a:buChar char="§"/>
              <a:tabLst/>
              <a:defRPr/>
            </a:pPr>
            <a:r>
              <a:rPr lang="es-ES" sz="1600">
                <a:solidFill>
                  <a:prstClr val="black">
                    <a:lumMod val="75000"/>
                    <a:lumOff val="25000"/>
                  </a:prstClr>
                </a:solidFill>
                <a:latin typeface="Arial" panose="020B0604020202020204" pitchFamily="34" charset="0"/>
              </a:rPr>
              <a:t>También destacable que la tasa de discontinuación </a:t>
            </a:r>
            <a:r>
              <a:rPr lang="es-ES" sz="1600" b="1">
                <a:solidFill>
                  <a:srgbClr val="612663"/>
                </a:solidFill>
                <a:latin typeface="Arial" panose="020B0604020202020204" pitchFamily="34" charset="0"/>
              </a:rPr>
              <a:t>de los inhibidores de IL-23p19 </a:t>
            </a:r>
            <a:r>
              <a:rPr lang="es-ES" sz="1600">
                <a:solidFill>
                  <a:prstClr val="black">
                    <a:lumMod val="75000"/>
                    <a:lumOff val="25000"/>
                  </a:prstClr>
                </a:solidFill>
                <a:latin typeface="Arial" panose="020B0604020202020204" pitchFamily="34" charset="0"/>
              </a:rPr>
              <a:t>observada en los ensayos clínicos fue baja.</a:t>
            </a:r>
            <a:r>
              <a:rPr lang="es-ES" sz="1600" baseline="30000">
                <a:solidFill>
                  <a:prstClr val="black">
                    <a:lumMod val="75000"/>
                    <a:lumOff val="25000"/>
                  </a:prstClr>
                </a:solidFill>
                <a:latin typeface="Arial" panose="020B0604020202020204" pitchFamily="34" charset="0"/>
              </a:rPr>
              <a:t>2</a:t>
            </a:r>
          </a:p>
        </p:txBody>
      </p:sp>
      <p:sp>
        <p:nvSpPr>
          <p:cNvPr id="7" name="Marcador de contenido 2">
            <a:extLst>
              <a:ext uri="{FF2B5EF4-FFF2-40B4-BE49-F238E27FC236}">
                <a16:creationId xmlns:a16="http://schemas.microsoft.com/office/drawing/2014/main" id="{BBB8F20E-F058-E403-AB4D-E9499AB0EAB0}"/>
              </a:ext>
            </a:extLst>
          </p:cNvPr>
          <p:cNvSpPr txBox="1">
            <a:spLocks/>
          </p:cNvSpPr>
          <p:nvPr/>
        </p:nvSpPr>
        <p:spPr>
          <a:xfrm>
            <a:off x="433150" y="2706788"/>
            <a:ext cx="6006560" cy="1143899"/>
          </a:xfrm>
          <a:prstGeom prst="rect">
            <a:avLst/>
          </a:prstGeom>
        </p:spPr>
        <p:txBody>
          <a:bodyPr>
            <a:no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600"/>
              </a:spcAft>
              <a:buClr>
                <a:srgbClr val="6B2F65"/>
              </a:buClr>
              <a:buSzTx/>
              <a:buFontTx/>
              <a:buNone/>
              <a:tabLst/>
              <a:defRPr/>
            </a:pPr>
            <a:endParaRPr kumimoji="0" lang="es-ES" sz="16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Arial"/>
            </a:endParaRPr>
          </a:p>
        </p:txBody>
      </p:sp>
      <p:sp>
        <p:nvSpPr>
          <p:cNvPr id="9" name="Marcador de texto 1">
            <a:extLst>
              <a:ext uri="{FF2B5EF4-FFF2-40B4-BE49-F238E27FC236}">
                <a16:creationId xmlns:a16="http://schemas.microsoft.com/office/drawing/2014/main" id="{EA13367D-DD16-973A-F830-A5F8399B38A5}"/>
              </a:ext>
            </a:extLst>
          </p:cNvPr>
          <p:cNvSpPr txBox="1">
            <a:spLocks/>
          </p:cNvSpPr>
          <p:nvPr/>
        </p:nvSpPr>
        <p:spPr>
          <a:xfrm>
            <a:off x="6096000" y="2783853"/>
            <a:ext cx="5364164" cy="424732"/>
          </a:xfrm>
          <a:prstGeom prst="rect">
            <a:avLst/>
          </a:prstGeom>
          <a:solidFill>
            <a:schemeClr val="accent3"/>
          </a:solidFill>
          <a:ln>
            <a:solidFill>
              <a:schemeClr val="accent3"/>
            </a:solidFill>
          </a:ln>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400" b="1" u="none" strike="noStrike" kern="1200" cap="none" spc="0" normalizeH="0" baseline="0" noProof="0">
                <a:ln>
                  <a:noFill/>
                </a:ln>
                <a:solidFill>
                  <a:srgbClr val="6B2F65"/>
                </a:solidFill>
                <a:effectLst/>
                <a:uLnTx/>
                <a:uFillTx/>
                <a:latin typeface="Arial" panose="020B0604020202020204" pitchFamily="34" charset="0"/>
                <a:ea typeface="+mn-ea"/>
                <a:cs typeface="+mn-cs"/>
              </a:rPr>
              <a:t>¿De qué evidencia disponemos?</a:t>
            </a:r>
            <a:endParaRPr kumimoji="0" lang="es-ES" sz="2400" b="1" u="none" strike="noStrike" kern="1200" cap="none" spc="0" normalizeH="0" baseline="30000" noProof="0">
              <a:ln>
                <a:noFill/>
              </a:ln>
              <a:solidFill>
                <a:srgbClr val="6B2F65"/>
              </a:solidFill>
              <a:effectLst/>
              <a:uLnTx/>
              <a:uFillTx/>
              <a:latin typeface="Arial" panose="020B0604020202020204" pitchFamily="34" charset="0"/>
              <a:ea typeface="+mn-ea"/>
              <a:cs typeface="+mn-cs"/>
            </a:endParaRPr>
          </a:p>
        </p:txBody>
      </p:sp>
      <p:sp>
        <p:nvSpPr>
          <p:cNvPr id="3" name="Marcador de texto 1">
            <a:extLst>
              <a:ext uri="{FF2B5EF4-FFF2-40B4-BE49-F238E27FC236}">
                <a16:creationId xmlns:a16="http://schemas.microsoft.com/office/drawing/2014/main" id="{FF7B1F24-718A-C7C8-0708-B6DCCF6D64A8}"/>
              </a:ext>
            </a:extLst>
          </p:cNvPr>
          <p:cNvSpPr txBox="1">
            <a:spLocks/>
          </p:cNvSpPr>
          <p:nvPr/>
        </p:nvSpPr>
        <p:spPr>
          <a:xfrm>
            <a:off x="6471334" y="3551610"/>
            <a:ext cx="2343893" cy="707886"/>
          </a:xfrm>
          <a:prstGeom prst="rect">
            <a:avLst/>
          </a:prstGeom>
          <a:solidFill>
            <a:schemeClr val="accent2"/>
          </a:solidFill>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DC647"/>
              </a:buClr>
              <a:buSzTx/>
              <a:buFont typeface="Wingdings" panose="05000000000000000000" pitchFamily="2" charset="2"/>
              <a:buNone/>
              <a:tabLst/>
              <a:defRPr/>
            </a:pPr>
            <a:r>
              <a:rPr kumimoji="0" lang="es-ES" b="1" u="none" strike="noStrike" kern="1200" cap="none" spc="0" normalizeH="0" baseline="0" noProof="0">
                <a:ln>
                  <a:noFill/>
                </a:ln>
                <a:solidFill>
                  <a:schemeClr val="accent3">
                    <a:lumMod val="75000"/>
                  </a:schemeClr>
                </a:solidFill>
                <a:effectLst/>
                <a:uLnTx/>
                <a:uFillTx/>
                <a:latin typeface="Arial" panose="020B0604020202020204" pitchFamily="34" charset="0"/>
                <a:ea typeface="+mn-ea"/>
                <a:cs typeface="+mn-cs"/>
              </a:rPr>
              <a:t>2 ESTUDIOS</a:t>
            </a:r>
          </a:p>
          <a:p>
            <a:pPr marL="0" marR="0" lvl="0" indent="0" algn="ctr" defTabSz="914400" rtl="0" eaLnBrk="1" fontAlgn="auto" latinLnBrk="0" hangingPunct="1">
              <a:lnSpc>
                <a:spcPct val="100000"/>
              </a:lnSpc>
              <a:spcBef>
                <a:spcPts val="0"/>
              </a:spcBef>
              <a:spcAft>
                <a:spcPts val="0"/>
              </a:spcAft>
              <a:buClr>
                <a:srgbClr val="FDC647"/>
              </a:buClr>
              <a:buSzTx/>
              <a:buFont typeface="Wingdings" panose="05000000000000000000" pitchFamily="2" charset="2"/>
              <a:buNone/>
              <a:tabLst/>
              <a:defRPr/>
            </a:pPr>
            <a:r>
              <a:rPr kumimoji="0" lang="es-ES" b="1" u="none" strike="noStrike" kern="1200" cap="none" spc="0" normalizeH="0" baseline="0" noProof="0">
                <a:ln>
                  <a:noFill/>
                </a:ln>
                <a:solidFill>
                  <a:schemeClr val="accent3">
                    <a:lumMod val="75000"/>
                  </a:schemeClr>
                </a:solidFill>
                <a:effectLst/>
                <a:uLnTx/>
                <a:uFillTx/>
                <a:latin typeface="Arial" panose="020B0604020202020204" pitchFamily="34" charset="0"/>
                <a:ea typeface="+mn-ea"/>
                <a:cs typeface="+mn-cs"/>
              </a:rPr>
              <a:t>VIDA REAL</a:t>
            </a:r>
            <a:r>
              <a:rPr kumimoji="0" lang="es-ES" b="1" u="none" strike="noStrike" kern="1200" cap="none" spc="0" normalizeH="0" baseline="30000" noProof="0">
                <a:ln>
                  <a:noFill/>
                </a:ln>
                <a:solidFill>
                  <a:schemeClr val="accent3">
                    <a:lumMod val="75000"/>
                  </a:schemeClr>
                </a:solidFill>
                <a:effectLst/>
                <a:uLnTx/>
                <a:uFillTx/>
                <a:latin typeface="Arial" panose="020B0604020202020204" pitchFamily="34" charset="0"/>
                <a:ea typeface="+mn-ea"/>
                <a:cs typeface="+mn-cs"/>
              </a:rPr>
              <a:t>3,4</a:t>
            </a:r>
          </a:p>
        </p:txBody>
      </p:sp>
      <p:sp>
        <p:nvSpPr>
          <p:cNvPr id="10" name="Marcador de texto 1">
            <a:extLst>
              <a:ext uri="{FF2B5EF4-FFF2-40B4-BE49-F238E27FC236}">
                <a16:creationId xmlns:a16="http://schemas.microsoft.com/office/drawing/2014/main" id="{EA64156C-3864-0EA3-07C4-9D4035661608}"/>
              </a:ext>
            </a:extLst>
          </p:cNvPr>
          <p:cNvSpPr txBox="1">
            <a:spLocks/>
          </p:cNvSpPr>
          <p:nvPr/>
        </p:nvSpPr>
        <p:spPr>
          <a:xfrm>
            <a:off x="8976223" y="3541111"/>
            <a:ext cx="2343893" cy="718385"/>
          </a:xfrm>
          <a:prstGeom prst="rect">
            <a:avLst/>
          </a:prstGeom>
          <a:solidFill>
            <a:schemeClr val="accent2"/>
          </a:solidFill>
        </p:spPr>
        <p:txBody>
          <a:bodyPr wrap="square" anchor="ctr" anchorCtr="0">
            <a:no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b="1" u="none" strike="noStrike" kern="1200" cap="none" spc="0" normalizeH="0" baseline="0" noProof="0">
                <a:ln>
                  <a:noFill/>
                </a:ln>
                <a:solidFill>
                  <a:schemeClr val="accent3">
                    <a:lumMod val="75000"/>
                  </a:schemeClr>
                </a:solidFill>
                <a:effectLst/>
                <a:uLnTx/>
                <a:uFillTx/>
                <a:latin typeface="Arial" panose="020B0604020202020204" pitchFamily="34" charset="0"/>
                <a:ea typeface="+mn-ea"/>
                <a:cs typeface="+mn-cs"/>
              </a:rPr>
              <a:t>1 REVISIÓN</a:t>
            </a:r>
            <a:br>
              <a:rPr kumimoji="0" lang="es-ES" b="1" u="none" strike="noStrike" kern="1200" cap="none" spc="0" normalizeH="0" baseline="0" noProof="0">
                <a:ln>
                  <a:noFill/>
                </a:ln>
                <a:solidFill>
                  <a:schemeClr val="accent3">
                    <a:lumMod val="75000"/>
                  </a:schemeClr>
                </a:solidFill>
                <a:effectLst/>
                <a:uLnTx/>
                <a:uFillTx/>
                <a:latin typeface="Arial" panose="020B0604020202020204" pitchFamily="34" charset="0"/>
                <a:ea typeface="+mn-ea"/>
                <a:cs typeface="+mn-cs"/>
              </a:rPr>
            </a:br>
            <a:r>
              <a:rPr kumimoji="0" lang="es-ES" b="1" u="none" strike="noStrike" kern="1200" cap="none" spc="0" normalizeH="0" baseline="0" noProof="0">
                <a:ln>
                  <a:noFill/>
                </a:ln>
                <a:solidFill>
                  <a:schemeClr val="accent3">
                    <a:lumMod val="75000"/>
                  </a:schemeClr>
                </a:solidFill>
                <a:effectLst/>
                <a:uLnTx/>
                <a:uFillTx/>
                <a:latin typeface="Arial" panose="020B0604020202020204" pitchFamily="34" charset="0"/>
                <a:ea typeface="+mn-ea"/>
                <a:cs typeface="+mn-cs"/>
              </a:rPr>
              <a:t>DE </a:t>
            </a:r>
            <a:r>
              <a:rPr lang="es-ES" b="1">
                <a:solidFill>
                  <a:schemeClr val="accent3">
                    <a:lumMod val="75000"/>
                  </a:schemeClr>
                </a:solidFill>
                <a:latin typeface="Arial" panose="020B0604020202020204" pitchFamily="34" charset="0"/>
              </a:rPr>
              <a:t>LITERATURA</a:t>
            </a:r>
            <a:r>
              <a:rPr kumimoji="0" lang="es-ES" b="1" u="none" strike="noStrike" kern="1200" cap="none" spc="0" normalizeH="0" baseline="30000" noProof="0">
                <a:ln>
                  <a:noFill/>
                </a:ln>
                <a:solidFill>
                  <a:schemeClr val="accent3">
                    <a:lumMod val="75000"/>
                  </a:schemeClr>
                </a:solidFill>
                <a:effectLst/>
                <a:uLnTx/>
                <a:uFillTx/>
                <a:latin typeface="Arial" panose="020B0604020202020204" pitchFamily="34" charset="0"/>
                <a:ea typeface="+mn-ea"/>
                <a:cs typeface="+mn-cs"/>
              </a:rPr>
              <a:t>3</a:t>
            </a:r>
          </a:p>
        </p:txBody>
      </p:sp>
    </p:spTree>
    <p:extLst>
      <p:ext uri="{BB962C8B-B14F-4D97-AF65-F5344CB8AC3E}">
        <p14:creationId xmlns:p14="http://schemas.microsoft.com/office/powerpoint/2010/main" val="1787567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2"/>
          <p:cNvSpPr>
            <a:spLocks noGrp="1" noChangeArrowheads="1"/>
          </p:cNvSpPr>
          <p:nvPr>
            <p:ph type="title"/>
          </p:nvPr>
        </p:nvSpPr>
        <p:spPr/>
        <p:txBody>
          <a:bodyPr vert="horz" wrap="square" lIns="72000" tIns="72000" rIns="72000" bIns="72000" rtlCol="0" anchor="b" anchorCtr="0">
            <a:spAutoFit/>
          </a:bodyPr>
          <a:lstStyle/>
          <a:p>
            <a:r>
              <a:rPr lang="es-ES_tradnl"/>
              <a:t>Exoneración de responsabilidad y uso de la presentación</a:t>
            </a:r>
            <a:endParaRPr lang="en-GB"/>
          </a:p>
        </p:txBody>
      </p:sp>
      <p:sp>
        <p:nvSpPr>
          <p:cNvPr id="119812" name="Text Box 3" descr="Diagonal hacia abajo ancha"/>
          <p:cNvSpPr txBox="1">
            <a:spLocks noChangeArrowheads="1"/>
          </p:cNvSpPr>
          <p:nvPr/>
        </p:nvSpPr>
        <p:spPr bwMode="auto">
          <a:xfrm>
            <a:off x="8762919" y="674688"/>
            <a:ext cx="55399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1000" b="1">
                <a:solidFill>
                  <a:schemeClr val="tx1"/>
                </a:solidFill>
                <a:latin typeface="Arial" pitchFamily="34" charset="0"/>
                <a:cs typeface="Arial" pitchFamily="34" charset="0"/>
              </a:defRPr>
            </a:lvl1pPr>
            <a:lvl2pPr marL="742950" indent="-285750" eaLnBrk="0" hangingPunct="0">
              <a:defRPr sz="1000" b="1">
                <a:solidFill>
                  <a:schemeClr val="tx1"/>
                </a:solidFill>
                <a:latin typeface="Arial" pitchFamily="34" charset="0"/>
                <a:cs typeface="Arial" pitchFamily="34" charset="0"/>
              </a:defRPr>
            </a:lvl2pPr>
            <a:lvl3pPr marL="1143000" indent="-228600" eaLnBrk="0" hangingPunct="0">
              <a:defRPr sz="1000" b="1">
                <a:solidFill>
                  <a:schemeClr val="tx1"/>
                </a:solidFill>
                <a:latin typeface="Arial" pitchFamily="34" charset="0"/>
                <a:cs typeface="Arial" pitchFamily="34" charset="0"/>
              </a:defRPr>
            </a:lvl3pPr>
            <a:lvl4pPr marL="1600200" indent="-228600" eaLnBrk="0" hangingPunct="0">
              <a:defRPr sz="1000" b="1">
                <a:solidFill>
                  <a:schemeClr val="tx1"/>
                </a:solidFill>
                <a:latin typeface="Arial" pitchFamily="34" charset="0"/>
                <a:cs typeface="Arial" pitchFamily="34" charset="0"/>
              </a:defRPr>
            </a:lvl4pPr>
            <a:lvl5pPr marL="2057400" indent="-228600" eaLnBrk="0" hangingPunct="0">
              <a:defRPr sz="10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0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0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0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000" b="1">
                <a:solidFill>
                  <a:schemeClr val="tx1"/>
                </a:solidFill>
                <a:latin typeface="Arial" pitchFamily="34" charset="0"/>
                <a:cs typeface="Arial" pitchFamily="34" charset="0"/>
              </a:defRPr>
            </a:lvl9pPr>
          </a:lstStyle>
          <a:p>
            <a:pPr algn="r" defTabSz="1219140">
              <a:spcBef>
                <a:spcPct val="50000"/>
              </a:spcBef>
              <a:defRPr/>
            </a:pPr>
            <a:endParaRPr lang="es-ES" sz="2400" b="0">
              <a:solidFill>
                <a:srgbClr val="000000"/>
              </a:solidFill>
            </a:endParaRPr>
          </a:p>
        </p:txBody>
      </p:sp>
      <p:sp>
        <p:nvSpPr>
          <p:cNvPr id="119813" name="Text Box 4"/>
          <p:cNvSpPr txBox="1">
            <a:spLocks noChangeArrowheads="1"/>
          </p:cNvSpPr>
          <p:nvPr/>
        </p:nvSpPr>
        <p:spPr bwMode="auto">
          <a:xfrm>
            <a:off x="623888" y="2126198"/>
            <a:ext cx="10836275" cy="2985433"/>
          </a:xfrm>
          <a:prstGeom prst="rect">
            <a:avLst/>
          </a:prstGeom>
          <a:noFill/>
        </p:spPr>
        <p:txBody>
          <a:bodyPr wrap="square">
            <a:spAutoFit/>
          </a:bodyPr>
          <a:lstStyle>
            <a:defPPr>
              <a:defRPr lang="es-ES"/>
            </a:defPPr>
            <a:lvl1pPr>
              <a:defRPr>
                <a:solidFill>
                  <a:schemeClr val="accent2"/>
                </a:solidFill>
              </a:defRPr>
            </a:lvl1pPr>
          </a:lstStyle>
          <a:p>
            <a:pPr algn="just" defTabSz="914377">
              <a:spcBef>
                <a:spcPts val="600"/>
              </a:spcBef>
            </a:pPr>
            <a:r>
              <a:rPr lang="es-ES" sz="1200">
                <a:solidFill>
                  <a:srgbClr val="002855"/>
                </a:solidFill>
                <a:latin typeface="Arial" panose="020B0604020202020204"/>
              </a:rPr>
              <a:t>Este documento (la “Presentación”) ha sido preparado exclusivamente para su uso en presentaciones y/o formaciones de Almirall, S.A. ("Almirall") dirigidas a la comunidad científica (“Uso Permitido”). Este documento incluye información resumida y no pretende ser exhaustivo. La divulgación, difusión o uso de este documento, para un uso distinto al Uso Permitido, sin la autorización previa, expresa y por escrito de Almirall está prohibida.</a:t>
            </a:r>
          </a:p>
          <a:p>
            <a:pPr algn="just" defTabSz="914377">
              <a:spcBef>
                <a:spcPts val="600"/>
              </a:spcBef>
            </a:pPr>
            <a:r>
              <a:rPr lang="es-ES" sz="1200">
                <a:solidFill>
                  <a:srgbClr val="002855"/>
                </a:solidFill>
                <a:latin typeface="Arial" panose="020B0604020202020204"/>
              </a:rPr>
              <a:t>Almirall no otorga, ni implícita ni explícitamente, ninguna garantía de imparcialidad, precisión, integridad o exactitud de la información, opinión y declaraciones expresadas en dicha Presentación o en discusiones que puedan tener lugar durante su utilización.</a:t>
            </a:r>
          </a:p>
          <a:p>
            <a:pPr algn="just" defTabSz="914377">
              <a:spcBef>
                <a:spcPts val="600"/>
              </a:spcBef>
            </a:pPr>
            <a:r>
              <a:rPr lang="es-ES" sz="1200">
                <a:solidFill>
                  <a:srgbClr val="002855"/>
                </a:solidFill>
                <a:latin typeface="Arial" panose="020B0604020202020204"/>
              </a:rPr>
              <a:t>Tanto la Presentación como los contenidos incluidos en la misma (con carácter enunciativo, que no limitativo, imágenes, diseño gráfico, logos, textos, gráficos, ilustraciones, fotografías, y cualquier otro material susceptible de protección) están bajo la responsabilidad de Almirall y son titularidad exclusiva de Almirall o Almirall tiene sobre ellos la correspondiente autorización de uso. </a:t>
            </a:r>
          </a:p>
          <a:p>
            <a:pPr algn="just" defTabSz="914377">
              <a:spcBef>
                <a:spcPts val="600"/>
              </a:spcBef>
            </a:pPr>
            <a:r>
              <a:rPr lang="es-ES" sz="1200">
                <a:solidFill>
                  <a:srgbClr val="002855"/>
                </a:solidFill>
                <a:latin typeface="Arial" panose="020B0604020202020204"/>
              </a:rPr>
              <a:t>Igualmente, todos los nombres comerciales, marcas o signos distintivos de cualquier clase contenidos en la Presentación están protegidos por la Ley.</a:t>
            </a:r>
          </a:p>
          <a:p>
            <a:pPr algn="just" defTabSz="914377">
              <a:spcBef>
                <a:spcPts val="600"/>
              </a:spcBef>
            </a:pPr>
            <a:r>
              <a:rPr lang="es-ES" sz="1200">
                <a:solidFill>
                  <a:srgbClr val="002855"/>
                </a:solidFill>
                <a:latin typeface="Arial" panose="020B0604020202020204"/>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endParaRPr lang="en-US" sz="1200">
              <a:solidFill>
                <a:srgbClr val="002855"/>
              </a:solidFill>
              <a:latin typeface="Arial" panose="020B0604020202020204"/>
            </a:endParaRPr>
          </a:p>
        </p:txBody>
      </p:sp>
    </p:spTree>
    <p:extLst>
      <p:ext uri="{BB962C8B-B14F-4D97-AF65-F5344CB8AC3E}">
        <p14:creationId xmlns:p14="http://schemas.microsoft.com/office/powerpoint/2010/main" val="62392647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body of water with hills in the background&#10;&#10;Description automatically generated with medium confidence">
            <a:extLst>
              <a:ext uri="{FF2B5EF4-FFF2-40B4-BE49-F238E27FC236}">
                <a16:creationId xmlns:a16="http://schemas.microsoft.com/office/drawing/2014/main" id="{0F649E15-EB15-7F17-E980-33013C105909}"/>
              </a:ext>
            </a:extLst>
          </p:cNvPr>
          <p:cNvPicPr>
            <a:picLocks noChangeAspect="1"/>
          </p:cNvPicPr>
          <p:nvPr/>
        </p:nvPicPr>
        <p:blipFill>
          <a:blip r:embed="rId2">
            <a:alphaModFix amt="20000"/>
          </a:blip>
          <a:stretch>
            <a:fillRect/>
          </a:stretch>
        </p:blipFill>
        <p:spPr>
          <a:xfrm>
            <a:off x="0" y="0"/>
            <a:ext cx="12192000" cy="5624156"/>
          </a:xfrm>
          <a:prstGeom prst="rect">
            <a:avLst/>
          </a:prstGeom>
          <a:solidFill>
            <a:schemeClr val="accent2"/>
          </a:solidFill>
        </p:spPr>
      </p:pic>
      <p:sp>
        <p:nvSpPr>
          <p:cNvPr id="6" name="Rectángulo: una sola esquina redondeada 5">
            <a:extLst>
              <a:ext uri="{FF2B5EF4-FFF2-40B4-BE49-F238E27FC236}">
                <a16:creationId xmlns:a16="http://schemas.microsoft.com/office/drawing/2014/main" id="{5049D869-E796-4542-2E34-9A3060FA0539}"/>
              </a:ext>
            </a:extLst>
          </p:cNvPr>
          <p:cNvSpPr/>
          <p:nvPr/>
        </p:nvSpPr>
        <p:spPr>
          <a:xfrm flipV="1">
            <a:off x="851648" y="3103860"/>
            <a:ext cx="9452884" cy="1789588"/>
          </a:xfrm>
          <a:prstGeom prst="round1Rect">
            <a:avLst>
              <a:gd name="adj" fmla="val 28929"/>
            </a:avLst>
          </a:prstGeom>
          <a:blipFill>
            <a:blip r:embed="rId3"/>
            <a:srcRect/>
            <a:stretch>
              <a:fillRect l="-22007" t="-110168" r="-7459" b="-174506"/>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ángulo 8">
            <a:extLst>
              <a:ext uri="{FF2B5EF4-FFF2-40B4-BE49-F238E27FC236}">
                <a16:creationId xmlns:a16="http://schemas.microsoft.com/office/drawing/2014/main" id="{CAFAFDBE-F830-1273-686A-DA0A2BE53639}"/>
              </a:ext>
            </a:extLst>
          </p:cNvPr>
          <p:cNvSpPr/>
          <p:nvPr/>
        </p:nvSpPr>
        <p:spPr>
          <a:xfrm flipV="1">
            <a:off x="1519" y="3103859"/>
            <a:ext cx="1484382" cy="178959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ítulo 1">
            <a:extLst>
              <a:ext uri="{FF2B5EF4-FFF2-40B4-BE49-F238E27FC236}">
                <a16:creationId xmlns:a16="http://schemas.microsoft.com/office/drawing/2014/main" id="{420C3AB5-FFC0-908C-9D56-E17B66BB11D9}"/>
              </a:ext>
            </a:extLst>
          </p:cNvPr>
          <p:cNvSpPr>
            <a:spLocks noGrp="1"/>
          </p:cNvSpPr>
          <p:nvPr>
            <p:ph type="title"/>
          </p:nvPr>
        </p:nvSpPr>
        <p:spPr>
          <a:xfrm>
            <a:off x="636588" y="1094702"/>
            <a:ext cx="9667944" cy="1992066"/>
          </a:xfrm>
        </p:spPr>
        <p:txBody>
          <a:bodyPr/>
          <a:lstStyle/>
          <a:p>
            <a:r>
              <a:rPr lang="es-ES" sz="4000" b="1">
                <a:solidFill>
                  <a:srgbClr val="FDC647"/>
                </a:solidFill>
                <a:latin typeface="Arial" panose="020B0604020202020204" pitchFamily="34" charset="0"/>
              </a:rPr>
              <a:t>¿Los inhibidores de la IL-23 aportan mejor perfil beneficio-riesgo en estos pacientes?</a:t>
            </a:r>
            <a:endParaRPr lang="es-ES" sz="4800" b="1" baseline="30000">
              <a:solidFill>
                <a:schemeClr val="bg1"/>
              </a:solidFill>
              <a:latin typeface="Arial" panose="020B0604020202020204" pitchFamily="34" charset="0"/>
            </a:endParaRPr>
          </a:p>
        </p:txBody>
      </p:sp>
      <p:pic>
        <p:nvPicPr>
          <p:cNvPr id="12" name="Imagen 13" descr="almirall color.png">
            <a:extLst>
              <a:ext uri="{FF2B5EF4-FFF2-40B4-BE49-F238E27FC236}">
                <a16:creationId xmlns:a16="http://schemas.microsoft.com/office/drawing/2014/main" id="{F1CEE3CF-8CC8-A746-7DD1-FCF2D2E47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
        <p:nvSpPr>
          <p:cNvPr id="3" name="Título 1">
            <a:extLst>
              <a:ext uri="{FF2B5EF4-FFF2-40B4-BE49-F238E27FC236}">
                <a16:creationId xmlns:a16="http://schemas.microsoft.com/office/drawing/2014/main" id="{E2C9B252-D536-58B5-E8C2-CEA32F74AF1F}"/>
              </a:ext>
            </a:extLst>
          </p:cNvPr>
          <p:cNvSpPr txBox="1">
            <a:spLocks/>
          </p:cNvSpPr>
          <p:nvPr/>
        </p:nvSpPr>
        <p:spPr>
          <a:xfrm>
            <a:off x="0" y="3430339"/>
            <a:ext cx="1484382" cy="1222624"/>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a:solidFill>
                  <a:srgbClr val="4E124D"/>
                </a:solidFill>
                <a:latin typeface="Arial"/>
                <a:ea typeface="+mj-ea"/>
                <a:cs typeface="Arial"/>
              </a:defRPr>
            </a:lvl1pPr>
          </a:lstStyle>
          <a:p>
            <a:pPr algn="r"/>
            <a:r>
              <a:rPr lang="es-ES" sz="7000" kern="800" spc="200">
                <a:solidFill>
                  <a:schemeClr val="bg1"/>
                </a:solidFill>
                <a:latin typeface="Arial" panose="020B0604020202020204" pitchFamily="34" charset="0"/>
              </a:rPr>
              <a:t>8.</a:t>
            </a:r>
          </a:p>
        </p:txBody>
      </p:sp>
      <p:sp>
        <p:nvSpPr>
          <p:cNvPr id="5" name="Marcador de pie de página 306">
            <a:extLst>
              <a:ext uri="{FF2B5EF4-FFF2-40B4-BE49-F238E27FC236}">
                <a16:creationId xmlns:a16="http://schemas.microsoft.com/office/drawing/2014/main" id="{07F68139-C744-0263-A693-905A61DA0FCB}"/>
              </a:ext>
            </a:extLst>
          </p:cNvPr>
          <p:cNvSpPr>
            <a:spLocks noGrp="1"/>
          </p:cNvSpPr>
          <p:nvPr>
            <p:ph type="ftr" sz="quarter" idx="10"/>
          </p:nvPr>
        </p:nvSpPr>
        <p:spPr>
          <a:xfrm>
            <a:off x="636588" y="6453188"/>
            <a:ext cx="10644457" cy="180425"/>
          </a:xfrm>
        </p:spPr>
        <p:txBody>
          <a:bodyPr/>
          <a:lstStyle/>
          <a:p>
            <a:pPr marR="0" lvl="0" algn="l" defTabSz="914400" rtl="0" eaLnBrk="1" fontAlgn="auto" latinLnBrk="0" hangingPunct="1">
              <a:lnSpc>
                <a:spcPct val="100000"/>
              </a:lnSpc>
              <a:spcBef>
                <a:spcPts val="0"/>
              </a:spcBef>
              <a:spcAft>
                <a:spcPts val="0"/>
              </a:spcAft>
              <a:buClrTx/>
              <a:buSzTx/>
              <a:tabLst/>
              <a:defRPr/>
            </a:pPr>
            <a:r>
              <a:rPr kumimoji="0" lang="es-ES" sz="700" b="1" i="0" u="none" strike="noStrike" kern="1200" cap="none" spc="0" normalizeH="0" baseline="0" noProof="0">
                <a:ln>
                  <a:noFill/>
                </a:ln>
                <a:solidFill>
                  <a:prstClr val="black">
                    <a:tint val="75000"/>
                  </a:prstClr>
                </a:solidFill>
                <a:effectLst/>
                <a:uLnTx/>
                <a:uFillTx/>
                <a:cs typeface="Arial" panose="020B0604020202020204" pitchFamily="34" charset="0"/>
              </a:rPr>
              <a:t>IL: </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interleucina.</a:t>
            </a:r>
          </a:p>
        </p:txBody>
      </p:sp>
    </p:spTree>
    <p:extLst>
      <p:ext uri="{BB962C8B-B14F-4D97-AF65-F5344CB8AC3E}">
        <p14:creationId xmlns:p14="http://schemas.microsoft.com/office/powerpoint/2010/main" val="1172956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403F3E-AE53-225C-F75D-C0EF65C01FDD}"/>
              </a:ext>
            </a:extLst>
          </p:cNvPr>
          <p:cNvSpPr>
            <a:spLocks noGrp="1"/>
          </p:cNvSpPr>
          <p:nvPr>
            <p:ph type="title"/>
          </p:nvPr>
        </p:nvSpPr>
        <p:spPr>
          <a:xfrm>
            <a:off x="623888" y="272883"/>
            <a:ext cx="10909300" cy="884070"/>
          </a:xfrm>
        </p:spPr>
        <p:txBody>
          <a:bodyPr/>
          <a:lstStyle/>
          <a:p>
            <a:r>
              <a:rPr lang="es-ES"/>
              <a:t>Inhibidores de IL-23 en pacientes con cáncer: </a:t>
            </a:r>
            <a:br>
              <a:rPr lang="es-ES"/>
            </a:br>
            <a:r>
              <a:rPr lang="es-ES" b="1"/>
              <a:t>estudio observacional retrospectivo</a:t>
            </a:r>
            <a:r>
              <a:rPr lang="es-ES" b="1" baseline="30000"/>
              <a:t>1</a:t>
            </a:r>
          </a:p>
        </p:txBody>
      </p:sp>
      <p:sp>
        <p:nvSpPr>
          <p:cNvPr id="307" name="Marcador de pie de página 306">
            <a:extLst>
              <a:ext uri="{FF2B5EF4-FFF2-40B4-BE49-F238E27FC236}">
                <a16:creationId xmlns:a16="http://schemas.microsoft.com/office/drawing/2014/main" id="{1E1973DB-32C1-09BD-6AC1-C386EDB94FE0}"/>
              </a:ext>
            </a:extLst>
          </p:cNvPr>
          <p:cNvSpPr>
            <a:spLocks noGrp="1"/>
          </p:cNvSpPr>
          <p:nvPr>
            <p:ph type="ftr" sz="quarter" idx="10"/>
          </p:nvPr>
        </p:nvSpPr>
        <p:spPr>
          <a:xfrm>
            <a:off x="623888" y="6363830"/>
            <a:ext cx="9887317" cy="288147"/>
          </a:xfrm>
        </p:spPr>
        <p:txBody>
          <a:bodyPr/>
          <a:lstStyle/>
          <a:p>
            <a:pPr marR="0" lvl="0" algn="l" defTabSz="914400" rtl="0" eaLnBrk="1" fontAlgn="auto" latinLnBrk="0" hangingPunct="1">
              <a:lnSpc>
                <a:spcPct val="100000"/>
              </a:lnSpc>
              <a:spcBef>
                <a:spcPts val="0"/>
              </a:spcBef>
              <a:spcAft>
                <a:spcPts val="0"/>
              </a:spcAft>
              <a:buClrTx/>
              <a:buSzTx/>
              <a:tabLst/>
              <a:defRPr/>
            </a:pPr>
            <a:r>
              <a:rPr kumimoji="0" lang="en-US" sz="700" b="1" u="none" strike="noStrike" kern="1200" cap="none" spc="0" normalizeH="0" baseline="0" noProof="0">
                <a:ln>
                  <a:noFill/>
                </a:ln>
                <a:solidFill>
                  <a:prstClr val="black">
                    <a:tint val="75000"/>
                  </a:prstClr>
                </a:solidFill>
                <a:effectLst/>
                <a:uLnTx/>
                <a:uFillTx/>
                <a:ea typeface="+mn-ea"/>
                <a:cs typeface="+mn-cs"/>
              </a:rPr>
              <a:t>IC: </a:t>
            </a:r>
            <a:r>
              <a:rPr kumimoji="0" lang="en-US" sz="700" u="none" strike="noStrike" kern="1200" cap="none" spc="0" normalizeH="0" baseline="0" noProof="0" err="1">
                <a:ln>
                  <a:noFill/>
                </a:ln>
                <a:solidFill>
                  <a:prstClr val="black">
                    <a:tint val="75000"/>
                  </a:prstClr>
                </a:solidFill>
                <a:effectLst/>
                <a:uLnTx/>
                <a:uFillTx/>
                <a:ea typeface="+mn-ea"/>
                <a:cs typeface="+mn-cs"/>
              </a:rPr>
              <a:t>Intervalo</a:t>
            </a:r>
            <a:r>
              <a:rPr kumimoji="0" lang="en-US" sz="700" u="none" strike="noStrike" kern="1200" cap="none" spc="0" normalizeH="0" baseline="0" noProof="0">
                <a:ln>
                  <a:noFill/>
                </a:ln>
                <a:solidFill>
                  <a:prstClr val="black">
                    <a:tint val="75000"/>
                  </a:prstClr>
                </a:solidFill>
                <a:effectLst/>
                <a:uLnTx/>
                <a:uFillTx/>
                <a:ea typeface="+mn-ea"/>
                <a:cs typeface="+mn-cs"/>
              </a:rPr>
              <a:t> de </a:t>
            </a:r>
            <a:r>
              <a:rPr kumimoji="0" lang="en-US" sz="700" u="none" strike="noStrike" kern="1200" cap="none" spc="0" normalizeH="0" baseline="0" noProof="0" err="1">
                <a:ln>
                  <a:noFill/>
                </a:ln>
                <a:solidFill>
                  <a:prstClr val="black">
                    <a:tint val="75000"/>
                  </a:prstClr>
                </a:solidFill>
                <a:effectLst/>
                <a:uLnTx/>
                <a:uFillTx/>
                <a:ea typeface="+mn-ea"/>
                <a:cs typeface="+mn-cs"/>
              </a:rPr>
              <a:t>confianza</a:t>
            </a:r>
            <a:r>
              <a:rPr kumimoji="0" lang="en-US" sz="700" u="none" strike="noStrike" kern="1200" cap="none" spc="0" normalizeH="0" baseline="0" noProof="0">
                <a:ln>
                  <a:noFill/>
                </a:ln>
                <a:solidFill>
                  <a:prstClr val="black">
                    <a:tint val="75000"/>
                  </a:prstClr>
                </a:solidFill>
                <a:effectLst/>
                <a:uLnTx/>
                <a:uFillTx/>
                <a:ea typeface="+mn-ea"/>
                <a:cs typeface="+mn-cs"/>
              </a:rPr>
              <a:t>; </a:t>
            </a:r>
            <a:r>
              <a:rPr kumimoji="0" lang="en-US" sz="700" b="1" u="none" strike="noStrike" kern="1200" cap="none" spc="0" normalizeH="0" baseline="0" noProof="0">
                <a:ln>
                  <a:noFill/>
                </a:ln>
                <a:solidFill>
                  <a:prstClr val="black">
                    <a:tint val="75000"/>
                  </a:prstClr>
                </a:solidFill>
                <a:effectLst/>
                <a:uLnTx/>
                <a:uFillTx/>
                <a:ea typeface="+mn-ea"/>
                <a:cs typeface="+mn-cs"/>
              </a:rPr>
              <a:t>IL: </a:t>
            </a:r>
            <a:r>
              <a:rPr kumimoji="0" lang="en-US" sz="700" u="none" strike="noStrike" kern="1200" cap="none" spc="0" normalizeH="0" baseline="0" noProof="0" err="1">
                <a:ln>
                  <a:noFill/>
                </a:ln>
                <a:solidFill>
                  <a:prstClr val="black">
                    <a:tint val="75000"/>
                  </a:prstClr>
                </a:solidFill>
                <a:effectLst/>
                <a:uLnTx/>
                <a:uFillTx/>
                <a:ea typeface="+mn-ea"/>
                <a:cs typeface="+mn-cs"/>
              </a:rPr>
              <a:t>interleucina</a:t>
            </a:r>
            <a:r>
              <a:rPr kumimoji="0" lang="en-US" sz="700" u="none" strike="noStrike" kern="1200" cap="none" spc="0" normalizeH="0" baseline="0" noProof="0">
                <a:ln>
                  <a:noFill/>
                </a:ln>
                <a:solidFill>
                  <a:prstClr val="black">
                    <a:tint val="75000"/>
                  </a:prstClr>
                </a:solidFill>
                <a:effectLst/>
                <a:uLnTx/>
                <a:uFillTx/>
                <a:ea typeface="+mn-ea"/>
                <a:cs typeface="+mn-cs"/>
              </a:rPr>
              <a:t>.</a:t>
            </a:r>
          </a:p>
          <a:p>
            <a:pPr marL="93663" marR="0" lvl="0" indent="-93663" algn="l" defTabSz="914400" rtl="0" eaLnBrk="1" fontAlgn="auto" latinLnBrk="0" hangingPunct="1">
              <a:lnSpc>
                <a:spcPct val="100000"/>
              </a:lnSpc>
              <a:spcBef>
                <a:spcPts val="0"/>
              </a:spcBef>
              <a:spcAft>
                <a:spcPts val="0"/>
              </a:spcAft>
              <a:buClrTx/>
              <a:buSzTx/>
              <a:buFont typeface="+mj-lt"/>
              <a:buAutoNum type="arabicPeriod"/>
              <a:defRPr/>
            </a:pPr>
            <a:r>
              <a:rPr kumimoji="0" lang="en-US" sz="700" b="1" u="none" strike="noStrike" kern="1200" cap="none" spc="0" normalizeH="0" baseline="0" noProof="0" err="1">
                <a:ln>
                  <a:noFill/>
                </a:ln>
                <a:solidFill>
                  <a:prstClr val="black">
                    <a:tint val="75000"/>
                  </a:prstClr>
                </a:solidFill>
                <a:effectLst/>
                <a:uLnTx/>
                <a:uFillTx/>
                <a:ea typeface="+mn-ea"/>
                <a:cs typeface="+mn-cs"/>
              </a:rPr>
              <a:t>Rusiñol</a:t>
            </a:r>
            <a:r>
              <a:rPr kumimoji="0" lang="en-US" sz="700" b="1" u="none" strike="noStrike" kern="1200" cap="none" spc="0" normalizeH="0" baseline="0" noProof="0">
                <a:ln>
                  <a:noFill/>
                </a:ln>
                <a:solidFill>
                  <a:prstClr val="black">
                    <a:tint val="75000"/>
                  </a:prstClr>
                </a:solidFill>
                <a:effectLst/>
                <a:uLnTx/>
                <a:uFillTx/>
                <a:ea typeface="+mn-ea"/>
                <a:cs typeface="+mn-cs"/>
              </a:rPr>
              <a:t> L, </a:t>
            </a:r>
            <a:r>
              <a:rPr kumimoji="0" lang="en-US" sz="700" u="none" strike="noStrike" kern="1200" cap="none" spc="0" normalizeH="0" baseline="0" noProof="0" err="1">
                <a:ln>
                  <a:noFill/>
                </a:ln>
                <a:solidFill>
                  <a:prstClr val="black">
                    <a:tint val="75000"/>
                  </a:prstClr>
                </a:solidFill>
                <a:effectLst/>
                <a:uLnTx/>
                <a:uFillTx/>
                <a:ea typeface="+mn-ea"/>
                <a:cs typeface="+mn-cs"/>
              </a:rPr>
              <a:t>Camiña-Conforto</a:t>
            </a:r>
            <a:r>
              <a:rPr kumimoji="0" lang="en-US" sz="700" u="none" strike="noStrike" kern="1200" cap="none" spc="0" normalizeH="0" baseline="0" noProof="0">
                <a:ln>
                  <a:noFill/>
                </a:ln>
                <a:solidFill>
                  <a:prstClr val="black">
                    <a:tint val="75000"/>
                  </a:prstClr>
                </a:solidFill>
                <a:effectLst/>
                <a:uLnTx/>
                <a:uFillTx/>
                <a:ea typeface="+mn-ea"/>
                <a:cs typeface="+mn-cs"/>
              </a:rPr>
              <a:t> G, Puig L. Biologic treatment of psoriasis in oncologic patients. Expert </a:t>
            </a:r>
            <a:r>
              <a:rPr kumimoji="0" lang="en-US" sz="700" u="none" strike="noStrike" kern="1200" cap="none" spc="0" normalizeH="0" baseline="0" noProof="0" err="1">
                <a:ln>
                  <a:noFill/>
                </a:ln>
                <a:solidFill>
                  <a:prstClr val="black">
                    <a:tint val="75000"/>
                  </a:prstClr>
                </a:solidFill>
                <a:effectLst/>
                <a:uLnTx/>
                <a:uFillTx/>
                <a:ea typeface="+mn-ea"/>
                <a:cs typeface="+mn-cs"/>
              </a:rPr>
              <a:t>Opin</a:t>
            </a:r>
            <a:r>
              <a:rPr kumimoji="0" lang="en-US" sz="700" u="none" strike="noStrike" kern="1200" cap="none" spc="0" normalizeH="0" baseline="0" noProof="0">
                <a:ln>
                  <a:noFill/>
                </a:ln>
                <a:solidFill>
                  <a:prstClr val="black">
                    <a:tint val="75000"/>
                  </a:prstClr>
                </a:solidFill>
                <a:effectLst/>
                <a:uLnTx/>
                <a:uFillTx/>
                <a:ea typeface="+mn-ea"/>
                <a:cs typeface="+mn-cs"/>
              </a:rPr>
              <a:t> Biol </a:t>
            </a:r>
            <a:r>
              <a:rPr kumimoji="0" lang="en-US" sz="700" u="none" strike="noStrike" kern="1200" cap="none" spc="0" normalizeH="0" baseline="0" noProof="0" err="1">
                <a:ln>
                  <a:noFill/>
                </a:ln>
                <a:solidFill>
                  <a:prstClr val="black">
                    <a:tint val="75000"/>
                  </a:prstClr>
                </a:solidFill>
                <a:effectLst/>
                <a:uLnTx/>
                <a:uFillTx/>
                <a:ea typeface="+mn-ea"/>
                <a:cs typeface="+mn-cs"/>
              </a:rPr>
              <a:t>Ther</a:t>
            </a:r>
            <a:r>
              <a:rPr kumimoji="0" lang="en-US" sz="700" u="none" strike="noStrike" kern="1200" cap="none" spc="0" normalizeH="0" baseline="0" noProof="0">
                <a:ln>
                  <a:noFill/>
                </a:ln>
                <a:solidFill>
                  <a:prstClr val="black">
                    <a:tint val="75000"/>
                  </a:prstClr>
                </a:solidFill>
                <a:effectLst/>
                <a:uLnTx/>
                <a:uFillTx/>
                <a:ea typeface="+mn-ea"/>
                <a:cs typeface="+mn-cs"/>
              </a:rPr>
              <a:t>. 2022;22(12):1567-1578.</a:t>
            </a:r>
            <a:endParaRPr kumimoji="0" lang="es-ES" sz="700" u="none" strike="noStrike" kern="1200" cap="none" spc="0" normalizeH="0" baseline="0" noProof="0">
              <a:ln>
                <a:noFill/>
              </a:ln>
              <a:solidFill>
                <a:prstClr val="black">
                  <a:tint val="75000"/>
                </a:prstClr>
              </a:solidFill>
              <a:effectLst/>
              <a:uLnTx/>
              <a:uFillTx/>
              <a:ea typeface="+mn-ea"/>
              <a:cs typeface="+mn-cs"/>
            </a:endParaRPr>
          </a:p>
        </p:txBody>
      </p:sp>
      <p:sp>
        <p:nvSpPr>
          <p:cNvPr id="3" name="Marcador de texto 1">
            <a:extLst>
              <a:ext uri="{FF2B5EF4-FFF2-40B4-BE49-F238E27FC236}">
                <a16:creationId xmlns:a16="http://schemas.microsoft.com/office/drawing/2014/main" id="{27FCBEC9-D03B-CB1C-0E05-D0E5D38E2C52}"/>
              </a:ext>
            </a:extLst>
          </p:cNvPr>
          <p:cNvSpPr txBox="1">
            <a:spLocks/>
          </p:cNvSpPr>
          <p:nvPr/>
        </p:nvSpPr>
        <p:spPr>
          <a:xfrm>
            <a:off x="6943890" y="2236571"/>
            <a:ext cx="4480988" cy="1111413"/>
          </a:xfrm>
          <a:prstGeom prst="rect">
            <a:avLst/>
          </a:prstGeom>
          <a:solidFill>
            <a:schemeClr val="accent3"/>
          </a:solidFill>
        </p:spPr>
        <p:txBody>
          <a:bodyPr wrap="square" lIns="180000" tIns="180000" rIns="180000" bIns="180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800" b="1" u="none" strike="noStrike" kern="1200" cap="none" spc="0" normalizeH="0" baseline="0" noProof="0">
                <a:ln>
                  <a:noFill/>
                </a:ln>
                <a:solidFill>
                  <a:srgbClr val="6B2F65"/>
                </a:solidFill>
                <a:effectLst/>
                <a:uLnTx/>
                <a:uFillTx/>
                <a:latin typeface="Arial" panose="020B0604020202020204" pitchFamily="34" charset="0"/>
                <a:ea typeface="+mn-ea"/>
                <a:cs typeface="+mn-cs"/>
              </a:rPr>
              <a:t>El tratamiento biológico más utilizado en pacientes con psoriasis y cáncer son los inhibidores de IL-23.</a:t>
            </a:r>
            <a:r>
              <a:rPr kumimoji="0" lang="es-ES" sz="1800" b="1" u="none" strike="noStrike" kern="1200" cap="none" spc="0" normalizeH="0" baseline="30000" noProof="0">
                <a:ln>
                  <a:noFill/>
                </a:ln>
                <a:solidFill>
                  <a:srgbClr val="6B2F65"/>
                </a:solidFill>
                <a:effectLst/>
                <a:uLnTx/>
                <a:uFillTx/>
                <a:latin typeface="Arial" panose="020B0604020202020204" pitchFamily="34" charset="0"/>
                <a:ea typeface="+mn-ea"/>
                <a:cs typeface="+mn-cs"/>
              </a:rPr>
              <a:t>1</a:t>
            </a:r>
          </a:p>
        </p:txBody>
      </p:sp>
      <p:sp>
        <p:nvSpPr>
          <p:cNvPr id="4" name="Marcador de texto 1">
            <a:extLst>
              <a:ext uri="{FF2B5EF4-FFF2-40B4-BE49-F238E27FC236}">
                <a16:creationId xmlns:a16="http://schemas.microsoft.com/office/drawing/2014/main" id="{6DDA27B0-C9CB-0393-5400-B5593F5E4F77}"/>
              </a:ext>
            </a:extLst>
          </p:cNvPr>
          <p:cNvSpPr txBox="1">
            <a:spLocks/>
          </p:cNvSpPr>
          <p:nvPr/>
        </p:nvSpPr>
        <p:spPr>
          <a:xfrm>
            <a:off x="6943890" y="4216779"/>
            <a:ext cx="4480988" cy="1111413"/>
          </a:xfrm>
          <a:prstGeom prst="rect">
            <a:avLst/>
          </a:prstGeom>
          <a:solidFill>
            <a:schemeClr val="accent3"/>
          </a:solidFill>
        </p:spPr>
        <p:txBody>
          <a:bodyPr wrap="square" lIns="180000" tIns="180000" rIns="180000" bIns="180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800" b="1" u="none" strike="noStrike" kern="1200" cap="none" spc="0" normalizeH="0" baseline="0" noProof="0">
                <a:ln>
                  <a:noFill/>
                </a:ln>
                <a:solidFill>
                  <a:srgbClr val="6B2F65"/>
                </a:solidFill>
                <a:effectLst/>
                <a:uLnTx/>
                <a:uFillTx/>
                <a:latin typeface="Arial" panose="020B0604020202020204" pitchFamily="34" charset="0"/>
                <a:ea typeface="+mn-ea"/>
                <a:cs typeface="+mn-cs"/>
              </a:rPr>
              <a:t>Todos los pacientes mostraron mejoría de la psoriasis tras el inicio del tratamiento biológico.</a:t>
            </a:r>
            <a:r>
              <a:rPr kumimoji="0" lang="es-ES" sz="1800" b="1" u="none" strike="noStrike" kern="1200" cap="none" spc="0" normalizeH="0" baseline="30000" noProof="0">
                <a:ln>
                  <a:noFill/>
                </a:ln>
                <a:solidFill>
                  <a:srgbClr val="6B2F65"/>
                </a:solidFill>
                <a:effectLst/>
                <a:uLnTx/>
                <a:uFillTx/>
                <a:latin typeface="Arial" panose="020B0604020202020204" pitchFamily="34" charset="0"/>
                <a:ea typeface="+mn-ea"/>
                <a:cs typeface="+mn-cs"/>
              </a:rPr>
              <a:t>1</a:t>
            </a:r>
          </a:p>
        </p:txBody>
      </p:sp>
      <p:sp>
        <p:nvSpPr>
          <p:cNvPr id="9" name="Marcador de contenido 2">
            <a:extLst>
              <a:ext uri="{FF2B5EF4-FFF2-40B4-BE49-F238E27FC236}">
                <a16:creationId xmlns:a16="http://schemas.microsoft.com/office/drawing/2014/main" id="{7E178B8A-312D-FB8F-4EDC-3F8ED33A3046}"/>
              </a:ext>
            </a:extLst>
          </p:cNvPr>
          <p:cNvSpPr txBox="1">
            <a:spLocks/>
          </p:cNvSpPr>
          <p:nvPr/>
        </p:nvSpPr>
        <p:spPr>
          <a:xfrm>
            <a:off x="1616278" y="2192591"/>
            <a:ext cx="5224247" cy="2893100"/>
          </a:xfrm>
          <a:prstGeom prst="rect">
            <a:avLst/>
          </a:prstGeom>
        </p:spPr>
        <p:txBody>
          <a:bodyPr wrap="square">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1200"/>
              </a:spcAft>
              <a:buClr>
                <a:srgbClr val="6B2F65"/>
              </a:buClr>
              <a:buSzTx/>
              <a:buFontTx/>
              <a:buNone/>
              <a:tabLst/>
              <a:defRPr/>
            </a:pPr>
            <a:r>
              <a:rPr kumimoji="0" lang="es-ES" sz="1600" b="1" u="none" strike="noStrike" kern="1200" cap="none" spc="0" normalizeH="0" baseline="0" noProof="0">
                <a:ln>
                  <a:noFill/>
                </a:ln>
                <a:solidFill>
                  <a:srgbClr val="612663"/>
                </a:solidFill>
                <a:effectLst/>
                <a:uLnTx/>
                <a:uFillTx/>
                <a:latin typeface="Arial" panose="020B0604020202020204" pitchFamily="34" charset="0"/>
                <a:ea typeface="+mn-ea"/>
                <a:cs typeface="Arial"/>
              </a:rPr>
              <a:t>Estudio observacional retrospectivo de 31 pacientes adultos con psoriasis moderada-grave y cáncer en tratamiento biológico tratados entre enero 2009 - junio 2022 (H. Sant Pau/ Barcelona)</a:t>
            </a:r>
            <a:r>
              <a:rPr kumimoji="0" lang="es-ES" sz="1600" b="1" u="none" strike="noStrike" kern="1200" cap="none" spc="0" normalizeH="0" baseline="30000" noProof="0">
                <a:ln>
                  <a:noFill/>
                </a:ln>
                <a:solidFill>
                  <a:srgbClr val="612663"/>
                </a:solidFill>
                <a:effectLst/>
                <a:uLnTx/>
                <a:uFillTx/>
                <a:latin typeface="Arial" panose="020B0604020202020204" pitchFamily="34" charset="0"/>
                <a:ea typeface="+mn-ea"/>
                <a:cs typeface="Arial"/>
              </a:rPr>
              <a:t>1</a:t>
            </a:r>
          </a:p>
          <a:p>
            <a:pPr marL="285750" marR="0" lvl="0" indent="-285750" algn="l" defTabSz="609585" rtl="0" eaLnBrk="1" fontAlgn="auto" latinLnBrk="0" hangingPunct="1">
              <a:lnSpc>
                <a:spcPct val="100000"/>
              </a:lnSpc>
              <a:spcBef>
                <a:spcPts val="0"/>
              </a:spcBef>
              <a:spcAft>
                <a:spcPts val="1200"/>
              </a:spcAft>
              <a:buClr>
                <a:schemeClr val="accent3">
                  <a:lumMod val="75000"/>
                </a:schemeClr>
              </a:buClr>
              <a:buSzTx/>
              <a:buFont typeface="Wingdings" pitchFamily="2" charset="2"/>
              <a:buChar char="§"/>
              <a:tabLst/>
              <a:defRPr/>
            </a:pP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16 (52%) diagnósticos de cáncer ocurrieron antes del inicio del tratamiento biológico (IC), 9 pacientes en remisión.</a:t>
            </a:r>
            <a:r>
              <a:rPr lang="es-ES" sz="1400" baseline="30000">
                <a:solidFill>
                  <a:prstClr val="black">
                    <a:lumMod val="75000"/>
                    <a:lumOff val="25000"/>
                  </a:prstClr>
                </a:solidFill>
                <a:latin typeface="Arial" panose="020B0604020202020204" pitchFamily="34" charset="0"/>
              </a:rPr>
              <a:t>1</a:t>
            </a:r>
            <a:endPar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endParaRPr>
          </a:p>
          <a:p>
            <a:pPr marL="285750" marR="0" lvl="0" indent="-285750" algn="l" defTabSz="609585" rtl="0" eaLnBrk="1" fontAlgn="auto" latinLnBrk="0" hangingPunct="1">
              <a:lnSpc>
                <a:spcPct val="100000"/>
              </a:lnSpc>
              <a:spcBef>
                <a:spcPts val="0"/>
              </a:spcBef>
              <a:spcAft>
                <a:spcPts val="1200"/>
              </a:spcAft>
              <a:buClr>
                <a:schemeClr val="accent3">
                  <a:lumMod val="75000"/>
                </a:schemeClr>
              </a:buClr>
              <a:buSzTx/>
              <a:buFont typeface="Wingdings" pitchFamily="2" charset="2"/>
              <a:buChar char="§"/>
              <a:tabLst/>
              <a:defRPr/>
            </a:pPr>
            <a:r>
              <a:rPr lang="es-ES" sz="1400">
                <a:solidFill>
                  <a:prstClr val="black">
                    <a:lumMod val="75000"/>
                    <a:lumOff val="25000"/>
                  </a:prstClr>
                </a:solidFill>
                <a:latin typeface="Arial" panose="020B0604020202020204" pitchFamily="34" charset="0"/>
              </a:rPr>
              <a:t>1</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5 neoplasias se diagnosticaron durante el tratamiento biológico de la psoriasis (IC).</a:t>
            </a:r>
            <a:r>
              <a:rPr kumimoji="0" lang="es-ES" sz="14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Arial"/>
              </a:rPr>
              <a:t>1</a:t>
            </a:r>
            <a:endParaRPr lang="es-ES" sz="1400">
              <a:solidFill>
                <a:prstClr val="black">
                  <a:lumMod val="75000"/>
                  <a:lumOff val="25000"/>
                </a:prstClr>
              </a:solidFill>
              <a:latin typeface="Arial" panose="020B0604020202020204" pitchFamily="34" charset="0"/>
            </a:endParaRPr>
          </a:p>
          <a:p>
            <a:pPr marR="0" lvl="0" algn="l" defTabSz="609585" rtl="0" eaLnBrk="1" fontAlgn="auto" latinLnBrk="0" hangingPunct="1">
              <a:lnSpc>
                <a:spcPct val="100000"/>
              </a:lnSpc>
              <a:spcBef>
                <a:spcPts val="0"/>
              </a:spcBef>
              <a:spcAft>
                <a:spcPts val="1200"/>
              </a:spcAft>
              <a:buClr>
                <a:srgbClr val="6B2F65"/>
              </a:buClr>
              <a:buSzTx/>
              <a:tabLst/>
              <a:defRPr/>
            </a:pPr>
            <a:r>
              <a:rPr lang="es-ES" sz="1600">
                <a:solidFill>
                  <a:prstClr val="black">
                    <a:lumMod val="75000"/>
                    <a:lumOff val="25000"/>
                  </a:prstClr>
                </a:solidFill>
                <a:latin typeface="Arial" panose="020B0604020202020204" pitchFamily="34" charset="0"/>
              </a:rPr>
              <a:t>Ningún acontecimiento adverso grave relacionado con el tratamiento biológico.</a:t>
            </a:r>
            <a:r>
              <a:rPr lang="es-ES" sz="1600" baseline="30000">
                <a:solidFill>
                  <a:prstClr val="black">
                    <a:lumMod val="75000"/>
                    <a:lumOff val="25000"/>
                  </a:prstClr>
                </a:solidFill>
                <a:latin typeface="Arial" panose="020B0604020202020204" pitchFamily="34" charset="0"/>
              </a:rPr>
              <a:t>1</a:t>
            </a:r>
          </a:p>
        </p:txBody>
      </p:sp>
      <p:grpSp>
        <p:nvGrpSpPr>
          <p:cNvPr id="10" name="Grupo 9">
            <a:extLst>
              <a:ext uri="{FF2B5EF4-FFF2-40B4-BE49-F238E27FC236}">
                <a16:creationId xmlns:a16="http://schemas.microsoft.com/office/drawing/2014/main" id="{F69F5E22-00BE-4E60-3170-89BCF0E11FCD}"/>
              </a:ext>
            </a:extLst>
          </p:cNvPr>
          <p:cNvGrpSpPr/>
          <p:nvPr/>
        </p:nvGrpSpPr>
        <p:grpSpPr>
          <a:xfrm>
            <a:off x="710783" y="2285801"/>
            <a:ext cx="802130" cy="802130"/>
            <a:chOff x="703477" y="1729064"/>
            <a:chExt cx="884069" cy="884069"/>
          </a:xfrm>
        </p:grpSpPr>
        <p:sp>
          <p:nvSpPr>
            <p:cNvPr id="11" name="Rectángulo: una sola esquina redondeada 11">
              <a:extLst>
                <a:ext uri="{FF2B5EF4-FFF2-40B4-BE49-F238E27FC236}">
                  <a16:creationId xmlns:a16="http://schemas.microsoft.com/office/drawing/2014/main" id="{CA9F719C-8872-52BD-3DFE-FE3909C7C4A4}"/>
                </a:ext>
              </a:extLst>
            </p:cNvPr>
            <p:cNvSpPr/>
            <p:nvPr/>
          </p:nvSpPr>
          <p:spPr>
            <a:xfrm flipV="1">
              <a:off x="703477" y="1729064"/>
              <a:ext cx="884069" cy="884069"/>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2" name="Gráfico 61">
              <a:extLst>
                <a:ext uri="{FF2B5EF4-FFF2-40B4-BE49-F238E27FC236}">
                  <a16:creationId xmlns:a16="http://schemas.microsoft.com/office/drawing/2014/main" id="{F34D9E29-FAEC-65F9-DE8D-1FDC2E1F2290}"/>
                </a:ext>
              </a:extLst>
            </p:cNvPr>
            <p:cNvGrpSpPr/>
            <p:nvPr/>
          </p:nvGrpSpPr>
          <p:grpSpPr>
            <a:xfrm>
              <a:off x="873328" y="1840600"/>
              <a:ext cx="544366" cy="660996"/>
              <a:chOff x="4119562" y="1214437"/>
              <a:chExt cx="3952875" cy="4429125"/>
            </a:xfrm>
            <a:solidFill>
              <a:schemeClr val="accent2"/>
            </a:solidFill>
          </p:grpSpPr>
          <p:grpSp>
            <p:nvGrpSpPr>
              <p:cNvPr id="13" name="Gráfico 61">
                <a:extLst>
                  <a:ext uri="{FF2B5EF4-FFF2-40B4-BE49-F238E27FC236}">
                    <a16:creationId xmlns:a16="http://schemas.microsoft.com/office/drawing/2014/main" id="{033173C4-11DD-BBD9-BE72-E8FE8C69563B}"/>
                  </a:ext>
                </a:extLst>
              </p:cNvPr>
              <p:cNvGrpSpPr/>
              <p:nvPr/>
            </p:nvGrpSpPr>
            <p:grpSpPr>
              <a:xfrm>
                <a:off x="4119562" y="1214437"/>
                <a:ext cx="3952875" cy="4429125"/>
                <a:chOff x="4119562" y="1214437"/>
                <a:chExt cx="3952875" cy="4429125"/>
              </a:xfrm>
              <a:grpFill/>
            </p:grpSpPr>
            <p:sp>
              <p:nvSpPr>
                <p:cNvPr id="15" name="Forma libre: forma 22">
                  <a:extLst>
                    <a:ext uri="{FF2B5EF4-FFF2-40B4-BE49-F238E27FC236}">
                      <a16:creationId xmlns:a16="http://schemas.microsoft.com/office/drawing/2014/main" id="{1A5441F1-9201-634E-732B-D34505A8D4AB}"/>
                    </a:ext>
                  </a:extLst>
                </p:cNvPr>
                <p:cNvSpPr/>
                <p:nvPr/>
              </p:nvSpPr>
              <p:spPr>
                <a:xfrm>
                  <a:off x="5167308" y="1214437"/>
                  <a:ext cx="2143125" cy="784997"/>
                </a:xfrm>
                <a:custGeom>
                  <a:avLst/>
                  <a:gdLst>
                    <a:gd name="connsiteX0" fmla="*/ 71438 w 2143125"/>
                    <a:gd name="connsiteY0" fmla="*/ 333375 h 857250"/>
                    <a:gd name="connsiteX1" fmla="*/ 2000250 w 2143125"/>
                    <a:gd name="connsiteY1" fmla="*/ 333375 h 857250"/>
                    <a:gd name="connsiteX2" fmla="*/ 2000250 w 2143125"/>
                    <a:gd name="connsiteY2" fmla="*/ 785813 h 857250"/>
                    <a:gd name="connsiteX3" fmla="*/ 2071688 w 2143125"/>
                    <a:gd name="connsiteY3" fmla="*/ 857250 h 857250"/>
                    <a:gd name="connsiteX4" fmla="*/ 2143125 w 2143125"/>
                    <a:gd name="connsiteY4" fmla="*/ 785813 h 857250"/>
                    <a:gd name="connsiteX5" fmla="*/ 2143125 w 2143125"/>
                    <a:gd name="connsiteY5" fmla="*/ 262033 h 857250"/>
                    <a:gd name="connsiteX6" fmla="*/ 2143125 w 2143125"/>
                    <a:gd name="connsiteY6" fmla="*/ 261938 h 857250"/>
                    <a:gd name="connsiteX7" fmla="*/ 2143125 w 2143125"/>
                    <a:gd name="connsiteY7" fmla="*/ 261842 h 857250"/>
                    <a:gd name="connsiteX8" fmla="*/ 2143125 w 2143125"/>
                    <a:gd name="connsiteY8" fmla="*/ 71438 h 857250"/>
                    <a:gd name="connsiteX9" fmla="*/ 2071688 w 2143125"/>
                    <a:gd name="connsiteY9" fmla="*/ 0 h 857250"/>
                    <a:gd name="connsiteX10" fmla="*/ 2000250 w 2143125"/>
                    <a:gd name="connsiteY10" fmla="*/ 71438 h 857250"/>
                    <a:gd name="connsiteX11" fmla="*/ 2000250 w 2143125"/>
                    <a:gd name="connsiteY11" fmla="*/ 190500 h 857250"/>
                    <a:gd name="connsiteX12" fmla="*/ 71438 w 2143125"/>
                    <a:gd name="connsiteY12" fmla="*/ 190500 h 857250"/>
                    <a:gd name="connsiteX13" fmla="*/ 0 w 2143125"/>
                    <a:gd name="connsiteY13" fmla="*/ 261938 h 857250"/>
                    <a:gd name="connsiteX14" fmla="*/ 71438 w 2143125"/>
                    <a:gd name="connsiteY14" fmla="*/ 333375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43125" h="857250">
                      <a:moveTo>
                        <a:pt x="71438" y="333375"/>
                      </a:moveTo>
                      <a:lnTo>
                        <a:pt x="2000250" y="333375"/>
                      </a:lnTo>
                      <a:lnTo>
                        <a:pt x="2000250" y="785813"/>
                      </a:lnTo>
                      <a:cubicBezTo>
                        <a:pt x="2000250" y="825275"/>
                        <a:pt x="2032235" y="857250"/>
                        <a:pt x="2071688" y="857250"/>
                      </a:cubicBezTo>
                      <a:cubicBezTo>
                        <a:pt x="2111140" y="857250"/>
                        <a:pt x="2143125" y="825275"/>
                        <a:pt x="2143125" y="785813"/>
                      </a:cubicBezTo>
                      <a:lnTo>
                        <a:pt x="2143125" y="262033"/>
                      </a:lnTo>
                      <a:lnTo>
                        <a:pt x="2143125" y="261938"/>
                      </a:lnTo>
                      <a:lnTo>
                        <a:pt x="2143125" y="261842"/>
                      </a:lnTo>
                      <a:lnTo>
                        <a:pt x="2143125" y="71438"/>
                      </a:lnTo>
                      <a:cubicBezTo>
                        <a:pt x="2143125" y="31975"/>
                        <a:pt x="2111140" y="0"/>
                        <a:pt x="2071688" y="0"/>
                      </a:cubicBezTo>
                      <a:cubicBezTo>
                        <a:pt x="2032235" y="0"/>
                        <a:pt x="2000250" y="31975"/>
                        <a:pt x="2000250" y="71438"/>
                      </a:cubicBezTo>
                      <a:lnTo>
                        <a:pt x="2000250" y="190500"/>
                      </a:lnTo>
                      <a:lnTo>
                        <a:pt x="71438" y="190500"/>
                      </a:lnTo>
                      <a:cubicBezTo>
                        <a:pt x="31985" y="190500"/>
                        <a:pt x="0" y="222475"/>
                        <a:pt x="0" y="261938"/>
                      </a:cubicBezTo>
                      <a:cubicBezTo>
                        <a:pt x="0" y="301400"/>
                        <a:pt x="31985" y="333375"/>
                        <a:pt x="71438" y="3333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srgbClr val="002855"/>
                    </a:solidFill>
                    <a:effectLst/>
                    <a:uLnTx/>
                    <a:uFillTx/>
                    <a:latin typeface="Arial"/>
                    <a:ea typeface="+mn-ea"/>
                    <a:cs typeface="+mn-cs"/>
                  </a:endParaRPr>
                </a:p>
              </p:txBody>
            </p:sp>
            <p:sp>
              <p:nvSpPr>
                <p:cNvPr id="16" name="Forma libre: forma 23">
                  <a:extLst>
                    <a:ext uri="{FF2B5EF4-FFF2-40B4-BE49-F238E27FC236}">
                      <a16:creationId xmlns:a16="http://schemas.microsoft.com/office/drawing/2014/main" id="{EA649650-FF5E-4911-807C-C5D5D5D95473}"/>
                    </a:ext>
                  </a:extLst>
                </p:cNvPr>
                <p:cNvSpPr/>
                <p:nvPr/>
              </p:nvSpPr>
              <p:spPr>
                <a:xfrm>
                  <a:off x="4119562" y="1214437"/>
                  <a:ext cx="3952875" cy="3857623"/>
                </a:xfrm>
                <a:custGeom>
                  <a:avLst/>
                  <a:gdLst>
                    <a:gd name="connsiteX0" fmla="*/ 3881438 w 3952875"/>
                    <a:gd name="connsiteY0" fmla="*/ 190500 h 3857625"/>
                    <a:gd name="connsiteX1" fmla="*/ 3405188 w 3952875"/>
                    <a:gd name="connsiteY1" fmla="*/ 190500 h 3857625"/>
                    <a:gd name="connsiteX2" fmla="*/ 3333750 w 3952875"/>
                    <a:gd name="connsiteY2" fmla="*/ 261938 h 3857625"/>
                    <a:gd name="connsiteX3" fmla="*/ 3405188 w 3952875"/>
                    <a:gd name="connsiteY3" fmla="*/ 333375 h 3857625"/>
                    <a:gd name="connsiteX4" fmla="*/ 3810000 w 3952875"/>
                    <a:gd name="connsiteY4" fmla="*/ 333375 h 3857625"/>
                    <a:gd name="connsiteX5" fmla="*/ 3810000 w 3952875"/>
                    <a:gd name="connsiteY5" fmla="*/ 1238250 h 3857625"/>
                    <a:gd name="connsiteX6" fmla="*/ 142875 w 3952875"/>
                    <a:gd name="connsiteY6" fmla="*/ 1238250 h 3857625"/>
                    <a:gd name="connsiteX7" fmla="*/ 142875 w 3952875"/>
                    <a:gd name="connsiteY7" fmla="*/ 333375 h 3857625"/>
                    <a:gd name="connsiteX8" fmla="*/ 762000 w 3952875"/>
                    <a:gd name="connsiteY8" fmla="*/ 333375 h 3857625"/>
                    <a:gd name="connsiteX9" fmla="*/ 762000 w 3952875"/>
                    <a:gd name="connsiteY9" fmla="*/ 785813 h 3857625"/>
                    <a:gd name="connsiteX10" fmla="*/ 833438 w 3952875"/>
                    <a:gd name="connsiteY10" fmla="*/ 857250 h 3857625"/>
                    <a:gd name="connsiteX11" fmla="*/ 904875 w 3952875"/>
                    <a:gd name="connsiteY11" fmla="*/ 785813 h 3857625"/>
                    <a:gd name="connsiteX12" fmla="*/ 904875 w 3952875"/>
                    <a:gd name="connsiteY12" fmla="*/ 71438 h 3857625"/>
                    <a:gd name="connsiteX13" fmla="*/ 833438 w 3952875"/>
                    <a:gd name="connsiteY13" fmla="*/ 0 h 3857625"/>
                    <a:gd name="connsiteX14" fmla="*/ 762000 w 3952875"/>
                    <a:gd name="connsiteY14" fmla="*/ 71438 h 3857625"/>
                    <a:gd name="connsiteX15" fmla="*/ 762000 w 3952875"/>
                    <a:gd name="connsiteY15" fmla="*/ 190500 h 3857625"/>
                    <a:gd name="connsiteX16" fmla="*/ 71438 w 3952875"/>
                    <a:gd name="connsiteY16" fmla="*/ 190500 h 3857625"/>
                    <a:gd name="connsiteX17" fmla="*/ 0 w 3952875"/>
                    <a:gd name="connsiteY17" fmla="*/ 261938 h 3857625"/>
                    <a:gd name="connsiteX18" fmla="*/ 0 w 3952875"/>
                    <a:gd name="connsiteY18" fmla="*/ 3786188 h 3857625"/>
                    <a:gd name="connsiteX19" fmla="*/ 71438 w 3952875"/>
                    <a:gd name="connsiteY19" fmla="*/ 3857625 h 3857625"/>
                    <a:gd name="connsiteX20" fmla="*/ 3214688 w 3952875"/>
                    <a:gd name="connsiteY20" fmla="*/ 3857625 h 3857625"/>
                    <a:gd name="connsiteX21" fmla="*/ 3221822 w 3952875"/>
                    <a:gd name="connsiteY21" fmla="*/ 3857263 h 3857625"/>
                    <a:gd name="connsiteX22" fmla="*/ 3227051 w 3952875"/>
                    <a:gd name="connsiteY22" fmla="*/ 3856482 h 3857625"/>
                    <a:gd name="connsiteX23" fmla="*/ 3228747 w 3952875"/>
                    <a:gd name="connsiteY23" fmla="*/ 3856235 h 3857625"/>
                    <a:gd name="connsiteX24" fmla="*/ 3234747 w 3952875"/>
                    <a:gd name="connsiteY24" fmla="*/ 3854730 h 3857625"/>
                    <a:gd name="connsiteX25" fmla="*/ 3235509 w 3952875"/>
                    <a:gd name="connsiteY25" fmla="*/ 3854529 h 3857625"/>
                    <a:gd name="connsiteX26" fmla="*/ 3241310 w 3952875"/>
                    <a:gd name="connsiteY26" fmla="*/ 3852453 h 3857625"/>
                    <a:gd name="connsiteX27" fmla="*/ 3242082 w 3952875"/>
                    <a:gd name="connsiteY27" fmla="*/ 3852177 h 3857625"/>
                    <a:gd name="connsiteX28" fmla="*/ 3247339 w 3952875"/>
                    <a:gd name="connsiteY28" fmla="*/ 3849691 h 3857625"/>
                    <a:gd name="connsiteX29" fmla="*/ 3248406 w 3952875"/>
                    <a:gd name="connsiteY29" fmla="*/ 3849167 h 3857625"/>
                    <a:gd name="connsiteX30" fmla="*/ 3252978 w 3952875"/>
                    <a:gd name="connsiteY30" fmla="*/ 3846433 h 3857625"/>
                    <a:gd name="connsiteX31" fmla="*/ 3254416 w 3952875"/>
                    <a:gd name="connsiteY31" fmla="*/ 3845557 h 3857625"/>
                    <a:gd name="connsiteX32" fmla="*/ 3258445 w 3952875"/>
                    <a:gd name="connsiteY32" fmla="*/ 3842576 h 3857625"/>
                    <a:gd name="connsiteX33" fmla="*/ 3260036 w 3952875"/>
                    <a:gd name="connsiteY33" fmla="*/ 3841385 h 3857625"/>
                    <a:gd name="connsiteX34" fmla="*/ 3264665 w 3952875"/>
                    <a:gd name="connsiteY34" fmla="*/ 3837203 h 3857625"/>
                    <a:gd name="connsiteX35" fmla="*/ 3265208 w 3952875"/>
                    <a:gd name="connsiteY35" fmla="*/ 3836708 h 3857625"/>
                    <a:gd name="connsiteX36" fmla="*/ 3931958 w 3952875"/>
                    <a:gd name="connsiteY36" fmla="*/ 3169958 h 3857625"/>
                    <a:gd name="connsiteX37" fmla="*/ 3932358 w 3952875"/>
                    <a:gd name="connsiteY37" fmla="*/ 3169520 h 3857625"/>
                    <a:gd name="connsiteX38" fmla="*/ 3936654 w 3952875"/>
                    <a:gd name="connsiteY38" fmla="*/ 3164777 h 3857625"/>
                    <a:gd name="connsiteX39" fmla="*/ 3937692 w 3952875"/>
                    <a:gd name="connsiteY39" fmla="*/ 3163395 h 3857625"/>
                    <a:gd name="connsiteX40" fmla="*/ 3940835 w 3952875"/>
                    <a:gd name="connsiteY40" fmla="*/ 3159147 h 3857625"/>
                    <a:gd name="connsiteX41" fmla="*/ 3941569 w 3952875"/>
                    <a:gd name="connsiteY41" fmla="*/ 3157938 h 3857625"/>
                    <a:gd name="connsiteX42" fmla="*/ 3944436 w 3952875"/>
                    <a:gd name="connsiteY42" fmla="*/ 3153137 h 3857625"/>
                    <a:gd name="connsiteX43" fmla="*/ 3944865 w 3952875"/>
                    <a:gd name="connsiteY43" fmla="*/ 3152242 h 3857625"/>
                    <a:gd name="connsiteX44" fmla="*/ 3947427 w 3952875"/>
                    <a:gd name="connsiteY44" fmla="*/ 3146822 h 3857625"/>
                    <a:gd name="connsiteX45" fmla="*/ 3947655 w 3952875"/>
                    <a:gd name="connsiteY45" fmla="*/ 3146193 h 3857625"/>
                    <a:gd name="connsiteX46" fmla="*/ 3949779 w 3952875"/>
                    <a:gd name="connsiteY46" fmla="*/ 3140259 h 3857625"/>
                    <a:gd name="connsiteX47" fmla="*/ 3949970 w 3952875"/>
                    <a:gd name="connsiteY47" fmla="*/ 3139526 h 3857625"/>
                    <a:gd name="connsiteX48" fmla="*/ 3951485 w 3952875"/>
                    <a:gd name="connsiteY48" fmla="*/ 3133506 h 3857625"/>
                    <a:gd name="connsiteX49" fmla="*/ 3951751 w 3952875"/>
                    <a:gd name="connsiteY49" fmla="*/ 3131763 h 3857625"/>
                    <a:gd name="connsiteX50" fmla="*/ 3952523 w 3952875"/>
                    <a:gd name="connsiteY50" fmla="*/ 3126572 h 3857625"/>
                    <a:gd name="connsiteX51" fmla="*/ 3952885 w 3952875"/>
                    <a:gd name="connsiteY51" fmla="*/ 3119438 h 3857625"/>
                    <a:gd name="connsiteX52" fmla="*/ 3952885 w 3952875"/>
                    <a:gd name="connsiteY52" fmla="*/ 261938 h 3857625"/>
                    <a:gd name="connsiteX53" fmla="*/ 3881438 w 3952875"/>
                    <a:gd name="connsiteY53" fmla="*/ 190500 h 3857625"/>
                    <a:gd name="connsiteX54" fmla="*/ 142875 w 3952875"/>
                    <a:gd name="connsiteY54" fmla="*/ 1381125 h 3857625"/>
                    <a:gd name="connsiteX55" fmla="*/ 3810000 w 3952875"/>
                    <a:gd name="connsiteY55" fmla="*/ 1381125 h 3857625"/>
                    <a:gd name="connsiteX56" fmla="*/ 3810000 w 3952875"/>
                    <a:gd name="connsiteY56" fmla="*/ 3048000 h 3857625"/>
                    <a:gd name="connsiteX57" fmla="*/ 3214688 w 3952875"/>
                    <a:gd name="connsiteY57" fmla="*/ 3048000 h 3857625"/>
                    <a:gd name="connsiteX58" fmla="*/ 3143250 w 3952875"/>
                    <a:gd name="connsiteY58" fmla="*/ 3119438 h 3857625"/>
                    <a:gd name="connsiteX59" fmla="*/ 3143250 w 3952875"/>
                    <a:gd name="connsiteY59" fmla="*/ 3714750 h 3857625"/>
                    <a:gd name="connsiteX60" fmla="*/ 142875 w 3952875"/>
                    <a:gd name="connsiteY60" fmla="*/ 3714750 h 3857625"/>
                    <a:gd name="connsiteX61" fmla="*/ 142875 w 3952875"/>
                    <a:gd name="connsiteY61" fmla="*/ 1381125 h 3857625"/>
                    <a:gd name="connsiteX62" fmla="*/ 3708978 w 3952875"/>
                    <a:gd name="connsiteY62" fmla="*/ 3190875 h 3857625"/>
                    <a:gd name="connsiteX63" fmla="*/ 3286125 w 3952875"/>
                    <a:gd name="connsiteY63" fmla="*/ 3613728 h 3857625"/>
                    <a:gd name="connsiteX64" fmla="*/ 3286125 w 3952875"/>
                    <a:gd name="connsiteY64" fmla="*/ 3190875 h 3857625"/>
                    <a:gd name="connsiteX65" fmla="*/ 3708978 w 3952875"/>
                    <a:gd name="connsiteY65" fmla="*/ 3190875 h 385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952875" h="3857625">
                      <a:moveTo>
                        <a:pt x="3881438" y="190500"/>
                      </a:moveTo>
                      <a:lnTo>
                        <a:pt x="3405188" y="190500"/>
                      </a:lnTo>
                      <a:cubicBezTo>
                        <a:pt x="3365735" y="190500"/>
                        <a:pt x="3333750" y="222475"/>
                        <a:pt x="3333750" y="261938"/>
                      </a:cubicBezTo>
                      <a:cubicBezTo>
                        <a:pt x="3333750" y="301400"/>
                        <a:pt x="3365735" y="333375"/>
                        <a:pt x="3405188" y="333375"/>
                      </a:cubicBezTo>
                      <a:lnTo>
                        <a:pt x="3810000" y="333375"/>
                      </a:lnTo>
                      <a:lnTo>
                        <a:pt x="3810000" y="1238250"/>
                      </a:lnTo>
                      <a:lnTo>
                        <a:pt x="142875" y="1238250"/>
                      </a:lnTo>
                      <a:lnTo>
                        <a:pt x="142875" y="333375"/>
                      </a:lnTo>
                      <a:lnTo>
                        <a:pt x="762000" y="333375"/>
                      </a:lnTo>
                      <a:lnTo>
                        <a:pt x="762000" y="785813"/>
                      </a:lnTo>
                      <a:cubicBezTo>
                        <a:pt x="762000" y="825275"/>
                        <a:pt x="793985" y="857250"/>
                        <a:pt x="833438" y="857250"/>
                      </a:cubicBezTo>
                      <a:cubicBezTo>
                        <a:pt x="872890" y="857250"/>
                        <a:pt x="904875" y="825275"/>
                        <a:pt x="904875" y="785813"/>
                      </a:cubicBezTo>
                      <a:lnTo>
                        <a:pt x="904875" y="71438"/>
                      </a:lnTo>
                      <a:cubicBezTo>
                        <a:pt x="904875" y="31975"/>
                        <a:pt x="872890" y="0"/>
                        <a:pt x="833438" y="0"/>
                      </a:cubicBezTo>
                      <a:cubicBezTo>
                        <a:pt x="793985" y="0"/>
                        <a:pt x="762000" y="31975"/>
                        <a:pt x="762000" y="71438"/>
                      </a:cubicBezTo>
                      <a:lnTo>
                        <a:pt x="762000" y="190500"/>
                      </a:lnTo>
                      <a:lnTo>
                        <a:pt x="71438" y="190500"/>
                      </a:lnTo>
                      <a:cubicBezTo>
                        <a:pt x="31985" y="190500"/>
                        <a:pt x="0" y="222475"/>
                        <a:pt x="0" y="261938"/>
                      </a:cubicBezTo>
                      <a:lnTo>
                        <a:pt x="0" y="3786188"/>
                      </a:lnTo>
                      <a:cubicBezTo>
                        <a:pt x="0" y="3825650"/>
                        <a:pt x="31985" y="3857625"/>
                        <a:pt x="71438" y="3857625"/>
                      </a:cubicBezTo>
                      <a:lnTo>
                        <a:pt x="3214688" y="3857625"/>
                      </a:lnTo>
                      <a:cubicBezTo>
                        <a:pt x="3217078" y="3857625"/>
                        <a:pt x="3219460" y="3857501"/>
                        <a:pt x="3221822" y="3857263"/>
                      </a:cubicBezTo>
                      <a:cubicBezTo>
                        <a:pt x="3223593" y="3857082"/>
                        <a:pt x="3225327" y="3856787"/>
                        <a:pt x="3227051" y="3856482"/>
                      </a:cubicBezTo>
                      <a:cubicBezTo>
                        <a:pt x="3227613" y="3856387"/>
                        <a:pt x="3228184" y="3856339"/>
                        <a:pt x="3228747" y="3856235"/>
                      </a:cubicBezTo>
                      <a:cubicBezTo>
                        <a:pt x="3230785" y="3855825"/>
                        <a:pt x="3232775" y="3855292"/>
                        <a:pt x="3234747" y="3854730"/>
                      </a:cubicBezTo>
                      <a:cubicBezTo>
                        <a:pt x="3234995" y="3854653"/>
                        <a:pt x="3235262" y="3854606"/>
                        <a:pt x="3235509" y="3854529"/>
                      </a:cubicBezTo>
                      <a:cubicBezTo>
                        <a:pt x="3237491" y="3853929"/>
                        <a:pt x="3239415" y="3853215"/>
                        <a:pt x="3241310" y="3852453"/>
                      </a:cubicBezTo>
                      <a:cubicBezTo>
                        <a:pt x="3241567" y="3852348"/>
                        <a:pt x="3241824" y="3852272"/>
                        <a:pt x="3242082" y="3852177"/>
                      </a:cubicBezTo>
                      <a:cubicBezTo>
                        <a:pt x="3243882" y="3851424"/>
                        <a:pt x="3245615" y="3850577"/>
                        <a:pt x="3247339" y="3849691"/>
                      </a:cubicBezTo>
                      <a:cubicBezTo>
                        <a:pt x="3247692" y="3849500"/>
                        <a:pt x="3248063" y="3849357"/>
                        <a:pt x="3248406" y="3849167"/>
                      </a:cubicBezTo>
                      <a:cubicBezTo>
                        <a:pt x="3249978" y="3848329"/>
                        <a:pt x="3251483" y="3847386"/>
                        <a:pt x="3252978" y="3846433"/>
                      </a:cubicBezTo>
                      <a:cubicBezTo>
                        <a:pt x="3253454" y="3846138"/>
                        <a:pt x="3253950" y="3845871"/>
                        <a:pt x="3254416" y="3845557"/>
                      </a:cubicBezTo>
                      <a:cubicBezTo>
                        <a:pt x="3255807" y="3844624"/>
                        <a:pt x="3257131" y="3843604"/>
                        <a:pt x="3258445" y="3842576"/>
                      </a:cubicBezTo>
                      <a:cubicBezTo>
                        <a:pt x="3258969" y="3842166"/>
                        <a:pt x="3259522" y="3841804"/>
                        <a:pt x="3260036" y="3841385"/>
                      </a:cubicBezTo>
                      <a:cubicBezTo>
                        <a:pt x="3261646" y="3840061"/>
                        <a:pt x="3263179" y="3838651"/>
                        <a:pt x="3264665" y="3837203"/>
                      </a:cubicBezTo>
                      <a:cubicBezTo>
                        <a:pt x="3264837" y="3837023"/>
                        <a:pt x="3265037" y="3836889"/>
                        <a:pt x="3265208" y="3836708"/>
                      </a:cubicBezTo>
                      <a:lnTo>
                        <a:pt x="3931958" y="3169958"/>
                      </a:lnTo>
                      <a:cubicBezTo>
                        <a:pt x="3932101" y="3169815"/>
                        <a:pt x="3932215" y="3169663"/>
                        <a:pt x="3932358" y="3169520"/>
                      </a:cubicBezTo>
                      <a:cubicBezTo>
                        <a:pt x="3933854" y="3167996"/>
                        <a:pt x="3935292" y="3166434"/>
                        <a:pt x="3936654" y="3164777"/>
                      </a:cubicBezTo>
                      <a:cubicBezTo>
                        <a:pt x="3937026" y="3164329"/>
                        <a:pt x="3937330" y="3163843"/>
                        <a:pt x="3937692" y="3163395"/>
                      </a:cubicBezTo>
                      <a:cubicBezTo>
                        <a:pt x="3938778" y="3162005"/>
                        <a:pt x="3939854" y="3160614"/>
                        <a:pt x="3940835" y="3159147"/>
                      </a:cubicBezTo>
                      <a:cubicBezTo>
                        <a:pt x="3941102" y="3158757"/>
                        <a:pt x="3941312" y="3158338"/>
                        <a:pt x="3941569" y="3157938"/>
                      </a:cubicBezTo>
                      <a:cubicBezTo>
                        <a:pt x="3942579" y="3156375"/>
                        <a:pt x="3943560" y="3154785"/>
                        <a:pt x="3944436" y="3153137"/>
                      </a:cubicBezTo>
                      <a:cubicBezTo>
                        <a:pt x="3944598" y="3152851"/>
                        <a:pt x="3944712" y="3152537"/>
                        <a:pt x="3944865" y="3152242"/>
                      </a:cubicBezTo>
                      <a:cubicBezTo>
                        <a:pt x="3945779" y="3150460"/>
                        <a:pt x="3946655" y="3148670"/>
                        <a:pt x="3947427" y="3146822"/>
                      </a:cubicBezTo>
                      <a:cubicBezTo>
                        <a:pt x="3947513" y="3146612"/>
                        <a:pt x="3947570" y="3146393"/>
                        <a:pt x="3947655" y="3146193"/>
                      </a:cubicBezTo>
                      <a:cubicBezTo>
                        <a:pt x="3948436" y="3144250"/>
                        <a:pt x="3949170" y="3142279"/>
                        <a:pt x="3949779" y="3140259"/>
                      </a:cubicBezTo>
                      <a:cubicBezTo>
                        <a:pt x="3949856" y="3140021"/>
                        <a:pt x="3949894" y="3139764"/>
                        <a:pt x="3949970" y="3139526"/>
                      </a:cubicBezTo>
                      <a:cubicBezTo>
                        <a:pt x="3950551" y="3137545"/>
                        <a:pt x="3951075" y="3135544"/>
                        <a:pt x="3951485" y="3133506"/>
                      </a:cubicBezTo>
                      <a:cubicBezTo>
                        <a:pt x="3951599" y="3132925"/>
                        <a:pt x="3951646" y="3132344"/>
                        <a:pt x="3951751" y="3131763"/>
                      </a:cubicBezTo>
                      <a:cubicBezTo>
                        <a:pt x="3952046" y="3130039"/>
                        <a:pt x="3952351" y="3128334"/>
                        <a:pt x="3952523" y="3126572"/>
                      </a:cubicBezTo>
                      <a:cubicBezTo>
                        <a:pt x="3952761" y="3124210"/>
                        <a:pt x="3952885" y="3121828"/>
                        <a:pt x="3952885" y="3119438"/>
                      </a:cubicBezTo>
                      <a:lnTo>
                        <a:pt x="3952885" y="261938"/>
                      </a:lnTo>
                      <a:cubicBezTo>
                        <a:pt x="3952875" y="222475"/>
                        <a:pt x="3920890" y="190500"/>
                        <a:pt x="3881438" y="190500"/>
                      </a:cubicBezTo>
                      <a:close/>
                      <a:moveTo>
                        <a:pt x="142875" y="1381125"/>
                      </a:moveTo>
                      <a:lnTo>
                        <a:pt x="3810000" y="1381125"/>
                      </a:lnTo>
                      <a:lnTo>
                        <a:pt x="3810000" y="3048000"/>
                      </a:lnTo>
                      <a:lnTo>
                        <a:pt x="3214688" y="3048000"/>
                      </a:lnTo>
                      <a:cubicBezTo>
                        <a:pt x="3175235" y="3048000"/>
                        <a:pt x="3143250" y="3079975"/>
                        <a:pt x="3143250" y="3119438"/>
                      </a:cubicBezTo>
                      <a:lnTo>
                        <a:pt x="3143250" y="3714750"/>
                      </a:lnTo>
                      <a:lnTo>
                        <a:pt x="142875" y="3714750"/>
                      </a:lnTo>
                      <a:lnTo>
                        <a:pt x="142875" y="1381125"/>
                      </a:lnTo>
                      <a:close/>
                      <a:moveTo>
                        <a:pt x="3708978" y="3190875"/>
                      </a:moveTo>
                      <a:lnTo>
                        <a:pt x="3286125" y="3613728"/>
                      </a:lnTo>
                      <a:lnTo>
                        <a:pt x="3286125" y="3190875"/>
                      </a:lnTo>
                      <a:lnTo>
                        <a:pt x="3708978" y="31908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srgbClr val="002855"/>
                    </a:solidFill>
                    <a:effectLst/>
                    <a:uLnTx/>
                    <a:uFillTx/>
                    <a:latin typeface="Arial"/>
                    <a:ea typeface="+mn-ea"/>
                    <a:cs typeface="+mn-cs"/>
                  </a:endParaRPr>
                </a:p>
              </p:txBody>
            </p:sp>
            <p:sp>
              <p:nvSpPr>
                <p:cNvPr id="17" name="Forma libre: forma 24">
                  <a:extLst>
                    <a:ext uri="{FF2B5EF4-FFF2-40B4-BE49-F238E27FC236}">
                      <a16:creationId xmlns:a16="http://schemas.microsoft.com/office/drawing/2014/main" id="{1451812B-C61C-074C-0FA4-EF14448A902A}"/>
                    </a:ext>
                  </a:extLst>
                </p:cNvPr>
                <p:cNvSpPr/>
                <p:nvPr/>
              </p:nvSpPr>
              <p:spPr>
                <a:xfrm>
                  <a:off x="4119562" y="5500687"/>
                  <a:ext cx="3952875" cy="142875"/>
                </a:xfrm>
                <a:custGeom>
                  <a:avLst/>
                  <a:gdLst>
                    <a:gd name="connsiteX0" fmla="*/ 3881438 w 3952875"/>
                    <a:gd name="connsiteY0" fmla="*/ 0 h 142875"/>
                    <a:gd name="connsiteX1" fmla="*/ 71438 w 3952875"/>
                    <a:gd name="connsiteY1" fmla="*/ 0 h 142875"/>
                    <a:gd name="connsiteX2" fmla="*/ 0 w 3952875"/>
                    <a:gd name="connsiteY2" fmla="*/ 71438 h 142875"/>
                    <a:gd name="connsiteX3" fmla="*/ 71438 w 3952875"/>
                    <a:gd name="connsiteY3" fmla="*/ 142875 h 142875"/>
                    <a:gd name="connsiteX4" fmla="*/ 3881438 w 3952875"/>
                    <a:gd name="connsiteY4" fmla="*/ 142875 h 142875"/>
                    <a:gd name="connsiteX5" fmla="*/ 3952875 w 3952875"/>
                    <a:gd name="connsiteY5" fmla="*/ 71438 h 142875"/>
                    <a:gd name="connsiteX6" fmla="*/ 3881438 w 3952875"/>
                    <a:gd name="connsiteY6"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2875" h="142875">
                      <a:moveTo>
                        <a:pt x="3881438" y="0"/>
                      </a:moveTo>
                      <a:lnTo>
                        <a:pt x="71438" y="0"/>
                      </a:lnTo>
                      <a:cubicBezTo>
                        <a:pt x="31985" y="0"/>
                        <a:pt x="0" y="31975"/>
                        <a:pt x="0" y="71438"/>
                      </a:cubicBezTo>
                      <a:cubicBezTo>
                        <a:pt x="0" y="110900"/>
                        <a:pt x="31985" y="142875"/>
                        <a:pt x="71438" y="142875"/>
                      </a:cubicBezTo>
                      <a:lnTo>
                        <a:pt x="3881438" y="142875"/>
                      </a:lnTo>
                      <a:cubicBezTo>
                        <a:pt x="3920890" y="142875"/>
                        <a:pt x="3952875" y="110900"/>
                        <a:pt x="3952875" y="71438"/>
                      </a:cubicBezTo>
                      <a:cubicBezTo>
                        <a:pt x="3952875" y="31975"/>
                        <a:pt x="3920890" y="0"/>
                        <a:pt x="388143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srgbClr val="002855"/>
                    </a:solidFill>
                    <a:effectLst/>
                    <a:uLnTx/>
                    <a:uFillTx/>
                    <a:latin typeface="Arial"/>
                    <a:ea typeface="+mn-ea"/>
                    <a:cs typeface="+mn-cs"/>
                  </a:endParaRPr>
                </a:p>
              </p:txBody>
            </p:sp>
            <p:sp>
              <p:nvSpPr>
                <p:cNvPr id="18" name="Forma libre: forma 25">
                  <a:extLst>
                    <a:ext uri="{FF2B5EF4-FFF2-40B4-BE49-F238E27FC236}">
                      <a16:creationId xmlns:a16="http://schemas.microsoft.com/office/drawing/2014/main" id="{0FBE17C1-A357-A013-7CC9-EBDEF949DC22}"/>
                    </a:ext>
                  </a:extLst>
                </p:cNvPr>
                <p:cNvSpPr/>
                <p:nvPr/>
              </p:nvSpPr>
              <p:spPr>
                <a:xfrm>
                  <a:off x="4119562" y="4548187"/>
                  <a:ext cx="3952875" cy="809625"/>
                </a:xfrm>
                <a:custGeom>
                  <a:avLst/>
                  <a:gdLst>
                    <a:gd name="connsiteX0" fmla="*/ 3881438 w 3952875"/>
                    <a:gd name="connsiteY0" fmla="*/ 0 h 809625"/>
                    <a:gd name="connsiteX1" fmla="*/ 3810000 w 3952875"/>
                    <a:gd name="connsiteY1" fmla="*/ 71438 h 809625"/>
                    <a:gd name="connsiteX2" fmla="*/ 3810000 w 3952875"/>
                    <a:gd name="connsiteY2" fmla="*/ 666750 h 809625"/>
                    <a:gd name="connsiteX3" fmla="*/ 142875 w 3952875"/>
                    <a:gd name="connsiteY3" fmla="*/ 666750 h 809625"/>
                    <a:gd name="connsiteX4" fmla="*/ 142875 w 3952875"/>
                    <a:gd name="connsiteY4" fmla="*/ 642938 h 809625"/>
                    <a:gd name="connsiteX5" fmla="*/ 71438 w 3952875"/>
                    <a:gd name="connsiteY5" fmla="*/ 571500 h 809625"/>
                    <a:gd name="connsiteX6" fmla="*/ 0 w 3952875"/>
                    <a:gd name="connsiteY6" fmla="*/ 642938 h 809625"/>
                    <a:gd name="connsiteX7" fmla="*/ 0 w 3952875"/>
                    <a:gd name="connsiteY7" fmla="*/ 738188 h 809625"/>
                    <a:gd name="connsiteX8" fmla="*/ 71438 w 3952875"/>
                    <a:gd name="connsiteY8" fmla="*/ 809625 h 809625"/>
                    <a:gd name="connsiteX9" fmla="*/ 3881438 w 3952875"/>
                    <a:gd name="connsiteY9" fmla="*/ 809625 h 809625"/>
                    <a:gd name="connsiteX10" fmla="*/ 3952875 w 3952875"/>
                    <a:gd name="connsiteY10" fmla="*/ 738188 h 809625"/>
                    <a:gd name="connsiteX11" fmla="*/ 3952875 w 3952875"/>
                    <a:gd name="connsiteY11" fmla="*/ 71438 h 809625"/>
                    <a:gd name="connsiteX12" fmla="*/ 3881438 w 3952875"/>
                    <a:gd name="connsiteY12"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2875" h="809625">
                      <a:moveTo>
                        <a:pt x="3881438" y="0"/>
                      </a:moveTo>
                      <a:cubicBezTo>
                        <a:pt x="3841985" y="0"/>
                        <a:pt x="3810000" y="31975"/>
                        <a:pt x="3810000" y="71438"/>
                      </a:cubicBezTo>
                      <a:lnTo>
                        <a:pt x="3810000" y="666750"/>
                      </a:lnTo>
                      <a:lnTo>
                        <a:pt x="142875" y="666750"/>
                      </a:lnTo>
                      <a:lnTo>
                        <a:pt x="142875" y="642938"/>
                      </a:lnTo>
                      <a:cubicBezTo>
                        <a:pt x="142875" y="603475"/>
                        <a:pt x="110890" y="571500"/>
                        <a:pt x="71438" y="571500"/>
                      </a:cubicBezTo>
                      <a:cubicBezTo>
                        <a:pt x="31985" y="571500"/>
                        <a:pt x="0" y="603475"/>
                        <a:pt x="0" y="642938"/>
                      </a:cubicBezTo>
                      <a:lnTo>
                        <a:pt x="0" y="738188"/>
                      </a:lnTo>
                      <a:cubicBezTo>
                        <a:pt x="0" y="777650"/>
                        <a:pt x="31985" y="809625"/>
                        <a:pt x="71438" y="809625"/>
                      </a:cubicBezTo>
                      <a:lnTo>
                        <a:pt x="3881438" y="809625"/>
                      </a:lnTo>
                      <a:cubicBezTo>
                        <a:pt x="3920890" y="809625"/>
                        <a:pt x="3952875" y="777650"/>
                        <a:pt x="3952875" y="738188"/>
                      </a:cubicBezTo>
                      <a:lnTo>
                        <a:pt x="3952875" y="71438"/>
                      </a:lnTo>
                      <a:cubicBezTo>
                        <a:pt x="3952875" y="31975"/>
                        <a:pt x="3920890" y="0"/>
                        <a:pt x="388143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srgbClr val="002855"/>
                    </a:solidFill>
                    <a:effectLst/>
                    <a:uLnTx/>
                    <a:uFillTx/>
                    <a:latin typeface="Arial"/>
                    <a:ea typeface="+mn-ea"/>
                    <a:cs typeface="+mn-cs"/>
                  </a:endParaRPr>
                </a:p>
              </p:txBody>
            </p:sp>
          </p:grpSp>
        </p:grpSp>
      </p:grpSp>
      <p:pic>
        <p:nvPicPr>
          <p:cNvPr id="20" name="Gráfico 19">
            <a:extLst>
              <a:ext uri="{FF2B5EF4-FFF2-40B4-BE49-F238E27FC236}">
                <a16:creationId xmlns:a16="http://schemas.microsoft.com/office/drawing/2014/main" id="{F32D3186-24DE-2BAD-531B-BDE3255F8C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67619" y="1432153"/>
            <a:ext cx="729383" cy="729383"/>
          </a:xfrm>
          <a:prstGeom prst="rect">
            <a:avLst/>
          </a:prstGeom>
        </p:spPr>
      </p:pic>
      <p:pic>
        <p:nvPicPr>
          <p:cNvPr id="22" name="Gráfico 21">
            <a:extLst>
              <a:ext uri="{FF2B5EF4-FFF2-40B4-BE49-F238E27FC236}">
                <a16:creationId xmlns:a16="http://schemas.microsoft.com/office/drawing/2014/main" id="{C5EC8FBC-11E1-A552-BAF7-9A48531311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33273" y="3479825"/>
            <a:ext cx="649988" cy="649988"/>
          </a:xfrm>
          <a:prstGeom prst="rect">
            <a:avLst/>
          </a:prstGeom>
        </p:spPr>
      </p:pic>
      <p:pic>
        <p:nvPicPr>
          <p:cNvPr id="23" name="Gráfico 22">
            <a:extLst>
              <a:ext uri="{FF2B5EF4-FFF2-40B4-BE49-F238E27FC236}">
                <a16:creationId xmlns:a16="http://schemas.microsoft.com/office/drawing/2014/main" id="{8DDE9156-DA9E-3238-762E-EC177139C5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52735" y="1458886"/>
            <a:ext cx="631743" cy="631743"/>
          </a:xfrm>
          <a:prstGeom prst="rect">
            <a:avLst/>
          </a:prstGeom>
        </p:spPr>
      </p:pic>
    </p:spTree>
    <p:extLst>
      <p:ext uri="{BB962C8B-B14F-4D97-AF65-F5344CB8AC3E}">
        <p14:creationId xmlns:p14="http://schemas.microsoft.com/office/powerpoint/2010/main" val="845055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403F3E-AE53-225C-F75D-C0EF65C01FDD}"/>
              </a:ext>
            </a:extLst>
          </p:cNvPr>
          <p:cNvSpPr>
            <a:spLocks noGrp="1"/>
          </p:cNvSpPr>
          <p:nvPr>
            <p:ph type="title"/>
          </p:nvPr>
        </p:nvSpPr>
        <p:spPr>
          <a:xfrm>
            <a:off x="623888" y="272883"/>
            <a:ext cx="10909300" cy="884070"/>
          </a:xfrm>
        </p:spPr>
        <p:txBody>
          <a:bodyPr/>
          <a:lstStyle/>
          <a:p>
            <a:r>
              <a:rPr lang="es-ES"/>
              <a:t>Inhibidores de IL-23 en pacientes con cáncer: </a:t>
            </a:r>
            <a:br>
              <a:rPr lang="es-ES"/>
            </a:br>
            <a:r>
              <a:rPr lang="es-ES" b="1"/>
              <a:t>revisión de casos</a:t>
            </a:r>
            <a:r>
              <a:rPr lang="es-ES" b="1" baseline="30000"/>
              <a:t>1</a:t>
            </a:r>
          </a:p>
        </p:txBody>
      </p:sp>
      <p:sp>
        <p:nvSpPr>
          <p:cNvPr id="307" name="Marcador de pie de página 306">
            <a:extLst>
              <a:ext uri="{FF2B5EF4-FFF2-40B4-BE49-F238E27FC236}">
                <a16:creationId xmlns:a16="http://schemas.microsoft.com/office/drawing/2014/main" id="{1E1973DB-32C1-09BD-6AC1-C386EDB94FE0}"/>
              </a:ext>
            </a:extLst>
          </p:cNvPr>
          <p:cNvSpPr>
            <a:spLocks noGrp="1"/>
          </p:cNvSpPr>
          <p:nvPr>
            <p:ph type="ftr" sz="quarter" idx="10"/>
          </p:nvPr>
        </p:nvSpPr>
        <p:spPr>
          <a:xfrm>
            <a:off x="623888" y="6365217"/>
            <a:ext cx="9887317" cy="288147"/>
          </a:xfrm>
        </p:spPr>
        <p:txBody>
          <a:bodyPr/>
          <a:lstStyle/>
          <a:p>
            <a:pPr marR="0" lvl="0" algn="l" defTabSz="914400" rtl="0" eaLnBrk="1" fontAlgn="auto" latinLnBrk="0" hangingPunct="1">
              <a:lnSpc>
                <a:spcPct val="100000"/>
              </a:lnSpc>
              <a:spcBef>
                <a:spcPts val="0"/>
              </a:spcBef>
              <a:spcAft>
                <a:spcPts val="0"/>
              </a:spcAft>
              <a:buClrTx/>
              <a:buSzTx/>
              <a:tabLst/>
              <a:defRPr/>
            </a:pPr>
            <a:r>
              <a:rPr kumimoji="0" lang="es-ES" sz="700" b="1" i="0" u="none" strike="noStrike" kern="1200" cap="none" spc="0" normalizeH="0" baseline="0" noProof="0">
                <a:ln>
                  <a:noFill/>
                </a:ln>
                <a:solidFill>
                  <a:prstClr val="black">
                    <a:tint val="75000"/>
                  </a:prstClr>
                </a:solidFill>
                <a:effectLst/>
                <a:uLnTx/>
                <a:uFillTx/>
                <a:cs typeface="Arial" panose="020B0604020202020204" pitchFamily="34" charset="0"/>
              </a:rPr>
              <a:t>IL:</a:t>
            </a:r>
            <a:r>
              <a:rPr lang="es-ES" sz="700" b="1">
                <a:solidFill>
                  <a:prstClr val="black">
                    <a:tint val="75000"/>
                  </a:prstClr>
                </a:solidFill>
                <a:cs typeface="Arial" panose="020B0604020202020204" pitchFamily="34" charset="0"/>
              </a:rPr>
              <a:t> </a:t>
            </a:r>
            <a:r>
              <a:rPr lang="es-ES" sz="700">
                <a:solidFill>
                  <a:prstClr val="black">
                    <a:tint val="75000"/>
                  </a:prstClr>
                </a:solidFill>
                <a:cs typeface="Arial" panose="020B0604020202020204" pitchFamily="34" charset="0"/>
              </a:rPr>
              <a:t>interleucina.</a:t>
            </a:r>
            <a:endPar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endParaRPr>
          </a:p>
          <a:p>
            <a:pPr marL="93663" marR="0" lvl="0" indent="-93663" algn="l" defTabSz="914400" rtl="0" eaLnBrk="1" fontAlgn="auto" latinLnBrk="0" hangingPunct="1">
              <a:lnSpc>
                <a:spcPct val="100000"/>
              </a:lnSpc>
              <a:spcBef>
                <a:spcPts val="0"/>
              </a:spcBef>
              <a:spcAft>
                <a:spcPts val="0"/>
              </a:spcAft>
              <a:buClrTx/>
              <a:buSzTx/>
              <a:buFontTx/>
              <a:buAutoNum type="arabicPeriod"/>
              <a:defRPr/>
            </a:pPr>
            <a:r>
              <a:rPr kumimoji="0" lang="es-ES" sz="700" b="1" i="0" u="none" strike="noStrike" kern="1200" cap="none" spc="0" normalizeH="0" baseline="0" noProof="0">
                <a:ln>
                  <a:noFill/>
                </a:ln>
                <a:solidFill>
                  <a:prstClr val="black">
                    <a:tint val="75000"/>
                  </a:prstClr>
                </a:solidFill>
                <a:effectLst/>
                <a:uLnTx/>
                <a:uFillTx/>
                <a:cs typeface="Arial" panose="020B0604020202020204" pitchFamily="34" charset="0"/>
              </a:rPr>
              <a:t>Rusiñol L, </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Camiña-Conforto G, Puig L.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Biologic</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treatment</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of</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psoriasis in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oncologic</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patients</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Expert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Opin</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Biol</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Ther</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2022;22(12):1567-1578.</a:t>
            </a:r>
          </a:p>
        </p:txBody>
      </p:sp>
      <p:sp>
        <p:nvSpPr>
          <p:cNvPr id="6" name="Marcador de contenido 2">
            <a:extLst>
              <a:ext uri="{FF2B5EF4-FFF2-40B4-BE49-F238E27FC236}">
                <a16:creationId xmlns:a16="http://schemas.microsoft.com/office/drawing/2014/main" id="{07726426-A7C7-AD9B-946A-DDDD23BAF992}"/>
              </a:ext>
            </a:extLst>
          </p:cNvPr>
          <p:cNvSpPr txBox="1">
            <a:spLocks/>
          </p:cNvSpPr>
          <p:nvPr/>
        </p:nvSpPr>
        <p:spPr>
          <a:xfrm>
            <a:off x="1600820" y="1694949"/>
            <a:ext cx="5224247" cy="4001095"/>
          </a:xfrm>
          <a:prstGeom prst="rect">
            <a:avLst/>
          </a:prstGeom>
        </p:spPr>
        <p:txBody>
          <a:bodyPr wrap="square">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1200"/>
              </a:spcAft>
              <a:buClr>
                <a:srgbClr val="6B2F65"/>
              </a:buClr>
              <a:buSzTx/>
              <a:buFontTx/>
              <a:buNone/>
              <a:tabLst/>
              <a:defRPr/>
            </a:pPr>
            <a:r>
              <a:rPr kumimoji="0" lang="es-ES" sz="1600" b="1" u="none" strike="noStrike" kern="1200" cap="none" spc="0" normalizeH="0" baseline="0" noProof="0">
                <a:ln>
                  <a:noFill/>
                </a:ln>
                <a:solidFill>
                  <a:srgbClr val="612663"/>
                </a:solidFill>
                <a:effectLst/>
                <a:uLnTx/>
                <a:uFillTx/>
                <a:latin typeface="Arial" panose="020B0604020202020204" pitchFamily="34" charset="0"/>
                <a:ea typeface="+mn-ea"/>
                <a:cs typeface="Arial"/>
              </a:rPr>
              <a:t>Revisión de la literatura, 75 casos adicionales tratados con biológicos: 68 antes del inicio del tratamiento biológico y 7 durante el tratamiento biológico</a:t>
            </a:r>
            <a:r>
              <a:rPr kumimoji="0" lang="es-ES" sz="1600" b="1" u="none" strike="noStrike" kern="1200" cap="none" spc="0" normalizeH="0" baseline="30000" noProof="0">
                <a:ln>
                  <a:noFill/>
                </a:ln>
                <a:solidFill>
                  <a:srgbClr val="612663"/>
                </a:solidFill>
                <a:effectLst/>
                <a:uLnTx/>
                <a:uFillTx/>
                <a:latin typeface="Arial" panose="020B0604020202020204" pitchFamily="34" charset="0"/>
                <a:ea typeface="+mn-ea"/>
                <a:cs typeface="Arial"/>
              </a:rPr>
              <a:t>1</a:t>
            </a:r>
          </a:p>
          <a:p>
            <a:pPr marL="285750" marR="0" lvl="0" indent="-285750" algn="l" defTabSz="609585" rtl="0" eaLnBrk="1" fontAlgn="auto" latinLnBrk="0" hangingPunct="1">
              <a:lnSpc>
                <a:spcPct val="100000"/>
              </a:lnSpc>
              <a:spcBef>
                <a:spcPts val="0"/>
              </a:spcBef>
              <a:spcAft>
                <a:spcPts val="1200"/>
              </a:spcAft>
              <a:buClr>
                <a:schemeClr val="accent3"/>
              </a:buClr>
              <a:buSzTx/>
              <a:buFont typeface="Wingdings" pitchFamily="2" charset="2"/>
              <a:buChar char="§"/>
              <a:tabLst/>
              <a:defRPr/>
            </a:pPr>
            <a:r>
              <a:rPr lang="es-ES" sz="1400">
                <a:solidFill>
                  <a:prstClr val="black">
                    <a:lumMod val="75000"/>
                    <a:lumOff val="25000"/>
                  </a:prstClr>
                </a:solidFill>
                <a:latin typeface="Arial" panose="020B0604020202020204" pitchFamily="34" charset="0"/>
              </a:rPr>
              <a:t>29/106 diagnósticos de cáncer se realizaron durante el tratamiento biológico o no en remisión.</a:t>
            </a:r>
            <a:r>
              <a:rPr lang="es-ES" sz="1400" baseline="30000">
                <a:solidFill>
                  <a:prstClr val="black">
                    <a:lumMod val="75000"/>
                    <a:lumOff val="25000"/>
                  </a:prstClr>
                </a:solidFill>
                <a:latin typeface="Arial" panose="020B0604020202020204" pitchFamily="34" charset="0"/>
              </a:rPr>
              <a:t>1</a:t>
            </a:r>
          </a:p>
          <a:p>
            <a:pPr marL="285750" marR="0" lvl="0" indent="-285750" algn="l" defTabSz="609585" rtl="0" eaLnBrk="1" fontAlgn="auto" latinLnBrk="0" hangingPunct="1">
              <a:lnSpc>
                <a:spcPct val="100000"/>
              </a:lnSpc>
              <a:spcBef>
                <a:spcPts val="0"/>
              </a:spcBef>
              <a:spcAft>
                <a:spcPts val="1200"/>
              </a:spcAft>
              <a:buClr>
                <a:schemeClr val="accent3"/>
              </a:buClr>
              <a:buSzTx/>
              <a:buFont typeface="Wingdings" pitchFamily="2" charset="2"/>
              <a:buChar char="§"/>
              <a:tabLst/>
              <a:defRPr/>
            </a:pPr>
            <a:r>
              <a:rPr lang="es-ES" sz="1400">
                <a:solidFill>
                  <a:prstClr val="black">
                    <a:lumMod val="75000"/>
                    <a:lumOff val="25000"/>
                  </a:prstClr>
                </a:solidFill>
                <a:latin typeface="Arial" panose="020B0604020202020204" pitchFamily="34" charset="0"/>
              </a:rPr>
              <a:t>No se reportaron recurrencias o segundas neoplasias asociadas al tratamiento biológico.</a:t>
            </a:r>
            <a:r>
              <a:rPr lang="es-ES" sz="1400" baseline="30000">
                <a:solidFill>
                  <a:prstClr val="black">
                    <a:lumMod val="75000"/>
                    <a:lumOff val="25000"/>
                  </a:prstClr>
                </a:solidFill>
                <a:latin typeface="Arial" panose="020B0604020202020204" pitchFamily="34" charset="0"/>
              </a:rPr>
              <a:t>1</a:t>
            </a:r>
            <a:endParaRPr lang="es-ES" sz="1400">
              <a:solidFill>
                <a:prstClr val="black">
                  <a:lumMod val="75000"/>
                  <a:lumOff val="25000"/>
                </a:prstClr>
              </a:solidFill>
              <a:latin typeface="Arial" panose="020B0604020202020204" pitchFamily="34" charset="0"/>
            </a:endParaRPr>
          </a:p>
          <a:p>
            <a:pPr marL="285750" marR="0" lvl="0" indent="-285750" algn="l" defTabSz="609585" rtl="0" eaLnBrk="1" fontAlgn="auto" latinLnBrk="0" hangingPunct="1">
              <a:lnSpc>
                <a:spcPct val="100000"/>
              </a:lnSpc>
              <a:spcBef>
                <a:spcPts val="0"/>
              </a:spcBef>
              <a:spcAft>
                <a:spcPts val="1200"/>
              </a:spcAft>
              <a:buClr>
                <a:schemeClr val="accent3"/>
              </a:buClr>
              <a:buSzTx/>
              <a:buFont typeface="Wingdings" pitchFamily="2" charset="2"/>
              <a:buChar char="§"/>
              <a:tabLst/>
              <a:defRPr/>
            </a:pPr>
            <a:r>
              <a:rPr lang="es-ES" sz="1400">
                <a:solidFill>
                  <a:prstClr val="black">
                    <a:lumMod val="75000"/>
                    <a:lumOff val="25000"/>
                  </a:prstClr>
                </a:solidFill>
                <a:latin typeface="Arial" panose="020B0604020202020204" pitchFamily="34" charset="0"/>
              </a:rPr>
              <a:t>No se reportó ningún efecto adverso grave relacionado con el tratamiento biológico.</a:t>
            </a:r>
            <a:r>
              <a:rPr lang="es-ES" sz="1400" baseline="30000">
                <a:solidFill>
                  <a:prstClr val="black">
                    <a:lumMod val="75000"/>
                    <a:lumOff val="25000"/>
                  </a:prstClr>
                </a:solidFill>
                <a:latin typeface="Arial" panose="020B0604020202020204" pitchFamily="34" charset="0"/>
              </a:rPr>
              <a:t>1</a:t>
            </a:r>
            <a:endParaRPr lang="es-ES" sz="1400">
              <a:solidFill>
                <a:prstClr val="black">
                  <a:lumMod val="75000"/>
                  <a:lumOff val="25000"/>
                </a:prstClr>
              </a:solidFill>
              <a:latin typeface="Arial" panose="020B0604020202020204" pitchFamily="34" charset="0"/>
            </a:endParaRPr>
          </a:p>
          <a:p>
            <a:pPr marL="285750" marR="0" lvl="0" indent="-285750" algn="l" defTabSz="609585" rtl="0" eaLnBrk="1" fontAlgn="auto" latinLnBrk="0" hangingPunct="1">
              <a:lnSpc>
                <a:spcPct val="100000"/>
              </a:lnSpc>
              <a:spcBef>
                <a:spcPts val="0"/>
              </a:spcBef>
              <a:spcAft>
                <a:spcPts val="1200"/>
              </a:spcAft>
              <a:buClr>
                <a:schemeClr val="accent3"/>
              </a:buClr>
              <a:buSzTx/>
              <a:buFont typeface="Wingdings" pitchFamily="2" charset="2"/>
              <a:buChar char="§"/>
              <a:tabLst/>
              <a:defRPr/>
            </a:pPr>
            <a:r>
              <a:rPr lang="es-ES" sz="1400">
                <a:solidFill>
                  <a:prstClr val="black">
                    <a:lumMod val="75000"/>
                    <a:lumOff val="25000"/>
                  </a:prstClr>
                </a:solidFill>
                <a:latin typeface="Arial" panose="020B0604020202020204" pitchFamily="34" charset="0"/>
              </a:rPr>
              <a:t>Ventajas adicionales de los antagonistas de la IL-23:</a:t>
            </a:r>
            <a:r>
              <a:rPr lang="es-ES" sz="1400" baseline="30000">
                <a:solidFill>
                  <a:prstClr val="black">
                    <a:lumMod val="75000"/>
                    <a:lumOff val="25000"/>
                  </a:prstClr>
                </a:solidFill>
                <a:latin typeface="Arial" panose="020B0604020202020204" pitchFamily="34" charset="0"/>
              </a:rPr>
              <a:t>1</a:t>
            </a:r>
            <a:endParaRPr lang="es-ES" sz="1400">
              <a:solidFill>
                <a:prstClr val="black">
                  <a:lumMod val="75000"/>
                  <a:lumOff val="25000"/>
                </a:prstClr>
              </a:solidFill>
              <a:latin typeface="Arial" panose="020B0604020202020204" pitchFamily="34" charset="0"/>
            </a:endParaRPr>
          </a:p>
          <a:p>
            <a:pPr marL="501750" lvl="1" indent="-285750">
              <a:spcBef>
                <a:spcPts val="0"/>
              </a:spcBef>
              <a:spcAft>
                <a:spcPts val="1200"/>
              </a:spcAft>
              <a:buClr>
                <a:schemeClr val="accent3"/>
              </a:buClr>
              <a:buFont typeface="Courier New" panose="02070309020205020404" pitchFamily="49" charset="0"/>
              <a:buChar char="o"/>
              <a:defRPr/>
            </a:pPr>
            <a:r>
              <a:rPr lang="es-ES" sz="1400">
                <a:solidFill>
                  <a:prstClr val="black">
                    <a:lumMod val="75000"/>
                    <a:lumOff val="25000"/>
                  </a:prstClr>
                </a:solidFill>
                <a:latin typeface="Arial" panose="020B0604020202020204" pitchFamily="34" charset="0"/>
              </a:rPr>
              <a:t>Frecuencia de administración y mantenimiento de la respuesta tras una eventual interrupción si fuera necesario.</a:t>
            </a:r>
            <a:r>
              <a:rPr lang="es-ES" sz="1400" baseline="30000">
                <a:solidFill>
                  <a:prstClr val="black">
                    <a:lumMod val="75000"/>
                    <a:lumOff val="25000"/>
                  </a:prstClr>
                </a:solidFill>
                <a:latin typeface="Arial" panose="020B0604020202020204" pitchFamily="34" charset="0"/>
              </a:rPr>
              <a:t>1</a:t>
            </a:r>
            <a:endParaRPr lang="es-ES" sz="1400">
              <a:solidFill>
                <a:prstClr val="black">
                  <a:lumMod val="75000"/>
                  <a:lumOff val="25000"/>
                </a:prstClr>
              </a:solidFill>
              <a:latin typeface="Arial" panose="020B0604020202020204" pitchFamily="34" charset="0"/>
            </a:endParaRPr>
          </a:p>
        </p:txBody>
      </p:sp>
      <p:sp>
        <p:nvSpPr>
          <p:cNvPr id="3" name="Marcador de texto 1">
            <a:extLst>
              <a:ext uri="{FF2B5EF4-FFF2-40B4-BE49-F238E27FC236}">
                <a16:creationId xmlns:a16="http://schemas.microsoft.com/office/drawing/2014/main" id="{554810C2-F584-ADE8-4D22-FFAEC939D2F5}"/>
              </a:ext>
            </a:extLst>
          </p:cNvPr>
          <p:cNvSpPr txBox="1">
            <a:spLocks/>
          </p:cNvSpPr>
          <p:nvPr/>
        </p:nvSpPr>
        <p:spPr>
          <a:xfrm>
            <a:off x="6979176" y="2328168"/>
            <a:ext cx="4480988" cy="1111413"/>
          </a:xfrm>
          <a:prstGeom prst="rect">
            <a:avLst/>
          </a:prstGeom>
          <a:solidFill>
            <a:schemeClr val="accent3"/>
          </a:solidFill>
        </p:spPr>
        <p:txBody>
          <a:bodyPr wrap="square" lIns="180000" tIns="180000" rIns="180000" bIns="180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800" b="1" u="none" strike="noStrike" kern="1200" cap="none" spc="0" normalizeH="0" baseline="0" noProof="0">
                <a:ln>
                  <a:noFill/>
                </a:ln>
                <a:solidFill>
                  <a:srgbClr val="6B2F65"/>
                </a:solidFill>
                <a:effectLst/>
                <a:uLnTx/>
                <a:uFillTx/>
                <a:latin typeface="Arial" panose="020B0604020202020204" pitchFamily="34" charset="0"/>
                <a:ea typeface="+mn-ea"/>
                <a:cs typeface="+mn-cs"/>
              </a:rPr>
              <a:t>El tratamiento biológico de la psoriasis es eficaz y seguro en pacientes con cáncer.</a:t>
            </a:r>
            <a:r>
              <a:rPr kumimoji="0" lang="es-ES" sz="1800" b="1" u="none" strike="noStrike" kern="1200" cap="none" spc="0" normalizeH="0" baseline="30000" noProof="0">
                <a:ln>
                  <a:noFill/>
                </a:ln>
                <a:solidFill>
                  <a:srgbClr val="6B2F65"/>
                </a:solidFill>
                <a:effectLst/>
                <a:uLnTx/>
                <a:uFillTx/>
                <a:latin typeface="Arial" panose="020B0604020202020204" pitchFamily="34" charset="0"/>
                <a:ea typeface="+mn-ea"/>
                <a:cs typeface="+mn-cs"/>
              </a:rPr>
              <a:t>1</a:t>
            </a:r>
          </a:p>
        </p:txBody>
      </p:sp>
      <p:sp>
        <p:nvSpPr>
          <p:cNvPr id="4" name="Marcador de texto 1">
            <a:extLst>
              <a:ext uri="{FF2B5EF4-FFF2-40B4-BE49-F238E27FC236}">
                <a16:creationId xmlns:a16="http://schemas.microsoft.com/office/drawing/2014/main" id="{5456AE3B-0F36-7804-C9D9-94FF9F79DA78}"/>
              </a:ext>
            </a:extLst>
          </p:cNvPr>
          <p:cNvSpPr txBox="1">
            <a:spLocks/>
          </p:cNvSpPr>
          <p:nvPr/>
        </p:nvSpPr>
        <p:spPr>
          <a:xfrm>
            <a:off x="6979176" y="4351921"/>
            <a:ext cx="4480988" cy="1111413"/>
          </a:xfrm>
          <a:prstGeom prst="rect">
            <a:avLst/>
          </a:prstGeom>
          <a:solidFill>
            <a:schemeClr val="accent3"/>
          </a:solidFill>
        </p:spPr>
        <p:txBody>
          <a:bodyPr wrap="square" lIns="180000" tIns="180000" rIns="180000" bIns="180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800" b="1" u="none" strike="noStrike" kern="1200" cap="none" spc="0" normalizeH="0" baseline="0" noProof="0">
                <a:ln>
                  <a:noFill/>
                </a:ln>
                <a:solidFill>
                  <a:srgbClr val="6B2F65"/>
                </a:solidFill>
                <a:effectLst/>
                <a:uLnTx/>
                <a:uFillTx/>
                <a:latin typeface="Arial" panose="020B0604020202020204" pitchFamily="34" charset="0"/>
                <a:ea typeface="+mn-ea"/>
                <a:cs typeface="+mn-cs"/>
              </a:rPr>
              <a:t>Teniendo en cuenta la eficacia y la seguridad, se prefieren los antagonistas de la IL-23 y la IL-17.</a:t>
            </a:r>
            <a:r>
              <a:rPr kumimoji="0" lang="es-ES" sz="1800" b="1" u="none" strike="noStrike" kern="1200" cap="none" spc="0" normalizeH="0" baseline="30000" noProof="0">
                <a:ln>
                  <a:noFill/>
                </a:ln>
                <a:solidFill>
                  <a:srgbClr val="6B2F65"/>
                </a:solidFill>
                <a:effectLst/>
                <a:uLnTx/>
                <a:uFillTx/>
                <a:latin typeface="Arial" panose="020B0604020202020204" pitchFamily="34" charset="0"/>
                <a:ea typeface="+mn-ea"/>
                <a:cs typeface="+mn-cs"/>
              </a:rPr>
              <a:t>1</a:t>
            </a:r>
          </a:p>
        </p:txBody>
      </p:sp>
      <p:grpSp>
        <p:nvGrpSpPr>
          <p:cNvPr id="21" name="Grupo 20">
            <a:extLst>
              <a:ext uri="{FF2B5EF4-FFF2-40B4-BE49-F238E27FC236}">
                <a16:creationId xmlns:a16="http://schemas.microsoft.com/office/drawing/2014/main" id="{7BF4E9F6-4CE5-58CE-4742-038DF0B92117}"/>
              </a:ext>
            </a:extLst>
          </p:cNvPr>
          <p:cNvGrpSpPr/>
          <p:nvPr/>
        </p:nvGrpSpPr>
        <p:grpSpPr>
          <a:xfrm>
            <a:off x="703478" y="1781319"/>
            <a:ext cx="802130" cy="802130"/>
            <a:chOff x="703477" y="1729064"/>
            <a:chExt cx="884069" cy="884069"/>
          </a:xfrm>
        </p:grpSpPr>
        <p:sp>
          <p:nvSpPr>
            <p:cNvPr id="14" name="Rectángulo: una sola esquina redondeada 11">
              <a:extLst>
                <a:ext uri="{FF2B5EF4-FFF2-40B4-BE49-F238E27FC236}">
                  <a16:creationId xmlns:a16="http://schemas.microsoft.com/office/drawing/2014/main" id="{F909E3CC-F86D-C2FA-1D84-E98354668D2D}"/>
                </a:ext>
              </a:extLst>
            </p:cNvPr>
            <p:cNvSpPr/>
            <p:nvPr/>
          </p:nvSpPr>
          <p:spPr>
            <a:xfrm flipV="1">
              <a:off x="703477" y="1729064"/>
              <a:ext cx="884069" cy="884069"/>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ráfico 61">
              <a:extLst>
                <a:ext uri="{FF2B5EF4-FFF2-40B4-BE49-F238E27FC236}">
                  <a16:creationId xmlns:a16="http://schemas.microsoft.com/office/drawing/2014/main" id="{EFA2A45F-10C5-3DA3-24F9-D690E678A837}"/>
                </a:ext>
              </a:extLst>
            </p:cNvPr>
            <p:cNvGrpSpPr/>
            <p:nvPr/>
          </p:nvGrpSpPr>
          <p:grpSpPr>
            <a:xfrm>
              <a:off x="873328" y="1840600"/>
              <a:ext cx="544366" cy="660996"/>
              <a:chOff x="4119562" y="1214437"/>
              <a:chExt cx="3952875" cy="4429125"/>
            </a:xfrm>
            <a:solidFill>
              <a:schemeClr val="accent2"/>
            </a:solidFill>
          </p:grpSpPr>
          <p:grpSp>
            <p:nvGrpSpPr>
              <p:cNvPr id="16" name="Gráfico 61">
                <a:extLst>
                  <a:ext uri="{FF2B5EF4-FFF2-40B4-BE49-F238E27FC236}">
                    <a16:creationId xmlns:a16="http://schemas.microsoft.com/office/drawing/2014/main" id="{738A5AA5-275C-D31B-3876-CB230CD4F078}"/>
                  </a:ext>
                </a:extLst>
              </p:cNvPr>
              <p:cNvGrpSpPr/>
              <p:nvPr/>
            </p:nvGrpSpPr>
            <p:grpSpPr>
              <a:xfrm>
                <a:off x="4119562" y="1214437"/>
                <a:ext cx="3952875" cy="4429125"/>
                <a:chOff x="4119562" y="1214437"/>
                <a:chExt cx="3952875" cy="4429125"/>
              </a:xfrm>
              <a:grpFill/>
            </p:grpSpPr>
            <p:sp>
              <p:nvSpPr>
                <p:cNvPr id="17" name="Forma libre: forma 22">
                  <a:extLst>
                    <a:ext uri="{FF2B5EF4-FFF2-40B4-BE49-F238E27FC236}">
                      <a16:creationId xmlns:a16="http://schemas.microsoft.com/office/drawing/2014/main" id="{8FFF00ED-A550-948F-2D74-F85AD3D3F392}"/>
                    </a:ext>
                  </a:extLst>
                </p:cNvPr>
                <p:cNvSpPr/>
                <p:nvPr/>
              </p:nvSpPr>
              <p:spPr>
                <a:xfrm>
                  <a:off x="5167308" y="1214437"/>
                  <a:ext cx="2143125" cy="784997"/>
                </a:xfrm>
                <a:custGeom>
                  <a:avLst/>
                  <a:gdLst>
                    <a:gd name="connsiteX0" fmla="*/ 71438 w 2143125"/>
                    <a:gd name="connsiteY0" fmla="*/ 333375 h 857250"/>
                    <a:gd name="connsiteX1" fmla="*/ 2000250 w 2143125"/>
                    <a:gd name="connsiteY1" fmla="*/ 333375 h 857250"/>
                    <a:gd name="connsiteX2" fmla="*/ 2000250 w 2143125"/>
                    <a:gd name="connsiteY2" fmla="*/ 785813 h 857250"/>
                    <a:gd name="connsiteX3" fmla="*/ 2071688 w 2143125"/>
                    <a:gd name="connsiteY3" fmla="*/ 857250 h 857250"/>
                    <a:gd name="connsiteX4" fmla="*/ 2143125 w 2143125"/>
                    <a:gd name="connsiteY4" fmla="*/ 785813 h 857250"/>
                    <a:gd name="connsiteX5" fmla="*/ 2143125 w 2143125"/>
                    <a:gd name="connsiteY5" fmla="*/ 262033 h 857250"/>
                    <a:gd name="connsiteX6" fmla="*/ 2143125 w 2143125"/>
                    <a:gd name="connsiteY6" fmla="*/ 261938 h 857250"/>
                    <a:gd name="connsiteX7" fmla="*/ 2143125 w 2143125"/>
                    <a:gd name="connsiteY7" fmla="*/ 261842 h 857250"/>
                    <a:gd name="connsiteX8" fmla="*/ 2143125 w 2143125"/>
                    <a:gd name="connsiteY8" fmla="*/ 71438 h 857250"/>
                    <a:gd name="connsiteX9" fmla="*/ 2071688 w 2143125"/>
                    <a:gd name="connsiteY9" fmla="*/ 0 h 857250"/>
                    <a:gd name="connsiteX10" fmla="*/ 2000250 w 2143125"/>
                    <a:gd name="connsiteY10" fmla="*/ 71438 h 857250"/>
                    <a:gd name="connsiteX11" fmla="*/ 2000250 w 2143125"/>
                    <a:gd name="connsiteY11" fmla="*/ 190500 h 857250"/>
                    <a:gd name="connsiteX12" fmla="*/ 71438 w 2143125"/>
                    <a:gd name="connsiteY12" fmla="*/ 190500 h 857250"/>
                    <a:gd name="connsiteX13" fmla="*/ 0 w 2143125"/>
                    <a:gd name="connsiteY13" fmla="*/ 261938 h 857250"/>
                    <a:gd name="connsiteX14" fmla="*/ 71438 w 2143125"/>
                    <a:gd name="connsiteY14" fmla="*/ 333375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43125" h="857250">
                      <a:moveTo>
                        <a:pt x="71438" y="333375"/>
                      </a:moveTo>
                      <a:lnTo>
                        <a:pt x="2000250" y="333375"/>
                      </a:lnTo>
                      <a:lnTo>
                        <a:pt x="2000250" y="785813"/>
                      </a:lnTo>
                      <a:cubicBezTo>
                        <a:pt x="2000250" y="825275"/>
                        <a:pt x="2032235" y="857250"/>
                        <a:pt x="2071688" y="857250"/>
                      </a:cubicBezTo>
                      <a:cubicBezTo>
                        <a:pt x="2111140" y="857250"/>
                        <a:pt x="2143125" y="825275"/>
                        <a:pt x="2143125" y="785813"/>
                      </a:cubicBezTo>
                      <a:lnTo>
                        <a:pt x="2143125" y="262033"/>
                      </a:lnTo>
                      <a:lnTo>
                        <a:pt x="2143125" y="261938"/>
                      </a:lnTo>
                      <a:lnTo>
                        <a:pt x="2143125" y="261842"/>
                      </a:lnTo>
                      <a:lnTo>
                        <a:pt x="2143125" y="71438"/>
                      </a:lnTo>
                      <a:cubicBezTo>
                        <a:pt x="2143125" y="31975"/>
                        <a:pt x="2111140" y="0"/>
                        <a:pt x="2071688" y="0"/>
                      </a:cubicBezTo>
                      <a:cubicBezTo>
                        <a:pt x="2032235" y="0"/>
                        <a:pt x="2000250" y="31975"/>
                        <a:pt x="2000250" y="71438"/>
                      </a:cubicBezTo>
                      <a:lnTo>
                        <a:pt x="2000250" y="190500"/>
                      </a:lnTo>
                      <a:lnTo>
                        <a:pt x="71438" y="190500"/>
                      </a:lnTo>
                      <a:cubicBezTo>
                        <a:pt x="31985" y="190500"/>
                        <a:pt x="0" y="222475"/>
                        <a:pt x="0" y="261938"/>
                      </a:cubicBezTo>
                      <a:cubicBezTo>
                        <a:pt x="0" y="301400"/>
                        <a:pt x="31985" y="333375"/>
                        <a:pt x="71438" y="3333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srgbClr val="002855"/>
                    </a:solidFill>
                    <a:effectLst/>
                    <a:uLnTx/>
                    <a:uFillTx/>
                    <a:latin typeface="Arial"/>
                    <a:ea typeface="+mn-ea"/>
                    <a:cs typeface="+mn-cs"/>
                  </a:endParaRPr>
                </a:p>
              </p:txBody>
            </p:sp>
            <p:sp>
              <p:nvSpPr>
                <p:cNvPr id="18" name="Forma libre: forma 23">
                  <a:extLst>
                    <a:ext uri="{FF2B5EF4-FFF2-40B4-BE49-F238E27FC236}">
                      <a16:creationId xmlns:a16="http://schemas.microsoft.com/office/drawing/2014/main" id="{CD4130E0-46AE-40FA-7A83-4F71FB24FCE6}"/>
                    </a:ext>
                  </a:extLst>
                </p:cNvPr>
                <p:cNvSpPr/>
                <p:nvPr/>
              </p:nvSpPr>
              <p:spPr>
                <a:xfrm>
                  <a:off x="4119562" y="1214437"/>
                  <a:ext cx="3952875" cy="3857623"/>
                </a:xfrm>
                <a:custGeom>
                  <a:avLst/>
                  <a:gdLst>
                    <a:gd name="connsiteX0" fmla="*/ 3881438 w 3952875"/>
                    <a:gd name="connsiteY0" fmla="*/ 190500 h 3857625"/>
                    <a:gd name="connsiteX1" fmla="*/ 3405188 w 3952875"/>
                    <a:gd name="connsiteY1" fmla="*/ 190500 h 3857625"/>
                    <a:gd name="connsiteX2" fmla="*/ 3333750 w 3952875"/>
                    <a:gd name="connsiteY2" fmla="*/ 261938 h 3857625"/>
                    <a:gd name="connsiteX3" fmla="*/ 3405188 w 3952875"/>
                    <a:gd name="connsiteY3" fmla="*/ 333375 h 3857625"/>
                    <a:gd name="connsiteX4" fmla="*/ 3810000 w 3952875"/>
                    <a:gd name="connsiteY4" fmla="*/ 333375 h 3857625"/>
                    <a:gd name="connsiteX5" fmla="*/ 3810000 w 3952875"/>
                    <a:gd name="connsiteY5" fmla="*/ 1238250 h 3857625"/>
                    <a:gd name="connsiteX6" fmla="*/ 142875 w 3952875"/>
                    <a:gd name="connsiteY6" fmla="*/ 1238250 h 3857625"/>
                    <a:gd name="connsiteX7" fmla="*/ 142875 w 3952875"/>
                    <a:gd name="connsiteY7" fmla="*/ 333375 h 3857625"/>
                    <a:gd name="connsiteX8" fmla="*/ 762000 w 3952875"/>
                    <a:gd name="connsiteY8" fmla="*/ 333375 h 3857625"/>
                    <a:gd name="connsiteX9" fmla="*/ 762000 w 3952875"/>
                    <a:gd name="connsiteY9" fmla="*/ 785813 h 3857625"/>
                    <a:gd name="connsiteX10" fmla="*/ 833438 w 3952875"/>
                    <a:gd name="connsiteY10" fmla="*/ 857250 h 3857625"/>
                    <a:gd name="connsiteX11" fmla="*/ 904875 w 3952875"/>
                    <a:gd name="connsiteY11" fmla="*/ 785813 h 3857625"/>
                    <a:gd name="connsiteX12" fmla="*/ 904875 w 3952875"/>
                    <a:gd name="connsiteY12" fmla="*/ 71438 h 3857625"/>
                    <a:gd name="connsiteX13" fmla="*/ 833438 w 3952875"/>
                    <a:gd name="connsiteY13" fmla="*/ 0 h 3857625"/>
                    <a:gd name="connsiteX14" fmla="*/ 762000 w 3952875"/>
                    <a:gd name="connsiteY14" fmla="*/ 71438 h 3857625"/>
                    <a:gd name="connsiteX15" fmla="*/ 762000 w 3952875"/>
                    <a:gd name="connsiteY15" fmla="*/ 190500 h 3857625"/>
                    <a:gd name="connsiteX16" fmla="*/ 71438 w 3952875"/>
                    <a:gd name="connsiteY16" fmla="*/ 190500 h 3857625"/>
                    <a:gd name="connsiteX17" fmla="*/ 0 w 3952875"/>
                    <a:gd name="connsiteY17" fmla="*/ 261938 h 3857625"/>
                    <a:gd name="connsiteX18" fmla="*/ 0 w 3952875"/>
                    <a:gd name="connsiteY18" fmla="*/ 3786188 h 3857625"/>
                    <a:gd name="connsiteX19" fmla="*/ 71438 w 3952875"/>
                    <a:gd name="connsiteY19" fmla="*/ 3857625 h 3857625"/>
                    <a:gd name="connsiteX20" fmla="*/ 3214688 w 3952875"/>
                    <a:gd name="connsiteY20" fmla="*/ 3857625 h 3857625"/>
                    <a:gd name="connsiteX21" fmla="*/ 3221822 w 3952875"/>
                    <a:gd name="connsiteY21" fmla="*/ 3857263 h 3857625"/>
                    <a:gd name="connsiteX22" fmla="*/ 3227051 w 3952875"/>
                    <a:gd name="connsiteY22" fmla="*/ 3856482 h 3857625"/>
                    <a:gd name="connsiteX23" fmla="*/ 3228747 w 3952875"/>
                    <a:gd name="connsiteY23" fmla="*/ 3856235 h 3857625"/>
                    <a:gd name="connsiteX24" fmla="*/ 3234747 w 3952875"/>
                    <a:gd name="connsiteY24" fmla="*/ 3854730 h 3857625"/>
                    <a:gd name="connsiteX25" fmla="*/ 3235509 w 3952875"/>
                    <a:gd name="connsiteY25" fmla="*/ 3854529 h 3857625"/>
                    <a:gd name="connsiteX26" fmla="*/ 3241310 w 3952875"/>
                    <a:gd name="connsiteY26" fmla="*/ 3852453 h 3857625"/>
                    <a:gd name="connsiteX27" fmla="*/ 3242082 w 3952875"/>
                    <a:gd name="connsiteY27" fmla="*/ 3852177 h 3857625"/>
                    <a:gd name="connsiteX28" fmla="*/ 3247339 w 3952875"/>
                    <a:gd name="connsiteY28" fmla="*/ 3849691 h 3857625"/>
                    <a:gd name="connsiteX29" fmla="*/ 3248406 w 3952875"/>
                    <a:gd name="connsiteY29" fmla="*/ 3849167 h 3857625"/>
                    <a:gd name="connsiteX30" fmla="*/ 3252978 w 3952875"/>
                    <a:gd name="connsiteY30" fmla="*/ 3846433 h 3857625"/>
                    <a:gd name="connsiteX31" fmla="*/ 3254416 w 3952875"/>
                    <a:gd name="connsiteY31" fmla="*/ 3845557 h 3857625"/>
                    <a:gd name="connsiteX32" fmla="*/ 3258445 w 3952875"/>
                    <a:gd name="connsiteY32" fmla="*/ 3842576 h 3857625"/>
                    <a:gd name="connsiteX33" fmla="*/ 3260036 w 3952875"/>
                    <a:gd name="connsiteY33" fmla="*/ 3841385 h 3857625"/>
                    <a:gd name="connsiteX34" fmla="*/ 3264665 w 3952875"/>
                    <a:gd name="connsiteY34" fmla="*/ 3837203 h 3857625"/>
                    <a:gd name="connsiteX35" fmla="*/ 3265208 w 3952875"/>
                    <a:gd name="connsiteY35" fmla="*/ 3836708 h 3857625"/>
                    <a:gd name="connsiteX36" fmla="*/ 3931958 w 3952875"/>
                    <a:gd name="connsiteY36" fmla="*/ 3169958 h 3857625"/>
                    <a:gd name="connsiteX37" fmla="*/ 3932358 w 3952875"/>
                    <a:gd name="connsiteY37" fmla="*/ 3169520 h 3857625"/>
                    <a:gd name="connsiteX38" fmla="*/ 3936654 w 3952875"/>
                    <a:gd name="connsiteY38" fmla="*/ 3164777 h 3857625"/>
                    <a:gd name="connsiteX39" fmla="*/ 3937692 w 3952875"/>
                    <a:gd name="connsiteY39" fmla="*/ 3163395 h 3857625"/>
                    <a:gd name="connsiteX40" fmla="*/ 3940835 w 3952875"/>
                    <a:gd name="connsiteY40" fmla="*/ 3159147 h 3857625"/>
                    <a:gd name="connsiteX41" fmla="*/ 3941569 w 3952875"/>
                    <a:gd name="connsiteY41" fmla="*/ 3157938 h 3857625"/>
                    <a:gd name="connsiteX42" fmla="*/ 3944436 w 3952875"/>
                    <a:gd name="connsiteY42" fmla="*/ 3153137 h 3857625"/>
                    <a:gd name="connsiteX43" fmla="*/ 3944865 w 3952875"/>
                    <a:gd name="connsiteY43" fmla="*/ 3152242 h 3857625"/>
                    <a:gd name="connsiteX44" fmla="*/ 3947427 w 3952875"/>
                    <a:gd name="connsiteY44" fmla="*/ 3146822 h 3857625"/>
                    <a:gd name="connsiteX45" fmla="*/ 3947655 w 3952875"/>
                    <a:gd name="connsiteY45" fmla="*/ 3146193 h 3857625"/>
                    <a:gd name="connsiteX46" fmla="*/ 3949779 w 3952875"/>
                    <a:gd name="connsiteY46" fmla="*/ 3140259 h 3857625"/>
                    <a:gd name="connsiteX47" fmla="*/ 3949970 w 3952875"/>
                    <a:gd name="connsiteY47" fmla="*/ 3139526 h 3857625"/>
                    <a:gd name="connsiteX48" fmla="*/ 3951485 w 3952875"/>
                    <a:gd name="connsiteY48" fmla="*/ 3133506 h 3857625"/>
                    <a:gd name="connsiteX49" fmla="*/ 3951751 w 3952875"/>
                    <a:gd name="connsiteY49" fmla="*/ 3131763 h 3857625"/>
                    <a:gd name="connsiteX50" fmla="*/ 3952523 w 3952875"/>
                    <a:gd name="connsiteY50" fmla="*/ 3126572 h 3857625"/>
                    <a:gd name="connsiteX51" fmla="*/ 3952885 w 3952875"/>
                    <a:gd name="connsiteY51" fmla="*/ 3119438 h 3857625"/>
                    <a:gd name="connsiteX52" fmla="*/ 3952885 w 3952875"/>
                    <a:gd name="connsiteY52" fmla="*/ 261938 h 3857625"/>
                    <a:gd name="connsiteX53" fmla="*/ 3881438 w 3952875"/>
                    <a:gd name="connsiteY53" fmla="*/ 190500 h 3857625"/>
                    <a:gd name="connsiteX54" fmla="*/ 142875 w 3952875"/>
                    <a:gd name="connsiteY54" fmla="*/ 1381125 h 3857625"/>
                    <a:gd name="connsiteX55" fmla="*/ 3810000 w 3952875"/>
                    <a:gd name="connsiteY55" fmla="*/ 1381125 h 3857625"/>
                    <a:gd name="connsiteX56" fmla="*/ 3810000 w 3952875"/>
                    <a:gd name="connsiteY56" fmla="*/ 3048000 h 3857625"/>
                    <a:gd name="connsiteX57" fmla="*/ 3214688 w 3952875"/>
                    <a:gd name="connsiteY57" fmla="*/ 3048000 h 3857625"/>
                    <a:gd name="connsiteX58" fmla="*/ 3143250 w 3952875"/>
                    <a:gd name="connsiteY58" fmla="*/ 3119438 h 3857625"/>
                    <a:gd name="connsiteX59" fmla="*/ 3143250 w 3952875"/>
                    <a:gd name="connsiteY59" fmla="*/ 3714750 h 3857625"/>
                    <a:gd name="connsiteX60" fmla="*/ 142875 w 3952875"/>
                    <a:gd name="connsiteY60" fmla="*/ 3714750 h 3857625"/>
                    <a:gd name="connsiteX61" fmla="*/ 142875 w 3952875"/>
                    <a:gd name="connsiteY61" fmla="*/ 1381125 h 3857625"/>
                    <a:gd name="connsiteX62" fmla="*/ 3708978 w 3952875"/>
                    <a:gd name="connsiteY62" fmla="*/ 3190875 h 3857625"/>
                    <a:gd name="connsiteX63" fmla="*/ 3286125 w 3952875"/>
                    <a:gd name="connsiteY63" fmla="*/ 3613728 h 3857625"/>
                    <a:gd name="connsiteX64" fmla="*/ 3286125 w 3952875"/>
                    <a:gd name="connsiteY64" fmla="*/ 3190875 h 3857625"/>
                    <a:gd name="connsiteX65" fmla="*/ 3708978 w 3952875"/>
                    <a:gd name="connsiteY65" fmla="*/ 3190875 h 385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952875" h="3857625">
                      <a:moveTo>
                        <a:pt x="3881438" y="190500"/>
                      </a:moveTo>
                      <a:lnTo>
                        <a:pt x="3405188" y="190500"/>
                      </a:lnTo>
                      <a:cubicBezTo>
                        <a:pt x="3365735" y="190500"/>
                        <a:pt x="3333750" y="222475"/>
                        <a:pt x="3333750" y="261938"/>
                      </a:cubicBezTo>
                      <a:cubicBezTo>
                        <a:pt x="3333750" y="301400"/>
                        <a:pt x="3365735" y="333375"/>
                        <a:pt x="3405188" y="333375"/>
                      </a:cubicBezTo>
                      <a:lnTo>
                        <a:pt x="3810000" y="333375"/>
                      </a:lnTo>
                      <a:lnTo>
                        <a:pt x="3810000" y="1238250"/>
                      </a:lnTo>
                      <a:lnTo>
                        <a:pt x="142875" y="1238250"/>
                      </a:lnTo>
                      <a:lnTo>
                        <a:pt x="142875" y="333375"/>
                      </a:lnTo>
                      <a:lnTo>
                        <a:pt x="762000" y="333375"/>
                      </a:lnTo>
                      <a:lnTo>
                        <a:pt x="762000" y="785813"/>
                      </a:lnTo>
                      <a:cubicBezTo>
                        <a:pt x="762000" y="825275"/>
                        <a:pt x="793985" y="857250"/>
                        <a:pt x="833438" y="857250"/>
                      </a:cubicBezTo>
                      <a:cubicBezTo>
                        <a:pt x="872890" y="857250"/>
                        <a:pt x="904875" y="825275"/>
                        <a:pt x="904875" y="785813"/>
                      </a:cubicBezTo>
                      <a:lnTo>
                        <a:pt x="904875" y="71438"/>
                      </a:lnTo>
                      <a:cubicBezTo>
                        <a:pt x="904875" y="31975"/>
                        <a:pt x="872890" y="0"/>
                        <a:pt x="833438" y="0"/>
                      </a:cubicBezTo>
                      <a:cubicBezTo>
                        <a:pt x="793985" y="0"/>
                        <a:pt x="762000" y="31975"/>
                        <a:pt x="762000" y="71438"/>
                      </a:cubicBezTo>
                      <a:lnTo>
                        <a:pt x="762000" y="190500"/>
                      </a:lnTo>
                      <a:lnTo>
                        <a:pt x="71438" y="190500"/>
                      </a:lnTo>
                      <a:cubicBezTo>
                        <a:pt x="31985" y="190500"/>
                        <a:pt x="0" y="222475"/>
                        <a:pt x="0" y="261938"/>
                      </a:cubicBezTo>
                      <a:lnTo>
                        <a:pt x="0" y="3786188"/>
                      </a:lnTo>
                      <a:cubicBezTo>
                        <a:pt x="0" y="3825650"/>
                        <a:pt x="31985" y="3857625"/>
                        <a:pt x="71438" y="3857625"/>
                      </a:cubicBezTo>
                      <a:lnTo>
                        <a:pt x="3214688" y="3857625"/>
                      </a:lnTo>
                      <a:cubicBezTo>
                        <a:pt x="3217078" y="3857625"/>
                        <a:pt x="3219460" y="3857501"/>
                        <a:pt x="3221822" y="3857263"/>
                      </a:cubicBezTo>
                      <a:cubicBezTo>
                        <a:pt x="3223593" y="3857082"/>
                        <a:pt x="3225327" y="3856787"/>
                        <a:pt x="3227051" y="3856482"/>
                      </a:cubicBezTo>
                      <a:cubicBezTo>
                        <a:pt x="3227613" y="3856387"/>
                        <a:pt x="3228184" y="3856339"/>
                        <a:pt x="3228747" y="3856235"/>
                      </a:cubicBezTo>
                      <a:cubicBezTo>
                        <a:pt x="3230785" y="3855825"/>
                        <a:pt x="3232775" y="3855292"/>
                        <a:pt x="3234747" y="3854730"/>
                      </a:cubicBezTo>
                      <a:cubicBezTo>
                        <a:pt x="3234995" y="3854653"/>
                        <a:pt x="3235262" y="3854606"/>
                        <a:pt x="3235509" y="3854529"/>
                      </a:cubicBezTo>
                      <a:cubicBezTo>
                        <a:pt x="3237491" y="3853929"/>
                        <a:pt x="3239415" y="3853215"/>
                        <a:pt x="3241310" y="3852453"/>
                      </a:cubicBezTo>
                      <a:cubicBezTo>
                        <a:pt x="3241567" y="3852348"/>
                        <a:pt x="3241824" y="3852272"/>
                        <a:pt x="3242082" y="3852177"/>
                      </a:cubicBezTo>
                      <a:cubicBezTo>
                        <a:pt x="3243882" y="3851424"/>
                        <a:pt x="3245615" y="3850577"/>
                        <a:pt x="3247339" y="3849691"/>
                      </a:cubicBezTo>
                      <a:cubicBezTo>
                        <a:pt x="3247692" y="3849500"/>
                        <a:pt x="3248063" y="3849357"/>
                        <a:pt x="3248406" y="3849167"/>
                      </a:cubicBezTo>
                      <a:cubicBezTo>
                        <a:pt x="3249978" y="3848329"/>
                        <a:pt x="3251483" y="3847386"/>
                        <a:pt x="3252978" y="3846433"/>
                      </a:cubicBezTo>
                      <a:cubicBezTo>
                        <a:pt x="3253454" y="3846138"/>
                        <a:pt x="3253950" y="3845871"/>
                        <a:pt x="3254416" y="3845557"/>
                      </a:cubicBezTo>
                      <a:cubicBezTo>
                        <a:pt x="3255807" y="3844624"/>
                        <a:pt x="3257131" y="3843604"/>
                        <a:pt x="3258445" y="3842576"/>
                      </a:cubicBezTo>
                      <a:cubicBezTo>
                        <a:pt x="3258969" y="3842166"/>
                        <a:pt x="3259522" y="3841804"/>
                        <a:pt x="3260036" y="3841385"/>
                      </a:cubicBezTo>
                      <a:cubicBezTo>
                        <a:pt x="3261646" y="3840061"/>
                        <a:pt x="3263179" y="3838651"/>
                        <a:pt x="3264665" y="3837203"/>
                      </a:cubicBezTo>
                      <a:cubicBezTo>
                        <a:pt x="3264837" y="3837023"/>
                        <a:pt x="3265037" y="3836889"/>
                        <a:pt x="3265208" y="3836708"/>
                      </a:cubicBezTo>
                      <a:lnTo>
                        <a:pt x="3931958" y="3169958"/>
                      </a:lnTo>
                      <a:cubicBezTo>
                        <a:pt x="3932101" y="3169815"/>
                        <a:pt x="3932215" y="3169663"/>
                        <a:pt x="3932358" y="3169520"/>
                      </a:cubicBezTo>
                      <a:cubicBezTo>
                        <a:pt x="3933854" y="3167996"/>
                        <a:pt x="3935292" y="3166434"/>
                        <a:pt x="3936654" y="3164777"/>
                      </a:cubicBezTo>
                      <a:cubicBezTo>
                        <a:pt x="3937026" y="3164329"/>
                        <a:pt x="3937330" y="3163843"/>
                        <a:pt x="3937692" y="3163395"/>
                      </a:cubicBezTo>
                      <a:cubicBezTo>
                        <a:pt x="3938778" y="3162005"/>
                        <a:pt x="3939854" y="3160614"/>
                        <a:pt x="3940835" y="3159147"/>
                      </a:cubicBezTo>
                      <a:cubicBezTo>
                        <a:pt x="3941102" y="3158757"/>
                        <a:pt x="3941312" y="3158338"/>
                        <a:pt x="3941569" y="3157938"/>
                      </a:cubicBezTo>
                      <a:cubicBezTo>
                        <a:pt x="3942579" y="3156375"/>
                        <a:pt x="3943560" y="3154785"/>
                        <a:pt x="3944436" y="3153137"/>
                      </a:cubicBezTo>
                      <a:cubicBezTo>
                        <a:pt x="3944598" y="3152851"/>
                        <a:pt x="3944712" y="3152537"/>
                        <a:pt x="3944865" y="3152242"/>
                      </a:cubicBezTo>
                      <a:cubicBezTo>
                        <a:pt x="3945779" y="3150460"/>
                        <a:pt x="3946655" y="3148670"/>
                        <a:pt x="3947427" y="3146822"/>
                      </a:cubicBezTo>
                      <a:cubicBezTo>
                        <a:pt x="3947513" y="3146612"/>
                        <a:pt x="3947570" y="3146393"/>
                        <a:pt x="3947655" y="3146193"/>
                      </a:cubicBezTo>
                      <a:cubicBezTo>
                        <a:pt x="3948436" y="3144250"/>
                        <a:pt x="3949170" y="3142279"/>
                        <a:pt x="3949779" y="3140259"/>
                      </a:cubicBezTo>
                      <a:cubicBezTo>
                        <a:pt x="3949856" y="3140021"/>
                        <a:pt x="3949894" y="3139764"/>
                        <a:pt x="3949970" y="3139526"/>
                      </a:cubicBezTo>
                      <a:cubicBezTo>
                        <a:pt x="3950551" y="3137545"/>
                        <a:pt x="3951075" y="3135544"/>
                        <a:pt x="3951485" y="3133506"/>
                      </a:cubicBezTo>
                      <a:cubicBezTo>
                        <a:pt x="3951599" y="3132925"/>
                        <a:pt x="3951646" y="3132344"/>
                        <a:pt x="3951751" y="3131763"/>
                      </a:cubicBezTo>
                      <a:cubicBezTo>
                        <a:pt x="3952046" y="3130039"/>
                        <a:pt x="3952351" y="3128334"/>
                        <a:pt x="3952523" y="3126572"/>
                      </a:cubicBezTo>
                      <a:cubicBezTo>
                        <a:pt x="3952761" y="3124210"/>
                        <a:pt x="3952885" y="3121828"/>
                        <a:pt x="3952885" y="3119438"/>
                      </a:cubicBezTo>
                      <a:lnTo>
                        <a:pt x="3952885" y="261938"/>
                      </a:lnTo>
                      <a:cubicBezTo>
                        <a:pt x="3952875" y="222475"/>
                        <a:pt x="3920890" y="190500"/>
                        <a:pt x="3881438" y="190500"/>
                      </a:cubicBezTo>
                      <a:close/>
                      <a:moveTo>
                        <a:pt x="142875" y="1381125"/>
                      </a:moveTo>
                      <a:lnTo>
                        <a:pt x="3810000" y="1381125"/>
                      </a:lnTo>
                      <a:lnTo>
                        <a:pt x="3810000" y="3048000"/>
                      </a:lnTo>
                      <a:lnTo>
                        <a:pt x="3214688" y="3048000"/>
                      </a:lnTo>
                      <a:cubicBezTo>
                        <a:pt x="3175235" y="3048000"/>
                        <a:pt x="3143250" y="3079975"/>
                        <a:pt x="3143250" y="3119438"/>
                      </a:cubicBezTo>
                      <a:lnTo>
                        <a:pt x="3143250" y="3714750"/>
                      </a:lnTo>
                      <a:lnTo>
                        <a:pt x="142875" y="3714750"/>
                      </a:lnTo>
                      <a:lnTo>
                        <a:pt x="142875" y="1381125"/>
                      </a:lnTo>
                      <a:close/>
                      <a:moveTo>
                        <a:pt x="3708978" y="3190875"/>
                      </a:moveTo>
                      <a:lnTo>
                        <a:pt x="3286125" y="3613728"/>
                      </a:lnTo>
                      <a:lnTo>
                        <a:pt x="3286125" y="3190875"/>
                      </a:lnTo>
                      <a:lnTo>
                        <a:pt x="3708978" y="31908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srgbClr val="002855"/>
                    </a:solidFill>
                    <a:effectLst/>
                    <a:uLnTx/>
                    <a:uFillTx/>
                    <a:latin typeface="Arial"/>
                    <a:ea typeface="+mn-ea"/>
                    <a:cs typeface="+mn-cs"/>
                  </a:endParaRPr>
                </a:p>
              </p:txBody>
            </p:sp>
            <p:sp>
              <p:nvSpPr>
                <p:cNvPr id="19" name="Forma libre: forma 24">
                  <a:extLst>
                    <a:ext uri="{FF2B5EF4-FFF2-40B4-BE49-F238E27FC236}">
                      <a16:creationId xmlns:a16="http://schemas.microsoft.com/office/drawing/2014/main" id="{78622043-4557-192E-E8CD-395316DA6594}"/>
                    </a:ext>
                  </a:extLst>
                </p:cNvPr>
                <p:cNvSpPr/>
                <p:nvPr/>
              </p:nvSpPr>
              <p:spPr>
                <a:xfrm>
                  <a:off x="4119562" y="5500687"/>
                  <a:ext cx="3952875" cy="142875"/>
                </a:xfrm>
                <a:custGeom>
                  <a:avLst/>
                  <a:gdLst>
                    <a:gd name="connsiteX0" fmla="*/ 3881438 w 3952875"/>
                    <a:gd name="connsiteY0" fmla="*/ 0 h 142875"/>
                    <a:gd name="connsiteX1" fmla="*/ 71438 w 3952875"/>
                    <a:gd name="connsiteY1" fmla="*/ 0 h 142875"/>
                    <a:gd name="connsiteX2" fmla="*/ 0 w 3952875"/>
                    <a:gd name="connsiteY2" fmla="*/ 71438 h 142875"/>
                    <a:gd name="connsiteX3" fmla="*/ 71438 w 3952875"/>
                    <a:gd name="connsiteY3" fmla="*/ 142875 h 142875"/>
                    <a:gd name="connsiteX4" fmla="*/ 3881438 w 3952875"/>
                    <a:gd name="connsiteY4" fmla="*/ 142875 h 142875"/>
                    <a:gd name="connsiteX5" fmla="*/ 3952875 w 3952875"/>
                    <a:gd name="connsiteY5" fmla="*/ 71438 h 142875"/>
                    <a:gd name="connsiteX6" fmla="*/ 3881438 w 3952875"/>
                    <a:gd name="connsiteY6"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2875" h="142875">
                      <a:moveTo>
                        <a:pt x="3881438" y="0"/>
                      </a:moveTo>
                      <a:lnTo>
                        <a:pt x="71438" y="0"/>
                      </a:lnTo>
                      <a:cubicBezTo>
                        <a:pt x="31985" y="0"/>
                        <a:pt x="0" y="31975"/>
                        <a:pt x="0" y="71438"/>
                      </a:cubicBezTo>
                      <a:cubicBezTo>
                        <a:pt x="0" y="110900"/>
                        <a:pt x="31985" y="142875"/>
                        <a:pt x="71438" y="142875"/>
                      </a:cubicBezTo>
                      <a:lnTo>
                        <a:pt x="3881438" y="142875"/>
                      </a:lnTo>
                      <a:cubicBezTo>
                        <a:pt x="3920890" y="142875"/>
                        <a:pt x="3952875" y="110900"/>
                        <a:pt x="3952875" y="71438"/>
                      </a:cubicBezTo>
                      <a:cubicBezTo>
                        <a:pt x="3952875" y="31975"/>
                        <a:pt x="3920890" y="0"/>
                        <a:pt x="388143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srgbClr val="002855"/>
                    </a:solidFill>
                    <a:effectLst/>
                    <a:uLnTx/>
                    <a:uFillTx/>
                    <a:latin typeface="Arial"/>
                    <a:ea typeface="+mn-ea"/>
                    <a:cs typeface="+mn-cs"/>
                  </a:endParaRPr>
                </a:p>
              </p:txBody>
            </p:sp>
            <p:sp>
              <p:nvSpPr>
                <p:cNvPr id="20" name="Forma libre: forma 25">
                  <a:extLst>
                    <a:ext uri="{FF2B5EF4-FFF2-40B4-BE49-F238E27FC236}">
                      <a16:creationId xmlns:a16="http://schemas.microsoft.com/office/drawing/2014/main" id="{EBDFCEEC-280B-05AD-0176-4729EB010D8D}"/>
                    </a:ext>
                  </a:extLst>
                </p:cNvPr>
                <p:cNvSpPr/>
                <p:nvPr/>
              </p:nvSpPr>
              <p:spPr>
                <a:xfrm>
                  <a:off x="4119562" y="4548187"/>
                  <a:ext cx="3952875" cy="809625"/>
                </a:xfrm>
                <a:custGeom>
                  <a:avLst/>
                  <a:gdLst>
                    <a:gd name="connsiteX0" fmla="*/ 3881438 w 3952875"/>
                    <a:gd name="connsiteY0" fmla="*/ 0 h 809625"/>
                    <a:gd name="connsiteX1" fmla="*/ 3810000 w 3952875"/>
                    <a:gd name="connsiteY1" fmla="*/ 71438 h 809625"/>
                    <a:gd name="connsiteX2" fmla="*/ 3810000 w 3952875"/>
                    <a:gd name="connsiteY2" fmla="*/ 666750 h 809625"/>
                    <a:gd name="connsiteX3" fmla="*/ 142875 w 3952875"/>
                    <a:gd name="connsiteY3" fmla="*/ 666750 h 809625"/>
                    <a:gd name="connsiteX4" fmla="*/ 142875 w 3952875"/>
                    <a:gd name="connsiteY4" fmla="*/ 642938 h 809625"/>
                    <a:gd name="connsiteX5" fmla="*/ 71438 w 3952875"/>
                    <a:gd name="connsiteY5" fmla="*/ 571500 h 809625"/>
                    <a:gd name="connsiteX6" fmla="*/ 0 w 3952875"/>
                    <a:gd name="connsiteY6" fmla="*/ 642938 h 809625"/>
                    <a:gd name="connsiteX7" fmla="*/ 0 w 3952875"/>
                    <a:gd name="connsiteY7" fmla="*/ 738188 h 809625"/>
                    <a:gd name="connsiteX8" fmla="*/ 71438 w 3952875"/>
                    <a:gd name="connsiteY8" fmla="*/ 809625 h 809625"/>
                    <a:gd name="connsiteX9" fmla="*/ 3881438 w 3952875"/>
                    <a:gd name="connsiteY9" fmla="*/ 809625 h 809625"/>
                    <a:gd name="connsiteX10" fmla="*/ 3952875 w 3952875"/>
                    <a:gd name="connsiteY10" fmla="*/ 738188 h 809625"/>
                    <a:gd name="connsiteX11" fmla="*/ 3952875 w 3952875"/>
                    <a:gd name="connsiteY11" fmla="*/ 71438 h 809625"/>
                    <a:gd name="connsiteX12" fmla="*/ 3881438 w 3952875"/>
                    <a:gd name="connsiteY12"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2875" h="809625">
                      <a:moveTo>
                        <a:pt x="3881438" y="0"/>
                      </a:moveTo>
                      <a:cubicBezTo>
                        <a:pt x="3841985" y="0"/>
                        <a:pt x="3810000" y="31975"/>
                        <a:pt x="3810000" y="71438"/>
                      </a:cubicBezTo>
                      <a:lnTo>
                        <a:pt x="3810000" y="666750"/>
                      </a:lnTo>
                      <a:lnTo>
                        <a:pt x="142875" y="666750"/>
                      </a:lnTo>
                      <a:lnTo>
                        <a:pt x="142875" y="642938"/>
                      </a:lnTo>
                      <a:cubicBezTo>
                        <a:pt x="142875" y="603475"/>
                        <a:pt x="110890" y="571500"/>
                        <a:pt x="71438" y="571500"/>
                      </a:cubicBezTo>
                      <a:cubicBezTo>
                        <a:pt x="31985" y="571500"/>
                        <a:pt x="0" y="603475"/>
                        <a:pt x="0" y="642938"/>
                      </a:cubicBezTo>
                      <a:lnTo>
                        <a:pt x="0" y="738188"/>
                      </a:lnTo>
                      <a:cubicBezTo>
                        <a:pt x="0" y="777650"/>
                        <a:pt x="31985" y="809625"/>
                        <a:pt x="71438" y="809625"/>
                      </a:cubicBezTo>
                      <a:lnTo>
                        <a:pt x="3881438" y="809625"/>
                      </a:lnTo>
                      <a:cubicBezTo>
                        <a:pt x="3920890" y="809625"/>
                        <a:pt x="3952875" y="777650"/>
                        <a:pt x="3952875" y="738188"/>
                      </a:cubicBezTo>
                      <a:lnTo>
                        <a:pt x="3952875" y="71438"/>
                      </a:lnTo>
                      <a:cubicBezTo>
                        <a:pt x="3952875" y="31975"/>
                        <a:pt x="3920890" y="0"/>
                        <a:pt x="388143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srgbClr val="002855"/>
                    </a:solidFill>
                    <a:effectLst/>
                    <a:uLnTx/>
                    <a:uFillTx/>
                    <a:latin typeface="Arial"/>
                    <a:ea typeface="+mn-ea"/>
                    <a:cs typeface="+mn-cs"/>
                  </a:endParaRPr>
                </a:p>
              </p:txBody>
            </p:sp>
          </p:grpSp>
        </p:grpSp>
      </p:grpSp>
      <p:pic>
        <p:nvPicPr>
          <p:cNvPr id="22" name="Gráfico 21">
            <a:extLst>
              <a:ext uri="{FF2B5EF4-FFF2-40B4-BE49-F238E27FC236}">
                <a16:creationId xmlns:a16="http://schemas.microsoft.com/office/drawing/2014/main" id="{4C7E3A57-C65C-505B-3B69-6FB3FE4083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20793" y="3631048"/>
            <a:ext cx="597754" cy="597754"/>
          </a:xfrm>
          <a:prstGeom prst="rect">
            <a:avLst/>
          </a:prstGeom>
        </p:spPr>
      </p:pic>
      <p:pic>
        <p:nvPicPr>
          <p:cNvPr id="25" name="Gráfico 24">
            <a:extLst>
              <a:ext uri="{FF2B5EF4-FFF2-40B4-BE49-F238E27FC236}">
                <a16:creationId xmlns:a16="http://schemas.microsoft.com/office/drawing/2014/main" id="{C141B03B-CAC7-F951-75C6-09111A35A4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02905" y="1527427"/>
            <a:ext cx="729383" cy="729383"/>
          </a:xfrm>
          <a:prstGeom prst="rect">
            <a:avLst/>
          </a:prstGeom>
        </p:spPr>
      </p:pic>
      <p:pic>
        <p:nvPicPr>
          <p:cNvPr id="26" name="Gráfico 25">
            <a:extLst>
              <a:ext uri="{FF2B5EF4-FFF2-40B4-BE49-F238E27FC236}">
                <a16:creationId xmlns:a16="http://schemas.microsoft.com/office/drawing/2014/main" id="{016028F5-C3E8-A4DA-CC7B-F79C82DF6A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8021" y="1554160"/>
            <a:ext cx="631743" cy="631743"/>
          </a:xfrm>
          <a:prstGeom prst="rect">
            <a:avLst/>
          </a:prstGeom>
        </p:spPr>
      </p:pic>
    </p:spTree>
    <p:extLst>
      <p:ext uri="{BB962C8B-B14F-4D97-AF65-F5344CB8AC3E}">
        <p14:creationId xmlns:p14="http://schemas.microsoft.com/office/powerpoint/2010/main" val="3153204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body of water with hills in the background&#10;&#10;Description automatically generated with medium confidence">
            <a:extLst>
              <a:ext uri="{FF2B5EF4-FFF2-40B4-BE49-F238E27FC236}">
                <a16:creationId xmlns:a16="http://schemas.microsoft.com/office/drawing/2014/main" id="{0F649E15-EB15-7F17-E980-33013C105909}"/>
              </a:ext>
            </a:extLst>
          </p:cNvPr>
          <p:cNvPicPr>
            <a:picLocks noChangeAspect="1"/>
          </p:cNvPicPr>
          <p:nvPr/>
        </p:nvPicPr>
        <p:blipFill>
          <a:blip r:embed="rId2">
            <a:alphaModFix amt="20000"/>
          </a:blip>
          <a:stretch>
            <a:fillRect/>
          </a:stretch>
        </p:blipFill>
        <p:spPr>
          <a:xfrm>
            <a:off x="0" y="0"/>
            <a:ext cx="12192000" cy="5624156"/>
          </a:xfrm>
          <a:prstGeom prst="rect">
            <a:avLst/>
          </a:prstGeom>
          <a:solidFill>
            <a:schemeClr val="accent2"/>
          </a:solidFill>
        </p:spPr>
      </p:pic>
      <p:sp>
        <p:nvSpPr>
          <p:cNvPr id="6" name="Rectángulo: una sola esquina redondeada 5">
            <a:extLst>
              <a:ext uri="{FF2B5EF4-FFF2-40B4-BE49-F238E27FC236}">
                <a16:creationId xmlns:a16="http://schemas.microsoft.com/office/drawing/2014/main" id="{5049D869-E796-4542-2E34-9A3060FA0539}"/>
              </a:ext>
            </a:extLst>
          </p:cNvPr>
          <p:cNvSpPr/>
          <p:nvPr/>
        </p:nvSpPr>
        <p:spPr>
          <a:xfrm flipV="1">
            <a:off x="851648" y="3103860"/>
            <a:ext cx="9452884" cy="1789588"/>
          </a:xfrm>
          <a:prstGeom prst="round1Rect">
            <a:avLst>
              <a:gd name="adj" fmla="val 28929"/>
            </a:avLst>
          </a:prstGeom>
          <a:blipFill>
            <a:blip r:embed="rId3"/>
            <a:srcRect/>
            <a:stretch>
              <a:fillRect l="-22007" t="-110168" r="-7459" b="-174506"/>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ángulo 8">
            <a:extLst>
              <a:ext uri="{FF2B5EF4-FFF2-40B4-BE49-F238E27FC236}">
                <a16:creationId xmlns:a16="http://schemas.microsoft.com/office/drawing/2014/main" id="{CAFAFDBE-F830-1273-686A-DA0A2BE53639}"/>
              </a:ext>
            </a:extLst>
          </p:cNvPr>
          <p:cNvSpPr/>
          <p:nvPr/>
        </p:nvSpPr>
        <p:spPr>
          <a:xfrm flipV="1">
            <a:off x="1519" y="3103859"/>
            <a:ext cx="1484382" cy="178959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ítulo 1">
            <a:extLst>
              <a:ext uri="{FF2B5EF4-FFF2-40B4-BE49-F238E27FC236}">
                <a16:creationId xmlns:a16="http://schemas.microsoft.com/office/drawing/2014/main" id="{420C3AB5-FFC0-908C-9D56-E17B66BB11D9}"/>
              </a:ext>
            </a:extLst>
          </p:cNvPr>
          <p:cNvSpPr>
            <a:spLocks noGrp="1"/>
          </p:cNvSpPr>
          <p:nvPr>
            <p:ph type="title"/>
          </p:nvPr>
        </p:nvSpPr>
        <p:spPr>
          <a:xfrm>
            <a:off x="636588" y="1464034"/>
            <a:ext cx="9540875" cy="1622734"/>
          </a:xfrm>
        </p:spPr>
        <p:txBody>
          <a:bodyPr/>
          <a:lstStyle/>
          <a:p>
            <a:r>
              <a:rPr lang="es-ES" sz="4800" b="1">
                <a:solidFill>
                  <a:srgbClr val="FDC647"/>
                </a:solidFill>
                <a:latin typeface="Arial" panose="020B0604020202020204" pitchFamily="34" charset="0"/>
              </a:rPr>
              <a:t>¿Qué nos muestra la evidencia con tildrakizumab?</a:t>
            </a:r>
            <a:endParaRPr lang="es-ES" sz="6000" b="1" baseline="30000">
              <a:solidFill>
                <a:schemeClr val="bg1"/>
              </a:solidFill>
              <a:latin typeface="Arial" panose="020B0604020202020204" pitchFamily="34" charset="0"/>
            </a:endParaRPr>
          </a:p>
        </p:txBody>
      </p:sp>
      <p:pic>
        <p:nvPicPr>
          <p:cNvPr id="12" name="Imagen 13" descr="almirall color.png">
            <a:extLst>
              <a:ext uri="{FF2B5EF4-FFF2-40B4-BE49-F238E27FC236}">
                <a16:creationId xmlns:a16="http://schemas.microsoft.com/office/drawing/2014/main" id="{F1CEE3CF-8CC8-A746-7DD1-FCF2D2E47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
        <p:nvSpPr>
          <p:cNvPr id="3" name="Título 1">
            <a:extLst>
              <a:ext uri="{FF2B5EF4-FFF2-40B4-BE49-F238E27FC236}">
                <a16:creationId xmlns:a16="http://schemas.microsoft.com/office/drawing/2014/main" id="{AAFE2438-1AC9-2D23-47BC-A4DEF360A6CF}"/>
              </a:ext>
            </a:extLst>
          </p:cNvPr>
          <p:cNvSpPr txBox="1">
            <a:spLocks/>
          </p:cNvSpPr>
          <p:nvPr/>
        </p:nvSpPr>
        <p:spPr>
          <a:xfrm>
            <a:off x="0" y="3430339"/>
            <a:ext cx="1484382" cy="1222624"/>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a:solidFill>
                  <a:srgbClr val="4E124D"/>
                </a:solidFill>
                <a:latin typeface="Arial"/>
                <a:ea typeface="+mj-ea"/>
                <a:cs typeface="Arial"/>
              </a:defRPr>
            </a:lvl1pPr>
          </a:lstStyle>
          <a:p>
            <a:pPr algn="r"/>
            <a:r>
              <a:rPr lang="es-ES" sz="7000" kern="800" spc="200">
                <a:solidFill>
                  <a:schemeClr val="bg1"/>
                </a:solidFill>
                <a:latin typeface="Arial" panose="020B0604020202020204" pitchFamily="34" charset="0"/>
              </a:rPr>
              <a:t>9.</a:t>
            </a:r>
          </a:p>
        </p:txBody>
      </p:sp>
    </p:spTree>
    <p:extLst>
      <p:ext uri="{BB962C8B-B14F-4D97-AF65-F5344CB8AC3E}">
        <p14:creationId xmlns:p14="http://schemas.microsoft.com/office/powerpoint/2010/main" val="329578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BE336EC2-4C09-9D78-3189-BA0203D9AC7B}"/>
              </a:ext>
            </a:extLst>
          </p:cNvPr>
          <p:cNvSpPr/>
          <p:nvPr/>
        </p:nvSpPr>
        <p:spPr>
          <a:xfrm>
            <a:off x="2275688" y="4430582"/>
            <a:ext cx="8777794" cy="1264632"/>
          </a:xfrm>
          <a:prstGeom prst="rect">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95FA26E2-34C5-02E2-EA57-9A6862B3A1A0}"/>
              </a:ext>
            </a:extLst>
          </p:cNvPr>
          <p:cNvSpPr/>
          <p:nvPr/>
        </p:nvSpPr>
        <p:spPr>
          <a:xfrm>
            <a:off x="2275687" y="3076170"/>
            <a:ext cx="8777796" cy="1237245"/>
          </a:xfrm>
          <a:prstGeom prst="rect">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F60CC765-8E51-3842-2434-39C65ED15EB0}"/>
              </a:ext>
            </a:extLst>
          </p:cNvPr>
          <p:cNvSpPr/>
          <p:nvPr/>
        </p:nvSpPr>
        <p:spPr>
          <a:xfrm>
            <a:off x="2275686" y="1455933"/>
            <a:ext cx="8777793" cy="1479313"/>
          </a:xfrm>
          <a:prstGeom prst="rect">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07" name="Marcador de pie de página 306">
            <a:extLst>
              <a:ext uri="{FF2B5EF4-FFF2-40B4-BE49-F238E27FC236}">
                <a16:creationId xmlns:a16="http://schemas.microsoft.com/office/drawing/2014/main" id="{1E1973DB-32C1-09BD-6AC1-C386EDB94FE0}"/>
              </a:ext>
            </a:extLst>
          </p:cNvPr>
          <p:cNvSpPr>
            <a:spLocks noGrp="1"/>
          </p:cNvSpPr>
          <p:nvPr>
            <p:ph type="ftr" sz="quarter" idx="10"/>
          </p:nvPr>
        </p:nvSpPr>
        <p:spPr>
          <a:xfrm>
            <a:off x="623888" y="5994196"/>
            <a:ext cx="10069512" cy="800959"/>
          </a:xfrm>
        </p:spPr>
        <p:txBody>
          <a:bodyPr/>
          <a:lstStyle/>
          <a:p>
            <a:pPr>
              <a:defRPr/>
            </a:pPr>
            <a:r>
              <a:rPr kumimoji="0" lang="es-ES_tradnl" sz="700" b="1" u="none" strike="noStrike" kern="1200" cap="none" spc="0" normalizeH="0" baseline="0">
                <a:ln>
                  <a:noFill/>
                </a:ln>
                <a:solidFill>
                  <a:prstClr val="black">
                    <a:tint val="75000"/>
                  </a:prstClr>
                </a:solidFill>
                <a:effectLst/>
                <a:uLnTx/>
                <a:uFillTx/>
                <a:ea typeface="+mn-ea"/>
                <a:cs typeface="+mn-cs"/>
              </a:rPr>
              <a:t>MACE: </a:t>
            </a:r>
            <a:r>
              <a:rPr kumimoji="0" lang="es-ES_tradnl" sz="700" u="none" strike="noStrike" kern="1200" cap="none" spc="0" normalizeH="0" baseline="0">
                <a:ln>
                  <a:noFill/>
                </a:ln>
                <a:solidFill>
                  <a:prstClr val="black">
                    <a:tint val="75000"/>
                  </a:prstClr>
                </a:solidFill>
                <a:effectLst/>
                <a:uLnTx/>
                <a:uFillTx/>
                <a:ea typeface="+mn-ea"/>
                <a:cs typeface="+mn-cs"/>
              </a:rPr>
              <a:t>eventos cardiovasculares graves, por sus siglas en inglés; </a:t>
            </a:r>
            <a:r>
              <a:rPr kumimoji="0" lang="es-ES" sz="700" b="1" u="none" strike="noStrike" kern="1200" cap="none" spc="0" normalizeH="0" baseline="0" noProof="0">
                <a:ln>
                  <a:noFill/>
                </a:ln>
                <a:solidFill>
                  <a:prstClr val="black">
                    <a:tint val="75000"/>
                  </a:prstClr>
                </a:solidFill>
                <a:effectLst/>
                <a:uLnTx/>
                <a:uFillTx/>
                <a:ea typeface="+mn-ea"/>
                <a:cs typeface="+mn-cs"/>
              </a:rPr>
              <a:t>NNH: </a:t>
            </a:r>
            <a:r>
              <a:rPr kumimoji="0" lang="es-ES" sz="700" u="none" strike="noStrike" kern="1200" cap="none" spc="0" normalizeH="0" baseline="0" noProof="0">
                <a:ln>
                  <a:noFill/>
                </a:ln>
                <a:solidFill>
                  <a:prstClr val="black">
                    <a:tint val="75000"/>
                  </a:prstClr>
                </a:solidFill>
                <a:effectLst/>
                <a:uLnTx/>
                <a:uFillTx/>
                <a:ea typeface="+mn-ea"/>
                <a:cs typeface="+mn-cs"/>
              </a:rPr>
              <a:t>número necesario a tratar, por sus siglas en inglés.</a:t>
            </a:r>
          </a:p>
          <a:p>
            <a:pPr marL="93663" marR="0" lvl="0" indent="-93663" algn="l" defTabSz="914400" rtl="0" eaLnBrk="1" fontAlgn="auto" latinLnBrk="0" hangingPunct="1">
              <a:lnSpc>
                <a:spcPct val="100000"/>
              </a:lnSpc>
              <a:spcBef>
                <a:spcPts val="0"/>
              </a:spcBef>
              <a:spcAft>
                <a:spcPts val="0"/>
              </a:spcAft>
              <a:buClrTx/>
              <a:buSzTx/>
              <a:buFont typeface="+mj-lt"/>
              <a:buAutoNum type="arabicPeriod"/>
              <a:defRPr/>
            </a:pPr>
            <a:r>
              <a:rPr kumimoji="0" lang="en-GB" sz="700" b="1" u="none" strike="noStrike" kern="1200" cap="none" spc="0" normalizeH="0" baseline="0" err="1">
                <a:ln>
                  <a:noFill/>
                </a:ln>
                <a:solidFill>
                  <a:prstClr val="black">
                    <a:tint val="75000"/>
                  </a:prstClr>
                </a:solidFill>
                <a:effectLst/>
                <a:uLnTx/>
                <a:uFillTx/>
                <a:ea typeface="+mn-ea"/>
                <a:cs typeface="+mn-cs"/>
              </a:rPr>
              <a:t>Egeberg</a:t>
            </a:r>
            <a:r>
              <a:rPr kumimoji="0" lang="en-GB" sz="700" b="1" u="none" strike="noStrike" kern="1200" cap="none" spc="0" normalizeH="0" baseline="0">
                <a:ln>
                  <a:noFill/>
                </a:ln>
                <a:solidFill>
                  <a:prstClr val="black">
                    <a:tint val="75000"/>
                  </a:prstClr>
                </a:solidFill>
                <a:effectLst/>
                <a:uLnTx/>
                <a:uFillTx/>
                <a:ea typeface="+mn-ea"/>
                <a:cs typeface="+mn-cs"/>
              </a:rPr>
              <a:t> A, </a:t>
            </a:r>
            <a:r>
              <a:rPr kumimoji="0" lang="en-GB" sz="700" u="none" strike="noStrike" kern="1200" cap="none" spc="0" normalizeH="0" baseline="0" err="1">
                <a:ln>
                  <a:noFill/>
                </a:ln>
                <a:solidFill>
                  <a:prstClr val="black">
                    <a:tint val="75000"/>
                  </a:prstClr>
                </a:solidFill>
                <a:effectLst/>
                <a:uLnTx/>
                <a:uFillTx/>
                <a:ea typeface="+mn-ea"/>
                <a:cs typeface="+mn-cs"/>
              </a:rPr>
              <a:t>Jullien</a:t>
            </a:r>
            <a:r>
              <a:rPr kumimoji="0" lang="en-GB" sz="700" u="none" strike="noStrike" kern="1200" cap="none" spc="0" normalizeH="0" baseline="0">
                <a:ln>
                  <a:noFill/>
                </a:ln>
                <a:solidFill>
                  <a:prstClr val="black">
                    <a:tint val="75000"/>
                  </a:prstClr>
                </a:solidFill>
                <a:effectLst/>
                <a:uLnTx/>
                <a:uFillTx/>
                <a:ea typeface="+mn-ea"/>
                <a:cs typeface="+mn-cs"/>
              </a:rPr>
              <a:t> D, </a:t>
            </a:r>
            <a:r>
              <a:rPr kumimoji="0" lang="en-GB" sz="700" u="none" strike="noStrike" kern="1200" cap="none" spc="0" normalizeH="0" baseline="0" err="1">
                <a:ln>
                  <a:noFill/>
                </a:ln>
                <a:solidFill>
                  <a:prstClr val="black">
                    <a:tint val="75000"/>
                  </a:prstClr>
                </a:solidFill>
                <a:effectLst/>
                <a:uLnTx/>
                <a:uFillTx/>
                <a:ea typeface="+mn-ea"/>
                <a:cs typeface="+mn-cs"/>
              </a:rPr>
              <a:t>Gaarn</a:t>
            </a:r>
            <a:r>
              <a:rPr kumimoji="0" lang="en-GB" sz="700" u="none" strike="noStrike" kern="1200" cap="none" spc="0" normalizeH="0" baseline="0">
                <a:ln>
                  <a:noFill/>
                </a:ln>
                <a:solidFill>
                  <a:prstClr val="black">
                    <a:tint val="75000"/>
                  </a:prstClr>
                </a:solidFill>
                <a:effectLst/>
                <a:uLnTx/>
                <a:uFillTx/>
                <a:ea typeface="+mn-ea"/>
                <a:cs typeface="+mn-cs"/>
              </a:rPr>
              <a:t> Du Jardin K, </a:t>
            </a:r>
            <a:r>
              <a:rPr kumimoji="0" lang="en-GB" sz="700" u="none" strike="noStrike" kern="1200" cap="none" spc="0" normalizeH="0" baseline="0" err="1">
                <a:ln>
                  <a:noFill/>
                </a:ln>
                <a:solidFill>
                  <a:prstClr val="black">
                    <a:tint val="75000"/>
                  </a:prstClr>
                </a:solidFill>
                <a:effectLst/>
                <a:uLnTx/>
                <a:uFillTx/>
                <a:ea typeface="+mn-ea"/>
                <a:cs typeface="+mn-cs"/>
              </a:rPr>
              <a:t>Thaçi</a:t>
            </a:r>
            <a:r>
              <a:rPr kumimoji="0" lang="en-GB" sz="700" u="none" strike="noStrike" kern="1200" cap="none" spc="0" normalizeH="0" baseline="0">
                <a:ln>
                  <a:noFill/>
                </a:ln>
                <a:solidFill>
                  <a:prstClr val="black">
                    <a:tint val="75000"/>
                  </a:prstClr>
                </a:solidFill>
                <a:effectLst/>
                <a:uLnTx/>
                <a:uFillTx/>
                <a:ea typeface="+mn-ea"/>
                <a:cs typeface="+mn-cs"/>
              </a:rPr>
              <a:t> D. Five-year safety of tildrakizumab in patients with moderate-to-severe psoriasis from two phase 3 trials (</a:t>
            </a:r>
            <a:r>
              <a:rPr kumimoji="0" lang="en-GB" sz="700" u="none" strike="noStrike" kern="1200" cap="none" spc="0" normalizeH="0" baseline="0" err="1">
                <a:ln>
                  <a:noFill/>
                </a:ln>
                <a:solidFill>
                  <a:prstClr val="black">
                    <a:tint val="75000"/>
                  </a:prstClr>
                </a:solidFill>
                <a:effectLst/>
                <a:uLnTx/>
                <a:uFillTx/>
                <a:ea typeface="+mn-ea"/>
                <a:cs typeface="+mn-cs"/>
              </a:rPr>
              <a:t>reSURFACE</a:t>
            </a:r>
            <a:r>
              <a:rPr kumimoji="0" lang="en-GB" sz="700" u="none" strike="noStrike" kern="1200" cap="none" spc="0" normalizeH="0" baseline="0">
                <a:ln>
                  <a:noFill/>
                </a:ln>
                <a:solidFill>
                  <a:prstClr val="black">
                    <a:tint val="75000"/>
                  </a:prstClr>
                </a:solidFill>
                <a:effectLst/>
                <a:uLnTx/>
                <a:uFillTx/>
                <a:ea typeface="+mn-ea"/>
                <a:cs typeface="+mn-cs"/>
              </a:rPr>
              <a:t> 1 and </a:t>
            </a:r>
            <a:r>
              <a:rPr kumimoji="0" lang="en-GB" sz="700" u="none" strike="noStrike" kern="1200" cap="none" spc="0" normalizeH="0" baseline="0" err="1">
                <a:ln>
                  <a:noFill/>
                </a:ln>
                <a:solidFill>
                  <a:prstClr val="black">
                    <a:tint val="75000"/>
                  </a:prstClr>
                </a:solidFill>
                <a:effectLst/>
                <a:uLnTx/>
                <a:uFillTx/>
                <a:ea typeface="+mn-ea"/>
                <a:cs typeface="+mn-cs"/>
              </a:rPr>
              <a:t>reSURFACE</a:t>
            </a:r>
            <a:r>
              <a:rPr kumimoji="0" lang="en-GB" sz="700" u="none" strike="noStrike" kern="1200" cap="none" spc="0" normalizeH="0" baseline="0">
                <a:ln>
                  <a:noFill/>
                </a:ln>
                <a:solidFill>
                  <a:prstClr val="black">
                    <a:tint val="75000"/>
                  </a:prstClr>
                </a:solidFill>
                <a:effectLst/>
                <a:uLnTx/>
                <a:uFillTx/>
                <a:ea typeface="+mn-ea"/>
                <a:cs typeface="+mn-cs"/>
              </a:rPr>
              <a:t> 2): number needed to harm for occurrence of adverse events of special interest. J </a:t>
            </a:r>
            <a:r>
              <a:rPr kumimoji="0" lang="en-GB" sz="700" u="none" strike="noStrike" kern="1200" cap="none" spc="0" normalizeH="0" baseline="0" err="1">
                <a:ln>
                  <a:noFill/>
                </a:ln>
                <a:solidFill>
                  <a:prstClr val="black">
                    <a:tint val="75000"/>
                  </a:prstClr>
                </a:solidFill>
                <a:effectLst/>
                <a:uLnTx/>
                <a:uFillTx/>
                <a:ea typeface="+mn-ea"/>
                <a:cs typeface="+mn-cs"/>
              </a:rPr>
              <a:t>Dermatolog</a:t>
            </a:r>
            <a:r>
              <a:rPr kumimoji="0" lang="en-GB" sz="700" u="none" strike="noStrike" kern="1200" cap="none" spc="0" normalizeH="0" baseline="0">
                <a:ln>
                  <a:noFill/>
                </a:ln>
                <a:solidFill>
                  <a:prstClr val="black">
                    <a:tint val="75000"/>
                  </a:prstClr>
                </a:solidFill>
                <a:effectLst/>
                <a:uLnTx/>
                <a:uFillTx/>
                <a:ea typeface="+mn-ea"/>
                <a:cs typeface="+mn-cs"/>
              </a:rPr>
              <a:t> Treat. 2023;34(1):2220447.</a:t>
            </a:r>
          </a:p>
          <a:p>
            <a:pPr marL="93663" marR="0" lvl="0" indent="-93663" algn="l" defTabSz="914400" rtl="0" eaLnBrk="1" fontAlgn="auto" latinLnBrk="0" hangingPunct="1">
              <a:lnSpc>
                <a:spcPct val="100000"/>
              </a:lnSpc>
              <a:spcBef>
                <a:spcPts val="0"/>
              </a:spcBef>
              <a:spcAft>
                <a:spcPts val="0"/>
              </a:spcAft>
              <a:buClrTx/>
              <a:buSzTx/>
              <a:buFont typeface="+mj-lt"/>
              <a:buAutoNum type="arabicPeriod"/>
              <a:defRPr/>
            </a:pPr>
            <a:r>
              <a:rPr kumimoji="0" lang="en-GB" sz="700" b="1" u="none" strike="noStrike" kern="1200" cap="none" spc="0" normalizeH="0" baseline="0" err="1">
                <a:ln>
                  <a:noFill/>
                </a:ln>
                <a:solidFill>
                  <a:prstClr val="black">
                    <a:tint val="75000"/>
                  </a:prstClr>
                </a:solidFill>
                <a:effectLst/>
                <a:uLnTx/>
                <a:uFillTx/>
                <a:ea typeface="+mn-ea"/>
                <a:cs typeface="+mn-cs"/>
              </a:rPr>
              <a:t>Thaçi</a:t>
            </a:r>
            <a:r>
              <a:rPr kumimoji="0" lang="en-GB" sz="700" b="1" u="none" strike="noStrike" kern="1200" cap="none" spc="0" normalizeH="0" baseline="0">
                <a:ln>
                  <a:noFill/>
                </a:ln>
                <a:solidFill>
                  <a:prstClr val="black">
                    <a:tint val="75000"/>
                  </a:prstClr>
                </a:solidFill>
                <a:effectLst/>
                <a:uLnTx/>
                <a:uFillTx/>
                <a:ea typeface="+mn-ea"/>
                <a:cs typeface="+mn-cs"/>
              </a:rPr>
              <a:t> D, </a:t>
            </a:r>
            <a:r>
              <a:rPr kumimoji="0" lang="en-GB" sz="700" u="none" strike="noStrike" kern="1200" cap="none" spc="0" normalizeH="0" baseline="0" err="1">
                <a:ln>
                  <a:noFill/>
                </a:ln>
                <a:solidFill>
                  <a:prstClr val="black">
                    <a:tint val="75000"/>
                  </a:prstClr>
                </a:solidFill>
                <a:effectLst/>
                <a:uLnTx/>
                <a:uFillTx/>
                <a:ea typeface="+mn-ea"/>
                <a:cs typeface="+mn-cs"/>
              </a:rPr>
              <a:t>Piaserico</a:t>
            </a:r>
            <a:r>
              <a:rPr kumimoji="0" lang="en-GB" sz="700" u="none" strike="noStrike" kern="1200" cap="none" spc="0" normalizeH="0" baseline="0">
                <a:ln>
                  <a:noFill/>
                </a:ln>
                <a:solidFill>
                  <a:prstClr val="black">
                    <a:tint val="75000"/>
                  </a:prstClr>
                </a:solidFill>
                <a:effectLst/>
                <a:uLnTx/>
                <a:uFillTx/>
                <a:ea typeface="+mn-ea"/>
                <a:cs typeface="+mn-cs"/>
              </a:rPr>
              <a:t> S, Warren RB, Gupta AK, Cantrell W, </a:t>
            </a:r>
            <a:r>
              <a:rPr kumimoji="0" lang="en-GB" sz="700" u="none" strike="noStrike" kern="1200" cap="none" spc="0" normalizeH="0" baseline="0" err="1">
                <a:ln>
                  <a:noFill/>
                </a:ln>
                <a:solidFill>
                  <a:prstClr val="black">
                    <a:tint val="75000"/>
                  </a:prstClr>
                </a:solidFill>
                <a:effectLst/>
                <a:uLnTx/>
                <a:uFillTx/>
                <a:ea typeface="+mn-ea"/>
                <a:cs typeface="+mn-cs"/>
              </a:rPr>
              <a:t>Draelos</a:t>
            </a:r>
            <a:r>
              <a:rPr kumimoji="0" lang="en-GB" sz="700" u="none" strike="noStrike" kern="1200" cap="none" spc="0" normalizeH="0" baseline="0">
                <a:ln>
                  <a:noFill/>
                </a:ln>
                <a:solidFill>
                  <a:prstClr val="black">
                    <a:tint val="75000"/>
                  </a:prstClr>
                </a:solidFill>
                <a:effectLst/>
                <a:uLnTx/>
                <a:uFillTx/>
                <a:ea typeface="+mn-ea"/>
                <a:cs typeface="+mn-cs"/>
              </a:rPr>
              <a:t> Z. Five-year efficacy and safety of tildrakizumab in patients with moderate-to-severe psoriasis who respond at week 28: pooled analyses of two randomized phase III clinical trials (</a:t>
            </a:r>
            <a:r>
              <a:rPr kumimoji="0" lang="en-GB" sz="700" u="none" strike="noStrike" kern="1200" cap="none" spc="0" normalizeH="0" baseline="0" err="1">
                <a:ln>
                  <a:noFill/>
                </a:ln>
                <a:solidFill>
                  <a:prstClr val="black">
                    <a:tint val="75000"/>
                  </a:prstClr>
                </a:solidFill>
                <a:effectLst/>
                <a:uLnTx/>
                <a:uFillTx/>
                <a:ea typeface="+mn-ea"/>
                <a:cs typeface="+mn-cs"/>
              </a:rPr>
              <a:t>reSURFACE</a:t>
            </a:r>
            <a:r>
              <a:rPr kumimoji="0" lang="en-GB" sz="700" u="none" strike="noStrike" kern="1200" cap="none" spc="0" normalizeH="0" baseline="0">
                <a:ln>
                  <a:noFill/>
                </a:ln>
                <a:solidFill>
                  <a:prstClr val="black">
                    <a:tint val="75000"/>
                  </a:prstClr>
                </a:solidFill>
                <a:effectLst/>
                <a:uLnTx/>
                <a:uFillTx/>
                <a:ea typeface="+mn-ea"/>
                <a:cs typeface="+mn-cs"/>
              </a:rPr>
              <a:t> 1 and </a:t>
            </a:r>
            <a:r>
              <a:rPr kumimoji="0" lang="en-GB" sz="700" u="none" strike="noStrike" kern="1200" cap="none" spc="0" normalizeH="0" baseline="0" err="1">
                <a:ln>
                  <a:noFill/>
                </a:ln>
                <a:solidFill>
                  <a:prstClr val="black">
                    <a:tint val="75000"/>
                  </a:prstClr>
                </a:solidFill>
                <a:effectLst/>
                <a:uLnTx/>
                <a:uFillTx/>
                <a:ea typeface="+mn-ea"/>
                <a:cs typeface="+mn-cs"/>
              </a:rPr>
              <a:t>reSURFACE</a:t>
            </a:r>
            <a:r>
              <a:rPr kumimoji="0" lang="en-GB" sz="700" u="none" strike="noStrike" kern="1200" cap="none" spc="0" normalizeH="0" baseline="0">
                <a:ln>
                  <a:noFill/>
                </a:ln>
                <a:solidFill>
                  <a:prstClr val="black">
                    <a:tint val="75000"/>
                  </a:prstClr>
                </a:solidFill>
                <a:effectLst/>
                <a:uLnTx/>
                <a:uFillTx/>
                <a:ea typeface="+mn-ea"/>
                <a:cs typeface="+mn-cs"/>
              </a:rPr>
              <a:t> 2). Br J Dermatol. 2021;185(2):323-334.</a:t>
            </a:r>
          </a:p>
          <a:p>
            <a:pPr marL="93663" marR="0" lvl="0" indent="-93663" algn="l" defTabSz="914400" rtl="0" eaLnBrk="1" fontAlgn="auto" latinLnBrk="0" hangingPunct="1">
              <a:lnSpc>
                <a:spcPct val="100000"/>
              </a:lnSpc>
              <a:spcBef>
                <a:spcPts val="0"/>
              </a:spcBef>
              <a:spcAft>
                <a:spcPts val="0"/>
              </a:spcAft>
              <a:buClrTx/>
              <a:buSzTx/>
              <a:buFont typeface="+mj-lt"/>
              <a:buAutoNum type="arabicPeriod"/>
              <a:defRPr/>
            </a:pPr>
            <a:r>
              <a:rPr kumimoji="0" lang="en-GB" sz="700" b="1" u="none" strike="noStrike" kern="1200" cap="none" spc="0" normalizeH="0" baseline="0">
                <a:ln>
                  <a:noFill/>
                </a:ln>
                <a:solidFill>
                  <a:prstClr val="black">
                    <a:tint val="75000"/>
                  </a:prstClr>
                </a:solidFill>
                <a:effectLst/>
                <a:uLnTx/>
                <a:uFillTx/>
                <a:ea typeface="+mn-ea"/>
                <a:cs typeface="+mn-cs"/>
              </a:rPr>
              <a:t>Gerdes S, </a:t>
            </a:r>
            <a:r>
              <a:rPr kumimoji="0" lang="en-GB" sz="700" u="none" strike="noStrike" kern="1200" cap="none" spc="0" normalizeH="0" baseline="0" err="1">
                <a:ln>
                  <a:noFill/>
                </a:ln>
                <a:solidFill>
                  <a:prstClr val="black">
                    <a:tint val="75000"/>
                  </a:prstClr>
                </a:solidFill>
                <a:effectLst/>
                <a:uLnTx/>
                <a:uFillTx/>
                <a:ea typeface="+mn-ea"/>
                <a:cs typeface="+mn-cs"/>
              </a:rPr>
              <a:t>Gaarn</a:t>
            </a:r>
            <a:r>
              <a:rPr kumimoji="0" lang="en-GB" sz="700" u="none" strike="noStrike" kern="1200" cap="none" spc="0" normalizeH="0" baseline="0">
                <a:ln>
                  <a:noFill/>
                </a:ln>
                <a:solidFill>
                  <a:prstClr val="black">
                    <a:tint val="75000"/>
                  </a:prstClr>
                </a:solidFill>
                <a:effectLst/>
                <a:uLnTx/>
                <a:uFillTx/>
                <a:ea typeface="+mn-ea"/>
                <a:cs typeface="+mn-cs"/>
              </a:rPr>
              <a:t> Du Jardin K, </a:t>
            </a:r>
            <a:r>
              <a:rPr kumimoji="0" lang="en-GB" sz="700" u="none" strike="noStrike" kern="1200" cap="none" spc="0" normalizeH="0" baseline="0" err="1">
                <a:ln>
                  <a:noFill/>
                </a:ln>
                <a:solidFill>
                  <a:prstClr val="black">
                    <a:tint val="75000"/>
                  </a:prstClr>
                </a:solidFill>
                <a:effectLst/>
                <a:uLnTx/>
                <a:uFillTx/>
                <a:ea typeface="+mn-ea"/>
                <a:cs typeface="+mn-cs"/>
              </a:rPr>
              <a:t>Thaçi</a:t>
            </a:r>
            <a:r>
              <a:rPr kumimoji="0" lang="en-GB" sz="700" u="none" strike="noStrike" kern="1200" cap="none" spc="0" normalizeH="0" baseline="0">
                <a:ln>
                  <a:noFill/>
                </a:ln>
                <a:solidFill>
                  <a:prstClr val="black">
                    <a:tint val="75000"/>
                  </a:prstClr>
                </a:solidFill>
                <a:effectLst/>
                <a:uLnTx/>
                <a:uFillTx/>
                <a:ea typeface="+mn-ea"/>
                <a:cs typeface="+mn-cs"/>
              </a:rPr>
              <a:t> D</a:t>
            </a:r>
            <a:r>
              <a:rPr kumimoji="0" lang="en-GB" sz="700" b="1" u="none" strike="noStrike" kern="1200" cap="none" spc="0" normalizeH="0" baseline="0">
                <a:ln>
                  <a:noFill/>
                </a:ln>
                <a:solidFill>
                  <a:prstClr val="black">
                    <a:tint val="75000"/>
                  </a:prstClr>
                </a:solidFill>
                <a:effectLst/>
                <a:uLnTx/>
                <a:uFillTx/>
                <a:ea typeface="+mn-ea"/>
                <a:cs typeface="+mn-cs"/>
              </a:rPr>
              <a:t>.</a:t>
            </a:r>
            <a:r>
              <a:rPr kumimoji="0" lang="en-GB" sz="700" u="none" strike="noStrike" kern="1200" cap="none" spc="0" normalizeH="0" baseline="0">
                <a:ln>
                  <a:noFill/>
                </a:ln>
                <a:solidFill>
                  <a:prstClr val="black">
                    <a:tint val="75000"/>
                  </a:prstClr>
                </a:solidFill>
                <a:effectLst/>
                <a:uLnTx/>
                <a:uFillTx/>
                <a:ea typeface="+mn-ea"/>
                <a:cs typeface="+mn-cs"/>
              </a:rPr>
              <a:t> Malignancies over 5 years of treatment with tildrakizumab in terms of number needed to harm: pooled analyses from </a:t>
            </a:r>
            <a:r>
              <a:rPr kumimoji="0" lang="en-GB" sz="700" u="none" strike="noStrike" kern="1200" cap="none" spc="0" normalizeH="0" baseline="0" err="1">
                <a:ln>
                  <a:noFill/>
                </a:ln>
                <a:solidFill>
                  <a:prstClr val="black">
                    <a:tint val="75000"/>
                  </a:prstClr>
                </a:solidFill>
                <a:effectLst/>
                <a:uLnTx/>
                <a:uFillTx/>
                <a:ea typeface="+mn-ea"/>
                <a:cs typeface="+mn-cs"/>
              </a:rPr>
              <a:t>reSURFACE</a:t>
            </a:r>
            <a:r>
              <a:rPr kumimoji="0" lang="en-GB" sz="700" u="none" strike="noStrike" kern="1200" cap="none" spc="0" normalizeH="0" baseline="0">
                <a:ln>
                  <a:noFill/>
                </a:ln>
                <a:solidFill>
                  <a:prstClr val="black">
                    <a:tint val="75000"/>
                  </a:prstClr>
                </a:solidFill>
                <a:effectLst/>
                <a:uLnTx/>
                <a:uFillTx/>
                <a:ea typeface="+mn-ea"/>
                <a:cs typeface="+mn-cs"/>
              </a:rPr>
              <a:t> 1 and </a:t>
            </a:r>
            <a:r>
              <a:rPr kumimoji="0" lang="en-GB" sz="700" u="none" strike="noStrike" kern="1200" cap="none" spc="0" normalizeH="0" baseline="0" err="1">
                <a:ln>
                  <a:noFill/>
                </a:ln>
                <a:solidFill>
                  <a:prstClr val="black">
                    <a:tint val="75000"/>
                  </a:prstClr>
                </a:solidFill>
                <a:effectLst/>
                <a:uLnTx/>
                <a:uFillTx/>
                <a:ea typeface="+mn-ea"/>
                <a:cs typeface="+mn-cs"/>
              </a:rPr>
              <a:t>reSURFACE</a:t>
            </a:r>
            <a:r>
              <a:rPr kumimoji="0" lang="en-GB" sz="700" u="none" strike="noStrike" kern="1200" cap="none" spc="0" normalizeH="0" baseline="0">
                <a:ln>
                  <a:noFill/>
                </a:ln>
                <a:solidFill>
                  <a:prstClr val="black">
                    <a:tint val="75000"/>
                  </a:prstClr>
                </a:solidFill>
                <a:effectLst/>
                <a:uLnTx/>
                <a:uFillTx/>
                <a:ea typeface="+mn-ea"/>
                <a:cs typeface="+mn-cs"/>
              </a:rPr>
              <a:t> 2 phase 3 trials in patients with moderate-to-severe psoriasis. Poster </a:t>
            </a:r>
            <a:r>
              <a:rPr kumimoji="0" lang="en-GB" sz="700" u="none" strike="noStrike" kern="1200" cap="none" spc="0" normalizeH="0" baseline="0" err="1">
                <a:ln>
                  <a:noFill/>
                </a:ln>
                <a:solidFill>
                  <a:prstClr val="black">
                    <a:tint val="75000"/>
                  </a:prstClr>
                </a:solidFill>
                <a:effectLst/>
                <a:uLnTx/>
                <a:uFillTx/>
                <a:ea typeface="+mn-ea"/>
                <a:cs typeface="+mn-cs"/>
              </a:rPr>
              <a:t>presentado</a:t>
            </a:r>
            <a:r>
              <a:rPr kumimoji="0" lang="en-GB" sz="700" u="none" strike="noStrike" kern="1200" cap="none" spc="0" normalizeH="0" baseline="0">
                <a:ln>
                  <a:noFill/>
                </a:ln>
                <a:solidFill>
                  <a:prstClr val="black">
                    <a:tint val="75000"/>
                  </a:prstClr>
                </a:solidFill>
                <a:effectLst/>
                <a:uLnTx/>
                <a:uFillTx/>
                <a:ea typeface="+mn-ea"/>
                <a:cs typeface="+mn-cs"/>
              </a:rPr>
              <a:t> </a:t>
            </a:r>
            <a:r>
              <a:rPr kumimoji="0" lang="en-GB" sz="700" u="none" strike="noStrike" kern="1200" cap="none" spc="0" normalizeH="0" baseline="0" err="1">
                <a:ln>
                  <a:noFill/>
                </a:ln>
                <a:solidFill>
                  <a:prstClr val="black">
                    <a:tint val="75000"/>
                  </a:prstClr>
                </a:solidFill>
                <a:effectLst/>
                <a:uLnTx/>
                <a:uFillTx/>
                <a:ea typeface="+mn-ea"/>
                <a:cs typeface="+mn-cs"/>
              </a:rPr>
              <a:t>en</a:t>
            </a:r>
            <a:r>
              <a:rPr kumimoji="0" lang="en-GB" sz="700" u="none" strike="noStrike" kern="1200" cap="none" spc="0" normalizeH="0" baseline="0">
                <a:ln>
                  <a:noFill/>
                </a:ln>
                <a:solidFill>
                  <a:prstClr val="black">
                    <a:tint val="75000"/>
                  </a:prstClr>
                </a:solidFill>
                <a:effectLst/>
                <a:uLnTx/>
                <a:uFillTx/>
                <a:ea typeface="+mn-ea"/>
                <a:cs typeface="+mn-cs"/>
              </a:rPr>
              <a:t>: </a:t>
            </a:r>
            <a:r>
              <a:rPr kumimoji="0" lang="en-GB" sz="700" u="none" strike="noStrike" kern="1200" cap="none" spc="0" normalizeH="0" baseline="0" err="1">
                <a:ln>
                  <a:noFill/>
                </a:ln>
                <a:solidFill>
                  <a:prstClr val="black">
                    <a:tint val="75000"/>
                  </a:prstClr>
                </a:solidFill>
                <a:effectLst/>
                <a:uLnTx/>
                <a:uFillTx/>
                <a:ea typeface="+mn-ea"/>
                <a:cs typeface="+mn-cs"/>
              </a:rPr>
              <a:t>Congreso</a:t>
            </a:r>
            <a:r>
              <a:rPr kumimoji="0" lang="en-GB" sz="700" u="none" strike="noStrike" kern="1200" cap="none" spc="0" normalizeH="0" baseline="0">
                <a:ln>
                  <a:noFill/>
                </a:ln>
                <a:solidFill>
                  <a:prstClr val="black">
                    <a:tint val="75000"/>
                  </a:prstClr>
                </a:solidFill>
                <a:effectLst/>
                <a:uLnTx/>
                <a:uFillTx/>
                <a:ea typeface="+mn-ea"/>
                <a:cs typeface="+mn-cs"/>
              </a:rPr>
              <a:t> EADV 2021. 30th European Academy of </a:t>
            </a:r>
            <a:r>
              <a:rPr kumimoji="0" lang="en-GB" sz="700" u="none" strike="noStrike" kern="1200" cap="none" spc="0" normalizeH="0" baseline="0" err="1">
                <a:ln>
                  <a:noFill/>
                </a:ln>
                <a:solidFill>
                  <a:prstClr val="black">
                    <a:tint val="75000"/>
                  </a:prstClr>
                </a:solidFill>
                <a:effectLst/>
                <a:uLnTx/>
                <a:uFillTx/>
                <a:ea typeface="+mn-ea"/>
                <a:cs typeface="+mn-cs"/>
              </a:rPr>
              <a:t>Dermatolgy</a:t>
            </a:r>
            <a:r>
              <a:rPr kumimoji="0" lang="en-GB" sz="700" u="none" strike="noStrike" kern="1200" cap="none" spc="0" normalizeH="0" baseline="0">
                <a:ln>
                  <a:noFill/>
                </a:ln>
                <a:solidFill>
                  <a:prstClr val="black">
                    <a:tint val="75000"/>
                  </a:prstClr>
                </a:solidFill>
                <a:effectLst/>
                <a:uLnTx/>
                <a:uFillTx/>
                <a:ea typeface="+mn-ea"/>
                <a:cs typeface="+mn-cs"/>
              </a:rPr>
              <a:t> and Venereology Congress; 2021 Sept 29-Oct 2; Berlin, Germany.</a:t>
            </a:r>
          </a:p>
        </p:txBody>
      </p:sp>
      <p:pic>
        <p:nvPicPr>
          <p:cNvPr id="3" name="Picture 2">
            <a:extLst>
              <a:ext uri="{FF2B5EF4-FFF2-40B4-BE49-F238E27FC236}">
                <a16:creationId xmlns:a16="http://schemas.microsoft.com/office/drawing/2014/main" id="{5189C192-5D5C-5A45-D0EA-CC493125FA11}"/>
              </a:ext>
            </a:extLst>
          </p:cNvPr>
          <p:cNvPicPr>
            <a:picLocks noChangeAspect="1" noChangeArrowheads="1"/>
          </p:cNvPicPr>
          <p:nvPr/>
        </p:nvPicPr>
        <p:blipFill>
          <a:blip r:embed="rId2"/>
          <a:srcRect/>
          <a:stretch>
            <a:fillRect/>
          </a:stretch>
        </p:blipFill>
        <p:spPr bwMode="auto">
          <a:xfrm>
            <a:off x="2436676" y="1539545"/>
            <a:ext cx="3969096" cy="1312888"/>
          </a:xfrm>
          <a:prstGeom prst="rect">
            <a:avLst/>
          </a:prstGeom>
          <a:noFill/>
          <a:ln w="9525">
            <a:noFill/>
            <a:miter lim="800000"/>
            <a:headEnd/>
            <a:tailEnd/>
          </a:ln>
        </p:spPr>
      </p:pic>
      <p:pic>
        <p:nvPicPr>
          <p:cNvPr id="4" name="Picture 3">
            <a:extLst>
              <a:ext uri="{FF2B5EF4-FFF2-40B4-BE49-F238E27FC236}">
                <a16:creationId xmlns:a16="http://schemas.microsoft.com/office/drawing/2014/main" id="{E650FAC6-359B-7E63-7231-969D90B78512}"/>
              </a:ext>
            </a:extLst>
          </p:cNvPr>
          <p:cNvPicPr>
            <a:picLocks noChangeAspect="1" noChangeArrowheads="1"/>
          </p:cNvPicPr>
          <p:nvPr/>
        </p:nvPicPr>
        <p:blipFill>
          <a:blip r:embed="rId3"/>
          <a:srcRect/>
          <a:stretch>
            <a:fillRect/>
          </a:stretch>
        </p:blipFill>
        <p:spPr bwMode="auto">
          <a:xfrm>
            <a:off x="2384533" y="3083046"/>
            <a:ext cx="8546849" cy="786482"/>
          </a:xfrm>
          <a:prstGeom prst="rect">
            <a:avLst/>
          </a:prstGeom>
          <a:noFill/>
          <a:ln w="9525">
            <a:noFill/>
            <a:miter lim="800000"/>
            <a:headEnd/>
            <a:tailEnd/>
          </a:ln>
        </p:spPr>
      </p:pic>
      <p:sp>
        <p:nvSpPr>
          <p:cNvPr id="9" name="Marcador de contenido 2">
            <a:extLst>
              <a:ext uri="{FF2B5EF4-FFF2-40B4-BE49-F238E27FC236}">
                <a16:creationId xmlns:a16="http://schemas.microsoft.com/office/drawing/2014/main" id="{C56BE496-F36D-0221-B998-73489D7AB052}"/>
              </a:ext>
            </a:extLst>
          </p:cNvPr>
          <p:cNvSpPr txBox="1">
            <a:spLocks/>
          </p:cNvSpPr>
          <p:nvPr/>
        </p:nvSpPr>
        <p:spPr>
          <a:xfrm>
            <a:off x="3238648" y="3866014"/>
            <a:ext cx="6851868" cy="430887"/>
          </a:xfrm>
          <a:prstGeom prst="rect">
            <a:avLst/>
          </a:prstGeom>
        </p:spPr>
        <p:txBody>
          <a:bodyPr wrap="square" lIns="0">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es-ES" sz="1100" err="1">
                <a:solidFill>
                  <a:srgbClr val="612663"/>
                </a:solidFill>
                <a:latin typeface="Arial" panose="020B0604020202020204" pitchFamily="34" charset="0"/>
              </a:rPr>
              <a:t>Tildrakizumab</a:t>
            </a:r>
            <a:r>
              <a:rPr lang="es-ES" sz="1100">
                <a:solidFill>
                  <a:srgbClr val="612663"/>
                </a:solidFill>
                <a:latin typeface="Arial" panose="020B0604020202020204" pitchFamily="34" charset="0"/>
              </a:rPr>
              <a:t> demostró un </a:t>
            </a:r>
            <a:r>
              <a:rPr lang="es-ES" sz="1100" b="1">
                <a:solidFill>
                  <a:srgbClr val="612663"/>
                </a:solidFill>
                <a:latin typeface="Arial" panose="020B0604020202020204" pitchFamily="34" charset="0"/>
              </a:rPr>
              <a:t>perfil de seguridad favorable con bajo riesgo </a:t>
            </a:r>
            <a:r>
              <a:rPr lang="es-ES" sz="1100">
                <a:solidFill>
                  <a:srgbClr val="612663"/>
                </a:solidFill>
                <a:latin typeface="Arial" panose="020B0604020202020204" pitchFamily="34" charset="0"/>
              </a:rPr>
              <a:t>(por ej., valores altos de NNH) de malignidades durante 5 años de tratamiento.</a:t>
            </a:r>
            <a:r>
              <a:rPr lang="es-ES" sz="1100" baseline="30000">
                <a:solidFill>
                  <a:srgbClr val="612663"/>
                </a:solidFill>
                <a:latin typeface="Arial" panose="020B0604020202020204" pitchFamily="34" charset="0"/>
              </a:rPr>
              <a:t>3</a:t>
            </a:r>
          </a:p>
        </p:txBody>
      </p:sp>
      <p:sp>
        <p:nvSpPr>
          <p:cNvPr id="10" name="Marcador de contenido 2">
            <a:extLst>
              <a:ext uri="{FF2B5EF4-FFF2-40B4-BE49-F238E27FC236}">
                <a16:creationId xmlns:a16="http://schemas.microsoft.com/office/drawing/2014/main" id="{EF29D930-7EA8-0F76-2D22-BB1C07EAD1C4}"/>
              </a:ext>
            </a:extLst>
          </p:cNvPr>
          <p:cNvSpPr txBox="1">
            <a:spLocks/>
          </p:cNvSpPr>
          <p:nvPr/>
        </p:nvSpPr>
        <p:spPr>
          <a:xfrm>
            <a:off x="7432078" y="4665180"/>
            <a:ext cx="3485555" cy="769441"/>
          </a:xfrm>
          <a:prstGeom prst="rect">
            <a:avLst/>
          </a:prstGeom>
        </p:spPr>
        <p:txBody>
          <a:bodyPr vert="horz" wrap="square" lIns="0" tIns="45720" rIns="91440" bIns="45720" rtlCol="0">
            <a:spAutoFit/>
          </a:bodyPr>
          <a:lstStyle/>
          <a:p>
            <a:pPr marR="0" lvl="0" defTabSz="609585" fontAlgn="auto">
              <a:spcBef>
                <a:spcPts val="300"/>
              </a:spcBef>
              <a:spcAft>
                <a:spcPts val="600"/>
              </a:spcAft>
              <a:buClr>
                <a:schemeClr val="accent2"/>
              </a:buClr>
              <a:buSzTx/>
              <a:tabLst/>
              <a:defRPr/>
            </a:pPr>
            <a:r>
              <a:rPr lang="es-ES" sz="1100">
                <a:solidFill>
                  <a:srgbClr val="612663"/>
                </a:solidFill>
                <a:latin typeface="Arial" panose="020B0604020202020204" pitchFamily="34" charset="0"/>
                <a:cs typeface="Arial"/>
              </a:rPr>
              <a:t>Tildrakizumab tuvo un </a:t>
            </a:r>
            <a:r>
              <a:rPr lang="es-ES" sz="1100" b="1">
                <a:solidFill>
                  <a:srgbClr val="612663"/>
                </a:solidFill>
                <a:latin typeface="Arial" panose="020B0604020202020204" pitchFamily="34" charset="0"/>
                <a:cs typeface="Arial"/>
              </a:rPr>
              <a:t>perfil de seguridad favorable después de 5 años con una baja tasa de eventos de infección grave, neoplasias y MACE </a:t>
            </a:r>
            <a:r>
              <a:rPr lang="es-ES" sz="1100">
                <a:solidFill>
                  <a:srgbClr val="612663"/>
                </a:solidFill>
                <a:latin typeface="Arial" panose="020B0604020202020204" pitchFamily="34" charset="0"/>
                <a:cs typeface="Arial"/>
              </a:rPr>
              <a:t>comparable a otros registros de psoriasis de referencia</a:t>
            </a:r>
            <a:r>
              <a:rPr lang="es-ES" sz="1100" baseline="30000">
                <a:solidFill>
                  <a:srgbClr val="612663"/>
                </a:solidFill>
                <a:latin typeface="Arial" panose="020B0604020202020204" pitchFamily="34" charset="0"/>
                <a:cs typeface="Arial"/>
              </a:rPr>
              <a:t>1</a:t>
            </a:r>
          </a:p>
        </p:txBody>
      </p:sp>
      <p:sp>
        <p:nvSpPr>
          <p:cNvPr id="12" name="CuadroTexto 11">
            <a:extLst>
              <a:ext uri="{FF2B5EF4-FFF2-40B4-BE49-F238E27FC236}">
                <a16:creationId xmlns:a16="http://schemas.microsoft.com/office/drawing/2014/main" id="{719D7761-91B0-05FE-8EDF-769001DD901C}"/>
              </a:ext>
            </a:extLst>
          </p:cNvPr>
          <p:cNvSpPr txBox="1"/>
          <p:nvPr/>
        </p:nvSpPr>
        <p:spPr>
          <a:xfrm>
            <a:off x="7432078" y="1879356"/>
            <a:ext cx="3423844" cy="769441"/>
          </a:xfrm>
          <a:prstGeom prst="rect">
            <a:avLst/>
          </a:prstGeom>
          <a:noFill/>
        </p:spPr>
        <p:txBody>
          <a:bodyPr wrap="square">
            <a:spAutoFit/>
          </a:bodyPr>
          <a:lstStyle/>
          <a:p>
            <a:r>
              <a:rPr lang="es-ES" sz="1100">
                <a:solidFill>
                  <a:srgbClr val="612663"/>
                </a:solidFill>
                <a:latin typeface="Arial" panose="020B0604020202020204" pitchFamily="34" charset="0"/>
                <a:cs typeface="Arial"/>
              </a:rPr>
              <a:t>Tildrakizumab presenta un </a:t>
            </a:r>
            <a:r>
              <a:rPr lang="es-ES" sz="1100" b="1">
                <a:solidFill>
                  <a:srgbClr val="612663"/>
                </a:solidFill>
                <a:latin typeface="Arial" panose="020B0604020202020204" pitchFamily="34" charset="0"/>
                <a:cs typeface="Arial"/>
              </a:rPr>
              <a:t>perfil de seguridad favorable a largo plazo, como lo demuestra la baja tasa de malignidades </a:t>
            </a:r>
            <a:r>
              <a:rPr lang="es-ES" sz="1100">
                <a:solidFill>
                  <a:srgbClr val="612663"/>
                </a:solidFill>
                <a:latin typeface="Arial" panose="020B0604020202020204" pitchFamily="34" charset="0"/>
                <a:cs typeface="Arial"/>
              </a:rPr>
              <a:t>durante 5 años de tratamiento</a:t>
            </a:r>
            <a:r>
              <a:rPr lang="es-ES" sz="1100" baseline="30000">
                <a:solidFill>
                  <a:srgbClr val="612663"/>
                </a:solidFill>
                <a:latin typeface="Arial" panose="020B0604020202020204" pitchFamily="34" charset="0"/>
                <a:cs typeface="Arial"/>
              </a:rPr>
              <a:t>2</a:t>
            </a:r>
          </a:p>
        </p:txBody>
      </p:sp>
      <p:sp>
        <p:nvSpPr>
          <p:cNvPr id="14" name="Rectángulo: una sola esquina redondeada 11">
            <a:extLst>
              <a:ext uri="{FF2B5EF4-FFF2-40B4-BE49-F238E27FC236}">
                <a16:creationId xmlns:a16="http://schemas.microsoft.com/office/drawing/2014/main" id="{9EB62213-C9ED-7BE2-AF7C-6567F4F0A8A4}"/>
              </a:ext>
            </a:extLst>
          </p:cNvPr>
          <p:cNvSpPr/>
          <p:nvPr/>
        </p:nvSpPr>
        <p:spPr>
          <a:xfrm flipV="1">
            <a:off x="755727" y="1455933"/>
            <a:ext cx="1230645" cy="1230645"/>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Gráfico 14">
            <a:extLst>
              <a:ext uri="{FF2B5EF4-FFF2-40B4-BE49-F238E27FC236}">
                <a16:creationId xmlns:a16="http://schemas.microsoft.com/office/drawing/2014/main" id="{2CF8EFFD-F002-BB60-41CD-762CEF298E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776" y="1570041"/>
            <a:ext cx="960546" cy="960546"/>
          </a:xfrm>
          <a:prstGeom prst="rect">
            <a:avLst/>
          </a:prstGeom>
        </p:spPr>
      </p:pic>
      <p:pic>
        <p:nvPicPr>
          <p:cNvPr id="6" name="Imagen 5">
            <a:extLst>
              <a:ext uri="{FF2B5EF4-FFF2-40B4-BE49-F238E27FC236}">
                <a16:creationId xmlns:a16="http://schemas.microsoft.com/office/drawing/2014/main" id="{A21E678B-FA61-212C-319B-A8E47C3BB5DE}"/>
              </a:ext>
            </a:extLst>
          </p:cNvPr>
          <p:cNvPicPr>
            <a:picLocks noChangeAspect="1"/>
          </p:cNvPicPr>
          <p:nvPr/>
        </p:nvPicPr>
        <p:blipFill>
          <a:blip r:embed="rId6"/>
          <a:stretch>
            <a:fillRect/>
          </a:stretch>
        </p:blipFill>
        <p:spPr>
          <a:xfrm>
            <a:off x="2436677" y="4460687"/>
            <a:ext cx="4486638" cy="1178428"/>
          </a:xfrm>
          <a:prstGeom prst="rect">
            <a:avLst/>
          </a:prstGeom>
        </p:spPr>
      </p:pic>
      <p:sp>
        <p:nvSpPr>
          <p:cNvPr id="5" name="Título 1">
            <a:extLst>
              <a:ext uri="{FF2B5EF4-FFF2-40B4-BE49-F238E27FC236}">
                <a16:creationId xmlns:a16="http://schemas.microsoft.com/office/drawing/2014/main" id="{8CB7E93D-2C8F-D046-2FF7-4CAF01AB6864}"/>
              </a:ext>
            </a:extLst>
          </p:cNvPr>
          <p:cNvSpPr txBox="1">
            <a:spLocks/>
          </p:cNvSpPr>
          <p:nvPr/>
        </p:nvSpPr>
        <p:spPr>
          <a:xfrm>
            <a:off x="623888" y="272883"/>
            <a:ext cx="7695089" cy="884070"/>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r>
              <a:rPr lang="es-ES" err="1"/>
              <a:t>Tildrakizumab</a:t>
            </a:r>
            <a:r>
              <a:rPr lang="es-ES"/>
              <a:t> mostró una baja tasa de neoplasias después de 5 años</a:t>
            </a:r>
            <a:r>
              <a:rPr lang="es-ES" baseline="30000"/>
              <a:t>1</a:t>
            </a:r>
            <a:endParaRPr lang="es-ES" b="1" baseline="30000"/>
          </a:p>
        </p:txBody>
      </p:sp>
    </p:spTree>
    <p:extLst>
      <p:ext uri="{BB962C8B-B14F-4D97-AF65-F5344CB8AC3E}">
        <p14:creationId xmlns:p14="http://schemas.microsoft.com/office/powerpoint/2010/main" val="2396664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BC117C57-A82F-958D-28EA-9551230CE972}"/>
              </a:ext>
            </a:extLst>
          </p:cNvPr>
          <p:cNvGrpSpPr/>
          <p:nvPr/>
        </p:nvGrpSpPr>
        <p:grpSpPr>
          <a:xfrm>
            <a:off x="7096126" y="2298515"/>
            <a:ext cx="4400550" cy="2530660"/>
            <a:chOff x="7096126" y="2298515"/>
            <a:chExt cx="4400550" cy="2530660"/>
          </a:xfrm>
        </p:grpSpPr>
        <p:sp>
          <p:nvSpPr>
            <p:cNvPr id="4" name="Rectángulo: una sola esquina redondeada 3">
              <a:extLst>
                <a:ext uri="{FF2B5EF4-FFF2-40B4-BE49-F238E27FC236}">
                  <a16:creationId xmlns:a16="http://schemas.microsoft.com/office/drawing/2014/main" id="{7342425F-6BF7-DC60-8BED-8528E952AF63}"/>
                </a:ext>
              </a:extLst>
            </p:cNvPr>
            <p:cNvSpPr/>
            <p:nvPr/>
          </p:nvSpPr>
          <p:spPr>
            <a:xfrm flipV="1">
              <a:off x="7096126" y="2298515"/>
              <a:ext cx="4400550" cy="2530660"/>
            </a:xfrm>
            <a:prstGeom prst="round1Rect">
              <a:avLst>
                <a:gd name="adj" fmla="val 20892"/>
              </a:avLst>
            </a:prstGeom>
            <a:solidFill>
              <a:schemeClr val="accent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Marcador de texto 1">
              <a:extLst>
                <a:ext uri="{FF2B5EF4-FFF2-40B4-BE49-F238E27FC236}">
                  <a16:creationId xmlns:a16="http://schemas.microsoft.com/office/drawing/2014/main" id="{76AD8493-A388-5F45-3E0A-EDC364957A60}"/>
                </a:ext>
              </a:extLst>
            </p:cNvPr>
            <p:cNvSpPr txBox="1">
              <a:spLocks/>
            </p:cNvSpPr>
            <p:nvPr/>
          </p:nvSpPr>
          <p:spPr>
            <a:xfrm>
              <a:off x="8216449" y="3055290"/>
              <a:ext cx="3138620" cy="1477328"/>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000" u="none" strike="noStrike" kern="1200" cap="none" spc="0" normalizeH="0" baseline="0" noProof="0">
                  <a:ln>
                    <a:noFill/>
                  </a:ln>
                  <a:solidFill>
                    <a:prstClr val="white"/>
                  </a:solidFill>
                  <a:effectLst/>
                  <a:uLnTx/>
                  <a:uFillTx/>
                  <a:latin typeface="Arial" panose="020B0604020202020204" pitchFamily="34" charset="0"/>
                  <a:ea typeface="+mn-ea"/>
                  <a:cs typeface="+mn-cs"/>
                </a:rPr>
                <a:t>Algunos estudios también sugieren un </a:t>
              </a:r>
              <a:r>
                <a:rPr kumimoji="0" lang="es-ES" sz="2000" b="1" u="none" strike="noStrike" kern="1200" cap="none" spc="0" normalizeH="0" baseline="0" noProof="0">
                  <a:ln>
                    <a:noFill/>
                  </a:ln>
                  <a:solidFill>
                    <a:prstClr val="white"/>
                  </a:solidFill>
                  <a:effectLst/>
                  <a:uLnTx/>
                  <a:uFillTx/>
                  <a:latin typeface="Arial" panose="020B0604020202020204" pitchFamily="34" charset="0"/>
                  <a:ea typeface="+mn-ea"/>
                  <a:cs typeface="+mn-cs"/>
                </a:rPr>
                <a:t>mayor riesgo de CPNM en pacientes que reciben anti-TNF</a:t>
              </a:r>
              <a:r>
                <a:rPr kumimoji="0" lang="es-ES" sz="2000" u="none" strike="noStrike" kern="1200" cap="none" spc="0" normalizeH="0" baseline="0" noProof="0">
                  <a:ln>
                    <a:noFill/>
                  </a:ln>
                  <a:solidFill>
                    <a:prstClr val="white"/>
                  </a:solidFill>
                  <a:effectLst/>
                  <a:uLnTx/>
                  <a:uFillTx/>
                  <a:latin typeface="Arial" panose="020B0604020202020204" pitchFamily="34" charset="0"/>
                  <a:ea typeface="+mn-ea"/>
                  <a:cs typeface="+mn-cs"/>
                </a:rPr>
                <a:t>.</a:t>
              </a:r>
              <a:r>
                <a:rPr kumimoji="0" lang="es-ES" sz="2000" u="none" strike="noStrike" kern="1200" cap="none" spc="0" normalizeH="0" baseline="30000" noProof="0">
                  <a:ln>
                    <a:noFill/>
                  </a:ln>
                  <a:solidFill>
                    <a:prstClr val="white"/>
                  </a:solidFill>
                  <a:effectLst/>
                  <a:uLnTx/>
                  <a:uFillTx/>
                  <a:latin typeface="Arial" panose="020B0604020202020204" pitchFamily="34" charset="0"/>
                  <a:ea typeface="+mn-ea"/>
                  <a:cs typeface="+mn-cs"/>
                </a:rPr>
                <a:t>2</a:t>
              </a:r>
            </a:p>
          </p:txBody>
        </p:sp>
      </p:grpSp>
      <p:sp>
        <p:nvSpPr>
          <p:cNvPr id="7" name="Flecha: pentágono 6">
            <a:extLst>
              <a:ext uri="{FF2B5EF4-FFF2-40B4-BE49-F238E27FC236}">
                <a16:creationId xmlns:a16="http://schemas.microsoft.com/office/drawing/2014/main" id="{CFE85DF8-5840-5EAC-0F16-FF57328499EE}"/>
              </a:ext>
            </a:extLst>
          </p:cNvPr>
          <p:cNvSpPr/>
          <p:nvPr/>
        </p:nvSpPr>
        <p:spPr>
          <a:xfrm>
            <a:off x="623887" y="2293317"/>
            <a:ext cx="7381743" cy="2535857"/>
          </a:xfrm>
          <a:prstGeom prst="homePlate">
            <a:avLst>
              <a:gd name="adj" fmla="val 27447"/>
            </a:avLst>
          </a:prstGeom>
          <a:solidFill>
            <a:schemeClr val="bg1">
              <a:lumMod val="95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Marcador de texto 1">
            <a:extLst>
              <a:ext uri="{FF2B5EF4-FFF2-40B4-BE49-F238E27FC236}">
                <a16:creationId xmlns:a16="http://schemas.microsoft.com/office/drawing/2014/main" id="{DF02F57B-F0D5-53C3-5772-A51519FA3DC6}"/>
              </a:ext>
            </a:extLst>
          </p:cNvPr>
          <p:cNvSpPr txBox="1">
            <a:spLocks/>
          </p:cNvSpPr>
          <p:nvPr/>
        </p:nvSpPr>
        <p:spPr>
          <a:xfrm>
            <a:off x="2025429" y="2548508"/>
            <a:ext cx="4832024" cy="1991314"/>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8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Los pacientes con psoriasis a menudo reciben </a:t>
            </a:r>
            <a:r>
              <a:rPr kumimoji="0" lang="es-ES" sz="1800" b="1" u="none" strike="noStrike" kern="1200" cap="none" spc="0" normalizeH="0" baseline="0" noProof="0">
                <a:ln>
                  <a:noFill/>
                </a:ln>
                <a:solidFill>
                  <a:srgbClr val="612663"/>
                </a:solidFill>
                <a:effectLst/>
                <a:uLnTx/>
                <a:uFillTx/>
                <a:latin typeface="Arial" panose="020B0604020202020204" pitchFamily="34" charset="0"/>
                <a:ea typeface="+mn-ea"/>
                <a:cs typeface="+mn-cs"/>
              </a:rPr>
              <a:t>tratamientos inmunomoduladores</a:t>
            </a:r>
            <a:r>
              <a:rPr kumimoji="0" lang="es-ES" sz="18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incluidos anticuerpos, para mejorar la enfermedad de la piel.</a:t>
            </a:r>
            <a:r>
              <a:rPr kumimoji="0" lang="es-ES" sz="18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2</a:t>
            </a:r>
            <a:r>
              <a:rPr kumimoji="0" lang="es-ES" sz="18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8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Se ha cuestionado si esta regulación inmunológica afectaría la incidencia de malignidades.</a:t>
            </a:r>
            <a:r>
              <a:rPr kumimoji="0" lang="es-ES" sz="18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2</a:t>
            </a:r>
          </a:p>
        </p:txBody>
      </p:sp>
      <p:sp>
        <p:nvSpPr>
          <p:cNvPr id="20" name="Título 1">
            <a:extLst>
              <a:ext uri="{FF2B5EF4-FFF2-40B4-BE49-F238E27FC236}">
                <a16:creationId xmlns:a16="http://schemas.microsoft.com/office/drawing/2014/main" id="{6A37D48B-4304-CE7C-D427-CB05847F94DB}"/>
              </a:ext>
            </a:extLst>
          </p:cNvPr>
          <p:cNvSpPr>
            <a:spLocks noGrp="1"/>
          </p:cNvSpPr>
          <p:nvPr>
            <p:ph type="title"/>
          </p:nvPr>
        </p:nvSpPr>
        <p:spPr>
          <a:xfrm>
            <a:off x="623888" y="272883"/>
            <a:ext cx="7953335" cy="884070"/>
          </a:xfrm>
        </p:spPr>
        <p:txBody>
          <a:bodyPr/>
          <a:lstStyle/>
          <a:p>
            <a:r>
              <a:rPr lang="es-ES"/>
              <a:t>ILUMETRI</a:t>
            </a:r>
            <a:r>
              <a:rPr lang="es-ES" baseline="30000"/>
              <a:t>®</a:t>
            </a:r>
            <a:r>
              <a:rPr lang="es-ES"/>
              <a:t> ha mostrado una baja tasa de malignidades durante 5 años de tratamiento</a:t>
            </a:r>
            <a:r>
              <a:rPr lang="es-ES" baseline="30000"/>
              <a:t>1</a:t>
            </a:r>
          </a:p>
        </p:txBody>
      </p:sp>
      <p:sp>
        <p:nvSpPr>
          <p:cNvPr id="10" name="Marcador de pie de página 5">
            <a:extLst>
              <a:ext uri="{FF2B5EF4-FFF2-40B4-BE49-F238E27FC236}">
                <a16:creationId xmlns:a16="http://schemas.microsoft.com/office/drawing/2014/main" id="{C8437472-53B1-F06F-8C2C-77B253239F96}"/>
              </a:ext>
            </a:extLst>
          </p:cNvPr>
          <p:cNvSpPr>
            <a:spLocks noGrp="1"/>
          </p:cNvSpPr>
          <p:nvPr>
            <p:ph type="ftr" sz="quarter" idx="10"/>
          </p:nvPr>
        </p:nvSpPr>
        <p:spPr>
          <a:xfrm>
            <a:off x="623887" y="6246688"/>
            <a:ext cx="9887317" cy="61131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prstClr val="black">
                    <a:tint val="75000"/>
                  </a:prstClr>
                </a:solidFill>
                <a:effectLst/>
                <a:uLnTx/>
                <a:uFillTx/>
                <a:cs typeface="Arial" panose="020B0604020202020204" pitchFamily="34" charset="0"/>
              </a:rPr>
              <a:t>CPNM: </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cáncer de piel no-melanoma; </a:t>
            </a:r>
            <a:r>
              <a:rPr kumimoji="0" lang="es-ES" sz="700" b="1" i="0" u="none" strike="noStrike" kern="1200" cap="none" spc="0" normalizeH="0" baseline="0" noProof="0">
                <a:ln>
                  <a:noFill/>
                </a:ln>
                <a:solidFill>
                  <a:prstClr val="black">
                    <a:tint val="75000"/>
                  </a:prstClr>
                </a:solidFill>
                <a:effectLst/>
                <a:uLnTx/>
                <a:uFillTx/>
                <a:cs typeface="Arial" panose="020B0604020202020204" pitchFamily="34" charset="0"/>
              </a:rPr>
              <a:t>TNF: </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factor de necrosis tumoral</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endPar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endParaRPr>
          </a:p>
          <a:p>
            <a:pPr marL="93663" indent="-93663">
              <a:buFont typeface="+mj-lt"/>
              <a:buAutoNum type="arabicPeriod"/>
              <a:defRPr/>
            </a:pPr>
            <a:r>
              <a:rPr kumimoji="0" lang="es-ES" sz="700" b="1" u="none" strike="noStrike" kern="1200" cap="none" spc="0" normalizeH="0" baseline="0" noProof="0" err="1">
                <a:ln>
                  <a:noFill/>
                </a:ln>
                <a:solidFill>
                  <a:prstClr val="black">
                    <a:tint val="75000"/>
                  </a:prstClr>
                </a:solidFill>
                <a:effectLst/>
                <a:uLnTx/>
                <a:uFillTx/>
                <a:ea typeface="+mn-ea"/>
                <a:cs typeface="+mn-cs"/>
              </a:rPr>
              <a:t>Egeberg</a:t>
            </a:r>
            <a:r>
              <a:rPr kumimoji="0" lang="es-ES" sz="700" b="1" u="none" strike="noStrike" kern="1200" cap="none" spc="0" normalizeH="0" baseline="0" noProof="0">
                <a:ln>
                  <a:noFill/>
                </a:ln>
                <a:solidFill>
                  <a:prstClr val="black">
                    <a:tint val="75000"/>
                  </a:prstClr>
                </a:solidFill>
                <a:effectLst/>
                <a:uLnTx/>
                <a:uFillTx/>
                <a:ea typeface="+mn-ea"/>
                <a:cs typeface="+mn-cs"/>
              </a:rPr>
              <a:t> A, </a:t>
            </a:r>
            <a:r>
              <a:rPr kumimoji="0" lang="es-ES" sz="700" u="none" strike="noStrike" kern="1200" cap="none" spc="0" normalizeH="0" baseline="0" noProof="0" err="1">
                <a:ln>
                  <a:noFill/>
                </a:ln>
                <a:solidFill>
                  <a:prstClr val="black">
                    <a:tint val="75000"/>
                  </a:prstClr>
                </a:solidFill>
                <a:effectLst/>
                <a:uLnTx/>
                <a:uFillTx/>
                <a:ea typeface="+mn-ea"/>
                <a:cs typeface="+mn-cs"/>
              </a:rPr>
              <a:t>Jullien</a:t>
            </a:r>
            <a:r>
              <a:rPr kumimoji="0" lang="es-ES" sz="700" u="none" strike="noStrike" kern="1200" cap="none" spc="0" normalizeH="0" baseline="0" noProof="0">
                <a:ln>
                  <a:noFill/>
                </a:ln>
                <a:solidFill>
                  <a:prstClr val="black">
                    <a:tint val="75000"/>
                  </a:prstClr>
                </a:solidFill>
                <a:effectLst/>
                <a:uLnTx/>
                <a:uFillTx/>
                <a:ea typeface="+mn-ea"/>
                <a:cs typeface="+mn-cs"/>
              </a:rPr>
              <a:t> D, </a:t>
            </a:r>
            <a:r>
              <a:rPr kumimoji="0" lang="es-ES" sz="700" u="none" strike="noStrike" kern="1200" cap="none" spc="0" normalizeH="0" baseline="0" noProof="0" err="1">
                <a:ln>
                  <a:noFill/>
                </a:ln>
                <a:solidFill>
                  <a:prstClr val="black">
                    <a:tint val="75000"/>
                  </a:prstClr>
                </a:solidFill>
                <a:effectLst/>
                <a:uLnTx/>
                <a:uFillTx/>
                <a:ea typeface="+mn-ea"/>
                <a:cs typeface="+mn-cs"/>
              </a:rPr>
              <a:t>Gaarn</a:t>
            </a:r>
            <a:r>
              <a:rPr kumimoji="0" lang="es-ES" sz="700" u="none" strike="noStrike" kern="1200" cap="none" spc="0" normalizeH="0" baseline="0" noProof="0">
                <a:ln>
                  <a:noFill/>
                </a:ln>
                <a:solidFill>
                  <a:prstClr val="black">
                    <a:tint val="75000"/>
                  </a:prstClr>
                </a:solidFill>
                <a:effectLst/>
                <a:uLnTx/>
                <a:uFillTx/>
                <a:ea typeface="+mn-ea"/>
                <a:cs typeface="+mn-cs"/>
              </a:rPr>
              <a:t> Du </a:t>
            </a:r>
            <a:r>
              <a:rPr kumimoji="0" lang="es-ES" sz="700" u="none" strike="noStrike" kern="1200" cap="none" spc="0" normalizeH="0" baseline="0" noProof="0" err="1">
                <a:ln>
                  <a:noFill/>
                </a:ln>
                <a:solidFill>
                  <a:prstClr val="black">
                    <a:tint val="75000"/>
                  </a:prstClr>
                </a:solidFill>
                <a:effectLst/>
                <a:uLnTx/>
                <a:uFillTx/>
                <a:ea typeface="+mn-ea"/>
                <a:cs typeface="+mn-cs"/>
              </a:rPr>
              <a:t>Jardin</a:t>
            </a:r>
            <a:r>
              <a:rPr kumimoji="0" lang="es-ES" sz="700" u="none" strike="noStrike" kern="1200" cap="none" spc="0" normalizeH="0" baseline="0" noProof="0">
                <a:ln>
                  <a:noFill/>
                </a:ln>
                <a:solidFill>
                  <a:prstClr val="black">
                    <a:tint val="75000"/>
                  </a:prstClr>
                </a:solidFill>
                <a:effectLst/>
                <a:uLnTx/>
                <a:uFillTx/>
                <a:ea typeface="+mn-ea"/>
                <a:cs typeface="+mn-cs"/>
              </a:rPr>
              <a:t> K, </a:t>
            </a:r>
            <a:r>
              <a:rPr kumimoji="0" lang="es-ES" sz="700" u="none" strike="noStrike" kern="1200" cap="none" spc="0" normalizeH="0" baseline="0" noProof="0" err="1">
                <a:ln>
                  <a:noFill/>
                </a:ln>
                <a:solidFill>
                  <a:prstClr val="black">
                    <a:tint val="75000"/>
                  </a:prstClr>
                </a:solidFill>
                <a:effectLst/>
                <a:uLnTx/>
                <a:uFillTx/>
                <a:ea typeface="+mn-ea"/>
                <a:cs typeface="+mn-cs"/>
              </a:rPr>
              <a:t>Thaçi</a:t>
            </a:r>
            <a:r>
              <a:rPr kumimoji="0" lang="es-ES" sz="700" u="none" strike="noStrike" kern="1200" cap="none" spc="0" normalizeH="0" baseline="0" noProof="0">
                <a:ln>
                  <a:noFill/>
                </a:ln>
                <a:solidFill>
                  <a:prstClr val="black">
                    <a:tint val="75000"/>
                  </a:prstClr>
                </a:solidFill>
                <a:effectLst/>
                <a:uLnTx/>
                <a:uFillTx/>
                <a:ea typeface="+mn-ea"/>
                <a:cs typeface="+mn-cs"/>
              </a:rPr>
              <a:t> D. Five-</a:t>
            </a:r>
            <a:r>
              <a:rPr kumimoji="0" lang="es-ES" sz="700" u="none" strike="noStrike" kern="1200" cap="none" spc="0" normalizeH="0" baseline="0" noProof="0" err="1">
                <a:ln>
                  <a:noFill/>
                </a:ln>
                <a:solidFill>
                  <a:prstClr val="black">
                    <a:tint val="75000"/>
                  </a:prstClr>
                </a:solidFill>
                <a:effectLst/>
                <a:uLnTx/>
                <a:uFillTx/>
                <a:ea typeface="+mn-ea"/>
                <a:cs typeface="+mn-cs"/>
              </a:rPr>
              <a:t>year</a:t>
            </a:r>
            <a:r>
              <a:rPr kumimoji="0" lang="es-ES" sz="700" u="none" strike="noStrike" kern="1200" cap="none" spc="0" normalizeH="0" baseline="0" noProof="0">
                <a:ln>
                  <a:noFill/>
                </a:ln>
                <a:solidFill>
                  <a:prstClr val="black">
                    <a:tint val="75000"/>
                  </a:prstClr>
                </a:solidFill>
                <a:effectLst/>
                <a:uLnTx/>
                <a:uFillTx/>
                <a:ea typeface="+mn-ea"/>
                <a:cs typeface="+mn-cs"/>
              </a:rPr>
              <a:t> safety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tildrakizumab in </a:t>
            </a:r>
            <a:r>
              <a:rPr kumimoji="0" lang="es-ES" sz="700" u="none" strike="noStrike" kern="1200" cap="none" spc="0" normalizeH="0" baseline="0" noProof="0" err="1">
                <a:ln>
                  <a:noFill/>
                </a:ln>
                <a:solidFill>
                  <a:prstClr val="black">
                    <a:tint val="75000"/>
                  </a:prstClr>
                </a:solidFill>
                <a:effectLst/>
                <a:uLnTx/>
                <a:uFillTx/>
                <a:ea typeface="+mn-ea"/>
                <a:cs typeface="+mn-cs"/>
              </a:rPr>
              <a:t>patients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with</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moderate</a:t>
            </a:r>
            <a:r>
              <a:rPr kumimoji="0" lang="es-ES" sz="700" u="none" strike="noStrike" kern="1200" cap="none" spc="0" normalizeH="0" baseline="0" noProof="0">
                <a:ln>
                  <a:noFill/>
                </a:ln>
                <a:solidFill>
                  <a:prstClr val="black">
                    <a:tint val="75000"/>
                  </a:prstClr>
                </a:solidFill>
                <a:effectLst/>
                <a:uLnTx/>
                <a:uFillTx/>
                <a:ea typeface="+mn-ea"/>
                <a:cs typeface="+mn-cs"/>
              </a:rPr>
              <a:t>-to-severe psoriasis </a:t>
            </a:r>
            <a:r>
              <a:rPr kumimoji="0" lang="es-ES" sz="700" u="none" strike="noStrike" kern="1200" cap="none" spc="0" normalizeH="0" baseline="0" noProof="0" err="1">
                <a:ln>
                  <a:noFill/>
                </a:ln>
                <a:solidFill>
                  <a:prstClr val="black">
                    <a:tint val="75000"/>
                  </a:prstClr>
                </a:solidFill>
                <a:effectLst/>
                <a:uLnTx/>
                <a:uFillTx/>
                <a:ea typeface="+mn-ea"/>
                <a:cs typeface="+mn-cs"/>
              </a:rPr>
              <a:t>from</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two</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phase</a:t>
            </a:r>
            <a:r>
              <a:rPr kumimoji="0" lang="es-ES" sz="700" u="none" strike="noStrike" kern="1200" cap="none" spc="0" normalizeH="0" baseline="0" noProof="0">
                <a:ln>
                  <a:noFill/>
                </a:ln>
                <a:solidFill>
                  <a:prstClr val="black">
                    <a:tint val="75000"/>
                  </a:prstClr>
                </a:solidFill>
                <a:effectLst/>
                <a:uLnTx/>
                <a:uFillTx/>
                <a:ea typeface="+mn-ea"/>
                <a:cs typeface="+mn-cs"/>
              </a:rPr>
              <a:t> 3 </a:t>
            </a:r>
            <a:r>
              <a:rPr kumimoji="0" lang="es-ES" sz="700" u="none" strike="noStrike" kern="1200" cap="none" spc="0" normalizeH="0" baseline="0" noProof="0" err="1">
                <a:ln>
                  <a:noFill/>
                </a:ln>
                <a:solidFill>
                  <a:prstClr val="black">
                    <a:tint val="75000"/>
                  </a:prstClr>
                </a:solidFill>
                <a:effectLst/>
                <a:uLnTx/>
                <a:uFillTx/>
                <a:ea typeface="+mn-ea"/>
                <a:cs typeface="+mn-cs"/>
              </a:rPr>
              <a:t>trials</a:t>
            </a:r>
            <a:r>
              <a:rPr kumimoji="0" lang="es-ES" sz="700" u="none" strike="noStrike" kern="1200" cap="none" spc="0" normalizeH="0" baseline="0" noProof="0">
                <a:ln>
                  <a:noFill/>
                </a:ln>
                <a:solidFill>
                  <a:prstClr val="black">
                    <a:tint val="75000"/>
                  </a:prstClr>
                </a:solidFill>
                <a:effectLst/>
                <a:uLnTx/>
                <a:uFillTx/>
                <a:ea typeface="+mn-ea"/>
                <a:cs typeface="+mn-cs"/>
              </a:rPr>
              <a:t> (reSURFACE 1 and reSURFACE 2): </a:t>
            </a:r>
            <a:r>
              <a:rPr kumimoji="0" lang="es-ES" sz="700" u="none" strike="noStrike" kern="1200" cap="none" spc="0" normalizeH="0" baseline="0" noProof="0" err="1">
                <a:ln>
                  <a:noFill/>
                </a:ln>
                <a:solidFill>
                  <a:prstClr val="black">
                    <a:tint val="75000"/>
                  </a:prstClr>
                </a:solidFill>
                <a:effectLst/>
                <a:uLnTx/>
                <a:uFillTx/>
                <a:ea typeface="+mn-ea"/>
                <a:cs typeface="+mn-cs"/>
              </a:rPr>
              <a:t>number</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needed</a:t>
            </a:r>
            <a:r>
              <a:rPr kumimoji="0" lang="es-ES" sz="700" u="none" strike="noStrike" kern="1200" cap="none" spc="0" normalizeH="0" baseline="0" noProof="0">
                <a:ln>
                  <a:noFill/>
                </a:ln>
                <a:solidFill>
                  <a:prstClr val="black">
                    <a:tint val="75000"/>
                  </a:prstClr>
                </a:solidFill>
                <a:effectLst/>
                <a:uLnTx/>
                <a:uFillTx/>
                <a:ea typeface="+mn-ea"/>
                <a:cs typeface="+mn-cs"/>
              </a:rPr>
              <a:t> to </a:t>
            </a:r>
            <a:r>
              <a:rPr kumimoji="0" lang="es-ES" sz="700" u="none" strike="noStrike" kern="1200" cap="none" spc="0" normalizeH="0" baseline="0" noProof="0" err="1">
                <a:ln>
                  <a:noFill/>
                </a:ln>
                <a:solidFill>
                  <a:prstClr val="black">
                    <a:tint val="75000"/>
                  </a:prstClr>
                </a:solidFill>
                <a:effectLst/>
                <a:uLnTx/>
                <a:uFillTx/>
                <a:ea typeface="+mn-ea"/>
                <a:cs typeface="+mn-cs"/>
              </a:rPr>
              <a:t>harm</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for</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occurrence</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adverse </a:t>
            </a:r>
            <a:r>
              <a:rPr kumimoji="0" lang="es-ES" sz="700" u="none" strike="noStrike" kern="1200" cap="none" spc="0" normalizeH="0" baseline="0" noProof="0" err="1">
                <a:ln>
                  <a:noFill/>
                </a:ln>
                <a:solidFill>
                  <a:prstClr val="black">
                    <a:tint val="75000"/>
                  </a:prstClr>
                </a:solidFill>
                <a:effectLst/>
                <a:uLnTx/>
                <a:uFillTx/>
                <a:ea typeface="+mn-ea"/>
                <a:cs typeface="+mn-cs"/>
              </a:rPr>
              <a:t>events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special</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interest</a:t>
            </a:r>
            <a:r>
              <a:rPr kumimoji="0" lang="es-ES" sz="700" u="none" strike="noStrike" kern="1200" cap="none" spc="0" normalizeH="0" baseline="0" noProof="0">
                <a:ln>
                  <a:noFill/>
                </a:ln>
                <a:solidFill>
                  <a:prstClr val="black">
                    <a:tint val="75000"/>
                  </a:prstClr>
                </a:solidFill>
                <a:effectLst/>
                <a:uLnTx/>
                <a:uFillTx/>
                <a:ea typeface="+mn-ea"/>
                <a:cs typeface="+mn-cs"/>
              </a:rPr>
              <a:t>. J </a:t>
            </a:r>
            <a:r>
              <a:rPr kumimoji="0" lang="es-ES" sz="700" u="none" strike="noStrike" kern="1200" cap="none" spc="0" normalizeH="0" baseline="0" noProof="0" err="1">
                <a:ln>
                  <a:noFill/>
                </a:ln>
                <a:solidFill>
                  <a:prstClr val="black">
                    <a:tint val="75000"/>
                  </a:prstClr>
                </a:solidFill>
                <a:effectLst/>
                <a:uLnTx/>
                <a:uFillTx/>
                <a:ea typeface="+mn-ea"/>
                <a:cs typeface="+mn-cs"/>
              </a:rPr>
              <a:t>Dermatolog</a:t>
            </a:r>
            <a:r>
              <a:rPr kumimoji="0" lang="es-ES" sz="700" u="none" strike="noStrike" kern="1200" cap="none" spc="0" normalizeH="0" baseline="0" noProof="0">
                <a:ln>
                  <a:noFill/>
                </a:ln>
                <a:solidFill>
                  <a:prstClr val="black">
                    <a:tint val="75000"/>
                  </a:prstClr>
                </a:solidFill>
                <a:effectLst/>
                <a:uLnTx/>
                <a:uFillTx/>
                <a:ea typeface="+mn-ea"/>
                <a:cs typeface="+mn-cs"/>
              </a:rPr>
              <a:t> Treat. 2023;34(1):2220447.</a:t>
            </a:r>
          </a:p>
          <a:p>
            <a:pPr marL="93663" marR="0" lvl="0" indent="-93663" algn="l" defTabSz="914400" rtl="0" eaLnBrk="1" fontAlgn="auto" latinLnBrk="0" hangingPunct="1">
              <a:lnSpc>
                <a:spcPct val="100000"/>
              </a:lnSpc>
              <a:spcBef>
                <a:spcPts val="0"/>
              </a:spcBef>
              <a:spcAft>
                <a:spcPts val="0"/>
              </a:spcAft>
              <a:buClrTx/>
              <a:buSzTx/>
              <a:buFont typeface="+mj-lt"/>
              <a:buAutoNum type="arabicPeriod"/>
              <a:defRPr/>
            </a:pPr>
            <a:r>
              <a:rPr kumimoji="0" lang="es-ES" sz="700" b="1" i="0" u="none" strike="noStrike" kern="1200" cap="none" spc="0" normalizeH="0" baseline="0" noProof="0" err="1">
                <a:ln>
                  <a:noFill/>
                </a:ln>
                <a:solidFill>
                  <a:prstClr val="black">
                    <a:tint val="75000"/>
                  </a:prstClr>
                </a:solidFill>
                <a:effectLst/>
                <a:uLnTx/>
                <a:uFillTx/>
                <a:cs typeface="Arial" panose="020B0604020202020204" pitchFamily="34" charset="0"/>
              </a:rPr>
              <a:t>Elmets</a:t>
            </a:r>
            <a:r>
              <a:rPr kumimoji="0" lang="es-ES" sz="700" b="1" i="0" u="none" strike="noStrike" kern="1200" cap="none" spc="0" normalizeH="0" baseline="0" noProof="0">
                <a:ln>
                  <a:noFill/>
                </a:ln>
                <a:solidFill>
                  <a:prstClr val="black">
                    <a:tint val="75000"/>
                  </a:prstClr>
                </a:solidFill>
                <a:effectLst/>
                <a:uLnTx/>
                <a:uFillTx/>
                <a:cs typeface="Arial" panose="020B0604020202020204" pitchFamily="34" charset="0"/>
              </a:rPr>
              <a:t> CA,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Leonardi</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CL, Davis DMR,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Gelfand</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JM,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Lichten</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J,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Mehta</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NN, </a:t>
            </a:r>
            <a:r>
              <a:rPr kumimoji="0" lang="es-ES" sz="700" i="1" u="none" strike="noStrike" kern="1200" cap="none" spc="0" normalizeH="0" baseline="0" noProof="0">
                <a:ln>
                  <a:noFill/>
                </a:ln>
                <a:solidFill>
                  <a:prstClr val="black">
                    <a:tint val="75000"/>
                  </a:prstClr>
                </a:solidFill>
                <a:effectLst/>
                <a:uLnTx/>
                <a:uFillTx/>
                <a:cs typeface="Arial" panose="020B0604020202020204" pitchFamily="34" charset="0"/>
              </a:rPr>
              <a:t>et al</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Joint</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AAD-NPF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guidelines</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of</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care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for</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the</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management</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and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treatment</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of</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psoriasis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with</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awareness</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and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attention</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to</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comorbidities</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J Am Acad </a:t>
            </a:r>
            <a:r>
              <a:rPr kumimoji="0" lang="es-ES" sz="700" i="0" u="none" strike="noStrike" kern="1200" cap="none" spc="0" normalizeH="0" baseline="0" noProof="0" err="1">
                <a:ln>
                  <a:noFill/>
                </a:ln>
                <a:solidFill>
                  <a:prstClr val="black">
                    <a:tint val="75000"/>
                  </a:prstClr>
                </a:solidFill>
                <a:effectLst/>
                <a:uLnTx/>
                <a:uFillTx/>
                <a:cs typeface="Arial" panose="020B0604020202020204" pitchFamily="34" charset="0"/>
              </a:rPr>
              <a:t>Dermatol</a:t>
            </a:r>
            <a:r>
              <a:rPr kumimoji="0" lang="es-ES" sz="700" i="0" u="none" strike="noStrike" kern="1200" cap="none" spc="0" normalizeH="0" baseline="0" noProof="0">
                <a:ln>
                  <a:noFill/>
                </a:ln>
                <a:solidFill>
                  <a:prstClr val="black">
                    <a:tint val="75000"/>
                  </a:prstClr>
                </a:solidFill>
                <a:effectLst/>
                <a:uLnTx/>
                <a:uFillTx/>
                <a:cs typeface="Arial" panose="020B0604020202020204" pitchFamily="34" charset="0"/>
              </a:rPr>
              <a:t>. 2019;80(4):1073-1113. </a:t>
            </a:r>
          </a:p>
        </p:txBody>
      </p:sp>
      <p:grpSp>
        <p:nvGrpSpPr>
          <p:cNvPr id="11" name="Grupo 10">
            <a:extLst>
              <a:ext uri="{FF2B5EF4-FFF2-40B4-BE49-F238E27FC236}">
                <a16:creationId xmlns:a16="http://schemas.microsoft.com/office/drawing/2014/main" id="{424E4EE4-E00E-FBF7-E897-2018FF137C5A}"/>
              </a:ext>
            </a:extLst>
          </p:cNvPr>
          <p:cNvGrpSpPr/>
          <p:nvPr/>
        </p:nvGrpSpPr>
        <p:grpSpPr>
          <a:xfrm>
            <a:off x="920075" y="3149177"/>
            <a:ext cx="824135" cy="824135"/>
            <a:chOff x="2910110" y="1532991"/>
            <a:chExt cx="952500" cy="952500"/>
          </a:xfrm>
        </p:grpSpPr>
        <p:sp>
          <p:nvSpPr>
            <p:cNvPr id="12" name="Rectángulo: una sola esquina redondeada 11">
              <a:extLst>
                <a:ext uri="{FF2B5EF4-FFF2-40B4-BE49-F238E27FC236}">
                  <a16:creationId xmlns:a16="http://schemas.microsoft.com/office/drawing/2014/main" id="{635431FA-549B-1B95-C094-1536B9C87685}"/>
                </a:ext>
              </a:extLst>
            </p:cNvPr>
            <p:cNvSpPr/>
            <p:nvPr/>
          </p:nvSpPr>
          <p:spPr>
            <a:xfrm flipV="1">
              <a:off x="2910110" y="1532991"/>
              <a:ext cx="952500" cy="952500"/>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Gráfico 13">
              <a:extLst>
                <a:ext uri="{FF2B5EF4-FFF2-40B4-BE49-F238E27FC236}">
                  <a16:creationId xmlns:a16="http://schemas.microsoft.com/office/drawing/2014/main" id="{C1052687-CF3C-0B75-7D7B-B1E8764B81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84986" y="1600615"/>
              <a:ext cx="802747" cy="802747"/>
            </a:xfrm>
            <a:prstGeom prst="rect">
              <a:avLst/>
            </a:prstGeom>
          </p:spPr>
        </p:pic>
      </p:grpSp>
      <p:grpSp>
        <p:nvGrpSpPr>
          <p:cNvPr id="15" name="Grupo 14">
            <a:extLst>
              <a:ext uri="{FF2B5EF4-FFF2-40B4-BE49-F238E27FC236}">
                <a16:creationId xmlns:a16="http://schemas.microsoft.com/office/drawing/2014/main" id="{A3CAC86B-08DB-CB19-CC1C-09A48EC08300}"/>
              </a:ext>
            </a:extLst>
          </p:cNvPr>
          <p:cNvGrpSpPr/>
          <p:nvPr/>
        </p:nvGrpSpPr>
        <p:grpSpPr>
          <a:xfrm>
            <a:off x="7295795" y="3149177"/>
            <a:ext cx="824135" cy="824135"/>
            <a:chOff x="9010161" y="2050308"/>
            <a:chExt cx="824135" cy="824135"/>
          </a:xfrm>
        </p:grpSpPr>
        <p:sp>
          <p:nvSpPr>
            <p:cNvPr id="16" name="Rectángulo: una sola esquina redondeada 15">
              <a:extLst>
                <a:ext uri="{FF2B5EF4-FFF2-40B4-BE49-F238E27FC236}">
                  <a16:creationId xmlns:a16="http://schemas.microsoft.com/office/drawing/2014/main" id="{5421C26B-8A2A-7125-E6A7-9BF1057DCDA8}"/>
                </a:ext>
              </a:extLst>
            </p:cNvPr>
            <p:cNvSpPr/>
            <p:nvPr/>
          </p:nvSpPr>
          <p:spPr>
            <a:xfrm flipV="1">
              <a:off x="9010161" y="2050308"/>
              <a:ext cx="824135" cy="824135"/>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7" name="Gráfico 16">
              <a:extLst>
                <a:ext uri="{FF2B5EF4-FFF2-40B4-BE49-F238E27FC236}">
                  <a16:creationId xmlns:a16="http://schemas.microsoft.com/office/drawing/2014/main" id="{836A9054-1733-A982-8986-9D8F8DEB01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86429" y="2130321"/>
              <a:ext cx="673062" cy="673062"/>
            </a:xfrm>
            <a:prstGeom prst="rect">
              <a:avLst/>
            </a:prstGeom>
          </p:spPr>
        </p:pic>
      </p:grpSp>
    </p:spTree>
    <p:extLst>
      <p:ext uri="{BB962C8B-B14F-4D97-AF65-F5344CB8AC3E}">
        <p14:creationId xmlns:p14="http://schemas.microsoft.com/office/powerpoint/2010/main" val="3071747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ítulo 1">
            <a:extLst>
              <a:ext uri="{FF2B5EF4-FFF2-40B4-BE49-F238E27FC236}">
                <a16:creationId xmlns:a16="http://schemas.microsoft.com/office/drawing/2014/main" id="{6A37D48B-4304-CE7C-D427-CB05847F94DB}"/>
              </a:ext>
            </a:extLst>
          </p:cNvPr>
          <p:cNvSpPr>
            <a:spLocks noGrp="1"/>
          </p:cNvSpPr>
          <p:nvPr>
            <p:ph type="title"/>
          </p:nvPr>
        </p:nvSpPr>
        <p:spPr>
          <a:xfrm>
            <a:off x="623887" y="273098"/>
            <a:ext cx="8182689" cy="884070"/>
          </a:xfrm>
        </p:spPr>
        <p:txBody>
          <a:bodyPr/>
          <a:lstStyle/>
          <a:p>
            <a:r>
              <a:rPr lang="es-ES"/>
              <a:t>ILUMETRI</a:t>
            </a:r>
            <a:r>
              <a:rPr lang="es-ES" baseline="30000"/>
              <a:t>®</a:t>
            </a:r>
            <a:r>
              <a:rPr lang="es-ES"/>
              <a:t> ha mostrado una baja tasa de malignidades durante 5 años de tratamiento</a:t>
            </a:r>
            <a:r>
              <a:rPr lang="es-ES" baseline="30000"/>
              <a:t>1</a:t>
            </a:r>
          </a:p>
        </p:txBody>
      </p:sp>
      <p:sp>
        <p:nvSpPr>
          <p:cNvPr id="2" name="Rectángulo: una sola esquina redondeada 1">
            <a:extLst>
              <a:ext uri="{FF2B5EF4-FFF2-40B4-BE49-F238E27FC236}">
                <a16:creationId xmlns:a16="http://schemas.microsoft.com/office/drawing/2014/main" id="{626C5DD7-E7C1-139D-F86A-9A7A0AEC96FA}"/>
              </a:ext>
            </a:extLst>
          </p:cNvPr>
          <p:cNvSpPr/>
          <p:nvPr/>
        </p:nvSpPr>
        <p:spPr>
          <a:xfrm flipV="1">
            <a:off x="1032281" y="1943418"/>
            <a:ext cx="10127439" cy="3671451"/>
          </a:xfrm>
          <a:prstGeom prst="round1Rect">
            <a:avLst>
              <a:gd name="adj" fmla="val 10510"/>
            </a:avLst>
          </a:prstGeom>
          <a:solidFill>
            <a:schemeClr val="bg1">
              <a:alpha val="39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Marcador de pie de página 5">
            <a:extLst>
              <a:ext uri="{FF2B5EF4-FFF2-40B4-BE49-F238E27FC236}">
                <a16:creationId xmlns:a16="http://schemas.microsoft.com/office/drawing/2014/main" id="{2767415A-C298-1E88-AD24-062011C66496}"/>
              </a:ext>
            </a:extLst>
          </p:cNvPr>
          <p:cNvSpPr>
            <a:spLocks noGrp="1"/>
          </p:cNvSpPr>
          <p:nvPr>
            <p:ph type="ftr" sz="quarter" idx="10"/>
          </p:nvPr>
        </p:nvSpPr>
        <p:spPr>
          <a:xfrm>
            <a:off x="623888" y="6333107"/>
            <a:ext cx="9887317" cy="39586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700" b="1" u="none" strike="noStrike" kern="1200" cap="none" spc="0" normalizeH="0" baseline="0">
                <a:ln>
                  <a:noFill/>
                </a:ln>
                <a:solidFill>
                  <a:prstClr val="black">
                    <a:tint val="75000"/>
                  </a:prstClr>
                </a:solidFill>
                <a:effectLst/>
                <a:uLnTx/>
                <a:uFillTx/>
                <a:ea typeface="+mn-ea"/>
                <a:cs typeface="+mn-cs"/>
              </a:rPr>
              <a:t>CPNM: </a:t>
            </a:r>
            <a:r>
              <a:rPr kumimoji="0" lang="es-ES_tradnl" sz="700" u="none" strike="noStrike" kern="1200" cap="none" spc="0" normalizeH="0" baseline="0">
                <a:ln>
                  <a:noFill/>
                </a:ln>
                <a:solidFill>
                  <a:prstClr val="black">
                    <a:tint val="75000"/>
                  </a:prstClr>
                </a:solidFill>
                <a:effectLst/>
                <a:uLnTx/>
                <a:uFillTx/>
                <a:ea typeface="+mn-ea"/>
                <a:cs typeface="+mn-cs"/>
              </a:rPr>
              <a:t>cáncer de piel no-melanoma; </a:t>
            </a:r>
            <a:r>
              <a:rPr kumimoji="0" lang="es-ES_tradnl" sz="700" b="1" u="none" strike="noStrike" kern="1200" cap="none" spc="0" normalizeH="0" baseline="0">
                <a:ln>
                  <a:noFill/>
                </a:ln>
                <a:solidFill>
                  <a:prstClr val="black">
                    <a:tint val="75000"/>
                  </a:prstClr>
                </a:solidFill>
                <a:effectLst/>
                <a:uLnTx/>
                <a:uFillTx/>
                <a:ea typeface="+mn-ea"/>
                <a:cs typeface="+mn-cs"/>
              </a:rPr>
              <a:t>PA: </a:t>
            </a:r>
            <a:r>
              <a:rPr kumimoji="0" lang="es-ES_tradnl" sz="700" u="none" strike="noStrike" kern="1200" cap="none" spc="0" normalizeH="0" baseline="0">
                <a:ln>
                  <a:noFill/>
                </a:ln>
                <a:solidFill>
                  <a:prstClr val="black">
                    <a:tint val="75000"/>
                  </a:prstClr>
                </a:solidFill>
                <a:effectLst/>
                <a:uLnTx/>
                <a:uFillTx/>
                <a:ea typeface="+mn-ea"/>
                <a:cs typeface="+mn-cs"/>
              </a:rPr>
              <a:t>pacientes-año; </a:t>
            </a:r>
            <a:r>
              <a:rPr kumimoji="0" lang="es-ES_tradnl" sz="700" b="1" u="none" strike="noStrike" kern="1200" cap="none" spc="0" normalizeH="0" baseline="0">
                <a:ln>
                  <a:noFill/>
                </a:ln>
                <a:solidFill>
                  <a:prstClr val="black">
                    <a:tint val="75000"/>
                  </a:prstClr>
                </a:solidFill>
                <a:effectLst/>
                <a:uLnTx/>
                <a:uFillTx/>
                <a:ea typeface="+mn-ea"/>
                <a:cs typeface="+mn-cs"/>
              </a:rPr>
              <a:t>TIAE: </a:t>
            </a:r>
            <a:r>
              <a:rPr kumimoji="0" lang="es-ES_tradnl" sz="700" u="none" strike="noStrike" kern="1200" cap="none" spc="0" normalizeH="0" baseline="0">
                <a:ln>
                  <a:noFill/>
                </a:ln>
                <a:solidFill>
                  <a:prstClr val="black">
                    <a:tint val="75000"/>
                  </a:prstClr>
                </a:solidFill>
                <a:effectLst/>
                <a:uLnTx/>
                <a:uFillTx/>
                <a:ea typeface="+mn-ea"/>
                <a:cs typeface="+mn-cs"/>
              </a:rPr>
              <a:t>tasa de incidencia ajustada por exposición.</a:t>
            </a:r>
          </a:p>
          <a:p>
            <a:pPr marL="93663" marR="0" lvl="0" indent="-93663" algn="l" defTabSz="914400" rtl="0" eaLnBrk="1" fontAlgn="auto" latinLnBrk="0" hangingPunct="1">
              <a:lnSpc>
                <a:spcPct val="100000"/>
              </a:lnSpc>
              <a:spcBef>
                <a:spcPts val="0"/>
              </a:spcBef>
              <a:spcAft>
                <a:spcPts val="0"/>
              </a:spcAft>
              <a:buClrTx/>
              <a:buSzTx/>
              <a:buFont typeface="+mj-lt"/>
              <a:buAutoNum type="arabicPeriod"/>
              <a:defRPr/>
            </a:pPr>
            <a:r>
              <a:rPr kumimoji="0" lang="en-GB" sz="700" b="1" u="none" strike="noStrike" kern="1200" cap="none" spc="0" normalizeH="0" baseline="0">
                <a:ln>
                  <a:noFill/>
                </a:ln>
                <a:solidFill>
                  <a:prstClr val="black">
                    <a:tint val="75000"/>
                  </a:prstClr>
                </a:solidFill>
                <a:effectLst/>
                <a:uLnTx/>
                <a:uFillTx/>
                <a:ea typeface="+mn-ea"/>
                <a:cs typeface="+mn-cs"/>
              </a:rPr>
              <a:t>Thaçi D, </a:t>
            </a:r>
            <a:r>
              <a:rPr kumimoji="0" lang="en-GB" sz="700" u="none" strike="noStrike" kern="1200" cap="none" spc="0" normalizeH="0" baseline="0" err="1">
                <a:ln>
                  <a:noFill/>
                </a:ln>
                <a:solidFill>
                  <a:prstClr val="black">
                    <a:tint val="75000"/>
                  </a:prstClr>
                </a:solidFill>
                <a:effectLst/>
                <a:uLnTx/>
                <a:uFillTx/>
                <a:ea typeface="+mn-ea"/>
                <a:cs typeface="+mn-cs"/>
              </a:rPr>
              <a:t>Piaserico</a:t>
            </a:r>
            <a:r>
              <a:rPr kumimoji="0" lang="en-GB" sz="700" u="none" strike="noStrike" kern="1200" cap="none" spc="0" normalizeH="0" baseline="0">
                <a:ln>
                  <a:noFill/>
                </a:ln>
                <a:solidFill>
                  <a:prstClr val="black">
                    <a:tint val="75000"/>
                  </a:prstClr>
                </a:solidFill>
                <a:effectLst/>
                <a:uLnTx/>
                <a:uFillTx/>
                <a:ea typeface="+mn-ea"/>
                <a:cs typeface="+mn-cs"/>
              </a:rPr>
              <a:t> S, Warren RB, Gupta AK, Cantrell W, </a:t>
            </a:r>
            <a:r>
              <a:rPr kumimoji="0" lang="en-GB" sz="700" u="none" strike="noStrike" kern="1200" cap="none" spc="0" normalizeH="0" baseline="0" err="1">
                <a:ln>
                  <a:noFill/>
                </a:ln>
                <a:solidFill>
                  <a:prstClr val="black">
                    <a:tint val="75000"/>
                  </a:prstClr>
                </a:solidFill>
                <a:effectLst/>
                <a:uLnTx/>
                <a:uFillTx/>
                <a:ea typeface="+mn-ea"/>
                <a:cs typeface="+mn-cs"/>
              </a:rPr>
              <a:t>Draelos</a:t>
            </a:r>
            <a:r>
              <a:rPr kumimoji="0" lang="en-GB" sz="700" u="none" strike="noStrike" kern="1200" cap="none" spc="0" normalizeH="0" baseline="0">
                <a:ln>
                  <a:noFill/>
                </a:ln>
                <a:solidFill>
                  <a:prstClr val="black">
                    <a:tint val="75000"/>
                  </a:prstClr>
                </a:solidFill>
                <a:effectLst/>
                <a:uLnTx/>
                <a:uFillTx/>
                <a:ea typeface="+mn-ea"/>
                <a:cs typeface="+mn-cs"/>
              </a:rPr>
              <a:t> Z, et al. Five-year efficacy and safety of tildrakizumab in patients with moderate-to-severe psoriasis who respond at week 28: pooled analyses of two randomized phase III clinical trials (</a:t>
            </a:r>
            <a:r>
              <a:rPr kumimoji="0" lang="en-GB" sz="700" u="none" strike="noStrike" kern="1200" cap="none" spc="0" normalizeH="0" baseline="0" err="1">
                <a:ln>
                  <a:noFill/>
                </a:ln>
                <a:solidFill>
                  <a:prstClr val="black">
                    <a:tint val="75000"/>
                  </a:prstClr>
                </a:solidFill>
                <a:effectLst/>
                <a:uLnTx/>
                <a:uFillTx/>
                <a:ea typeface="+mn-ea"/>
                <a:cs typeface="+mn-cs"/>
              </a:rPr>
              <a:t>reSURFACE</a:t>
            </a:r>
            <a:r>
              <a:rPr kumimoji="0" lang="en-GB" sz="700" u="none" strike="noStrike" kern="1200" cap="none" spc="0" normalizeH="0" baseline="0">
                <a:ln>
                  <a:noFill/>
                </a:ln>
                <a:solidFill>
                  <a:prstClr val="black">
                    <a:tint val="75000"/>
                  </a:prstClr>
                </a:solidFill>
                <a:effectLst/>
                <a:uLnTx/>
                <a:uFillTx/>
                <a:ea typeface="+mn-ea"/>
                <a:cs typeface="+mn-cs"/>
              </a:rPr>
              <a:t> 1 and </a:t>
            </a:r>
            <a:r>
              <a:rPr kumimoji="0" lang="en-GB" sz="700" u="none" strike="noStrike" kern="1200" cap="none" spc="0" normalizeH="0" baseline="0" err="1">
                <a:ln>
                  <a:noFill/>
                </a:ln>
                <a:solidFill>
                  <a:prstClr val="black">
                    <a:tint val="75000"/>
                  </a:prstClr>
                </a:solidFill>
                <a:effectLst/>
                <a:uLnTx/>
                <a:uFillTx/>
                <a:ea typeface="+mn-ea"/>
                <a:cs typeface="+mn-cs"/>
              </a:rPr>
              <a:t>reSURFACE</a:t>
            </a:r>
            <a:r>
              <a:rPr kumimoji="0" lang="en-GB" sz="700" u="none" strike="noStrike" kern="1200" cap="none" spc="0" normalizeH="0" baseline="0">
                <a:ln>
                  <a:noFill/>
                </a:ln>
                <a:solidFill>
                  <a:prstClr val="black">
                    <a:tint val="75000"/>
                  </a:prstClr>
                </a:solidFill>
                <a:effectLst/>
                <a:uLnTx/>
                <a:uFillTx/>
                <a:ea typeface="+mn-ea"/>
                <a:cs typeface="+mn-cs"/>
              </a:rPr>
              <a:t> 2). Br J Dermatol. 2021;185(2):323-334.</a:t>
            </a:r>
          </a:p>
        </p:txBody>
      </p:sp>
      <p:sp>
        <p:nvSpPr>
          <p:cNvPr id="8" name="Rectángulo: una sola esquina redondeada 7">
            <a:extLst>
              <a:ext uri="{FF2B5EF4-FFF2-40B4-BE49-F238E27FC236}">
                <a16:creationId xmlns:a16="http://schemas.microsoft.com/office/drawing/2014/main" id="{4C5236C4-DE18-6976-DDBE-B55D64D28DC3}"/>
              </a:ext>
            </a:extLst>
          </p:cNvPr>
          <p:cNvSpPr/>
          <p:nvPr/>
        </p:nvSpPr>
        <p:spPr>
          <a:xfrm flipV="1">
            <a:off x="1616486" y="4452246"/>
            <a:ext cx="8894719" cy="748274"/>
          </a:xfrm>
          <a:prstGeom prst="round1Rect">
            <a:avLst>
              <a:gd name="adj" fmla="val 50000"/>
            </a:avLst>
          </a:prstGeom>
          <a:solidFill>
            <a:schemeClr val="accent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Marcador de texto 1">
            <a:extLst>
              <a:ext uri="{FF2B5EF4-FFF2-40B4-BE49-F238E27FC236}">
                <a16:creationId xmlns:a16="http://schemas.microsoft.com/office/drawing/2014/main" id="{96C10B36-5C3C-1A1F-6C3C-DFFC3A9A9730}"/>
              </a:ext>
            </a:extLst>
          </p:cNvPr>
          <p:cNvSpPr txBox="1">
            <a:spLocks/>
          </p:cNvSpPr>
          <p:nvPr/>
        </p:nvSpPr>
        <p:spPr>
          <a:xfrm>
            <a:off x="1616487" y="4547004"/>
            <a:ext cx="8865702" cy="5355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u="none" strike="noStrike" kern="1200" cap="none" spc="0" normalizeH="0" baseline="0" noProof="0">
                <a:ln>
                  <a:noFill/>
                </a:ln>
                <a:solidFill>
                  <a:prstClr val="white"/>
                </a:solidFill>
                <a:effectLst/>
                <a:uLnTx/>
                <a:uFillTx/>
                <a:latin typeface="Arial" panose="020B0604020202020204" pitchFamily="34" charset="0"/>
                <a:ea typeface="+mn-ea"/>
                <a:cs typeface="+mn-cs"/>
              </a:rPr>
              <a:t>ILUMETRI</a:t>
            </a:r>
            <a:r>
              <a:rPr kumimoji="0" lang="es-ES" sz="1600" b="1" u="none" strike="noStrike" kern="1200" cap="none" spc="0" normalizeH="0" baseline="30000" noProof="0">
                <a:ln>
                  <a:noFill/>
                </a:ln>
                <a:solidFill>
                  <a:prstClr val="white"/>
                </a:solidFill>
                <a:effectLst/>
                <a:uLnTx/>
                <a:uFillTx/>
                <a:latin typeface="Arial" panose="020B0604020202020204" pitchFamily="34" charset="0"/>
                <a:ea typeface="+mn-ea"/>
                <a:cs typeface="+mn-cs"/>
              </a:rPr>
              <a:t>®</a:t>
            </a:r>
            <a:r>
              <a:rPr kumimoji="0" lang="es-ES" sz="1600" b="1" u="none" strike="noStrike" kern="1200" cap="none" spc="0" normalizeH="0" baseline="0" noProof="0">
                <a:ln>
                  <a:noFill/>
                </a:ln>
                <a:solidFill>
                  <a:prstClr val="white"/>
                </a:solidFill>
                <a:effectLst/>
                <a:uLnTx/>
                <a:uFillTx/>
                <a:latin typeface="Arial" panose="020B0604020202020204" pitchFamily="34" charset="0"/>
                <a:ea typeface="+mn-ea"/>
                <a:cs typeface="+mn-cs"/>
              </a:rPr>
              <a:t> presenta un perfil de seguridad favorable a largo plazo, </a:t>
            </a:r>
            <a:br>
              <a:rPr kumimoji="0" lang="es-ES" sz="1600" b="1"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es-ES" sz="1600" b="1" u="none" strike="noStrike" kern="1200" cap="none" spc="0" normalizeH="0" baseline="0" noProof="0">
                <a:ln>
                  <a:noFill/>
                </a:ln>
                <a:solidFill>
                  <a:prstClr val="white"/>
                </a:solidFill>
                <a:effectLst/>
                <a:uLnTx/>
                <a:uFillTx/>
                <a:latin typeface="Arial" panose="020B0604020202020204" pitchFamily="34" charset="0"/>
                <a:ea typeface="+mn-ea"/>
                <a:cs typeface="+mn-cs"/>
              </a:rPr>
              <a:t>como lo demuestra la baja tasa de malignidades durante 5 años de tratamiento.</a:t>
            </a:r>
            <a:r>
              <a:rPr kumimoji="0" lang="es-ES" sz="1600" b="1" u="none" strike="noStrike" kern="1200" cap="none" spc="0" normalizeH="0" baseline="30000" noProof="0">
                <a:ln>
                  <a:noFill/>
                </a:ln>
                <a:solidFill>
                  <a:prstClr val="white"/>
                </a:solidFill>
                <a:effectLst/>
                <a:uLnTx/>
                <a:uFillTx/>
                <a:latin typeface="Arial" panose="020B0604020202020204" pitchFamily="34" charset="0"/>
                <a:ea typeface="+mn-ea"/>
                <a:cs typeface="+mn-cs"/>
              </a:rPr>
              <a:t>1</a:t>
            </a:r>
          </a:p>
        </p:txBody>
      </p:sp>
      <p:sp>
        <p:nvSpPr>
          <p:cNvPr id="18" name="Rectángulo: una sola esquina redondeada 17">
            <a:extLst>
              <a:ext uri="{FF2B5EF4-FFF2-40B4-BE49-F238E27FC236}">
                <a16:creationId xmlns:a16="http://schemas.microsoft.com/office/drawing/2014/main" id="{8706C9B5-8C27-217D-8A0C-5477E130E9B7}"/>
              </a:ext>
            </a:extLst>
          </p:cNvPr>
          <p:cNvSpPr/>
          <p:nvPr/>
        </p:nvSpPr>
        <p:spPr>
          <a:xfrm flipV="1">
            <a:off x="2808412" y="1711194"/>
            <a:ext cx="2995786" cy="446248"/>
          </a:xfrm>
          <a:prstGeom prst="round1Rect">
            <a:avLst>
              <a:gd name="adj" fmla="val 3943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Marcador de texto 1">
            <a:extLst>
              <a:ext uri="{FF2B5EF4-FFF2-40B4-BE49-F238E27FC236}">
                <a16:creationId xmlns:a16="http://schemas.microsoft.com/office/drawing/2014/main" id="{7B8978CE-9458-B542-E951-A71EF8895C42}"/>
              </a:ext>
            </a:extLst>
          </p:cNvPr>
          <p:cNvSpPr txBox="1">
            <a:spLocks/>
          </p:cNvSpPr>
          <p:nvPr/>
        </p:nvSpPr>
        <p:spPr>
          <a:xfrm>
            <a:off x="1616486" y="3543889"/>
            <a:ext cx="2484970" cy="4801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Con </a:t>
            </a:r>
            <a:r>
              <a:rPr kumimoji="0" lang="es-ES" sz="14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ILUMETRI</a:t>
            </a:r>
            <a:r>
              <a:rPr kumimoji="0" lang="es-ES" sz="1400" b="1"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a:t>
            </a:r>
            <a:r>
              <a:rPr kumimoji="0" lang="es-ES" sz="14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a:t>
            </a:r>
            <a:br>
              <a:rPr kumimoji="0" lang="es-ES" sz="14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br>
            <a:r>
              <a:rPr kumimoji="0" lang="es-ES" sz="14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100 mg.</a:t>
            </a:r>
            <a:r>
              <a:rPr kumimoji="0" lang="es-ES" sz="1400" b="1"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1</a:t>
            </a:r>
            <a:endParaRPr kumimoji="0" lang="es-ES" sz="1600" b="1"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endParaRPr>
          </a:p>
        </p:txBody>
      </p:sp>
      <p:sp>
        <p:nvSpPr>
          <p:cNvPr id="22" name="Marcador de texto 1">
            <a:extLst>
              <a:ext uri="{FF2B5EF4-FFF2-40B4-BE49-F238E27FC236}">
                <a16:creationId xmlns:a16="http://schemas.microsoft.com/office/drawing/2014/main" id="{67C37493-DA37-B6D5-1C61-65622D60DCB8}"/>
              </a:ext>
            </a:extLst>
          </p:cNvPr>
          <p:cNvSpPr txBox="1">
            <a:spLocks/>
          </p:cNvSpPr>
          <p:nvPr/>
        </p:nvSpPr>
        <p:spPr>
          <a:xfrm>
            <a:off x="4510893" y="3543889"/>
            <a:ext cx="3003960" cy="6740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La TIAE de CPNM </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fue de </a:t>
            </a:r>
            <a:b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br>
            <a:r>
              <a:rPr kumimoji="0" lang="es-ES" sz="14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0,4 eventos</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por cada 100 PA </a:t>
            </a:r>
            <a:b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br>
            <a:r>
              <a:rPr kumimoji="0" lang="es-ES" sz="14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para ILUMETRI</a:t>
            </a:r>
            <a:r>
              <a:rPr kumimoji="0" lang="es-ES" sz="1400" b="1"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a:t>
            </a:r>
            <a:r>
              <a:rPr kumimoji="0" lang="es-ES" sz="14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100 mg.</a:t>
            </a:r>
            <a:r>
              <a:rPr kumimoji="0" lang="es-ES" sz="1400" b="1"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1</a:t>
            </a:r>
            <a:r>
              <a:rPr kumimoji="0" lang="es-ES" sz="14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a:t>
            </a:r>
            <a:endParaRPr kumimoji="0" lang="es-ES" sz="16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endParaRPr>
          </a:p>
        </p:txBody>
      </p:sp>
      <p:sp>
        <p:nvSpPr>
          <p:cNvPr id="23" name="Marcador de texto 1">
            <a:extLst>
              <a:ext uri="{FF2B5EF4-FFF2-40B4-BE49-F238E27FC236}">
                <a16:creationId xmlns:a16="http://schemas.microsoft.com/office/drawing/2014/main" id="{C340DA59-2B60-B205-06E7-25A0685E9478}"/>
              </a:ext>
            </a:extLst>
          </p:cNvPr>
          <p:cNvSpPr txBox="1">
            <a:spLocks/>
          </p:cNvSpPr>
          <p:nvPr/>
        </p:nvSpPr>
        <p:spPr>
          <a:xfrm>
            <a:off x="7683392" y="3543889"/>
            <a:ext cx="3112622" cy="6740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La TIAE de malignidades excluyendo </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el CPNM fue de </a:t>
            </a:r>
            <a:r>
              <a:rPr kumimoji="0" lang="es-ES" sz="14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0,7/100 PA para ILUMETRI</a:t>
            </a:r>
            <a:r>
              <a:rPr kumimoji="0" lang="es-ES" sz="1400" b="1"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a:t>
            </a:r>
            <a:r>
              <a:rPr kumimoji="0" lang="es-ES" sz="14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100 mg.</a:t>
            </a:r>
            <a:r>
              <a:rPr kumimoji="0" lang="es-ES" sz="1400" b="1"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1</a:t>
            </a:r>
            <a:endParaRPr kumimoji="0" lang="es-ES" sz="1600" b="1"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endParaRPr>
          </a:p>
        </p:txBody>
      </p:sp>
      <p:sp>
        <p:nvSpPr>
          <p:cNvPr id="27" name="Rectángulo: una sola esquina redondeada 26">
            <a:extLst>
              <a:ext uri="{FF2B5EF4-FFF2-40B4-BE49-F238E27FC236}">
                <a16:creationId xmlns:a16="http://schemas.microsoft.com/office/drawing/2014/main" id="{2DFFFEBE-A928-A219-C0F7-CFCF73A146DF}"/>
              </a:ext>
            </a:extLst>
          </p:cNvPr>
          <p:cNvSpPr/>
          <p:nvPr/>
        </p:nvSpPr>
        <p:spPr>
          <a:xfrm flipV="1">
            <a:off x="7997218" y="2707881"/>
            <a:ext cx="2484970" cy="787749"/>
          </a:xfrm>
          <a:prstGeom prst="round1Rect">
            <a:avLst>
              <a:gd name="adj" fmla="val 31061"/>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Marcador de texto 1">
            <a:extLst>
              <a:ext uri="{FF2B5EF4-FFF2-40B4-BE49-F238E27FC236}">
                <a16:creationId xmlns:a16="http://schemas.microsoft.com/office/drawing/2014/main" id="{4811BB2E-AEB8-66B6-1E70-CE2C7E6D8263}"/>
              </a:ext>
            </a:extLst>
          </p:cNvPr>
          <p:cNvSpPr txBox="1">
            <a:spLocks/>
          </p:cNvSpPr>
          <p:nvPr/>
        </p:nvSpPr>
        <p:spPr>
          <a:xfrm>
            <a:off x="9239703" y="3002813"/>
            <a:ext cx="1358329" cy="3416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800" u="none" strike="noStrike" kern="1200" cap="none" spc="0" normalizeH="0" baseline="0" noProof="0">
                <a:ln>
                  <a:noFill/>
                </a:ln>
                <a:solidFill>
                  <a:srgbClr val="FDC647"/>
                </a:solidFill>
                <a:effectLst/>
                <a:uLnTx/>
                <a:uFillTx/>
                <a:latin typeface="Arial" panose="020B0604020202020204" pitchFamily="34" charset="0"/>
                <a:ea typeface="+mn-ea"/>
                <a:cs typeface="+mn-cs"/>
              </a:rPr>
              <a:t>/100 PA</a:t>
            </a:r>
          </a:p>
        </p:txBody>
      </p:sp>
      <p:sp>
        <p:nvSpPr>
          <p:cNvPr id="29" name="Marcador de texto 1">
            <a:extLst>
              <a:ext uri="{FF2B5EF4-FFF2-40B4-BE49-F238E27FC236}">
                <a16:creationId xmlns:a16="http://schemas.microsoft.com/office/drawing/2014/main" id="{41FF1486-D156-09B2-8F51-1DFFBC8F9F2B}"/>
              </a:ext>
            </a:extLst>
          </p:cNvPr>
          <p:cNvSpPr txBox="1">
            <a:spLocks/>
          </p:cNvSpPr>
          <p:nvPr/>
        </p:nvSpPr>
        <p:spPr>
          <a:xfrm>
            <a:off x="8608231" y="2837103"/>
            <a:ext cx="1160885" cy="5909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3600" b="1" u="none" strike="noStrike" kern="1200" cap="none" spc="0" normalizeH="0" baseline="0" noProof="0">
                <a:ln>
                  <a:noFill/>
                </a:ln>
                <a:solidFill>
                  <a:srgbClr val="FDC647"/>
                </a:solidFill>
                <a:effectLst/>
                <a:uLnTx/>
                <a:uFillTx/>
                <a:latin typeface="Arial" panose="020B0604020202020204" pitchFamily="34" charset="0"/>
                <a:ea typeface="+mn-ea"/>
                <a:cs typeface="+mn-cs"/>
              </a:rPr>
              <a:t>0,7</a:t>
            </a:r>
          </a:p>
        </p:txBody>
      </p:sp>
      <p:pic>
        <p:nvPicPr>
          <p:cNvPr id="26" name="Gráfico 25">
            <a:extLst>
              <a:ext uri="{FF2B5EF4-FFF2-40B4-BE49-F238E27FC236}">
                <a16:creationId xmlns:a16="http://schemas.microsoft.com/office/drawing/2014/main" id="{4F90C0E1-6129-96AC-B7CA-1E89F3621D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54299" y="2807053"/>
            <a:ext cx="590931" cy="590931"/>
          </a:xfrm>
          <a:prstGeom prst="rect">
            <a:avLst/>
          </a:prstGeom>
        </p:spPr>
      </p:pic>
      <p:sp>
        <p:nvSpPr>
          <p:cNvPr id="57" name="Rectángulo: una sola esquina redondeada 56">
            <a:extLst>
              <a:ext uri="{FF2B5EF4-FFF2-40B4-BE49-F238E27FC236}">
                <a16:creationId xmlns:a16="http://schemas.microsoft.com/office/drawing/2014/main" id="{1DB26C8A-B515-1D21-AD0A-93B84EAAA0BE}"/>
              </a:ext>
            </a:extLst>
          </p:cNvPr>
          <p:cNvSpPr/>
          <p:nvPr/>
        </p:nvSpPr>
        <p:spPr>
          <a:xfrm flipV="1">
            <a:off x="4770388" y="2707881"/>
            <a:ext cx="2484970" cy="787749"/>
          </a:xfrm>
          <a:prstGeom prst="round1Rect">
            <a:avLst>
              <a:gd name="adj" fmla="val 31061"/>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Marcador de texto 1">
            <a:extLst>
              <a:ext uri="{FF2B5EF4-FFF2-40B4-BE49-F238E27FC236}">
                <a16:creationId xmlns:a16="http://schemas.microsoft.com/office/drawing/2014/main" id="{BAB3BCD9-4932-F93F-47A2-38C53CFE6DC1}"/>
              </a:ext>
            </a:extLst>
          </p:cNvPr>
          <p:cNvSpPr txBox="1">
            <a:spLocks/>
          </p:cNvSpPr>
          <p:nvPr/>
        </p:nvSpPr>
        <p:spPr>
          <a:xfrm>
            <a:off x="5979416" y="3002813"/>
            <a:ext cx="1358329" cy="3416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800" u="none" strike="noStrike" kern="1200" cap="none" spc="0" normalizeH="0" baseline="0" noProof="0">
                <a:ln>
                  <a:noFill/>
                </a:ln>
                <a:solidFill>
                  <a:srgbClr val="FDC647"/>
                </a:solidFill>
                <a:effectLst/>
                <a:uLnTx/>
                <a:uFillTx/>
                <a:latin typeface="Arial" panose="020B0604020202020204" pitchFamily="34" charset="0"/>
                <a:ea typeface="+mn-ea"/>
                <a:cs typeface="+mn-cs"/>
              </a:rPr>
              <a:t>/100 PA</a:t>
            </a:r>
          </a:p>
        </p:txBody>
      </p:sp>
      <p:sp>
        <p:nvSpPr>
          <p:cNvPr id="59" name="Marcador de texto 1">
            <a:extLst>
              <a:ext uri="{FF2B5EF4-FFF2-40B4-BE49-F238E27FC236}">
                <a16:creationId xmlns:a16="http://schemas.microsoft.com/office/drawing/2014/main" id="{80EAAACA-848E-88D1-4523-D3E0A913E710}"/>
              </a:ext>
            </a:extLst>
          </p:cNvPr>
          <p:cNvSpPr txBox="1">
            <a:spLocks/>
          </p:cNvSpPr>
          <p:nvPr/>
        </p:nvSpPr>
        <p:spPr>
          <a:xfrm>
            <a:off x="5320307" y="2837103"/>
            <a:ext cx="1160885" cy="5909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3600" b="1" u="none" strike="noStrike" kern="1200" cap="none" spc="0" normalizeH="0" baseline="0" noProof="0">
                <a:ln>
                  <a:noFill/>
                </a:ln>
                <a:solidFill>
                  <a:srgbClr val="FDC647"/>
                </a:solidFill>
                <a:effectLst/>
                <a:uLnTx/>
                <a:uFillTx/>
                <a:latin typeface="Arial" panose="020B0604020202020204" pitchFamily="34" charset="0"/>
                <a:ea typeface="+mn-ea"/>
                <a:cs typeface="+mn-cs"/>
              </a:rPr>
              <a:t>0,4</a:t>
            </a:r>
            <a:r>
              <a:rPr kumimoji="0" lang="es-ES" sz="3600" u="none" strike="noStrike" kern="1200" cap="none" spc="0" normalizeH="0" baseline="0" noProof="0">
                <a:ln>
                  <a:noFill/>
                </a:ln>
                <a:solidFill>
                  <a:srgbClr val="FDC647"/>
                </a:solidFill>
                <a:effectLst/>
                <a:uLnTx/>
                <a:uFillTx/>
                <a:latin typeface="Arial" panose="020B0604020202020204" pitchFamily="34" charset="0"/>
                <a:ea typeface="+mn-ea"/>
                <a:cs typeface="+mn-cs"/>
              </a:rPr>
              <a:t> </a:t>
            </a:r>
          </a:p>
        </p:txBody>
      </p:sp>
      <p:grpSp>
        <p:nvGrpSpPr>
          <p:cNvPr id="47" name="Gráfico 88">
            <a:extLst>
              <a:ext uri="{FF2B5EF4-FFF2-40B4-BE49-F238E27FC236}">
                <a16:creationId xmlns:a16="http://schemas.microsoft.com/office/drawing/2014/main" id="{73A9456C-1A12-DB41-2025-47940B52A228}"/>
              </a:ext>
            </a:extLst>
          </p:cNvPr>
          <p:cNvGrpSpPr/>
          <p:nvPr/>
        </p:nvGrpSpPr>
        <p:grpSpPr>
          <a:xfrm>
            <a:off x="5039407" y="2793004"/>
            <a:ext cx="353083" cy="567287"/>
            <a:chOff x="6941665" y="2222323"/>
            <a:chExt cx="833960" cy="1339895"/>
          </a:xfrm>
        </p:grpSpPr>
        <p:sp>
          <p:nvSpPr>
            <p:cNvPr id="48" name="Forma libre: forma 47">
              <a:extLst>
                <a:ext uri="{FF2B5EF4-FFF2-40B4-BE49-F238E27FC236}">
                  <a16:creationId xmlns:a16="http://schemas.microsoft.com/office/drawing/2014/main" id="{47AAF996-1E45-0D00-DEFF-DDAA634B6026}"/>
                </a:ext>
              </a:extLst>
            </p:cNvPr>
            <p:cNvSpPr/>
            <p:nvPr/>
          </p:nvSpPr>
          <p:spPr>
            <a:xfrm flipV="1">
              <a:off x="7108457" y="2277920"/>
              <a:ext cx="166792" cy="500376"/>
            </a:xfrm>
            <a:custGeom>
              <a:avLst/>
              <a:gdLst>
                <a:gd name="connsiteX0" fmla="*/ 110 w 166792"/>
                <a:gd name="connsiteY0" fmla="*/ 77 h 500376"/>
                <a:gd name="connsiteX1" fmla="*/ 110 w 166792"/>
                <a:gd name="connsiteY1" fmla="*/ 417057 h 500376"/>
                <a:gd name="connsiteX2" fmla="*/ 83506 w 166792"/>
                <a:gd name="connsiteY2" fmla="*/ 500453 h 500376"/>
                <a:gd name="connsiteX3" fmla="*/ 166902 w 166792"/>
                <a:gd name="connsiteY3" fmla="*/ 417057 h 500376"/>
                <a:gd name="connsiteX4" fmla="*/ 166902 w 166792"/>
                <a:gd name="connsiteY4" fmla="*/ 27875 h 50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92" h="500376">
                  <a:moveTo>
                    <a:pt x="110" y="77"/>
                  </a:moveTo>
                  <a:lnTo>
                    <a:pt x="110" y="417057"/>
                  </a:lnTo>
                  <a:cubicBezTo>
                    <a:pt x="110" y="463114"/>
                    <a:pt x="37449" y="500453"/>
                    <a:pt x="83506" y="500453"/>
                  </a:cubicBezTo>
                  <a:cubicBezTo>
                    <a:pt x="129563" y="500453"/>
                    <a:pt x="166902" y="463114"/>
                    <a:pt x="166902" y="417057"/>
                  </a:cubicBezTo>
                  <a:lnTo>
                    <a:pt x="166902" y="27875"/>
                  </a:lnTo>
                </a:path>
              </a:pathLst>
            </a:custGeom>
            <a:noFill/>
            <a:ln w="31750"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orma libre: forma 48">
              <a:extLst>
                <a:ext uri="{FF2B5EF4-FFF2-40B4-BE49-F238E27FC236}">
                  <a16:creationId xmlns:a16="http://schemas.microsoft.com/office/drawing/2014/main" id="{9CB57967-E6C3-F6EC-B9E4-0206EDE03824}"/>
                </a:ext>
              </a:extLst>
            </p:cNvPr>
            <p:cNvSpPr/>
            <p:nvPr/>
          </p:nvSpPr>
          <p:spPr>
            <a:xfrm flipV="1">
              <a:off x="7275249" y="2222323"/>
              <a:ext cx="166792" cy="361382"/>
            </a:xfrm>
            <a:custGeom>
              <a:avLst/>
              <a:gdLst>
                <a:gd name="connsiteX0" fmla="*/ 190 w 166792"/>
                <a:gd name="connsiteY0" fmla="*/ 83468 h 361382"/>
                <a:gd name="connsiteX1" fmla="*/ 190 w 166792"/>
                <a:gd name="connsiteY1" fmla="*/ 278058 h 361382"/>
                <a:gd name="connsiteX2" fmla="*/ 83586 w 166792"/>
                <a:gd name="connsiteY2" fmla="*/ 361454 h 361382"/>
                <a:gd name="connsiteX3" fmla="*/ 166982 w 166792"/>
                <a:gd name="connsiteY3" fmla="*/ 278058 h 361382"/>
                <a:gd name="connsiteX4" fmla="*/ 166982 w 166792"/>
                <a:gd name="connsiteY4" fmla="*/ 72 h 36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92" h="361382">
                  <a:moveTo>
                    <a:pt x="190" y="83468"/>
                  </a:moveTo>
                  <a:lnTo>
                    <a:pt x="190" y="278058"/>
                  </a:lnTo>
                  <a:cubicBezTo>
                    <a:pt x="190" y="324115"/>
                    <a:pt x="37529" y="361454"/>
                    <a:pt x="83586" y="361454"/>
                  </a:cubicBezTo>
                  <a:cubicBezTo>
                    <a:pt x="129643" y="361454"/>
                    <a:pt x="166982" y="324115"/>
                    <a:pt x="166982" y="278058"/>
                  </a:cubicBezTo>
                  <a:lnTo>
                    <a:pt x="166982" y="72"/>
                  </a:lnTo>
                </a:path>
              </a:pathLst>
            </a:custGeom>
            <a:noFill/>
            <a:ln w="31750"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orma libre: forma 49">
              <a:extLst>
                <a:ext uri="{FF2B5EF4-FFF2-40B4-BE49-F238E27FC236}">
                  <a16:creationId xmlns:a16="http://schemas.microsoft.com/office/drawing/2014/main" id="{A06C04DD-26EC-4E45-50AC-BA75D3F733B7}"/>
                </a:ext>
              </a:extLst>
            </p:cNvPr>
            <p:cNvSpPr/>
            <p:nvPr/>
          </p:nvSpPr>
          <p:spPr>
            <a:xfrm flipV="1">
              <a:off x="7442041" y="2277920"/>
              <a:ext cx="166792" cy="472577"/>
            </a:xfrm>
            <a:custGeom>
              <a:avLst/>
              <a:gdLst>
                <a:gd name="connsiteX0" fmla="*/ 270 w 166792"/>
                <a:gd name="connsiteY0" fmla="*/ 75 h 472577"/>
                <a:gd name="connsiteX1" fmla="*/ 270 w 166792"/>
                <a:gd name="connsiteY1" fmla="*/ 389256 h 472577"/>
                <a:gd name="connsiteX2" fmla="*/ 83666 w 166792"/>
                <a:gd name="connsiteY2" fmla="*/ 472652 h 472577"/>
                <a:gd name="connsiteX3" fmla="*/ 167062 w 166792"/>
                <a:gd name="connsiteY3" fmla="*/ 389256 h 472577"/>
                <a:gd name="connsiteX4" fmla="*/ 167062 w 166792"/>
                <a:gd name="connsiteY4" fmla="*/ 75 h 47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92" h="472577">
                  <a:moveTo>
                    <a:pt x="270" y="75"/>
                  </a:moveTo>
                  <a:lnTo>
                    <a:pt x="270" y="389256"/>
                  </a:lnTo>
                  <a:cubicBezTo>
                    <a:pt x="270" y="435313"/>
                    <a:pt x="37609" y="472652"/>
                    <a:pt x="83666" y="472652"/>
                  </a:cubicBezTo>
                  <a:cubicBezTo>
                    <a:pt x="129723" y="472652"/>
                    <a:pt x="167062" y="435313"/>
                    <a:pt x="167062" y="389256"/>
                  </a:cubicBezTo>
                  <a:lnTo>
                    <a:pt x="167062" y="75"/>
                  </a:lnTo>
                </a:path>
              </a:pathLst>
            </a:custGeom>
            <a:noFill/>
            <a:ln w="31750"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orma libre: forma 50">
              <a:extLst>
                <a:ext uri="{FF2B5EF4-FFF2-40B4-BE49-F238E27FC236}">
                  <a16:creationId xmlns:a16="http://schemas.microsoft.com/office/drawing/2014/main" id="{E34895BE-CC10-DDA5-0E40-E3114826F6A9}"/>
                </a:ext>
              </a:extLst>
            </p:cNvPr>
            <p:cNvSpPr/>
            <p:nvPr/>
          </p:nvSpPr>
          <p:spPr>
            <a:xfrm flipV="1">
              <a:off x="7608833" y="2361316"/>
              <a:ext cx="166792" cy="389181"/>
            </a:xfrm>
            <a:custGeom>
              <a:avLst/>
              <a:gdLst>
                <a:gd name="connsiteX0" fmla="*/ 350 w 166792"/>
                <a:gd name="connsiteY0" fmla="*/ 110 h 389181"/>
                <a:gd name="connsiteX1" fmla="*/ 350 w 166792"/>
                <a:gd name="connsiteY1" fmla="*/ 305895 h 389181"/>
                <a:gd name="connsiteX2" fmla="*/ 83746 w 166792"/>
                <a:gd name="connsiteY2" fmla="*/ 389291 h 389181"/>
                <a:gd name="connsiteX3" fmla="*/ 167142 w 166792"/>
                <a:gd name="connsiteY3" fmla="*/ 305895 h 389181"/>
                <a:gd name="connsiteX4" fmla="*/ 167142 w 166792"/>
                <a:gd name="connsiteY4" fmla="*/ 27909 h 38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92" h="389181">
                  <a:moveTo>
                    <a:pt x="350" y="110"/>
                  </a:moveTo>
                  <a:lnTo>
                    <a:pt x="350" y="305895"/>
                  </a:lnTo>
                  <a:cubicBezTo>
                    <a:pt x="350" y="351952"/>
                    <a:pt x="37689" y="389291"/>
                    <a:pt x="83746" y="389291"/>
                  </a:cubicBezTo>
                  <a:cubicBezTo>
                    <a:pt x="129803" y="389291"/>
                    <a:pt x="167142" y="351952"/>
                    <a:pt x="167142" y="305895"/>
                  </a:cubicBezTo>
                  <a:lnTo>
                    <a:pt x="167142" y="27909"/>
                  </a:lnTo>
                </a:path>
              </a:pathLst>
            </a:custGeom>
            <a:noFill/>
            <a:ln w="31750"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orma libre: forma 51">
              <a:extLst>
                <a:ext uri="{FF2B5EF4-FFF2-40B4-BE49-F238E27FC236}">
                  <a16:creationId xmlns:a16="http://schemas.microsoft.com/office/drawing/2014/main" id="{5234ABC1-4F6C-FB44-6896-44DC603298CF}"/>
                </a:ext>
              </a:extLst>
            </p:cNvPr>
            <p:cNvSpPr/>
            <p:nvPr/>
          </p:nvSpPr>
          <p:spPr>
            <a:xfrm flipV="1">
              <a:off x="6941665" y="2722699"/>
              <a:ext cx="833960" cy="839519"/>
            </a:xfrm>
            <a:custGeom>
              <a:avLst/>
              <a:gdLst>
                <a:gd name="connsiteX0" fmla="*/ 166922 w 833960"/>
                <a:gd name="connsiteY0" fmla="*/ 534237 h 839519"/>
                <a:gd name="connsiteX1" fmla="*/ 166922 w 833960"/>
                <a:gd name="connsiteY1" fmla="*/ 756626 h 839519"/>
                <a:gd name="connsiteX2" fmla="*/ 83526 w 833960"/>
                <a:gd name="connsiteY2" fmla="*/ 840022 h 839519"/>
                <a:gd name="connsiteX3" fmla="*/ 130 w 833960"/>
                <a:gd name="connsiteY3" fmla="*/ 756626 h 839519"/>
                <a:gd name="connsiteX4" fmla="*/ 130 w 833960"/>
                <a:gd name="connsiteY4" fmla="*/ 430865 h 839519"/>
                <a:gd name="connsiteX5" fmla="*/ 99160 w 833960"/>
                <a:gd name="connsiteY5" fmla="*/ 245828 h 839519"/>
                <a:gd name="connsiteX6" fmla="*/ 166922 w 833960"/>
                <a:gd name="connsiteY6" fmla="*/ 200653 h 839519"/>
                <a:gd name="connsiteX7" fmla="*/ 166922 w 833960"/>
                <a:gd name="connsiteY7" fmla="*/ 502 h 839519"/>
                <a:gd name="connsiteX8" fmla="*/ 722895 w 833960"/>
                <a:gd name="connsiteY8" fmla="*/ 502 h 839519"/>
                <a:gd name="connsiteX9" fmla="*/ 722895 w 833960"/>
                <a:gd name="connsiteY9" fmla="*/ 200653 h 839519"/>
                <a:gd name="connsiteX10" fmla="*/ 768952 w 833960"/>
                <a:gd name="connsiteY10" fmla="*/ 246710 h 839519"/>
                <a:gd name="connsiteX11" fmla="*/ 834090 w 833960"/>
                <a:gd name="connsiteY11" fmla="*/ 403964 h 839519"/>
                <a:gd name="connsiteX12" fmla="*/ 834090 w 833960"/>
                <a:gd name="connsiteY12" fmla="*/ 840022 h 83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960" h="839519">
                  <a:moveTo>
                    <a:pt x="166922" y="534237"/>
                  </a:moveTo>
                  <a:lnTo>
                    <a:pt x="166922" y="756626"/>
                  </a:lnTo>
                  <a:cubicBezTo>
                    <a:pt x="166922" y="802683"/>
                    <a:pt x="129583" y="840022"/>
                    <a:pt x="83526" y="840022"/>
                  </a:cubicBezTo>
                  <a:cubicBezTo>
                    <a:pt x="37469" y="840022"/>
                    <a:pt x="130" y="802683"/>
                    <a:pt x="130" y="756626"/>
                  </a:cubicBezTo>
                  <a:lnTo>
                    <a:pt x="130" y="430865"/>
                  </a:lnTo>
                  <a:cubicBezTo>
                    <a:pt x="130" y="356509"/>
                    <a:pt x="37291" y="287073"/>
                    <a:pt x="99160" y="245828"/>
                  </a:cubicBezTo>
                  <a:lnTo>
                    <a:pt x="166922" y="200653"/>
                  </a:lnTo>
                  <a:lnTo>
                    <a:pt x="166922" y="502"/>
                  </a:lnTo>
                  <a:lnTo>
                    <a:pt x="722895" y="502"/>
                  </a:lnTo>
                  <a:lnTo>
                    <a:pt x="722895" y="200653"/>
                  </a:lnTo>
                  <a:lnTo>
                    <a:pt x="768952" y="246710"/>
                  </a:lnTo>
                  <a:cubicBezTo>
                    <a:pt x="810659" y="288416"/>
                    <a:pt x="834090" y="344983"/>
                    <a:pt x="834090" y="403964"/>
                  </a:cubicBezTo>
                  <a:lnTo>
                    <a:pt x="834090" y="840022"/>
                  </a:lnTo>
                </a:path>
              </a:pathLst>
            </a:custGeom>
            <a:noFill/>
            <a:ln w="31750"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orma libre: forma 52">
              <a:extLst>
                <a:ext uri="{FF2B5EF4-FFF2-40B4-BE49-F238E27FC236}">
                  <a16:creationId xmlns:a16="http://schemas.microsoft.com/office/drawing/2014/main" id="{1737F715-9773-D8C5-7487-5A7E1C21C502}"/>
                </a:ext>
              </a:extLst>
            </p:cNvPr>
            <p:cNvSpPr/>
            <p:nvPr/>
          </p:nvSpPr>
          <p:spPr>
            <a:xfrm flipV="1">
              <a:off x="7108457" y="3028484"/>
              <a:ext cx="194590" cy="194590"/>
            </a:xfrm>
            <a:custGeom>
              <a:avLst/>
              <a:gdLst>
                <a:gd name="connsiteX0" fmla="*/ 112 w 194590"/>
                <a:gd name="connsiteY0" fmla="*/ 195079 h 194590"/>
                <a:gd name="connsiteX1" fmla="*/ 194702 w 194590"/>
                <a:gd name="connsiteY1" fmla="*/ 488 h 194590"/>
              </a:gdLst>
              <a:ahLst/>
              <a:cxnLst>
                <a:cxn ang="0">
                  <a:pos x="connsiteX0" y="connsiteY0"/>
                </a:cxn>
                <a:cxn ang="0">
                  <a:pos x="connsiteX1" y="connsiteY1"/>
                </a:cxn>
              </a:cxnLst>
              <a:rect l="l" t="t" r="r" b="b"/>
              <a:pathLst>
                <a:path w="194590" h="194590">
                  <a:moveTo>
                    <a:pt x="112" y="195079"/>
                  </a:moveTo>
                  <a:cubicBezTo>
                    <a:pt x="107668" y="195079"/>
                    <a:pt x="194702" y="108044"/>
                    <a:pt x="194702" y="488"/>
                  </a:cubicBezTo>
                </a:path>
              </a:pathLst>
            </a:custGeom>
            <a:noFill/>
            <a:ln w="31750"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Forma libre: forma 53">
              <a:extLst>
                <a:ext uri="{FF2B5EF4-FFF2-40B4-BE49-F238E27FC236}">
                  <a16:creationId xmlns:a16="http://schemas.microsoft.com/office/drawing/2014/main" id="{55906926-970D-8AF3-5353-D62BED0FFD81}"/>
                </a:ext>
              </a:extLst>
            </p:cNvPr>
            <p:cNvSpPr/>
            <p:nvPr/>
          </p:nvSpPr>
          <p:spPr>
            <a:xfrm flipV="1">
              <a:off x="7539336" y="2903390"/>
              <a:ext cx="83396" cy="83396"/>
            </a:xfrm>
            <a:custGeom>
              <a:avLst/>
              <a:gdLst>
                <a:gd name="connsiteX0" fmla="*/ 83738 w 83396"/>
                <a:gd name="connsiteY0" fmla="*/ 42065 h 83396"/>
                <a:gd name="connsiteX1" fmla="*/ 42040 w 83396"/>
                <a:gd name="connsiteY1" fmla="*/ 367 h 83396"/>
                <a:gd name="connsiteX2" fmla="*/ 342 w 83396"/>
                <a:gd name="connsiteY2" fmla="*/ 42065 h 83396"/>
                <a:gd name="connsiteX3" fmla="*/ 42040 w 83396"/>
                <a:gd name="connsiteY3" fmla="*/ 83763 h 83396"/>
                <a:gd name="connsiteX4" fmla="*/ 83738 w 83396"/>
                <a:gd name="connsiteY4" fmla="*/ 42065 h 83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96" h="83396">
                  <a:moveTo>
                    <a:pt x="83738" y="42065"/>
                  </a:moveTo>
                  <a:cubicBezTo>
                    <a:pt x="83738" y="19036"/>
                    <a:pt x="65068" y="367"/>
                    <a:pt x="42040" y="367"/>
                  </a:cubicBezTo>
                  <a:cubicBezTo>
                    <a:pt x="19011" y="367"/>
                    <a:pt x="342" y="19036"/>
                    <a:pt x="342" y="42065"/>
                  </a:cubicBezTo>
                  <a:cubicBezTo>
                    <a:pt x="342" y="65093"/>
                    <a:pt x="19011" y="83763"/>
                    <a:pt x="42040" y="83763"/>
                  </a:cubicBezTo>
                  <a:cubicBezTo>
                    <a:pt x="65068" y="83763"/>
                    <a:pt x="83738" y="65093"/>
                    <a:pt x="83738" y="42065"/>
                  </a:cubicBezTo>
                </a:path>
              </a:pathLst>
            </a:custGeom>
            <a:solidFill>
              <a:srgbClr val="000000"/>
            </a:solidFill>
            <a:ln w="3175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Forma libre: forma 54">
              <a:extLst>
                <a:ext uri="{FF2B5EF4-FFF2-40B4-BE49-F238E27FC236}">
                  <a16:creationId xmlns:a16="http://schemas.microsoft.com/office/drawing/2014/main" id="{CAE547FD-5FDE-CFC4-62A5-FB53E8541C55}"/>
                </a:ext>
              </a:extLst>
            </p:cNvPr>
            <p:cNvSpPr/>
            <p:nvPr/>
          </p:nvSpPr>
          <p:spPr>
            <a:xfrm flipV="1">
              <a:off x="7455940" y="3125779"/>
              <a:ext cx="83396" cy="83396"/>
            </a:xfrm>
            <a:custGeom>
              <a:avLst/>
              <a:gdLst>
                <a:gd name="connsiteX0" fmla="*/ 83698 w 83396"/>
                <a:gd name="connsiteY0" fmla="*/ 42171 h 83396"/>
                <a:gd name="connsiteX1" fmla="*/ 42000 w 83396"/>
                <a:gd name="connsiteY1" fmla="*/ 473 h 83396"/>
                <a:gd name="connsiteX2" fmla="*/ 302 w 83396"/>
                <a:gd name="connsiteY2" fmla="*/ 42171 h 83396"/>
                <a:gd name="connsiteX3" fmla="*/ 42000 w 83396"/>
                <a:gd name="connsiteY3" fmla="*/ 83869 h 83396"/>
                <a:gd name="connsiteX4" fmla="*/ 83698 w 83396"/>
                <a:gd name="connsiteY4" fmla="*/ 42171 h 83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96" h="83396">
                  <a:moveTo>
                    <a:pt x="83698" y="42171"/>
                  </a:moveTo>
                  <a:cubicBezTo>
                    <a:pt x="83698" y="19143"/>
                    <a:pt x="65028" y="473"/>
                    <a:pt x="42000" y="473"/>
                  </a:cubicBezTo>
                  <a:cubicBezTo>
                    <a:pt x="18971" y="473"/>
                    <a:pt x="302" y="19143"/>
                    <a:pt x="302" y="42171"/>
                  </a:cubicBezTo>
                  <a:cubicBezTo>
                    <a:pt x="302" y="65200"/>
                    <a:pt x="18971" y="83869"/>
                    <a:pt x="42000" y="83869"/>
                  </a:cubicBezTo>
                  <a:cubicBezTo>
                    <a:pt x="65028" y="83869"/>
                    <a:pt x="83698" y="65200"/>
                    <a:pt x="83698" y="42171"/>
                  </a:cubicBezTo>
                </a:path>
              </a:pathLst>
            </a:custGeom>
            <a:solidFill>
              <a:srgbClr val="000000"/>
            </a:solidFill>
            <a:ln w="3175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 name="Forma libre: forma 55">
              <a:extLst>
                <a:ext uri="{FF2B5EF4-FFF2-40B4-BE49-F238E27FC236}">
                  <a16:creationId xmlns:a16="http://schemas.microsoft.com/office/drawing/2014/main" id="{2067E6E8-98D7-4D45-5EDD-E303C3B3E302}"/>
                </a:ext>
              </a:extLst>
            </p:cNvPr>
            <p:cNvSpPr/>
            <p:nvPr/>
          </p:nvSpPr>
          <p:spPr>
            <a:xfrm flipV="1">
              <a:off x="7261349" y="2875591"/>
              <a:ext cx="83396" cy="83396"/>
            </a:xfrm>
            <a:custGeom>
              <a:avLst/>
              <a:gdLst>
                <a:gd name="connsiteX0" fmla="*/ 83604 w 83396"/>
                <a:gd name="connsiteY0" fmla="*/ 42051 h 83396"/>
                <a:gd name="connsiteX1" fmla="*/ 41906 w 83396"/>
                <a:gd name="connsiteY1" fmla="*/ 353 h 83396"/>
                <a:gd name="connsiteX2" fmla="*/ 208 w 83396"/>
                <a:gd name="connsiteY2" fmla="*/ 42051 h 83396"/>
                <a:gd name="connsiteX3" fmla="*/ 41906 w 83396"/>
                <a:gd name="connsiteY3" fmla="*/ 83749 h 83396"/>
                <a:gd name="connsiteX4" fmla="*/ 83604 w 83396"/>
                <a:gd name="connsiteY4" fmla="*/ 42051 h 83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96" h="83396">
                  <a:moveTo>
                    <a:pt x="83604" y="42051"/>
                  </a:moveTo>
                  <a:cubicBezTo>
                    <a:pt x="83604" y="19023"/>
                    <a:pt x="64935" y="353"/>
                    <a:pt x="41906" y="353"/>
                  </a:cubicBezTo>
                  <a:cubicBezTo>
                    <a:pt x="18878" y="353"/>
                    <a:pt x="208" y="19023"/>
                    <a:pt x="208" y="42051"/>
                  </a:cubicBezTo>
                  <a:cubicBezTo>
                    <a:pt x="208" y="65080"/>
                    <a:pt x="18878" y="83749"/>
                    <a:pt x="41906" y="83749"/>
                  </a:cubicBezTo>
                  <a:cubicBezTo>
                    <a:pt x="64935" y="83749"/>
                    <a:pt x="83604" y="65080"/>
                    <a:pt x="83604" y="42051"/>
                  </a:cubicBezTo>
                </a:path>
              </a:pathLst>
            </a:custGeom>
            <a:solidFill>
              <a:srgbClr val="000000"/>
            </a:solidFill>
            <a:ln w="3175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61" name="Rectángulo: una sola esquina redondeada 60">
            <a:extLst>
              <a:ext uri="{FF2B5EF4-FFF2-40B4-BE49-F238E27FC236}">
                <a16:creationId xmlns:a16="http://schemas.microsoft.com/office/drawing/2014/main" id="{2D0EC38B-6AD8-5419-4D03-5002ED6B947A}"/>
              </a:ext>
            </a:extLst>
          </p:cNvPr>
          <p:cNvSpPr/>
          <p:nvPr/>
        </p:nvSpPr>
        <p:spPr>
          <a:xfrm flipV="1">
            <a:off x="1616486" y="2707881"/>
            <a:ext cx="2484970" cy="787749"/>
          </a:xfrm>
          <a:prstGeom prst="round1Rect">
            <a:avLst>
              <a:gd name="adj" fmla="val 31061"/>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2" name="Marcador de texto 1">
            <a:extLst>
              <a:ext uri="{FF2B5EF4-FFF2-40B4-BE49-F238E27FC236}">
                <a16:creationId xmlns:a16="http://schemas.microsoft.com/office/drawing/2014/main" id="{ED9C92C3-447D-4390-E742-7B92E44251F1}"/>
              </a:ext>
            </a:extLst>
          </p:cNvPr>
          <p:cNvSpPr txBox="1">
            <a:spLocks/>
          </p:cNvSpPr>
          <p:nvPr/>
        </p:nvSpPr>
        <p:spPr>
          <a:xfrm>
            <a:off x="1981681" y="3002813"/>
            <a:ext cx="1358329" cy="3416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800" u="none" strike="noStrike" kern="1200" cap="none" spc="0" normalizeH="0" baseline="0" noProof="0">
                <a:ln>
                  <a:noFill/>
                </a:ln>
                <a:solidFill>
                  <a:srgbClr val="FDC647"/>
                </a:solidFill>
                <a:effectLst/>
                <a:uLnTx/>
                <a:uFillTx/>
                <a:latin typeface="Arial" panose="020B0604020202020204" pitchFamily="34" charset="0"/>
                <a:ea typeface="+mn-ea"/>
                <a:cs typeface="+mn-cs"/>
              </a:rPr>
              <a:t>N=</a:t>
            </a:r>
          </a:p>
        </p:txBody>
      </p:sp>
      <p:sp>
        <p:nvSpPr>
          <p:cNvPr id="63" name="Marcador de texto 1">
            <a:extLst>
              <a:ext uri="{FF2B5EF4-FFF2-40B4-BE49-F238E27FC236}">
                <a16:creationId xmlns:a16="http://schemas.microsoft.com/office/drawing/2014/main" id="{D98B07F7-BEDD-8E2A-EB06-E26E5E67A995}"/>
              </a:ext>
            </a:extLst>
          </p:cNvPr>
          <p:cNvSpPr txBox="1">
            <a:spLocks/>
          </p:cNvSpPr>
          <p:nvPr/>
        </p:nvSpPr>
        <p:spPr>
          <a:xfrm>
            <a:off x="2643294" y="2837103"/>
            <a:ext cx="1160885" cy="5909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3600" b="1" u="none" strike="noStrike" kern="1200" cap="none" spc="0" normalizeH="0" baseline="0" noProof="0">
                <a:ln>
                  <a:noFill/>
                </a:ln>
                <a:solidFill>
                  <a:srgbClr val="FDC647"/>
                </a:solidFill>
                <a:effectLst/>
                <a:uLnTx/>
                <a:uFillTx/>
                <a:latin typeface="Arial" panose="020B0604020202020204" pitchFamily="34" charset="0"/>
                <a:ea typeface="+mn-ea"/>
                <a:cs typeface="+mn-cs"/>
              </a:rPr>
              <a:t>872</a:t>
            </a:r>
          </a:p>
        </p:txBody>
      </p:sp>
      <p:pic>
        <p:nvPicPr>
          <p:cNvPr id="64" name="Gráfico 63">
            <a:extLst>
              <a:ext uri="{FF2B5EF4-FFF2-40B4-BE49-F238E27FC236}">
                <a16:creationId xmlns:a16="http://schemas.microsoft.com/office/drawing/2014/main" id="{0A89983C-F2D6-41CD-7E57-F0720935FA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06531" y="2807213"/>
            <a:ext cx="544140" cy="544140"/>
          </a:xfrm>
          <a:prstGeom prst="rect">
            <a:avLst/>
          </a:prstGeom>
        </p:spPr>
      </p:pic>
      <p:grpSp>
        <p:nvGrpSpPr>
          <p:cNvPr id="4" name="Grupo 3">
            <a:extLst>
              <a:ext uri="{FF2B5EF4-FFF2-40B4-BE49-F238E27FC236}">
                <a16:creationId xmlns:a16="http://schemas.microsoft.com/office/drawing/2014/main" id="{9D48D3A8-C81B-8B96-1D03-D66C5D4C89B8}"/>
              </a:ext>
            </a:extLst>
          </p:cNvPr>
          <p:cNvGrpSpPr/>
          <p:nvPr/>
        </p:nvGrpSpPr>
        <p:grpSpPr>
          <a:xfrm>
            <a:off x="1665860" y="1450685"/>
            <a:ext cx="957758" cy="964516"/>
            <a:chOff x="247950" y="5028797"/>
            <a:chExt cx="878508" cy="857920"/>
          </a:xfrm>
        </p:grpSpPr>
        <p:grpSp>
          <p:nvGrpSpPr>
            <p:cNvPr id="5" name="Gráfico 256">
              <a:extLst>
                <a:ext uri="{FF2B5EF4-FFF2-40B4-BE49-F238E27FC236}">
                  <a16:creationId xmlns:a16="http://schemas.microsoft.com/office/drawing/2014/main" id="{2592861E-8B28-729A-8BE1-25655C8C4814}"/>
                </a:ext>
              </a:extLst>
            </p:cNvPr>
            <p:cNvGrpSpPr/>
            <p:nvPr/>
          </p:nvGrpSpPr>
          <p:grpSpPr>
            <a:xfrm>
              <a:off x="255245" y="5028797"/>
              <a:ext cx="864621" cy="857920"/>
              <a:chOff x="255245" y="5028797"/>
              <a:chExt cx="864621" cy="857920"/>
            </a:xfrm>
          </p:grpSpPr>
          <p:sp>
            <p:nvSpPr>
              <p:cNvPr id="10" name="Forma libre: forma 259">
                <a:extLst>
                  <a:ext uri="{FF2B5EF4-FFF2-40B4-BE49-F238E27FC236}">
                    <a16:creationId xmlns:a16="http://schemas.microsoft.com/office/drawing/2014/main" id="{23AC72D1-58F0-06FE-2297-559B97FFA2C1}"/>
                  </a:ext>
                </a:extLst>
              </p:cNvPr>
              <p:cNvSpPr/>
              <p:nvPr/>
            </p:nvSpPr>
            <p:spPr>
              <a:xfrm>
                <a:off x="255245" y="5251273"/>
                <a:ext cx="864621" cy="635444"/>
              </a:xfrm>
              <a:custGeom>
                <a:avLst/>
                <a:gdLst>
                  <a:gd name="connsiteX0" fmla="*/ 0 w 864621"/>
                  <a:gd name="connsiteY0" fmla="*/ 0 h 635444"/>
                  <a:gd name="connsiteX1" fmla="*/ 0 w 864621"/>
                  <a:gd name="connsiteY1" fmla="*/ 531638 h 635444"/>
                  <a:gd name="connsiteX2" fmla="*/ 114588 w 864621"/>
                  <a:gd name="connsiteY2" fmla="*/ 635445 h 635444"/>
                  <a:gd name="connsiteX3" fmla="*/ 750033 w 864621"/>
                  <a:gd name="connsiteY3" fmla="*/ 635445 h 635444"/>
                  <a:gd name="connsiteX4" fmla="*/ 864621 w 864621"/>
                  <a:gd name="connsiteY4" fmla="*/ 531638 h 635444"/>
                  <a:gd name="connsiteX5" fmla="*/ 864621 w 864621"/>
                  <a:gd name="connsiteY5" fmla="*/ 0 h 63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21" h="635444">
                    <a:moveTo>
                      <a:pt x="0" y="0"/>
                    </a:moveTo>
                    <a:lnTo>
                      <a:pt x="0" y="531638"/>
                    </a:lnTo>
                    <a:cubicBezTo>
                      <a:pt x="0" y="588967"/>
                      <a:pt x="51304" y="635445"/>
                      <a:pt x="114588" y="635445"/>
                    </a:cubicBezTo>
                    <a:lnTo>
                      <a:pt x="750033" y="635445"/>
                    </a:lnTo>
                    <a:cubicBezTo>
                      <a:pt x="813317" y="635445"/>
                      <a:pt x="864621" y="588967"/>
                      <a:pt x="864621" y="531638"/>
                    </a:cubicBezTo>
                    <a:lnTo>
                      <a:pt x="864621" y="0"/>
                    </a:lnTo>
                    <a:close/>
                  </a:path>
                </a:pathLst>
              </a:custGeom>
              <a:solidFill>
                <a:srgbClr val="FFFFFF"/>
              </a:solidFill>
              <a:ln w="1730" cap="flat">
                <a:noFill/>
                <a:prstDash val="solid"/>
                <a:miter/>
              </a:ln>
            </p:spPr>
            <p:txBody>
              <a:bodyPr rtlCol="0" anchor="ctr"/>
              <a:lstStyle/>
              <a:p>
                <a:endParaRPr lang="es-ES" sz="3200">
                  <a:latin typeface="Arial" panose="020B0604020202020204" pitchFamily="34" charset="0"/>
                </a:endParaRPr>
              </a:p>
            </p:txBody>
          </p:sp>
          <p:sp>
            <p:nvSpPr>
              <p:cNvPr id="11" name="Forma libre: forma 260">
                <a:extLst>
                  <a:ext uri="{FF2B5EF4-FFF2-40B4-BE49-F238E27FC236}">
                    <a16:creationId xmlns:a16="http://schemas.microsoft.com/office/drawing/2014/main" id="{19B5BB21-4D6C-9A9C-ED41-0CCD76CC5EE6}"/>
                  </a:ext>
                </a:extLst>
              </p:cNvPr>
              <p:cNvSpPr/>
              <p:nvPr/>
            </p:nvSpPr>
            <p:spPr>
              <a:xfrm>
                <a:off x="255245" y="5093280"/>
                <a:ext cx="864621" cy="142367"/>
              </a:xfrm>
              <a:custGeom>
                <a:avLst/>
                <a:gdLst>
                  <a:gd name="connsiteX0" fmla="*/ 864621 w 864621"/>
                  <a:gd name="connsiteY0" fmla="*/ 142367 h 142367"/>
                  <a:gd name="connsiteX1" fmla="*/ 864621 w 864621"/>
                  <a:gd name="connsiteY1" fmla="*/ 114588 h 142367"/>
                  <a:gd name="connsiteX2" fmla="*/ 750033 w 864621"/>
                  <a:gd name="connsiteY2" fmla="*/ 0 h 142367"/>
                  <a:gd name="connsiteX3" fmla="*/ 114588 w 864621"/>
                  <a:gd name="connsiteY3" fmla="*/ 0 h 142367"/>
                  <a:gd name="connsiteX4" fmla="*/ 0 w 864621"/>
                  <a:gd name="connsiteY4" fmla="*/ 114588 h 142367"/>
                  <a:gd name="connsiteX5" fmla="*/ 0 w 864621"/>
                  <a:gd name="connsiteY5" fmla="*/ 142367 h 14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21" h="142367">
                    <a:moveTo>
                      <a:pt x="864621" y="142367"/>
                    </a:moveTo>
                    <a:lnTo>
                      <a:pt x="864621" y="114588"/>
                    </a:lnTo>
                    <a:cubicBezTo>
                      <a:pt x="864621" y="51303"/>
                      <a:pt x="813318" y="0"/>
                      <a:pt x="750033" y="0"/>
                    </a:cubicBezTo>
                    <a:lnTo>
                      <a:pt x="114588" y="0"/>
                    </a:lnTo>
                    <a:cubicBezTo>
                      <a:pt x="51303" y="0"/>
                      <a:pt x="0" y="51303"/>
                      <a:pt x="0" y="114588"/>
                    </a:cubicBezTo>
                    <a:lnTo>
                      <a:pt x="0" y="142367"/>
                    </a:lnTo>
                    <a:close/>
                  </a:path>
                </a:pathLst>
              </a:custGeom>
              <a:solidFill>
                <a:schemeClr val="accent3"/>
              </a:solidFill>
              <a:ln w="1730" cap="flat">
                <a:noFill/>
                <a:prstDash val="solid"/>
                <a:miter/>
              </a:ln>
            </p:spPr>
            <p:txBody>
              <a:bodyPr rtlCol="0" anchor="ctr"/>
              <a:lstStyle/>
              <a:p>
                <a:endParaRPr lang="es-ES" sz="3200">
                  <a:latin typeface="Arial" panose="020B0604020202020204" pitchFamily="34" charset="0"/>
                </a:endParaRPr>
              </a:p>
            </p:txBody>
          </p:sp>
          <p:sp>
            <p:nvSpPr>
              <p:cNvPr id="12" name="Forma libre: forma 262">
                <a:extLst>
                  <a:ext uri="{FF2B5EF4-FFF2-40B4-BE49-F238E27FC236}">
                    <a16:creationId xmlns:a16="http://schemas.microsoft.com/office/drawing/2014/main" id="{E952C3C7-2B38-2AF9-B47F-DFC0AF167A38}"/>
                  </a:ext>
                </a:extLst>
              </p:cNvPr>
              <p:cNvSpPr/>
              <p:nvPr/>
            </p:nvSpPr>
            <p:spPr>
              <a:xfrm>
                <a:off x="372437" y="5105433"/>
                <a:ext cx="88545" cy="88545"/>
              </a:xfrm>
              <a:custGeom>
                <a:avLst/>
                <a:gdLst>
                  <a:gd name="connsiteX0" fmla="*/ 88546 w 88545"/>
                  <a:gd name="connsiteY0" fmla="*/ 44273 h 88545"/>
                  <a:gd name="connsiteX1" fmla="*/ 44273 w 88545"/>
                  <a:gd name="connsiteY1" fmla="*/ 88546 h 88545"/>
                  <a:gd name="connsiteX2" fmla="*/ 0 w 88545"/>
                  <a:gd name="connsiteY2" fmla="*/ 44273 h 88545"/>
                  <a:gd name="connsiteX3" fmla="*/ 44273 w 88545"/>
                  <a:gd name="connsiteY3" fmla="*/ 0 h 88545"/>
                  <a:gd name="connsiteX4" fmla="*/ 88546 w 88545"/>
                  <a:gd name="connsiteY4" fmla="*/ 44273 h 8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5" h="88545">
                    <a:moveTo>
                      <a:pt x="88546" y="44273"/>
                    </a:moveTo>
                    <a:cubicBezTo>
                      <a:pt x="88546" y="68724"/>
                      <a:pt x="68724" y="88546"/>
                      <a:pt x="44273" y="88546"/>
                    </a:cubicBezTo>
                    <a:cubicBezTo>
                      <a:pt x="19822" y="88546"/>
                      <a:pt x="0" y="68724"/>
                      <a:pt x="0" y="44273"/>
                    </a:cubicBezTo>
                    <a:cubicBezTo>
                      <a:pt x="0" y="19822"/>
                      <a:pt x="19822" y="0"/>
                      <a:pt x="44273" y="0"/>
                    </a:cubicBezTo>
                    <a:cubicBezTo>
                      <a:pt x="68724" y="0"/>
                      <a:pt x="88546" y="19822"/>
                      <a:pt x="88546" y="44273"/>
                    </a:cubicBezTo>
                    <a:close/>
                  </a:path>
                </a:pathLst>
              </a:custGeom>
              <a:solidFill>
                <a:schemeClr val="accent2"/>
              </a:solidFill>
              <a:ln w="1730" cap="flat">
                <a:noFill/>
                <a:prstDash val="solid"/>
                <a:miter/>
              </a:ln>
            </p:spPr>
            <p:txBody>
              <a:bodyPr rtlCol="0" anchor="ctr"/>
              <a:lstStyle/>
              <a:p>
                <a:endParaRPr lang="es-ES" sz="3200">
                  <a:latin typeface="Arial" panose="020B0604020202020204" pitchFamily="34" charset="0"/>
                </a:endParaRPr>
              </a:p>
            </p:txBody>
          </p:sp>
          <p:sp>
            <p:nvSpPr>
              <p:cNvPr id="14" name="Forma libre: forma 264">
                <a:extLst>
                  <a:ext uri="{FF2B5EF4-FFF2-40B4-BE49-F238E27FC236}">
                    <a16:creationId xmlns:a16="http://schemas.microsoft.com/office/drawing/2014/main" id="{3DEF4430-A240-0AA8-5F40-FA1EB6D6E376}"/>
                  </a:ext>
                </a:extLst>
              </p:cNvPr>
              <p:cNvSpPr/>
              <p:nvPr/>
            </p:nvSpPr>
            <p:spPr>
              <a:xfrm>
                <a:off x="397595" y="5028797"/>
                <a:ext cx="38230" cy="137644"/>
              </a:xfrm>
              <a:custGeom>
                <a:avLst/>
                <a:gdLst>
                  <a:gd name="connsiteX0" fmla="*/ 20817 w 38230"/>
                  <a:gd name="connsiteY0" fmla="*/ 0 h 137644"/>
                  <a:gd name="connsiteX1" fmla="*/ 38231 w 38230"/>
                  <a:gd name="connsiteY1" fmla="*/ 0 h 137644"/>
                  <a:gd name="connsiteX2" fmla="*/ 38231 w 38230"/>
                  <a:gd name="connsiteY2" fmla="*/ 137645 h 137644"/>
                  <a:gd name="connsiteX3" fmla="*/ 20817 w 38230"/>
                  <a:gd name="connsiteY3" fmla="*/ 137645 h 137644"/>
                  <a:gd name="connsiteX4" fmla="*/ 17414 w 38230"/>
                  <a:gd name="connsiteY4" fmla="*/ 137645 h 137644"/>
                  <a:gd name="connsiteX5" fmla="*/ 0 w 38230"/>
                  <a:gd name="connsiteY5" fmla="*/ 137645 h 137644"/>
                  <a:gd name="connsiteX6" fmla="*/ 0 w 38230"/>
                  <a:gd name="connsiteY6" fmla="*/ 0 h 137644"/>
                  <a:gd name="connsiteX7" fmla="*/ 17414 w 38230"/>
                  <a:gd name="connsiteY7" fmla="*/ 0 h 1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30" h="137644">
                    <a:moveTo>
                      <a:pt x="20817" y="0"/>
                    </a:moveTo>
                    <a:cubicBezTo>
                      <a:pt x="30434" y="0"/>
                      <a:pt x="38231" y="0"/>
                      <a:pt x="38231" y="0"/>
                    </a:cubicBezTo>
                    <a:lnTo>
                      <a:pt x="38231" y="137645"/>
                    </a:lnTo>
                    <a:cubicBezTo>
                      <a:pt x="38231" y="137645"/>
                      <a:pt x="30434" y="137645"/>
                      <a:pt x="20817" y="137645"/>
                    </a:cubicBezTo>
                    <a:lnTo>
                      <a:pt x="17414" y="137645"/>
                    </a:lnTo>
                    <a:cubicBezTo>
                      <a:pt x="7797" y="137645"/>
                      <a:pt x="0" y="137645"/>
                      <a:pt x="0" y="137645"/>
                    </a:cubicBezTo>
                    <a:lnTo>
                      <a:pt x="0" y="0"/>
                    </a:lnTo>
                    <a:cubicBezTo>
                      <a:pt x="0" y="0"/>
                      <a:pt x="7797" y="0"/>
                      <a:pt x="17414" y="0"/>
                    </a:cubicBezTo>
                    <a:close/>
                  </a:path>
                </a:pathLst>
              </a:custGeom>
              <a:solidFill>
                <a:schemeClr val="accent3"/>
              </a:solidFill>
              <a:ln w="1730" cap="flat">
                <a:noFill/>
                <a:prstDash val="solid"/>
                <a:miter/>
              </a:ln>
            </p:spPr>
            <p:txBody>
              <a:bodyPr rtlCol="0" anchor="ctr"/>
              <a:lstStyle/>
              <a:p>
                <a:endParaRPr lang="es-ES" sz="3200">
                  <a:latin typeface="Arial" panose="020B0604020202020204" pitchFamily="34" charset="0"/>
                </a:endParaRPr>
              </a:p>
            </p:txBody>
          </p:sp>
          <p:sp>
            <p:nvSpPr>
              <p:cNvPr id="15" name="Forma libre: forma 266">
                <a:extLst>
                  <a:ext uri="{FF2B5EF4-FFF2-40B4-BE49-F238E27FC236}">
                    <a16:creationId xmlns:a16="http://schemas.microsoft.com/office/drawing/2014/main" id="{98F5D02F-0045-70BB-C817-52D19384F563}"/>
                  </a:ext>
                </a:extLst>
              </p:cNvPr>
              <p:cNvSpPr/>
              <p:nvPr/>
            </p:nvSpPr>
            <p:spPr>
              <a:xfrm>
                <a:off x="558210" y="5105433"/>
                <a:ext cx="88545" cy="88545"/>
              </a:xfrm>
              <a:custGeom>
                <a:avLst/>
                <a:gdLst>
                  <a:gd name="connsiteX0" fmla="*/ 88546 w 88545"/>
                  <a:gd name="connsiteY0" fmla="*/ 44273 h 88545"/>
                  <a:gd name="connsiteX1" fmla="*/ 44273 w 88545"/>
                  <a:gd name="connsiteY1" fmla="*/ 88546 h 88545"/>
                  <a:gd name="connsiteX2" fmla="*/ 0 w 88545"/>
                  <a:gd name="connsiteY2" fmla="*/ 44273 h 88545"/>
                  <a:gd name="connsiteX3" fmla="*/ 44273 w 88545"/>
                  <a:gd name="connsiteY3" fmla="*/ 0 h 88545"/>
                  <a:gd name="connsiteX4" fmla="*/ 88546 w 88545"/>
                  <a:gd name="connsiteY4" fmla="*/ 44273 h 8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5" h="88545">
                    <a:moveTo>
                      <a:pt x="88546" y="44273"/>
                    </a:moveTo>
                    <a:cubicBezTo>
                      <a:pt x="88546" y="68724"/>
                      <a:pt x="68724" y="88546"/>
                      <a:pt x="44273" y="88546"/>
                    </a:cubicBezTo>
                    <a:cubicBezTo>
                      <a:pt x="19822" y="88546"/>
                      <a:pt x="0" y="68724"/>
                      <a:pt x="0" y="44273"/>
                    </a:cubicBezTo>
                    <a:cubicBezTo>
                      <a:pt x="0" y="19822"/>
                      <a:pt x="19822" y="0"/>
                      <a:pt x="44273" y="0"/>
                    </a:cubicBezTo>
                    <a:cubicBezTo>
                      <a:pt x="68724" y="0"/>
                      <a:pt x="88546" y="19822"/>
                      <a:pt x="88546" y="44273"/>
                    </a:cubicBezTo>
                    <a:close/>
                  </a:path>
                </a:pathLst>
              </a:custGeom>
              <a:solidFill>
                <a:schemeClr val="accent2"/>
              </a:solidFill>
              <a:ln w="1730" cap="flat">
                <a:noFill/>
                <a:prstDash val="solid"/>
                <a:miter/>
              </a:ln>
            </p:spPr>
            <p:txBody>
              <a:bodyPr rtlCol="0" anchor="ctr"/>
              <a:lstStyle/>
              <a:p>
                <a:endParaRPr lang="es-ES" sz="3200">
                  <a:latin typeface="Arial" panose="020B0604020202020204" pitchFamily="34" charset="0"/>
                </a:endParaRPr>
              </a:p>
            </p:txBody>
          </p:sp>
          <p:sp>
            <p:nvSpPr>
              <p:cNvPr id="16" name="Forma libre: forma 268">
                <a:extLst>
                  <a:ext uri="{FF2B5EF4-FFF2-40B4-BE49-F238E27FC236}">
                    <a16:creationId xmlns:a16="http://schemas.microsoft.com/office/drawing/2014/main" id="{CF75FB1A-1FC5-6BAA-6921-1D70E601E900}"/>
                  </a:ext>
                </a:extLst>
              </p:cNvPr>
              <p:cNvSpPr/>
              <p:nvPr/>
            </p:nvSpPr>
            <p:spPr>
              <a:xfrm>
                <a:off x="583367" y="5028797"/>
                <a:ext cx="38230" cy="137644"/>
              </a:xfrm>
              <a:custGeom>
                <a:avLst/>
                <a:gdLst>
                  <a:gd name="connsiteX0" fmla="*/ 20817 w 38230"/>
                  <a:gd name="connsiteY0" fmla="*/ 0 h 137644"/>
                  <a:gd name="connsiteX1" fmla="*/ 38231 w 38230"/>
                  <a:gd name="connsiteY1" fmla="*/ 0 h 137644"/>
                  <a:gd name="connsiteX2" fmla="*/ 38231 w 38230"/>
                  <a:gd name="connsiteY2" fmla="*/ 137645 h 137644"/>
                  <a:gd name="connsiteX3" fmla="*/ 20817 w 38230"/>
                  <a:gd name="connsiteY3" fmla="*/ 137645 h 137644"/>
                  <a:gd name="connsiteX4" fmla="*/ 17414 w 38230"/>
                  <a:gd name="connsiteY4" fmla="*/ 137645 h 137644"/>
                  <a:gd name="connsiteX5" fmla="*/ 0 w 38230"/>
                  <a:gd name="connsiteY5" fmla="*/ 137645 h 137644"/>
                  <a:gd name="connsiteX6" fmla="*/ 0 w 38230"/>
                  <a:gd name="connsiteY6" fmla="*/ 0 h 137644"/>
                  <a:gd name="connsiteX7" fmla="*/ 17414 w 38230"/>
                  <a:gd name="connsiteY7" fmla="*/ 0 h 1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30" h="137644">
                    <a:moveTo>
                      <a:pt x="20817" y="0"/>
                    </a:moveTo>
                    <a:cubicBezTo>
                      <a:pt x="30434" y="0"/>
                      <a:pt x="38231" y="0"/>
                      <a:pt x="38231" y="0"/>
                    </a:cubicBezTo>
                    <a:lnTo>
                      <a:pt x="38231" y="137645"/>
                    </a:lnTo>
                    <a:cubicBezTo>
                      <a:pt x="38231" y="137645"/>
                      <a:pt x="30434" y="137645"/>
                      <a:pt x="20817" y="137645"/>
                    </a:cubicBezTo>
                    <a:lnTo>
                      <a:pt x="17414" y="137645"/>
                    </a:lnTo>
                    <a:cubicBezTo>
                      <a:pt x="7796" y="137645"/>
                      <a:pt x="0" y="137645"/>
                      <a:pt x="0" y="137645"/>
                    </a:cubicBezTo>
                    <a:lnTo>
                      <a:pt x="0" y="0"/>
                    </a:lnTo>
                    <a:cubicBezTo>
                      <a:pt x="0" y="0"/>
                      <a:pt x="7796" y="0"/>
                      <a:pt x="17414" y="0"/>
                    </a:cubicBezTo>
                    <a:close/>
                  </a:path>
                </a:pathLst>
              </a:custGeom>
              <a:solidFill>
                <a:schemeClr val="accent3"/>
              </a:solidFill>
              <a:ln w="1730" cap="flat">
                <a:noFill/>
                <a:prstDash val="solid"/>
                <a:miter/>
              </a:ln>
            </p:spPr>
            <p:txBody>
              <a:bodyPr rtlCol="0" anchor="ctr"/>
              <a:lstStyle/>
              <a:p>
                <a:endParaRPr lang="es-ES" sz="3200">
                  <a:latin typeface="Arial" panose="020B0604020202020204" pitchFamily="34" charset="0"/>
                </a:endParaRPr>
              </a:p>
            </p:txBody>
          </p:sp>
          <p:sp>
            <p:nvSpPr>
              <p:cNvPr id="17" name="Forma libre: forma 270">
                <a:extLst>
                  <a:ext uri="{FF2B5EF4-FFF2-40B4-BE49-F238E27FC236}">
                    <a16:creationId xmlns:a16="http://schemas.microsoft.com/office/drawing/2014/main" id="{77F6468E-B22A-66E0-81B0-3843102DC5BB}"/>
                  </a:ext>
                </a:extLst>
              </p:cNvPr>
              <p:cNvSpPr/>
              <p:nvPr/>
            </p:nvSpPr>
            <p:spPr>
              <a:xfrm>
                <a:off x="738773" y="5105433"/>
                <a:ext cx="88545" cy="88545"/>
              </a:xfrm>
              <a:custGeom>
                <a:avLst/>
                <a:gdLst>
                  <a:gd name="connsiteX0" fmla="*/ 88546 w 88545"/>
                  <a:gd name="connsiteY0" fmla="*/ 44273 h 88545"/>
                  <a:gd name="connsiteX1" fmla="*/ 44273 w 88545"/>
                  <a:gd name="connsiteY1" fmla="*/ 88546 h 88545"/>
                  <a:gd name="connsiteX2" fmla="*/ 0 w 88545"/>
                  <a:gd name="connsiteY2" fmla="*/ 44273 h 88545"/>
                  <a:gd name="connsiteX3" fmla="*/ 44273 w 88545"/>
                  <a:gd name="connsiteY3" fmla="*/ 0 h 88545"/>
                  <a:gd name="connsiteX4" fmla="*/ 88546 w 88545"/>
                  <a:gd name="connsiteY4" fmla="*/ 44273 h 8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5" h="88545">
                    <a:moveTo>
                      <a:pt x="88546" y="44273"/>
                    </a:moveTo>
                    <a:cubicBezTo>
                      <a:pt x="88546" y="68724"/>
                      <a:pt x="68724" y="88546"/>
                      <a:pt x="44273" y="88546"/>
                    </a:cubicBezTo>
                    <a:cubicBezTo>
                      <a:pt x="19822" y="88546"/>
                      <a:pt x="0" y="68724"/>
                      <a:pt x="0" y="44273"/>
                    </a:cubicBezTo>
                    <a:cubicBezTo>
                      <a:pt x="0" y="19822"/>
                      <a:pt x="19822" y="0"/>
                      <a:pt x="44273" y="0"/>
                    </a:cubicBezTo>
                    <a:cubicBezTo>
                      <a:pt x="68724" y="0"/>
                      <a:pt x="88546" y="19822"/>
                      <a:pt x="88546" y="44273"/>
                    </a:cubicBezTo>
                    <a:close/>
                  </a:path>
                </a:pathLst>
              </a:custGeom>
              <a:solidFill>
                <a:schemeClr val="accent2"/>
              </a:solidFill>
              <a:ln w="1730" cap="flat">
                <a:noFill/>
                <a:prstDash val="solid"/>
                <a:miter/>
              </a:ln>
            </p:spPr>
            <p:txBody>
              <a:bodyPr rtlCol="0" anchor="ctr"/>
              <a:lstStyle/>
              <a:p>
                <a:endParaRPr lang="es-ES" sz="3200">
                  <a:latin typeface="Arial" panose="020B0604020202020204" pitchFamily="34" charset="0"/>
                </a:endParaRPr>
              </a:p>
            </p:txBody>
          </p:sp>
          <p:sp>
            <p:nvSpPr>
              <p:cNvPr id="65" name="Forma libre: forma 272">
                <a:extLst>
                  <a:ext uri="{FF2B5EF4-FFF2-40B4-BE49-F238E27FC236}">
                    <a16:creationId xmlns:a16="http://schemas.microsoft.com/office/drawing/2014/main" id="{6630BC39-DE1B-E99C-A695-505F60A9EF0A}"/>
                  </a:ext>
                </a:extLst>
              </p:cNvPr>
              <p:cNvSpPr/>
              <p:nvPr/>
            </p:nvSpPr>
            <p:spPr>
              <a:xfrm>
                <a:off x="763930" y="5028797"/>
                <a:ext cx="38230" cy="137644"/>
              </a:xfrm>
              <a:custGeom>
                <a:avLst/>
                <a:gdLst>
                  <a:gd name="connsiteX0" fmla="*/ 20817 w 38230"/>
                  <a:gd name="connsiteY0" fmla="*/ 0 h 137644"/>
                  <a:gd name="connsiteX1" fmla="*/ 38231 w 38230"/>
                  <a:gd name="connsiteY1" fmla="*/ 0 h 137644"/>
                  <a:gd name="connsiteX2" fmla="*/ 38231 w 38230"/>
                  <a:gd name="connsiteY2" fmla="*/ 137645 h 137644"/>
                  <a:gd name="connsiteX3" fmla="*/ 20817 w 38230"/>
                  <a:gd name="connsiteY3" fmla="*/ 137645 h 137644"/>
                  <a:gd name="connsiteX4" fmla="*/ 17414 w 38230"/>
                  <a:gd name="connsiteY4" fmla="*/ 137645 h 137644"/>
                  <a:gd name="connsiteX5" fmla="*/ 0 w 38230"/>
                  <a:gd name="connsiteY5" fmla="*/ 137645 h 137644"/>
                  <a:gd name="connsiteX6" fmla="*/ 0 w 38230"/>
                  <a:gd name="connsiteY6" fmla="*/ 0 h 137644"/>
                  <a:gd name="connsiteX7" fmla="*/ 17414 w 38230"/>
                  <a:gd name="connsiteY7" fmla="*/ 0 h 1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30" h="137644">
                    <a:moveTo>
                      <a:pt x="20817" y="0"/>
                    </a:moveTo>
                    <a:cubicBezTo>
                      <a:pt x="30434" y="0"/>
                      <a:pt x="38231" y="0"/>
                      <a:pt x="38231" y="0"/>
                    </a:cubicBezTo>
                    <a:lnTo>
                      <a:pt x="38231" y="137645"/>
                    </a:lnTo>
                    <a:cubicBezTo>
                      <a:pt x="38231" y="137645"/>
                      <a:pt x="30434" y="137645"/>
                      <a:pt x="20817" y="137645"/>
                    </a:cubicBezTo>
                    <a:lnTo>
                      <a:pt x="17414" y="137645"/>
                    </a:lnTo>
                    <a:cubicBezTo>
                      <a:pt x="7797" y="137645"/>
                      <a:pt x="0" y="137645"/>
                      <a:pt x="0" y="137645"/>
                    </a:cubicBezTo>
                    <a:lnTo>
                      <a:pt x="0" y="0"/>
                    </a:lnTo>
                    <a:cubicBezTo>
                      <a:pt x="0" y="0"/>
                      <a:pt x="7797" y="0"/>
                      <a:pt x="17414" y="0"/>
                    </a:cubicBezTo>
                    <a:close/>
                  </a:path>
                </a:pathLst>
              </a:custGeom>
              <a:solidFill>
                <a:schemeClr val="accent3"/>
              </a:solidFill>
              <a:ln w="1730" cap="flat">
                <a:noFill/>
                <a:prstDash val="solid"/>
                <a:miter/>
              </a:ln>
            </p:spPr>
            <p:txBody>
              <a:bodyPr rtlCol="0" anchor="ctr"/>
              <a:lstStyle/>
              <a:p>
                <a:endParaRPr lang="es-ES" sz="3200">
                  <a:latin typeface="Arial" panose="020B0604020202020204" pitchFamily="34" charset="0"/>
                </a:endParaRPr>
              </a:p>
            </p:txBody>
          </p:sp>
          <p:sp>
            <p:nvSpPr>
              <p:cNvPr id="66" name="Forma libre: forma 274">
                <a:extLst>
                  <a:ext uri="{FF2B5EF4-FFF2-40B4-BE49-F238E27FC236}">
                    <a16:creationId xmlns:a16="http://schemas.microsoft.com/office/drawing/2014/main" id="{8F316249-8997-9E47-F271-03F0D71F8B66}"/>
                  </a:ext>
                </a:extLst>
              </p:cNvPr>
              <p:cNvSpPr/>
              <p:nvPr/>
            </p:nvSpPr>
            <p:spPr>
              <a:xfrm>
                <a:off x="914128" y="5105433"/>
                <a:ext cx="88545" cy="88545"/>
              </a:xfrm>
              <a:custGeom>
                <a:avLst/>
                <a:gdLst>
                  <a:gd name="connsiteX0" fmla="*/ 88546 w 88545"/>
                  <a:gd name="connsiteY0" fmla="*/ 44273 h 88545"/>
                  <a:gd name="connsiteX1" fmla="*/ 44273 w 88545"/>
                  <a:gd name="connsiteY1" fmla="*/ 88546 h 88545"/>
                  <a:gd name="connsiteX2" fmla="*/ 0 w 88545"/>
                  <a:gd name="connsiteY2" fmla="*/ 44273 h 88545"/>
                  <a:gd name="connsiteX3" fmla="*/ 44273 w 88545"/>
                  <a:gd name="connsiteY3" fmla="*/ 0 h 88545"/>
                  <a:gd name="connsiteX4" fmla="*/ 88546 w 88545"/>
                  <a:gd name="connsiteY4" fmla="*/ 44273 h 8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5" h="88545">
                    <a:moveTo>
                      <a:pt x="88546" y="44273"/>
                    </a:moveTo>
                    <a:cubicBezTo>
                      <a:pt x="88546" y="68724"/>
                      <a:pt x="68724" y="88546"/>
                      <a:pt x="44273" y="88546"/>
                    </a:cubicBezTo>
                    <a:cubicBezTo>
                      <a:pt x="19822" y="88546"/>
                      <a:pt x="0" y="68724"/>
                      <a:pt x="0" y="44273"/>
                    </a:cubicBezTo>
                    <a:cubicBezTo>
                      <a:pt x="0" y="19822"/>
                      <a:pt x="19822" y="0"/>
                      <a:pt x="44273" y="0"/>
                    </a:cubicBezTo>
                    <a:cubicBezTo>
                      <a:pt x="68724" y="0"/>
                      <a:pt x="88546" y="19822"/>
                      <a:pt x="88546" y="44273"/>
                    </a:cubicBezTo>
                    <a:close/>
                  </a:path>
                </a:pathLst>
              </a:custGeom>
              <a:solidFill>
                <a:schemeClr val="accent2"/>
              </a:solidFill>
              <a:ln w="1730" cap="flat">
                <a:noFill/>
                <a:prstDash val="solid"/>
                <a:miter/>
              </a:ln>
            </p:spPr>
            <p:txBody>
              <a:bodyPr rtlCol="0" anchor="ctr"/>
              <a:lstStyle/>
              <a:p>
                <a:endParaRPr lang="es-ES" sz="3200">
                  <a:latin typeface="Arial" panose="020B0604020202020204" pitchFamily="34" charset="0"/>
                </a:endParaRPr>
              </a:p>
            </p:txBody>
          </p:sp>
          <p:sp>
            <p:nvSpPr>
              <p:cNvPr id="67" name="Forma libre: forma 277">
                <a:extLst>
                  <a:ext uri="{FF2B5EF4-FFF2-40B4-BE49-F238E27FC236}">
                    <a16:creationId xmlns:a16="http://schemas.microsoft.com/office/drawing/2014/main" id="{480A1FAF-2612-4781-33BB-2CFF77B465ED}"/>
                  </a:ext>
                </a:extLst>
              </p:cNvPr>
              <p:cNvSpPr/>
              <p:nvPr/>
            </p:nvSpPr>
            <p:spPr>
              <a:xfrm>
                <a:off x="939284" y="5028797"/>
                <a:ext cx="38230" cy="137644"/>
              </a:xfrm>
              <a:custGeom>
                <a:avLst/>
                <a:gdLst>
                  <a:gd name="connsiteX0" fmla="*/ 20817 w 38230"/>
                  <a:gd name="connsiteY0" fmla="*/ 0 h 137644"/>
                  <a:gd name="connsiteX1" fmla="*/ 38231 w 38230"/>
                  <a:gd name="connsiteY1" fmla="*/ 0 h 137644"/>
                  <a:gd name="connsiteX2" fmla="*/ 38231 w 38230"/>
                  <a:gd name="connsiteY2" fmla="*/ 137645 h 137644"/>
                  <a:gd name="connsiteX3" fmla="*/ 20817 w 38230"/>
                  <a:gd name="connsiteY3" fmla="*/ 137645 h 137644"/>
                  <a:gd name="connsiteX4" fmla="*/ 17414 w 38230"/>
                  <a:gd name="connsiteY4" fmla="*/ 137645 h 137644"/>
                  <a:gd name="connsiteX5" fmla="*/ 0 w 38230"/>
                  <a:gd name="connsiteY5" fmla="*/ 137645 h 137644"/>
                  <a:gd name="connsiteX6" fmla="*/ 0 w 38230"/>
                  <a:gd name="connsiteY6" fmla="*/ 0 h 137644"/>
                  <a:gd name="connsiteX7" fmla="*/ 17414 w 38230"/>
                  <a:gd name="connsiteY7" fmla="*/ 0 h 1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30" h="137644">
                    <a:moveTo>
                      <a:pt x="20817" y="0"/>
                    </a:moveTo>
                    <a:cubicBezTo>
                      <a:pt x="30434" y="0"/>
                      <a:pt x="38231" y="0"/>
                      <a:pt x="38231" y="0"/>
                    </a:cubicBezTo>
                    <a:lnTo>
                      <a:pt x="38231" y="137645"/>
                    </a:lnTo>
                    <a:cubicBezTo>
                      <a:pt x="38231" y="137645"/>
                      <a:pt x="30434" y="137645"/>
                      <a:pt x="20817" y="137645"/>
                    </a:cubicBezTo>
                    <a:lnTo>
                      <a:pt x="17414" y="137645"/>
                    </a:lnTo>
                    <a:cubicBezTo>
                      <a:pt x="7797" y="137645"/>
                      <a:pt x="0" y="137645"/>
                      <a:pt x="0" y="137645"/>
                    </a:cubicBezTo>
                    <a:lnTo>
                      <a:pt x="0" y="0"/>
                    </a:lnTo>
                    <a:cubicBezTo>
                      <a:pt x="0" y="0"/>
                      <a:pt x="7797" y="0"/>
                      <a:pt x="17414" y="0"/>
                    </a:cubicBezTo>
                    <a:close/>
                  </a:path>
                </a:pathLst>
              </a:custGeom>
              <a:solidFill>
                <a:schemeClr val="accent3"/>
              </a:solidFill>
              <a:ln w="1730" cap="flat">
                <a:noFill/>
                <a:prstDash val="solid"/>
                <a:miter/>
              </a:ln>
            </p:spPr>
            <p:txBody>
              <a:bodyPr rtlCol="0" anchor="ctr"/>
              <a:lstStyle/>
              <a:p>
                <a:endParaRPr lang="es-ES" sz="3200">
                  <a:latin typeface="Arial" panose="020B0604020202020204" pitchFamily="34" charset="0"/>
                </a:endParaRPr>
              </a:p>
            </p:txBody>
          </p:sp>
        </p:grpSp>
        <p:sp>
          <p:nvSpPr>
            <p:cNvPr id="7" name="Marcador de texto 1">
              <a:extLst>
                <a:ext uri="{FF2B5EF4-FFF2-40B4-BE49-F238E27FC236}">
                  <a16:creationId xmlns:a16="http://schemas.microsoft.com/office/drawing/2014/main" id="{0FFCB06E-3A3D-356D-F515-A2A098B766DA}"/>
                </a:ext>
              </a:extLst>
            </p:cNvPr>
            <p:cNvSpPr txBox="1">
              <a:spLocks/>
            </p:cNvSpPr>
            <p:nvPr/>
          </p:nvSpPr>
          <p:spPr>
            <a:xfrm>
              <a:off x="247950" y="5532906"/>
              <a:ext cx="878508" cy="303876"/>
            </a:xfrm>
            <a:prstGeom prst="rect">
              <a:avLst/>
            </a:prstGeom>
          </p:spPr>
          <p:txBody>
            <a:bodyPr wrap="square" lIns="0" r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800" b="1" u="none" strike="noStrike" kern="1200" cap="none" spc="0" normalizeH="0" baseline="0" noProof="0">
                  <a:ln>
                    <a:noFill/>
                  </a:ln>
                  <a:solidFill>
                    <a:schemeClr val="accent3"/>
                  </a:solidFill>
                  <a:effectLst/>
                  <a:uLnTx/>
                  <a:uFillTx/>
                  <a:latin typeface="Arial" panose="020B0604020202020204" pitchFamily="34" charset="0"/>
                  <a:ea typeface="+mn-ea"/>
                  <a:cs typeface="+mn-cs"/>
                </a:rPr>
                <a:t>AÑOS</a:t>
              </a:r>
              <a:endParaRPr kumimoji="0" lang="es-ES" b="1" u="none" strike="noStrike" kern="1200" cap="none" spc="0" normalizeH="0" baseline="30000" noProof="0">
                <a:ln>
                  <a:noFill/>
                </a:ln>
                <a:solidFill>
                  <a:schemeClr val="accent3"/>
                </a:solidFill>
                <a:effectLst/>
                <a:uLnTx/>
                <a:uFillTx/>
                <a:latin typeface="Arial" panose="020B0604020202020204" pitchFamily="34" charset="0"/>
                <a:ea typeface="+mn-ea"/>
                <a:cs typeface="+mn-cs"/>
              </a:endParaRPr>
            </a:p>
          </p:txBody>
        </p:sp>
        <p:sp>
          <p:nvSpPr>
            <p:cNvPr id="9" name="Marcador de texto 1">
              <a:extLst>
                <a:ext uri="{FF2B5EF4-FFF2-40B4-BE49-F238E27FC236}">
                  <a16:creationId xmlns:a16="http://schemas.microsoft.com/office/drawing/2014/main" id="{905BB0B5-BC7D-63EF-8F72-0CBF0A3903E7}"/>
                </a:ext>
              </a:extLst>
            </p:cNvPr>
            <p:cNvSpPr txBox="1">
              <a:spLocks/>
            </p:cNvSpPr>
            <p:nvPr/>
          </p:nvSpPr>
          <p:spPr>
            <a:xfrm>
              <a:off x="247950" y="5210466"/>
              <a:ext cx="878508" cy="427068"/>
            </a:xfrm>
            <a:prstGeom prst="rect">
              <a:avLst/>
            </a:prstGeom>
          </p:spPr>
          <p:txBody>
            <a:bodyPr wrap="square" lIns="0" r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800" b="1" u="none" strike="noStrike" kern="1200" cap="none" spc="0" normalizeH="0" baseline="0" noProof="0">
                  <a:ln>
                    <a:noFill/>
                  </a:ln>
                  <a:solidFill>
                    <a:schemeClr val="accent3"/>
                  </a:solidFill>
                  <a:effectLst/>
                  <a:uLnTx/>
                  <a:uFillTx/>
                  <a:latin typeface="Arial" panose="020B0604020202020204" pitchFamily="34" charset="0"/>
                  <a:ea typeface="+mn-ea"/>
                  <a:cs typeface="+mn-cs"/>
                </a:rPr>
                <a:t>5</a:t>
              </a:r>
              <a:endParaRPr kumimoji="0" lang="es-ES" sz="3200" b="1" u="none" strike="noStrike" kern="1200" cap="none" spc="0" normalizeH="0" baseline="30000" noProof="0">
                <a:ln>
                  <a:noFill/>
                </a:ln>
                <a:solidFill>
                  <a:schemeClr val="accent3"/>
                </a:solidFill>
                <a:effectLst/>
                <a:uLnTx/>
                <a:uFillTx/>
                <a:latin typeface="Arial" panose="020B0604020202020204" pitchFamily="34" charset="0"/>
                <a:ea typeface="+mn-ea"/>
                <a:cs typeface="+mn-cs"/>
              </a:endParaRPr>
            </a:p>
          </p:txBody>
        </p:sp>
      </p:grpSp>
      <p:sp>
        <p:nvSpPr>
          <p:cNvPr id="68" name="Marcador de texto 1">
            <a:extLst>
              <a:ext uri="{FF2B5EF4-FFF2-40B4-BE49-F238E27FC236}">
                <a16:creationId xmlns:a16="http://schemas.microsoft.com/office/drawing/2014/main" id="{31F70062-5F55-27B8-6869-FE87B9737780}"/>
              </a:ext>
            </a:extLst>
          </p:cNvPr>
          <p:cNvSpPr txBox="1">
            <a:spLocks/>
          </p:cNvSpPr>
          <p:nvPr/>
        </p:nvSpPr>
        <p:spPr>
          <a:xfrm>
            <a:off x="2800238" y="1732710"/>
            <a:ext cx="3003960" cy="4247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400" b="1" u="none" strike="noStrike" kern="1200" cap="none" spc="0" normalizeH="0" baseline="0" noProof="0" err="1">
                <a:ln>
                  <a:noFill/>
                </a:ln>
                <a:solidFill>
                  <a:prstClr val="white"/>
                </a:solidFill>
                <a:effectLst/>
                <a:uLnTx/>
                <a:uFillTx/>
                <a:latin typeface="Arial" panose="020B0604020202020204" pitchFamily="34" charset="0"/>
                <a:ea typeface="+mn-ea"/>
                <a:cs typeface="+mn-cs"/>
              </a:rPr>
              <a:t>reSURFACE</a:t>
            </a:r>
            <a:r>
              <a:rPr kumimoji="0" lang="es-ES" sz="2400" b="1" u="none" strike="noStrike" kern="1200" cap="none" spc="0" normalizeH="0" baseline="0" noProof="0">
                <a:ln>
                  <a:noFill/>
                </a:ln>
                <a:solidFill>
                  <a:prstClr val="white"/>
                </a:solidFill>
                <a:effectLst/>
                <a:uLnTx/>
                <a:uFillTx/>
                <a:latin typeface="Arial" panose="020B0604020202020204" pitchFamily="34" charset="0"/>
                <a:ea typeface="+mn-ea"/>
                <a:cs typeface="+mn-cs"/>
              </a:rPr>
              <a:t> 1 y 2</a:t>
            </a:r>
          </a:p>
        </p:txBody>
      </p:sp>
    </p:spTree>
    <p:extLst>
      <p:ext uri="{BB962C8B-B14F-4D97-AF65-F5344CB8AC3E}">
        <p14:creationId xmlns:p14="http://schemas.microsoft.com/office/powerpoint/2010/main" val="690389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ítulo 1">
            <a:extLst>
              <a:ext uri="{FF2B5EF4-FFF2-40B4-BE49-F238E27FC236}">
                <a16:creationId xmlns:a16="http://schemas.microsoft.com/office/drawing/2014/main" id="{6A37D48B-4304-CE7C-D427-CB05847F94DB}"/>
              </a:ext>
            </a:extLst>
          </p:cNvPr>
          <p:cNvSpPr>
            <a:spLocks noGrp="1"/>
          </p:cNvSpPr>
          <p:nvPr>
            <p:ph type="title"/>
          </p:nvPr>
        </p:nvSpPr>
        <p:spPr/>
        <p:txBody>
          <a:bodyPr/>
          <a:lstStyle/>
          <a:p>
            <a:r>
              <a:rPr kumimoji="0" lang="es-ES" b="0" i="0" u="none" strike="noStrike" kern="1200" cap="none" spc="0" normalizeH="0" baseline="0" noProof="0">
                <a:ln>
                  <a:noFill/>
                </a:ln>
                <a:solidFill>
                  <a:prstClr val="white"/>
                </a:solidFill>
                <a:effectLst/>
                <a:uLnTx/>
                <a:uFillTx/>
                <a:latin typeface="Arial"/>
                <a:ea typeface="+mj-ea"/>
                <a:cs typeface="Arial"/>
              </a:rPr>
              <a:t>Baja tasa de neoplasias malignas</a:t>
            </a:r>
            <a:r>
              <a:rPr kumimoji="0" lang="es-ES" b="0" i="0" u="none" strike="noStrike" kern="1200" cap="none" spc="0" normalizeH="0" baseline="30000" noProof="0">
                <a:ln>
                  <a:noFill/>
                </a:ln>
                <a:solidFill>
                  <a:prstClr val="white"/>
                </a:solidFill>
                <a:effectLst/>
                <a:uLnTx/>
                <a:uFillTx/>
                <a:latin typeface="Arial"/>
                <a:ea typeface="+mj-ea"/>
                <a:cs typeface="Arial"/>
              </a:rPr>
              <a:t>1</a:t>
            </a:r>
            <a:endParaRPr lang="es-ES" baseline="30000"/>
          </a:p>
        </p:txBody>
      </p:sp>
      <p:sp>
        <p:nvSpPr>
          <p:cNvPr id="3" name="Marcador de pie de página 5">
            <a:extLst>
              <a:ext uri="{FF2B5EF4-FFF2-40B4-BE49-F238E27FC236}">
                <a16:creationId xmlns:a16="http://schemas.microsoft.com/office/drawing/2014/main" id="{105ECA5E-B606-3395-3F94-DFD8B5A9B9E5}"/>
              </a:ext>
            </a:extLst>
          </p:cNvPr>
          <p:cNvSpPr>
            <a:spLocks noGrp="1"/>
          </p:cNvSpPr>
          <p:nvPr>
            <p:ph type="ftr" sz="quarter" idx="10"/>
          </p:nvPr>
        </p:nvSpPr>
        <p:spPr>
          <a:xfrm>
            <a:off x="623887" y="6337705"/>
            <a:ext cx="9887317" cy="39586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700" b="1" u="none" strike="noStrike" kern="1200" cap="none" spc="0" normalizeH="0" baseline="0">
                <a:ln>
                  <a:noFill/>
                </a:ln>
                <a:solidFill>
                  <a:prstClr val="black">
                    <a:tint val="75000"/>
                  </a:prstClr>
                </a:solidFill>
                <a:effectLst/>
                <a:uLnTx/>
                <a:uFillTx/>
                <a:ea typeface="+mn-ea"/>
                <a:cs typeface="+mn-cs"/>
              </a:rPr>
              <a:t>MACE: </a:t>
            </a:r>
            <a:r>
              <a:rPr kumimoji="0" lang="es-ES_tradnl" sz="700" u="none" strike="noStrike" kern="1200" cap="none" spc="0" normalizeH="0" baseline="0">
                <a:ln>
                  <a:noFill/>
                </a:ln>
                <a:solidFill>
                  <a:prstClr val="black">
                    <a:tint val="75000"/>
                  </a:prstClr>
                </a:solidFill>
                <a:effectLst/>
                <a:uLnTx/>
                <a:uFillTx/>
                <a:ea typeface="+mn-ea"/>
                <a:cs typeface="+mn-cs"/>
              </a:rPr>
              <a:t>eventos cardiovasculares graves, por sus siglas en inglés.</a:t>
            </a:r>
          </a:p>
          <a:p>
            <a:pPr marL="93663" marR="0" lvl="0" indent="-93663" algn="l" defTabSz="914400" rtl="0" eaLnBrk="1" fontAlgn="auto" latinLnBrk="0" hangingPunct="1">
              <a:lnSpc>
                <a:spcPct val="100000"/>
              </a:lnSpc>
              <a:spcBef>
                <a:spcPts val="0"/>
              </a:spcBef>
              <a:spcAft>
                <a:spcPts val="0"/>
              </a:spcAft>
              <a:buClrTx/>
              <a:buSzTx/>
              <a:buFont typeface="+mj-lt"/>
              <a:buAutoNum type="arabicPeriod"/>
              <a:defRPr/>
            </a:pPr>
            <a:r>
              <a:rPr kumimoji="0" lang="en-GB" sz="700" b="1" u="none" strike="noStrike" kern="1200" cap="none" spc="0" normalizeH="0" baseline="0">
                <a:ln>
                  <a:noFill/>
                </a:ln>
                <a:solidFill>
                  <a:prstClr val="black">
                    <a:tint val="75000"/>
                  </a:prstClr>
                </a:solidFill>
                <a:effectLst/>
                <a:uLnTx/>
                <a:uFillTx/>
                <a:ea typeface="+mn-ea"/>
                <a:cs typeface="+mn-cs"/>
              </a:rPr>
              <a:t>Thaçi D, </a:t>
            </a:r>
            <a:r>
              <a:rPr kumimoji="0" lang="en-GB" sz="700" u="none" strike="noStrike" kern="1200" cap="none" spc="0" normalizeH="0" baseline="0" err="1">
                <a:ln>
                  <a:noFill/>
                </a:ln>
                <a:solidFill>
                  <a:prstClr val="black">
                    <a:tint val="75000"/>
                  </a:prstClr>
                </a:solidFill>
                <a:effectLst/>
                <a:uLnTx/>
                <a:uFillTx/>
                <a:ea typeface="+mn-ea"/>
                <a:cs typeface="+mn-cs"/>
              </a:rPr>
              <a:t>Piaserico</a:t>
            </a:r>
            <a:r>
              <a:rPr kumimoji="0" lang="en-GB" sz="700" u="none" strike="noStrike" kern="1200" cap="none" spc="0" normalizeH="0" baseline="0">
                <a:ln>
                  <a:noFill/>
                </a:ln>
                <a:solidFill>
                  <a:prstClr val="black">
                    <a:tint val="75000"/>
                  </a:prstClr>
                </a:solidFill>
                <a:effectLst/>
                <a:uLnTx/>
                <a:uFillTx/>
                <a:ea typeface="+mn-ea"/>
                <a:cs typeface="+mn-cs"/>
              </a:rPr>
              <a:t> S, Warren RB, Gupta AK, Cantrell W, </a:t>
            </a:r>
            <a:r>
              <a:rPr kumimoji="0" lang="en-GB" sz="700" u="none" strike="noStrike" kern="1200" cap="none" spc="0" normalizeH="0" baseline="0" err="1">
                <a:ln>
                  <a:noFill/>
                </a:ln>
                <a:solidFill>
                  <a:prstClr val="black">
                    <a:tint val="75000"/>
                  </a:prstClr>
                </a:solidFill>
                <a:effectLst/>
                <a:uLnTx/>
                <a:uFillTx/>
                <a:ea typeface="+mn-ea"/>
                <a:cs typeface="+mn-cs"/>
              </a:rPr>
              <a:t>Draelos</a:t>
            </a:r>
            <a:r>
              <a:rPr kumimoji="0" lang="en-GB" sz="700" u="none" strike="noStrike" kern="1200" cap="none" spc="0" normalizeH="0" baseline="0">
                <a:ln>
                  <a:noFill/>
                </a:ln>
                <a:solidFill>
                  <a:prstClr val="black">
                    <a:tint val="75000"/>
                  </a:prstClr>
                </a:solidFill>
                <a:effectLst/>
                <a:uLnTx/>
                <a:uFillTx/>
                <a:ea typeface="+mn-ea"/>
                <a:cs typeface="+mn-cs"/>
              </a:rPr>
              <a:t> Z, et al. Five-year efficacy and safety of tildrakizumab in patients with moderate-to-severe psoriasis who respond at week 28: pooled analyses of two randomized phase III clinical trials (</a:t>
            </a:r>
            <a:r>
              <a:rPr kumimoji="0" lang="en-GB" sz="700" u="none" strike="noStrike" kern="1200" cap="none" spc="0" normalizeH="0" baseline="0" err="1">
                <a:ln>
                  <a:noFill/>
                </a:ln>
                <a:solidFill>
                  <a:prstClr val="black">
                    <a:tint val="75000"/>
                  </a:prstClr>
                </a:solidFill>
                <a:effectLst/>
                <a:uLnTx/>
                <a:uFillTx/>
                <a:ea typeface="+mn-ea"/>
                <a:cs typeface="+mn-cs"/>
              </a:rPr>
              <a:t>reSURFACE</a:t>
            </a:r>
            <a:r>
              <a:rPr kumimoji="0" lang="en-GB" sz="700" u="none" strike="noStrike" kern="1200" cap="none" spc="0" normalizeH="0" baseline="0">
                <a:ln>
                  <a:noFill/>
                </a:ln>
                <a:solidFill>
                  <a:prstClr val="black">
                    <a:tint val="75000"/>
                  </a:prstClr>
                </a:solidFill>
                <a:effectLst/>
                <a:uLnTx/>
                <a:uFillTx/>
                <a:ea typeface="+mn-ea"/>
                <a:cs typeface="+mn-cs"/>
              </a:rPr>
              <a:t> 1 and </a:t>
            </a:r>
            <a:r>
              <a:rPr kumimoji="0" lang="en-GB" sz="700" u="none" strike="noStrike" kern="1200" cap="none" spc="0" normalizeH="0" baseline="0" err="1">
                <a:ln>
                  <a:noFill/>
                </a:ln>
                <a:solidFill>
                  <a:prstClr val="black">
                    <a:tint val="75000"/>
                  </a:prstClr>
                </a:solidFill>
                <a:effectLst/>
                <a:uLnTx/>
                <a:uFillTx/>
                <a:ea typeface="+mn-ea"/>
                <a:cs typeface="+mn-cs"/>
              </a:rPr>
              <a:t>reSURFACE</a:t>
            </a:r>
            <a:r>
              <a:rPr kumimoji="0" lang="en-GB" sz="700" u="none" strike="noStrike" kern="1200" cap="none" spc="0" normalizeH="0" baseline="0">
                <a:ln>
                  <a:noFill/>
                </a:ln>
                <a:solidFill>
                  <a:prstClr val="black">
                    <a:tint val="75000"/>
                  </a:prstClr>
                </a:solidFill>
                <a:effectLst/>
                <a:uLnTx/>
                <a:uFillTx/>
                <a:ea typeface="+mn-ea"/>
                <a:cs typeface="+mn-cs"/>
              </a:rPr>
              <a:t> 2). Br J Dermatol. 2021;185(2):323-334.</a:t>
            </a:r>
          </a:p>
        </p:txBody>
      </p:sp>
      <p:grpSp>
        <p:nvGrpSpPr>
          <p:cNvPr id="4" name="Grupo 3">
            <a:extLst>
              <a:ext uri="{FF2B5EF4-FFF2-40B4-BE49-F238E27FC236}">
                <a16:creationId xmlns:a16="http://schemas.microsoft.com/office/drawing/2014/main" id="{BB56B05A-49ED-FECF-6F57-5EC2B09A969E}"/>
              </a:ext>
            </a:extLst>
          </p:cNvPr>
          <p:cNvGrpSpPr/>
          <p:nvPr/>
        </p:nvGrpSpPr>
        <p:grpSpPr>
          <a:xfrm>
            <a:off x="7096126" y="2408746"/>
            <a:ext cx="4400550" cy="2530660"/>
            <a:chOff x="7096126" y="2298515"/>
            <a:chExt cx="4400550" cy="2530660"/>
          </a:xfrm>
        </p:grpSpPr>
        <p:sp>
          <p:nvSpPr>
            <p:cNvPr id="5" name="Rectángulo: una sola esquina redondeada 4">
              <a:extLst>
                <a:ext uri="{FF2B5EF4-FFF2-40B4-BE49-F238E27FC236}">
                  <a16:creationId xmlns:a16="http://schemas.microsoft.com/office/drawing/2014/main" id="{56D6900F-CA2C-3D02-DA51-9DF541476ACF}"/>
                </a:ext>
              </a:extLst>
            </p:cNvPr>
            <p:cNvSpPr/>
            <p:nvPr/>
          </p:nvSpPr>
          <p:spPr>
            <a:xfrm flipV="1">
              <a:off x="7096126" y="2298515"/>
              <a:ext cx="4400550" cy="2530660"/>
            </a:xfrm>
            <a:prstGeom prst="round1Rect">
              <a:avLst>
                <a:gd name="adj" fmla="val 20892"/>
              </a:avLst>
            </a:prstGeom>
            <a:solidFill>
              <a:schemeClr val="accent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Marcador de texto 1">
              <a:extLst>
                <a:ext uri="{FF2B5EF4-FFF2-40B4-BE49-F238E27FC236}">
                  <a16:creationId xmlns:a16="http://schemas.microsoft.com/office/drawing/2014/main" id="{E59FB080-A59E-79C5-E1CF-DBDCBD81C479}"/>
                </a:ext>
              </a:extLst>
            </p:cNvPr>
            <p:cNvSpPr txBox="1">
              <a:spLocks/>
            </p:cNvSpPr>
            <p:nvPr/>
          </p:nvSpPr>
          <p:spPr>
            <a:xfrm>
              <a:off x="8142365" y="2976910"/>
              <a:ext cx="3139092" cy="1338828"/>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800" b="1" u="none" strike="noStrike" kern="1200" cap="none" spc="0" normalizeH="0" baseline="0" noProof="0">
                  <a:ln>
                    <a:noFill/>
                  </a:ln>
                  <a:solidFill>
                    <a:prstClr val="white"/>
                  </a:solidFill>
                  <a:effectLst/>
                  <a:uLnTx/>
                  <a:uFillTx/>
                  <a:latin typeface="Arial" panose="020B0604020202020204" pitchFamily="34" charset="0"/>
                  <a:ea typeface="+mn-ea"/>
                  <a:cs typeface="+mn-cs"/>
                </a:rPr>
                <a:t>No hubo incremento con el tiempo en las frecuencias de infecciones graves</a:t>
              </a:r>
              <a:r>
                <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rPr>
                <a:t>, </a:t>
              </a:r>
              <a:r>
                <a:rPr kumimoji="0" lang="es-ES" sz="1800" b="1" u="none" strike="noStrike" kern="1200" cap="none" spc="0" normalizeH="0" baseline="0" noProof="0">
                  <a:ln>
                    <a:noFill/>
                  </a:ln>
                  <a:solidFill>
                    <a:prstClr val="white"/>
                  </a:solidFill>
                  <a:effectLst/>
                  <a:uLnTx/>
                  <a:uFillTx/>
                  <a:latin typeface="Arial" panose="020B0604020202020204" pitchFamily="34" charset="0"/>
                  <a:ea typeface="+mn-ea"/>
                  <a:cs typeface="+mn-cs"/>
                </a:rPr>
                <a:t>neoplasias malignas y MACE</a:t>
              </a:r>
              <a:r>
                <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rPr>
                <a:t> con ILUMETRI</a:t>
              </a:r>
              <a:r>
                <a:rPr kumimoji="0" lang="es-ES" sz="1800" u="none" strike="noStrike" kern="1200" cap="none" spc="0" normalizeH="0" baseline="30000" noProof="0">
                  <a:ln>
                    <a:noFill/>
                  </a:ln>
                  <a:solidFill>
                    <a:prstClr val="white"/>
                  </a:solidFill>
                  <a:effectLst/>
                  <a:uLnTx/>
                  <a:uFillTx/>
                  <a:latin typeface="Arial" panose="020B0604020202020204" pitchFamily="34" charset="0"/>
                  <a:ea typeface="+mn-ea"/>
                  <a:cs typeface="+mn-cs"/>
                </a:rPr>
                <a:t>®</a:t>
              </a:r>
              <a:r>
                <a:rPr lang="es-ES" sz="1800">
                  <a:solidFill>
                    <a:prstClr val="white"/>
                  </a:solidFill>
                  <a:latin typeface="Arial" panose="020B0604020202020204" pitchFamily="34" charset="0"/>
                </a:rPr>
                <a:t>.</a:t>
              </a:r>
              <a:r>
                <a:rPr kumimoji="0" lang="es-ES" sz="1800" u="none" strike="noStrike" kern="1200" cap="none" spc="0" normalizeH="0" baseline="30000" noProof="0">
                  <a:ln>
                    <a:noFill/>
                  </a:ln>
                  <a:solidFill>
                    <a:prstClr val="white"/>
                  </a:solidFill>
                  <a:effectLst/>
                  <a:uLnTx/>
                  <a:uFillTx/>
                  <a:latin typeface="Arial" panose="020B0604020202020204" pitchFamily="34" charset="0"/>
                  <a:ea typeface="+mn-ea"/>
                  <a:cs typeface="+mn-cs"/>
                </a:rPr>
                <a:t>1</a:t>
              </a:r>
            </a:p>
          </p:txBody>
        </p:sp>
      </p:grpSp>
      <p:sp>
        <p:nvSpPr>
          <p:cNvPr id="9" name="Flecha: pentágono 8">
            <a:extLst>
              <a:ext uri="{FF2B5EF4-FFF2-40B4-BE49-F238E27FC236}">
                <a16:creationId xmlns:a16="http://schemas.microsoft.com/office/drawing/2014/main" id="{D4D8FE78-3324-B083-AE08-0740F3AECAC3}"/>
              </a:ext>
            </a:extLst>
          </p:cNvPr>
          <p:cNvSpPr/>
          <p:nvPr/>
        </p:nvSpPr>
        <p:spPr>
          <a:xfrm>
            <a:off x="623887" y="2403548"/>
            <a:ext cx="7381743" cy="2535857"/>
          </a:xfrm>
          <a:prstGeom prst="homePlate">
            <a:avLst>
              <a:gd name="adj" fmla="val 27447"/>
            </a:avLst>
          </a:prstGeom>
          <a:solidFill>
            <a:schemeClr val="bg1">
              <a:lumMod val="95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Marcador de texto 1">
            <a:extLst>
              <a:ext uri="{FF2B5EF4-FFF2-40B4-BE49-F238E27FC236}">
                <a16:creationId xmlns:a16="http://schemas.microsoft.com/office/drawing/2014/main" id="{8A08931F-8649-294A-5604-F70921189DE6}"/>
              </a:ext>
            </a:extLst>
          </p:cNvPr>
          <p:cNvSpPr txBox="1">
            <a:spLocks/>
          </p:cNvSpPr>
          <p:nvPr/>
        </p:nvSpPr>
        <p:spPr>
          <a:xfrm>
            <a:off x="1943877" y="2856079"/>
            <a:ext cx="4853743" cy="1338828"/>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8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ILUMETRI</a:t>
            </a:r>
            <a:r>
              <a:rPr kumimoji="0" lang="es-ES" sz="18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a:t>
            </a:r>
            <a:r>
              <a:rPr kumimoji="0" lang="es-ES" sz="18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tuvo un </a:t>
            </a:r>
            <a:r>
              <a:rPr kumimoji="0" lang="es-ES" sz="1800" b="1" u="none" strike="noStrike" kern="1200" cap="none" spc="0" normalizeH="0" baseline="0" noProof="0">
                <a:ln>
                  <a:noFill/>
                </a:ln>
                <a:solidFill>
                  <a:srgbClr val="612663"/>
                </a:solidFill>
                <a:effectLst/>
                <a:uLnTx/>
                <a:uFillTx/>
                <a:latin typeface="Arial" panose="020B0604020202020204" pitchFamily="34" charset="0"/>
                <a:ea typeface="+mn-ea"/>
                <a:cs typeface="+mn-cs"/>
              </a:rPr>
              <a:t>perfil de seguridad favorable a largo plazo</a:t>
            </a:r>
            <a:r>
              <a:rPr kumimoji="0" lang="es-ES" sz="18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como lo demuestra la </a:t>
            </a:r>
            <a:r>
              <a:rPr kumimoji="0" lang="es-ES" sz="1800" b="1" u="none" strike="noStrike" kern="1200" cap="none" spc="0" normalizeH="0" baseline="0" noProof="0">
                <a:ln>
                  <a:noFill/>
                </a:ln>
                <a:solidFill>
                  <a:srgbClr val="612663"/>
                </a:solidFill>
                <a:effectLst/>
                <a:uLnTx/>
                <a:uFillTx/>
                <a:latin typeface="Arial" panose="020B0604020202020204" pitchFamily="34" charset="0"/>
                <a:ea typeface="+mn-ea"/>
                <a:cs typeface="+mn-cs"/>
              </a:rPr>
              <a:t>baja tasa de malignidades </a:t>
            </a:r>
            <a:r>
              <a:rPr kumimoji="0" lang="es-ES" sz="18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durante los </a:t>
            </a:r>
            <a:r>
              <a:rPr kumimoji="0" lang="es-ES" sz="1800" b="1" u="none" strike="noStrike" kern="1200" cap="none" spc="0" normalizeH="0" baseline="0" noProof="0">
                <a:ln>
                  <a:noFill/>
                </a:ln>
                <a:solidFill>
                  <a:srgbClr val="612663"/>
                </a:solidFill>
                <a:effectLst/>
                <a:uLnTx/>
                <a:uFillTx/>
                <a:latin typeface="Arial" panose="020B0604020202020204" pitchFamily="34" charset="0"/>
                <a:ea typeface="+mn-ea"/>
                <a:cs typeface="+mn-cs"/>
              </a:rPr>
              <a:t>5 años</a:t>
            </a:r>
            <a:r>
              <a:rPr kumimoji="0" lang="es-ES" sz="18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de tratamiento </a:t>
            </a:r>
            <a:r>
              <a:rPr kumimoji="0" lang="es-ES" sz="1800" b="1" u="none" strike="noStrike" kern="1200" cap="none" spc="0" normalizeH="0" baseline="0" noProof="0">
                <a:ln>
                  <a:noFill/>
                </a:ln>
                <a:solidFill>
                  <a:srgbClr val="612663"/>
                </a:solidFill>
                <a:effectLst/>
                <a:uLnTx/>
                <a:uFillTx/>
                <a:latin typeface="Arial" panose="020B0604020202020204" pitchFamily="34" charset="0"/>
                <a:ea typeface="+mn-ea"/>
                <a:cs typeface="+mn-cs"/>
              </a:rPr>
              <a:t>en pacientes con psoriasis de moderada a grave</a:t>
            </a:r>
            <a:r>
              <a:rPr kumimoji="0" lang="es-ES" sz="18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a:t>
            </a:r>
            <a:r>
              <a:rPr kumimoji="0" lang="es-ES" sz="18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1</a:t>
            </a:r>
          </a:p>
        </p:txBody>
      </p:sp>
      <p:grpSp>
        <p:nvGrpSpPr>
          <p:cNvPr id="19" name="Grupo 18">
            <a:extLst>
              <a:ext uri="{FF2B5EF4-FFF2-40B4-BE49-F238E27FC236}">
                <a16:creationId xmlns:a16="http://schemas.microsoft.com/office/drawing/2014/main" id="{84B96CE9-0F63-73E9-99F4-B931E75494D2}"/>
              </a:ext>
            </a:extLst>
          </p:cNvPr>
          <p:cNvGrpSpPr/>
          <p:nvPr/>
        </p:nvGrpSpPr>
        <p:grpSpPr>
          <a:xfrm>
            <a:off x="5300316" y="1422575"/>
            <a:ext cx="957758" cy="964516"/>
            <a:chOff x="247950" y="5028797"/>
            <a:chExt cx="878508" cy="857920"/>
          </a:xfrm>
        </p:grpSpPr>
        <p:grpSp>
          <p:nvGrpSpPr>
            <p:cNvPr id="21" name="Gráfico 256">
              <a:extLst>
                <a:ext uri="{FF2B5EF4-FFF2-40B4-BE49-F238E27FC236}">
                  <a16:creationId xmlns:a16="http://schemas.microsoft.com/office/drawing/2014/main" id="{2766FAE3-064D-BD39-3AC5-856D75839F7A}"/>
                </a:ext>
              </a:extLst>
            </p:cNvPr>
            <p:cNvGrpSpPr/>
            <p:nvPr/>
          </p:nvGrpSpPr>
          <p:grpSpPr>
            <a:xfrm>
              <a:off x="255245" y="5028797"/>
              <a:ext cx="864621" cy="857920"/>
              <a:chOff x="255245" y="5028797"/>
              <a:chExt cx="864621" cy="857920"/>
            </a:xfrm>
          </p:grpSpPr>
          <p:sp>
            <p:nvSpPr>
              <p:cNvPr id="24" name="Forma libre: forma 259">
                <a:extLst>
                  <a:ext uri="{FF2B5EF4-FFF2-40B4-BE49-F238E27FC236}">
                    <a16:creationId xmlns:a16="http://schemas.microsoft.com/office/drawing/2014/main" id="{9AB6A930-33B2-B0B4-B56B-55380B2FD3A2}"/>
                  </a:ext>
                </a:extLst>
              </p:cNvPr>
              <p:cNvSpPr/>
              <p:nvPr/>
            </p:nvSpPr>
            <p:spPr>
              <a:xfrm>
                <a:off x="255245" y="5251273"/>
                <a:ext cx="864621" cy="635444"/>
              </a:xfrm>
              <a:custGeom>
                <a:avLst/>
                <a:gdLst>
                  <a:gd name="connsiteX0" fmla="*/ 0 w 864621"/>
                  <a:gd name="connsiteY0" fmla="*/ 0 h 635444"/>
                  <a:gd name="connsiteX1" fmla="*/ 0 w 864621"/>
                  <a:gd name="connsiteY1" fmla="*/ 531638 h 635444"/>
                  <a:gd name="connsiteX2" fmla="*/ 114588 w 864621"/>
                  <a:gd name="connsiteY2" fmla="*/ 635445 h 635444"/>
                  <a:gd name="connsiteX3" fmla="*/ 750033 w 864621"/>
                  <a:gd name="connsiteY3" fmla="*/ 635445 h 635444"/>
                  <a:gd name="connsiteX4" fmla="*/ 864621 w 864621"/>
                  <a:gd name="connsiteY4" fmla="*/ 531638 h 635444"/>
                  <a:gd name="connsiteX5" fmla="*/ 864621 w 864621"/>
                  <a:gd name="connsiteY5" fmla="*/ 0 h 63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21" h="635444">
                    <a:moveTo>
                      <a:pt x="0" y="0"/>
                    </a:moveTo>
                    <a:lnTo>
                      <a:pt x="0" y="531638"/>
                    </a:lnTo>
                    <a:cubicBezTo>
                      <a:pt x="0" y="588967"/>
                      <a:pt x="51304" y="635445"/>
                      <a:pt x="114588" y="635445"/>
                    </a:cubicBezTo>
                    <a:lnTo>
                      <a:pt x="750033" y="635445"/>
                    </a:lnTo>
                    <a:cubicBezTo>
                      <a:pt x="813317" y="635445"/>
                      <a:pt x="864621" y="588967"/>
                      <a:pt x="864621" y="531638"/>
                    </a:cubicBezTo>
                    <a:lnTo>
                      <a:pt x="864621" y="0"/>
                    </a:lnTo>
                    <a:close/>
                  </a:path>
                </a:pathLst>
              </a:custGeom>
              <a:solidFill>
                <a:srgbClr val="FFFFFF"/>
              </a:solidFill>
              <a:ln w="1730" cap="flat">
                <a:noFill/>
                <a:prstDash val="solid"/>
                <a:miter/>
              </a:ln>
            </p:spPr>
            <p:txBody>
              <a:bodyPr rtlCol="0" anchor="ctr"/>
              <a:lstStyle/>
              <a:p>
                <a:endParaRPr lang="es-ES" sz="3200">
                  <a:latin typeface="Arial" panose="020B0604020202020204" pitchFamily="34" charset="0"/>
                </a:endParaRPr>
              </a:p>
            </p:txBody>
          </p:sp>
          <p:sp>
            <p:nvSpPr>
              <p:cNvPr id="25" name="Forma libre: forma 260">
                <a:extLst>
                  <a:ext uri="{FF2B5EF4-FFF2-40B4-BE49-F238E27FC236}">
                    <a16:creationId xmlns:a16="http://schemas.microsoft.com/office/drawing/2014/main" id="{B50031A4-BF86-2FFE-ABEC-8BAEF6B4D782}"/>
                  </a:ext>
                </a:extLst>
              </p:cNvPr>
              <p:cNvSpPr/>
              <p:nvPr/>
            </p:nvSpPr>
            <p:spPr>
              <a:xfrm>
                <a:off x="255245" y="5093280"/>
                <a:ext cx="864621" cy="142367"/>
              </a:xfrm>
              <a:custGeom>
                <a:avLst/>
                <a:gdLst>
                  <a:gd name="connsiteX0" fmla="*/ 864621 w 864621"/>
                  <a:gd name="connsiteY0" fmla="*/ 142367 h 142367"/>
                  <a:gd name="connsiteX1" fmla="*/ 864621 w 864621"/>
                  <a:gd name="connsiteY1" fmla="*/ 114588 h 142367"/>
                  <a:gd name="connsiteX2" fmla="*/ 750033 w 864621"/>
                  <a:gd name="connsiteY2" fmla="*/ 0 h 142367"/>
                  <a:gd name="connsiteX3" fmla="*/ 114588 w 864621"/>
                  <a:gd name="connsiteY3" fmla="*/ 0 h 142367"/>
                  <a:gd name="connsiteX4" fmla="*/ 0 w 864621"/>
                  <a:gd name="connsiteY4" fmla="*/ 114588 h 142367"/>
                  <a:gd name="connsiteX5" fmla="*/ 0 w 864621"/>
                  <a:gd name="connsiteY5" fmla="*/ 142367 h 14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21" h="142367">
                    <a:moveTo>
                      <a:pt x="864621" y="142367"/>
                    </a:moveTo>
                    <a:lnTo>
                      <a:pt x="864621" y="114588"/>
                    </a:lnTo>
                    <a:cubicBezTo>
                      <a:pt x="864621" y="51303"/>
                      <a:pt x="813318" y="0"/>
                      <a:pt x="750033" y="0"/>
                    </a:cubicBezTo>
                    <a:lnTo>
                      <a:pt x="114588" y="0"/>
                    </a:lnTo>
                    <a:cubicBezTo>
                      <a:pt x="51303" y="0"/>
                      <a:pt x="0" y="51303"/>
                      <a:pt x="0" y="114588"/>
                    </a:cubicBezTo>
                    <a:lnTo>
                      <a:pt x="0" y="142367"/>
                    </a:lnTo>
                    <a:close/>
                  </a:path>
                </a:pathLst>
              </a:custGeom>
              <a:solidFill>
                <a:schemeClr val="accent3"/>
              </a:solidFill>
              <a:ln w="1730" cap="flat">
                <a:noFill/>
                <a:prstDash val="solid"/>
                <a:miter/>
              </a:ln>
            </p:spPr>
            <p:txBody>
              <a:bodyPr rtlCol="0" anchor="ctr"/>
              <a:lstStyle/>
              <a:p>
                <a:endParaRPr lang="es-ES" sz="3200">
                  <a:latin typeface="Arial" panose="020B0604020202020204" pitchFamily="34" charset="0"/>
                </a:endParaRPr>
              </a:p>
            </p:txBody>
          </p:sp>
          <p:sp>
            <p:nvSpPr>
              <p:cNvPr id="26" name="Forma libre: forma 262">
                <a:extLst>
                  <a:ext uri="{FF2B5EF4-FFF2-40B4-BE49-F238E27FC236}">
                    <a16:creationId xmlns:a16="http://schemas.microsoft.com/office/drawing/2014/main" id="{3B333119-ECBA-B116-510F-BAA9D542C032}"/>
                  </a:ext>
                </a:extLst>
              </p:cNvPr>
              <p:cNvSpPr/>
              <p:nvPr/>
            </p:nvSpPr>
            <p:spPr>
              <a:xfrm>
                <a:off x="372437" y="5105433"/>
                <a:ext cx="88545" cy="88545"/>
              </a:xfrm>
              <a:custGeom>
                <a:avLst/>
                <a:gdLst>
                  <a:gd name="connsiteX0" fmla="*/ 88546 w 88545"/>
                  <a:gd name="connsiteY0" fmla="*/ 44273 h 88545"/>
                  <a:gd name="connsiteX1" fmla="*/ 44273 w 88545"/>
                  <a:gd name="connsiteY1" fmla="*/ 88546 h 88545"/>
                  <a:gd name="connsiteX2" fmla="*/ 0 w 88545"/>
                  <a:gd name="connsiteY2" fmla="*/ 44273 h 88545"/>
                  <a:gd name="connsiteX3" fmla="*/ 44273 w 88545"/>
                  <a:gd name="connsiteY3" fmla="*/ 0 h 88545"/>
                  <a:gd name="connsiteX4" fmla="*/ 88546 w 88545"/>
                  <a:gd name="connsiteY4" fmla="*/ 44273 h 8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5" h="88545">
                    <a:moveTo>
                      <a:pt x="88546" y="44273"/>
                    </a:moveTo>
                    <a:cubicBezTo>
                      <a:pt x="88546" y="68724"/>
                      <a:pt x="68724" y="88546"/>
                      <a:pt x="44273" y="88546"/>
                    </a:cubicBezTo>
                    <a:cubicBezTo>
                      <a:pt x="19822" y="88546"/>
                      <a:pt x="0" y="68724"/>
                      <a:pt x="0" y="44273"/>
                    </a:cubicBezTo>
                    <a:cubicBezTo>
                      <a:pt x="0" y="19822"/>
                      <a:pt x="19822" y="0"/>
                      <a:pt x="44273" y="0"/>
                    </a:cubicBezTo>
                    <a:cubicBezTo>
                      <a:pt x="68724" y="0"/>
                      <a:pt x="88546" y="19822"/>
                      <a:pt x="88546" y="44273"/>
                    </a:cubicBezTo>
                    <a:close/>
                  </a:path>
                </a:pathLst>
              </a:custGeom>
              <a:solidFill>
                <a:schemeClr val="accent2"/>
              </a:solidFill>
              <a:ln w="1730" cap="flat">
                <a:noFill/>
                <a:prstDash val="solid"/>
                <a:miter/>
              </a:ln>
            </p:spPr>
            <p:txBody>
              <a:bodyPr rtlCol="0" anchor="ctr"/>
              <a:lstStyle/>
              <a:p>
                <a:endParaRPr lang="es-ES" sz="3200">
                  <a:latin typeface="Arial" panose="020B0604020202020204" pitchFamily="34" charset="0"/>
                </a:endParaRPr>
              </a:p>
            </p:txBody>
          </p:sp>
          <p:sp>
            <p:nvSpPr>
              <p:cNvPr id="27" name="Forma libre: forma 264">
                <a:extLst>
                  <a:ext uri="{FF2B5EF4-FFF2-40B4-BE49-F238E27FC236}">
                    <a16:creationId xmlns:a16="http://schemas.microsoft.com/office/drawing/2014/main" id="{31DC52BF-11B3-2AEB-CFAF-1D2688D8016D}"/>
                  </a:ext>
                </a:extLst>
              </p:cNvPr>
              <p:cNvSpPr/>
              <p:nvPr/>
            </p:nvSpPr>
            <p:spPr>
              <a:xfrm>
                <a:off x="397595" y="5028797"/>
                <a:ext cx="38230" cy="137644"/>
              </a:xfrm>
              <a:custGeom>
                <a:avLst/>
                <a:gdLst>
                  <a:gd name="connsiteX0" fmla="*/ 20817 w 38230"/>
                  <a:gd name="connsiteY0" fmla="*/ 0 h 137644"/>
                  <a:gd name="connsiteX1" fmla="*/ 38231 w 38230"/>
                  <a:gd name="connsiteY1" fmla="*/ 0 h 137644"/>
                  <a:gd name="connsiteX2" fmla="*/ 38231 w 38230"/>
                  <a:gd name="connsiteY2" fmla="*/ 137645 h 137644"/>
                  <a:gd name="connsiteX3" fmla="*/ 20817 w 38230"/>
                  <a:gd name="connsiteY3" fmla="*/ 137645 h 137644"/>
                  <a:gd name="connsiteX4" fmla="*/ 17414 w 38230"/>
                  <a:gd name="connsiteY4" fmla="*/ 137645 h 137644"/>
                  <a:gd name="connsiteX5" fmla="*/ 0 w 38230"/>
                  <a:gd name="connsiteY5" fmla="*/ 137645 h 137644"/>
                  <a:gd name="connsiteX6" fmla="*/ 0 w 38230"/>
                  <a:gd name="connsiteY6" fmla="*/ 0 h 137644"/>
                  <a:gd name="connsiteX7" fmla="*/ 17414 w 38230"/>
                  <a:gd name="connsiteY7" fmla="*/ 0 h 1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30" h="137644">
                    <a:moveTo>
                      <a:pt x="20817" y="0"/>
                    </a:moveTo>
                    <a:cubicBezTo>
                      <a:pt x="30434" y="0"/>
                      <a:pt x="38231" y="0"/>
                      <a:pt x="38231" y="0"/>
                    </a:cubicBezTo>
                    <a:lnTo>
                      <a:pt x="38231" y="137645"/>
                    </a:lnTo>
                    <a:cubicBezTo>
                      <a:pt x="38231" y="137645"/>
                      <a:pt x="30434" y="137645"/>
                      <a:pt x="20817" y="137645"/>
                    </a:cubicBezTo>
                    <a:lnTo>
                      <a:pt x="17414" y="137645"/>
                    </a:lnTo>
                    <a:cubicBezTo>
                      <a:pt x="7797" y="137645"/>
                      <a:pt x="0" y="137645"/>
                      <a:pt x="0" y="137645"/>
                    </a:cubicBezTo>
                    <a:lnTo>
                      <a:pt x="0" y="0"/>
                    </a:lnTo>
                    <a:cubicBezTo>
                      <a:pt x="0" y="0"/>
                      <a:pt x="7797" y="0"/>
                      <a:pt x="17414" y="0"/>
                    </a:cubicBezTo>
                    <a:close/>
                  </a:path>
                </a:pathLst>
              </a:custGeom>
              <a:solidFill>
                <a:schemeClr val="accent3"/>
              </a:solidFill>
              <a:ln w="1730" cap="flat">
                <a:noFill/>
                <a:prstDash val="solid"/>
                <a:miter/>
              </a:ln>
            </p:spPr>
            <p:txBody>
              <a:bodyPr rtlCol="0" anchor="ctr"/>
              <a:lstStyle/>
              <a:p>
                <a:endParaRPr lang="es-ES" sz="3200">
                  <a:latin typeface="Arial" panose="020B0604020202020204" pitchFamily="34" charset="0"/>
                </a:endParaRPr>
              </a:p>
            </p:txBody>
          </p:sp>
          <p:sp>
            <p:nvSpPr>
              <p:cNvPr id="28" name="Forma libre: forma 266">
                <a:extLst>
                  <a:ext uri="{FF2B5EF4-FFF2-40B4-BE49-F238E27FC236}">
                    <a16:creationId xmlns:a16="http://schemas.microsoft.com/office/drawing/2014/main" id="{9403AE54-952D-D70E-224A-D30929616FA0}"/>
                  </a:ext>
                </a:extLst>
              </p:cNvPr>
              <p:cNvSpPr/>
              <p:nvPr/>
            </p:nvSpPr>
            <p:spPr>
              <a:xfrm>
                <a:off x="558210" y="5105433"/>
                <a:ext cx="88545" cy="88545"/>
              </a:xfrm>
              <a:custGeom>
                <a:avLst/>
                <a:gdLst>
                  <a:gd name="connsiteX0" fmla="*/ 88546 w 88545"/>
                  <a:gd name="connsiteY0" fmla="*/ 44273 h 88545"/>
                  <a:gd name="connsiteX1" fmla="*/ 44273 w 88545"/>
                  <a:gd name="connsiteY1" fmla="*/ 88546 h 88545"/>
                  <a:gd name="connsiteX2" fmla="*/ 0 w 88545"/>
                  <a:gd name="connsiteY2" fmla="*/ 44273 h 88545"/>
                  <a:gd name="connsiteX3" fmla="*/ 44273 w 88545"/>
                  <a:gd name="connsiteY3" fmla="*/ 0 h 88545"/>
                  <a:gd name="connsiteX4" fmla="*/ 88546 w 88545"/>
                  <a:gd name="connsiteY4" fmla="*/ 44273 h 8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5" h="88545">
                    <a:moveTo>
                      <a:pt x="88546" y="44273"/>
                    </a:moveTo>
                    <a:cubicBezTo>
                      <a:pt x="88546" y="68724"/>
                      <a:pt x="68724" y="88546"/>
                      <a:pt x="44273" y="88546"/>
                    </a:cubicBezTo>
                    <a:cubicBezTo>
                      <a:pt x="19822" y="88546"/>
                      <a:pt x="0" y="68724"/>
                      <a:pt x="0" y="44273"/>
                    </a:cubicBezTo>
                    <a:cubicBezTo>
                      <a:pt x="0" y="19822"/>
                      <a:pt x="19822" y="0"/>
                      <a:pt x="44273" y="0"/>
                    </a:cubicBezTo>
                    <a:cubicBezTo>
                      <a:pt x="68724" y="0"/>
                      <a:pt x="88546" y="19822"/>
                      <a:pt x="88546" y="44273"/>
                    </a:cubicBezTo>
                    <a:close/>
                  </a:path>
                </a:pathLst>
              </a:custGeom>
              <a:solidFill>
                <a:schemeClr val="accent2"/>
              </a:solidFill>
              <a:ln w="1730" cap="flat">
                <a:noFill/>
                <a:prstDash val="solid"/>
                <a:miter/>
              </a:ln>
            </p:spPr>
            <p:txBody>
              <a:bodyPr rtlCol="0" anchor="ctr"/>
              <a:lstStyle/>
              <a:p>
                <a:endParaRPr lang="es-ES" sz="3200">
                  <a:latin typeface="Arial" panose="020B0604020202020204" pitchFamily="34" charset="0"/>
                </a:endParaRPr>
              </a:p>
            </p:txBody>
          </p:sp>
          <p:sp>
            <p:nvSpPr>
              <p:cNvPr id="29" name="Forma libre: forma 268">
                <a:extLst>
                  <a:ext uri="{FF2B5EF4-FFF2-40B4-BE49-F238E27FC236}">
                    <a16:creationId xmlns:a16="http://schemas.microsoft.com/office/drawing/2014/main" id="{9600D903-2A67-3631-DFE4-9ED97077D838}"/>
                  </a:ext>
                </a:extLst>
              </p:cNvPr>
              <p:cNvSpPr/>
              <p:nvPr/>
            </p:nvSpPr>
            <p:spPr>
              <a:xfrm>
                <a:off x="583367" y="5028797"/>
                <a:ext cx="38230" cy="137644"/>
              </a:xfrm>
              <a:custGeom>
                <a:avLst/>
                <a:gdLst>
                  <a:gd name="connsiteX0" fmla="*/ 20817 w 38230"/>
                  <a:gd name="connsiteY0" fmla="*/ 0 h 137644"/>
                  <a:gd name="connsiteX1" fmla="*/ 38231 w 38230"/>
                  <a:gd name="connsiteY1" fmla="*/ 0 h 137644"/>
                  <a:gd name="connsiteX2" fmla="*/ 38231 w 38230"/>
                  <a:gd name="connsiteY2" fmla="*/ 137645 h 137644"/>
                  <a:gd name="connsiteX3" fmla="*/ 20817 w 38230"/>
                  <a:gd name="connsiteY3" fmla="*/ 137645 h 137644"/>
                  <a:gd name="connsiteX4" fmla="*/ 17414 w 38230"/>
                  <a:gd name="connsiteY4" fmla="*/ 137645 h 137644"/>
                  <a:gd name="connsiteX5" fmla="*/ 0 w 38230"/>
                  <a:gd name="connsiteY5" fmla="*/ 137645 h 137644"/>
                  <a:gd name="connsiteX6" fmla="*/ 0 w 38230"/>
                  <a:gd name="connsiteY6" fmla="*/ 0 h 137644"/>
                  <a:gd name="connsiteX7" fmla="*/ 17414 w 38230"/>
                  <a:gd name="connsiteY7" fmla="*/ 0 h 1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30" h="137644">
                    <a:moveTo>
                      <a:pt x="20817" y="0"/>
                    </a:moveTo>
                    <a:cubicBezTo>
                      <a:pt x="30434" y="0"/>
                      <a:pt x="38231" y="0"/>
                      <a:pt x="38231" y="0"/>
                    </a:cubicBezTo>
                    <a:lnTo>
                      <a:pt x="38231" y="137645"/>
                    </a:lnTo>
                    <a:cubicBezTo>
                      <a:pt x="38231" y="137645"/>
                      <a:pt x="30434" y="137645"/>
                      <a:pt x="20817" y="137645"/>
                    </a:cubicBezTo>
                    <a:lnTo>
                      <a:pt x="17414" y="137645"/>
                    </a:lnTo>
                    <a:cubicBezTo>
                      <a:pt x="7796" y="137645"/>
                      <a:pt x="0" y="137645"/>
                      <a:pt x="0" y="137645"/>
                    </a:cubicBezTo>
                    <a:lnTo>
                      <a:pt x="0" y="0"/>
                    </a:lnTo>
                    <a:cubicBezTo>
                      <a:pt x="0" y="0"/>
                      <a:pt x="7796" y="0"/>
                      <a:pt x="17414" y="0"/>
                    </a:cubicBezTo>
                    <a:close/>
                  </a:path>
                </a:pathLst>
              </a:custGeom>
              <a:solidFill>
                <a:schemeClr val="accent3"/>
              </a:solidFill>
              <a:ln w="1730" cap="flat">
                <a:noFill/>
                <a:prstDash val="solid"/>
                <a:miter/>
              </a:ln>
            </p:spPr>
            <p:txBody>
              <a:bodyPr rtlCol="0" anchor="ctr"/>
              <a:lstStyle/>
              <a:p>
                <a:endParaRPr lang="es-ES" sz="3200">
                  <a:latin typeface="Arial" panose="020B0604020202020204" pitchFamily="34" charset="0"/>
                </a:endParaRPr>
              </a:p>
            </p:txBody>
          </p:sp>
          <p:sp>
            <p:nvSpPr>
              <p:cNvPr id="30" name="Forma libre: forma 270">
                <a:extLst>
                  <a:ext uri="{FF2B5EF4-FFF2-40B4-BE49-F238E27FC236}">
                    <a16:creationId xmlns:a16="http://schemas.microsoft.com/office/drawing/2014/main" id="{DD5352EA-0C84-9747-1155-78E885CF6CF3}"/>
                  </a:ext>
                </a:extLst>
              </p:cNvPr>
              <p:cNvSpPr/>
              <p:nvPr/>
            </p:nvSpPr>
            <p:spPr>
              <a:xfrm>
                <a:off x="738773" y="5105433"/>
                <a:ext cx="88545" cy="88545"/>
              </a:xfrm>
              <a:custGeom>
                <a:avLst/>
                <a:gdLst>
                  <a:gd name="connsiteX0" fmla="*/ 88546 w 88545"/>
                  <a:gd name="connsiteY0" fmla="*/ 44273 h 88545"/>
                  <a:gd name="connsiteX1" fmla="*/ 44273 w 88545"/>
                  <a:gd name="connsiteY1" fmla="*/ 88546 h 88545"/>
                  <a:gd name="connsiteX2" fmla="*/ 0 w 88545"/>
                  <a:gd name="connsiteY2" fmla="*/ 44273 h 88545"/>
                  <a:gd name="connsiteX3" fmla="*/ 44273 w 88545"/>
                  <a:gd name="connsiteY3" fmla="*/ 0 h 88545"/>
                  <a:gd name="connsiteX4" fmla="*/ 88546 w 88545"/>
                  <a:gd name="connsiteY4" fmla="*/ 44273 h 8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5" h="88545">
                    <a:moveTo>
                      <a:pt x="88546" y="44273"/>
                    </a:moveTo>
                    <a:cubicBezTo>
                      <a:pt x="88546" y="68724"/>
                      <a:pt x="68724" y="88546"/>
                      <a:pt x="44273" y="88546"/>
                    </a:cubicBezTo>
                    <a:cubicBezTo>
                      <a:pt x="19822" y="88546"/>
                      <a:pt x="0" y="68724"/>
                      <a:pt x="0" y="44273"/>
                    </a:cubicBezTo>
                    <a:cubicBezTo>
                      <a:pt x="0" y="19822"/>
                      <a:pt x="19822" y="0"/>
                      <a:pt x="44273" y="0"/>
                    </a:cubicBezTo>
                    <a:cubicBezTo>
                      <a:pt x="68724" y="0"/>
                      <a:pt x="88546" y="19822"/>
                      <a:pt x="88546" y="44273"/>
                    </a:cubicBezTo>
                    <a:close/>
                  </a:path>
                </a:pathLst>
              </a:custGeom>
              <a:solidFill>
                <a:schemeClr val="accent2"/>
              </a:solidFill>
              <a:ln w="1730" cap="flat">
                <a:noFill/>
                <a:prstDash val="solid"/>
                <a:miter/>
              </a:ln>
            </p:spPr>
            <p:txBody>
              <a:bodyPr rtlCol="0" anchor="ctr"/>
              <a:lstStyle/>
              <a:p>
                <a:endParaRPr lang="es-ES" sz="3200">
                  <a:latin typeface="Arial" panose="020B0604020202020204" pitchFamily="34" charset="0"/>
                </a:endParaRPr>
              </a:p>
            </p:txBody>
          </p:sp>
          <p:sp>
            <p:nvSpPr>
              <p:cNvPr id="31" name="Forma libre: forma 272">
                <a:extLst>
                  <a:ext uri="{FF2B5EF4-FFF2-40B4-BE49-F238E27FC236}">
                    <a16:creationId xmlns:a16="http://schemas.microsoft.com/office/drawing/2014/main" id="{D030F479-8EFA-3417-F9EF-1038A1D69561}"/>
                  </a:ext>
                </a:extLst>
              </p:cNvPr>
              <p:cNvSpPr/>
              <p:nvPr/>
            </p:nvSpPr>
            <p:spPr>
              <a:xfrm>
                <a:off x="763930" y="5028797"/>
                <a:ext cx="38230" cy="137644"/>
              </a:xfrm>
              <a:custGeom>
                <a:avLst/>
                <a:gdLst>
                  <a:gd name="connsiteX0" fmla="*/ 20817 w 38230"/>
                  <a:gd name="connsiteY0" fmla="*/ 0 h 137644"/>
                  <a:gd name="connsiteX1" fmla="*/ 38231 w 38230"/>
                  <a:gd name="connsiteY1" fmla="*/ 0 h 137644"/>
                  <a:gd name="connsiteX2" fmla="*/ 38231 w 38230"/>
                  <a:gd name="connsiteY2" fmla="*/ 137645 h 137644"/>
                  <a:gd name="connsiteX3" fmla="*/ 20817 w 38230"/>
                  <a:gd name="connsiteY3" fmla="*/ 137645 h 137644"/>
                  <a:gd name="connsiteX4" fmla="*/ 17414 w 38230"/>
                  <a:gd name="connsiteY4" fmla="*/ 137645 h 137644"/>
                  <a:gd name="connsiteX5" fmla="*/ 0 w 38230"/>
                  <a:gd name="connsiteY5" fmla="*/ 137645 h 137644"/>
                  <a:gd name="connsiteX6" fmla="*/ 0 w 38230"/>
                  <a:gd name="connsiteY6" fmla="*/ 0 h 137644"/>
                  <a:gd name="connsiteX7" fmla="*/ 17414 w 38230"/>
                  <a:gd name="connsiteY7" fmla="*/ 0 h 1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30" h="137644">
                    <a:moveTo>
                      <a:pt x="20817" y="0"/>
                    </a:moveTo>
                    <a:cubicBezTo>
                      <a:pt x="30434" y="0"/>
                      <a:pt x="38231" y="0"/>
                      <a:pt x="38231" y="0"/>
                    </a:cubicBezTo>
                    <a:lnTo>
                      <a:pt x="38231" y="137645"/>
                    </a:lnTo>
                    <a:cubicBezTo>
                      <a:pt x="38231" y="137645"/>
                      <a:pt x="30434" y="137645"/>
                      <a:pt x="20817" y="137645"/>
                    </a:cubicBezTo>
                    <a:lnTo>
                      <a:pt x="17414" y="137645"/>
                    </a:lnTo>
                    <a:cubicBezTo>
                      <a:pt x="7797" y="137645"/>
                      <a:pt x="0" y="137645"/>
                      <a:pt x="0" y="137645"/>
                    </a:cubicBezTo>
                    <a:lnTo>
                      <a:pt x="0" y="0"/>
                    </a:lnTo>
                    <a:cubicBezTo>
                      <a:pt x="0" y="0"/>
                      <a:pt x="7797" y="0"/>
                      <a:pt x="17414" y="0"/>
                    </a:cubicBezTo>
                    <a:close/>
                  </a:path>
                </a:pathLst>
              </a:custGeom>
              <a:solidFill>
                <a:schemeClr val="accent3"/>
              </a:solidFill>
              <a:ln w="1730" cap="flat">
                <a:noFill/>
                <a:prstDash val="solid"/>
                <a:miter/>
              </a:ln>
            </p:spPr>
            <p:txBody>
              <a:bodyPr rtlCol="0" anchor="ctr"/>
              <a:lstStyle/>
              <a:p>
                <a:endParaRPr lang="es-ES" sz="3200">
                  <a:latin typeface="Arial" panose="020B0604020202020204" pitchFamily="34" charset="0"/>
                </a:endParaRPr>
              </a:p>
            </p:txBody>
          </p:sp>
          <p:sp>
            <p:nvSpPr>
              <p:cNvPr id="32" name="Forma libre: forma 274">
                <a:extLst>
                  <a:ext uri="{FF2B5EF4-FFF2-40B4-BE49-F238E27FC236}">
                    <a16:creationId xmlns:a16="http://schemas.microsoft.com/office/drawing/2014/main" id="{C90A3CB8-F5FD-E0DF-9584-22656A1F32A9}"/>
                  </a:ext>
                </a:extLst>
              </p:cNvPr>
              <p:cNvSpPr/>
              <p:nvPr/>
            </p:nvSpPr>
            <p:spPr>
              <a:xfrm>
                <a:off x="914128" y="5105433"/>
                <a:ext cx="88545" cy="88545"/>
              </a:xfrm>
              <a:custGeom>
                <a:avLst/>
                <a:gdLst>
                  <a:gd name="connsiteX0" fmla="*/ 88546 w 88545"/>
                  <a:gd name="connsiteY0" fmla="*/ 44273 h 88545"/>
                  <a:gd name="connsiteX1" fmla="*/ 44273 w 88545"/>
                  <a:gd name="connsiteY1" fmla="*/ 88546 h 88545"/>
                  <a:gd name="connsiteX2" fmla="*/ 0 w 88545"/>
                  <a:gd name="connsiteY2" fmla="*/ 44273 h 88545"/>
                  <a:gd name="connsiteX3" fmla="*/ 44273 w 88545"/>
                  <a:gd name="connsiteY3" fmla="*/ 0 h 88545"/>
                  <a:gd name="connsiteX4" fmla="*/ 88546 w 88545"/>
                  <a:gd name="connsiteY4" fmla="*/ 44273 h 8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5" h="88545">
                    <a:moveTo>
                      <a:pt x="88546" y="44273"/>
                    </a:moveTo>
                    <a:cubicBezTo>
                      <a:pt x="88546" y="68724"/>
                      <a:pt x="68724" y="88546"/>
                      <a:pt x="44273" y="88546"/>
                    </a:cubicBezTo>
                    <a:cubicBezTo>
                      <a:pt x="19822" y="88546"/>
                      <a:pt x="0" y="68724"/>
                      <a:pt x="0" y="44273"/>
                    </a:cubicBezTo>
                    <a:cubicBezTo>
                      <a:pt x="0" y="19822"/>
                      <a:pt x="19822" y="0"/>
                      <a:pt x="44273" y="0"/>
                    </a:cubicBezTo>
                    <a:cubicBezTo>
                      <a:pt x="68724" y="0"/>
                      <a:pt x="88546" y="19822"/>
                      <a:pt x="88546" y="44273"/>
                    </a:cubicBezTo>
                    <a:close/>
                  </a:path>
                </a:pathLst>
              </a:custGeom>
              <a:solidFill>
                <a:schemeClr val="accent2"/>
              </a:solidFill>
              <a:ln w="1730" cap="flat">
                <a:noFill/>
                <a:prstDash val="solid"/>
                <a:miter/>
              </a:ln>
            </p:spPr>
            <p:txBody>
              <a:bodyPr rtlCol="0" anchor="ctr"/>
              <a:lstStyle/>
              <a:p>
                <a:endParaRPr lang="es-ES" sz="3200">
                  <a:latin typeface="Arial" panose="020B0604020202020204" pitchFamily="34" charset="0"/>
                </a:endParaRPr>
              </a:p>
            </p:txBody>
          </p:sp>
          <p:sp>
            <p:nvSpPr>
              <p:cNvPr id="33" name="Forma libre: forma 277">
                <a:extLst>
                  <a:ext uri="{FF2B5EF4-FFF2-40B4-BE49-F238E27FC236}">
                    <a16:creationId xmlns:a16="http://schemas.microsoft.com/office/drawing/2014/main" id="{E5D33E31-B234-3A72-B26F-B5C60E50DFE6}"/>
                  </a:ext>
                </a:extLst>
              </p:cNvPr>
              <p:cNvSpPr/>
              <p:nvPr/>
            </p:nvSpPr>
            <p:spPr>
              <a:xfrm>
                <a:off x="939284" y="5028797"/>
                <a:ext cx="38230" cy="137644"/>
              </a:xfrm>
              <a:custGeom>
                <a:avLst/>
                <a:gdLst>
                  <a:gd name="connsiteX0" fmla="*/ 20817 w 38230"/>
                  <a:gd name="connsiteY0" fmla="*/ 0 h 137644"/>
                  <a:gd name="connsiteX1" fmla="*/ 38231 w 38230"/>
                  <a:gd name="connsiteY1" fmla="*/ 0 h 137644"/>
                  <a:gd name="connsiteX2" fmla="*/ 38231 w 38230"/>
                  <a:gd name="connsiteY2" fmla="*/ 137645 h 137644"/>
                  <a:gd name="connsiteX3" fmla="*/ 20817 w 38230"/>
                  <a:gd name="connsiteY3" fmla="*/ 137645 h 137644"/>
                  <a:gd name="connsiteX4" fmla="*/ 17414 w 38230"/>
                  <a:gd name="connsiteY4" fmla="*/ 137645 h 137644"/>
                  <a:gd name="connsiteX5" fmla="*/ 0 w 38230"/>
                  <a:gd name="connsiteY5" fmla="*/ 137645 h 137644"/>
                  <a:gd name="connsiteX6" fmla="*/ 0 w 38230"/>
                  <a:gd name="connsiteY6" fmla="*/ 0 h 137644"/>
                  <a:gd name="connsiteX7" fmla="*/ 17414 w 38230"/>
                  <a:gd name="connsiteY7" fmla="*/ 0 h 1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30" h="137644">
                    <a:moveTo>
                      <a:pt x="20817" y="0"/>
                    </a:moveTo>
                    <a:cubicBezTo>
                      <a:pt x="30434" y="0"/>
                      <a:pt x="38231" y="0"/>
                      <a:pt x="38231" y="0"/>
                    </a:cubicBezTo>
                    <a:lnTo>
                      <a:pt x="38231" y="137645"/>
                    </a:lnTo>
                    <a:cubicBezTo>
                      <a:pt x="38231" y="137645"/>
                      <a:pt x="30434" y="137645"/>
                      <a:pt x="20817" y="137645"/>
                    </a:cubicBezTo>
                    <a:lnTo>
                      <a:pt x="17414" y="137645"/>
                    </a:lnTo>
                    <a:cubicBezTo>
                      <a:pt x="7797" y="137645"/>
                      <a:pt x="0" y="137645"/>
                      <a:pt x="0" y="137645"/>
                    </a:cubicBezTo>
                    <a:lnTo>
                      <a:pt x="0" y="0"/>
                    </a:lnTo>
                    <a:cubicBezTo>
                      <a:pt x="0" y="0"/>
                      <a:pt x="7797" y="0"/>
                      <a:pt x="17414" y="0"/>
                    </a:cubicBezTo>
                    <a:close/>
                  </a:path>
                </a:pathLst>
              </a:custGeom>
              <a:solidFill>
                <a:schemeClr val="accent3"/>
              </a:solidFill>
              <a:ln w="1730" cap="flat">
                <a:noFill/>
                <a:prstDash val="solid"/>
                <a:miter/>
              </a:ln>
            </p:spPr>
            <p:txBody>
              <a:bodyPr rtlCol="0" anchor="ctr"/>
              <a:lstStyle/>
              <a:p>
                <a:endParaRPr lang="es-ES" sz="3200">
                  <a:latin typeface="Arial" panose="020B0604020202020204" pitchFamily="34" charset="0"/>
                </a:endParaRPr>
              </a:p>
            </p:txBody>
          </p:sp>
        </p:grpSp>
        <p:sp>
          <p:nvSpPr>
            <p:cNvPr id="22" name="Marcador de texto 1">
              <a:extLst>
                <a:ext uri="{FF2B5EF4-FFF2-40B4-BE49-F238E27FC236}">
                  <a16:creationId xmlns:a16="http://schemas.microsoft.com/office/drawing/2014/main" id="{C6497017-AB36-9316-0E7C-C48FCCA839B7}"/>
                </a:ext>
              </a:extLst>
            </p:cNvPr>
            <p:cNvSpPr txBox="1">
              <a:spLocks/>
            </p:cNvSpPr>
            <p:nvPr/>
          </p:nvSpPr>
          <p:spPr>
            <a:xfrm>
              <a:off x="247950" y="5532906"/>
              <a:ext cx="878508" cy="303876"/>
            </a:xfrm>
            <a:prstGeom prst="rect">
              <a:avLst/>
            </a:prstGeom>
          </p:spPr>
          <p:txBody>
            <a:bodyPr wrap="square" lIns="0" r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800" b="1" u="none" strike="noStrike" kern="1200" cap="none" spc="0" normalizeH="0" baseline="0" noProof="0">
                  <a:ln>
                    <a:noFill/>
                  </a:ln>
                  <a:solidFill>
                    <a:schemeClr val="accent3"/>
                  </a:solidFill>
                  <a:effectLst/>
                  <a:uLnTx/>
                  <a:uFillTx/>
                  <a:latin typeface="Arial" panose="020B0604020202020204" pitchFamily="34" charset="0"/>
                  <a:ea typeface="+mn-ea"/>
                  <a:cs typeface="+mn-cs"/>
                </a:rPr>
                <a:t>AÑOS</a:t>
              </a:r>
              <a:endParaRPr kumimoji="0" lang="es-ES" b="1" u="none" strike="noStrike" kern="1200" cap="none" spc="0" normalizeH="0" baseline="30000" noProof="0">
                <a:ln>
                  <a:noFill/>
                </a:ln>
                <a:solidFill>
                  <a:schemeClr val="accent3"/>
                </a:solidFill>
                <a:effectLst/>
                <a:uLnTx/>
                <a:uFillTx/>
                <a:latin typeface="Arial" panose="020B0604020202020204" pitchFamily="34" charset="0"/>
                <a:ea typeface="+mn-ea"/>
                <a:cs typeface="+mn-cs"/>
              </a:endParaRPr>
            </a:p>
          </p:txBody>
        </p:sp>
        <p:sp>
          <p:nvSpPr>
            <p:cNvPr id="23" name="Marcador de texto 1">
              <a:extLst>
                <a:ext uri="{FF2B5EF4-FFF2-40B4-BE49-F238E27FC236}">
                  <a16:creationId xmlns:a16="http://schemas.microsoft.com/office/drawing/2014/main" id="{A316723F-5F93-D3F0-EDB8-6430860F3672}"/>
                </a:ext>
              </a:extLst>
            </p:cNvPr>
            <p:cNvSpPr txBox="1">
              <a:spLocks/>
            </p:cNvSpPr>
            <p:nvPr/>
          </p:nvSpPr>
          <p:spPr>
            <a:xfrm>
              <a:off x="247950" y="5210466"/>
              <a:ext cx="878508" cy="427068"/>
            </a:xfrm>
            <a:prstGeom prst="rect">
              <a:avLst/>
            </a:prstGeom>
          </p:spPr>
          <p:txBody>
            <a:bodyPr wrap="square" lIns="0" r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800" b="1" u="none" strike="noStrike" kern="1200" cap="none" spc="0" normalizeH="0" baseline="0" noProof="0">
                  <a:ln>
                    <a:noFill/>
                  </a:ln>
                  <a:solidFill>
                    <a:schemeClr val="accent3"/>
                  </a:solidFill>
                  <a:effectLst/>
                  <a:uLnTx/>
                  <a:uFillTx/>
                  <a:latin typeface="Arial" panose="020B0604020202020204" pitchFamily="34" charset="0"/>
                  <a:ea typeface="+mn-ea"/>
                  <a:cs typeface="+mn-cs"/>
                </a:rPr>
                <a:t>5</a:t>
              </a:r>
              <a:endParaRPr kumimoji="0" lang="es-ES" sz="3200" b="1" u="none" strike="noStrike" kern="1200" cap="none" spc="0" normalizeH="0" baseline="30000" noProof="0">
                <a:ln>
                  <a:noFill/>
                </a:ln>
                <a:solidFill>
                  <a:schemeClr val="accent3"/>
                </a:solidFill>
                <a:effectLst/>
                <a:uLnTx/>
                <a:uFillTx/>
                <a:latin typeface="Arial" panose="020B0604020202020204" pitchFamily="34" charset="0"/>
                <a:ea typeface="+mn-ea"/>
                <a:cs typeface="+mn-cs"/>
              </a:endParaRPr>
            </a:p>
          </p:txBody>
        </p:sp>
      </p:grpSp>
      <p:grpSp>
        <p:nvGrpSpPr>
          <p:cNvPr id="40" name="Grupo 39">
            <a:extLst>
              <a:ext uri="{FF2B5EF4-FFF2-40B4-BE49-F238E27FC236}">
                <a16:creationId xmlns:a16="http://schemas.microsoft.com/office/drawing/2014/main" id="{304DDD47-A9C2-AF89-EF4E-2EB0FA448EE3}"/>
              </a:ext>
            </a:extLst>
          </p:cNvPr>
          <p:cNvGrpSpPr/>
          <p:nvPr/>
        </p:nvGrpSpPr>
        <p:grpSpPr>
          <a:xfrm>
            <a:off x="920074" y="3165521"/>
            <a:ext cx="824135" cy="824135"/>
            <a:chOff x="3447939" y="1998081"/>
            <a:chExt cx="824135" cy="824135"/>
          </a:xfrm>
        </p:grpSpPr>
        <p:sp>
          <p:nvSpPr>
            <p:cNvPr id="41" name="Rectángulo: una sola esquina redondeada 75">
              <a:extLst>
                <a:ext uri="{FF2B5EF4-FFF2-40B4-BE49-F238E27FC236}">
                  <a16:creationId xmlns:a16="http://schemas.microsoft.com/office/drawing/2014/main" id="{4ADC22DD-371E-CBE4-FE9A-6B9583E7DCC6}"/>
                </a:ext>
              </a:extLst>
            </p:cNvPr>
            <p:cNvSpPr/>
            <p:nvPr/>
          </p:nvSpPr>
          <p:spPr>
            <a:xfrm flipV="1">
              <a:off x="3447939" y="1998081"/>
              <a:ext cx="824135" cy="824135"/>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2" name="Gráfico 41">
              <a:extLst>
                <a:ext uri="{FF2B5EF4-FFF2-40B4-BE49-F238E27FC236}">
                  <a16:creationId xmlns:a16="http://schemas.microsoft.com/office/drawing/2014/main" id="{AF580C98-6CBF-541F-5983-6CC671FFE5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36645" y="2086787"/>
              <a:ext cx="646721" cy="646721"/>
            </a:xfrm>
            <a:prstGeom prst="rect">
              <a:avLst/>
            </a:prstGeom>
          </p:spPr>
        </p:pic>
      </p:grpSp>
      <p:grpSp>
        <p:nvGrpSpPr>
          <p:cNvPr id="44" name="Grupo 43">
            <a:extLst>
              <a:ext uri="{FF2B5EF4-FFF2-40B4-BE49-F238E27FC236}">
                <a16:creationId xmlns:a16="http://schemas.microsoft.com/office/drawing/2014/main" id="{8B1A4835-E913-8013-4BA4-AE0AB2FB957D}"/>
              </a:ext>
            </a:extLst>
          </p:cNvPr>
          <p:cNvGrpSpPr/>
          <p:nvPr/>
        </p:nvGrpSpPr>
        <p:grpSpPr>
          <a:xfrm>
            <a:off x="7303605" y="3149164"/>
            <a:ext cx="824135" cy="824135"/>
            <a:chOff x="9010161" y="2160539"/>
            <a:chExt cx="824135" cy="824135"/>
          </a:xfrm>
        </p:grpSpPr>
        <p:sp>
          <p:nvSpPr>
            <p:cNvPr id="45" name="Rectángulo: una sola esquina redondeada 10">
              <a:extLst>
                <a:ext uri="{FF2B5EF4-FFF2-40B4-BE49-F238E27FC236}">
                  <a16:creationId xmlns:a16="http://schemas.microsoft.com/office/drawing/2014/main" id="{A1EAB415-D248-C401-0D04-E9913EFAC15D}"/>
                </a:ext>
              </a:extLst>
            </p:cNvPr>
            <p:cNvSpPr/>
            <p:nvPr/>
          </p:nvSpPr>
          <p:spPr>
            <a:xfrm flipV="1">
              <a:off x="9010161" y="2160539"/>
              <a:ext cx="824135" cy="824135"/>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6" name="Grupo 45">
              <a:extLst>
                <a:ext uri="{FF2B5EF4-FFF2-40B4-BE49-F238E27FC236}">
                  <a16:creationId xmlns:a16="http://schemas.microsoft.com/office/drawing/2014/main" id="{3DAAC033-307D-5FE2-5A73-B653CC1A2F34}"/>
                </a:ext>
              </a:extLst>
            </p:cNvPr>
            <p:cNvGrpSpPr/>
            <p:nvPr/>
          </p:nvGrpSpPr>
          <p:grpSpPr>
            <a:xfrm>
              <a:off x="9151830" y="2288142"/>
              <a:ext cx="553299" cy="553299"/>
              <a:chOff x="5751035" y="4948236"/>
              <a:chExt cx="985202" cy="985202"/>
            </a:xfrm>
          </p:grpSpPr>
          <p:sp>
            <p:nvSpPr>
              <p:cNvPr id="47" name="Forma libre: forma 78">
                <a:extLst>
                  <a:ext uri="{FF2B5EF4-FFF2-40B4-BE49-F238E27FC236}">
                    <a16:creationId xmlns:a16="http://schemas.microsoft.com/office/drawing/2014/main" id="{95CD5AB4-6557-041B-5DE6-0A94ECACBD34}"/>
                  </a:ext>
                </a:extLst>
              </p:cNvPr>
              <p:cNvSpPr/>
              <p:nvPr/>
            </p:nvSpPr>
            <p:spPr>
              <a:xfrm>
                <a:off x="5751035" y="5135085"/>
                <a:ext cx="985202" cy="798353"/>
              </a:xfrm>
              <a:custGeom>
                <a:avLst/>
                <a:gdLst>
                  <a:gd name="connsiteX0" fmla="*/ 985203 w 985202"/>
                  <a:gd name="connsiteY0" fmla="*/ 16986 h 798353"/>
                  <a:gd name="connsiteX1" fmla="*/ 985203 w 985202"/>
                  <a:gd name="connsiteY1" fmla="*/ 730409 h 798353"/>
                  <a:gd name="connsiteX2" fmla="*/ 917258 w 985202"/>
                  <a:gd name="connsiteY2" fmla="*/ 798354 h 798353"/>
                  <a:gd name="connsiteX3" fmla="*/ 67945 w 985202"/>
                  <a:gd name="connsiteY3" fmla="*/ 798354 h 798353"/>
                  <a:gd name="connsiteX4" fmla="*/ 0 w 985202"/>
                  <a:gd name="connsiteY4" fmla="*/ 730409 h 798353"/>
                  <a:gd name="connsiteX5" fmla="*/ 0 w 985202"/>
                  <a:gd name="connsiteY5" fmla="*/ 16986 h 798353"/>
                  <a:gd name="connsiteX6" fmla="*/ 16986 w 985202"/>
                  <a:gd name="connsiteY6" fmla="*/ 0 h 798353"/>
                  <a:gd name="connsiteX7" fmla="*/ 968216 w 985202"/>
                  <a:gd name="connsiteY7" fmla="*/ 0 h 79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202" h="798353">
                    <a:moveTo>
                      <a:pt x="985203" y="16986"/>
                    </a:moveTo>
                    <a:lnTo>
                      <a:pt x="985203" y="730409"/>
                    </a:lnTo>
                    <a:cubicBezTo>
                      <a:pt x="985203" y="767934"/>
                      <a:pt x="954783" y="798354"/>
                      <a:pt x="917258" y="798354"/>
                    </a:cubicBezTo>
                    <a:lnTo>
                      <a:pt x="67945" y="798354"/>
                    </a:lnTo>
                    <a:cubicBezTo>
                      <a:pt x="30420" y="798354"/>
                      <a:pt x="0" y="767934"/>
                      <a:pt x="0" y="730409"/>
                    </a:cubicBezTo>
                    <a:lnTo>
                      <a:pt x="0" y="16986"/>
                    </a:lnTo>
                    <a:lnTo>
                      <a:pt x="16986" y="0"/>
                    </a:lnTo>
                    <a:lnTo>
                      <a:pt x="968216" y="0"/>
                    </a:lnTo>
                    <a:close/>
                  </a:path>
                </a:pathLst>
              </a:custGeom>
              <a:solidFill>
                <a:schemeClr val="accent3"/>
              </a:solidFill>
              <a:ln w="16986"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Forma libre: forma 79">
                <a:extLst>
                  <a:ext uri="{FF2B5EF4-FFF2-40B4-BE49-F238E27FC236}">
                    <a16:creationId xmlns:a16="http://schemas.microsoft.com/office/drawing/2014/main" id="{EEF261D3-A232-A9A2-5FE9-B045E834AC57}"/>
                  </a:ext>
                </a:extLst>
              </p:cNvPr>
              <p:cNvSpPr/>
              <p:nvPr/>
            </p:nvSpPr>
            <p:spPr>
              <a:xfrm>
                <a:off x="5751035" y="4948236"/>
                <a:ext cx="985202" cy="203835"/>
              </a:xfrm>
              <a:custGeom>
                <a:avLst/>
                <a:gdLst>
                  <a:gd name="connsiteX0" fmla="*/ 985203 w 985202"/>
                  <a:gd name="connsiteY0" fmla="*/ 67945 h 203835"/>
                  <a:gd name="connsiteX1" fmla="*/ 985203 w 985202"/>
                  <a:gd name="connsiteY1" fmla="*/ 203835 h 203835"/>
                  <a:gd name="connsiteX2" fmla="*/ 0 w 985202"/>
                  <a:gd name="connsiteY2" fmla="*/ 203835 h 203835"/>
                  <a:gd name="connsiteX3" fmla="*/ 0 w 985202"/>
                  <a:gd name="connsiteY3" fmla="*/ 67945 h 203835"/>
                  <a:gd name="connsiteX4" fmla="*/ 67945 w 985202"/>
                  <a:gd name="connsiteY4" fmla="*/ 0 h 203835"/>
                  <a:gd name="connsiteX5" fmla="*/ 917258 w 985202"/>
                  <a:gd name="connsiteY5" fmla="*/ 0 h 203835"/>
                  <a:gd name="connsiteX6" fmla="*/ 985203 w 985202"/>
                  <a:gd name="connsiteY6" fmla="*/ 67945 h 2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202" h="203835">
                    <a:moveTo>
                      <a:pt x="985203" y="67945"/>
                    </a:moveTo>
                    <a:lnTo>
                      <a:pt x="985203" y="203835"/>
                    </a:lnTo>
                    <a:lnTo>
                      <a:pt x="0" y="203835"/>
                    </a:lnTo>
                    <a:lnTo>
                      <a:pt x="0" y="67945"/>
                    </a:lnTo>
                    <a:cubicBezTo>
                      <a:pt x="0" y="30420"/>
                      <a:pt x="30420" y="0"/>
                      <a:pt x="67945" y="0"/>
                    </a:cubicBezTo>
                    <a:lnTo>
                      <a:pt x="917258" y="0"/>
                    </a:lnTo>
                    <a:cubicBezTo>
                      <a:pt x="954783" y="0"/>
                      <a:pt x="985203" y="30420"/>
                      <a:pt x="985203" y="67945"/>
                    </a:cubicBezTo>
                    <a:close/>
                  </a:path>
                </a:pathLst>
              </a:custGeom>
              <a:solidFill>
                <a:schemeClr val="accent3"/>
              </a:solidFill>
              <a:ln w="16986"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9" name="Gráfico 37">
                <a:extLst>
                  <a:ext uri="{FF2B5EF4-FFF2-40B4-BE49-F238E27FC236}">
                    <a16:creationId xmlns:a16="http://schemas.microsoft.com/office/drawing/2014/main" id="{455AE0B4-48F9-EF98-2BA2-9BEEDAFCC422}"/>
                  </a:ext>
                </a:extLst>
              </p:cNvPr>
              <p:cNvGrpSpPr/>
              <p:nvPr/>
            </p:nvGrpSpPr>
            <p:grpSpPr>
              <a:xfrm>
                <a:off x="5801994" y="5220016"/>
                <a:ext cx="849312" cy="662463"/>
                <a:chOff x="5801994" y="5220016"/>
                <a:chExt cx="849312" cy="662463"/>
              </a:xfrm>
              <a:solidFill>
                <a:schemeClr val="accent2"/>
              </a:solidFill>
            </p:grpSpPr>
            <p:sp>
              <p:nvSpPr>
                <p:cNvPr id="53" name="Forma libre: forma 84">
                  <a:extLst>
                    <a:ext uri="{FF2B5EF4-FFF2-40B4-BE49-F238E27FC236}">
                      <a16:creationId xmlns:a16="http://schemas.microsoft.com/office/drawing/2014/main" id="{B73D60C2-8236-B601-704F-C06A585890D9}"/>
                    </a:ext>
                  </a:extLst>
                </p:cNvPr>
                <p:cNvSpPr/>
                <p:nvPr/>
              </p:nvSpPr>
              <p:spPr>
                <a:xfrm>
                  <a:off x="6124732" y="5220016"/>
                  <a:ext cx="33972" cy="135890"/>
                </a:xfrm>
                <a:custGeom>
                  <a:avLst/>
                  <a:gdLst>
                    <a:gd name="connsiteX0" fmla="*/ 16986 w 33972"/>
                    <a:gd name="connsiteY0" fmla="*/ 135890 h 135890"/>
                    <a:gd name="connsiteX1" fmla="*/ 0 w 33972"/>
                    <a:gd name="connsiteY1" fmla="*/ 118904 h 135890"/>
                    <a:gd name="connsiteX2" fmla="*/ 0 w 33972"/>
                    <a:gd name="connsiteY2" fmla="*/ 16986 h 135890"/>
                    <a:gd name="connsiteX3" fmla="*/ 16986 w 33972"/>
                    <a:gd name="connsiteY3" fmla="*/ 0 h 135890"/>
                    <a:gd name="connsiteX4" fmla="*/ 33973 w 33972"/>
                    <a:gd name="connsiteY4" fmla="*/ 16986 h 135890"/>
                    <a:gd name="connsiteX5" fmla="*/ 33973 w 33972"/>
                    <a:gd name="connsiteY5" fmla="*/ 118904 h 135890"/>
                    <a:gd name="connsiteX6" fmla="*/ 16986 w 33972"/>
                    <a:gd name="connsiteY6" fmla="*/ 135890 h 13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2" h="135890">
                      <a:moveTo>
                        <a:pt x="16986" y="135890"/>
                      </a:moveTo>
                      <a:cubicBezTo>
                        <a:pt x="7605" y="135890"/>
                        <a:pt x="0" y="128285"/>
                        <a:pt x="0" y="118904"/>
                      </a:cubicBezTo>
                      <a:lnTo>
                        <a:pt x="0" y="16986"/>
                      </a:lnTo>
                      <a:cubicBezTo>
                        <a:pt x="0" y="7605"/>
                        <a:pt x="7605" y="0"/>
                        <a:pt x="16986" y="0"/>
                      </a:cubicBezTo>
                      <a:cubicBezTo>
                        <a:pt x="26367" y="0"/>
                        <a:pt x="33973" y="7605"/>
                        <a:pt x="33973" y="16986"/>
                      </a:cubicBezTo>
                      <a:lnTo>
                        <a:pt x="33973" y="118904"/>
                      </a:lnTo>
                      <a:cubicBezTo>
                        <a:pt x="33973" y="128285"/>
                        <a:pt x="26367" y="135890"/>
                        <a:pt x="16986" y="135890"/>
                      </a:cubicBezTo>
                      <a:close/>
                    </a:path>
                  </a:pathLst>
                </a:custGeom>
                <a:grp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Forma libre: forma 85">
                  <a:extLst>
                    <a:ext uri="{FF2B5EF4-FFF2-40B4-BE49-F238E27FC236}">
                      <a16:creationId xmlns:a16="http://schemas.microsoft.com/office/drawing/2014/main" id="{BED862E9-0F45-39CF-5C9A-AC0514D767E2}"/>
                    </a:ext>
                  </a:extLst>
                </p:cNvPr>
                <p:cNvSpPr/>
                <p:nvPr/>
              </p:nvSpPr>
              <p:spPr>
                <a:xfrm>
                  <a:off x="6192677" y="5220016"/>
                  <a:ext cx="33972" cy="135890"/>
                </a:xfrm>
                <a:custGeom>
                  <a:avLst/>
                  <a:gdLst>
                    <a:gd name="connsiteX0" fmla="*/ 16986 w 33972"/>
                    <a:gd name="connsiteY0" fmla="*/ 135890 h 135890"/>
                    <a:gd name="connsiteX1" fmla="*/ 0 w 33972"/>
                    <a:gd name="connsiteY1" fmla="*/ 118904 h 135890"/>
                    <a:gd name="connsiteX2" fmla="*/ 0 w 33972"/>
                    <a:gd name="connsiteY2" fmla="*/ 16986 h 135890"/>
                    <a:gd name="connsiteX3" fmla="*/ 16986 w 33972"/>
                    <a:gd name="connsiteY3" fmla="*/ 0 h 135890"/>
                    <a:gd name="connsiteX4" fmla="*/ 33973 w 33972"/>
                    <a:gd name="connsiteY4" fmla="*/ 16986 h 135890"/>
                    <a:gd name="connsiteX5" fmla="*/ 33973 w 33972"/>
                    <a:gd name="connsiteY5" fmla="*/ 118904 h 135890"/>
                    <a:gd name="connsiteX6" fmla="*/ 16986 w 33972"/>
                    <a:gd name="connsiteY6" fmla="*/ 135890 h 13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2" h="135890">
                      <a:moveTo>
                        <a:pt x="16986" y="135890"/>
                      </a:moveTo>
                      <a:cubicBezTo>
                        <a:pt x="7605" y="135890"/>
                        <a:pt x="0" y="128285"/>
                        <a:pt x="0" y="118904"/>
                      </a:cubicBezTo>
                      <a:lnTo>
                        <a:pt x="0" y="16986"/>
                      </a:lnTo>
                      <a:cubicBezTo>
                        <a:pt x="0" y="7605"/>
                        <a:pt x="7605" y="0"/>
                        <a:pt x="16986" y="0"/>
                      </a:cubicBezTo>
                      <a:cubicBezTo>
                        <a:pt x="26367" y="0"/>
                        <a:pt x="33973" y="7605"/>
                        <a:pt x="33973" y="16986"/>
                      </a:cubicBezTo>
                      <a:lnTo>
                        <a:pt x="33973" y="118904"/>
                      </a:lnTo>
                      <a:cubicBezTo>
                        <a:pt x="33973" y="128285"/>
                        <a:pt x="26367" y="135890"/>
                        <a:pt x="16986" y="135890"/>
                      </a:cubicBezTo>
                      <a:close/>
                    </a:path>
                  </a:pathLst>
                </a:custGeom>
                <a:grp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Forma libre: forma 86">
                  <a:extLst>
                    <a:ext uri="{FF2B5EF4-FFF2-40B4-BE49-F238E27FC236}">
                      <a16:creationId xmlns:a16="http://schemas.microsoft.com/office/drawing/2014/main" id="{D1B1B67C-F1BA-B2C2-FE92-3BBC02B9F8F7}"/>
                    </a:ext>
                  </a:extLst>
                </p:cNvPr>
                <p:cNvSpPr/>
                <p:nvPr/>
              </p:nvSpPr>
              <p:spPr>
                <a:xfrm>
                  <a:off x="6260622" y="5220016"/>
                  <a:ext cx="33972" cy="135890"/>
                </a:xfrm>
                <a:custGeom>
                  <a:avLst/>
                  <a:gdLst>
                    <a:gd name="connsiteX0" fmla="*/ 16986 w 33972"/>
                    <a:gd name="connsiteY0" fmla="*/ 135890 h 135890"/>
                    <a:gd name="connsiteX1" fmla="*/ 0 w 33972"/>
                    <a:gd name="connsiteY1" fmla="*/ 118904 h 135890"/>
                    <a:gd name="connsiteX2" fmla="*/ 0 w 33972"/>
                    <a:gd name="connsiteY2" fmla="*/ 16986 h 135890"/>
                    <a:gd name="connsiteX3" fmla="*/ 16986 w 33972"/>
                    <a:gd name="connsiteY3" fmla="*/ 0 h 135890"/>
                    <a:gd name="connsiteX4" fmla="*/ 33973 w 33972"/>
                    <a:gd name="connsiteY4" fmla="*/ 16986 h 135890"/>
                    <a:gd name="connsiteX5" fmla="*/ 33973 w 33972"/>
                    <a:gd name="connsiteY5" fmla="*/ 118904 h 135890"/>
                    <a:gd name="connsiteX6" fmla="*/ 16986 w 33972"/>
                    <a:gd name="connsiteY6" fmla="*/ 135890 h 13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2" h="135890">
                      <a:moveTo>
                        <a:pt x="16986" y="135890"/>
                      </a:moveTo>
                      <a:cubicBezTo>
                        <a:pt x="7605" y="135890"/>
                        <a:pt x="0" y="128285"/>
                        <a:pt x="0" y="118904"/>
                      </a:cubicBezTo>
                      <a:lnTo>
                        <a:pt x="0" y="16986"/>
                      </a:lnTo>
                      <a:cubicBezTo>
                        <a:pt x="0" y="7605"/>
                        <a:pt x="7605" y="0"/>
                        <a:pt x="16986" y="0"/>
                      </a:cubicBezTo>
                      <a:cubicBezTo>
                        <a:pt x="26367" y="0"/>
                        <a:pt x="33973" y="7605"/>
                        <a:pt x="33973" y="16986"/>
                      </a:cubicBezTo>
                      <a:lnTo>
                        <a:pt x="33973" y="118904"/>
                      </a:lnTo>
                      <a:cubicBezTo>
                        <a:pt x="33973" y="128285"/>
                        <a:pt x="26367" y="135890"/>
                        <a:pt x="16986" y="135890"/>
                      </a:cubicBezTo>
                      <a:close/>
                    </a:path>
                  </a:pathLst>
                </a:custGeom>
                <a:grp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 name="Forma libre: forma 87">
                  <a:extLst>
                    <a:ext uri="{FF2B5EF4-FFF2-40B4-BE49-F238E27FC236}">
                      <a16:creationId xmlns:a16="http://schemas.microsoft.com/office/drawing/2014/main" id="{7F09B8E2-018B-4676-B5EF-1DC10BC4FA0A}"/>
                    </a:ext>
                  </a:extLst>
                </p:cNvPr>
                <p:cNvSpPr/>
                <p:nvPr/>
              </p:nvSpPr>
              <p:spPr>
                <a:xfrm>
                  <a:off x="5801994" y="5220016"/>
                  <a:ext cx="33972" cy="135890"/>
                </a:xfrm>
                <a:custGeom>
                  <a:avLst/>
                  <a:gdLst>
                    <a:gd name="connsiteX0" fmla="*/ 16986 w 33972"/>
                    <a:gd name="connsiteY0" fmla="*/ 135890 h 135890"/>
                    <a:gd name="connsiteX1" fmla="*/ 0 w 33972"/>
                    <a:gd name="connsiteY1" fmla="*/ 118904 h 135890"/>
                    <a:gd name="connsiteX2" fmla="*/ 0 w 33972"/>
                    <a:gd name="connsiteY2" fmla="*/ 16986 h 135890"/>
                    <a:gd name="connsiteX3" fmla="*/ 16986 w 33972"/>
                    <a:gd name="connsiteY3" fmla="*/ 0 h 135890"/>
                    <a:gd name="connsiteX4" fmla="*/ 33973 w 33972"/>
                    <a:gd name="connsiteY4" fmla="*/ 16986 h 135890"/>
                    <a:gd name="connsiteX5" fmla="*/ 33973 w 33972"/>
                    <a:gd name="connsiteY5" fmla="*/ 118904 h 135890"/>
                    <a:gd name="connsiteX6" fmla="*/ 16986 w 33972"/>
                    <a:gd name="connsiteY6" fmla="*/ 135890 h 13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2" h="135890">
                      <a:moveTo>
                        <a:pt x="16986" y="135890"/>
                      </a:moveTo>
                      <a:cubicBezTo>
                        <a:pt x="7605" y="135890"/>
                        <a:pt x="0" y="128285"/>
                        <a:pt x="0" y="118904"/>
                      </a:cubicBezTo>
                      <a:lnTo>
                        <a:pt x="0" y="16986"/>
                      </a:lnTo>
                      <a:cubicBezTo>
                        <a:pt x="0" y="7605"/>
                        <a:pt x="7605" y="0"/>
                        <a:pt x="16986" y="0"/>
                      </a:cubicBezTo>
                      <a:cubicBezTo>
                        <a:pt x="26367" y="0"/>
                        <a:pt x="33973" y="7605"/>
                        <a:pt x="33973" y="16986"/>
                      </a:cubicBezTo>
                      <a:lnTo>
                        <a:pt x="33973" y="118904"/>
                      </a:lnTo>
                      <a:cubicBezTo>
                        <a:pt x="33973" y="128285"/>
                        <a:pt x="26367" y="135890"/>
                        <a:pt x="16986" y="135890"/>
                      </a:cubicBezTo>
                      <a:close/>
                    </a:path>
                  </a:pathLst>
                </a:custGeom>
                <a:grp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 name="Forma libre: forma 88">
                  <a:extLst>
                    <a:ext uri="{FF2B5EF4-FFF2-40B4-BE49-F238E27FC236}">
                      <a16:creationId xmlns:a16="http://schemas.microsoft.com/office/drawing/2014/main" id="{E086017A-F6D1-3464-6DF9-13056938E32B}"/>
                    </a:ext>
                  </a:extLst>
                </p:cNvPr>
                <p:cNvSpPr/>
                <p:nvPr/>
              </p:nvSpPr>
              <p:spPr>
                <a:xfrm>
                  <a:off x="5869939" y="5220016"/>
                  <a:ext cx="33972" cy="135890"/>
                </a:xfrm>
                <a:custGeom>
                  <a:avLst/>
                  <a:gdLst>
                    <a:gd name="connsiteX0" fmla="*/ 16986 w 33972"/>
                    <a:gd name="connsiteY0" fmla="*/ 135890 h 135890"/>
                    <a:gd name="connsiteX1" fmla="*/ 0 w 33972"/>
                    <a:gd name="connsiteY1" fmla="*/ 118904 h 135890"/>
                    <a:gd name="connsiteX2" fmla="*/ 0 w 33972"/>
                    <a:gd name="connsiteY2" fmla="*/ 16986 h 135890"/>
                    <a:gd name="connsiteX3" fmla="*/ 16986 w 33972"/>
                    <a:gd name="connsiteY3" fmla="*/ 0 h 135890"/>
                    <a:gd name="connsiteX4" fmla="*/ 33973 w 33972"/>
                    <a:gd name="connsiteY4" fmla="*/ 16986 h 135890"/>
                    <a:gd name="connsiteX5" fmla="*/ 33973 w 33972"/>
                    <a:gd name="connsiteY5" fmla="*/ 118904 h 135890"/>
                    <a:gd name="connsiteX6" fmla="*/ 16986 w 33972"/>
                    <a:gd name="connsiteY6" fmla="*/ 135890 h 13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2" h="135890">
                      <a:moveTo>
                        <a:pt x="16986" y="135890"/>
                      </a:moveTo>
                      <a:cubicBezTo>
                        <a:pt x="7605" y="135890"/>
                        <a:pt x="0" y="128285"/>
                        <a:pt x="0" y="118904"/>
                      </a:cubicBezTo>
                      <a:lnTo>
                        <a:pt x="0" y="16986"/>
                      </a:lnTo>
                      <a:cubicBezTo>
                        <a:pt x="0" y="7605"/>
                        <a:pt x="7605" y="0"/>
                        <a:pt x="16986" y="0"/>
                      </a:cubicBezTo>
                      <a:cubicBezTo>
                        <a:pt x="26368" y="0"/>
                        <a:pt x="33973" y="7605"/>
                        <a:pt x="33973" y="16986"/>
                      </a:cubicBezTo>
                      <a:lnTo>
                        <a:pt x="33973" y="118904"/>
                      </a:lnTo>
                      <a:cubicBezTo>
                        <a:pt x="33973" y="128285"/>
                        <a:pt x="26368" y="135890"/>
                        <a:pt x="16986" y="135890"/>
                      </a:cubicBezTo>
                      <a:close/>
                    </a:path>
                  </a:pathLst>
                </a:custGeom>
                <a:grp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Forma libre: forma 89">
                  <a:extLst>
                    <a:ext uri="{FF2B5EF4-FFF2-40B4-BE49-F238E27FC236}">
                      <a16:creationId xmlns:a16="http://schemas.microsoft.com/office/drawing/2014/main" id="{7F40DC70-7F47-7DC2-E0A0-A6EC6010B062}"/>
                    </a:ext>
                  </a:extLst>
                </p:cNvPr>
                <p:cNvSpPr/>
                <p:nvPr/>
              </p:nvSpPr>
              <p:spPr>
                <a:xfrm>
                  <a:off x="5937884" y="5220016"/>
                  <a:ext cx="33972" cy="135890"/>
                </a:xfrm>
                <a:custGeom>
                  <a:avLst/>
                  <a:gdLst>
                    <a:gd name="connsiteX0" fmla="*/ 16986 w 33972"/>
                    <a:gd name="connsiteY0" fmla="*/ 135890 h 135890"/>
                    <a:gd name="connsiteX1" fmla="*/ 0 w 33972"/>
                    <a:gd name="connsiteY1" fmla="*/ 118904 h 135890"/>
                    <a:gd name="connsiteX2" fmla="*/ 0 w 33972"/>
                    <a:gd name="connsiteY2" fmla="*/ 16986 h 135890"/>
                    <a:gd name="connsiteX3" fmla="*/ 16986 w 33972"/>
                    <a:gd name="connsiteY3" fmla="*/ 0 h 135890"/>
                    <a:gd name="connsiteX4" fmla="*/ 33973 w 33972"/>
                    <a:gd name="connsiteY4" fmla="*/ 16986 h 135890"/>
                    <a:gd name="connsiteX5" fmla="*/ 33973 w 33972"/>
                    <a:gd name="connsiteY5" fmla="*/ 118904 h 135890"/>
                    <a:gd name="connsiteX6" fmla="*/ 16986 w 33972"/>
                    <a:gd name="connsiteY6" fmla="*/ 135890 h 13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2" h="135890">
                      <a:moveTo>
                        <a:pt x="16986" y="135890"/>
                      </a:moveTo>
                      <a:cubicBezTo>
                        <a:pt x="7605" y="135890"/>
                        <a:pt x="0" y="128285"/>
                        <a:pt x="0" y="118904"/>
                      </a:cubicBezTo>
                      <a:lnTo>
                        <a:pt x="0" y="16986"/>
                      </a:lnTo>
                      <a:cubicBezTo>
                        <a:pt x="0" y="7605"/>
                        <a:pt x="7605" y="0"/>
                        <a:pt x="16986" y="0"/>
                      </a:cubicBezTo>
                      <a:cubicBezTo>
                        <a:pt x="26368" y="0"/>
                        <a:pt x="33973" y="7605"/>
                        <a:pt x="33973" y="16986"/>
                      </a:cubicBezTo>
                      <a:lnTo>
                        <a:pt x="33973" y="118904"/>
                      </a:lnTo>
                      <a:cubicBezTo>
                        <a:pt x="33973" y="128285"/>
                        <a:pt x="26368" y="135890"/>
                        <a:pt x="16986" y="135890"/>
                      </a:cubicBezTo>
                      <a:close/>
                    </a:path>
                  </a:pathLst>
                </a:custGeom>
                <a:grp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 name="Forma libre: forma 90">
                  <a:extLst>
                    <a:ext uri="{FF2B5EF4-FFF2-40B4-BE49-F238E27FC236}">
                      <a16:creationId xmlns:a16="http://schemas.microsoft.com/office/drawing/2014/main" id="{35367C1E-0D40-56BF-58AA-F41B4F853FAD}"/>
                    </a:ext>
                  </a:extLst>
                </p:cNvPr>
                <p:cNvSpPr/>
                <p:nvPr/>
              </p:nvSpPr>
              <p:spPr>
                <a:xfrm>
                  <a:off x="6328567" y="5220016"/>
                  <a:ext cx="33972" cy="135890"/>
                </a:xfrm>
                <a:custGeom>
                  <a:avLst/>
                  <a:gdLst>
                    <a:gd name="connsiteX0" fmla="*/ 16986 w 33972"/>
                    <a:gd name="connsiteY0" fmla="*/ 135890 h 135890"/>
                    <a:gd name="connsiteX1" fmla="*/ 0 w 33972"/>
                    <a:gd name="connsiteY1" fmla="*/ 118904 h 135890"/>
                    <a:gd name="connsiteX2" fmla="*/ 0 w 33972"/>
                    <a:gd name="connsiteY2" fmla="*/ 16986 h 135890"/>
                    <a:gd name="connsiteX3" fmla="*/ 16986 w 33972"/>
                    <a:gd name="connsiteY3" fmla="*/ 0 h 135890"/>
                    <a:gd name="connsiteX4" fmla="*/ 33973 w 33972"/>
                    <a:gd name="connsiteY4" fmla="*/ 16986 h 135890"/>
                    <a:gd name="connsiteX5" fmla="*/ 33973 w 33972"/>
                    <a:gd name="connsiteY5" fmla="*/ 118904 h 135890"/>
                    <a:gd name="connsiteX6" fmla="*/ 16986 w 33972"/>
                    <a:gd name="connsiteY6" fmla="*/ 135890 h 13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2" h="135890">
                      <a:moveTo>
                        <a:pt x="16986" y="135890"/>
                      </a:moveTo>
                      <a:cubicBezTo>
                        <a:pt x="7605" y="135890"/>
                        <a:pt x="0" y="128285"/>
                        <a:pt x="0" y="118904"/>
                      </a:cubicBezTo>
                      <a:lnTo>
                        <a:pt x="0" y="16986"/>
                      </a:lnTo>
                      <a:cubicBezTo>
                        <a:pt x="0" y="7605"/>
                        <a:pt x="7605" y="0"/>
                        <a:pt x="16986" y="0"/>
                      </a:cubicBezTo>
                      <a:cubicBezTo>
                        <a:pt x="26367" y="0"/>
                        <a:pt x="33973" y="7605"/>
                        <a:pt x="33973" y="16986"/>
                      </a:cubicBezTo>
                      <a:lnTo>
                        <a:pt x="33973" y="118904"/>
                      </a:lnTo>
                      <a:cubicBezTo>
                        <a:pt x="33973" y="128285"/>
                        <a:pt x="26367" y="135890"/>
                        <a:pt x="16986" y="135890"/>
                      </a:cubicBezTo>
                      <a:close/>
                    </a:path>
                  </a:pathLst>
                </a:custGeom>
                <a:grp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 name="Forma libre: forma 91">
                  <a:extLst>
                    <a:ext uri="{FF2B5EF4-FFF2-40B4-BE49-F238E27FC236}">
                      <a16:creationId xmlns:a16="http://schemas.microsoft.com/office/drawing/2014/main" id="{C0566A9C-5789-E903-32C1-EB279C0355A0}"/>
                    </a:ext>
                  </a:extLst>
                </p:cNvPr>
                <p:cNvSpPr/>
                <p:nvPr/>
              </p:nvSpPr>
              <p:spPr>
                <a:xfrm>
                  <a:off x="6481444" y="5220016"/>
                  <a:ext cx="33972" cy="135890"/>
                </a:xfrm>
                <a:custGeom>
                  <a:avLst/>
                  <a:gdLst>
                    <a:gd name="connsiteX0" fmla="*/ 16986 w 33972"/>
                    <a:gd name="connsiteY0" fmla="*/ 135890 h 135890"/>
                    <a:gd name="connsiteX1" fmla="*/ 0 w 33972"/>
                    <a:gd name="connsiteY1" fmla="*/ 118904 h 135890"/>
                    <a:gd name="connsiteX2" fmla="*/ 0 w 33972"/>
                    <a:gd name="connsiteY2" fmla="*/ 16986 h 135890"/>
                    <a:gd name="connsiteX3" fmla="*/ 16986 w 33972"/>
                    <a:gd name="connsiteY3" fmla="*/ 0 h 135890"/>
                    <a:gd name="connsiteX4" fmla="*/ 33973 w 33972"/>
                    <a:gd name="connsiteY4" fmla="*/ 16986 h 135890"/>
                    <a:gd name="connsiteX5" fmla="*/ 33973 w 33972"/>
                    <a:gd name="connsiteY5" fmla="*/ 118904 h 135890"/>
                    <a:gd name="connsiteX6" fmla="*/ 16986 w 33972"/>
                    <a:gd name="connsiteY6" fmla="*/ 135890 h 13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2" h="135890">
                      <a:moveTo>
                        <a:pt x="16986" y="135890"/>
                      </a:moveTo>
                      <a:cubicBezTo>
                        <a:pt x="7605" y="135890"/>
                        <a:pt x="0" y="128285"/>
                        <a:pt x="0" y="118904"/>
                      </a:cubicBezTo>
                      <a:lnTo>
                        <a:pt x="0" y="16986"/>
                      </a:lnTo>
                      <a:cubicBezTo>
                        <a:pt x="0" y="7605"/>
                        <a:pt x="7605" y="0"/>
                        <a:pt x="16986" y="0"/>
                      </a:cubicBezTo>
                      <a:cubicBezTo>
                        <a:pt x="26367" y="0"/>
                        <a:pt x="33973" y="7605"/>
                        <a:pt x="33973" y="16986"/>
                      </a:cubicBezTo>
                      <a:lnTo>
                        <a:pt x="33973" y="118904"/>
                      </a:lnTo>
                      <a:cubicBezTo>
                        <a:pt x="33973" y="128285"/>
                        <a:pt x="26367" y="135890"/>
                        <a:pt x="16986" y="135890"/>
                      </a:cubicBezTo>
                      <a:close/>
                    </a:path>
                  </a:pathLst>
                </a:custGeom>
                <a:grp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Forma libre: forma 92">
                  <a:extLst>
                    <a:ext uri="{FF2B5EF4-FFF2-40B4-BE49-F238E27FC236}">
                      <a16:creationId xmlns:a16="http://schemas.microsoft.com/office/drawing/2014/main" id="{63273A8C-3E78-9668-2346-A1F37B685C4C}"/>
                    </a:ext>
                  </a:extLst>
                </p:cNvPr>
                <p:cNvSpPr/>
                <p:nvPr/>
              </p:nvSpPr>
              <p:spPr>
                <a:xfrm>
                  <a:off x="6549389" y="5220016"/>
                  <a:ext cx="33972" cy="135890"/>
                </a:xfrm>
                <a:custGeom>
                  <a:avLst/>
                  <a:gdLst>
                    <a:gd name="connsiteX0" fmla="*/ 16986 w 33972"/>
                    <a:gd name="connsiteY0" fmla="*/ 135890 h 135890"/>
                    <a:gd name="connsiteX1" fmla="*/ 0 w 33972"/>
                    <a:gd name="connsiteY1" fmla="*/ 118904 h 135890"/>
                    <a:gd name="connsiteX2" fmla="*/ 0 w 33972"/>
                    <a:gd name="connsiteY2" fmla="*/ 16986 h 135890"/>
                    <a:gd name="connsiteX3" fmla="*/ 16986 w 33972"/>
                    <a:gd name="connsiteY3" fmla="*/ 0 h 135890"/>
                    <a:gd name="connsiteX4" fmla="*/ 33973 w 33972"/>
                    <a:gd name="connsiteY4" fmla="*/ 16986 h 135890"/>
                    <a:gd name="connsiteX5" fmla="*/ 33973 w 33972"/>
                    <a:gd name="connsiteY5" fmla="*/ 118904 h 135890"/>
                    <a:gd name="connsiteX6" fmla="*/ 16986 w 33972"/>
                    <a:gd name="connsiteY6" fmla="*/ 135890 h 13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2" h="135890">
                      <a:moveTo>
                        <a:pt x="16986" y="135890"/>
                      </a:moveTo>
                      <a:cubicBezTo>
                        <a:pt x="7605" y="135890"/>
                        <a:pt x="0" y="128285"/>
                        <a:pt x="0" y="118904"/>
                      </a:cubicBezTo>
                      <a:lnTo>
                        <a:pt x="0" y="16986"/>
                      </a:lnTo>
                      <a:cubicBezTo>
                        <a:pt x="0" y="7605"/>
                        <a:pt x="7605" y="0"/>
                        <a:pt x="16986" y="0"/>
                      </a:cubicBezTo>
                      <a:cubicBezTo>
                        <a:pt x="26367" y="0"/>
                        <a:pt x="33973" y="7605"/>
                        <a:pt x="33973" y="16986"/>
                      </a:cubicBezTo>
                      <a:lnTo>
                        <a:pt x="33973" y="118904"/>
                      </a:lnTo>
                      <a:cubicBezTo>
                        <a:pt x="33973" y="128285"/>
                        <a:pt x="26367" y="135890"/>
                        <a:pt x="16986" y="135890"/>
                      </a:cubicBezTo>
                      <a:close/>
                    </a:path>
                  </a:pathLst>
                </a:custGeom>
                <a:grp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 name="Forma libre: forma 93">
                  <a:extLst>
                    <a:ext uri="{FF2B5EF4-FFF2-40B4-BE49-F238E27FC236}">
                      <a16:creationId xmlns:a16="http://schemas.microsoft.com/office/drawing/2014/main" id="{71954C7F-CEB3-7547-D08B-ED476FBFAF4D}"/>
                    </a:ext>
                  </a:extLst>
                </p:cNvPr>
                <p:cNvSpPr/>
                <p:nvPr/>
              </p:nvSpPr>
              <p:spPr>
                <a:xfrm>
                  <a:off x="6124732" y="5491796"/>
                  <a:ext cx="33972" cy="135890"/>
                </a:xfrm>
                <a:custGeom>
                  <a:avLst/>
                  <a:gdLst>
                    <a:gd name="connsiteX0" fmla="*/ 16986 w 33972"/>
                    <a:gd name="connsiteY0" fmla="*/ 135890 h 135890"/>
                    <a:gd name="connsiteX1" fmla="*/ 0 w 33972"/>
                    <a:gd name="connsiteY1" fmla="*/ 118904 h 135890"/>
                    <a:gd name="connsiteX2" fmla="*/ 0 w 33972"/>
                    <a:gd name="connsiteY2" fmla="*/ 16986 h 135890"/>
                    <a:gd name="connsiteX3" fmla="*/ 16986 w 33972"/>
                    <a:gd name="connsiteY3" fmla="*/ 0 h 135890"/>
                    <a:gd name="connsiteX4" fmla="*/ 33973 w 33972"/>
                    <a:gd name="connsiteY4" fmla="*/ 16986 h 135890"/>
                    <a:gd name="connsiteX5" fmla="*/ 33973 w 33972"/>
                    <a:gd name="connsiteY5" fmla="*/ 118904 h 135890"/>
                    <a:gd name="connsiteX6" fmla="*/ 16986 w 33972"/>
                    <a:gd name="connsiteY6" fmla="*/ 135890 h 13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2" h="135890">
                      <a:moveTo>
                        <a:pt x="16986" y="135890"/>
                      </a:moveTo>
                      <a:cubicBezTo>
                        <a:pt x="7605" y="135890"/>
                        <a:pt x="0" y="128285"/>
                        <a:pt x="0" y="118904"/>
                      </a:cubicBezTo>
                      <a:lnTo>
                        <a:pt x="0" y="16986"/>
                      </a:lnTo>
                      <a:cubicBezTo>
                        <a:pt x="0" y="7605"/>
                        <a:pt x="7605" y="0"/>
                        <a:pt x="16986" y="0"/>
                      </a:cubicBezTo>
                      <a:cubicBezTo>
                        <a:pt x="26367" y="0"/>
                        <a:pt x="33973" y="7605"/>
                        <a:pt x="33973" y="16986"/>
                      </a:cubicBezTo>
                      <a:lnTo>
                        <a:pt x="33973" y="118904"/>
                      </a:lnTo>
                      <a:cubicBezTo>
                        <a:pt x="33973" y="128285"/>
                        <a:pt x="26367" y="135890"/>
                        <a:pt x="16986" y="135890"/>
                      </a:cubicBezTo>
                      <a:close/>
                    </a:path>
                  </a:pathLst>
                </a:custGeom>
                <a:grp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 name="Forma libre: forma 94">
                  <a:extLst>
                    <a:ext uri="{FF2B5EF4-FFF2-40B4-BE49-F238E27FC236}">
                      <a16:creationId xmlns:a16="http://schemas.microsoft.com/office/drawing/2014/main" id="{9B2280FF-F0D4-A377-BAF3-5424FDD81659}"/>
                    </a:ext>
                  </a:extLst>
                </p:cNvPr>
                <p:cNvSpPr/>
                <p:nvPr/>
              </p:nvSpPr>
              <p:spPr>
                <a:xfrm>
                  <a:off x="6192677" y="5491796"/>
                  <a:ext cx="33972" cy="135890"/>
                </a:xfrm>
                <a:custGeom>
                  <a:avLst/>
                  <a:gdLst>
                    <a:gd name="connsiteX0" fmla="*/ 16986 w 33972"/>
                    <a:gd name="connsiteY0" fmla="*/ 135890 h 135890"/>
                    <a:gd name="connsiteX1" fmla="*/ 0 w 33972"/>
                    <a:gd name="connsiteY1" fmla="*/ 118904 h 135890"/>
                    <a:gd name="connsiteX2" fmla="*/ 0 w 33972"/>
                    <a:gd name="connsiteY2" fmla="*/ 16986 h 135890"/>
                    <a:gd name="connsiteX3" fmla="*/ 16986 w 33972"/>
                    <a:gd name="connsiteY3" fmla="*/ 0 h 135890"/>
                    <a:gd name="connsiteX4" fmla="*/ 33973 w 33972"/>
                    <a:gd name="connsiteY4" fmla="*/ 16986 h 135890"/>
                    <a:gd name="connsiteX5" fmla="*/ 33973 w 33972"/>
                    <a:gd name="connsiteY5" fmla="*/ 118904 h 135890"/>
                    <a:gd name="connsiteX6" fmla="*/ 16986 w 33972"/>
                    <a:gd name="connsiteY6" fmla="*/ 135890 h 13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2" h="135890">
                      <a:moveTo>
                        <a:pt x="16986" y="135890"/>
                      </a:moveTo>
                      <a:cubicBezTo>
                        <a:pt x="7605" y="135890"/>
                        <a:pt x="0" y="128285"/>
                        <a:pt x="0" y="118904"/>
                      </a:cubicBezTo>
                      <a:lnTo>
                        <a:pt x="0" y="16986"/>
                      </a:lnTo>
                      <a:cubicBezTo>
                        <a:pt x="0" y="7605"/>
                        <a:pt x="7605" y="0"/>
                        <a:pt x="16986" y="0"/>
                      </a:cubicBezTo>
                      <a:cubicBezTo>
                        <a:pt x="26367" y="0"/>
                        <a:pt x="33973" y="7605"/>
                        <a:pt x="33973" y="16986"/>
                      </a:cubicBezTo>
                      <a:lnTo>
                        <a:pt x="33973" y="118904"/>
                      </a:lnTo>
                      <a:cubicBezTo>
                        <a:pt x="33973" y="128285"/>
                        <a:pt x="26367" y="135890"/>
                        <a:pt x="16986" y="135890"/>
                      </a:cubicBezTo>
                      <a:close/>
                    </a:path>
                  </a:pathLst>
                </a:custGeom>
                <a:grp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 name="Forma libre: forma 95">
                  <a:extLst>
                    <a:ext uri="{FF2B5EF4-FFF2-40B4-BE49-F238E27FC236}">
                      <a16:creationId xmlns:a16="http://schemas.microsoft.com/office/drawing/2014/main" id="{A7D81F5F-1A0D-F03C-ACE6-561A758D5A46}"/>
                    </a:ext>
                  </a:extLst>
                </p:cNvPr>
                <p:cNvSpPr/>
                <p:nvPr/>
              </p:nvSpPr>
              <p:spPr>
                <a:xfrm>
                  <a:off x="6260622" y="5491796"/>
                  <a:ext cx="33972" cy="135890"/>
                </a:xfrm>
                <a:custGeom>
                  <a:avLst/>
                  <a:gdLst>
                    <a:gd name="connsiteX0" fmla="*/ 16986 w 33972"/>
                    <a:gd name="connsiteY0" fmla="*/ 135890 h 135890"/>
                    <a:gd name="connsiteX1" fmla="*/ 0 w 33972"/>
                    <a:gd name="connsiteY1" fmla="*/ 118904 h 135890"/>
                    <a:gd name="connsiteX2" fmla="*/ 0 w 33972"/>
                    <a:gd name="connsiteY2" fmla="*/ 16986 h 135890"/>
                    <a:gd name="connsiteX3" fmla="*/ 16986 w 33972"/>
                    <a:gd name="connsiteY3" fmla="*/ 0 h 135890"/>
                    <a:gd name="connsiteX4" fmla="*/ 33973 w 33972"/>
                    <a:gd name="connsiteY4" fmla="*/ 16986 h 135890"/>
                    <a:gd name="connsiteX5" fmla="*/ 33973 w 33972"/>
                    <a:gd name="connsiteY5" fmla="*/ 118904 h 135890"/>
                    <a:gd name="connsiteX6" fmla="*/ 16986 w 33972"/>
                    <a:gd name="connsiteY6" fmla="*/ 135890 h 13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2" h="135890">
                      <a:moveTo>
                        <a:pt x="16986" y="135890"/>
                      </a:moveTo>
                      <a:cubicBezTo>
                        <a:pt x="7605" y="135890"/>
                        <a:pt x="0" y="128285"/>
                        <a:pt x="0" y="118904"/>
                      </a:cubicBezTo>
                      <a:lnTo>
                        <a:pt x="0" y="16986"/>
                      </a:lnTo>
                      <a:cubicBezTo>
                        <a:pt x="0" y="7605"/>
                        <a:pt x="7605" y="0"/>
                        <a:pt x="16986" y="0"/>
                      </a:cubicBezTo>
                      <a:cubicBezTo>
                        <a:pt x="26367" y="0"/>
                        <a:pt x="33973" y="7605"/>
                        <a:pt x="33973" y="16986"/>
                      </a:cubicBezTo>
                      <a:lnTo>
                        <a:pt x="33973" y="118904"/>
                      </a:lnTo>
                      <a:cubicBezTo>
                        <a:pt x="33973" y="128285"/>
                        <a:pt x="26367" y="135890"/>
                        <a:pt x="16986" y="135890"/>
                      </a:cubicBezTo>
                      <a:close/>
                    </a:path>
                  </a:pathLst>
                </a:custGeom>
                <a:grp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9" name="Forma libre: forma 96">
                  <a:extLst>
                    <a:ext uri="{FF2B5EF4-FFF2-40B4-BE49-F238E27FC236}">
                      <a16:creationId xmlns:a16="http://schemas.microsoft.com/office/drawing/2014/main" id="{67D83F7F-EC40-C782-EB2D-2F07A86F13F9}"/>
                    </a:ext>
                  </a:extLst>
                </p:cNvPr>
                <p:cNvSpPr/>
                <p:nvPr/>
              </p:nvSpPr>
              <p:spPr>
                <a:xfrm>
                  <a:off x="6549389" y="5491796"/>
                  <a:ext cx="33972" cy="135890"/>
                </a:xfrm>
                <a:custGeom>
                  <a:avLst/>
                  <a:gdLst>
                    <a:gd name="connsiteX0" fmla="*/ 16986 w 33972"/>
                    <a:gd name="connsiteY0" fmla="*/ 135890 h 135890"/>
                    <a:gd name="connsiteX1" fmla="*/ 0 w 33972"/>
                    <a:gd name="connsiteY1" fmla="*/ 118904 h 135890"/>
                    <a:gd name="connsiteX2" fmla="*/ 0 w 33972"/>
                    <a:gd name="connsiteY2" fmla="*/ 16986 h 135890"/>
                    <a:gd name="connsiteX3" fmla="*/ 16986 w 33972"/>
                    <a:gd name="connsiteY3" fmla="*/ 0 h 135890"/>
                    <a:gd name="connsiteX4" fmla="*/ 33973 w 33972"/>
                    <a:gd name="connsiteY4" fmla="*/ 16986 h 135890"/>
                    <a:gd name="connsiteX5" fmla="*/ 33973 w 33972"/>
                    <a:gd name="connsiteY5" fmla="*/ 118904 h 135890"/>
                    <a:gd name="connsiteX6" fmla="*/ 16986 w 33972"/>
                    <a:gd name="connsiteY6" fmla="*/ 135890 h 13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2" h="135890">
                      <a:moveTo>
                        <a:pt x="16986" y="135890"/>
                      </a:moveTo>
                      <a:cubicBezTo>
                        <a:pt x="7605" y="135890"/>
                        <a:pt x="0" y="128285"/>
                        <a:pt x="0" y="118904"/>
                      </a:cubicBezTo>
                      <a:lnTo>
                        <a:pt x="0" y="16986"/>
                      </a:lnTo>
                      <a:cubicBezTo>
                        <a:pt x="0" y="7605"/>
                        <a:pt x="7605" y="0"/>
                        <a:pt x="16986" y="0"/>
                      </a:cubicBezTo>
                      <a:cubicBezTo>
                        <a:pt x="26367" y="0"/>
                        <a:pt x="33973" y="7605"/>
                        <a:pt x="33973" y="16986"/>
                      </a:cubicBezTo>
                      <a:lnTo>
                        <a:pt x="33973" y="118904"/>
                      </a:lnTo>
                      <a:cubicBezTo>
                        <a:pt x="33973" y="128285"/>
                        <a:pt x="26367" y="135890"/>
                        <a:pt x="16986" y="135890"/>
                      </a:cubicBezTo>
                      <a:close/>
                    </a:path>
                  </a:pathLst>
                </a:custGeom>
                <a:grp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 name="Forma libre: forma 97">
                  <a:extLst>
                    <a:ext uri="{FF2B5EF4-FFF2-40B4-BE49-F238E27FC236}">
                      <a16:creationId xmlns:a16="http://schemas.microsoft.com/office/drawing/2014/main" id="{6F57138A-CA9E-3C66-7C22-4E9DB0F0DD67}"/>
                    </a:ext>
                  </a:extLst>
                </p:cNvPr>
                <p:cNvSpPr/>
                <p:nvPr/>
              </p:nvSpPr>
              <p:spPr>
                <a:xfrm>
                  <a:off x="6481444" y="5491796"/>
                  <a:ext cx="33972" cy="135890"/>
                </a:xfrm>
                <a:custGeom>
                  <a:avLst/>
                  <a:gdLst>
                    <a:gd name="connsiteX0" fmla="*/ 16986 w 33972"/>
                    <a:gd name="connsiteY0" fmla="*/ 135890 h 135890"/>
                    <a:gd name="connsiteX1" fmla="*/ 0 w 33972"/>
                    <a:gd name="connsiteY1" fmla="*/ 118904 h 135890"/>
                    <a:gd name="connsiteX2" fmla="*/ 0 w 33972"/>
                    <a:gd name="connsiteY2" fmla="*/ 16986 h 135890"/>
                    <a:gd name="connsiteX3" fmla="*/ 16986 w 33972"/>
                    <a:gd name="connsiteY3" fmla="*/ 0 h 135890"/>
                    <a:gd name="connsiteX4" fmla="*/ 33973 w 33972"/>
                    <a:gd name="connsiteY4" fmla="*/ 16986 h 135890"/>
                    <a:gd name="connsiteX5" fmla="*/ 33973 w 33972"/>
                    <a:gd name="connsiteY5" fmla="*/ 118904 h 135890"/>
                    <a:gd name="connsiteX6" fmla="*/ 16986 w 33972"/>
                    <a:gd name="connsiteY6" fmla="*/ 135890 h 13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2" h="135890">
                      <a:moveTo>
                        <a:pt x="16986" y="135890"/>
                      </a:moveTo>
                      <a:cubicBezTo>
                        <a:pt x="7605" y="135890"/>
                        <a:pt x="0" y="128285"/>
                        <a:pt x="0" y="118904"/>
                      </a:cubicBezTo>
                      <a:lnTo>
                        <a:pt x="0" y="16986"/>
                      </a:lnTo>
                      <a:cubicBezTo>
                        <a:pt x="0" y="7605"/>
                        <a:pt x="7605" y="0"/>
                        <a:pt x="16986" y="0"/>
                      </a:cubicBezTo>
                      <a:cubicBezTo>
                        <a:pt x="26367" y="0"/>
                        <a:pt x="33973" y="7605"/>
                        <a:pt x="33973" y="16986"/>
                      </a:cubicBezTo>
                      <a:lnTo>
                        <a:pt x="33973" y="118904"/>
                      </a:lnTo>
                      <a:cubicBezTo>
                        <a:pt x="33973" y="128285"/>
                        <a:pt x="26367" y="135890"/>
                        <a:pt x="16986" y="135890"/>
                      </a:cubicBezTo>
                      <a:close/>
                    </a:path>
                  </a:pathLst>
                </a:custGeom>
                <a:grp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1" name="Forma libre: forma 98">
                  <a:extLst>
                    <a:ext uri="{FF2B5EF4-FFF2-40B4-BE49-F238E27FC236}">
                      <a16:creationId xmlns:a16="http://schemas.microsoft.com/office/drawing/2014/main" id="{5E102D54-E47D-C2FF-72E5-F65017CBBB0E}"/>
                    </a:ext>
                  </a:extLst>
                </p:cNvPr>
                <p:cNvSpPr/>
                <p:nvPr/>
              </p:nvSpPr>
              <p:spPr>
                <a:xfrm>
                  <a:off x="6617334" y="5491796"/>
                  <a:ext cx="33972" cy="135890"/>
                </a:xfrm>
                <a:custGeom>
                  <a:avLst/>
                  <a:gdLst>
                    <a:gd name="connsiteX0" fmla="*/ 16986 w 33972"/>
                    <a:gd name="connsiteY0" fmla="*/ 135890 h 135890"/>
                    <a:gd name="connsiteX1" fmla="*/ 0 w 33972"/>
                    <a:gd name="connsiteY1" fmla="*/ 118904 h 135890"/>
                    <a:gd name="connsiteX2" fmla="*/ 0 w 33972"/>
                    <a:gd name="connsiteY2" fmla="*/ 16986 h 135890"/>
                    <a:gd name="connsiteX3" fmla="*/ 16986 w 33972"/>
                    <a:gd name="connsiteY3" fmla="*/ 0 h 135890"/>
                    <a:gd name="connsiteX4" fmla="*/ 33973 w 33972"/>
                    <a:gd name="connsiteY4" fmla="*/ 16986 h 135890"/>
                    <a:gd name="connsiteX5" fmla="*/ 33973 w 33972"/>
                    <a:gd name="connsiteY5" fmla="*/ 118904 h 135890"/>
                    <a:gd name="connsiteX6" fmla="*/ 16986 w 33972"/>
                    <a:gd name="connsiteY6" fmla="*/ 135890 h 13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2" h="135890">
                      <a:moveTo>
                        <a:pt x="16986" y="135890"/>
                      </a:moveTo>
                      <a:cubicBezTo>
                        <a:pt x="7605" y="135890"/>
                        <a:pt x="0" y="128285"/>
                        <a:pt x="0" y="118904"/>
                      </a:cubicBezTo>
                      <a:lnTo>
                        <a:pt x="0" y="16986"/>
                      </a:lnTo>
                      <a:cubicBezTo>
                        <a:pt x="0" y="7605"/>
                        <a:pt x="7605" y="0"/>
                        <a:pt x="16986" y="0"/>
                      </a:cubicBezTo>
                      <a:cubicBezTo>
                        <a:pt x="26367" y="0"/>
                        <a:pt x="33973" y="7605"/>
                        <a:pt x="33973" y="16986"/>
                      </a:cubicBezTo>
                      <a:lnTo>
                        <a:pt x="33973" y="118904"/>
                      </a:lnTo>
                      <a:cubicBezTo>
                        <a:pt x="33973" y="128285"/>
                        <a:pt x="26367" y="135890"/>
                        <a:pt x="16986" y="135890"/>
                      </a:cubicBezTo>
                      <a:close/>
                    </a:path>
                  </a:pathLst>
                </a:custGeom>
                <a:grp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 name="Forma libre: forma 99">
                  <a:extLst>
                    <a:ext uri="{FF2B5EF4-FFF2-40B4-BE49-F238E27FC236}">
                      <a16:creationId xmlns:a16="http://schemas.microsoft.com/office/drawing/2014/main" id="{91D3E16D-5D0E-2909-0CCA-4B412F62F7BA}"/>
                    </a:ext>
                  </a:extLst>
                </p:cNvPr>
                <p:cNvSpPr/>
                <p:nvPr/>
              </p:nvSpPr>
              <p:spPr>
                <a:xfrm>
                  <a:off x="6192677" y="5746590"/>
                  <a:ext cx="33972" cy="135890"/>
                </a:xfrm>
                <a:custGeom>
                  <a:avLst/>
                  <a:gdLst>
                    <a:gd name="connsiteX0" fmla="*/ 16986 w 33972"/>
                    <a:gd name="connsiteY0" fmla="*/ 135890 h 135890"/>
                    <a:gd name="connsiteX1" fmla="*/ 0 w 33972"/>
                    <a:gd name="connsiteY1" fmla="*/ 118904 h 135890"/>
                    <a:gd name="connsiteX2" fmla="*/ 0 w 33972"/>
                    <a:gd name="connsiteY2" fmla="*/ 16986 h 135890"/>
                    <a:gd name="connsiteX3" fmla="*/ 16986 w 33972"/>
                    <a:gd name="connsiteY3" fmla="*/ 0 h 135890"/>
                    <a:gd name="connsiteX4" fmla="*/ 33973 w 33972"/>
                    <a:gd name="connsiteY4" fmla="*/ 16986 h 135890"/>
                    <a:gd name="connsiteX5" fmla="*/ 33973 w 33972"/>
                    <a:gd name="connsiteY5" fmla="*/ 118904 h 135890"/>
                    <a:gd name="connsiteX6" fmla="*/ 16986 w 33972"/>
                    <a:gd name="connsiteY6" fmla="*/ 135890 h 13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2" h="135890">
                      <a:moveTo>
                        <a:pt x="16986" y="135890"/>
                      </a:moveTo>
                      <a:cubicBezTo>
                        <a:pt x="7605" y="135890"/>
                        <a:pt x="0" y="128285"/>
                        <a:pt x="0" y="118904"/>
                      </a:cubicBezTo>
                      <a:lnTo>
                        <a:pt x="0" y="16986"/>
                      </a:lnTo>
                      <a:cubicBezTo>
                        <a:pt x="0" y="7605"/>
                        <a:pt x="7605" y="0"/>
                        <a:pt x="16986" y="0"/>
                      </a:cubicBezTo>
                      <a:cubicBezTo>
                        <a:pt x="26367" y="0"/>
                        <a:pt x="33973" y="7605"/>
                        <a:pt x="33973" y="16986"/>
                      </a:cubicBezTo>
                      <a:lnTo>
                        <a:pt x="33973" y="118904"/>
                      </a:lnTo>
                      <a:cubicBezTo>
                        <a:pt x="33973" y="128285"/>
                        <a:pt x="26367" y="135890"/>
                        <a:pt x="16986" y="135890"/>
                      </a:cubicBezTo>
                      <a:close/>
                    </a:path>
                  </a:pathLst>
                </a:custGeom>
                <a:grp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3" name="Forma libre: forma 100">
                  <a:extLst>
                    <a:ext uri="{FF2B5EF4-FFF2-40B4-BE49-F238E27FC236}">
                      <a16:creationId xmlns:a16="http://schemas.microsoft.com/office/drawing/2014/main" id="{65B7971A-51E7-DF56-0106-AEBE6B96CFE6}"/>
                    </a:ext>
                  </a:extLst>
                </p:cNvPr>
                <p:cNvSpPr/>
                <p:nvPr/>
              </p:nvSpPr>
              <p:spPr>
                <a:xfrm>
                  <a:off x="6124732" y="5746590"/>
                  <a:ext cx="33972" cy="135890"/>
                </a:xfrm>
                <a:custGeom>
                  <a:avLst/>
                  <a:gdLst>
                    <a:gd name="connsiteX0" fmla="*/ 16986 w 33972"/>
                    <a:gd name="connsiteY0" fmla="*/ 135890 h 135890"/>
                    <a:gd name="connsiteX1" fmla="*/ 0 w 33972"/>
                    <a:gd name="connsiteY1" fmla="*/ 118904 h 135890"/>
                    <a:gd name="connsiteX2" fmla="*/ 0 w 33972"/>
                    <a:gd name="connsiteY2" fmla="*/ 16986 h 135890"/>
                    <a:gd name="connsiteX3" fmla="*/ 16986 w 33972"/>
                    <a:gd name="connsiteY3" fmla="*/ 0 h 135890"/>
                    <a:gd name="connsiteX4" fmla="*/ 33973 w 33972"/>
                    <a:gd name="connsiteY4" fmla="*/ 16986 h 135890"/>
                    <a:gd name="connsiteX5" fmla="*/ 33973 w 33972"/>
                    <a:gd name="connsiteY5" fmla="*/ 118904 h 135890"/>
                    <a:gd name="connsiteX6" fmla="*/ 16986 w 33972"/>
                    <a:gd name="connsiteY6" fmla="*/ 135890 h 13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2" h="135890">
                      <a:moveTo>
                        <a:pt x="16986" y="135890"/>
                      </a:moveTo>
                      <a:cubicBezTo>
                        <a:pt x="7605" y="135890"/>
                        <a:pt x="0" y="128285"/>
                        <a:pt x="0" y="118904"/>
                      </a:cubicBezTo>
                      <a:lnTo>
                        <a:pt x="0" y="16986"/>
                      </a:lnTo>
                      <a:cubicBezTo>
                        <a:pt x="0" y="7605"/>
                        <a:pt x="7605" y="0"/>
                        <a:pt x="16986" y="0"/>
                      </a:cubicBezTo>
                      <a:cubicBezTo>
                        <a:pt x="26367" y="0"/>
                        <a:pt x="33973" y="7605"/>
                        <a:pt x="33973" y="16986"/>
                      </a:cubicBezTo>
                      <a:lnTo>
                        <a:pt x="33973" y="118904"/>
                      </a:lnTo>
                      <a:cubicBezTo>
                        <a:pt x="33973" y="128285"/>
                        <a:pt x="26367" y="135890"/>
                        <a:pt x="16986" y="135890"/>
                      </a:cubicBezTo>
                      <a:close/>
                    </a:path>
                  </a:pathLst>
                </a:custGeom>
                <a:grp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 name="Forma libre: forma 101">
                  <a:extLst>
                    <a:ext uri="{FF2B5EF4-FFF2-40B4-BE49-F238E27FC236}">
                      <a16:creationId xmlns:a16="http://schemas.microsoft.com/office/drawing/2014/main" id="{E08A9629-A72F-7609-1207-43965E50ADD7}"/>
                    </a:ext>
                  </a:extLst>
                </p:cNvPr>
                <p:cNvSpPr/>
                <p:nvPr/>
              </p:nvSpPr>
              <p:spPr>
                <a:xfrm>
                  <a:off x="6260622" y="5746590"/>
                  <a:ext cx="33972" cy="135890"/>
                </a:xfrm>
                <a:custGeom>
                  <a:avLst/>
                  <a:gdLst>
                    <a:gd name="connsiteX0" fmla="*/ 16986 w 33972"/>
                    <a:gd name="connsiteY0" fmla="*/ 135890 h 135890"/>
                    <a:gd name="connsiteX1" fmla="*/ 0 w 33972"/>
                    <a:gd name="connsiteY1" fmla="*/ 118904 h 135890"/>
                    <a:gd name="connsiteX2" fmla="*/ 0 w 33972"/>
                    <a:gd name="connsiteY2" fmla="*/ 16986 h 135890"/>
                    <a:gd name="connsiteX3" fmla="*/ 16986 w 33972"/>
                    <a:gd name="connsiteY3" fmla="*/ 0 h 135890"/>
                    <a:gd name="connsiteX4" fmla="*/ 33973 w 33972"/>
                    <a:gd name="connsiteY4" fmla="*/ 16986 h 135890"/>
                    <a:gd name="connsiteX5" fmla="*/ 33973 w 33972"/>
                    <a:gd name="connsiteY5" fmla="*/ 118904 h 135890"/>
                    <a:gd name="connsiteX6" fmla="*/ 16986 w 33972"/>
                    <a:gd name="connsiteY6" fmla="*/ 135890 h 13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2" h="135890">
                      <a:moveTo>
                        <a:pt x="16986" y="135890"/>
                      </a:moveTo>
                      <a:cubicBezTo>
                        <a:pt x="7605" y="135890"/>
                        <a:pt x="0" y="128285"/>
                        <a:pt x="0" y="118904"/>
                      </a:cubicBezTo>
                      <a:lnTo>
                        <a:pt x="0" y="16986"/>
                      </a:lnTo>
                      <a:cubicBezTo>
                        <a:pt x="0" y="7605"/>
                        <a:pt x="7605" y="0"/>
                        <a:pt x="16986" y="0"/>
                      </a:cubicBezTo>
                      <a:cubicBezTo>
                        <a:pt x="26367" y="0"/>
                        <a:pt x="33973" y="7605"/>
                        <a:pt x="33973" y="16986"/>
                      </a:cubicBezTo>
                      <a:lnTo>
                        <a:pt x="33973" y="118904"/>
                      </a:lnTo>
                      <a:cubicBezTo>
                        <a:pt x="33973" y="128285"/>
                        <a:pt x="26367" y="135890"/>
                        <a:pt x="16986" y="135890"/>
                      </a:cubicBezTo>
                      <a:close/>
                    </a:path>
                  </a:pathLst>
                </a:custGeom>
                <a:grp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5" name="Forma libre: forma 102">
                  <a:extLst>
                    <a:ext uri="{FF2B5EF4-FFF2-40B4-BE49-F238E27FC236}">
                      <a16:creationId xmlns:a16="http://schemas.microsoft.com/office/drawing/2014/main" id="{8A0FA5B2-E3E0-CF64-4003-6285B834AB30}"/>
                    </a:ext>
                  </a:extLst>
                </p:cNvPr>
                <p:cNvSpPr/>
                <p:nvPr/>
              </p:nvSpPr>
              <p:spPr>
                <a:xfrm>
                  <a:off x="5801994" y="5746590"/>
                  <a:ext cx="33972" cy="135890"/>
                </a:xfrm>
                <a:custGeom>
                  <a:avLst/>
                  <a:gdLst>
                    <a:gd name="connsiteX0" fmla="*/ 16986 w 33972"/>
                    <a:gd name="connsiteY0" fmla="*/ 135890 h 135890"/>
                    <a:gd name="connsiteX1" fmla="*/ 0 w 33972"/>
                    <a:gd name="connsiteY1" fmla="*/ 118904 h 135890"/>
                    <a:gd name="connsiteX2" fmla="*/ 0 w 33972"/>
                    <a:gd name="connsiteY2" fmla="*/ 16986 h 135890"/>
                    <a:gd name="connsiteX3" fmla="*/ 16986 w 33972"/>
                    <a:gd name="connsiteY3" fmla="*/ 0 h 135890"/>
                    <a:gd name="connsiteX4" fmla="*/ 33973 w 33972"/>
                    <a:gd name="connsiteY4" fmla="*/ 16986 h 135890"/>
                    <a:gd name="connsiteX5" fmla="*/ 33973 w 33972"/>
                    <a:gd name="connsiteY5" fmla="*/ 118904 h 135890"/>
                    <a:gd name="connsiteX6" fmla="*/ 16986 w 33972"/>
                    <a:gd name="connsiteY6" fmla="*/ 135890 h 13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2" h="135890">
                      <a:moveTo>
                        <a:pt x="16986" y="135890"/>
                      </a:moveTo>
                      <a:cubicBezTo>
                        <a:pt x="7605" y="135890"/>
                        <a:pt x="0" y="128285"/>
                        <a:pt x="0" y="118904"/>
                      </a:cubicBezTo>
                      <a:lnTo>
                        <a:pt x="0" y="16986"/>
                      </a:lnTo>
                      <a:cubicBezTo>
                        <a:pt x="0" y="7605"/>
                        <a:pt x="7605" y="0"/>
                        <a:pt x="16986" y="0"/>
                      </a:cubicBezTo>
                      <a:cubicBezTo>
                        <a:pt x="26367" y="0"/>
                        <a:pt x="33973" y="7605"/>
                        <a:pt x="33973" y="16986"/>
                      </a:cubicBezTo>
                      <a:lnTo>
                        <a:pt x="33973" y="118904"/>
                      </a:lnTo>
                      <a:cubicBezTo>
                        <a:pt x="33973" y="128285"/>
                        <a:pt x="26367" y="135890"/>
                        <a:pt x="16986" y="135890"/>
                      </a:cubicBezTo>
                      <a:close/>
                    </a:path>
                  </a:pathLst>
                </a:custGeom>
                <a:grp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 name="Forma libre: forma 103">
                  <a:extLst>
                    <a:ext uri="{FF2B5EF4-FFF2-40B4-BE49-F238E27FC236}">
                      <a16:creationId xmlns:a16="http://schemas.microsoft.com/office/drawing/2014/main" id="{DA863BC2-9B46-B2A4-9996-64B8AD61C3C4}"/>
                    </a:ext>
                  </a:extLst>
                </p:cNvPr>
                <p:cNvSpPr/>
                <p:nvPr/>
              </p:nvSpPr>
              <p:spPr>
                <a:xfrm>
                  <a:off x="6328567" y="5491796"/>
                  <a:ext cx="33972" cy="135890"/>
                </a:xfrm>
                <a:custGeom>
                  <a:avLst/>
                  <a:gdLst>
                    <a:gd name="connsiteX0" fmla="*/ 16986 w 33972"/>
                    <a:gd name="connsiteY0" fmla="*/ 135890 h 135890"/>
                    <a:gd name="connsiteX1" fmla="*/ 0 w 33972"/>
                    <a:gd name="connsiteY1" fmla="*/ 118904 h 135890"/>
                    <a:gd name="connsiteX2" fmla="*/ 0 w 33972"/>
                    <a:gd name="connsiteY2" fmla="*/ 16986 h 135890"/>
                    <a:gd name="connsiteX3" fmla="*/ 16986 w 33972"/>
                    <a:gd name="connsiteY3" fmla="*/ 0 h 135890"/>
                    <a:gd name="connsiteX4" fmla="*/ 33973 w 33972"/>
                    <a:gd name="connsiteY4" fmla="*/ 16986 h 135890"/>
                    <a:gd name="connsiteX5" fmla="*/ 33973 w 33972"/>
                    <a:gd name="connsiteY5" fmla="*/ 118904 h 135890"/>
                    <a:gd name="connsiteX6" fmla="*/ 16986 w 33972"/>
                    <a:gd name="connsiteY6" fmla="*/ 135890 h 13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2" h="135890">
                      <a:moveTo>
                        <a:pt x="16986" y="135890"/>
                      </a:moveTo>
                      <a:cubicBezTo>
                        <a:pt x="7605" y="135890"/>
                        <a:pt x="0" y="128285"/>
                        <a:pt x="0" y="118904"/>
                      </a:cubicBezTo>
                      <a:lnTo>
                        <a:pt x="0" y="16986"/>
                      </a:lnTo>
                      <a:cubicBezTo>
                        <a:pt x="0" y="7605"/>
                        <a:pt x="7605" y="0"/>
                        <a:pt x="16986" y="0"/>
                      </a:cubicBezTo>
                      <a:cubicBezTo>
                        <a:pt x="26367" y="0"/>
                        <a:pt x="33973" y="7605"/>
                        <a:pt x="33973" y="16986"/>
                      </a:cubicBezTo>
                      <a:lnTo>
                        <a:pt x="33973" y="118904"/>
                      </a:lnTo>
                      <a:cubicBezTo>
                        <a:pt x="33973" y="128285"/>
                        <a:pt x="26367" y="135890"/>
                        <a:pt x="16986" y="135890"/>
                      </a:cubicBezTo>
                      <a:close/>
                    </a:path>
                  </a:pathLst>
                </a:custGeom>
                <a:grp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7" name="Forma libre: forma 104">
                  <a:extLst>
                    <a:ext uri="{FF2B5EF4-FFF2-40B4-BE49-F238E27FC236}">
                      <a16:creationId xmlns:a16="http://schemas.microsoft.com/office/drawing/2014/main" id="{18310DF7-64AE-9FB3-FFB1-333FB14AE11E}"/>
                    </a:ext>
                  </a:extLst>
                </p:cNvPr>
                <p:cNvSpPr/>
                <p:nvPr/>
              </p:nvSpPr>
              <p:spPr>
                <a:xfrm>
                  <a:off x="5869939" y="5491796"/>
                  <a:ext cx="33972" cy="135890"/>
                </a:xfrm>
                <a:custGeom>
                  <a:avLst/>
                  <a:gdLst>
                    <a:gd name="connsiteX0" fmla="*/ 16986 w 33972"/>
                    <a:gd name="connsiteY0" fmla="*/ 135890 h 135890"/>
                    <a:gd name="connsiteX1" fmla="*/ 0 w 33972"/>
                    <a:gd name="connsiteY1" fmla="*/ 118904 h 135890"/>
                    <a:gd name="connsiteX2" fmla="*/ 0 w 33972"/>
                    <a:gd name="connsiteY2" fmla="*/ 16986 h 135890"/>
                    <a:gd name="connsiteX3" fmla="*/ 16986 w 33972"/>
                    <a:gd name="connsiteY3" fmla="*/ 0 h 135890"/>
                    <a:gd name="connsiteX4" fmla="*/ 33973 w 33972"/>
                    <a:gd name="connsiteY4" fmla="*/ 16986 h 135890"/>
                    <a:gd name="connsiteX5" fmla="*/ 33973 w 33972"/>
                    <a:gd name="connsiteY5" fmla="*/ 118904 h 135890"/>
                    <a:gd name="connsiteX6" fmla="*/ 16986 w 33972"/>
                    <a:gd name="connsiteY6" fmla="*/ 135890 h 13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2" h="135890">
                      <a:moveTo>
                        <a:pt x="16986" y="135890"/>
                      </a:moveTo>
                      <a:cubicBezTo>
                        <a:pt x="7605" y="135890"/>
                        <a:pt x="0" y="128285"/>
                        <a:pt x="0" y="118904"/>
                      </a:cubicBezTo>
                      <a:lnTo>
                        <a:pt x="0" y="16986"/>
                      </a:lnTo>
                      <a:cubicBezTo>
                        <a:pt x="0" y="7605"/>
                        <a:pt x="7605" y="0"/>
                        <a:pt x="16986" y="0"/>
                      </a:cubicBezTo>
                      <a:cubicBezTo>
                        <a:pt x="26368" y="0"/>
                        <a:pt x="33973" y="7605"/>
                        <a:pt x="33973" y="16986"/>
                      </a:cubicBezTo>
                      <a:lnTo>
                        <a:pt x="33973" y="118904"/>
                      </a:lnTo>
                      <a:cubicBezTo>
                        <a:pt x="33973" y="128285"/>
                        <a:pt x="26368" y="135890"/>
                        <a:pt x="16986" y="135890"/>
                      </a:cubicBezTo>
                      <a:close/>
                    </a:path>
                  </a:pathLst>
                </a:custGeom>
                <a:grp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8" name="Forma libre: forma 105">
                  <a:extLst>
                    <a:ext uri="{FF2B5EF4-FFF2-40B4-BE49-F238E27FC236}">
                      <a16:creationId xmlns:a16="http://schemas.microsoft.com/office/drawing/2014/main" id="{DCAB40CA-0EF3-52D5-1699-9825003BA298}"/>
                    </a:ext>
                  </a:extLst>
                </p:cNvPr>
                <p:cNvSpPr/>
                <p:nvPr/>
              </p:nvSpPr>
              <p:spPr>
                <a:xfrm>
                  <a:off x="5801994" y="5491796"/>
                  <a:ext cx="33972" cy="135890"/>
                </a:xfrm>
                <a:custGeom>
                  <a:avLst/>
                  <a:gdLst>
                    <a:gd name="connsiteX0" fmla="*/ 16986 w 33972"/>
                    <a:gd name="connsiteY0" fmla="*/ 135890 h 135890"/>
                    <a:gd name="connsiteX1" fmla="*/ 0 w 33972"/>
                    <a:gd name="connsiteY1" fmla="*/ 118904 h 135890"/>
                    <a:gd name="connsiteX2" fmla="*/ 0 w 33972"/>
                    <a:gd name="connsiteY2" fmla="*/ 16986 h 135890"/>
                    <a:gd name="connsiteX3" fmla="*/ 16986 w 33972"/>
                    <a:gd name="connsiteY3" fmla="*/ 0 h 135890"/>
                    <a:gd name="connsiteX4" fmla="*/ 33973 w 33972"/>
                    <a:gd name="connsiteY4" fmla="*/ 16986 h 135890"/>
                    <a:gd name="connsiteX5" fmla="*/ 33973 w 33972"/>
                    <a:gd name="connsiteY5" fmla="*/ 118904 h 135890"/>
                    <a:gd name="connsiteX6" fmla="*/ 16986 w 33972"/>
                    <a:gd name="connsiteY6" fmla="*/ 135890 h 13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2" h="135890">
                      <a:moveTo>
                        <a:pt x="16986" y="135890"/>
                      </a:moveTo>
                      <a:cubicBezTo>
                        <a:pt x="7605" y="135890"/>
                        <a:pt x="0" y="128285"/>
                        <a:pt x="0" y="118904"/>
                      </a:cubicBezTo>
                      <a:lnTo>
                        <a:pt x="0" y="16986"/>
                      </a:lnTo>
                      <a:cubicBezTo>
                        <a:pt x="0" y="7605"/>
                        <a:pt x="7605" y="0"/>
                        <a:pt x="16986" y="0"/>
                      </a:cubicBezTo>
                      <a:cubicBezTo>
                        <a:pt x="26367" y="0"/>
                        <a:pt x="33973" y="7605"/>
                        <a:pt x="33973" y="16986"/>
                      </a:cubicBezTo>
                      <a:lnTo>
                        <a:pt x="33973" y="118904"/>
                      </a:lnTo>
                      <a:cubicBezTo>
                        <a:pt x="33973" y="128285"/>
                        <a:pt x="26367" y="135890"/>
                        <a:pt x="16986" y="135890"/>
                      </a:cubicBezTo>
                      <a:close/>
                    </a:path>
                  </a:pathLst>
                </a:custGeom>
                <a:grp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9" name="Forma libre: forma 106">
                  <a:extLst>
                    <a:ext uri="{FF2B5EF4-FFF2-40B4-BE49-F238E27FC236}">
                      <a16:creationId xmlns:a16="http://schemas.microsoft.com/office/drawing/2014/main" id="{0C44658D-D63E-9180-F037-AAC0CF491F47}"/>
                    </a:ext>
                  </a:extLst>
                </p:cNvPr>
                <p:cNvSpPr/>
                <p:nvPr/>
              </p:nvSpPr>
              <p:spPr>
                <a:xfrm>
                  <a:off x="6549389" y="5746590"/>
                  <a:ext cx="33972" cy="135890"/>
                </a:xfrm>
                <a:custGeom>
                  <a:avLst/>
                  <a:gdLst>
                    <a:gd name="connsiteX0" fmla="*/ 16986 w 33972"/>
                    <a:gd name="connsiteY0" fmla="*/ 135890 h 135890"/>
                    <a:gd name="connsiteX1" fmla="*/ 0 w 33972"/>
                    <a:gd name="connsiteY1" fmla="*/ 118904 h 135890"/>
                    <a:gd name="connsiteX2" fmla="*/ 0 w 33972"/>
                    <a:gd name="connsiteY2" fmla="*/ 16986 h 135890"/>
                    <a:gd name="connsiteX3" fmla="*/ 16986 w 33972"/>
                    <a:gd name="connsiteY3" fmla="*/ 0 h 135890"/>
                    <a:gd name="connsiteX4" fmla="*/ 33973 w 33972"/>
                    <a:gd name="connsiteY4" fmla="*/ 16986 h 135890"/>
                    <a:gd name="connsiteX5" fmla="*/ 33973 w 33972"/>
                    <a:gd name="connsiteY5" fmla="*/ 118904 h 135890"/>
                    <a:gd name="connsiteX6" fmla="*/ 16986 w 33972"/>
                    <a:gd name="connsiteY6" fmla="*/ 135890 h 13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2" h="135890">
                      <a:moveTo>
                        <a:pt x="16986" y="135890"/>
                      </a:moveTo>
                      <a:cubicBezTo>
                        <a:pt x="7605" y="135890"/>
                        <a:pt x="0" y="128285"/>
                        <a:pt x="0" y="118904"/>
                      </a:cubicBezTo>
                      <a:lnTo>
                        <a:pt x="0" y="16986"/>
                      </a:lnTo>
                      <a:cubicBezTo>
                        <a:pt x="0" y="7605"/>
                        <a:pt x="7605" y="0"/>
                        <a:pt x="16986" y="0"/>
                      </a:cubicBezTo>
                      <a:cubicBezTo>
                        <a:pt x="26367" y="0"/>
                        <a:pt x="33973" y="7605"/>
                        <a:pt x="33973" y="16986"/>
                      </a:cubicBezTo>
                      <a:lnTo>
                        <a:pt x="33973" y="118904"/>
                      </a:lnTo>
                      <a:cubicBezTo>
                        <a:pt x="33973" y="128285"/>
                        <a:pt x="26367" y="135890"/>
                        <a:pt x="16986" y="135890"/>
                      </a:cubicBezTo>
                      <a:close/>
                    </a:path>
                  </a:pathLst>
                </a:custGeom>
                <a:grp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0" name="Forma libre: forma 107">
                  <a:extLst>
                    <a:ext uri="{FF2B5EF4-FFF2-40B4-BE49-F238E27FC236}">
                      <a16:creationId xmlns:a16="http://schemas.microsoft.com/office/drawing/2014/main" id="{111720DD-DA05-089F-EE83-E144DB543F57}"/>
                    </a:ext>
                  </a:extLst>
                </p:cNvPr>
                <p:cNvSpPr/>
                <p:nvPr/>
              </p:nvSpPr>
              <p:spPr>
                <a:xfrm>
                  <a:off x="6481444" y="5746590"/>
                  <a:ext cx="33972" cy="135890"/>
                </a:xfrm>
                <a:custGeom>
                  <a:avLst/>
                  <a:gdLst>
                    <a:gd name="connsiteX0" fmla="*/ 16986 w 33972"/>
                    <a:gd name="connsiteY0" fmla="*/ 135890 h 135890"/>
                    <a:gd name="connsiteX1" fmla="*/ 0 w 33972"/>
                    <a:gd name="connsiteY1" fmla="*/ 118904 h 135890"/>
                    <a:gd name="connsiteX2" fmla="*/ 0 w 33972"/>
                    <a:gd name="connsiteY2" fmla="*/ 16986 h 135890"/>
                    <a:gd name="connsiteX3" fmla="*/ 16986 w 33972"/>
                    <a:gd name="connsiteY3" fmla="*/ 0 h 135890"/>
                    <a:gd name="connsiteX4" fmla="*/ 33973 w 33972"/>
                    <a:gd name="connsiteY4" fmla="*/ 16986 h 135890"/>
                    <a:gd name="connsiteX5" fmla="*/ 33973 w 33972"/>
                    <a:gd name="connsiteY5" fmla="*/ 118904 h 135890"/>
                    <a:gd name="connsiteX6" fmla="*/ 16986 w 33972"/>
                    <a:gd name="connsiteY6" fmla="*/ 135890 h 13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72" h="135890">
                      <a:moveTo>
                        <a:pt x="16986" y="135890"/>
                      </a:moveTo>
                      <a:cubicBezTo>
                        <a:pt x="7605" y="135890"/>
                        <a:pt x="0" y="128285"/>
                        <a:pt x="0" y="118904"/>
                      </a:cubicBezTo>
                      <a:lnTo>
                        <a:pt x="0" y="16986"/>
                      </a:lnTo>
                      <a:cubicBezTo>
                        <a:pt x="0" y="7605"/>
                        <a:pt x="7605" y="0"/>
                        <a:pt x="16986" y="0"/>
                      </a:cubicBezTo>
                      <a:cubicBezTo>
                        <a:pt x="26367" y="0"/>
                        <a:pt x="33973" y="7605"/>
                        <a:pt x="33973" y="16986"/>
                      </a:cubicBezTo>
                      <a:lnTo>
                        <a:pt x="33973" y="118904"/>
                      </a:lnTo>
                      <a:cubicBezTo>
                        <a:pt x="33973" y="128285"/>
                        <a:pt x="26367" y="135890"/>
                        <a:pt x="16986" y="135890"/>
                      </a:cubicBezTo>
                      <a:close/>
                    </a:path>
                  </a:pathLst>
                </a:custGeom>
                <a:grp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50" name="Forma libre: forma 81">
                <a:extLst>
                  <a:ext uri="{FF2B5EF4-FFF2-40B4-BE49-F238E27FC236}">
                    <a16:creationId xmlns:a16="http://schemas.microsoft.com/office/drawing/2014/main" id="{A6BAC8F6-CDF4-CD91-5CF7-15DFEB9FBE97}"/>
                  </a:ext>
                </a:extLst>
              </p:cNvPr>
              <p:cNvSpPr/>
              <p:nvPr/>
            </p:nvSpPr>
            <p:spPr>
              <a:xfrm>
                <a:off x="5751035" y="5152071"/>
                <a:ext cx="985202" cy="781367"/>
              </a:xfrm>
              <a:custGeom>
                <a:avLst/>
                <a:gdLst>
                  <a:gd name="connsiteX0" fmla="*/ 985203 w 985202"/>
                  <a:gd name="connsiteY0" fmla="*/ 288766 h 781367"/>
                  <a:gd name="connsiteX1" fmla="*/ 985203 w 985202"/>
                  <a:gd name="connsiteY1" fmla="*/ 254794 h 781367"/>
                  <a:gd name="connsiteX2" fmla="*/ 696436 w 985202"/>
                  <a:gd name="connsiteY2" fmla="*/ 254794 h 781367"/>
                  <a:gd name="connsiteX3" fmla="*/ 696436 w 985202"/>
                  <a:gd name="connsiteY3" fmla="*/ 0 h 781367"/>
                  <a:gd name="connsiteX4" fmla="*/ 662464 w 985202"/>
                  <a:gd name="connsiteY4" fmla="*/ 0 h 781367"/>
                  <a:gd name="connsiteX5" fmla="*/ 662464 w 985202"/>
                  <a:gd name="connsiteY5" fmla="*/ 254794 h 781367"/>
                  <a:gd name="connsiteX6" fmla="*/ 322739 w 985202"/>
                  <a:gd name="connsiteY6" fmla="*/ 254794 h 781367"/>
                  <a:gd name="connsiteX7" fmla="*/ 322739 w 985202"/>
                  <a:gd name="connsiteY7" fmla="*/ 0 h 781367"/>
                  <a:gd name="connsiteX8" fmla="*/ 288766 w 985202"/>
                  <a:gd name="connsiteY8" fmla="*/ 0 h 781367"/>
                  <a:gd name="connsiteX9" fmla="*/ 288766 w 985202"/>
                  <a:gd name="connsiteY9" fmla="*/ 254794 h 781367"/>
                  <a:gd name="connsiteX10" fmla="*/ 0 w 985202"/>
                  <a:gd name="connsiteY10" fmla="*/ 254794 h 781367"/>
                  <a:gd name="connsiteX11" fmla="*/ 0 w 985202"/>
                  <a:gd name="connsiteY11" fmla="*/ 288766 h 781367"/>
                  <a:gd name="connsiteX12" fmla="*/ 288766 w 985202"/>
                  <a:gd name="connsiteY12" fmla="*/ 288766 h 781367"/>
                  <a:gd name="connsiteX13" fmla="*/ 288766 w 985202"/>
                  <a:gd name="connsiteY13" fmla="*/ 526574 h 781367"/>
                  <a:gd name="connsiteX14" fmla="*/ 0 w 985202"/>
                  <a:gd name="connsiteY14" fmla="*/ 526574 h 781367"/>
                  <a:gd name="connsiteX15" fmla="*/ 0 w 985202"/>
                  <a:gd name="connsiteY15" fmla="*/ 560546 h 781367"/>
                  <a:gd name="connsiteX16" fmla="*/ 288766 w 985202"/>
                  <a:gd name="connsiteY16" fmla="*/ 560546 h 781367"/>
                  <a:gd name="connsiteX17" fmla="*/ 288766 w 985202"/>
                  <a:gd name="connsiteY17" fmla="*/ 781368 h 781367"/>
                  <a:gd name="connsiteX18" fmla="*/ 322739 w 985202"/>
                  <a:gd name="connsiteY18" fmla="*/ 781368 h 781367"/>
                  <a:gd name="connsiteX19" fmla="*/ 322739 w 985202"/>
                  <a:gd name="connsiteY19" fmla="*/ 560546 h 781367"/>
                  <a:gd name="connsiteX20" fmla="*/ 662464 w 985202"/>
                  <a:gd name="connsiteY20" fmla="*/ 560546 h 781367"/>
                  <a:gd name="connsiteX21" fmla="*/ 662464 w 985202"/>
                  <a:gd name="connsiteY21" fmla="*/ 781368 h 781367"/>
                  <a:gd name="connsiteX22" fmla="*/ 696436 w 985202"/>
                  <a:gd name="connsiteY22" fmla="*/ 781368 h 781367"/>
                  <a:gd name="connsiteX23" fmla="*/ 696436 w 985202"/>
                  <a:gd name="connsiteY23" fmla="*/ 560546 h 781367"/>
                  <a:gd name="connsiteX24" fmla="*/ 985203 w 985202"/>
                  <a:gd name="connsiteY24" fmla="*/ 560546 h 781367"/>
                  <a:gd name="connsiteX25" fmla="*/ 985203 w 985202"/>
                  <a:gd name="connsiteY25" fmla="*/ 526574 h 781367"/>
                  <a:gd name="connsiteX26" fmla="*/ 696436 w 985202"/>
                  <a:gd name="connsiteY26" fmla="*/ 526574 h 781367"/>
                  <a:gd name="connsiteX27" fmla="*/ 696436 w 985202"/>
                  <a:gd name="connsiteY27" fmla="*/ 288766 h 781367"/>
                  <a:gd name="connsiteX28" fmla="*/ 662464 w 985202"/>
                  <a:gd name="connsiteY28" fmla="*/ 526574 h 781367"/>
                  <a:gd name="connsiteX29" fmla="*/ 322739 w 985202"/>
                  <a:gd name="connsiteY29" fmla="*/ 526574 h 781367"/>
                  <a:gd name="connsiteX30" fmla="*/ 322739 w 985202"/>
                  <a:gd name="connsiteY30" fmla="*/ 288766 h 781367"/>
                  <a:gd name="connsiteX31" fmla="*/ 662464 w 985202"/>
                  <a:gd name="connsiteY31" fmla="*/ 288766 h 78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85202" h="781367">
                    <a:moveTo>
                      <a:pt x="985203" y="288766"/>
                    </a:moveTo>
                    <a:lnTo>
                      <a:pt x="985203" y="254794"/>
                    </a:lnTo>
                    <a:lnTo>
                      <a:pt x="696436" y="254794"/>
                    </a:lnTo>
                    <a:lnTo>
                      <a:pt x="696436" y="0"/>
                    </a:lnTo>
                    <a:lnTo>
                      <a:pt x="662464" y="0"/>
                    </a:lnTo>
                    <a:lnTo>
                      <a:pt x="662464" y="254794"/>
                    </a:lnTo>
                    <a:lnTo>
                      <a:pt x="322739" y="254794"/>
                    </a:lnTo>
                    <a:lnTo>
                      <a:pt x="322739" y="0"/>
                    </a:lnTo>
                    <a:lnTo>
                      <a:pt x="288766" y="0"/>
                    </a:lnTo>
                    <a:lnTo>
                      <a:pt x="288766" y="254794"/>
                    </a:lnTo>
                    <a:lnTo>
                      <a:pt x="0" y="254794"/>
                    </a:lnTo>
                    <a:lnTo>
                      <a:pt x="0" y="288766"/>
                    </a:lnTo>
                    <a:lnTo>
                      <a:pt x="288766" y="288766"/>
                    </a:lnTo>
                    <a:lnTo>
                      <a:pt x="288766" y="526574"/>
                    </a:lnTo>
                    <a:lnTo>
                      <a:pt x="0" y="526574"/>
                    </a:lnTo>
                    <a:lnTo>
                      <a:pt x="0" y="560546"/>
                    </a:lnTo>
                    <a:lnTo>
                      <a:pt x="288766" y="560546"/>
                    </a:lnTo>
                    <a:lnTo>
                      <a:pt x="288766" y="781368"/>
                    </a:lnTo>
                    <a:lnTo>
                      <a:pt x="322739" y="781368"/>
                    </a:lnTo>
                    <a:lnTo>
                      <a:pt x="322739" y="560546"/>
                    </a:lnTo>
                    <a:lnTo>
                      <a:pt x="662464" y="560546"/>
                    </a:lnTo>
                    <a:lnTo>
                      <a:pt x="662464" y="781368"/>
                    </a:lnTo>
                    <a:lnTo>
                      <a:pt x="696436" y="781368"/>
                    </a:lnTo>
                    <a:lnTo>
                      <a:pt x="696436" y="560546"/>
                    </a:lnTo>
                    <a:lnTo>
                      <a:pt x="985203" y="560546"/>
                    </a:lnTo>
                    <a:lnTo>
                      <a:pt x="985203" y="526574"/>
                    </a:lnTo>
                    <a:lnTo>
                      <a:pt x="696436" y="526574"/>
                    </a:lnTo>
                    <a:lnTo>
                      <a:pt x="696436" y="288766"/>
                    </a:lnTo>
                    <a:close/>
                    <a:moveTo>
                      <a:pt x="662464" y="526574"/>
                    </a:moveTo>
                    <a:lnTo>
                      <a:pt x="322739" y="526574"/>
                    </a:lnTo>
                    <a:lnTo>
                      <a:pt x="322739" y="288766"/>
                    </a:lnTo>
                    <a:lnTo>
                      <a:pt x="662464" y="288766"/>
                    </a:lnTo>
                    <a:close/>
                  </a:path>
                </a:pathLst>
              </a:custGeom>
              <a:solidFill>
                <a:schemeClr val="accent2"/>
              </a:solid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orma libre: forma 82">
                <a:extLst>
                  <a:ext uri="{FF2B5EF4-FFF2-40B4-BE49-F238E27FC236}">
                    <a16:creationId xmlns:a16="http://schemas.microsoft.com/office/drawing/2014/main" id="{B9971F9A-3203-5ECC-E3C2-D069A0D989DD}"/>
                  </a:ext>
                </a:extLst>
              </p:cNvPr>
              <p:cNvSpPr/>
              <p:nvPr/>
            </p:nvSpPr>
            <p:spPr>
              <a:xfrm>
                <a:off x="6107713" y="5236993"/>
                <a:ext cx="271805" cy="101926"/>
              </a:xfrm>
              <a:custGeom>
                <a:avLst/>
                <a:gdLst>
                  <a:gd name="connsiteX0" fmla="*/ 17019 w 271805"/>
                  <a:gd name="connsiteY0" fmla="*/ 101926 h 101926"/>
                  <a:gd name="connsiteX1" fmla="*/ 0 w 271805"/>
                  <a:gd name="connsiteY1" fmla="*/ 84973 h 101926"/>
                  <a:gd name="connsiteX2" fmla="*/ 12348 w 271805"/>
                  <a:gd name="connsiteY2" fmla="*/ 68599 h 101926"/>
                  <a:gd name="connsiteX3" fmla="*/ 250156 w 271805"/>
                  <a:gd name="connsiteY3" fmla="*/ 654 h 101926"/>
                  <a:gd name="connsiteX4" fmla="*/ 271151 w 271805"/>
                  <a:gd name="connsiteY4" fmla="*/ 12341 h 101926"/>
                  <a:gd name="connsiteX5" fmla="*/ 259464 w 271805"/>
                  <a:gd name="connsiteY5" fmla="*/ 33336 h 101926"/>
                  <a:gd name="connsiteX6" fmla="*/ 21657 w 271805"/>
                  <a:gd name="connsiteY6" fmla="*/ 101281 h 101926"/>
                  <a:gd name="connsiteX7" fmla="*/ 17019 w 271805"/>
                  <a:gd name="connsiteY7" fmla="*/ 101926 h 10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805" h="101926">
                    <a:moveTo>
                      <a:pt x="17019" y="101926"/>
                    </a:moveTo>
                    <a:cubicBezTo>
                      <a:pt x="7638" y="101945"/>
                      <a:pt x="18" y="94355"/>
                      <a:pt x="0" y="84973"/>
                    </a:cubicBezTo>
                    <a:cubicBezTo>
                      <a:pt x="-15" y="77366"/>
                      <a:pt x="5030" y="70676"/>
                      <a:pt x="12348" y="68599"/>
                    </a:cubicBezTo>
                    <a:lnTo>
                      <a:pt x="250156" y="654"/>
                    </a:lnTo>
                    <a:cubicBezTo>
                      <a:pt x="259181" y="-1916"/>
                      <a:pt x="268580" y="3316"/>
                      <a:pt x="271151" y="12341"/>
                    </a:cubicBezTo>
                    <a:cubicBezTo>
                      <a:pt x="273721" y="21366"/>
                      <a:pt x="268489" y="30765"/>
                      <a:pt x="259464" y="33336"/>
                    </a:cubicBezTo>
                    <a:lnTo>
                      <a:pt x="21657" y="101281"/>
                    </a:lnTo>
                    <a:cubicBezTo>
                      <a:pt x="20146" y="101698"/>
                      <a:pt x="18587" y="101915"/>
                      <a:pt x="17019" y="101926"/>
                    </a:cubicBezTo>
                    <a:close/>
                  </a:path>
                </a:pathLst>
              </a:custGeom>
              <a:solidFill>
                <a:schemeClr val="accent2"/>
              </a:solid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orma libre: forma 83">
                <a:extLst>
                  <a:ext uri="{FF2B5EF4-FFF2-40B4-BE49-F238E27FC236}">
                    <a16:creationId xmlns:a16="http://schemas.microsoft.com/office/drawing/2014/main" id="{0FC35E95-E0AF-9228-6C70-4E7DB9653248}"/>
                  </a:ext>
                </a:extLst>
              </p:cNvPr>
              <p:cNvSpPr/>
              <p:nvPr/>
            </p:nvSpPr>
            <p:spPr>
              <a:xfrm>
                <a:off x="6107713" y="5508773"/>
                <a:ext cx="271805" cy="101926"/>
              </a:xfrm>
              <a:custGeom>
                <a:avLst/>
                <a:gdLst>
                  <a:gd name="connsiteX0" fmla="*/ 17019 w 271805"/>
                  <a:gd name="connsiteY0" fmla="*/ 101926 h 101926"/>
                  <a:gd name="connsiteX1" fmla="*/ 0 w 271805"/>
                  <a:gd name="connsiteY1" fmla="*/ 84973 h 101926"/>
                  <a:gd name="connsiteX2" fmla="*/ 12348 w 271805"/>
                  <a:gd name="connsiteY2" fmla="*/ 68599 h 101926"/>
                  <a:gd name="connsiteX3" fmla="*/ 250156 w 271805"/>
                  <a:gd name="connsiteY3" fmla="*/ 654 h 101926"/>
                  <a:gd name="connsiteX4" fmla="*/ 271151 w 271805"/>
                  <a:gd name="connsiteY4" fmla="*/ 12341 h 101926"/>
                  <a:gd name="connsiteX5" fmla="*/ 259464 w 271805"/>
                  <a:gd name="connsiteY5" fmla="*/ 33336 h 101926"/>
                  <a:gd name="connsiteX6" fmla="*/ 21657 w 271805"/>
                  <a:gd name="connsiteY6" fmla="*/ 101281 h 101926"/>
                  <a:gd name="connsiteX7" fmla="*/ 17019 w 271805"/>
                  <a:gd name="connsiteY7" fmla="*/ 101926 h 10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805" h="101926">
                    <a:moveTo>
                      <a:pt x="17019" y="101926"/>
                    </a:moveTo>
                    <a:cubicBezTo>
                      <a:pt x="7638" y="101945"/>
                      <a:pt x="18" y="94355"/>
                      <a:pt x="0" y="84973"/>
                    </a:cubicBezTo>
                    <a:cubicBezTo>
                      <a:pt x="-15" y="77366"/>
                      <a:pt x="5030" y="70676"/>
                      <a:pt x="12348" y="68599"/>
                    </a:cubicBezTo>
                    <a:lnTo>
                      <a:pt x="250156" y="654"/>
                    </a:lnTo>
                    <a:cubicBezTo>
                      <a:pt x="259181" y="-1916"/>
                      <a:pt x="268580" y="3316"/>
                      <a:pt x="271151" y="12341"/>
                    </a:cubicBezTo>
                    <a:cubicBezTo>
                      <a:pt x="273721" y="21366"/>
                      <a:pt x="268489" y="30765"/>
                      <a:pt x="259464" y="33336"/>
                    </a:cubicBezTo>
                    <a:lnTo>
                      <a:pt x="21657" y="101281"/>
                    </a:lnTo>
                    <a:cubicBezTo>
                      <a:pt x="20146" y="101698"/>
                      <a:pt x="18587" y="101915"/>
                      <a:pt x="17019" y="101926"/>
                    </a:cubicBezTo>
                    <a:close/>
                  </a:path>
                </a:pathLst>
              </a:custGeom>
              <a:solidFill>
                <a:schemeClr val="accent2"/>
              </a:solidFill>
              <a:ln w="169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spTree>
    <p:extLst>
      <p:ext uri="{BB962C8B-B14F-4D97-AF65-F5344CB8AC3E}">
        <p14:creationId xmlns:p14="http://schemas.microsoft.com/office/powerpoint/2010/main" val="1911251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ítulo 1">
            <a:extLst>
              <a:ext uri="{FF2B5EF4-FFF2-40B4-BE49-F238E27FC236}">
                <a16:creationId xmlns:a16="http://schemas.microsoft.com/office/drawing/2014/main" id="{6A37D48B-4304-CE7C-D427-CB05847F94DB}"/>
              </a:ext>
            </a:extLst>
          </p:cNvPr>
          <p:cNvSpPr>
            <a:spLocks noGrp="1"/>
          </p:cNvSpPr>
          <p:nvPr>
            <p:ph type="title"/>
          </p:nvPr>
        </p:nvSpPr>
        <p:spPr>
          <a:xfrm>
            <a:off x="623888" y="642215"/>
            <a:ext cx="9646109" cy="514738"/>
          </a:xfrm>
        </p:spPr>
        <p:txBody>
          <a:bodyPr/>
          <a:lstStyle/>
          <a:p>
            <a:r>
              <a:rPr kumimoji="0" lang="es-ES" b="0" i="0" u="none" strike="noStrike" kern="1200" cap="none" spc="0" normalizeH="0" baseline="0" noProof="0">
                <a:ln>
                  <a:noFill/>
                </a:ln>
                <a:solidFill>
                  <a:prstClr val="white"/>
                </a:solidFill>
                <a:effectLst/>
                <a:uLnTx/>
                <a:uFillTx/>
                <a:latin typeface="Arial"/>
                <a:ea typeface="+mj-ea"/>
                <a:cs typeface="Arial"/>
              </a:rPr>
              <a:t>ILUMETRI</a:t>
            </a:r>
            <a:r>
              <a:rPr kumimoji="0" lang="es-ES" b="0" i="0" u="none" strike="noStrike" kern="1200" cap="none" spc="0" normalizeH="0" baseline="30000" noProof="0">
                <a:ln>
                  <a:noFill/>
                </a:ln>
                <a:solidFill>
                  <a:prstClr val="white"/>
                </a:solidFill>
                <a:effectLst/>
                <a:uLnTx/>
                <a:uFillTx/>
                <a:latin typeface="Arial"/>
                <a:ea typeface="+mj-ea"/>
                <a:cs typeface="Arial"/>
              </a:rPr>
              <a:t>®</a:t>
            </a:r>
            <a:r>
              <a:rPr kumimoji="0" lang="es-ES" b="0" i="0" u="none" strike="noStrike" kern="1200" cap="none" spc="0" normalizeH="0" baseline="0" noProof="0">
                <a:ln>
                  <a:noFill/>
                </a:ln>
                <a:solidFill>
                  <a:prstClr val="white"/>
                </a:solidFill>
                <a:effectLst/>
                <a:uLnTx/>
                <a:uFillTx/>
                <a:latin typeface="Arial"/>
                <a:ea typeface="+mj-ea"/>
                <a:cs typeface="Arial"/>
              </a:rPr>
              <a:t> en pacientes con antecedentes de neoplasia y psoriasis en práctica clínica real española</a:t>
            </a:r>
            <a:r>
              <a:rPr kumimoji="0" lang="es-ES" b="0" i="0" u="none" strike="noStrike" kern="1200" cap="none" spc="0" normalizeH="0" baseline="30000" noProof="0">
                <a:ln>
                  <a:noFill/>
                </a:ln>
                <a:solidFill>
                  <a:prstClr val="white"/>
                </a:solidFill>
                <a:effectLst/>
                <a:uLnTx/>
                <a:uFillTx/>
                <a:latin typeface="Arial"/>
                <a:ea typeface="+mj-ea"/>
                <a:cs typeface="Arial"/>
              </a:rPr>
              <a:t>1</a:t>
            </a:r>
            <a:endParaRPr lang="es-ES" baseline="30000"/>
          </a:p>
        </p:txBody>
      </p:sp>
      <p:sp>
        <p:nvSpPr>
          <p:cNvPr id="2" name="Marcador de pie de página 5">
            <a:extLst>
              <a:ext uri="{FF2B5EF4-FFF2-40B4-BE49-F238E27FC236}">
                <a16:creationId xmlns:a16="http://schemas.microsoft.com/office/drawing/2014/main" id="{3B355CED-411B-14F9-8CF9-F3AF93017FB8}"/>
              </a:ext>
            </a:extLst>
          </p:cNvPr>
          <p:cNvSpPr>
            <a:spLocks noGrp="1"/>
          </p:cNvSpPr>
          <p:nvPr>
            <p:ph type="ftr" sz="quarter" idx="10"/>
          </p:nvPr>
        </p:nvSpPr>
        <p:spPr>
          <a:xfrm>
            <a:off x="623888" y="6365030"/>
            <a:ext cx="9887317" cy="288147"/>
          </a:xfrm>
        </p:spPr>
        <p:txBody>
          <a:bodyPr/>
          <a:lstStyle/>
          <a:p>
            <a:pPr marL="93663" marR="0" lvl="0" indent="-93663" algn="l" defTabSz="914400" rtl="0" eaLnBrk="1" fontAlgn="auto" latinLnBrk="0" hangingPunct="1">
              <a:lnSpc>
                <a:spcPct val="100000"/>
              </a:lnSpc>
              <a:spcBef>
                <a:spcPts val="0"/>
              </a:spcBef>
              <a:spcAft>
                <a:spcPts val="0"/>
              </a:spcAft>
              <a:buClrTx/>
              <a:buSzTx/>
              <a:buFont typeface="+mj-lt"/>
              <a:buAutoNum type="arabicPeriod"/>
              <a:defRPr/>
            </a:pPr>
            <a:r>
              <a:rPr kumimoji="0" lang="es-ES" sz="700" b="1" u="none" strike="noStrike" kern="1200" cap="none" spc="0" normalizeH="0" baseline="0" noProof="0">
                <a:ln>
                  <a:noFill/>
                </a:ln>
                <a:solidFill>
                  <a:prstClr val="black">
                    <a:tint val="75000"/>
                  </a:prstClr>
                </a:solidFill>
                <a:effectLst/>
                <a:uLnTx/>
                <a:uFillTx/>
                <a:ea typeface="+mn-ea"/>
                <a:cs typeface="+mn-cs"/>
              </a:rPr>
              <a:t>Balaguer I, </a:t>
            </a:r>
            <a:r>
              <a:rPr kumimoji="0" lang="es-ES" sz="700" u="none" strike="noStrike" kern="1200" cap="none" spc="0" normalizeH="0" baseline="0" noProof="0" err="1">
                <a:ln>
                  <a:noFill/>
                </a:ln>
                <a:solidFill>
                  <a:prstClr val="black">
                    <a:tint val="75000"/>
                  </a:prstClr>
                </a:solidFill>
                <a:effectLst/>
                <a:uLnTx/>
                <a:uFillTx/>
                <a:ea typeface="+mn-ea"/>
                <a:cs typeface="+mn-cs"/>
              </a:rPr>
              <a:t>Vilarrasa</a:t>
            </a:r>
            <a:r>
              <a:rPr kumimoji="0" lang="es-ES" sz="700" u="none" strike="noStrike" kern="1200" cap="none" spc="0" normalizeH="0" baseline="0" noProof="0">
                <a:ln>
                  <a:noFill/>
                </a:ln>
                <a:solidFill>
                  <a:prstClr val="black">
                    <a:tint val="75000"/>
                  </a:prstClr>
                </a:solidFill>
                <a:effectLst/>
                <a:uLnTx/>
                <a:uFillTx/>
                <a:ea typeface="+mn-ea"/>
                <a:cs typeface="+mn-cs"/>
              </a:rPr>
              <a:t> E, González A, Martínez E, Galán M, Rodríguez L. Pacientes con antecedentes de neoplasia y psoriasis en tratamiento con </a:t>
            </a:r>
            <a:r>
              <a:rPr kumimoji="0" lang="es-ES" sz="700" u="none" strike="noStrike" kern="1200" cap="none" spc="0" normalizeH="0" baseline="0" noProof="0" err="1">
                <a:ln>
                  <a:noFill/>
                </a:ln>
                <a:solidFill>
                  <a:prstClr val="black">
                    <a:tint val="75000"/>
                  </a:prstClr>
                </a:solidFill>
                <a:effectLst/>
                <a:uLnTx/>
                <a:uFillTx/>
                <a:ea typeface="+mn-ea"/>
                <a:cs typeface="+mn-cs"/>
              </a:rPr>
              <a:t>tildrakizumab</a:t>
            </a:r>
            <a:r>
              <a:rPr kumimoji="0" lang="es-ES" sz="700" u="none" strike="noStrike" kern="1200" cap="none" spc="0" normalizeH="0" baseline="0" noProof="0">
                <a:ln>
                  <a:noFill/>
                </a:ln>
                <a:solidFill>
                  <a:prstClr val="black">
                    <a:tint val="75000"/>
                  </a:prstClr>
                </a:solidFill>
                <a:effectLst/>
                <a:uLnTx/>
                <a:uFillTx/>
                <a:ea typeface="+mn-ea"/>
                <a:cs typeface="+mn-cs"/>
              </a:rPr>
              <a:t>: serie de 27 casos. Poster presentado en: Congreso AEDV 2023. 50 Congreso Nacional de Dermatología y Venereología; 2023 Mayo 10-13; Santiago de Compostela, España.</a:t>
            </a:r>
          </a:p>
        </p:txBody>
      </p:sp>
      <p:sp>
        <p:nvSpPr>
          <p:cNvPr id="8" name="Rectángulo: una sola esquina redondeada 7">
            <a:extLst>
              <a:ext uri="{FF2B5EF4-FFF2-40B4-BE49-F238E27FC236}">
                <a16:creationId xmlns:a16="http://schemas.microsoft.com/office/drawing/2014/main" id="{3E61C816-CB8D-F0BD-3E30-9FB62425917F}"/>
              </a:ext>
            </a:extLst>
          </p:cNvPr>
          <p:cNvSpPr/>
          <p:nvPr/>
        </p:nvSpPr>
        <p:spPr>
          <a:xfrm flipV="1">
            <a:off x="2214563" y="1791481"/>
            <a:ext cx="7762875" cy="3323208"/>
          </a:xfrm>
          <a:prstGeom prst="round1Rect">
            <a:avLst>
              <a:gd name="adj" fmla="val 10510"/>
            </a:avLst>
          </a:prstGeom>
          <a:solidFill>
            <a:schemeClr val="bg1">
              <a:alpha val="39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upo 12">
            <a:extLst>
              <a:ext uri="{FF2B5EF4-FFF2-40B4-BE49-F238E27FC236}">
                <a16:creationId xmlns:a16="http://schemas.microsoft.com/office/drawing/2014/main" id="{2691BC82-2279-CD86-F732-DE0D78264239}"/>
              </a:ext>
            </a:extLst>
          </p:cNvPr>
          <p:cNvGrpSpPr/>
          <p:nvPr/>
        </p:nvGrpSpPr>
        <p:grpSpPr>
          <a:xfrm>
            <a:off x="2624138" y="4661324"/>
            <a:ext cx="6943724" cy="977003"/>
            <a:chOff x="6157731" y="3412974"/>
            <a:chExt cx="6943724" cy="977003"/>
          </a:xfrm>
        </p:grpSpPr>
        <p:sp>
          <p:nvSpPr>
            <p:cNvPr id="34" name="Rectángulo: una sola esquina redondeada 33">
              <a:extLst>
                <a:ext uri="{FF2B5EF4-FFF2-40B4-BE49-F238E27FC236}">
                  <a16:creationId xmlns:a16="http://schemas.microsoft.com/office/drawing/2014/main" id="{2D2BB097-562F-703F-54E8-2DF226B4E001}"/>
                </a:ext>
              </a:extLst>
            </p:cNvPr>
            <p:cNvSpPr/>
            <p:nvPr/>
          </p:nvSpPr>
          <p:spPr>
            <a:xfrm flipV="1">
              <a:off x="6157731" y="3412974"/>
              <a:ext cx="6943724" cy="977003"/>
            </a:xfrm>
            <a:prstGeom prst="round1Rect">
              <a:avLst>
                <a:gd name="adj" fmla="val 20892"/>
              </a:avLst>
            </a:prstGeom>
            <a:solidFill>
              <a:schemeClr val="accent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Marcador de texto 1">
              <a:extLst>
                <a:ext uri="{FF2B5EF4-FFF2-40B4-BE49-F238E27FC236}">
                  <a16:creationId xmlns:a16="http://schemas.microsoft.com/office/drawing/2014/main" id="{3DCC226D-AD67-526A-06DC-995673DE0B22}"/>
                </a:ext>
              </a:extLst>
            </p:cNvPr>
            <p:cNvSpPr txBox="1">
              <a:spLocks/>
            </p:cNvSpPr>
            <p:nvPr/>
          </p:nvSpPr>
          <p:spPr>
            <a:xfrm>
              <a:off x="6372043" y="3545109"/>
              <a:ext cx="6515100" cy="757130"/>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u="none" strike="noStrike" kern="1200" cap="none" spc="0" normalizeH="0" baseline="0" noProof="0">
                  <a:ln>
                    <a:noFill/>
                  </a:ln>
                  <a:solidFill>
                    <a:prstClr val="white"/>
                  </a:solidFill>
                  <a:effectLst/>
                  <a:uLnTx/>
                  <a:uFillTx/>
                  <a:latin typeface="Arial" panose="020B0604020202020204" pitchFamily="34" charset="0"/>
                  <a:ea typeface="+mn-ea"/>
                  <a:cs typeface="+mn-cs"/>
                </a:rPr>
                <a:t>ILUMETRI</a:t>
              </a:r>
              <a:r>
                <a:rPr kumimoji="0" lang="es-ES" sz="1600" u="none" strike="noStrike" kern="1200" cap="none" spc="0" normalizeH="0" baseline="30000" noProof="0">
                  <a:ln>
                    <a:noFill/>
                  </a:ln>
                  <a:solidFill>
                    <a:prstClr val="white"/>
                  </a:solidFill>
                  <a:effectLst/>
                  <a:uLnTx/>
                  <a:uFillTx/>
                  <a:latin typeface="Arial" panose="020B0604020202020204" pitchFamily="34" charset="0"/>
                  <a:ea typeface="+mn-ea"/>
                  <a:cs typeface="+mn-cs"/>
                </a:rPr>
                <a:t>®</a:t>
              </a:r>
              <a:r>
                <a:rPr kumimoji="0" lang="es-ES" sz="1600" u="none" strike="noStrike" kern="1200" cap="none" spc="0" normalizeH="0" baseline="0" noProof="0">
                  <a:ln>
                    <a:noFill/>
                  </a:ln>
                  <a:solidFill>
                    <a:prstClr val="white"/>
                  </a:solidFill>
                  <a:effectLst/>
                  <a:uLnTx/>
                  <a:uFillTx/>
                  <a:latin typeface="Arial" panose="020B0604020202020204" pitchFamily="34" charset="0"/>
                  <a:ea typeface="+mn-ea"/>
                  <a:cs typeface="+mn-cs"/>
                </a:rPr>
                <a:t> se ha asociado a una </a:t>
              </a:r>
              <a:r>
                <a:rPr kumimoji="0" lang="es-ES" sz="1600" b="1" u="none" strike="noStrike" kern="1200" cap="none" spc="0" normalizeH="0" baseline="0" noProof="0">
                  <a:ln>
                    <a:noFill/>
                  </a:ln>
                  <a:solidFill>
                    <a:prstClr val="white"/>
                  </a:solidFill>
                  <a:effectLst/>
                  <a:uLnTx/>
                  <a:uFillTx/>
                  <a:latin typeface="Arial" panose="020B0604020202020204" pitchFamily="34" charset="0"/>
                  <a:ea typeface="+mn-ea"/>
                  <a:cs typeface="+mn-cs"/>
                </a:rPr>
                <a:t>alta eficacia y buen perfil de seguridad</a:t>
              </a:r>
              <a:r>
                <a:rPr kumimoji="0" lang="es-ES" sz="1600" u="none" strike="noStrike" kern="1200" cap="none" spc="0" normalizeH="0" baseline="0" noProof="0">
                  <a:ln>
                    <a:noFill/>
                  </a:ln>
                  <a:solidFill>
                    <a:prstClr val="white"/>
                  </a:solidFill>
                  <a:effectLst/>
                  <a:uLnTx/>
                  <a:uFillTx/>
                  <a:latin typeface="Arial" panose="020B0604020202020204" pitchFamily="34" charset="0"/>
                  <a:ea typeface="+mn-ea"/>
                  <a:cs typeface="+mn-cs"/>
                </a:rPr>
                <a:t> a largo plazo, con bajas tasas mantenidas de tumores malignos, en los ensayos clínicos con fases de extensión a 5 años.</a:t>
              </a:r>
              <a:r>
                <a:rPr kumimoji="0" lang="es-ES" sz="1600" u="none" strike="noStrike" kern="1200" cap="none" spc="0" normalizeH="0" baseline="30000" noProof="0">
                  <a:ln>
                    <a:noFill/>
                  </a:ln>
                  <a:solidFill>
                    <a:prstClr val="white"/>
                  </a:solidFill>
                  <a:effectLst/>
                  <a:uLnTx/>
                  <a:uFillTx/>
                  <a:latin typeface="Arial" panose="020B0604020202020204" pitchFamily="34" charset="0"/>
                  <a:ea typeface="+mn-ea"/>
                  <a:cs typeface="+mn-cs"/>
                </a:rPr>
                <a:t>1</a:t>
              </a:r>
            </a:p>
          </p:txBody>
        </p:sp>
      </p:grpSp>
      <p:grpSp>
        <p:nvGrpSpPr>
          <p:cNvPr id="18" name="Grupo 17">
            <a:extLst>
              <a:ext uri="{FF2B5EF4-FFF2-40B4-BE49-F238E27FC236}">
                <a16:creationId xmlns:a16="http://schemas.microsoft.com/office/drawing/2014/main" id="{620CF8F0-A98C-821F-97F4-401958A6C752}"/>
              </a:ext>
            </a:extLst>
          </p:cNvPr>
          <p:cNvGrpSpPr/>
          <p:nvPr/>
        </p:nvGrpSpPr>
        <p:grpSpPr>
          <a:xfrm>
            <a:off x="4836495" y="1497987"/>
            <a:ext cx="2410691" cy="668520"/>
            <a:chOff x="1230916" y="2702950"/>
            <a:chExt cx="2410691" cy="668520"/>
          </a:xfrm>
        </p:grpSpPr>
        <p:sp>
          <p:nvSpPr>
            <p:cNvPr id="30" name="Rectángulo: una sola esquina redondeada 29">
              <a:extLst>
                <a:ext uri="{FF2B5EF4-FFF2-40B4-BE49-F238E27FC236}">
                  <a16:creationId xmlns:a16="http://schemas.microsoft.com/office/drawing/2014/main" id="{EB6DF6BC-3E7D-9392-E3F9-18507FAA5C62}"/>
                </a:ext>
              </a:extLst>
            </p:cNvPr>
            <p:cNvSpPr/>
            <p:nvPr/>
          </p:nvSpPr>
          <p:spPr>
            <a:xfrm flipV="1">
              <a:off x="1230916" y="2702950"/>
              <a:ext cx="2410691" cy="668520"/>
            </a:xfrm>
            <a:prstGeom prst="round1Rect">
              <a:avLst>
                <a:gd name="adj" fmla="val 31061"/>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Marcador de texto 1">
              <a:extLst>
                <a:ext uri="{FF2B5EF4-FFF2-40B4-BE49-F238E27FC236}">
                  <a16:creationId xmlns:a16="http://schemas.microsoft.com/office/drawing/2014/main" id="{953FB6ED-3A33-7E50-5ABF-3FE564BAF3E9}"/>
                </a:ext>
              </a:extLst>
            </p:cNvPr>
            <p:cNvSpPr txBox="1">
              <a:spLocks/>
            </p:cNvSpPr>
            <p:nvPr/>
          </p:nvSpPr>
          <p:spPr>
            <a:xfrm>
              <a:off x="1791181" y="2939109"/>
              <a:ext cx="1358329" cy="3416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800" u="none" strike="noStrike" kern="1200" cap="none" spc="0" normalizeH="0" baseline="0" noProof="0">
                  <a:ln>
                    <a:noFill/>
                  </a:ln>
                  <a:solidFill>
                    <a:srgbClr val="FDC647"/>
                  </a:solidFill>
                  <a:effectLst/>
                  <a:uLnTx/>
                  <a:uFillTx/>
                  <a:latin typeface="Arial" panose="020B0604020202020204" pitchFamily="34" charset="0"/>
                  <a:ea typeface="+mn-ea"/>
                  <a:cs typeface="+mn-cs"/>
                </a:rPr>
                <a:t>N=</a:t>
              </a:r>
            </a:p>
          </p:txBody>
        </p:sp>
        <p:sp>
          <p:nvSpPr>
            <p:cNvPr id="32" name="Marcador de texto 1">
              <a:extLst>
                <a:ext uri="{FF2B5EF4-FFF2-40B4-BE49-F238E27FC236}">
                  <a16:creationId xmlns:a16="http://schemas.microsoft.com/office/drawing/2014/main" id="{F1B4F9F5-9790-C39B-2977-270E5519CA5F}"/>
                </a:ext>
              </a:extLst>
            </p:cNvPr>
            <p:cNvSpPr txBox="1">
              <a:spLocks/>
            </p:cNvSpPr>
            <p:nvPr/>
          </p:nvSpPr>
          <p:spPr>
            <a:xfrm>
              <a:off x="2310845" y="2773399"/>
              <a:ext cx="1160885" cy="5909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3600" b="1" u="none" strike="noStrike" kern="1200" cap="none" spc="0" normalizeH="0" baseline="0" noProof="0">
                  <a:ln>
                    <a:noFill/>
                  </a:ln>
                  <a:solidFill>
                    <a:srgbClr val="FDC647"/>
                  </a:solidFill>
                  <a:effectLst/>
                  <a:uLnTx/>
                  <a:uFillTx/>
                  <a:latin typeface="Arial" panose="020B0604020202020204" pitchFamily="34" charset="0"/>
                  <a:ea typeface="+mn-ea"/>
                  <a:cs typeface="+mn-cs"/>
                </a:rPr>
                <a:t>27</a:t>
              </a:r>
            </a:p>
          </p:txBody>
        </p:sp>
        <p:pic>
          <p:nvPicPr>
            <p:cNvPr id="33" name="Gráfico 32">
              <a:extLst>
                <a:ext uri="{FF2B5EF4-FFF2-40B4-BE49-F238E27FC236}">
                  <a16:creationId xmlns:a16="http://schemas.microsoft.com/office/drawing/2014/main" id="{74DD0804-49C1-AA29-F297-D29A4A6513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6031" y="2743509"/>
              <a:ext cx="544140" cy="544140"/>
            </a:xfrm>
            <a:prstGeom prst="rect">
              <a:avLst/>
            </a:prstGeom>
          </p:spPr>
        </p:pic>
      </p:grpSp>
      <p:grpSp>
        <p:nvGrpSpPr>
          <p:cNvPr id="19" name="Grupo 18">
            <a:extLst>
              <a:ext uri="{FF2B5EF4-FFF2-40B4-BE49-F238E27FC236}">
                <a16:creationId xmlns:a16="http://schemas.microsoft.com/office/drawing/2014/main" id="{89C608F0-7D0B-337D-8004-210371112682}"/>
              </a:ext>
            </a:extLst>
          </p:cNvPr>
          <p:cNvGrpSpPr/>
          <p:nvPr/>
        </p:nvGrpSpPr>
        <p:grpSpPr>
          <a:xfrm>
            <a:off x="3274819" y="2355155"/>
            <a:ext cx="6070990" cy="839786"/>
            <a:chOff x="3060505" y="2355155"/>
            <a:chExt cx="6070990" cy="839786"/>
          </a:xfrm>
        </p:grpSpPr>
        <p:grpSp>
          <p:nvGrpSpPr>
            <p:cNvPr id="26" name="Grupo 25">
              <a:extLst>
                <a:ext uri="{FF2B5EF4-FFF2-40B4-BE49-F238E27FC236}">
                  <a16:creationId xmlns:a16="http://schemas.microsoft.com/office/drawing/2014/main" id="{AC70DF17-38F5-13DC-CAB9-CD1D71827EA6}"/>
                </a:ext>
              </a:extLst>
            </p:cNvPr>
            <p:cNvGrpSpPr/>
            <p:nvPr/>
          </p:nvGrpSpPr>
          <p:grpSpPr>
            <a:xfrm>
              <a:off x="3060505" y="2355155"/>
              <a:ext cx="6070990" cy="839786"/>
              <a:chOff x="748909" y="2686706"/>
              <a:chExt cx="6070990" cy="839786"/>
            </a:xfrm>
          </p:grpSpPr>
          <p:sp>
            <p:nvSpPr>
              <p:cNvPr id="28" name="Marcador de texto 1">
                <a:extLst>
                  <a:ext uri="{FF2B5EF4-FFF2-40B4-BE49-F238E27FC236}">
                    <a16:creationId xmlns:a16="http://schemas.microsoft.com/office/drawing/2014/main" id="{D6BC4AC9-852B-3EAA-0F24-16FED429E335}"/>
                  </a:ext>
                </a:extLst>
              </p:cNvPr>
              <p:cNvSpPr txBox="1">
                <a:spLocks/>
              </p:cNvSpPr>
              <p:nvPr/>
            </p:nvSpPr>
            <p:spPr>
              <a:xfrm>
                <a:off x="1631660" y="2811134"/>
                <a:ext cx="5188239" cy="5355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Los pacientes con psoriasis parecen presentar </a:t>
                </a:r>
                <a:r>
                  <a:rPr kumimoji="0" lang="es-ES" sz="1600" b="1" u="none" strike="noStrike" kern="1200" cap="none" spc="0" normalizeH="0" baseline="0" noProof="0">
                    <a:ln>
                      <a:noFill/>
                    </a:ln>
                    <a:solidFill>
                      <a:srgbClr val="612663"/>
                    </a:solidFill>
                    <a:effectLst/>
                    <a:uLnTx/>
                    <a:uFillTx/>
                    <a:latin typeface="Arial" panose="020B0604020202020204" pitchFamily="34" charset="0"/>
                    <a:ea typeface="+mn-ea"/>
                    <a:cs typeface="+mn-cs"/>
                  </a:rPr>
                  <a:t>mayor riesgo de desarrollar cáncer</a:t>
                </a: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a lo largo de la vida.</a:t>
                </a:r>
                <a:r>
                  <a:rPr kumimoji="0" lang="es-ES" sz="16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1</a:t>
                </a:r>
                <a:endParaRPr kumimoji="0" lang="es-ES" sz="18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endParaRPr>
              </a:p>
            </p:txBody>
          </p:sp>
          <p:sp>
            <p:nvSpPr>
              <p:cNvPr id="29" name="Rectángulo: una sola esquina redondeada 28">
                <a:extLst>
                  <a:ext uri="{FF2B5EF4-FFF2-40B4-BE49-F238E27FC236}">
                    <a16:creationId xmlns:a16="http://schemas.microsoft.com/office/drawing/2014/main" id="{4B052102-19C8-1DAE-E6D6-0C9C905A764C}"/>
                  </a:ext>
                </a:extLst>
              </p:cNvPr>
              <p:cNvSpPr/>
              <p:nvPr/>
            </p:nvSpPr>
            <p:spPr>
              <a:xfrm flipV="1">
                <a:off x="748909" y="2686706"/>
                <a:ext cx="839786" cy="839786"/>
              </a:xfrm>
              <a:prstGeom prst="round1Rect">
                <a:avLst>
                  <a:gd name="adj" fmla="val 23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7" name="Gráfico 26">
              <a:extLst>
                <a:ext uri="{FF2B5EF4-FFF2-40B4-BE49-F238E27FC236}">
                  <a16:creationId xmlns:a16="http://schemas.microsoft.com/office/drawing/2014/main" id="{A2E654F8-220A-4CA1-6870-B90298E61B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22284" y="2375166"/>
              <a:ext cx="694564" cy="694564"/>
            </a:xfrm>
            <a:prstGeom prst="rect">
              <a:avLst/>
            </a:prstGeom>
          </p:spPr>
        </p:pic>
      </p:grpSp>
      <p:grpSp>
        <p:nvGrpSpPr>
          <p:cNvPr id="21" name="Grupo 20">
            <a:extLst>
              <a:ext uri="{FF2B5EF4-FFF2-40B4-BE49-F238E27FC236}">
                <a16:creationId xmlns:a16="http://schemas.microsoft.com/office/drawing/2014/main" id="{8FD763F1-38FA-FA51-6249-AF153174A0C6}"/>
              </a:ext>
            </a:extLst>
          </p:cNvPr>
          <p:cNvGrpSpPr/>
          <p:nvPr/>
        </p:nvGrpSpPr>
        <p:grpSpPr>
          <a:xfrm>
            <a:off x="3274819" y="3508018"/>
            <a:ext cx="6070990" cy="840008"/>
            <a:chOff x="3060505" y="3414234"/>
            <a:chExt cx="6070990" cy="840008"/>
          </a:xfrm>
        </p:grpSpPr>
        <p:grpSp>
          <p:nvGrpSpPr>
            <p:cNvPr id="22" name="Grupo 21">
              <a:extLst>
                <a:ext uri="{FF2B5EF4-FFF2-40B4-BE49-F238E27FC236}">
                  <a16:creationId xmlns:a16="http://schemas.microsoft.com/office/drawing/2014/main" id="{B609052C-D952-A6D9-2248-DA0C414E68B6}"/>
                </a:ext>
              </a:extLst>
            </p:cNvPr>
            <p:cNvGrpSpPr/>
            <p:nvPr/>
          </p:nvGrpSpPr>
          <p:grpSpPr>
            <a:xfrm>
              <a:off x="3060505" y="3414234"/>
              <a:ext cx="6070990" cy="840008"/>
              <a:chOff x="748909" y="2713508"/>
              <a:chExt cx="6070990" cy="840008"/>
            </a:xfrm>
          </p:grpSpPr>
          <p:sp>
            <p:nvSpPr>
              <p:cNvPr id="24" name="Marcador de texto 1">
                <a:extLst>
                  <a:ext uri="{FF2B5EF4-FFF2-40B4-BE49-F238E27FC236}">
                    <a16:creationId xmlns:a16="http://schemas.microsoft.com/office/drawing/2014/main" id="{E6F25C1F-6FA4-29D7-F221-6FD30CA61690}"/>
                  </a:ext>
                </a:extLst>
              </p:cNvPr>
              <p:cNvSpPr txBox="1">
                <a:spLocks/>
              </p:cNvSpPr>
              <p:nvPr/>
            </p:nvSpPr>
            <p:spPr>
              <a:xfrm>
                <a:off x="1631660" y="2713508"/>
                <a:ext cx="5188239" cy="757130"/>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Son necesarios datos en la </a:t>
                </a:r>
                <a:r>
                  <a:rPr kumimoji="0" lang="es-ES" sz="1600" b="1" u="none" strike="noStrike" kern="1200" cap="none" spc="0" normalizeH="0" baseline="0" noProof="0">
                    <a:ln>
                      <a:noFill/>
                    </a:ln>
                    <a:solidFill>
                      <a:srgbClr val="612663"/>
                    </a:solidFill>
                    <a:effectLst/>
                    <a:uLnTx/>
                    <a:uFillTx/>
                    <a:latin typeface="Arial" panose="020B0604020202020204" pitchFamily="34" charset="0"/>
                    <a:ea typeface="+mn-ea"/>
                    <a:cs typeface="+mn-cs"/>
                  </a:rPr>
                  <a:t>vida real para conocer la seguridad de los tratamientos biológicos </a:t>
                </a: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en pacientes con antecedentes de enfermedad maligna.</a:t>
                </a:r>
                <a:r>
                  <a:rPr kumimoji="0" lang="es-ES" sz="16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1</a:t>
                </a:r>
                <a:endPar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endParaRPr>
              </a:p>
            </p:txBody>
          </p:sp>
          <p:sp>
            <p:nvSpPr>
              <p:cNvPr id="25" name="Rectángulo: una sola esquina redondeada 24">
                <a:extLst>
                  <a:ext uri="{FF2B5EF4-FFF2-40B4-BE49-F238E27FC236}">
                    <a16:creationId xmlns:a16="http://schemas.microsoft.com/office/drawing/2014/main" id="{6C44268C-2666-4B60-5244-B38EFF5D0577}"/>
                  </a:ext>
                </a:extLst>
              </p:cNvPr>
              <p:cNvSpPr/>
              <p:nvPr/>
            </p:nvSpPr>
            <p:spPr>
              <a:xfrm flipV="1">
                <a:off x="748909" y="2713730"/>
                <a:ext cx="839786" cy="839786"/>
              </a:xfrm>
              <a:prstGeom prst="round1Rect">
                <a:avLst>
                  <a:gd name="adj" fmla="val 23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3" name="Gráfico 22">
              <a:extLst>
                <a:ext uri="{FF2B5EF4-FFF2-40B4-BE49-F238E27FC236}">
                  <a16:creationId xmlns:a16="http://schemas.microsoft.com/office/drawing/2014/main" id="{D72126AE-E504-906A-3C89-A53D61B52D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33035" y="3453085"/>
              <a:ext cx="673062" cy="673062"/>
            </a:xfrm>
            <a:prstGeom prst="rect">
              <a:avLst/>
            </a:prstGeom>
          </p:spPr>
        </p:pic>
      </p:grpSp>
    </p:spTree>
    <p:extLst>
      <p:ext uri="{BB962C8B-B14F-4D97-AF65-F5344CB8AC3E}">
        <p14:creationId xmlns:p14="http://schemas.microsoft.com/office/powerpoint/2010/main" val="3887984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echa: a la derecha 8">
            <a:extLst>
              <a:ext uri="{FF2B5EF4-FFF2-40B4-BE49-F238E27FC236}">
                <a16:creationId xmlns:a16="http://schemas.microsoft.com/office/drawing/2014/main" id="{FAD1D788-7149-4AEB-9E95-49812C0F1B1A}"/>
              </a:ext>
            </a:extLst>
          </p:cNvPr>
          <p:cNvSpPr/>
          <p:nvPr/>
        </p:nvSpPr>
        <p:spPr>
          <a:xfrm>
            <a:off x="2714311" y="2514360"/>
            <a:ext cx="4832756" cy="43629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Rectángulo: esquinas redondeadas 1">
            <a:extLst>
              <a:ext uri="{FF2B5EF4-FFF2-40B4-BE49-F238E27FC236}">
                <a16:creationId xmlns:a16="http://schemas.microsoft.com/office/drawing/2014/main" id="{82891A79-83CA-5490-DFA8-6D52C1DD90EF}"/>
              </a:ext>
            </a:extLst>
          </p:cNvPr>
          <p:cNvSpPr/>
          <p:nvPr/>
        </p:nvSpPr>
        <p:spPr>
          <a:xfrm>
            <a:off x="702263" y="2236281"/>
            <a:ext cx="2031926" cy="1471567"/>
          </a:xfrm>
          <a:prstGeom prst="roundRect">
            <a:avLst>
              <a:gd name="adj" fmla="val 0"/>
            </a:avLst>
          </a:prstGeom>
          <a:solidFill>
            <a:schemeClr val="accent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b="1">
                <a:solidFill>
                  <a:prstClr val="white"/>
                </a:solidFill>
                <a:latin typeface="Arial" panose="020B0604020202020204" pitchFamily="34" charset="0"/>
              </a:rPr>
              <a:t>Diagnóstico de las neoplasias</a:t>
            </a:r>
            <a:r>
              <a:rPr lang="es-ES_tradnl" b="1" baseline="30000">
                <a:solidFill>
                  <a:prstClr val="white"/>
                </a:solidFill>
                <a:latin typeface="Arial" panose="020B0604020202020204" pitchFamily="34" charset="0"/>
              </a:rPr>
              <a:t>1</a:t>
            </a:r>
            <a:endParaRPr lang="es-ES" b="1" baseline="30000">
              <a:solidFill>
                <a:prstClr val="white"/>
              </a:solidFill>
              <a:latin typeface="Arial" panose="020B0604020202020204" pitchFamily="34" charset="0"/>
            </a:endParaRPr>
          </a:p>
        </p:txBody>
      </p:sp>
      <p:sp>
        <p:nvSpPr>
          <p:cNvPr id="3" name="Título 2">
            <a:extLst>
              <a:ext uri="{FF2B5EF4-FFF2-40B4-BE49-F238E27FC236}">
                <a16:creationId xmlns:a16="http://schemas.microsoft.com/office/drawing/2014/main" id="{8AC590E7-1E15-D1DF-5567-C86065CAE4B0}"/>
              </a:ext>
            </a:extLst>
          </p:cNvPr>
          <p:cNvSpPr>
            <a:spLocks noGrp="1"/>
          </p:cNvSpPr>
          <p:nvPr>
            <p:ph type="title"/>
          </p:nvPr>
        </p:nvSpPr>
        <p:spPr/>
        <p:txBody>
          <a:bodyPr/>
          <a:lstStyle/>
          <a:p>
            <a:pPr defTabSz="1218716">
              <a:defRPr/>
            </a:pPr>
            <a:r>
              <a:rPr lang="es-ES_tradnl" sz="2400">
                <a:latin typeface="Arial" panose="020B0604020202020204" pitchFamily="34" charset="0"/>
                <a:cs typeface="Arial" panose="020B0604020202020204" pitchFamily="34" charset="0"/>
              </a:rPr>
              <a:t>Pacientes con antecedentes de neoplasia y psoriasis en tratamiento con tildrakizumab: Serie de 27 casos</a:t>
            </a:r>
            <a:r>
              <a:rPr lang="es-ES_tradnl" sz="2400" baseline="30000">
                <a:latin typeface="Arial" panose="020B0604020202020204" pitchFamily="34" charset="0"/>
                <a:cs typeface="Arial" panose="020B0604020202020204" pitchFamily="34" charset="0"/>
              </a:rPr>
              <a:t>1</a:t>
            </a:r>
            <a:endParaRPr lang="es-ES"/>
          </a:p>
        </p:txBody>
      </p:sp>
      <p:sp>
        <p:nvSpPr>
          <p:cNvPr id="14" name="Rectángulo 13">
            <a:extLst>
              <a:ext uri="{FF2B5EF4-FFF2-40B4-BE49-F238E27FC236}">
                <a16:creationId xmlns:a16="http://schemas.microsoft.com/office/drawing/2014/main" id="{936C7FF7-7E22-AAD6-4D05-0F0E947AB309}"/>
              </a:ext>
            </a:extLst>
          </p:cNvPr>
          <p:cNvSpPr/>
          <p:nvPr/>
        </p:nvSpPr>
        <p:spPr>
          <a:xfrm>
            <a:off x="2867454" y="2919736"/>
            <a:ext cx="1296859" cy="7607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ES_tradnl" sz="1000" b="1" i="0" u="none" strike="noStrike" kern="1200" cap="none" spc="0" normalizeH="0" baseline="0" noProof="0">
                <a:ln>
                  <a:noFill/>
                </a:ln>
                <a:solidFill>
                  <a:srgbClr val="612663"/>
                </a:solidFill>
                <a:effectLst/>
                <a:uLnTx/>
                <a:uFillTx/>
                <a:latin typeface="Arial"/>
                <a:ea typeface="+mn-ea"/>
                <a:cs typeface="+mn-cs"/>
              </a:rPr>
              <a:t>Suspensión tratamientos psoriasis</a:t>
            </a:r>
            <a:r>
              <a:rPr kumimoji="0" lang="es-ES_tradnl" sz="1000" b="1" i="0" u="none" strike="noStrike" kern="1200" cap="none" spc="0" normalizeH="0" baseline="30000" noProof="0">
                <a:ln>
                  <a:noFill/>
                </a:ln>
                <a:solidFill>
                  <a:srgbClr val="612663"/>
                </a:solidFill>
                <a:effectLst/>
                <a:uLnTx/>
                <a:uFillTx/>
                <a:latin typeface="Arial"/>
                <a:ea typeface="+mn-ea"/>
                <a:cs typeface="+mn-cs"/>
              </a:rPr>
              <a:t>1</a:t>
            </a:r>
            <a:endParaRPr kumimoji="0" lang="es-ES" sz="1000" b="0" i="0" u="none" strike="noStrike" kern="1200" cap="none" spc="0" normalizeH="0" baseline="30000" noProof="0">
              <a:ln>
                <a:noFill/>
              </a:ln>
              <a:solidFill>
                <a:srgbClr val="612663"/>
              </a:solidFill>
              <a:effectLst/>
              <a:uLnTx/>
              <a:uFillTx/>
              <a:latin typeface="Arial"/>
              <a:ea typeface="+mn-ea"/>
              <a:cs typeface="+mn-cs"/>
            </a:endParaRPr>
          </a:p>
        </p:txBody>
      </p:sp>
      <p:sp>
        <p:nvSpPr>
          <p:cNvPr id="15" name="Rectángulo 14">
            <a:extLst>
              <a:ext uri="{FF2B5EF4-FFF2-40B4-BE49-F238E27FC236}">
                <a16:creationId xmlns:a16="http://schemas.microsoft.com/office/drawing/2014/main" id="{5887EA51-77D4-BC96-9D62-9218E447A64B}"/>
              </a:ext>
            </a:extLst>
          </p:cNvPr>
          <p:cNvSpPr/>
          <p:nvPr/>
        </p:nvSpPr>
        <p:spPr>
          <a:xfrm>
            <a:off x="4434315" y="2917901"/>
            <a:ext cx="1296859" cy="7607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ES_tradnl" sz="900" b="1" i="0" u="none" strike="noStrike" kern="1200" cap="none" spc="0" normalizeH="0" baseline="0" noProof="0">
                <a:ln>
                  <a:noFill/>
                </a:ln>
                <a:solidFill>
                  <a:srgbClr val="612663"/>
                </a:solidFill>
                <a:effectLst/>
                <a:uLnTx/>
                <a:uFillTx/>
                <a:latin typeface="Arial"/>
                <a:ea typeface="+mn-ea"/>
                <a:cs typeface="+mn-cs"/>
              </a:rPr>
              <a:t>Iniciaron tratamientos sistémicos, fototerapia y/o biológicos</a:t>
            </a:r>
            <a:r>
              <a:rPr kumimoji="0" lang="es-ES_tradnl" sz="900" b="1" i="0" u="none" strike="noStrike" kern="1200" cap="none" spc="0" normalizeH="0" baseline="30000" noProof="0">
                <a:ln>
                  <a:noFill/>
                </a:ln>
                <a:solidFill>
                  <a:srgbClr val="612663"/>
                </a:solidFill>
                <a:effectLst/>
                <a:uLnTx/>
                <a:uFillTx/>
                <a:latin typeface="Arial"/>
                <a:ea typeface="+mn-ea"/>
                <a:cs typeface="+mn-cs"/>
              </a:rPr>
              <a:t>1</a:t>
            </a:r>
            <a:endParaRPr kumimoji="0" lang="es-ES" sz="900" b="0" i="0" u="none" strike="noStrike" kern="1200" cap="none" spc="0" normalizeH="0" baseline="30000" noProof="0">
              <a:ln>
                <a:noFill/>
              </a:ln>
              <a:solidFill>
                <a:srgbClr val="612663"/>
              </a:solidFill>
              <a:effectLst/>
              <a:uLnTx/>
              <a:uFillTx/>
              <a:latin typeface="Arial"/>
              <a:ea typeface="+mn-ea"/>
              <a:cs typeface="+mn-cs"/>
            </a:endParaRPr>
          </a:p>
        </p:txBody>
      </p:sp>
      <p:sp>
        <p:nvSpPr>
          <p:cNvPr id="16" name="Rectángulo 15">
            <a:extLst>
              <a:ext uri="{FF2B5EF4-FFF2-40B4-BE49-F238E27FC236}">
                <a16:creationId xmlns:a16="http://schemas.microsoft.com/office/drawing/2014/main" id="{D587784F-AECA-8B04-E1C1-DD2C03871A07}"/>
              </a:ext>
            </a:extLst>
          </p:cNvPr>
          <p:cNvSpPr/>
          <p:nvPr/>
        </p:nvSpPr>
        <p:spPr>
          <a:xfrm>
            <a:off x="5990606" y="2925141"/>
            <a:ext cx="1296860" cy="7607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ES_tradnl" sz="1000" b="1" i="0" u="none" strike="noStrike" kern="1200" cap="none" spc="0" normalizeH="0" baseline="0" noProof="0">
                <a:ln>
                  <a:noFill/>
                </a:ln>
                <a:solidFill>
                  <a:srgbClr val="612663"/>
                </a:solidFill>
                <a:effectLst/>
                <a:uLnTx/>
                <a:uFillTx/>
                <a:latin typeface="Arial"/>
                <a:ea typeface="+mn-ea"/>
                <a:cs typeface="+mn-cs"/>
              </a:rPr>
              <a:t>Sin control de la enfermedad</a:t>
            </a:r>
            <a:r>
              <a:rPr kumimoji="0" lang="es-ES_tradnl" sz="1000" b="1" i="0" u="none" strike="noStrike" kern="1200" cap="none" spc="0" normalizeH="0" baseline="30000" noProof="0">
                <a:ln>
                  <a:noFill/>
                </a:ln>
                <a:solidFill>
                  <a:srgbClr val="612663"/>
                </a:solidFill>
                <a:effectLst/>
                <a:uLnTx/>
                <a:uFillTx/>
                <a:latin typeface="Arial"/>
                <a:ea typeface="+mn-ea"/>
                <a:cs typeface="+mn-cs"/>
              </a:rPr>
              <a:t>1</a:t>
            </a:r>
            <a:endParaRPr kumimoji="0" lang="es-ES" sz="1000" b="0" i="0" u="none" strike="noStrike" kern="1200" cap="none" spc="0" normalizeH="0" baseline="30000" noProof="0">
              <a:ln>
                <a:noFill/>
              </a:ln>
              <a:solidFill>
                <a:srgbClr val="612663"/>
              </a:solidFill>
              <a:effectLst/>
              <a:uLnTx/>
              <a:uFillTx/>
              <a:latin typeface="Arial"/>
              <a:ea typeface="+mn-ea"/>
              <a:cs typeface="+mn-cs"/>
            </a:endParaRPr>
          </a:p>
        </p:txBody>
      </p:sp>
      <p:sp>
        <p:nvSpPr>
          <p:cNvPr id="23" name="Flecha: a la derecha 22">
            <a:extLst>
              <a:ext uri="{FF2B5EF4-FFF2-40B4-BE49-F238E27FC236}">
                <a16:creationId xmlns:a16="http://schemas.microsoft.com/office/drawing/2014/main" id="{8B9672AC-6AF9-DAF7-FDAC-B18EAF2D41CD}"/>
              </a:ext>
            </a:extLst>
          </p:cNvPr>
          <p:cNvSpPr/>
          <p:nvPr/>
        </p:nvSpPr>
        <p:spPr>
          <a:xfrm>
            <a:off x="5603532" y="3183185"/>
            <a:ext cx="377133" cy="23021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CuadroTexto 33">
            <a:extLst>
              <a:ext uri="{FF2B5EF4-FFF2-40B4-BE49-F238E27FC236}">
                <a16:creationId xmlns:a16="http://schemas.microsoft.com/office/drawing/2014/main" id="{FE203634-76D5-98FE-B8D6-D2638A98120C}"/>
              </a:ext>
            </a:extLst>
          </p:cNvPr>
          <p:cNvSpPr txBox="1"/>
          <p:nvPr/>
        </p:nvSpPr>
        <p:spPr>
          <a:xfrm>
            <a:off x="2991013" y="2345793"/>
            <a:ext cx="4164495" cy="2923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ES_tradnl" sz="1300" b="1" i="0" u="none" strike="noStrike" kern="1200" cap="none" spc="0" normalizeH="0" baseline="0" noProof="0">
                <a:ln>
                  <a:noFill/>
                </a:ln>
                <a:solidFill>
                  <a:srgbClr val="612663"/>
                </a:solidFill>
                <a:effectLst/>
                <a:uLnTx/>
                <a:uFillTx/>
                <a:latin typeface="Arial"/>
                <a:ea typeface="+mn-ea"/>
                <a:cs typeface="+mn-cs"/>
              </a:rPr>
              <a:t>3 meses y 10 años después del diagnóstico</a:t>
            </a:r>
            <a:r>
              <a:rPr kumimoji="0" lang="es-ES_tradnl" sz="1300" b="1" i="0" u="none" strike="noStrike" kern="1200" cap="none" spc="0" normalizeH="0" baseline="30000" noProof="0">
                <a:ln>
                  <a:noFill/>
                </a:ln>
                <a:solidFill>
                  <a:srgbClr val="612663"/>
                </a:solidFill>
                <a:effectLst/>
                <a:uLnTx/>
                <a:uFillTx/>
                <a:latin typeface="Arial"/>
                <a:ea typeface="+mn-ea"/>
                <a:cs typeface="+mn-cs"/>
              </a:rPr>
              <a:t>1</a:t>
            </a:r>
            <a:endParaRPr kumimoji="0" lang="es-ES" sz="1300" b="1" i="0" u="none" strike="noStrike" kern="1200" cap="none" spc="0" normalizeH="0" baseline="0" noProof="0">
              <a:ln>
                <a:noFill/>
              </a:ln>
              <a:solidFill>
                <a:srgbClr val="612663"/>
              </a:solidFill>
              <a:effectLst/>
              <a:uLnTx/>
              <a:uFillTx/>
              <a:latin typeface="Arial"/>
              <a:ea typeface="+mn-ea"/>
              <a:cs typeface="+mn-cs"/>
            </a:endParaRPr>
          </a:p>
        </p:txBody>
      </p:sp>
      <p:sp>
        <p:nvSpPr>
          <p:cNvPr id="59" name="Flecha: a la derecha 58">
            <a:extLst>
              <a:ext uri="{FF2B5EF4-FFF2-40B4-BE49-F238E27FC236}">
                <a16:creationId xmlns:a16="http://schemas.microsoft.com/office/drawing/2014/main" id="{8072366E-53C3-B246-5FE5-70ED818CA36F}"/>
              </a:ext>
            </a:extLst>
          </p:cNvPr>
          <p:cNvSpPr/>
          <p:nvPr/>
        </p:nvSpPr>
        <p:spPr>
          <a:xfrm>
            <a:off x="4047244" y="3183185"/>
            <a:ext cx="377133" cy="23021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CuadroTexto 6">
            <a:extLst>
              <a:ext uri="{FF2B5EF4-FFF2-40B4-BE49-F238E27FC236}">
                <a16:creationId xmlns:a16="http://schemas.microsoft.com/office/drawing/2014/main" id="{41A163EC-2EED-2B37-58A1-358926C87853}"/>
              </a:ext>
            </a:extLst>
          </p:cNvPr>
          <p:cNvSpPr txBox="1"/>
          <p:nvPr/>
        </p:nvSpPr>
        <p:spPr>
          <a:xfrm>
            <a:off x="750953" y="4299923"/>
            <a:ext cx="3829591" cy="261610"/>
          </a:xfrm>
          <a:prstGeom prst="rect">
            <a:avLst/>
          </a:prstGeom>
          <a:noFill/>
          <a:ln>
            <a:noFill/>
          </a:ln>
        </p:spPr>
        <p:txBody>
          <a:bodyPr wrap="square" rtlCol="0">
            <a:spAutoFit/>
          </a:bodyPr>
          <a:lstStyle/>
          <a:p>
            <a:pPr marR="0" lvl="0" algn="l" defTabSz="1219170" rtl="0" eaLnBrk="1" fontAlgn="auto" latinLnBrk="0" hangingPunct="1">
              <a:lnSpc>
                <a:spcPct val="100000"/>
              </a:lnSpc>
              <a:spcBef>
                <a:spcPts val="0"/>
              </a:spcBef>
              <a:spcAft>
                <a:spcPts val="600"/>
              </a:spcAft>
              <a:buClr>
                <a:schemeClr val="accent3"/>
              </a:buClr>
              <a:buSzTx/>
              <a:tabLst/>
              <a:defRPr/>
            </a:pPr>
            <a:r>
              <a:rPr kumimoji="0" lang="es-ES_tradnl" sz="1100" b="1" i="0" u="none" strike="noStrike" kern="1200" cap="none" spc="0" normalizeH="0" baseline="0" noProof="0">
                <a:ln>
                  <a:noFill/>
                </a:ln>
                <a:solidFill>
                  <a:srgbClr val="612663"/>
                </a:solidFill>
                <a:effectLst/>
                <a:uLnTx/>
                <a:uFillTx/>
                <a:latin typeface="Arial"/>
                <a:ea typeface="+mn-ea"/>
                <a:cs typeface="+mn-cs"/>
              </a:rPr>
              <a:t>Neoplasias diagnosticadas</a:t>
            </a:r>
            <a:r>
              <a:rPr kumimoji="0" lang="es-ES_tradnl" sz="1100" b="1" i="0" u="none" strike="noStrike" kern="1200" cap="none" spc="0" normalizeH="0" baseline="30000" noProof="0">
                <a:ln>
                  <a:noFill/>
                </a:ln>
                <a:solidFill>
                  <a:srgbClr val="612663"/>
                </a:solidFill>
                <a:effectLst/>
                <a:uLnTx/>
                <a:uFillTx/>
                <a:latin typeface="Arial"/>
                <a:ea typeface="+mn-ea"/>
                <a:cs typeface="+mn-cs"/>
              </a:rPr>
              <a:t>1</a:t>
            </a:r>
          </a:p>
        </p:txBody>
      </p:sp>
      <p:sp>
        <p:nvSpPr>
          <p:cNvPr id="19" name="Marcador de pie de página 5">
            <a:extLst>
              <a:ext uri="{FF2B5EF4-FFF2-40B4-BE49-F238E27FC236}">
                <a16:creationId xmlns:a16="http://schemas.microsoft.com/office/drawing/2014/main" id="{EE3D7BB5-CB1C-AC8B-FA51-C5F5ED98BD04}"/>
              </a:ext>
            </a:extLst>
          </p:cNvPr>
          <p:cNvSpPr txBox="1">
            <a:spLocks/>
          </p:cNvSpPr>
          <p:nvPr/>
        </p:nvSpPr>
        <p:spPr>
          <a:xfrm>
            <a:off x="623888" y="6354410"/>
            <a:ext cx="9887317" cy="395869"/>
          </a:xfrm>
          <a:prstGeom prst="rect">
            <a:avLst/>
          </a:prstGeom>
        </p:spPr>
        <p:txBody>
          <a:bodyPr vert="horz" wrap="square" lIns="72000" tIns="36000" rIns="72000" bIns="36000" rtlCol="0" anchor="t" anchorCtr="0">
            <a:spAutoFit/>
          </a:bodyPr>
          <a:lstStyle>
            <a:defPPr>
              <a:defRPr lang="es-ES"/>
            </a:defPPr>
            <a:lvl1pPr marL="0" algn="l" defTabSz="914400" rtl="0" eaLnBrk="1" latinLnBrk="0" hangingPunct="1">
              <a:defRPr sz="800" b="0" i="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700" b="1">
                <a:solidFill>
                  <a:prstClr val="black">
                    <a:tint val="75000"/>
                  </a:prstClr>
                </a:solidFill>
              </a:rPr>
              <a:t>BSA</a:t>
            </a:r>
            <a:r>
              <a:rPr lang="es-ES" sz="700">
                <a:solidFill>
                  <a:prstClr val="black">
                    <a:tint val="75000"/>
                  </a:prstClr>
                </a:solidFill>
              </a:rPr>
              <a:t>: </a:t>
            </a:r>
            <a:r>
              <a:rPr lang="es-ES" sz="700"/>
              <a:t>área de superficie corporal</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r>
              <a:rPr lang="es-ES" sz="700">
                <a:solidFill>
                  <a:prstClr val="black">
                    <a:tint val="75000"/>
                  </a:prstClr>
                </a:solidFill>
              </a:rPr>
              <a:t>; </a:t>
            </a:r>
            <a:r>
              <a:rPr kumimoji="0" lang="es-ES" sz="700" b="1" u="none" strike="noStrike" kern="1200" cap="none" spc="0" normalizeH="0" baseline="0" noProof="0">
                <a:ln>
                  <a:noFill/>
                </a:ln>
                <a:solidFill>
                  <a:prstClr val="black">
                    <a:tint val="75000"/>
                  </a:prstClr>
                </a:solidFill>
                <a:effectLst/>
                <a:uLnTx/>
                <a:uFillTx/>
                <a:ea typeface="+mn-ea"/>
                <a:cs typeface="+mn-cs"/>
              </a:rPr>
              <a:t>DLQI: </a:t>
            </a:r>
            <a:r>
              <a:rPr kumimoji="0" lang="es-ES" sz="700" u="none" strike="noStrike" kern="1200" cap="none" spc="0" normalizeH="0" baseline="0" noProof="0">
                <a:ln>
                  <a:noFill/>
                </a:ln>
                <a:solidFill>
                  <a:prstClr val="black">
                    <a:tint val="75000"/>
                  </a:prstClr>
                </a:solidFill>
                <a:effectLst/>
                <a:uLnTx/>
                <a:uFillTx/>
                <a:ea typeface="+mn-ea"/>
                <a:cs typeface="+mn-cs"/>
              </a:rPr>
              <a:t>índice de calidad de vida dermatológico, por sus siglas en inglés; </a:t>
            </a:r>
            <a:r>
              <a:rPr kumimoji="0" lang="es-ES" sz="700" b="1" u="none" strike="noStrike" kern="1200" cap="none" spc="0" normalizeH="0" baseline="0" noProof="0">
                <a:ln>
                  <a:noFill/>
                </a:ln>
                <a:solidFill>
                  <a:prstClr val="black">
                    <a:tint val="75000"/>
                  </a:prstClr>
                </a:solidFill>
                <a:effectLst/>
                <a:uLnTx/>
                <a:uFillTx/>
                <a:ea typeface="+mn-ea"/>
                <a:cs typeface="+mn-cs"/>
              </a:rPr>
              <a:t>PASI: </a:t>
            </a:r>
            <a:r>
              <a:rPr kumimoji="0" lang="es-ES" sz="700" u="none" strike="noStrike" kern="1200" cap="none" spc="0" normalizeH="0" baseline="0" noProof="0">
                <a:ln>
                  <a:noFill/>
                </a:ln>
                <a:solidFill>
                  <a:prstClr val="black">
                    <a:tint val="75000"/>
                  </a:prstClr>
                </a:solidFill>
                <a:effectLst/>
                <a:uLnTx/>
                <a:uFillTx/>
                <a:ea typeface="+mn-ea"/>
                <a:cs typeface="+mn-cs"/>
              </a:rPr>
              <a:t>índice de actividad y gravedad de la psoriasis, por sus siglas en inglés.</a:t>
            </a:r>
          </a:p>
          <a:p>
            <a:pPr marL="93663" marR="0" lvl="0" indent="-93663" algn="l" defTabSz="914400" rtl="0" eaLnBrk="1" fontAlgn="auto" latinLnBrk="0" hangingPunct="1">
              <a:lnSpc>
                <a:spcPct val="100000"/>
              </a:lnSpc>
              <a:spcBef>
                <a:spcPts val="0"/>
              </a:spcBef>
              <a:spcAft>
                <a:spcPts val="0"/>
              </a:spcAft>
              <a:buClrTx/>
              <a:buSzTx/>
              <a:buFont typeface="+mj-lt"/>
              <a:buAutoNum type="arabicPeriod"/>
              <a:defRPr/>
            </a:pPr>
            <a:r>
              <a:rPr kumimoji="0" lang="es-ES" sz="700" b="1" u="none" strike="noStrike" kern="1200" cap="none" spc="0" normalizeH="0" baseline="0" noProof="0">
                <a:ln>
                  <a:noFill/>
                </a:ln>
                <a:solidFill>
                  <a:prstClr val="black">
                    <a:tint val="75000"/>
                  </a:prstClr>
                </a:solidFill>
                <a:effectLst/>
                <a:uLnTx/>
                <a:uFillTx/>
                <a:ea typeface="+mn-ea"/>
                <a:cs typeface="+mn-cs"/>
              </a:rPr>
              <a:t>Balaguer I, </a:t>
            </a:r>
            <a:r>
              <a:rPr kumimoji="0" lang="es-ES" sz="700" u="none" strike="noStrike" kern="1200" cap="none" spc="0" normalizeH="0" baseline="0" noProof="0" err="1">
                <a:ln>
                  <a:noFill/>
                </a:ln>
                <a:solidFill>
                  <a:prstClr val="black">
                    <a:tint val="75000"/>
                  </a:prstClr>
                </a:solidFill>
                <a:effectLst/>
                <a:uLnTx/>
                <a:uFillTx/>
                <a:ea typeface="+mn-ea"/>
                <a:cs typeface="+mn-cs"/>
              </a:rPr>
              <a:t>Vilarrasa</a:t>
            </a:r>
            <a:r>
              <a:rPr kumimoji="0" lang="es-ES" sz="700" u="none" strike="noStrike" kern="1200" cap="none" spc="0" normalizeH="0" baseline="0" noProof="0">
                <a:ln>
                  <a:noFill/>
                </a:ln>
                <a:solidFill>
                  <a:prstClr val="black">
                    <a:tint val="75000"/>
                  </a:prstClr>
                </a:solidFill>
                <a:effectLst/>
                <a:uLnTx/>
                <a:uFillTx/>
                <a:ea typeface="+mn-ea"/>
                <a:cs typeface="+mn-cs"/>
              </a:rPr>
              <a:t> E, González A, Martínez E, Galán M, Rodríguez L. Pacientes con antecedentes de neoplasia y psoriasis en tratamiento con </a:t>
            </a:r>
            <a:r>
              <a:rPr kumimoji="0" lang="es-ES" sz="700" u="none" strike="noStrike" kern="1200" cap="none" spc="0" normalizeH="0" baseline="0" noProof="0" err="1">
                <a:ln>
                  <a:noFill/>
                </a:ln>
                <a:solidFill>
                  <a:prstClr val="black">
                    <a:tint val="75000"/>
                  </a:prstClr>
                </a:solidFill>
                <a:effectLst/>
                <a:uLnTx/>
                <a:uFillTx/>
                <a:ea typeface="+mn-ea"/>
                <a:cs typeface="+mn-cs"/>
              </a:rPr>
              <a:t>tildrakizumab</a:t>
            </a:r>
            <a:r>
              <a:rPr kumimoji="0" lang="es-ES" sz="700" u="none" strike="noStrike" kern="1200" cap="none" spc="0" normalizeH="0" baseline="0" noProof="0">
                <a:ln>
                  <a:noFill/>
                </a:ln>
                <a:solidFill>
                  <a:prstClr val="black">
                    <a:tint val="75000"/>
                  </a:prstClr>
                </a:solidFill>
                <a:effectLst/>
                <a:uLnTx/>
                <a:uFillTx/>
                <a:ea typeface="+mn-ea"/>
                <a:cs typeface="+mn-cs"/>
              </a:rPr>
              <a:t>: serie de 27 casos. Poster presentado en: Congreso AEDV 2023. 50 Congreso Nacional de Dermatología y Venereología; 2023 Mayo 10-13; Santiago de Compostela, España.</a:t>
            </a:r>
          </a:p>
        </p:txBody>
      </p:sp>
      <p:sp>
        <p:nvSpPr>
          <p:cNvPr id="32" name="CuadroTexto 31">
            <a:extLst>
              <a:ext uri="{FF2B5EF4-FFF2-40B4-BE49-F238E27FC236}">
                <a16:creationId xmlns:a16="http://schemas.microsoft.com/office/drawing/2014/main" id="{08628022-F4C0-B416-4019-4FD36E4999F8}"/>
              </a:ext>
            </a:extLst>
          </p:cNvPr>
          <p:cNvSpPr txBox="1"/>
          <p:nvPr/>
        </p:nvSpPr>
        <p:spPr>
          <a:xfrm>
            <a:off x="7656202" y="4299923"/>
            <a:ext cx="2314709" cy="1031051"/>
          </a:xfrm>
          <a:prstGeom prst="rect">
            <a:avLst/>
          </a:prstGeom>
          <a:noFill/>
          <a:ln>
            <a:noFill/>
          </a:ln>
        </p:spPr>
        <p:txBody>
          <a:bodyPr wrap="square" rtlCol="0">
            <a:spAutoFit/>
          </a:bodyPr>
          <a:lstStyle/>
          <a:p>
            <a:pPr marR="0" lvl="0" algn="l" defTabSz="1219170" rtl="0" eaLnBrk="1" fontAlgn="auto" latinLnBrk="0" hangingPunct="1">
              <a:lnSpc>
                <a:spcPct val="100000"/>
              </a:lnSpc>
              <a:spcBef>
                <a:spcPts val="0"/>
              </a:spcBef>
              <a:spcAft>
                <a:spcPts val="600"/>
              </a:spcAft>
              <a:buClr>
                <a:schemeClr val="accent3"/>
              </a:buClr>
              <a:buSzTx/>
              <a:tabLst/>
              <a:defRPr/>
            </a:pPr>
            <a:r>
              <a:rPr kumimoji="0" lang="es-ES_tradnl" sz="1100" b="1" i="0" u="none" strike="noStrike" kern="1200" cap="none" spc="0" normalizeH="0" baseline="0" noProof="0">
                <a:ln>
                  <a:noFill/>
                </a:ln>
                <a:solidFill>
                  <a:srgbClr val="612663"/>
                </a:solidFill>
                <a:effectLst/>
                <a:uLnTx/>
                <a:uFillTx/>
                <a:latin typeface="Arial"/>
                <a:ea typeface="+mn-ea"/>
                <a:cs typeface="+mn-cs"/>
              </a:rPr>
              <a:t>Tratamientos tras diagnostico</a:t>
            </a:r>
            <a:r>
              <a:rPr kumimoji="0" lang="es-ES_tradnl" sz="1100" b="1" i="0" u="none" strike="noStrike" kern="1200" cap="none" spc="0" normalizeH="0" baseline="30000" noProof="0">
                <a:ln>
                  <a:noFill/>
                </a:ln>
                <a:solidFill>
                  <a:srgbClr val="612663"/>
                </a:solidFill>
                <a:effectLst/>
                <a:uLnTx/>
                <a:uFillTx/>
                <a:latin typeface="Arial"/>
                <a:ea typeface="+mn-ea"/>
                <a:cs typeface="+mn-cs"/>
              </a:rPr>
              <a:t>1</a:t>
            </a:r>
          </a:p>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s-ES" sz="900" b="0" i="0" u="none" strike="noStrike" kern="1200" cap="none" spc="0" normalizeH="0" baseline="0" noProof="0">
                <a:ln>
                  <a:noFill/>
                </a:ln>
                <a:solidFill>
                  <a:srgbClr val="612663"/>
                </a:solidFill>
                <a:effectLst/>
                <a:uLnTx/>
                <a:uFillTx/>
                <a:latin typeface="Arial"/>
                <a:ea typeface="+mn-ea"/>
                <a:cs typeface="+mn-cs"/>
              </a:rPr>
              <a:t>Acitretina</a:t>
            </a:r>
          </a:p>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lang="es-ES" sz="900">
                <a:solidFill>
                  <a:srgbClr val="612663"/>
                </a:solidFill>
                <a:latin typeface="Arial"/>
              </a:rPr>
              <a:t>Metotrexato</a:t>
            </a:r>
          </a:p>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s-ES" sz="900" b="0" i="0" u="none" strike="noStrike" kern="1200" cap="none" spc="0" normalizeH="0" baseline="0" noProof="0" err="1">
                <a:ln>
                  <a:noFill/>
                </a:ln>
                <a:solidFill>
                  <a:srgbClr val="612663"/>
                </a:solidFill>
                <a:effectLst/>
                <a:uLnTx/>
                <a:uFillTx/>
                <a:latin typeface="Arial"/>
                <a:ea typeface="+mn-ea"/>
                <a:cs typeface="+mn-cs"/>
              </a:rPr>
              <a:t>Apremilast</a:t>
            </a:r>
            <a:endParaRPr kumimoji="0" lang="es-ES" sz="900" b="0" i="0" u="none" strike="noStrike" kern="1200" cap="none" spc="0" normalizeH="0" baseline="0" noProof="0">
              <a:ln>
                <a:noFill/>
              </a:ln>
              <a:solidFill>
                <a:srgbClr val="612663"/>
              </a:solidFill>
              <a:effectLst/>
              <a:uLnTx/>
              <a:uFillTx/>
              <a:latin typeface="Arial"/>
              <a:ea typeface="+mn-ea"/>
              <a:cs typeface="+mn-cs"/>
            </a:endParaRPr>
          </a:p>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lang="es-ES" sz="900">
                <a:solidFill>
                  <a:srgbClr val="612663"/>
                </a:solidFill>
                <a:latin typeface="Arial"/>
              </a:rPr>
              <a:t>Fototerapia</a:t>
            </a:r>
          </a:p>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s-ES" sz="900" b="0" i="0" u="none" strike="noStrike" kern="1200" cap="none" spc="0" normalizeH="0" baseline="0" noProof="0" err="1">
                <a:ln>
                  <a:noFill/>
                </a:ln>
                <a:solidFill>
                  <a:srgbClr val="612663"/>
                </a:solidFill>
                <a:effectLst/>
                <a:uLnTx/>
                <a:uFillTx/>
                <a:latin typeface="Arial"/>
                <a:ea typeface="+mn-ea"/>
                <a:cs typeface="+mn-cs"/>
              </a:rPr>
              <a:t>Ustekinumab</a:t>
            </a:r>
            <a:endParaRPr kumimoji="0" lang="es-ES_tradnl" sz="900" b="0" i="0" u="none" strike="noStrike" kern="1200" cap="none" spc="0" normalizeH="0" baseline="0" noProof="0">
              <a:ln>
                <a:noFill/>
              </a:ln>
              <a:solidFill>
                <a:srgbClr val="612663"/>
              </a:solidFill>
              <a:effectLst/>
              <a:uLnTx/>
              <a:uFillTx/>
              <a:latin typeface="Arial"/>
              <a:ea typeface="+mn-ea"/>
              <a:cs typeface="+mn-cs"/>
            </a:endParaRPr>
          </a:p>
        </p:txBody>
      </p:sp>
      <p:sp>
        <p:nvSpPr>
          <p:cNvPr id="35" name="CuadroTexto 34">
            <a:extLst>
              <a:ext uri="{FF2B5EF4-FFF2-40B4-BE49-F238E27FC236}">
                <a16:creationId xmlns:a16="http://schemas.microsoft.com/office/drawing/2014/main" id="{50780AEE-4960-92D2-7CCD-9DECA5C1D300}"/>
              </a:ext>
            </a:extLst>
          </p:cNvPr>
          <p:cNvSpPr txBox="1"/>
          <p:nvPr/>
        </p:nvSpPr>
        <p:spPr>
          <a:xfrm>
            <a:off x="7620885" y="2638181"/>
            <a:ext cx="2314709" cy="261610"/>
          </a:xfrm>
          <a:prstGeom prst="rect">
            <a:avLst/>
          </a:prstGeom>
          <a:noFill/>
          <a:ln>
            <a:noFill/>
          </a:ln>
        </p:spPr>
        <p:txBody>
          <a:bodyPr wrap="square" rtlCol="0">
            <a:spAutoFit/>
          </a:bodyPr>
          <a:lstStyle/>
          <a:p>
            <a:pPr marR="0" lvl="0" algn="l" defTabSz="1219170" rtl="0" eaLnBrk="1" fontAlgn="auto" latinLnBrk="0" hangingPunct="1">
              <a:lnSpc>
                <a:spcPct val="100000"/>
              </a:lnSpc>
              <a:spcBef>
                <a:spcPts val="0"/>
              </a:spcBef>
              <a:spcAft>
                <a:spcPts val="600"/>
              </a:spcAft>
              <a:buClr>
                <a:schemeClr val="accent3"/>
              </a:buClr>
              <a:buSzTx/>
              <a:tabLst/>
              <a:defRPr/>
            </a:pPr>
            <a:r>
              <a:rPr kumimoji="0" lang="es-ES_tradnl" sz="1100" b="1" i="0" u="none" strike="noStrike" kern="1200" cap="none" spc="0" normalizeH="0" baseline="0" noProof="0">
                <a:ln>
                  <a:noFill/>
                </a:ln>
                <a:solidFill>
                  <a:srgbClr val="612663"/>
                </a:solidFill>
                <a:effectLst/>
                <a:uLnTx/>
                <a:uFillTx/>
                <a:latin typeface="Arial"/>
                <a:ea typeface="+mn-ea"/>
                <a:cs typeface="+mn-cs"/>
              </a:rPr>
              <a:t>Previo inicio Tildrakizumab</a:t>
            </a:r>
            <a:r>
              <a:rPr kumimoji="0" lang="es-ES_tradnl" sz="1100" b="1" i="0" u="none" strike="noStrike" kern="1200" cap="none" spc="0" normalizeH="0" baseline="30000" noProof="0">
                <a:ln>
                  <a:noFill/>
                </a:ln>
                <a:solidFill>
                  <a:srgbClr val="612663"/>
                </a:solidFill>
                <a:effectLst/>
                <a:uLnTx/>
                <a:uFillTx/>
                <a:latin typeface="Arial"/>
                <a:ea typeface="+mn-ea"/>
                <a:cs typeface="+mn-cs"/>
              </a:rPr>
              <a:t>1</a:t>
            </a:r>
          </a:p>
        </p:txBody>
      </p:sp>
      <p:sp>
        <p:nvSpPr>
          <p:cNvPr id="37" name="CuadroTexto 36">
            <a:extLst>
              <a:ext uri="{FF2B5EF4-FFF2-40B4-BE49-F238E27FC236}">
                <a16:creationId xmlns:a16="http://schemas.microsoft.com/office/drawing/2014/main" id="{C8A847A1-355F-BD5D-D6B3-501CC66F2F9C}"/>
              </a:ext>
            </a:extLst>
          </p:cNvPr>
          <p:cNvSpPr txBox="1"/>
          <p:nvPr/>
        </p:nvSpPr>
        <p:spPr>
          <a:xfrm>
            <a:off x="7715765" y="2981986"/>
            <a:ext cx="1062475" cy="646331"/>
          </a:xfrm>
          <a:prstGeom prst="rect">
            <a:avLst/>
          </a:prstGeom>
          <a:solidFill>
            <a:srgbClr val="659ACA">
              <a:alpha val="10000"/>
            </a:srgbClr>
          </a:solidFill>
        </p:spPr>
        <p:txBody>
          <a:bodyPr wrap="square">
            <a:spAutoFit/>
          </a:bodyPr>
          <a:lstStyle/>
          <a:p>
            <a:pPr marR="0" lvl="0" algn="ctr" defTabSz="1219170" rtl="0" eaLnBrk="1" fontAlgn="auto" latinLnBrk="0" hangingPunct="1">
              <a:lnSpc>
                <a:spcPct val="100000"/>
              </a:lnSpc>
              <a:spcBef>
                <a:spcPts val="0"/>
              </a:spcBef>
              <a:spcAft>
                <a:spcPts val="0"/>
              </a:spcAft>
              <a:buClr>
                <a:schemeClr val="accent3"/>
              </a:buClr>
              <a:buSzTx/>
              <a:tabLst/>
              <a:defRPr/>
            </a:pPr>
            <a:r>
              <a:rPr kumimoji="0" lang="es-ES" sz="1800" b="0" i="0" u="none" strike="noStrike" kern="1200" cap="none" spc="0" normalizeH="0" baseline="0" noProof="0">
                <a:ln>
                  <a:noFill/>
                </a:ln>
                <a:solidFill>
                  <a:srgbClr val="612663"/>
                </a:solidFill>
                <a:effectLst/>
                <a:uLnTx/>
                <a:uFillTx/>
                <a:latin typeface="Arial"/>
                <a:ea typeface="+mn-ea"/>
                <a:cs typeface="+mn-cs"/>
              </a:rPr>
              <a:t>12,77</a:t>
            </a:r>
          </a:p>
          <a:p>
            <a:pPr marR="0" lvl="0" algn="ctr" defTabSz="1219170" rtl="0" eaLnBrk="1" fontAlgn="auto" latinLnBrk="0" hangingPunct="1">
              <a:lnSpc>
                <a:spcPct val="100000"/>
              </a:lnSpc>
              <a:spcBef>
                <a:spcPts val="0"/>
              </a:spcBef>
              <a:spcAft>
                <a:spcPts val="0"/>
              </a:spcAft>
              <a:buClr>
                <a:schemeClr val="accent3"/>
              </a:buClr>
              <a:buSzTx/>
              <a:tabLst/>
              <a:defRPr/>
            </a:pPr>
            <a:r>
              <a:rPr lang="es-ES" b="1">
                <a:solidFill>
                  <a:srgbClr val="612663"/>
                </a:solidFill>
                <a:latin typeface="Arial"/>
              </a:rPr>
              <a:t>PASI</a:t>
            </a:r>
            <a:endParaRPr kumimoji="0" lang="es-ES_tradnl" sz="1800" b="1" i="0" u="none" strike="noStrike" kern="1200" cap="none" spc="0" normalizeH="0" baseline="0" noProof="0">
              <a:ln>
                <a:noFill/>
              </a:ln>
              <a:solidFill>
                <a:srgbClr val="612663"/>
              </a:solidFill>
              <a:effectLst/>
              <a:uLnTx/>
              <a:uFillTx/>
              <a:latin typeface="Arial"/>
              <a:ea typeface="+mn-ea"/>
              <a:cs typeface="+mn-cs"/>
            </a:endParaRPr>
          </a:p>
        </p:txBody>
      </p:sp>
      <p:sp>
        <p:nvSpPr>
          <p:cNvPr id="39" name="CuadroTexto 38">
            <a:extLst>
              <a:ext uri="{FF2B5EF4-FFF2-40B4-BE49-F238E27FC236}">
                <a16:creationId xmlns:a16="http://schemas.microsoft.com/office/drawing/2014/main" id="{B3CE6967-5A9E-087C-F19D-0C7DA37D5407}"/>
              </a:ext>
            </a:extLst>
          </p:cNvPr>
          <p:cNvSpPr txBox="1"/>
          <p:nvPr/>
        </p:nvSpPr>
        <p:spPr>
          <a:xfrm>
            <a:off x="8866385" y="2981986"/>
            <a:ext cx="1062475" cy="646331"/>
          </a:xfrm>
          <a:prstGeom prst="rect">
            <a:avLst/>
          </a:prstGeom>
          <a:solidFill>
            <a:srgbClr val="659ACA">
              <a:alpha val="10000"/>
            </a:srgbClr>
          </a:solidFill>
        </p:spPr>
        <p:txBody>
          <a:bodyPr wrap="square">
            <a:spAutoFit/>
          </a:bodyPr>
          <a:lstStyle/>
          <a:p>
            <a:pPr marR="0" lvl="0" algn="ctr" defTabSz="1219170" rtl="0" eaLnBrk="1" fontAlgn="auto" latinLnBrk="0" hangingPunct="1">
              <a:lnSpc>
                <a:spcPct val="100000"/>
              </a:lnSpc>
              <a:spcBef>
                <a:spcPts val="0"/>
              </a:spcBef>
              <a:spcAft>
                <a:spcPts val="0"/>
              </a:spcAft>
              <a:buClr>
                <a:schemeClr val="accent3"/>
              </a:buClr>
              <a:buSzTx/>
              <a:tabLst/>
              <a:defRPr/>
            </a:pPr>
            <a:r>
              <a:rPr kumimoji="0" lang="es-ES" sz="1800" b="0" i="0" u="none" strike="noStrike" kern="1200" cap="none" spc="0" normalizeH="0" baseline="0" noProof="0">
                <a:ln>
                  <a:noFill/>
                </a:ln>
                <a:solidFill>
                  <a:srgbClr val="612663"/>
                </a:solidFill>
                <a:effectLst/>
                <a:uLnTx/>
                <a:uFillTx/>
                <a:latin typeface="Arial"/>
                <a:ea typeface="+mn-ea"/>
                <a:cs typeface="+mn-cs"/>
              </a:rPr>
              <a:t>21%</a:t>
            </a:r>
          </a:p>
          <a:p>
            <a:pPr marR="0" lvl="0" algn="ctr" defTabSz="1219170" rtl="0" eaLnBrk="1" fontAlgn="auto" latinLnBrk="0" hangingPunct="1">
              <a:lnSpc>
                <a:spcPct val="100000"/>
              </a:lnSpc>
              <a:spcBef>
                <a:spcPts val="0"/>
              </a:spcBef>
              <a:spcAft>
                <a:spcPts val="0"/>
              </a:spcAft>
              <a:buClr>
                <a:schemeClr val="accent3"/>
              </a:buClr>
              <a:buSzTx/>
              <a:tabLst/>
              <a:defRPr/>
            </a:pPr>
            <a:r>
              <a:rPr lang="es-ES" b="1">
                <a:solidFill>
                  <a:srgbClr val="612663"/>
                </a:solidFill>
                <a:latin typeface="Arial"/>
              </a:rPr>
              <a:t>BSA</a:t>
            </a:r>
            <a:endParaRPr kumimoji="0" lang="es-ES_tradnl" sz="1800" b="1" i="0" u="none" strike="noStrike" kern="1200" cap="none" spc="0" normalizeH="0" baseline="0" noProof="0">
              <a:ln>
                <a:noFill/>
              </a:ln>
              <a:solidFill>
                <a:srgbClr val="612663"/>
              </a:solidFill>
              <a:effectLst/>
              <a:uLnTx/>
              <a:uFillTx/>
              <a:latin typeface="Arial"/>
              <a:ea typeface="+mn-ea"/>
              <a:cs typeface="+mn-cs"/>
            </a:endParaRPr>
          </a:p>
        </p:txBody>
      </p:sp>
      <p:sp>
        <p:nvSpPr>
          <p:cNvPr id="40" name="CuadroTexto 39">
            <a:extLst>
              <a:ext uri="{FF2B5EF4-FFF2-40B4-BE49-F238E27FC236}">
                <a16:creationId xmlns:a16="http://schemas.microsoft.com/office/drawing/2014/main" id="{D6B454F8-5E04-A33A-CF0A-29548F1BC686}"/>
              </a:ext>
            </a:extLst>
          </p:cNvPr>
          <p:cNvSpPr txBox="1"/>
          <p:nvPr/>
        </p:nvSpPr>
        <p:spPr>
          <a:xfrm>
            <a:off x="10039865" y="2981986"/>
            <a:ext cx="1062475" cy="646331"/>
          </a:xfrm>
          <a:prstGeom prst="rect">
            <a:avLst/>
          </a:prstGeom>
          <a:solidFill>
            <a:srgbClr val="659ACA">
              <a:alpha val="10000"/>
            </a:srgbClr>
          </a:solidFill>
        </p:spPr>
        <p:txBody>
          <a:bodyPr wrap="square">
            <a:spAutoFit/>
          </a:bodyPr>
          <a:lstStyle/>
          <a:p>
            <a:pPr marR="0" lvl="0" algn="ctr" defTabSz="1219170" rtl="0" eaLnBrk="1" fontAlgn="auto" latinLnBrk="0" hangingPunct="1">
              <a:lnSpc>
                <a:spcPct val="100000"/>
              </a:lnSpc>
              <a:spcBef>
                <a:spcPts val="0"/>
              </a:spcBef>
              <a:spcAft>
                <a:spcPts val="0"/>
              </a:spcAft>
              <a:buClr>
                <a:schemeClr val="accent3"/>
              </a:buClr>
              <a:buSzTx/>
              <a:tabLst/>
              <a:defRPr/>
            </a:pPr>
            <a:r>
              <a:rPr kumimoji="0" lang="es-ES" sz="1800" b="0" i="0" u="none" strike="noStrike" kern="1200" cap="none" spc="0" normalizeH="0" baseline="0" noProof="0">
                <a:ln>
                  <a:noFill/>
                </a:ln>
                <a:solidFill>
                  <a:srgbClr val="612663"/>
                </a:solidFill>
                <a:effectLst/>
                <a:uLnTx/>
                <a:uFillTx/>
                <a:latin typeface="Arial"/>
                <a:ea typeface="+mn-ea"/>
                <a:cs typeface="+mn-cs"/>
              </a:rPr>
              <a:t>15,43</a:t>
            </a:r>
          </a:p>
          <a:p>
            <a:pPr marR="0" lvl="0" algn="ctr" defTabSz="1219170" rtl="0" eaLnBrk="1" fontAlgn="auto" latinLnBrk="0" hangingPunct="1">
              <a:lnSpc>
                <a:spcPct val="100000"/>
              </a:lnSpc>
              <a:spcBef>
                <a:spcPts val="0"/>
              </a:spcBef>
              <a:spcAft>
                <a:spcPts val="0"/>
              </a:spcAft>
              <a:buClr>
                <a:schemeClr val="accent3"/>
              </a:buClr>
              <a:buSzTx/>
              <a:tabLst/>
              <a:defRPr/>
            </a:pPr>
            <a:r>
              <a:rPr lang="es-ES" b="1">
                <a:solidFill>
                  <a:srgbClr val="612663"/>
                </a:solidFill>
                <a:latin typeface="Arial"/>
              </a:rPr>
              <a:t>DLQI</a:t>
            </a:r>
            <a:endParaRPr kumimoji="0" lang="es-ES_tradnl" sz="1800" b="1" i="0" u="none" strike="noStrike" kern="1200" cap="none" spc="0" normalizeH="0" baseline="0" noProof="0">
              <a:ln>
                <a:noFill/>
              </a:ln>
              <a:solidFill>
                <a:srgbClr val="612663"/>
              </a:solidFill>
              <a:effectLst/>
              <a:uLnTx/>
              <a:uFillTx/>
              <a:latin typeface="Arial"/>
              <a:ea typeface="+mn-ea"/>
              <a:cs typeface="+mn-cs"/>
            </a:endParaRPr>
          </a:p>
        </p:txBody>
      </p:sp>
      <p:sp>
        <p:nvSpPr>
          <p:cNvPr id="41" name="CuadroTexto 40">
            <a:extLst>
              <a:ext uri="{FF2B5EF4-FFF2-40B4-BE49-F238E27FC236}">
                <a16:creationId xmlns:a16="http://schemas.microsoft.com/office/drawing/2014/main" id="{3483615D-0236-894D-47B8-3CCF5A107287}"/>
              </a:ext>
            </a:extLst>
          </p:cNvPr>
          <p:cNvSpPr txBox="1"/>
          <p:nvPr/>
        </p:nvSpPr>
        <p:spPr>
          <a:xfrm>
            <a:off x="702262" y="4539966"/>
            <a:ext cx="6585204" cy="1278898"/>
          </a:xfrm>
          <a:prstGeom prst="rect">
            <a:avLst/>
          </a:prstGeom>
          <a:noFill/>
          <a:ln>
            <a:noFill/>
          </a:ln>
        </p:spPr>
        <p:txBody>
          <a:bodyPr wrap="square" numCol="2" spcCol="180000" rtlCol="0">
            <a:noAutofit/>
          </a:bodyPr>
          <a:lstStyle/>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s-ES_tradnl" sz="900" b="0" i="0" u="none" strike="noStrike" kern="1200" cap="none" spc="0" normalizeH="0" baseline="0" noProof="0">
                <a:ln>
                  <a:noFill/>
                </a:ln>
                <a:solidFill>
                  <a:srgbClr val="612663"/>
                </a:solidFill>
                <a:effectLst/>
                <a:uLnTx/>
                <a:uFillTx/>
                <a:latin typeface="Arial"/>
                <a:ea typeface="+mn-ea"/>
                <a:cs typeface="+mn-cs"/>
              </a:rPr>
              <a:t>Carcinoma colorrectal (</a:t>
            </a:r>
            <a:r>
              <a:rPr kumimoji="0" lang="es-ES_tradnl" sz="900" b="1" i="0" u="none" strike="noStrike" kern="1200" cap="none" spc="0" normalizeH="0" baseline="0" noProof="0">
                <a:ln>
                  <a:noFill/>
                </a:ln>
                <a:solidFill>
                  <a:srgbClr val="612663"/>
                </a:solidFill>
                <a:effectLst/>
                <a:uLnTx/>
                <a:uFillTx/>
                <a:latin typeface="Arial"/>
                <a:ea typeface="+mn-ea"/>
                <a:cs typeface="+mn-cs"/>
              </a:rPr>
              <a:t>7 pacientes</a:t>
            </a:r>
            <a:r>
              <a:rPr kumimoji="0" lang="es-ES_tradnl" sz="900" b="0" i="0" u="none" strike="noStrike" kern="1200" cap="none" spc="0" normalizeH="0" baseline="0" noProof="0">
                <a:ln>
                  <a:noFill/>
                </a:ln>
                <a:solidFill>
                  <a:srgbClr val="612663"/>
                </a:solidFill>
                <a:effectLst/>
                <a:uLnTx/>
                <a:uFillTx/>
                <a:latin typeface="Arial"/>
                <a:ea typeface="+mn-ea"/>
                <a:cs typeface="+mn-cs"/>
              </a:rPr>
              <a:t>)</a:t>
            </a:r>
          </a:p>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s-ES_tradnl" sz="900" b="0" i="0" u="none" strike="noStrike" kern="1200" cap="none" spc="0" normalizeH="0" baseline="0" noProof="0">
                <a:ln>
                  <a:noFill/>
                </a:ln>
                <a:solidFill>
                  <a:srgbClr val="612663"/>
                </a:solidFill>
                <a:effectLst/>
                <a:uLnTx/>
                <a:uFillTx/>
                <a:latin typeface="Arial"/>
                <a:ea typeface="+mn-ea"/>
                <a:cs typeface="+mn-cs"/>
              </a:rPr>
              <a:t>Adenocarcinoma de próstata (4</a:t>
            </a:r>
            <a:r>
              <a:rPr kumimoji="0" lang="es-ES_tradnl" sz="900" b="1" i="0" u="none" strike="noStrike" kern="1200" cap="none" spc="0" normalizeH="0" baseline="0" noProof="0">
                <a:ln>
                  <a:noFill/>
                </a:ln>
                <a:solidFill>
                  <a:srgbClr val="612663"/>
                </a:solidFill>
                <a:effectLst/>
                <a:uLnTx/>
                <a:uFillTx/>
                <a:latin typeface="Arial"/>
                <a:ea typeface="+mn-ea"/>
                <a:cs typeface="+mn-cs"/>
              </a:rPr>
              <a:t> pacientes</a:t>
            </a:r>
            <a:r>
              <a:rPr kumimoji="0" lang="es-ES_tradnl" sz="900" b="0" i="0" u="none" strike="noStrike" kern="1200" cap="none" spc="0" normalizeH="0" baseline="0" noProof="0">
                <a:ln>
                  <a:noFill/>
                </a:ln>
                <a:solidFill>
                  <a:srgbClr val="612663"/>
                </a:solidFill>
                <a:effectLst/>
                <a:uLnTx/>
                <a:uFillTx/>
                <a:latin typeface="Arial"/>
                <a:ea typeface="+mn-ea"/>
                <a:cs typeface="+mn-cs"/>
              </a:rPr>
              <a:t>)</a:t>
            </a:r>
          </a:p>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s-ES_tradnl" sz="900" b="0" i="0" u="none" strike="noStrike" kern="1200" cap="none" spc="0" normalizeH="0" baseline="0" noProof="0">
                <a:ln>
                  <a:noFill/>
                </a:ln>
                <a:solidFill>
                  <a:srgbClr val="612663"/>
                </a:solidFill>
                <a:effectLst/>
                <a:uLnTx/>
                <a:uFillTx/>
                <a:latin typeface="Arial"/>
                <a:ea typeface="+mn-ea"/>
                <a:cs typeface="+mn-cs"/>
              </a:rPr>
              <a:t>Carcinoma basocelular (</a:t>
            </a:r>
            <a:r>
              <a:rPr kumimoji="0" lang="es-ES_tradnl" sz="900" b="1" i="0" u="none" strike="noStrike" kern="1200" cap="none" spc="0" normalizeH="0" baseline="0" noProof="0">
                <a:ln>
                  <a:noFill/>
                </a:ln>
                <a:solidFill>
                  <a:srgbClr val="612663"/>
                </a:solidFill>
                <a:effectLst/>
                <a:uLnTx/>
                <a:uFillTx/>
                <a:latin typeface="Arial"/>
                <a:ea typeface="+mn-ea"/>
                <a:cs typeface="+mn-cs"/>
              </a:rPr>
              <a:t>2 pacientes</a:t>
            </a:r>
            <a:r>
              <a:rPr kumimoji="0" lang="es-ES_tradnl" sz="900" b="0" i="0" u="none" strike="noStrike" kern="1200" cap="none" spc="0" normalizeH="0" baseline="0" noProof="0">
                <a:ln>
                  <a:noFill/>
                </a:ln>
                <a:solidFill>
                  <a:srgbClr val="612663"/>
                </a:solidFill>
                <a:effectLst/>
                <a:uLnTx/>
                <a:uFillTx/>
                <a:latin typeface="Arial"/>
                <a:ea typeface="+mn-ea"/>
                <a:cs typeface="+mn-cs"/>
              </a:rPr>
              <a:t>)</a:t>
            </a:r>
          </a:p>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s-ES_tradnl" sz="900" b="0" i="0" u="none" strike="noStrike" kern="1200" cap="none" spc="0" normalizeH="0" baseline="0" noProof="0">
                <a:ln>
                  <a:noFill/>
                </a:ln>
                <a:solidFill>
                  <a:srgbClr val="612663"/>
                </a:solidFill>
                <a:effectLst/>
                <a:uLnTx/>
                <a:uFillTx/>
                <a:latin typeface="Arial"/>
                <a:ea typeface="+mn-ea"/>
                <a:cs typeface="+mn-cs"/>
              </a:rPr>
              <a:t>Carcinoma mama (</a:t>
            </a:r>
            <a:r>
              <a:rPr kumimoji="0" lang="es-ES_tradnl" sz="900" b="1" i="0" u="none" strike="noStrike" kern="1200" cap="none" spc="0" normalizeH="0" baseline="0" noProof="0">
                <a:ln>
                  <a:noFill/>
                </a:ln>
                <a:solidFill>
                  <a:srgbClr val="612663"/>
                </a:solidFill>
                <a:effectLst/>
                <a:uLnTx/>
                <a:uFillTx/>
                <a:latin typeface="Arial"/>
                <a:ea typeface="+mn-ea"/>
                <a:cs typeface="+mn-cs"/>
              </a:rPr>
              <a:t>2 pacientes</a:t>
            </a:r>
            <a:r>
              <a:rPr kumimoji="0" lang="es-ES_tradnl" sz="900" b="0" i="0" u="none" strike="noStrike" kern="1200" cap="none" spc="0" normalizeH="0" baseline="0" noProof="0">
                <a:ln>
                  <a:noFill/>
                </a:ln>
                <a:solidFill>
                  <a:srgbClr val="612663"/>
                </a:solidFill>
                <a:effectLst/>
                <a:uLnTx/>
                <a:uFillTx/>
                <a:latin typeface="Arial"/>
                <a:ea typeface="+mn-ea"/>
                <a:cs typeface="+mn-cs"/>
              </a:rPr>
              <a:t>)</a:t>
            </a:r>
          </a:p>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s-ES_tradnl" sz="900" b="0" i="0" u="none" strike="noStrike" kern="1200" cap="none" spc="0" normalizeH="0" baseline="0" noProof="0">
                <a:ln>
                  <a:noFill/>
                </a:ln>
                <a:solidFill>
                  <a:srgbClr val="612663"/>
                </a:solidFill>
                <a:effectLst/>
                <a:uLnTx/>
                <a:uFillTx/>
                <a:latin typeface="Arial"/>
                <a:ea typeface="+mn-ea"/>
                <a:cs typeface="+mn-cs"/>
              </a:rPr>
              <a:t>Carcinoma urotelial papilar de pelvis renal (</a:t>
            </a:r>
            <a:r>
              <a:rPr kumimoji="0" lang="es-ES_tradnl" sz="900" b="1" i="0" u="none" strike="noStrike" kern="1200" cap="none" spc="0" normalizeH="0" baseline="0" noProof="0">
                <a:ln>
                  <a:noFill/>
                </a:ln>
                <a:solidFill>
                  <a:srgbClr val="612663"/>
                </a:solidFill>
                <a:effectLst/>
                <a:uLnTx/>
                <a:uFillTx/>
                <a:latin typeface="Arial"/>
                <a:ea typeface="+mn-ea"/>
                <a:cs typeface="+mn-cs"/>
              </a:rPr>
              <a:t>2 pacientes</a:t>
            </a:r>
            <a:r>
              <a:rPr kumimoji="0" lang="es-ES_tradnl" sz="900" b="0" i="0" u="none" strike="noStrike" kern="1200" cap="none" spc="0" normalizeH="0" baseline="0" noProof="0">
                <a:ln>
                  <a:noFill/>
                </a:ln>
                <a:solidFill>
                  <a:srgbClr val="612663"/>
                </a:solidFill>
                <a:effectLst/>
                <a:uLnTx/>
                <a:uFillTx/>
                <a:latin typeface="Arial"/>
                <a:ea typeface="+mn-ea"/>
                <a:cs typeface="+mn-cs"/>
              </a:rPr>
              <a:t>)</a:t>
            </a:r>
          </a:p>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s-ES_tradnl" sz="900" b="0" i="0" u="none" strike="noStrike" kern="1200" cap="none" spc="0" normalizeH="0" baseline="0" noProof="0">
                <a:ln>
                  <a:noFill/>
                </a:ln>
                <a:solidFill>
                  <a:srgbClr val="612663"/>
                </a:solidFill>
                <a:effectLst/>
                <a:uLnTx/>
                <a:uFillTx/>
                <a:latin typeface="Arial"/>
                <a:ea typeface="+mn-ea"/>
                <a:cs typeface="+mn-cs"/>
              </a:rPr>
              <a:t>Adenocarcinoma tubular gástrico</a:t>
            </a:r>
          </a:p>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s-ES_tradnl" sz="900" b="0" i="0" u="none" strike="noStrike" kern="1200" cap="none" spc="0" normalizeH="0" baseline="0" noProof="0">
                <a:ln>
                  <a:noFill/>
                </a:ln>
                <a:solidFill>
                  <a:srgbClr val="612663"/>
                </a:solidFill>
                <a:effectLst/>
                <a:uLnTx/>
                <a:uFillTx/>
                <a:latin typeface="Arial"/>
                <a:ea typeface="+mn-ea"/>
                <a:cs typeface="+mn-cs"/>
              </a:rPr>
              <a:t>Carcinoma epidermoide</a:t>
            </a:r>
          </a:p>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s-ES_tradnl" sz="900" b="0" i="0" u="none" strike="noStrike" kern="1200" cap="none" spc="0" normalizeH="0" baseline="0" noProof="0">
                <a:ln>
                  <a:noFill/>
                </a:ln>
                <a:solidFill>
                  <a:srgbClr val="612663"/>
                </a:solidFill>
                <a:effectLst/>
                <a:uLnTx/>
                <a:uFillTx/>
                <a:latin typeface="Arial"/>
                <a:ea typeface="+mn-ea"/>
                <a:cs typeface="+mn-cs"/>
              </a:rPr>
              <a:t>Carcinoma epidermoide de pulmón</a:t>
            </a:r>
          </a:p>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s-ES_tradnl" sz="900" b="0" i="0" u="none" strike="noStrike" kern="1200" cap="none" spc="0" normalizeH="0" baseline="0" noProof="0">
                <a:ln>
                  <a:noFill/>
                </a:ln>
                <a:solidFill>
                  <a:srgbClr val="612663"/>
                </a:solidFill>
                <a:effectLst/>
                <a:uLnTx/>
                <a:uFillTx/>
                <a:latin typeface="Arial"/>
                <a:ea typeface="+mn-ea"/>
                <a:cs typeface="+mn-cs"/>
              </a:rPr>
              <a:t>Carcinoma escamoso de útero</a:t>
            </a:r>
          </a:p>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s-ES_tradnl" sz="900" b="0" i="0" u="none" strike="noStrike" kern="1200" cap="none" spc="0" normalizeH="0" baseline="0" noProof="0">
                <a:ln>
                  <a:noFill/>
                </a:ln>
                <a:solidFill>
                  <a:srgbClr val="612663"/>
                </a:solidFill>
                <a:effectLst/>
                <a:uLnTx/>
                <a:uFillTx/>
                <a:latin typeface="Arial"/>
                <a:ea typeface="+mn-ea"/>
                <a:cs typeface="+mn-cs"/>
              </a:rPr>
              <a:t>Carcinoma neuroendocrino apéndice</a:t>
            </a:r>
          </a:p>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s-ES_tradnl" sz="900" b="0" i="0" u="none" strike="noStrike" kern="1200" cap="none" spc="0" normalizeH="0" baseline="0" noProof="0">
                <a:ln>
                  <a:noFill/>
                </a:ln>
                <a:solidFill>
                  <a:srgbClr val="612663"/>
                </a:solidFill>
                <a:effectLst/>
                <a:uLnTx/>
                <a:uFillTx/>
                <a:latin typeface="Arial"/>
                <a:ea typeface="+mn-ea"/>
                <a:cs typeface="+mn-cs"/>
              </a:rPr>
              <a:t>Hepatocarcinoma</a:t>
            </a:r>
          </a:p>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s-ES_tradnl" sz="900" b="0" i="0" u="none" strike="noStrike" kern="1200" cap="none" spc="0" normalizeH="0" baseline="0" noProof="0">
                <a:ln>
                  <a:noFill/>
                </a:ln>
                <a:solidFill>
                  <a:srgbClr val="612663"/>
                </a:solidFill>
                <a:effectLst/>
                <a:uLnTx/>
                <a:uFillTx/>
                <a:latin typeface="Arial"/>
                <a:ea typeface="+mn-ea"/>
                <a:cs typeface="+mn-cs"/>
              </a:rPr>
              <a:t>Linfoma folicular</a:t>
            </a:r>
          </a:p>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s-ES_tradnl" sz="900" b="0" i="0" u="none" strike="noStrike" kern="1200" cap="none" spc="0" normalizeH="0" baseline="0" noProof="0">
                <a:ln>
                  <a:noFill/>
                </a:ln>
                <a:solidFill>
                  <a:srgbClr val="612663"/>
                </a:solidFill>
                <a:effectLst/>
                <a:uLnTx/>
                <a:uFillTx/>
                <a:latin typeface="Arial"/>
                <a:ea typeface="+mn-ea"/>
                <a:cs typeface="+mn-cs"/>
              </a:rPr>
              <a:t>Linfoma de Burkitt</a:t>
            </a:r>
          </a:p>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s-ES_tradnl" sz="900" b="0" i="0" u="none" strike="noStrike" kern="1200" cap="none" spc="0" normalizeH="0" baseline="0" noProof="0">
                <a:ln>
                  <a:noFill/>
                </a:ln>
                <a:solidFill>
                  <a:srgbClr val="612663"/>
                </a:solidFill>
                <a:effectLst/>
                <a:uLnTx/>
                <a:uFillTx/>
                <a:latin typeface="Arial"/>
                <a:ea typeface="+mn-ea"/>
                <a:cs typeface="+mn-cs"/>
              </a:rPr>
              <a:t>Liposarcoma bien diferenciado-Lipoma-</a:t>
            </a:r>
            <a:r>
              <a:rPr kumimoji="0" lang="es-ES_tradnl" sz="900" b="0" i="0" u="none" strike="noStrike" kern="1200" cap="none" spc="0" normalizeH="0" baseline="0" noProof="0" err="1">
                <a:ln>
                  <a:noFill/>
                </a:ln>
                <a:solidFill>
                  <a:srgbClr val="612663"/>
                </a:solidFill>
                <a:effectLst/>
                <a:uLnTx/>
                <a:uFillTx/>
                <a:latin typeface="Arial"/>
                <a:ea typeface="+mn-ea"/>
                <a:cs typeface="+mn-cs"/>
              </a:rPr>
              <a:t>like</a:t>
            </a:r>
            <a:endParaRPr kumimoji="0" lang="es-ES_tradnl" sz="900" b="0" i="0" u="none" strike="noStrike" kern="1200" cap="none" spc="0" normalizeH="0" baseline="0" noProof="0">
              <a:ln>
                <a:noFill/>
              </a:ln>
              <a:solidFill>
                <a:srgbClr val="612663"/>
              </a:solidFill>
              <a:effectLst/>
              <a:uLnTx/>
              <a:uFillTx/>
              <a:latin typeface="Arial"/>
              <a:ea typeface="+mn-ea"/>
              <a:cs typeface="+mn-cs"/>
            </a:endParaRPr>
          </a:p>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s-ES_tradnl" sz="900" b="0" i="0" u="none" strike="noStrike" kern="1200" cap="none" spc="0" normalizeH="0" baseline="0" noProof="0">
                <a:ln>
                  <a:noFill/>
                </a:ln>
                <a:solidFill>
                  <a:srgbClr val="612663"/>
                </a:solidFill>
                <a:effectLst/>
                <a:uLnTx/>
                <a:uFillTx/>
                <a:latin typeface="Arial"/>
                <a:ea typeface="+mn-ea"/>
                <a:cs typeface="+mn-cs"/>
              </a:rPr>
              <a:t>Melanoma</a:t>
            </a:r>
          </a:p>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s-ES_tradnl" sz="900" b="0" i="0" u="none" strike="noStrike" kern="1200" cap="none" spc="0" normalizeH="0" baseline="0" noProof="0" err="1">
                <a:ln>
                  <a:noFill/>
                </a:ln>
                <a:solidFill>
                  <a:srgbClr val="612663"/>
                </a:solidFill>
                <a:effectLst/>
                <a:uLnTx/>
                <a:uFillTx/>
                <a:latin typeface="Arial"/>
                <a:ea typeface="+mn-ea"/>
                <a:cs typeface="+mn-cs"/>
              </a:rPr>
              <a:t>Meningioma</a:t>
            </a:r>
            <a:endParaRPr kumimoji="0" lang="es-ES" sz="900" b="0" i="0" u="none" strike="noStrike" kern="1200" cap="none" spc="0" normalizeH="0" baseline="0" noProof="0">
              <a:ln>
                <a:noFill/>
              </a:ln>
              <a:solidFill>
                <a:srgbClr val="612663"/>
              </a:solidFill>
              <a:effectLst/>
              <a:uLnTx/>
              <a:uFillTx/>
              <a:latin typeface="Arial"/>
              <a:ea typeface="+mn-ea"/>
              <a:cs typeface="+mn-cs"/>
            </a:endParaRPr>
          </a:p>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s-ES_tradnl" sz="900" b="0" i="0" u="none" strike="noStrike" kern="1200" cap="none" spc="0" normalizeH="0" baseline="0" noProof="0">
                <a:ln>
                  <a:noFill/>
                </a:ln>
                <a:solidFill>
                  <a:srgbClr val="612663"/>
                </a:solidFill>
                <a:effectLst/>
                <a:uLnTx/>
                <a:uFillTx/>
                <a:latin typeface="Arial"/>
                <a:ea typeface="+mn-ea"/>
                <a:cs typeface="+mn-cs"/>
              </a:rPr>
              <a:t>Paget extramamario</a:t>
            </a:r>
          </a:p>
        </p:txBody>
      </p:sp>
      <p:cxnSp>
        <p:nvCxnSpPr>
          <p:cNvPr id="46" name="Conector recto de flecha 45">
            <a:extLst>
              <a:ext uri="{FF2B5EF4-FFF2-40B4-BE49-F238E27FC236}">
                <a16:creationId xmlns:a16="http://schemas.microsoft.com/office/drawing/2014/main" id="{38A5A380-46D5-8D5F-6F6E-88C24C229B8D}"/>
              </a:ext>
            </a:extLst>
          </p:cNvPr>
          <p:cNvCxnSpPr>
            <a:cxnSpLocks/>
            <a:stCxn id="2" idx="2"/>
          </p:cNvCxnSpPr>
          <p:nvPr/>
        </p:nvCxnSpPr>
        <p:spPr>
          <a:xfrm>
            <a:off x="1718226" y="3707848"/>
            <a:ext cx="902" cy="592075"/>
          </a:xfrm>
          <a:prstGeom prst="straightConnector1">
            <a:avLst/>
          </a:prstGeom>
          <a:ln w="63500">
            <a:solidFill>
              <a:srgbClr val="61266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Conector angular 48">
            <a:extLst>
              <a:ext uri="{FF2B5EF4-FFF2-40B4-BE49-F238E27FC236}">
                <a16:creationId xmlns:a16="http://schemas.microsoft.com/office/drawing/2014/main" id="{77E5CBE7-B42A-EEAB-8F1F-9FA2A2971502}"/>
              </a:ext>
            </a:extLst>
          </p:cNvPr>
          <p:cNvCxnSpPr>
            <a:cxnSpLocks/>
            <a:stCxn id="15" idx="2"/>
            <a:endCxn id="32" idx="0"/>
          </p:cNvCxnSpPr>
          <p:nvPr/>
        </p:nvCxnSpPr>
        <p:spPr>
          <a:xfrm rot="16200000" flipH="1">
            <a:off x="6637532" y="2123897"/>
            <a:ext cx="621239" cy="3730812"/>
          </a:xfrm>
          <a:prstGeom prst="bentConnector3">
            <a:avLst/>
          </a:prstGeom>
          <a:ln w="63500">
            <a:solidFill>
              <a:srgbClr val="612663"/>
            </a:solidFill>
            <a:tailEnd type="triangle"/>
          </a:ln>
          <a:effectLst/>
        </p:spPr>
        <p:style>
          <a:lnRef idx="2">
            <a:schemeClr val="accent1"/>
          </a:lnRef>
          <a:fillRef idx="0">
            <a:schemeClr val="accent1"/>
          </a:fillRef>
          <a:effectRef idx="1">
            <a:schemeClr val="accent1"/>
          </a:effectRef>
          <a:fontRef idx="minor">
            <a:schemeClr val="tx1"/>
          </a:fontRef>
        </p:style>
      </p:cxnSp>
      <p:sp>
        <p:nvSpPr>
          <p:cNvPr id="51" name="Rectángulo 50">
            <a:extLst>
              <a:ext uri="{FF2B5EF4-FFF2-40B4-BE49-F238E27FC236}">
                <a16:creationId xmlns:a16="http://schemas.microsoft.com/office/drawing/2014/main" id="{A915384B-E3FC-95E4-73F3-A23198FABE52}"/>
              </a:ext>
            </a:extLst>
          </p:cNvPr>
          <p:cNvSpPr/>
          <p:nvPr/>
        </p:nvSpPr>
        <p:spPr>
          <a:xfrm>
            <a:off x="3585998" y="1420352"/>
            <a:ext cx="2993493" cy="651829"/>
          </a:xfrm>
          <a:prstGeom prst="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2" name="Rectángulo 51">
            <a:extLst>
              <a:ext uri="{FF2B5EF4-FFF2-40B4-BE49-F238E27FC236}">
                <a16:creationId xmlns:a16="http://schemas.microsoft.com/office/drawing/2014/main" id="{A1D2F08C-A7E5-2B35-2E0B-94551CC9CE1B}"/>
              </a:ext>
            </a:extLst>
          </p:cNvPr>
          <p:cNvSpPr/>
          <p:nvPr/>
        </p:nvSpPr>
        <p:spPr>
          <a:xfrm>
            <a:off x="3846082" y="1490141"/>
            <a:ext cx="1402503" cy="51225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7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srgbClr val="612663"/>
                </a:solidFill>
                <a:effectLst/>
                <a:uLnTx/>
                <a:uFillTx/>
                <a:latin typeface="Arial"/>
                <a:ea typeface="+mn-ea"/>
                <a:cs typeface="+mn-cs"/>
              </a:rPr>
              <a:t>18 </a:t>
            </a:r>
            <a:r>
              <a:rPr kumimoji="0" lang="es-ES_tradnl" sz="1400" b="0" i="0" u="none" strike="noStrike" kern="1200" cap="none" spc="0" normalizeH="0" baseline="0" noProof="0">
                <a:ln>
                  <a:noFill/>
                </a:ln>
                <a:solidFill>
                  <a:srgbClr val="612663"/>
                </a:solidFill>
                <a:effectLst/>
                <a:uLnTx/>
                <a:uFillTx/>
                <a:latin typeface="Arial"/>
                <a:ea typeface="+mn-ea"/>
                <a:cs typeface="+mn-cs"/>
              </a:rPr>
              <a:t>varones</a:t>
            </a:r>
          </a:p>
          <a:p>
            <a:pPr marL="0" marR="0" lvl="0" indent="0" defTabSz="121917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srgbClr val="612663"/>
                </a:solidFill>
                <a:effectLst/>
                <a:uLnTx/>
                <a:uFillTx/>
                <a:latin typeface="Arial"/>
                <a:ea typeface="+mn-ea"/>
                <a:cs typeface="+mn-cs"/>
              </a:rPr>
              <a:t>9 </a:t>
            </a:r>
            <a:r>
              <a:rPr kumimoji="0" lang="es-ES_tradnl" sz="1400" b="0" i="0" u="none" strike="noStrike" kern="1200" cap="none" spc="0" normalizeH="0" baseline="0" noProof="0">
                <a:ln>
                  <a:noFill/>
                </a:ln>
                <a:solidFill>
                  <a:srgbClr val="612663"/>
                </a:solidFill>
                <a:effectLst/>
                <a:uLnTx/>
                <a:uFillTx/>
                <a:latin typeface="Arial"/>
                <a:ea typeface="+mn-ea"/>
                <a:cs typeface="+mn-cs"/>
              </a:rPr>
              <a:t>mujeres</a:t>
            </a:r>
            <a:endParaRPr kumimoji="0" lang="es-ES" sz="1400" b="0" i="0" u="none" strike="noStrike" kern="1200" cap="none" spc="0" normalizeH="0" baseline="0" noProof="0">
              <a:ln>
                <a:noFill/>
              </a:ln>
              <a:solidFill>
                <a:srgbClr val="612663"/>
              </a:solidFill>
              <a:effectLst/>
              <a:uLnTx/>
              <a:uFillTx/>
              <a:latin typeface="Arial"/>
              <a:ea typeface="+mn-ea"/>
              <a:cs typeface="+mn-cs"/>
            </a:endParaRPr>
          </a:p>
        </p:txBody>
      </p:sp>
      <p:sp>
        <p:nvSpPr>
          <p:cNvPr id="53" name="Rectángulo 52">
            <a:extLst>
              <a:ext uri="{FF2B5EF4-FFF2-40B4-BE49-F238E27FC236}">
                <a16:creationId xmlns:a16="http://schemas.microsoft.com/office/drawing/2014/main" id="{AA371D1D-4BAD-404F-C268-111D82A6CD82}"/>
              </a:ext>
            </a:extLst>
          </p:cNvPr>
          <p:cNvSpPr/>
          <p:nvPr/>
        </p:nvSpPr>
        <p:spPr>
          <a:xfrm>
            <a:off x="5308063" y="1488898"/>
            <a:ext cx="1164749" cy="51473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7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srgbClr val="612663"/>
                </a:solidFill>
                <a:effectLst/>
                <a:uLnTx/>
                <a:uFillTx/>
                <a:latin typeface="Arial"/>
                <a:ea typeface="+mn-ea"/>
                <a:cs typeface="+mn-cs"/>
              </a:rPr>
              <a:t>48-88</a:t>
            </a:r>
            <a:endParaRPr kumimoji="0" lang="es-ES_tradnl" sz="1400" b="0" i="0" u="none" strike="noStrike" kern="1200" cap="none" spc="0" normalizeH="0" baseline="0" noProof="0">
              <a:ln>
                <a:noFill/>
              </a:ln>
              <a:solidFill>
                <a:srgbClr val="612663"/>
              </a:solidFill>
              <a:effectLst/>
              <a:uLnTx/>
              <a:uFillTx/>
              <a:latin typeface="Arial"/>
              <a:ea typeface="+mn-ea"/>
              <a:cs typeface="+mn-cs"/>
            </a:endParaRPr>
          </a:p>
          <a:p>
            <a:pPr marL="0" marR="0" lvl="0" indent="0" defTabSz="1219170" rtl="0" eaLnBrk="1" fontAlgn="auto" latinLnBrk="0" hangingPunct="1">
              <a:lnSpc>
                <a:spcPct val="100000"/>
              </a:lnSpc>
              <a:spcBef>
                <a:spcPts val="0"/>
              </a:spcBef>
              <a:spcAft>
                <a:spcPts val="0"/>
              </a:spcAft>
              <a:buClrTx/>
              <a:buSzTx/>
              <a:buFontTx/>
              <a:buNone/>
              <a:tabLst/>
              <a:defRPr/>
            </a:pPr>
            <a:r>
              <a:rPr kumimoji="0" lang="es-ES_tradnl" sz="1100" b="0" i="0" u="none" strike="noStrike" kern="1200" cap="none" spc="0" normalizeH="0" baseline="0" noProof="0">
                <a:ln>
                  <a:noFill/>
                </a:ln>
                <a:solidFill>
                  <a:srgbClr val="612663"/>
                </a:solidFill>
                <a:effectLst/>
                <a:uLnTx/>
                <a:uFillTx/>
                <a:latin typeface="Arial"/>
                <a:ea typeface="+mn-ea"/>
                <a:cs typeface="+mn-cs"/>
              </a:rPr>
              <a:t>años de edad</a:t>
            </a:r>
            <a:r>
              <a:rPr kumimoji="0" lang="es-ES_tradnl" sz="1100" b="0" i="0" u="none" strike="noStrike" kern="1200" cap="none" spc="0" normalizeH="0" baseline="30000" noProof="0">
                <a:ln>
                  <a:noFill/>
                </a:ln>
                <a:solidFill>
                  <a:srgbClr val="612663"/>
                </a:solidFill>
                <a:effectLst/>
                <a:uLnTx/>
                <a:uFillTx/>
                <a:latin typeface="Arial"/>
                <a:ea typeface="+mn-ea"/>
                <a:cs typeface="+mn-cs"/>
              </a:rPr>
              <a:t>1</a:t>
            </a:r>
            <a:endParaRPr kumimoji="0" lang="es-ES" sz="1100" b="0" i="0" u="none" strike="noStrike" kern="1200" cap="none" spc="0" normalizeH="0" baseline="30000" noProof="0">
              <a:ln>
                <a:noFill/>
              </a:ln>
              <a:solidFill>
                <a:srgbClr val="612663"/>
              </a:solidFill>
              <a:effectLst/>
              <a:uLnTx/>
              <a:uFillTx/>
              <a:latin typeface="Arial"/>
              <a:ea typeface="+mn-ea"/>
              <a:cs typeface="+mn-cs"/>
            </a:endParaRPr>
          </a:p>
        </p:txBody>
      </p:sp>
      <p:grpSp>
        <p:nvGrpSpPr>
          <p:cNvPr id="56" name="Grupo 55">
            <a:extLst>
              <a:ext uri="{FF2B5EF4-FFF2-40B4-BE49-F238E27FC236}">
                <a16:creationId xmlns:a16="http://schemas.microsoft.com/office/drawing/2014/main" id="{657C3DEF-AB16-D00B-C260-4F3E303AB4FC}"/>
              </a:ext>
            </a:extLst>
          </p:cNvPr>
          <p:cNvGrpSpPr/>
          <p:nvPr/>
        </p:nvGrpSpPr>
        <p:grpSpPr>
          <a:xfrm>
            <a:off x="702262" y="1427297"/>
            <a:ext cx="2410691" cy="668520"/>
            <a:chOff x="1230916" y="2702950"/>
            <a:chExt cx="2410691" cy="668520"/>
          </a:xfrm>
        </p:grpSpPr>
        <p:sp>
          <p:nvSpPr>
            <p:cNvPr id="57" name="Rectángulo: una sola esquina redondeada 29">
              <a:extLst>
                <a:ext uri="{FF2B5EF4-FFF2-40B4-BE49-F238E27FC236}">
                  <a16:creationId xmlns:a16="http://schemas.microsoft.com/office/drawing/2014/main" id="{80E8778D-508D-BC80-DE69-F9E04B3CB78B}"/>
                </a:ext>
              </a:extLst>
            </p:cNvPr>
            <p:cNvSpPr/>
            <p:nvPr/>
          </p:nvSpPr>
          <p:spPr>
            <a:xfrm flipV="1">
              <a:off x="1230916" y="2702950"/>
              <a:ext cx="2410691" cy="668520"/>
            </a:xfrm>
            <a:prstGeom prst="round1Rect">
              <a:avLst>
                <a:gd name="adj" fmla="val 31061"/>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Marcador de texto 1">
              <a:extLst>
                <a:ext uri="{FF2B5EF4-FFF2-40B4-BE49-F238E27FC236}">
                  <a16:creationId xmlns:a16="http://schemas.microsoft.com/office/drawing/2014/main" id="{932C6DFF-B081-E8CF-A039-1FFBD5BF2E29}"/>
                </a:ext>
              </a:extLst>
            </p:cNvPr>
            <p:cNvSpPr txBox="1">
              <a:spLocks/>
            </p:cNvSpPr>
            <p:nvPr/>
          </p:nvSpPr>
          <p:spPr>
            <a:xfrm>
              <a:off x="1791181" y="2939109"/>
              <a:ext cx="1358329" cy="3416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800" u="none" strike="noStrike" kern="1200" cap="none" spc="0" normalizeH="0" baseline="0" noProof="0">
                  <a:ln>
                    <a:noFill/>
                  </a:ln>
                  <a:solidFill>
                    <a:srgbClr val="FDC647"/>
                  </a:solidFill>
                  <a:effectLst/>
                  <a:uLnTx/>
                  <a:uFillTx/>
                  <a:latin typeface="Arial" panose="020B0604020202020204" pitchFamily="34" charset="0"/>
                  <a:ea typeface="+mn-ea"/>
                  <a:cs typeface="+mn-cs"/>
                </a:rPr>
                <a:t>N=</a:t>
              </a:r>
            </a:p>
          </p:txBody>
        </p:sp>
        <p:sp>
          <p:nvSpPr>
            <p:cNvPr id="60" name="Marcador de texto 1">
              <a:extLst>
                <a:ext uri="{FF2B5EF4-FFF2-40B4-BE49-F238E27FC236}">
                  <a16:creationId xmlns:a16="http://schemas.microsoft.com/office/drawing/2014/main" id="{11CA1EEB-DD43-D9E4-317F-069B993185C6}"/>
                </a:ext>
              </a:extLst>
            </p:cNvPr>
            <p:cNvSpPr txBox="1">
              <a:spLocks/>
            </p:cNvSpPr>
            <p:nvPr/>
          </p:nvSpPr>
          <p:spPr>
            <a:xfrm>
              <a:off x="2310845" y="2773399"/>
              <a:ext cx="1311710" cy="5909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3600" b="1" u="none" strike="noStrike" kern="1200" cap="none" spc="0" normalizeH="0" baseline="0" noProof="0">
                  <a:ln>
                    <a:noFill/>
                  </a:ln>
                  <a:solidFill>
                    <a:srgbClr val="FDC647"/>
                  </a:solidFill>
                  <a:effectLst/>
                  <a:uLnTx/>
                  <a:uFillTx/>
                  <a:latin typeface="Arial" panose="020B0604020202020204" pitchFamily="34" charset="0"/>
                  <a:ea typeface="+mn-ea"/>
                  <a:cs typeface="+mn-cs"/>
                </a:rPr>
                <a:t>27*</a:t>
              </a:r>
            </a:p>
          </p:txBody>
        </p:sp>
        <p:pic>
          <p:nvPicPr>
            <p:cNvPr id="61" name="Gráfico 60">
              <a:extLst>
                <a:ext uri="{FF2B5EF4-FFF2-40B4-BE49-F238E27FC236}">
                  <a16:creationId xmlns:a16="http://schemas.microsoft.com/office/drawing/2014/main" id="{D18C81DE-D097-40F3-FD21-4D16ACFB65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6031" y="2743509"/>
              <a:ext cx="544140" cy="544140"/>
            </a:xfrm>
            <a:prstGeom prst="rect">
              <a:avLst/>
            </a:prstGeom>
          </p:spPr>
        </p:pic>
      </p:grpSp>
      <p:sp>
        <p:nvSpPr>
          <p:cNvPr id="4" name="CuadroTexto 3">
            <a:extLst>
              <a:ext uri="{FF2B5EF4-FFF2-40B4-BE49-F238E27FC236}">
                <a16:creationId xmlns:a16="http://schemas.microsoft.com/office/drawing/2014/main" id="{1DFCF79A-EBE4-8731-4ECB-CA3CF1F500F5}"/>
              </a:ext>
            </a:extLst>
          </p:cNvPr>
          <p:cNvSpPr txBox="1"/>
          <p:nvPr/>
        </p:nvSpPr>
        <p:spPr>
          <a:xfrm>
            <a:off x="623888" y="5961665"/>
            <a:ext cx="9286076" cy="180425"/>
          </a:xfrm>
          <a:prstGeom prst="rect">
            <a:avLst/>
          </a:prstGeom>
        </p:spPr>
        <p:txBody>
          <a:bodyPr vert="horz" wrap="square" lIns="72000" tIns="36000" rIns="72000" bIns="36000" rtlCol="0" anchor="t" anchorCtr="0">
            <a:spAutoFit/>
          </a:bodyPr>
          <a:lstStyle>
            <a:defPPr>
              <a:defRPr lang="es-ES"/>
            </a:defPPr>
            <a:lvl1pPr>
              <a:defRPr sz="700" b="1" i="0">
                <a:solidFill>
                  <a:prstClr val="black">
                    <a:tint val="75000"/>
                  </a:prstClr>
                </a:solidFill>
                <a:latin typeface="Arial" panose="020B0604020202020204" pitchFamily="34" charset="0"/>
              </a:defRPr>
            </a:lvl1pPr>
          </a:lstStyle>
          <a:p>
            <a:r>
              <a:rPr lang="es-ES"/>
              <a:t>*Pacientes tratados con tildrakizumab por su psoriasis en placas de moderada a grave y antecedentes de neoplasia.</a:t>
            </a:r>
          </a:p>
        </p:txBody>
      </p:sp>
    </p:spTree>
    <p:extLst>
      <p:ext uri="{BB962C8B-B14F-4D97-AF65-F5344CB8AC3E}">
        <p14:creationId xmlns:p14="http://schemas.microsoft.com/office/powerpoint/2010/main" val="1270813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Título 3">
            <a:extLst>
              <a:ext uri="{FF2B5EF4-FFF2-40B4-BE49-F238E27FC236}">
                <a16:creationId xmlns:a16="http://schemas.microsoft.com/office/drawing/2014/main" id="{1219749F-25D5-4EA8-B5C8-14FB0D768B3C}"/>
              </a:ext>
            </a:extLst>
          </p:cNvPr>
          <p:cNvSpPr txBox="1">
            <a:spLocks/>
          </p:cNvSpPr>
          <p:nvPr/>
        </p:nvSpPr>
        <p:spPr>
          <a:xfrm>
            <a:off x="527050" y="1073539"/>
            <a:ext cx="11402089" cy="749808"/>
          </a:xfrm>
          <a:prstGeom prst="rect">
            <a:avLst/>
          </a:prstGeom>
        </p:spPr>
        <p:txBody>
          <a:bodyPr lIns="0" tIns="0" rIns="0" bIns="0" anchor="ctr"/>
          <a:lstStyle>
            <a:lvl1pPr marL="0" marR="0" indent="0" algn="l" defTabSz="685766" rtl="0" eaLnBrk="1" fontAlgn="auto" latinLnBrk="0" hangingPunct="1">
              <a:lnSpc>
                <a:spcPct val="100000"/>
              </a:lnSpc>
              <a:spcBef>
                <a:spcPct val="0"/>
              </a:spcBef>
              <a:spcAft>
                <a:spcPts val="0"/>
              </a:spcAft>
              <a:buClrTx/>
              <a:buSzTx/>
              <a:buFontTx/>
              <a:buNone/>
              <a:tabLst/>
              <a:defRPr lang="en-US" sz="1551" b="1" kern="1200" noProof="0" dirty="0">
                <a:solidFill>
                  <a:schemeClr val="accent1"/>
                </a:solidFill>
                <a:latin typeface="+mj-lt"/>
                <a:ea typeface="+mj-ea"/>
                <a:cs typeface="+mj-cs"/>
              </a:defRPr>
            </a:lvl1pPr>
          </a:lstStyle>
          <a:p>
            <a:pPr defTabSz="685734"/>
            <a:endParaRPr lang="es-ES" sz="2067" baseline="30000">
              <a:solidFill>
                <a:srgbClr val="002060"/>
              </a:solidFill>
              <a:latin typeface="Arial"/>
            </a:endParaRPr>
          </a:p>
        </p:txBody>
      </p:sp>
      <p:sp>
        <p:nvSpPr>
          <p:cNvPr id="4" name="Text Placeholder 4">
            <a:extLst>
              <a:ext uri="{FF2B5EF4-FFF2-40B4-BE49-F238E27FC236}">
                <a16:creationId xmlns:a16="http://schemas.microsoft.com/office/drawing/2014/main" id="{A1A5D5FB-2ECA-7F95-6BDF-692DDB44C36C}"/>
              </a:ext>
            </a:extLst>
          </p:cNvPr>
          <p:cNvSpPr txBox="1">
            <a:spLocks/>
          </p:cNvSpPr>
          <p:nvPr/>
        </p:nvSpPr>
        <p:spPr>
          <a:xfrm>
            <a:off x="695324" y="3680202"/>
            <a:ext cx="11018063" cy="450763"/>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s-ES" sz="1500">
                <a:solidFill>
                  <a:srgbClr val="002855"/>
                </a:solidFill>
                <a:latin typeface="Arial" panose="020B0604020202020204"/>
              </a:rPr>
              <a:t>He participado como </a:t>
            </a:r>
            <a:r>
              <a:rPr lang="es-ES" sz="1500" b="1">
                <a:solidFill>
                  <a:srgbClr val="612663"/>
                </a:solidFill>
                <a:latin typeface="Arial" panose="020B0604020202020204"/>
              </a:rPr>
              <a:t>investigador principal o colaborador en ensayos clínicos o trabajos de investigación</a:t>
            </a:r>
            <a:r>
              <a:rPr lang="es-ES" sz="1500">
                <a:solidFill>
                  <a:srgbClr val="612663"/>
                </a:solidFill>
                <a:latin typeface="Arial" panose="020B0604020202020204"/>
              </a:rPr>
              <a:t> </a:t>
            </a:r>
            <a:r>
              <a:rPr lang="es-ES" sz="1500">
                <a:solidFill>
                  <a:srgbClr val="002855"/>
                </a:solidFill>
                <a:latin typeface="Arial" panose="020B0604020202020204"/>
              </a:rPr>
              <a:t>para:</a:t>
            </a:r>
            <a:endParaRPr lang="es-ES" sz="1500">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59CDC05-ECFF-D21A-E107-7FA9316923CE}"/>
              </a:ext>
            </a:extLst>
          </p:cNvPr>
          <p:cNvSpPr>
            <a:spLocks noGrp="1"/>
          </p:cNvSpPr>
          <p:nvPr>
            <p:ph type="title"/>
          </p:nvPr>
        </p:nvSpPr>
        <p:spPr/>
        <p:txBody>
          <a:bodyPr/>
          <a:lstStyle/>
          <a:p>
            <a:r>
              <a:rPr lang="es-ES" sz="2400">
                <a:latin typeface="Arial"/>
              </a:rPr>
              <a:t>Conflictos de interés</a:t>
            </a:r>
            <a:endParaRPr lang="es-ES"/>
          </a:p>
        </p:txBody>
      </p:sp>
      <p:sp>
        <p:nvSpPr>
          <p:cNvPr id="3" name="Text Placeholder 4">
            <a:extLst>
              <a:ext uri="{FF2B5EF4-FFF2-40B4-BE49-F238E27FC236}">
                <a16:creationId xmlns:a16="http://schemas.microsoft.com/office/drawing/2014/main" id="{DAA80B8C-1C00-527F-AB30-B9A80631B57C}"/>
              </a:ext>
            </a:extLst>
          </p:cNvPr>
          <p:cNvSpPr txBox="1">
            <a:spLocks/>
          </p:cNvSpPr>
          <p:nvPr/>
        </p:nvSpPr>
        <p:spPr>
          <a:xfrm>
            <a:off x="695324" y="1956386"/>
            <a:ext cx="11251777" cy="395814"/>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s-ES" sz="1500">
                <a:solidFill>
                  <a:srgbClr val="002855"/>
                </a:solidFill>
                <a:latin typeface="Arial" panose="020B0604020202020204"/>
              </a:rPr>
              <a:t>He proporcionado </a:t>
            </a:r>
            <a:r>
              <a:rPr lang="es-ES" sz="1500" b="1">
                <a:solidFill>
                  <a:srgbClr val="612663"/>
                </a:solidFill>
                <a:latin typeface="Arial" panose="020B0604020202020204"/>
              </a:rPr>
              <a:t>asesoramiento científico, participado en reuniones médicas y cursos de formación </a:t>
            </a:r>
            <a:r>
              <a:rPr lang="es-ES" sz="1500">
                <a:solidFill>
                  <a:srgbClr val="002855"/>
                </a:solidFill>
                <a:latin typeface="Arial" panose="020B0604020202020204"/>
              </a:rPr>
              <a:t>patrocinados por:</a:t>
            </a:r>
          </a:p>
        </p:txBody>
      </p:sp>
      <p:sp>
        <p:nvSpPr>
          <p:cNvPr id="5" name="Text Placeholder 4">
            <a:extLst>
              <a:ext uri="{FF2B5EF4-FFF2-40B4-BE49-F238E27FC236}">
                <a16:creationId xmlns:a16="http://schemas.microsoft.com/office/drawing/2014/main" id="{DA99C55F-EEF8-26E9-AA40-EB6817AD2597}"/>
              </a:ext>
            </a:extLst>
          </p:cNvPr>
          <p:cNvSpPr txBox="1">
            <a:spLocks/>
          </p:cNvSpPr>
          <p:nvPr/>
        </p:nvSpPr>
        <p:spPr>
          <a:xfrm>
            <a:off x="1814570" y="2691334"/>
            <a:ext cx="8827048" cy="416011"/>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s-ES" sz="1600" b="1">
                <a:solidFill>
                  <a:srgbClr val="002855"/>
                </a:solidFill>
                <a:highlight>
                  <a:srgbClr val="FFFF00"/>
                </a:highlight>
                <a:latin typeface="Arial" panose="020B0604020202020204"/>
              </a:rPr>
              <a:t>XXX</a:t>
            </a:r>
          </a:p>
        </p:txBody>
      </p:sp>
      <p:sp>
        <p:nvSpPr>
          <p:cNvPr id="6" name="Text Placeholder 4">
            <a:extLst>
              <a:ext uri="{FF2B5EF4-FFF2-40B4-BE49-F238E27FC236}">
                <a16:creationId xmlns:a16="http://schemas.microsoft.com/office/drawing/2014/main" id="{6855D67A-8B9F-A575-5AE5-EDE2B4807E62}"/>
              </a:ext>
            </a:extLst>
          </p:cNvPr>
          <p:cNvSpPr txBox="1">
            <a:spLocks/>
          </p:cNvSpPr>
          <p:nvPr/>
        </p:nvSpPr>
        <p:spPr>
          <a:xfrm>
            <a:off x="1814570" y="4444518"/>
            <a:ext cx="8827048" cy="416011"/>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s-ES" sz="1600" b="1">
                <a:solidFill>
                  <a:srgbClr val="002855"/>
                </a:solidFill>
                <a:highlight>
                  <a:srgbClr val="FFFF00"/>
                </a:highlight>
                <a:latin typeface="Arial" panose="020B0604020202020204"/>
              </a:rPr>
              <a:t>XXX</a:t>
            </a:r>
          </a:p>
        </p:txBody>
      </p:sp>
    </p:spTree>
    <p:extLst>
      <p:ext uri="{BB962C8B-B14F-4D97-AF65-F5344CB8AC3E}">
        <p14:creationId xmlns:p14="http://schemas.microsoft.com/office/powerpoint/2010/main" val="2527000548"/>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ángulo: una sola esquina redondeada 7">
            <a:extLst>
              <a:ext uri="{FF2B5EF4-FFF2-40B4-BE49-F238E27FC236}">
                <a16:creationId xmlns:a16="http://schemas.microsoft.com/office/drawing/2014/main" id="{555311DB-056C-8EEE-DF9B-E980E3C60C16}"/>
              </a:ext>
            </a:extLst>
          </p:cNvPr>
          <p:cNvSpPr/>
          <p:nvPr/>
        </p:nvSpPr>
        <p:spPr>
          <a:xfrm flipV="1">
            <a:off x="1562113" y="1791479"/>
            <a:ext cx="8036381" cy="2861481"/>
          </a:xfrm>
          <a:prstGeom prst="round1Rect">
            <a:avLst>
              <a:gd name="adj" fmla="val 0"/>
            </a:avLst>
          </a:prstGeom>
          <a:solidFill>
            <a:schemeClr val="bg1">
              <a:alpha val="39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7" name="Rectángulo: una sola esquina redondeada 162">
            <a:extLst>
              <a:ext uri="{FF2B5EF4-FFF2-40B4-BE49-F238E27FC236}">
                <a16:creationId xmlns:a16="http://schemas.microsoft.com/office/drawing/2014/main" id="{932235B8-C408-19B5-98FA-4A092F456393}"/>
              </a:ext>
            </a:extLst>
          </p:cNvPr>
          <p:cNvSpPr/>
          <p:nvPr/>
        </p:nvSpPr>
        <p:spPr>
          <a:xfrm flipV="1">
            <a:off x="6775165" y="1791480"/>
            <a:ext cx="3544542" cy="2861482"/>
          </a:xfrm>
          <a:prstGeom prst="round1Rect">
            <a:avLst>
              <a:gd name="adj" fmla="val 1728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00">
              <a:latin typeface="Arial" panose="020B0604020202020204" pitchFamily="34" charset="0"/>
            </a:endParaRPr>
          </a:p>
        </p:txBody>
      </p:sp>
      <p:sp>
        <p:nvSpPr>
          <p:cNvPr id="3" name="Título 2">
            <a:extLst>
              <a:ext uri="{FF2B5EF4-FFF2-40B4-BE49-F238E27FC236}">
                <a16:creationId xmlns:a16="http://schemas.microsoft.com/office/drawing/2014/main" id="{8AC590E7-1E15-D1DF-5567-C86065CAE4B0}"/>
              </a:ext>
            </a:extLst>
          </p:cNvPr>
          <p:cNvSpPr>
            <a:spLocks noGrp="1"/>
          </p:cNvSpPr>
          <p:nvPr>
            <p:ph type="title"/>
          </p:nvPr>
        </p:nvSpPr>
        <p:spPr/>
        <p:txBody>
          <a:bodyPr/>
          <a:lstStyle/>
          <a:p>
            <a:pPr defTabSz="1218716">
              <a:defRPr/>
            </a:pPr>
            <a:r>
              <a:rPr lang="es-ES_tradnl" sz="2400">
                <a:latin typeface="Arial" panose="020B0604020202020204" pitchFamily="34" charset="0"/>
                <a:cs typeface="Arial" panose="020B0604020202020204" pitchFamily="34" charset="0"/>
              </a:rPr>
              <a:t>Pacientes con antecedentes de neoplasia y psoriasis en tratamiento con tildrakizumab: Serie de 27 casos</a:t>
            </a:r>
            <a:r>
              <a:rPr lang="es-ES_tradnl" sz="2400" baseline="30000">
                <a:latin typeface="Arial" panose="020B0604020202020204" pitchFamily="34" charset="0"/>
                <a:cs typeface="Arial" panose="020B0604020202020204" pitchFamily="34" charset="0"/>
              </a:rPr>
              <a:t>1</a:t>
            </a:r>
            <a:endParaRPr lang="es-ES" baseline="30000"/>
          </a:p>
        </p:txBody>
      </p:sp>
      <p:sp>
        <p:nvSpPr>
          <p:cNvPr id="8" name="CuadroTexto 7">
            <a:extLst>
              <a:ext uri="{FF2B5EF4-FFF2-40B4-BE49-F238E27FC236}">
                <a16:creationId xmlns:a16="http://schemas.microsoft.com/office/drawing/2014/main" id="{90D4C7D9-694C-031E-E0C2-7F968F3CCD78}"/>
              </a:ext>
            </a:extLst>
          </p:cNvPr>
          <p:cNvSpPr txBox="1"/>
          <p:nvPr/>
        </p:nvSpPr>
        <p:spPr>
          <a:xfrm>
            <a:off x="7033037" y="2075391"/>
            <a:ext cx="2956436" cy="2226480"/>
          </a:xfrm>
          <a:prstGeom prst="rect">
            <a:avLst/>
          </a:prstGeom>
          <a:noFill/>
        </p:spPr>
        <p:txBody>
          <a:bodyPr wrap="square" tIns="108000" bIns="10800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a:ln>
                  <a:noFill/>
                </a:ln>
                <a:solidFill>
                  <a:srgbClr val="612663"/>
                </a:solidFill>
                <a:effectLst/>
                <a:uLnTx/>
                <a:uFillTx/>
                <a:latin typeface="Arial"/>
                <a:ea typeface="+mn-ea"/>
                <a:cs typeface="+mn-cs"/>
              </a:rPr>
              <a:t>De los 21 restantes:</a:t>
            </a:r>
            <a:r>
              <a:rPr kumimoji="0" lang="es-ES_tradnl" sz="1800" b="0" i="0" u="none" strike="noStrike" kern="1200" cap="none" spc="0" normalizeH="0" baseline="30000" noProof="0">
                <a:ln>
                  <a:noFill/>
                </a:ln>
                <a:solidFill>
                  <a:srgbClr val="612663"/>
                </a:solidFill>
                <a:effectLst/>
                <a:uLnTx/>
                <a:uFillTx/>
                <a:latin typeface="Arial"/>
                <a:ea typeface="+mn-ea"/>
                <a:cs typeface="+mn-cs"/>
              </a:rPr>
              <a:t>1</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a:ln>
                  <a:noFill/>
                </a:ln>
                <a:solidFill>
                  <a:srgbClr val="612663"/>
                </a:solidFill>
                <a:effectLst/>
                <a:uLnTx/>
                <a:uFillTx/>
                <a:latin typeface="Arial"/>
                <a:ea typeface="+mn-ea"/>
                <a:cs typeface="+mn-cs"/>
              </a:rPr>
              <a:t>81%</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a:ln>
                  <a:noFill/>
                </a:ln>
                <a:solidFill>
                  <a:srgbClr val="612663"/>
                </a:solidFill>
                <a:effectLst/>
                <a:uLnTx/>
                <a:uFillTx/>
                <a:latin typeface="Arial"/>
                <a:ea typeface="+mn-ea"/>
                <a:cs typeface="+mn-cs"/>
              </a:rPr>
              <a:t>(17/21*) consiguieron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a:ln>
                  <a:noFill/>
                </a:ln>
                <a:solidFill>
                  <a:srgbClr val="612663"/>
                </a:solidFill>
                <a:effectLst/>
                <a:uLnTx/>
                <a:uFillTx/>
                <a:latin typeface="Arial"/>
                <a:ea typeface="+mn-ea"/>
                <a:cs typeface="+mn-cs"/>
              </a:rPr>
              <a:t>PASI absoluto ≤ 2</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a:ln>
                <a:noFill/>
              </a:ln>
              <a:solidFill>
                <a:srgbClr val="612663"/>
              </a:solidFill>
              <a:effectLst/>
              <a:uLnTx/>
              <a:uFillTx/>
              <a:latin typeface="Arial"/>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ES_tradnl" sz="1051" b="0" i="0" u="none" strike="noStrike" kern="1200" cap="none" spc="0" normalizeH="0" baseline="0" noProof="0">
                <a:ln>
                  <a:noFill/>
                </a:ln>
                <a:solidFill>
                  <a:srgbClr val="612663"/>
                </a:solidFill>
                <a:effectLst/>
                <a:uLnTx/>
                <a:uFillTx/>
                <a:latin typeface="Arial"/>
                <a:ea typeface="+mn-ea"/>
                <a:cs typeface="+mn-cs"/>
              </a:rPr>
              <a:t>*</a:t>
            </a:r>
            <a:r>
              <a:rPr kumimoji="0" lang="es-ES_tradnl" sz="900" b="0" i="0" u="none" strike="noStrike" kern="1200" cap="none" spc="0" normalizeH="0" baseline="0" noProof="0">
                <a:ln>
                  <a:noFill/>
                </a:ln>
                <a:solidFill>
                  <a:srgbClr val="612663"/>
                </a:solidFill>
                <a:effectLst/>
                <a:uLnTx/>
                <a:uFillTx/>
                <a:latin typeface="Arial"/>
                <a:ea typeface="+mn-ea"/>
                <a:cs typeface="+mn-cs"/>
              </a:rPr>
              <a:t>En dos pacientes, Tildrakizumab se combinó con fototerapia UVB y con acitretina 20 mg/d</a:t>
            </a:r>
            <a:r>
              <a:rPr kumimoji="0" lang="es-ES" sz="900" b="0" i="0" u="none" strike="noStrike" kern="1200" cap="none" spc="0" normalizeH="0" baseline="0" noProof="0">
                <a:ln>
                  <a:noFill/>
                </a:ln>
                <a:solidFill>
                  <a:srgbClr val="612663"/>
                </a:solidFill>
                <a:effectLst/>
                <a:uLnTx/>
                <a:uFillTx/>
                <a:latin typeface="Arial"/>
                <a:ea typeface="+mn-ea"/>
                <a:cs typeface="+mn-cs"/>
              </a:rPr>
              <a:t>.</a:t>
            </a:r>
            <a:endParaRPr kumimoji="0" lang="es-ES_tradnl" sz="900" b="1" i="0" u="none" strike="noStrike" kern="1200" cap="none" spc="0" normalizeH="0" baseline="0" noProof="0">
              <a:ln>
                <a:noFill/>
              </a:ln>
              <a:solidFill>
                <a:srgbClr val="612663"/>
              </a:solidFill>
              <a:effectLst/>
              <a:uLnTx/>
              <a:uFillTx/>
              <a:latin typeface="Arial"/>
              <a:ea typeface="+mn-ea"/>
              <a:cs typeface="+mn-cs"/>
            </a:endParaRPr>
          </a:p>
        </p:txBody>
      </p:sp>
      <p:sp>
        <p:nvSpPr>
          <p:cNvPr id="4" name="Marcador de pie de página 5">
            <a:extLst>
              <a:ext uri="{FF2B5EF4-FFF2-40B4-BE49-F238E27FC236}">
                <a16:creationId xmlns:a16="http://schemas.microsoft.com/office/drawing/2014/main" id="{7E217016-ECBC-12EE-25C6-1DC48D447466}"/>
              </a:ext>
            </a:extLst>
          </p:cNvPr>
          <p:cNvSpPr txBox="1">
            <a:spLocks/>
          </p:cNvSpPr>
          <p:nvPr/>
        </p:nvSpPr>
        <p:spPr>
          <a:xfrm>
            <a:off x="623888" y="6354410"/>
            <a:ext cx="9887317" cy="395869"/>
          </a:xfrm>
          <a:prstGeom prst="rect">
            <a:avLst/>
          </a:prstGeom>
        </p:spPr>
        <p:txBody>
          <a:bodyPr vert="horz" wrap="square" lIns="72000" tIns="36000" rIns="72000" bIns="36000" rtlCol="0" anchor="t" anchorCtr="0">
            <a:spAutoFit/>
          </a:bodyPr>
          <a:lstStyle>
            <a:defPPr>
              <a:defRPr lang="es-ES"/>
            </a:defPPr>
            <a:lvl1pPr marL="0" algn="l" defTabSz="914400" rtl="0" eaLnBrk="1" latinLnBrk="0" hangingPunct="1">
              <a:defRPr sz="800" b="0" i="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700" b="1">
                <a:solidFill>
                  <a:prstClr val="black">
                    <a:tint val="75000"/>
                  </a:prstClr>
                </a:solidFill>
              </a:rPr>
              <a:t>PASI: </a:t>
            </a:r>
            <a:r>
              <a:rPr kumimoji="0" lang="es-ES" sz="700" u="none" strike="noStrike" kern="1200" cap="none" spc="0" normalizeH="0" baseline="0" noProof="0">
                <a:ln>
                  <a:noFill/>
                </a:ln>
                <a:solidFill>
                  <a:prstClr val="black">
                    <a:tint val="75000"/>
                  </a:prstClr>
                </a:solidFill>
                <a:effectLst/>
                <a:uLnTx/>
                <a:uFillTx/>
                <a:ea typeface="+mn-ea"/>
                <a:cs typeface="+mn-cs"/>
              </a:rPr>
              <a:t>índice de actividad y gravedad de la psoriasis, por sus siglas en inglés; </a:t>
            </a:r>
            <a:r>
              <a:rPr kumimoji="0" lang="es-ES" sz="700" b="1" u="none" strike="noStrike" kern="1200" cap="none" spc="0" normalizeH="0" baseline="0" noProof="0">
                <a:ln>
                  <a:noFill/>
                </a:ln>
                <a:solidFill>
                  <a:prstClr val="black">
                    <a:tint val="75000"/>
                  </a:prstClr>
                </a:solidFill>
                <a:effectLst/>
                <a:uLnTx/>
                <a:uFillTx/>
                <a:ea typeface="+mn-ea"/>
                <a:cs typeface="+mn-cs"/>
              </a:rPr>
              <a:t>UVB</a:t>
            </a:r>
            <a:r>
              <a:rPr kumimoji="0" lang="es-ES" sz="700" u="none" strike="noStrike" kern="1200" cap="none" spc="0" normalizeH="0" baseline="0" noProof="0">
                <a:ln>
                  <a:noFill/>
                </a:ln>
                <a:solidFill>
                  <a:prstClr val="black">
                    <a:tint val="75000"/>
                  </a:prstClr>
                </a:solidFill>
                <a:effectLst/>
                <a:uLnTx/>
                <a:uFillTx/>
                <a:ea typeface="+mn-ea"/>
                <a:cs typeface="+mn-cs"/>
              </a:rPr>
              <a:t>: ultravioleta tipo B.</a:t>
            </a:r>
          </a:p>
          <a:p>
            <a:pPr marL="93663" marR="0" lvl="0" indent="-93663" algn="l" defTabSz="914400" rtl="0" eaLnBrk="1" fontAlgn="auto" latinLnBrk="0" hangingPunct="1">
              <a:lnSpc>
                <a:spcPct val="100000"/>
              </a:lnSpc>
              <a:spcBef>
                <a:spcPts val="0"/>
              </a:spcBef>
              <a:spcAft>
                <a:spcPts val="0"/>
              </a:spcAft>
              <a:buClrTx/>
              <a:buSzTx/>
              <a:buFont typeface="+mj-lt"/>
              <a:buAutoNum type="arabicPeriod"/>
              <a:defRPr/>
            </a:pPr>
            <a:r>
              <a:rPr kumimoji="0" lang="es-ES" sz="700" b="1" u="none" strike="noStrike" kern="1200" cap="none" spc="0" normalizeH="0" baseline="0" noProof="0">
                <a:ln>
                  <a:noFill/>
                </a:ln>
                <a:solidFill>
                  <a:prstClr val="black">
                    <a:tint val="75000"/>
                  </a:prstClr>
                </a:solidFill>
                <a:effectLst/>
                <a:uLnTx/>
                <a:uFillTx/>
                <a:ea typeface="+mn-ea"/>
                <a:cs typeface="+mn-cs"/>
              </a:rPr>
              <a:t>Balaguer I, </a:t>
            </a:r>
            <a:r>
              <a:rPr kumimoji="0" lang="es-ES" sz="700" u="none" strike="noStrike" kern="1200" cap="none" spc="0" normalizeH="0" baseline="0" noProof="0" err="1">
                <a:ln>
                  <a:noFill/>
                </a:ln>
                <a:solidFill>
                  <a:prstClr val="black">
                    <a:tint val="75000"/>
                  </a:prstClr>
                </a:solidFill>
                <a:effectLst/>
                <a:uLnTx/>
                <a:uFillTx/>
                <a:ea typeface="+mn-ea"/>
                <a:cs typeface="+mn-cs"/>
              </a:rPr>
              <a:t>Vilarrasa</a:t>
            </a:r>
            <a:r>
              <a:rPr kumimoji="0" lang="es-ES" sz="700" u="none" strike="noStrike" kern="1200" cap="none" spc="0" normalizeH="0" baseline="0" noProof="0">
                <a:ln>
                  <a:noFill/>
                </a:ln>
                <a:solidFill>
                  <a:prstClr val="black">
                    <a:tint val="75000"/>
                  </a:prstClr>
                </a:solidFill>
                <a:effectLst/>
                <a:uLnTx/>
                <a:uFillTx/>
                <a:ea typeface="+mn-ea"/>
                <a:cs typeface="+mn-cs"/>
              </a:rPr>
              <a:t> E, González A, Martínez E, Galán M, Rodríguez L. Pacientes con antecedentes de neoplasia y psoriasis en tratamiento con </a:t>
            </a:r>
            <a:r>
              <a:rPr kumimoji="0" lang="es-ES" sz="700" u="none" strike="noStrike" kern="1200" cap="none" spc="0" normalizeH="0" baseline="0" noProof="0" err="1">
                <a:ln>
                  <a:noFill/>
                </a:ln>
                <a:solidFill>
                  <a:prstClr val="black">
                    <a:tint val="75000"/>
                  </a:prstClr>
                </a:solidFill>
                <a:effectLst/>
                <a:uLnTx/>
                <a:uFillTx/>
                <a:ea typeface="+mn-ea"/>
                <a:cs typeface="+mn-cs"/>
              </a:rPr>
              <a:t>tildrakizumab</a:t>
            </a:r>
            <a:r>
              <a:rPr kumimoji="0" lang="es-ES" sz="700" u="none" strike="noStrike" kern="1200" cap="none" spc="0" normalizeH="0" baseline="0" noProof="0">
                <a:ln>
                  <a:noFill/>
                </a:ln>
                <a:solidFill>
                  <a:prstClr val="black">
                    <a:tint val="75000"/>
                  </a:prstClr>
                </a:solidFill>
                <a:effectLst/>
                <a:uLnTx/>
                <a:uFillTx/>
                <a:ea typeface="+mn-ea"/>
                <a:cs typeface="+mn-cs"/>
              </a:rPr>
              <a:t>: serie de 27 casos. Poster presentado en: Congreso AEDV 2023. 50 Congreso Nacional de Dermatología y Venereología; 2023 Mayo 10-13; Santiago de Compostela, España.</a:t>
            </a:r>
          </a:p>
        </p:txBody>
      </p:sp>
      <p:sp>
        <p:nvSpPr>
          <p:cNvPr id="6" name="CuadroTexto 5">
            <a:extLst>
              <a:ext uri="{FF2B5EF4-FFF2-40B4-BE49-F238E27FC236}">
                <a16:creationId xmlns:a16="http://schemas.microsoft.com/office/drawing/2014/main" id="{BC5D5976-78EF-5B1E-F203-26BC05574A8E}"/>
              </a:ext>
            </a:extLst>
          </p:cNvPr>
          <p:cNvSpPr txBox="1"/>
          <p:nvPr/>
        </p:nvSpPr>
        <p:spPr>
          <a:xfrm>
            <a:off x="1653119" y="5001222"/>
            <a:ext cx="4008107" cy="754053"/>
          </a:xfrm>
          <a:prstGeom prst="rect">
            <a:avLst/>
          </a:prstGeom>
          <a:noFill/>
          <a:ln>
            <a:noFill/>
          </a:ln>
        </p:spPr>
        <p:txBody>
          <a:bodyPr wrap="square" rtlCol="0">
            <a:spAutoFit/>
          </a:bodyPr>
          <a:lstStyle/>
          <a:p>
            <a:pPr marR="0" lvl="0" algn="l" defTabSz="1219170" rtl="0" eaLnBrk="1" fontAlgn="auto" latinLnBrk="0" hangingPunct="1">
              <a:lnSpc>
                <a:spcPct val="100000"/>
              </a:lnSpc>
              <a:spcBef>
                <a:spcPts val="0"/>
              </a:spcBef>
              <a:spcAft>
                <a:spcPts val="600"/>
              </a:spcAft>
              <a:buClr>
                <a:schemeClr val="accent3"/>
              </a:buClr>
              <a:buSzTx/>
              <a:tabLst/>
              <a:defRPr/>
            </a:pPr>
            <a:r>
              <a:rPr kumimoji="0" lang="es-ES_tradnl" sz="1100" b="1" i="0" u="none" strike="noStrike" kern="1200" cap="none" spc="0" normalizeH="0" baseline="0" noProof="0">
                <a:ln>
                  <a:noFill/>
                </a:ln>
                <a:solidFill>
                  <a:srgbClr val="612663"/>
                </a:solidFill>
                <a:effectLst/>
                <a:uLnTx/>
                <a:uFillTx/>
                <a:latin typeface="Arial"/>
                <a:ea typeface="+mn-ea"/>
                <a:cs typeface="+mn-cs"/>
              </a:rPr>
              <a:t>Suspensión fármaco en 6 casos</a:t>
            </a:r>
            <a:endParaRPr kumimoji="0" lang="es-ES_tradnl" sz="1100" b="1" i="0" u="none" strike="noStrike" kern="1200" cap="none" spc="0" normalizeH="0" baseline="30000" noProof="0">
              <a:ln>
                <a:noFill/>
              </a:ln>
              <a:solidFill>
                <a:srgbClr val="612663"/>
              </a:solidFill>
              <a:effectLst/>
              <a:uLnTx/>
              <a:uFillTx/>
              <a:latin typeface="Arial"/>
              <a:ea typeface="+mn-ea"/>
              <a:cs typeface="+mn-cs"/>
            </a:endParaRPr>
          </a:p>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s-ES" sz="900" b="0" i="0" u="none" strike="noStrike" kern="1200" cap="none" spc="0" normalizeH="0" baseline="0" noProof="0">
                <a:ln>
                  <a:noFill/>
                </a:ln>
                <a:solidFill>
                  <a:srgbClr val="612663"/>
                </a:solidFill>
                <a:effectLst/>
                <a:uLnTx/>
                <a:uFillTx/>
                <a:latin typeface="Arial"/>
                <a:ea typeface="+mn-ea"/>
                <a:cs typeface="+mn-cs"/>
              </a:rPr>
              <a:t>2 por fallecimiento por motivos ajenos a la psoriasis y el fármaco</a:t>
            </a:r>
          </a:p>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lang="es-ES" sz="900">
                <a:solidFill>
                  <a:srgbClr val="612663"/>
                </a:solidFill>
                <a:latin typeface="Arial"/>
              </a:rPr>
              <a:t>2 por progresión de su cáncer</a:t>
            </a:r>
          </a:p>
          <a:p>
            <a:pPr marL="171446" marR="0" lvl="0" indent="-171446" algn="l" defTabSz="121917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lang="es-ES" sz="900">
                <a:solidFill>
                  <a:srgbClr val="612663"/>
                </a:solidFill>
                <a:latin typeface="Arial"/>
              </a:rPr>
              <a:t>2 por fallo precoz del fármaco: cambio a </a:t>
            </a:r>
            <a:r>
              <a:rPr lang="es-ES" sz="900" err="1">
                <a:solidFill>
                  <a:srgbClr val="612663"/>
                </a:solidFill>
                <a:latin typeface="Arial"/>
              </a:rPr>
              <a:t>guselkumab</a:t>
            </a:r>
            <a:r>
              <a:rPr lang="es-ES" sz="900">
                <a:solidFill>
                  <a:srgbClr val="612663"/>
                </a:solidFill>
                <a:latin typeface="Arial"/>
              </a:rPr>
              <a:t> y </a:t>
            </a:r>
            <a:r>
              <a:rPr lang="es-ES" sz="900" err="1">
                <a:solidFill>
                  <a:srgbClr val="612663"/>
                </a:solidFill>
                <a:latin typeface="Arial"/>
              </a:rPr>
              <a:t>risankizumab</a:t>
            </a:r>
            <a:endParaRPr kumimoji="0" lang="es-ES_tradnl" sz="900" b="0" i="0" u="none" strike="noStrike" kern="1200" cap="none" spc="0" normalizeH="0" baseline="0" noProof="0">
              <a:ln>
                <a:noFill/>
              </a:ln>
              <a:solidFill>
                <a:srgbClr val="612663"/>
              </a:solidFill>
              <a:effectLst/>
              <a:uLnTx/>
              <a:uFillTx/>
              <a:latin typeface="Arial"/>
              <a:ea typeface="+mn-ea"/>
              <a:cs typeface="+mn-cs"/>
            </a:endParaRPr>
          </a:p>
        </p:txBody>
      </p:sp>
      <p:sp>
        <p:nvSpPr>
          <p:cNvPr id="13" name="CuadroTexto 12">
            <a:extLst>
              <a:ext uri="{FF2B5EF4-FFF2-40B4-BE49-F238E27FC236}">
                <a16:creationId xmlns:a16="http://schemas.microsoft.com/office/drawing/2014/main" id="{F354FC2F-8B0C-4C81-C289-31155FFE80B3}"/>
              </a:ext>
            </a:extLst>
          </p:cNvPr>
          <p:cNvSpPr txBox="1"/>
          <p:nvPr/>
        </p:nvSpPr>
        <p:spPr>
          <a:xfrm>
            <a:off x="6783062" y="5038996"/>
            <a:ext cx="3490451" cy="756718"/>
          </a:xfrm>
          <a:prstGeom prst="rect">
            <a:avLst/>
          </a:prstGeom>
          <a:solidFill>
            <a:schemeClr val="accent3"/>
          </a:solidFill>
          <a:ln>
            <a:noFill/>
          </a:ln>
        </p:spPr>
        <p:txBody>
          <a:bodyPr wrap="square" lIns="180000" tIns="108000" rIns="180000" bIns="108000" rtlCol="0" anchor="ctr" anchorCtr="0">
            <a:spAutoFit/>
          </a:bodyPr>
          <a:lstStyle/>
          <a:p>
            <a:pPr marR="0" lvl="0" algn="ctr" defTabSz="1219170" rtl="0" eaLnBrk="1" fontAlgn="auto" latinLnBrk="0" hangingPunct="1">
              <a:lnSpc>
                <a:spcPct val="100000"/>
              </a:lnSpc>
              <a:spcBef>
                <a:spcPts val="0"/>
              </a:spcBef>
              <a:spcAft>
                <a:spcPts val="600"/>
              </a:spcAft>
              <a:buClr>
                <a:schemeClr val="accent3"/>
              </a:buClr>
              <a:buSzTx/>
              <a:tabLst/>
              <a:defRPr/>
            </a:pPr>
            <a:r>
              <a:rPr kumimoji="0" lang="es-ES_tradnl" sz="1500" b="1" i="0" u="none" strike="noStrike" kern="1200" cap="none" spc="0" normalizeH="0" baseline="0" noProof="0">
                <a:ln>
                  <a:noFill/>
                </a:ln>
                <a:solidFill>
                  <a:srgbClr val="612663"/>
                </a:solidFill>
                <a:effectLst/>
                <a:uLnTx/>
                <a:uFillTx/>
                <a:latin typeface="Arial"/>
                <a:ea typeface="+mn-ea"/>
                <a:cs typeface="+mn-cs"/>
              </a:rPr>
              <a:t>No efectos adversos graves.</a:t>
            </a:r>
            <a:r>
              <a:rPr kumimoji="0" lang="es-ES_tradnl" sz="1500" b="1" i="0" u="none" strike="noStrike" kern="1200" cap="none" spc="0" normalizeH="0" baseline="30000" noProof="0">
                <a:ln>
                  <a:noFill/>
                </a:ln>
                <a:solidFill>
                  <a:srgbClr val="612663"/>
                </a:solidFill>
                <a:effectLst/>
                <a:uLnTx/>
                <a:uFillTx/>
                <a:latin typeface="Arial"/>
                <a:ea typeface="+mn-ea"/>
                <a:cs typeface="+mn-cs"/>
              </a:rPr>
              <a:t>1</a:t>
            </a:r>
          </a:p>
          <a:p>
            <a:pPr marR="0" lvl="0" algn="ctr" defTabSz="1219170" rtl="0" eaLnBrk="1" fontAlgn="auto" latinLnBrk="0" hangingPunct="1">
              <a:lnSpc>
                <a:spcPct val="100000"/>
              </a:lnSpc>
              <a:spcBef>
                <a:spcPts val="0"/>
              </a:spcBef>
              <a:spcAft>
                <a:spcPts val="600"/>
              </a:spcAft>
              <a:buClr>
                <a:schemeClr val="accent3"/>
              </a:buClr>
              <a:buSzTx/>
              <a:tabLst/>
              <a:defRPr/>
            </a:pPr>
            <a:r>
              <a:rPr kumimoji="0" lang="es-ES_tradnl" sz="1500" b="1" i="0" u="none" strike="noStrike" kern="1200" cap="none" spc="0" normalizeH="0" baseline="0" noProof="0">
                <a:ln>
                  <a:noFill/>
                </a:ln>
                <a:solidFill>
                  <a:srgbClr val="612663"/>
                </a:solidFill>
                <a:effectLst/>
                <a:uLnTx/>
                <a:uFillTx/>
                <a:latin typeface="Arial"/>
                <a:ea typeface="+mn-ea"/>
                <a:cs typeface="+mn-cs"/>
              </a:rPr>
              <a:t>No recurrencias.</a:t>
            </a:r>
            <a:r>
              <a:rPr kumimoji="0" lang="es-ES_tradnl" sz="1500" b="1" i="0" u="none" strike="noStrike" kern="1200" cap="none" spc="0" normalizeH="0" baseline="30000" noProof="0">
                <a:ln>
                  <a:noFill/>
                </a:ln>
                <a:solidFill>
                  <a:srgbClr val="612663"/>
                </a:solidFill>
                <a:effectLst/>
                <a:uLnTx/>
                <a:uFillTx/>
                <a:latin typeface="Arial"/>
                <a:ea typeface="+mn-ea"/>
                <a:cs typeface="+mn-cs"/>
              </a:rPr>
              <a:t>1</a:t>
            </a:r>
          </a:p>
        </p:txBody>
      </p:sp>
      <p:sp>
        <p:nvSpPr>
          <p:cNvPr id="17" name="CuadroTexto 16">
            <a:extLst>
              <a:ext uri="{FF2B5EF4-FFF2-40B4-BE49-F238E27FC236}">
                <a16:creationId xmlns:a16="http://schemas.microsoft.com/office/drawing/2014/main" id="{777BE478-C269-2056-653A-B3CD4AEEAA25}"/>
              </a:ext>
            </a:extLst>
          </p:cNvPr>
          <p:cNvSpPr txBox="1"/>
          <p:nvPr/>
        </p:nvSpPr>
        <p:spPr>
          <a:xfrm>
            <a:off x="643589" y="1316169"/>
            <a:ext cx="4220176" cy="461665"/>
          </a:xfrm>
          <a:prstGeom prst="rect">
            <a:avLst/>
          </a:prstGeom>
          <a:noFill/>
        </p:spPr>
        <p:txBody>
          <a:bodyPr wrap="square">
            <a:spAutoFit/>
          </a:bodyPr>
          <a:lstStyle/>
          <a:p>
            <a:r>
              <a:rPr lang="es-ES" sz="2400" b="1">
                <a:solidFill>
                  <a:srgbClr val="6B2F65"/>
                </a:solidFill>
                <a:latin typeface="Arial" panose="020B0604020202020204" pitchFamily="34" charset="0"/>
                <a:cs typeface="+mn-cs"/>
              </a:rPr>
              <a:t>Inicio con tildrakizumab</a:t>
            </a:r>
            <a:r>
              <a:rPr lang="es-ES" sz="2400" b="1" baseline="30000">
                <a:solidFill>
                  <a:srgbClr val="6B2F65"/>
                </a:solidFill>
                <a:latin typeface="Arial" panose="020B0604020202020204" pitchFamily="34" charset="0"/>
                <a:cs typeface="+mn-cs"/>
              </a:rPr>
              <a:t>1</a:t>
            </a:r>
          </a:p>
        </p:txBody>
      </p:sp>
      <p:grpSp>
        <p:nvGrpSpPr>
          <p:cNvPr id="70" name="Grupo 69">
            <a:extLst>
              <a:ext uri="{FF2B5EF4-FFF2-40B4-BE49-F238E27FC236}">
                <a16:creationId xmlns:a16="http://schemas.microsoft.com/office/drawing/2014/main" id="{B05F6FE9-6257-8034-9C44-DF71D54696B7}"/>
              </a:ext>
            </a:extLst>
          </p:cNvPr>
          <p:cNvGrpSpPr/>
          <p:nvPr/>
        </p:nvGrpSpPr>
        <p:grpSpPr>
          <a:xfrm>
            <a:off x="4177129" y="2036553"/>
            <a:ext cx="2425075" cy="2371331"/>
            <a:chOff x="4177129" y="2110118"/>
            <a:chExt cx="2425075" cy="2371331"/>
          </a:xfrm>
        </p:grpSpPr>
        <p:sp>
          <p:nvSpPr>
            <p:cNvPr id="18" name="Flecha: cheurón 14">
              <a:extLst>
                <a:ext uri="{FF2B5EF4-FFF2-40B4-BE49-F238E27FC236}">
                  <a16:creationId xmlns:a16="http://schemas.microsoft.com/office/drawing/2014/main" id="{B1BF4F38-2F7A-533D-F786-3C3286A347A5}"/>
                </a:ext>
              </a:extLst>
            </p:cNvPr>
            <p:cNvSpPr/>
            <p:nvPr/>
          </p:nvSpPr>
          <p:spPr>
            <a:xfrm>
              <a:off x="5050927" y="2110118"/>
              <a:ext cx="1551277" cy="733031"/>
            </a:xfrm>
            <a:prstGeom prst="chevron">
              <a:avLst/>
            </a:pr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panose="020B0604020202020204" pitchFamily="34" charset="0"/>
              </a:endParaRPr>
            </a:p>
          </p:txBody>
        </p:sp>
        <p:sp>
          <p:nvSpPr>
            <p:cNvPr id="19" name="Flecha: pentágono 18">
              <a:extLst>
                <a:ext uri="{FF2B5EF4-FFF2-40B4-BE49-F238E27FC236}">
                  <a16:creationId xmlns:a16="http://schemas.microsoft.com/office/drawing/2014/main" id="{A2F3CE76-7AC5-9E69-2885-F482E3408DF9}"/>
                </a:ext>
              </a:extLst>
            </p:cNvPr>
            <p:cNvSpPr/>
            <p:nvPr/>
          </p:nvSpPr>
          <p:spPr>
            <a:xfrm>
              <a:off x="4177129" y="2110118"/>
              <a:ext cx="1127362" cy="733031"/>
            </a:xfrm>
            <a:prstGeom prst="homePlate">
              <a:avLst/>
            </a:prstGeom>
            <a:solidFill>
              <a:schemeClr val="accent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panose="020B0604020202020204" pitchFamily="34" charset="0"/>
              </a:endParaRPr>
            </a:p>
          </p:txBody>
        </p:sp>
        <p:sp>
          <p:nvSpPr>
            <p:cNvPr id="20" name="CuadroTexto 19">
              <a:extLst>
                <a:ext uri="{FF2B5EF4-FFF2-40B4-BE49-F238E27FC236}">
                  <a16:creationId xmlns:a16="http://schemas.microsoft.com/office/drawing/2014/main" id="{81CE2404-F782-852F-2FA6-3D5FB70947F2}"/>
                </a:ext>
              </a:extLst>
            </p:cNvPr>
            <p:cNvSpPr txBox="1"/>
            <p:nvPr/>
          </p:nvSpPr>
          <p:spPr>
            <a:xfrm>
              <a:off x="4221801" y="2347098"/>
              <a:ext cx="946434" cy="307777"/>
            </a:xfrm>
            <a:prstGeom prst="rect">
              <a:avLst/>
            </a:prstGeom>
            <a:noFill/>
          </p:spPr>
          <p:txBody>
            <a:bodyPr wrap="square">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chemeClr val="bg1"/>
                  </a:solidFill>
                  <a:effectLst/>
                  <a:uLnTx/>
                  <a:uFillTx/>
                  <a:latin typeface="Arial"/>
                  <a:ea typeface="+mn-ea"/>
                  <a:cs typeface="+mn-cs"/>
                </a:rPr>
                <a:t>PASI 0</a:t>
              </a:r>
              <a:endParaRPr kumimoji="0" lang="es-ES" sz="1800" b="0" i="0" u="none" strike="noStrike" kern="1200" cap="none" spc="0" normalizeH="0" baseline="0" noProof="0">
                <a:ln>
                  <a:noFill/>
                </a:ln>
                <a:solidFill>
                  <a:schemeClr val="bg1"/>
                </a:solidFill>
                <a:effectLst/>
                <a:uLnTx/>
                <a:uFillTx/>
                <a:latin typeface="Arial"/>
                <a:ea typeface="+mn-ea"/>
                <a:cs typeface="+mn-cs"/>
              </a:endParaRPr>
            </a:p>
          </p:txBody>
        </p:sp>
        <p:sp>
          <p:nvSpPr>
            <p:cNvPr id="23" name="CuadroTexto 22">
              <a:extLst>
                <a:ext uri="{FF2B5EF4-FFF2-40B4-BE49-F238E27FC236}">
                  <a16:creationId xmlns:a16="http://schemas.microsoft.com/office/drawing/2014/main" id="{D027C50D-9813-C21B-A170-E430A5EA123B}"/>
                </a:ext>
              </a:extLst>
            </p:cNvPr>
            <p:cNvSpPr txBox="1"/>
            <p:nvPr/>
          </p:nvSpPr>
          <p:spPr>
            <a:xfrm>
              <a:off x="5254715" y="2228582"/>
              <a:ext cx="1213093" cy="523220"/>
            </a:xfrm>
            <a:prstGeom prst="rect">
              <a:avLst/>
            </a:prstGeom>
            <a:noFill/>
            <a:effectLst/>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noFill/>
                  </a:ln>
                  <a:solidFill>
                    <a:srgbClr val="612663"/>
                  </a:solidFill>
                  <a:effectLst/>
                  <a:uLnTx/>
                  <a:uFillTx/>
                  <a:latin typeface="Arial"/>
                  <a:ea typeface="+mn-ea"/>
                  <a:cs typeface="+mn-cs"/>
                </a:rPr>
                <a:t>7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noFill/>
                  </a:ln>
                  <a:solidFill>
                    <a:srgbClr val="612663"/>
                  </a:solidFill>
                  <a:effectLst/>
                  <a:uLnTx/>
                  <a:uFillTx/>
                  <a:latin typeface="Arial"/>
                  <a:ea typeface="+mn-ea"/>
                  <a:cs typeface="+mn-cs"/>
                </a:rPr>
                <a:t>pacientes</a:t>
              </a:r>
              <a:endParaRPr kumimoji="0" lang="es-ES" sz="1200" i="0" u="none" strike="noStrike" kern="1200" cap="none" spc="0" normalizeH="0" baseline="0" noProof="0">
                <a:ln>
                  <a:noFill/>
                </a:ln>
                <a:solidFill>
                  <a:srgbClr val="612663"/>
                </a:solidFill>
                <a:effectLst/>
                <a:uLnTx/>
                <a:uFillTx/>
                <a:latin typeface="Arial"/>
                <a:ea typeface="+mn-ea"/>
                <a:cs typeface="+mn-cs"/>
              </a:endParaRPr>
            </a:p>
          </p:txBody>
        </p:sp>
        <p:sp>
          <p:nvSpPr>
            <p:cNvPr id="31" name="Flecha: cheurón 14">
              <a:extLst>
                <a:ext uri="{FF2B5EF4-FFF2-40B4-BE49-F238E27FC236}">
                  <a16:creationId xmlns:a16="http://schemas.microsoft.com/office/drawing/2014/main" id="{8789AF38-1D71-848A-B1CF-CBD0CAF75C4F}"/>
                </a:ext>
              </a:extLst>
            </p:cNvPr>
            <p:cNvSpPr/>
            <p:nvPr/>
          </p:nvSpPr>
          <p:spPr>
            <a:xfrm>
              <a:off x="5050927" y="2925458"/>
              <a:ext cx="1551277" cy="733031"/>
            </a:xfrm>
            <a:prstGeom prst="chevron">
              <a:avLst/>
            </a:pr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panose="020B0604020202020204" pitchFamily="34" charset="0"/>
              </a:endParaRPr>
            </a:p>
          </p:txBody>
        </p:sp>
        <p:sp>
          <p:nvSpPr>
            <p:cNvPr id="32" name="Flecha: pentágono 18">
              <a:extLst>
                <a:ext uri="{FF2B5EF4-FFF2-40B4-BE49-F238E27FC236}">
                  <a16:creationId xmlns:a16="http://schemas.microsoft.com/office/drawing/2014/main" id="{9031BE1F-94C0-7B9E-2486-69A25A0BA01F}"/>
                </a:ext>
              </a:extLst>
            </p:cNvPr>
            <p:cNvSpPr/>
            <p:nvPr/>
          </p:nvSpPr>
          <p:spPr>
            <a:xfrm>
              <a:off x="4177129" y="2925458"/>
              <a:ext cx="1127362" cy="733031"/>
            </a:xfrm>
            <a:prstGeom prst="homePlate">
              <a:avLst/>
            </a:prstGeom>
            <a:solidFill>
              <a:schemeClr val="accent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panose="020B0604020202020204" pitchFamily="34" charset="0"/>
              </a:endParaRPr>
            </a:p>
          </p:txBody>
        </p:sp>
        <p:sp>
          <p:nvSpPr>
            <p:cNvPr id="33" name="CuadroTexto 32">
              <a:extLst>
                <a:ext uri="{FF2B5EF4-FFF2-40B4-BE49-F238E27FC236}">
                  <a16:creationId xmlns:a16="http://schemas.microsoft.com/office/drawing/2014/main" id="{98CED595-E5AD-C228-3C54-066EECF55FD0}"/>
                </a:ext>
              </a:extLst>
            </p:cNvPr>
            <p:cNvSpPr txBox="1"/>
            <p:nvPr/>
          </p:nvSpPr>
          <p:spPr>
            <a:xfrm>
              <a:off x="4221801" y="3147198"/>
              <a:ext cx="946434" cy="307777"/>
            </a:xfrm>
            <a:prstGeom prst="rect">
              <a:avLst/>
            </a:prstGeom>
            <a:noFill/>
          </p:spPr>
          <p:txBody>
            <a:bodyPr wrap="square">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chemeClr val="bg1"/>
                  </a:solidFill>
                  <a:effectLst/>
                  <a:uLnTx/>
                  <a:uFillTx/>
                  <a:latin typeface="Arial"/>
                  <a:ea typeface="+mn-ea"/>
                  <a:cs typeface="+mn-cs"/>
                </a:rPr>
                <a:t>PASI 0-2</a:t>
              </a:r>
              <a:endParaRPr kumimoji="0" lang="es-ES" sz="1800" b="0" i="0" u="none" strike="noStrike" kern="1200" cap="none" spc="0" normalizeH="0" baseline="0" noProof="0">
                <a:ln>
                  <a:noFill/>
                </a:ln>
                <a:solidFill>
                  <a:schemeClr val="bg1"/>
                </a:solidFill>
                <a:effectLst/>
                <a:uLnTx/>
                <a:uFillTx/>
                <a:latin typeface="Arial"/>
                <a:ea typeface="+mn-ea"/>
                <a:cs typeface="+mn-cs"/>
              </a:endParaRPr>
            </a:p>
          </p:txBody>
        </p:sp>
        <p:sp>
          <p:nvSpPr>
            <p:cNvPr id="34" name="CuadroTexto 33">
              <a:extLst>
                <a:ext uri="{FF2B5EF4-FFF2-40B4-BE49-F238E27FC236}">
                  <a16:creationId xmlns:a16="http://schemas.microsoft.com/office/drawing/2014/main" id="{EB37BADE-072E-69B0-5BFE-6316FE45E10F}"/>
                </a:ext>
              </a:extLst>
            </p:cNvPr>
            <p:cNvSpPr txBox="1"/>
            <p:nvPr/>
          </p:nvSpPr>
          <p:spPr>
            <a:xfrm>
              <a:off x="5254715" y="3043922"/>
              <a:ext cx="1213093" cy="523220"/>
            </a:xfrm>
            <a:prstGeom prst="rect">
              <a:avLst/>
            </a:prstGeom>
            <a:noFill/>
            <a:effectLst/>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noFill/>
                  </a:ln>
                  <a:solidFill>
                    <a:srgbClr val="612663"/>
                  </a:solidFill>
                  <a:effectLst/>
                  <a:uLnTx/>
                  <a:uFillTx/>
                  <a:latin typeface="Arial"/>
                  <a:ea typeface="+mn-ea"/>
                  <a:cs typeface="+mn-cs"/>
                </a:rPr>
                <a:t>10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noFill/>
                  </a:ln>
                  <a:solidFill>
                    <a:srgbClr val="612663"/>
                  </a:solidFill>
                  <a:effectLst/>
                  <a:uLnTx/>
                  <a:uFillTx/>
                  <a:latin typeface="Arial"/>
                  <a:ea typeface="+mn-ea"/>
                  <a:cs typeface="+mn-cs"/>
                </a:rPr>
                <a:t>pacientes</a:t>
              </a:r>
              <a:endParaRPr kumimoji="0" lang="es-ES" sz="1200" i="0" u="none" strike="noStrike" kern="1200" cap="none" spc="0" normalizeH="0" baseline="0" noProof="0">
                <a:ln>
                  <a:noFill/>
                </a:ln>
                <a:solidFill>
                  <a:srgbClr val="612663"/>
                </a:solidFill>
                <a:effectLst/>
                <a:uLnTx/>
                <a:uFillTx/>
                <a:latin typeface="Arial"/>
                <a:ea typeface="+mn-ea"/>
                <a:cs typeface="+mn-cs"/>
              </a:endParaRPr>
            </a:p>
          </p:txBody>
        </p:sp>
        <p:sp>
          <p:nvSpPr>
            <p:cNvPr id="36" name="Flecha: cheurón 14">
              <a:extLst>
                <a:ext uri="{FF2B5EF4-FFF2-40B4-BE49-F238E27FC236}">
                  <a16:creationId xmlns:a16="http://schemas.microsoft.com/office/drawing/2014/main" id="{BC7C17ED-7D36-EBF6-E334-669078BC113E}"/>
                </a:ext>
              </a:extLst>
            </p:cNvPr>
            <p:cNvSpPr/>
            <p:nvPr/>
          </p:nvSpPr>
          <p:spPr>
            <a:xfrm>
              <a:off x="5050927" y="3748418"/>
              <a:ext cx="1551277" cy="733031"/>
            </a:xfrm>
            <a:prstGeom prst="chevron">
              <a:avLst/>
            </a:pr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panose="020B0604020202020204" pitchFamily="34" charset="0"/>
              </a:endParaRPr>
            </a:p>
          </p:txBody>
        </p:sp>
        <p:sp>
          <p:nvSpPr>
            <p:cNvPr id="37" name="Flecha: pentágono 18">
              <a:extLst>
                <a:ext uri="{FF2B5EF4-FFF2-40B4-BE49-F238E27FC236}">
                  <a16:creationId xmlns:a16="http://schemas.microsoft.com/office/drawing/2014/main" id="{6F09120F-F210-BCBB-55AB-29809AB7C464}"/>
                </a:ext>
              </a:extLst>
            </p:cNvPr>
            <p:cNvSpPr/>
            <p:nvPr/>
          </p:nvSpPr>
          <p:spPr>
            <a:xfrm>
              <a:off x="4177129" y="3748418"/>
              <a:ext cx="1127362" cy="733031"/>
            </a:xfrm>
            <a:prstGeom prst="homePlate">
              <a:avLst/>
            </a:prstGeom>
            <a:solidFill>
              <a:schemeClr val="accent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panose="020B0604020202020204" pitchFamily="34" charset="0"/>
              </a:endParaRPr>
            </a:p>
          </p:txBody>
        </p:sp>
        <p:sp>
          <p:nvSpPr>
            <p:cNvPr id="38" name="CuadroTexto 37">
              <a:extLst>
                <a:ext uri="{FF2B5EF4-FFF2-40B4-BE49-F238E27FC236}">
                  <a16:creationId xmlns:a16="http://schemas.microsoft.com/office/drawing/2014/main" id="{18EB46F2-1ABD-361C-68A5-5A4CF8082EE9}"/>
                </a:ext>
              </a:extLst>
            </p:cNvPr>
            <p:cNvSpPr txBox="1"/>
            <p:nvPr/>
          </p:nvSpPr>
          <p:spPr>
            <a:xfrm>
              <a:off x="4221801" y="3970158"/>
              <a:ext cx="946434" cy="307777"/>
            </a:xfrm>
            <a:prstGeom prst="rect">
              <a:avLst/>
            </a:prstGeom>
            <a:noFill/>
          </p:spPr>
          <p:txBody>
            <a:bodyPr wrap="square">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chemeClr val="bg1"/>
                  </a:solidFill>
                  <a:effectLst/>
                  <a:uLnTx/>
                  <a:uFillTx/>
                  <a:latin typeface="Arial"/>
                  <a:ea typeface="+mn-ea"/>
                  <a:cs typeface="+mn-cs"/>
                </a:rPr>
                <a:t>PASI &gt;2</a:t>
              </a:r>
              <a:endParaRPr kumimoji="0" lang="es-ES" sz="1800" b="0" i="0" u="none" strike="noStrike" kern="1200" cap="none" spc="0" normalizeH="0" baseline="0" noProof="0">
                <a:ln>
                  <a:noFill/>
                </a:ln>
                <a:solidFill>
                  <a:schemeClr val="bg1"/>
                </a:solidFill>
                <a:effectLst/>
                <a:uLnTx/>
                <a:uFillTx/>
                <a:latin typeface="Arial"/>
                <a:ea typeface="+mn-ea"/>
                <a:cs typeface="+mn-cs"/>
              </a:endParaRPr>
            </a:p>
          </p:txBody>
        </p:sp>
        <p:sp>
          <p:nvSpPr>
            <p:cNvPr id="39" name="CuadroTexto 38">
              <a:extLst>
                <a:ext uri="{FF2B5EF4-FFF2-40B4-BE49-F238E27FC236}">
                  <a16:creationId xmlns:a16="http://schemas.microsoft.com/office/drawing/2014/main" id="{1C1A6C3D-3041-D166-01B9-35DDECB06481}"/>
                </a:ext>
              </a:extLst>
            </p:cNvPr>
            <p:cNvSpPr txBox="1"/>
            <p:nvPr/>
          </p:nvSpPr>
          <p:spPr>
            <a:xfrm>
              <a:off x="5254715" y="3866882"/>
              <a:ext cx="1213093" cy="523220"/>
            </a:xfrm>
            <a:prstGeom prst="rect">
              <a:avLst/>
            </a:prstGeom>
            <a:noFill/>
            <a:effectLst/>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noFill/>
                  </a:ln>
                  <a:solidFill>
                    <a:srgbClr val="612663"/>
                  </a:solidFill>
                  <a:effectLst/>
                  <a:uLnTx/>
                  <a:uFillTx/>
                  <a:latin typeface="Arial"/>
                  <a:ea typeface="+mn-ea"/>
                  <a:cs typeface="+mn-cs"/>
                </a:rPr>
                <a:t>4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noFill/>
                  </a:ln>
                  <a:solidFill>
                    <a:srgbClr val="612663"/>
                  </a:solidFill>
                  <a:effectLst/>
                  <a:uLnTx/>
                  <a:uFillTx/>
                  <a:latin typeface="Arial"/>
                  <a:ea typeface="+mn-ea"/>
                  <a:cs typeface="+mn-cs"/>
                </a:rPr>
                <a:t>pacientes</a:t>
              </a:r>
              <a:endParaRPr kumimoji="0" lang="es-ES" sz="1200" i="0" u="none" strike="noStrike" kern="1200" cap="none" spc="0" normalizeH="0" baseline="0" noProof="0">
                <a:ln>
                  <a:noFill/>
                </a:ln>
                <a:solidFill>
                  <a:srgbClr val="612663"/>
                </a:solidFill>
                <a:effectLst/>
                <a:uLnTx/>
                <a:uFillTx/>
                <a:latin typeface="Arial"/>
                <a:ea typeface="+mn-ea"/>
                <a:cs typeface="+mn-cs"/>
              </a:endParaRPr>
            </a:p>
          </p:txBody>
        </p:sp>
      </p:grpSp>
      <p:sp>
        <p:nvSpPr>
          <p:cNvPr id="60" name="Marcador de texto 1">
            <a:extLst>
              <a:ext uri="{FF2B5EF4-FFF2-40B4-BE49-F238E27FC236}">
                <a16:creationId xmlns:a16="http://schemas.microsoft.com/office/drawing/2014/main" id="{3013D4C9-D4F7-11DF-8FAE-9B1DC10BB010}"/>
              </a:ext>
            </a:extLst>
          </p:cNvPr>
          <p:cNvSpPr txBox="1">
            <a:spLocks/>
          </p:cNvSpPr>
          <p:nvPr/>
        </p:nvSpPr>
        <p:spPr>
          <a:xfrm>
            <a:off x="1907087" y="3329520"/>
            <a:ext cx="2010966" cy="918713"/>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u="none" strike="noStrike" kern="1200" cap="none" spc="0" normalizeH="0" baseline="0" noProof="0">
                <a:ln>
                  <a:noFill/>
                </a:ln>
                <a:solidFill>
                  <a:srgbClr val="612663"/>
                </a:solidFill>
                <a:effectLst/>
                <a:uLnTx/>
                <a:uFillTx/>
                <a:latin typeface="Arial" panose="020B0604020202020204" pitchFamily="34" charset="0"/>
                <a:ea typeface="+mn-ea"/>
                <a:cs typeface="+mn-cs"/>
              </a:rPr>
              <a:t>Seguimiento</a:t>
            </a:r>
            <a:r>
              <a:rPr kumimoji="0" lang="es-ES" sz="1600" b="1" u="none" strike="noStrike" kern="1200" cap="none" spc="0" normalizeH="0" baseline="30000" noProof="0">
                <a:ln>
                  <a:noFill/>
                </a:ln>
                <a:solidFill>
                  <a:srgbClr val="612663"/>
                </a:solidFill>
                <a:effectLst/>
                <a:uLnTx/>
                <a:uFillTx/>
                <a:latin typeface="Arial" panose="020B0604020202020204" pitchFamily="34" charset="0"/>
                <a:ea typeface="+mn-ea"/>
                <a:cs typeface="+mn-cs"/>
              </a:rPr>
              <a:t>1</a:t>
            </a:r>
            <a:endParaRPr kumimoji="0" lang="es-ES" sz="1300" b="1" u="none" strike="noStrike" kern="1200" cap="none" spc="0" normalizeH="0" baseline="30000" noProof="0">
              <a:ln>
                <a:noFill/>
              </a:ln>
              <a:solidFill>
                <a:srgbClr val="612663"/>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600"/>
              </a:spcBef>
              <a:spcAft>
                <a:spcPts val="0"/>
              </a:spcAft>
              <a:buClr>
                <a:srgbClr val="FDC647"/>
              </a:buClr>
              <a:buSzTx/>
              <a:buFont typeface="Wingdings" panose="05000000000000000000" pitchFamily="2" charset="2"/>
              <a:buNone/>
              <a:tabLst/>
              <a:defRPr/>
            </a:pPr>
            <a:r>
              <a:rPr lang="es-ES" sz="1300" b="1">
                <a:solidFill>
                  <a:srgbClr val="612663"/>
                </a:solidFill>
                <a:latin typeface="Arial" panose="020B0604020202020204" pitchFamily="34" charset="0"/>
              </a:rPr>
              <a:t>4 semanas</a:t>
            </a:r>
          </a:p>
          <a:p>
            <a:pPr marL="0" marR="0" lvl="0" indent="0" algn="l"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1" u="none" strike="noStrike" kern="1200" cap="none" spc="0" normalizeH="0" noProof="0">
                <a:ln>
                  <a:noFill/>
                </a:ln>
                <a:solidFill>
                  <a:srgbClr val="612663"/>
                </a:solidFill>
                <a:effectLst/>
                <a:uLnTx/>
                <a:uFillTx/>
                <a:latin typeface="Arial" panose="020B0604020202020204" pitchFamily="34" charset="0"/>
                <a:ea typeface="+mn-ea"/>
                <a:cs typeface="+mn-cs"/>
              </a:rPr>
              <a:t>- 3 años</a:t>
            </a:r>
          </a:p>
        </p:txBody>
      </p:sp>
      <p:grpSp>
        <p:nvGrpSpPr>
          <p:cNvPr id="61" name="Grupo 60">
            <a:extLst>
              <a:ext uri="{FF2B5EF4-FFF2-40B4-BE49-F238E27FC236}">
                <a16:creationId xmlns:a16="http://schemas.microsoft.com/office/drawing/2014/main" id="{CFB54920-EBFC-5C34-A072-0222B064851E}"/>
              </a:ext>
            </a:extLst>
          </p:cNvPr>
          <p:cNvGrpSpPr/>
          <p:nvPr/>
        </p:nvGrpSpPr>
        <p:grpSpPr>
          <a:xfrm>
            <a:off x="1989401" y="2270516"/>
            <a:ext cx="907062" cy="876682"/>
            <a:chOff x="640253" y="2237867"/>
            <a:chExt cx="571016" cy="551891"/>
          </a:xfrm>
        </p:grpSpPr>
        <p:sp>
          <p:nvSpPr>
            <p:cNvPr id="62" name="Rectángulo: una sola esquina redondeada 162">
              <a:extLst>
                <a:ext uri="{FF2B5EF4-FFF2-40B4-BE49-F238E27FC236}">
                  <a16:creationId xmlns:a16="http://schemas.microsoft.com/office/drawing/2014/main" id="{D75797FB-2AB3-8796-7D0B-7A9E9383C1C3}"/>
                </a:ext>
              </a:extLst>
            </p:cNvPr>
            <p:cNvSpPr/>
            <p:nvPr/>
          </p:nvSpPr>
          <p:spPr>
            <a:xfrm flipV="1">
              <a:off x="640253" y="2237867"/>
              <a:ext cx="571016" cy="551891"/>
            </a:xfrm>
            <a:prstGeom prst="round1Rect">
              <a:avLst>
                <a:gd name="adj" fmla="val 2374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00">
                <a:latin typeface="Arial" panose="020B0604020202020204" pitchFamily="34" charset="0"/>
              </a:endParaRPr>
            </a:p>
          </p:txBody>
        </p:sp>
        <p:pic>
          <p:nvPicPr>
            <p:cNvPr id="63" name="Gráfico 62">
              <a:extLst>
                <a:ext uri="{FF2B5EF4-FFF2-40B4-BE49-F238E27FC236}">
                  <a16:creationId xmlns:a16="http://schemas.microsoft.com/office/drawing/2014/main" id="{0C545709-D3EC-9000-7B3A-4689D13F06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7342" y="2303843"/>
              <a:ext cx="416763" cy="416762"/>
            </a:xfrm>
            <a:prstGeom prst="rect">
              <a:avLst/>
            </a:prstGeom>
          </p:spPr>
        </p:pic>
      </p:grpSp>
      <p:cxnSp>
        <p:nvCxnSpPr>
          <p:cNvPr id="65" name="Conector recto de flecha 64">
            <a:extLst>
              <a:ext uri="{FF2B5EF4-FFF2-40B4-BE49-F238E27FC236}">
                <a16:creationId xmlns:a16="http://schemas.microsoft.com/office/drawing/2014/main" id="{E9B5EED7-3A32-9532-4D86-090414CF6056}"/>
              </a:ext>
            </a:extLst>
          </p:cNvPr>
          <p:cNvCxnSpPr>
            <a:cxnSpLocks/>
          </p:cNvCxnSpPr>
          <p:nvPr/>
        </p:nvCxnSpPr>
        <p:spPr>
          <a:xfrm>
            <a:off x="2408058" y="4301871"/>
            <a:ext cx="902" cy="592075"/>
          </a:xfrm>
          <a:prstGeom prst="straightConnector1">
            <a:avLst/>
          </a:prstGeom>
          <a:ln w="63500">
            <a:solidFill>
              <a:srgbClr val="61266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8" name="Conector recto de flecha 67">
            <a:extLst>
              <a:ext uri="{FF2B5EF4-FFF2-40B4-BE49-F238E27FC236}">
                <a16:creationId xmlns:a16="http://schemas.microsoft.com/office/drawing/2014/main" id="{3AD4F3BA-B145-031F-3B36-E70AB5153E6F}"/>
              </a:ext>
            </a:extLst>
          </p:cNvPr>
          <p:cNvCxnSpPr>
            <a:cxnSpLocks/>
          </p:cNvCxnSpPr>
          <p:nvPr/>
        </p:nvCxnSpPr>
        <p:spPr>
          <a:xfrm>
            <a:off x="8534538" y="4301871"/>
            <a:ext cx="902" cy="592075"/>
          </a:xfrm>
          <a:prstGeom prst="straightConnector1">
            <a:avLst/>
          </a:prstGeom>
          <a:ln w="63500">
            <a:solidFill>
              <a:srgbClr val="612663"/>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0026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ítulo 1">
            <a:extLst>
              <a:ext uri="{FF2B5EF4-FFF2-40B4-BE49-F238E27FC236}">
                <a16:creationId xmlns:a16="http://schemas.microsoft.com/office/drawing/2014/main" id="{6A37D48B-4304-CE7C-D427-CB05847F94DB}"/>
              </a:ext>
            </a:extLst>
          </p:cNvPr>
          <p:cNvSpPr>
            <a:spLocks noGrp="1"/>
          </p:cNvSpPr>
          <p:nvPr>
            <p:ph type="title"/>
          </p:nvPr>
        </p:nvSpPr>
        <p:spPr>
          <a:xfrm>
            <a:off x="623888" y="642215"/>
            <a:ext cx="8542783" cy="514738"/>
          </a:xfrm>
        </p:spPr>
        <p:txBody>
          <a:bodyPr/>
          <a:lstStyle/>
          <a:p>
            <a:r>
              <a:rPr lang="es-ES">
                <a:solidFill>
                  <a:prstClr val="white"/>
                </a:solidFill>
              </a:rPr>
              <a:t>T</a:t>
            </a:r>
            <a:r>
              <a:rPr kumimoji="0" lang="es-ES" b="0" i="0" u="none" strike="noStrike" kern="1200" cap="none" spc="0" normalizeH="0" baseline="0" noProof="0" err="1">
                <a:ln>
                  <a:noFill/>
                </a:ln>
                <a:solidFill>
                  <a:prstClr val="white"/>
                </a:solidFill>
                <a:effectLst/>
                <a:uLnTx/>
                <a:uFillTx/>
                <a:latin typeface="Arial"/>
                <a:ea typeface="+mj-ea"/>
                <a:cs typeface="Arial"/>
              </a:rPr>
              <a:t>ildrakizumab</a:t>
            </a:r>
            <a:r>
              <a:rPr kumimoji="0" lang="es-ES" b="0" i="0" u="none" strike="noStrike" kern="1200" cap="none" spc="0" normalizeH="0" baseline="0" noProof="0">
                <a:ln>
                  <a:noFill/>
                </a:ln>
                <a:solidFill>
                  <a:prstClr val="white"/>
                </a:solidFill>
                <a:effectLst/>
                <a:uLnTx/>
                <a:uFillTx/>
                <a:latin typeface="Arial"/>
                <a:ea typeface="+mj-ea"/>
                <a:cs typeface="Arial"/>
              </a:rPr>
              <a:t> es un fármaco biológico que se puede emplear con seguridad en pacientes oncológicos</a:t>
            </a:r>
            <a:r>
              <a:rPr kumimoji="0" lang="es-ES" b="0" i="0" u="none" strike="noStrike" kern="1200" cap="none" spc="0" normalizeH="0" baseline="30000" noProof="0">
                <a:ln>
                  <a:noFill/>
                </a:ln>
                <a:solidFill>
                  <a:prstClr val="white"/>
                </a:solidFill>
                <a:effectLst/>
                <a:uLnTx/>
                <a:uFillTx/>
                <a:latin typeface="Arial"/>
                <a:ea typeface="+mj-ea"/>
                <a:cs typeface="Arial"/>
              </a:rPr>
              <a:t>1</a:t>
            </a:r>
            <a:endParaRPr lang="es-ES" sz="1600" baseline="30000"/>
          </a:p>
        </p:txBody>
      </p:sp>
      <p:sp>
        <p:nvSpPr>
          <p:cNvPr id="6" name="Marcador de pie de página 5">
            <a:extLst>
              <a:ext uri="{FF2B5EF4-FFF2-40B4-BE49-F238E27FC236}">
                <a16:creationId xmlns:a16="http://schemas.microsoft.com/office/drawing/2014/main" id="{14BC830B-19D1-3A6D-6322-1D7722C8D461}"/>
              </a:ext>
            </a:extLst>
          </p:cNvPr>
          <p:cNvSpPr>
            <a:spLocks noGrp="1"/>
          </p:cNvSpPr>
          <p:nvPr>
            <p:ph type="ftr" sz="quarter" idx="10"/>
          </p:nvPr>
        </p:nvSpPr>
        <p:spPr>
          <a:xfrm>
            <a:off x="623888" y="6354410"/>
            <a:ext cx="9887317" cy="50359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1" u="none" strike="noStrike" kern="1200" cap="none" spc="0" normalizeH="0" baseline="0" noProof="0">
                <a:ln>
                  <a:noFill/>
                </a:ln>
                <a:solidFill>
                  <a:prstClr val="black">
                    <a:tint val="75000"/>
                  </a:prstClr>
                </a:solidFill>
                <a:effectLst/>
                <a:uLnTx/>
                <a:uFillTx/>
                <a:ea typeface="+mn-ea"/>
                <a:cs typeface="+mn-cs"/>
              </a:rPr>
              <a:t>DLQI: </a:t>
            </a:r>
            <a:r>
              <a:rPr kumimoji="0" lang="es-ES" sz="700" u="none" strike="noStrike" kern="1200" cap="none" spc="0" normalizeH="0" baseline="0" noProof="0">
                <a:ln>
                  <a:noFill/>
                </a:ln>
                <a:solidFill>
                  <a:prstClr val="black">
                    <a:tint val="75000"/>
                  </a:prstClr>
                </a:solidFill>
                <a:effectLst/>
                <a:uLnTx/>
                <a:uFillTx/>
                <a:ea typeface="+mn-ea"/>
                <a:cs typeface="+mn-cs"/>
              </a:rPr>
              <a:t>índice de calidad de vida dermatológico, por sus siglas en inglés; </a:t>
            </a:r>
            <a:r>
              <a:rPr kumimoji="0" lang="es-ES" sz="700" b="1" u="none" strike="noStrike" kern="1200" cap="none" spc="0" normalizeH="0" baseline="0" noProof="0">
                <a:ln>
                  <a:noFill/>
                </a:ln>
                <a:solidFill>
                  <a:prstClr val="black">
                    <a:tint val="75000"/>
                  </a:prstClr>
                </a:solidFill>
                <a:effectLst/>
                <a:uLnTx/>
                <a:uFillTx/>
                <a:ea typeface="+mn-ea"/>
                <a:cs typeface="+mn-cs"/>
              </a:rPr>
              <a:t>PASI: </a:t>
            </a:r>
            <a:r>
              <a:rPr kumimoji="0" lang="es-ES" sz="700" u="none" strike="noStrike" kern="1200" cap="none" spc="0" normalizeH="0" baseline="0" noProof="0">
                <a:ln>
                  <a:noFill/>
                </a:ln>
                <a:solidFill>
                  <a:prstClr val="black">
                    <a:tint val="75000"/>
                  </a:prstClr>
                </a:solidFill>
                <a:effectLst/>
                <a:uLnTx/>
                <a:uFillTx/>
                <a:ea typeface="+mn-ea"/>
                <a:cs typeface="+mn-cs"/>
              </a:rPr>
              <a:t>índice de actividad y gravedad de la psoriasis, por sus siglas en inglés.</a:t>
            </a:r>
          </a:p>
          <a:p>
            <a:pPr marL="93663" marR="0" lvl="0" indent="-93663" algn="l" defTabSz="914400" rtl="0" eaLnBrk="1" fontAlgn="auto" latinLnBrk="0" hangingPunct="1">
              <a:lnSpc>
                <a:spcPct val="100000"/>
              </a:lnSpc>
              <a:spcBef>
                <a:spcPts val="0"/>
              </a:spcBef>
              <a:spcAft>
                <a:spcPts val="0"/>
              </a:spcAft>
              <a:buClrTx/>
              <a:buSzTx/>
              <a:buFont typeface="+mj-lt"/>
              <a:buAutoNum type="arabicPeriod"/>
              <a:defRPr/>
            </a:pPr>
            <a:r>
              <a:rPr kumimoji="0" lang="es-ES" sz="700" b="1" u="none" strike="noStrike" kern="1200" cap="none" spc="0" normalizeH="0" baseline="0" noProof="0">
                <a:ln>
                  <a:noFill/>
                </a:ln>
                <a:solidFill>
                  <a:prstClr val="black">
                    <a:tint val="75000"/>
                  </a:prstClr>
                </a:solidFill>
                <a:effectLst/>
                <a:uLnTx/>
                <a:uFillTx/>
                <a:ea typeface="+mn-ea"/>
                <a:cs typeface="+mn-cs"/>
              </a:rPr>
              <a:t>Román J, </a:t>
            </a:r>
            <a:r>
              <a:rPr kumimoji="0" lang="es-ES" sz="700" u="none" strike="noStrike" kern="1200" cap="none" spc="0" normalizeH="0" baseline="0" noProof="0">
                <a:ln>
                  <a:noFill/>
                </a:ln>
                <a:solidFill>
                  <a:prstClr val="black">
                    <a:tint val="75000"/>
                  </a:prstClr>
                </a:solidFill>
                <a:effectLst/>
                <a:uLnTx/>
                <a:uFillTx/>
                <a:ea typeface="+mn-ea"/>
                <a:cs typeface="+mn-cs"/>
              </a:rPr>
              <a:t>Silvestre N, Axpe X, </a:t>
            </a:r>
            <a:r>
              <a:rPr kumimoji="0" lang="es-ES" sz="700" u="none" strike="noStrike" kern="1200" cap="none" spc="0" normalizeH="0" baseline="0" noProof="0" err="1">
                <a:ln>
                  <a:noFill/>
                </a:ln>
                <a:solidFill>
                  <a:prstClr val="black">
                    <a:tint val="75000"/>
                  </a:prstClr>
                </a:solidFill>
                <a:effectLst/>
                <a:uLnTx/>
                <a:uFillTx/>
                <a:ea typeface="+mn-ea"/>
                <a:cs typeface="+mn-cs"/>
              </a:rPr>
              <a:t>Gruber</a:t>
            </a:r>
            <a:r>
              <a:rPr kumimoji="0" lang="es-ES" sz="700" u="none" strike="noStrike" kern="1200" cap="none" spc="0" normalizeH="0" baseline="0" noProof="0">
                <a:ln>
                  <a:noFill/>
                </a:ln>
                <a:solidFill>
                  <a:prstClr val="black">
                    <a:tint val="75000"/>
                  </a:prstClr>
                </a:solidFill>
                <a:effectLst/>
                <a:uLnTx/>
                <a:uFillTx/>
                <a:ea typeface="+mn-ea"/>
                <a:cs typeface="+mn-cs"/>
              </a:rPr>
              <a:t> F, Romero B, Barros MJ, et al. </a:t>
            </a:r>
            <a:r>
              <a:rPr kumimoji="0" lang="es-ES" sz="700" u="none" strike="noStrike" kern="1200" cap="none" spc="0" normalizeH="0" baseline="0" noProof="0" err="1">
                <a:ln>
                  <a:noFill/>
                </a:ln>
                <a:solidFill>
                  <a:prstClr val="black">
                    <a:tint val="75000"/>
                  </a:prstClr>
                </a:solidFill>
                <a:effectLst/>
                <a:uLnTx/>
                <a:uFillTx/>
                <a:ea typeface="+mn-ea"/>
                <a:cs typeface="+mn-cs"/>
              </a:rPr>
              <a:t>Tildrakizumab</a:t>
            </a:r>
            <a:r>
              <a:rPr kumimoji="0" lang="es-ES" sz="700" u="none" strike="noStrike" kern="1200" cap="none" spc="0" normalizeH="0" baseline="0" noProof="0">
                <a:ln>
                  <a:noFill/>
                </a:ln>
                <a:solidFill>
                  <a:prstClr val="black">
                    <a:tint val="75000"/>
                  </a:prstClr>
                </a:solidFill>
                <a:effectLst/>
                <a:uLnTx/>
                <a:uFillTx/>
                <a:ea typeface="+mn-ea"/>
                <a:cs typeface="+mn-cs"/>
              </a:rPr>
              <a:t> en pacientes con neoplasia maligna activa: cuando la seguridad es lo primero. Poster presentado en: 9º Congreso Nacional de Psoriasis AEDV. 2024 Enero 19-20; Madrid, España.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700" u="none" strike="noStrike" kern="1200" cap="none" spc="0" normalizeH="0" baseline="0" noProof="0">
              <a:ln>
                <a:noFill/>
              </a:ln>
              <a:solidFill>
                <a:prstClr val="black">
                  <a:tint val="75000"/>
                </a:prstClr>
              </a:solidFill>
              <a:effectLst/>
              <a:uLnTx/>
              <a:uFillTx/>
              <a:ea typeface="+mn-ea"/>
              <a:cs typeface="+mn-cs"/>
            </a:endParaRPr>
          </a:p>
        </p:txBody>
      </p:sp>
      <p:grpSp>
        <p:nvGrpSpPr>
          <p:cNvPr id="33" name="Grupo 32">
            <a:extLst>
              <a:ext uri="{FF2B5EF4-FFF2-40B4-BE49-F238E27FC236}">
                <a16:creationId xmlns:a16="http://schemas.microsoft.com/office/drawing/2014/main" id="{8129445F-346B-E160-3235-A7B0E6CF925C}"/>
              </a:ext>
            </a:extLst>
          </p:cNvPr>
          <p:cNvGrpSpPr/>
          <p:nvPr/>
        </p:nvGrpSpPr>
        <p:grpSpPr>
          <a:xfrm>
            <a:off x="1076660" y="2705413"/>
            <a:ext cx="10038680" cy="3026645"/>
            <a:chOff x="983976" y="2675185"/>
            <a:chExt cx="8441254" cy="3026645"/>
          </a:xfrm>
        </p:grpSpPr>
        <p:grpSp>
          <p:nvGrpSpPr>
            <p:cNvPr id="11" name="Grupo 10">
              <a:extLst>
                <a:ext uri="{FF2B5EF4-FFF2-40B4-BE49-F238E27FC236}">
                  <a16:creationId xmlns:a16="http://schemas.microsoft.com/office/drawing/2014/main" id="{5CDB79AF-9BF0-9D6C-5920-545D84F933C6}"/>
                </a:ext>
              </a:extLst>
            </p:cNvPr>
            <p:cNvGrpSpPr/>
            <p:nvPr/>
          </p:nvGrpSpPr>
          <p:grpSpPr>
            <a:xfrm>
              <a:off x="983976" y="2675185"/>
              <a:ext cx="8441254" cy="3026645"/>
              <a:chOff x="787124" y="2337255"/>
              <a:chExt cx="8441254" cy="3026645"/>
            </a:xfrm>
          </p:grpSpPr>
          <p:sp>
            <p:nvSpPr>
              <p:cNvPr id="12" name="Rectángulo: una sola esquina redondeada 11">
                <a:extLst>
                  <a:ext uri="{FF2B5EF4-FFF2-40B4-BE49-F238E27FC236}">
                    <a16:creationId xmlns:a16="http://schemas.microsoft.com/office/drawing/2014/main" id="{9357FC99-88C1-D04C-4134-22EDC0D4644D}"/>
                  </a:ext>
                </a:extLst>
              </p:cNvPr>
              <p:cNvSpPr/>
              <p:nvPr/>
            </p:nvSpPr>
            <p:spPr>
              <a:xfrm flipV="1">
                <a:off x="787124" y="2337255"/>
                <a:ext cx="8426889" cy="3026645"/>
              </a:xfrm>
              <a:prstGeom prst="round1Rect">
                <a:avLst>
                  <a:gd name="adj" fmla="val 10510"/>
                </a:avLst>
              </a:prstGeom>
              <a:solidFill>
                <a:schemeClr val="bg1">
                  <a:alpha val="39000"/>
                </a:schemeClr>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Marcador de texto 1">
                <a:extLst>
                  <a:ext uri="{FF2B5EF4-FFF2-40B4-BE49-F238E27FC236}">
                    <a16:creationId xmlns:a16="http://schemas.microsoft.com/office/drawing/2014/main" id="{9FD50B09-169B-1188-2D2D-E9EC28675191}"/>
                  </a:ext>
                </a:extLst>
              </p:cNvPr>
              <p:cNvSpPr txBox="1">
                <a:spLocks/>
              </p:cNvSpPr>
              <p:nvPr/>
            </p:nvSpPr>
            <p:spPr>
              <a:xfrm>
                <a:off x="1632493" y="2644183"/>
                <a:ext cx="7595885" cy="553998"/>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DC647"/>
                  </a:buClr>
                  <a:buSzTx/>
                  <a:buFont typeface="Wingdings" panose="05000000000000000000" pitchFamily="2" charset="2"/>
                  <a:buNone/>
                  <a:tabLst/>
                  <a:defRPr/>
                </a:pPr>
                <a:r>
                  <a:rPr kumimoji="0" lang="es-ES" sz="1500" b="1" u="none" strike="noStrike" kern="1200" cap="none" spc="0" normalizeH="0" baseline="0" noProof="0">
                    <a:ln>
                      <a:noFill/>
                    </a:ln>
                    <a:solidFill>
                      <a:srgbClr val="612663"/>
                    </a:solidFill>
                    <a:effectLst/>
                    <a:uLnTx/>
                    <a:uFillTx/>
                    <a:latin typeface="Arial" panose="020B0604020202020204" pitchFamily="34" charset="0"/>
                    <a:ea typeface="+mn-ea"/>
                    <a:cs typeface="+mn-cs"/>
                  </a:rPr>
                  <a:t>Caso 1: </a:t>
                </a:r>
                <a:r>
                  <a:rPr kumimoji="0" lang="es-ES" sz="15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Varón, 63 a, </a:t>
                </a:r>
                <a:r>
                  <a:rPr kumimoji="0" lang="es-ES" sz="15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tratamiento previo adalimumab y secukinumab,</a:t>
                </a:r>
                <a:r>
                  <a:rPr kumimoji="0" lang="es-ES" sz="15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adenocarcinoma de pulmón. </a:t>
                </a:r>
              </a:p>
              <a:p>
                <a:pPr marL="0" marR="0" lvl="0" indent="0" algn="l" defTabSz="914400" rtl="0" eaLnBrk="1" fontAlgn="auto" latinLnBrk="0" hangingPunct="1">
                  <a:lnSpc>
                    <a:spcPct val="100000"/>
                  </a:lnSpc>
                  <a:spcBef>
                    <a:spcPts val="0"/>
                  </a:spcBef>
                  <a:spcAft>
                    <a:spcPts val="0"/>
                  </a:spcAft>
                  <a:buClr>
                    <a:srgbClr val="FDC647"/>
                  </a:buClr>
                  <a:buSzTx/>
                  <a:buFont typeface="Wingdings" panose="05000000000000000000" pitchFamily="2" charset="2"/>
                  <a:buNone/>
                  <a:tabLst/>
                  <a:defRPr/>
                </a:pPr>
                <a:r>
                  <a:rPr kumimoji="0" lang="es-ES" sz="15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PASI 13 - PASI 7 s52. </a:t>
                </a:r>
                <a:r>
                  <a:rPr kumimoji="0" lang="es-ES" sz="1500" b="1" u="none" strike="noStrike" kern="1200" cap="none" spc="0" normalizeH="0" baseline="0" noProof="0">
                    <a:ln>
                      <a:noFill/>
                    </a:ln>
                    <a:solidFill>
                      <a:schemeClr val="accent3">
                        <a:lumMod val="75000"/>
                      </a:schemeClr>
                    </a:solidFill>
                    <a:effectLst/>
                    <a:uLnTx/>
                    <a:uFillTx/>
                    <a:latin typeface="Arial" panose="020B0604020202020204" pitchFamily="34" charset="0"/>
                    <a:ea typeface="+mn-ea"/>
                    <a:cs typeface="+mn-cs"/>
                  </a:rPr>
                  <a:t>Remisión completa actual.</a:t>
                </a:r>
              </a:p>
            </p:txBody>
          </p:sp>
          <p:sp>
            <p:nvSpPr>
              <p:cNvPr id="19" name="Marcador de texto 1">
                <a:extLst>
                  <a:ext uri="{FF2B5EF4-FFF2-40B4-BE49-F238E27FC236}">
                    <a16:creationId xmlns:a16="http://schemas.microsoft.com/office/drawing/2014/main" id="{CDDA3ACB-81C5-BCEA-918F-92EBCDE548CE}"/>
                  </a:ext>
                </a:extLst>
              </p:cNvPr>
              <p:cNvSpPr txBox="1">
                <a:spLocks/>
              </p:cNvSpPr>
              <p:nvPr/>
            </p:nvSpPr>
            <p:spPr>
              <a:xfrm>
                <a:off x="1632492" y="3508929"/>
                <a:ext cx="7274770" cy="553998"/>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DC647"/>
                  </a:buClr>
                  <a:buSzTx/>
                  <a:buFont typeface="Wingdings" panose="05000000000000000000" pitchFamily="2" charset="2"/>
                  <a:buNone/>
                  <a:tabLst/>
                  <a:defRPr/>
                </a:pPr>
                <a:r>
                  <a:rPr kumimoji="0" lang="es-ES" sz="1500" b="1" u="none" strike="noStrike" kern="1200" cap="none" spc="0" normalizeH="0" baseline="0" noProof="0">
                    <a:ln>
                      <a:noFill/>
                    </a:ln>
                    <a:solidFill>
                      <a:srgbClr val="612663"/>
                    </a:solidFill>
                    <a:effectLst/>
                    <a:uLnTx/>
                    <a:uFillTx/>
                    <a:latin typeface="Arial" panose="020B0604020202020204" pitchFamily="34" charset="0"/>
                    <a:ea typeface="+mn-ea"/>
                    <a:cs typeface="+mn-cs"/>
                  </a:rPr>
                  <a:t>Caso 2: </a:t>
                </a:r>
                <a:r>
                  <a:rPr kumimoji="0" lang="es-ES" sz="15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Varón, 71 a, </a:t>
                </a:r>
                <a:r>
                  <a:rPr kumimoji="0" lang="es-ES" sz="15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tratamiento </a:t>
                </a:r>
                <a:r>
                  <a:rPr lang="es-ES" sz="1500" b="1">
                    <a:solidFill>
                      <a:prstClr val="black">
                        <a:lumMod val="75000"/>
                        <a:lumOff val="25000"/>
                      </a:prstClr>
                    </a:solidFill>
                    <a:latin typeface="Arial" panose="020B0604020202020204" pitchFamily="34" charset="0"/>
                  </a:rPr>
                  <a:t>previo </a:t>
                </a:r>
                <a:r>
                  <a:rPr kumimoji="0" lang="es-ES" sz="15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etanercept sin tratamiento actual</a:t>
                </a:r>
                <a:r>
                  <a:rPr kumimoji="0" lang="es-ES" sz="15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cáncer de colon. </a:t>
                </a:r>
              </a:p>
              <a:p>
                <a:pPr marL="0" marR="0" lvl="0" indent="0" algn="l" defTabSz="914400" rtl="0" eaLnBrk="1" fontAlgn="auto" latinLnBrk="0" hangingPunct="1">
                  <a:lnSpc>
                    <a:spcPct val="100000"/>
                  </a:lnSpc>
                  <a:spcBef>
                    <a:spcPts val="0"/>
                  </a:spcBef>
                  <a:spcAft>
                    <a:spcPts val="0"/>
                  </a:spcAft>
                  <a:buClr>
                    <a:srgbClr val="FDC647"/>
                  </a:buClr>
                  <a:buSzTx/>
                  <a:buFont typeface="Wingdings" panose="05000000000000000000" pitchFamily="2" charset="2"/>
                  <a:buNone/>
                  <a:tabLst/>
                  <a:defRPr/>
                </a:pPr>
                <a:r>
                  <a:rPr kumimoji="0" lang="es-ES" sz="15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PASI 10 - PASI 1 / DLQI 0 s52. </a:t>
                </a:r>
                <a:r>
                  <a:rPr kumimoji="0" lang="es-ES" sz="1500" b="1" u="none" strike="noStrike" kern="1200" cap="none" spc="0" normalizeH="0" baseline="0" noProof="0">
                    <a:ln>
                      <a:noFill/>
                    </a:ln>
                    <a:solidFill>
                      <a:schemeClr val="accent3">
                        <a:lumMod val="75000"/>
                      </a:schemeClr>
                    </a:solidFill>
                    <a:effectLst/>
                    <a:uLnTx/>
                    <a:uFillTx/>
                    <a:latin typeface="Arial" panose="020B0604020202020204" pitchFamily="34" charset="0"/>
                    <a:ea typeface="+mn-ea"/>
                    <a:cs typeface="+mn-cs"/>
                  </a:rPr>
                  <a:t>Remisión completa actual.</a:t>
                </a:r>
              </a:p>
            </p:txBody>
          </p:sp>
        </p:grpSp>
        <p:sp>
          <p:nvSpPr>
            <p:cNvPr id="32" name="Marcador de texto 1">
              <a:extLst>
                <a:ext uri="{FF2B5EF4-FFF2-40B4-BE49-F238E27FC236}">
                  <a16:creationId xmlns:a16="http://schemas.microsoft.com/office/drawing/2014/main" id="{DFD49D92-5CCA-3E4C-4DEB-F59E038A1CE6}"/>
                </a:ext>
              </a:extLst>
            </p:cNvPr>
            <p:cNvSpPr txBox="1">
              <a:spLocks/>
            </p:cNvSpPr>
            <p:nvPr/>
          </p:nvSpPr>
          <p:spPr>
            <a:xfrm>
              <a:off x="1826127" y="4761564"/>
              <a:ext cx="5727490" cy="553998"/>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DC647"/>
                </a:buClr>
                <a:buSzTx/>
                <a:buFont typeface="Wingdings" panose="05000000000000000000" pitchFamily="2" charset="2"/>
                <a:buNone/>
                <a:tabLst/>
                <a:defRPr/>
              </a:pPr>
              <a:r>
                <a:rPr kumimoji="0" lang="es-ES" sz="1500" b="1" u="none" strike="noStrike" kern="1200" cap="none" spc="0" normalizeH="0" baseline="0" noProof="0">
                  <a:ln>
                    <a:noFill/>
                  </a:ln>
                  <a:solidFill>
                    <a:srgbClr val="612663"/>
                  </a:solidFill>
                  <a:effectLst/>
                  <a:uLnTx/>
                  <a:uFillTx/>
                  <a:latin typeface="Arial" panose="020B0604020202020204" pitchFamily="34" charset="0"/>
                  <a:ea typeface="+mn-ea"/>
                  <a:cs typeface="+mn-cs"/>
                </a:rPr>
                <a:t>Caso 3: </a:t>
              </a:r>
              <a:r>
                <a:rPr kumimoji="0" lang="es-ES" sz="15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Varón, 77 a, </a:t>
              </a:r>
              <a:r>
                <a:rPr kumimoji="0" lang="es-ES" sz="1500" b="1"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mn-cs"/>
                </a:rPr>
                <a:t>naive</a:t>
              </a:r>
              <a:r>
                <a:rPr kumimoji="0" lang="es-ES" sz="15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biológico</a:t>
              </a:r>
              <a:r>
                <a:rPr kumimoji="0" lang="es-ES" sz="15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carcinoma invasivo de vejiga.</a:t>
              </a:r>
            </a:p>
            <a:p>
              <a:pPr marL="0" marR="0" lvl="0" indent="0" algn="l" defTabSz="914400" rtl="0" eaLnBrk="1" fontAlgn="auto" latinLnBrk="0" hangingPunct="1">
                <a:lnSpc>
                  <a:spcPct val="100000"/>
                </a:lnSpc>
                <a:spcBef>
                  <a:spcPts val="0"/>
                </a:spcBef>
                <a:spcAft>
                  <a:spcPts val="0"/>
                </a:spcAft>
                <a:buClr>
                  <a:srgbClr val="FDC647"/>
                </a:buClr>
                <a:buSzTx/>
                <a:buFont typeface="Wingdings" panose="05000000000000000000" pitchFamily="2" charset="2"/>
                <a:buNone/>
                <a:tabLst/>
                <a:defRPr/>
              </a:pPr>
              <a:r>
                <a:rPr kumimoji="0" lang="es-ES" sz="15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PASI 11 - PASI 1 en s52. </a:t>
              </a:r>
              <a:r>
                <a:rPr kumimoji="0" lang="es-ES" sz="1500" b="1" u="none" strike="noStrike" kern="1200" cap="none" spc="0" normalizeH="0" baseline="0" noProof="0">
                  <a:ln>
                    <a:noFill/>
                  </a:ln>
                  <a:solidFill>
                    <a:schemeClr val="accent3">
                      <a:lumMod val="75000"/>
                    </a:schemeClr>
                  </a:solidFill>
                  <a:effectLst/>
                  <a:uLnTx/>
                  <a:uFillTx/>
                  <a:latin typeface="Arial" panose="020B0604020202020204" pitchFamily="34" charset="0"/>
                  <a:ea typeface="+mn-ea"/>
                  <a:cs typeface="+mn-cs"/>
                </a:rPr>
                <a:t>Sin recidivas tumorales.</a:t>
              </a:r>
            </a:p>
          </p:txBody>
        </p:sp>
      </p:grpSp>
      <p:grpSp>
        <p:nvGrpSpPr>
          <p:cNvPr id="9" name="Grupo 8">
            <a:extLst>
              <a:ext uri="{FF2B5EF4-FFF2-40B4-BE49-F238E27FC236}">
                <a16:creationId xmlns:a16="http://schemas.microsoft.com/office/drawing/2014/main" id="{00915BA6-B6E1-5D64-D449-9E1070DEE9F2}"/>
              </a:ext>
            </a:extLst>
          </p:cNvPr>
          <p:cNvGrpSpPr/>
          <p:nvPr/>
        </p:nvGrpSpPr>
        <p:grpSpPr>
          <a:xfrm>
            <a:off x="1076660" y="1524578"/>
            <a:ext cx="10021598" cy="942975"/>
            <a:chOff x="489608" y="1463885"/>
            <a:chExt cx="10021598" cy="942975"/>
          </a:xfrm>
        </p:grpSpPr>
        <p:sp>
          <p:nvSpPr>
            <p:cNvPr id="4" name="Rectángulo 3">
              <a:extLst>
                <a:ext uri="{FF2B5EF4-FFF2-40B4-BE49-F238E27FC236}">
                  <a16:creationId xmlns:a16="http://schemas.microsoft.com/office/drawing/2014/main" id="{4A416EB5-0D07-62B1-C208-C93FEAFED9BF}"/>
                </a:ext>
              </a:extLst>
            </p:cNvPr>
            <p:cNvSpPr/>
            <p:nvPr/>
          </p:nvSpPr>
          <p:spPr>
            <a:xfrm>
              <a:off x="489608" y="1463885"/>
              <a:ext cx="10021598" cy="942975"/>
            </a:xfrm>
            <a:prstGeom prst="rect">
              <a:avLst/>
            </a:prstGeom>
            <a:solidFill>
              <a:schemeClr val="bg1"/>
            </a:solidFill>
            <a:ln w="19050">
              <a:solidFill>
                <a:srgbClr val="6126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latin typeface="Arial" panose="020B0604020202020204" pitchFamily="34" charset="0"/>
              </a:endParaRPr>
            </a:p>
          </p:txBody>
        </p:sp>
        <p:pic>
          <p:nvPicPr>
            <p:cNvPr id="5" name="Imagen 4">
              <a:extLst>
                <a:ext uri="{FF2B5EF4-FFF2-40B4-BE49-F238E27FC236}">
                  <a16:creationId xmlns:a16="http://schemas.microsoft.com/office/drawing/2014/main" id="{D111893F-559D-052B-D94A-EDCD1FB02763}"/>
                </a:ext>
              </a:extLst>
            </p:cNvPr>
            <p:cNvPicPr>
              <a:picLocks noChangeAspect="1"/>
            </p:cNvPicPr>
            <p:nvPr/>
          </p:nvPicPr>
          <p:blipFill rotWithShape="1">
            <a:blip r:embed="rId2"/>
            <a:srcRect l="21512" t="42689" r="26581" b="37904"/>
            <a:stretch/>
          </p:blipFill>
          <p:spPr>
            <a:xfrm>
              <a:off x="6750819" y="1567642"/>
              <a:ext cx="3594132" cy="755861"/>
            </a:xfrm>
            <a:prstGeom prst="rect">
              <a:avLst/>
            </a:prstGeom>
            <a:ln>
              <a:noFill/>
            </a:ln>
          </p:spPr>
        </p:pic>
        <p:sp>
          <p:nvSpPr>
            <p:cNvPr id="7" name="CuadroTexto 6">
              <a:extLst>
                <a:ext uri="{FF2B5EF4-FFF2-40B4-BE49-F238E27FC236}">
                  <a16:creationId xmlns:a16="http://schemas.microsoft.com/office/drawing/2014/main" id="{CD7874AF-03F2-0772-978A-91F3BBC3A048}"/>
                </a:ext>
              </a:extLst>
            </p:cNvPr>
            <p:cNvSpPr txBox="1"/>
            <p:nvPr/>
          </p:nvSpPr>
          <p:spPr>
            <a:xfrm>
              <a:off x="702716" y="1625297"/>
              <a:ext cx="6058919" cy="646331"/>
            </a:xfrm>
            <a:prstGeom prst="rect">
              <a:avLst/>
            </a:prstGeom>
            <a:noFill/>
          </p:spPr>
          <p:txBody>
            <a:bodyPr wrap="square">
              <a:spAutoFit/>
            </a:bodyPr>
            <a:lstStyle/>
            <a:p>
              <a:r>
                <a:rPr kumimoji="0" lang="es-ES" sz="1800" u="none" strike="noStrike" kern="1200" cap="none" spc="0" normalizeH="0" baseline="0" noProof="0" err="1">
                  <a:ln>
                    <a:noFill/>
                  </a:ln>
                  <a:solidFill>
                    <a:srgbClr val="612663"/>
                  </a:solidFill>
                  <a:effectLst/>
                  <a:uLnTx/>
                  <a:uFillTx/>
                  <a:latin typeface="Arial" panose="020B0604020202020204" pitchFamily="34" charset="0"/>
                  <a:ea typeface="+mn-ea"/>
                  <a:cs typeface="+mn-cs"/>
                </a:rPr>
                <a:t>Tildrakizumab</a:t>
              </a:r>
              <a:r>
                <a:rPr kumimoji="0" lang="es-ES" sz="1800" u="none" strike="noStrike" kern="1200" cap="none" spc="0" normalizeH="0" baseline="0" noProof="0">
                  <a:ln>
                    <a:noFill/>
                  </a:ln>
                  <a:solidFill>
                    <a:srgbClr val="612663"/>
                  </a:solidFill>
                  <a:effectLst/>
                  <a:uLnTx/>
                  <a:uFillTx/>
                  <a:latin typeface="Arial" panose="020B0604020202020204" pitchFamily="34" charset="0"/>
                  <a:ea typeface="+mn-ea"/>
                  <a:cs typeface="+mn-cs"/>
                </a:rPr>
                <a:t> en pacientes con neoplasia maligna activa: </a:t>
              </a:r>
              <a:r>
                <a:rPr kumimoji="0" lang="es-ES" sz="1800" b="1" u="none" strike="noStrike" kern="1200" cap="none" spc="0" normalizeH="0" baseline="0" noProof="0">
                  <a:ln>
                    <a:noFill/>
                  </a:ln>
                  <a:solidFill>
                    <a:srgbClr val="612663"/>
                  </a:solidFill>
                  <a:effectLst/>
                  <a:uLnTx/>
                  <a:uFillTx/>
                  <a:latin typeface="Arial" panose="020B0604020202020204" pitchFamily="34" charset="0"/>
                  <a:ea typeface="+mn-ea"/>
                  <a:cs typeface="+mn-cs"/>
                </a:rPr>
                <a:t>cuando la seguridad es lo primero.</a:t>
              </a:r>
              <a:endParaRPr lang="es-ES">
                <a:solidFill>
                  <a:srgbClr val="612663"/>
                </a:solidFill>
                <a:latin typeface="Arial" panose="020B0604020202020204" pitchFamily="34" charset="0"/>
              </a:endParaRPr>
            </a:p>
          </p:txBody>
        </p:sp>
      </p:grpSp>
      <p:grpSp>
        <p:nvGrpSpPr>
          <p:cNvPr id="14" name="Grupo 13">
            <a:extLst>
              <a:ext uri="{FF2B5EF4-FFF2-40B4-BE49-F238E27FC236}">
                <a16:creationId xmlns:a16="http://schemas.microsoft.com/office/drawing/2014/main" id="{0B8D8A4F-B24B-A027-DBC3-6DBBFA4DC918}"/>
              </a:ext>
            </a:extLst>
          </p:cNvPr>
          <p:cNvGrpSpPr/>
          <p:nvPr/>
        </p:nvGrpSpPr>
        <p:grpSpPr>
          <a:xfrm>
            <a:off x="1437113" y="2994822"/>
            <a:ext cx="552532" cy="552532"/>
            <a:chOff x="282907" y="1382882"/>
            <a:chExt cx="694228" cy="694228"/>
          </a:xfrm>
        </p:grpSpPr>
        <p:sp>
          <p:nvSpPr>
            <p:cNvPr id="10" name="Rectángulo: una sola esquina redondeada 11">
              <a:extLst>
                <a:ext uri="{FF2B5EF4-FFF2-40B4-BE49-F238E27FC236}">
                  <a16:creationId xmlns:a16="http://schemas.microsoft.com/office/drawing/2014/main" id="{B3A5B5F6-B9BF-5B46-3B9A-A5D1849B1D38}"/>
                </a:ext>
              </a:extLst>
            </p:cNvPr>
            <p:cNvSpPr/>
            <p:nvPr/>
          </p:nvSpPr>
          <p:spPr>
            <a:xfrm flipV="1">
              <a:off x="282907" y="1382882"/>
              <a:ext cx="694228" cy="694228"/>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3" name="Gráfico 12">
              <a:extLst>
                <a:ext uri="{FF2B5EF4-FFF2-40B4-BE49-F238E27FC236}">
                  <a16:creationId xmlns:a16="http://schemas.microsoft.com/office/drawing/2014/main" id="{7F9E54E5-5BBC-AADB-C22E-DFEEE197D3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896" y="1458669"/>
              <a:ext cx="397794" cy="543551"/>
            </a:xfrm>
            <a:prstGeom prst="rect">
              <a:avLst/>
            </a:prstGeom>
          </p:spPr>
        </p:pic>
      </p:grpSp>
      <p:grpSp>
        <p:nvGrpSpPr>
          <p:cNvPr id="15" name="Grupo 14">
            <a:extLst>
              <a:ext uri="{FF2B5EF4-FFF2-40B4-BE49-F238E27FC236}">
                <a16:creationId xmlns:a16="http://schemas.microsoft.com/office/drawing/2014/main" id="{D4FAD437-72CA-24CA-3536-0D46E3A8C97C}"/>
              </a:ext>
            </a:extLst>
          </p:cNvPr>
          <p:cNvGrpSpPr/>
          <p:nvPr/>
        </p:nvGrpSpPr>
        <p:grpSpPr>
          <a:xfrm>
            <a:off x="1437113" y="3869808"/>
            <a:ext cx="552532" cy="552532"/>
            <a:chOff x="282907" y="1382882"/>
            <a:chExt cx="694228" cy="694228"/>
          </a:xfrm>
        </p:grpSpPr>
        <p:sp>
          <p:nvSpPr>
            <p:cNvPr id="16" name="Rectángulo: una sola esquina redondeada 11">
              <a:extLst>
                <a:ext uri="{FF2B5EF4-FFF2-40B4-BE49-F238E27FC236}">
                  <a16:creationId xmlns:a16="http://schemas.microsoft.com/office/drawing/2014/main" id="{DB221766-47C7-1A54-6306-1A06E12E80E1}"/>
                </a:ext>
              </a:extLst>
            </p:cNvPr>
            <p:cNvSpPr/>
            <p:nvPr/>
          </p:nvSpPr>
          <p:spPr>
            <a:xfrm flipV="1">
              <a:off x="282907" y="1382882"/>
              <a:ext cx="694228" cy="694228"/>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7" name="Gráfico 16">
              <a:extLst>
                <a:ext uri="{FF2B5EF4-FFF2-40B4-BE49-F238E27FC236}">
                  <a16:creationId xmlns:a16="http://schemas.microsoft.com/office/drawing/2014/main" id="{3617C6F3-DCAC-93F1-6E68-0FA0654C61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896" y="1458669"/>
              <a:ext cx="397794" cy="543551"/>
            </a:xfrm>
            <a:prstGeom prst="rect">
              <a:avLst/>
            </a:prstGeom>
          </p:spPr>
        </p:pic>
      </p:grpSp>
      <p:grpSp>
        <p:nvGrpSpPr>
          <p:cNvPr id="18" name="Grupo 17">
            <a:extLst>
              <a:ext uri="{FF2B5EF4-FFF2-40B4-BE49-F238E27FC236}">
                <a16:creationId xmlns:a16="http://schemas.microsoft.com/office/drawing/2014/main" id="{8B463E8D-D862-231E-4C82-76659689BFEB}"/>
              </a:ext>
            </a:extLst>
          </p:cNvPr>
          <p:cNvGrpSpPr/>
          <p:nvPr/>
        </p:nvGrpSpPr>
        <p:grpSpPr>
          <a:xfrm>
            <a:off x="1437113" y="4792091"/>
            <a:ext cx="552532" cy="552532"/>
            <a:chOff x="282907" y="1382882"/>
            <a:chExt cx="694228" cy="694228"/>
          </a:xfrm>
        </p:grpSpPr>
        <p:sp>
          <p:nvSpPr>
            <p:cNvPr id="21" name="Rectángulo: una sola esquina redondeada 11">
              <a:extLst>
                <a:ext uri="{FF2B5EF4-FFF2-40B4-BE49-F238E27FC236}">
                  <a16:creationId xmlns:a16="http://schemas.microsoft.com/office/drawing/2014/main" id="{39E35AA0-A5B9-C5E3-581A-CF7359DFF16B}"/>
                </a:ext>
              </a:extLst>
            </p:cNvPr>
            <p:cNvSpPr/>
            <p:nvPr/>
          </p:nvSpPr>
          <p:spPr>
            <a:xfrm flipV="1">
              <a:off x="282907" y="1382882"/>
              <a:ext cx="694228" cy="694228"/>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2" name="Gráfico 21">
              <a:extLst>
                <a:ext uri="{FF2B5EF4-FFF2-40B4-BE49-F238E27FC236}">
                  <a16:creationId xmlns:a16="http://schemas.microsoft.com/office/drawing/2014/main" id="{9EC2EFA2-B622-89C1-568D-866DF5461D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896" y="1458669"/>
              <a:ext cx="397794" cy="543551"/>
            </a:xfrm>
            <a:prstGeom prst="rect">
              <a:avLst/>
            </a:prstGeom>
          </p:spPr>
        </p:pic>
      </p:grpSp>
    </p:spTree>
    <p:extLst>
      <p:ext uri="{BB962C8B-B14F-4D97-AF65-F5344CB8AC3E}">
        <p14:creationId xmlns:p14="http://schemas.microsoft.com/office/powerpoint/2010/main" val="388984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218B756-7647-C191-1BE6-00450E07E5F0}"/>
              </a:ext>
            </a:extLst>
          </p:cNvPr>
          <p:cNvSpPr>
            <a:spLocks noGrp="1"/>
          </p:cNvSpPr>
          <p:nvPr>
            <p:ph type="title"/>
          </p:nvPr>
        </p:nvSpPr>
        <p:spPr>
          <a:xfrm>
            <a:off x="623888" y="272883"/>
            <a:ext cx="10909300" cy="884070"/>
          </a:xfrm>
        </p:spPr>
        <p:txBody>
          <a:bodyPr/>
          <a:lstStyle/>
          <a:p>
            <a:r>
              <a:rPr lang="es-ES" sz="2400"/>
              <a:t>Tildrakizumab en pacientes con neoplasia maligna activa:</a:t>
            </a:r>
            <a:br>
              <a:rPr lang="es-ES" sz="2400"/>
            </a:br>
            <a:r>
              <a:rPr lang="es-ES" sz="2400"/>
              <a:t>cuando la seguridad es lo primero</a:t>
            </a:r>
            <a:r>
              <a:rPr lang="es-ES" sz="2400" baseline="30000">
                <a:latin typeface="Arial" panose="020B0604020202020204" pitchFamily="34" charset="0"/>
                <a:cs typeface="Arial" panose="020B0604020202020204" pitchFamily="34" charset="0"/>
              </a:rPr>
              <a:t>1</a:t>
            </a:r>
            <a:endParaRPr lang="es-ES" sz="2400" baseline="30000"/>
          </a:p>
        </p:txBody>
      </p:sp>
      <p:sp>
        <p:nvSpPr>
          <p:cNvPr id="4" name="Marcador de pie de página 1">
            <a:extLst>
              <a:ext uri="{FF2B5EF4-FFF2-40B4-BE49-F238E27FC236}">
                <a16:creationId xmlns:a16="http://schemas.microsoft.com/office/drawing/2014/main" id="{0DC770AD-5E36-B7C0-1859-CB9B8A904D74}"/>
              </a:ext>
            </a:extLst>
          </p:cNvPr>
          <p:cNvSpPr txBox="1">
            <a:spLocks/>
          </p:cNvSpPr>
          <p:nvPr/>
        </p:nvSpPr>
        <p:spPr>
          <a:xfrm>
            <a:off x="1552793" y="6885918"/>
            <a:ext cx="9196488" cy="246876"/>
          </a:xfrm>
          <a:prstGeom prst="rect">
            <a:avLst/>
          </a:prstGeom>
        </p:spPr>
        <p:txBody>
          <a:bodyPr vert="horz" lIns="91440" tIns="45720" rIns="91440" bIns="45720" rtlCol="0" anchor="ctr"/>
          <a:lstStyle>
            <a:defPPr>
              <a:defRPr lang="es-ES_tradnl"/>
            </a:defPPr>
            <a:lvl1pPr defTabSz="1219170">
              <a:defRPr sz="1000">
                <a:solidFill>
                  <a:schemeClr val="accent1"/>
                </a:solidFill>
                <a:latin typeface="Arial" panose="020B0604020202020204" pitchFamily="34" charset="0"/>
                <a:cs typeface="Arial" panose="020B0604020202020204" pitchFamily="34" charset="0"/>
              </a:defRPr>
            </a:lvl1pPr>
            <a:lvl2pPr marL="609585" defTabSz="1219170">
              <a:defRPr sz="2400"/>
            </a:lvl2pPr>
            <a:lvl3pPr marL="1219170" defTabSz="1219170">
              <a:defRPr sz="2400"/>
            </a:lvl3pPr>
            <a:lvl4pPr marL="1828754" defTabSz="1219170">
              <a:defRPr sz="2400"/>
            </a:lvl4pPr>
            <a:lvl5pPr marL="2438339" defTabSz="1219170">
              <a:defRPr sz="2400"/>
            </a:lvl5pPr>
            <a:lvl6pPr marL="3047924" defTabSz="1219170">
              <a:defRPr sz="2400"/>
            </a:lvl6pPr>
            <a:lvl7pPr marL="3657509" defTabSz="1219170">
              <a:defRPr sz="2400"/>
            </a:lvl7pPr>
            <a:lvl8pPr marL="4267093" defTabSz="1219170">
              <a:defRPr sz="2400"/>
            </a:lvl8pPr>
            <a:lvl9pPr marL="4876678" defTabSz="1219170">
              <a:defRPr sz="2400"/>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endParaRPr>
          </a:p>
        </p:txBody>
      </p:sp>
      <p:sp>
        <p:nvSpPr>
          <p:cNvPr id="8" name="Marcador de pie de página 5">
            <a:extLst>
              <a:ext uri="{FF2B5EF4-FFF2-40B4-BE49-F238E27FC236}">
                <a16:creationId xmlns:a16="http://schemas.microsoft.com/office/drawing/2014/main" id="{9C5F0846-65CB-15E3-1A89-37A737F1494F}"/>
              </a:ext>
            </a:extLst>
          </p:cNvPr>
          <p:cNvSpPr txBox="1">
            <a:spLocks/>
          </p:cNvSpPr>
          <p:nvPr/>
        </p:nvSpPr>
        <p:spPr>
          <a:xfrm>
            <a:off x="623888" y="6354410"/>
            <a:ext cx="9887317" cy="503590"/>
          </a:xfrm>
          <a:prstGeom prst="rect">
            <a:avLst/>
          </a:prstGeom>
        </p:spPr>
        <p:txBody>
          <a:bodyPr vert="horz" wrap="square" lIns="72000" tIns="36000" rIns="72000" bIns="36000" rtlCol="0" anchor="t" anchorCtr="0">
            <a:spAutoFit/>
          </a:bodyPr>
          <a:lstStyle>
            <a:defPPr>
              <a:defRPr lang="es-ES"/>
            </a:defPPr>
            <a:lvl1pPr marL="0" algn="l" defTabSz="914400" rtl="0" eaLnBrk="1" latinLnBrk="0" hangingPunct="1">
              <a:defRPr sz="800" b="0" i="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700" b="1">
                <a:solidFill>
                  <a:prstClr val="black">
                    <a:tint val="75000"/>
                  </a:prstClr>
                </a:solidFill>
              </a:rPr>
              <a:t>BSA</a:t>
            </a:r>
            <a:r>
              <a:rPr lang="es-ES" sz="700">
                <a:solidFill>
                  <a:prstClr val="black">
                    <a:tint val="75000"/>
                  </a:prstClr>
                </a:solidFill>
              </a:rPr>
              <a:t>: </a:t>
            </a:r>
            <a:r>
              <a:rPr lang="es-ES" sz="700"/>
              <a:t>área de superficie corporal</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r>
              <a:rPr lang="es-ES" sz="700">
                <a:solidFill>
                  <a:prstClr val="black">
                    <a:tint val="75000"/>
                  </a:prstClr>
                </a:solidFill>
              </a:rPr>
              <a:t>; </a:t>
            </a:r>
            <a:r>
              <a:rPr lang="es-ES" sz="700" b="1">
                <a:solidFill>
                  <a:prstClr val="black">
                    <a:tint val="75000"/>
                  </a:prstClr>
                </a:solidFill>
              </a:rPr>
              <a:t>DL</a:t>
            </a:r>
            <a:r>
              <a:rPr lang="es-ES" sz="700">
                <a:solidFill>
                  <a:prstClr val="black">
                    <a:tint val="75000"/>
                  </a:prstClr>
                </a:solidFill>
              </a:rPr>
              <a:t>: dislipemia; </a:t>
            </a:r>
            <a:r>
              <a:rPr kumimoji="0" lang="es-ES" sz="700" b="1" u="none" strike="noStrike" kern="1200" cap="none" spc="0" normalizeH="0" baseline="0" noProof="0">
                <a:ln>
                  <a:noFill/>
                </a:ln>
                <a:solidFill>
                  <a:prstClr val="black">
                    <a:tint val="75000"/>
                  </a:prstClr>
                </a:solidFill>
                <a:effectLst/>
                <a:uLnTx/>
                <a:uFillTx/>
                <a:ea typeface="+mn-ea"/>
                <a:cs typeface="+mn-cs"/>
              </a:rPr>
              <a:t>DLQI: </a:t>
            </a:r>
            <a:r>
              <a:rPr kumimoji="0" lang="es-ES" sz="700" u="none" strike="noStrike" kern="1200" cap="none" spc="0" normalizeH="0" baseline="0" noProof="0">
                <a:ln>
                  <a:noFill/>
                </a:ln>
                <a:solidFill>
                  <a:prstClr val="black">
                    <a:tint val="75000"/>
                  </a:prstClr>
                </a:solidFill>
                <a:effectLst/>
                <a:uLnTx/>
                <a:uFillTx/>
                <a:ea typeface="+mn-ea"/>
                <a:cs typeface="+mn-cs"/>
              </a:rPr>
              <a:t>índice de calidad de vida dermatológico, por sus siglas en inglés; </a:t>
            </a:r>
            <a:r>
              <a:rPr kumimoji="0" lang="es-ES" sz="700" b="1" u="none" strike="noStrike" kern="1200" cap="none" spc="0" normalizeH="0" baseline="0" noProof="0">
                <a:ln>
                  <a:noFill/>
                </a:ln>
                <a:solidFill>
                  <a:prstClr val="black">
                    <a:tint val="75000"/>
                  </a:prstClr>
                </a:solidFill>
                <a:effectLst/>
                <a:uLnTx/>
                <a:uFillTx/>
                <a:ea typeface="+mn-ea"/>
                <a:cs typeface="+mn-cs"/>
              </a:rPr>
              <a:t>DM</a:t>
            </a:r>
            <a:r>
              <a:rPr kumimoji="0" lang="es-ES" sz="700" u="none" strike="noStrike" kern="1200" cap="none" spc="0" normalizeH="0" baseline="0" noProof="0">
                <a:ln>
                  <a:noFill/>
                </a:ln>
                <a:solidFill>
                  <a:prstClr val="black">
                    <a:tint val="75000"/>
                  </a:prstClr>
                </a:solidFill>
                <a:effectLst/>
                <a:uLnTx/>
                <a:uFillTx/>
                <a:ea typeface="+mn-ea"/>
                <a:cs typeface="+mn-cs"/>
              </a:rPr>
              <a:t>: diabetes mellitus; </a:t>
            </a:r>
            <a:r>
              <a:rPr kumimoji="0" lang="es-ES" sz="700" b="1" u="none" strike="noStrike" kern="1200" cap="none" spc="0" normalizeH="0" baseline="0" noProof="0">
                <a:ln>
                  <a:noFill/>
                </a:ln>
                <a:solidFill>
                  <a:prstClr val="black">
                    <a:tint val="75000"/>
                  </a:prstClr>
                </a:solidFill>
                <a:effectLst/>
                <a:uLnTx/>
                <a:uFillTx/>
                <a:ea typeface="+mn-ea"/>
                <a:cs typeface="+mn-cs"/>
              </a:rPr>
              <a:t>HTA</a:t>
            </a:r>
            <a:r>
              <a:rPr kumimoji="0" lang="es-ES" sz="700" u="none" strike="noStrike" kern="1200" cap="none" spc="0" normalizeH="0" baseline="0" noProof="0">
                <a:ln>
                  <a:noFill/>
                </a:ln>
                <a:solidFill>
                  <a:prstClr val="black">
                    <a:tint val="75000"/>
                  </a:prstClr>
                </a:solidFill>
                <a:effectLst/>
                <a:uLnTx/>
                <a:uFillTx/>
                <a:ea typeface="+mn-ea"/>
                <a:cs typeface="+mn-cs"/>
              </a:rPr>
              <a:t>: hipertensión arterial; </a:t>
            </a:r>
            <a:r>
              <a:rPr kumimoji="0" lang="es-ES" sz="700" b="1" u="none" strike="noStrike" kern="1200" cap="none" spc="0" normalizeH="0" baseline="0" noProof="0">
                <a:ln>
                  <a:noFill/>
                </a:ln>
                <a:solidFill>
                  <a:prstClr val="black">
                    <a:tint val="75000"/>
                  </a:prstClr>
                </a:solidFill>
                <a:effectLst/>
                <a:uLnTx/>
                <a:uFillTx/>
                <a:ea typeface="+mn-ea"/>
                <a:cs typeface="+mn-cs"/>
              </a:rPr>
              <a:t>IMC</a:t>
            </a:r>
            <a:r>
              <a:rPr kumimoji="0" lang="es-ES" sz="700" u="none" strike="noStrike" kern="1200" cap="none" spc="0" normalizeH="0" baseline="0" noProof="0">
                <a:ln>
                  <a:noFill/>
                </a:ln>
                <a:solidFill>
                  <a:prstClr val="black">
                    <a:tint val="75000"/>
                  </a:prstClr>
                </a:solidFill>
                <a:effectLst/>
                <a:uLnTx/>
                <a:uFillTx/>
                <a:ea typeface="+mn-ea"/>
                <a:cs typeface="+mn-cs"/>
              </a:rPr>
              <a:t>: índice de masa corporal; </a:t>
            </a:r>
            <a:r>
              <a:rPr kumimoji="0" lang="es-ES" sz="700" b="1" u="none" strike="noStrike" kern="1200" cap="none" spc="0" normalizeH="0" baseline="0" noProof="0">
                <a:ln>
                  <a:noFill/>
                </a:ln>
                <a:solidFill>
                  <a:prstClr val="black">
                    <a:tint val="75000"/>
                  </a:prstClr>
                </a:solidFill>
                <a:effectLst/>
                <a:uLnTx/>
                <a:uFillTx/>
                <a:ea typeface="+mn-ea"/>
                <a:cs typeface="+mn-cs"/>
              </a:rPr>
              <a:t>PASI: </a:t>
            </a:r>
            <a:r>
              <a:rPr kumimoji="0" lang="es-ES" sz="700" u="none" strike="noStrike" kern="1200" cap="none" spc="0" normalizeH="0" baseline="0" noProof="0">
                <a:ln>
                  <a:noFill/>
                </a:ln>
                <a:solidFill>
                  <a:prstClr val="black">
                    <a:tint val="75000"/>
                  </a:prstClr>
                </a:solidFill>
                <a:effectLst/>
                <a:uLnTx/>
                <a:uFillTx/>
                <a:ea typeface="+mn-ea"/>
                <a:cs typeface="+mn-cs"/>
              </a:rPr>
              <a:t>índice de actividad y gravedad de la psoriasis, por sus siglas en inglés; </a:t>
            </a:r>
            <a:r>
              <a:rPr kumimoji="0" lang="es-ES" sz="700" b="1" u="none" strike="noStrike" kern="1200" cap="none" spc="0" normalizeH="0" baseline="0" noProof="0" err="1">
                <a:ln>
                  <a:noFill/>
                </a:ln>
                <a:solidFill>
                  <a:prstClr val="black">
                    <a:tint val="75000"/>
                  </a:prstClr>
                </a:solidFill>
                <a:effectLst/>
                <a:uLnTx/>
                <a:uFillTx/>
                <a:ea typeface="+mn-ea"/>
                <a:cs typeface="+mn-cs"/>
              </a:rPr>
              <a:t>Tto</a:t>
            </a:r>
            <a:r>
              <a:rPr kumimoji="0" lang="es-ES" sz="700" u="none" strike="noStrike" kern="1200" cap="none" spc="0" normalizeH="0" baseline="0" noProof="0">
                <a:ln>
                  <a:noFill/>
                </a:ln>
                <a:solidFill>
                  <a:prstClr val="black">
                    <a:tint val="75000"/>
                  </a:prstClr>
                </a:solidFill>
                <a:effectLst/>
                <a:uLnTx/>
                <a:uFillTx/>
                <a:ea typeface="+mn-ea"/>
                <a:cs typeface="+mn-cs"/>
              </a:rPr>
              <a:t>: tratamiento.</a:t>
            </a:r>
          </a:p>
          <a:p>
            <a:pPr marL="93663" marR="0" lvl="0" indent="-93663" algn="l" defTabSz="914400" rtl="0" eaLnBrk="1" fontAlgn="auto" latinLnBrk="0" hangingPunct="1">
              <a:lnSpc>
                <a:spcPct val="100000"/>
              </a:lnSpc>
              <a:spcBef>
                <a:spcPts val="0"/>
              </a:spcBef>
              <a:spcAft>
                <a:spcPts val="0"/>
              </a:spcAft>
              <a:buClrTx/>
              <a:buSzTx/>
              <a:buFont typeface="+mj-lt"/>
              <a:buAutoNum type="arabicPeriod"/>
              <a:defRPr/>
            </a:pPr>
            <a:r>
              <a:rPr kumimoji="0" lang="es-ES" sz="700" b="1" u="none" strike="noStrike" kern="1200" cap="none" spc="0" normalizeH="0" baseline="0" noProof="0">
                <a:ln>
                  <a:noFill/>
                </a:ln>
                <a:solidFill>
                  <a:prstClr val="black">
                    <a:tint val="75000"/>
                  </a:prstClr>
                </a:solidFill>
                <a:effectLst/>
                <a:uLnTx/>
                <a:uFillTx/>
                <a:ea typeface="+mn-ea"/>
                <a:cs typeface="+mn-cs"/>
              </a:rPr>
              <a:t>Román J, </a:t>
            </a:r>
            <a:r>
              <a:rPr kumimoji="0" lang="es-ES" sz="700" u="none" strike="noStrike" kern="1200" cap="none" spc="0" normalizeH="0" baseline="0" noProof="0">
                <a:ln>
                  <a:noFill/>
                </a:ln>
                <a:solidFill>
                  <a:prstClr val="black">
                    <a:tint val="75000"/>
                  </a:prstClr>
                </a:solidFill>
                <a:effectLst/>
                <a:uLnTx/>
                <a:uFillTx/>
                <a:ea typeface="+mn-ea"/>
                <a:cs typeface="+mn-cs"/>
              </a:rPr>
              <a:t>Silvestre N, Axpe X, </a:t>
            </a:r>
            <a:r>
              <a:rPr kumimoji="0" lang="es-ES" sz="700" u="none" strike="noStrike" kern="1200" cap="none" spc="0" normalizeH="0" baseline="0" noProof="0" err="1">
                <a:ln>
                  <a:noFill/>
                </a:ln>
                <a:solidFill>
                  <a:prstClr val="black">
                    <a:tint val="75000"/>
                  </a:prstClr>
                </a:solidFill>
                <a:effectLst/>
                <a:uLnTx/>
                <a:uFillTx/>
                <a:ea typeface="+mn-ea"/>
                <a:cs typeface="+mn-cs"/>
              </a:rPr>
              <a:t>Gruber</a:t>
            </a:r>
            <a:r>
              <a:rPr kumimoji="0" lang="es-ES" sz="700" u="none" strike="noStrike" kern="1200" cap="none" spc="0" normalizeH="0" baseline="0" noProof="0">
                <a:ln>
                  <a:noFill/>
                </a:ln>
                <a:solidFill>
                  <a:prstClr val="black">
                    <a:tint val="75000"/>
                  </a:prstClr>
                </a:solidFill>
                <a:effectLst/>
                <a:uLnTx/>
                <a:uFillTx/>
                <a:ea typeface="+mn-ea"/>
                <a:cs typeface="+mn-cs"/>
              </a:rPr>
              <a:t> F, Romero B, Barros MJ, et al. </a:t>
            </a:r>
            <a:r>
              <a:rPr kumimoji="0" lang="es-ES" sz="700" u="none" strike="noStrike" kern="1200" cap="none" spc="0" normalizeH="0" baseline="0" noProof="0" err="1">
                <a:ln>
                  <a:noFill/>
                </a:ln>
                <a:solidFill>
                  <a:prstClr val="black">
                    <a:tint val="75000"/>
                  </a:prstClr>
                </a:solidFill>
                <a:effectLst/>
                <a:uLnTx/>
                <a:uFillTx/>
                <a:ea typeface="+mn-ea"/>
                <a:cs typeface="+mn-cs"/>
              </a:rPr>
              <a:t>Tildrakizumab</a:t>
            </a:r>
            <a:r>
              <a:rPr kumimoji="0" lang="es-ES" sz="700" u="none" strike="noStrike" kern="1200" cap="none" spc="0" normalizeH="0" baseline="0" noProof="0">
                <a:ln>
                  <a:noFill/>
                </a:ln>
                <a:solidFill>
                  <a:prstClr val="black">
                    <a:tint val="75000"/>
                  </a:prstClr>
                </a:solidFill>
                <a:effectLst/>
                <a:uLnTx/>
                <a:uFillTx/>
                <a:ea typeface="+mn-ea"/>
                <a:cs typeface="+mn-cs"/>
              </a:rPr>
              <a:t> en pacientes con neoplasia maligna activa: cuando la seguridad es lo primero. Poster presentado en: 9º Congreso Nacional de Psoriasis AEDV. 2024 Enero 19-20; Madrid, España.</a:t>
            </a:r>
          </a:p>
        </p:txBody>
      </p:sp>
      <p:grpSp>
        <p:nvGrpSpPr>
          <p:cNvPr id="9" name="Grupo 8">
            <a:extLst>
              <a:ext uri="{FF2B5EF4-FFF2-40B4-BE49-F238E27FC236}">
                <a16:creationId xmlns:a16="http://schemas.microsoft.com/office/drawing/2014/main" id="{9967E84A-C6DA-F216-01FA-24CD7995ED1F}"/>
              </a:ext>
            </a:extLst>
          </p:cNvPr>
          <p:cNvGrpSpPr/>
          <p:nvPr/>
        </p:nvGrpSpPr>
        <p:grpSpPr>
          <a:xfrm>
            <a:off x="783279" y="1802233"/>
            <a:ext cx="2697163" cy="967924"/>
            <a:chOff x="4918631" y="-1523487"/>
            <a:chExt cx="5320947" cy="1789727"/>
          </a:xfrm>
        </p:grpSpPr>
        <p:pic>
          <p:nvPicPr>
            <p:cNvPr id="11" name="Gráfico 10">
              <a:extLst>
                <a:ext uri="{FF2B5EF4-FFF2-40B4-BE49-F238E27FC236}">
                  <a16:creationId xmlns:a16="http://schemas.microsoft.com/office/drawing/2014/main" id="{770C651B-ADFB-9683-991A-F969AF045E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89331" y="-1523487"/>
              <a:ext cx="1789727" cy="1789727"/>
            </a:xfrm>
            <a:prstGeom prst="rect">
              <a:avLst/>
            </a:prstGeom>
          </p:spPr>
        </p:pic>
        <p:pic>
          <p:nvPicPr>
            <p:cNvPr id="12" name="Gráfico 11">
              <a:extLst>
                <a:ext uri="{FF2B5EF4-FFF2-40B4-BE49-F238E27FC236}">
                  <a16:creationId xmlns:a16="http://schemas.microsoft.com/office/drawing/2014/main" id="{24AF1F4C-87F3-5C6F-D5DD-CBF72EB341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59032" y="-1023577"/>
              <a:ext cx="1074749" cy="1074749"/>
            </a:xfrm>
            <a:prstGeom prst="rect">
              <a:avLst/>
            </a:prstGeom>
          </p:spPr>
        </p:pic>
        <p:pic>
          <p:nvPicPr>
            <p:cNvPr id="13" name="Gráfico 12">
              <a:extLst>
                <a:ext uri="{FF2B5EF4-FFF2-40B4-BE49-F238E27FC236}">
                  <a16:creationId xmlns:a16="http://schemas.microsoft.com/office/drawing/2014/main" id="{C9CCA974-3DF8-E199-A7AB-C4616A5DD0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46682" y="-1023577"/>
              <a:ext cx="1074749" cy="1074749"/>
            </a:xfrm>
            <a:prstGeom prst="rect">
              <a:avLst/>
            </a:prstGeom>
          </p:spPr>
        </p:pic>
        <p:pic>
          <p:nvPicPr>
            <p:cNvPr id="14" name="Gráfico 13">
              <a:extLst>
                <a:ext uri="{FF2B5EF4-FFF2-40B4-BE49-F238E27FC236}">
                  <a16:creationId xmlns:a16="http://schemas.microsoft.com/office/drawing/2014/main" id="{252B8AB0-2779-064F-2D0C-53BE9707DA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18631" y="-780876"/>
              <a:ext cx="740401" cy="740401"/>
            </a:xfrm>
            <a:prstGeom prst="rect">
              <a:avLst/>
            </a:prstGeom>
          </p:spPr>
        </p:pic>
        <p:pic>
          <p:nvPicPr>
            <p:cNvPr id="16" name="Gráfico 15">
              <a:extLst>
                <a:ext uri="{FF2B5EF4-FFF2-40B4-BE49-F238E27FC236}">
                  <a16:creationId xmlns:a16="http://schemas.microsoft.com/office/drawing/2014/main" id="{5219FD89-0E2E-0215-233F-CA6ECDB74C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99177" y="-780876"/>
              <a:ext cx="740401" cy="740401"/>
            </a:xfrm>
            <a:prstGeom prst="rect">
              <a:avLst/>
            </a:prstGeom>
          </p:spPr>
        </p:pic>
      </p:grpSp>
      <p:sp>
        <p:nvSpPr>
          <p:cNvPr id="17" name="Marcador de contenido 2">
            <a:extLst>
              <a:ext uri="{FF2B5EF4-FFF2-40B4-BE49-F238E27FC236}">
                <a16:creationId xmlns:a16="http://schemas.microsoft.com/office/drawing/2014/main" id="{F73BF142-08E7-1343-F0C2-8124A2E5889B}"/>
              </a:ext>
            </a:extLst>
          </p:cNvPr>
          <p:cNvSpPr txBox="1">
            <a:spLocks/>
          </p:cNvSpPr>
          <p:nvPr/>
        </p:nvSpPr>
        <p:spPr>
          <a:xfrm>
            <a:off x="3815862" y="2069068"/>
            <a:ext cx="7644301" cy="584775"/>
          </a:xfrm>
          <a:prstGeom prst="rect">
            <a:avLst/>
          </a:prstGeom>
        </p:spPr>
        <p:txBody>
          <a:bodyPr wrap="square">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buClr>
                <a:srgbClr val="6B2F65"/>
              </a:buClr>
              <a:buSzTx/>
              <a:buFontTx/>
              <a:buNone/>
              <a:tabLst/>
              <a:defRPr/>
            </a:pPr>
            <a:r>
              <a:rPr kumimoji="0" lang="es-ES" sz="1600" u="none" strike="noStrike" kern="1200" cap="none" spc="0" normalizeH="0" baseline="0" noProof="0">
                <a:ln>
                  <a:noFill/>
                </a:ln>
                <a:solidFill>
                  <a:srgbClr val="612663"/>
                </a:solidFill>
                <a:effectLst/>
                <a:uLnTx/>
                <a:uFillTx/>
                <a:latin typeface="Arial" panose="020B0604020202020204" pitchFamily="34" charset="0"/>
                <a:ea typeface="+mn-ea"/>
                <a:cs typeface="Arial"/>
              </a:rPr>
              <a:t>Se presenta la </a:t>
            </a:r>
            <a:r>
              <a:rPr kumimoji="0" lang="es-ES" sz="1600" b="1" u="none" strike="noStrike" kern="1200" cap="none" spc="0" normalizeH="0" baseline="0" noProof="0">
                <a:ln>
                  <a:noFill/>
                </a:ln>
                <a:solidFill>
                  <a:srgbClr val="612663"/>
                </a:solidFill>
                <a:effectLst/>
                <a:uLnTx/>
                <a:uFillTx/>
                <a:latin typeface="Arial" panose="020B0604020202020204" pitchFamily="34" charset="0"/>
                <a:ea typeface="+mn-ea"/>
                <a:cs typeface="Arial"/>
              </a:rPr>
              <a:t>experiencia con 3 pacientes en tratamiento con </a:t>
            </a:r>
            <a:r>
              <a:rPr kumimoji="0" lang="es-ES" sz="1600" b="1" u="none" strike="noStrike" kern="1200" cap="none" spc="0" normalizeH="0" baseline="0" noProof="0" err="1">
                <a:ln>
                  <a:noFill/>
                </a:ln>
                <a:solidFill>
                  <a:srgbClr val="612663"/>
                </a:solidFill>
                <a:effectLst/>
                <a:uLnTx/>
                <a:uFillTx/>
                <a:latin typeface="Arial" panose="020B0604020202020204" pitchFamily="34" charset="0"/>
                <a:ea typeface="+mn-ea"/>
                <a:cs typeface="Arial"/>
              </a:rPr>
              <a:t>tildrakizumab</a:t>
            </a:r>
            <a:r>
              <a:rPr kumimoji="0" lang="es-ES" sz="1600" b="1" u="none" strike="noStrike" kern="1200" cap="none" spc="0" normalizeH="0" baseline="0" noProof="0">
                <a:ln>
                  <a:noFill/>
                </a:ln>
                <a:solidFill>
                  <a:srgbClr val="612663"/>
                </a:solidFill>
                <a:effectLst/>
                <a:uLnTx/>
                <a:uFillTx/>
                <a:latin typeface="Arial" panose="020B0604020202020204" pitchFamily="34" charset="0"/>
                <a:ea typeface="+mn-ea"/>
                <a:cs typeface="Arial"/>
              </a:rPr>
              <a:t>, con neoplasia maligna activa </a:t>
            </a:r>
            <a:r>
              <a:rPr kumimoji="0" lang="es-ES" sz="1600" u="none" strike="noStrike" kern="1200" cap="none" spc="0" normalizeH="0" baseline="0" noProof="0">
                <a:ln>
                  <a:noFill/>
                </a:ln>
                <a:solidFill>
                  <a:srgbClr val="612663"/>
                </a:solidFill>
                <a:effectLst/>
                <a:uLnTx/>
                <a:uFillTx/>
                <a:latin typeface="Arial" panose="020B0604020202020204" pitchFamily="34" charset="0"/>
                <a:ea typeface="+mn-ea"/>
                <a:cs typeface="Arial"/>
              </a:rPr>
              <a:t>en el momento de iniciar el tratamiento biológico.</a:t>
            </a:r>
            <a:r>
              <a:rPr kumimoji="0" lang="es-ES" sz="1600" u="none" strike="noStrike" kern="1200" cap="none" spc="0" normalizeH="0" baseline="30000" noProof="0">
                <a:ln>
                  <a:noFill/>
                </a:ln>
                <a:solidFill>
                  <a:srgbClr val="612663"/>
                </a:solidFill>
                <a:effectLst/>
                <a:uLnTx/>
                <a:uFillTx/>
                <a:latin typeface="Arial" panose="020B0604020202020204" pitchFamily="34" charset="0"/>
                <a:ea typeface="+mn-ea"/>
                <a:cs typeface="Arial"/>
              </a:rPr>
              <a:t>1</a:t>
            </a:r>
          </a:p>
        </p:txBody>
      </p:sp>
      <p:sp>
        <p:nvSpPr>
          <p:cNvPr id="18" name="Marcador de contenido 2">
            <a:extLst>
              <a:ext uri="{FF2B5EF4-FFF2-40B4-BE49-F238E27FC236}">
                <a16:creationId xmlns:a16="http://schemas.microsoft.com/office/drawing/2014/main" id="{0A864C9B-CB32-B9DC-4B3F-90D0223BB2A5}"/>
              </a:ext>
            </a:extLst>
          </p:cNvPr>
          <p:cNvSpPr txBox="1">
            <a:spLocks/>
          </p:cNvSpPr>
          <p:nvPr/>
        </p:nvSpPr>
        <p:spPr>
          <a:xfrm>
            <a:off x="623889" y="3259485"/>
            <a:ext cx="6119811" cy="338554"/>
          </a:xfrm>
          <a:prstGeom prst="rect">
            <a:avLst/>
          </a:prstGeom>
        </p:spPr>
        <p:txBody>
          <a:bodyPr wrap="square">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buClr>
                <a:srgbClr val="6B2F65"/>
              </a:buClr>
              <a:buSzTx/>
              <a:buFontTx/>
              <a:buNone/>
              <a:tabLst/>
              <a:defRPr/>
            </a:pPr>
            <a:r>
              <a:rPr kumimoji="0" lang="es-ES" sz="1600" b="1" u="none" strike="noStrike" kern="1200" cap="none" spc="0" normalizeH="0" baseline="0" noProof="0">
                <a:ln>
                  <a:noFill/>
                </a:ln>
                <a:solidFill>
                  <a:srgbClr val="612663"/>
                </a:solidFill>
                <a:effectLst/>
                <a:uLnTx/>
                <a:uFillTx/>
                <a:latin typeface="Arial" panose="020B0604020202020204" pitchFamily="34" charset="0"/>
                <a:ea typeface="+mn-ea"/>
                <a:cs typeface="Arial"/>
              </a:rPr>
              <a:t>Tabla resumen de las características de los pacientes:</a:t>
            </a:r>
            <a:r>
              <a:rPr kumimoji="0" lang="es-ES" sz="1600" b="1" u="none" strike="noStrike" kern="1200" cap="none" spc="0" normalizeH="0" baseline="30000" noProof="0">
                <a:ln>
                  <a:noFill/>
                </a:ln>
                <a:solidFill>
                  <a:srgbClr val="612663"/>
                </a:solidFill>
                <a:effectLst/>
                <a:uLnTx/>
                <a:uFillTx/>
                <a:latin typeface="Arial" panose="020B0604020202020204" pitchFamily="34" charset="0"/>
                <a:ea typeface="+mn-ea"/>
                <a:cs typeface="Arial"/>
              </a:rPr>
              <a:t>1</a:t>
            </a:r>
          </a:p>
        </p:txBody>
      </p:sp>
      <p:graphicFrame>
        <p:nvGraphicFramePr>
          <p:cNvPr id="19" name="Tabla 18">
            <a:extLst>
              <a:ext uri="{FF2B5EF4-FFF2-40B4-BE49-F238E27FC236}">
                <a16:creationId xmlns:a16="http://schemas.microsoft.com/office/drawing/2014/main" id="{F3FAA92C-F56A-9705-04BB-63AD2E4C0BD1}"/>
              </a:ext>
            </a:extLst>
          </p:cNvPr>
          <p:cNvGraphicFramePr>
            <a:graphicFrameLocks noGrp="1"/>
          </p:cNvGraphicFramePr>
          <p:nvPr>
            <p:extLst>
              <p:ext uri="{D42A27DB-BD31-4B8C-83A1-F6EECF244321}">
                <p14:modId xmlns:p14="http://schemas.microsoft.com/office/powerpoint/2010/main" val="3107220016"/>
              </p:ext>
            </p:extLst>
          </p:nvPr>
        </p:nvGraphicFramePr>
        <p:xfrm>
          <a:off x="695325" y="3719719"/>
          <a:ext cx="10837862" cy="1483360"/>
        </p:xfrm>
        <a:graphic>
          <a:graphicData uri="http://schemas.openxmlformats.org/drawingml/2006/table">
            <a:tbl>
              <a:tblPr firstRow="1" bandRow="1">
                <a:tableStyleId>{93296810-A885-4BE3-A3E7-6D5BEEA58F35}</a:tableStyleId>
              </a:tblPr>
              <a:tblGrid>
                <a:gridCol w="435462">
                  <a:extLst>
                    <a:ext uri="{9D8B030D-6E8A-4147-A177-3AD203B41FA5}">
                      <a16:colId xmlns:a16="http://schemas.microsoft.com/office/drawing/2014/main" val="3842737363"/>
                    </a:ext>
                  </a:extLst>
                </a:gridCol>
                <a:gridCol w="509549">
                  <a:extLst>
                    <a:ext uri="{9D8B030D-6E8A-4147-A177-3AD203B41FA5}">
                      <a16:colId xmlns:a16="http://schemas.microsoft.com/office/drawing/2014/main" val="3238926895"/>
                    </a:ext>
                  </a:extLst>
                </a:gridCol>
                <a:gridCol w="907420">
                  <a:extLst>
                    <a:ext uri="{9D8B030D-6E8A-4147-A177-3AD203B41FA5}">
                      <a16:colId xmlns:a16="http://schemas.microsoft.com/office/drawing/2014/main" val="1387581642"/>
                    </a:ext>
                  </a:extLst>
                </a:gridCol>
                <a:gridCol w="467670">
                  <a:extLst>
                    <a:ext uri="{9D8B030D-6E8A-4147-A177-3AD203B41FA5}">
                      <a16:colId xmlns:a16="http://schemas.microsoft.com/office/drawing/2014/main" val="3653468887"/>
                    </a:ext>
                  </a:extLst>
                </a:gridCol>
                <a:gridCol w="544455">
                  <a:extLst>
                    <a:ext uri="{9D8B030D-6E8A-4147-A177-3AD203B41FA5}">
                      <a16:colId xmlns:a16="http://schemas.microsoft.com/office/drawing/2014/main" val="2446650548"/>
                    </a:ext>
                  </a:extLst>
                </a:gridCol>
                <a:gridCol w="774794">
                  <a:extLst>
                    <a:ext uri="{9D8B030D-6E8A-4147-A177-3AD203B41FA5}">
                      <a16:colId xmlns:a16="http://schemas.microsoft.com/office/drawing/2014/main" val="2024288249"/>
                    </a:ext>
                  </a:extLst>
                </a:gridCol>
                <a:gridCol w="397869">
                  <a:extLst>
                    <a:ext uri="{9D8B030D-6E8A-4147-A177-3AD203B41FA5}">
                      <a16:colId xmlns:a16="http://schemas.microsoft.com/office/drawing/2014/main" val="3933399693"/>
                    </a:ext>
                  </a:extLst>
                </a:gridCol>
                <a:gridCol w="411829">
                  <a:extLst>
                    <a:ext uri="{9D8B030D-6E8A-4147-A177-3AD203B41FA5}">
                      <a16:colId xmlns:a16="http://schemas.microsoft.com/office/drawing/2014/main" val="1937756177"/>
                    </a:ext>
                  </a:extLst>
                </a:gridCol>
                <a:gridCol w="383908">
                  <a:extLst>
                    <a:ext uri="{9D8B030D-6E8A-4147-A177-3AD203B41FA5}">
                      <a16:colId xmlns:a16="http://schemas.microsoft.com/office/drawing/2014/main" val="1847083105"/>
                    </a:ext>
                  </a:extLst>
                </a:gridCol>
                <a:gridCol w="558412">
                  <a:extLst>
                    <a:ext uri="{9D8B030D-6E8A-4147-A177-3AD203B41FA5}">
                      <a16:colId xmlns:a16="http://schemas.microsoft.com/office/drawing/2014/main" val="4234468587"/>
                    </a:ext>
                  </a:extLst>
                </a:gridCol>
                <a:gridCol w="593313">
                  <a:extLst>
                    <a:ext uri="{9D8B030D-6E8A-4147-A177-3AD203B41FA5}">
                      <a16:colId xmlns:a16="http://schemas.microsoft.com/office/drawing/2014/main" val="1998110193"/>
                    </a:ext>
                  </a:extLst>
                </a:gridCol>
                <a:gridCol w="518037">
                  <a:extLst>
                    <a:ext uri="{9D8B030D-6E8A-4147-A177-3AD203B41FA5}">
                      <a16:colId xmlns:a16="http://schemas.microsoft.com/office/drawing/2014/main" val="1672816192"/>
                    </a:ext>
                  </a:extLst>
                </a:gridCol>
                <a:gridCol w="541893">
                  <a:extLst>
                    <a:ext uri="{9D8B030D-6E8A-4147-A177-3AD203B41FA5}">
                      <a16:colId xmlns:a16="http://schemas.microsoft.com/office/drawing/2014/main" val="511075407"/>
                    </a:ext>
                  </a:extLst>
                </a:gridCol>
                <a:gridCol w="541893">
                  <a:extLst>
                    <a:ext uri="{9D8B030D-6E8A-4147-A177-3AD203B41FA5}">
                      <a16:colId xmlns:a16="http://schemas.microsoft.com/office/drawing/2014/main" val="798088898"/>
                    </a:ext>
                  </a:extLst>
                </a:gridCol>
                <a:gridCol w="541893">
                  <a:extLst>
                    <a:ext uri="{9D8B030D-6E8A-4147-A177-3AD203B41FA5}">
                      <a16:colId xmlns:a16="http://schemas.microsoft.com/office/drawing/2014/main" val="3343368654"/>
                    </a:ext>
                  </a:extLst>
                </a:gridCol>
                <a:gridCol w="541893">
                  <a:extLst>
                    <a:ext uri="{9D8B030D-6E8A-4147-A177-3AD203B41FA5}">
                      <a16:colId xmlns:a16="http://schemas.microsoft.com/office/drawing/2014/main" val="1018559589"/>
                    </a:ext>
                  </a:extLst>
                </a:gridCol>
                <a:gridCol w="541893">
                  <a:extLst>
                    <a:ext uri="{9D8B030D-6E8A-4147-A177-3AD203B41FA5}">
                      <a16:colId xmlns:a16="http://schemas.microsoft.com/office/drawing/2014/main" val="3298236755"/>
                    </a:ext>
                  </a:extLst>
                </a:gridCol>
                <a:gridCol w="541893">
                  <a:extLst>
                    <a:ext uri="{9D8B030D-6E8A-4147-A177-3AD203B41FA5}">
                      <a16:colId xmlns:a16="http://schemas.microsoft.com/office/drawing/2014/main" val="3143708504"/>
                    </a:ext>
                  </a:extLst>
                </a:gridCol>
                <a:gridCol w="541893">
                  <a:extLst>
                    <a:ext uri="{9D8B030D-6E8A-4147-A177-3AD203B41FA5}">
                      <a16:colId xmlns:a16="http://schemas.microsoft.com/office/drawing/2014/main" val="1581060418"/>
                    </a:ext>
                  </a:extLst>
                </a:gridCol>
                <a:gridCol w="541893">
                  <a:extLst>
                    <a:ext uri="{9D8B030D-6E8A-4147-A177-3AD203B41FA5}">
                      <a16:colId xmlns:a16="http://schemas.microsoft.com/office/drawing/2014/main" val="3785328315"/>
                    </a:ext>
                  </a:extLst>
                </a:gridCol>
              </a:tblGrid>
              <a:tr h="370840">
                <a:tc>
                  <a:txBody>
                    <a:bodyPr/>
                    <a:lstStyle/>
                    <a:p>
                      <a:pPr algn="ctr"/>
                      <a:r>
                        <a:rPr lang="es-ES" sz="900">
                          <a:solidFill>
                            <a:srgbClr val="612663"/>
                          </a:solidFill>
                          <a:latin typeface="Arial" panose="020B0604020202020204" pitchFamily="34" charset="0"/>
                          <a:cs typeface="Arial" panose="020B0604020202020204" pitchFamily="34" charset="0"/>
                        </a:rPr>
                        <a:t>Edad</a:t>
                      </a:r>
                    </a:p>
                  </a:txBody>
                  <a:tcPr marL="72000" marR="72000" anchor="ctr">
                    <a:lnL w="12700" cmpd="sng">
                      <a:noFill/>
                    </a:lnL>
                    <a:lnT w="12700" cmpd="sng">
                      <a:noFill/>
                    </a:lnT>
                    <a:lnB w="38100" cmpd="sng">
                      <a:noFill/>
                    </a:lnB>
                    <a:solidFill>
                      <a:schemeClr val="accent3"/>
                    </a:solidFill>
                  </a:tcPr>
                </a:tc>
                <a:tc>
                  <a:txBody>
                    <a:bodyPr/>
                    <a:lstStyle/>
                    <a:p>
                      <a:pPr algn="ctr"/>
                      <a:r>
                        <a:rPr lang="es-ES" sz="900">
                          <a:solidFill>
                            <a:srgbClr val="612663"/>
                          </a:solidFill>
                          <a:latin typeface="Arial" panose="020B0604020202020204" pitchFamily="34" charset="0"/>
                          <a:cs typeface="Arial" panose="020B0604020202020204" pitchFamily="34" charset="0"/>
                        </a:rPr>
                        <a:t>Sexo</a:t>
                      </a:r>
                    </a:p>
                  </a:txBody>
                  <a:tcPr marL="72000" marR="72000" anchor="ctr">
                    <a:lnT w="12700" cmpd="sng">
                      <a:noFill/>
                    </a:lnT>
                    <a:lnB w="38100" cmpd="sng">
                      <a:noFill/>
                    </a:lnB>
                    <a:solidFill>
                      <a:schemeClr val="accent3"/>
                    </a:solidFill>
                  </a:tcPr>
                </a:tc>
                <a:tc>
                  <a:txBody>
                    <a:bodyPr/>
                    <a:lstStyle/>
                    <a:p>
                      <a:pPr algn="ctr"/>
                      <a:r>
                        <a:rPr lang="es-ES" sz="900" err="1">
                          <a:solidFill>
                            <a:srgbClr val="612663"/>
                          </a:solidFill>
                          <a:latin typeface="Arial" panose="020B0604020202020204" pitchFamily="34" charset="0"/>
                          <a:cs typeface="Arial" panose="020B0604020202020204" pitchFamily="34" charset="0"/>
                        </a:rPr>
                        <a:t>Tto</a:t>
                      </a:r>
                      <a:r>
                        <a:rPr lang="es-ES" sz="900">
                          <a:solidFill>
                            <a:srgbClr val="612663"/>
                          </a:solidFill>
                          <a:latin typeface="Arial" panose="020B0604020202020204" pitchFamily="34" charset="0"/>
                          <a:cs typeface="Arial" panose="020B0604020202020204" pitchFamily="34" charset="0"/>
                        </a:rPr>
                        <a:t>. Previo</a:t>
                      </a:r>
                    </a:p>
                  </a:txBody>
                  <a:tcPr marL="72000" marR="72000" anchor="ctr">
                    <a:lnT w="12700" cmpd="sng">
                      <a:noFill/>
                    </a:lnT>
                    <a:lnB w="38100" cmpd="sng">
                      <a:noFill/>
                    </a:lnB>
                    <a:solidFill>
                      <a:schemeClr val="accent3"/>
                    </a:solidFill>
                  </a:tcPr>
                </a:tc>
                <a:tc>
                  <a:txBody>
                    <a:bodyPr/>
                    <a:lstStyle/>
                    <a:p>
                      <a:pPr algn="ctr"/>
                      <a:r>
                        <a:rPr lang="es-ES" sz="900">
                          <a:solidFill>
                            <a:srgbClr val="612663"/>
                          </a:solidFill>
                          <a:latin typeface="Arial" panose="020B0604020202020204" pitchFamily="34" charset="0"/>
                          <a:cs typeface="Arial" panose="020B0604020202020204" pitchFamily="34" charset="0"/>
                        </a:rPr>
                        <a:t>Peso (kg)</a:t>
                      </a:r>
                    </a:p>
                  </a:txBody>
                  <a:tcPr marL="72000" marR="72000" anchor="ctr">
                    <a:lnT w="12700" cmpd="sng">
                      <a:noFill/>
                    </a:lnT>
                    <a:lnB w="38100" cmpd="sng">
                      <a:noFill/>
                    </a:lnB>
                    <a:solidFill>
                      <a:schemeClr val="accent3"/>
                    </a:solidFill>
                  </a:tcPr>
                </a:tc>
                <a:tc>
                  <a:txBody>
                    <a:bodyPr/>
                    <a:lstStyle/>
                    <a:p>
                      <a:pPr algn="ctr"/>
                      <a:r>
                        <a:rPr lang="es-ES" sz="900">
                          <a:solidFill>
                            <a:srgbClr val="612663"/>
                          </a:solidFill>
                          <a:latin typeface="Arial" panose="020B0604020202020204" pitchFamily="34" charset="0"/>
                          <a:cs typeface="Arial" panose="020B0604020202020204" pitchFamily="34" charset="0"/>
                        </a:rPr>
                        <a:t>IMC</a:t>
                      </a:r>
                    </a:p>
                  </a:txBody>
                  <a:tcPr marL="72000" marR="72000" anchor="ctr">
                    <a:lnT w="12700" cmpd="sng">
                      <a:noFill/>
                    </a:lnT>
                    <a:lnB w="38100" cmpd="sng">
                      <a:noFill/>
                    </a:lnB>
                    <a:solidFill>
                      <a:schemeClr val="accent3"/>
                    </a:solidFill>
                  </a:tcPr>
                </a:tc>
                <a:tc>
                  <a:txBody>
                    <a:bodyPr/>
                    <a:lstStyle/>
                    <a:p>
                      <a:pPr algn="ctr"/>
                      <a:r>
                        <a:rPr lang="es-ES" sz="900">
                          <a:solidFill>
                            <a:srgbClr val="612663"/>
                          </a:solidFill>
                          <a:latin typeface="Arial" panose="020B0604020202020204" pitchFamily="34" charset="0"/>
                          <a:cs typeface="Arial" panose="020B0604020202020204" pitchFamily="34" charset="0"/>
                        </a:rPr>
                        <a:t>Tabaco</a:t>
                      </a:r>
                    </a:p>
                  </a:txBody>
                  <a:tcPr marL="36000" marR="36000" anchor="ctr">
                    <a:lnT w="12700" cmpd="sng">
                      <a:noFill/>
                    </a:lnT>
                    <a:lnB w="38100" cmpd="sng">
                      <a:noFill/>
                    </a:lnB>
                    <a:solidFill>
                      <a:schemeClr val="accent3"/>
                    </a:solidFill>
                  </a:tcPr>
                </a:tc>
                <a:tc>
                  <a:txBody>
                    <a:bodyPr/>
                    <a:lstStyle/>
                    <a:p>
                      <a:pPr algn="ctr"/>
                      <a:r>
                        <a:rPr lang="es-ES" sz="900">
                          <a:solidFill>
                            <a:srgbClr val="612663"/>
                          </a:solidFill>
                          <a:latin typeface="Arial" panose="020B0604020202020204" pitchFamily="34" charset="0"/>
                          <a:cs typeface="Arial" panose="020B0604020202020204" pitchFamily="34" charset="0"/>
                        </a:rPr>
                        <a:t>DL</a:t>
                      </a:r>
                    </a:p>
                  </a:txBody>
                  <a:tcPr marL="72000" marR="72000" anchor="ctr">
                    <a:lnT w="12700" cmpd="sng">
                      <a:noFill/>
                    </a:lnT>
                    <a:lnB w="38100" cmpd="sng">
                      <a:noFill/>
                    </a:lnB>
                    <a:solidFill>
                      <a:schemeClr val="accent3"/>
                    </a:solidFill>
                  </a:tcPr>
                </a:tc>
                <a:tc>
                  <a:txBody>
                    <a:bodyPr/>
                    <a:lstStyle/>
                    <a:p>
                      <a:pPr algn="ctr"/>
                      <a:r>
                        <a:rPr lang="es-ES" sz="900">
                          <a:solidFill>
                            <a:srgbClr val="612663"/>
                          </a:solidFill>
                          <a:latin typeface="Arial" panose="020B0604020202020204" pitchFamily="34" charset="0"/>
                          <a:cs typeface="Arial" panose="020B0604020202020204" pitchFamily="34" charset="0"/>
                        </a:rPr>
                        <a:t>DM</a:t>
                      </a:r>
                    </a:p>
                  </a:txBody>
                  <a:tcPr marL="72000" marR="72000" anchor="ctr">
                    <a:lnT w="12700" cmpd="sng">
                      <a:noFill/>
                    </a:lnT>
                    <a:lnB w="38100" cmpd="sng">
                      <a:noFill/>
                    </a:lnB>
                    <a:solidFill>
                      <a:schemeClr val="accent3"/>
                    </a:solidFill>
                  </a:tcPr>
                </a:tc>
                <a:tc>
                  <a:txBody>
                    <a:bodyPr/>
                    <a:lstStyle/>
                    <a:p>
                      <a:pPr algn="ctr"/>
                      <a:r>
                        <a:rPr lang="es-ES" sz="900">
                          <a:solidFill>
                            <a:srgbClr val="612663"/>
                          </a:solidFill>
                          <a:latin typeface="Arial" panose="020B0604020202020204" pitchFamily="34" charset="0"/>
                          <a:cs typeface="Arial" panose="020B0604020202020204" pitchFamily="34" charset="0"/>
                        </a:rPr>
                        <a:t>HTA</a:t>
                      </a:r>
                    </a:p>
                  </a:txBody>
                  <a:tcPr marL="72000" marR="72000" anchor="ctr">
                    <a:lnT w="12700" cmpd="sng">
                      <a:noFill/>
                    </a:lnT>
                    <a:lnB w="38100" cmpd="sng">
                      <a:noFill/>
                    </a:lnB>
                    <a:solidFill>
                      <a:schemeClr val="accent3"/>
                    </a:solidFill>
                  </a:tcPr>
                </a:tc>
                <a:tc>
                  <a:txBody>
                    <a:bodyPr/>
                    <a:lstStyle/>
                    <a:p>
                      <a:pPr algn="ctr"/>
                      <a:r>
                        <a:rPr lang="es-ES" sz="900">
                          <a:solidFill>
                            <a:srgbClr val="612663"/>
                          </a:solidFill>
                          <a:latin typeface="Arial" panose="020B0604020202020204" pitchFamily="34" charset="0"/>
                          <a:cs typeface="Arial" panose="020B0604020202020204" pitchFamily="34" charset="0"/>
                        </a:rPr>
                        <a:t>Hígado graso</a:t>
                      </a:r>
                    </a:p>
                  </a:txBody>
                  <a:tcPr marL="72000" marR="72000" anchor="ctr">
                    <a:lnT w="12700" cmpd="sng">
                      <a:noFill/>
                    </a:lnT>
                    <a:lnB w="38100" cmpd="sng">
                      <a:noFill/>
                    </a:lnB>
                    <a:solidFill>
                      <a:schemeClr val="accent3"/>
                    </a:solidFill>
                  </a:tcPr>
                </a:tc>
                <a:tc>
                  <a:txBody>
                    <a:bodyPr/>
                    <a:lstStyle/>
                    <a:p>
                      <a:pPr algn="ctr"/>
                      <a:r>
                        <a:rPr lang="es-ES" sz="900">
                          <a:solidFill>
                            <a:srgbClr val="612663"/>
                          </a:solidFill>
                          <a:latin typeface="Arial" panose="020B0604020202020204" pitchFamily="34" charset="0"/>
                          <a:cs typeface="Arial" panose="020B0604020202020204" pitchFamily="34" charset="0"/>
                        </a:rPr>
                        <a:t>Tipo cáncer</a:t>
                      </a:r>
                    </a:p>
                  </a:txBody>
                  <a:tcPr marL="72000" marR="72000" anchor="ctr">
                    <a:lnT w="12700" cmpd="sng">
                      <a:noFill/>
                    </a:lnT>
                    <a:lnB w="38100" cmpd="sng">
                      <a:noFill/>
                    </a:lnB>
                    <a:solidFill>
                      <a:schemeClr val="accent3"/>
                    </a:solidFill>
                  </a:tcPr>
                </a:tc>
                <a:tc>
                  <a:txBody>
                    <a:bodyPr/>
                    <a:lstStyle/>
                    <a:p>
                      <a:pPr algn="ctr"/>
                      <a:r>
                        <a:rPr lang="es-ES" sz="900">
                          <a:solidFill>
                            <a:srgbClr val="612663"/>
                          </a:solidFill>
                          <a:latin typeface="Arial" panose="020B0604020202020204" pitchFamily="34" charset="0"/>
                          <a:cs typeface="Arial" panose="020B0604020202020204" pitchFamily="34" charset="0"/>
                        </a:rPr>
                        <a:t>PASI basal</a:t>
                      </a:r>
                    </a:p>
                  </a:txBody>
                  <a:tcPr marL="72000" marR="72000" anchor="ctr">
                    <a:lnT w="12700" cmpd="sng">
                      <a:noFill/>
                    </a:lnT>
                    <a:lnB w="38100" cmpd="sng">
                      <a:noFill/>
                    </a:lnB>
                    <a:solidFill>
                      <a:schemeClr val="accent3"/>
                    </a:solidFill>
                  </a:tcPr>
                </a:tc>
                <a:tc>
                  <a:txBody>
                    <a:bodyPr/>
                    <a:lstStyle/>
                    <a:p>
                      <a:pPr algn="ctr"/>
                      <a:r>
                        <a:rPr lang="es-ES" sz="900">
                          <a:solidFill>
                            <a:srgbClr val="612663"/>
                          </a:solidFill>
                          <a:latin typeface="Arial" panose="020B0604020202020204" pitchFamily="34" charset="0"/>
                          <a:cs typeface="Arial" panose="020B0604020202020204" pitchFamily="34" charset="0"/>
                        </a:rPr>
                        <a:t>PASI 16</a:t>
                      </a:r>
                    </a:p>
                  </a:txBody>
                  <a:tcPr marL="72000" marR="72000" anchor="ctr">
                    <a:lnT w="12700" cmpd="sng">
                      <a:noFill/>
                    </a:lnT>
                    <a:lnB w="38100" cmpd="sng">
                      <a:noFill/>
                    </a:lnB>
                    <a:solidFill>
                      <a:schemeClr val="accent3"/>
                    </a:solidFill>
                  </a:tcPr>
                </a:tc>
                <a:tc>
                  <a:txBody>
                    <a:bodyPr/>
                    <a:lstStyle/>
                    <a:p>
                      <a:pPr algn="ctr"/>
                      <a:r>
                        <a:rPr lang="es-ES" sz="900">
                          <a:solidFill>
                            <a:srgbClr val="612663"/>
                          </a:solidFill>
                          <a:latin typeface="Arial" panose="020B0604020202020204" pitchFamily="34" charset="0"/>
                          <a:cs typeface="Arial" panose="020B0604020202020204" pitchFamily="34" charset="0"/>
                        </a:rPr>
                        <a:t>PASI 54</a:t>
                      </a:r>
                    </a:p>
                  </a:txBody>
                  <a:tcPr marL="72000" marR="72000" anchor="ctr">
                    <a:lnT w="12700" cmpd="sng">
                      <a:noFill/>
                    </a:lnT>
                    <a:lnB w="38100" cmpd="sng">
                      <a:noFill/>
                    </a:lnB>
                    <a:solidFill>
                      <a:schemeClr val="accent3"/>
                    </a:solidFill>
                  </a:tcPr>
                </a:tc>
                <a:tc>
                  <a:txBody>
                    <a:bodyPr/>
                    <a:lstStyle/>
                    <a:p>
                      <a:pPr algn="ctr"/>
                      <a:r>
                        <a:rPr lang="es-ES" sz="900">
                          <a:solidFill>
                            <a:srgbClr val="612663"/>
                          </a:solidFill>
                          <a:latin typeface="Arial" panose="020B0604020202020204" pitchFamily="34" charset="0"/>
                          <a:cs typeface="Arial" panose="020B0604020202020204" pitchFamily="34" charset="0"/>
                        </a:rPr>
                        <a:t>BSA Basal</a:t>
                      </a:r>
                    </a:p>
                  </a:txBody>
                  <a:tcPr marL="72000" marR="72000" anchor="ctr">
                    <a:lnT w="12700" cmpd="sng">
                      <a:noFill/>
                    </a:lnT>
                    <a:lnB w="38100" cmpd="sng">
                      <a:noFill/>
                    </a:lnB>
                    <a:solidFill>
                      <a:schemeClr val="accent3"/>
                    </a:solidFill>
                  </a:tcPr>
                </a:tc>
                <a:tc>
                  <a:txBody>
                    <a:bodyPr/>
                    <a:lstStyle/>
                    <a:p>
                      <a:pPr algn="ctr"/>
                      <a:r>
                        <a:rPr lang="es-ES" sz="900">
                          <a:solidFill>
                            <a:srgbClr val="612663"/>
                          </a:solidFill>
                          <a:latin typeface="Arial" panose="020B0604020202020204" pitchFamily="34" charset="0"/>
                          <a:cs typeface="Arial" panose="020B0604020202020204" pitchFamily="34" charset="0"/>
                        </a:rPr>
                        <a:t>BSA 16</a:t>
                      </a:r>
                    </a:p>
                  </a:txBody>
                  <a:tcPr marL="72000" marR="72000" anchor="ctr">
                    <a:lnT w="12700" cmpd="sng">
                      <a:noFill/>
                    </a:lnT>
                    <a:lnB w="38100" cmpd="sng">
                      <a:noFill/>
                    </a:lnB>
                    <a:solidFill>
                      <a:schemeClr val="accent3"/>
                    </a:solidFill>
                  </a:tcPr>
                </a:tc>
                <a:tc>
                  <a:txBody>
                    <a:bodyPr/>
                    <a:lstStyle/>
                    <a:p>
                      <a:pPr algn="ctr"/>
                      <a:r>
                        <a:rPr lang="es-ES" sz="900">
                          <a:solidFill>
                            <a:srgbClr val="612663"/>
                          </a:solidFill>
                          <a:latin typeface="Arial" panose="020B0604020202020204" pitchFamily="34" charset="0"/>
                          <a:cs typeface="Arial" panose="020B0604020202020204" pitchFamily="34" charset="0"/>
                        </a:rPr>
                        <a:t>BSA 54</a:t>
                      </a:r>
                    </a:p>
                  </a:txBody>
                  <a:tcPr marL="72000" marR="72000" anchor="ctr">
                    <a:lnT w="12700" cmpd="sng">
                      <a:noFill/>
                    </a:lnT>
                    <a:lnB w="38100" cmpd="sng">
                      <a:noFill/>
                    </a:lnB>
                    <a:solidFill>
                      <a:schemeClr val="accent3"/>
                    </a:solidFill>
                  </a:tcPr>
                </a:tc>
                <a:tc>
                  <a:txBody>
                    <a:bodyPr/>
                    <a:lstStyle/>
                    <a:p>
                      <a:pPr algn="ctr"/>
                      <a:r>
                        <a:rPr lang="es-ES" sz="900">
                          <a:solidFill>
                            <a:srgbClr val="612663"/>
                          </a:solidFill>
                          <a:latin typeface="Arial" panose="020B0604020202020204" pitchFamily="34" charset="0"/>
                          <a:cs typeface="Arial" panose="020B0604020202020204" pitchFamily="34" charset="0"/>
                        </a:rPr>
                        <a:t>DLQI basal</a:t>
                      </a:r>
                    </a:p>
                  </a:txBody>
                  <a:tcPr marL="72000" marR="72000" anchor="ctr">
                    <a:lnT w="12700" cmpd="sng">
                      <a:noFill/>
                    </a:lnT>
                    <a:lnB w="38100" cmpd="sng">
                      <a:noFill/>
                    </a:lnB>
                    <a:solidFill>
                      <a:schemeClr val="accent3"/>
                    </a:solidFill>
                  </a:tcPr>
                </a:tc>
                <a:tc>
                  <a:txBody>
                    <a:bodyPr/>
                    <a:lstStyle/>
                    <a:p>
                      <a:pPr algn="ctr"/>
                      <a:r>
                        <a:rPr lang="es-ES" sz="900">
                          <a:solidFill>
                            <a:srgbClr val="612663"/>
                          </a:solidFill>
                          <a:latin typeface="Arial" panose="020B0604020202020204" pitchFamily="34" charset="0"/>
                          <a:cs typeface="Arial" panose="020B0604020202020204" pitchFamily="34" charset="0"/>
                        </a:rPr>
                        <a:t>DLQI 16</a:t>
                      </a:r>
                    </a:p>
                  </a:txBody>
                  <a:tcPr marL="72000" marR="72000" anchor="ctr">
                    <a:lnT w="12700" cmpd="sng">
                      <a:noFill/>
                    </a:lnT>
                    <a:lnB w="38100" cmpd="sng">
                      <a:noFill/>
                    </a:lnB>
                    <a:solidFill>
                      <a:schemeClr val="accent3"/>
                    </a:solidFill>
                  </a:tcPr>
                </a:tc>
                <a:tc>
                  <a:txBody>
                    <a:bodyPr/>
                    <a:lstStyle/>
                    <a:p>
                      <a:pPr algn="ctr"/>
                      <a:r>
                        <a:rPr lang="es-ES" sz="900">
                          <a:solidFill>
                            <a:srgbClr val="612663"/>
                          </a:solidFill>
                          <a:latin typeface="Arial" panose="020B0604020202020204" pitchFamily="34" charset="0"/>
                          <a:cs typeface="Arial" panose="020B0604020202020204" pitchFamily="34" charset="0"/>
                        </a:rPr>
                        <a:t>DLQI 54</a:t>
                      </a:r>
                    </a:p>
                  </a:txBody>
                  <a:tcPr marL="72000" marR="72000" anchor="ctr">
                    <a:lnR w="12700" cmpd="sng">
                      <a:noFill/>
                    </a:lnR>
                    <a:lnT w="12700" cmpd="sng">
                      <a:noFill/>
                    </a:lnT>
                    <a:lnB w="38100" cmpd="sng">
                      <a:noFill/>
                    </a:lnB>
                    <a:solidFill>
                      <a:schemeClr val="accent3"/>
                    </a:solidFill>
                  </a:tcPr>
                </a:tc>
                <a:extLst>
                  <a:ext uri="{0D108BD9-81ED-4DB2-BD59-A6C34878D82A}">
                    <a16:rowId xmlns:a16="http://schemas.microsoft.com/office/drawing/2014/main" val="96297097"/>
                  </a:ext>
                </a:extLst>
              </a:tr>
              <a:tr h="370840">
                <a:tc>
                  <a:txBody>
                    <a:bodyPr/>
                    <a:lstStyle/>
                    <a:p>
                      <a:pPr algn="ctr"/>
                      <a:r>
                        <a:rPr lang="es-ES" sz="900">
                          <a:solidFill>
                            <a:srgbClr val="404040"/>
                          </a:solidFill>
                          <a:latin typeface="Arial" panose="020B0604020202020204" pitchFamily="34" charset="0"/>
                          <a:cs typeface="Arial" panose="020B0604020202020204" pitchFamily="34" charset="0"/>
                        </a:rPr>
                        <a:t>63</a:t>
                      </a:r>
                    </a:p>
                  </a:txBody>
                  <a:tcPr anchor="ctr">
                    <a:lnL w="12700" cmpd="sng">
                      <a:noFill/>
                    </a:lnL>
                    <a:lnT w="38100" cmpd="sng">
                      <a:noFill/>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Varón</a:t>
                      </a:r>
                    </a:p>
                  </a:txBody>
                  <a:tcPr anchor="ctr">
                    <a:lnT w="38100" cmpd="sng">
                      <a:noFill/>
                    </a:lnT>
                    <a:lnB w="6350" cap="flat" cmpd="sng" algn="ctr">
                      <a:solidFill>
                        <a:srgbClr val="612663"/>
                      </a:solidFill>
                      <a:prstDash val="solid"/>
                      <a:round/>
                      <a:headEnd type="none" w="med" len="med"/>
                      <a:tailEnd type="none" w="med" len="med"/>
                    </a:lnB>
                  </a:tcPr>
                </a:tc>
                <a:tc>
                  <a:txBody>
                    <a:bodyPr/>
                    <a:lstStyle/>
                    <a:p>
                      <a:pPr algn="ctr"/>
                      <a:r>
                        <a:rPr lang="es-ES" sz="900" err="1">
                          <a:solidFill>
                            <a:srgbClr val="404040"/>
                          </a:solidFill>
                          <a:latin typeface="Arial" panose="020B0604020202020204" pitchFamily="34" charset="0"/>
                          <a:cs typeface="Arial" panose="020B0604020202020204" pitchFamily="34" charset="0"/>
                        </a:rPr>
                        <a:t>Secukinumab</a:t>
                      </a:r>
                      <a:endParaRPr lang="es-ES" sz="900">
                        <a:solidFill>
                          <a:srgbClr val="404040"/>
                        </a:solidFill>
                        <a:latin typeface="Arial" panose="020B0604020202020204" pitchFamily="34" charset="0"/>
                        <a:cs typeface="Arial" panose="020B0604020202020204" pitchFamily="34" charset="0"/>
                      </a:endParaRPr>
                    </a:p>
                  </a:txBody>
                  <a:tcPr anchor="ctr">
                    <a:lnT w="38100" cmpd="sng">
                      <a:noFill/>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102</a:t>
                      </a:r>
                    </a:p>
                  </a:txBody>
                  <a:tcPr anchor="ctr">
                    <a:lnT w="38100" cmpd="sng">
                      <a:noFill/>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34,90</a:t>
                      </a:r>
                    </a:p>
                  </a:txBody>
                  <a:tcPr anchor="ctr">
                    <a:lnT w="38100" cmpd="sng">
                      <a:noFill/>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Fumador</a:t>
                      </a:r>
                    </a:p>
                  </a:txBody>
                  <a:tcPr anchor="ctr">
                    <a:lnT w="38100" cmpd="sng">
                      <a:noFill/>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No</a:t>
                      </a:r>
                    </a:p>
                  </a:txBody>
                  <a:tcPr anchor="ctr">
                    <a:lnT w="38100" cmpd="sng">
                      <a:noFill/>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No</a:t>
                      </a:r>
                    </a:p>
                  </a:txBody>
                  <a:tcPr anchor="ctr">
                    <a:lnT w="38100" cmpd="sng">
                      <a:noFill/>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Sí</a:t>
                      </a:r>
                    </a:p>
                  </a:txBody>
                  <a:tcPr anchor="ctr">
                    <a:lnT w="38100" cmpd="sng">
                      <a:noFill/>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No</a:t>
                      </a:r>
                    </a:p>
                  </a:txBody>
                  <a:tcPr anchor="ctr">
                    <a:lnT w="38100" cmpd="sng">
                      <a:noFill/>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Pulmón</a:t>
                      </a:r>
                    </a:p>
                  </a:txBody>
                  <a:tcPr anchor="ctr">
                    <a:lnT w="38100" cmpd="sng">
                      <a:noFill/>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13</a:t>
                      </a:r>
                    </a:p>
                  </a:txBody>
                  <a:tcPr anchor="ctr">
                    <a:lnT w="38100" cmpd="sng">
                      <a:noFill/>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10</a:t>
                      </a:r>
                    </a:p>
                  </a:txBody>
                  <a:tcPr anchor="ctr">
                    <a:lnT w="38100" cmpd="sng">
                      <a:noFill/>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7</a:t>
                      </a:r>
                    </a:p>
                  </a:txBody>
                  <a:tcPr anchor="ctr">
                    <a:lnT w="38100" cmpd="sng">
                      <a:noFill/>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15</a:t>
                      </a:r>
                    </a:p>
                  </a:txBody>
                  <a:tcPr anchor="ctr">
                    <a:lnT w="38100" cmpd="sng">
                      <a:noFill/>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5</a:t>
                      </a:r>
                    </a:p>
                  </a:txBody>
                  <a:tcPr anchor="ctr">
                    <a:lnT w="38100" cmpd="sng">
                      <a:noFill/>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4</a:t>
                      </a:r>
                    </a:p>
                  </a:txBody>
                  <a:tcPr anchor="ctr">
                    <a:lnT w="38100" cmpd="sng">
                      <a:noFill/>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0</a:t>
                      </a:r>
                    </a:p>
                  </a:txBody>
                  <a:tcPr anchor="ctr">
                    <a:lnT w="38100" cmpd="sng">
                      <a:noFill/>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0</a:t>
                      </a:r>
                    </a:p>
                  </a:txBody>
                  <a:tcPr anchor="ctr">
                    <a:lnT w="38100" cmpd="sng">
                      <a:noFill/>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0</a:t>
                      </a:r>
                    </a:p>
                  </a:txBody>
                  <a:tcPr anchor="ctr">
                    <a:lnR w="12700" cmpd="sng">
                      <a:noFill/>
                    </a:lnR>
                    <a:lnT w="38100" cmpd="sng">
                      <a:noFill/>
                    </a:lnT>
                    <a:lnB w="6350" cap="flat" cmpd="sng" algn="ctr">
                      <a:solidFill>
                        <a:srgbClr val="612663"/>
                      </a:solidFill>
                      <a:prstDash val="solid"/>
                      <a:round/>
                      <a:headEnd type="none" w="med" len="med"/>
                      <a:tailEnd type="none" w="med" len="med"/>
                    </a:lnB>
                  </a:tcPr>
                </a:tc>
                <a:extLst>
                  <a:ext uri="{0D108BD9-81ED-4DB2-BD59-A6C34878D82A}">
                    <a16:rowId xmlns:a16="http://schemas.microsoft.com/office/drawing/2014/main" val="743761972"/>
                  </a:ext>
                </a:extLst>
              </a:tr>
              <a:tr h="370840">
                <a:tc>
                  <a:txBody>
                    <a:bodyPr/>
                    <a:lstStyle/>
                    <a:p>
                      <a:pPr algn="ctr"/>
                      <a:r>
                        <a:rPr lang="es-ES" sz="900">
                          <a:solidFill>
                            <a:srgbClr val="404040"/>
                          </a:solidFill>
                          <a:latin typeface="Arial" panose="020B0604020202020204" pitchFamily="34" charset="0"/>
                          <a:cs typeface="Arial" panose="020B0604020202020204" pitchFamily="34" charset="0"/>
                        </a:rPr>
                        <a:t>71</a:t>
                      </a:r>
                    </a:p>
                  </a:txBody>
                  <a:tcPr anchor="ctr">
                    <a:lnL w="12700" cmpd="sng">
                      <a:noFill/>
                    </a:lnL>
                    <a:lnT w="6350" cap="flat" cmpd="sng" algn="ctr">
                      <a:solidFill>
                        <a:srgbClr val="612663"/>
                      </a:solidFill>
                      <a:prstDash val="solid"/>
                      <a:round/>
                      <a:headEnd type="none" w="med" len="med"/>
                      <a:tailEnd type="none" w="med" len="med"/>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Varón</a:t>
                      </a:r>
                    </a:p>
                  </a:txBody>
                  <a:tcPr anchor="ctr">
                    <a:lnT w="6350" cap="flat" cmpd="sng" algn="ctr">
                      <a:solidFill>
                        <a:srgbClr val="612663"/>
                      </a:solidFill>
                      <a:prstDash val="solid"/>
                      <a:round/>
                      <a:headEnd type="none" w="med" len="med"/>
                      <a:tailEnd type="none" w="med" len="med"/>
                    </a:lnT>
                    <a:lnB w="6350" cap="flat" cmpd="sng" algn="ctr">
                      <a:solidFill>
                        <a:srgbClr val="612663"/>
                      </a:solidFill>
                      <a:prstDash val="solid"/>
                      <a:round/>
                      <a:headEnd type="none" w="med" len="med"/>
                      <a:tailEnd type="none" w="med" len="med"/>
                    </a:lnB>
                  </a:tcPr>
                </a:tc>
                <a:tc>
                  <a:txBody>
                    <a:bodyPr/>
                    <a:lstStyle/>
                    <a:p>
                      <a:pPr algn="ctr"/>
                      <a:r>
                        <a:rPr lang="es-ES" sz="900" err="1">
                          <a:solidFill>
                            <a:srgbClr val="404040"/>
                          </a:solidFill>
                          <a:latin typeface="Arial" panose="020B0604020202020204" pitchFamily="34" charset="0"/>
                          <a:cs typeface="Arial" panose="020B0604020202020204" pitchFamily="34" charset="0"/>
                        </a:rPr>
                        <a:t>Etanercept</a:t>
                      </a:r>
                      <a:endParaRPr lang="es-ES" sz="900">
                        <a:solidFill>
                          <a:srgbClr val="404040"/>
                        </a:solidFill>
                        <a:latin typeface="Arial" panose="020B0604020202020204" pitchFamily="34" charset="0"/>
                        <a:cs typeface="Arial" panose="020B0604020202020204" pitchFamily="34" charset="0"/>
                      </a:endParaRPr>
                    </a:p>
                  </a:txBody>
                  <a:tcPr anchor="ctr">
                    <a:lnT w="6350" cap="flat" cmpd="sng" algn="ctr">
                      <a:solidFill>
                        <a:srgbClr val="612663"/>
                      </a:solidFill>
                      <a:prstDash val="solid"/>
                      <a:round/>
                      <a:headEnd type="none" w="med" len="med"/>
                      <a:tailEnd type="none" w="med" len="med"/>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79</a:t>
                      </a:r>
                    </a:p>
                  </a:txBody>
                  <a:tcPr anchor="ctr">
                    <a:lnT w="6350" cap="flat" cmpd="sng" algn="ctr">
                      <a:solidFill>
                        <a:srgbClr val="612663"/>
                      </a:solidFill>
                      <a:prstDash val="solid"/>
                      <a:round/>
                      <a:headEnd type="none" w="med" len="med"/>
                      <a:tailEnd type="none" w="med" len="med"/>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29,40</a:t>
                      </a:r>
                    </a:p>
                  </a:txBody>
                  <a:tcPr anchor="ctr">
                    <a:lnT w="6350" cap="flat" cmpd="sng" algn="ctr">
                      <a:solidFill>
                        <a:srgbClr val="612663"/>
                      </a:solidFill>
                      <a:prstDash val="solid"/>
                      <a:round/>
                      <a:headEnd type="none" w="med" len="med"/>
                      <a:tailEnd type="none" w="med" len="med"/>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Exfumador</a:t>
                      </a:r>
                    </a:p>
                  </a:txBody>
                  <a:tcPr anchor="ctr">
                    <a:lnT w="6350" cap="flat" cmpd="sng" algn="ctr">
                      <a:solidFill>
                        <a:srgbClr val="612663"/>
                      </a:solidFill>
                      <a:prstDash val="solid"/>
                      <a:round/>
                      <a:headEnd type="none" w="med" len="med"/>
                      <a:tailEnd type="none" w="med" len="med"/>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Sí</a:t>
                      </a:r>
                    </a:p>
                  </a:txBody>
                  <a:tcPr anchor="ctr">
                    <a:lnT w="6350" cap="flat" cmpd="sng" algn="ctr">
                      <a:solidFill>
                        <a:srgbClr val="612663"/>
                      </a:solidFill>
                      <a:prstDash val="solid"/>
                      <a:round/>
                      <a:headEnd type="none" w="med" len="med"/>
                      <a:tailEnd type="none" w="med" len="med"/>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No</a:t>
                      </a:r>
                    </a:p>
                  </a:txBody>
                  <a:tcPr anchor="ctr">
                    <a:lnT w="6350" cap="flat" cmpd="sng" algn="ctr">
                      <a:solidFill>
                        <a:srgbClr val="612663"/>
                      </a:solidFill>
                      <a:prstDash val="solid"/>
                      <a:round/>
                      <a:headEnd type="none" w="med" len="med"/>
                      <a:tailEnd type="none" w="med" len="med"/>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Sí</a:t>
                      </a:r>
                    </a:p>
                  </a:txBody>
                  <a:tcPr anchor="ctr">
                    <a:lnT w="6350" cap="flat" cmpd="sng" algn="ctr">
                      <a:solidFill>
                        <a:srgbClr val="612663"/>
                      </a:solidFill>
                      <a:prstDash val="solid"/>
                      <a:round/>
                      <a:headEnd type="none" w="med" len="med"/>
                      <a:tailEnd type="none" w="med" len="med"/>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Sí</a:t>
                      </a:r>
                    </a:p>
                  </a:txBody>
                  <a:tcPr anchor="ctr">
                    <a:lnT w="6350" cap="flat" cmpd="sng" algn="ctr">
                      <a:solidFill>
                        <a:srgbClr val="612663"/>
                      </a:solidFill>
                      <a:prstDash val="solid"/>
                      <a:round/>
                      <a:headEnd type="none" w="med" len="med"/>
                      <a:tailEnd type="none" w="med" len="med"/>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Colon</a:t>
                      </a:r>
                    </a:p>
                  </a:txBody>
                  <a:tcPr anchor="ctr">
                    <a:lnT w="6350" cap="flat" cmpd="sng" algn="ctr">
                      <a:solidFill>
                        <a:srgbClr val="612663"/>
                      </a:solidFill>
                      <a:prstDash val="solid"/>
                      <a:round/>
                      <a:headEnd type="none" w="med" len="med"/>
                      <a:tailEnd type="none" w="med" len="med"/>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10</a:t>
                      </a:r>
                    </a:p>
                  </a:txBody>
                  <a:tcPr anchor="ctr">
                    <a:lnT w="6350" cap="flat" cmpd="sng" algn="ctr">
                      <a:solidFill>
                        <a:srgbClr val="612663"/>
                      </a:solidFill>
                      <a:prstDash val="solid"/>
                      <a:round/>
                      <a:headEnd type="none" w="med" len="med"/>
                      <a:tailEnd type="none" w="med" len="med"/>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10</a:t>
                      </a:r>
                    </a:p>
                  </a:txBody>
                  <a:tcPr anchor="ctr">
                    <a:lnT w="6350" cap="flat" cmpd="sng" algn="ctr">
                      <a:solidFill>
                        <a:srgbClr val="612663"/>
                      </a:solidFill>
                      <a:prstDash val="solid"/>
                      <a:round/>
                      <a:headEnd type="none" w="med" len="med"/>
                      <a:tailEnd type="none" w="med" len="med"/>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1</a:t>
                      </a:r>
                    </a:p>
                  </a:txBody>
                  <a:tcPr anchor="ctr">
                    <a:lnT w="6350" cap="flat" cmpd="sng" algn="ctr">
                      <a:solidFill>
                        <a:srgbClr val="612663"/>
                      </a:solidFill>
                      <a:prstDash val="solid"/>
                      <a:round/>
                      <a:headEnd type="none" w="med" len="med"/>
                      <a:tailEnd type="none" w="med" len="med"/>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8</a:t>
                      </a:r>
                    </a:p>
                  </a:txBody>
                  <a:tcPr anchor="ctr">
                    <a:lnT w="6350" cap="flat" cmpd="sng" algn="ctr">
                      <a:solidFill>
                        <a:srgbClr val="612663"/>
                      </a:solidFill>
                      <a:prstDash val="solid"/>
                      <a:round/>
                      <a:headEnd type="none" w="med" len="med"/>
                      <a:tailEnd type="none" w="med" len="med"/>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8</a:t>
                      </a:r>
                    </a:p>
                  </a:txBody>
                  <a:tcPr anchor="ctr">
                    <a:lnT w="6350" cap="flat" cmpd="sng" algn="ctr">
                      <a:solidFill>
                        <a:srgbClr val="612663"/>
                      </a:solidFill>
                      <a:prstDash val="solid"/>
                      <a:round/>
                      <a:headEnd type="none" w="med" len="med"/>
                      <a:tailEnd type="none" w="med" len="med"/>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1</a:t>
                      </a:r>
                    </a:p>
                  </a:txBody>
                  <a:tcPr anchor="ctr">
                    <a:lnT w="6350" cap="flat" cmpd="sng" algn="ctr">
                      <a:solidFill>
                        <a:srgbClr val="612663"/>
                      </a:solidFill>
                      <a:prstDash val="solid"/>
                      <a:round/>
                      <a:headEnd type="none" w="med" len="med"/>
                      <a:tailEnd type="none" w="med" len="med"/>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0</a:t>
                      </a:r>
                    </a:p>
                  </a:txBody>
                  <a:tcPr anchor="ctr">
                    <a:lnT w="6350" cap="flat" cmpd="sng" algn="ctr">
                      <a:solidFill>
                        <a:srgbClr val="612663"/>
                      </a:solidFill>
                      <a:prstDash val="solid"/>
                      <a:round/>
                      <a:headEnd type="none" w="med" len="med"/>
                      <a:tailEnd type="none" w="med" len="med"/>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0</a:t>
                      </a:r>
                    </a:p>
                  </a:txBody>
                  <a:tcPr anchor="ctr">
                    <a:lnT w="6350" cap="flat" cmpd="sng" algn="ctr">
                      <a:solidFill>
                        <a:srgbClr val="612663"/>
                      </a:solidFill>
                      <a:prstDash val="solid"/>
                      <a:round/>
                      <a:headEnd type="none" w="med" len="med"/>
                      <a:tailEnd type="none" w="med" len="med"/>
                    </a:lnT>
                    <a:lnB w="6350" cap="flat" cmpd="sng" algn="ctr">
                      <a:solidFill>
                        <a:srgbClr val="612663"/>
                      </a:solidFill>
                      <a:prstDash val="solid"/>
                      <a:round/>
                      <a:headEnd type="none" w="med" len="med"/>
                      <a:tailEnd type="none" w="med" len="med"/>
                    </a:lnB>
                  </a:tcPr>
                </a:tc>
                <a:tc>
                  <a:txBody>
                    <a:bodyPr/>
                    <a:lstStyle/>
                    <a:p>
                      <a:pPr algn="ctr"/>
                      <a:r>
                        <a:rPr lang="es-ES" sz="900">
                          <a:solidFill>
                            <a:srgbClr val="404040"/>
                          </a:solidFill>
                          <a:latin typeface="Arial" panose="020B0604020202020204" pitchFamily="34" charset="0"/>
                          <a:cs typeface="Arial" panose="020B0604020202020204" pitchFamily="34" charset="0"/>
                        </a:rPr>
                        <a:t>0</a:t>
                      </a:r>
                    </a:p>
                  </a:txBody>
                  <a:tcPr anchor="ctr">
                    <a:lnR w="12700" cmpd="sng">
                      <a:noFill/>
                    </a:lnR>
                    <a:lnT w="6350" cap="flat" cmpd="sng" algn="ctr">
                      <a:solidFill>
                        <a:srgbClr val="612663"/>
                      </a:solidFill>
                      <a:prstDash val="solid"/>
                      <a:round/>
                      <a:headEnd type="none" w="med" len="med"/>
                      <a:tailEnd type="none" w="med" len="med"/>
                    </a:lnT>
                    <a:lnB w="6350" cap="flat" cmpd="sng" algn="ctr">
                      <a:solidFill>
                        <a:srgbClr val="612663"/>
                      </a:solidFill>
                      <a:prstDash val="solid"/>
                      <a:round/>
                      <a:headEnd type="none" w="med" len="med"/>
                      <a:tailEnd type="none" w="med" len="med"/>
                    </a:lnB>
                  </a:tcPr>
                </a:tc>
                <a:extLst>
                  <a:ext uri="{0D108BD9-81ED-4DB2-BD59-A6C34878D82A}">
                    <a16:rowId xmlns:a16="http://schemas.microsoft.com/office/drawing/2014/main" val="745263773"/>
                  </a:ext>
                </a:extLst>
              </a:tr>
              <a:tr h="370840">
                <a:tc>
                  <a:txBody>
                    <a:bodyPr/>
                    <a:lstStyle/>
                    <a:p>
                      <a:pPr algn="ctr"/>
                      <a:r>
                        <a:rPr lang="es-ES" sz="900">
                          <a:solidFill>
                            <a:srgbClr val="404040"/>
                          </a:solidFill>
                          <a:latin typeface="Arial" panose="020B0604020202020204" pitchFamily="34" charset="0"/>
                          <a:cs typeface="Arial" panose="020B0604020202020204" pitchFamily="34" charset="0"/>
                        </a:rPr>
                        <a:t>77</a:t>
                      </a:r>
                    </a:p>
                  </a:txBody>
                  <a:tcPr anchor="ctr">
                    <a:lnL w="12700" cmpd="sng">
                      <a:noFill/>
                    </a:lnL>
                    <a:lnT w="6350" cap="flat" cmpd="sng" algn="ctr">
                      <a:solidFill>
                        <a:srgbClr val="612663"/>
                      </a:solidFill>
                      <a:prstDash val="solid"/>
                      <a:round/>
                      <a:headEnd type="none" w="med" len="med"/>
                      <a:tailEnd type="none" w="med" len="med"/>
                    </a:lnT>
                    <a:lnB w="12700" cmpd="sng">
                      <a:noFill/>
                    </a:lnB>
                  </a:tcPr>
                </a:tc>
                <a:tc>
                  <a:txBody>
                    <a:bodyPr/>
                    <a:lstStyle/>
                    <a:p>
                      <a:pPr algn="ctr"/>
                      <a:r>
                        <a:rPr lang="es-ES" sz="900">
                          <a:solidFill>
                            <a:srgbClr val="404040"/>
                          </a:solidFill>
                          <a:latin typeface="Arial" panose="020B0604020202020204" pitchFamily="34" charset="0"/>
                          <a:cs typeface="Arial" panose="020B0604020202020204" pitchFamily="34" charset="0"/>
                        </a:rPr>
                        <a:t>Varón</a:t>
                      </a:r>
                    </a:p>
                  </a:txBody>
                  <a:tcPr anchor="ctr">
                    <a:lnT w="6350" cap="flat" cmpd="sng" algn="ctr">
                      <a:solidFill>
                        <a:srgbClr val="612663"/>
                      </a:solidFill>
                      <a:prstDash val="solid"/>
                      <a:round/>
                      <a:headEnd type="none" w="med" len="med"/>
                      <a:tailEnd type="none" w="med" len="med"/>
                    </a:lnT>
                    <a:lnB w="12700" cmpd="sng">
                      <a:noFill/>
                    </a:lnB>
                  </a:tcPr>
                </a:tc>
                <a:tc>
                  <a:txBody>
                    <a:bodyPr/>
                    <a:lstStyle/>
                    <a:p>
                      <a:pPr algn="ctr"/>
                      <a:r>
                        <a:rPr lang="es-ES" sz="900">
                          <a:solidFill>
                            <a:srgbClr val="404040"/>
                          </a:solidFill>
                          <a:latin typeface="Arial" panose="020B0604020202020204" pitchFamily="34" charset="0"/>
                          <a:cs typeface="Arial" panose="020B0604020202020204" pitchFamily="34" charset="0"/>
                        </a:rPr>
                        <a:t>Corticoides tópicos</a:t>
                      </a:r>
                    </a:p>
                  </a:txBody>
                  <a:tcPr anchor="ctr">
                    <a:lnT w="6350" cap="flat" cmpd="sng" algn="ctr">
                      <a:solidFill>
                        <a:srgbClr val="612663"/>
                      </a:solidFill>
                      <a:prstDash val="solid"/>
                      <a:round/>
                      <a:headEnd type="none" w="med" len="med"/>
                      <a:tailEnd type="none" w="med" len="med"/>
                    </a:lnT>
                    <a:lnB w="12700" cmpd="sng">
                      <a:noFill/>
                    </a:lnB>
                  </a:tcPr>
                </a:tc>
                <a:tc>
                  <a:txBody>
                    <a:bodyPr/>
                    <a:lstStyle/>
                    <a:p>
                      <a:pPr algn="ctr"/>
                      <a:r>
                        <a:rPr lang="es-ES" sz="900">
                          <a:solidFill>
                            <a:srgbClr val="404040"/>
                          </a:solidFill>
                          <a:latin typeface="Arial" panose="020B0604020202020204" pitchFamily="34" charset="0"/>
                          <a:cs typeface="Arial" panose="020B0604020202020204" pitchFamily="34" charset="0"/>
                        </a:rPr>
                        <a:t>85</a:t>
                      </a:r>
                    </a:p>
                  </a:txBody>
                  <a:tcPr anchor="ctr">
                    <a:lnT w="6350" cap="flat" cmpd="sng" algn="ctr">
                      <a:solidFill>
                        <a:srgbClr val="612663"/>
                      </a:solidFill>
                      <a:prstDash val="solid"/>
                      <a:round/>
                      <a:headEnd type="none" w="med" len="med"/>
                      <a:tailEnd type="none" w="med" len="med"/>
                    </a:lnT>
                    <a:lnB w="12700" cmpd="sng">
                      <a:noFill/>
                    </a:lnB>
                  </a:tcPr>
                </a:tc>
                <a:tc>
                  <a:txBody>
                    <a:bodyPr/>
                    <a:lstStyle/>
                    <a:p>
                      <a:pPr algn="ctr"/>
                      <a:r>
                        <a:rPr lang="es-ES" sz="900">
                          <a:solidFill>
                            <a:srgbClr val="404040"/>
                          </a:solidFill>
                          <a:latin typeface="Arial" panose="020B0604020202020204" pitchFamily="34" charset="0"/>
                          <a:cs typeface="Arial" panose="020B0604020202020204" pitchFamily="34" charset="0"/>
                        </a:rPr>
                        <a:t>31,20</a:t>
                      </a:r>
                    </a:p>
                  </a:txBody>
                  <a:tcPr anchor="ctr">
                    <a:lnT w="6350" cap="flat" cmpd="sng" algn="ctr">
                      <a:solidFill>
                        <a:srgbClr val="612663"/>
                      </a:solidFill>
                      <a:prstDash val="solid"/>
                      <a:round/>
                      <a:headEnd type="none" w="med" len="med"/>
                      <a:tailEnd type="none" w="med" len="med"/>
                    </a:lnT>
                    <a:lnB w="12700" cmpd="sng">
                      <a:noFill/>
                    </a:lnB>
                  </a:tcPr>
                </a:tc>
                <a:tc>
                  <a:txBody>
                    <a:bodyPr/>
                    <a:lstStyle/>
                    <a:p>
                      <a:pPr algn="ctr"/>
                      <a:r>
                        <a:rPr lang="es-ES" sz="900">
                          <a:solidFill>
                            <a:srgbClr val="404040"/>
                          </a:solidFill>
                          <a:latin typeface="Arial" panose="020B0604020202020204" pitchFamily="34" charset="0"/>
                          <a:cs typeface="Arial" panose="020B0604020202020204" pitchFamily="34" charset="0"/>
                        </a:rPr>
                        <a:t>Exfumador</a:t>
                      </a:r>
                    </a:p>
                  </a:txBody>
                  <a:tcPr anchor="ctr">
                    <a:lnT w="6350" cap="flat" cmpd="sng" algn="ctr">
                      <a:solidFill>
                        <a:srgbClr val="612663"/>
                      </a:solidFill>
                      <a:prstDash val="solid"/>
                      <a:round/>
                      <a:headEnd type="none" w="med" len="med"/>
                      <a:tailEnd type="none" w="med" len="med"/>
                    </a:lnT>
                    <a:lnB w="12700" cmpd="sng">
                      <a:noFill/>
                    </a:lnB>
                  </a:tcPr>
                </a:tc>
                <a:tc>
                  <a:txBody>
                    <a:bodyPr/>
                    <a:lstStyle/>
                    <a:p>
                      <a:pPr algn="ctr"/>
                      <a:r>
                        <a:rPr lang="es-ES" sz="900">
                          <a:solidFill>
                            <a:srgbClr val="404040"/>
                          </a:solidFill>
                          <a:latin typeface="Arial" panose="020B0604020202020204" pitchFamily="34" charset="0"/>
                          <a:cs typeface="Arial" panose="020B0604020202020204" pitchFamily="34" charset="0"/>
                        </a:rPr>
                        <a:t>Sí</a:t>
                      </a:r>
                    </a:p>
                  </a:txBody>
                  <a:tcPr anchor="ctr">
                    <a:lnT w="6350" cap="flat" cmpd="sng" algn="ctr">
                      <a:solidFill>
                        <a:srgbClr val="612663"/>
                      </a:solidFill>
                      <a:prstDash val="solid"/>
                      <a:round/>
                      <a:headEnd type="none" w="med" len="med"/>
                      <a:tailEnd type="none" w="med" len="med"/>
                    </a:lnT>
                    <a:lnB w="12700" cmpd="sng">
                      <a:noFill/>
                    </a:lnB>
                  </a:tcPr>
                </a:tc>
                <a:tc>
                  <a:txBody>
                    <a:bodyPr/>
                    <a:lstStyle/>
                    <a:p>
                      <a:pPr algn="ctr"/>
                      <a:r>
                        <a:rPr lang="es-ES" sz="900">
                          <a:solidFill>
                            <a:srgbClr val="404040"/>
                          </a:solidFill>
                          <a:latin typeface="Arial" panose="020B0604020202020204" pitchFamily="34" charset="0"/>
                          <a:cs typeface="Arial" panose="020B0604020202020204" pitchFamily="34" charset="0"/>
                        </a:rPr>
                        <a:t>Sí</a:t>
                      </a:r>
                    </a:p>
                  </a:txBody>
                  <a:tcPr anchor="ctr">
                    <a:lnT w="6350" cap="flat" cmpd="sng" algn="ctr">
                      <a:solidFill>
                        <a:srgbClr val="612663"/>
                      </a:solidFill>
                      <a:prstDash val="solid"/>
                      <a:round/>
                      <a:headEnd type="none" w="med" len="med"/>
                      <a:tailEnd type="none" w="med" len="med"/>
                    </a:lnT>
                    <a:lnB w="12700" cmpd="sng">
                      <a:noFill/>
                    </a:lnB>
                  </a:tcPr>
                </a:tc>
                <a:tc>
                  <a:txBody>
                    <a:bodyPr/>
                    <a:lstStyle/>
                    <a:p>
                      <a:pPr algn="ctr"/>
                      <a:r>
                        <a:rPr lang="es-ES" sz="900">
                          <a:solidFill>
                            <a:srgbClr val="404040"/>
                          </a:solidFill>
                          <a:latin typeface="Arial" panose="020B0604020202020204" pitchFamily="34" charset="0"/>
                          <a:cs typeface="Arial" panose="020B0604020202020204" pitchFamily="34" charset="0"/>
                        </a:rPr>
                        <a:t>Sí</a:t>
                      </a:r>
                    </a:p>
                  </a:txBody>
                  <a:tcPr anchor="ctr">
                    <a:lnT w="6350" cap="flat" cmpd="sng" algn="ctr">
                      <a:solidFill>
                        <a:srgbClr val="612663"/>
                      </a:solidFill>
                      <a:prstDash val="solid"/>
                      <a:round/>
                      <a:headEnd type="none" w="med" len="med"/>
                      <a:tailEnd type="none" w="med" len="med"/>
                    </a:lnT>
                    <a:lnB w="12700" cmpd="sng">
                      <a:noFill/>
                    </a:lnB>
                  </a:tcPr>
                </a:tc>
                <a:tc>
                  <a:txBody>
                    <a:bodyPr/>
                    <a:lstStyle/>
                    <a:p>
                      <a:pPr algn="ctr"/>
                      <a:r>
                        <a:rPr lang="es-ES" sz="900">
                          <a:solidFill>
                            <a:srgbClr val="404040"/>
                          </a:solidFill>
                          <a:latin typeface="Arial" panose="020B0604020202020204" pitchFamily="34" charset="0"/>
                          <a:cs typeface="Arial" panose="020B0604020202020204" pitchFamily="34" charset="0"/>
                        </a:rPr>
                        <a:t>Sí</a:t>
                      </a:r>
                    </a:p>
                  </a:txBody>
                  <a:tcPr anchor="ctr">
                    <a:lnT w="6350" cap="flat" cmpd="sng" algn="ctr">
                      <a:solidFill>
                        <a:srgbClr val="612663"/>
                      </a:solidFill>
                      <a:prstDash val="solid"/>
                      <a:round/>
                      <a:headEnd type="none" w="med" len="med"/>
                      <a:tailEnd type="none" w="med" len="med"/>
                    </a:lnT>
                    <a:lnB w="12700" cmpd="sng">
                      <a:noFill/>
                    </a:lnB>
                  </a:tcPr>
                </a:tc>
                <a:tc>
                  <a:txBody>
                    <a:bodyPr/>
                    <a:lstStyle/>
                    <a:p>
                      <a:pPr algn="ctr"/>
                      <a:r>
                        <a:rPr lang="es-ES" sz="900">
                          <a:solidFill>
                            <a:srgbClr val="404040"/>
                          </a:solidFill>
                          <a:latin typeface="Arial" panose="020B0604020202020204" pitchFamily="34" charset="0"/>
                          <a:cs typeface="Arial" panose="020B0604020202020204" pitchFamily="34" charset="0"/>
                        </a:rPr>
                        <a:t>Vejiga</a:t>
                      </a:r>
                    </a:p>
                  </a:txBody>
                  <a:tcPr anchor="ctr">
                    <a:lnT w="6350" cap="flat" cmpd="sng" algn="ctr">
                      <a:solidFill>
                        <a:srgbClr val="612663"/>
                      </a:solidFill>
                      <a:prstDash val="solid"/>
                      <a:round/>
                      <a:headEnd type="none" w="med" len="med"/>
                      <a:tailEnd type="none" w="med" len="med"/>
                    </a:lnT>
                    <a:lnB w="12700" cmpd="sng">
                      <a:noFill/>
                    </a:lnB>
                  </a:tcPr>
                </a:tc>
                <a:tc>
                  <a:txBody>
                    <a:bodyPr/>
                    <a:lstStyle/>
                    <a:p>
                      <a:pPr algn="ctr"/>
                      <a:r>
                        <a:rPr lang="es-ES" sz="900">
                          <a:solidFill>
                            <a:srgbClr val="404040"/>
                          </a:solidFill>
                          <a:latin typeface="Arial" panose="020B0604020202020204" pitchFamily="34" charset="0"/>
                          <a:cs typeface="Arial" panose="020B0604020202020204" pitchFamily="34" charset="0"/>
                        </a:rPr>
                        <a:t>11</a:t>
                      </a:r>
                    </a:p>
                  </a:txBody>
                  <a:tcPr anchor="ctr">
                    <a:lnT w="6350" cap="flat" cmpd="sng" algn="ctr">
                      <a:solidFill>
                        <a:srgbClr val="612663"/>
                      </a:solidFill>
                      <a:prstDash val="solid"/>
                      <a:round/>
                      <a:headEnd type="none" w="med" len="med"/>
                      <a:tailEnd type="none" w="med" len="med"/>
                    </a:lnT>
                    <a:lnB w="12700" cmpd="sng">
                      <a:noFill/>
                    </a:lnB>
                  </a:tcPr>
                </a:tc>
                <a:tc>
                  <a:txBody>
                    <a:bodyPr/>
                    <a:lstStyle/>
                    <a:p>
                      <a:pPr algn="ctr"/>
                      <a:r>
                        <a:rPr lang="es-ES" sz="900">
                          <a:solidFill>
                            <a:srgbClr val="404040"/>
                          </a:solidFill>
                          <a:latin typeface="Arial" panose="020B0604020202020204" pitchFamily="34" charset="0"/>
                          <a:cs typeface="Arial" panose="020B0604020202020204" pitchFamily="34" charset="0"/>
                        </a:rPr>
                        <a:t>1</a:t>
                      </a:r>
                    </a:p>
                  </a:txBody>
                  <a:tcPr anchor="ctr">
                    <a:lnT w="6350" cap="flat" cmpd="sng" algn="ctr">
                      <a:solidFill>
                        <a:srgbClr val="612663"/>
                      </a:solidFill>
                      <a:prstDash val="solid"/>
                      <a:round/>
                      <a:headEnd type="none" w="med" len="med"/>
                      <a:tailEnd type="none" w="med" len="med"/>
                    </a:lnT>
                    <a:lnB w="12700" cmpd="sng">
                      <a:noFill/>
                    </a:lnB>
                  </a:tcPr>
                </a:tc>
                <a:tc>
                  <a:txBody>
                    <a:bodyPr/>
                    <a:lstStyle/>
                    <a:p>
                      <a:pPr algn="ctr"/>
                      <a:r>
                        <a:rPr lang="es-ES" sz="900">
                          <a:solidFill>
                            <a:srgbClr val="404040"/>
                          </a:solidFill>
                          <a:latin typeface="Arial" panose="020B0604020202020204" pitchFamily="34" charset="0"/>
                          <a:cs typeface="Arial" panose="020B0604020202020204" pitchFamily="34" charset="0"/>
                        </a:rPr>
                        <a:t>1</a:t>
                      </a:r>
                    </a:p>
                  </a:txBody>
                  <a:tcPr anchor="ctr">
                    <a:lnT w="6350" cap="flat" cmpd="sng" algn="ctr">
                      <a:solidFill>
                        <a:srgbClr val="612663"/>
                      </a:solidFill>
                      <a:prstDash val="solid"/>
                      <a:round/>
                      <a:headEnd type="none" w="med" len="med"/>
                      <a:tailEnd type="none" w="med" len="med"/>
                    </a:lnT>
                    <a:lnB w="12700" cmpd="sng">
                      <a:noFill/>
                    </a:lnB>
                  </a:tcPr>
                </a:tc>
                <a:tc>
                  <a:txBody>
                    <a:bodyPr/>
                    <a:lstStyle/>
                    <a:p>
                      <a:pPr algn="ctr"/>
                      <a:r>
                        <a:rPr lang="es-ES" sz="900">
                          <a:solidFill>
                            <a:srgbClr val="404040"/>
                          </a:solidFill>
                          <a:latin typeface="Arial" panose="020B0604020202020204" pitchFamily="34" charset="0"/>
                          <a:cs typeface="Arial" panose="020B0604020202020204" pitchFamily="34" charset="0"/>
                        </a:rPr>
                        <a:t>7</a:t>
                      </a:r>
                    </a:p>
                  </a:txBody>
                  <a:tcPr anchor="ctr">
                    <a:lnT w="6350" cap="flat" cmpd="sng" algn="ctr">
                      <a:solidFill>
                        <a:srgbClr val="612663"/>
                      </a:solidFill>
                      <a:prstDash val="solid"/>
                      <a:round/>
                      <a:headEnd type="none" w="med" len="med"/>
                      <a:tailEnd type="none" w="med" len="med"/>
                    </a:lnT>
                    <a:lnB w="12700" cmpd="sng">
                      <a:noFill/>
                    </a:lnB>
                  </a:tcPr>
                </a:tc>
                <a:tc>
                  <a:txBody>
                    <a:bodyPr/>
                    <a:lstStyle/>
                    <a:p>
                      <a:pPr algn="ctr"/>
                      <a:r>
                        <a:rPr lang="es-ES" sz="900">
                          <a:solidFill>
                            <a:srgbClr val="404040"/>
                          </a:solidFill>
                          <a:latin typeface="Arial" panose="020B0604020202020204" pitchFamily="34" charset="0"/>
                          <a:cs typeface="Arial" panose="020B0604020202020204" pitchFamily="34" charset="0"/>
                        </a:rPr>
                        <a:t>1</a:t>
                      </a:r>
                    </a:p>
                  </a:txBody>
                  <a:tcPr anchor="ctr">
                    <a:lnT w="6350" cap="flat" cmpd="sng" algn="ctr">
                      <a:solidFill>
                        <a:srgbClr val="612663"/>
                      </a:solidFill>
                      <a:prstDash val="solid"/>
                      <a:round/>
                      <a:headEnd type="none" w="med" len="med"/>
                      <a:tailEnd type="none" w="med" len="med"/>
                    </a:lnT>
                    <a:lnB w="12700" cmpd="sng">
                      <a:noFill/>
                    </a:lnB>
                  </a:tcPr>
                </a:tc>
                <a:tc>
                  <a:txBody>
                    <a:bodyPr/>
                    <a:lstStyle/>
                    <a:p>
                      <a:pPr algn="ctr"/>
                      <a:r>
                        <a:rPr lang="es-ES" sz="900">
                          <a:solidFill>
                            <a:srgbClr val="404040"/>
                          </a:solidFill>
                          <a:latin typeface="Arial" panose="020B0604020202020204" pitchFamily="34" charset="0"/>
                          <a:cs typeface="Arial" panose="020B0604020202020204" pitchFamily="34" charset="0"/>
                        </a:rPr>
                        <a:t>1</a:t>
                      </a:r>
                    </a:p>
                  </a:txBody>
                  <a:tcPr anchor="ctr">
                    <a:lnT w="6350" cap="flat" cmpd="sng" algn="ctr">
                      <a:solidFill>
                        <a:srgbClr val="612663"/>
                      </a:solidFill>
                      <a:prstDash val="solid"/>
                      <a:round/>
                      <a:headEnd type="none" w="med" len="med"/>
                      <a:tailEnd type="none" w="med" len="med"/>
                    </a:lnT>
                    <a:lnB w="12700" cmpd="sng">
                      <a:noFill/>
                    </a:lnB>
                  </a:tcPr>
                </a:tc>
                <a:tc>
                  <a:txBody>
                    <a:bodyPr/>
                    <a:lstStyle/>
                    <a:p>
                      <a:pPr algn="ctr"/>
                      <a:r>
                        <a:rPr lang="es-ES" sz="900">
                          <a:solidFill>
                            <a:srgbClr val="404040"/>
                          </a:solidFill>
                          <a:latin typeface="Arial" panose="020B0604020202020204" pitchFamily="34" charset="0"/>
                          <a:cs typeface="Arial" panose="020B0604020202020204" pitchFamily="34" charset="0"/>
                        </a:rPr>
                        <a:t>0</a:t>
                      </a:r>
                    </a:p>
                  </a:txBody>
                  <a:tcPr anchor="ctr">
                    <a:lnT w="6350" cap="flat" cmpd="sng" algn="ctr">
                      <a:solidFill>
                        <a:srgbClr val="612663"/>
                      </a:solidFill>
                      <a:prstDash val="solid"/>
                      <a:round/>
                      <a:headEnd type="none" w="med" len="med"/>
                      <a:tailEnd type="none" w="med" len="med"/>
                    </a:lnT>
                    <a:lnB w="12700" cmpd="sng">
                      <a:noFill/>
                    </a:lnB>
                  </a:tcPr>
                </a:tc>
                <a:tc>
                  <a:txBody>
                    <a:bodyPr/>
                    <a:lstStyle/>
                    <a:p>
                      <a:pPr algn="ctr"/>
                      <a:r>
                        <a:rPr lang="es-ES" sz="900">
                          <a:solidFill>
                            <a:srgbClr val="404040"/>
                          </a:solidFill>
                          <a:latin typeface="Arial" panose="020B0604020202020204" pitchFamily="34" charset="0"/>
                          <a:cs typeface="Arial" panose="020B0604020202020204" pitchFamily="34" charset="0"/>
                        </a:rPr>
                        <a:t>0</a:t>
                      </a:r>
                    </a:p>
                  </a:txBody>
                  <a:tcPr anchor="ctr">
                    <a:lnT w="6350" cap="flat" cmpd="sng" algn="ctr">
                      <a:solidFill>
                        <a:srgbClr val="612663"/>
                      </a:solidFill>
                      <a:prstDash val="solid"/>
                      <a:round/>
                      <a:headEnd type="none" w="med" len="med"/>
                      <a:tailEnd type="none" w="med" len="med"/>
                    </a:lnT>
                    <a:lnB w="12700" cmpd="sng">
                      <a:noFill/>
                    </a:lnB>
                  </a:tcPr>
                </a:tc>
                <a:tc>
                  <a:txBody>
                    <a:bodyPr/>
                    <a:lstStyle/>
                    <a:p>
                      <a:pPr algn="ctr"/>
                      <a:r>
                        <a:rPr lang="es-ES" sz="900">
                          <a:solidFill>
                            <a:srgbClr val="404040"/>
                          </a:solidFill>
                          <a:latin typeface="Arial" panose="020B0604020202020204" pitchFamily="34" charset="0"/>
                          <a:cs typeface="Arial" panose="020B0604020202020204" pitchFamily="34" charset="0"/>
                        </a:rPr>
                        <a:t>0</a:t>
                      </a:r>
                    </a:p>
                  </a:txBody>
                  <a:tcPr anchor="ctr">
                    <a:lnR w="12700" cmpd="sng">
                      <a:noFill/>
                    </a:lnR>
                    <a:lnT w="6350" cap="flat" cmpd="sng" algn="ctr">
                      <a:solidFill>
                        <a:srgbClr val="612663"/>
                      </a:solidFill>
                      <a:prstDash val="solid"/>
                      <a:round/>
                      <a:headEnd type="none" w="med" len="med"/>
                      <a:tailEnd type="none" w="med" len="med"/>
                    </a:lnT>
                    <a:lnB w="12700" cmpd="sng">
                      <a:noFill/>
                    </a:lnB>
                  </a:tcPr>
                </a:tc>
                <a:extLst>
                  <a:ext uri="{0D108BD9-81ED-4DB2-BD59-A6C34878D82A}">
                    <a16:rowId xmlns:a16="http://schemas.microsoft.com/office/drawing/2014/main" val="1303284501"/>
                  </a:ext>
                </a:extLst>
              </a:tr>
            </a:tbl>
          </a:graphicData>
        </a:graphic>
      </p:graphicFrame>
    </p:spTree>
    <p:extLst>
      <p:ext uri="{BB962C8B-B14F-4D97-AF65-F5344CB8AC3E}">
        <p14:creationId xmlns:p14="http://schemas.microsoft.com/office/powerpoint/2010/main" val="972415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lecha: cheurón 16">
            <a:extLst>
              <a:ext uri="{FF2B5EF4-FFF2-40B4-BE49-F238E27FC236}">
                <a16:creationId xmlns:a16="http://schemas.microsoft.com/office/drawing/2014/main" id="{6583D1B4-C46B-C758-E792-612228AD75BF}"/>
              </a:ext>
            </a:extLst>
          </p:cNvPr>
          <p:cNvSpPr/>
          <p:nvPr/>
        </p:nvSpPr>
        <p:spPr>
          <a:xfrm>
            <a:off x="7952269" y="4548672"/>
            <a:ext cx="1821956" cy="870851"/>
          </a:xfrm>
          <a:prstGeom prst="chevron">
            <a:avLst/>
          </a:prstGeom>
          <a:solidFill>
            <a:schemeClr val="accent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panose="020B0604020202020204" pitchFamily="34" charset="0"/>
            </a:endParaRPr>
          </a:p>
        </p:txBody>
      </p:sp>
      <p:sp>
        <p:nvSpPr>
          <p:cNvPr id="15" name="Flecha: cheurón 14">
            <a:extLst>
              <a:ext uri="{FF2B5EF4-FFF2-40B4-BE49-F238E27FC236}">
                <a16:creationId xmlns:a16="http://schemas.microsoft.com/office/drawing/2014/main" id="{7231D02D-2D1C-F965-DD45-17F1B914155A}"/>
              </a:ext>
            </a:extLst>
          </p:cNvPr>
          <p:cNvSpPr/>
          <p:nvPr/>
        </p:nvSpPr>
        <p:spPr>
          <a:xfrm>
            <a:off x="6369174" y="4548672"/>
            <a:ext cx="1884160" cy="870851"/>
          </a:xfrm>
          <a:prstGeom prst="chevron">
            <a:avLst/>
          </a:prstGeom>
          <a:solidFill>
            <a:schemeClr val="accent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panose="020B0604020202020204" pitchFamily="34" charset="0"/>
            </a:endParaRPr>
          </a:p>
        </p:txBody>
      </p:sp>
      <p:sp>
        <p:nvSpPr>
          <p:cNvPr id="19" name="Flecha: pentágono 18">
            <a:extLst>
              <a:ext uri="{FF2B5EF4-FFF2-40B4-BE49-F238E27FC236}">
                <a16:creationId xmlns:a16="http://schemas.microsoft.com/office/drawing/2014/main" id="{BF982C5A-7659-3A22-0A52-457EC1865E8B}"/>
              </a:ext>
            </a:extLst>
          </p:cNvPr>
          <p:cNvSpPr/>
          <p:nvPr/>
        </p:nvSpPr>
        <p:spPr>
          <a:xfrm>
            <a:off x="5002460" y="4548672"/>
            <a:ext cx="1655339" cy="870851"/>
          </a:xfrm>
          <a:prstGeom prst="homePlate">
            <a:avLst/>
          </a:prstGeom>
          <a:solidFill>
            <a:schemeClr val="accent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panose="020B0604020202020204" pitchFamily="34" charset="0"/>
            </a:endParaRPr>
          </a:p>
        </p:txBody>
      </p:sp>
      <p:sp>
        <p:nvSpPr>
          <p:cNvPr id="3" name="Título 2">
            <a:extLst>
              <a:ext uri="{FF2B5EF4-FFF2-40B4-BE49-F238E27FC236}">
                <a16:creationId xmlns:a16="http://schemas.microsoft.com/office/drawing/2014/main" id="{3218B756-7647-C191-1BE6-00450E07E5F0}"/>
              </a:ext>
            </a:extLst>
          </p:cNvPr>
          <p:cNvSpPr>
            <a:spLocks noGrp="1"/>
          </p:cNvSpPr>
          <p:nvPr>
            <p:ph type="title"/>
          </p:nvPr>
        </p:nvSpPr>
        <p:spPr>
          <a:xfrm>
            <a:off x="623888" y="272883"/>
            <a:ext cx="10909300" cy="884070"/>
          </a:xfrm>
        </p:spPr>
        <p:txBody>
          <a:bodyPr/>
          <a:lstStyle/>
          <a:p>
            <a:r>
              <a:rPr lang="es-ES" sz="2400"/>
              <a:t>Tildrakizumab en pacientes con neoplasia maligna activa:</a:t>
            </a:r>
            <a:br>
              <a:rPr lang="es-ES" sz="2400"/>
            </a:br>
            <a:r>
              <a:rPr lang="es-ES" sz="2400"/>
              <a:t>cuando la seguridad es lo primero</a:t>
            </a:r>
            <a:r>
              <a:rPr lang="es-ES" sz="2400" baseline="30000">
                <a:latin typeface="Arial" panose="020B0604020202020204" pitchFamily="34" charset="0"/>
                <a:cs typeface="Arial" panose="020B0604020202020204" pitchFamily="34" charset="0"/>
              </a:rPr>
              <a:t>1</a:t>
            </a:r>
            <a:endParaRPr lang="es-ES" sz="2400" baseline="30000"/>
          </a:p>
        </p:txBody>
      </p:sp>
      <p:sp>
        <p:nvSpPr>
          <p:cNvPr id="14" name="Flecha: cheurón 13">
            <a:extLst>
              <a:ext uri="{FF2B5EF4-FFF2-40B4-BE49-F238E27FC236}">
                <a16:creationId xmlns:a16="http://schemas.microsoft.com/office/drawing/2014/main" id="{751B8C34-3AFD-B063-1487-EF94A60442E8}"/>
              </a:ext>
            </a:extLst>
          </p:cNvPr>
          <p:cNvSpPr/>
          <p:nvPr/>
        </p:nvSpPr>
        <p:spPr>
          <a:xfrm>
            <a:off x="4993128" y="3853280"/>
            <a:ext cx="4631803" cy="607116"/>
          </a:xfrm>
          <a:prstGeom prst="chevron">
            <a:avLst/>
          </a:prstGeom>
          <a:solidFill>
            <a:srgbClr val="7E7E7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a:ln>
                  <a:noFill/>
                </a:ln>
                <a:solidFill>
                  <a:srgbClr val="FFFFFF"/>
                </a:solidFill>
                <a:effectLst/>
                <a:uLnTx/>
                <a:uFillTx/>
                <a:latin typeface="Arial"/>
                <a:ea typeface="+mn-ea"/>
                <a:cs typeface="+mn-cs"/>
              </a:rPr>
              <a:t>Pérdida de respuesta. </a:t>
            </a:r>
            <a:br>
              <a:rPr kumimoji="0" lang="es-ES_tradnl" sz="1400" b="0" i="0" u="none" strike="noStrike" kern="1200" cap="none" spc="0" normalizeH="0" baseline="0" noProof="0">
                <a:ln>
                  <a:noFill/>
                </a:ln>
                <a:solidFill>
                  <a:srgbClr val="FFFFFF"/>
                </a:solidFill>
                <a:effectLst/>
                <a:uLnTx/>
                <a:uFillTx/>
                <a:latin typeface="Arial"/>
                <a:ea typeface="+mn-ea"/>
                <a:cs typeface="+mn-cs"/>
              </a:rPr>
            </a:br>
            <a:r>
              <a:rPr kumimoji="0" lang="es-ES_tradnl" sz="1400" b="0" i="0" u="none" strike="noStrike" kern="1200" cap="none" spc="0" normalizeH="0" baseline="0" noProof="0">
                <a:ln>
                  <a:noFill/>
                </a:ln>
                <a:solidFill>
                  <a:srgbClr val="FFFFFF"/>
                </a:solidFill>
                <a:effectLst/>
                <a:uLnTx/>
                <a:uFillTx/>
                <a:latin typeface="Arial"/>
                <a:ea typeface="+mn-ea"/>
                <a:cs typeface="+mn-cs"/>
              </a:rPr>
              <a:t>Comienzo con </a:t>
            </a:r>
            <a:r>
              <a:rPr kumimoji="0" lang="es-ES_tradnl" sz="1600" b="1" i="0" u="none" strike="noStrike" kern="1200" cap="none" spc="0" normalizeH="0" baseline="0" noProof="0">
                <a:ln>
                  <a:noFill/>
                </a:ln>
                <a:solidFill>
                  <a:srgbClr val="FFFFFF"/>
                </a:solidFill>
                <a:effectLst/>
                <a:uLnTx/>
                <a:uFillTx/>
                <a:latin typeface="Arial"/>
                <a:ea typeface="+mn-ea"/>
                <a:cs typeface="+mn-cs"/>
              </a:rPr>
              <a:t>tildrakizumab</a:t>
            </a:r>
            <a:r>
              <a:rPr kumimoji="0" lang="es-ES_tradnl" sz="1400" b="0" i="0" u="none" strike="noStrike" kern="1200" cap="none" spc="0" normalizeH="0" baseline="30000" noProof="0">
                <a:ln>
                  <a:noFill/>
                </a:ln>
                <a:solidFill>
                  <a:srgbClr val="FFFFFF"/>
                </a:solidFill>
                <a:effectLst/>
                <a:uLnTx/>
                <a:uFillTx/>
                <a:latin typeface="Arial"/>
                <a:ea typeface="+mn-ea"/>
                <a:cs typeface="+mn-cs"/>
              </a:rPr>
              <a:t>1</a:t>
            </a:r>
            <a:endParaRPr kumimoji="0" lang="es-ES" sz="1400" b="0" i="0" u="none" strike="noStrike" kern="1200" cap="none" spc="0" normalizeH="0" baseline="30000" noProof="0">
              <a:ln>
                <a:noFill/>
              </a:ln>
              <a:solidFill>
                <a:srgbClr val="FFFFFF"/>
              </a:solidFill>
              <a:effectLst/>
              <a:uLnTx/>
              <a:uFillTx/>
              <a:latin typeface="Arial"/>
              <a:ea typeface="+mn-ea"/>
              <a:cs typeface="+mn-cs"/>
            </a:endParaRPr>
          </a:p>
        </p:txBody>
      </p:sp>
      <p:sp>
        <p:nvSpPr>
          <p:cNvPr id="16" name="CuadroTexto 15">
            <a:extLst>
              <a:ext uri="{FF2B5EF4-FFF2-40B4-BE49-F238E27FC236}">
                <a16:creationId xmlns:a16="http://schemas.microsoft.com/office/drawing/2014/main" id="{2956EF17-0814-05B0-2793-C4342FC5823D}"/>
              </a:ext>
            </a:extLst>
          </p:cNvPr>
          <p:cNvSpPr txBox="1"/>
          <p:nvPr/>
        </p:nvSpPr>
        <p:spPr>
          <a:xfrm>
            <a:off x="5026847" y="4557748"/>
            <a:ext cx="1248397" cy="86177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schemeClr val="bg1"/>
                </a:solidFill>
                <a:effectLst/>
                <a:uLnTx/>
                <a:uFillTx/>
                <a:latin typeface="Arial"/>
                <a:ea typeface="+mn-ea"/>
                <a:cs typeface="+mn-cs"/>
              </a:rPr>
              <a:t>Inicial:</a:t>
            </a:r>
            <a:r>
              <a:rPr kumimoji="0" lang="es-ES" sz="1200" b="0" i="0" u="none" strike="noStrike" kern="1200" cap="none" spc="0" normalizeH="0" baseline="30000" noProof="0">
                <a:ln>
                  <a:noFill/>
                </a:ln>
                <a:solidFill>
                  <a:schemeClr val="bg1"/>
                </a:solidFill>
                <a:effectLst/>
                <a:uLnTx/>
                <a:uFillTx/>
                <a:latin typeface="Arial"/>
                <a:ea typeface="+mn-ea"/>
                <a:cs typeface="+mn-cs"/>
              </a:rPr>
              <a:t>1</a:t>
            </a:r>
            <a:endParaRPr kumimoji="0" lang="es-ES" sz="1200" b="1" i="0" u="none" strike="noStrike" kern="1200" cap="none" spc="0" normalizeH="0" baseline="0" noProof="0">
              <a:ln>
                <a:noFill/>
              </a:ln>
              <a:solidFill>
                <a:schemeClr val="bg1"/>
              </a:solidFill>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PASI 13</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BSA 15</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DLQI 0</a:t>
            </a:r>
            <a:endParaRPr kumimoji="0" lang="es-ES" sz="1800" b="0" i="0" u="none" strike="noStrike" kern="1200" cap="none" spc="0" normalizeH="0" baseline="0" noProof="0">
              <a:ln>
                <a:noFill/>
              </a:ln>
              <a:solidFill>
                <a:schemeClr val="bg1"/>
              </a:solidFill>
              <a:effectLst/>
              <a:uLnTx/>
              <a:uFillTx/>
              <a:latin typeface="Arial"/>
              <a:ea typeface="+mn-ea"/>
              <a:cs typeface="+mn-cs"/>
            </a:endParaRPr>
          </a:p>
        </p:txBody>
      </p:sp>
      <p:sp>
        <p:nvSpPr>
          <p:cNvPr id="22" name="CuadroTexto 21">
            <a:extLst>
              <a:ext uri="{FF2B5EF4-FFF2-40B4-BE49-F238E27FC236}">
                <a16:creationId xmlns:a16="http://schemas.microsoft.com/office/drawing/2014/main" id="{A5F90412-8B74-8372-C7F8-44FCBD5C426F}"/>
              </a:ext>
            </a:extLst>
          </p:cNvPr>
          <p:cNvSpPr txBox="1"/>
          <p:nvPr/>
        </p:nvSpPr>
        <p:spPr>
          <a:xfrm>
            <a:off x="6662193" y="4569329"/>
            <a:ext cx="1293847" cy="861774"/>
          </a:xfrm>
          <a:prstGeom prst="rect">
            <a:avLst/>
          </a:prstGeom>
          <a:noFill/>
          <a:effectLst/>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schemeClr val="bg1"/>
                </a:solidFill>
                <a:effectLst/>
                <a:uLnTx/>
                <a:uFillTx/>
                <a:latin typeface="Arial"/>
                <a:ea typeface="+mn-ea"/>
                <a:cs typeface="+mn-cs"/>
              </a:rPr>
              <a:t>Semana 16</a:t>
            </a:r>
            <a:r>
              <a:rPr kumimoji="0" lang="es-ES" sz="1400" b="1" i="0" u="none" strike="noStrike" kern="1200" cap="none" spc="0" normalizeH="0" baseline="0" noProof="0">
                <a:ln>
                  <a:noFill/>
                </a:ln>
                <a:solidFill>
                  <a:schemeClr val="bg1"/>
                </a:solidFill>
                <a:effectLst/>
                <a:uLnTx/>
                <a:uFillTx/>
                <a:latin typeface="Arial"/>
                <a:ea typeface="+mn-ea"/>
                <a:cs typeface="+mn-cs"/>
              </a:rPr>
              <a:t>:</a:t>
            </a:r>
            <a:r>
              <a:rPr kumimoji="0" lang="es-ES" sz="1200" b="0" i="0" u="none" strike="noStrike" kern="1200" cap="none" spc="0" normalizeH="0" baseline="30000" noProof="0">
                <a:ln>
                  <a:noFill/>
                </a:ln>
                <a:solidFill>
                  <a:schemeClr val="bg1"/>
                </a:solidFill>
                <a:effectLst/>
                <a:uLnTx/>
                <a:uFillTx/>
                <a:latin typeface="Arial"/>
                <a:ea typeface="+mn-ea"/>
                <a:cs typeface="+mn-cs"/>
              </a:rPr>
              <a:t>1</a:t>
            </a:r>
            <a:endParaRPr kumimoji="0" lang="es-ES" sz="1200" b="1" i="0" u="none" strike="noStrike" kern="1200" cap="none" spc="0" normalizeH="0" baseline="0" noProof="0">
              <a:ln>
                <a:noFill/>
              </a:ln>
              <a:solidFill>
                <a:schemeClr val="bg1"/>
              </a:solidFill>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PASI 10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BSA 5</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DLQI 0</a:t>
            </a:r>
          </a:p>
        </p:txBody>
      </p:sp>
      <p:sp>
        <p:nvSpPr>
          <p:cNvPr id="23" name="CuadroTexto 22">
            <a:extLst>
              <a:ext uri="{FF2B5EF4-FFF2-40B4-BE49-F238E27FC236}">
                <a16:creationId xmlns:a16="http://schemas.microsoft.com/office/drawing/2014/main" id="{7A39C45C-A770-FC78-1DBE-AF0EF893335E}"/>
              </a:ext>
            </a:extLst>
          </p:cNvPr>
          <p:cNvSpPr txBox="1"/>
          <p:nvPr/>
        </p:nvSpPr>
        <p:spPr>
          <a:xfrm>
            <a:off x="8098642" y="4569329"/>
            <a:ext cx="1544952" cy="86177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schemeClr val="bg1"/>
                </a:solidFill>
                <a:effectLst/>
                <a:uLnTx/>
                <a:uFillTx/>
                <a:latin typeface="Arial"/>
                <a:ea typeface="+mn-ea"/>
                <a:cs typeface="+mn-cs"/>
              </a:rPr>
              <a:t>Semana 52</a:t>
            </a:r>
            <a:r>
              <a:rPr kumimoji="0" lang="es-ES" sz="1400" b="1" i="0" u="none" strike="noStrike" kern="1200" cap="none" spc="0" normalizeH="0" baseline="0" noProof="0">
                <a:ln>
                  <a:noFill/>
                </a:ln>
                <a:solidFill>
                  <a:schemeClr val="bg1"/>
                </a:solidFill>
                <a:effectLst/>
                <a:uLnTx/>
                <a:uFillTx/>
                <a:latin typeface="Arial"/>
                <a:ea typeface="+mn-ea"/>
                <a:cs typeface="+mn-cs"/>
              </a:rPr>
              <a:t>:</a:t>
            </a:r>
            <a:r>
              <a:rPr kumimoji="0" lang="es-ES" sz="1200" b="0" i="0" u="none" strike="noStrike" kern="1200" cap="none" spc="0" normalizeH="0" baseline="30000" noProof="0">
                <a:ln>
                  <a:noFill/>
                </a:ln>
                <a:solidFill>
                  <a:schemeClr val="bg1"/>
                </a:solidFill>
                <a:effectLst/>
                <a:uLnTx/>
                <a:uFillTx/>
                <a:latin typeface="Arial"/>
                <a:ea typeface="+mn-ea"/>
                <a:cs typeface="+mn-cs"/>
              </a:rPr>
              <a:t>1</a:t>
            </a:r>
            <a:endParaRPr kumimoji="0" lang="es-ES" sz="1400" b="1" i="0" u="none" strike="noStrike" kern="1200" cap="none" spc="0" normalizeH="0" baseline="0" noProof="0">
              <a:ln>
                <a:noFill/>
              </a:ln>
              <a:solidFill>
                <a:schemeClr val="bg1"/>
              </a:solidFill>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PASI 7</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BSA 4</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DLQI 0</a:t>
            </a:r>
          </a:p>
        </p:txBody>
      </p:sp>
      <p:sp>
        <p:nvSpPr>
          <p:cNvPr id="25" name="Flecha: pentágono 24">
            <a:extLst>
              <a:ext uri="{FF2B5EF4-FFF2-40B4-BE49-F238E27FC236}">
                <a16:creationId xmlns:a16="http://schemas.microsoft.com/office/drawing/2014/main" id="{2113EBF3-EC36-21DA-2702-9D169359FC04}"/>
              </a:ext>
            </a:extLst>
          </p:cNvPr>
          <p:cNvSpPr/>
          <p:nvPr/>
        </p:nvSpPr>
        <p:spPr>
          <a:xfrm>
            <a:off x="5011791" y="5526663"/>
            <a:ext cx="4631803" cy="558332"/>
          </a:xfrm>
          <a:prstGeom prst="homePlate">
            <a:avLst/>
          </a:prstGeom>
          <a:solidFill>
            <a:schemeClr val="accent3"/>
          </a:solidFill>
          <a:ln>
            <a:noFill/>
          </a:ln>
          <a:effectLst/>
          <a:scene3d>
            <a:camera prst="orthographicFront"/>
            <a:lightRig rig="threePt" dir="t"/>
          </a:scene3d>
          <a:sp3d prstMaterial="matte"/>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a:ln>
                  <a:noFill/>
                </a:ln>
                <a:solidFill>
                  <a:srgbClr val="612663"/>
                </a:solidFill>
                <a:effectLst/>
                <a:uLnTx/>
                <a:uFillTx/>
                <a:latin typeface="Arial"/>
                <a:ea typeface="+mn-ea"/>
                <a:cs typeface="+mn-cs"/>
              </a:rPr>
              <a:t>Tratamiento con hemicolectomía y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a:ln>
                  <a:noFill/>
                </a:ln>
                <a:solidFill>
                  <a:srgbClr val="612663"/>
                </a:solidFill>
                <a:effectLst/>
                <a:uLnTx/>
                <a:uFillTx/>
                <a:latin typeface="Arial"/>
                <a:ea typeface="+mn-ea"/>
                <a:cs typeface="+mn-cs"/>
              </a:rPr>
              <a:t>actualmente en tratamiento quimioterápico.</a:t>
            </a:r>
            <a:r>
              <a:rPr kumimoji="0" lang="es-ES_tradnl" sz="1400" b="0" i="0" u="none" strike="noStrike" kern="1200" cap="none" spc="0" normalizeH="0" baseline="30000" noProof="0">
                <a:ln>
                  <a:noFill/>
                </a:ln>
                <a:solidFill>
                  <a:srgbClr val="612663"/>
                </a:solidFill>
                <a:effectLst/>
                <a:uLnTx/>
                <a:uFillTx/>
                <a:latin typeface="Arial"/>
                <a:ea typeface="+mn-ea"/>
                <a:cs typeface="+mn-cs"/>
              </a:rPr>
              <a:t>1</a:t>
            </a:r>
          </a:p>
        </p:txBody>
      </p:sp>
      <p:sp>
        <p:nvSpPr>
          <p:cNvPr id="7" name="Marcador de pie de página 5">
            <a:extLst>
              <a:ext uri="{FF2B5EF4-FFF2-40B4-BE49-F238E27FC236}">
                <a16:creationId xmlns:a16="http://schemas.microsoft.com/office/drawing/2014/main" id="{BF7A893C-BBE8-6B6D-E9DB-446769B7AD10}"/>
              </a:ext>
            </a:extLst>
          </p:cNvPr>
          <p:cNvSpPr txBox="1">
            <a:spLocks/>
          </p:cNvSpPr>
          <p:nvPr/>
        </p:nvSpPr>
        <p:spPr>
          <a:xfrm>
            <a:off x="623888" y="6354410"/>
            <a:ext cx="9887317" cy="395869"/>
          </a:xfrm>
          <a:prstGeom prst="rect">
            <a:avLst/>
          </a:prstGeom>
        </p:spPr>
        <p:txBody>
          <a:bodyPr vert="horz" wrap="square" lIns="72000" tIns="36000" rIns="72000" bIns="36000" rtlCol="0" anchor="t" anchorCtr="0">
            <a:spAutoFit/>
          </a:bodyPr>
          <a:lstStyle>
            <a:defPPr>
              <a:defRPr lang="es-ES"/>
            </a:defPPr>
            <a:lvl1pPr marL="0" algn="l" defTabSz="914400" rtl="0" eaLnBrk="1" latinLnBrk="0" hangingPunct="1">
              <a:defRPr sz="800" b="0" i="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700" b="1">
                <a:solidFill>
                  <a:prstClr val="black">
                    <a:tint val="75000"/>
                  </a:prstClr>
                </a:solidFill>
              </a:rPr>
              <a:t>BSA</a:t>
            </a:r>
            <a:r>
              <a:rPr lang="es-ES" sz="700">
                <a:solidFill>
                  <a:prstClr val="black">
                    <a:tint val="75000"/>
                  </a:prstClr>
                </a:solidFill>
              </a:rPr>
              <a:t>: </a:t>
            </a:r>
            <a:r>
              <a:rPr lang="es-ES" sz="700"/>
              <a:t>área de superficie corporal</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r>
              <a:rPr lang="es-ES" sz="700">
                <a:solidFill>
                  <a:prstClr val="black">
                    <a:tint val="75000"/>
                  </a:prstClr>
                </a:solidFill>
              </a:rPr>
              <a:t>; </a:t>
            </a:r>
            <a:r>
              <a:rPr kumimoji="0" lang="es-ES" sz="700" b="1" u="none" strike="noStrike" kern="1200" cap="none" spc="0" normalizeH="0" baseline="0" noProof="0">
                <a:ln>
                  <a:noFill/>
                </a:ln>
                <a:solidFill>
                  <a:prstClr val="black">
                    <a:tint val="75000"/>
                  </a:prstClr>
                </a:solidFill>
                <a:effectLst/>
                <a:uLnTx/>
                <a:uFillTx/>
                <a:ea typeface="+mn-ea"/>
                <a:cs typeface="+mn-cs"/>
              </a:rPr>
              <a:t>DLQI: </a:t>
            </a:r>
            <a:r>
              <a:rPr kumimoji="0" lang="es-ES" sz="700" u="none" strike="noStrike" kern="1200" cap="none" spc="0" normalizeH="0" baseline="0" noProof="0">
                <a:ln>
                  <a:noFill/>
                </a:ln>
                <a:solidFill>
                  <a:prstClr val="black">
                    <a:tint val="75000"/>
                  </a:prstClr>
                </a:solidFill>
                <a:effectLst/>
                <a:uLnTx/>
                <a:uFillTx/>
                <a:ea typeface="+mn-ea"/>
                <a:cs typeface="+mn-cs"/>
              </a:rPr>
              <a:t>índice de calidad de vida dermatológico, por sus siglas en inglés; </a:t>
            </a:r>
            <a:r>
              <a:rPr kumimoji="0" lang="es-ES" sz="700" b="1" u="none" strike="noStrike" kern="1200" cap="none" spc="0" normalizeH="0" baseline="0" noProof="0">
                <a:ln>
                  <a:noFill/>
                </a:ln>
                <a:solidFill>
                  <a:prstClr val="black">
                    <a:tint val="75000"/>
                  </a:prstClr>
                </a:solidFill>
                <a:effectLst/>
                <a:uLnTx/>
                <a:uFillTx/>
                <a:ea typeface="+mn-ea"/>
                <a:cs typeface="+mn-cs"/>
              </a:rPr>
              <a:t>PASI: </a:t>
            </a:r>
            <a:r>
              <a:rPr kumimoji="0" lang="es-ES" sz="700" u="none" strike="noStrike" kern="1200" cap="none" spc="0" normalizeH="0" baseline="0" noProof="0">
                <a:ln>
                  <a:noFill/>
                </a:ln>
                <a:solidFill>
                  <a:prstClr val="black">
                    <a:tint val="75000"/>
                  </a:prstClr>
                </a:solidFill>
                <a:effectLst/>
                <a:uLnTx/>
                <a:uFillTx/>
                <a:ea typeface="+mn-ea"/>
                <a:cs typeface="+mn-cs"/>
              </a:rPr>
              <a:t>índice de actividad y gravedad de la psoriasis, por sus siglas en inglés.</a:t>
            </a:r>
          </a:p>
          <a:p>
            <a:pPr marL="93663" marR="0" lvl="0" indent="-93663" algn="l" defTabSz="914400" rtl="0" eaLnBrk="1" fontAlgn="auto" latinLnBrk="0" hangingPunct="1">
              <a:lnSpc>
                <a:spcPct val="100000"/>
              </a:lnSpc>
              <a:spcBef>
                <a:spcPts val="0"/>
              </a:spcBef>
              <a:spcAft>
                <a:spcPts val="0"/>
              </a:spcAft>
              <a:buClrTx/>
              <a:buSzTx/>
              <a:buFont typeface="+mj-lt"/>
              <a:buAutoNum type="arabicPeriod"/>
              <a:defRPr/>
            </a:pPr>
            <a:r>
              <a:rPr kumimoji="0" lang="es-ES" sz="700" b="1" u="none" strike="noStrike" kern="1200" cap="none" spc="0" normalizeH="0" baseline="0" noProof="0">
                <a:ln>
                  <a:noFill/>
                </a:ln>
                <a:solidFill>
                  <a:prstClr val="black">
                    <a:tint val="75000"/>
                  </a:prstClr>
                </a:solidFill>
                <a:effectLst/>
                <a:uLnTx/>
                <a:uFillTx/>
                <a:ea typeface="+mn-ea"/>
                <a:cs typeface="+mn-cs"/>
              </a:rPr>
              <a:t>Román J, </a:t>
            </a:r>
            <a:r>
              <a:rPr kumimoji="0" lang="es-ES" sz="700" u="none" strike="noStrike" kern="1200" cap="none" spc="0" normalizeH="0" baseline="0" noProof="0">
                <a:ln>
                  <a:noFill/>
                </a:ln>
                <a:solidFill>
                  <a:prstClr val="black">
                    <a:tint val="75000"/>
                  </a:prstClr>
                </a:solidFill>
                <a:effectLst/>
                <a:uLnTx/>
                <a:uFillTx/>
                <a:ea typeface="+mn-ea"/>
                <a:cs typeface="+mn-cs"/>
              </a:rPr>
              <a:t>Silvestre N, Axpe X, </a:t>
            </a:r>
            <a:r>
              <a:rPr kumimoji="0" lang="es-ES" sz="700" u="none" strike="noStrike" kern="1200" cap="none" spc="0" normalizeH="0" baseline="0" noProof="0" err="1">
                <a:ln>
                  <a:noFill/>
                </a:ln>
                <a:solidFill>
                  <a:prstClr val="black">
                    <a:tint val="75000"/>
                  </a:prstClr>
                </a:solidFill>
                <a:effectLst/>
                <a:uLnTx/>
                <a:uFillTx/>
                <a:ea typeface="+mn-ea"/>
                <a:cs typeface="+mn-cs"/>
              </a:rPr>
              <a:t>Gruber</a:t>
            </a:r>
            <a:r>
              <a:rPr kumimoji="0" lang="es-ES" sz="700" u="none" strike="noStrike" kern="1200" cap="none" spc="0" normalizeH="0" baseline="0" noProof="0">
                <a:ln>
                  <a:noFill/>
                </a:ln>
                <a:solidFill>
                  <a:prstClr val="black">
                    <a:tint val="75000"/>
                  </a:prstClr>
                </a:solidFill>
                <a:effectLst/>
                <a:uLnTx/>
                <a:uFillTx/>
                <a:ea typeface="+mn-ea"/>
                <a:cs typeface="+mn-cs"/>
              </a:rPr>
              <a:t> F, Romero B, Barros MJ, et al. </a:t>
            </a:r>
            <a:r>
              <a:rPr kumimoji="0" lang="es-ES" sz="700" u="none" strike="noStrike" kern="1200" cap="none" spc="0" normalizeH="0" baseline="0" noProof="0" err="1">
                <a:ln>
                  <a:noFill/>
                </a:ln>
                <a:solidFill>
                  <a:prstClr val="black">
                    <a:tint val="75000"/>
                  </a:prstClr>
                </a:solidFill>
                <a:effectLst/>
                <a:uLnTx/>
                <a:uFillTx/>
                <a:ea typeface="+mn-ea"/>
                <a:cs typeface="+mn-cs"/>
              </a:rPr>
              <a:t>Tildrakizumab</a:t>
            </a:r>
            <a:r>
              <a:rPr kumimoji="0" lang="es-ES" sz="700" u="none" strike="noStrike" kern="1200" cap="none" spc="0" normalizeH="0" baseline="0" noProof="0">
                <a:ln>
                  <a:noFill/>
                </a:ln>
                <a:solidFill>
                  <a:prstClr val="black">
                    <a:tint val="75000"/>
                  </a:prstClr>
                </a:solidFill>
                <a:effectLst/>
                <a:uLnTx/>
                <a:uFillTx/>
                <a:ea typeface="+mn-ea"/>
                <a:cs typeface="+mn-cs"/>
              </a:rPr>
              <a:t> en pacientes con neoplasia maligna activa: cuando la seguridad es lo primero. Poster presentado en: 9º Congreso Nacional de Psoriasis AEDV. 2024 Enero 19-20; Madrid, España.</a:t>
            </a:r>
          </a:p>
        </p:txBody>
      </p:sp>
      <p:sp>
        <p:nvSpPr>
          <p:cNvPr id="11" name="Rectángulo: una sola esquina redondeada 11">
            <a:extLst>
              <a:ext uri="{FF2B5EF4-FFF2-40B4-BE49-F238E27FC236}">
                <a16:creationId xmlns:a16="http://schemas.microsoft.com/office/drawing/2014/main" id="{22AB7871-8039-EE45-9CA5-34BA1957826E}"/>
              </a:ext>
            </a:extLst>
          </p:cNvPr>
          <p:cNvSpPr/>
          <p:nvPr/>
        </p:nvSpPr>
        <p:spPr>
          <a:xfrm flipV="1">
            <a:off x="282907" y="1382882"/>
            <a:ext cx="694228" cy="694228"/>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CuadroTexto 11">
            <a:extLst>
              <a:ext uri="{FF2B5EF4-FFF2-40B4-BE49-F238E27FC236}">
                <a16:creationId xmlns:a16="http://schemas.microsoft.com/office/drawing/2014/main" id="{1969E6E7-F402-C26E-5C37-344A3A2BE117}"/>
              </a:ext>
            </a:extLst>
          </p:cNvPr>
          <p:cNvSpPr txBox="1"/>
          <p:nvPr/>
        </p:nvSpPr>
        <p:spPr>
          <a:xfrm>
            <a:off x="265169" y="2152897"/>
            <a:ext cx="1125042" cy="584775"/>
          </a:xfrm>
          <a:prstGeom prst="rect">
            <a:avLst/>
          </a:prstGeom>
          <a:noFill/>
        </p:spPr>
        <p:txBody>
          <a:bodyPr wrap="square">
            <a:spAutoFit/>
          </a:bodyPr>
          <a:lstStyle/>
          <a:p>
            <a:r>
              <a:rPr lang="es-ES" sz="1600" b="1">
                <a:solidFill>
                  <a:srgbClr val="6B2F65"/>
                </a:solidFill>
                <a:latin typeface="Arial" panose="020B0604020202020204" pitchFamily="34" charset="0"/>
                <a:cs typeface="+mn-cs"/>
              </a:rPr>
              <a:t>Varón</a:t>
            </a:r>
          </a:p>
          <a:p>
            <a:r>
              <a:rPr lang="es-ES" sz="1600" b="1">
                <a:solidFill>
                  <a:srgbClr val="6B2F65"/>
                </a:solidFill>
                <a:latin typeface="Arial" panose="020B0604020202020204" pitchFamily="34" charset="0"/>
                <a:cs typeface="+mn-cs"/>
              </a:rPr>
              <a:t>63 años</a:t>
            </a:r>
            <a:endParaRPr lang="es-ES" sz="1600">
              <a:latin typeface="Arial" panose="020B0604020202020204" pitchFamily="34" charset="0"/>
            </a:endParaRPr>
          </a:p>
        </p:txBody>
      </p:sp>
      <p:pic>
        <p:nvPicPr>
          <p:cNvPr id="18" name="Gráfico 17">
            <a:extLst>
              <a:ext uri="{FF2B5EF4-FFF2-40B4-BE49-F238E27FC236}">
                <a16:creationId xmlns:a16="http://schemas.microsoft.com/office/drawing/2014/main" id="{FCD115A0-A3D5-182E-53B4-04966A36F4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896" y="1458669"/>
            <a:ext cx="397794" cy="543551"/>
          </a:xfrm>
          <a:prstGeom prst="rect">
            <a:avLst/>
          </a:prstGeom>
        </p:spPr>
      </p:pic>
      <p:sp>
        <p:nvSpPr>
          <p:cNvPr id="21" name="CuadroTexto 20">
            <a:extLst>
              <a:ext uri="{FF2B5EF4-FFF2-40B4-BE49-F238E27FC236}">
                <a16:creationId xmlns:a16="http://schemas.microsoft.com/office/drawing/2014/main" id="{DB77FC90-7CCB-E3CD-2D85-9188515C1937}"/>
              </a:ext>
            </a:extLst>
          </p:cNvPr>
          <p:cNvSpPr txBox="1"/>
          <p:nvPr/>
        </p:nvSpPr>
        <p:spPr>
          <a:xfrm>
            <a:off x="1334447" y="1341119"/>
            <a:ext cx="4220176" cy="461665"/>
          </a:xfrm>
          <a:prstGeom prst="rect">
            <a:avLst/>
          </a:prstGeom>
          <a:noFill/>
        </p:spPr>
        <p:txBody>
          <a:bodyPr wrap="square">
            <a:spAutoFit/>
          </a:bodyPr>
          <a:lstStyle/>
          <a:p>
            <a:r>
              <a:rPr lang="es-ES" sz="2400" b="1">
                <a:solidFill>
                  <a:srgbClr val="6B2F65"/>
                </a:solidFill>
                <a:latin typeface="Arial" panose="020B0604020202020204" pitchFamily="34" charset="0"/>
                <a:cs typeface="+mn-cs"/>
              </a:rPr>
              <a:t>CASO 1:</a:t>
            </a:r>
            <a:r>
              <a:rPr lang="es-ES" sz="2400" b="1" baseline="30000">
                <a:solidFill>
                  <a:srgbClr val="6B2F65"/>
                </a:solidFill>
                <a:latin typeface="Arial" panose="020B0604020202020204" pitchFamily="34" charset="0"/>
                <a:cs typeface="+mn-cs"/>
              </a:rPr>
              <a:t>1</a:t>
            </a:r>
          </a:p>
        </p:txBody>
      </p:sp>
      <p:sp>
        <p:nvSpPr>
          <p:cNvPr id="24" name="Marcador de contenido 2">
            <a:extLst>
              <a:ext uri="{FF2B5EF4-FFF2-40B4-BE49-F238E27FC236}">
                <a16:creationId xmlns:a16="http://schemas.microsoft.com/office/drawing/2014/main" id="{BBDEBEE3-0DFD-1830-1D7B-246993D94E49}"/>
              </a:ext>
            </a:extLst>
          </p:cNvPr>
          <p:cNvSpPr txBox="1">
            <a:spLocks/>
          </p:cNvSpPr>
          <p:nvPr/>
        </p:nvSpPr>
        <p:spPr>
          <a:xfrm>
            <a:off x="1334447" y="1776370"/>
            <a:ext cx="9993985" cy="1969770"/>
          </a:xfrm>
          <a:prstGeom prst="rect">
            <a:avLst/>
          </a:prstGeom>
        </p:spPr>
        <p:txBody>
          <a:bodyPr wrap="square">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buClr>
                <a:srgbClr val="6B2F65"/>
              </a:buClr>
              <a:buSzTx/>
              <a:buFontTx/>
              <a:buNone/>
              <a:tabLst/>
              <a:defRPr/>
            </a:pPr>
            <a:r>
              <a:rPr kumimoji="0" lang="es-ES" sz="1600" u="none" strike="noStrike" kern="1200" cap="none" spc="0" normalizeH="0" baseline="0" noProof="0">
                <a:ln>
                  <a:noFill/>
                </a:ln>
                <a:solidFill>
                  <a:srgbClr val="612663"/>
                </a:solidFill>
                <a:effectLst/>
                <a:uLnTx/>
                <a:uFillTx/>
                <a:latin typeface="Arial" panose="020B0604020202020204" pitchFamily="34" charset="0"/>
                <a:ea typeface="+mn-ea"/>
                <a:cs typeface="Arial"/>
              </a:rPr>
              <a:t>Inicialmente presentaba PASI 13, BSA 15 y DLQI 0. A la semana 16 PASI 10 y BSA 5; y PASI 7 y BSA 4 en la semana 52. Durante este periodo fue tratado mediante lobectomía, encontrándose en remisión completa en el momento actual.</a:t>
            </a:r>
            <a:r>
              <a:rPr kumimoji="0" lang="es-ES" sz="1600" u="none" strike="noStrike" kern="1200" cap="none" spc="0" normalizeH="0" baseline="30000" noProof="0">
                <a:ln>
                  <a:noFill/>
                </a:ln>
                <a:solidFill>
                  <a:srgbClr val="612663"/>
                </a:solidFill>
                <a:effectLst/>
                <a:uLnTx/>
                <a:uFillTx/>
                <a:latin typeface="Arial" panose="020B0604020202020204" pitchFamily="34" charset="0"/>
                <a:ea typeface="+mn-ea"/>
                <a:cs typeface="Arial"/>
              </a:rPr>
              <a:t>1</a:t>
            </a:r>
          </a:p>
          <a:p>
            <a:pPr marL="0" marR="0" lvl="0" indent="0" algn="l" defTabSz="609585" rtl="0" eaLnBrk="1" fontAlgn="auto" latinLnBrk="0" hangingPunct="1">
              <a:lnSpc>
                <a:spcPct val="100000"/>
              </a:lnSpc>
              <a:spcBef>
                <a:spcPts val="0"/>
              </a:spcBef>
              <a:buClr>
                <a:srgbClr val="6B2F65"/>
              </a:buClr>
              <a:buSzTx/>
              <a:buFontTx/>
              <a:buNone/>
              <a:tabLst/>
              <a:defRPr/>
            </a:pPr>
            <a:r>
              <a:rPr kumimoji="0" lang="es-ES" sz="1600" u="none" strike="noStrike" kern="1200" cap="none" spc="0" normalizeH="0" baseline="0" noProof="0">
                <a:ln>
                  <a:noFill/>
                </a:ln>
                <a:solidFill>
                  <a:srgbClr val="612663"/>
                </a:solidFill>
                <a:effectLst/>
                <a:uLnTx/>
                <a:uFillTx/>
                <a:latin typeface="Arial" panose="020B0604020202020204" pitchFamily="34" charset="0"/>
                <a:ea typeface="+mn-ea"/>
                <a:cs typeface="Arial"/>
              </a:rPr>
              <a:t>En seguimiento por </a:t>
            </a:r>
            <a:r>
              <a:rPr kumimoji="0" lang="es-ES" sz="1600" b="1" u="none" strike="noStrike" kern="1200" cap="none" spc="0" normalizeH="0" baseline="0" noProof="0">
                <a:ln>
                  <a:noFill/>
                </a:ln>
                <a:solidFill>
                  <a:srgbClr val="612663"/>
                </a:solidFill>
                <a:effectLst/>
                <a:uLnTx/>
                <a:uFillTx/>
                <a:latin typeface="Arial" panose="020B0604020202020204" pitchFamily="34" charset="0"/>
                <a:ea typeface="+mn-ea"/>
                <a:cs typeface="Arial"/>
              </a:rPr>
              <a:t>psoriasis en placas de moderada a grave </a:t>
            </a:r>
            <a:r>
              <a:rPr kumimoji="0" lang="es-ES" sz="1600" u="none" strike="noStrike" kern="1200" cap="none" spc="0" normalizeH="0" baseline="0" noProof="0">
                <a:ln>
                  <a:noFill/>
                </a:ln>
                <a:solidFill>
                  <a:srgbClr val="612663"/>
                </a:solidFill>
                <a:effectLst/>
                <a:uLnTx/>
                <a:uFillTx/>
                <a:latin typeface="Arial" panose="020B0604020202020204" pitchFamily="34" charset="0"/>
                <a:ea typeface="+mn-ea"/>
                <a:cs typeface="Arial"/>
              </a:rPr>
              <a:t>de años de evolución, sin artropatía ni afectación de localizaciones especiales.</a:t>
            </a:r>
            <a:r>
              <a:rPr kumimoji="0" lang="es-ES" sz="1600" u="none" strike="noStrike" kern="1200" cap="none" spc="0" normalizeH="0" baseline="30000" noProof="0">
                <a:ln>
                  <a:noFill/>
                </a:ln>
                <a:solidFill>
                  <a:srgbClr val="612663"/>
                </a:solidFill>
                <a:effectLst/>
                <a:uLnTx/>
                <a:uFillTx/>
                <a:latin typeface="Arial" panose="020B0604020202020204" pitchFamily="34" charset="0"/>
                <a:ea typeface="+mn-ea"/>
                <a:cs typeface="Arial"/>
              </a:rPr>
              <a:t>1</a:t>
            </a:r>
            <a:endParaRPr kumimoji="0" lang="es-ES" sz="1600" b="1" u="none" strike="noStrike" kern="1200" cap="none" spc="0" normalizeH="0" baseline="0" noProof="0">
              <a:ln>
                <a:noFill/>
              </a:ln>
              <a:solidFill>
                <a:srgbClr val="612663"/>
              </a:solidFill>
              <a:effectLst/>
              <a:uLnTx/>
              <a:uFillTx/>
              <a:latin typeface="Arial" panose="020B0604020202020204" pitchFamily="34" charset="0"/>
              <a:ea typeface="+mn-ea"/>
              <a:cs typeface="Arial"/>
            </a:endParaRPr>
          </a:p>
          <a:p>
            <a:pPr marL="0" marR="0" lvl="0" indent="0" algn="l" defTabSz="609585" rtl="0" eaLnBrk="1" fontAlgn="auto" latinLnBrk="0" hangingPunct="1">
              <a:lnSpc>
                <a:spcPct val="100000"/>
              </a:lnSpc>
              <a:spcBef>
                <a:spcPts val="0"/>
              </a:spcBef>
              <a:buClr>
                <a:srgbClr val="6B2F65"/>
              </a:buClr>
              <a:buSzTx/>
              <a:buFontTx/>
              <a:buNone/>
              <a:tabLst/>
              <a:defRPr/>
            </a:pPr>
            <a:r>
              <a:rPr kumimoji="0" lang="es-ES" sz="1600" u="none" strike="noStrike" kern="1200" cap="none" spc="0" normalizeH="0" baseline="0" noProof="0">
                <a:ln>
                  <a:noFill/>
                </a:ln>
                <a:solidFill>
                  <a:srgbClr val="612663"/>
                </a:solidFill>
                <a:effectLst/>
                <a:uLnTx/>
                <a:uFillTx/>
                <a:latin typeface="Arial" panose="020B0604020202020204" pitchFamily="34" charset="0"/>
                <a:ea typeface="+mn-ea"/>
                <a:cs typeface="Arial"/>
              </a:rPr>
              <a:t>Durante este periodo es además </a:t>
            </a:r>
            <a:r>
              <a:rPr kumimoji="0" lang="es-ES" sz="1600" b="1" u="none" strike="noStrike" kern="1200" cap="none" spc="0" normalizeH="0" baseline="0" noProof="0">
                <a:ln>
                  <a:noFill/>
                </a:ln>
                <a:solidFill>
                  <a:srgbClr val="612663"/>
                </a:solidFill>
                <a:effectLst/>
                <a:uLnTx/>
                <a:uFillTx/>
                <a:latin typeface="Arial" panose="020B0604020202020204" pitchFamily="34" charset="0"/>
                <a:ea typeface="+mn-ea"/>
                <a:cs typeface="Arial"/>
              </a:rPr>
              <a:t>diagnosticado de adenocarcinoma de pulmón.</a:t>
            </a:r>
            <a:r>
              <a:rPr kumimoji="0" lang="es-ES" sz="1600" u="none" strike="noStrike" kern="1200" cap="none" spc="0" normalizeH="0" baseline="0" noProof="0">
                <a:ln>
                  <a:noFill/>
                </a:ln>
                <a:solidFill>
                  <a:srgbClr val="612663"/>
                </a:solidFill>
                <a:effectLst/>
                <a:uLnTx/>
                <a:uFillTx/>
                <a:latin typeface="Arial" panose="020B0604020202020204" pitchFamily="34" charset="0"/>
                <a:ea typeface="+mn-ea"/>
                <a:cs typeface="Arial"/>
              </a:rPr>
              <a:t> Durante este periodo fue tratado mediante lobectomía, encontrándose en </a:t>
            </a:r>
            <a:r>
              <a:rPr kumimoji="0" lang="es-ES" sz="1600" b="1" u="none" strike="noStrike" kern="1200" cap="none" spc="0" normalizeH="0" baseline="0" noProof="0">
                <a:ln>
                  <a:noFill/>
                </a:ln>
                <a:solidFill>
                  <a:srgbClr val="612663"/>
                </a:solidFill>
                <a:effectLst/>
                <a:uLnTx/>
                <a:uFillTx/>
                <a:latin typeface="Arial" panose="020B0604020202020204" pitchFamily="34" charset="0"/>
                <a:ea typeface="+mn-ea"/>
                <a:cs typeface="Arial"/>
              </a:rPr>
              <a:t>remisión completa </a:t>
            </a:r>
            <a:r>
              <a:rPr kumimoji="0" lang="es-ES" sz="1600" u="none" strike="noStrike" kern="1200" cap="none" spc="0" normalizeH="0" baseline="0" noProof="0">
                <a:ln>
                  <a:noFill/>
                </a:ln>
                <a:solidFill>
                  <a:srgbClr val="612663"/>
                </a:solidFill>
                <a:effectLst/>
                <a:uLnTx/>
                <a:uFillTx/>
                <a:latin typeface="Arial" panose="020B0604020202020204" pitchFamily="34" charset="0"/>
                <a:ea typeface="+mn-ea"/>
                <a:cs typeface="Arial"/>
              </a:rPr>
              <a:t>en el momento actual.</a:t>
            </a:r>
            <a:r>
              <a:rPr kumimoji="0" lang="es-ES" sz="1600" u="none" strike="noStrike" kern="1200" cap="none" spc="0" normalizeH="0" baseline="30000" noProof="0">
                <a:ln>
                  <a:noFill/>
                </a:ln>
                <a:solidFill>
                  <a:srgbClr val="612663"/>
                </a:solidFill>
                <a:effectLst/>
                <a:uLnTx/>
                <a:uFillTx/>
                <a:latin typeface="Arial" panose="020B0604020202020204" pitchFamily="34" charset="0"/>
                <a:ea typeface="+mn-ea"/>
                <a:cs typeface="Arial"/>
              </a:rPr>
              <a:t>1</a:t>
            </a:r>
          </a:p>
        </p:txBody>
      </p:sp>
      <p:sp>
        <p:nvSpPr>
          <p:cNvPr id="4" name="Flecha: cheurón 32">
            <a:extLst>
              <a:ext uri="{FF2B5EF4-FFF2-40B4-BE49-F238E27FC236}">
                <a16:creationId xmlns:a16="http://schemas.microsoft.com/office/drawing/2014/main" id="{F7762F6B-DCD2-D8A0-8F86-2EB36E5F3C4B}"/>
              </a:ext>
            </a:extLst>
          </p:cNvPr>
          <p:cNvSpPr/>
          <p:nvPr/>
        </p:nvSpPr>
        <p:spPr>
          <a:xfrm>
            <a:off x="9467545" y="5538243"/>
            <a:ext cx="1404623" cy="553617"/>
          </a:xfrm>
          <a:prstGeom prst="chevron">
            <a:avLst>
              <a:gd name="adj" fmla="val 50000"/>
            </a:avLst>
          </a:prstGeom>
          <a:solidFill>
            <a:schemeClr val="bg1"/>
          </a:solidFill>
          <a:ln>
            <a:solidFill>
              <a:schemeClr val="accent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051" b="0" i="0" u="none" strike="noStrike" kern="1200" cap="none" spc="0" normalizeH="0" baseline="0" noProof="0">
                <a:ln>
                  <a:noFill/>
                </a:ln>
                <a:solidFill>
                  <a:srgbClr val="612663"/>
                </a:solidFill>
                <a:effectLst/>
                <a:uLnTx/>
                <a:uFillTx/>
                <a:latin typeface="Arial"/>
                <a:ea typeface="+mn-ea"/>
                <a:cs typeface="+mn-cs"/>
              </a:rPr>
              <a:t>En remisión completa</a:t>
            </a:r>
            <a:r>
              <a:rPr kumimoji="0" lang="es-ES_tradnl" sz="1051" b="0" i="0" u="none" strike="noStrike" kern="1200" cap="none" spc="0" normalizeH="0" baseline="30000" noProof="0">
                <a:ln>
                  <a:noFill/>
                </a:ln>
                <a:solidFill>
                  <a:srgbClr val="612663"/>
                </a:solidFill>
                <a:effectLst/>
                <a:uLnTx/>
                <a:uFillTx/>
                <a:latin typeface="Arial"/>
                <a:ea typeface="+mn-ea"/>
                <a:cs typeface="+mn-cs"/>
              </a:rPr>
              <a:t>1</a:t>
            </a:r>
            <a:endParaRPr kumimoji="0" lang="es-ES" sz="1051" b="0" i="0" u="none" strike="noStrike" kern="1200" cap="none" spc="0" normalizeH="0" baseline="30000" noProof="0">
              <a:ln>
                <a:noFill/>
              </a:ln>
              <a:solidFill>
                <a:srgbClr val="612663"/>
              </a:solidFill>
              <a:effectLst/>
              <a:uLnTx/>
              <a:uFillTx/>
              <a:latin typeface="Arial"/>
              <a:ea typeface="+mn-ea"/>
              <a:cs typeface="+mn-cs"/>
            </a:endParaRPr>
          </a:p>
        </p:txBody>
      </p:sp>
      <p:sp>
        <p:nvSpPr>
          <p:cNvPr id="26" name="Flecha: pentágono 4">
            <a:extLst>
              <a:ext uri="{FF2B5EF4-FFF2-40B4-BE49-F238E27FC236}">
                <a16:creationId xmlns:a16="http://schemas.microsoft.com/office/drawing/2014/main" id="{D0207CD3-DDC9-1B2E-7439-839524B64501}"/>
              </a:ext>
            </a:extLst>
          </p:cNvPr>
          <p:cNvSpPr/>
          <p:nvPr/>
        </p:nvSpPr>
        <p:spPr>
          <a:xfrm>
            <a:off x="1512236" y="3841700"/>
            <a:ext cx="3686397" cy="613248"/>
          </a:xfrm>
          <a:prstGeom prst="homePlate">
            <a:avLst/>
          </a:prstGeom>
          <a:solidFill>
            <a:schemeClr val="accent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err="1">
                <a:ln>
                  <a:noFill/>
                </a:ln>
                <a:solidFill>
                  <a:srgbClr val="FFFFFF"/>
                </a:solidFill>
                <a:effectLst/>
                <a:uLnTx/>
                <a:uFillTx/>
                <a:latin typeface="Arial"/>
                <a:ea typeface="+mn-ea"/>
                <a:cs typeface="+mn-cs"/>
              </a:rPr>
              <a:t>Adalimumab</a:t>
            </a:r>
            <a:endParaRPr kumimoji="0" lang="es-ES_tradnl" sz="16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err="1">
                <a:ln>
                  <a:noFill/>
                </a:ln>
                <a:solidFill>
                  <a:srgbClr val="FFFFFF"/>
                </a:solidFill>
                <a:effectLst/>
                <a:uLnTx/>
                <a:uFillTx/>
                <a:latin typeface="Arial"/>
                <a:ea typeface="+mn-ea"/>
                <a:cs typeface="+mn-cs"/>
              </a:rPr>
              <a:t>Secukinumab</a:t>
            </a:r>
            <a:r>
              <a:rPr kumimoji="0" lang="es-ES" sz="1600" b="0" i="0" u="none" strike="noStrike" kern="1200" cap="none" spc="0" normalizeH="0" baseline="30000" noProof="0">
                <a:ln>
                  <a:noFill/>
                </a:ln>
                <a:solidFill>
                  <a:srgbClr val="FFFFFF"/>
                </a:solidFill>
                <a:effectLst/>
                <a:uLnTx/>
                <a:uFillTx/>
                <a:latin typeface="Arial"/>
                <a:ea typeface="+mn-ea"/>
                <a:cs typeface="+mn-cs"/>
              </a:rPr>
              <a:t>1</a:t>
            </a:r>
            <a:endParaRPr kumimoji="0" lang="es-ES" sz="1600" b="1"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85549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lecha: cheurón 16">
            <a:extLst>
              <a:ext uri="{FF2B5EF4-FFF2-40B4-BE49-F238E27FC236}">
                <a16:creationId xmlns:a16="http://schemas.microsoft.com/office/drawing/2014/main" id="{6583D1B4-C46B-C758-E792-612228AD75BF}"/>
              </a:ext>
            </a:extLst>
          </p:cNvPr>
          <p:cNvSpPr/>
          <p:nvPr/>
        </p:nvSpPr>
        <p:spPr>
          <a:xfrm>
            <a:off x="7993850" y="4312251"/>
            <a:ext cx="1821956" cy="870851"/>
          </a:xfrm>
          <a:prstGeom prst="chevron">
            <a:avLst/>
          </a:prstGeom>
          <a:solidFill>
            <a:schemeClr val="accent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panose="020B0604020202020204" pitchFamily="34" charset="0"/>
            </a:endParaRPr>
          </a:p>
        </p:txBody>
      </p:sp>
      <p:sp>
        <p:nvSpPr>
          <p:cNvPr id="15" name="Flecha: cheurón 14">
            <a:extLst>
              <a:ext uri="{FF2B5EF4-FFF2-40B4-BE49-F238E27FC236}">
                <a16:creationId xmlns:a16="http://schemas.microsoft.com/office/drawing/2014/main" id="{7231D02D-2D1C-F965-DD45-17F1B914155A}"/>
              </a:ext>
            </a:extLst>
          </p:cNvPr>
          <p:cNvSpPr/>
          <p:nvPr/>
        </p:nvSpPr>
        <p:spPr>
          <a:xfrm>
            <a:off x="6410755" y="4312251"/>
            <a:ext cx="1884160" cy="870851"/>
          </a:xfrm>
          <a:prstGeom prst="chevron">
            <a:avLst/>
          </a:prstGeom>
          <a:solidFill>
            <a:schemeClr val="accent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panose="020B0604020202020204" pitchFamily="34" charset="0"/>
            </a:endParaRPr>
          </a:p>
        </p:txBody>
      </p:sp>
      <p:sp>
        <p:nvSpPr>
          <p:cNvPr id="19" name="Flecha: pentágono 18">
            <a:extLst>
              <a:ext uri="{FF2B5EF4-FFF2-40B4-BE49-F238E27FC236}">
                <a16:creationId xmlns:a16="http://schemas.microsoft.com/office/drawing/2014/main" id="{BF982C5A-7659-3A22-0A52-457EC1865E8B}"/>
              </a:ext>
            </a:extLst>
          </p:cNvPr>
          <p:cNvSpPr/>
          <p:nvPr/>
        </p:nvSpPr>
        <p:spPr>
          <a:xfrm>
            <a:off x="5044041" y="4312251"/>
            <a:ext cx="1655339" cy="870851"/>
          </a:xfrm>
          <a:prstGeom prst="homePlate">
            <a:avLst/>
          </a:prstGeom>
          <a:solidFill>
            <a:schemeClr val="accent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panose="020B0604020202020204" pitchFamily="34" charset="0"/>
            </a:endParaRPr>
          </a:p>
        </p:txBody>
      </p:sp>
      <p:sp>
        <p:nvSpPr>
          <p:cNvPr id="3" name="Título 2">
            <a:extLst>
              <a:ext uri="{FF2B5EF4-FFF2-40B4-BE49-F238E27FC236}">
                <a16:creationId xmlns:a16="http://schemas.microsoft.com/office/drawing/2014/main" id="{3218B756-7647-C191-1BE6-00450E07E5F0}"/>
              </a:ext>
            </a:extLst>
          </p:cNvPr>
          <p:cNvSpPr>
            <a:spLocks noGrp="1"/>
          </p:cNvSpPr>
          <p:nvPr>
            <p:ph type="title"/>
          </p:nvPr>
        </p:nvSpPr>
        <p:spPr>
          <a:xfrm>
            <a:off x="623888" y="272883"/>
            <a:ext cx="10909300" cy="884070"/>
          </a:xfrm>
        </p:spPr>
        <p:txBody>
          <a:bodyPr/>
          <a:lstStyle/>
          <a:p>
            <a:r>
              <a:rPr lang="es-ES" sz="2400"/>
              <a:t>Tildrakizumab en pacientes con neoplasia maligna activa:</a:t>
            </a:r>
            <a:br>
              <a:rPr lang="es-ES" sz="2400"/>
            </a:br>
            <a:r>
              <a:rPr lang="es-ES" sz="2400"/>
              <a:t>cuando la seguridad es lo primero</a:t>
            </a:r>
            <a:r>
              <a:rPr lang="es-ES" sz="2400" baseline="30000">
                <a:latin typeface="Arial" panose="020B0604020202020204" pitchFamily="34" charset="0"/>
                <a:cs typeface="Arial" panose="020B0604020202020204" pitchFamily="34" charset="0"/>
              </a:rPr>
              <a:t>1</a:t>
            </a:r>
            <a:endParaRPr lang="es-ES" sz="2400" baseline="30000"/>
          </a:p>
        </p:txBody>
      </p:sp>
      <p:sp>
        <p:nvSpPr>
          <p:cNvPr id="14" name="Flecha: cheurón 13">
            <a:extLst>
              <a:ext uri="{FF2B5EF4-FFF2-40B4-BE49-F238E27FC236}">
                <a16:creationId xmlns:a16="http://schemas.microsoft.com/office/drawing/2014/main" id="{751B8C34-3AFD-B063-1487-EF94A60442E8}"/>
              </a:ext>
            </a:extLst>
          </p:cNvPr>
          <p:cNvSpPr/>
          <p:nvPr/>
        </p:nvSpPr>
        <p:spPr>
          <a:xfrm>
            <a:off x="5034709" y="3616859"/>
            <a:ext cx="4631803" cy="607116"/>
          </a:xfrm>
          <a:prstGeom prst="chevron">
            <a:avLst/>
          </a:prstGeom>
          <a:solidFill>
            <a:srgbClr val="7E7E7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srgbClr val="FFFFFF"/>
                </a:solidFill>
                <a:effectLst/>
                <a:uLnTx/>
                <a:uFillTx/>
                <a:latin typeface="Arial"/>
                <a:ea typeface="+mn-ea"/>
                <a:cs typeface="+mn-cs"/>
              </a:rPr>
              <a:t>Tildrakizumab</a:t>
            </a:r>
            <a:r>
              <a:rPr kumimoji="0" lang="es-ES" sz="1400" b="0" i="0" u="none" strike="noStrike" kern="1200" cap="none" spc="0" normalizeH="0" baseline="30000" noProof="0">
                <a:ln>
                  <a:noFill/>
                </a:ln>
                <a:solidFill>
                  <a:srgbClr val="FFFFFF"/>
                </a:solidFill>
                <a:effectLst/>
                <a:uLnTx/>
                <a:uFillTx/>
                <a:latin typeface="Arial"/>
                <a:ea typeface="+mn-ea"/>
                <a:cs typeface="+mn-cs"/>
              </a:rPr>
              <a:t>1</a:t>
            </a:r>
            <a:endParaRPr kumimoji="0" lang="es-ES" sz="1400" b="1" i="0" u="none" strike="noStrike" kern="1200" cap="none" spc="0" normalizeH="0" baseline="0" noProof="0">
              <a:ln>
                <a:noFill/>
              </a:ln>
              <a:solidFill>
                <a:srgbClr val="FFFFFF"/>
              </a:solidFill>
              <a:effectLst/>
              <a:uLnTx/>
              <a:uFillTx/>
              <a:latin typeface="Arial"/>
              <a:ea typeface="+mn-ea"/>
              <a:cs typeface="+mn-cs"/>
            </a:endParaRPr>
          </a:p>
        </p:txBody>
      </p:sp>
      <p:sp>
        <p:nvSpPr>
          <p:cNvPr id="16" name="CuadroTexto 15">
            <a:extLst>
              <a:ext uri="{FF2B5EF4-FFF2-40B4-BE49-F238E27FC236}">
                <a16:creationId xmlns:a16="http://schemas.microsoft.com/office/drawing/2014/main" id="{2956EF17-0814-05B0-2793-C4342FC5823D}"/>
              </a:ext>
            </a:extLst>
          </p:cNvPr>
          <p:cNvSpPr txBox="1"/>
          <p:nvPr/>
        </p:nvSpPr>
        <p:spPr>
          <a:xfrm>
            <a:off x="5068428" y="4321327"/>
            <a:ext cx="1248397" cy="86177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schemeClr val="bg1"/>
                </a:solidFill>
                <a:effectLst/>
                <a:uLnTx/>
                <a:uFillTx/>
                <a:latin typeface="Arial"/>
                <a:ea typeface="+mn-ea"/>
                <a:cs typeface="+mn-cs"/>
              </a:rPr>
              <a:t>Inicial:</a:t>
            </a:r>
            <a:r>
              <a:rPr kumimoji="0" lang="es-ES" sz="1200" b="0" i="0" u="none" strike="noStrike" kern="1200" cap="none" spc="0" normalizeH="0" baseline="30000" noProof="0">
                <a:ln>
                  <a:noFill/>
                </a:ln>
                <a:solidFill>
                  <a:schemeClr val="bg1"/>
                </a:solidFill>
                <a:effectLst/>
                <a:uLnTx/>
                <a:uFillTx/>
                <a:latin typeface="Arial"/>
                <a:ea typeface="+mn-ea"/>
                <a:cs typeface="+mn-cs"/>
              </a:rPr>
              <a:t>1</a:t>
            </a:r>
            <a:endParaRPr kumimoji="0" lang="es-ES" sz="1200" b="1" i="0" u="none" strike="noStrike" kern="1200" cap="none" spc="0" normalizeH="0" baseline="0" noProof="0">
              <a:ln>
                <a:noFill/>
              </a:ln>
              <a:solidFill>
                <a:schemeClr val="bg1"/>
              </a:solidFill>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PASI 10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BSA 8</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DLQI 1</a:t>
            </a:r>
            <a:endParaRPr kumimoji="0" lang="es-ES" sz="1800" b="0" i="0" u="none" strike="noStrike" kern="1200" cap="none" spc="0" normalizeH="0" baseline="0" noProof="0">
              <a:ln>
                <a:noFill/>
              </a:ln>
              <a:solidFill>
                <a:schemeClr val="bg1"/>
              </a:solidFill>
              <a:effectLst/>
              <a:uLnTx/>
              <a:uFillTx/>
              <a:latin typeface="Arial"/>
              <a:ea typeface="+mn-ea"/>
              <a:cs typeface="+mn-cs"/>
            </a:endParaRPr>
          </a:p>
        </p:txBody>
      </p:sp>
      <p:sp>
        <p:nvSpPr>
          <p:cNvPr id="22" name="CuadroTexto 21">
            <a:extLst>
              <a:ext uri="{FF2B5EF4-FFF2-40B4-BE49-F238E27FC236}">
                <a16:creationId xmlns:a16="http://schemas.microsoft.com/office/drawing/2014/main" id="{A5F90412-8B74-8372-C7F8-44FCBD5C426F}"/>
              </a:ext>
            </a:extLst>
          </p:cNvPr>
          <p:cNvSpPr txBox="1"/>
          <p:nvPr/>
        </p:nvSpPr>
        <p:spPr>
          <a:xfrm>
            <a:off x="6703774" y="4332908"/>
            <a:ext cx="1293847" cy="861774"/>
          </a:xfrm>
          <a:prstGeom prst="rect">
            <a:avLst/>
          </a:prstGeom>
          <a:noFill/>
          <a:effectLst/>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schemeClr val="bg1"/>
                </a:solidFill>
                <a:effectLst/>
                <a:uLnTx/>
                <a:uFillTx/>
                <a:latin typeface="Arial"/>
                <a:ea typeface="+mn-ea"/>
                <a:cs typeface="+mn-cs"/>
              </a:rPr>
              <a:t>Semana 16</a:t>
            </a:r>
            <a:r>
              <a:rPr kumimoji="0" lang="es-ES" sz="1400" b="1" i="0" u="none" strike="noStrike" kern="1200" cap="none" spc="0" normalizeH="0" baseline="0" noProof="0">
                <a:ln>
                  <a:noFill/>
                </a:ln>
                <a:solidFill>
                  <a:schemeClr val="bg1"/>
                </a:solidFill>
                <a:effectLst/>
                <a:uLnTx/>
                <a:uFillTx/>
                <a:latin typeface="Arial"/>
                <a:ea typeface="+mn-ea"/>
                <a:cs typeface="+mn-cs"/>
              </a:rPr>
              <a:t>:</a:t>
            </a:r>
            <a:r>
              <a:rPr kumimoji="0" lang="es-ES" sz="1200" b="0" i="0" u="none" strike="noStrike" kern="1200" cap="none" spc="0" normalizeH="0" baseline="30000" noProof="0">
                <a:ln>
                  <a:noFill/>
                </a:ln>
                <a:solidFill>
                  <a:schemeClr val="bg1"/>
                </a:solidFill>
                <a:effectLst/>
                <a:uLnTx/>
                <a:uFillTx/>
                <a:latin typeface="Arial"/>
                <a:ea typeface="+mn-ea"/>
                <a:cs typeface="+mn-cs"/>
              </a:rPr>
              <a:t>1</a:t>
            </a:r>
            <a:endParaRPr kumimoji="0" lang="es-ES" sz="1200" b="1" i="0" u="none" strike="noStrike" kern="1200" cap="none" spc="0" normalizeH="0" baseline="0" noProof="0">
              <a:ln>
                <a:noFill/>
              </a:ln>
              <a:solidFill>
                <a:schemeClr val="bg1"/>
              </a:solidFill>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PASI 10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BSA 8</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DLQI 0</a:t>
            </a:r>
          </a:p>
        </p:txBody>
      </p:sp>
      <p:sp>
        <p:nvSpPr>
          <p:cNvPr id="23" name="CuadroTexto 22">
            <a:extLst>
              <a:ext uri="{FF2B5EF4-FFF2-40B4-BE49-F238E27FC236}">
                <a16:creationId xmlns:a16="http://schemas.microsoft.com/office/drawing/2014/main" id="{7A39C45C-A770-FC78-1DBE-AF0EF893335E}"/>
              </a:ext>
            </a:extLst>
          </p:cNvPr>
          <p:cNvSpPr txBox="1"/>
          <p:nvPr/>
        </p:nvSpPr>
        <p:spPr>
          <a:xfrm>
            <a:off x="8140223" y="4332908"/>
            <a:ext cx="1544952" cy="86177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schemeClr val="bg1"/>
                </a:solidFill>
                <a:effectLst/>
                <a:uLnTx/>
                <a:uFillTx/>
                <a:latin typeface="Arial"/>
                <a:ea typeface="+mn-ea"/>
                <a:cs typeface="+mn-cs"/>
              </a:rPr>
              <a:t>Semana 52</a:t>
            </a:r>
            <a:r>
              <a:rPr kumimoji="0" lang="es-ES" sz="1400" b="1" i="0" u="none" strike="noStrike" kern="1200" cap="none" spc="0" normalizeH="0" baseline="0" noProof="0">
                <a:ln>
                  <a:noFill/>
                </a:ln>
                <a:solidFill>
                  <a:schemeClr val="bg1"/>
                </a:solidFill>
                <a:effectLst/>
                <a:uLnTx/>
                <a:uFillTx/>
                <a:latin typeface="Arial"/>
                <a:ea typeface="+mn-ea"/>
                <a:cs typeface="+mn-cs"/>
              </a:rPr>
              <a:t>:</a:t>
            </a:r>
            <a:r>
              <a:rPr kumimoji="0" lang="es-ES" sz="1200" b="0" i="0" u="none" strike="noStrike" kern="1200" cap="none" spc="0" normalizeH="0" baseline="30000" noProof="0">
                <a:ln>
                  <a:noFill/>
                </a:ln>
                <a:solidFill>
                  <a:schemeClr val="bg1"/>
                </a:solidFill>
                <a:effectLst/>
                <a:uLnTx/>
                <a:uFillTx/>
                <a:latin typeface="Arial"/>
                <a:ea typeface="+mn-ea"/>
                <a:cs typeface="+mn-cs"/>
              </a:rPr>
              <a:t>1</a:t>
            </a:r>
            <a:endParaRPr kumimoji="0" lang="es-ES" sz="1400" b="1" i="0" u="none" strike="noStrike" kern="1200" cap="none" spc="0" normalizeH="0" baseline="0" noProof="0">
              <a:ln>
                <a:noFill/>
              </a:ln>
              <a:solidFill>
                <a:schemeClr val="bg1"/>
              </a:solidFill>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PASI 1</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BSA 1</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DLQI 0</a:t>
            </a:r>
          </a:p>
        </p:txBody>
      </p:sp>
      <p:sp>
        <p:nvSpPr>
          <p:cNvPr id="25" name="Flecha: pentágono 24">
            <a:extLst>
              <a:ext uri="{FF2B5EF4-FFF2-40B4-BE49-F238E27FC236}">
                <a16:creationId xmlns:a16="http://schemas.microsoft.com/office/drawing/2014/main" id="{2113EBF3-EC36-21DA-2702-9D169359FC04}"/>
              </a:ext>
            </a:extLst>
          </p:cNvPr>
          <p:cNvSpPr/>
          <p:nvPr/>
        </p:nvSpPr>
        <p:spPr>
          <a:xfrm>
            <a:off x="5053372" y="5290242"/>
            <a:ext cx="4631803" cy="558332"/>
          </a:xfrm>
          <a:prstGeom prst="homePlate">
            <a:avLst/>
          </a:prstGeom>
          <a:solidFill>
            <a:schemeClr val="accent3"/>
          </a:solidFill>
          <a:ln>
            <a:noFill/>
          </a:ln>
          <a:effectLst/>
          <a:scene3d>
            <a:camera prst="orthographicFront"/>
            <a:lightRig rig="threePt" dir="t"/>
          </a:scene3d>
          <a:sp3d prstMaterial="matte"/>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a:ln>
                  <a:noFill/>
                </a:ln>
                <a:solidFill>
                  <a:srgbClr val="612663"/>
                </a:solidFill>
                <a:effectLst/>
                <a:uLnTx/>
                <a:uFillTx/>
                <a:latin typeface="Arial"/>
                <a:ea typeface="+mn-ea"/>
                <a:cs typeface="+mn-cs"/>
              </a:rPr>
              <a:t>Tratamiento con hemicolectomía y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a:ln>
                  <a:noFill/>
                </a:ln>
                <a:solidFill>
                  <a:srgbClr val="612663"/>
                </a:solidFill>
                <a:effectLst/>
                <a:uLnTx/>
                <a:uFillTx/>
                <a:latin typeface="Arial"/>
                <a:ea typeface="+mn-ea"/>
                <a:cs typeface="+mn-cs"/>
              </a:rPr>
              <a:t>actualmente en tratamiento quimioterápico.</a:t>
            </a:r>
            <a:r>
              <a:rPr kumimoji="0" lang="es-ES_tradnl" sz="1400" b="0" i="0" u="none" strike="noStrike" kern="1200" cap="none" spc="0" normalizeH="0" baseline="30000" noProof="0">
                <a:ln>
                  <a:noFill/>
                </a:ln>
                <a:solidFill>
                  <a:srgbClr val="612663"/>
                </a:solidFill>
                <a:effectLst/>
                <a:uLnTx/>
                <a:uFillTx/>
                <a:latin typeface="Arial"/>
                <a:ea typeface="+mn-ea"/>
                <a:cs typeface="+mn-cs"/>
              </a:rPr>
              <a:t>1</a:t>
            </a:r>
          </a:p>
        </p:txBody>
      </p:sp>
      <p:sp>
        <p:nvSpPr>
          <p:cNvPr id="7" name="Marcador de pie de página 5">
            <a:extLst>
              <a:ext uri="{FF2B5EF4-FFF2-40B4-BE49-F238E27FC236}">
                <a16:creationId xmlns:a16="http://schemas.microsoft.com/office/drawing/2014/main" id="{BF7A893C-BBE8-6B6D-E9DB-446769B7AD10}"/>
              </a:ext>
            </a:extLst>
          </p:cNvPr>
          <p:cNvSpPr txBox="1">
            <a:spLocks/>
          </p:cNvSpPr>
          <p:nvPr/>
        </p:nvSpPr>
        <p:spPr>
          <a:xfrm>
            <a:off x="623888" y="6354410"/>
            <a:ext cx="9887317" cy="395869"/>
          </a:xfrm>
          <a:prstGeom prst="rect">
            <a:avLst/>
          </a:prstGeom>
        </p:spPr>
        <p:txBody>
          <a:bodyPr vert="horz" wrap="square" lIns="72000" tIns="36000" rIns="72000" bIns="36000" rtlCol="0" anchor="t" anchorCtr="0">
            <a:spAutoFit/>
          </a:bodyPr>
          <a:lstStyle>
            <a:defPPr>
              <a:defRPr lang="es-ES"/>
            </a:defPPr>
            <a:lvl1pPr marL="0" algn="l" defTabSz="914400" rtl="0" eaLnBrk="1" latinLnBrk="0" hangingPunct="1">
              <a:defRPr sz="800" b="0" i="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700" b="1">
                <a:solidFill>
                  <a:prstClr val="black">
                    <a:tint val="75000"/>
                  </a:prstClr>
                </a:solidFill>
              </a:rPr>
              <a:t>BSA</a:t>
            </a:r>
            <a:r>
              <a:rPr lang="es-ES" sz="700">
                <a:solidFill>
                  <a:prstClr val="black">
                    <a:tint val="75000"/>
                  </a:prstClr>
                </a:solidFill>
              </a:rPr>
              <a:t>: </a:t>
            </a:r>
            <a:r>
              <a:rPr lang="es-ES" sz="700"/>
              <a:t>área de superficie corporal</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r>
              <a:rPr lang="es-ES" sz="700">
                <a:solidFill>
                  <a:prstClr val="black">
                    <a:tint val="75000"/>
                  </a:prstClr>
                </a:solidFill>
              </a:rPr>
              <a:t>; </a:t>
            </a:r>
            <a:r>
              <a:rPr kumimoji="0" lang="es-ES" sz="700" b="1" u="none" strike="noStrike" kern="1200" cap="none" spc="0" normalizeH="0" baseline="0" noProof="0">
                <a:ln>
                  <a:noFill/>
                </a:ln>
                <a:solidFill>
                  <a:prstClr val="black">
                    <a:tint val="75000"/>
                  </a:prstClr>
                </a:solidFill>
                <a:effectLst/>
                <a:uLnTx/>
                <a:uFillTx/>
                <a:ea typeface="+mn-ea"/>
                <a:cs typeface="+mn-cs"/>
              </a:rPr>
              <a:t>DLQI: </a:t>
            </a:r>
            <a:r>
              <a:rPr kumimoji="0" lang="es-ES" sz="700" u="none" strike="noStrike" kern="1200" cap="none" spc="0" normalizeH="0" baseline="0" noProof="0">
                <a:ln>
                  <a:noFill/>
                </a:ln>
                <a:solidFill>
                  <a:prstClr val="black">
                    <a:tint val="75000"/>
                  </a:prstClr>
                </a:solidFill>
                <a:effectLst/>
                <a:uLnTx/>
                <a:uFillTx/>
                <a:ea typeface="+mn-ea"/>
                <a:cs typeface="+mn-cs"/>
              </a:rPr>
              <a:t>índice de calidad de vida dermatológico, por sus siglas en inglés; </a:t>
            </a:r>
            <a:r>
              <a:rPr kumimoji="0" lang="es-ES" sz="700" b="1" u="none" strike="noStrike" kern="1200" cap="none" spc="0" normalizeH="0" baseline="0" noProof="0">
                <a:ln>
                  <a:noFill/>
                </a:ln>
                <a:solidFill>
                  <a:prstClr val="black">
                    <a:tint val="75000"/>
                  </a:prstClr>
                </a:solidFill>
                <a:effectLst/>
                <a:uLnTx/>
                <a:uFillTx/>
                <a:ea typeface="+mn-ea"/>
                <a:cs typeface="+mn-cs"/>
              </a:rPr>
              <a:t>PASI: </a:t>
            </a:r>
            <a:r>
              <a:rPr kumimoji="0" lang="es-ES" sz="700" u="none" strike="noStrike" kern="1200" cap="none" spc="0" normalizeH="0" baseline="0" noProof="0">
                <a:ln>
                  <a:noFill/>
                </a:ln>
                <a:solidFill>
                  <a:prstClr val="black">
                    <a:tint val="75000"/>
                  </a:prstClr>
                </a:solidFill>
                <a:effectLst/>
                <a:uLnTx/>
                <a:uFillTx/>
                <a:ea typeface="+mn-ea"/>
                <a:cs typeface="+mn-cs"/>
              </a:rPr>
              <a:t>índice de actividad y gravedad de la psoriasis, por sus siglas en inglés.</a:t>
            </a:r>
          </a:p>
          <a:p>
            <a:pPr marL="93663" marR="0" lvl="0" indent="-93663" algn="l" defTabSz="914400" rtl="0" eaLnBrk="1" fontAlgn="auto" latinLnBrk="0" hangingPunct="1">
              <a:lnSpc>
                <a:spcPct val="100000"/>
              </a:lnSpc>
              <a:spcBef>
                <a:spcPts val="0"/>
              </a:spcBef>
              <a:spcAft>
                <a:spcPts val="0"/>
              </a:spcAft>
              <a:buClrTx/>
              <a:buSzTx/>
              <a:buFont typeface="+mj-lt"/>
              <a:buAutoNum type="arabicPeriod"/>
              <a:defRPr/>
            </a:pPr>
            <a:r>
              <a:rPr kumimoji="0" lang="es-ES" sz="700" b="1" u="none" strike="noStrike" kern="1200" cap="none" spc="0" normalizeH="0" baseline="0" noProof="0">
                <a:ln>
                  <a:noFill/>
                </a:ln>
                <a:solidFill>
                  <a:prstClr val="black">
                    <a:tint val="75000"/>
                  </a:prstClr>
                </a:solidFill>
                <a:effectLst/>
                <a:uLnTx/>
                <a:uFillTx/>
                <a:ea typeface="+mn-ea"/>
                <a:cs typeface="+mn-cs"/>
              </a:rPr>
              <a:t>Román J, </a:t>
            </a:r>
            <a:r>
              <a:rPr kumimoji="0" lang="es-ES" sz="700" u="none" strike="noStrike" kern="1200" cap="none" spc="0" normalizeH="0" baseline="0" noProof="0">
                <a:ln>
                  <a:noFill/>
                </a:ln>
                <a:solidFill>
                  <a:prstClr val="black">
                    <a:tint val="75000"/>
                  </a:prstClr>
                </a:solidFill>
                <a:effectLst/>
                <a:uLnTx/>
                <a:uFillTx/>
                <a:ea typeface="+mn-ea"/>
                <a:cs typeface="+mn-cs"/>
              </a:rPr>
              <a:t>Silvestre N, Axpe X, </a:t>
            </a:r>
            <a:r>
              <a:rPr kumimoji="0" lang="es-ES" sz="700" u="none" strike="noStrike" kern="1200" cap="none" spc="0" normalizeH="0" baseline="0" noProof="0" err="1">
                <a:ln>
                  <a:noFill/>
                </a:ln>
                <a:solidFill>
                  <a:prstClr val="black">
                    <a:tint val="75000"/>
                  </a:prstClr>
                </a:solidFill>
                <a:effectLst/>
                <a:uLnTx/>
                <a:uFillTx/>
                <a:ea typeface="+mn-ea"/>
                <a:cs typeface="+mn-cs"/>
              </a:rPr>
              <a:t>Gruber</a:t>
            </a:r>
            <a:r>
              <a:rPr kumimoji="0" lang="es-ES" sz="700" u="none" strike="noStrike" kern="1200" cap="none" spc="0" normalizeH="0" baseline="0" noProof="0">
                <a:ln>
                  <a:noFill/>
                </a:ln>
                <a:solidFill>
                  <a:prstClr val="black">
                    <a:tint val="75000"/>
                  </a:prstClr>
                </a:solidFill>
                <a:effectLst/>
                <a:uLnTx/>
                <a:uFillTx/>
                <a:ea typeface="+mn-ea"/>
                <a:cs typeface="+mn-cs"/>
              </a:rPr>
              <a:t> F, Romero B, Barros MJ, et al. </a:t>
            </a:r>
            <a:r>
              <a:rPr kumimoji="0" lang="es-ES" sz="700" u="none" strike="noStrike" kern="1200" cap="none" spc="0" normalizeH="0" baseline="0" noProof="0" err="1">
                <a:ln>
                  <a:noFill/>
                </a:ln>
                <a:solidFill>
                  <a:prstClr val="black">
                    <a:tint val="75000"/>
                  </a:prstClr>
                </a:solidFill>
                <a:effectLst/>
                <a:uLnTx/>
                <a:uFillTx/>
                <a:ea typeface="+mn-ea"/>
                <a:cs typeface="+mn-cs"/>
              </a:rPr>
              <a:t>Tildrakizumab</a:t>
            </a:r>
            <a:r>
              <a:rPr kumimoji="0" lang="es-ES" sz="700" u="none" strike="noStrike" kern="1200" cap="none" spc="0" normalizeH="0" baseline="0" noProof="0">
                <a:ln>
                  <a:noFill/>
                </a:ln>
                <a:solidFill>
                  <a:prstClr val="black">
                    <a:tint val="75000"/>
                  </a:prstClr>
                </a:solidFill>
                <a:effectLst/>
                <a:uLnTx/>
                <a:uFillTx/>
                <a:ea typeface="+mn-ea"/>
                <a:cs typeface="+mn-cs"/>
              </a:rPr>
              <a:t> en pacientes con neoplasia maligna activa: cuando la seguridad es lo primero. Poster presentado en: 9º Congreso Nacional de Psoriasis AEDV. 2024 Enero 19-20; Madrid, España.</a:t>
            </a:r>
          </a:p>
        </p:txBody>
      </p:sp>
      <p:sp>
        <p:nvSpPr>
          <p:cNvPr id="11" name="Rectángulo: una sola esquina redondeada 11">
            <a:extLst>
              <a:ext uri="{FF2B5EF4-FFF2-40B4-BE49-F238E27FC236}">
                <a16:creationId xmlns:a16="http://schemas.microsoft.com/office/drawing/2014/main" id="{22AB7871-8039-EE45-9CA5-34BA1957826E}"/>
              </a:ext>
            </a:extLst>
          </p:cNvPr>
          <p:cNvSpPr/>
          <p:nvPr/>
        </p:nvSpPr>
        <p:spPr>
          <a:xfrm flipV="1">
            <a:off x="282907" y="1382882"/>
            <a:ext cx="694228" cy="694228"/>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CuadroTexto 11">
            <a:extLst>
              <a:ext uri="{FF2B5EF4-FFF2-40B4-BE49-F238E27FC236}">
                <a16:creationId xmlns:a16="http://schemas.microsoft.com/office/drawing/2014/main" id="{1969E6E7-F402-C26E-5C37-344A3A2BE117}"/>
              </a:ext>
            </a:extLst>
          </p:cNvPr>
          <p:cNvSpPr txBox="1"/>
          <p:nvPr/>
        </p:nvSpPr>
        <p:spPr>
          <a:xfrm>
            <a:off x="265169" y="2152897"/>
            <a:ext cx="1125042" cy="584775"/>
          </a:xfrm>
          <a:prstGeom prst="rect">
            <a:avLst/>
          </a:prstGeom>
          <a:noFill/>
        </p:spPr>
        <p:txBody>
          <a:bodyPr wrap="square">
            <a:spAutoFit/>
          </a:bodyPr>
          <a:lstStyle/>
          <a:p>
            <a:r>
              <a:rPr lang="es-ES" sz="1600" b="1">
                <a:solidFill>
                  <a:srgbClr val="6B2F65"/>
                </a:solidFill>
                <a:latin typeface="Arial" panose="020B0604020202020204" pitchFamily="34" charset="0"/>
                <a:cs typeface="+mn-cs"/>
              </a:rPr>
              <a:t>Varón</a:t>
            </a:r>
          </a:p>
          <a:p>
            <a:r>
              <a:rPr lang="es-ES" sz="1600" b="1">
                <a:solidFill>
                  <a:srgbClr val="6B2F65"/>
                </a:solidFill>
                <a:latin typeface="Arial" panose="020B0604020202020204" pitchFamily="34" charset="0"/>
                <a:cs typeface="+mn-cs"/>
              </a:rPr>
              <a:t>71 años</a:t>
            </a:r>
            <a:endParaRPr lang="es-ES" sz="1600">
              <a:latin typeface="Arial" panose="020B0604020202020204" pitchFamily="34" charset="0"/>
            </a:endParaRPr>
          </a:p>
        </p:txBody>
      </p:sp>
      <p:pic>
        <p:nvPicPr>
          <p:cNvPr id="18" name="Gráfico 17">
            <a:extLst>
              <a:ext uri="{FF2B5EF4-FFF2-40B4-BE49-F238E27FC236}">
                <a16:creationId xmlns:a16="http://schemas.microsoft.com/office/drawing/2014/main" id="{FCD115A0-A3D5-182E-53B4-04966A36F4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896" y="1458669"/>
            <a:ext cx="397794" cy="543551"/>
          </a:xfrm>
          <a:prstGeom prst="rect">
            <a:avLst/>
          </a:prstGeom>
        </p:spPr>
      </p:pic>
      <p:sp>
        <p:nvSpPr>
          <p:cNvPr id="21" name="CuadroTexto 20">
            <a:extLst>
              <a:ext uri="{FF2B5EF4-FFF2-40B4-BE49-F238E27FC236}">
                <a16:creationId xmlns:a16="http://schemas.microsoft.com/office/drawing/2014/main" id="{DB77FC90-7CCB-E3CD-2D85-9188515C1937}"/>
              </a:ext>
            </a:extLst>
          </p:cNvPr>
          <p:cNvSpPr txBox="1"/>
          <p:nvPr/>
        </p:nvSpPr>
        <p:spPr>
          <a:xfrm>
            <a:off x="1553818" y="1577658"/>
            <a:ext cx="4220176" cy="461665"/>
          </a:xfrm>
          <a:prstGeom prst="rect">
            <a:avLst/>
          </a:prstGeom>
          <a:noFill/>
        </p:spPr>
        <p:txBody>
          <a:bodyPr wrap="square">
            <a:spAutoFit/>
          </a:bodyPr>
          <a:lstStyle/>
          <a:p>
            <a:r>
              <a:rPr lang="es-ES" sz="2400" b="1">
                <a:solidFill>
                  <a:srgbClr val="6B2F65"/>
                </a:solidFill>
                <a:latin typeface="Arial" panose="020B0604020202020204" pitchFamily="34" charset="0"/>
                <a:cs typeface="+mn-cs"/>
              </a:rPr>
              <a:t>CASO 2:</a:t>
            </a:r>
            <a:r>
              <a:rPr lang="es-ES" sz="2400" b="1" baseline="30000">
                <a:solidFill>
                  <a:srgbClr val="6B2F65"/>
                </a:solidFill>
                <a:latin typeface="Arial" panose="020B0604020202020204" pitchFamily="34" charset="0"/>
                <a:cs typeface="+mn-cs"/>
              </a:rPr>
              <a:t>1</a:t>
            </a:r>
          </a:p>
        </p:txBody>
      </p:sp>
      <p:sp>
        <p:nvSpPr>
          <p:cNvPr id="24" name="Marcador de contenido 2">
            <a:extLst>
              <a:ext uri="{FF2B5EF4-FFF2-40B4-BE49-F238E27FC236}">
                <a16:creationId xmlns:a16="http://schemas.microsoft.com/office/drawing/2014/main" id="{BBDEBEE3-0DFD-1830-1D7B-246993D94E49}"/>
              </a:ext>
            </a:extLst>
          </p:cNvPr>
          <p:cNvSpPr txBox="1">
            <a:spLocks/>
          </p:cNvSpPr>
          <p:nvPr/>
        </p:nvSpPr>
        <p:spPr>
          <a:xfrm>
            <a:off x="1539203" y="2169210"/>
            <a:ext cx="10750074" cy="1169551"/>
          </a:xfrm>
          <a:prstGeom prst="rect">
            <a:avLst/>
          </a:prstGeom>
        </p:spPr>
        <p:txBody>
          <a:bodyPr wrap="square">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buClr>
                <a:srgbClr val="6B2F65"/>
              </a:buClr>
              <a:buSzTx/>
              <a:buFontTx/>
              <a:buNone/>
              <a:tabLst/>
              <a:defRPr/>
            </a:pPr>
            <a:r>
              <a:rPr kumimoji="0" lang="es-ES" sz="1600" b="1" u="none" strike="noStrike" kern="1200" cap="none" spc="0" normalizeH="0" baseline="0" noProof="0">
                <a:ln>
                  <a:noFill/>
                </a:ln>
                <a:solidFill>
                  <a:srgbClr val="612663"/>
                </a:solidFill>
                <a:effectLst/>
                <a:uLnTx/>
                <a:uFillTx/>
                <a:latin typeface="Arial" panose="020B0604020202020204" pitchFamily="34" charset="0"/>
                <a:ea typeface="+mn-ea"/>
                <a:cs typeface="Arial"/>
              </a:rPr>
              <a:t>Cáncer de colon</a:t>
            </a:r>
            <a:r>
              <a:rPr kumimoji="0" lang="es-ES" sz="1600" b="1" u="none" strike="noStrike" kern="1200" cap="none" spc="0" normalizeH="0" baseline="30000" noProof="0">
                <a:ln>
                  <a:noFill/>
                </a:ln>
                <a:solidFill>
                  <a:srgbClr val="612663"/>
                </a:solidFill>
                <a:effectLst/>
                <a:uLnTx/>
                <a:uFillTx/>
                <a:latin typeface="Arial" panose="020B0604020202020204" pitchFamily="34" charset="0"/>
                <a:ea typeface="+mn-ea"/>
                <a:cs typeface="Arial"/>
              </a:rPr>
              <a:t>1</a:t>
            </a:r>
          </a:p>
          <a:p>
            <a:pPr marL="0" marR="0" lvl="0" indent="0" algn="l" defTabSz="609585" rtl="0" eaLnBrk="1" fontAlgn="auto" latinLnBrk="0" hangingPunct="1">
              <a:lnSpc>
                <a:spcPct val="100000"/>
              </a:lnSpc>
              <a:spcBef>
                <a:spcPts val="0"/>
              </a:spcBef>
              <a:buClr>
                <a:srgbClr val="6B2F65"/>
              </a:buClr>
              <a:buSzTx/>
              <a:buFontTx/>
              <a:buNone/>
              <a:tabLst/>
              <a:defRPr/>
            </a:pPr>
            <a:r>
              <a:rPr kumimoji="0" lang="es-ES" sz="1600" b="1" u="none" strike="noStrike" kern="1200" cap="none" spc="0" normalizeH="0" baseline="0" noProof="0">
                <a:ln>
                  <a:noFill/>
                </a:ln>
                <a:solidFill>
                  <a:srgbClr val="612663"/>
                </a:solidFill>
                <a:effectLst/>
                <a:uLnTx/>
                <a:uFillTx/>
                <a:latin typeface="Arial" panose="020B0604020202020204" pitchFamily="34" charset="0"/>
                <a:ea typeface="+mn-ea"/>
                <a:cs typeface="Arial"/>
              </a:rPr>
              <a:t>Psoriasis en placas de moderada a grave </a:t>
            </a:r>
            <a:r>
              <a:rPr kumimoji="0" lang="es-ES" sz="1600" u="none" strike="noStrike" kern="1200" cap="none" spc="0" normalizeH="0" baseline="0" noProof="0">
                <a:ln>
                  <a:noFill/>
                </a:ln>
                <a:solidFill>
                  <a:srgbClr val="612663"/>
                </a:solidFill>
                <a:effectLst/>
                <a:uLnTx/>
                <a:uFillTx/>
                <a:latin typeface="Arial" panose="020B0604020202020204" pitchFamily="34" charset="0"/>
                <a:ea typeface="+mn-ea"/>
                <a:cs typeface="Arial"/>
              </a:rPr>
              <a:t>sin afectación de localizaciones especiales ni artritis psoriásica</a:t>
            </a:r>
            <a:r>
              <a:rPr kumimoji="0" lang="es-ES" sz="1600" u="none" strike="noStrike" kern="1200" cap="none" spc="0" normalizeH="0" baseline="30000" noProof="0">
                <a:ln>
                  <a:noFill/>
                </a:ln>
                <a:solidFill>
                  <a:srgbClr val="612663"/>
                </a:solidFill>
                <a:effectLst/>
                <a:uLnTx/>
                <a:uFillTx/>
                <a:latin typeface="Arial" panose="020B0604020202020204" pitchFamily="34" charset="0"/>
                <a:ea typeface="+mn-ea"/>
                <a:cs typeface="Arial"/>
              </a:rPr>
              <a:t>1</a:t>
            </a:r>
          </a:p>
          <a:p>
            <a:pPr marL="285750" marR="0" lvl="0" indent="-285750" algn="l" defTabSz="609585" rtl="0" eaLnBrk="1" fontAlgn="auto" latinLnBrk="0" hangingPunct="1">
              <a:lnSpc>
                <a:spcPct val="100000"/>
              </a:lnSpc>
              <a:spcBef>
                <a:spcPts val="0"/>
              </a:spcBef>
              <a:spcAft>
                <a:spcPts val="1200"/>
              </a:spcAft>
              <a:buClr>
                <a:schemeClr val="accent3"/>
              </a:buClr>
              <a:buSzTx/>
              <a:buFont typeface="Wingdings" pitchFamily="2" charset="2"/>
              <a:buChar char="§"/>
              <a:tabLst/>
              <a:defRPr/>
            </a:pPr>
            <a:r>
              <a:rPr lang="es-ES" sz="1400">
                <a:solidFill>
                  <a:prstClr val="black">
                    <a:lumMod val="75000"/>
                    <a:lumOff val="25000"/>
                  </a:prstClr>
                </a:solidFill>
                <a:latin typeface="Arial" panose="020B0604020202020204" pitchFamily="34" charset="0"/>
              </a:rPr>
              <a:t>Durante este periodo ha sido tratado con hemicolectomía y</a:t>
            </a:r>
            <a:br>
              <a:rPr lang="es-ES" sz="1400">
                <a:solidFill>
                  <a:prstClr val="black">
                    <a:lumMod val="75000"/>
                    <a:lumOff val="25000"/>
                  </a:prstClr>
                </a:solidFill>
                <a:latin typeface="Arial" panose="020B0604020202020204" pitchFamily="34" charset="0"/>
              </a:rPr>
            </a:br>
            <a:r>
              <a:rPr lang="es-ES" sz="1400">
                <a:solidFill>
                  <a:prstClr val="black">
                    <a:lumMod val="75000"/>
                    <a:lumOff val="25000"/>
                  </a:prstClr>
                </a:solidFill>
                <a:latin typeface="Arial" panose="020B0604020202020204" pitchFamily="34" charset="0"/>
              </a:rPr>
              <a:t>está actualmente en tratamiento quimioterápico, en remisión completa.</a:t>
            </a:r>
            <a:r>
              <a:rPr lang="es-ES" sz="1400" baseline="30000">
                <a:solidFill>
                  <a:prstClr val="black">
                    <a:lumMod val="75000"/>
                    <a:lumOff val="25000"/>
                  </a:prstClr>
                </a:solidFill>
                <a:latin typeface="Arial" panose="020B0604020202020204" pitchFamily="34" charset="0"/>
              </a:rPr>
              <a:t>1</a:t>
            </a:r>
          </a:p>
        </p:txBody>
      </p:sp>
      <p:sp>
        <p:nvSpPr>
          <p:cNvPr id="4" name="Flecha: cheurón 32">
            <a:extLst>
              <a:ext uri="{FF2B5EF4-FFF2-40B4-BE49-F238E27FC236}">
                <a16:creationId xmlns:a16="http://schemas.microsoft.com/office/drawing/2014/main" id="{F7762F6B-DCD2-D8A0-8F86-2EB36E5F3C4B}"/>
              </a:ext>
            </a:extLst>
          </p:cNvPr>
          <p:cNvSpPr/>
          <p:nvPr/>
        </p:nvSpPr>
        <p:spPr>
          <a:xfrm>
            <a:off x="9509126" y="5301822"/>
            <a:ext cx="1404623" cy="553617"/>
          </a:xfrm>
          <a:prstGeom prst="chevron">
            <a:avLst>
              <a:gd name="adj" fmla="val 50000"/>
            </a:avLst>
          </a:prstGeom>
          <a:solidFill>
            <a:schemeClr val="bg1"/>
          </a:solidFill>
          <a:ln>
            <a:solidFill>
              <a:schemeClr val="accent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051" b="0" i="0" u="none" strike="noStrike" kern="1200" cap="none" spc="0" normalizeH="0" baseline="0" noProof="0">
                <a:ln>
                  <a:noFill/>
                </a:ln>
                <a:solidFill>
                  <a:srgbClr val="612663"/>
                </a:solidFill>
                <a:effectLst/>
                <a:uLnTx/>
                <a:uFillTx/>
                <a:latin typeface="Arial"/>
                <a:ea typeface="+mn-ea"/>
                <a:cs typeface="+mn-cs"/>
              </a:rPr>
              <a:t>En remisión completa</a:t>
            </a:r>
            <a:r>
              <a:rPr kumimoji="0" lang="es-ES_tradnl" sz="1051" b="0" i="0" u="none" strike="noStrike" kern="1200" cap="none" spc="0" normalizeH="0" baseline="30000" noProof="0">
                <a:ln>
                  <a:noFill/>
                </a:ln>
                <a:solidFill>
                  <a:srgbClr val="612663"/>
                </a:solidFill>
                <a:effectLst/>
                <a:uLnTx/>
                <a:uFillTx/>
                <a:latin typeface="Arial"/>
                <a:ea typeface="+mn-ea"/>
                <a:cs typeface="+mn-cs"/>
              </a:rPr>
              <a:t>1</a:t>
            </a:r>
            <a:endParaRPr kumimoji="0" lang="es-ES" sz="1051" b="0" i="0" u="none" strike="noStrike" kern="1200" cap="none" spc="0" normalizeH="0" baseline="30000" noProof="0">
              <a:ln>
                <a:noFill/>
              </a:ln>
              <a:solidFill>
                <a:srgbClr val="612663"/>
              </a:solidFill>
              <a:effectLst/>
              <a:uLnTx/>
              <a:uFillTx/>
              <a:latin typeface="Arial"/>
              <a:ea typeface="+mn-ea"/>
              <a:cs typeface="+mn-cs"/>
            </a:endParaRPr>
          </a:p>
        </p:txBody>
      </p:sp>
      <p:sp>
        <p:nvSpPr>
          <p:cNvPr id="26" name="Flecha: pentágono 4">
            <a:extLst>
              <a:ext uri="{FF2B5EF4-FFF2-40B4-BE49-F238E27FC236}">
                <a16:creationId xmlns:a16="http://schemas.microsoft.com/office/drawing/2014/main" id="{D0207CD3-DDC9-1B2E-7439-839524B64501}"/>
              </a:ext>
            </a:extLst>
          </p:cNvPr>
          <p:cNvSpPr/>
          <p:nvPr/>
        </p:nvSpPr>
        <p:spPr>
          <a:xfrm>
            <a:off x="555172" y="3605279"/>
            <a:ext cx="1511558" cy="613248"/>
          </a:xfrm>
          <a:prstGeom prst="homePlate">
            <a:avLst/>
          </a:prstGeom>
          <a:solidFill>
            <a:srgbClr val="7E7E7E">
              <a:alpha val="9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1400" b="1">
                <a:solidFill>
                  <a:prstClr val="white"/>
                </a:solidFill>
                <a:latin typeface="Arial" panose="020B0604020202020204" pitchFamily="34" charset="0"/>
              </a:rPr>
              <a:t>Etanercept</a:t>
            </a:r>
            <a:r>
              <a:rPr lang="es-ES_tradnl" sz="1400" b="1" baseline="30000">
                <a:solidFill>
                  <a:prstClr val="white"/>
                </a:solidFill>
                <a:latin typeface="Arial" panose="020B0604020202020204" pitchFamily="34" charset="0"/>
              </a:rPr>
              <a:t>1</a:t>
            </a:r>
          </a:p>
        </p:txBody>
      </p:sp>
      <p:sp>
        <p:nvSpPr>
          <p:cNvPr id="27" name="Flecha: cheurón 13">
            <a:extLst>
              <a:ext uri="{FF2B5EF4-FFF2-40B4-BE49-F238E27FC236}">
                <a16:creationId xmlns:a16="http://schemas.microsoft.com/office/drawing/2014/main" id="{932D7F50-D776-9A69-3799-0AC63AA890F0}"/>
              </a:ext>
            </a:extLst>
          </p:cNvPr>
          <p:cNvSpPr/>
          <p:nvPr/>
        </p:nvSpPr>
        <p:spPr>
          <a:xfrm>
            <a:off x="1850075" y="3616859"/>
            <a:ext cx="3396690" cy="607116"/>
          </a:xfrm>
          <a:prstGeom prst="chevron">
            <a:avLst/>
          </a:prstGeom>
          <a:solidFill>
            <a:schemeClr val="accent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1400">
                <a:solidFill>
                  <a:prstClr val="white"/>
                </a:solidFill>
                <a:latin typeface="Arial" panose="020B0604020202020204" pitchFamily="34" charset="0"/>
              </a:rPr>
              <a:t>Sin tratamiento sistémico</a:t>
            </a:r>
            <a:r>
              <a:rPr lang="es-ES_tradnl" sz="1400" baseline="30000">
                <a:solidFill>
                  <a:prstClr val="white"/>
                </a:solidFill>
                <a:latin typeface="Arial" panose="020B0604020202020204" pitchFamily="34" charset="0"/>
              </a:rPr>
              <a:t>1</a:t>
            </a:r>
          </a:p>
        </p:txBody>
      </p:sp>
    </p:spTree>
    <p:extLst>
      <p:ext uri="{BB962C8B-B14F-4D97-AF65-F5344CB8AC3E}">
        <p14:creationId xmlns:p14="http://schemas.microsoft.com/office/powerpoint/2010/main" val="1983500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lecha: cheurón 16">
            <a:extLst>
              <a:ext uri="{FF2B5EF4-FFF2-40B4-BE49-F238E27FC236}">
                <a16:creationId xmlns:a16="http://schemas.microsoft.com/office/drawing/2014/main" id="{6583D1B4-C46B-C758-E792-612228AD75BF}"/>
              </a:ext>
            </a:extLst>
          </p:cNvPr>
          <p:cNvSpPr/>
          <p:nvPr/>
        </p:nvSpPr>
        <p:spPr>
          <a:xfrm>
            <a:off x="7993850" y="4312251"/>
            <a:ext cx="1821956" cy="870851"/>
          </a:xfrm>
          <a:prstGeom prst="chevron">
            <a:avLst/>
          </a:prstGeom>
          <a:solidFill>
            <a:schemeClr val="accent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panose="020B0604020202020204" pitchFamily="34" charset="0"/>
            </a:endParaRPr>
          </a:p>
        </p:txBody>
      </p:sp>
      <p:sp>
        <p:nvSpPr>
          <p:cNvPr id="15" name="Flecha: cheurón 14">
            <a:extLst>
              <a:ext uri="{FF2B5EF4-FFF2-40B4-BE49-F238E27FC236}">
                <a16:creationId xmlns:a16="http://schemas.microsoft.com/office/drawing/2014/main" id="{7231D02D-2D1C-F965-DD45-17F1B914155A}"/>
              </a:ext>
            </a:extLst>
          </p:cNvPr>
          <p:cNvSpPr/>
          <p:nvPr/>
        </p:nvSpPr>
        <p:spPr>
          <a:xfrm>
            <a:off x="6410755" y="4312251"/>
            <a:ext cx="1884160" cy="870851"/>
          </a:xfrm>
          <a:prstGeom prst="chevron">
            <a:avLst/>
          </a:prstGeom>
          <a:solidFill>
            <a:schemeClr val="accent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panose="020B0604020202020204" pitchFamily="34" charset="0"/>
            </a:endParaRPr>
          </a:p>
        </p:txBody>
      </p:sp>
      <p:sp>
        <p:nvSpPr>
          <p:cNvPr id="19" name="Flecha: pentágono 18">
            <a:extLst>
              <a:ext uri="{FF2B5EF4-FFF2-40B4-BE49-F238E27FC236}">
                <a16:creationId xmlns:a16="http://schemas.microsoft.com/office/drawing/2014/main" id="{BF982C5A-7659-3A22-0A52-457EC1865E8B}"/>
              </a:ext>
            </a:extLst>
          </p:cNvPr>
          <p:cNvSpPr/>
          <p:nvPr/>
        </p:nvSpPr>
        <p:spPr>
          <a:xfrm>
            <a:off x="5044041" y="4312251"/>
            <a:ext cx="1655339" cy="870851"/>
          </a:xfrm>
          <a:prstGeom prst="homePlate">
            <a:avLst/>
          </a:prstGeom>
          <a:solidFill>
            <a:schemeClr val="accent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panose="020B0604020202020204" pitchFamily="34" charset="0"/>
            </a:endParaRPr>
          </a:p>
        </p:txBody>
      </p:sp>
      <p:sp>
        <p:nvSpPr>
          <p:cNvPr id="3" name="Título 2">
            <a:extLst>
              <a:ext uri="{FF2B5EF4-FFF2-40B4-BE49-F238E27FC236}">
                <a16:creationId xmlns:a16="http://schemas.microsoft.com/office/drawing/2014/main" id="{3218B756-7647-C191-1BE6-00450E07E5F0}"/>
              </a:ext>
            </a:extLst>
          </p:cNvPr>
          <p:cNvSpPr>
            <a:spLocks noGrp="1"/>
          </p:cNvSpPr>
          <p:nvPr>
            <p:ph type="title"/>
          </p:nvPr>
        </p:nvSpPr>
        <p:spPr>
          <a:xfrm>
            <a:off x="623888" y="272883"/>
            <a:ext cx="10909300" cy="884070"/>
          </a:xfrm>
        </p:spPr>
        <p:txBody>
          <a:bodyPr/>
          <a:lstStyle/>
          <a:p>
            <a:r>
              <a:rPr lang="es-ES" sz="2400"/>
              <a:t>Tildrakizumab en pacientes con neoplasia maligna activa:</a:t>
            </a:r>
            <a:br>
              <a:rPr lang="es-ES" sz="2400"/>
            </a:br>
            <a:r>
              <a:rPr lang="es-ES" sz="2400"/>
              <a:t>cuando la seguridad es lo primero</a:t>
            </a:r>
            <a:r>
              <a:rPr lang="es-ES" sz="2400" baseline="30000">
                <a:latin typeface="Arial" panose="020B0604020202020204" pitchFamily="34" charset="0"/>
                <a:cs typeface="Arial" panose="020B0604020202020204" pitchFamily="34" charset="0"/>
              </a:rPr>
              <a:t>1</a:t>
            </a:r>
            <a:endParaRPr lang="es-ES" sz="2400" baseline="30000"/>
          </a:p>
        </p:txBody>
      </p:sp>
      <p:sp>
        <p:nvSpPr>
          <p:cNvPr id="14" name="Flecha: cheurón 13">
            <a:extLst>
              <a:ext uri="{FF2B5EF4-FFF2-40B4-BE49-F238E27FC236}">
                <a16:creationId xmlns:a16="http://schemas.microsoft.com/office/drawing/2014/main" id="{751B8C34-3AFD-B063-1487-EF94A60442E8}"/>
              </a:ext>
            </a:extLst>
          </p:cNvPr>
          <p:cNvSpPr/>
          <p:nvPr/>
        </p:nvSpPr>
        <p:spPr>
          <a:xfrm>
            <a:off x="5034709" y="3616859"/>
            <a:ext cx="4631803" cy="607116"/>
          </a:xfrm>
          <a:prstGeom prst="chevron">
            <a:avLst/>
          </a:prstGeom>
          <a:solidFill>
            <a:srgbClr val="7E7E7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srgbClr val="FFFFFF"/>
                </a:solidFill>
                <a:effectLst/>
                <a:uLnTx/>
                <a:uFillTx/>
                <a:latin typeface="Arial"/>
                <a:ea typeface="+mn-ea"/>
                <a:cs typeface="+mn-cs"/>
              </a:rPr>
              <a:t>Tildrakizumab</a:t>
            </a:r>
            <a:r>
              <a:rPr kumimoji="0" lang="es-ES" sz="1400" b="0" i="0" u="none" strike="noStrike" kern="1200" cap="none" spc="0" normalizeH="0" baseline="30000" noProof="0">
                <a:ln>
                  <a:noFill/>
                </a:ln>
                <a:solidFill>
                  <a:srgbClr val="FFFFFF"/>
                </a:solidFill>
                <a:effectLst/>
                <a:uLnTx/>
                <a:uFillTx/>
                <a:latin typeface="Arial"/>
                <a:ea typeface="+mn-ea"/>
                <a:cs typeface="+mn-cs"/>
              </a:rPr>
              <a:t>1</a:t>
            </a:r>
            <a:endParaRPr kumimoji="0" lang="es-ES" sz="1400" b="1" i="0" u="none" strike="noStrike" kern="1200" cap="none" spc="0" normalizeH="0" baseline="0" noProof="0">
              <a:ln>
                <a:noFill/>
              </a:ln>
              <a:solidFill>
                <a:srgbClr val="FFFFFF"/>
              </a:solidFill>
              <a:effectLst/>
              <a:uLnTx/>
              <a:uFillTx/>
              <a:latin typeface="Arial"/>
              <a:ea typeface="+mn-ea"/>
              <a:cs typeface="+mn-cs"/>
            </a:endParaRPr>
          </a:p>
        </p:txBody>
      </p:sp>
      <p:sp>
        <p:nvSpPr>
          <p:cNvPr id="16" name="CuadroTexto 15">
            <a:extLst>
              <a:ext uri="{FF2B5EF4-FFF2-40B4-BE49-F238E27FC236}">
                <a16:creationId xmlns:a16="http://schemas.microsoft.com/office/drawing/2014/main" id="{2956EF17-0814-05B0-2793-C4342FC5823D}"/>
              </a:ext>
            </a:extLst>
          </p:cNvPr>
          <p:cNvSpPr txBox="1"/>
          <p:nvPr/>
        </p:nvSpPr>
        <p:spPr>
          <a:xfrm>
            <a:off x="5068428" y="4321327"/>
            <a:ext cx="1248397" cy="86177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schemeClr val="bg1"/>
                </a:solidFill>
                <a:effectLst/>
                <a:uLnTx/>
                <a:uFillTx/>
                <a:latin typeface="Arial"/>
                <a:ea typeface="+mn-ea"/>
                <a:cs typeface="+mn-cs"/>
              </a:rPr>
              <a:t>Inicial:</a:t>
            </a:r>
            <a:r>
              <a:rPr kumimoji="0" lang="es-ES" sz="1200" b="0" i="0" u="none" strike="noStrike" kern="1200" cap="none" spc="0" normalizeH="0" baseline="30000" noProof="0">
                <a:ln>
                  <a:noFill/>
                </a:ln>
                <a:solidFill>
                  <a:schemeClr val="bg1"/>
                </a:solidFill>
                <a:effectLst/>
                <a:uLnTx/>
                <a:uFillTx/>
                <a:latin typeface="Arial"/>
                <a:ea typeface="+mn-ea"/>
                <a:cs typeface="+mn-cs"/>
              </a:rPr>
              <a:t>1</a:t>
            </a:r>
            <a:endParaRPr kumimoji="0" lang="es-ES" sz="1200" b="1" i="0" u="none" strike="noStrike" kern="1200" cap="none" spc="0" normalizeH="0" baseline="0" noProof="0">
              <a:ln>
                <a:noFill/>
              </a:ln>
              <a:solidFill>
                <a:schemeClr val="bg1"/>
              </a:solidFill>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PASI 11</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BSA 7</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DLQI 0</a:t>
            </a:r>
            <a:endParaRPr kumimoji="0" lang="es-ES" sz="1800" b="0" i="0" u="none" strike="noStrike" kern="1200" cap="none" spc="0" normalizeH="0" baseline="0" noProof="0">
              <a:ln>
                <a:noFill/>
              </a:ln>
              <a:solidFill>
                <a:schemeClr val="bg1"/>
              </a:solidFill>
              <a:effectLst/>
              <a:uLnTx/>
              <a:uFillTx/>
              <a:latin typeface="Arial"/>
              <a:ea typeface="+mn-ea"/>
              <a:cs typeface="+mn-cs"/>
            </a:endParaRPr>
          </a:p>
        </p:txBody>
      </p:sp>
      <p:sp>
        <p:nvSpPr>
          <p:cNvPr id="20" name="Flecha: pentágono 19">
            <a:extLst>
              <a:ext uri="{FF2B5EF4-FFF2-40B4-BE49-F238E27FC236}">
                <a16:creationId xmlns:a16="http://schemas.microsoft.com/office/drawing/2014/main" id="{EA5CA79E-CDE1-5FEF-CFB6-10C3F6D5DEFE}"/>
              </a:ext>
            </a:extLst>
          </p:cNvPr>
          <p:cNvSpPr/>
          <p:nvPr/>
        </p:nvSpPr>
        <p:spPr>
          <a:xfrm>
            <a:off x="1575251" y="3616859"/>
            <a:ext cx="3478122" cy="289725"/>
          </a:xfrm>
          <a:prstGeom prst="homePlate">
            <a:avLst/>
          </a:prstGeom>
          <a:solidFill>
            <a:srgbClr val="7E7E7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srgbClr val="FFFFFF"/>
                </a:solidFill>
                <a:effectLst/>
                <a:uLnTx/>
                <a:uFillTx/>
                <a:latin typeface="Arial"/>
                <a:ea typeface="+mn-ea"/>
                <a:cs typeface="+mn-cs"/>
              </a:rPr>
              <a:t>Corticoides tópicos</a:t>
            </a:r>
            <a:r>
              <a:rPr kumimoji="0" lang="es-ES" sz="1400" b="1" i="0" u="none" strike="noStrike" kern="1200" cap="none" spc="0" normalizeH="0" baseline="30000" noProof="0">
                <a:ln>
                  <a:noFill/>
                </a:ln>
                <a:solidFill>
                  <a:srgbClr val="FFFFFF"/>
                </a:solidFill>
                <a:effectLst/>
                <a:uLnTx/>
                <a:uFillTx/>
                <a:latin typeface="Arial"/>
                <a:ea typeface="+mn-ea"/>
                <a:cs typeface="+mn-cs"/>
              </a:rPr>
              <a:t>1</a:t>
            </a:r>
            <a:endParaRPr kumimoji="0" lang="es-ES" sz="1400" b="1" i="0" u="none" strike="noStrike" kern="1200" cap="none" spc="0" normalizeH="0" baseline="0" noProof="0">
              <a:ln>
                <a:noFill/>
              </a:ln>
              <a:solidFill>
                <a:srgbClr val="FFFFFF"/>
              </a:solidFill>
              <a:effectLst/>
              <a:uLnTx/>
              <a:uFillTx/>
              <a:latin typeface="Arial"/>
              <a:ea typeface="+mn-ea"/>
              <a:cs typeface="+mn-cs"/>
            </a:endParaRPr>
          </a:p>
        </p:txBody>
      </p:sp>
      <p:sp>
        <p:nvSpPr>
          <p:cNvPr id="22" name="CuadroTexto 21">
            <a:extLst>
              <a:ext uri="{FF2B5EF4-FFF2-40B4-BE49-F238E27FC236}">
                <a16:creationId xmlns:a16="http://schemas.microsoft.com/office/drawing/2014/main" id="{A5F90412-8B74-8372-C7F8-44FCBD5C426F}"/>
              </a:ext>
            </a:extLst>
          </p:cNvPr>
          <p:cNvSpPr txBox="1"/>
          <p:nvPr/>
        </p:nvSpPr>
        <p:spPr>
          <a:xfrm>
            <a:off x="6703774" y="4332908"/>
            <a:ext cx="1293847" cy="861774"/>
          </a:xfrm>
          <a:prstGeom prst="rect">
            <a:avLst/>
          </a:prstGeom>
          <a:noFill/>
          <a:effectLst/>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schemeClr val="bg1"/>
                </a:solidFill>
                <a:effectLst/>
                <a:uLnTx/>
                <a:uFillTx/>
                <a:latin typeface="Arial"/>
                <a:ea typeface="+mn-ea"/>
                <a:cs typeface="+mn-cs"/>
              </a:rPr>
              <a:t>Semana 16</a:t>
            </a:r>
            <a:r>
              <a:rPr kumimoji="0" lang="es-ES" sz="1400" b="1" i="0" u="none" strike="noStrike" kern="1200" cap="none" spc="0" normalizeH="0" baseline="0" noProof="0">
                <a:ln>
                  <a:noFill/>
                </a:ln>
                <a:solidFill>
                  <a:schemeClr val="bg1"/>
                </a:solidFill>
                <a:effectLst/>
                <a:uLnTx/>
                <a:uFillTx/>
                <a:latin typeface="Arial"/>
                <a:ea typeface="+mn-ea"/>
                <a:cs typeface="+mn-cs"/>
              </a:rPr>
              <a:t>:</a:t>
            </a:r>
            <a:r>
              <a:rPr kumimoji="0" lang="es-ES" sz="1200" b="0" i="0" u="none" strike="noStrike" kern="1200" cap="none" spc="0" normalizeH="0" baseline="30000" noProof="0">
                <a:ln>
                  <a:noFill/>
                </a:ln>
                <a:solidFill>
                  <a:schemeClr val="bg1"/>
                </a:solidFill>
                <a:effectLst/>
                <a:uLnTx/>
                <a:uFillTx/>
                <a:latin typeface="Arial"/>
                <a:ea typeface="+mn-ea"/>
                <a:cs typeface="+mn-cs"/>
              </a:rPr>
              <a:t>1</a:t>
            </a:r>
            <a:endParaRPr kumimoji="0" lang="es-ES" sz="1200" b="1" i="0" u="none" strike="noStrike" kern="1200" cap="none" spc="0" normalizeH="0" baseline="0" noProof="0">
              <a:ln>
                <a:noFill/>
              </a:ln>
              <a:solidFill>
                <a:schemeClr val="bg1"/>
              </a:solidFill>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PASI 1</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BSA 1</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DLQI 0</a:t>
            </a:r>
          </a:p>
        </p:txBody>
      </p:sp>
      <p:sp>
        <p:nvSpPr>
          <p:cNvPr id="23" name="CuadroTexto 22">
            <a:extLst>
              <a:ext uri="{FF2B5EF4-FFF2-40B4-BE49-F238E27FC236}">
                <a16:creationId xmlns:a16="http://schemas.microsoft.com/office/drawing/2014/main" id="{7A39C45C-A770-FC78-1DBE-AF0EF893335E}"/>
              </a:ext>
            </a:extLst>
          </p:cNvPr>
          <p:cNvSpPr txBox="1"/>
          <p:nvPr/>
        </p:nvSpPr>
        <p:spPr>
          <a:xfrm>
            <a:off x="8140223" y="4332908"/>
            <a:ext cx="1544952" cy="86177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schemeClr val="bg1"/>
                </a:solidFill>
                <a:effectLst/>
                <a:uLnTx/>
                <a:uFillTx/>
                <a:latin typeface="Arial"/>
                <a:ea typeface="+mn-ea"/>
                <a:cs typeface="+mn-cs"/>
              </a:rPr>
              <a:t>Semana 52</a:t>
            </a:r>
            <a:r>
              <a:rPr kumimoji="0" lang="es-ES" sz="1400" b="1" i="0" u="none" strike="noStrike" kern="1200" cap="none" spc="0" normalizeH="0" baseline="0" noProof="0">
                <a:ln>
                  <a:noFill/>
                </a:ln>
                <a:solidFill>
                  <a:schemeClr val="bg1"/>
                </a:solidFill>
                <a:effectLst/>
                <a:uLnTx/>
                <a:uFillTx/>
                <a:latin typeface="Arial"/>
                <a:ea typeface="+mn-ea"/>
                <a:cs typeface="+mn-cs"/>
              </a:rPr>
              <a:t>:</a:t>
            </a:r>
            <a:r>
              <a:rPr kumimoji="0" lang="es-ES" sz="1200" b="0" i="0" u="none" strike="noStrike" kern="1200" cap="none" spc="0" normalizeH="0" baseline="30000" noProof="0">
                <a:ln>
                  <a:noFill/>
                </a:ln>
                <a:solidFill>
                  <a:schemeClr val="bg1"/>
                </a:solidFill>
                <a:effectLst/>
                <a:uLnTx/>
                <a:uFillTx/>
                <a:latin typeface="Arial"/>
                <a:ea typeface="+mn-ea"/>
                <a:cs typeface="+mn-cs"/>
              </a:rPr>
              <a:t>1</a:t>
            </a:r>
            <a:endParaRPr kumimoji="0" lang="es-ES" sz="1400" b="1" i="0" u="none" strike="noStrike" kern="1200" cap="none" spc="0" normalizeH="0" baseline="0" noProof="0">
              <a:ln>
                <a:noFill/>
              </a:ln>
              <a:solidFill>
                <a:schemeClr val="bg1"/>
              </a:solidFill>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PASI 1</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BSA 1</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Arial"/>
                <a:ea typeface="+mn-ea"/>
                <a:cs typeface="+mn-cs"/>
              </a:rPr>
              <a:t>DLQI 0</a:t>
            </a:r>
          </a:p>
        </p:txBody>
      </p:sp>
      <p:sp>
        <p:nvSpPr>
          <p:cNvPr id="25" name="Flecha: pentágono 24">
            <a:extLst>
              <a:ext uri="{FF2B5EF4-FFF2-40B4-BE49-F238E27FC236}">
                <a16:creationId xmlns:a16="http://schemas.microsoft.com/office/drawing/2014/main" id="{2113EBF3-EC36-21DA-2702-9D169359FC04}"/>
              </a:ext>
            </a:extLst>
          </p:cNvPr>
          <p:cNvSpPr/>
          <p:nvPr/>
        </p:nvSpPr>
        <p:spPr>
          <a:xfrm>
            <a:off x="5053372" y="5290242"/>
            <a:ext cx="4631803" cy="558332"/>
          </a:xfrm>
          <a:prstGeom prst="homePlate">
            <a:avLst/>
          </a:prstGeom>
          <a:solidFill>
            <a:schemeClr val="accent3"/>
          </a:solidFill>
          <a:ln>
            <a:noFill/>
          </a:ln>
          <a:effectLst/>
          <a:scene3d>
            <a:camera prst="orthographicFront"/>
            <a:lightRig rig="threePt" dir="t"/>
          </a:scene3d>
          <a:sp3d prstMaterial="matte"/>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a:ln>
                  <a:noFill/>
                </a:ln>
                <a:solidFill>
                  <a:srgbClr val="612663"/>
                </a:solidFill>
                <a:effectLst/>
                <a:uLnTx/>
                <a:uFillTx/>
                <a:latin typeface="Arial"/>
                <a:ea typeface="+mn-ea"/>
                <a:cs typeface="+mn-cs"/>
              </a:rPr>
              <a:t>Tratado mediante instilaciones vesicales,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a:ln>
                  <a:noFill/>
                </a:ln>
                <a:solidFill>
                  <a:srgbClr val="612663"/>
                </a:solidFill>
                <a:effectLst/>
                <a:uLnTx/>
                <a:uFillTx/>
                <a:latin typeface="Arial"/>
                <a:ea typeface="+mn-ea"/>
                <a:cs typeface="+mn-cs"/>
              </a:rPr>
              <a:t> sin recidivas tumorales.</a:t>
            </a:r>
            <a:r>
              <a:rPr kumimoji="0" lang="es-ES" sz="1200" b="0" i="0" u="none" strike="noStrike" kern="1200" cap="none" spc="0" normalizeH="0" baseline="30000" noProof="0">
                <a:ln>
                  <a:noFill/>
                </a:ln>
                <a:solidFill>
                  <a:srgbClr val="612663"/>
                </a:solidFill>
                <a:effectLst/>
                <a:uLnTx/>
                <a:uFillTx/>
                <a:latin typeface="Arial"/>
                <a:ea typeface="+mn-ea"/>
                <a:cs typeface="+mn-cs"/>
              </a:rPr>
              <a:t>1</a:t>
            </a:r>
            <a:endParaRPr kumimoji="0" lang="es-ES" sz="1400" b="0" i="0" u="none" strike="noStrike" kern="1200" cap="none" spc="0" normalizeH="0" baseline="0" noProof="0">
              <a:ln>
                <a:noFill/>
              </a:ln>
              <a:solidFill>
                <a:srgbClr val="612663"/>
              </a:solidFill>
              <a:effectLst/>
              <a:uLnTx/>
              <a:uFillTx/>
              <a:latin typeface="Arial"/>
              <a:ea typeface="+mn-ea"/>
              <a:cs typeface="+mn-cs"/>
            </a:endParaRPr>
          </a:p>
        </p:txBody>
      </p:sp>
      <p:sp>
        <p:nvSpPr>
          <p:cNvPr id="5" name="Flecha: pentágono 4">
            <a:extLst>
              <a:ext uri="{FF2B5EF4-FFF2-40B4-BE49-F238E27FC236}">
                <a16:creationId xmlns:a16="http://schemas.microsoft.com/office/drawing/2014/main" id="{D7BA20A5-A1BE-8955-8C56-7E107A5954C0}"/>
              </a:ext>
            </a:extLst>
          </p:cNvPr>
          <p:cNvSpPr/>
          <p:nvPr/>
        </p:nvSpPr>
        <p:spPr>
          <a:xfrm>
            <a:off x="1575251" y="3926255"/>
            <a:ext cx="3493179" cy="292272"/>
          </a:xfrm>
          <a:prstGeom prst="homePlate">
            <a:avLst/>
          </a:prstGeom>
          <a:solidFill>
            <a:schemeClr val="accent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1400">
                <a:solidFill>
                  <a:prstClr val="white"/>
                </a:solidFill>
                <a:latin typeface="Arial" panose="020B0604020202020204" pitchFamily="34" charset="0"/>
              </a:rPr>
              <a:t>Sin tratamiento sistémico</a:t>
            </a:r>
            <a:r>
              <a:rPr lang="es-ES" sz="1400" baseline="30000">
                <a:solidFill>
                  <a:prstClr val="white"/>
                </a:solidFill>
                <a:latin typeface="Arial" panose="020B0604020202020204" pitchFamily="34" charset="0"/>
              </a:rPr>
              <a:t>1</a:t>
            </a:r>
          </a:p>
        </p:txBody>
      </p:sp>
      <p:sp>
        <p:nvSpPr>
          <p:cNvPr id="7" name="Marcador de pie de página 5">
            <a:extLst>
              <a:ext uri="{FF2B5EF4-FFF2-40B4-BE49-F238E27FC236}">
                <a16:creationId xmlns:a16="http://schemas.microsoft.com/office/drawing/2014/main" id="{BF7A893C-BBE8-6B6D-E9DB-446769B7AD10}"/>
              </a:ext>
            </a:extLst>
          </p:cNvPr>
          <p:cNvSpPr txBox="1">
            <a:spLocks/>
          </p:cNvSpPr>
          <p:nvPr/>
        </p:nvSpPr>
        <p:spPr>
          <a:xfrm>
            <a:off x="623888" y="6354410"/>
            <a:ext cx="9887317" cy="395869"/>
          </a:xfrm>
          <a:prstGeom prst="rect">
            <a:avLst/>
          </a:prstGeom>
        </p:spPr>
        <p:txBody>
          <a:bodyPr vert="horz" wrap="square" lIns="72000" tIns="36000" rIns="72000" bIns="36000" rtlCol="0" anchor="t" anchorCtr="0">
            <a:spAutoFit/>
          </a:bodyPr>
          <a:lstStyle>
            <a:defPPr>
              <a:defRPr lang="es-ES"/>
            </a:defPPr>
            <a:lvl1pPr marL="0" algn="l" defTabSz="914400" rtl="0" eaLnBrk="1" latinLnBrk="0" hangingPunct="1">
              <a:defRPr sz="800" b="0" i="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700" b="1">
                <a:solidFill>
                  <a:prstClr val="black">
                    <a:tint val="75000"/>
                  </a:prstClr>
                </a:solidFill>
              </a:rPr>
              <a:t>BSA</a:t>
            </a:r>
            <a:r>
              <a:rPr lang="es-ES" sz="700">
                <a:solidFill>
                  <a:prstClr val="black">
                    <a:tint val="75000"/>
                  </a:prstClr>
                </a:solidFill>
              </a:rPr>
              <a:t>: </a:t>
            </a:r>
            <a:r>
              <a:rPr lang="es-ES" sz="700"/>
              <a:t>área de superficie corporal</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r>
              <a:rPr lang="es-ES" sz="700">
                <a:solidFill>
                  <a:prstClr val="black">
                    <a:tint val="75000"/>
                  </a:prstClr>
                </a:solidFill>
              </a:rPr>
              <a:t>; </a:t>
            </a:r>
            <a:r>
              <a:rPr kumimoji="0" lang="es-ES" sz="700" b="1" u="none" strike="noStrike" kern="1200" cap="none" spc="0" normalizeH="0" baseline="0" noProof="0">
                <a:ln>
                  <a:noFill/>
                </a:ln>
                <a:solidFill>
                  <a:prstClr val="black">
                    <a:tint val="75000"/>
                  </a:prstClr>
                </a:solidFill>
                <a:effectLst/>
                <a:uLnTx/>
                <a:uFillTx/>
                <a:ea typeface="+mn-ea"/>
                <a:cs typeface="+mn-cs"/>
              </a:rPr>
              <a:t>DLQI: </a:t>
            </a:r>
            <a:r>
              <a:rPr kumimoji="0" lang="es-ES" sz="700" u="none" strike="noStrike" kern="1200" cap="none" spc="0" normalizeH="0" baseline="0" noProof="0">
                <a:ln>
                  <a:noFill/>
                </a:ln>
                <a:solidFill>
                  <a:prstClr val="black">
                    <a:tint val="75000"/>
                  </a:prstClr>
                </a:solidFill>
                <a:effectLst/>
                <a:uLnTx/>
                <a:uFillTx/>
                <a:ea typeface="+mn-ea"/>
                <a:cs typeface="+mn-cs"/>
              </a:rPr>
              <a:t>índice de calidad de vida dermatológico, por sus siglas en inglés; </a:t>
            </a:r>
            <a:r>
              <a:rPr kumimoji="0" lang="es-ES" sz="700" b="1" u="none" strike="noStrike" kern="1200" cap="none" spc="0" normalizeH="0" baseline="0" noProof="0">
                <a:ln>
                  <a:noFill/>
                </a:ln>
                <a:solidFill>
                  <a:prstClr val="black">
                    <a:tint val="75000"/>
                  </a:prstClr>
                </a:solidFill>
                <a:effectLst/>
                <a:uLnTx/>
                <a:uFillTx/>
                <a:ea typeface="+mn-ea"/>
                <a:cs typeface="+mn-cs"/>
              </a:rPr>
              <a:t>PASI: </a:t>
            </a:r>
            <a:r>
              <a:rPr kumimoji="0" lang="es-ES" sz="700" u="none" strike="noStrike" kern="1200" cap="none" spc="0" normalizeH="0" baseline="0" noProof="0">
                <a:ln>
                  <a:noFill/>
                </a:ln>
                <a:solidFill>
                  <a:prstClr val="black">
                    <a:tint val="75000"/>
                  </a:prstClr>
                </a:solidFill>
                <a:effectLst/>
                <a:uLnTx/>
                <a:uFillTx/>
                <a:ea typeface="+mn-ea"/>
                <a:cs typeface="+mn-cs"/>
              </a:rPr>
              <a:t>índice de actividad y gravedad de la psoriasis, por sus siglas en inglés.</a:t>
            </a:r>
          </a:p>
          <a:p>
            <a:pPr marL="93663" marR="0" lvl="0" indent="-93663" algn="l" defTabSz="914400" rtl="0" eaLnBrk="1" fontAlgn="auto" latinLnBrk="0" hangingPunct="1">
              <a:lnSpc>
                <a:spcPct val="100000"/>
              </a:lnSpc>
              <a:spcBef>
                <a:spcPts val="0"/>
              </a:spcBef>
              <a:spcAft>
                <a:spcPts val="0"/>
              </a:spcAft>
              <a:buClrTx/>
              <a:buSzTx/>
              <a:buFont typeface="+mj-lt"/>
              <a:buAutoNum type="arabicPeriod"/>
              <a:defRPr/>
            </a:pPr>
            <a:r>
              <a:rPr kumimoji="0" lang="es-ES" sz="700" b="1" u="none" strike="noStrike" kern="1200" cap="none" spc="0" normalizeH="0" baseline="0" noProof="0">
                <a:ln>
                  <a:noFill/>
                </a:ln>
                <a:solidFill>
                  <a:prstClr val="black">
                    <a:tint val="75000"/>
                  </a:prstClr>
                </a:solidFill>
                <a:effectLst/>
                <a:uLnTx/>
                <a:uFillTx/>
                <a:ea typeface="+mn-ea"/>
                <a:cs typeface="+mn-cs"/>
              </a:rPr>
              <a:t>Román J, </a:t>
            </a:r>
            <a:r>
              <a:rPr kumimoji="0" lang="es-ES" sz="700" u="none" strike="noStrike" kern="1200" cap="none" spc="0" normalizeH="0" baseline="0" noProof="0">
                <a:ln>
                  <a:noFill/>
                </a:ln>
                <a:solidFill>
                  <a:prstClr val="black">
                    <a:tint val="75000"/>
                  </a:prstClr>
                </a:solidFill>
                <a:effectLst/>
                <a:uLnTx/>
                <a:uFillTx/>
                <a:ea typeface="+mn-ea"/>
                <a:cs typeface="+mn-cs"/>
              </a:rPr>
              <a:t>Silvestre N, Axpe X, </a:t>
            </a:r>
            <a:r>
              <a:rPr kumimoji="0" lang="es-ES" sz="700" u="none" strike="noStrike" kern="1200" cap="none" spc="0" normalizeH="0" baseline="0" noProof="0" err="1">
                <a:ln>
                  <a:noFill/>
                </a:ln>
                <a:solidFill>
                  <a:prstClr val="black">
                    <a:tint val="75000"/>
                  </a:prstClr>
                </a:solidFill>
                <a:effectLst/>
                <a:uLnTx/>
                <a:uFillTx/>
                <a:ea typeface="+mn-ea"/>
                <a:cs typeface="+mn-cs"/>
              </a:rPr>
              <a:t>Gruber</a:t>
            </a:r>
            <a:r>
              <a:rPr kumimoji="0" lang="es-ES" sz="700" u="none" strike="noStrike" kern="1200" cap="none" spc="0" normalizeH="0" baseline="0" noProof="0">
                <a:ln>
                  <a:noFill/>
                </a:ln>
                <a:solidFill>
                  <a:prstClr val="black">
                    <a:tint val="75000"/>
                  </a:prstClr>
                </a:solidFill>
                <a:effectLst/>
                <a:uLnTx/>
                <a:uFillTx/>
                <a:ea typeface="+mn-ea"/>
                <a:cs typeface="+mn-cs"/>
              </a:rPr>
              <a:t> F, Romero B, Barros MJ, et al. </a:t>
            </a:r>
            <a:r>
              <a:rPr kumimoji="0" lang="es-ES" sz="700" u="none" strike="noStrike" kern="1200" cap="none" spc="0" normalizeH="0" baseline="0" noProof="0" err="1">
                <a:ln>
                  <a:noFill/>
                </a:ln>
                <a:solidFill>
                  <a:prstClr val="black">
                    <a:tint val="75000"/>
                  </a:prstClr>
                </a:solidFill>
                <a:effectLst/>
                <a:uLnTx/>
                <a:uFillTx/>
                <a:ea typeface="+mn-ea"/>
                <a:cs typeface="+mn-cs"/>
              </a:rPr>
              <a:t>Tildrakizumab</a:t>
            </a:r>
            <a:r>
              <a:rPr kumimoji="0" lang="es-ES" sz="700" u="none" strike="noStrike" kern="1200" cap="none" spc="0" normalizeH="0" baseline="0" noProof="0">
                <a:ln>
                  <a:noFill/>
                </a:ln>
                <a:solidFill>
                  <a:prstClr val="black">
                    <a:tint val="75000"/>
                  </a:prstClr>
                </a:solidFill>
                <a:effectLst/>
                <a:uLnTx/>
                <a:uFillTx/>
                <a:ea typeface="+mn-ea"/>
                <a:cs typeface="+mn-cs"/>
              </a:rPr>
              <a:t> en pacientes con neoplasia maligna activa: cuando la seguridad es lo primero. Poster presentado en: 9º Congreso Nacional de Psoriasis AEDV. 2024 Enero 19-20; Madrid, España.</a:t>
            </a:r>
          </a:p>
        </p:txBody>
      </p:sp>
      <p:sp>
        <p:nvSpPr>
          <p:cNvPr id="11" name="Rectángulo: una sola esquina redondeada 11">
            <a:extLst>
              <a:ext uri="{FF2B5EF4-FFF2-40B4-BE49-F238E27FC236}">
                <a16:creationId xmlns:a16="http://schemas.microsoft.com/office/drawing/2014/main" id="{22AB7871-8039-EE45-9CA5-34BA1957826E}"/>
              </a:ext>
            </a:extLst>
          </p:cNvPr>
          <p:cNvSpPr/>
          <p:nvPr/>
        </p:nvSpPr>
        <p:spPr>
          <a:xfrm flipV="1">
            <a:off x="282907" y="1382882"/>
            <a:ext cx="694228" cy="694228"/>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CuadroTexto 11">
            <a:extLst>
              <a:ext uri="{FF2B5EF4-FFF2-40B4-BE49-F238E27FC236}">
                <a16:creationId xmlns:a16="http://schemas.microsoft.com/office/drawing/2014/main" id="{1969E6E7-F402-C26E-5C37-344A3A2BE117}"/>
              </a:ext>
            </a:extLst>
          </p:cNvPr>
          <p:cNvSpPr txBox="1"/>
          <p:nvPr/>
        </p:nvSpPr>
        <p:spPr>
          <a:xfrm>
            <a:off x="265169" y="2152897"/>
            <a:ext cx="1125042" cy="584775"/>
          </a:xfrm>
          <a:prstGeom prst="rect">
            <a:avLst/>
          </a:prstGeom>
          <a:noFill/>
        </p:spPr>
        <p:txBody>
          <a:bodyPr wrap="square">
            <a:spAutoFit/>
          </a:bodyPr>
          <a:lstStyle/>
          <a:p>
            <a:r>
              <a:rPr lang="es-ES" sz="1600" b="1">
                <a:solidFill>
                  <a:srgbClr val="6B2F65"/>
                </a:solidFill>
                <a:latin typeface="Arial" panose="020B0604020202020204" pitchFamily="34" charset="0"/>
                <a:cs typeface="+mn-cs"/>
              </a:rPr>
              <a:t>Varón</a:t>
            </a:r>
          </a:p>
          <a:p>
            <a:r>
              <a:rPr lang="es-ES" sz="1600" b="1">
                <a:solidFill>
                  <a:srgbClr val="6B2F65"/>
                </a:solidFill>
                <a:latin typeface="Arial" panose="020B0604020202020204" pitchFamily="34" charset="0"/>
                <a:cs typeface="+mn-cs"/>
              </a:rPr>
              <a:t>77 años</a:t>
            </a:r>
            <a:endParaRPr lang="es-ES" sz="1600">
              <a:latin typeface="Arial" panose="020B0604020202020204" pitchFamily="34" charset="0"/>
            </a:endParaRPr>
          </a:p>
        </p:txBody>
      </p:sp>
      <p:pic>
        <p:nvPicPr>
          <p:cNvPr id="18" name="Gráfico 17">
            <a:extLst>
              <a:ext uri="{FF2B5EF4-FFF2-40B4-BE49-F238E27FC236}">
                <a16:creationId xmlns:a16="http://schemas.microsoft.com/office/drawing/2014/main" id="{FCD115A0-A3D5-182E-53B4-04966A36F4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896" y="1458669"/>
            <a:ext cx="397794" cy="543551"/>
          </a:xfrm>
          <a:prstGeom prst="rect">
            <a:avLst/>
          </a:prstGeom>
        </p:spPr>
      </p:pic>
      <p:sp>
        <p:nvSpPr>
          <p:cNvPr id="21" name="CuadroTexto 20">
            <a:extLst>
              <a:ext uri="{FF2B5EF4-FFF2-40B4-BE49-F238E27FC236}">
                <a16:creationId xmlns:a16="http://schemas.microsoft.com/office/drawing/2014/main" id="{DB77FC90-7CCB-E3CD-2D85-9188515C1937}"/>
              </a:ext>
            </a:extLst>
          </p:cNvPr>
          <p:cNvSpPr txBox="1"/>
          <p:nvPr/>
        </p:nvSpPr>
        <p:spPr>
          <a:xfrm>
            <a:off x="1553818" y="1577658"/>
            <a:ext cx="4220176" cy="461665"/>
          </a:xfrm>
          <a:prstGeom prst="rect">
            <a:avLst/>
          </a:prstGeom>
          <a:noFill/>
        </p:spPr>
        <p:txBody>
          <a:bodyPr wrap="square">
            <a:spAutoFit/>
          </a:bodyPr>
          <a:lstStyle/>
          <a:p>
            <a:r>
              <a:rPr lang="es-ES" sz="2400" b="1">
                <a:solidFill>
                  <a:srgbClr val="6B2F65"/>
                </a:solidFill>
                <a:latin typeface="Arial" panose="020B0604020202020204" pitchFamily="34" charset="0"/>
                <a:cs typeface="+mn-cs"/>
              </a:rPr>
              <a:t>CASO 3:</a:t>
            </a:r>
            <a:r>
              <a:rPr lang="es-ES" sz="2400" b="1" baseline="30000">
                <a:solidFill>
                  <a:srgbClr val="6B2F65"/>
                </a:solidFill>
                <a:latin typeface="Arial" panose="020B0604020202020204" pitchFamily="34" charset="0"/>
                <a:cs typeface="+mn-cs"/>
              </a:rPr>
              <a:t>1</a:t>
            </a:r>
          </a:p>
        </p:txBody>
      </p:sp>
      <p:sp>
        <p:nvSpPr>
          <p:cNvPr id="24" name="Marcador de contenido 2">
            <a:extLst>
              <a:ext uri="{FF2B5EF4-FFF2-40B4-BE49-F238E27FC236}">
                <a16:creationId xmlns:a16="http://schemas.microsoft.com/office/drawing/2014/main" id="{BBDEBEE3-0DFD-1830-1D7B-246993D94E49}"/>
              </a:ext>
            </a:extLst>
          </p:cNvPr>
          <p:cNvSpPr txBox="1">
            <a:spLocks/>
          </p:cNvSpPr>
          <p:nvPr/>
        </p:nvSpPr>
        <p:spPr>
          <a:xfrm>
            <a:off x="1539203" y="2169210"/>
            <a:ext cx="9754108" cy="1323439"/>
          </a:xfrm>
          <a:prstGeom prst="rect">
            <a:avLst/>
          </a:prstGeom>
        </p:spPr>
        <p:txBody>
          <a:bodyPr wrap="square">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buClr>
                <a:srgbClr val="6B2F65"/>
              </a:buClr>
              <a:buSzTx/>
              <a:buFontTx/>
              <a:buNone/>
              <a:tabLst/>
              <a:defRPr/>
            </a:pPr>
            <a:r>
              <a:rPr kumimoji="0" lang="es-ES" sz="1600" b="1" u="none" strike="noStrike" kern="1200" cap="none" spc="0" normalizeH="0" baseline="0" noProof="0">
                <a:ln>
                  <a:noFill/>
                </a:ln>
                <a:solidFill>
                  <a:srgbClr val="612663"/>
                </a:solidFill>
                <a:effectLst/>
                <a:uLnTx/>
                <a:uFillTx/>
                <a:latin typeface="Arial" panose="020B0604020202020204" pitchFamily="34" charset="0"/>
                <a:ea typeface="+mn-ea"/>
                <a:cs typeface="Arial"/>
              </a:rPr>
              <a:t>Psoriasis en placas de moderada a grave y con afectación de pliegues y cuero cabelludo</a:t>
            </a:r>
          </a:p>
          <a:p>
            <a:pPr marL="285750" marR="0" lvl="0" indent="-285750" algn="l" defTabSz="609585" rtl="0" eaLnBrk="1" fontAlgn="auto" latinLnBrk="0" hangingPunct="1">
              <a:lnSpc>
                <a:spcPct val="100000"/>
              </a:lnSpc>
              <a:spcBef>
                <a:spcPts val="0"/>
              </a:spcBef>
              <a:spcAft>
                <a:spcPts val="1200"/>
              </a:spcAft>
              <a:buClr>
                <a:schemeClr val="accent3"/>
              </a:buClr>
              <a:buSzTx/>
              <a:buFont typeface="Wingdings" pitchFamily="2" charset="2"/>
              <a:buChar char="§"/>
              <a:tabLst/>
              <a:defRPr/>
            </a:pPr>
            <a:r>
              <a:rPr lang="es-ES" sz="1400" err="1">
                <a:solidFill>
                  <a:prstClr val="black">
                    <a:lumMod val="75000"/>
                    <a:lumOff val="25000"/>
                  </a:prstClr>
                </a:solidFill>
                <a:latin typeface="Arial" panose="020B0604020202020204" pitchFamily="34" charset="0"/>
              </a:rPr>
              <a:t>Naïve</a:t>
            </a:r>
            <a:r>
              <a:rPr lang="es-ES" sz="1400">
                <a:solidFill>
                  <a:prstClr val="black">
                    <a:lumMod val="75000"/>
                    <a:lumOff val="25000"/>
                  </a:prstClr>
                </a:solidFill>
                <a:latin typeface="Arial" panose="020B0604020202020204" pitchFamily="34" charset="0"/>
              </a:rPr>
              <a:t> para tratamiento sistémico.</a:t>
            </a:r>
            <a:r>
              <a:rPr lang="es-ES" sz="1400" baseline="30000">
                <a:solidFill>
                  <a:prstClr val="black">
                    <a:lumMod val="75000"/>
                    <a:lumOff val="25000"/>
                  </a:prstClr>
                </a:solidFill>
                <a:latin typeface="Arial" panose="020B0604020202020204" pitchFamily="34" charset="0"/>
              </a:rPr>
              <a:t>1</a:t>
            </a:r>
          </a:p>
          <a:p>
            <a:pPr marL="0" marR="0" lvl="0" indent="0" algn="l" defTabSz="609585" rtl="0" eaLnBrk="1" fontAlgn="auto" latinLnBrk="0" hangingPunct="1">
              <a:lnSpc>
                <a:spcPct val="100000"/>
              </a:lnSpc>
              <a:spcBef>
                <a:spcPts val="0"/>
              </a:spcBef>
              <a:buClr>
                <a:srgbClr val="6B2F65"/>
              </a:buClr>
              <a:buSzTx/>
              <a:buFontTx/>
              <a:buNone/>
              <a:tabLst/>
              <a:defRPr/>
            </a:pPr>
            <a:r>
              <a:rPr kumimoji="0" lang="es-ES" sz="1600" b="1" u="none" strike="noStrike" kern="1200" cap="none" spc="0" normalizeH="0" baseline="0" noProof="0">
                <a:ln>
                  <a:noFill/>
                </a:ln>
                <a:solidFill>
                  <a:srgbClr val="612663"/>
                </a:solidFill>
                <a:effectLst/>
                <a:uLnTx/>
                <a:uFillTx/>
                <a:latin typeface="Arial" panose="020B0604020202020204" pitchFamily="34" charset="0"/>
                <a:ea typeface="+mn-ea"/>
                <a:cs typeface="Arial"/>
              </a:rPr>
              <a:t>Carcinoma invasivo de vejiga </a:t>
            </a:r>
            <a:r>
              <a:rPr kumimoji="0" lang="es-ES" sz="1600" u="none" strike="noStrike" kern="1200" cap="none" spc="0" normalizeH="0" baseline="0" noProof="0">
                <a:ln>
                  <a:noFill/>
                </a:ln>
                <a:solidFill>
                  <a:srgbClr val="612663"/>
                </a:solidFill>
                <a:effectLst/>
                <a:uLnTx/>
                <a:uFillTx/>
                <a:latin typeface="Arial" panose="020B0604020202020204" pitchFamily="34" charset="0"/>
                <a:ea typeface="+mn-ea"/>
                <a:cs typeface="Arial"/>
              </a:rPr>
              <a:t>en tratamiento por urología</a:t>
            </a:r>
            <a:r>
              <a:rPr kumimoji="0" lang="es-ES" sz="1600" u="none" strike="noStrike" kern="1200" cap="none" spc="0" normalizeH="0" baseline="30000" noProof="0">
                <a:ln>
                  <a:noFill/>
                </a:ln>
                <a:solidFill>
                  <a:srgbClr val="612663"/>
                </a:solidFill>
                <a:effectLst/>
                <a:uLnTx/>
                <a:uFillTx/>
                <a:latin typeface="Arial" panose="020B0604020202020204" pitchFamily="34" charset="0"/>
                <a:ea typeface="+mn-ea"/>
                <a:cs typeface="Arial"/>
              </a:rPr>
              <a:t>1</a:t>
            </a:r>
          </a:p>
          <a:p>
            <a:pPr marL="285750" marR="0" lvl="0" indent="-285750" algn="l" defTabSz="609585" rtl="0" eaLnBrk="1" fontAlgn="auto" latinLnBrk="0" hangingPunct="1">
              <a:lnSpc>
                <a:spcPct val="100000"/>
              </a:lnSpc>
              <a:spcBef>
                <a:spcPts val="0"/>
              </a:spcBef>
              <a:spcAft>
                <a:spcPts val="1200"/>
              </a:spcAft>
              <a:buClr>
                <a:schemeClr val="accent3"/>
              </a:buClr>
              <a:buSzTx/>
              <a:buFont typeface="Wingdings" pitchFamily="2" charset="2"/>
              <a:buChar char="§"/>
              <a:tabLst/>
              <a:defRPr/>
            </a:pPr>
            <a:r>
              <a:rPr lang="es-ES" sz="1400">
                <a:solidFill>
                  <a:prstClr val="black">
                    <a:lumMod val="75000"/>
                    <a:lumOff val="25000"/>
                  </a:prstClr>
                </a:solidFill>
                <a:latin typeface="Arial" panose="020B0604020202020204" pitchFamily="34" charset="0"/>
              </a:rPr>
              <a:t>Ha sido tratado mediante instilaciones vesicales, sin recidivas tumorales.</a:t>
            </a:r>
            <a:r>
              <a:rPr lang="es-ES" sz="1400" baseline="30000">
                <a:solidFill>
                  <a:prstClr val="black">
                    <a:lumMod val="75000"/>
                    <a:lumOff val="25000"/>
                  </a:prstClr>
                </a:solidFill>
                <a:latin typeface="Arial" panose="020B0604020202020204" pitchFamily="34" charset="0"/>
              </a:rPr>
              <a:t>1</a:t>
            </a:r>
          </a:p>
        </p:txBody>
      </p:sp>
    </p:spTree>
    <p:extLst>
      <p:ext uri="{BB962C8B-B14F-4D97-AF65-F5344CB8AC3E}">
        <p14:creationId xmlns:p14="http://schemas.microsoft.com/office/powerpoint/2010/main" val="2304363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218B756-7647-C191-1BE6-00450E07E5F0}"/>
              </a:ext>
            </a:extLst>
          </p:cNvPr>
          <p:cNvSpPr>
            <a:spLocks noGrp="1"/>
          </p:cNvSpPr>
          <p:nvPr>
            <p:ph type="title"/>
          </p:nvPr>
        </p:nvSpPr>
        <p:spPr>
          <a:xfrm>
            <a:off x="623888" y="272883"/>
            <a:ext cx="10909300" cy="884070"/>
          </a:xfrm>
        </p:spPr>
        <p:txBody>
          <a:bodyPr/>
          <a:lstStyle/>
          <a:p>
            <a:r>
              <a:rPr lang="es-ES" sz="2400"/>
              <a:t>Tildrakizumab en pacientes con neoplasia maligna activa:</a:t>
            </a:r>
            <a:br>
              <a:rPr lang="es-ES" sz="2400"/>
            </a:br>
            <a:r>
              <a:rPr lang="es-ES" sz="2400"/>
              <a:t>cuando la seguridad es lo primero</a:t>
            </a:r>
            <a:r>
              <a:rPr lang="es-ES" sz="2400" baseline="30000">
                <a:latin typeface="Arial" panose="020B0604020202020204" pitchFamily="34" charset="0"/>
                <a:cs typeface="Arial" panose="020B0604020202020204" pitchFamily="34" charset="0"/>
              </a:rPr>
              <a:t>1</a:t>
            </a:r>
            <a:endParaRPr lang="es-ES" sz="2400" baseline="30000"/>
          </a:p>
        </p:txBody>
      </p:sp>
      <p:sp>
        <p:nvSpPr>
          <p:cNvPr id="5" name="CuadroTexto 4">
            <a:extLst>
              <a:ext uri="{FF2B5EF4-FFF2-40B4-BE49-F238E27FC236}">
                <a16:creationId xmlns:a16="http://schemas.microsoft.com/office/drawing/2014/main" id="{26BF5CA7-F167-D14C-80AE-86B87CDCED86}"/>
              </a:ext>
            </a:extLst>
          </p:cNvPr>
          <p:cNvSpPr txBox="1"/>
          <p:nvPr/>
        </p:nvSpPr>
        <p:spPr>
          <a:xfrm>
            <a:off x="3965423" y="3633496"/>
            <a:ext cx="7178199" cy="1015663"/>
          </a:xfrm>
          <a:prstGeom prst="rect">
            <a:avLst/>
          </a:prstGeom>
          <a:noFill/>
        </p:spPr>
        <p:txBody>
          <a:bodyPr wrap="square">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lang="es-ES" sz="2000" b="1">
                <a:solidFill>
                  <a:srgbClr val="612663"/>
                </a:solidFill>
                <a:latin typeface="Arial"/>
              </a:rPr>
              <a:t>T</a:t>
            </a:r>
            <a:r>
              <a:rPr kumimoji="0" lang="es-ES" sz="2000" b="1" i="0" u="none" strike="noStrike" kern="1200" cap="none" spc="0" normalizeH="0" baseline="0" noProof="0" err="1">
                <a:ln>
                  <a:noFill/>
                </a:ln>
                <a:solidFill>
                  <a:srgbClr val="612663"/>
                </a:solidFill>
                <a:effectLst/>
                <a:uLnTx/>
                <a:uFillTx/>
                <a:latin typeface="Arial"/>
                <a:ea typeface="+mn-ea"/>
                <a:cs typeface="+mn-cs"/>
              </a:rPr>
              <a:t>ildrakizumab</a:t>
            </a:r>
            <a:r>
              <a:rPr kumimoji="0" lang="es-ES" sz="2000" b="1" i="0" u="none" strike="noStrike" kern="1200" cap="none" spc="0" normalizeH="0" baseline="0" noProof="0">
                <a:ln>
                  <a:noFill/>
                </a:ln>
                <a:solidFill>
                  <a:srgbClr val="612663"/>
                </a:solidFill>
                <a:effectLst/>
                <a:uLnTx/>
                <a:uFillTx/>
                <a:latin typeface="Arial"/>
                <a:ea typeface="+mn-ea"/>
                <a:cs typeface="+mn-cs"/>
              </a:rPr>
              <a:t> es un fármaco biológico que se puede emplear con seguridad en pacientes oncológicos, si bien aún es necesario recabar más datos.</a:t>
            </a:r>
            <a:r>
              <a:rPr kumimoji="0" lang="es-ES" sz="2000" b="1" i="0" u="none" strike="noStrike" kern="1200" cap="none" spc="0" normalizeH="0" baseline="30000" noProof="0">
                <a:ln>
                  <a:noFill/>
                </a:ln>
                <a:solidFill>
                  <a:srgbClr val="612663"/>
                </a:solidFill>
                <a:effectLst/>
                <a:uLnTx/>
                <a:uFillTx/>
                <a:latin typeface="Arial"/>
                <a:ea typeface="+mn-ea"/>
                <a:cs typeface="+mn-cs"/>
              </a:rPr>
              <a:t>1</a:t>
            </a:r>
            <a:endParaRPr kumimoji="0" lang="es-ES" sz="2000" b="1" i="0" u="none" strike="noStrike" kern="1200" cap="none" spc="0" normalizeH="0" baseline="0" noProof="0">
              <a:ln>
                <a:noFill/>
              </a:ln>
              <a:solidFill>
                <a:srgbClr val="612663"/>
              </a:solidFill>
              <a:effectLst/>
              <a:uLnTx/>
              <a:uFillTx/>
              <a:latin typeface="Arial"/>
              <a:ea typeface="+mn-ea"/>
              <a:cs typeface="+mn-cs"/>
            </a:endParaRPr>
          </a:p>
        </p:txBody>
      </p:sp>
      <p:sp>
        <p:nvSpPr>
          <p:cNvPr id="2" name="Marcador de pie de página 5">
            <a:extLst>
              <a:ext uri="{FF2B5EF4-FFF2-40B4-BE49-F238E27FC236}">
                <a16:creationId xmlns:a16="http://schemas.microsoft.com/office/drawing/2014/main" id="{8FF0154A-A20D-77E4-4521-D76AE270B65A}"/>
              </a:ext>
            </a:extLst>
          </p:cNvPr>
          <p:cNvSpPr txBox="1">
            <a:spLocks/>
          </p:cNvSpPr>
          <p:nvPr/>
        </p:nvSpPr>
        <p:spPr>
          <a:xfrm>
            <a:off x="623888" y="6354410"/>
            <a:ext cx="9887317" cy="288147"/>
          </a:xfrm>
          <a:prstGeom prst="rect">
            <a:avLst/>
          </a:prstGeom>
        </p:spPr>
        <p:txBody>
          <a:bodyPr vert="horz" wrap="square" lIns="72000" tIns="36000" rIns="72000" bIns="36000" rtlCol="0" anchor="t" anchorCtr="0">
            <a:spAutoFit/>
          </a:bodyPr>
          <a:lstStyle>
            <a:defPPr>
              <a:defRPr lang="es-ES"/>
            </a:defPPr>
            <a:lvl1pPr marL="0" algn="l" defTabSz="914400" rtl="0" eaLnBrk="1" latinLnBrk="0" hangingPunct="1">
              <a:defRPr sz="800" b="0" i="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3663" marR="0" lvl="0" indent="-93663" algn="l" defTabSz="914400" rtl="0" eaLnBrk="1" fontAlgn="auto" latinLnBrk="0" hangingPunct="1">
              <a:lnSpc>
                <a:spcPct val="100000"/>
              </a:lnSpc>
              <a:spcBef>
                <a:spcPts val="0"/>
              </a:spcBef>
              <a:spcAft>
                <a:spcPts val="0"/>
              </a:spcAft>
              <a:buClrTx/>
              <a:buSzTx/>
              <a:buFont typeface="+mj-lt"/>
              <a:buAutoNum type="arabicPeriod"/>
              <a:defRPr/>
            </a:pPr>
            <a:r>
              <a:rPr kumimoji="0" lang="es-ES" sz="700" b="1" u="none" strike="noStrike" kern="1200" cap="none" spc="0" normalizeH="0" baseline="0" noProof="0">
                <a:ln>
                  <a:noFill/>
                </a:ln>
                <a:solidFill>
                  <a:prstClr val="black">
                    <a:tint val="75000"/>
                  </a:prstClr>
                </a:solidFill>
                <a:effectLst/>
                <a:uLnTx/>
                <a:uFillTx/>
                <a:ea typeface="+mn-ea"/>
                <a:cs typeface="+mn-cs"/>
              </a:rPr>
              <a:t>Román J, </a:t>
            </a:r>
            <a:r>
              <a:rPr kumimoji="0" lang="es-ES" sz="700" u="none" strike="noStrike" kern="1200" cap="none" spc="0" normalizeH="0" baseline="0" noProof="0">
                <a:ln>
                  <a:noFill/>
                </a:ln>
                <a:solidFill>
                  <a:prstClr val="black">
                    <a:tint val="75000"/>
                  </a:prstClr>
                </a:solidFill>
                <a:effectLst/>
                <a:uLnTx/>
                <a:uFillTx/>
                <a:ea typeface="+mn-ea"/>
                <a:cs typeface="+mn-cs"/>
              </a:rPr>
              <a:t>Silvestre N, Axpe X, </a:t>
            </a:r>
            <a:r>
              <a:rPr kumimoji="0" lang="es-ES" sz="700" u="none" strike="noStrike" kern="1200" cap="none" spc="0" normalizeH="0" baseline="0" noProof="0" err="1">
                <a:ln>
                  <a:noFill/>
                </a:ln>
                <a:solidFill>
                  <a:prstClr val="black">
                    <a:tint val="75000"/>
                  </a:prstClr>
                </a:solidFill>
                <a:effectLst/>
                <a:uLnTx/>
                <a:uFillTx/>
                <a:ea typeface="+mn-ea"/>
                <a:cs typeface="+mn-cs"/>
              </a:rPr>
              <a:t>Gruber</a:t>
            </a:r>
            <a:r>
              <a:rPr kumimoji="0" lang="es-ES" sz="700" u="none" strike="noStrike" kern="1200" cap="none" spc="0" normalizeH="0" baseline="0" noProof="0">
                <a:ln>
                  <a:noFill/>
                </a:ln>
                <a:solidFill>
                  <a:prstClr val="black">
                    <a:tint val="75000"/>
                  </a:prstClr>
                </a:solidFill>
                <a:effectLst/>
                <a:uLnTx/>
                <a:uFillTx/>
                <a:ea typeface="+mn-ea"/>
                <a:cs typeface="+mn-cs"/>
              </a:rPr>
              <a:t> F, Romero B, Barros MJ, et al. </a:t>
            </a:r>
            <a:r>
              <a:rPr kumimoji="0" lang="es-ES" sz="700" u="none" strike="noStrike" kern="1200" cap="none" spc="0" normalizeH="0" baseline="0" noProof="0" err="1">
                <a:ln>
                  <a:noFill/>
                </a:ln>
                <a:solidFill>
                  <a:prstClr val="black">
                    <a:tint val="75000"/>
                  </a:prstClr>
                </a:solidFill>
                <a:effectLst/>
                <a:uLnTx/>
                <a:uFillTx/>
                <a:ea typeface="+mn-ea"/>
                <a:cs typeface="+mn-cs"/>
              </a:rPr>
              <a:t>Tildrakizumab</a:t>
            </a:r>
            <a:r>
              <a:rPr kumimoji="0" lang="es-ES" sz="700" u="none" strike="noStrike" kern="1200" cap="none" spc="0" normalizeH="0" baseline="0" noProof="0">
                <a:ln>
                  <a:noFill/>
                </a:ln>
                <a:solidFill>
                  <a:prstClr val="black">
                    <a:tint val="75000"/>
                  </a:prstClr>
                </a:solidFill>
                <a:effectLst/>
                <a:uLnTx/>
                <a:uFillTx/>
                <a:ea typeface="+mn-ea"/>
                <a:cs typeface="+mn-cs"/>
              </a:rPr>
              <a:t> en pacientes con neoplasia maligna activa: cuando la seguridad es lo primero. Poster presentado en: 9º Congreso Nacional de Psoriasis AEDV. 2024 Enero 19-20; Madrid, España.</a:t>
            </a:r>
          </a:p>
        </p:txBody>
      </p:sp>
      <p:sp>
        <p:nvSpPr>
          <p:cNvPr id="9" name="Rectángulo: una sola esquina redondeada 164">
            <a:extLst>
              <a:ext uri="{FF2B5EF4-FFF2-40B4-BE49-F238E27FC236}">
                <a16:creationId xmlns:a16="http://schemas.microsoft.com/office/drawing/2014/main" id="{9AB85F92-54FF-3C7D-3751-CC333A5EC2AE}"/>
              </a:ext>
            </a:extLst>
          </p:cNvPr>
          <p:cNvSpPr/>
          <p:nvPr/>
        </p:nvSpPr>
        <p:spPr>
          <a:xfrm flipV="1">
            <a:off x="2255070" y="2263213"/>
            <a:ext cx="1464038" cy="1415003"/>
          </a:xfrm>
          <a:prstGeom prst="round1Rect">
            <a:avLst>
              <a:gd name="adj" fmla="val 24324"/>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00">
              <a:latin typeface="Arial" panose="020B0604020202020204" pitchFamily="34" charset="0"/>
            </a:endParaRPr>
          </a:p>
        </p:txBody>
      </p:sp>
      <p:sp>
        <p:nvSpPr>
          <p:cNvPr id="10" name="CuadroTexto 9">
            <a:extLst>
              <a:ext uri="{FF2B5EF4-FFF2-40B4-BE49-F238E27FC236}">
                <a16:creationId xmlns:a16="http://schemas.microsoft.com/office/drawing/2014/main" id="{2152499F-94B3-368C-6D0A-C29626186352}"/>
              </a:ext>
            </a:extLst>
          </p:cNvPr>
          <p:cNvSpPr txBox="1"/>
          <p:nvPr/>
        </p:nvSpPr>
        <p:spPr>
          <a:xfrm>
            <a:off x="3965423" y="2647548"/>
            <a:ext cx="4220176" cy="646331"/>
          </a:xfrm>
          <a:prstGeom prst="rect">
            <a:avLst/>
          </a:prstGeom>
          <a:noFill/>
        </p:spPr>
        <p:txBody>
          <a:bodyPr wrap="square">
            <a:spAutoFit/>
          </a:bodyPr>
          <a:lstStyle/>
          <a:p>
            <a:r>
              <a:rPr lang="es-ES" sz="3600" b="1">
                <a:solidFill>
                  <a:srgbClr val="6B2F65"/>
                </a:solidFill>
                <a:latin typeface="Arial" panose="020B0604020202020204" pitchFamily="34" charset="0"/>
                <a:cs typeface="+mn-cs"/>
              </a:rPr>
              <a:t>Conclusiones:</a:t>
            </a:r>
          </a:p>
        </p:txBody>
      </p:sp>
      <p:pic>
        <p:nvPicPr>
          <p:cNvPr id="12" name="Gráfico 11">
            <a:extLst>
              <a:ext uri="{FF2B5EF4-FFF2-40B4-BE49-F238E27FC236}">
                <a16:creationId xmlns:a16="http://schemas.microsoft.com/office/drawing/2014/main" id="{1C99DD9B-3082-3066-7411-00B42935F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78456" y="2436294"/>
            <a:ext cx="1008806" cy="1008806"/>
          </a:xfrm>
          <a:prstGeom prst="rect">
            <a:avLst/>
          </a:prstGeom>
        </p:spPr>
      </p:pic>
    </p:spTree>
    <p:extLst>
      <p:ext uri="{BB962C8B-B14F-4D97-AF65-F5344CB8AC3E}">
        <p14:creationId xmlns:p14="http://schemas.microsoft.com/office/powerpoint/2010/main" val="3552083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Rectángulo: una sola esquina redondeada 158">
            <a:extLst>
              <a:ext uri="{FF2B5EF4-FFF2-40B4-BE49-F238E27FC236}">
                <a16:creationId xmlns:a16="http://schemas.microsoft.com/office/drawing/2014/main" id="{402B8110-D3C0-C7EB-FCF5-27DE675294EE}"/>
              </a:ext>
            </a:extLst>
          </p:cNvPr>
          <p:cNvSpPr/>
          <p:nvPr/>
        </p:nvSpPr>
        <p:spPr>
          <a:xfrm flipV="1">
            <a:off x="3952875" y="1626939"/>
            <a:ext cx="7924800" cy="3939128"/>
          </a:xfrm>
          <a:prstGeom prst="round1Rect">
            <a:avLst>
              <a:gd name="adj" fmla="val 18571"/>
            </a:avLst>
          </a:prstGeom>
          <a:solidFill>
            <a:schemeClr val="bg1">
              <a:alpha val="76488"/>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400">
              <a:latin typeface="Arial" panose="020B0604020202020204" pitchFamily="34" charset="0"/>
            </a:endParaRPr>
          </a:p>
        </p:txBody>
      </p:sp>
      <p:sp>
        <p:nvSpPr>
          <p:cNvPr id="2" name="Título 1">
            <a:extLst>
              <a:ext uri="{FF2B5EF4-FFF2-40B4-BE49-F238E27FC236}">
                <a16:creationId xmlns:a16="http://schemas.microsoft.com/office/drawing/2014/main" id="{16403F3E-AE53-225C-F75D-C0EF65C01FDD}"/>
              </a:ext>
            </a:extLst>
          </p:cNvPr>
          <p:cNvSpPr>
            <a:spLocks noGrp="1"/>
          </p:cNvSpPr>
          <p:nvPr>
            <p:ph type="title"/>
          </p:nvPr>
        </p:nvSpPr>
        <p:spPr>
          <a:xfrm>
            <a:off x="623888" y="272883"/>
            <a:ext cx="10909300" cy="884070"/>
          </a:xfrm>
        </p:spPr>
        <p:txBody>
          <a:bodyPr/>
          <a:lstStyle/>
          <a:p>
            <a:r>
              <a:rPr lang="es-ES"/>
              <a:t>5 años de evidencia confirman el perfil de seguridad </a:t>
            </a:r>
            <a:br>
              <a:rPr lang="es-ES"/>
            </a:br>
            <a:r>
              <a:rPr lang="es-ES"/>
              <a:t>consistente y favorable de ILUMETRI</a:t>
            </a:r>
            <a:r>
              <a:rPr lang="es-ES" baseline="30000"/>
              <a:t>®1</a:t>
            </a:r>
          </a:p>
        </p:txBody>
      </p:sp>
      <p:sp>
        <p:nvSpPr>
          <p:cNvPr id="46" name="Marcador de pie de página 45">
            <a:extLst>
              <a:ext uri="{FF2B5EF4-FFF2-40B4-BE49-F238E27FC236}">
                <a16:creationId xmlns:a16="http://schemas.microsoft.com/office/drawing/2014/main" id="{1A9F2893-A337-2C6B-1844-A69FC9762AA2}"/>
              </a:ext>
            </a:extLst>
          </p:cNvPr>
          <p:cNvSpPr>
            <a:spLocks noGrp="1"/>
          </p:cNvSpPr>
          <p:nvPr>
            <p:ph type="ftr" sz="quarter" idx="10"/>
          </p:nvPr>
        </p:nvSpPr>
        <p:spPr>
          <a:xfrm>
            <a:off x="623888" y="6295134"/>
            <a:ext cx="10077979" cy="50359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700" u="none" strike="noStrike" kern="1200" cap="none" spc="0" normalizeH="0" baseline="0" noProof="0">
                <a:ln>
                  <a:noFill/>
                </a:ln>
                <a:solidFill>
                  <a:srgbClr val="7E7E7E"/>
                </a:solidFill>
                <a:effectLst/>
                <a:uLnTx/>
                <a:uFillTx/>
                <a:ea typeface="+mn-ea"/>
                <a:cs typeface="+mn-cs"/>
              </a:rPr>
              <a:t>*244 semanas. </a:t>
            </a:r>
            <a:r>
              <a:rPr kumimoji="0" lang="es-ES" sz="700" u="none" strike="noStrike" kern="1200" cap="none" spc="0" normalizeH="0" baseline="30000" noProof="0">
                <a:ln>
                  <a:noFill/>
                </a:ln>
                <a:solidFill>
                  <a:srgbClr val="7E7E7E"/>
                </a:solidFill>
                <a:effectLst/>
                <a:uLnTx/>
                <a:uFillTx/>
                <a:latin typeface="Arial" panose="020B0604020202020204" pitchFamily="34" charset="0"/>
                <a:ea typeface="+mn-ea"/>
                <a:cs typeface="+mn-cs"/>
              </a:rPr>
              <a:t>†</a:t>
            </a:r>
            <a:r>
              <a:rPr kumimoji="0" lang="es-ES" sz="700" u="none" strike="noStrike" kern="1200" cap="none" spc="0" normalizeH="0" noProof="0">
                <a:ln>
                  <a:noFill/>
                </a:ln>
                <a:solidFill>
                  <a:srgbClr val="7E7E7E"/>
                </a:solidFill>
                <a:effectLst/>
                <a:uLnTx/>
                <a:uFillTx/>
                <a:latin typeface="Arial" panose="020B0604020202020204" pitchFamily="34" charset="0"/>
                <a:ea typeface="+mn-ea"/>
                <a:cs typeface="+mn-cs"/>
              </a:rPr>
              <a:t>No registrado durante los estudios de extensión.</a:t>
            </a:r>
            <a:r>
              <a:rPr kumimoji="0" lang="es-ES" sz="700" u="none" strike="noStrike" kern="1200" cap="none" spc="0" normalizeH="0" baseline="0" noProof="0">
                <a:ln>
                  <a:noFill/>
                </a:ln>
                <a:solidFill>
                  <a:srgbClr val="7E7E7E"/>
                </a:solidFill>
                <a:effectLst/>
                <a:uLnTx/>
                <a:uFillTx/>
                <a:ea typeface="+mn-ea"/>
                <a:cs typeface="+mn-cs"/>
              </a:rPr>
              <a:t> </a:t>
            </a:r>
            <a:r>
              <a:rPr kumimoji="0" lang="es-ES" sz="700" b="1" u="none" strike="noStrike" kern="1200" cap="none" spc="0" normalizeH="0" baseline="0" noProof="0">
                <a:ln>
                  <a:noFill/>
                </a:ln>
                <a:solidFill>
                  <a:srgbClr val="7E7E7E"/>
                </a:solidFill>
                <a:effectLst/>
                <a:uLnTx/>
                <a:uFillTx/>
                <a:ea typeface="+mn-ea"/>
                <a:cs typeface="+mn-cs"/>
              </a:rPr>
              <a:t>CCNM: </a:t>
            </a:r>
            <a:r>
              <a:rPr kumimoji="0" lang="es-ES" sz="700" u="none" strike="noStrike" kern="1200" cap="none" spc="0" normalizeH="0" baseline="0" noProof="0">
                <a:ln>
                  <a:noFill/>
                </a:ln>
                <a:solidFill>
                  <a:srgbClr val="7E7E7E"/>
                </a:solidFill>
                <a:effectLst/>
                <a:uLnTx/>
                <a:uFillTx/>
                <a:ea typeface="+mn-ea"/>
                <a:cs typeface="+mn-cs"/>
              </a:rPr>
              <a:t>cáncer cutáneo tipo no melanoma; </a:t>
            </a:r>
            <a:r>
              <a:rPr kumimoji="0" lang="es-ES" sz="700" b="1" u="none" strike="noStrike" kern="1200" cap="none" spc="0" normalizeH="0" baseline="0" noProof="0">
                <a:ln>
                  <a:noFill/>
                </a:ln>
                <a:solidFill>
                  <a:srgbClr val="7E7E7E"/>
                </a:solidFill>
                <a:effectLst/>
                <a:uLnTx/>
                <a:uFillTx/>
                <a:ea typeface="+mn-ea"/>
                <a:cs typeface="+mn-cs"/>
              </a:rPr>
              <a:t>EA: </a:t>
            </a:r>
            <a:r>
              <a:rPr kumimoji="0" lang="es-ES" sz="700" u="none" strike="noStrike" kern="1200" cap="none" spc="0" normalizeH="0" baseline="0" noProof="0">
                <a:ln>
                  <a:noFill/>
                </a:ln>
                <a:solidFill>
                  <a:srgbClr val="7E7E7E"/>
                </a:solidFill>
                <a:effectLst/>
                <a:uLnTx/>
                <a:uFillTx/>
                <a:ea typeface="+mn-ea"/>
                <a:cs typeface="+mn-cs"/>
              </a:rPr>
              <a:t>efecto adverso; </a:t>
            </a:r>
            <a:r>
              <a:rPr kumimoji="0" lang="es-ES" sz="700" b="1" u="none" strike="noStrike" kern="1200" cap="none" spc="0" normalizeH="0" baseline="0" noProof="0">
                <a:ln>
                  <a:noFill/>
                </a:ln>
                <a:solidFill>
                  <a:srgbClr val="7E7E7E"/>
                </a:solidFill>
                <a:effectLst/>
                <a:uLnTx/>
                <a:uFillTx/>
                <a:ea typeface="+mn-ea"/>
                <a:cs typeface="+mn-cs"/>
              </a:rPr>
              <a:t>MACE: </a:t>
            </a:r>
            <a:r>
              <a:rPr kumimoji="0" lang="es-ES" sz="700" u="none" strike="noStrike" kern="1200" cap="none" spc="0" normalizeH="0" baseline="0" noProof="0">
                <a:ln>
                  <a:noFill/>
                </a:ln>
                <a:solidFill>
                  <a:srgbClr val="7E7E7E"/>
                </a:solidFill>
                <a:effectLst/>
                <a:uLnTx/>
                <a:uFillTx/>
                <a:ea typeface="+mn-ea"/>
                <a:cs typeface="+mn-cs"/>
              </a:rPr>
              <a:t>eventos cardiovasculares graves, por sus siglas en inglés; </a:t>
            </a:r>
            <a:r>
              <a:rPr kumimoji="0" lang="es-ES" sz="700" b="1" u="none" strike="noStrike" kern="1200" cap="none" spc="0" normalizeH="0" baseline="0" noProof="0">
                <a:ln>
                  <a:noFill/>
                </a:ln>
                <a:solidFill>
                  <a:srgbClr val="7E7E7E"/>
                </a:solidFill>
                <a:effectLst/>
                <a:uLnTx/>
                <a:uFillTx/>
                <a:ea typeface="+mn-ea"/>
                <a:cs typeface="+mn-cs"/>
              </a:rPr>
              <a:t>PA: </a:t>
            </a:r>
            <a:r>
              <a:rPr kumimoji="0" lang="es-ES" sz="700" u="none" strike="noStrike" kern="1200" cap="none" spc="0" normalizeH="0" baseline="0" noProof="0">
                <a:ln>
                  <a:noFill/>
                </a:ln>
                <a:solidFill>
                  <a:srgbClr val="7E7E7E"/>
                </a:solidFill>
                <a:effectLst/>
                <a:uLnTx/>
                <a:uFillTx/>
                <a:ea typeface="+mn-ea"/>
                <a:cs typeface="+mn-cs"/>
              </a:rPr>
              <a:t>paciente-año; </a:t>
            </a:r>
            <a:r>
              <a:rPr kumimoji="0" lang="es-ES" sz="700" b="1" u="none" strike="noStrike" kern="1200" cap="none" spc="0" normalizeH="0" baseline="0" noProof="0">
                <a:ln>
                  <a:noFill/>
                </a:ln>
                <a:solidFill>
                  <a:srgbClr val="7E7E7E"/>
                </a:solidFill>
                <a:effectLst/>
                <a:uLnTx/>
                <a:uFillTx/>
                <a:ea typeface="+mn-ea"/>
                <a:cs typeface="+mn-cs"/>
              </a:rPr>
              <a:t>TIAE: </a:t>
            </a:r>
            <a:r>
              <a:rPr kumimoji="0" lang="es-ES" sz="700" u="none" strike="noStrike" kern="1200" cap="none" spc="0" normalizeH="0" baseline="0" noProof="0">
                <a:ln>
                  <a:noFill/>
                </a:ln>
                <a:solidFill>
                  <a:srgbClr val="7E7E7E"/>
                </a:solidFill>
                <a:effectLst/>
                <a:uLnTx/>
                <a:uFillTx/>
                <a:ea typeface="+mn-ea"/>
                <a:cs typeface="+mn-cs"/>
              </a:rPr>
              <a:t>tasas de incidencia ajustadas por exposición.</a:t>
            </a:r>
          </a:p>
          <a:p>
            <a:pPr marL="93663" marR="0" lvl="0" indent="-93663" algn="l" defTabSz="457200" rtl="0" eaLnBrk="1" fontAlgn="auto" latinLnBrk="0" hangingPunct="1">
              <a:lnSpc>
                <a:spcPct val="100000"/>
              </a:lnSpc>
              <a:spcBef>
                <a:spcPts val="0"/>
              </a:spcBef>
              <a:spcAft>
                <a:spcPts val="0"/>
              </a:spcAft>
              <a:buClrTx/>
              <a:buSzTx/>
              <a:buFont typeface="+mj-lt"/>
              <a:buAutoNum type="arabicPeriod"/>
              <a:defRPr/>
            </a:pPr>
            <a:r>
              <a:rPr kumimoji="0" lang="es-ES" sz="700" b="1" u="none" strike="noStrike" kern="1200" cap="none" spc="0" normalizeH="0" baseline="0" noProof="0" err="1">
                <a:ln>
                  <a:noFill/>
                </a:ln>
                <a:solidFill>
                  <a:srgbClr val="7E7E7E"/>
                </a:solidFill>
                <a:effectLst/>
                <a:uLnTx/>
                <a:uFillTx/>
                <a:ea typeface="+mn-ea"/>
                <a:cs typeface="+mn-cs"/>
              </a:rPr>
              <a:t>Thaçi</a:t>
            </a:r>
            <a:r>
              <a:rPr kumimoji="0" lang="es-ES" sz="700" b="1" u="none" strike="noStrike" kern="1200" cap="none" spc="0" normalizeH="0" baseline="0" noProof="0">
                <a:ln>
                  <a:noFill/>
                </a:ln>
                <a:solidFill>
                  <a:srgbClr val="7E7E7E"/>
                </a:solidFill>
                <a:effectLst/>
                <a:uLnTx/>
                <a:uFillTx/>
                <a:ea typeface="+mn-ea"/>
                <a:cs typeface="+mn-cs"/>
              </a:rPr>
              <a:t> D, </a:t>
            </a:r>
            <a:r>
              <a:rPr kumimoji="0" lang="es-ES" sz="700" u="none" strike="noStrike" kern="1200" cap="none" spc="0" normalizeH="0" baseline="0" noProof="0" err="1">
                <a:ln>
                  <a:noFill/>
                </a:ln>
                <a:solidFill>
                  <a:srgbClr val="7E7E7E"/>
                </a:solidFill>
                <a:effectLst/>
                <a:uLnTx/>
                <a:uFillTx/>
                <a:ea typeface="+mn-ea"/>
                <a:cs typeface="+mn-cs"/>
              </a:rPr>
              <a:t>Piaserico</a:t>
            </a:r>
            <a:r>
              <a:rPr kumimoji="0" lang="es-ES" sz="700" u="none" strike="noStrike" kern="1200" cap="none" spc="0" normalizeH="0" baseline="0" noProof="0">
                <a:ln>
                  <a:noFill/>
                </a:ln>
                <a:solidFill>
                  <a:srgbClr val="7E7E7E"/>
                </a:solidFill>
                <a:effectLst/>
                <a:uLnTx/>
                <a:uFillTx/>
                <a:ea typeface="+mn-ea"/>
                <a:cs typeface="+mn-cs"/>
              </a:rPr>
              <a:t> S, Warren RB, Gupta AK, Cantrell W, </a:t>
            </a:r>
            <a:r>
              <a:rPr kumimoji="0" lang="es-ES" sz="700" u="none" strike="noStrike" kern="1200" cap="none" spc="0" normalizeH="0" baseline="0" noProof="0" err="1">
                <a:ln>
                  <a:noFill/>
                </a:ln>
                <a:solidFill>
                  <a:srgbClr val="7E7E7E"/>
                </a:solidFill>
                <a:effectLst/>
                <a:uLnTx/>
                <a:uFillTx/>
                <a:ea typeface="+mn-ea"/>
                <a:cs typeface="+mn-cs"/>
              </a:rPr>
              <a:t>Draelos</a:t>
            </a:r>
            <a:r>
              <a:rPr kumimoji="0" lang="es-ES" sz="700" u="none" strike="noStrike" kern="1200" cap="none" spc="0" normalizeH="0" baseline="0" noProof="0">
                <a:ln>
                  <a:noFill/>
                </a:ln>
                <a:solidFill>
                  <a:srgbClr val="7E7E7E"/>
                </a:solidFill>
                <a:effectLst/>
                <a:uLnTx/>
                <a:uFillTx/>
                <a:ea typeface="+mn-ea"/>
                <a:cs typeface="+mn-cs"/>
              </a:rPr>
              <a:t> Z. Five-</a:t>
            </a:r>
            <a:r>
              <a:rPr kumimoji="0" lang="es-ES" sz="700" u="none" strike="noStrike" kern="1200" cap="none" spc="0" normalizeH="0" baseline="0" noProof="0" err="1">
                <a:ln>
                  <a:noFill/>
                </a:ln>
                <a:solidFill>
                  <a:srgbClr val="7E7E7E"/>
                </a:solidFill>
                <a:effectLst/>
                <a:uLnTx/>
                <a:uFillTx/>
                <a:ea typeface="+mn-ea"/>
                <a:cs typeface="+mn-cs"/>
              </a:rPr>
              <a:t>year</a:t>
            </a:r>
            <a:r>
              <a:rPr kumimoji="0" lang="es-ES" sz="700" u="none" strike="noStrike" kern="1200" cap="none" spc="0" normalizeH="0" baseline="0" noProof="0">
                <a:ln>
                  <a:noFill/>
                </a:ln>
                <a:solidFill>
                  <a:srgbClr val="7E7E7E"/>
                </a:solidFill>
                <a:effectLst/>
                <a:uLnTx/>
                <a:uFillTx/>
                <a:ea typeface="+mn-ea"/>
                <a:cs typeface="+mn-cs"/>
              </a:rPr>
              <a:t> </a:t>
            </a:r>
            <a:r>
              <a:rPr kumimoji="0" lang="es-ES" sz="700" u="none" strike="noStrike" kern="1200" cap="none" spc="0" normalizeH="0" baseline="0" noProof="0" err="1">
                <a:ln>
                  <a:noFill/>
                </a:ln>
                <a:solidFill>
                  <a:srgbClr val="7E7E7E"/>
                </a:solidFill>
                <a:effectLst/>
                <a:uLnTx/>
                <a:uFillTx/>
                <a:ea typeface="+mn-ea"/>
                <a:cs typeface="+mn-cs"/>
              </a:rPr>
              <a:t>efficacy</a:t>
            </a:r>
            <a:r>
              <a:rPr kumimoji="0" lang="es-ES" sz="700" u="none" strike="noStrike" kern="1200" cap="none" spc="0" normalizeH="0" baseline="0" noProof="0">
                <a:ln>
                  <a:noFill/>
                </a:ln>
                <a:solidFill>
                  <a:srgbClr val="7E7E7E"/>
                </a:solidFill>
                <a:effectLst/>
                <a:uLnTx/>
                <a:uFillTx/>
                <a:ea typeface="+mn-ea"/>
                <a:cs typeface="+mn-cs"/>
              </a:rPr>
              <a:t> and safety </a:t>
            </a:r>
            <a:r>
              <a:rPr kumimoji="0" lang="es-ES" sz="700" u="none" strike="noStrike" kern="1200" cap="none" spc="0" normalizeH="0" baseline="0" noProof="0" err="1">
                <a:ln>
                  <a:noFill/>
                </a:ln>
                <a:solidFill>
                  <a:srgbClr val="7E7E7E"/>
                </a:solidFill>
                <a:effectLst/>
                <a:uLnTx/>
                <a:uFillTx/>
                <a:ea typeface="+mn-ea"/>
                <a:cs typeface="+mn-cs"/>
              </a:rPr>
              <a:t>of</a:t>
            </a:r>
            <a:r>
              <a:rPr kumimoji="0" lang="es-ES" sz="700" u="none" strike="noStrike" kern="1200" cap="none" spc="0" normalizeH="0" baseline="0" noProof="0">
                <a:ln>
                  <a:noFill/>
                </a:ln>
                <a:solidFill>
                  <a:srgbClr val="7E7E7E"/>
                </a:solidFill>
                <a:effectLst/>
                <a:uLnTx/>
                <a:uFillTx/>
                <a:ea typeface="+mn-ea"/>
                <a:cs typeface="+mn-cs"/>
              </a:rPr>
              <a:t> </a:t>
            </a:r>
            <a:r>
              <a:rPr kumimoji="0" lang="es-ES" sz="700" u="none" strike="noStrike" kern="1200" cap="none" spc="0" normalizeH="0" baseline="0" noProof="0" err="1">
                <a:ln>
                  <a:noFill/>
                </a:ln>
                <a:solidFill>
                  <a:srgbClr val="7E7E7E"/>
                </a:solidFill>
                <a:effectLst/>
                <a:uLnTx/>
                <a:uFillTx/>
                <a:ea typeface="+mn-ea"/>
                <a:cs typeface="+mn-cs"/>
              </a:rPr>
              <a:t>tildrakizumab</a:t>
            </a:r>
            <a:r>
              <a:rPr kumimoji="0" lang="es-ES" sz="700" u="none" strike="noStrike" kern="1200" cap="none" spc="0" normalizeH="0" baseline="0" noProof="0">
                <a:ln>
                  <a:noFill/>
                </a:ln>
                <a:solidFill>
                  <a:srgbClr val="7E7E7E"/>
                </a:solidFill>
                <a:effectLst/>
                <a:uLnTx/>
                <a:uFillTx/>
                <a:ea typeface="+mn-ea"/>
                <a:cs typeface="+mn-cs"/>
              </a:rPr>
              <a:t> in </a:t>
            </a:r>
            <a:r>
              <a:rPr kumimoji="0" lang="es-ES" sz="700" u="none" strike="noStrike" kern="1200" cap="none" spc="0" normalizeH="0" baseline="0" noProof="0" err="1">
                <a:ln>
                  <a:noFill/>
                </a:ln>
                <a:solidFill>
                  <a:srgbClr val="7E7E7E"/>
                </a:solidFill>
                <a:effectLst/>
                <a:uLnTx/>
                <a:uFillTx/>
                <a:ea typeface="+mn-ea"/>
                <a:cs typeface="+mn-cs"/>
              </a:rPr>
              <a:t>patients</a:t>
            </a:r>
            <a:r>
              <a:rPr kumimoji="0" lang="es-ES" sz="700" u="none" strike="noStrike" kern="1200" cap="none" spc="0" normalizeH="0" baseline="0" noProof="0">
                <a:ln>
                  <a:noFill/>
                </a:ln>
                <a:solidFill>
                  <a:srgbClr val="7E7E7E"/>
                </a:solidFill>
                <a:effectLst/>
                <a:uLnTx/>
                <a:uFillTx/>
                <a:ea typeface="+mn-ea"/>
                <a:cs typeface="+mn-cs"/>
              </a:rPr>
              <a:t> </a:t>
            </a:r>
            <a:r>
              <a:rPr kumimoji="0" lang="es-ES" sz="700" u="none" strike="noStrike" kern="1200" cap="none" spc="0" normalizeH="0" baseline="0" noProof="0" err="1">
                <a:ln>
                  <a:noFill/>
                </a:ln>
                <a:solidFill>
                  <a:srgbClr val="7E7E7E"/>
                </a:solidFill>
                <a:effectLst/>
                <a:uLnTx/>
                <a:uFillTx/>
                <a:ea typeface="+mn-ea"/>
                <a:cs typeface="+mn-cs"/>
              </a:rPr>
              <a:t>with</a:t>
            </a:r>
            <a:r>
              <a:rPr kumimoji="0" lang="es-ES" sz="700" u="none" strike="noStrike" kern="1200" cap="none" spc="0" normalizeH="0" baseline="0" noProof="0">
                <a:ln>
                  <a:noFill/>
                </a:ln>
                <a:solidFill>
                  <a:srgbClr val="7E7E7E"/>
                </a:solidFill>
                <a:effectLst/>
                <a:uLnTx/>
                <a:uFillTx/>
                <a:ea typeface="+mn-ea"/>
                <a:cs typeface="+mn-cs"/>
              </a:rPr>
              <a:t> </a:t>
            </a:r>
            <a:r>
              <a:rPr kumimoji="0" lang="es-ES" sz="700" u="none" strike="noStrike" kern="1200" cap="none" spc="0" normalizeH="0" baseline="0" noProof="0" err="1">
                <a:ln>
                  <a:noFill/>
                </a:ln>
                <a:solidFill>
                  <a:srgbClr val="7E7E7E"/>
                </a:solidFill>
                <a:effectLst/>
                <a:uLnTx/>
                <a:uFillTx/>
                <a:ea typeface="+mn-ea"/>
                <a:cs typeface="+mn-cs"/>
              </a:rPr>
              <a:t>moderate</a:t>
            </a:r>
            <a:r>
              <a:rPr kumimoji="0" lang="es-ES" sz="700" u="none" strike="noStrike" kern="1200" cap="none" spc="0" normalizeH="0" baseline="0" noProof="0">
                <a:ln>
                  <a:noFill/>
                </a:ln>
                <a:solidFill>
                  <a:srgbClr val="7E7E7E"/>
                </a:solidFill>
                <a:effectLst/>
                <a:uLnTx/>
                <a:uFillTx/>
                <a:ea typeface="+mn-ea"/>
                <a:cs typeface="+mn-cs"/>
              </a:rPr>
              <a:t>-</a:t>
            </a:r>
            <a:r>
              <a:rPr kumimoji="0" lang="es-ES" sz="700" u="none" strike="noStrike" kern="1200" cap="none" spc="0" normalizeH="0" baseline="0" noProof="0" err="1">
                <a:ln>
                  <a:noFill/>
                </a:ln>
                <a:solidFill>
                  <a:srgbClr val="7E7E7E"/>
                </a:solidFill>
                <a:effectLst/>
                <a:uLnTx/>
                <a:uFillTx/>
                <a:ea typeface="+mn-ea"/>
                <a:cs typeface="+mn-cs"/>
              </a:rPr>
              <a:t>to</a:t>
            </a:r>
            <a:r>
              <a:rPr kumimoji="0" lang="es-ES" sz="700" u="none" strike="noStrike" kern="1200" cap="none" spc="0" normalizeH="0" baseline="0" noProof="0">
                <a:ln>
                  <a:noFill/>
                </a:ln>
                <a:solidFill>
                  <a:srgbClr val="7E7E7E"/>
                </a:solidFill>
                <a:effectLst/>
                <a:uLnTx/>
                <a:uFillTx/>
                <a:ea typeface="+mn-ea"/>
                <a:cs typeface="+mn-cs"/>
              </a:rPr>
              <a:t>-severe psoriasis </a:t>
            </a:r>
            <a:r>
              <a:rPr kumimoji="0" lang="es-ES" sz="700" u="none" strike="noStrike" kern="1200" cap="none" spc="0" normalizeH="0" baseline="0" noProof="0" err="1">
                <a:ln>
                  <a:noFill/>
                </a:ln>
                <a:solidFill>
                  <a:srgbClr val="7E7E7E"/>
                </a:solidFill>
                <a:effectLst/>
                <a:uLnTx/>
                <a:uFillTx/>
                <a:ea typeface="+mn-ea"/>
                <a:cs typeface="+mn-cs"/>
              </a:rPr>
              <a:t>who</a:t>
            </a:r>
            <a:r>
              <a:rPr kumimoji="0" lang="es-ES" sz="700" u="none" strike="noStrike" kern="1200" cap="none" spc="0" normalizeH="0" baseline="0" noProof="0">
                <a:ln>
                  <a:noFill/>
                </a:ln>
                <a:solidFill>
                  <a:srgbClr val="7E7E7E"/>
                </a:solidFill>
                <a:effectLst/>
                <a:uLnTx/>
                <a:uFillTx/>
                <a:ea typeface="+mn-ea"/>
                <a:cs typeface="+mn-cs"/>
              </a:rPr>
              <a:t> </a:t>
            </a:r>
            <a:r>
              <a:rPr kumimoji="0" lang="es-ES" sz="700" u="none" strike="noStrike" kern="1200" cap="none" spc="0" normalizeH="0" baseline="0" noProof="0" err="1">
                <a:ln>
                  <a:noFill/>
                </a:ln>
                <a:solidFill>
                  <a:srgbClr val="7E7E7E"/>
                </a:solidFill>
                <a:effectLst/>
                <a:uLnTx/>
                <a:uFillTx/>
                <a:ea typeface="+mn-ea"/>
                <a:cs typeface="+mn-cs"/>
              </a:rPr>
              <a:t>respond</a:t>
            </a:r>
            <a:r>
              <a:rPr kumimoji="0" lang="es-ES" sz="700" u="none" strike="noStrike" kern="1200" cap="none" spc="0" normalizeH="0" baseline="0" noProof="0">
                <a:ln>
                  <a:noFill/>
                </a:ln>
                <a:solidFill>
                  <a:srgbClr val="7E7E7E"/>
                </a:solidFill>
                <a:effectLst/>
                <a:uLnTx/>
                <a:uFillTx/>
                <a:ea typeface="+mn-ea"/>
                <a:cs typeface="+mn-cs"/>
              </a:rPr>
              <a:t> at </a:t>
            </a:r>
            <a:r>
              <a:rPr kumimoji="0" lang="es-ES" sz="700" u="none" strike="noStrike" kern="1200" cap="none" spc="0" normalizeH="0" baseline="0" noProof="0" err="1">
                <a:ln>
                  <a:noFill/>
                </a:ln>
                <a:solidFill>
                  <a:srgbClr val="7E7E7E"/>
                </a:solidFill>
                <a:effectLst/>
                <a:uLnTx/>
                <a:uFillTx/>
                <a:ea typeface="+mn-ea"/>
                <a:cs typeface="+mn-cs"/>
              </a:rPr>
              <a:t>week</a:t>
            </a:r>
            <a:r>
              <a:rPr kumimoji="0" lang="es-ES" sz="700" u="none" strike="noStrike" kern="1200" cap="none" spc="0" normalizeH="0" baseline="0" noProof="0">
                <a:ln>
                  <a:noFill/>
                </a:ln>
                <a:solidFill>
                  <a:srgbClr val="7E7E7E"/>
                </a:solidFill>
                <a:effectLst/>
                <a:uLnTx/>
                <a:uFillTx/>
                <a:ea typeface="+mn-ea"/>
                <a:cs typeface="+mn-cs"/>
              </a:rPr>
              <a:t> 28: </a:t>
            </a:r>
            <a:r>
              <a:rPr kumimoji="0" lang="es-ES" sz="700" u="none" strike="noStrike" kern="1200" cap="none" spc="0" normalizeH="0" baseline="0" noProof="0" err="1">
                <a:ln>
                  <a:noFill/>
                </a:ln>
                <a:solidFill>
                  <a:srgbClr val="7E7E7E"/>
                </a:solidFill>
                <a:effectLst/>
                <a:uLnTx/>
                <a:uFillTx/>
                <a:ea typeface="+mn-ea"/>
                <a:cs typeface="+mn-cs"/>
              </a:rPr>
              <a:t>pooled</a:t>
            </a:r>
            <a:r>
              <a:rPr kumimoji="0" lang="es-ES" sz="700" u="none" strike="noStrike" kern="1200" cap="none" spc="0" normalizeH="0" baseline="0" noProof="0">
                <a:ln>
                  <a:noFill/>
                </a:ln>
                <a:solidFill>
                  <a:srgbClr val="7E7E7E"/>
                </a:solidFill>
                <a:effectLst/>
                <a:uLnTx/>
                <a:uFillTx/>
                <a:ea typeface="+mn-ea"/>
                <a:cs typeface="+mn-cs"/>
              </a:rPr>
              <a:t> </a:t>
            </a:r>
            <a:r>
              <a:rPr kumimoji="0" lang="es-ES" sz="700" u="none" strike="noStrike" kern="1200" cap="none" spc="0" normalizeH="0" baseline="0" noProof="0" err="1">
                <a:ln>
                  <a:noFill/>
                </a:ln>
                <a:solidFill>
                  <a:srgbClr val="7E7E7E"/>
                </a:solidFill>
                <a:effectLst/>
                <a:uLnTx/>
                <a:uFillTx/>
                <a:ea typeface="+mn-ea"/>
                <a:cs typeface="+mn-cs"/>
              </a:rPr>
              <a:t>analyses</a:t>
            </a:r>
            <a:r>
              <a:rPr kumimoji="0" lang="es-ES" sz="700" u="none" strike="noStrike" kern="1200" cap="none" spc="0" normalizeH="0" baseline="0" noProof="0">
                <a:ln>
                  <a:noFill/>
                </a:ln>
                <a:solidFill>
                  <a:srgbClr val="7E7E7E"/>
                </a:solidFill>
                <a:effectLst/>
                <a:uLnTx/>
                <a:uFillTx/>
                <a:ea typeface="+mn-ea"/>
                <a:cs typeface="+mn-cs"/>
              </a:rPr>
              <a:t> </a:t>
            </a:r>
            <a:r>
              <a:rPr kumimoji="0" lang="es-ES" sz="700" u="none" strike="noStrike" kern="1200" cap="none" spc="0" normalizeH="0" baseline="0" noProof="0" err="1">
                <a:ln>
                  <a:noFill/>
                </a:ln>
                <a:solidFill>
                  <a:srgbClr val="7E7E7E"/>
                </a:solidFill>
                <a:effectLst/>
                <a:uLnTx/>
                <a:uFillTx/>
                <a:ea typeface="+mn-ea"/>
                <a:cs typeface="+mn-cs"/>
              </a:rPr>
              <a:t>of</a:t>
            </a:r>
            <a:r>
              <a:rPr kumimoji="0" lang="es-ES" sz="700" u="none" strike="noStrike" kern="1200" cap="none" spc="0" normalizeH="0" baseline="0" noProof="0">
                <a:ln>
                  <a:noFill/>
                </a:ln>
                <a:solidFill>
                  <a:srgbClr val="7E7E7E"/>
                </a:solidFill>
                <a:effectLst/>
                <a:uLnTx/>
                <a:uFillTx/>
                <a:ea typeface="+mn-ea"/>
                <a:cs typeface="+mn-cs"/>
              </a:rPr>
              <a:t> </a:t>
            </a:r>
            <a:r>
              <a:rPr kumimoji="0" lang="es-ES" sz="700" u="none" strike="noStrike" kern="1200" cap="none" spc="0" normalizeH="0" baseline="0" noProof="0" err="1">
                <a:ln>
                  <a:noFill/>
                </a:ln>
                <a:solidFill>
                  <a:srgbClr val="7E7E7E"/>
                </a:solidFill>
                <a:effectLst/>
                <a:uLnTx/>
                <a:uFillTx/>
                <a:ea typeface="+mn-ea"/>
                <a:cs typeface="+mn-cs"/>
              </a:rPr>
              <a:t>two</a:t>
            </a:r>
            <a:r>
              <a:rPr kumimoji="0" lang="es-ES" sz="700" u="none" strike="noStrike" kern="1200" cap="none" spc="0" normalizeH="0" baseline="0" noProof="0">
                <a:ln>
                  <a:noFill/>
                </a:ln>
                <a:solidFill>
                  <a:srgbClr val="7E7E7E"/>
                </a:solidFill>
                <a:effectLst/>
                <a:uLnTx/>
                <a:uFillTx/>
                <a:ea typeface="+mn-ea"/>
                <a:cs typeface="+mn-cs"/>
              </a:rPr>
              <a:t> </a:t>
            </a:r>
            <a:r>
              <a:rPr kumimoji="0" lang="es-ES" sz="700" u="none" strike="noStrike" kern="1200" cap="none" spc="0" normalizeH="0" baseline="0" noProof="0" err="1">
                <a:ln>
                  <a:noFill/>
                </a:ln>
                <a:solidFill>
                  <a:srgbClr val="7E7E7E"/>
                </a:solidFill>
                <a:effectLst/>
                <a:uLnTx/>
                <a:uFillTx/>
                <a:ea typeface="+mn-ea"/>
                <a:cs typeface="+mn-cs"/>
              </a:rPr>
              <a:t>randomized</a:t>
            </a:r>
            <a:r>
              <a:rPr kumimoji="0" lang="es-ES" sz="700" u="none" strike="noStrike" kern="1200" cap="none" spc="0" normalizeH="0" baseline="0" noProof="0">
                <a:ln>
                  <a:noFill/>
                </a:ln>
                <a:solidFill>
                  <a:srgbClr val="7E7E7E"/>
                </a:solidFill>
                <a:effectLst/>
                <a:uLnTx/>
                <a:uFillTx/>
                <a:ea typeface="+mn-ea"/>
                <a:cs typeface="+mn-cs"/>
              </a:rPr>
              <a:t> </a:t>
            </a:r>
            <a:r>
              <a:rPr kumimoji="0" lang="es-ES" sz="700" u="none" strike="noStrike" kern="1200" cap="none" spc="0" normalizeH="0" baseline="0" noProof="0" err="1">
                <a:ln>
                  <a:noFill/>
                </a:ln>
                <a:solidFill>
                  <a:srgbClr val="7E7E7E"/>
                </a:solidFill>
                <a:effectLst/>
                <a:uLnTx/>
                <a:uFillTx/>
                <a:ea typeface="+mn-ea"/>
                <a:cs typeface="+mn-cs"/>
              </a:rPr>
              <a:t>phase</a:t>
            </a:r>
            <a:r>
              <a:rPr kumimoji="0" lang="es-ES" sz="700" u="none" strike="noStrike" kern="1200" cap="none" spc="0" normalizeH="0" baseline="0" noProof="0">
                <a:ln>
                  <a:noFill/>
                </a:ln>
                <a:solidFill>
                  <a:srgbClr val="7E7E7E"/>
                </a:solidFill>
                <a:effectLst/>
                <a:uLnTx/>
                <a:uFillTx/>
                <a:ea typeface="+mn-ea"/>
                <a:cs typeface="+mn-cs"/>
              </a:rPr>
              <a:t> III </a:t>
            </a:r>
            <a:r>
              <a:rPr kumimoji="0" lang="es-ES" sz="700" u="none" strike="noStrike" kern="1200" cap="none" spc="0" normalizeH="0" baseline="0" noProof="0" err="1">
                <a:ln>
                  <a:noFill/>
                </a:ln>
                <a:solidFill>
                  <a:srgbClr val="7E7E7E"/>
                </a:solidFill>
                <a:effectLst/>
                <a:uLnTx/>
                <a:uFillTx/>
                <a:ea typeface="+mn-ea"/>
                <a:cs typeface="+mn-cs"/>
              </a:rPr>
              <a:t>clinical</a:t>
            </a:r>
            <a:r>
              <a:rPr kumimoji="0" lang="es-ES" sz="700" u="none" strike="noStrike" kern="1200" cap="none" spc="0" normalizeH="0" baseline="0" noProof="0">
                <a:ln>
                  <a:noFill/>
                </a:ln>
                <a:solidFill>
                  <a:srgbClr val="7E7E7E"/>
                </a:solidFill>
                <a:effectLst/>
                <a:uLnTx/>
                <a:uFillTx/>
                <a:ea typeface="+mn-ea"/>
                <a:cs typeface="+mn-cs"/>
              </a:rPr>
              <a:t> </a:t>
            </a:r>
            <a:r>
              <a:rPr kumimoji="0" lang="es-ES" sz="700" u="none" strike="noStrike" kern="1200" cap="none" spc="0" normalizeH="0" baseline="0" noProof="0" err="1">
                <a:ln>
                  <a:noFill/>
                </a:ln>
                <a:solidFill>
                  <a:srgbClr val="7E7E7E"/>
                </a:solidFill>
                <a:effectLst/>
                <a:uLnTx/>
                <a:uFillTx/>
                <a:ea typeface="+mn-ea"/>
                <a:cs typeface="+mn-cs"/>
              </a:rPr>
              <a:t>trials</a:t>
            </a:r>
            <a:r>
              <a:rPr kumimoji="0" lang="es-ES" sz="700" u="none" strike="noStrike" kern="1200" cap="none" spc="0" normalizeH="0" baseline="0" noProof="0">
                <a:ln>
                  <a:noFill/>
                </a:ln>
                <a:solidFill>
                  <a:srgbClr val="7E7E7E"/>
                </a:solidFill>
                <a:effectLst/>
                <a:uLnTx/>
                <a:uFillTx/>
                <a:ea typeface="+mn-ea"/>
                <a:cs typeface="+mn-cs"/>
              </a:rPr>
              <a:t> (</a:t>
            </a:r>
            <a:r>
              <a:rPr kumimoji="0" lang="es-ES" sz="700" u="none" strike="noStrike" kern="1200" cap="none" spc="0" normalizeH="0" baseline="0" noProof="0" err="1">
                <a:ln>
                  <a:noFill/>
                </a:ln>
                <a:solidFill>
                  <a:srgbClr val="7E7E7E"/>
                </a:solidFill>
                <a:effectLst/>
                <a:uLnTx/>
                <a:uFillTx/>
                <a:ea typeface="+mn-ea"/>
                <a:cs typeface="+mn-cs"/>
              </a:rPr>
              <a:t>reSURFACE</a:t>
            </a:r>
            <a:r>
              <a:rPr kumimoji="0" lang="es-ES" sz="700" u="none" strike="noStrike" kern="1200" cap="none" spc="0" normalizeH="0" baseline="0" noProof="0">
                <a:ln>
                  <a:noFill/>
                </a:ln>
                <a:solidFill>
                  <a:srgbClr val="7E7E7E"/>
                </a:solidFill>
                <a:effectLst/>
                <a:uLnTx/>
                <a:uFillTx/>
                <a:ea typeface="+mn-ea"/>
                <a:cs typeface="+mn-cs"/>
              </a:rPr>
              <a:t> 1 and </a:t>
            </a:r>
            <a:r>
              <a:rPr kumimoji="0" lang="es-ES" sz="700" u="none" strike="noStrike" kern="1200" cap="none" spc="0" normalizeH="0" baseline="0" noProof="0" err="1">
                <a:ln>
                  <a:noFill/>
                </a:ln>
                <a:solidFill>
                  <a:srgbClr val="7E7E7E"/>
                </a:solidFill>
                <a:effectLst/>
                <a:uLnTx/>
                <a:uFillTx/>
                <a:ea typeface="+mn-ea"/>
                <a:cs typeface="+mn-cs"/>
              </a:rPr>
              <a:t>reSURFACE</a:t>
            </a:r>
            <a:r>
              <a:rPr kumimoji="0" lang="es-ES" sz="700" u="none" strike="noStrike" kern="1200" cap="none" spc="0" normalizeH="0" baseline="0" noProof="0">
                <a:ln>
                  <a:noFill/>
                </a:ln>
                <a:solidFill>
                  <a:srgbClr val="7E7E7E"/>
                </a:solidFill>
                <a:effectLst/>
                <a:uLnTx/>
                <a:uFillTx/>
                <a:ea typeface="+mn-ea"/>
                <a:cs typeface="+mn-cs"/>
              </a:rPr>
              <a:t> 2). Br J </a:t>
            </a:r>
            <a:r>
              <a:rPr kumimoji="0" lang="es-ES" sz="700" u="none" strike="noStrike" kern="1200" cap="none" spc="0" normalizeH="0" baseline="0" noProof="0" err="1">
                <a:ln>
                  <a:noFill/>
                </a:ln>
                <a:solidFill>
                  <a:srgbClr val="7E7E7E"/>
                </a:solidFill>
                <a:effectLst/>
                <a:uLnTx/>
                <a:uFillTx/>
                <a:ea typeface="+mn-ea"/>
                <a:cs typeface="+mn-cs"/>
              </a:rPr>
              <a:t>Dermatol</a:t>
            </a:r>
            <a:r>
              <a:rPr kumimoji="0" lang="es-ES" sz="700" u="none" strike="noStrike" kern="1200" cap="none" spc="0" normalizeH="0" baseline="0" noProof="0">
                <a:ln>
                  <a:noFill/>
                </a:ln>
                <a:solidFill>
                  <a:srgbClr val="7E7E7E"/>
                </a:solidFill>
                <a:effectLst/>
                <a:uLnTx/>
                <a:uFillTx/>
                <a:ea typeface="+mn-ea"/>
                <a:cs typeface="+mn-cs"/>
              </a:rPr>
              <a:t>. 2021;185(2):323-334.</a:t>
            </a:r>
          </a:p>
        </p:txBody>
      </p:sp>
      <p:sp>
        <p:nvSpPr>
          <p:cNvPr id="45" name="Marcador de pie de página 43">
            <a:extLst>
              <a:ext uri="{FF2B5EF4-FFF2-40B4-BE49-F238E27FC236}">
                <a16:creationId xmlns:a16="http://schemas.microsoft.com/office/drawing/2014/main" id="{C032ADC2-6CC6-6C5E-2C81-8589584AC055}"/>
              </a:ext>
            </a:extLst>
          </p:cNvPr>
          <p:cNvSpPr txBox="1">
            <a:spLocks/>
          </p:cNvSpPr>
          <p:nvPr/>
        </p:nvSpPr>
        <p:spPr>
          <a:xfrm>
            <a:off x="9212311" y="4824796"/>
            <a:ext cx="2532410" cy="442035"/>
          </a:xfrm>
          <a:prstGeom prst="rect">
            <a:avLst/>
          </a:prstGeom>
        </p:spPr>
        <p:txBody>
          <a:bodyPr vert="horz" wrap="square" lIns="72000" tIns="36000" rIns="72000" bIns="36000" rtlCol="0" anchor="t" anchorCtr="0">
            <a:spAutoFit/>
          </a:bodyPr>
          <a:lstStyle>
            <a:defPPr>
              <a:defRPr lang="en-US"/>
            </a:defPPr>
            <a:lvl1pPr marL="0" algn="l" defTabSz="457200" rtl="0" eaLnBrk="1" latinLnBrk="0" hangingPunct="1">
              <a:defRPr sz="900" kern="1200">
                <a:solidFill>
                  <a:schemeClr val="accent4"/>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s-ES" sz="800" u="none" strike="noStrike" kern="1200" cap="none" spc="0" normalizeH="0" noProof="0">
                <a:ln>
                  <a:noFill/>
                </a:ln>
                <a:solidFill>
                  <a:srgbClr val="7E7E7E"/>
                </a:solidFill>
                <a:effectLst/>
                <a:uLnTx/>
                <a:uFillTx/>
                <a:latin typeface="Arial" panose="020B0604020202020204" pitchFamily="34" charset="0"/>
                <a:ea typeface="+mn-ea"/>
                <a:cs typeface="+mn-cs"/>
              </a:rPr>
              <a:t>ILUMETRI</a:t>
            </a:r>
            <a:r>
              <a:rPr kumimoji="0" lang="es-ES" sz="800" u="none" strike="noStrike" kern="1200" cap="none" spc="0" normalizeH="0" baseline="30000" noProof="0">
                <a:ln>
                  <a:noFill/>
                </a:ln>
                <a:solidFill>
                  <a:srgbClr val="7E7E7E"/>
                </a:solidFill>
                <a:effectLst/>
                <a:uLnTx/>
                <a:uFillTx/>
                <a:latin typeface="Arial" panose="020B0604020202020204" pitchFamily="34" charset="0"/>
                <a:ea typeface="+mn-ea"/>
                <a:cs typeface="+mn-cs"/>
              </a:rPr>
              <a:t>®</a:t>
            </a:r>
            <a:r>
              <a:rPr kumimoji="0" lang="es-ES" sz="800" u="none" strike="noStrike" kern="1200" cap="none" spc="0" normalizeH="0" noProof="0">
                <a:ln>
                  <a:noFill/>
                </a:ln>
                <a:solidFill>
                  <a:srgbClr val="7E7E7E"/>
                </a:solidFill>
                <a:effectLst/>
                <a:uLnTx/>
                <a:uFillTx/>
                <a:latin typeface="Arial" panose="020B0604020202020204" pitchFamily="34" charset="0"/>
                <a:ea typeface="+mn-ea"/>
                <a:cs typeface="+mn-cs"/>
              </a:rPr>
              <a:t> 100 mg (N = 872).  Los datos se muestran como el número de pacientes con efectos por 100 pacientes-año de exposición (valores n). </a:t>
            </a:r>
          </a:p>
        </p:txBody>
      </p:sp>
      <p:sp>
        <p:nvSpPr>
          <p:cNvPr id="55" name="Marcador de texto 1">
            <a:extLst>
              <a:ext uri="{FF2B5EF4-FFF2-40B4-BE49-F238E27FC236}">
                <a16:creationId xmlns:a16="http://schemas.microsoft.com/office/drawing/2014/main" id="{FA6F5DA6-1C94-25E3-947E-3EE7A8BB3E85}"/>
              </a:ext>
            </a:extLst>
          </p:cNvPr>
          <p:cNvSpPr txBox="1">
            <a:spLocks/>
          </p:cNvSpPr>
          <p:nvPr/>
        </p:nvSpPr>
        <p:spPr>
          <a:xfrm>
            <a:off x="4463186" y="1740255"/>
            <a:ext cx="4766737" cy="581698"/>
          </a:xfrm>
          <a:prstGeom prst="rect">
            <a:avLst/>
          </a:prstGeom>
          <a:noFill/>
          <a:effectLst/>
        </p:spPr>
        <p:txBody>
          <a:bodyPr wrap="square" lIns="36000" tIns="36000" rIns="36000" bIns="36000" anchor="t" anchorCtr="0">
            <a:no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u="none" strike="noStrike" kern="1200" cap="none" spc="0" normalizeH="0" baseline="0" noProof="0">
                <a:ln>
                  <a:noFill/>
                </a:ln>
                <a:solidFill>
                  <a:schemeClr val="accent2"/>
                </a:solidFill>
                <a:uLnTx/>
                <a:uFillTx/>
                <a:latin typeface="Arial" panose="020B0604020202020204" pitchFamily="34" charset="0"/>
                <a:ea typeface="+mn-ea"/>
                <a:cs typeface="+mn-cs"/>
              </a:rPr>
              <a:t>EA aparecidos durante el tratamiento </a:t>
            </a:r>
            <a:br>
              <a:rPr kumimoji="0" lang="es-ES" sz="1400" u="none" strike="noStrike" kern="1200" cap="none" spc="0" normalizeH="0" baseline="0" noProof="0">
                <a:ln>
                  <a:noFill/>
                </a:ln>
                <a:solidFill>
                  <a:schemeClr val="accent2"/>
                </a:solidFill>
                <a:uLnTx/>
                <a:uFillTx/>
                <a:latin typeface="Arial" panose="020B0604020202020204" pitchFamily="34" charset="0"/>
                <a:ea typeface="+mn-ea"/>
                <a:cs typeface="+mn-cs"/>
              </a:rPr>
            </a:br>
            <a:r>
              <a:rPr kumimoji="0" lang="es-ES" sz="1400" u="none" strike="noStrike" kern="1200" cap="none" spc="0" normalizeH="0" baseline="0" noProof="0">
                <a:ln>
                  <a:noFill/>
                </a:ln>
                <a:solidFill>
                  <a:schemeClr val="accent2"/>
                </a:solidFill>
                <a:uLnTx/>
                <a:uFillTx/>
                <a:latin typeface="Arial" panose="020B0604020202020204" pitchFamily="34" charset="0"/>
                <a:ea typeface="+mn-ea"/>
                <a:cs typeface="+mn-cs"/>
              </a:rPr>
              <a:t>hasta la semana 256/244</a:t>
            </a:r>
            <a:r>
              <a:rPr kumimoji="0" lang="es-ES" sz="1400" u="none" strike="noStrike" kern="1200" cap="none" spc="0" normalizeH="0" baseline="30000" noProof="0">
                <a:ln>
                  <a:noFill/>
                </a:ln>
                <a:solidFill>
                  <a:schemeClr val="accent2"/>
                </a:solidFill>
                <a:uLnTx/>
                <a:uFillTx/>
                <a:latin typeface="Arial" panose="020B0604020202020204" pitchFamily="34" charset="0"/>
                <a:ea typeface="+mn-ea"/>
                <a:cs typeface="+mn-cs"/>
              </a:rPr>
              <a:t>1</a:t>
            </a:r>
          </a:p>
        </p:txBody>
      </p:sp>
      <p:grpSp>
        <p:nvGrpSpPr>
          <p:cNvPr id="5" name="Grupo 4">
            <a:extLst>
              <a:ext uri="{FF2B5EF4-FFF2-40B4-BE49-F238E27FC236}">
                <a16:creationId xmlns:a16="http://schemas.microsoft.com/office/drawing/2014/main" id="{79A881DB-DB48-69E5-4A36-258894912ABE}"/>
              </a:ext>
            </a:extLst>
          </p:cNvPr>
          <p:cNvGrpSpPr/>
          <p:nvPr/>
        </p:nvGrpSpPr>
        <p:grpSpPr>
          <a:xfrm>
            <a:off x="435100" y="2226518"/>
            <a:ext cx="3630988" cy="3004543"/>
            <a:chOff x="637266" y="2134308"/>
            <a:chExt cx="3630988" cy="3004543"/>
          </a:xfrm>
        </p:grpSpPr>
        <p:grpSp>
          <p:nvGrpSpPr>
            <p:cNvPr id="196" name="Grupo 195">
              <a:extLst>
                <a:ext uri="{FF2B5EF4-FFF2-40B4-BE49-F238E27FC236}">
                  <a16:creationId xmlns:a16="http://schemas.microsoft.com/office/drawing/2014/main" id="{28D14B63-A75E-D687-0EE3-D1404C58BA53}"/>
                </a:ext>
              </a:extLst>
            </p:cNvPr>
            <p:cNvGrpSpPr/>
            <p:nvPr/>
          </p:nvGrpSpPr>
          <p:grpSpPr>
            <a:xfrm>
              <a:off x="637266" y="2134308"/>
              <a:ext cx="2953424" cy="812530"/>
              <a:chOff x="640253" y="2134308"/>
              <a:chExt cx="2953424" cy="812530"/>
            </a:xfrm>
          </p:grpSpPr>
          <p:sp>
            <p:nvSpPr>
              <p:cNvPr id="160" name="Marcador de texto 1">
                <a:extLst>
                  <a:ext uri="{FF2B5EF4-FFF2-40B4-BE49-F238E27FC236}">
                    <a16:creationId xmlns:a16="http://schemas.microsoft.com/office/drawing/2014/main" id="{929F8353-16CE-C4CD-6E21-8F0EDDD0A199}"/>
                  </a:ext>
                </a:extLst>
              </p:cNvPr>
              <p:cNvSpPr txBox="1">
                <a:spLocks/>
              </p:cNvSpPr>
              <p:nvPr/>
            </p:nvSpPr>
            <p:spPr>
              <a:xfrm>
                <a:off x="1264197" y="2134308"/>
                <a:ext cx="2329480" cy="812530"/>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300" u="none" strike="noStrike" kern="1200" cap="none" spc="0" normalizeH="0" baseline="0" noProof="0">
                    <a:ln>
                      <a:noFill/>
                    </a:ln>
                    <a:effectLst/>
                    <a:uLnTx/>
                    <a:uFillTx/>
                    <a:latin typeface="Arial" panose="020B0604020202020204" pitchFamily="34" charset="0"/>
                    <a:ea typeface="+mn-ea"/>
                    <a:cs typeface="+mn-cs"/>
                  </a:rPr>
                  <a:t>Por lo general, los datos de seguridad a 5 años* fueron </a:t>
                </a:r>
                <a:r>
                  <a:rPr kumimoji="0" lang="es-ES" sz="1300" b="1" u="none" strike="noStrike" kern="1200" cap="none" spc="0" normalizeH="0" baseline="0" noProof="0">
                    <a:ln>
                      <a:noFill/>
                    </a:ln>
                    <a:solidFill>
                      <a:srgbClr val="612663"/>
                    </a:solidFill>
                    <a:effectLst/>
                    <a:uLnTx/>
                    <a:uFillTx/>
                    <a:latin typeface="Arial" panose="020B0604020202020204" pitchFamily="34" charset="0"/>
                    <a:ea typeface="+mn-ea"/>
                    <a:cs typeface="+mn-cs"/>
                  </a:rPr>
                  <a:t>comparables a los análisis de 3 años</a:t>
                </a:r>
                <a:r>
                  <a:rPr kumimoji="0" lang="es-ES" sz="1300" u="none" strike="noStrike" kern="1200" cap="none" spc="0" normalizeH="0" baseline="0" noProof="0">
                    <a:ln>
                      <a:noFill/>
                    </a:ln>
                    <a:effectLst/>
                    <a:uLnTx/>
                    <a:uFillTx/>
                    <a:latin typeface="Arial" panose="020B0604020202020204" pitchFamily="34" charset="0"/>
                    <a:ea typeface="+mn-ea"/>
                    <a:cs typeface="+mn-cs"/>
                  </a:rPr>
                  <a:t>.</a:t>
                </a:r>
                <a:r>
                  <a:rPr kumimoji="0" lang="es-ES" sz="1300" u="none" strike="noStrike" kern="1200" cap="none" spc="0" normalizeH="0" baseline="30000" noProof="0">
                    <a:ln>
                      <a:noFill/>
                    </a:ln>
                    <a:effectLst/>
                    <a:uLnTx/>
                    <a:uFillTx/>
                    <a:latin typeface="Arial" panose="020B0604020202020204" pitchFamily="34" charset="0"/>
                    <a:ea typeface="+mn-ea"/>
                    <a:cs typeface="+mn-cs"/>
                  </a:rPr>
                  <a:t>1</a:t>
                </a:r>
              </a:p>
            </p:txBody>
          </p:sp>
          <p:grpSp>
            <p:nvGrpSpPr>
              <p:cNvPr id="173" name="Grupo 172">
                <a:extLst>
                  <a:ext uri="{FF2B5EF4-FFF2-40B4-BE49-F238E27FC236}">
                    <a16:creationId xmlns:a16="http://schemas.microsoft.com/office/drawing/2014/main" id="{16A00C56-A4A8-E895-2B73-D70CBD6933C4}"/>
                  </a:ext>
                </a:extLst>
              </p:cNvPr>
              <p:cNvGrpSpPr/>
              <p:nvPr/>
            </p:nvGrpSpPr>
            <p:grpSpPr>
              <a:xfrm>
                <a:off x="640253" y="2237867"/>
                <a:ext cx="571016" cy="551891"/>
                <a:chOff x="640253" y="2237867"/>
                <a:chExt cx="571016" cy="551891"/>
              </a:xfrm>
            </p:grpSpPr>
            <p:sp>
              <p:nvSpPr>
                <p:cNvPr id="163" name="Rectángulo: una sola esquina redondeada 162">
                  <a:extLst>
                    <a:ext uri="{FF2B5EF4-FFF2-40B4-BE49-F238E27FC236}">
                      <a16:creationId xmlns:a16="http://schemas.microsoft.com/office/drawing/2014/main" id="{0040B862-13EB-6D46-8BAF-C03D7DBB9BC2}"/>
                    </a:ext>
                  </a:extLst>
                </p:cNvPr>
                <p:cNvSpPr/>
                <p:nvPr/>
              </p:nvSpPr>
              <p:spPr>
                <a:xfrm flipV="1">
                  <a:off x="640253" y="2237867"/>
                  <a:ext cx="571016" cy="551891"/>
                </a:xfrm>
                <a:prstGeom prst="round1Rect">
                  <a:avLst>
                    <a:gd name="adj" fmla="val 2374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00">
                    <a:latin typeface="Arial" panose="020B0604020202020204" pitchFamily="34" charset="0"/>
                  </a:endParaRPr>
                </a:p>
              </p:txBody>
            </p:sp>
            <p:pic>
              <p:nvPicPr>
                <p:cNvPr id="149" name="Gráfico 148">
                  <a:extLst>
                    <a:ext uri="{FF2B5EF4-FFF2-40B4-BE49-F238E27FC236}">
                      <a16:creationId xmlns:a16="http://schemas.microsoft.com/office/drawing/2014/main" id="{3D56D152-2AB9-B81D-DB16-4A3B3FF4BF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7342" y="2303843"/>
                  <a:ext cx="416763" cy="416762"/>
                </a:xfrm>
                <a:prstGeom prst="rect">
                  <a:avLst/>
                </a:prstGeom>
              </p:spPr>
            </p:pic>
          </p:grpSp>
        </p:grpSp>
        <p:grpSp>
          <p:nvGrpSpPr>
            <p:cNvPr id="195" name="Grupo 194">
              <a:extLst>
                <a:ext uri="{FF2B5EF4-FFF2-40B4-BE49-F238E27FC236}">
                  <a16:creationId xmlns:a16="http://schemas.microsoft.com/office/drawing/2014/main" id="{52AADDA4-BE38-BE79-1592-A08AB1F7101A}"/>
                </a:ext>
              </a:extLst>
            </p:cNvPr>
            <p:cNvGrpSpPr/>
            <p:nvPr/>
          </p:nvGrpSpPr>
          <p:grpSpPr>
            <a:xfrm>
              <a:off x="637266" y="3139131"/>
              <a:ext cx="3381362" cy="992579"/>
              <a:chOff x="637266" y="3139131"/>
              <a:chExt cx="3381362" cy="992579"/>
            </a:xfrm>
          </p:grpSpPr>
          <p:sp>
            <p:nvSpPr>
              <p:cNvPr id="161" name="Marcador de texto 1">
                <a:extLst>
                  <a:ext uri="{FF2B5EF4-FFF2-40B4-BE49-F238E27FC236}">
                    <a16:creationId xmlns:a16="http://schemas.microsoft.com/office/drawing/2014/main" id="{FDA40943-C8AA-EB7D-A977-B5505AE764AE}"/>
                  </a:ext>
                </a:extLst>
              </p:cNvPr>
              <p:cNvSpPr txBox="1">
                <a:spLocks/>
              </p:cNvSpPr>
              <p:nvPr/>
            </p:nvSpPr>
            <p:spPr>
              <a:xfrm>
                <a:off x="1262624" y="3139131"/>
                <a:ext cx="2756004" cy="992579"/>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300" b="1" u="none" strike="noStrike" kern="1200" cap="none" spc="0" normalizeH="0" baseline="0" noProof="0">
                    <a:ln>
                      <a:noFill/>
                    </a:ln>
                    <a:solidFill>
                      <a:srgbClr val="612663"/>
                    </a:solidFill>
                    <a:effectLst/>
                    <a:uLnTx/>
                    <a:uFillTx/>
                    <a:latin typeface="Arial" panose="020B0604020202020204" pitchFamily="34" charset="0"/>
                    <a:ea typeface="+mn-ea"/>
                    <a:cs typeface="+mn-cs"/>
                  </a:rPr>
                  <a:t>Las infecciones por </a:t>
                </a:r>
                <a:r>
                  <a:rPr kumimoji="0" lang="es-ES" sz="1300" b="1" i="1" u="none" strike="noStrike" kern="1200" cap="none" spc="0" normalizeH="0" baseline="0" noProof="0" err="1">
                    <a:ln>
                      <a:noFill/>
                    </a:ln>
                    <a:solidFill>
                      <a:srgbClr val="612663"/>
                    </a:solidFill>
                    <a:effectLst/>
                    <a:uLnTx/>
                    <a:uFillTx/>
                    <a:latin typeface="Arial" panose="020B0604020202020204" pitchFamily="34" charset="0"/>
                    <a:ea typeface="+mn-ea"/>
                    <a:cs typeface="+mn-cs"/>
                  </a:rPr>
                  <a:t>Candida</a:t>
                </a:r>
                <a:r>
                  <a:rPr kumimoji="0" lang="es-ES" sz="1300" b="1" u="none" strike="noStrike" kern="1200" cap="none" spc="0" normalizeH="0" baseline="0" noProof="0">
                    <a:ln>
                      <a:noFill/>
                    </a:ln>
                    <a:solidFill>
                      <a:srgbClr val="612663"/>
                    </a:solidFill>
                    <a:effectLst/>
                    <a:uLnTx/>
                    <a:uFillTx/>
                    <a:latin typeface="Arial" panose="020B0604020202020204" pitchFamily="34" charset="0"/>
                    <a:ea typeface="+mn-ea"/>
                    <a:cs typeface="+mn-cs"/>
                  </a:rPr>
                  <a:t> fueron poco frecuentes</a:t>
                </a:r>
                <a:r>
                  <a:rPr kumimoji="0" lang="es-ES" sz="1300" u="none" strike="noStrike" kern="1200" cap="none" spc="0" normalizeH="0" baseline="0" noProof="0">
                    <a:ln>
                      <a:noFill/>
                    </a:ln>
                    <a:effectLst/>
                    <a:uLnTx/>
                    <a:uFillTx/>
                    <a:latin typeface="Arial" panose="020B0604020202020204" pitchFamily="34" charset="0"/>
                    <a:ea typeface="+mn-ea"/>
                    <a:cs typeface="+mn-cs"/>
                  </a:rPr>
                  <a:t>. Se registró candidiasis cutánea o ungueal en 0,19 por 100 PA de exposición a ILUMETRI</a:t>
                </a:r>
                <a:r>
                  <a:rPr kumimoji="0" lang="es-ES" sz="1300" u="none" strike="noStrike" kern="1200" cap="none" spc="0" normalizeH="0" baseline="30000" noProof="0">
                    <a:ln>
                      <a:noFill/>
                    </a:ln>
                    <a:effectLst/>
                    <a:uLnTx/>
                    <a:uFillTx/>
                    <a:latin typeface="Arial" panose="020B0604020202020204" pitchFamily="34" charset="0"/>
                    <a:ea typeface="+mn-ea"/>
                    <a:cs typeface="+mn-cs"/>
                  </a:rPr>
                  <a:t>®</a:t>
                </a:r>
                <a:r>
                  <a:rPr kumimoji="0" lang="es-ES" sz="1300" u="none" strike="noStrike" kern="1200" cap="none" spc="0" normalizeH="0" baseline="0" noProof="0">
                    <a:ln>
                      <a:noFill/>
                    </a:ln>
                    <a:effectLst/>
                    <a:uLnTx/>
                    <a:uFillTx/>
                    <a:latin typeface="Arial" panose="020B0604020202020204" pitchFamily="34" charset="0"/>
                    <a:ea typeface="+mn-ea"/>
                    <a:cs typeface="+mn-cs"/>
                  </a:rPr>
                  <a:t> 100 mg.</a:t>
                </a:r>
                <a:r>
                  <a:rPr kumimoji="0" lang="es-ES" sz="1300" u="none" strike="noStrike" kern="1200" cap="none" spc="0" normalizeH="0" baseline="30000" noProof="0">
                    <a:ln>
                      <a:noFill/>
                    </a:ln>
                    <a:effectLst/>
                    <a:uLnTx/>
                    <a:uFillTx/>
                    <a:latin typeface="Arial" panose="020B0604020202020204" pitchFamily="34" charset="0"/>
                    <a:ea typeface="+mn-ea"/>
                    <a:cs typeface="+mn-cs"/>
                  </a:rPr>
                  <a:t>1</a:t>
                </a:r>
              </a:p>
            </p:txBody>
          </p:sp>
          <p:grpSp>
            <p:nvGrpSpPr>
              <p:cNvPr id="172" name="Grupo 171">
                <a:extLst>
                  <a:ext uri="{FF2B5EF4-FFF2-40B4-BE49-F238E27FC236}">
                    <a16:creationId xmlns:a16="http://schemas.microsoft.com/office/drawing/2014/main" id="{5047E3CB-1A45-4899-4FC8-BDAC3A32D484}"/>
                  </a:ext>
                </a:extLst>
              </p:cNvPr>
              <p:cNvGrpSpPr/>
              <p:nvPr/>
            </p:nvGrpSpPr>
            <p:grpSpPr>
              <a:xfrm>
                <a:off x="637266" y="3235103"/>
                <a:ext cx="571016" cy="551891"/>
                <a:chOff x="637266" y="3205305"/>
                <a:chExt cx="571016" cy="551891"/>
              </a:xfrm>
            </p:grpSpPr>
            <p:sp>
              <p:nvSpPr>
                <p:cNvPr id="164" name="Rectángulo: una sola esquina redondeada 163">
                  <a:extLst>
                    <a:ext uri="{FF2B5EF4-FFF2-40B4-BE49-F238E27FC236}">
                      <a16:creationId xmlns:a16="http://schemas.microsoft.com/office/drawing/2014/main" id="{90B0B050-27BF-1146-78BD-156C6FE02B37}"/>
                    </a:ext>
                  </a:extLst>
                </p:cNvPr>
                <p:cNvSpPr/>
                <p:nvPr/>
              </p:nvSpPr>
              <p:spPr>
                <a:xfrm flipV="1">
                  <a:off x="637266" y="3205305"/>
                  <a:ext cx="571016" cy="551891"/>
                </a:xfrm>
                <a:prstGeom prst="round1Rect">
                  <a:avLst>
                    <a:gd name="adj" fmla="val 22598"/>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00">
                    <a:latin typeface="Arial" panose="020B0604020202020204" pitchFamily="34" charset="0"/>
                  </a:endParaRPr>
                </a:p>
              </p:txBody>
            </p:sp>
            <p:pic>
              <p:nvPicPr>
                <p:cNvPr id="148" name="Gráfico 147">
                  <a:extLst>
                    <a:ext uri="{FF2B5EF4-FFF2-40B4-BE49-F238E27FC236}">
                      <a16:creationId xmlns:a16="http://schemas.microsoft.com/office/drawing/2014/main" id="{041EEB31-41AA-7DC6-E8FA-F5F6A3D7C8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7877" y="3277468"/>
                  <a:ext cx="418493" cy="418493"/>
                </a:xfrm>
                <a:prstGeom prst="rect">
                  <a:avLst/>
                </a:prstGeom>
              </p:spPr>
            </p:pic>
          </p:grpSp>
        </p:grpSp>
        <p:grpSp>
          <p:nvGrpSpPr>
            <p:cNvPr id="194" name="Grupo 193">
              <a:extLst>
                <a:ext uri="{FF2B5EF4-FFF2-40B4-BE49-F238E27FC236}">
                  <a16:creationId xmlns:a16="http://schemas.microsoft.com/office/drawing/2014/main" id="{34601514-E8B1-213F-4426-2738C26366B3}"/>
                </a:ext>
              </a:extLst>
            </p:cNvPr>
            <p:cNvGrpSpPr/>
            <p:nvPr/>
          </p:nvGrpSpPr>
          <p:grpSpPr>
            <a:xfrm>
              <a:off x="637266" y="4326321"/>
              <a:ext cx="3630988" cy="812530"/>
              <a:chOff x="640253" y="4326321"/>
              <a:chExt cx="3630988" cy="812530"/>
            </a:xfrm>
          </p:grpSpPr>
          <p:sp>
            <p:nvSpPr>
              <p:cNvPr id="162" name="Marcador de texto 1">
                <a:extLst>
                  <a:ext uri="{FF2B5EF4-FFF2-40B4-BE49-F238E27FC236}">
                    <a16:creationId xmlns:a16="http://schemas.microsoft.com/office/drawing/2014/main" id="{67FC9B39-190D-5BA8-4C0A-C183AC431522}"/>
                  </a:ext>
                </a:extLst>
              </p:cNvPr>
              <p:cNvSpPr txBox="1">
                <a:spLocks/>
              </p:cNvSpPr>
              <p:nvPr/>
            </p:nvSpPr>
            <p:spPr>
              <a:xfrm>
                <a:off x="1264197" y="4326321"/>
                <a:ext cx="3007044" cy="812530"/>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300" u="none" strike="noStrike" kern="1200" cap="none" spc="0" normalizeH="0" baseline="0" noProof="0">
                    <a:ln>
                      <a:noFill/>
                    </a:ln>
                    <a:effectLst/>
                    <a:uLnTx/>
                    <a:uFillTx/>
                    <a:latin typeface="Arial" panose="020B0604020202020204" pitchFamily="34" charset="0"/>
                    <a:ea typeface="+mn-ea"/>
                    <a:cs typeface="+mn-cs"/>
                  </a:rPr>
                  <a:t>La tasa de infecciones graves, neoplasias malignas y MACE </a:t>
                </a:r>
                <a:r>
                  <a:rPr kumimoji="0" lang="es-ES" sz="1300" b="1" u="none" strike="noStrike" kern="1200" cap="none" spc="0" normalizeH="0" baseline="0" noProof="0">
                    <a:ln>
                      <a:noFill/>
                    </a:ln>
                    <a:solidFill>
                      <a:srgbClr val="612663"/>
                    </a:solidFill>
                    <a:effectLst/>
                    <a:uLnTx/>
                    <a:uFillTx/>
                    <a:latin typeface="Arial" panose="020B0604020202020204" pitchFamily="34" charset="0"/>
                    <a:ea typeface="+mn-ea"/>
                    <a:cs typeface="+mn-cs"/>
                  </a:rPr>
                  <a:t>no aumentó de forma apreciable a lo largo del tiempo</a:t>
                </a:r>
                <a:r>
                  <a:rPr kumimoji="0" lang="es-ES" sz="1300" u="none" strike="noStrike" kern="1200" cap="none" spc="0" normalizeH="0" baseline="0" noProof="0">
                    <a:ln>
                      <a:noFill/>
                    </a:ln>
                    <a:effectLst/>
                    <a:uLnTx/>
                    <a:uFillTx/>
                    <a:latin typeface="Arial" panose="020B0604020202020204" pitchFamily="34" charset="0"/>
                    <a:ea typeface="+mn-ea"/>
                    <a:cs typeface="+mn-cs"/>
                  </a:rPr>
                  <a:t>.</a:t>
                </a:r>
                <a:r>
                  <a:rPr kumimoji="0" lang="es-ES" sz="1300" u="none" strike="noStrike" kern="1200" cap="none" spc="0" normalizeH="0" baseline="30000" noProof="0">
                    <a:ln>
                      <a:noFill/>
                    </a:ln>
                    <a:effectLst/>
                    <a:uLnTx/>
                    <a:uFillTx/>
                    <a:latin typeface="Arial" panose="020B0604020202020204" pitchFamily="34" charset="0"/>
                    <a:ea typeface="+mn-ea"/>
                    <a:cs typeface="+mn-cs"/>
                  </a:rPr>
                  <a:t>1 </a:t>
                </a:r>
              </a:p>
            </p:txBody>
          </p:sp>
          <p:grpSp>
            <p:nvGrpSpPr>
              <p:cNvPr id="174" name="Grupo 173">
                <a:extLst>
                  <a:ext uri="{FF2B5EF4-FFF2-40B4-BE49-F238E27FC236}">
                    <a16:creationId xmlns:a16="http://schemas.microsoft.com/office/drawing/2014/main" id="{3AA0AC82-F0DB-D37C-9514-0798C8D59A71}"/>
                  </a:ext>
                </a:extLst>
              </p:cNvPr>
              <p:cNvGrpSpPr/>
              <p:nvPr/>
            </p:nvGrpSpPr>
            <p:grpSpPr>
              <a:xfrm>
                <a:off x="640253" y="4367078"/>
                <a:ext cx="571016" cy="551891"/>
                <a:chOff x="640253" y="4528700"/>
                <a:chExt cx="571016" cy="551891"/>
              </a:xfrm>
            </p:grpSpPr>
            <p:sp>
              <p:nvSpPr>
                <p:cNvPr id="165" name="Rectángulo: una sola esquina redondeada 164">
                  <a:extLst>
                    <a:ext uri="{FF2B5EF4-FFF2-40B4-BE49-F238E27FC236}">
                      <a16:creationId xmlns:a16="http://schemas.microsoft.com/office/drawing/2014/main" id="{7379B560-A0D1-36D7-1CA6-E5676444CFE2}"/>
                    </a:ext>
                  </a:extLst>
                </p:cNvPr>
                <p:cNvSpPr/>
                <p:nvPr/>
              </p:nvSpPr>
              <p:spPr>
                <a:xfrm flipV="1">
                  <a:off x="640253" y="4528700"/>
                  <a:ext cx="571016" cy="551891"/>
                </a:xfrm>
                <a:prstGeom prst="round1Rect">
                  <a:avLst>
                    <a:gd name="adj" fmla="val 24324"/>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00">
                    <a:latin typeface="Arial" panose="020B0604020202020204" pitchFamily="34" charset="0"/>
                  </a:endParaRPr>
                </a:p>
              </p:txBody>
            </p:sp>
            <p:grpSp>
              <p:nvGrpSpPr>
                <p:cNvPr id="150" name="Grupo 149">
                  <a:extLst>
                    <a:ext uri="{FF2B5EF4-FFF2-40B4-BE49-F238E27FC236}">
                      <a16:creationId xmlns:a16="http://schemas.microsoft.com/office/drawing/2014/main" id="{88D5B2BA-51CB-213D-7FC5-A5D9448B905E}"/>
                    </a:ext>
                  </a:extLst>
                </p:cNvPr>
                <p:cNvGrpSpPr/>
                <p:nvPr/>
              </p:nvGrpSpPr>
              <p:grpSpPr>
                <a:xfrm>
                  <a:off x="729527" y="4627504"/>
                  <a:ext cx="350440" cy="364070"/>
                  <a:chOff x="4717791" y="3598369"/>
                  <a:chExt cx="527912" cy="548443"/>
                </a:xfrm>
              </p:grpSpPr>
              <p:sp>
                <p:nvSpPr>
                  <p:cNvPr id="151" name="Forma libre: forma 150">
                    <a:extLst>
                      <a:ext uri="{FF2B5EF4-FFF2-40B4-BE49-F238E27FC236}">
                        <a16:creationId xmlns:a16="http://schemas.microsoft.com/office/drawing/2014/main" id="{F1F46B5D-1C9B-60A6-D43E-EC6DB4D55A31}"/>
                      </a:ext>
                    </a:extLst>
                  </p:cNvPr>
                  <p:cNvSpPr/>
                  <p:nvPr/>
                </p:nvSpPr>
                <p:spPr>
                  <a:xfrm>
                    <a:off x="4760119" y="3598369"/>
                    <a:ext cx="485447" cy="2904"/>
                  </a:xfrm>
                  <a:custGeom>
                    <a:avLst/>
                    <a:gdLst>
                      <a:gd name="connsiteX0" fmla="*/ 0 w 654844"/>
                      <a:gd name="connsiteY0" fmla="*/ 326232 h 326232"/>
                      <a:gd name="connsiteX1" fmla="*/ 61912 w 654844"/>
                      <a:gd name="connsiteY1" fmla="*/ 326232 h 326232"/>
                      <a:gd name="connsiteX2" fmla="*/ 266700 w 654844"/>
                      <a:gd name="connsiteY2" fmla="*/ 0 h 326232"/>
                      <a:gd name="connsiteX3" fmla="*/ 654844 w 654844"/>
                      <a:gd name="connsiteY3" fmla="*/ 0 h 326232"/>
                      <a:gd name="connsiteX0" fmla="*/ 0 w 714375"/>
                      <a:gd name="connsiteY0" fmla="*/ 326232 h 326232"/>
                      <a:gd name="connsiteX1" fmla="*/ 61912 w 714375"/>
                      <a:gd name="connsiteY1" fmla="*/ 326232 h 326232"/>
                      <a:gd name="connsiteX2" fmla="*/ 266700 w 714375"/>
                      <a:gd name="connsiteY2" fmla="*/ 0 h 326232"/>
                      <a:gd name="connsiteX3" fmla="*/ 714375 w 714375"/>
                      <a:gd name="connsiteY3" fmla="*/ 0 h 326232"/>
                      <a:gd name="connsiteX0" fmla="*/ 0 w 752146"/>
                      <a:gd name="connsiteY0" fmla="*/ 329137 h 329137"/>
                      <a:gd name="connsiteX1" fmla="*/ 61912 w 752146"/>
                      <a:gd name="connsiteY1" fmla="*/ 329137 h 329137"/>
                      <a:gd name="connsiteX2" fmla="*/ 266700 w 752146"/>
                      <a:gd name="connsiteY2" fmla="*/ 2905 h 329137"/>
                      <a:gd name="connsiteX3" fmla="*/ 752146 w 752146"/>
                      <a:gd name="connsiteY3" fmla="*/ 0 h 329137"/>
                      <a:gd name="connsiteX0" fmla="*/ 0 w 690234"/>
                      <a:gd name="connsiteY0" fmla="*/ 329137 h 329137"/>
                      <a:gd name="connsiteX1" fmla="*/ 204788 w 690234"/>
                      <a:gd name="connsiteY1" fmla="*/ 2905 h 329137"/>
                      <a:gd name="connsiteX2" fmla="*/ 690234 w 690234"/>
                      <a:gd name="connsiteY2" fmla="*/ 0 h 329137"/>
                      <a:gd name="connsiteX0" fmla="*/ 0 w 485446"/>
                      <a:gd name="connsiteY0" fmla="*/ 2905 h 2905"/>
                      <a:gd name="connsiteX1" fmla="*/ 485446 w 485446"/>
                      <a:gd name="connsiteY1" fmla="*/ 0 h 2905"/>
                    </a:gdLst>
                    <a:ahLst/>
                    <a:cxnLst>
                      <a:cxn ang="0">
                        <a:pos x="connsiteX0" y="connsiteY0"/>
                      </a:cxn>
                      <a:cxn ang="0">
                        <a:pos x="connsiteX1" y="connsiteY1"/>
                      </a:cxn>
                    </a:cxnLst>
                    <a:rect l="l" t="t" r="r" b="b"/>
                    <a:pathLst>
                      <a:path w="485446" h="2905">
                        <a:moveTo>
                          <a:pt x="0" y="2905"/>
                        </a:moveTo>
                        <a:lnTo>
                          <a:pt x="485446" y="0"/>
                        </a:lnTo>
                      </a:path>
                    </a:pathLst>
                  </a:custGeom>
                  <a:noFill/>
                  <a:ln w="15875">
                    <a:solidFill>
                      <a:schemeClr val="accent2"/>
                    </a:solidFill>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152" name="Conector recto 151">
                    <a:extLst>
                      <a:ext uri="{FF2B5EF4-FFF2-40B4-BE49-F238E27FC236}">
                        <a16:creationId xmlns:a16="http://schemas.microsoft.com/office/drawing/2014/main" id="{3BCC385D-FCE3-AD34-2023-5932F10F1621}"/>
                      </a:ext>
                    </a:extLst>
                  </p:cNvPr>
                  <p:cNvCxnSpPr>
                    <a:cxnSpLocks/>
                  </p:cNvCxnSpPr>
                  <p:nvPr/>
                </p:nvCxnSpPr>
                <p:spPr>
                  <a:xfrm flipV="1">
                    <a:off x="4717791" y="4136982"/>
                    <a:ext cx="527912" cy="9830"/>
                  </a:xfrm>
                  <a:prstGeom prst="line">
                    <a:avLst/>
                  </a:prstGeom>
                  <a:ln w="12700">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53" name="Conector recto 152">
                    <a:extLst>
                      <a:ext uri="{FF2B5EF4-FFF2-40B4-BE49-F238E27FC236}">
                        <a16:creationId xmlns:a16="http://schemas.microsoft.com/office/drawing/2014/main" id="{BFC2C7F9-901B-83C8-B96F-46584AB1C9DA}"/>
                      </a:ext>
                    </a:extLst>
                  </p:cNvPr>
                  <p:cNvCxnSpPr>
                    <a:cxnSpLocks/>
                  </p:cNvCxnSpPr>
                  <p:nvPr/>
                </p:nvCxnSpPr>
                <p:spPr>
                  <a:xfrm>
                    <a:off x="4766510" y="3736181"/>
                    <a:ext cx="0" cy="386276"/>
                  </a:xfrm>
                  <a:prstGeom prst="line">
                    <a:avLst/>
                  </a:prstGeom>
                  <a:ln w="25400" cap="rnd">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154" name="Conector recto 153">
                    <a:extLst>
                      <a:ext uri="{FF2B5EF4-FFF2-40B4-BE49-F238E27FC236}">
                        <a16:creationId xmlns:a16="http://schemas.microsoft.com/office/drawing/2014/main" id="{5E64EF53-75E3-10B3-BCC3-C2BE395C0D17}"/>
                      </a:ext>
                    </a:extLst>
                  </p:cNvPr>
                  <p:cNvCxnSpPr>
                    <a:cxnSpLocks/>
                  </p:cNvCxnSpPr>
                  <p:nvPr/>
                </p:nvCxnSpPr>
                <p:spPr>
                  <a:xfrm>
                    <a:off x="4871553" y="3736181"/>
                    <a:ext cx="0" cy="386276"/>
                  </a:xfrm>
                  <a:prstGeom prst="line">
                    <a:avLst/>
                  </a:prstGeom>
                  <a:ln w="25400" cap="rnd">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155" name="Conector recto 154">
                    <a:extLst>
                      <a:ext uri="{FF2B5EF4-FFF2-40B4-BE49-F238E27FC236}">
                        <a16:creationId xmlns:a16="http://schemas.microsoft.com/office/drawing/2014/main" id="{FDCC98EB-DD36-FD27-B196-C923BB62BC75}"/>
                      </a:ext>
                    </a:extLst>
                  </p:cNvPr>
                  <p:cNvCxnSpPr>
                    <a:cxnSpLocks/>
                  </p:cNvCxnSpPr>
                  <p:nvPr/>
                </p:nvCxnSpPr>
                <p:spPr>
                  <a:xfrm>
                    <a:off x="4976596" y="3736181"/>
                    <a:ext cx="0" cy="386276"/>
                  </a:xfrm>
                  <a:prstGeom prst="line">
                    <a:avLst/>
                  </a:prstGeom>
                  <a:ln w="25400" cap="rnd">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156" name="Conector recto 155">
                    <a:extLst>
                      <a:ext uri="{FF2B5EF4-FFF2-40B4-BE49-F238E27FC236}">
                        <a16:creationId xmlns:a16="http://schemas.microsoft.com/office/drawing/2014/main" id="{1E4C139F-5215-46DF-194B-CEEC848FDB5C}"/>
                      </a:ext>
                    </a:extLst>
                  </p:cNvPr>
                  <p:cNvCxnSpPr>
                    <a:cxnSpLocks/>
                  </p:cNvCxnSpPr>
                  <p:nvPr/>
                </p:nvCxnSpPr>
                <p:spPr>
                  <a:xfrm>
                    <a:off x="5081639" y="3736181"/>
                    <a:ext cx="0" cy="386276"/>
                  </a:xfrm>
                  <a:prstGeom prst="line">
                    <a:avLst/>
                  </a:prstGeom>
                  <a:ln w="25400" cap="rnd">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157" name="Conector recto 156">
                    <a:extLst>
                      <a:ext uri="{FF2B5EF4-FFF2-40B4-BE49-F238E27FC236}">
                        <a16:creationId xmlns:a16="http://schemas.microsoft.com/office/drawing/2014/main" id="{AC2C3BBA-ED07-D840-AE17-75A59EAA7CFA}"/>
                      </a:ext>
                    </a:extLst>
                  </p:cNvPr>
                  <p:cNvCxnSpPr>
                    <a:cxnSpLocks/>
                  </p:cNvCxnSpPr>
                  <p:nvPr/>
                </p:nvCxnSpPr>
                <p:spPr>
                  <a:xfrm>
                    <a:off x="5186685" y="3736181"/>
                    <a:ext cx="0" cy="386276"/>
                  </a:xfrm>
                  <a:prstGeom prst="line">
                    <a:avLst/>
                  </a:prstGeom>
                  <a:ln w="25400" cap="rnd">
                    <a:solidFill>
                      <a:schemeClr val="accent2"/>
                    </a:solidFill>
                    <a:miter lim="800000"/>
                  </a:ln>
                </p:spPr>
                <p:style>
                  <a:lnRef idx="1">
                    <a:schemeClr val="accent1"/>
                  </a:lnRef>
                  <a:fillRef idx="0">
                    <a:schemeClr val="accent1"/>
                  </a:fillRef>
                  <a:effectRef idx="0">
                    <a:schemeClr val="accent1"/>
                  </a:effectRef>
                  <a:fontRef idx="minor">
                    <a:schemeClr val="tx1"/>
                  </a:fontRef>
                </p:style>
              </p:cxnSp>
            </p:grpSp>
          </p:grpSp>
        </p:grpSp>
      </p:grpSp>
      <p:grpSp>
        <p:nvGrpSpPr>
          <p:cNvPr id="10" name="Grupo 9">
            <a:extLst>
              <a:ext uri="{FF2B5EF4-FFF2-40B4-BE49-F238E27FC236}">
                <a16:creationId xmlns:a16="http://schemas.microsoft.com/office/drawing/2014/main" id="{CA99357E-29AD-6BB0-047A-77C3C0AFDDBD}"/>
              </a:ext>
            </a:extLst>
          </p:cNvPr>
          <p:cNvGrpSpPr/>
          <p:nvPr/>
        </p:nvGrpSpPr>
        <p:grpSpPr>
          <a:xfrm>
            <a:off x="4215540" y="2328997"/>
            <a:ext cx="1144800" cy="1352500"/>
            <a:chOff x="1044320" y="3956448"/>
            <a:chExt cx="1232883" cy="1456563"/>
          </a:xfrm>
        </p:grpSpPr>
        <p:sp>
          <p:nvSpPr>
            <p:cNvPr id="58" name="Marcador de texto 1">
              <a:extLst>
                <a:ext uri="{FF2B5EF4-FFF2-40B4-BE49-F238E27FC236}">
                  <a16:creationId xmlns:a16="http://schemas.microsoft.com/office/drawing/2014/main" id="{2096E032-54E5-B921-BCFE-B14D7980E468}"/>
                </a:ext>
              </a:extLst>
            </p:cNvPr>
            <p:cNvSpPr txBox="1">
              <a:spLocks/>
            </p:cNvSpPr>
            <p:nvPr/>
          </p:nvSpPr>
          <p:spPr>
            <a:xfrm>
              <a:off x="1044320" y="4976740"/>
              <a:ext cx="1232883" cy="436271"/>
            </a:xfrm>
            <a:prstGeom prst="rect">
              <a:avLst/>
            </a:prstGeom>
          </p:spPr>
          <p:txBody>
            <a:bodyPr wrap="square" lIns="36000" tIns="36000" rIns="36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200">
                  <a:solidFill>
                    <a:schemeClr val="tx1"/>
                  </a:solidFill>
                  <a:latin typeface="Arial" panose="020B0604020202020204" pitchFamily="34" charset="0"/>
                </a:rPr>
                <a:t>Infecciones graves</a:t>
              </a:r>
              <a:endParaRPr lang="es-ES" sz="1200" baseline="30000">
                <a:solidFill>
                  <a:schemeClr val="tx1"/>
                </a:solidFill>
                <a:latin typeface="Arial" panose="020B0604020202020204" pitchFamily="34" charset="0"/>
              </a:endParaRPr>
            </a:p>
          </p:txBody>
        </p:sp>
        <p:grpSp>
          <p:nvGrpSpPr>
            <p:cNvPr id="59" name="Grupo 58">
              <a:extLst>
                <a:ext uri="{FF2B5EF4-FFF2-40B4-BE49-F238E27FC236}">
                  <a16:creationId xmlns:a16="http://schemas.microsoft.com/office/drawing/2014/main" id="{D2438409-13C9-CD2E-BC7B-3B26A8A541A6}"/>
                </a:ext>
              </a:extLst>
            </p:cNvPr>
            <p:cNvGrpSpPr/>
            <p:nvPr/>
          </p:nvGrpSpPr>
          <p:grpSpPr>
            <a:xfrm>
              <a:off x="1311021" y="3956448"/>
              <a:ext cx="699481" cy="1009289"/>
              <a:chOff x="1478487" y="3948273"/>
              <a:chExt cx="550576" cy="794432"/>
            </a:xfrm>
          </p:grpSpPr>
          <p:sp>
            <p:nvSpPr>
              <p:cNvPr id="60" name="Rectángulo: esquinas redondeadas 59">
                <a:extLst>
                  <a:ext uri="{FF2B5EF4-FFF2-40B4-BE49-F238E27FC236}">
                    <a16:creationId xmlns:a16="http://schemas.microsoft.com/office/drawing/2014/main" id="{BBA89383-986E-5730-AA21-216B3BD2BDEB}"/>
                  </a:ext>
                </a:extLst>
              </p:cNvPr>
              <p:cNvSpPr/>
              <p:nvPr/>
            </p:nvSpPr>
            <p:spPr>
              <a:xfrm>
                <a:off x="1478487" y="3948273"/>
                <a:ext cx="550576" cy="55057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latin typeface="Arial" panose="020B0604020202020204" pitchFamily="34" charset="0"/>
                </a:endParaRPr>
              </a:p>
            </p:txBody>
          </p:sp>
          <p:sp>
            <p:nvSpPr>
              <p:cNvPr id="61" name="Marcador de texto 1">
                <a:extLst>
                  <a:ext uri="{FF2B5EF4-FFF2-40B4-BE49-F238E27FC236}">
                    <a16:creationId xmlns:a16="http://schemas.microsoft.com/office/drawing/2014/main" id="{D8AC48F2-E711-AF20-0D29-2ABFE1D3B54C}"/>
                  </a:ext>
                </a:extLst>
              </p:cNvPr>
              <p:cNvSpPr txBox="1">
                <a:spLocks/>
              </p:cNvSpPr>
              <p:nvPr/>
            </p:nvSpPr>
            <p:spPr>
              <a:xfrm>
                <a:off x="1478488" y="4064344"/>
                <a:ext cx="550574" cy="296436"/>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s-ES" b="1">
                    <a:solidFill>
                      <a:schemeClr val="bg1"/>
                    </a:solidFill>
                    <a:latin typeface="Arial" panose="020B0604020202020204" pitchFamily="34" charset="0"/>
                  </a:rPr>
                  <a:t>1,2</a:t>
                </a:r>
              </a:p>
            </p:txBody>
          </p:sp>
          <p:sp>
            <p:nvSpPr>
              <p:cNvPr id="62" name="Marcador de texto 1">
                <a:extLst>
                  <a:ext uri="{FF2B5EF4-FFF2-40B4-BE49-F238E27FC236}">
                    <a16:creationId xmlns:a16="http://schemas.microsoft.com/office/drawing/2014/main" id="{B9F3150E-705C-779A-3501-2ECCECE3B18E}"/>
                  </a:ext>
                </a:extLst>
              </p:cNvPr>
              <p:cNvSpPr txBox="1">
                <a:spLocks/>
              </p:cNvSpPr>
              <p:nvPr/>
            </p:nvSpPr>
            <p:spPr>
              <a:xfrm>
                <a:off x="1478487" y="4516711"/>
                <a:ext cx="550574" cy="225994"/>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s-ES" sz="1400">
                    <a:solidFill>
                      <a:schemeClr val="accent2"/>
                    </a:solidFill>
                    <a:latin typeface="Arial" panose="020B0604020202020204" pitchFamily="34" charset="0"/>
                  </a:rPr>
                  <a:t>(33)</a:t>
                </a:r>
              </a:p>
            </p:txBody>
          </p:sp>
        </p:grpSp>
      </p:grpSp>
      <p:grpSp>
        <p:nvGrpSpPr>
          <p:cNvPr id="11" name="Grupo 10">
            <a:extLst>
              <a:ext uri="{FF2B5EF4-FFF2-40B4-BE49-F238E27FC236}">
                <a16:creationId xmlns:a16="http://schemas.microsoft.com/office/drawing/2014/main" id="{EB217F57-7231-00A5-686C-69A25C32B909}"/>
              </a:ext>
            </a:extLst>
          </p:cNvPr>
          <p:cNvGrpSpPr/>
          <p:nvPr/>
        </p:nvGrpSpPr>
        <p:grpSpPr>
          <a:xfrm>
            <a:off x="4600850" y="2328996"/>
            <a:ext cx="2878236" cy="1290420"/>
            <a:chOff x="1637405" y="3956454"/>
            <a:chExt cx="3099694" cy="1389707"/>
          </a:xfrm>
        </p:grpSpPr>
        <p:sp>
          <p:nvSpPr>
            <p:cNvPr id="51" name="Marcador de texto 1">
              <a:extLst>
                <a:ext uri="{FF2B5EF4-FFF2-40B4-BE49-F238E27FC236}">
                  <a16:creationId xmlns:a16="http://schemas.microsoft.com/office/drawing/2014/main" id="{F1865DD0-4133-3FCA-1613-C20A6D4D51D9}"/>
                </a:ext>
              </a:extLst>
            </p:cNvPr>
            <p:cNvSpPr txBox="1">
              <a:spLocks/>
            </p:cNvSpPr>
            <p:nvPr/>
          </p:nvSpPr>
          <p:spPr>
            <a:xfrm>
              <a:off x="1637405" y="5018018"/>
              <a:ext cx="3099694" cy="328143"/>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200">
                  <a:solidFill>
                    <a:schemeClr val="tx1"/>
                  </a:solidFill>
                  <a:latin typeface="Arial" panose="020B0604020202020204" pitchFamily="34" charset="0"/>
                </a:rPr>
                <a:t>Neoplasias malignas </a:t>
              </a:r>
              <a:br>
                <a:rPr lang="es-ES" sz="1200">
                  <a:solidFill>
                    <a:schemeClr val="tx1"/>
                  </a:solidFill>
                  <a:latin typeface="Arial" panose="020B0604020202020204" pitchFamily="34" charset="0"/>
                </a:rPr>
              </a:br>
              <a:r>
                <a:rPr lang="es-ES" sz="1000">
                  <a:solidFill>
                    <a:schemeClr val="tx1"/>
                  </a:solidFill>
                  <a:latin typeface="Arial" panose="020B0604020202020204" pitchFamily="34" charset="0"/>
                </a:rPr>
                <a:t>(excluyendo CCNM)</a:t>
              </a:r>
              <a:endParaRPr lang="es-ES" sz="1200">
                <a:solidFill>
                  <a:schemeClr val="tx1"/>
                </a:solidFill>
                <a:latin typeface="Arial" panose="020B0604020202020204" pitchFamily="34" charset="0"/>
              </a:endParaRPr>
            </a:p>
          </p:txBody>
        </p:sp>
        <p:grpSp>
          <p:nvGrpSpPr>
            <p:cNvPr id="52" name="Grupo 51">
              <a:extLst>
                <a:ext uri="{FF2B5EF4-FFF2-40B4-BE49-F238E27FC236}">
                  <a16:creationId xmlns:a16="http://schemas.microsoft.com/office/drawing/2014/main" id="{F262E623-A5D0-D323-BD13-B72C46F586D9}"/>
                </a:ext>
              </a:extLst>
            </p:cNvPr>
            <p:cNvGrpSpPr/>
            <p:nvPr/>
          </p:nvGrpSpPr>
          <p:grpSpPr>
            <a:xfrm>
              <a:off x="2795795" y="3956454"/>
              <a:ext cx="699481" cy="1009289"/>
              <a:chOff x="1443310" y="3948273"/>
              <a:chExt cx="550576" cy="794431"/>
            </a:xfrm>
          </p:grpSpPr>
          <p:sp>
            <p:nvSpPr>
              <p:cNvPr id="53" name="Rectángulo: esquinas redondeadas 52">
                <a:extLst>
                  <a:ext uri="{FF2B5EF4-FFF2-40B4-BE49-F238E27FC236}">
                    <a16:creationId xmlns:a16="http://schemas.microsoft.com/office/drawing/2014/main" id="{D320FAA5-C3B9-B5A9-5DF0-18F7789E2C3D}"/>
                  </a:ext>
                </a:extLst>
              </p:cNvPr>
              <p:cNvSpPr/>
              <p:nvPr/>
            </p:nvSpPr>
            <p:spPr>
              <a:xfrm>
                <a:off x="1443310" y="3948273"/>
                <a:ext cx="550576" cy="55057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latin typeface="Arial" panose="020B0604020202020204" pitchFamily="34" charset="0"/>
                </a:endParaRPr>
              </a:p>
            </p:txBody>
          </p:sp>
          <p:sp>
            <p:nvSpPr>
              <p:cNvPr id="54" name="Marcador de texto 1">
                <a:extLst>
                  <a:ext uri="{FF2B5EF4-FFF2-40B4-BE49-F238E27FC236}">
                    <a16:creationId xmlns:a16="http://schemas.microsoft.com/office/drawing/2014/main" id="{6FD4FEF1-5403-EC52-0F4C-527154FC893B}"/>
                  </a:ext>
                </a:extLst>
              </p:cNvPr>
              <p:cNvSpPr txBox="1">
                <a:spLocks/>
              </p:cNvSpPr>
              <p:nvPr/>
            </p:nvSpPr>
            <p:spPr>
              <a:xfrm>
                <a:off x="1443310" y="4064344"/>
                <a:ext cx="550574" cy="296436"/>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s-ES" b="1">
                    <a:solidFill>
                      <a:schemeClr val="bg1"/>
                    </a:solidFill>
                    <a:latin typeface="Arial" panose="020B0604020202020204" pitchFamily="34" charset="0"/>
                  </a:rPr>
                  <a:t>0,7</a:t>
                </a:r>
              </a:p>
            </p:txBody>
          </p:sp>
          <p:sp>
            <p:nvSpPr>
              <p:cNvPr id="56" name="Marcador de texto 1">
                <a:extLst>
                  <a:ext uri="{FF2B5EF4-FFF2-40B4-BE49-F238E27FC236}">
                    <a16:creationId xmlns:a16="http://schemas.microsoft.com/office/drawing/2014/main" id="{EF0BE48F-FB9E-7DAB-F04F-790202C4E5A8}"/>
                  </a:ext>
                </a:extLst>
              </p:cNvPr>
              <p:cNvSpPr txBox="1">
                <a:spLocks/>
              </p:cNvSpPr>
              <p:nvPr/>
            </p:nvSpPr>
            <p:spPr>
              <a:xfrm>
                <a:off x="1443311" y="4516711"/>
                <a:ext cx="550574" cy="225993"/>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s-ES" sz="1400">
                    <a:solidFill>
                      <a:schemeClr val="accent5"/>
                    </a:solidFill>
                    <a:latin typeface="Arial" panose="020B0604020202020204" pitchFamily="34" charset="0"/>
                  </a:rPr>
                  <a:t>(20)</a:t>
                </a:r>
              </a:p>
            </p:txBody>
          </p:sp>
        </p:grpSp>
      </p:grpSp>
      <p:grpSp>
        <p:nvGrpSpPr>
          <p:cNvPr id="14" name="Grupo 13">
            <a:extLst>
              <a:ext uri="{FF2B5EF4-FFF2-40B4-BE49-F238E27FC236}">
                <a16:creationId xmlns:a16="http://schemas.microsoft.com/office/drawing/2014/main" id="{B42DECFC-235E-E98A-1685-2E68047CE661}"/>
              </a:ext>
            </a:extLst>
          </p:cNvPr>
          <p:cNvGrpSpPr/>
          <p:nvPr/>
        </p:nvGrpSpPr>
        <p:grpSpPr>
          <a:xfrm>
            <a:off x="6642124" y="2328995"/>
            <a:ext cx="1144799" cy="1147347"/>
            <a:chOff x="4111727" y="3956453"/>
            <a:chExt cx="1232883" cy="1235626"/>
          </a:xfrm>
        </p:grpSpPr>
        <p:sp>
          <p:nvSpPr>
            <p:cNvPr id="44" name="Marcador de texto 1">
              <a:extLst>
                <a:ext uri="{FF2B5EF4-FFF2-40B4-BE49-F238E27FC236}">
                  <a16:creationId xmlns:a16="http://schemas.microsoft.com/office/drawing/2014/main" id="{8B310E08-A077-1033-88B2-FC54C4A428B3}"/>
                </a:ext>
              </a:extLst>
            </p:cNvPr>
            <p:cNvSpPr txBox="1">
              <a:spLocks/>
            </p:cNvSpPr>
            <p:nvPr/>
          </p:nvSpPr>
          <p:spPr>
            <a:xfrm>
              <a:off x="4111727" y="5013092"/>
              <a:ext cx="1232883" cy="178987"/>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200">
                  <a:solidFill>
                    <a:schemeClr val="tx1"/>
                  </a:solidFill>
                  <a:latin typeface="Arial" panose="020B0604020202020204" pitchFamily="34" charset="0"/>
                </a:rPr>
                <a:t>CCNM</a:t>
              </a:r>
            </a:p>
          </p:txBody>
        </p:sp>
        <p:grpSp>
          <p:nvGrpSpPr>
            <p:cNvPr id="47" name="Grupo 46">
              <a:extLst>
                <a:ext uri="{FF2B5EF4-FFF2-40B4-BE49-F238E27FC236}">
                  <a16:creationId xmlns:a16="http://schemas.microsoft.com/office/drawing/2014/main" id="{C19AD93D-0A90-EF90-3BC6-968C4626EFB7}"/>
                </a:ext>
              </a:extLst>
            </p:cNvPr>
            <p:cNvGrpSpPr/>
            <p:nvPr/>
          </p:nvGrpSpPr>
          <p:grpSpPr>
            <a:xfrm>
              <a:off x="4378430" y="3956453"/>
              <a:ext cx="699483" cy="1009290"/>
              <a:chOff x="1704584" y="3948273"/>
              <a:chExt cx="550577" cy="794432"/>
            </a:xfrm>
          </p:grpSpPr>
          <p:sp>
            <p:nvSpPr>
              <p:cNvPr id="48" name="Rectángulo: esquinas redondeadas 47">
                <a:extLst>
                  <a:ext uri="{FF2B5EF4-FFF2-40B4-BE49-F238E27FC236}">
                    <a16:creationId xmlns:a16="http://schemas.microsoft.com/office/drawing/2014/main" id="{38CA7D11-45A7-4E81-5119-6DF1EBDA125B}"/>
                  </a:ext>
                </a:extLst>
              </p:cNvPr>
              <p:cNvSpPr/>
              <p:nvPr/>
            </p:nvSpPr>
            <p:spPr>
              <a:xfrm>
                <a:off x="1704585" y="3948273"/>
                <a:ext cx="550576" cy="55057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latin typeface="Arial" panose="020B0604020202020204" pitchFamily="34" charset="0"/>
                </a:endParaRPr>
              </a:p>
            </p:txBody>
          </p:sp>
          <p:sp>
            <p:nvSpPr>
              <p:cNvPr id="49" name="Marcador de texto 1">
                <a:extLst>
                  <a:ext uri="{FF2B5EF4-FFF2-40B4-BE49-F238E27FC236}">
                    <a16:creationId xmlns:a16="http://schemas.microsoft.com/office/drawing/2014/main" id="{9CBAE5B7-869A-4BB1-12BE-7F037CDBFD5A}"/>
                  </a:ext>
                </a:extLst>
              </p:cNvPr>
              <p:cNvSpPr txBox="1">
                <a:spLocks/>
              </p:cNvSpPr>
              <p:nvPr/>
            </p:nvSpPr>
            <p:spPr>
              <a:xfrm>
                <a:off x="1704585" y="4064344"/>
                <a:ext cx="550574" cy="296436"/>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s-ES" b="1">
                    <a:solidFill>
                      <a:schemeClr val="bg1"/>
                    </a:solidFill>
                    <a:latin typeface="Arial" panose="020B0604020202020204" pitchFamily="34" charset="0"/>
                  </a:rPr>
                  <a:t>0,4</a:t>
                </a:r>
              </a:p>
            </p:txBody>
          </p:sp>
          <p:sp>
            <p:nvSpPr>
              <p:cNvPr id="50" name="Marcador de texto 1">
                <a:extLst>
                  <a:ext uri="{FF2B5EF4-FFF2-40B4-BE49-F238E27FC236}">
                    <a16:creationId xmlns:a16="http://schemas.microsoft.com/office/drawing/2014/main" id="{1EA6C1ED-EFEE-E966-6FB6-5184E24B1DF9}"/>
                  </a:ext>
                </a:extLst>
              </p:cNvPr>
              <p:cNvSpPr txBox="1">
                <a:spLocks/>
              </p:cNvSpPr>
              <p:nvPr/>
            </p:nvSpPr>
            <p:spPr>
              <a:xfrm>
                <a:off x="1704584" y="4516711"/>
                <a:ext cx="550574" cy="225994"/>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s-ES" sz="1400">
                    <a:solidFill>
                      <a:schemeClr val="accent3"/>
                    </a:solidFill>
                    <a:latin typeface="Arial" panose="020B0604020202020204" pitchFamily="34" charset="0"/>
                  </a:rPr>
                  <a:t>(12)</a:t>
                </a:r>
              </a:p>
            </p:txBody>
          </p:sp>
        </p:grpSp>
      </p:grpSp>
      <p:grpSp>
        <p:nvGrpSpPr>
          <p:cNvPr id="15" name="Grupo 14">
            <a:extLst>
              <a:ext uri="{FF2B5EF4-FFF2-40B4-BE49-F238E27FC236}">
                <a16:creationId xmlns:a16="http://schemas.microsoft.com/office/drawing/2014/main" id="{35EED63A-CD3B-3106-542A-AAFA407C5242}"/>
              </a:ext>
            </a:extLst>
          </p:cNvPr>
          <p:cNvGrpSpPr/>
          <p:nvPr/>
        </p:nvGrpSpPr>
        <p:grpSpPr>
          <a:xfrm>
            <a:off x="7855978" y="2328997"/>
            <a:ext cx="1144800" cy="1156727"/>
            <a:chOff x="5287809" y="3956452"/>
            <a:chExt cx="1232883" cy="1245727"/>
          </a:xfrm>
        </p:grpSpPr>
        <p:sp>
          <p:nvSpPr>
            <p:cNvPr id="38" name="Marcador de texto 1">
              <a:extLst>
                <a:ext uri="{FF2B5EF4-FFF2-40B4-BE49-F238E27FC236}">
                  <a16:creationId xmlns:a16="http://schemas.microsoft.com/office/drawing/2014/main" id="{9B7FA96F-F2C6-391D-1045-38D9EA9D51EB}"/>
                </a:ext>
              </a:extLst>
            </p:cNvPr>
            <p:cNvSpPr txBox="1">
              <a:spLocks/>
            </p:cNvSpPr>
            <p:nvPr/>
          </p:nvSpPr>
          <p:spPr>
            <a:xfrm>
              <a:off x="5287809" y="5023193"/>
              <a:ext cx="1232883" cy="178986"/>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200">
                  <a:solidFill>
                    <a:schemeClr val="tx1"/>
                  </a:solidFill>
                  <a:latin typeface="Arial" panose="020B0604020202020204" pitchFamily="34" charset="0"/>
                </a:rPr>
                <a:t>Melanoma</a:t>
              </a:r>
            </a:p>
          </p:txBody>
        </p:sp>
        <p:grpSp>
          <p:nvGrpSpPr>
            <p:cNvPr id="39" name="Grupo 38">
              <a:extLst>
                <a:ext uri="{FF2B5EF4-FFF2-40B4-BE49-F238E27FC236}">
                  <a16:creationId xmlns:a16="http://schemas.microsoft.com/office/drawing/2014/main" id="{18B13C2E-DE2C-5C23-C6AD-0BC9987D818F}"/>
                </a:ext>
              </a:extLst>
            </p:cNvPr>
            <p:cNvGrpSpPr/>
            <p:nvPr/>
          </p:nvGrpSpPr>
          <p:grpSpPr>
            <a:xfrm>
              <a:off x="5554511" y="3956452"/>
              <a:ext cx="699482" cy="1009290"/>
              <a:chOff x="1536085" y="3948273"/>
              <a:chExt cx="550576" cy="794432"/>
            </a:xfrm>
          </p:grpSpPr>
          <p:sp>
            <p:nvSpPr>
              <p:cNvPr id="40" name="Rectángulo: esquinas redondeadas 39">
                <a:extLst>
                  <a:ext uri="{FF2B5EF4-FFF2-40B4-BE49-F238E27FC236}">
                    <a16:creationId xmlns:a16="http://schemas.microsoft.com/office/drawing/2014/main" id="{F9CC775C-6C9A-ACE7-AB12-6F8A77BCFD2E}"/>
                  </a:ext>
                </a:extLst>
              </p:cNvPr>
              <p:cNvSpPr/>
              <p:nvPr/>
            </p:nvSpPr>
            <p:spPr>
              <a:xfrm>
                <a:off x="1536085" y="3948273"/>
                <a:ext cx="550576" cy="55057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latin typeface="Arial" panose="020B0604020202020204" pitchFamily="34" charset="0"/>
                </a:endParaRPr>
              </a:p>
            </p:txBody>
          </p:sp>
          <p:sp>
            <p:nvSpPr>
              <p:cNvPr id="41" name="Marcador de texto 1">
                <a:extLst>
                  <a:ext uri="{FF2B5EF4-FFF2-40B4-BE49-F238E27FC236}">
                    <a16:creationId xmlns:a16="http://schemas.microsoft.com/office/drawing/2014/main" id="{980C5EB1-3BC9-6457-41A0-B54ECEAFF7F6}"/>
                  </a:ext>
                </a:extLst>
              </p:cNvPr>
              <p:cNvSpPr txBox="1">
                <a:spLocks/>
              </p:cNvSpPr>
              <p:nvPr/>
            </p:nvSpPr>
            <p:spPr>
              <a:xfrm>
                <a:off x="1536086" y="4064344"/>
                <a:ext cx="550574" cy="296436"/>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s-ES" b="1">
                    <a:solidFill>
                      <a:schemeClr val="bg1"/>
                    </a:solidFill>
                    <a:latin typeface="Arial" panose="020B0604020202020204" pitchFamily="34" charset="0"/>
                  </a:rPr>
                  <a:t>0,1</a:t>
                </a:r>
              </a:p>
            </p:txBody>
          </p:sp>
          <p:sp>
            <p:nvSpPr>
              <p:cNvPr id="42" name="Marcador de texto 1">
                <a:extLst>
                  <a:ext uri="{FF2B5EF4-FFF2-40B4-BE49-F238E27FC236}">
                    <a16:creationId xmlns:a16="http://schemas.microsoft.com/office/drawing/2014/main" id="{E42C6FC4-19F5-0622-7980-0E7686684CEA}"/>
                  </a:ext>
                </a:extLst>
              </p:cNvPr>
              <p:cNvSpPr txBox="1">
                <a:spLocks/>
              </p:cNvSpPr>
              <p:nvPr/>
            </p:nvSpPr>
            <p:spPr>
              <a:xfrm>
                <a:off x="1536086" y="4516711"/>
                <a:ext cx="550574" cy="225994"/>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s-ES" sz="1400">
                    <a:solidFill>
                      <a:schemeClr val="accent1"/>
                    </a:solidFill>
                    <a:latin typeface="Arial" panose="020B0604020202020204" pitchFamily="34" charset="0"/>
                  </a:rPr>
                  <a:t>(2)</a:t>
                </a:r>
              </a:p>
            </p:txBody>
          </p:sp>
        </p:grpSp>
      </p:grpSp>
      <p:grpSp>
        <p:nvGrpSpPr>
          <p:cNvPr id="16" name="Grupo 15">
            <a:extLst>
              <a:ext uri="{FF2B5EF4-FFF2-40B4-BE49-F238E27FC236}">
                <a16:creationId xmlns:a16="http://schemas.microsoft.com/office/drawing/2014/main" id="{C69D4D52-2D55-D583-58D4-23AEBDAB3E84}"/>
              </a:ext>
            </a:extLst>
          </p:cNvPr>
          <p:cNvGrpSpPr/>
          <p:nvPr/>
        </p:nvGrpSpPr>
        <p:grpSpPr>
          <a:xfrm>
            <a:off x="4361208" y="3820133"/>
            <a:ext cx="1598400" cy="1493202"/>
            <a:chOff x="6631069" y="3956454"/>
            <a:chExt cx="1721383" cy="1608091"/>
          </a:xfrm>
        </p:grpSpPr>
        <p:sp>
          <p:nvSpPr>
            <p:cNvPr id="32" name="Marcador de texto 1">
              <a:extLst>
                <a:ext uri="{FF2B5EF4-FFF2-40B4-BE49-F238E27FC236}">
                  <a16:creationId xmlns:a16="http://schemas.microsoft.com/office/drawing/2014/main" id="{97684DA8-BEAB-A887-1B40-B43F2EA4C11B}"/>
                </a:ext>
              </a:extLst>
            </p:cNvPr>
            <p:cNvSpPr txBox="1">
              <a:spLocks/>
            </p:cNvSpPr>
            <p:nvPr/>
          </p:nvSpPr>
          <p:spPr>
            <a:xfrm>
              <a:off x="6631069" y="5027584"/>
              <a:ext cx="1721383" cy="536961"/>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200">
                  <a:solidFill>
                    <a:schemeClr val="tx1"/>
                  </a:solidFill>
                  <a:latin typeface="Arial" panose="020B0604020202020204" pitchFamily="34" charset="0"/>
                </a:rPr>
                <a:t>MACE </a:t>
              </a:r>
              <a:br>
                <a:rPr lang="es-ES" sz="1200">
                  <a:solidFill>
                    <a:schemeClr val="tx1"/>
                  </a:solidFill>
                  <a:latin typeface="Arial" panose="020B0604020202020204" pitchFamily="34" charset="0"/>
                </a:rPr>
              </a:br>
              <a:r>
                <a:rPr lang="es-ES" sz="1200">
                  <a:solidFill>
                    <a:schemeClr val="tx1"/>
                  </a:solidFill>
                  <a:latin typeface="Arial" panose="020B0604020202020204" pitchFamily="34" charset="0"/>
                </a:rPr>
                <a:t>extendidos confirmados</a:t>
              </a:r>
            </a:p>
          </p:txBody>
        </p:sp>
        <p:grpSp>
          <p:nvGrpSpPr>
            <p:cNvPr id="33" name="Grupo 32">
              <a:extLst>
                <a:ext uri="{FF2B5EF4-FFF2-40B4-BE49-F238E27FC236}">
                  <a16:creationId xmlns:a16="http://schemas.microsoft.com/office/drawing/2014/main" id="{97188A11-009C-2760-D53E-E1EE3CD63F94}"/>
                </a:ext>
              </a:extLst>
            </p:cNvPr>
            <p:cNvGrpSpPr/>
            <p:nvPr/>
          </p:nvGrpSpPr>
          <p:grpSpPr>
            <a:xfrm>
              <a:off x="7142021" y="3956454"/>
              <a:ext cx="699483" cy="1009289"/>
              <a:chOff x="1672553" y="3948273"/>
              <a:chExt cx="550577" cy="794431"/>
            </a:xfrm>
          </p:grpSpPr>
          <p:sp>
            <p:nvSpPr>
              <p:cNvPr id="34" name="Rectángulo: esquinas redondeadas 33">
                <a:extLst>
                  <a:ext uri="{FF2B5EF4-FFF2-40B4-BE49-F238E27FC236}">
                    <a16:creationId xmlns:a16="http://schemas.microsoft.com/office/drawing/2014/main" id="{A7702A28-7FEE-87C9-73D0-E666168F4631}"/>
                  </a:ext>
                </a:extLst>
              </p:cNvPr>
              <p:cNvSpPr/>
              <p:nvPr/>
            </p:nvSpPr>
            <p:spPr>
              <a:xfrm>
                <a:off x="1672554" y="3948273"/>
                <a:ext cx="550576" cy="550576"/>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latin typeface="Arial" panose="020B0604020202020204" pitchFamily="34" charset="0"/>
                </a:endParaRPr>
              </a:p>
            </p:txBody>
          </p:sp>
          <p:sp>
            <p:nvSpPr>
              <p:cNvPr id="35" name="Marcador de texto 1">
                <a:extLst>
                  <a:ext uri="{FF2B5EF4-FFF2-40B4-BE49-F238E27FC236}">
                    <a16:creationId xmlns:a16="http://schemas.microsoft.com/office/drawing/2014/main" id="{7CDA50D4-5F5B-3486-5121-8B438FC20A9F}"/>
                  </a:ext>
                </a:extLst>
              </p:cNvPr>
              <p:cNvSpPr txBox="1">
                <a:spLocks/>
              </p:cNvSpPr>
              <p:nvPr/>
            </p:nvSpPr>
            <p:spPr>
              <a:xfrm>
                <a:off x="1672554" y="4064344"/>
                <a:ext cx="550574" cy="296436"/>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s-ES" b="1">
                    <a:solidFill>
                      <a:schemeClr val="bg1"/>
                    </a:solidFill>
                    <a:latin typeface="Arial" panose="020B0604020202020204" pitchFamily="34" charset="0"/>
                  </a:rPr>
                  <a:t>0,5</a:t>
                </a:r>
              </a:p>
            </p:txBody>
          </p:sp>
          <p:sp>
            <p:nvSpPr>
              <p:cNvPr id="36" name="Marcador de texto 1">
                <a:extLst>
                  <a:ext uri="{FF2B5EF4-FFF2-40B4-BE49-F238E27FC236}">
                    <a16:creationId xmlns:a16="http://schemas.microsoft.com/office/drawing/2014/main" id="{BCF9DB92-9D4F-7402-468D-4E6E7FCAFBDB}"/>
                  </a:ext>
                </a:extLst>
              </p:cNvPr>
              <p:cNvSpPr txBox="1">
                <a:spLocks/>
              </p:cNvSpPr>
              <p:nvPr/>
            </p:nvSpPr>
            <p:spPr>
              <a:xfrm>
                <a:off x="1672553" y="4516711"/>
                <a:ext cx="550574" cy="225993"/>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s-ES" sz="1400">
                    <a:solidFill>
                      <a:schemeClr val="accent1">
                        <a:lumMod val="75000"/>
                      </a:schemeClr>
                    </a:solidFill>
                    <a:latin typeface="Arial" panose="020B0604020202020204" pitchFamily="34" charset="0"/>
                  </a:rPr>
                  <a:t>(14)</a:t>
                </a:r>
              </a:p>
            </p:txBody>
          </p:sp>
        </p:grpSp>
      </p:grpSp>
      <p:grpSp>
        <p:nvGrpSpPr>
          <p:cNvPr id="18" name="Grupo 17">
            <a:extLst>
              <a:ext uri="{FF2B5EF4-FFF2-40B4-BE49-F238E27FC236}">
                <a16:creationId xmlns:a16="http://schemas.microsoft.com/office/drawing/2014/main" id="{BCBBC347-8E6A-35DA-B7E9-10C1997B972E}"/>
              </a:ext>
            </a:extLst>
          </p:cNvPr>
          <p:cNvGrpSpPr/>
          <p:nvPr/>
        </p:nvGrpSpPr>
        <p:grpSpPr>
          <a:xfrm>
            <a:off x="5822523" y="3820135"/>
            <a:ext cx="1598400" cy="1463864"/>
            <a:chOff x="7978826" y="3956453"/>
            <a:chExt cx="1721383" cy="1576496"/>
          </a:xfrm>
        </p:grpSpPr>
        <p:sp>
          <p:nvSpPr>
            <p:cNvPr id="26" name="Marcador de texto 1">
              <a:extLst>
                <a:ext uri="{FF2B5EF4-FFF2-40B4-BE49-F238E27FC236}">
                  <a16:creationId xmlns:a16="http://schemas.microsoft.com/office/drawing/2014/main" id="{9AA1892F-654A-7798-D02B-91A28D503B47}"/>
                </a:ext>
              </a:extLst>
            </p:cNvPr>
            <p:cNvSpPr txBox="1">
              <a:spLocks/>
            </p:cNvSpPr>
            <p:nvPr/>
          </p:nvSpPr>
          <p:spPr>
            <a:xfrm>
              <a:off x="7978826" y="4995988"/>
              <a:ext cx="1721383" cy="536961"/>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200">
                  <a:solidFill>
                    <a:schemeClr val="tx1"/>
                  </a:solidFill>
                  <a:latin typeface="Arial" panose="020B0604020202020204" pitchFamily="34" charset="0"/>
                </a:rPr>
                <a:t>Reacción </a:t>
              </a:r>
              <a:br>
                <a:rPr lang="es-ES" sz="1200">
                  <a:solidFill>
                    <a:schemeClr val="tx1"/>
                  </a:solidFill>
                  <a:latin typeface="Arial" panose="020B0604020202020204" pitchFamily="34" charset="0"/>
                </a:rPr>
              </a:br>
              <a:r>
                <a:rPr lang="es-ES" sz="1200">
                  <a:solidFill>
                    <a:schemeClr val="tx1"/>
                  </a:solidFill>
                  <a:latin typeface="Arial" panose="020B0604020202020204" pitchFamily="34" charset="0"/>
                </a:rPr>
                <a:t>en el lugar </a:t>
              </a:r>
              <a:br>
                <a:rPr lang="es-ES" sz="1200">
                  <a:solidFill>
                    <a:schemeClr val="tx1"/>
                  </a:solidFill>
                  <a:latin typeface="Arial" panose="020B0604020202020204" pitchFamily="34" charset="0"/>
                </a:rPr>
              </a:br>
              <a:r>
                <a:rPr lang="es-ES" sz="1200">
                  <a:solidFill>
                    <a:schemeClr val="tx1"/>
                  </a:solidFill>
                  <a:latin typeface="Arial" panose="020B0604020202020204" pitchFamily="34" charset="0"/>
                </a:rPr>
                <a:t>de la inyección</a:t>
              </a:r>
              <a:r>
                <a:rPr lang="es-ES" sz="1200" baseline="30000">
                  <a:solidFill>
                    <a:schemeClr val="tx1"/>
                  </a:solidFill>
                  <a:latin typeface="Arial" panose="020B0604020202020204" pitchFamily="34" charset="0"/>
                </a:rPr>
                <a:t>†</a:t>
              </a:r>
            </a:p>
          </p:txBody>
        </p:sp>
        <p:grpSp>
          <p:nvGrpSpPr>
            <p:cNvPr id="27" name="Grupo 26">
              <a:extLst>
                <a:ext uri="{FF2B5EF4-FFF2-40B4-BE49-F238E27FC236}">
                  <a16:creationId xmlns:a16="http://schemas.microsoft.com/office/drawing/2014/main" id="{07B723AE-9AFC-5825-4549-1D6355DFE08F}"/>
                </a:ext>
              </a:extLst>
            </p:cNvPr>
            <p:cNvGrpSpPr/>
            <p:nvPr/>
          </p:nvGrpSpPr>
          <p:grpSpPr>
            <a:xfrm>
              <a:off x="8489773" y="3956453"/>
              <a:ext cx="699485" cy="1009290"/>
              <a:chOff x="1535033" y="3948273"/>
              <a:chExt cx="550581" cy="794432"/>
            </a:xfrm>
          </p:grpSpPr>
          <p:sp>
            <p:nvSpPr>
              <p:cNvPr id="28" name="Rectángulo: esquinas redondeadas 27">
                <a:extLst>
                  <a:ext uri="{FF2B5EF4-FFF2-40B4-BE49-F238E27FC236}">
                    <a16:creationId xmlns:a16="http://schemas.microsoft.com/office/drawing/2014/main" id="{F62DE410-49A6-9998-D5E1-B42CA70B464A}"/>
                  </a:ext>
                </a:extLst>
              </p:cNvPr>
              <p:cNvSpPr/>
              <p:nvPr/>
            </p:nvSpPr>
            <p:spPr>
              <a:xfrm>
                <a:off x="1535038" y="3948273"/>
                <a:ext cx="550576" cy="550576"/>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latin typeface="Arial" panose="020B0604020202020204" pitchFamily="34" charset="0"/>
                </a:endParaRPr>
              </a:p>
            </p:txBody>
          </p:sp>
          <p:sp>
            <p:nvSpPr>
              <p:cNvPr id="29" name="Marcador de texto 1">
                <a:extLst>
                  <a:ext uri="{FF2B5EF4-FFF2-40B4-BE49-F238E27FC236}">
                    <a16:creationId xmlns:a16="http://schemas.microsoft.com/office/drawing/2014/main" id="{D04BD001-5BA8-9205-ADB3-44E69702A018}"/>
                  </a:ext>
                </a:extLst>
              </p:cNvPr>
              <p:cNvSpPr txBox="1">
                <a:spLocks/>
              </p:cNvSpPr>
              <p:nvPr/>
            </p:nvSpPr>
            <p:spPr>
              <a:xfrm>
                <a:off x="1535038" y="4064344"/>
                <a:ext cx="550574" cy="296436"/>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s-ES" b="1">
                    <a:solidFill>
                      <a:schemeClr val="bg1"/>
                    </a:solidFill>
                    <a:latin typeface="Arial" panose="020B0604020202020204" pitchFamily="34" charset="0"/>
                  </a:rPr>
                  <a:t>1,2</a:t>
                </a:r>
              </a:p>
            </p:txBody>
          </p:sp>
          <p:sp>
            <p:nvSpPr>
              <p:cNvPr id="30" name="Marcador de texto 1">
                <a:extLst>
                  <a:ext uri="{FF2B5EF4-FFF2-40B4-BE49-F238E27FC236}">
                    <a16:creationId xmlns:a16="http://schemas.microsoft.com/office/drawing/2014/main" id="{60FE9C3C-5544-3709-CAA6-D313AC382031}"/>
                  </a:ext>
                </a:extLst>
              </p:cNvPr>
              <p:cNvSpPr txBox="1">
                <a:spLocks/>
              </p:cNvSpPr>
              <p:nvPr/>
            </p:nvSpPr>
            <p:spPr>
              <a:xfrm>
                <a:off x="1535033" y="4516711"/>
                <a:ext cx="550574" cy="225994"/>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s-ES" sz="1400">
                    <a:solidFill>
                      <a:schemeClr val="accent3">
                        <a:lumMod val="75000"/>
                      </a:schemeClr>
                    </a:solidFill>
                    <a:latin typeface="Arial" panose="020B0604020202020204" pitchFamily="34" charset="0"/>
                  </a:rPr>
                  <a:t>(33)</a:t>
                </a:r>
              </a:p>
            </p:txBody>
          </p:sp>
        </p:grpSp>
      </p:grpSp>
      <p:grpSp>
        <p:nvGrpSpPr>
          <p:cNvPr id="19" name="Grupo 18">
            <a:extLst>
              <a:ext uri="{FF2B5EF4-FFF2-40B4-BE49-F238E27FC236}">
                <a16:creationId xmlns:a16="http://schemas.microsoft.com/office/drawing/2014/main" id="{4EA63007-35C3-CDE6-AA14-3DF70A43430A}"/>
              </a:ext>
            </a:extLst>
          </p:cNvPr>
          <p:cNvGrpSpPr/>
          <p:nvPr/>
        </p:nvGrpSpPr>
        <p:grpSpPr>
          <a:xfrm>
            <a:off x="7338443" y="3820131"/>
            <a:ext cx="1597085" cy="1490906"/>
            <a:chOff x="9638730" y="3956452"/>
            <a:chExt cx="1719968" cy="1605619"/>
          </a:xfrm>
        </p:grpSpPr>
        <p:sp>
          <p:nvSpPr>
            <p:cNvPr id="20" name="Marcador de texto 1">
              <a:extLst>
                <a:ext uri="{FF2B5EF4-FFF2-40B4-BE49-F238E27FC236}">
                  <a16:creationId xmlns:a16="http://schemas.microsoft.com/office/drawing/2014/main" id="{C37D4D34-CAE0-1264-3697-42D0F46A27CF}"/>
                </a:ext>
              </a:extLst>
            </p:cNvPr>
            <p:cNvSpPr txBox="1">
              <a:spLocks/>
            </p:cNvSpPr>
            <p:nvPr/>
          </p:nvSpPr>
          <p:spPr>
            <a:xfrm>
              <a:off x="9638730" y="4976644"/>
              <a:ext cx="1719968" cy="585427"/>
            </a:xfrm>
            <a:prstGeom prst="rect">
              <a:avLst/>
            </a:prstGeom>
          </p:spPr>
          <p:txBody>
            <a:bodyPr wrap="square" lIns="36000" tIns="36000" rIns="36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200">
                  <a:solidFill>
                    <a:schemeClr val="tx1"/>
                  </a:solidFill>
                  <a:latin typeface="Arial" panose="020B0604020202020204" pitchFamily="34" charset="0"/>
                </a:rPr>
                <a:t>Reacción de hipersensibilidad </a:t>
              </a:r>
              <a:r>
                <a:rPr lang="es-ES" sz="1000">
                  <a:solidFill>
                    <a:schemeClr val="tx1"/>
                  </a:solidFill>
                  <a:latin typeface="Arial" panose="020B0604020202020204" pitchFamily="34" charset="0"/>
                </a:rPr>
                <a:t>relacionada con el fármaco</a:t>
              </a:r>
              <a:endParaRPr lang="es-ES" sz="1200">
                <a:solidFill>
                  <a:schemeClr val="tx1"/>
                </a:solidFill>
                <a:latin typeface="Arial" panose="020B0604020202020204" pitchFamily="34" charset="0"/>
              </a:endParaRPr>
            </a:p>
          </p:txBody>
        </p:sp>
        <p:grpSp>
          <p:nvGrpSpPr>
            <p:cNvPr id="21" name="Grupo 20">
              <a:extLst>
                <a:ext uri="{FF2B5EF4-FFF2-40B4-BE49-F238E27FC236}">
                  <a16:creationId xmlns:a16="http://schemas.microsoft.com/office/drawing/2014/main" id="{FD948B0C-1A57-F23E-5EEC-FD4100B16FD7}"/>
                </a:ext>
              </a:extLst>
            </p:cNvPr>
            <p:cNvGrpSpPr/>
            <p:nvPr/>
          </p:nvGrpSpPr>
          <p:grpSpPr>
            <a:xfrm>
              <a:off x="10148972" y="3956452"/>
              <a:ext cx="699482" cy="1009282"/>
              <a:chOff x="1540901" y="3948278"/>
              <a:chExt cx="550577" cy="794427"/>
            </a:xfrm>
          </p:grpSpPr>
          <p:sp>
            <p:nvSpPr>
              <p:cNvPr id="22" name="Rectángulo: esquinas redondeadas 21">
                <a:extLst>
                  <a:ext uri="{FF2B5EF4-FFF2-40B4-BE49-F238E27FC236}">
                    <a16:creationId xmlns:a16="http://schemas.microsoft.com/office/drawing/2014/main" id="{CDC7FB0E-57BD-A0A4-2554-8324DB734E91}"/>
                  </a:ext>
                </a:extLst>
              </p:cNvPr>
              <p:cNvSpPr/>
              <p:nvPr/>
            </p:nvSpPr>
            <p:spPr>
              <a:xfrm>
                <a:off x="1540901" y="3948278"/>
                <a:ext cx="550577" cy="55057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latin typeface="Arial" panose="020B0604020202020204" pitchFamily="34" charset="0"/>
                </a:endParaRPr>
              </a:p>
            </p:txBody>
          </p:sp>
          <p:sp>
            <p:nvSpPr>
              <p:cNvPr id="24" name="Marcador de texto 1">
                <a:extLst>
                  <a:ext uri="{FF2B5EF4-FFF2-40B4-BE49-F238E27FC236}">
                    <a16:creationId xmlns:a16="http://schemas.microsoft.com/office/drawing/2014/main" id="{48FB816A-1CC4-7B58-CE5C-6D69298C85E8}"/>
                  </a:ext>
                </a:extLst>
              </p:cNvPr>
              <p:cNvSpPr txBox="1">
                <a:spLocks/>
              </p:cNvSpPr>
              <p:nvPr/>
            </p:nvSpPr>
            <p:spPr>
              <a:xfrm>
                <a:off x="1540903" y="4064347"/>
                <a:ext cx="550574" cy="296436"/>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s-ES" b="1">
                    <a:solidFill>
                      <a:schemeClr val="bg1"/>
                    </a:solidFill>
                    <a:latin typeface="Arial" panose="020B0604020202020204" pitchFamily="34" charset="0"/>
                  </a:rPr>
                  <a:t>0,3</a:t>
                </a:r>
              </a:p>
            </p:txBody>
          </p:sp>
          <p:sp>
            <p:nvSpPr>
              <p:cNvPr id="25" name="Marcador de texto 1">
                <a:extLst>
                  <a:ext uri="{FF2B5EF4-FFF2-40B4-BE49-F238E27FC236}">
                    <a16:creationId xmlns:a16="http://schemas.microsoft.com/office/drawing/2014/main" id="{1B80450A-0D98-4F5F-1EFE-7481B0BE52AE}"/>
                  </a:ext>
                </a:extLst>
              </p:cNvPr>
              <p:cNvSpPr txBox="1">
                <a:spLocks/>
              </p:cNvSpPr>
              <p:nvPr/>
            </p:nvSpPr>
            <p:spPr>
              <a:xfrm>
                <a:off x="1540903" y="4516711"/>
                <a:ext cx="550574" cy="225994"/>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s-ES" sz="1400">
                    <a:solidFill>
                      <a:schemeClr val="accent4"/>
                    </a:solidFill>
                    <a:latin typeface="Arial" panose="020B0604020202020204" pitchFamily="34" charset="0"/>
                  </a:rPr>
                  <a:t>(7)</a:t>
                </a:r>
              </a:p>
            </p:txBody>
          </p:sp>
        </p:grpSp>
      </p:grpSp>
      <p:sp>
        <p:nvSpPr>
          <p:cNvPr id="63" name="CuadroTexto 62">
            <a:extLst>
              <a:ext uri="{FF2B5EF4-FFF2-40B4-BE49-F238E27FC236}">
                <a16:creationId xmlns:a16="http://schemas.microsoft.com/office/drawing/2014/main" id="{D5096A0E-B376-EB65-4CDE-E3BEC5335FA8}"/>
              </a:ext>
            </a:extLst>
          </p:cNvPr>
          <p:cNvSpPr txBox="1"/>
          <p:nvPr/>
        </p:nvSpPr>
        <p:spPr>
          <a:xfrm>
            <a:off x="9340612" y="2597328"/>
            <a:ext cx="2275808" cy="2031325"/>
          </a:xfrm>
          <a:prstGeom prst="rect">
            <a:avLst/>
          </a:prstGeom>
          <a:noFill/>
        </p:spPr>
        <p:txBody>
          <a:bodyPr wrap="square" rtlCol="0">
            <a:spAutoFit/>
          </a:bodyPr>
          <a:lstStyle/>
          <a:p>
            <a:r>
              <a:rPr lang="es-ES" sz="1400">
                <a:solidFill>
                  <a:schemeClr val="accent2"/>
                </a:solidFill>
                <a:latin typeface="Arial" panose="020B0604020202020204" pitchFamily="34" charset="0"/>
              </a:rPr>
              <a:t>Las TIAE de los EA de especial interés fueron bajas, comparables entre los pacientes tratados con ILUMETRI</a:t>
            </a:r>
            <a:r>
              <a:rPr lang="es-ES" sz="1400" baseline="30000">
                <a:solidFill>
                  <a:schemeClr val="accent2"/>
                </a:solidFill>
                <a:latin typeface="Arial" panose="020B0604020202020204" pitchFamily="34" charset="0"/>
              </a:rPr>
              <a:t>®</a:t>
            </a:r>
            <a:r>
              <a:rPr lang="es-ES" sz="1400">
                <a:solidFill>
                  <a:schemeClr val="accent2"/>
                </a:solidFill>
                <a:latin typeface="Arial" panose="020B0604020202020204" pitchFamily="34" charset="0"/>
              </a:rPr>
              <a:t> 100 y 200 mg, y </a:t>
            </a:r>
            <a:r>
              <a:rPr lang="es-ES" sz="1400" b="1">
                <a:solidFill>
                  <a:srgbClr val="612663"/>
                </a:solidFill>
                <a:latin typeface="Arial" panose="020B0604020202020204" pitchFamily="34" charset="0"/>
              </a:rPr>
              <a:t>no se detectaron problemas de seguridad dependientes de la dosis</a:t>
            </a:r>
            <a:r>
              <a:rPr lang="es-ES" sz="1400">
                <a:solidFill>
                  <a:schemeClr val="accent2"/>
                </a:solidFill>
                <a:latin typeface="Arial" panose="020B0604020202020204" pitchFamily="34" charset="0"/>
              </a:rPr>
              <a:t>.</a:t>
            </a:r>
            <a:r>
              <a:rPr lang="es-ES" sz="1400" baseline="30000">
                <a:solidFill>
                  <a:schemeClr val="accent2"/>
                </a:solidFill>
                <a:latin typeface="Arial" panose="020B0604020202020204" pitchFamily="34" charset="0"/>
              </a:rPr>
              <a:t>1</a:t>
            </a:r>
            <a:r>
              <a:rPr lang="es-ES" sz="1400">
                <a:solidFill>
                  <a:schemeClr val="accent2"/>
                </a:solidFill>
                <a:latin typeface="Arial" panose="020B0604020202020204" pitchFamily="34" charset="0"/>
              </a:rPr>
              <a:t> </a:t>
            </a:r>
          </a:p>
        </p:txBody>
      </p:sp>
      <p:cxnSp>
        <p:nvCxnSpPr>
          <p:cNvPr id="181" name="Conector recto 180">
            <a:extLst>
              <a:ext uri="{FF2B5EF4-FFF2-40B4-BE49-F238E27FC236}">
                <a16:creationId xmlns:a16="http://schemas.microsoft.com/office/drawing/2014/main" id="{7F7EA5CC-E391-ADE1-C5A6-DCEE8FE56340}"/>
              </a:ext>
            </a:extLst>
          </p:cNvPr>
          <p:cNvCxnSpPr>
            <a:cxnSpLocks/>
          </p:cNvCxnSpPr>
          <p:nvPr/>
        </p:nvCxnSpPr>
        <p:spPr>
          <a:xfrm>
            <a:off x="9229924" y="2507763"/>
            <a:ext cx="0" cy="1984098"/>
          </a:xfrm>
          <a:prstGeom prst="line">
            <a:avLst/>
          </a:prstGeom>
          <a:ln w="12700">
            <a:solidFill>
              <a:schemeClr val="bg1">
                <a:lumMod val="50000"/>
              </a:schemeClr>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6" name="Marcador de texto 1">
            <a:extLst>
              <a:ext uri="{FF2B5EF4-FFF2-40B4-BE49-F238E27FC236}">
                <a16:creationId xmlns:a16="http://schemas.microsoft.com/office/drawing/2014/main" id="{AAB293D8-FACB-6D9C-2600-0451F61B7746}"/>
              </a:ext>
            </a:extLst>
          </p:cNvPr>
          <p:cNvSpPr txBox="1">
            <a:spLocks/>
          </p:cNvSpPr>
          <p:nvPr/>
        </p:nvSpPr>
        <p:spPr>
          <a:xfrm>
            <a:off x="435100" y="1676582"/>
            <a:ext cx="3091288" cy="367971"/>
          </a:xfrm>
          <a:prstGeom prst="rect">
            <a:avLst/>
          </a:prstGeom>
          <a:noFill/>
          <a:effectLst/>
        </p:spPr>
        <p:txBody>
          <a:bodyPr wrap="square" lIns="36000" tIns="36000" rIns="36000" bIns="36000" anchor="t" anchorCtr="0">
            <a:no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800" b="1" u="none" strike="noStrike" kern="1200" cap="none" spc="0" normalizeH="0" baseline="0" noProof="0">
                <a:ln>
                  <a:noFill/>
                </a:ln>
                <a:solidFill>
                  <a:schemeClr val="accent2"/>
                </a:solidFill>
                <a:uLnTx/>
                <a:uFillTx/>
                <a:latin typeface="Arial" panose="020B0604020202020204" pitchFamily="34" charset="0"/>
                <a:ea typeface="+mn-ea"/>
                <a:cs typeface="+mn-cs"/>
              </a:rPr>
              <a:t>EN ENSAYOS CLÍNICOS</a:t>
            </a:r>
          </a:p>
        </p:txBody>
      </p:sp>
    </p:spTree>
    <p:extLst>
      <p:ext uri="{BB962C8B-B14F-4D97-AF65-F5344CB8AC3E}">
        <p14:creationId xmlns:p14="http://schemas.microsoft.com/office/powerpoint/2010/main" val="3149364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ie de página 5">
            <a:extLst>
              <a:ext uri="{FF2B5EF4-FFF2-40B4-BE49-F238E27FC236}">
                <a16:creationId xmlns:a16="http://schemas.microsoft.com/office/drawing/2014/main" id="{DDA32C92-F6B9-BC3B-2EB0-1398EFD86AB2}"/>
              </a:ext>
            </a:extLst>
          </p:cNvPr>
          <p:cNvSpPr>
            <a:spLocks noGrp="1"/>
          </p:cNvSpPr>
          <p:nvPr>
            <p:ph type="ftr" sz="quarter" idx="10"/>
          </p:nvPr>
        </p:nvSpPr>
        <p:spPr>
          <a:xfrm>
            <a:off x="623888" y="5644454"/>
            <a:ext cx="10064432" cy="1152999"/>
          </a:xfrm>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650" u="none" strike="noStrike" kern="1200" cap="none" spc="0" normalizeH="0" baseline="0" noProof="0">
                <a:ln>
                  <a:noFill/>
                </a:ln>
                <a:solidFill>
                  <a:prstClr val="black">
                    <a:tint val="75000"/>
                  </a:prstClr>
                </a:solidFill>
                <a:effectLst/>
                <a:uLnTx/>
                <a:uFillTx/>
                <a:ea typeface="+mn-ea"/>
                <a:cs typeface="+mn-cs"/>
              </a:rPr>
              <a:t>*244 semanas. </a:t>
            </a:r>
            <a:r>
              <a:rPr kumimoji="0" lang="es-ES" sz="650" b="1" u="none" strike="noStrike" kern="1200" cap="none" spc="0" normalizeH="0" baseline="0" noProof="0">
                <a:ln>
                  <a:noFill/>
                </a:ln>
                <a:solidFill>
                  <a:prstClr val="black">
                    <a:tint val="75000"/>
                  </a:prstClr>
                </a:solidFill>
                <a:effectLst/>
                <a:uLnTx/>
                <a:uFillTx/>
                <a:ea typeface="+mn-ea"/>
                <a:cs typeface="+mn-cs"/>
              </a:rPr>
              <a:t>EII: </a:t>
            </a:r>
            <a:r>
              <a:rPr kumimoji="0" lang="es-ES" sz="650" u="none" strike="noStrike" kern="1200" cap="none" spc="0" normalizeH="0" baseline="0" noProof="0">
                <a:ln>
                  <a:noFill/>
                </a:ln>
                <a:solidFill>
                  <a:prstClr val="black">
                    <a:tint val="75000"/>
                  </a:prstClr>
                </a:solidFill>
                <a:effectLst/>
                <a:uLnTx/>
                <a:uFillTx/>
                <a:ea typeface="+mn-ea"/>
                <a:cs typeface="+mn-cs"/>
              </a:rPr>
              <a:t>enfermedad inflamatoria intestinal; </a:t>
            </a:r>
            <a:r>
              <a:rPr kumimoji="0" lang="es-ES" sz="650" b="1" u="none" strike="noStrike" kern="1200" cap="none" spc="0" normalizeH="0" baseline="0" noProof="0">
                <a:ln>
                  <a:noFill/>
                </a:ln>
                <a:solidFill>
                  <a:prstClr val="black">
                    <a:tint val="75000"/>
                  </a:prstClr>
                </a:solidFill>
                <a:effectLst/>
                <a:uLnTx/>
                <a:uFillTx/>
                <a:ea typeface="+mn-ea"/>
                <a:cs typeface="+mn-cs"/>
              </a:rPr>
              <a:t>SM: </a:t>
            </a:r>
            <a:r>
              <a:rPr kumimoji="0" lang="es-ES" sz="650" u="none" strike="noStrike" kern="1200" cap="none" spc="0" normalizeH="0" baseline="0" noProof="0">
                <a:ln>
                  <a:noFill/>
                </a:ln>
                <a:solidFill>
                  <a:prstClr val="black">
                    <a:tint val="75000"/>
                  </a:prstClr>
                </a:solidFill>
                <a:effectLst/>
                <a:uLnTx/>
                <a:uFillTx/>
                <a:ea typeface="+mn-ea"/>
                <a:cs typeface="+mn-cs"/>
              </a:rPr>
              <a:t>síndrome metabólico; </a:t>
            </a:r>
            <a:r>
              <a:rPr kumimoji="0" lang="es-ES" sz="650" b="1" u="none" strike="noStrike" kern="1200" cap="none" spc="0" normalizeH="0" baseline="0" noProof="0">
                <a:ln>
                  <a:noFill/>
                </a:ln>
                <a:solidFill>
                  <a:prstClr val="black">
                    <a:tint val="75000"/>
                  </a:prstClr>
                </a:solidFill>
                <a:effectLst/>
                <a:uLnTx/>
                <a:uFillTx/>
                <a:ea typeface="+mn-ea"/>
                <a:cs typeface="+mn-cs"/>
              </a:rPr>
              <a:t>TBC: </a:t>
            </a:r>
            <a:r>
              <a:rPr kumimoji="0" lang="es-ES" sz="650" u="none" strike="noStrike" kern="1200" cap="none" spc="0" normalizeH="0" baseline="0" noProof="0">
                <a:ln>
                  <a:noFill/>
                </a:ln>
                <a:solidFill>
                  <a:prstClr val="black">
                    <a:tint val="75000"/>
                  </a:prstClr>
                </a:solidFill>
                <a:effectLst/>
                <a:uLnTx/>
                <a:uFillTx/>
                <a:ea typeface="+mn-ea"/>
                <a:cs typeface="+mn-cs"/>
              </a:rPr>
              <a:t>tuberculosis.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650" b="1" u="none" strike="noStrike" kern="1200" cap="none" spc="0" normalizeH="0" baseline="0" noProof="0">
                <a:ln>
                  <a:noFill/>
                </a:ln>
                <a:solidFill>
                  <a:prstClr val="black">
                    <a:tint val="75000"/>
                  </a:prstClr>
                </a:solidFill>
                <a:effectLst/>
                <a:uLnTx/>
                <a:uFillTx/>
                <a:ea typeface="+mn-ea"/>
                <a:cs typeface="+mn-cs"/>
              </a:rPr>
              <a:t>1. </a:t>
            </a:r>
            <a:r>
              <a:rPr kumimoji="0" lang="es-ES" sz="650" b="1" u="none" strike="noStrike" kern="1200" cap="none" spc="0" normalizeH="0" baseline="0" noProof="0" err="1">
                <a:ln>
                  <a:noFill/>
                </a:ln>
                <a:solidFill>
                  <a:prstClr val="black">
                    <a:tint val="75000"/>
                  </a:prstClr>
                </a:solidFill>
                <a:effectLst/>
                <a:uLnTx/>
                <a:uFillTx/>
                <a:ea typeface="+mn-ea"/>
                <a:cs typeface="+mn-cs"/>
              </a:rPr>
              <a:t>Thaçi</a:t>
            </a:r>
            <a:r>
              <a:rPr kumimoji="0" lang="es-ES" sz="650" b="1" u="none" strike="noStrike" kern="1200" cap="none" spc="0" normalizeH="0" baseline="0" noProof="0">
                <a:ln>
                  <a:noFill/>
                </a:ln>
                <a:solidFill>
                  <a:prstClr val="black">
                    <a:tint val="75000"/>
                  </a:prstClr>
                </a:solidFill>
                <a:effectLst/>
                <a:uLnTx/>
                <a:uFillTx/>
                <a:ea typeface="+mn-ea"/>
                <a:cs typeface="+mn-cs"/>
              </a:rPr>
              <a:t> D, </a:t>
            </a:r>
            <a:r>
              <a:rPr kumimoji="0" lang="es-ES" sz="650" u="none" strike="noStrike" kern="1200" cap="none" spc="0" normalizeH="0" baseline="0" noProof="0" err="1">
                <a:ln>
                  <a:noFill/>
                </a:ln>
                <a:solidFill>
                  <a:prstClr val="black">
                    <a:tint val="75000"/>
                  </a:prstClr>
                </a:solidFill>
                <a:effectLst/>
                <a:uLnTx/>
                <a:uFillTx/>
                <a:ea typeface="+mn-ea"/>
                <a:cs typeface="+mn-cs"/>
              </a:rPr>
              <a:t>Piaserico</a:t>
            </a:r>
            <a:r>
              <a:rPr kumimoji="0" lang="es-ES" sz="650" u="none" strike="noStrike" kern="1200" cap="none" spc="0" normalizeH="0" baseline="0" noProof="0">
                <a:ln>
                  <a:noFill/>
                </a:ln>
                <a:solidFill>
                  <a:prstClr val="black">
                    <a:tint val="75000"/>
                  </a:prstClr>
                </a:solidFill>
                <a:effectLst/>
                <a:uLnTx/>
                <a:uFillTx/>
                <a:ea typeface="+mn-ea"/>
                <a:cs typeface="+mn-cs"/>
              </a:rPr>
              <a:t> S, Warren RB, Gupta AK, Cantrell W, </a:t>
            </a:r>
            <a:r>
              <a:rPr kumimoji="0" lang="es-ES" sz="650" u="none" strike="noStrike" kern="1200" cap="none" spc="0" normalizeH="0" baseline="0" noProof="0" err="1">
                <a:ln>
                  <a:noFill/>
                </a:ln>
                <a:solidFill>
                  <a:prstClr val="black">
                    <a:tint val="75000"/>
                  </a:prstClr>
                </a:solidFill>
                <a:effectLst/>
                <a:uLnTx/>
                <a:uFillTx/>
                <a:ea typeface="+mn-ea"/>
                <a:cs typeface="+mn-cs"/>
              </a:rPr>
              <a:t>Draelos</a:t>
            </a:r>
            <a:r>
              <a:rPr kumimoji="0" lang="es-ES" sz="650" u="none" strike="noStrike" kern="1200" cap="none" spc="0" normalizeH="0" baseline="0" noProof="0">
                <a:ln>
                  <a:noFill/>
                </a:ln>
                <a:solidFill>
                  <a:prstClr val="black">
                    <a:tint val="75000"/>
                  </a:prstClr>
                </a:solidFill>
                <a:effectLst/>
                <a:uLnTx/>
                <a:uFillTx/>
                <a:ea typeface="+mn-ea"/>
                <a:cs typeface="+mn-cs"/>
              </a:rPr>
              <a:t> Z. Five-</a:t>
            </a:r>
            <a:r>
              <a:rPr kumimoji="0" lang="es-ES" sz="650" u="none" strike="noStrike" kern="1200" cap="none" spc="0" normalizeH="0" baseline="0" noProof="0" err="1">
                <a:ln>
                  <a:noFill/>
                </a:ln>
                <a:solidFill>
                  <a:prstClr val="black">
                    <a:tint val="75000"/>
                  </a:prstClr>
                </a:solidFill>
                <a:effectLst/>
                <a:uLnTx/>
                <a:uFillTx/>
                <a:ea typeface="+mn-ea"/>
                <a:cs typeface="+mn-cs"/>
              </a:rPr>
              <a:t>year</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efficacy</a:t>
            </a:r>
            <a:r>
              <a:rPr kumimoji="0" lang="es-ES" sz="650" u="none" strike="noStrike" kern="1200" cap="none" spc="0" normalizeH="0" baseline="0" noProof="0">
                <a:ln>
                  <a:noFill/>
                </a:ln>
                <a:solidFill>
                  <a:prstClr val="black">
                    <a:tint val="75000"/>
                  </a:prstClr>
                </a:solidFill>
                <a:effectLst/>
                <a:uLnTx/>
                <a:uFillTx/>
                <a:ea typeface="+mn-ea"/>
                <a:cs typeface="+mn-cs"/>
              </a:rPr>
              <a:t> and safety </a:t>
            </a:r>
            <a:r>
              <a:rPr kumimoji="0" lang="es-ES" sz="650" u="none" strike="noStrike" kern="1200" cap="none" spc="0" normalizeH="0" baseline="0" noProof="0" err="1">
                <a:ln>
                  <a:noFill/>
                </a:ln>
                <a:solidFill>
                  <a:prstClr val="black">
                    <a:tint val="75000"/>
                  </a:prstClr>
                </a:solidFill>
                <a:effectLst/>
                <a:uLnTx/>
                <a:uFillTx/>
                <a:ea typeface="+mn-ea"/>
                <a:cs typeface="+mn-cs"/>
              </a:rPr>
              <a:t>of</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tildrakizumab</a:t>
            </a:r>
            <a:r>
              <a:rPr kumimoji="0" lang="es-ES" sz="650" u="none" strike="noStrike" kern="1200" cap="none" spc="0" normalizeH="0" baseline="0" noProof="0">
                <a:ln>
                  <a:noFill/>
                </a:ln>
                <a:solidFill>
                  <a:prstClr val="black">
                    <a:tint val="75000"/>
                  </a:prstClr>
                </a:solidFill>
                <a:effectLst/>
                <a:uLnTx/>
                <a:uFillTx/>
                <a:ea typeface="+mn-ea"/>
                <a:cs typeface="+mn-cs"/>
              </a:rPr>
              <a:t> in </a:t>
            </a:r>
            <a:r>
              <a:rPr kumimoji="0" lang="es-ES" sz="650" u="none" strike="noStrike" kern="1200" cap="none" spc="0" normalizeH="0" baseline="0" noProof="0" err="1">
                <a:ln>
                  <a:noFill/>
                </a:ln>
                <a:solidFill>
                  <a:prstClr val="black">
                    <a:tint val="75000"/>
                  </a:prstClr>
                </a:solidFill>
                <a:effectLst/>
                <a:uLnTx/>
                <a:uFillTx/>
                <a:ea typeface="+mn-ea"/>
                <a:cs typeface="+mn-cs"/>
              </a:rPr>
              <a:t>patients</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with</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moderate</a:t>
            </a:r>
            <a:r>
              <a:rPr kumimoji="0" lang="es-ES" sz="650" u="none" strike="noStrike" kern="1200" cap="none" spc="0" normalizeH="0" baseline="0" noProof="0">
                <a:ln>
                  <a:noFill/>
                </a:ln>
                <a:solidFill>
                  <a:prstClr val="black">
                    <a:tint val="75000"/>
                  </a:prstClr>
                </a:solidFill>
                <a:effectLst/>
                <a:uLnTx/>
                <a:uFillTx/>
                <a:ea typeface="+mn-ea"/>
                <a:cs typeface="+mn-cs"/>
              </a:rPr>
              <a:t>-</a:t>
            </a:r>
            <a:r>
              <a:rPr kumimoji="0" lang="es-ES" sz="650" u="none" strike="noStrike" kern="1200" cap="none" spc="0" normalizeH="0" baseline="0" noProof="0" err="1">
                <a:ln>
                  <a:noFill/>
                </a:ln>
                <a:solidFill>
                  <a:prstClr val="black">
                    <a:tint val="75000"/>
                  </a:prstClr>
                </a:solidFill>
                <a:effectLst/>
                <a:uLnTx/>
                <a:uFillTx/>
                <a:ea typeface="+mn-ea"/>
                <a:cs typeface="+mn-cs"/>
              </a:rPr>
              <a:t>to</a:t>
            </a:r>
            <a:r>
              <a:rPr kumimoji="0" lang="es-ES" sz="650" u="none" strike="noStrike" kern="1200" cap="none" spc="0" normalizeH="0" baseline="0" noProof="0">
                <a:ln>
                  <a:noFill/>
                </a:ln>
                <a:solidFill>
                  <a:prstClr val="black">
                    <a:tint val="75000"/>
                  </a:prstClr>
                </a:solidFill>
                <a:effectLst/>
                <a:uLnTx/>
                <a:uFillTx/>
                <a:ea typeface="+mn-ea"/>
                <a:cs typeface="+mn-cs"/>
              </a:rPr>
              <a:t>-severe psoriasis </a:t>
            </a:r>
            <a:r>
              <a:rPr kumimoji="0" lang="es-ES" sz="650" u="none" strike="noStrike" kern="1200" cap="none" spc="0" normalizeH="0" baseline="0" noProof="0" err="1">
                <a:ln>
                  <a:noFill/>
                </a:ln>
                <a:solidFill>
                  <a:prstClr val="black">
                    <a:tint val="75000"/>
                  </a:prstClr>
                </a:solidFill>
                <a:effectLst/>
                <a:uLnTx/>
                <a:uFillTx/>
                <a:ea typeface="+mn-ea"/>
                <a:cs typeface="+mn-cs"/>
              </a:rPr>
              <a:t>who</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respond</a:t>
            </a:r>
            <a:r>
              <a:rPr kumimoji="0" lang="es-ES" sz="650" u="none" strike="noStrike" kern="1200" cap="none" spc="0" normalizeH="0" baseline="0" noProof="0">
                <a:ln>
                  <a:noFill/>
                </a:ln>
                <a:solidFill>
                  <a:prstClr val="black">
                    <a:tint val="75000"/>
                  </a:prstClr>
                </a:solidFill>
                <a:effectLst/>
                <a:uLnTx/>
                <a:uFillTx/>
                <a:ea typeface="+mn-ea"/>
                <a:cs typeface="+mn-cs"/>
              </a:rPr>
              <a:t> at </a:t>
            </a:r>
            <a:r>
              <a:rPr kumimoji="0" lang="es-ES" sz="650" u="none" strike="noStrike" kern="1200" cap="none" spc="0" normalizeH="0" baseline="0" noProof="0" err="1">
                <a:ln>
                  <a:noFill/>
                </a:ln>
                <a:solidFill>
                  <a:prstClr val="black">
                    <a:tint val="75000"/>
                  </a:prstClr>
                </a:solidFill>
                <a:effectLst/>
                <a:uLnTx/>
                <a:uFillTx/>
                <a:ea typeface="+mn-ea"/>
                <a:cs typeface="+mn-cs"/>
              </a:rPr>
              <a:t>week</a:t>
            </a:r>
            <a:r>
              <a:rPr kumimoji="0" lang="es-ES" sz="650" u="none" strike="noStrike" kern="1200" cap="none" spc="0" normalizeH="0" baseline="0" noProof="0">
                <a:ln>
                  <a:noFill/>
                </a:ln>
                <a:solidFill>
                  <a:prstClr val="black">
                    <a:tint val="75000"/>
                  </a:prstClr>
                </a:solidFill>
                <a:effectLst/>
                <a:uLnTx/>
                <a:uFillTx/>
                <a:ea typeface="+mn-ea"/>
                <a:cs typeface="+mn-cs"/>
              </a:rPr>
              <a:t> 28: </a:t>
            </a:r>
            <a:r>
              <a:rPr kumimoji="0" lang="es-ES" sz="650" u="none" strike="noStrike" kern="1200" cap="none" spc="0" normalizeH="0" baseline="0" noProof="0" err="1">
                <a:ln>
                  <a:noFill/>
                </a:ln>
                <a:solidFill>
                  <a:prstClr val="black">
                    <a:tint val="75000"/>
                  </a:prstClr>
                </a:solidFill>
                <a:effectLst/>
                <a:uLnTx/>
                <a:uFillTx/>
                <a:ea typeface="+mn-ea"/>
                <a:cs typeface="+mn-cs"/>
              </a:rPr>
              <a:t>pooled</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analyses</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of</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two</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randomized</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phase</a:t>
            </a:r>
            <a:r>
              <a:rPr kumimoji="0" lang="es-ES" sz="650" u="none" strike="noStrike" kern="1200" cap="none" spc="0" normalizeH="0" baseline="0" noProof="0">
                <a:ln>
                  <a:noFill/>
                </a:ln>
                <a:solidFill>
                  <a:prstClr val="black">
                    <a:tint val="75000"/>
                  </a:prstClr>
                </a:solidFill>
                <a:effectLst/>
                <a:uLnTx/>
                <a:uFillTx/>
                <a:ea typeface="+mn-ea"/>
                <a:cs typeface="+mn-cs"/>
              </a:rPr>
              <a:t> III </a:t>
            </a:r>
            <a:r>
              <a:rPr kumimoji="0" lang="es-ES" sz="650" u="none" strike="noStrike" kern="1200" cap="none" spc="0" normalizeH="0" baseline="0" noProof="0" err="1">
                <a:ln>
                  <a:noFill/>
                </a:ln>
                <a:solidFill>
                  <a:prstClr val="black">
                    <a:tint val="75000"/>
                  </a:prstClr>
                </a:solidFill>
                <a:effectLst/>
                <a:uLnTx/>
                <a:uFillTx/>
                <a:ea typeface="+mn-ea"/>
                <a:cs typeface="+mn-cs"/>
              </a:rPr>
              <a:t>clinical</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trials</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reSURFACE</a:t>
            </a:r>
            <a:r>
              <a:rPr kumimoji="0" lang="es-ES" sz="650" u="none" strike="noStrike" kern="1200" cap="none" spc="0" normalizeH="0" baseline="0" noProof="0">
                <a:ln>
                  <a:noFill/>
                </a:ln>
                <a:solidFill>
                  <a:prstClr val="black">
                    <a:tint val="75000"/>
                  </a:prstClr>
                </a:solidFill>
                <a:effectLst/>
                <a:uLnTx/>
                <a:uFillTx/>
                <a:ea typeface="+mn-ea"/>
                <a:cs typeface="+mn-cs"/>
              </a:rPr>
              <a:t> 1 and </a:t>
            </a:r>
            <a:r>
              <a:rPr kumimoji="0" lang="es-ES" sz="650" u="none" strike="noStrike" kern="1200" cap="none" spc="0" normalizeH="0" baseline="0" noProof="0" err="1">
                <a:ln>
                  <a:noFill/>
                </a:ln>
                <a:solidFill>
                  <a:prstClr val="black">
                    <a:tint val="75000"/>
                  </a:prstClr>
                </a:solidFill>
                <a:effectLst/>
                <a:uLnTx/>
                <a:uFillTx/>
                <a:ea typeface="+mn-ea"/>
                <a:cs typeface="+mn-cs"/>
              </a:rPr>
              <a:t>reSURFACE</a:t>
            </a:r>
            <a:r>
              <a:rPr kumimoji="0" lang="es-ES" sz="650" u="none" strike="noStrike" kern="1200" cap="none" spc="0" normalizeH="0" baseline="0" noProof="0">
                <a:ln>
                  <a:noFill/>
                </a:ln>
                <a:solidFill>
                  <a:prstClr val="black">
                    <a:tint val="75000"/>
                  </a:prstClr>
                </a:solidFill>
                <a:effectLst/>
                <a:uLnTx/>
                <a:uFillTx/>
                <a:ea typeface="+mn-ea"/>
                <a:cs typeface="+mn-cs"/>
              </a:rPr>
              <a:t> 2). Br J </a:t>
            </a:r>
            <a:r>
              <a:rPr kumimoji="0" lang="es-ES" sz="650" u="none" strike="noStrike" kern="1200" cap="none" spc="0" normalizeH="0" baseline="0" noProof="0" err="1">
                <a:ln>
                  <a:noFill/>
                </a:ln>
                <a:solidFill>
                  <a:prstClr val="black">
                    <a:tint val="75000"/>
                  </a:prstClr>
                </a:solidFill>
                <a:effectLst/>
                <a:uLnTx/>
                <a:uFillTx/>
                <a:ea typeface="+mn-ea"/>
                <a:cs typeface="+mn-cs"/>
              </a:rPr>
              <a:t>Dermatol</a:t>
            </a:r>
            <a:r>
              <a:rPr kumimoji="0" lang="es-ES" sz="650" u="none" strike="noStrike" kern="1200" cap="none" spc="0" normalizeH="0" baseline="0" noProof="0">
                <a:ln>
                  <a:noFill/>
                </a:ln>
                <a:solidFill>
                  <a:prstClr val="black">
                    <a:tint val="75000"/>
                  </a:prstClr>
                </a:solidFill>
                <a:effectLst/>
                <a:uLnTx/>
                <a:uFillTx/>
                <a:ea typeface="+mn-ea"/>
                <a:cs typeface="+mn-cs"/>
              </a:rPr>
              <a:t>. 2021;185(2):323-334. </a:t>
            </a:r>
            <a:r>
              <a:rPr kumimoji="0" lang="es-ES" sz="650" b="1" u="none" strike="noStrike" kern="1200" cap="none" spc="0" normalizeH="0" baseline="0" noProof="0">
                <a:ln>
                  <a:noFill/>
                </a:ln>
                <a:solidFill>
                  <a:prstClr val="black">
                    <a:tint val="75000"/>
                  </a:prstClr>
                </a:solidFill>
                <a:effectLst/>
                <a:uLnTx/>
                <a:uFillTx/>
                <a:ea typeface="+mn-ea"/>
                <a:cs typeface="+mn-cs"/>
              </a:rPr>
              <a:t>2. </a:t>
            </a:r>
            <a:r>
              <a:rPr kumimoji="0" lang="es-ES" sz="650" b="1" u="none" strike="noStrike" kern="1200" cap="none" spc="0" normalizeH="0" baseline="0" noProof="0" err="1">
                <a:ln>
                  <a:noFill/>
                </a:ln>
                <a:solidFill>
                  <a:prstClr val="black">
                    <a:tint val="75000"/>
                  </a:prstClr>
                </a:solidFill>
                <a:effectLst/>
                <a:uLnTx/>
                <a:uFillTx/>
                <a:ea typeface="+mn-ea"/>
                <a:cs typeface="+mn-cs"/>
              </a:rPr>
              <a:t>Ruggiero</a:t>
            </a:r>
            <a:r>
              <a:rPr kumimoji="0" lang="es-ES" sz="650" b="1" u="none" strike="noStrike" kern="1200" cap="none" spc="0" normalizeH="0" baseline="0" noProof="0">
                <a:ln>
                  <a:noFill/>
                </a:ln>
                <a:solidFill>
                  <a:prstClr val="black">
                    <a:tint val="75000"/>
                  </a:prstClr>
                </a:solidFill>
                <a:effectLst/>
                <a:uLnTx/>
                <a:uFillTx/>
                <a:ea typeface="+mn-ea"/>
                <a:cs typeface="+mn-cs"/>
              </a:rPr>
              <a:t> A, </a:t>
            </a:r>
            <a:r>
              <a:rPr kumimoji="0" lang="es-ES" sz="650" u="none" strike="noStrike" kern="1200" cap="none" spc="0" normalizeH="0" baseline="0" noProof="0" err="1">
                <a:ln>
                  <a:noFill/>
                </a:ln>
                <a:solidFill>
                  <a:prstClr val="black">
                    <a:tint val="75000"/>
                  </a:prstClr>
                </a:solidFill>
                <a:effectLst/>
                <a:uLnTx/>
                <a:uFillTx/>
                <a:ea typeface="+mn-ea"/>
                <a:cs typeface="+mn-cs"/>
              </a:rPr>
              <a:t>Fabbrocini</a:t>
            </a:r>
            <a:r>
              <a:rPr kumimoji="0" lang="es-ES" sz="650" u="none" strike="noStrike" kern="1200" cap="none" spc="0" normalizeH="0" baseline="0" noProof="0">
                <a:ln>
                  <a:noFill/>
                </a:ln>
                <a:solidFill>
                  <a:prstClr val="black">
                    <a:tint val="75000"/>
                  </a:prstClr>
                </a:solidFill>
                <a:effectLst/>
                <a:uLnTx/>
                <a:uFillTx/>
                <a:ea typeface="+mn-ea"/>
                <a:cs typeface="+mn-cs"/>
              </a:rPr>
              <a:t> G, </a:t>
            </a:r>
            <a:r>
              <a:rPr kumimoji="0" lang="es-ES" sz="650" u="none" strike="noStrike" kern="1200" cap="none" spc="0" normalizeH="0" baseline="0" noProof="0" err="1">
                <a:ln>
                  <a:noFill/>
                </a:ln>
                <a:solidFill>
                  <a:prstClr val="black">
                    <a:tint val="75000"/>
                  </a:prstClr>
                </a:solidFill>
                <a:effectLst/>
                <a:uLnTx/>
                <a:uFillTx/>
                <a:ea typeface="+mn-ea"/>
                <a:cs typeface="+mn-cs"/>
              </a:rPr>
              <a:t>Cinelli</a:t>
            </a:r>
            <a:r>
              <a:rPr kumimoji="0" lang="es-ES" sz="650" u="none" strike="noStrike" kern="1200" cap="none" spc="0" normalizeH="0" baseline="0" noProof="0">
                <a:ln>
                  <a:noFill/>
                </a:ln>
                <a:solidFill>
                  <a:prstClr val="black">
                    <a:tint val="75000"/>
                  </a:prstClr>
                </a:solidFill>
                <a:effectLst/>
                <a:uLnTx/>
                <a:uFillTx/>
                <a:ea typeface="+mn-ea"/>
                <a:cs typeface="+mn-cs"/>
              </a:rPr>
              <a:t> E, Ocampo Garza SS, Camela E, </a:t>
            </a:r>
            <a:r>
              <a:rPr kumimoji="0" lang="es-ES" sz="650" u="none" strike="noStrike" kern="1200" cap="none" spc="0" normalizeH="0" baseline="0" noProof="0" err="1">
                <a:ln>
                  <a:noFill/>
                </a:ln>
                <a:solidFill>
                  <a:prstClr val="black">
                    <a:tint val="75000"/>
                  </a:prstClr>
                </a:solidFill>
                <a:effectLst/>
                <a:uLnTx/>
                <a:uFillTx/>
                <a:ea typeface="+mn-ea"/>
                <a:cs typeface="+mn-cs"/>
              </a:rPr>
              <a:t>Megna</a:t>
            </a:r>
            <a:r>
              <a:rPr kumimoji="0" lang="es-ES" sz="650" u="none" strike="noStrike" kern="1200" cap="none" spc="0" normalizeH="0" baseline="0" noProof="0">
                <a:ln>
                  <a:noFill/>
                </a:ln>
                <a:solidFill>
                  <a:prstClr val="black">
                    <a:tint val="75000"/>
                  </a:prstClr>
                </a:solidFill>
                <a:effectLst/>
                <a:uLnTx/>
                <a:uFillTx/>
                <a:ea typeface="+mn-ea"/>
                <a:cs typeface="+mn-cs"/>
              </a:rPr>
              <a:t> M. Anti-interleukin-23 </a:t>
            </a:r>
            <a:r>
              <a:rPr kumimoji="0" lang="es-ES" sz="650" u="none" strike="noStrike" kern="1200" cap="none" spc="0" normalizeH="0" baseline="0" noProof="0" err="1">
                <a:ln>
                  <a:noFill/>
                </a:ln>
                <a:solidFill>
                  <a:prstClr val="black">
                    <a:tint val="75000"/>
                  </a:prstClr>
                </a:solidFill>
                <a:effectLst/>
                <a:uLnTx/>
                <a:uFillTx/>
                <a:ea typeface="+mn-ea"/>
                <a:cs typeface="+mn-cs"/>
              </a:rPr>
              <a:t>for</a:t>
            </a:r>
            <a:r>
              <a:rPr kumimoji="0" lang="es-ES" sz="650" u="none" strike="noStrike" kern="1200" cap="none" spc="0" normalizeH="0" baseline="0" noProof="0">
                <a:ln>
                  <a:noFill/>
                </a:ln>
                <a:solidFill>
                  <a:prstClr val="black">
                    <a:tint val="75000"/>
                  </a:prstClr>
                </a:solidFill>
                <a:effectLst/>
                <a:uLnTx/>
                <a:uFillTx/>
                <a:ea typeface="+mn-ea"/>
                <a:cs typeface="+mn-cs"/>
              </a:rPr>
              <a:t> psoriasis in </a:t>
            </a:r>
            <a:r>
              <a:rPr kumimoji="0" lang="es-ES" sz="650" u="none" strike="noStrike" kern="1200" cap="none" spc="0" normalizeH="0" baseline="0" noProof="0" err="1">
                <a:ln>
                  <a:noFill/>
                </a:ln>
                <a:solidFill>
                  <a:prstClr val="black">
                    <a:tint val="75000"/>
                  </a:prstClr>
                </a:solidFill>
                <a:effectLst/>
                <a:uLnTx/>
                <a:uFillTx/>
                <a:ea typeface="+mn-ea"/>
                <a:cs typeface="+mn-cs"/>
              </a:rPr>
              <a:t>elderly</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patients</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guselkumab</a:t>
            </a:r>
            <a:r>
              <a:rPr kumimoji="0" lang="es-ES" sz="650" u="none" strike="noStrike" kern="1200" cap="none" spc="0" normalizeH="0" baseline="0" noProof="0">
                <a:ln>
                  <a:noFill/>
                </a:ln>
                <a:solidFill>
                  <a:prstClr val="black">
                    <a:tint val="75000"/>
                  </a:prstClr>
                </a:solidFill>
                <a:effectLst/>
                <a:uLnTx/>
                <a:uFillTx/>
                <a:ea typeface="+mn-ea"/>
                <a:cs typeface="+mn-cs"/>
              </a:rPr>
              <a:t>, risankizumab and </a:t>
            </a:r>
            <a:r>
              <a:rPr kumimoji="0" lang="es-ES" sz="650" u="none" strike="noStrike" kern="1200" cap="none" spc="0" normalizeH="0" baseline="0" noProof="0" err="1">
                <a:ln>
                  <a:noFill/>
                </a:ln>
                <a:solidFill>
                  <a:prstClr val="black">
                    <a:tint val="75000"/>
                  </a:prstClr>
                </a:solidFill>
                <a:effectLst/>
                <a:uLnTx/>
                <a:uFillTx/>
                <a:ea typeface="+mn-ea"/>
                <a:cs typeface="+mn-cs"/>
              </a:rPr>
              <a:t>tildrakizumab</a:t>
            </a:r>
            <a:r>
              <a:rPr kumimoji="0" lang="es-ES" sz="650" u="none" strike="noStrike" kern="1200" cap="none" spc="0" normalizeH="0" baseline="0" noProof="0">
                <a:ln>
                  <a:noFill/>
                </a:ln>
                <a:solidFill>
                  <a:prstClr val="black">
                    <a:tint val="75000"/>
                  </a:prstClr>
                </a:solidFill>
                <a:effectLst/>
                <a:uLnTx/>
                <a:uFillTx/>
                <a:ea typeface="+mn-ea"/>
                <a:cs typeface="+mn-cs"/>
              </a:rPr>
              <a:t> in real-</a:t>
            </a:r>
            <a:r>
              <a:rPr kumimoji="0" lang="es-ES" sz="650" u="none" strike="noStrike" kern="1200" cap="none" spc="0" normalizeH="0" baseline="0" noProof="0" err="1">
                <a:ln>
                  <a:noFill/>
                </a:ln>
                <a:solidFill>
                  <a:prstClr val="black">
                    <a:tint val="75000"/>
                  </a:prstClr>
                </a:solidFill>
                <a:effectLst/>
                <a:uLnTx/>
                <a:uFillTx/>
                <a:ea typeface="+mn-ea"/>
                <a:cs typeface="+mn-cs"/>
              </a:rPr>
              <a:t>world</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practice</a:t>
            </a:r>
            <a:r>
              <a:rPr kumimoji="0" lang="es-ES" sz="650" u="none" strike="noStrike" kern="1200" cap="none" spc="0" normalizeH="0" baseline="0" noProof="0">
                <a:ln>
                  <a:noFill/>
                </a:ln>
                <a:solidFill>
                  <a:prstClr val="black">
                    <a:tint val="75000"/>
                  </a:prstClr>
                </a:solidFill>
                <a:effectLst/>
                <a:uLnTx/>
                <a:uFillTx/>
                <a:ea typeface="+mn-ea"/>
                <a:cs typeface="+mn-cs"/>
              </a:rPr>
              <a:t>. Clin </a:t>
            </a:r>
            <a:r>
              <a:rPr kumimoji="0" lang="es-ES" sz="650" u="none" strike="noStrike" kern="1200" cap="none" spc="0" normalizeH="0" baseline="0" noProof="0" err="1">
                <a:ln>
                  <a:noFill/>
                </a:ln>
                <a:solidFill>
                  <a:prstClr val="black">
                    <a:tint val="75000"/>
                  </a:prstClr>
                </a:solidFill>
                <a:effectLst/>
                <a:uLnTx/>
                <a:uFillTx/>
                <a:ea typeface="+mn-ea"/>
                <a:cs typeface="+mn-cs"/>
              </a:rPr>
              <a:t>Exp</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Dermatol</a:t>
            </a:r>
            <a:r>
              <a:rPr kumimoji="0" lang="es-ES" sz="650" u="none" strike="noStrike" kern="1200" cap="none" spc="0" normalizeH="0" baseline="0" noProof="0">
                <a:ln>
                  <a:noFill/>
                </a:ln>
                <a:solidFill>
                  <a:prstClr val="black">
                    <a:tint val="75000"/>
                  </a:prstClr>
                </a:solidFill>
                <a:effectLst/>
                <a:uLnTx/>
                <a:uFillTx/>
                <a:ea typeface="+mn-ea"/>
                <a:cs typeface="+mn-cs"/>
              </a:rPr>
              <a:t>. 2022;47(3):561-567. </a:t>
            </a:r>
            <a:r>
              <a:rPr kumimoji="0" lang="es-ES" sz="650" b="1" u="none" strike="noStrike" kern="1200" cap="none" spc="0" normalizeH="0" baseline="0" noProof="0">
                <a:ln>
                  <a:noFill/>
                </a:ln>
                <a:solidFill>
                  <a:prstClr val="black">
                    <a:tint val="75000"/>
                  </a:prstClr>
                </a:solidFill>
                <a:effectLst/>
                <a:uLnTx/>
                <a:uFillTx/>
                <a:ea typeface="+mn-ea"/>
                <a:cs typeface="+mn-cs"/>
              </a:rPr>
              <a:t>3. </a:t>
            </a:r>
            <a:r>
              <a:rPr kumimoji="0" lang="es-ES" sz="650" b="1" u="none" strike="noStrike" kern="1200" cap="none" spc="0" normalizeH="0" baseline="0" noProof="0" err="1">
                <a:ln>
                  <a:noFill/>
                </a:ln>
                <a:solidFill>
                  <a:prstClr val="black">
                    <a:tint val="75000"/>
                  </a:prstClr>
                </a:solidFill>
                <a:effectLst/>
                <a:uLnTx/>
                <a:uFillTx/>
                <a:ea typeface="+mn-ea"/>
                <a:cs typeface="+mn-cs"/>
              </a:rPr>
              <a:t>Galluzzo</a:t>
            </a:r>
            <a:r>
              <a:rPr kumimoji="0" lang="es-ES" sz="650" b="1" u="none" strike="noStrike" kern="1200" cap="none" spc="0" normalizeH="0" baseline="0" noProof="0">
                <a:ln>
                  <a:noFill/>
                </a:ln>
                <a:solidFill>
                  <a:prstClr val="black">
                    <a:tint val="75000"/>
                  </a:prstClr>
                </a:solidFill>
                <a:effectLst/>
                <a:uLnTx/>
                <a:uFillTx/>
                <a:ea typeface="+mn-ea"/>
                <a:cs typeface="+mn-cs"/>
              </a:rPr>
              <a:t> M</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Chiricozzi</a:t>
            </a:r>
            <a:r>
              <a:rPr kumimoji="0" lang="es-ES" sz="650" u="none" strike="noStrike" kern="1200" cap="none" spc="0" normalizeH="0" baseline="0" noProof="0">
                <a:ln>
                  <a:noFill/>
                </a:ln>
                <a:solidFill>
                  <a:prstClr val="black">
                    <a:tint val="75000"/>
                  </a:prstClr>
                </a:solidFill>
                <a:effectLst/>
                <a:uLnTx/>
                <a:uFillTx/>
                <a:ea typeface="+mn-ea"/>
                <a:cs typeface="+mn-cs"/>
              </a:rPr>
              <a:t> A, </a:t>
            </a:r>
            <a:r>
              <a:rPr kumimoji="0" lang="es-ES" sz="650" u="none" strike="noStrike" kern="1200" cap="none" spc="0" normalizeH="0" baseline="0" noProof="0" err="1">
                <a:ln>
                  <a:noFill/>
                </a:ln>
                <a:solidFill>
                  <a:prstClr val="black">
                    <a:tint val="75000"/>
                  </a:prstClr>
                </a:solidFill>
                <a:effectLst/>
                <a:uLnTx/>
                <a:uFillTx/>
                <a:ea typeface="+mn-ea"/>
                <a:cs typeface="+mn-cs"/>
              </a:rPr>
              <a:t>Cinotti</a:t>
            </a:r>
            <a:r>
              <a:rPr kumimoji="0" lang="es-ES" sz="650" u="none" strike="noStrike" kern="1200" cap="none" spc="0" normalizeH="0" baseline="0" noProof="0">
                <a:ln>
                  <a:noFill/>
                </a:ln>
                <a:solidFill>
                  <a:prstClr val="black">
                    <a:tint val="75000"/>
                  </a:prstClr>
                </a:solidFill>
                <a:effectLst/>
                <a:uLnTx/>
                <a:uFillTx/>
                <a:ea typeface="+mn-ea"/>
                <a:cs typeface="+mn-cs"/>
              </a:rPr>
              <a:t> E, </a:t>
            </a:r>
            <a:r>
              <a:rPr kumimoji="0" lang="es-ES" sz="650" u="none" strike="noStrike" kern="1200" cap="none" spc="0" normalizeH="0" baseline="0" noProof="0" err="1">
                <a:ln>
                  <a:noFill/>
                </a:ln>
                <a:solidFill>
                  <a:prstClr val="black">
                    <a:tint val="75000"/>
                  </a:prstClr>
                </a:solidFill>
                <a:effectLst/>
                <a:uLnTx/>
                <a:uFillTx/>
                <a:ea typeface="+mn-ea"/>
                <a:cs typeface="+mn-cs"/>
              </a:rPr>
              <a:t>Brunasso</a:t>
            </a:r>
            <a:r>
              <a:rPr kumimoji="0" lang="es-ES" sz="650" u="none" strike="noStrike" kern="1200" cap="none" spc="0" normalizeH="0" baseline="0" noProof="0">
                <a:ln>
                  <a:noFill/>
                </a:ln>
                <a:solidFill>
                  <a:prstClr val="black">
                    <a:tint val="75000"/>
                  </a:prstClr>
                </a:solidFill>
                <a:effectLst/>
                <a:uLnTx/>
                <a:uFillTx/>
                <a:ea typeface="+mn-ea"/>
                <a:cs typeface="+mn-cs"/>
              </a:rPr>
              <a:t> G, </a:t>
            </a:r>
            <a:r>
              <a:rPr kumimoji="0" lang="es-ES" sz="650" u="none" strike="noStrike" kern="1200" cap="none" spc="0" normalizeH="0" baseline="0" noProof="0" err="1">
                <a:ln>
                  <a:noFill/>
                </a:ln>
                <a:solidFill>
                  <a:prstClr val="black">
                    <a:tint val="75000"/>
                  </a:prstClr>
                </a:solidFill>
                <a:effectLst/>
                <a:uLnTx/>
                <a:uFillTx/>
                <a:ea typeface="+mn-ea"/>
                <a:cs typeface="+mn-cs"/>
              </a:rPr>
              <a:t>Congedo</a:t>
            </a:r>
            <a:r>
              <a:rPr kumimoji="0" lang="es-ES" sz="650" u="none" strike="noStrike" kern="1200" cap="none" spc="0" normalizeH="0" baseline="0" noProof="0">
                <a:ln>
                  <a:noFill/>
                </a:ln>
                <a:solidFill>
                  <a:prstClr val="black">
                    <a:tint val="75000"/>
                  </a:prstClr>
                </a:solidFill>
                <a:effectLst/>
                <a:uLnTx/>
                <a:uFillTx/>
                <a:ea typeface="+mn-ea"/>
                <a:cs typeface="+mn-cs"/>
              </a:rPr>
              <a:t> M, Esposito M, et al. </a:t>
            </a:r>
            <a:r>
              <a:rPr kumimoji="0" lang="es-ES" sz="650" u="none" strike="noStrike" kern="1200" cap="none" spc="0" normalizeH="0" baseline="0" noProof="0" err="1">
                <a:ln>
                  <a:noFill/>
                </a:ln>
                <a:solidFill>
                  <a:prstClr val="black">
                    <a:tint val="75000"/>
                  </a:prstClr>
                </a:solidFill>
                <a:effectLst/>
                <a:uLnTx/>
                <a:uFillTx/>
                <a:ea typeface="+mn-ea"/>
                <a:cs typeface="+mn-cs"/>
              </a:rPr>
              <a:t>Tildrakizumab</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for</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treatment</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of</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moderate</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to</a:t>
            </a:r>
            <a:r>
              <a:rPr kumimoji="0" lang="es-ES" sz="650" u="none" strike="noStrike" kern="1200" cap="none" spc="0" normalizeH="0" baseline="0" noProof="0">
                <a:ln>
                  <a:noFill/>
                </a:ln>
                <a:solidFill>
                  <a:prstClr val="black">
                    <a:tint val="75000"/>
                  </a:prstClr>
                </a:solidFill>
                <a:effectLst/>
                <a:uLnTx/>
                <a:uFillTx/>
                <a:ea typeface="+mn-ea"/>
                <a:cs typeface="+mn-cs"/>
              </a:rPr>
              <a:t> severe psoriasis: </a:t>
            </a:r>
            <a:r>
              <a:rPr kumimoji="0" lang="es-ES" sz="650" u="none" strike="noStrike" kern="1200" cap="none" spc="0" normalizeH="0" baseline="0" noProof="0" err="1">
                <a:ln>
                  <a:noFill/>
                </a:ln>
                <a:solidFill>
                  <a:prstClr val="black">
                    <a:tint val="75000"/>
                  </a:prstClr>
                </a:solidFill>
                <a:effectLst/>
                <a:uLnTx/>
                <a:uFillTx/>
                <a:ea typeface="+mn-ea"/>
                <a:cs typeface="+mn-cs"/>
              </a:rPr>
              <a:t>an</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expert</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opinion</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of</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efficacy</a:t>
            </a:r>
            <a:r>
              <a:rPr kumimoji="0" lang="es-ES" sz="650" u="none" strike="noStrike" kern="1200" cap="none" spc="0" normalizeH="0" baseline="0" noProof="0">
                <a:ln>
                  <a:noFill/>
                </a:ln>
                <a:solidFill>
                  <a:prstClr val="black">
                    <a:tint val="75000"/>
                  </a:prstClr>
                </a:solidFill>
                <a:effectLst/>
                <a:uLnTx/>
                <a:uFillTx/>
                <a:ea typeface="+mn-ea"/>
                <a:cs typeface="+mn-cs"/>
              </a:rPr>
              <a:t>, safety, and use in </a:t>
            </a:r>
            <a:r>
              <a:rPr kumimoji="0" lang="es-ES" sz="650" u="none" strike="noStrike" kern="1200" cap="none" spc="0" normalizeH="0" baseline="0" noProof="0" err="1">
                <a:ln>
                  <a:noFill/>
                </a:ln>
                <a:solidFill>
                  <a:prstClr val="black">
                    <a:tint val="75000"/>
                  </a:prstClr>
                </a:solidFill>
                <a:effectLst/>
                <a:uLnTx/>
                <a:uFillTx/>
                <a:ea typeface="+mn-ea"/>
                <a:cs typeface="+mn-cs"/>
              </a:rPr>
              <a:t>special</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populations</a:t>
            </a:r>
            <a:r>
              <a:rPr kumimoji="0" lang="es-ES" sz="650" u="none" strike="noStrike" kern="1200" cap="none" spc="0" normalizeH="0" baseline="0" noProof="0">
                <a:ln>
                  <a:noFill/>
                </a:ln>
                <a:solidFill>
                  <a:prstClr val="black">
                    <a:tint val="75000"/>
                  </a:prstClr>
                </a:solidFill>
                <a:effectLst/>
                <a:uLnTx/>
                <a:uFillTx/>
                <a:ea typeface="+mn-ea"/>
                <a:cs typeface="+mn-cs"/>
              </a:rPr>
              <a:t>. Expert </a:t>
            </a:r>
            <a:r>
              <a:rPr kumimoji="0" lang="es-ES" sz="650" u="none" strike="noStrike" kern="1200" cap="none" spc="0" normalizeH="0" baseline="0" noProof="0" err="1">
                <a:ln>
                  <a:noFill/>
                </a:ln>
                <a:solidFill>
                  <a:prstClr val="black">
                    <a:tint val="75000"/>
                  </a:prstClr>
                </a:solidFill>
                <a:effectLst/>
                <a:uLnTx/>
                <a:uFillTx/>
                <a:ea typeface="+mn-ea"/>
                <a:cs typeface="+mn-cs"/>
              </a:rPr>
              <a:t>Opin</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Biol</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Ther</a:t>
            </a:r>
            <a:r>
              <a:rPr kumimoji="0" lang="es-ES" sz="650" u="none" strike="noStrike" kern="1200" cap="none" spc="0" normalizeH="0" baseline="0" noProof="0">
                <a:ln>
                  <a:noFill/>
                </a:ln>
                <a:solidFill>
                  <a:prstClr val="black">
                    <a:tint val="75000"/>
                  </a:prstClr>
                </a:solidFill>
                <a:effectLst/>
                <a:uLnTx/>
                <a:uFillTx/>
                <a:ea typeface="+mn-ea"/>
                <a:cs typeface="+mn-cs"/>
              </a:rPr>
              <a:t>. 2022;22(3):367-376.  </a:t>
            </a:r>
            <a:r>
              <a:rPr kumimoji="0" lang="es-ES" sz="650" b="1" u="none" strike="noStrike" kern="1200" cap="none" spc="0" normalizeH="0" baseline="0" noProof="0">
                <a:ln>
                  <a:noFill/>
                </a:ln>
                <a:solidFill>
                  <a:prstClr val="black">
                    <a:tint val="75000"/>
                  </a:prstClr>
                </a:solidFill>
                <a:effectLst/>
                <a:uLnTx/>
                <a:uFillTx/>
                <a:ea typeface="+mn-ea"/>
                <a:cs typeface="+mn-cs"/>
              </a:rPr>
              <a:t>4. </a:t>
            </a:r>
            <a:r>
              <a:rPr kumimoji="0" lang="es-ES" sz="650" b="1" u="none" strike="noStrike" kern="1200" cap="none" spc="0" normalizeH="0" baseline="0" noProof="0" err="1">
                <a:ln>
                  <a:noFill/>
                </a:ln>
                <a:solidFill>
                  <a:prstClr val="black">
                    <a:tint val="75000"/>
                  </a:prstClr>
                </a:solidFill>
                <a:effectLst/>
                <a:uLnTx/>
                <a:uFillTx/>
                <a:ea typeface="+mn-ea"/>
                <a:cs typeface="+mn-cs"/>
              </a:rPr>
              <a:t>Fernandez</a:t>
            </a:r>
            <a:r>
              <a:rPr kumimoji="0" lang="es-ES" sz="650" b="1" u="none" strike="noStrike" kern="1200" cap="none" spc="0" normalizeH="0" baseline="0" noProof="0">
                <a:ln>
                  <a:noFill/>
                </a:ln>
                <a:solidFill>
                  <a:prstClr val="black">
                    <a:tint val="75000"/>
                  </a:prstClr>
                </a:solidFill>
                <a:effectLst/>
                <a:uLnTx/>
                <a:uFillTx/>
                <a:ea typeface="+mn-ea"/>
                <a:cs typeface="+mn-cs"/>
              </a:rPr>
              <a:t> AP</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Dauden</a:t>
            </a:r>
            <a:r>
              <a:rPr kumimoji="0" lang="es-ES" sz="650" u="none" strike="noStrike" kern="1200" cap="none" spc="0" normalizeH="0" baseline="0" noProof="0">
                <a:ln>
                  <a:noFill/>
                </a:ln>
                <a:solidFill>
                  <a:prstClr val="black">
                    <a:tint val="75000"/>
                  </a:prstClr>
                </a:solidFill>
                <a:effectLst/>
                <a:uLnTx/>
                <a:uFillTx/>
                <a:ea typeface="+mn-ea"/>
                <a:cs typeface="+mn-cs"/>
              </a:rPr>
              <a:t> E, </a:t>
            </a:r>
            <a:r>
              <a:rPr kumimoji="0" lang="es-ES" sz="650" u="none" strike="noStrike" kern="1200" cap="none" spc="0" normalizeH="0" baseline="0" noProof="0" err="1">
                <a:ln>
                  <a:noFill/>
                </a:ln>
                <a:solidFill>
                  <a:prstClr val="black">
                    <a:tint val="75000"/>
                  </a:prstClr>
                </a:solidFill>
                <a:effectLst/>
                <a:uLnTx/>
                <a:uFillTx/>
                <a:ea typeface="+mn-ea"/>
                <a:cs typeface="+mn-cs"/>
              </a:rPr>
              <a:t>Gerdes</a:t>
            </a:r>
            <a:r>
              <a:rPr kumimoji="0" lang="es-ES" sz="650" u="none" strike="noStrike" kern="1200" cap="none" spc="0" normalizeH="0" baseline="0" noProof="0">
                <a:ln>
                  <a:noFill/>
                </a:ln>
                <a:solidFill>
                  <a:prstClr val="black">
                    <a:tint val="75000"/>
                  </a:prstClr>
                </a:solidFill>
                <a:effectLst/>
                <a:uLnTx/>
                <a:uFillTx/>
                <a:ea typeface="+mn-ea"/>
                <a:cs typeface="+mn-cs"/>
              </a:rPr>
              <a:t> S, </a:t>
            </a:r>
            <a:r>
              <a:rPr kumimoji="0" lang="es-ES" sz="650" u="none" strike="noStrike" kern="1200" cap="none" spc="0" normalizeH="0" baseline="0" noProof="0" err="1">
                <a:ln>
                  <a:noFill/>
                </a:ln>
                <a:solidFill>
                  <a:prstClr val="black">
                    <a:tint val="75000"/>
                  </a:prstClr>
                </a:solidFill>
                <a:effectLst/>
                <a:uLnTx/>
                <a:uFillTx/>
                <a:ea typeface="+mn-ea"/>
                <a:cs typeface="+mn-cs"/>
              </a:rPr>
              <a:t>Lebwohl</a:t>
            </a:r>
            <a:r>
              <a:rPr kumimoji="0" lang="es-ES" sz="650" u="none" strike="noStrike" kern="1200" cap="none" spc="0" normalizeH="0" baseline="0" noProof="0">
                <a:ln>
                  <a:noFill/>
                </a:ln>
                <a:solidFill>
                  <a:prstClr val="black">
                    <a:tint val="75000"/>
                  </a:prstClr>
                </a:solidFill>
                <a:effectLst/>
                <a:uLnTx/>
                <a:uFillTx/>
                <a:ea typeface="+mn-ea"/>
                <a:cs typeface="+mn-cs"/>
              </a:rPr>
              <a:t> MG, </a:t>
            </a:r>
            <a:r>
              <a:rPr kumimoji="0" lang="es-ES" sz="650" u="none" strike="noStrike" kern="1200" cap="none" spc="0" normalizeH="0" baseline="0" noProof="0" err="1">
                <a:ln>
                  <a:noFill/>
                </a:ln>
                <a:solidFill>
                  <a:prstClr val="black">
                    <a:tint val="75000"/>
                  </a:prstClr>
                </a:solidFill>
                <a:effectLst/>
                <a:uLnTx/>
                <a:uFillTx/>
                <a:ea typeface="+mn-ea"/>
                <a:cs typeface="+mn-cs"/>
              </a:rPr>
              <a:t>Menter</a:t>
            </a:r>
            <a:r>
              <a:rPr kumimoji="0" lang="es-ES" sz="650" u="none" strike="noStrike" kern="1200" cap="none" spc="0" normalizeH="0" baseline="0" noProof="0">
                <a:ln>
                  <a:noFill/>
                </a:ln>
                <a:solidFill>
                  <a:prstClr val="black">
                    <a:tint val="75000"/>
                  </a:prstClr>
                </a:solidFill>
                <a:effectLst/>
                <a:uLnTx/>
                <a:uFillTx/>
                <a:ea typeface="+mn-ea"/>
                <a:cs typeface="+mn-cs"/>
              </a:rPr>
              <a:t> MA, </a:t>
            </a:r>
            <a:r>
              <a:rPr kumimoji="0" lang="es-ES" sz="650" u="none" strike="noStrike" kern="1200" cap="none" spc="0" normalizeH="0" baseline="0" noProof="0" err="1">
                <a:ln>
                  <a:noFill/>
                </a:ln>
                <a:solidFill>
                  <a:prstClr val="black">
                    <a:tint val="75000"/>
                  </a:prstClr>
                </a:solidFill>
                <a:effectLst/>
                <a:uLnTx/>
                <a:uFillTx/>
                <a:ea typeface="+mn-ea"/>
                <a:cs typeface="+mn-cs"/>
              </a:rPr>
              <a:t>Leonardi</a:t>
            </a:r>
            <a:r>
              <a:rPr kumimoji="0" lang="es-ES" sz="650" u="none" strike="noStrike" kern="1200" cap="none" spc="0" normalizeH="0" baseline="0" noProof="0">
                <a:ln>
                  <a:noFill/>
                </a:ln>
                <a:solidFill>
                  <a:prstClr val="black">
                    <a:tint val="75000"/>
                  </a:prstClr>
                </a:solidFill>
                <a:effectLst/>
                <a:uLnTx/>
                <a:uFillTx/>
                <a:ea typeface="+mn-ea"/>
                <a:cs typeface="+mn-cs"/>
              </a:rPr>
              <a:t> CL, et al. </a:t>
            </a:r>
            <a:r>
              <a:rPr kumimoji="0" lang="es-ES" sz="650" u="none" strike="noStrike" kern="1200" cap="none" spc="0" normalizeH="0" baseline="0" noProof="0" err="1">
                <a:ln>
                  <a:noFill/>
                </a:ln>
                <a:solidFill>
                  <a:prstClr val="black">
                    <a:tint val="75000"/>
                  </a:prstClr>
                </a:solidFill>
                <a:effectLst/>
                <a:uLnTx/>
                <a:uFillTx/>
                <a:ea typeface="+mn-ea"/>
                <a:cs typeface="+mn-cs"/>
              </a:rPr>
              <a:t>Tildrakizumab</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efficacy</a:t>
            </a:r>
            <a:r>
              <a:rPr kumimoji="0" lang="es-ES" sz="650" u="none" strike="noStrike" kern="1200" cap="none" spc="0" normalizeH="0" baseline="0" noProof="0">
                <a:ln>
                  <a:noFill/>
                </a:ln>
                <a:solidFill>
                  <a:prstClr val="black">
                    <a:tint val="75000"/>
                  </a:prstClr>
                </a:solidFill>
                <a:effectLst/>
                <a:uLnTx/>
                <a:uFillTx/>
                <a:ea typeface="+mn-ea"/>
                <a:cs typeface="+mn-cs"/>
              </a:rPr>
              <a:t> and safety in </a:t>
            </a:r>
            <a:r>
              <a:rPr kumimoji="0" lang="es-ES" sz="650" u="none" strike="noStrike" kern="1200" cap="none" spc="0" normalizeH="0" baseline="0" noProof="0" err="1">
                <a:ln>
                  <a:noFill/>
                </a:ln>
                <a:solidFill>
                  <a:prstClr val="black">
                    <a:tint val="75000"/>
                  </a:prstClr>
                </a:solidFill>
                <a:effectLst/>
                <a:uLnTx/>
                <a:uFillTx/>
                <a:ea typeface="+mn-ea"/>
                <a:cs typeface="+mn-cs"/>
              </a:rPr>
              <a:t>patients</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with</a:t>
            </a:r>
            <a:r>
              <a:rPr kumimoji="0" lang="es-ES" sz="650" u="none" strike="noStrike" kern="1200" cap="none" spc="0" normalizeH="0" baseline="0" noProof="0">
                <a:ln>
                  <a:noFill/>
                </a:ln>
                <a:solidFill>
                  <a:prstClr val="black">
                    <a:tint val="75000"/>
                  </a:prstClr>
                </a:solidFill>
                <a:effectLst/>
                <a:uLnTx/>
                <a:uFillTx/>
                <a:ea typeface="+mn-ea"/>
                <a:cs typeface="+mn-cs"/>
              </a:rPr>
              <a:t> psoriasis and </a:t>
            </a:r>
            <a:r>
              <a:rPr kumimoji="0" lang="es-ES" sz="650" u="none" strike="noStrike" kern="1200" cap="none" spc="0" normalizeH="0" baseline="0" noProof="0" err="1">
                <a:ln>
                  <a:noFill/>
                </a:ln>
                <a:solidFill>
                  <a:prstClr val="black">
                    <a:tint val="75000"/>
                  </a:prstClr>
                </a:solidFill>
                <a:effectLst/>
                <a:uLnTx/>
                <a:uFillTx/>
                <a:ea typeface="+mn-ea"/>
                <a:cs typeface="+mn-cs"/>
              </a:rPr>
              <a:t>concomitant</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metabolic</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syndrome</a:t>
            </a:r>
            <a:r>
              <a:rPr kumimoji="0" lang="es-ES" sz="650" u="none" strike="noStrike" kern="1200" cap="none" spc="0" normalizeH="0" baseline="0" noProof="0">
                <a:ln>
                  <a:noFill/>
                </a:ln>
                <a:solidFill>
                  <a:prstClr val="black">
                    <a:tint val="75000"/>
                  </a:prstClr>
                </a:solidFill>
                <a:effectLst/>
                <a:uLnTx/>
                <a:uFillTx/>
                <a:ea typeface="+mn-ea"/>
                <a:cs typeface="+mn-cs"/>
              </a:rPr>
              <a:t>: post hoc </a:t>
            </a:r>
            <a:r>
              <a:rPr kumimoji="0" lang="es-ES" sz="650" u="none" strike="noStrike" kern="1200" cap="none" spc="0" normalizeH="0" baseline="0" noProof="0" err="1">
                <a:ln>
                  <a:noFill/>
                </a:ln>
                <a:solidFill>
                  <a:prstClr val="black">
                    <a:tint val="75000"/>
                  </a:prstClr>
                </a:solidFill>
                <a:effectLst/>
                <a:uLnTx/>
                <a:uFillTx/>
                <a:ea typeface="+mn-ea"/>
                <a:cs typeface="+mn-cs"/>
              </a:rPr>
              <a:t>analysis</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of</a:t>
            </a:r>
            <a:r>
              <a:rPr kumimoji="0" lang="es-ES" sz="650" u="none" strike="noStrike" kern="1200" cap="none" spc="0" normalizeH="0" baseline="0" noProof="0">
                <a:ln>
                  <a:noFill/>
                </a:ln>
                <a:solidFill>
                  <a:prstClr val="black">
                    <a:tint val="75000"/>
                  </a:prstClr>
                </a:solidFill>
                <a:effectLst/>
                <a:uLnTx/>
                <a:uFillTx/>
                <a:ea typeface="+mn-ea"/>
                <a:cs typeface="+mn-cs"/>
              </a:rPr>
              <a:t> 5-year data </a:t>
            </a:r>
            <a:r>
              <a:rPr kumimoji="0" lang="es-ES" sz="650" u="none" strike="noStrike" kern="1200" cap="none" spc="0" normalizeH="0" baseline="0" noProof="0" err="1">
                <a:ln>
                  <a:noFill/>
                </a:ln>
                <a:solidFill>
                  <a:prstClr val="black">
                    <a:tint val="75000"/>
                  </a:prstClr>
                </a:solidFill>
                <a:effectLst/>
                <a:uLnTx/>
                <a:uFillTx/>
                <a:ea typeface="+mn-ea"/>
                <a:cs typeface="+mn-cs"/>
              </a:rPr>
              <a:t>from</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reSURFACE</a:t>
            </a:r>
            <a:r>
              <a:rPr kumimoji="0" lang="es-ES" sz="650" u="none" strike="noStrike" kern="1200" cap="none" spc="0" normalizeH="0" baseline="0" noProof="0">
                <a:ln>
                  <a:noFill/>
                </a:ln>
                <a:solidFill>
                  <a:prstClr val="black">
                    <a:tint val="75000"/>
                  </a:prstClr>
                </a:solidFill>
                <a:effectLst/>
                <a:uLnTx/>
                <a:uFillTx/>
                <a:ea typeface="+mn-ea"/>
                <a:cs typeface="+mn-cs"/>
              </a:rPr>
              <a:t> 1 and </a:t>
            </a:r>
            <a:r>
              <a:rPr kumimoji="0" lang="es-ES" sz="650" u="none" strike="noStrike" kern="1200" cap="none" spc="0" normalizeH="0" baseline="0" noProof="0" err="1">
                <a:ln>
                  <a:noFill/>
                </a:ln>
                <a:solidFill>
                  <a:prstClr val="black">
                    <a:tint val="75000"/>
                  </a:prstClr>
                </a:solidFill>
                <a:effectLst/>
                <a:uLnTx/>
                <a:uFillTx/>
                <a:ea typeface="+mn-ea"/>
                <a:cs typeface="+mn-cs"/>
              </a:rPr>
              <a:t>reSURFACE</a:t>
            </a:r>
            <a:r>
              <a:rPr kumimoji="0" lang="es-ES" sz="650" u="none" strike="noStrike" kern="1200" cap="none" spc="0" normalizeH="0" baseline="0" noProof="0">
                <a:ln>
                  <a:noFill/>
                </a:ln>
                <a:solidFill>
                  <a:prstClr val="black">
                    <a:tint val="75000"/>
                  </a:prstClr>
                </a:solidFill>
                <a:effectLst/>
                <a:uLnTx/>
                <a:uFillTx/>
                <a:ea typeface="+mn-ea"/>
                <a:cs typeface="+mn-cs"/>
              </a:rPr>
              <a:t> 2. J </a:t>
            </a:r>
            <a:r>
              <a:rPr kumimoji="0" lang="es-ES" sz="650" u="none" strike="noStrike" kern="1200" cap="none" spc="0" normalizeH="0" baseline="0" noProof="0" err="1">
                <a:ln>
                  <a:noFill/>
                </a:ln>
                <a:solidFill>
                  <a:prstClr val="black">
                    <a:tint val="75000"/>
                  </a:prstClr>
                </a:solidFill>
                <a:effectLst/>
                <a:uLnTx/>
                <a:uFillTx/>
                <a:ea typeface="+mn-ea"/>
                <a:cs typeface="+mn-cs"/>
              </a:rPr>
              <a:t>Eur</a:t>
            </a:r>
            <a:r>
              <a:rPr kumimoji="0" lang="es-ES" sz="650" u="none" strike="noStrike" kern="1200" cap="none" spc="0" normalizeH="0" baseline="0" noProof="0">
                <a:ln>
                  <a:noFill/>
                </a:ln>
                <a:solidFill>
                  <a:prstClr val="black">
                    <a:tint val="75000"/>
                  </a:prstClr>
                </a:solidFill>
                <a:effectLst/>
                <a:uLnTx/>
                <a:uFillTx/>
                <a:ea typeface="+mn-ea"/>
                <a:cs typeface="+mn-cs"/>
              </a:rPr>
              <a:t> Acad </a:t>
            </a:r>
            <a:r>
              <a:rPr kumimoji="0" lang="es-ES" sz="650" u="none" strike="noStrike" kern="1200" cap="none" spc="0" normalizeH="0" baseline="0" noProof="0" err="1">
                <a:ln>
                  <a:noFill/>
                </a:ln>
                <a:solidFill>
                  <a:prstClr val="black">
                    <a:tint val="75000"/>
                  </a:prstClr>
                </a:solidFill>
                <a:effectLst/>
                <a:uLnTx/>
                <a:uFillTx/>
                <a:ea typeface="+mn-ea"/>
                <a:cs typeface="+mn-cs"/>
              </a:rPr>
              <a:t>Dermatol</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Venereol</a:t>
            </a:r>
            <a:r>
              <a:rPr kumimoji="0" lang="es-ES" sz="650" u="none" strike="noStrike" kern="1200" cap="none" spc="0" normalizeH="0" baseline="0" noProof="0">
                <a:ln>
                  <a:noFill/>
                </a:ln>
                <a:solidFill>
                  <a:prstClr val="black">
                    <a:tint val="75000"/>
                  </a:prstClr>
                </a:solidFill>
                <a:effectLst/>
                <a:uLnTx/>
                <a:uFillTx/>
                <a:ea typeface="+mn-ea"/>
                <a:cs typeface="+mn-cs"/>
              </a:rPr>
              <a:t>. 2022;36(10):1774-1783. </a:t>
            </a:r>
            <a:r>
              <a:rPr lang="es-ES" sz="650" b="1">
                <a:solidFill>
                  <a:prstClr val="black">
                    <a:tint val="75000"/>
                  </a:prstClr>
                </a:solidFill>
              </a:rPr>
              <a:t>5</a:t>
            </a:r>
            <a:r>
              <a:rPr kumimoji="0" lang="es-ES" sz="650" b="1" u="none" strike="noStrike" kern="1200" cap="none" spc="0" normalizeH="0" baseline="0" noProof="0">
                <a:ln>
                  <a:noFill/>
                </a:ln>
                <a:solidFill>
                  <a:prstClr val="black">
                    <a:tint val="75000"/>
                  </a:prstClr>
                </a:solidFill>
                <a:effectLst/>
                <a:uLnTx/>
                <a:uFillTx/>
                <a:ea typeface="+mn-ea"/>
                <a:cs typeface="+mn-cs"/>
              </a:rPr>
              <a:t>. </a:t>
            </a:r>
            <a:r>
              <a:rPr kumimoji="0" lang="es-ES" sz="650" b="1" u="none" strike="noStrike" kern="1200" cap="none" spc="0" normalizeH="0" baseline="0" noProof="0" err="1">
                <a:ln>
                  <a:noFill/>
                </a:ln>
                <a:solidFill>
                  <a:prstClr val="black">
                    <a:tint val="75000"/>
                  </a:prstClr>
                </a:solidFill>
                <a:effectLst/>
                <a:uLnTx/>
                <a:uFillTx/>
                <a:ea typeface="+mn-ea"/>
                <a:cs typeface="+mn-cs"/>
              </a:rPr>
              <a:t>Thaçi</a:t>
            </a:r>
            <a:r>
              <a:rPr kumimoji="0" lang="es-ES" sz="650" b="1" u="none" strike="noStrike" kern="1200" cap="none" spc="0" normalizeH="0" baseline="0" noProof="0">
                <a:ln>
                  <a:noFill/>
                </a:ln>
                <a:solidFill>
                  <a:prstClr val="black">
                    <a:tint val="75000"/>
                  </a:prstClr>
                </a:solidFill>
                <a:effectLst/>
                <a:uLnTx/>
                <a:uFillTx/>
                <a:ea typeface="+mn-ea"/>
                <a:cs typeface="+mn-cs"/>
              </a:rPr>
              <a:t> D, </a:t>
            </a:r>
            <a:r>
              <a:rPr kumimoji="0" lang="es-ES" sz="650" u="none" strike="noStrike" kern="1200" cap="none" spc="0" normalizeH="0" baseline="0" noProof="0" err="1">
                <a:ln>
                  <a:noFill/>
                </a:ln>
                <a:solidFill>
                  <a:prstClr val="black">
                    <a:tint val="75000"/>
                  </a:prstClr>
                </a:solidFill>
                <a:effectLst/>
                <a:uLnTx/>
                <a:uFillTx/>
                <a:ea typeface="+mn-ea"/>
                <a:cs typeface="+mn-cs"/>
              </a:rPr>
              <a:t>Gerdes</a:t>
            </a:r>
            <a:r>
              <a:rPr kumimoji="0" lang="es-ES" sz="650" u="none" strike="noStrike" kern="1200" cap="none" spc="0" normalizeH="0" baseline="0" noProof="0">
                <a:ln>
                  <a:noFill/>
                </a:ln>
                <a:solidFill>
                  <a:prstClr val="black">
                    <a:tint val="75000"/>
                  </a:prstClr>
                </a:solidFill>
                <a:effectLst/>
                <a:uLnTx/>
                <a:uFillTx/>
                <a:ea typeface="+mn-ea"/>
                <a:cs typeface="+mn-cs"/>
              </a:rPr>
              <a:t> S, Du </a:t>
            </a:r>
            <a:r>
              <a:rPr kumimoji="0" lang="es-ES" sz="650" u="none" strike="noStrike" kern="1200" cap="none" spc="0" normalizeH="0" baseline="0" noProof="0" err="1">
                <a:ln>
                  <a:noFill/>
                </a:ln>
                <a:solidFill>
                  <a:prstClr val="black">
                    <a:tint val="75000"/>
                  </a:prstClr>
                </a:solidFill>
                <a:effectLst/>
                <a:uLnTx/>
                <a:uFillTx/>
                <a:ea typeface="+mn-ea"/>
                <a:cs typeface="+mn-cs"/>
              </a:rPr>
              <a:t>Jardin</a:t>
            </a:r>
            <a:r>
              <a:rPr kumimoji="0" lang="es-ES" sz="650" u="none" strike="noStrike" kern="1200" cap="none" spc="0" normalizeH="0" baseline="0" noProof="0">
                <a:ln>
                  <a:noFill/>
                </a:ln>
                <a:solidFill>
                  <a:prstClr val="black">
                    <a:tint val="75000"/>
                  </a:prstClr>
                </a:solidFill>
                <a:effectLst/>
                <a:uLnTx/>
                <a:uFillTx/>
                <a:ea typeface="+mn-ea"/>
                <a:cs typeface="+mn-cs"/>
              </a:rPr>
              <a:t> KG, Perrot JL, Puig L. </a:t>
            </a:r>
            <a:r>
              <a:rPr kumimoji="0" lang="es-ES" sz="650" u="none" strike="noStrike" kern="1200" cap="none" spc="0" normalizeH="0" baseline="0" noProof="0" err="1">
                <a:ln>
                  <a:noFill/>
                </a:ln>
                <a:solidFill>
                  <a:prstClr val="black">
                    <a:tint val="75000"/>
                  </a:prstClr>
                </a:solidFill>
                <a:effectLst/>
                <a:uLnTx/>
                <a:uFillTx/>
                <a:ea typeface="+mn-ea"/>
                <a:cs typeface="+mn-cs"/>
              </a:rPr>
              <a:t>Efficacy</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of</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tildrakizumab</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across</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different</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body</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weights</a:t>
            </a:r>
            <a:r>
              <a:rPr kumimoji="0" lang="es-ES" sz="650" u="none" strike="noStrike" kern="1200" cap="none" spc="0" normalizeH="0" baseline="0" noProof="0">
                <a:ln>
                  <a:noFill/>
                </a:ln>
                <a:solidFill>
                  <a:prstClr val="black">
                    <a:tint val="75000"/>
                  </a:prstClr>
                </a:solidFill>
                <a:effectLst/>
                <a:uLnTx/>
                <a:uFillTx/>
                <a:ea typeface="+mn-ea"/>
                <a:cs typeface="+mn-cs"/>
              </a:rPr>
              <a:t> in </a:t>
            </a:r>
            <a:r>
              <a:rPr kumimoji="0" lang="es-ES" sz="650" u="none" strike="noStrike" kern="1200" cap="none" spc="0" normalizeH="0" baseline="0" noProof="0" err="1">
                <a:ln>
                  <a:noFill/>
                </a:ln>
                <a:solidFill>
                  <a:prstClr val="black">
                    <a:tint val="75000"/>
                  </a:prstClr>
                </a:solidFill>
                <a:effectLst/>
                <a:uLnTx/>
                <a:uFillTx/>
                <a:ea typeface="+mn-ea"/>
                <a:cs typeface="+mn-cs"/>
              </a:rPr>
              <a:t>moderate</a:t>
            </a:r>
            <a:r>
              <a:rPr kumimoji="0" lang="es-ES" sz="650" u="none" strike="noStrike" kern="1200" cap="none" spc="0" normalizeH="0" baseline="0" noProof="0">
                <a:ln>
                  <a:noFill/>
                </a:ln>
                <a:solidFill>
                  <a:prstClr val="black">
                    <a:tint val="75000"/>
                  </a:prstClr>
                </a:solidFill>
                <a:effectLst/>
                <a:uLnTx/>
                <a:uFillTx/>
                <a:ea typeface="+mn-ea"/>
                <a:cs typeface="+mn-cs"/>
              </a:rPr>
              <a:t>-</a:t>
            </a:r>
            <a:r>
              <a:rPr kumimoji="0" lang="es-ES" sz="650" u="none" strike="noStrike" kern="1200" cap="none" spc="0" normalizeH="0" baseline="0" noProof="0" err="1">
                <a:ln>
                  <a:noFill/>
                </a:ln>
                <a:solidFill>
                  <a:prstClr val="black">
                    <a:tint val="75000"/>
                  </a:prstClr>
                </a:solidFill>
                <a:effectLst/>
                <a:uLnTx/>
                <a:uFillTx/>
                <a:ea typeface="+mn-ea"/>
                <a:cs typeface="+mn-cs"/>
              </a:rPr>
              <a:t>to</a:t>
            </a:r>
            <a:r>
              <a:rPr kumimoji="0" lang="es-ES" sz="650" u="none" strike="noStrike" kern="1200" cap="none" spc="0" normalizeH="0" baseline="0" noProof="0">
                <a:ln>
                  <a:noFill/>
                </a:ln>
                <a:solidFill>
                  <a:prstClr val="black">
                    <a:tint val="75000"/>
                  </a:prstClr>
                </a:solidFill>
                <a:effectLst/>
                <a:uLnTx/>
                <a:uFillTx/>
                <a:ea typeface="+mn-ea"/>
                <a:cs typeface="+mn-cs"/>
              </a:rPr>
              <a:t>-severe psoriasis </a:t>
            </a:r>
            <a:r>
              <a:rPr kumimoji="0" lang="es-ES" sz="650" u="none" strike="noStrike" kern="1200" cap="none" spc="0" normalizeH="0" baseline="0" noProof="0" err="1">
                <a:ln>
                  <a:noFill/>
                </a:ln>
                <a:solidFill>
                  <a:prstClr val="black">
                    <a:tint val="75000"/>
                  </a:prstClr>
                </a:solidFill>
                <a:effectLst/>
                <a:uLnTx/>
                <a:uFillTx/>
                <a:ea typeface="+mn-ea"/>
                <a:cs typeface="+mn-cs"/>
              </a:rPr>
              <a:t>over</a:t>
            </a:r>
            <a:r>
              <a:rPr kumimoji="0" lang="es-ES" sz="650" u="none" strike="noStrike" kern="1200" cap="none" spc="0" normalizeH="0" baseline="0" noProof="0">
                <a:ln>
                  <a:noFill/>
                </a:ln>
                <a:solidFill>
                  <a:prstClr val="black">
                    <a:tint val="75000"/>
                  </a:prstClr>
                </a:solidFill>
                <a:effectLst/>
                <a:uLnTx/>
                <a:uFillTx/>
                <a:ea typeface="+mn-ea"/>
                <a:cs typeface="+mn-cs"/>
              </a:rPr>
              <a:t> 5 </a:t>
            </a:r>
            <a:r>
              <a:rPr kumimoji="0" lang="es-ES" sz="650" u="none" strike="noStrike" kern="1200" cap="none" spc="0" normalizeH="0" baseline="0" noProof="0" err="1">
                <a:ln>
                  <a:noFill/>
                </a:ln>
                <a:solidFill>
                  <a:prstClr val="black">
                    <a:tint val="75000"/>
                  </a:prstClr>
                </a:solidFill>
                <a:effectLst/>
                <a:uLnTx/>
                <a:uFillTx/>
                <a:ea typeface="+mn-ea"/>
                <a:cs typeface="+mn-cs"/>
              </a:rPr>
              <a:t>years</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pooled</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analyses</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from</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the</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reSURFACE</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pivotal</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studies</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Dermatol</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Ther</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Heidelb</a:t>
            </a:r>
            <a:r>
              <a:rPr kumimoji="0" lang="es-ES" sz="650" u="none" strike="noStrike" kern="1200" cap="none" spc="0" normalizeH="0" baseline="0" noProof="0">
                <a:ln>
                  <a:noFill/>
                </a:ln>
                <a:solidFill>
                  <a:prstClr val="black">
                    <a:tint val="75000"/>
                  </a:prstClr>
                </a:solidFill>
                <a:effectLst/>
                <a:uLnTx/>
                <a:uFillTx/>
                <a:ea typeface="+mn-ea"/>
                <a:cs typeface="+mn-cs"/>
              </a:rPr>
              <a:t>). 2022;12(10):2325-2341. </a:t>
            </a:r>
            <a:r>
              <a:rPr kumimoji="0" lang="es-ES" sz="650" b="1" u="none" strike="noStrike" kern="1200" cap="none" spc="0" normalizeH="0" baseline="0" noProof="0">
                <a:ln>
                  <a:noFill/>
                </a:ln>
                <a:solidFill>
                  <a:prstClr val="black">
                    <a:tint val="75000"/>
                  </a:prstClr>
                </a:solidFill>
                <a:effectLst/>
                <a:uLnTx/>
                <a:uFillTx/>
                <a:ea typeface="+mn-ea"/>
                <a:cs typeface="+mn-cs"/>
              </a:rPr>
              <a:t>6. </a:t>
            </a:r>
            <a:r>
              <a:rPr kumimoji="0" lang="es-ES" sz="650" b="1" u="none" strike="noStrike" kern="1200" cap="none" spc="0" normalizeH="0" baseline="0" noProof="0" err="1">
                <a:ln>
                  <a:noFill/>
                </a:ln>
                <a:solidFill>
                  <a:prstClr val="black">
                    <a:tint val="75000"/>
                  </a:prstClr>
                </a:solidFill>
                <a:effectLst/>
                <a:uLnTx/>
                <a:uFillTx/>
                <a:ea typeface="+mn-ea"/>
                <a:cs typeface="+mn-cs"/>
              </a:rPr>
              <a:t>Nast</a:t>
            </a:r>
            <a:r>
              <a:rPr kumimoji="0" lang="es-ES" sz="650" b="1" u="none" strike="noStrike" kern="1200" cap="none" spc="0" normalizeH="0" baseline="0" noProof="0">
                <a:ln>
                  <a:noFill/>
                </a:ln>
                <a:solidFill>
                  <a:prstClr val="black">
                    <a:tint val="75000"/>
                  </a:prstClr>
                </a:solidFill>
                <a:effectLst/>
                <a:uLnTx/>
                <a:uFillTx/>
                <a:ea typeface="+mn-ea"/>
                <a:cs typeface="+mn-cs"/>
              </a:rPr>
              <a:t> A,</a:t>
            </a:r>
            <a:r>
              <a:rPr kumimoji="0" lang="es-ES" sz="650" u="none" strike="noStrike" kern="1200" cap="none" spc="0" normalizeH="0" baseline="0" noProof="0">
                <a:ln>
                  <a:noFill/>
                </a:ln>
                <a:solidFill>
                  <a:prstClr val="black">
                    <a:tint val="75000"/>
                  </a:prstClr>
                </a:solidFill>
                <a:effectLst/>
                <a:uLnTx/>
                <a:uFillTx/>
                <a:ea typeface="+mn-ea"/>
                <a:cs typeface="+mn-cs"/>
              </a:rPr>
              <a:t> Smith C, </a:t>
            </a:r>
            <a:r>
              <a:rPr kumimoji="0" lang="es-ES" sz="650" u="none" strike="noStrike" kern="1200" cap="none" spc="0" normalizeH="0" baseline="0" noProof="0" err="1">
                <a:ln>
                  <a:noFill/>
                </a:ln>
                <a:solidFill>
                  <a:prstClr val="black">
                    <a:tint val="75000"/>
                  </a:prstClr>
                </a:solidFill>
                <a:effectLst/>
                <a:uLnTx/>
                <a:uFillTx/>
                <a:ea typeface="+mn-ea"/>
                <a:cs typeface="+mn-cs"/>
              </a:rPr>
              <a:t>Spuls</a:t>
            </a:r>
            <a:r>
              <a:rPr kumimoji="0" lang="es-ES" sz="650" u="none" strike="noStrike" kern="1200" cap="none" spc="0" normalizeH="0" baseline="0" noProof="0">
                <a:ln>
                  <a:noFill/>
                </a:ln>
                <a:solidFill>
                  <a:prstClr val="black">
                    <a:tint val="75000"/>
                  </a:prstClr>
                </a:solidFill>
                <a:effectLst/>
                <a:uLnTx/>
                <a:uFillTx/>
                <a:ea typeface="+mn-ea"/>
                <a:cs typeface="+mn-cs"/>
              </a:rPr>
              <a:t> PI, </a:t>
            </a:r>
            <a:r>
              <a:rPr kumimoji="0" lang="es-ES" sz="650" u="none" strike="noStrike" kern="1200" cap="none" spc="0" normalizeH="0" baseline="0" noProof="0" err="1">
                <a:ln>
                  <a:noFill/>
                </a:ln>
                <a:solidFill>
                  <a:prstClr val="black">
                    <a:tint val="75000"/>
                  </a:prstClr>
                </a:solidFill>
                <a:effectLst/>
                <a:uLnTx/>
                <a:uFillTx/>
                <a:ea typeface="+mn-ea"/>
                <a:cs typeface="+mn-cs"/>
              </a:rPr>
              <a:t>Avila</a:t>
            </a:r>
            <a:r>
              <a:rPr kumimoji="0" lang="es-ES" sz="650" u="none" strike="noStrike" kern="1200" cap="none" spc="0" normalizeH="0" baseline="0" noProof="0">
                <a:ln>
                  <a:noFill/>
                </a:ln>
                <a:solidFill>
                  <a:prstClr val="black">
                    <a:tint val="75000"/>
                  </a:prstClr>
                </a:solidFill>
                <a:effectLst/>
                <a:uLnTx/>
                <a:uFillTx/>
                <a:ea typeface="+mn-ea"/>
                <a:cs typeface="+mn-cs"/>
              </a:rPr>
              <a:t> Valle G, Bata-</a:t>
            </a:r>
            <a:r>
              <a:rPr kumimoji="0" lang="es-ES" sz="650" u="none" strike="noStrike" kern="1200" cap="none" spc="0" normalizeH="0" baseline="0" noProof="0" err="1">
                <a:ln>
                  <a:noFill/>
                </a:ln>
                <a:solidFill>
                  <a:prstClr val="black">
                    <a:tint val="75000"/>
                  </a:prstClr>
                </a:solidFill>
                <a:effectLst/>
                <a:uLnTx/>
                <a:uFillTx/>
                <a:ea typeface="+mn-ea"/>
                <a:cs typeface="+mn-cs"/>
              </a:rPr>
              <a:t>Csörgö</a:t>
            </a:r>
            <a:r>
              <a:rPr kumimoji="0" lang="es-ES" sz="650" u="none" strike="noStrike" kern="1200" cap="none" spc="0" normalizeH="0" baseline="0" noProof="0">
                <a:ln>
                  <a:noFill/>
                </a:ln>
                <a:solidFill>
                  <a:prstClr val="black">
                    <a:tint val="75000"/>
                  </a:prstClr>
                </a:solidFill>
                <a:effectLst/>
                <a:uLnTx/>
                <a:uFillTx/>
                <a:ea typeface="+mn-ea"/>
                <a:cs typeface="+mn-cs"/>
              </a:rPr>
              <a:t> Z, Boonen H, et al. </a:t>
            </a:r>
            <a:r>
              <a:rPr kumimoji="0" lang="es-ES" sz="650" u="none" strike="noStrike" kern="1200" cap="none" spc="0" normalizeH="0" baseline="0" noProof="0" err="1">
                <a:ln>
                  <a:noFill/>
                </a:ln>
                <a:solidFill>
                  <a:prstClr val="black">
                    <a:tint val="75000"/>
                  </a:prstClr>
                </a:solidFill>
                <a:effectLst/>
                <a:uLnTx/>
                <a:uFillTx/>
                <a:ea typeface="+mn-ea"/>
                <a:cs typeface="+mn-cs"/>
              </a:rPr>
              <a:t>EuroGuiDerm</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Guideline</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on</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the</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systemic</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treatment</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of</a:t>
            </a:r>
            <a:r>
              <a:rPr kumimoji="0" lang="es-ES" sz="650" u="none" strike="noStrike" kern="1200" cap="none" spc="0" normalizeH="0" baseline="0" noProof="0">
                <a:ln>
                  <a:noFill/>
                </a:ln>
                <a:solidFill>
                  <a:prstClr val="black">
                    <a:tint val="75000"/>
                  </a:prstClr>
                </a:solidFill>
                <a:effectLst/>
                <a:uLnTx/>
                <a:uFillTx/>
                <a:ea typeface="+mn-ea"/>
                <a:cs typeface="+mn-cs"/>
              </a:rPr>
              <a:t> Psoriasis </a:t>
            </a:r>
            <a:r>
              <a:rPr kumimoji="0" lang="es-ES" sz="650" u="none" strike="noStrike" kern="1200" cap="none" spc="0" normalizeH="0" baseline="0" noProof="0" err="1">
                <a:ln>
                  <a:noFill/>
                </a:ln>
                <a:solidFill>
                  <a:prstClr val="black">
                    <a:tint val="75000"/>
                  </a:prstClr>
                </a:solidFill>
                <a:effectLst/>
                <a:uLnTx/>
                <a:uFillTx/>
                <a:ea typeface="+mn-ea"/>
                <a:cs typeface="+mn-cs"/>
              </a:rPr>
              <a:t>vulgaris</a:t>
            </a:r>
            <a:r>
              <a:rPr kumimoji="0" lang="es-ES" sz="650" u="none" strike="noStrike" kern="1200" cap="none" spc="0" normalizeH="0" baseline="0" noProof="0">
                <a:ln>
                  <a:noFill/>
                </a:ln>
                <a:solidFill>
                  <a:prstClr val="black">
                    <a:tint val="75000"/>
                  </a:prstClr>
                </a:solidFill>
                <a:effectLst/>
                <a:uLnTx/>
                <a:uFillTx/>
                <a:ea typeface="+mn-ea"/>
                <a:cs typeface="+mn-cs"/>
              </a:rPr>
              <a:t> - </a:t>
            </a:r>
            <a:r>
              <a:rPr kumimoji="0" lang="es-ES" sz="650" u="none" strike="noStrike" kern="1200" cap="none" spc="0" normalizeH="0" baseline="0" noProof="0" err="1">
                <a:ln>
                  <a:noFill/>
                </a:ln>
                <a:solidFill>
                  <a:prstClr val="black">
                    <a:tint val="75000"/>
                  </a:prstClr>
                </a:solidFill>
                <a:effectLst/>
                <a:uLnTx/>
                <a:uFillTx/>
                <a:ea typeface="+mn-ea"/>
                <a:cs typeface="+mn-cs"/>
              </a:rPr>
              <a:t>Part</a:t>
            </a:r>
            <a:r>
              <a:rPr kumimoji="0" lang="es-ES" sz="650" u="none" strike="noStrike" kern="1200" cap="none" spc="0" normalizeH="0" baseline="0" noProof="0">
                <a:ln>
                  <a:noFill/>
                </a:ln>
                <a:solidFill>
                  <a:prstClr val="black">
                    <a:tint val="75000"/>
                  </a:prstClr>
                </a:solidFill>
                <a:effectLst/>
                <a:uLnTx/>
                <a:uFillTx/>
                <a:ea typeface="+mn-ea"/>
                <a:cs typeface="+mn-cs"/>
              </a:rPr>
              <a:t> 2: </a:t>
            </a:r>
            <a:r>
              <a:rPr kumimoji="0" lang="es-ES" sz="650" u="none" strike="noStrike" kern="1200" cap="none" spc="0" normalizeH="0" baseline="0" noProof="0" err="1">
                <a:ln>
                  <a:noFill/>
                </a:ln>
                <a:solidFill>
                  <a:prstClr val="black">
                    <a:tint val="75000"/>
                  </a:prstClr>
                </a:solidFill>
                <a:effectLst/>
                <a:uLnTx/>
                <a:uFillTx/>
                <a:ea typeface="+mn-ea"/>
                <a:cs typeface="+mn-cs"/>
              </a:rPr>
              <a:t>specific</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clinical</a:t>
            </a:r>
            <a:r>
              <a:rPr kumimoji="0" lang="es-ES" sz="650" u="none" strike="noStrike" kern="1200" cap="none" spc="0" normalizeH="0" baseline="0" noProof="0">
                <a:ln>
                  <a:noFill/>
                </a:ln>
                <a:solidFill>
                  <a:prstClr val="black">
                    <a:tint val="75000"/>
                  </a:prstClr>
                </a:solidFill>
                <a:effectLst/>
                <a:uLnTx/>
                <a:uFillTx/>
                <a:ea typeface="+mn-ea"/>
                <a:cs typeface="+mn-cs"/>
              </a:rPr>
              <a:t> and </a:t>
            </a:r>
            <a:r>
              <a:rPr kumimoji="0" lang="es-ES" sz="650" u="none" strike="noStrike" kern="1200" cap="none" spc="0" normalizeH="0" baseline="0" noProof="0" err="1">
                <a:ln>
                  <a:noFill/>
                </a:ln>
                <a:solidFill>
                  <a:prstClr val="black">
                    <a:tint val="75000"/>
                  </a:prstClr>
                </a:solidFill>
                <a:effectLst/>
                <a:uLnTx/>
                <a:uFillTx/>
                <a:ea typeface="+mn-ea"/>
                <a:cs typeface="+mn-cs"/>
              </a:rPr>
              <a:t>comorbid</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situations</a:t>
            </a:r>
            <a:r>
              <a:rPr kumimoji="0" lang="es-ES" sz="650" u="none" strike="noStrike" kern="1200" cap="none" spc="0" normalizeH="0" baseline="0" noProof="0">
                <a:ln>
                  <a:noFill/>
                </a:ln>
                <a:solidFill>
                  <a:prstClr val="black">
                    <a:tint val="75000"/>
                  </a:prstClr>
                </a:solidFill>
                <a:effectLst/>
                <a:uLnTx/>
                <a:uFillTx/>
                <a:ea typeface="+mn-ea"/>
                <a:cs typeface="+mn-cs"/>
              </a:rPr>
              <a:t>. J </a:t>
            </a:r>
            <a:r>
              <a:rPr kumimoji="0" lang="es-ES" sz="650" u="none" strike="noStrike" kern="1200" cap="none" spc="0" normalizeH="0" baseline="0" noProof="0" err="1">
                <a:ln>
                  <a:noFill/>
                </a:ln>
                <a:solidFill>
                  <a:prstClr val="black">
                    <a:tint val="75000"/>
                  </a:prstClr>
                </a:solidFill>
                <a:effectLst/>
                <a:uLnTx/>
                <a:uFillTx/>
                <a:ea typeface="+mn-ea"/>
                <a:cs typeface="+mn-cs"/>
              </a:rPr>
              <a:t>Eur</a:t>
            </a:r>
            <a:r>
              <a:rPr kumimoji="0" lang="es-ES" sz="650" u="none" strike="noStrike" kern="1200" cap="none" spc="0" normalizeH="0" baseline="0" noProof="0">
                <a:ln>
                  <a:noFill/>
                </a:ln>
                <a:solidFill>
                  <a:prstClr val="black">
                    <a:tint val="75000"/>
                  </a:prstClr>
                </a:solidFill>
                <a:effectLst/>
                <a:uLnTx/>
                <a:uFillTx/>
                <a:ea typeface="+mn-ea"/>
                <a:cs typeface="+mn-cs"/>
              </a:rPr>
              <a:t> Acad </a:t>
            </a:r>
            <a:r>
              <a:rPr kumimoji="0" lang="es-ES" sz="650" u="none" strike="noStrike" kern="1200" cap="none" spc="0" normalizeH="0" baseline="0" noProof="0" err="1">
                <a:ln>
                  <a:noFill/>
                </a:ln>
                <a:solidFill>
                  <a:prstClr val="black">
                    <a:tint val="75000"/>
                  </a:prstClr>
                </a:solidFill>
                <a:effectLst/>
                <a:uLnTx/>
                <a:uFillTx/>
                <a:ea typeface="+mn-ea"/>
                <a:cs typeface="+mn-cs"/>
              </a:rPr>
              <a:t>Dermatol</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Venereol</a:t>
            </a:r>
            <a:r>
              <a:rPr kumimoji="0" lang="es-ES" sz="650" u="none" strike="noStrike" kern="1200" cap="none" spc="0" normalizeH="0" baseline="0" noProof="0">
                <a:ln>
                  <a:noFill/>
                </a:ln>
                <a:solidFill>
                  <a:prstClr val="black">
                    <a:tint val="75000"/>
                  </a:prstClr>
                </a:solidFill>
                <a:effectLst/>
                <a:uLnTx/>
                <a:uFillTx/>
                <a:ea typeface="+mn-ea"/>
                <a:cs typeface="+mn-cs"/>
              </a:rPr>
              <a:t>. 2021;35(2):281-317. </a:t>
            </a:r>
            <a:r>
              <a:rPr kumimoji="0" lang="es-ES" sz="650" b="1" u="none" strike="noStrike" kern="1200" cap="none" spc="0" normalizeH="0" baseline="0" noProof="0">
                <a:ln>
                  <a:noFill/>
                </a:ln>
                <a:solidFill>
                  <a:prstClr val="black">
                    <a:tint val="75000"/>
                  </a:prstClr>
                </a:solidFill>
                <a:effectLst/>
                <a:uLnTx/>
                <a:uFillTx/>
                <a:ea typeface="+mn-ea"/>
                <a:cs typeface="+mn-cs"/>
              </a:rPr>
              <a:t>7. </a:t>
            </a:r>
            <a:r>
              <a:rPr kumimoji="0" lang="es-ES" sz="650" b="1" u="none" strike="noStrike" kern="1200" cap="none" spc="0" normalizeH="0" baseline="0" noProof="0" err="1">
                <a:ln>
                  <a:noFill/>
                </a:ln>
                <a:solidFill>
                  <a:prstClr val="black">
                    <a:tint val="75000"/>
                  </a:prstClr>
                </a:solidFill>
                <a:effectLst/>
                <a:uLnTx/>
                <a:uFillTx/>
                <a:ea typeface="+mn-ea"/>
                <a:cs typeface="+mn-cs"/>
              </a:rPr>
              <a:t>Menter</a:t>
            </a:r>
            <a:r>
              <a:rPr kumimoji="0" lang="es-ES" sz="650" b="1" u="none" strike="noStrike" kern="1200" cap="none" spc="0" normalizeH="0" baseline="0" noProof="0">
                <a:ln>
                  <a:noFill/>
                </a:ln>
                <a:solidFill>
                  <a:prstClr val="black">
                    <a:tint val="75000"/>
                  </a:prstClr>
                </a:solidFill>
                <a:effectLst/>
                <a:uLnTx/>
                <a:uFillTx/>
                <a:ea typeface="+mn-ea"/>
                <a:cs typeface="+mn-cs"/>
              </a:rPr>
              <a:t> MA</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Murakawa</a:t>
            </a:r>
            <a:r>
              <a:rPr kumimoji="0" lang="es-ES" sz="650" u="none" strike="noStrike" kern="1200" cap="none" spc="0" normalizeH="0" baseline="0" noProof="0">
                <a:ln>
                  <a:noFill/>
                </a:ln>
                <a:solidFill>
                  <a:prstClr val="black">
                    <a:tint val="75000"/>
                  </a:prstClr>
                </a:solidFill>
                <a:effectLst/>
                <a:uLnTx/>
                <a:uFillTx/>
                <a:ea typeface="+mn-ea"/>
                <a:cs typeface="+mn-cs"/>
              </a:rPr>
              <a:t> GJ, Glover H, Mendelsohn AM, </a:t>
            </a:r>
            <a:r>
              <a:rPr kumimoji="0" lang="es-ES" sz="650" u="none" strike="noStrike" kern="1200" cap="none" spc="0" normalizeH="0" baseline="0" noProof="0" err="1">
                <a:ln>
                  <a:noFill/>
                </a:ln>
                <a:solidFill>
                  <a:prstClr val="black">
                    <a:tint val="75000"/>
                  </a:prstClr>
                </a:solidFill>
                <a:effectLst/>
                <a:uLnTx/>
                <a:uFillTx/>
                <a:ea typeface="+mn-ea"/>
                <a:cs typeface="+mn-cs"/>
              </a:rPr>
              <a:t>Parno</a:t>
            </a:r>
            <a:r>
              <a:rPr kumimoji="0" lang="es-ES" sz="650" u="none" strike="noStrike" kern="1200" cap="none" spc="0" normalizeH="0" baseline="0" noProof="0">
                <a:ln>
                  <a:noFill/>
                </a:ln>
                <a:solidFill>
                  <a:prstClr val="black">
                    <a:tint val="75000"/>
                  </a:prstClr>
                </a:solidFill>
                <a:effectLst/>
                <a:uLnTx/>
                <a:uFillTx/>
                <a:ea typeface="+mn-ea"/>
                <a:cs typeface="+mn-cs"/>
              </a:rPr>
              <a:t> J, </a:t>
            </a:r>
            <a:r>
              <a:rPr kumimoji="0" lang="es-ES" sz="650" u="none" strike="noStrike" kern="1200" cap="none" spc="0" normalizeH="0" baseline="0" noProof="0" err="1">
                <a:ln>
                  <a:noFill/>
                </a:ln>
                <a:solidFill>
                  <a:prstClr val="black">
                    <a:tint val="75000"/>
                  </a:prstClr>
                </a:solidFill>
                <a:effectLst/>
                <a:uLnTx/>
                <a:uFillTx/>
                <a:ea typeface="+mn-ea"/>
                <a:cs typeface="+mn-cs"/>
              </a:rPr>
              <a:t>Rozzo</a:t>
            </a:r>
            <a:r>
              <a:rPr kumimoji="0" lang="es-ES" sz="650" u="none" strike="noStrike" kern="1200" cap="none" spc="0" normalizeH="0" baseline="0" noProof="0">
                <a:ln>
                  <a:noFill/>
                </a:ln>
                <a:solidFill>
                  <a:prstClr val="black">
                    <a:tint val="75000"/>
                  </a:prstClr>
                </a:solidFill>
                <a:effectLst/>
                <a:uLnTx/>
                <a:uFillTx/>
                <a:ea typeface="+mn-ea"/>
                <a:cs typeface="+mn-cs"/>
              </a:rPr>
              <a:t> SJ, et al. </a:t>
            </a:r>
            <a:r>
              <a:rPr kumimoji="0" lang="es-ES" sz="650" u="none" strike="noStrike" kern="1200" cap="none" spc="0" normalizeH="0" baseline="0" noProof="0" err="1">
                <a:ln>
                  <a:noFill/>
                </a:ln>
                <a:solidFill>
                  <a:prstClr val="black">
                    <a:tint val="75000"/>
                  </a:prstClr>
                </a:solidFill>
                <a:effectLst/>
                <a:uLnTx/>
                <a:uFillTx/>
                <a:ea typeface="+mn-ea"/>
                <a:cs typeface="+mn-cs"/>
              </a:rPr>
              <a:t>Clearance</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of</a:t>
            </a:r>
            <a:r>
              <a:rPr kumimoji="0" lang="es-ES" sz="650" u="none" strike="noStrike" kern="1200" cap="none" spc="0" normalizeH="0" baseline="0" noProof="0">
                <a:ln>
                  <a:noFill/>
                </a:ln>
                <a:solidFill>
                  <a:prstClr val="black">
                    <a:tint val="75000"/>
                  </a:prstClr>
                </a:solidFill>
                <a:effectLst/>
                <a:uLnTx/>
                <a:uFillTx/>
                <a:ea typeface="+mn-ea"/>
                <a:cs typeface="+mn-cs"/>
              </a:rPr>
              <a:t> head and </a:t>
            </a:r>
            <a:r>
              <a:rPr kumimoji="0" lang="es-ES" sz="650" u="none" strike="noStrike" kern="1200" cap="none" spc="0" normalizeH="0" baseline="0" noProof="0" err="1">
                <a:ln>
                  <a:noFill/>
                </a:ln>
                <a:solidFill>
                  <a:prstClr val="black">
                    <a:tint val="75000"/>
                  </a:prstClr>
                </a:solidFill>
                <a:effectLst/>
                <a:uLnTx/>
                <a:uFillTx/>
                <a:ea typeface="+mn-ea"/>
                <a:cs typeface="+mn-cs"/>
              </a:rPr>
              <a:t>neck</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involvement</a:t>
            </a:r>
            <a:r>
              <a:rPr kumimoji="0" lang="es-ES" sz="650" u="none" strike="noStrike" kern="1200" cap="none" spc="0" normalizeH="0" baseline="0" noProof="0">
                <a:ln>
                  <a:noFill/>
                </a:ln>
                <a:solidFill>
                  <a:prstClr val="black">
                    <a:tint val="75000"/>
                  </a:prstClr>
                </a:solidFill>
                <a:effectLst/>
                <a:uLnTx/>
                <a:uFillTx/>
                <a:ea typeface="+mn-ea"/>
                <a:cs typeface="+mn-cs"/>
              </a:rPr>
              <a:t> in plaque psoriasis </a:t>
            </a:r>
            <a:r>
              <a:rPr kumimoji="0" lang="es-ES" sz="650" u="none" strike="noStrike" kern="1200" cap="none" spc="0" normalizeH="0" baseline="0" noProof="0" err="1">
                <a:ln>
                  <a:noFill/>
                </a:ln>
                <a:solidFill>
                  <a:prstClr val="black">
                    <a:tint val="75000"/>
                  </a:prstClr>
                </a:solidFill>
                <a:effectLst/>
                <a:uLnTx/>
                <a:uFillTx/>
                <a:ea typeface="+mn-ea"/>
                <a:cs typeface="+mn-cs"/>
              </a:rPr>
              <a:t>with</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tildrakizumab</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treatment</a:t>
            </a:r>
            <a:r>
              <a:rPr kumimoji="0" lang="es-ES" sz="650" u="none" strike="noStrike" kern="1200" cap="none" spc="0" normalizeH="0" baseline="0" noProof="0">
                <a:ln>
                  <a:noFill/>
                </a:ln>
                <a:solidFill>
                  <a:prstClr val="black">
                    <a:tint val="75000"/>
                  </a:prstClr>
                </a:solidFill>
                <a:effectLst/>
                <a:uLnTx/>
                <a:uFillTx/>
                <a:ea typeface="+mn-ea"/>
                <a:cs typeface="+mn-cs"/>
              </a:rPr>
              <a:t> in </a:t>
            </a:r>
            <a:r>
              <a:rPr kumimoji="0" lang="es-ES" sz="650" u="none" strike="noStrike" kern="1200" cap="none" spc="0" normalizeH="0" baseline="0" noProof="0" err="1">
                <a:ln>
                  <a:noFill/>
                </a:ln>
                <a:solidFill>
                  <a:prstClr val="black">
                    <a:tint val="75000"/>
                  </a:prstClr>
                </a:solidFill>
                <a:effectLst/>
                <a:uLnTx/>
                <a:uFillTx/>
                <a:ea typeface="+mn-ea"/>
                <a:cs typeface="+mn-cs"/>
              </a:rPr>
              <a:t>the</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phase</a:t>
            </a:r>
            <a:r>
              <a:rPr kumimoji="0" lang="es-ES" sz="650" u="none" strike="noStrike" kern="1200" cap="none" spc="0" normalizeH="0" baseline="0" noProof="0">
                <a:ln>
                  <a:noFill/>
                </a:ln>
                <a:solidFill>
                  <a:prstClr val="black">
                    <a:tint val="75000"/>
                  </a:prstClr>
                </a:solidFill>
                <a:effectLst/>
                <a:uLnTx/>
                <a:uFillTx/>
                <a:ea typeface="+mn-ea"/>
                <a:cs typeface="+mn-cs"/>
              </a:rPr>
              <a:t> 3 </a:t>
            </a:r>
            <a:r>
              <a:rPr kumimoji="0" lang="es-ES" sz="650" u="none" strike="noStrike" kern="1200" cap="none" spc="0" normalizeH="0" baseline="0" noProof="0" err="1">
                <a:ln>
                  <a:noFill/>
                </a:ln>
                <a:solidFill>
                  <a:prstClr val="black">
                    <a:tint val="75000"/>
                  </a:prstClr>
                </a:solidFill>
                <a:effectLst/>
                <a:uLnTx/>
                <a:uFillTx/>
                <a:ea typeface="+mn-ea"/>
                <a:cs typeface="+mn-cs"/>
              </a:rPr>
              <a:t>reSURFACE</a:t>
            </a:r>
            <a:r>
              <a:rPr kumimoji="0" lang="es-ES" sz="650" u="none" strike="noStrike" kern="1200" cap="none" spc="0" normalizeH="0" baseline="0" noProof="0">
                <a:ln>
                  <a:noFill/>
                </a:ln>
                <a:solidFill>
                  <a:prstClr val="black">
                    <a:tint val="75000"/>
                  </a:prstClr>
                </a:solidFill>
                <a:effectLst/>
                <a:uLnTx/>
                <a:uFillTx/>
                <a:ea typeface="+mn-ea"/>
                <a:cs typeface="+mn-cs"/>
              </a:rPr>
              <a:t> 1 </a:t>
            </a:r>
            <a:r>
              <a:rPr kumimoji="0" lang="es-ES" sz="650" u="none" strike="noStrike" kern="1200" cap="none" spc="0" normalizeH="0" baseline="0" noProof="0" err="1">
                <a:ln>
                  <a:noFill/>
                </a:ln>
                <a:solidFill>
                  <a:prstClr val="black">
                    <a:tint val="75000"/>
                  </a:prstClr>
                </a:solidFill>
                <a:effectLst/>
                <a:uLnTx/>
                <a:uFillTx/>
                <a:ea typeface="+mn-ea"/>
                <a:cs typeface="+mn-cs"/>
              </a:rPr>
              <a:t>study</a:t>
            </a:r>
            <a:r>
              <a:rPr kumimoji="0" lang="es-ES" sz="650" u="none" strike="noStrike" kern="1200" cap="none" spc="0" normalizeH="0" baseline="0" noProof="0">
                <a:ln>
                  <a:noFill/>
                </a:ln>
                <a:solidFill>
                  <a:prstClr val="black">
                    <a:tint val="75000"/>
                  </a:prstClr>
                </a:solidFill>
                <a:effectLst/>
                <a:uLnTx/>
                <a:uFillTx/>
                <a:ea typeface="+mn-ea"/>
                <a:cs typeface="+mn-cs"/>
              </a:rPr>
              <a:t>. J </a:t>
            </a:r>
            <a:r>
              <a:rPr kumimoji="0" lang="es-ES" sz="650" u="none" strike="noStrike" kern="1200" cap="none" spc="0" normalizeH="0" baseline="0" noProof="0" err="1">
                <a:ln>
                  <a:noFill/>
                </a:ln>
                <a:solidFill>
                  <a:prstClr val="black">
                    <a:tint val="75000"/>
                  </a:prstClr>
                </a:solidFill>
                <a:effectLst/>
                <a:uLnTx/>
                <a:uFillTx/>
                <a:ea typeface="+mn-ea"/>
                <a:cs typeface="+mn-cs"/>
              </a:rPr>
              <a:t>Eur</a:t>
            </a:r>
            <a:r>
              <a:rPr kumimoji="0" lang="es-ES" sz="650" u="none" strike="noStrike" kern="1200" cap="none" spc="0" normalizeH="0" baseline="0" noProof="0">
                <a:ln>
                  <a:noFill/>
                </a:ln>
                <a:solidFill>
                  <a:prstClr val="black">
                    <a:tint val="75000"/>
                  </a:prstClr>
                </a:solidFill>
                <a:effectLst/>
                <a:uLnTx/>
                <a:uFillTx/>
                <a:ea typeface="+mn-ea"/>
                <a:cs typeface="+mn-cs"/>
              </a:rPr>
              <a:t> Acad </a:t>
            </a:r>
            <a:r>
              <a:rPr kumimoji="0" lang="es-ES" sz="650" u="none" strike="noStrike" kern="1200" cap="none" spc="0" normalizeH="0" baseline="0" noProof="0" err="1">
                <a:ln>
                  <a:noFill/>
                </a:ln>
                <a:solidFill>
                  <a:prstClr val="black">
                    <a:tint val="75000"/>
                  </a:prstClr>
                </a:solidFill>
                <a:effectLst/>
                <a:uLnTx/>
                <a:uFillTx/>
                <a:ea typeface="+mn-ea"/>
                <a:cs typeface="+mn-cs"/>
              </a:rPr>
              <a:t>Dermatol</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Venereol</a:t>
            </a:r>
            <a:r>
              <a:rPr kumimoji="0" lang="es-ES" sz="650" u="none" strike="noStrike" kern="1200" cap="none" spc="0" normalizeH="0" baseline="0" noProof="0">
                <a:ln>
                  <a:noFill/>
                </a:ln>
                <a:solidFill>
                  <a:prstClr val="black">
                    <a:tint val="75000"/>
                  </a:prstClr>
                </a:solidFill>
                <a:effectLst/>
                <a:uLnTx/>
                <a:uFillTx/>
                <a:ea typeface="+mn-ea"/>
                <a:cs typeface="+mn-cs"/>
              </a:rPr>
              <a:t>. 2020;34(12):e803-e805. </a:t>
            </a:r>
            <a:r>
              <a:rPr kumimoji="0" lang="es-ES" sz="650" b="1" u="none" strike="noStrike" kern="1200" cap="none" spc="0" normalizeH="0" baseline="0" noProof="0">
                <a:ln>
                  <a:noFill/>
                </a:ln>
                <a:solidFill>
                  <a:prstClr val="black">
                    <a:tint val="75000"/>
                  </a:prstClr>
                </a:solidFill>
                <a:effectLst/>
                <a:uLnTx/>
                <a:uFillTx/>
                <a:ea typeface="+mn-ea"/>
                <a:cs typeface="+mn-cs"/>
              </a:rPr>
              <a:t>8. </a:t>
            </a:r>
            <a:r>
              <a:rPr kumimoji="0" lang="es-ES" sz="650" b="1" u="none" strike="noStrike" kern="1200" cap="none" spc="0" normalizeH="0" baseline="0" noProof="0" err="1">
                <a:ln>
                  <a:noFill/>
                </a:ln>
                <a:solidFill>
                  <a:prstClr val="black">
                    <a:tint val="75000"/>
                  </a:prstClr>
                </a:solidFill>
                <a:effectLst/>
                <a:uLnTx/>
                <a:uFillTx/>
                <a:ea typeface="+mn-ea"/>
                <a:cs typeface="+mn-cs"/>
              </a:rPr>
              <a:t>Galluzzo</a:t>
            </a:r>
            <a:r>
              <a:rPr kumimoji="0" lang="es-ES" sz="650" b="1" u="none" strike="noStrike" kern="1200" cap="none" spc="0" normalizeH="0" baseline="0" noProof="0">
                <a:ln>
                  <a:noFill/>
                </a:ln>
                <a:solidFill>
                  <a:prstClr val="black">
                    <a:tint val="75000"/>
                  </a:prstClr>
                </a:solidFill>
                <a:effectLst/>
                <a:uLnTx/>
                <a:uFillTx/>
                <a:ea typeface="+mn-ea"/>
                <a:cs typeface="+mn-cs"/>
              </a:rPr>
              <a:t> M</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Talamonti</a:t>
            </a:r>
            <a:r>
              <a:rPr kumimoji="0" lang="es-ES" sz="650" u="none" strike="noStrike" kern="1200" cap="none" spc="0" normalizeH="0" baseline="0" noProof="0">
                <a:ln>
                  <a:noFill/>
                </a:ln>
                <a:solidFill>
                  <a:prstClr val="black">
                    <a:tint val="75000"/>
                  </a:prstClr>
                </a:solidFill>
                <a:effectLst/>
                <a:uLnTx/>
                <a:uFillTx/>
                <a:ea typeface="+mn-ea"/>
                <a:cs typeface="+mn-cs"/>
              </a:rPr>
              <a:t> M, </a:t>
            </a:r>
            <a:r>
              <a:rPr kumimoji="0" lang="es-ES" sz="650" u="none" strike="noStrike" kern="1200" cap="none" spc="0" normalizeH="0" baseline="0" noProof="0" err="1">
                <a:ln>
                  <a:noFill/>
                </a:ln>
                <a:solidFill>
                  <a:prstClr val="black">
                    <a:tint val="75000"/>
                  </a:prstClr>
                </a:solidFill>
                <a:effectLst/>
                <a:uLnTx/>
                <a:uFillTx/>
                <a:ea typeface="+mn-ea"/>
                <a:cs typeface="+mn-cs"/>
              </a:rPr>
              <a:t>Cioni</a:t>
            </a:r>
            <a:r>
              <a:rPr kumimoji="0" lang="es-ES" sz="650" u="none" strike="noStrike" kern="1200" cap="none" spc="0" normalizeH="0" baseline="0" noProof="0">
                <a:ln>
                  <a:noFill/>
                </a:ln>
                <a:solidFill>
                  <a:prstClr val="black">
                    <a:tint val="75000"/>
                  </a:prstClr>
                </a:solidFill>
                <a:effectLst/>
                <a:uLnTx/>
                <a:uFillTx/>
                <a:ea typeface="+mn-ea"/>
                <a:cs typeface="+mn-cs"/>
              </a:rPr>
              <a:t> A, </a:t>
            </a:r>
            <a:r>
              <a:rPr kumimoji="0" lang="es-ES" sz="650" u="none" strike="noStrike" kern="1200" cap="none" spc="0" normalizeH="0" baseline="0" noProof="0" err="1">
                <a:ln>
                  <a:noFill/>
                </a:ln>
                <a:solidFill>
                  <a:prstClr val="black">
                    <a:tint val="75000"/>
                  </a:prstClr>
                </a:solidFill>
                <a:effectLst/>
                <a:uLnTx/>
                <a:uFillTx/>
                <a:ea typeface="+mn-ea"/>
                <a:cs typeface="+mn-cs"/>
              </a:rPr>
              <a:t>Maffei</a:t>
            </a:r>
            <a:r>
              <a:rPr kumimoji="0" lang="es-ES" sz="650" u="none" strike="noStrike" kern="1200" cap="none" spc="0" normalizeH="0" baseline="0" noProof="0">
                <a:ln>
                  <a:noFill/>
                </a:ln>
                <a:solidFill>
                  <a:prstClr val="black">
                    <a:tint val="75000"/>
                  </a:prstClr>
                </a:solidFill>
                <a:effectLst/>
                <a:uLnTx/>
                <a:uFillTx/>
                <a:ea typeface="+mn-ea"/>
                <a:cs typeface="+mn-cs"/>
              </a:rPr>
              <a:t> V, </a:t>
            </a:r>
            <a:r>
              <a:rPr kumimoji="0" lang="es-ES" sz="650" u="none" strike="noStrike" kern="1200" cap="none" spc="0" normalizeH="0" baseline="0" noProof="0" err="1">
                <a:ln>
                  <a:noFill/>
                </a:ln>
                <a:solidFill>
                  <a:prstClr val="black">
                    <a:tint val="75000"/>
                  </a:prstClr>
                </a:solidFill>
                <a:effectLst/>
                <a:uLnTx/>
                <a:uFillTx/>
                <a:ea typeface="+mn-ea"/>
                <a:cs typeface="+mn-cs"/>
              </a:rPr>
              <a:t>Shumak</a:t>
            </a:r>
            <a:r>
              <a:rPr kumimoji="0" lang="es-ES" sz="650" u="none" strike="noStrike" kern="1200" cap="none" spc="0" normalizeH="0" baseline="0" noProof="0">
                <a:ln>
                  <a:noFill/>
                </a:ln>
                <a:solidFill>
                  <a:prstClr val="black">
                    <a:tint val="75000"/>
                  </a:prstClr>
                </a:solidFill>
                <a:effectLst/>
                <a:uLnTx/>
                <a:uFillTx/>
                <a:ea typeface="+mn-ea"/>
                <a:cs typeface="+mn-cs"/>
              </a:rPr>
              <a:t> RG, </a:t>
            </a:r>
            <a:r>
              <a:rPr kumimoji="0" lang="es-ES" sz="650" u="none" strike="noStrike" kern="1200" cap="none" spc="0" normalizeH="0" baseline="0" noProof="0" err="1">
                <a:ln>
                  <a:noFill/>
                </a:ln>
                <a:solidFill>
                  <a:prstClr val="black">
                    <a:tint val="75000"/>
                  </a:prstClr>
                </a:solidFill>
                <a:effectLst/>
                <a:uLnTx/>
                <a:uFillTx/>
                <a:ea typeface="+mn-ea"/>
                <a:cs typeface="+mn-cs"/>
              </a:rPr>
              <a:t>Tofani</a:t>
            </a:r>
            <a:r>
              <a:rPr kumimoji="0" lang="es-ES" sz="650" u="none" strike="noStrike" kern="1200" cap="none" spc="0" normalizeH="0" baseline="0" noProof="0">
                <a:ln>
                  <a:noFill/>
                </a:ln>
                <a:solidFill>
                  <a:prstClr val="black">
                    <a:tint val="75000"/>
                  </a:prstClr>
                </a:solidFill>
                <a:effectLst/>
                <a:uLnTx/>
                <a:uFillTx/>
                <a:ea typeface="+mn-ea"/>
                <a:cs typeface="+mn-cs"/>
              </a:rPr>
              <a:t> L, et al. </a:t>
            </a:r>
            <a:r>
              <a:rPr kumimoji="0" lang="es-ES" sz="650" u="none" strike="noStrike" kern="1200" cap="none" spc="0" normalizeH="0" baseline="0" noProof="0" err="1">
                <a:ln>
                  <a:noFill/>
                </a:ln>
                <a:solidFill>
                  <a:prstClr val="black">
                    <a:tint val="75000"/>
                  </a:prstClr>
                </a:solidFill>
                <a:effectLst/>
                <a:uLnTx/>
                <a:uFillTx/>
                <a:ea typeface="+mn-ea"/>
                <a:cs typeface="+mn-cs"/>
              </a:rPr>
              <a:t>Efficacy</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of</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tildrakizumab</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for</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the</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treatment</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of</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difficult-to-treat</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areas</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scalp</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nail</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palmoplantar</a:t>
            </a:r>
            <a:r>
              <a:rPr kumimoji="0" lang="es-ES" sz="650" u="none" strike="noStrike" kern="1200" cap="none" spc="0" normalizeH="0" baseline="0" noProof="0">
                <a:ln>
                  <a:noFill/>
                </a:ln>
                <a:solidFill>
                  <a:prstClr val="black">
                    <a:tint val="75000"/>
                  </a:prstClr>
                </a:solidFill>
                <a:effectLst/>
                <a:uLnTx/>
                <a:uFillTx/>
                <a:ea typeface="+mn-ea"/>
                <a:cs typeface="+mn-cs"/>
              </a:rPr>
              <a:t> and genital psoriasis. J Clin </a:t>
            </a:r>
            <a:r>
              <a:rPr kumimoji="0" lang="es-ES" sz="650" u="none" strike="noStrike" kern="1200" cap="none" spc="0" normalizeH="0" baseline="0" noProof="0" err="1">
                <a:ln>
                  <a:noFill/>
                </a:ln>
                <a:solidFill>
                  <a:prstClr val="black">
                    <a:tint val="75000"/>
                  </a:prstClr>
                </a:solidFill>
                <a:effectLst/>
                <a:uLnTx/>
                <a:uFillTx/>
                <a:ea typeface="+mn-ea"/>
                <a:cs typeface="+mn-cs"/>
              </a:rPr>
              <a:t>Med</a:t>
            </a:r>
            <a:r>
              <a:rPr kumimoji="0" lang="es-ES" sz="650" u="none" strike="noStrike" kern="1200" cap="none" spc="0" normalizeH="0" baseline="0" noProof="0">
                <a:ln>
                  <a:noFill/>
                </a:ln>
                <a:solidFill>
                  <a:prstClr val="black">
                    <a:tint val="75000"/>
                  </a:prstClr>
                </a:solidFill>
                <a:effectLst/>
                <a:uLnTx/>
                <a:uFillTx/>
                <a:ea typeface="+mn-ea"/>
                <a:cs typeface="+mn-cs"/>
              </a:rPr>
              <a:t>. 2022;11:2631. </a:t>
            </a:r>
            <a:r>
              <a:rPr lang="es-ES" sz="650" b="1">
                <a:solidFill>
                  <a:prstClr val="black">
                    <a:tint val="75000"/>
                  </a:prstClr>
                </a:solidFill>
              </a:rPr>
              <a:t>9</a:t>
            </a:r>
            <a:r>
              <a:rPr kumimoji="0" lang="es-ES" sz="650" b="1" u="none" strike="noStrike" kern="1200" cap="none" spc="0" normalizeH="0" baseline="0" noProof="0">
                <a:ln>
                  <a:noFill/>
                </a:ln>
                <a:solidFill>
                  <a:prstClr val="black">
                    <a:tint val="75000"/>
                  </a:prstClr>
                </a:solidFill>
                <a:effectLst/>
                <a:uLnTx/>
                <a:uFillTx/>
                <a:ea typeface="+mn-ea"/>
                <a:cs typeface="+mn-cs"/>
              </a:rPr>
              <a:t>. </a:t>
            </a:r>
            <a:r>
              <a:rPr kumimoji="0" lang="es-ES" sz="650" b="1" u="none" strike="noStrike" kern="1200" cap="none" spc="0" normalizeH="0" baseline="0" noProof="0" err="1">
                <a:ln>
                  <a:noFill/>
                </a:ln>
                <a:solidFill>
                  <a:prstClr val="black">
                    <a:tint val="75000"/>
                  </a:prstClr>
                </a:solidFill>
                <a:effectLst/>
                <a:uLnTx/>
                <a:uFillTx/>
                <a:ea typeface="+mn-ea"/>
                <a:cs typeface="+mn-cs"/>
              </a:rPr>
              <a:t>Dilla</a:t>
            </a:r>
            <a:r>
              <a:rPr kumimoji="0" lang="es-ES" sz="650" b="1" u="none" strike="noStrike" kern="1200" cap="none" spc="0" normalizeH="0" baseline="0" noProof="0">
                <a:ln>
                  <a:noFill/>
                </a:ln>
                <a:solidFill>
                  <a:prstClr val="black">
                    <a:tint val="75000"/>
                  </a:prstClr>
                </a:solidFill>
                <a:effectLst/>
                <a:uLnTx/>
                <a:uFillTx/>
                <a:ea typeface="+mn-ea"/>
                <a:cs typeface="+mn-cs"/>
              </a:rPr>
              <a:t> T,</a:t>
            </a:r>
            <a:r>
              <a:rPr kumimoji="0" lang="es-ES" sz="650" u="none" strike="noStrike" kern="1200" cap="none" spc="0" normalizeH="0" baseline="0" noProof="0">
                <a:ln>
                  <a:noFill/>
                </a:ln>
                <a:solidFill>
                  <a:prstClr val="black">
                    <a:tint val="75000"/>
                  </a:prstClr>
                </a:solidFill>
                <a:effectLst/>
                <a:uLnTx/>
                <a:uFillTx/>
                <a:ea typeface="+mn-ea"/>
                <a:cs typeface="+mn-cs"/>
              </a:rPr>
              <a:t> Valladares A, </a:t>
            </a:r>
            <a:r>
              <a:rPr kumimoji="0" lang="es-ES" sz="650" u="none" strike="noStrike" kern="1200" cap="none" spc="0" normalizeH="0" baseline="0" noProof="0" err="1">
                <a:ln>
                  <a:noFill/>
                </a:ln>
                <a:solidFill>
                  <a:prstClr val="black">
                    <a:tint val="75000"/>
                  </a:prstClr>
                </a:solidFill>
                <a:effectLst/>
                <a:uLnTx/>
                <a:uFillTx/>
                <a:ea typeface="+mn-ea"/>
                <a:cs typeface="+mn-cs"/>
              </a:rPr>
              <a:t>Lizán</a:t>
            </a:r>
            <a:r>
              <a:rPr kumimoji="0" lang="es-ES" sz="650" u="none" strike="noStrike" kern="1200" cap="none" spc="0" normalizeH="0" baseline="0" noProof="0">
                <a:ln>
                  <a:noFill/>
                </a:ln>
                <a:solidFill>
                  <a:prstClr val="black">
                    <a:tint val="75000"/>
                  </a:prstClr>
                </a:solidFill>
                <a:effectLst/>
                <a:uLnTx/>
                <a:uFillTx/>
                <a:ea typeface="+mn-ea"/>
                <a:cs typeface="+mn-cs"/>
              </a:rPr>
              <a:t> L, Sacristán JA. Adherencia y persistencia terapéutica: causas, consecuencias y estrategias de mejora. Aten Primaria. 2009;41(6):342-8. </a:t>
            </a:r>
            <a:r>
              <a:rPr lang="es-ES" sz="650" b="1">
                <a:solidFill>
                  <a:prstClr val="black">
                    <a:tint val="75000"/>
                  </a:prstClr>
                </a:solidFill>
              </a:rPr>
              <a:t>10</a:t>
            </a:r>
            <a:r>
              <a:rPr kumimoji="0" lang="es-ES" sz="650" b="1" u="none" strike="noStrike" kern="1200" cap="none" spc="0" normalizeH="0" baseline="0" noProof="0">
                <a:ln>
                  <a:noFill/>
                </a:ln>
                <a:solidFill>
                  <a:prstClr val="black">
                    <a:tint val="75000"/>
                  </a:prstClr>
                </a:solidFill>
                <a:effectLst/>
                <a:uLnTx/>
                <a:uFillTx/>
                <a:ea typeface="+mn-ea"/>
                <a:cs typeface="+mn-cs"/>
              </a:rPr>
              <a:t>. </a:t>
            </a:r>
            <a:r>
              <a:rPr kumimoji="0" lang="es-ES" sz="650" b="1" u="none" strike="noStrike" kern="1200" cap="none" spc="0" normalizeH="0" baseline="0" noProof="0" err="1">
                <a:ln>
                  <a:noFill/>
                </a:ln>
                <a:solidFill>
                  <a:prstClr val="black">
                    <a:tint val="75000"/>
                  </a:prstClr>
                </a:solidFill>
                <a:effectLst/>
                <a:uLnTx/>
                <a:uFillTx/>
                <a:ea typeface="+mn-ea"/>
                <a:cs typeface="+mn-cs"/>
              </a:rPr>
              <a:t>Pithadia</a:t>
            </a:r>
            <a:r>
              <a:rPr kumimoji="0" lang="es-ES" sz="650" b="1" u="none" strike="noStrike" kern="1200" cap="none" spc="0" normalizeH="0" baseline="0" noProof="0">
                <a:ln>
                  <a:noFill/>
                </a:ln>
                <a:solidFill>
                  <a:prstClr val="black">
                    <a:tint val="75000"/>
                  </a:prstClr>
                </a:solidFill>
                <a:effectLst/>
                <a:uLnTx/>
                <a:uFillTx/>
                <a:ea typeface="+mn-ea"/>
                <a:cs typeface="+mn-cs"/>
              </a:rPr>
              <a:t> DJ, </a:t>
            </a:r>
            <a:r>
              <a:rPr kumimoji="0" lang="es-ES" sz="650" u="none" strike="noStrike" kern="1200" cap="none" spc="0" normalizeH="0" baseline="0" noProof="0">
                <a:ln>
                  <a:noFill/>
                </a:ln>
                <a:solidFill>
                  <a:prstClr val="black">
                    <a:tint val="75000"/>
                  </a:prstClr>
                </a:solidFill>
                <a:effectLst/>
                <a:uLnTx/>
                <a:uFillTx/>
                <a:ea typeface="+mn-ea"/>
                <a:cs typeface="+mn-cs"/>
              </a:rPr>
              <a:t>Reynolds KA, Lee EB, </a:t>
            </a:r>
            <a:r>
              <a:rPr kumimoji="0" lang="es-ES" sz="650" u="none" strike="noStrike" kern="1200" cap="none" spc="0" normalizeH="0" baseline="0" noProof="0" err="1">
                <a:ln>
                  <a:noFill/>
                </a:ln>
                <a:solidFill>
                  <a:prstClr val="black">
                    <a:tint val="75000"/>
                  </a:prstClr>
                </a:solidFill>
                <a:effectLst/>
                <a:uLnTx/>
                <a:uFillTx/>
                <a:ea typeface="+mn-ea"/>
                <a:cs typeface="+mn-cs"/>
              </a:rPr>
              <a:t>Liao</a:t>
            </a:r>
            <a:r>
              <a:rPr kumimoji="0" lang="es-ES" sz="650" u="none" strike="noStrike" kern="1200" cap="none" spc="0" normalizeH="0" baseline="0" noProof="0">
                <a:ln>
                  <a:noFill/>
                </a:ln>
                <a:solidFill>
                  <a:prstClr val="black">
                    <a:tint val="75000"/>
                  </a:prstClr>
                </a:solidFill>
                <a:effectLst/>
                <a:uLnTx/>
                <a:uFillTx/>
                <a:ea typeface="+mn-ea"/>
                <a:cs typeface="+mn-cs"/>
              </a:rPr>
              <a:t> W, Wu JJ. </a:t>
            </a:r>
            <a:r>
              <a:rPr kumimoji="0" lang="es-ES" sz="650" u="none" strike="noStrike" kern="1200" cap="none" spc="0" normalizeH="0" baseline="0" noProof="0" err="1">
                <a:ln>
                  <a:noFill/>
                </a:ln>
                <a:solidFill>
                  <a:prstClr val="black">
                    <a:tint val="75000"/>
                  </a:prstClr>
                </a:solidFill>
                <a:effectLst/>
                <a:uLnTx/>
                <a:uFillTx/>
                <a:ea typeface="+mn-ea"/>
                <a:cs typeface="+mn-cs"/>
              </a:rPr>
              <a:t>Tildrakizumab</a:t>
            </a:r>
            <a:r>
              <a:rPr kumimoji="0" lang="es-ES" sz="650" u="none" strike="noStrike" kern="1200" cap="none" spc="0" normalizeH="0" baseline="0" noProof="0">
                <a:ln>
                  <a:noFill/>
                </a:ln>
                <a:solidFill>
                  <a:prstClr val="black">
                    <a:tint val="75000"/>
                  </a:prstClr>
                </a:solidFill>
                <a:effectLst/>
                <a:uLnTx/>
                <a:uFillTx/>
                <a:ea typeface="+mn-ea"/>
                <a:cs typeface="+mn-cs"/>
              </a:rPr>
              <a:t> in </a:t>
            </a:r>
            <a:r>
              <a:rPr kumimoji="0" lang="es-ES" sz="650" u="none" strike="noStrike" kern="1200" cap="none" spc="0" normalizeH="0" baseline="0" noProof="0" err="1">
                <a:ln>
                  <a:noFill/>
                </a:ln>
                <a:solidFill>
                  <a:prstClr val="black">
                    <a:tint val="75000"/>
                  </a:prstClr>
                </a:solidFill>
                <a:effectLst/>
                <a:uLnTx/>
                <a:uFillTx/>
                <a:ea typeface="+mn-ea"/>
                <a:cs typeface="+mn-cs"/>
              </a:rPr>
              <a:t>the</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treatment</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of</a:t>
            </a:r>
            <a:r>
              <a:rPr kumimoji="0" lang="es-ES" sz="650" u="none" strike="noStrike" kern="1200" cap="none" spc="0" normalizeH="0" baseline="0" noProof="0">
                <a:ln>
                  <a:noFill/>
                </a:ln>
                <a:solidFill>
                  <a:prstClr val="black">
                    <a:tint val="75000"/>
                  </a:prstClr>
                </a:solidFill>
                <a:effectLst/>
                <a:uLnTx/>
                <a:uFillTx/>
                <a:ea typeface="+mn-ea"/>
                <a:cs typeface="+mn-cs"/>
              </a:rPr>
              <a:t> psoriasis: </a:t>
            </a:r>
            <a:r>
              <a:rPr kumimoji="0" lang="es-ES" sz="650" u="none" strike="noStrike" kern="1200" cap="none" spc="0" normalizeH="0" baseline="0" noProof="0" err="1">
                <a:ln>
                  <a:noFill/>
                </a:ln>
                <a:solidFill>
                  <a:prstClr val="black">
                    <a:tint val="75000"/>
                  </a:prstClr>
                </a:solidFill>
                <a:effectLst/>
                <a:uLnTx/>
                <a:uFillTx/>
                <a:ea typeface="+mn-ea"/>
                <a:cs typeface="+mn-cs"/>
              </a:rPr>
              <a:t>latest</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evidence</a:t>
            </a:r>
            <a:r>
              <a:rPr kumimoji="0" lang="es-ES" sz="650" u="none" strike="noStrike" kern="1200" cap="none" spc="0" normalizeH="0" baseline="0" noProof="0">
                <a:ln>
                  <a:noFill/>
                </a:ln>
                <a:solidFill>
                  <a:prstClr val="black">
                    <a:tint val="75000"/>
                  </a:prstClr>
                </a:solidFill>
                <a:effectLst/>
                <a:uLnTx/>
                <a:uFillTx/>
                <a:ea typeface="+mn-ea"/>
                <a:cs typeface="+mn-cs"/>
              </a:rPr>
              <a:t> and place in </a:t>
            </a:r>
            <a:r>
              <a:rPr kumimoji="0" lang="es-ES" sz="650" u="none" strike="noStrike" kern="1200" cap="none" spc="0" normalizeH="0" baseline="0" noProof="0" err="1">
                <a:ln>
                  <a:noFill/>
                </a:ln>
                <a:solidFill>
                  <a:prstClr val="black">
                    <a:tint val="75000"/>
                  </a:prstClr>
                </a:solidFill>
                <a:effectLst/>
                <a:uLnTx/>
                <a:uFillTx/>
                <a:ea typeface="+mn-ea"/>
                <a:cs typeface="+mn-cs"/>
              </a:rPr>
              <a:t>therapy</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Ther</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Adv</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Chronic</a:t>
            </a:r>
            <a:r>
              <a:rPr kumimoji="0" lang="es-ES" sz="650" u="none" strike="noStrike" kern="1200" cap="none" spc="0" normalizeH="0" baseline="0" noProof="0">
                <a:ln>
                  <a:noFill/>
                </a:ln>
                <a:solidFill>
                  <a:prstClr val="black">
                    <a:tint val="75000"/>
                  </a:prstClr>
                </a:solidFill>
                <a:effectLst/>
                <a:uLnTx/>
                <a:uFillTx/>
                <a:ea typeface="+mn-ea"/>
                <a:cs typeface="+mn-cs"/>
              </a:rPr>
              <a:t> </a:t>
            </a:r>
            <a:r>
              <a:rPr kumimoji="0" lang="es-ES" sz="650" u="none" strike="noStrike" kern="1200" cap="none" spc="0" normalizeH="0" baseline="0" noProof="0" err="1">
                <a:ln>
                  <a:noFill/>
                </a:ln>
                <a:solidFill>
                  <a:prstClr val="black">
                    <a:tint val="75000"/>
                  </a:prstClr>
                </a:solidFill>
                <a:effectLst/>
                <a:uLnTx/>
                <a:uFillTx/>
                <a:ea typeface="+mn-ea"/>
                <a:cs typeface="+mn-cs"/>
              </a:rPr>
              <a:t>Dis</a:t>
            </a:r>
            <a:r>
              <a:rPr kumimoji="0" lang="es-ES" sz="650" u="none" strike="noStrike" kern="1200" cap="none" spc="0" normalizeH="0" baseline="0" noProof="0">
                <a:ln>
                  <a:noFill/>
                </a:ln>
                <a:solidFill>
                  <a:prstClr val="black">
                    <a:tint val="75000"/>
                  </a:prstClr>
                </a:solidFill>
                <a:effectLst/>
                <a:uLnTx/>
                <a:uFillTx/>
                <a:ea typeface="+mn-ea"/>
                <a:cs typeface="+mn-cs"/>
              </a:rPr>
              <a:t>. 2019;10:2040622319865658. </a:t>
            </a:r>
            <a:r>
              <a:rPr kumimoji="0" lang="es-ES" sz="650" b="1" u="none" strike="noStrike" kern="1200" cap="none" spc="0" normalizeH="0" baseline="0" noProof="0">
                <a:ln>
                  <a:noFill/>
                </a:ln>
                <a:solidFill>
                  <a:prstClr val="black">
                    <a:tint val="75000"/>
                  </a:prstClr>
                </a:solidFill>
                <a:effectLst/>
                <a:uLnTx/>
                <a:uFillTx/>
                <a:ea typeface="+mn-ea"/>
                <a:cs typeface="+mn-cs"/>
              </a:rPr>
              <a:t>11. Agencia Española de Medicamentos y Productos Sanitarios.</a:t>
            </a:r>
            <a:r>
              <a:rPr kumimoji="0" lang="es-ES" sz="650" u="none" strike="noStrike" kern="1200" cap="none" spc="0" normalizeH="0" baseline="0" noProof="0">
                <a:ln>
                  <a:noFill/>
                </a:ln>
                <a:solidFill>
                  <a:prstClr val="black">
                    <a:tint val="75000"/>
                  </a:prstClr>
                </a:solidFill>
                <a:effectLst/>
                <a:uLnTx/>
                <a:uFillTx/>
                <a:ea typeface="+mn-ea"/>
                <a:cs typeface="+mn-cs"/>
              </a:rPr>
              <a:t> Informe de Posicionamiento Terapéutico </a:t>
            </a:r>
            <a:r>
              <a:rPr kumimoji="0" lang="es-ES" sz="650" u="none" strike="noStrike" kern="1200" cap="none" spc="0" normalizeH="0" baseline="0" noProof="0" err="1">
                <a:ln>
                  <a:noFill/>
                </a:ln>
                <a:solidFill>
                  <a:prstClr val="black">
                    <a:tint val="75000"/>
                  </a:prstClr>
                </a:solidFill>
                <a:effectLst/>
                <a:uLnTx/>
                <a:uFillTx/>
                <a:ea typeface="+mn-ea"/>
                <a:cs typeface="+mn-cs"/>
              </a:rPr>
              <a:t>tildrakizumab</a:t>
            </a:r>
            <a:r>
              <a:rPr kumimoji="0" lang="es-ES" sz="650" u="none" strike="noStrike" kern="1200" cap="none" spc="0" normalizeH="0" baseline="0" noProof="0">
                <a:ln>
                  <a:noFill/>
                </a:ln>
                <a:solidFill>
                  <a:prstClr val="black">
                    <a:tint val="75000"/>
                  </a:prstClr>
                </a:solidFill>
                <a:effectLst/>
                <a:uLnTx/>
                <a:uFillTx/>
                <a:ea typeface="+mn-ea"/>
                <a:cs typeface="+mn-cs"/>
              </a:rPr>
              <a:t> (ILUMETRI®) en el tratamiento de psoriasis en placas. IPT, 45/2019. V1. 2019. </a:t>
            </a:r>
            <a:r>
              <a:rPr kumimoji="0" lang="es-ES" sz="650" b="1" u="none" strike="noStrike" kern="1200" cap="none" spc="0" normalizeH="0" baseline="0" noProof="0">
                <a:ln>
                  <a:noFill/>
                </a:ln>
                <a:solidFill>
                  <a:prstClr val="black">
                    <a:tint val="75000"/>
                  </a:prstClr>
                </a:solidFill>
                <a:effectLst/>
                <a:uLnTx/>
                <a:uFillTx/>
                <a:ea typeface="+mn-ea"/>
                <a:cs typeface="+mn-cs"/>
              </a:rPr>
              <a:t>12. ILUMETRI®. </a:t>
            </a:r>
            <a:r>
              <a:rPr kumimoji="0" lang="es-ES" sz="650" u="none" strike="noStrike" kern="1200" cap="none" spc="0" normalizeH="0" baseline="0" noProof="0">
                <a:ln>
                  <a:noFill/>
                </a:ln>
                <a:solidFill>
                  <a:prstClr val="black">
                    <a:tint val="75000"/>
                  </a:prstClr>
                </a:solidFill>
                <a:effectLst/>
                <a:uLnTx/>
                <a:uFillTx/>
                <a:ea typeface="+mn-ea"/>
                <a:cs typeface="+mn-cs"/>
              </a:rPr>
              <a:t>Ficha técnica. Agencia Española de Medicamentos y Productos Sanitarios, AEMPS. Disponible en: https://cima.aemps.es/cima/pdfs/ft/1181323001/FT_1181323001.pdf. Último acceso: Mayo 2024.</a:t>
            </a:r>
          </a:p>
        </p:txBody>
      </p:sp>
      <p:sp>
        <p:nvSpPr>
          <p:cNvPr id="2" name="Título 1">
            <a:extLst>
              <a:ext uri="{FF2B5EF4-FFF2-40B4-BE49-F238E27FC236}">
                <a16:creationId xmlns:a16="http://schemas.microsoft.com/office/drawing/2014/main" id="{16403F3E-AE53-225C-F75D-C0EF65C01FDD}"/>
              </a:ext>
            </a:extLst>
          </p:cNvPr>
          <p:cNvSpPr>
            <a:spLocks noGrp="1"/>
          </p:cNvSpPr>
          <p:nvPr>
            <p:ph type="title"/>
          </p:nvPr>
        </p:nvSpPr>
        <p:spPr>
          <a:xfrm>
            <a:off x="623887" y="273098"/>
            <a:ext cx="10909301" cy="884070"/>
          </a:xfrm>
        </p:spPr>
        <p:txBody>
          <a:bodyPr/>
          <a:lstStyle/>
          <a:p>
            <a:r>
              <a:rPr lang="es-ES"/>
              <a:t>ILUMETRI</a:t>
            </a:r>
            <a:r>
              <a:rPr lang="es-ES" baseline="30000"/>
              <a:t>®</a:t>
            </a:r>
            <a:r>
              <a:rPr lang="es-ES"/>
              <a:t> es eficaz y presenta una buena tolerabilidad</a:t>
            </a:r>
            <a:br>
              <a:rPr lang="es-ES"/>
            </a:br>
            <a:r>
              <a:rPr lang="es-ES"/>
              <a:t>en un amplio perfil de pacientes</a:t>
            </a:r>
            <a:r>
              <a:rPr lang="es-ES" baseline="30000"/>
              <a:t>1-9</a:t>
            </a:r>
          </a:p>
        </p:txBody>
      </p:sp>
      <p:sp>
        <p:nvSpPr>
          <p:cNvPr id="253" name="Rectángulo: una sola esquina redondeada 252">
            <a:extLst>
              <a:ext uri="{FF2B5EF4-FFF2-40B4-BE49-F238E27FC236}">
                <a16:creationId xmlns:a16="http://schemas.microsoft.com/office/drawing/2014/main" id="{C2D39633-BCA5-7566-E792-4CBFC84843BA}"/>
              </a:ext>
            </a:extLst>
          </p:cNvPr>
          <p:cNvSpPr/>
          <p:nvPr/>
        </p:nvSpPr>
        <p:spPr>
          <a:xfrm flipV="1">
            <a:off x="5457242" y="2746351"/>
            <a:ext cx="1277516" cy="1271672"/>
          </a:xfrm>
          <a:prstGeom prst="round1Rect">
            <a:avLst>
              <a:gd name="adj" fmla="val 21277"/>
            </a:avLst>
          </a:prstGeom>
          <a:solidFill>
            <a:schemeClr val="accent3"/>
          </a:solidFill>
          <a:ln w="22225">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34" name="Grupo 233">
            <a:extLst>
              <a:ext uri="{FF2B5EF4-FFF2-40B4-BE49-F238E27FC236}">
                <a16:creationId xmlns:a16="http://schemas.microsoft.com/office/drawing/2014/main" id="{DC623722-0E98-DEC4-3A8D-9459219545F3}"/>
              </a:ext>
            </a:extLst>
          </p:cNvPr>
          <p:cNvGrpSpPr/>
          <p:nvPr/>
        </p:nvGrpSpPr>
        <p:grpSpPr>
          <a:xfrm>
            <a:off x="4427177" y="1376685"/>
            <a:ext cx="3304800" cy="960903"/>
            <a:chOff x="4427177" y="1376685"/>
            <a:chExt cx="3304800" cy="960903"/>
          </a:xfrm>
        </p:grpSpPr>
        <p:sp>
          <p:nvSpPr>
            <p:cNvPr id="10" name="Rectángulo: una sola esquina redondeada 9">
              <a:extLst>
                <a:ext uri="{FF2B5EF4-FFF2-40B4-BE49-F238E27FC236}">
                  <a16:creationId xmlns:a16="http://schemas.microsoft.com/office/drawing/2014/main" id="{CAFF25CB-2E45-8CA0-777C-C0AF996941EE}"/>
                </a:ext>
              </a:extLst>
            </p:cNvPr>
            <p:cNvSpPr/>
            <p:nvPr/>
          </p:nvSpPr>
          <p:spPr>
            <a:xfrm flipV="1">
              <a:off x="4467160" y="1376685"/>
              <a:ext cx="3224834" cy="960903"/>
            </a:xfrm>
            <a:prstGeom prst="round1Rect">
              <a:avLst>
                <a:gd name="adj" fmla="val 22919"/>
              </a:avLst>
            </a:prstGeom>
            <a:solidFill>
              <a:schemeClr val="bg1">
                <a:alpha val="39000"/>
              </a:schemeClr>
            </a:soli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Marcador de texto 1">
              <a:extLst>
                <a:ext uri="{FF2B5EF4-FFF2-40B4-BE49-F238E27FC236}">
                  <a16:creationId xmlns:a16="http://schemas.microsoft.com/office/drawing/2014/main" id="{211F0F69-8825-B705-EFC6-80265F1B26C7}"/>
                </a:ext>
              </a:extLst>
            </p:cNvPr>
            <p:cNvSpPr txBox="1">
              <a:spLocks/>
            </p:cNvSpPr>
            <p:nvPr/>
          </p:nvSpPr>
          <p:spPr>
            <a:xfrm>
              <a:off x="4478830" y="1788680"/>
              <a:ext cx="3213164" cy="3970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Eficacia mantenida a las 28, 52 y 244 semanas </a:t>
              </a:r>
              <a:b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br>
              <a: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en pacientes con peso corporal ≥90 kg.</a:t>
              </a:r>
              <a:r>
                <a:rPr lang="es-ES" sz="1100" baseline="30000">
                  <a:solidFill>
                    <a:prstClr val="black">
                      <a:lumMod val="75000"/>
                      <a:lumOff val="25000"/>
                    </a:prstClr>
                  </a:solidFill>
                  <a:latin typeface="Arial" panose="020B0604020202020204" pitchFamily="34" charset="0"/>
                </a:rPr>
                <a:t>5</a:t>
              </a:r>
              <a:endParaRPr kumimoji="0" lang="es-ES" sz="11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endParaRPr>
            </a:p>
          </p:txBody>
        </p:sp>
        <p:sp>
          <p:nvSpPr>
            <p:cNvPr id="192" name="Marcador de texto 1">
              <a:extLst>
                <a:ext uri="{FF2B5EF4-FFF2-40B4-BE49-F238E27FC236}">
                  <a16:creationId xmlns:a16="http://schemas.microsoft.com/office/drawing/2014/main" id="{034BEC67-0A0D-256B-C423-4EB0AE2EA531}"/>
                </a:ext>
              </a:extLst>
            </p:cNvPr>
            <p:cNvSpPr txBox="1">
              <a:spLocks/>
            </p:cNvSpPr>
            <p:nvPr/>
          </p:nvSpPr>
          <p:spPr>
            <a:xfrm>
              <a:off x="4427177" y="1462674"/>
              <a:ext cx="3304800" cy="3139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u="none" strike="noStrike" kern="1200" cap="none" spc="0" normalizeH="0" baseline="0" noProof="0">
                  <a:ln>
                    <a:noFill/>
                  </a:ln>
                  <a:solidFill>
                    <a:srgbClr val="6B2F65"/>
                  </a:solidFill>
                  <a:effectLst/>
                  <a:uLnTx/>
                  <a:uFillTx/>
                  <a:latin typeface="Arial" panose="020B0604020202020204" pitchFamily="34" charset="0"/>
                  <a:ea typeface="+mn-ea"/>
                  <a:cs typeface="+mn-cs"/>
                </a:rPr>
                <a:t>Paciente con obesidad</a:t>
              </a:r>
              <a:r>
                <a:rPr lang="es-ES" sz="1600" b="1" baseline="30000">
                  <a:solidFill>
                    <a:srgbClr val="6B2F65"/>
                  </a:solidFill>
                  <a:latin typeface="Arial" panose="020B0604020202020204" pitchFamily="34" charset="0"/>
                </a:rPr>
                <a:t>5</a:t>
              </a:r>
              <a:endParaRPr kumimoji="0" lang="es-ES" sz="1600" b="1" u="none" strike="noStrike" kern="1200" cap="none" spc="0" normalizeH="0" baseline="30000" noProof="0">
                <a:ln>
                  <a:noFill/>
                </a:ln>
                <a:solidFill>
                  <a:srgbClr val="6B2F65"/>
                </a:solidFill>
                <a:effectLst/>
                <a:uLnTx/>
                <a:uFillTx/>
                <a:latin typeface="Arial" panose="020B0604020202020204" pitchFamily="34" charset="0"/>
                <a:ea typeface="+mn-ea"/>
                <a:cs typeface="+mn-cs"/>
              </a:endParaRPr>
            </a:p>
          </p:txBody>
        </p:sp>
      </p:grpSp>
      <p:grpSp>
        <p:nvGrpSpPr>
          <p:cNvPr id="31" name="Grupo 30">
            <a:extLst>
              <a:ext uri="{FF2B5EF4-FFF2-40B4-BE49-F238E27FC236}">
                <a16:creationId xmlns:a16="http://schemas.microsoft.com/office/drawing/2014/main" id="{A0843077-674D-8715-7492-6920F309FDE5}"/>
              </a:ext>
            </a:extLst>
          </p:cNvPr>
          <p:cNvGrpSpPr/>
          <p:nvPr/>
        </p:nvGrpSpPr>
        <p:grpSpPr>
          <a:xfrm>
            <a:off x="5627480" y="2932900"/>
            <a:ext cx="967432" cy="918572"/>
            <a:chOff x="5509507" y="2786239"/>
            <a:chExt cx="967432" cy="918572"/>
          </a:xfrm>
        </p:grpSpPr>
        <p:pic>
          <p:nvPicPr>
            <p:cNvPr id="26" name="Gráfico 25">
              <a:extLst>
                <a:ext uri="{FF2B5EF4-FFF2-40B4-BE49-F238E27FC236}">
                  <a16:creationId xmlns:a16="http://schemas.microsoft.com/office/drawing/2014/main" id="{84DB3012-D429-ECC8-DD17-528BBE908A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98435" y="2926307"/>
              <a:ext cx="778504" cy="778504"/>
            </a:xfrm>
            <a:prstGeom prst="rect">
              <a:avLst/>
            </a:prstGeom>
          </p:spPr>
        </p:pic>
        <p:grpSp>
          <p:nvGrpSpPr>
            <p:cNvPr id="29" name="Grupo 28">
              <a:extLst>
                <a:ext uri="{FF2B5EF4-FFF2-40B4-BE49-F238E27FC236}">
                  <a16:creationId xmlns:a16="http://schemas.microsoft.com/office/drawing/2014/main" id="{5EA8D5AB-D91B-F4F7-AB67-5ABC287E5D15}"/>
                </a:ext>
              </a:extLst>
            </p:cNvPr>
            <p:cNvGrpSpPr/>
            <p:nvPr/>
          </p:nvGrpSpPr>
          <p:grpSpPr>
            <a:xfrm>
              <a:off x="5509507" y="2786239"/>
              <a:ext cx="468622" cy="468622"/>
              <a:chOff x="6476629" y="2756144"/>
              <a:chExt cx="778504" cy="778504"/>
            </a:xfrm>
          </p:grpSpPr>
          <p:sp>
            <p:nvSpPr>
              <p:cNvPr id="27" name="Elipse 26">
                <a:extLst>
                  <a:ext uri="{FF2B5EF4-FFF2-40B4-BE49-F238E27FC236}">
                    <a16:creationId xmlns:a16="http://schemas.microsoft.com/office/drawing/2014/main" id="{1355A877-2E84-61A5-83F3-5175DFEA0B8D}"/>
                  </a:ext>
                </a:extLst>
              </p:cNvPr>
              <p:cNvSpPr/>
              <p:nvPr/>
            </p:nvSpPr>
            <p:spPr>
              <a:xfrm>
                <a:off x="6476629" y="2756144"/>
                <a:ext cx="778504" cy="778504"/>
              </a:xfrm>
              <a:prstGeom prst="ellipse">
                <a:avLst/>
              </a:prstGeom>
              <a:noFill/>
              <a:ln w="158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2" name="Gráfico 21">
                <a:extLst>
                  <a:ext uri="{FF2B5EF4-FFF2-40B4-BE49-F238E27FC236}">
                    <a16:creationId xmlns:a16="http://schemas.microsoft.com/office/drawing/2014/main" id="{439CB258-9D10-A4C9-1009-8E3FFA7487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73849" y="2836909"/>
                <a:ext cx="570294" cy="570294"/>
              </a:xfrm>
              <a:prstGeom prst="rect">
                <a:avLst/>
              </a:prstGeom>
            </p:spPr>
          </p:pic>
        </p:grpSp>
      </p:grpSp>
      <p:grpSp>
        <p:nvGrpSpPr>
          <p:cNvPr id="3" name="Grupo 2">
            <a:extLst>
              <a:ext uri="{FF2B5EF4-FFF2-40B4-BE49-F238E27FC236}">
                <a16:creationId xmlns:a16="http://schemas.microsoft.com/office/drawing/2014/main" id="{91D2D30E-B5E5-827C-6B0F-ABF71D0E527E}"/>
              </a:ext>
            </a:extLst>
          </p:cNvPr>
          <p:cNvGrpSpPr/>
          <p:nvPr/>
        </p:nvGrpSpPr>
        <p:grpSpPr>
          <a:xfrm>
            <a:off x="4005980" y="2325928"/>
            <a:ext cx="1368000" cy="1986565"/>
            <a:chOff x="3777727" y="2163984"/>
            <a:chExt cx="1455662" cy="1986565"/>
          </a:xfrm>
        </p:grpSpPr>
        <p:cxnSp>
          <p:nvCxnSpPr>
            <p:cNvPr id="227" name="Conector recto 226">
              <a:extLst>
                <a:ext uri="{FF2B5EF4-FFF2-40B4-BE49-F238E27FC236}">
                  <a16:creationId xmlns:a16="http://schemas.microsoft.com/office/drawing/2014/main" id="{636EC838-A966-636B-E107-B3390362D433}"/>
                </a:ext>
              </a:extLst>
            </p:cNvPr>
            <p:cNvCxnSpPr>
              <a:cxnSpLocks/>
            </p:cNvCxnSpPr>
            <p:nvPr/>
          </p:nvCxnSpPr>
          <p:spPr>
            <a:xfrm>
              <a:off x="3843898" y="3157266"/>
              <a:ext cx="1389491" cy="0"/>
            </a:xfrm>
            <a:prstGeom prst="line">
              <a:avLst/>
            </a:prstGeom>
            <a:ln w="19050">
              <a:solidFill>
                <a:schemeClr val="accent2"/>
              </a:solidFill>
              <a:headEnd type="arrow" w="lg" len="med"/>
              <a:tailEnd type="oval"/>
            </a:ln>
            <a:effectLst/>
          </p:spPr>
          <p:style>
            <a:lnRef idx="2">
              <a:schemeClr val="accent1"/>
            </a:lnRef>
            <a:fillRef idx="0">
              <a:schemeClr val="accent1"/>
            </a:fillRef>
            <a:effectRef idx="1">
              <a:schemeClr val="accent1"/>
            </a:effectRef>
            <a:fontRef idx="minor">
              <a:schemeClr val="tx1"/>
            </a:fontRef>
          </p:style>
        </p:cxnSp>
        <p:sp>
          <p:nvSpPr>
            <p:cNvPr id="228" name="Forma libre: forma 227">
              <a:extLst>
                <a:ext uri="{FF2B5EF4-FFF2-40B4-BE49-F238E27FC236}">
                  <a16:creationId xmlns:a16="http://schemas.microsoft.com/office/drawing/2014/main" id="{E81E3295-4F78-CEB3-9B8C-EF307649E6B7}"/>
                </a:ext>
              </a:extLst>
            </p:cNvPr>
            <p:cNvSpPr/>
            <p:nvPr/>
          </p:nvSpPr>
          <p:spPr>
            <a:xfrm>
              <a:off x="3777727" y="3712399"/>
              <a:ext cx="1455662" cy="438150"/>
            </a:xfrm>
            <a:custGeom>
              <a:avLst/>
              <a:gdLst>
                <a:gd name="connsiteX0" fmla="*/ 2371725 w 2371725"/>
                <a:gd name="connsiteY0" fmla="*/ 0 h 438150"/>
                <a:gd name="connsiteX1" fmla="*/ 276225 w 2371725"/>
                <a:gd name="connsiteY1" fmla="*/ 9525 h 438150"/>
                <a:gd name="connsiteX2" fmla="*/ 276225 w 2371725"/>
                <a:gd name="connsiteY2" fmla="*/ 438150 h 438150"/>
                <a:gd name="connsiteX3" fmla="*/ 0 w 2371725"/>
                <a:gd name="connsiteY3" fmla="*/ 438150 h 438150"/>
              </a:gdLst>
              <a:ahLst/>
              <a:cxnLst>
                <a:cxn ang="0">
                  <a:pos x="connsiteX0" y="connsiteY0"/>
                </a:cxn>
                <a:cxn ang="0">
                  <a:pos x="connsiteX1" y="connsiteY1"/>
                </a:cxn>
                <a:cxn ang="0">
                  <a:pos x="connsiteX2" y="connsiteY2"/>
                </a:cxn>
                <a:cxn ang="0">
                  <a:pos x="connsiteX3" y="connsiteY3"/>
                </a:cxn>
              </a:cxnLst>
              <a:rect l="l" t="t" r="r" b="b"/>
              <a:pathLst>
                <a:path w="2371725" h="438150">
                  <a:moveTo>
                    <a:pt x="2371725" y="0"/>
                  </a:moveTo>
                  <a:lnTo>
                    <a:pt x="276225" y="9525"/>
                  </a:lnTo>
                  <a:lnTo>
                    <a:pt x="276225" y="438150"/>
                  </a:lnTo>
                  <a:lnTo>
                    <a:pt x="0" y="438150"/>
                  </a:lnTo>
                </a:path>
              </a:pathLst>
            </a:custGeom>
            <a:ln w="19050">
              <a:solidFill>
                <a:schemeClr val="accent2"/>
              </a:solidFill>
              <a:headEnd type="oval" w="med" len="med"/>
              <a:tailEnd type="arrow" w="lg"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0" name="Forma libre: forma 229">
              <a:extLst>
                <a:ext uri="{FF2B5EF4-FFF2-40B4-BE49-F238E27FC236}">
                  <a16:creationId xmlns:a16="http://schemas.microsoft.com/office/drawing/2014/main" id="{A9FAA419-6FD8-B88E-45F9-A0E329B09857}"/>
                </a:ext>
              </a:extLst>
            </p:cNvPr>
            <p:cNvSpPr/>
            <p:nvPr/>
          </p:nvSpPr>
          <p:spPr>
            <a:xfrm flipV="1">
              <a:off x="3777727" y="2163984"/>
              <a:ext cx="1455662" cy="438150"/>
            </a:xfrm>
            <a:custGeom>
              <a:avLst/>
              <a:gdLst>
                <a:gd name="connsiteX0" fmla="*/ 2371725 w 2371725"/>
                <a:gd name="connsiteY0" fmla="*/ 0 h 438150"/>
                <a:gd name="connsiteX1" fmla="*/ 276225 w 2371725"/>
                <a:gd name="connsiteY1" fmla="*/ 9525 h 438150"/>
                <a:gd name="connsiteX2" fmla="*/ 276225 w 2371725"/>
                <a:gd name="connsiteY2" fmla="*/ 438150 h 438150"/>
                <a:gd name="connsiteX3" fmla="*/ 0 w 2371725"/>
                <a:gd name="connsiteY3" fmla="*/ 438150 h 438150"/>
              </a:gdLst>
              <a:ahLst/>
              <a:cxnLst>
                <a:cxn ang="0">
                  <a:pos x="connsiteX0" y="connsiteY0"/>
                </a:cxn>
                <a:cxn ang="0">
                  <a:pos x="connsiteX1" y="connsiteY1"/>
                </a:cxn>
                <a:cxn ang="0">
                  <a:pos x="connsiteX2" y="connsiteY2"/>
                </a:cxn>
                <a:cxn ang="0">
                  <a:pos x="connsiteX3" y="connsiteY3"/>
                </a:cxn>
              </a:cxnLst>
              <a:rect l="l" t="t" r="r" b="b"/>
              <a:pathLst>
                <a:path w="2371725" h="438150">
                  <a:moveTo>
                    <a:pt x="2371725" y="0"/>
                  </a:moveTo>
                  <a:lnTo>
                    <a:pt x="276225" y="9525"/>
                  </a:lnTo>
                  <a:lnTo>
                    <a:pt x="276225" y="438150"/>
                  </a:lnTo>
                  <a:lnTo>
                    <a:pt x="0" y="438150"/>
                  </a:lnTo>
                </a:path>
              </a:pathLst>
            </a:custGeom>
            <a:ln w="19050">
              <a:solidFill>
                <a:schemeClr val="accent2"/>
              </a:solidFill>
              <a:headEnd type="oval" w="med" len="med"/>
              <a:tailEnd type="arrow" w="lg"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35" name="Grupo 234">
            <a:extLst>
              <a:ext uri="{FF2B5EF4-FFF2-40B4-BE49-F238E27FC236}">
                <a16:creationId xmlns:a16="http://schemas.microsoft.com/office/drawing/2014/main" id="{9AE137C1-DFBD-BA2F-896F-D9372122C1A4}"/>
              </a:ext>
            </a:extLst>
          </p:cNvPr>
          <p:cNvGrpSpPr/>
          <p:nvPr/>
        </p:nvGrpSpPr>
        <p:grpSpPr>
          <a:xfrm>
            <a:off x="4467160" y="4422268"/>
            <a:ext cx="3224834" cy="1007683"/>
            <a:chOff x="4467160" y="4422268"/>
            <a:chExt cx="3224834" cy="1007683"/>
          </a:xfrm>
        </p:grpSpPr>
        <p:sp>
          <p:nvSpPr>
            <p:cNvPr id="9" name="Rectángulo: una sola esquina redondeada 8">
              <a:extLst>
                <a:ext uri="{FF2B5EF4-FFF2-40B4-BE49-F238E27FC236}">
                  <a16:creationId xmlns:a16="http://schemas.microsoft.com/office/drawing/2014/main" id="{84D40942-80A2-B858-D2AD-9AF1644A731A}"/>
                </a:ext>
              </a:extLst>
            </p:cNvPr>
            <p:cNvSpPr/>
            <p:nvPr/>
          </p:nvSpPr>
          <p:spPr>
            <a:xfrm flipV="1">
              <a:off x="4467160" y="4422268"/>
              <a:ext cx="3224834" cy="1007683"/>
            </a:xfrm>
            <a:prstGeom prst="round1Rect">
              <a:avLst>
                <a:gd name="adj" fmla="val 30532"/>
              </a:avLst>
            </a:prstGeom>
            <a:solidFill>
              <a:schemeClr val="bg1">
                <a:alpha val="39000"/>
              </a:schemeClr>
            </a:soli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Marcador de texto 1">
              <a:extLst>
                <a:ext uri="{FF2B5EF4-FFF2-40B4-BE49-F238E27FC236}">
                  <a16:creationId xmlns:a16="http://schemas.microsoft.com/office/drawing/2014/main" id="{D20CA95A-D691-C327-61AF-1E1D1E452ED4}"/>
                </a:ext>
              </a:extLst>
            </p:cNvPr>
            <p:cNvSpPr txBox="1">
              <a:spLocks/>
            </p:cNvSpPr>
            <p:nvPr/>
          </p:nvSpPr>
          <p:spPr>
            <a:xfrm>
              <a:off x="4757713" y="4472091"/>
              <a:ext cx="2867325" cy="5078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500" b="1" u="none" strike="noStrike" kern="1200" cap="none" spc="0" normalizeH="0" baseline="0" noProof="0">
                  <a:ln>
                    <a:noFill/>
                  </a:ln>
                  <a:solidFill>
                    <a:srgbClr val="6B2F65"/>
                  </a:solidFill>
                  <a:effectLst/>
                  <a:uLnTx/>
                  <a:uFillTx/>
                  <a:latin typeface="Arial" panose="020B0604020202020204" pitchFamily="34" charset="0"/>
                  <a:ea typeface="+mn-ea"/>
                  <a:cs typeface="+mn-cs"/>
                </a:rPr>
                <a:t>Localizaciones difíciles</a:t>
              </a:r>
              <a:br>
                <a:rPr kumimoji="0" lang="es-ES" sz="1500" b="1" u="none" strike="noStrike" kern="1200" cap="none" spc="0" normalizeH="0" baseline="0" noProof="0">
                  <a:ln>
                    <a:noFill/>
                  </a:ln>
                  <a:solidFill>
                    <a:srgbClr val="6B2F65"/>
                  </a:solidFill>
                  <a:effectLst/>
                  <a:uLnTx/>
                  <a:uFillTx/>
                  <a:latin typeface="Arial" panose="020B0604020202020204" pitchFamily="34" charset="0"/>
                  <a:ea typeface="+mn-ea"/>
                  <a:cs typeface="+mn-cs"/>
                </a:rPr>
              </a:br>
              <a:r>
                <a:rPr kumimoji="0" lang="es-ES" sz="1500" b="1" u="none" strike="noStrike" kern="1200" cap="none" spc="0" normalizeH="0" baseline="0" noProof="0">
                  <a:ln>
                    <a:noFill/>
                  </a:ln>
                  <a:solidFill>
                    <a:srgbClr val="6B2F65"/>
                  </a:solidFill>
                  <a:effectLst/>
                  <a:uLnTx/>
                  <a:uFillTx/>
                  <a:latin typeface="Arial" panose="020B0604020202020204" pitchFamily="34" charset="0"/>
                  <a:ea typeface="+mn-ea"/>
                  <a:cs typeface="+mn-cs"/>
                </a:rPr>
                <a:t>de tratar</a:t>
              </a:r>
              <a:r>
                <a:rPr lang="es-ES" sz="1500" b="1" baseline="30000">
                  <a:solidFill>
                    <a:srgbClr val="6B2F65"/>
                  </a:solidFill>
                  <a:latin typeface="Arial" panose="020B0604020202020204" pitchFamily="34" charset="0"/>
                </a:rPr>
                <a:t>7,8</a:t>
              </a:r>
              <a:endParaRPr kumimoji="0" lang="es-ES" sz="1500" b="1" u="none" strike="noStrike" kern="1200" cap="none" spc="0" normalizeH="0" baseline="30000" noProof="0">
                <a:ln>
                  <a:noFill/>
                </a:ln>
                <a:solidFill>
                  <a:srgbClr val="6B2F65"/>
                </a:solidFill>
                <a:effectLst/>
                <a:uLnTx/>
                <a:uFillTx/>
                <a:latin typeface="Arial" panose="020B0604020202020204" pitchFamily="34" charset="0"/>
                <a:ea typeface="+mn-ea"/>
                <a:cs typeface="+mn-cs"/>
              </a:endParaRPr>
            </a:p>
          </p:txBody>
        </p:sp>
        <p:sp>
          <p:nvSpPr>
            <p:cNvPr id="12" name="Marcador de texto 1">
              <a:extLst>
                <a:ext uri="{FF2B5EF4-FFF2-40B4-BE49-F238E27FC236}">
                  <a16:creationId xmlns:a16="http://schemas.microsoft.com/office/drawing/2014/main" id="{11E41EB2-0A50-C9D0-AB34-734B07965932}"/>
                </a:ext>
              </a:extLst>
            </p:cNvPr>
            <p:cNvSpPr txBox="1">
              <a:spLocks/>
            </p:cNvSpPr>
            <p:nvPr/>
          </p:nvSpPr>
          <p:spPr>
            <a:xfrm>
              <a:off x="4467160" y="4874358"/>
              <a:ext cx="3224834" cy="54938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Eficaz en localizaciones especiales, como genitales, cuero cabelludo, uñas y zona palmoplantar, y bien tolerado.</a:t>
              </a:r>
              <a:r>
                <a:rPr lang="es-ES" sz="1100" baseline="30000">
                  <a:solidFill>
                    <a:prstClr val="black">
                      <a:lumMod val="75000"/>
                      <a:lumOff val="25000"/>
                    </a:prstClr>
                  </a:solidFill>
                  <a:latin typeface="Arial" panose="020B0604020202020204" pitchFamily="34" charset="0"/>
                </a:rPr>
                <a:t>7,8</a:t>
              </a:r>
              <a:endParaRPr kumimoji="0" lang="es-ES" sz="11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endParaRPr>
            </a:p>
          </p:txBody>
        </p:sp>
      </p:grpSp>
      <p:cxnSp>
        <p:nvCxnSpPr>
          <p:cNvPr id="13" name="Conector recto 12">
            <a:extLst>
              <a:ext uri="{FF2B5EF4-FFF2-40B4-BE49-F238E27FC236}">
                <a16:creationId xmlns:a16="http://schemas.microsoft.com/office/drawing/2014/main" id="{8A51181E-F705-5BCB-CB91-CC0150DA2524}"/>
              </a:ext>
            </a:extLst>
          </p:cNvPr>
          <p:cNvCxnSpPr>
            <a:cxnSpLocks/>
          </p:cNvCxnSpPr>
          <p:nvPr/>
        </p:nvCxnSpPr>
        <p:spPr>
          <a:xfrm rot="16200000">
            <a:off x="5934441" y="4224174"/>
            <a:ext cx="288000" cy="0"/>
          </a:xfrm>
          <a:prstGeom prst="line">
            <a:avLst/>
          </a:prstGeom>
          <a:ln w="19050">
            <a:solidFill>
              <a:schemeClr val="accent2"/>
            </a:solidFill>
            <a:headEnd type="arrow" w="lg" len="med"/>
            <a:tailEnd type="oval"/>
          </a:ln>
          <a:effectLst/>
        </p:spPr>
        <p:style>
          <a:lnRef idx="2">
            <a:schemeClr val="accent1"/>
          </a:lnRef>
          <a:fillRef idx="0">
            <a:schemeClr val="accent1"/>
          </a:fillRef>
          <a:effectRef idx="1">
            <a:schemeClr val="accent1"/>
          </a:effectRef>
          <a:fontRef idx="minor">
            <a:schemeClr val="tx1"/>
          </a:fontRef>
        </p:style>
      </p:cxnSp>
      <p:cxnSp>
        <p:nvCxnSpPr>
          <p:cNvPr id="14" name="Conector recto 13">
            <a:extLst>
              <a:ext uri="{FF2B5EF4-FFF2-40B4-BE49-F238E27FC236}">
                <a16:creationId xmlns:a16="http://schemas.microsoft.com/office/drawing/2014/main" id="{C9C84A7D-F446-A460-F1D0-6E17E61E0B6F}"/>
              </a:ext>
            </a:extLst>
          </p:cNvPr>
          <p:cNvCxnSpPr>
            <a:cxnSpLocks/>
          </p:cNvCxnSpPr>
          <p:nvPr/>
        </p:nvCxnSpPr>
        <p:spPr>
          <a:xfrm rot="5400000" flipV="1">
            <a:off x="5941412" y="2527333"/>
            <a:ext cx="288000" cy="0"/>
          </a:xfrm>
          <a:prstGeom prst="line">
            <a:avLst/>
          </a:prstGeom>
          <a:ln w="19050">
            <a:solidFill>
              <a:schemeClr val="accent2"/>
            </a:solidFill>
            <a:headEnd type="arrow" w="lg" len="med"/>
            <a:tailEnd type="oval"/>
          </a:ln>
          <a:effectLst/>
        </p:spPr>
        <p:style>
          <a:lnRef idx="2">
            <a:schemeClr val="accent1"/>
          </a:lnRef>
          <a:fillRef idx="0">
            <a:schemeClr val="accent1"/>
          </a:fillRef>
          <a:effectRef idx="1">
            <a:schemeClr val="accent1"/>
          </a:effectRef>
          <a:fontRef idx="minor">
            <a:schemeClr val="tx1"/>
          </a:fontRef>
        </p:style>
      </p:cxnSp>
      <p:grpSp>
        <p:nvGrpSpPr>
          <p:cNvPr id="233" name="Grupo 232">
            <a:extLst>
              <a:ext uri="{FF2B5EF4-FFF2-40B4-BE49-F238E27FC236}">
                <a16:creationId xmlns:a16="http://schemas.microsoft.com/office/drawing/2014/main" id="{54FAF759-2760-B18D-8D61-46397DB676E8}"/>
              </a:ext>
            </a:extLst>
          </p:cNvPr>
          <p:cNvGrpSpPr/>
          <p:nvPr/>
        </p:nvGrpSpPr>
        <p:grpSpPr>
          <a:xfrm>
            <a:off x="8157622" y="1942551"/>
            <a:ext cx="3311937" cy="3313357"/>
            <a:chOff x="8157622" y="1942551"/>
            <a:chExt cx="3311937" cy="3313357"/>
          </a:xfrm>
        </p:grpSpPr>
        <p:sp>
          <p:nvSpPr>
            <p:cNvPr id="240" name="Rectángulo: una sola esquina redondeada 239">
              <a:extLst>
                <a:ext uri="{FF2B5EF4-FFF2-40B4-BE49-F238E27FC236}">
                  <a16:creationId xmlns:a16="http://schemas.microsoft.com/office/drawing/2014/main" id="{AB7F61E6-28D7-2AA2-8997-62119345676D}"/>
                </a:ext>
              </a:extLst>
            </p:cNvPr>
            <p:cNvSpPr/>
            <p:nvPr/>
          </p:nvSpPr>
          <p:spPr>
            <a:xfrm flipV="1">
              <a:off x="8244725" y="4130386"/>
              <a:ext cx="3224834" cy="1125522"/>
            </a:xfrm>
            <a:prstGeom prst="round1Rect">
              <a:avLst>
                <a:gd name="adj" fmla="val 21325"/>
              </a:avLst>
            </a:prstGeom>
            <a:solidFill>
              <a:schemeClr val="bg1">
                <a:alpha val="39000"/>
              </a:schemeClr>
            </a:soli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1" name="Rectángulo: una sola esquina redondeada 230">
              <a:extLst>
                <a:ext uri="{FF2B5EF4-FFF2-40B4-BE49-F238E27FC236}">
                  <a16:creationId xmlns:a16="http://schemas.microsoft.com/office/drawing/2014/main" id="{03F9D698-B0A1-502B-B919-452A361476A8}"/>
                </a:ext>
              </a:extLst>
            </p:cNvPr>
            <p:cNvSpPr/>
            <p:nvPr/>
          </p:nvSpPr>
          <p:spPr>
            <a:xfrm flipV="1">
              <a:off x="8216412" y="1942551"/>
              <a:ext cx="3224834" cy="884070"/>
            </a:xfrm>
            <a:prstGeom prst="round1Rect">
              <a:avLst>
                <a:gd name="adj" fmla="val 21050"/>
              </a:avLst>
            </a:prstGeom>
            <a:solidFill>
              <a:schemeClr val="bg1">
                <a:alpha val="39000"/>
              </a:schemeClr>
            </a:soli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7" name="Rectángulo: una sola esquina redondeada 236">
              <a:extLst>
                <a:ext uri="{FF2B5EF4-FFF2-40B4-BE49-F238E27FC236}">
                  <a16:creationId xmlns:a16="http://schemas.microsoft.com/office/drawing/2014/main" id="{738C91D1-0888-9500-2E37-84051C4F93E5}"/>
                </a:ext>
              </a:extLst>
            </p:cNvPr>
            <p:cNvSpPr/>
            <p:nvPr/>
          </p:nvSpPr>
          <p:spPr>
            <a:xfrm flipV="1">
              <a:off x="8237588" y="2958484"/>
              <a:ext cx="3224834" cy="970058"/>
            </a:xfrm>
            <a:prstGeom prst="round1Rect">
              <a:avLst>
                <a:gd name="adj" fmla="val 21813"/>
              </a:avLst>
            </a:prstGeom>
            <a:solidFill>
              <a:schemeClr val="bg1">
                <a:alpha val="39000"/>
              </a:schemeClr>
            </a:soli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6" name="Marcador de texto 1">
              <a:extLst>
                <a:ext uri="{FF2B5EF4-FFF2-40B4-BE49-F238E27FC236}">
                  <a16:creationId xmlns:a16="http://schemas.microsoft.com/office/drawing/2014/main" id="{E7D8ADCF-DE81-D81C-7514-F4EDD48BB47B}"/>
                </a:ext>
              </a:extLst>
            </p:cNvPr>
            <p:cNvSpPr txBox="1">
              <a:spLocks/>
            </p:cNvSpPr>
            <p:nvPr/>
          </p:nvSpPr>
          <p:spPr>
            <a:xfrm>
              <a:off x="8761427" y="4179278"/>
              <a:ext cx="2506018" cy="3139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u="none" strike="noStrike" kern="1200" cap="none" spc="0" normalizeH="0" baseline="0" noProof="0">
                  <a:ln>
                    <a:noFill/>
                  </a:ln>
                  <a:solidFill>
                    <a:srgbClr val="6B2F65"/>
                  </a:solidFill>
                  <a:effectLst/>
                  <a:uLnTx/>
                  <a:uFillTx/>
                  <a:latin typeface="Arial" panose="020B0604020202020204" pitchFamily="34" charset="0"/>
                  <a:ea typeface="+mn-ea"/>
                  <a:cs typeface="+mn-cs"/>
                </a:rPr>
                <a:t>Riesgo de infecciones</a:t>
              </a:r>
              <a:r>
                <a:rPr kumimoji="0" lang="es-ES" sz="1600" b="1" u="none" strike="noStrike" kern="1200" cap="none" spc="0" normalizeH="0" baseline="30000" noProof="0">
                  <a:ln>
                    <a:noFill/>
                  </a:ln>
                  <a:solidFill>
                    <a:srgbClr val="6B2F65"/>
                  </a:solidFill>
                  <a:effectLst/>
                  <a:uLnTx/>
                  <a:uFillTx/>
                  <a:latin typeface="Arial" panose="020B0604020202020204" pitchFamily="34" charset="0"/>
                  <a:ea typeface="+mn-ea"/>
                  <a:cs typeface="+mn-cs"/>
                </a:rPr>
                <a:t>1</a:t>
              </a:r>
            </a:p>
          </p:txBody>
        </p:sp>
        <p:sp>
          <p:nvSpPr>
            <p:cNvPr id="205" name="Marcador de texto 1">
              <a:extLst>
                <a:ext uri="{FF2B5EF4-FFF2-40B4-BE49-F238E27FC236}">
                  <a16:creationId xmlns:a16="http://schemas.microsoft.com/office/drawing/2014/main" id="{D2F7EA9C-FDC4-F0F0-2318-2CC1CAB46464}"/>
                </a:ext>
              </a:extLst>
            </p:cNvPr>
            <p:cNvSpPr txBox="1">
              <a:spLocks/>
            </p:cNvSpPr>
            <p:nvPr/>
          </p:nvSpPr>
          <p:spPr>
            <a:xfrm>
              <a:off x="8722777" y="3011798"/>
              <a:ext cx="2544667" cy="3139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u="none" strike="noStrike" kern="1200" cap="none" spc="0" normalizeH="0" baseline="0" noProof="0">
                  <a:ln>
                    <a:noFill/>
                  </a:ln>
                  <a:solidFill>
                    <a:srgbClr val="6B2F65"/>
                  </a:solidFill>
                  <a:effectLst/>
                  <a:uLnTx/>
                  <a:uFillTx/>
                  <a:latin typeface="Arial" panose="020B0604020202020204" pitchFamily="34" charset="0"/>
                  <a:ea typeface="+mn-ea"/>
                  <a:cs typeface="+mn-cs"/>
                </a:rPr>
                <a:t>Riesgo oncológico</a:t>
              </a:r>
              <a:r>
                <a:rPr kumimoji="0" lang="es-ES" sz="1600" b="1" u="none" strike="noStrike" kern="1200" cap="none" spc="0" normalizeH="0" baseline="30000" noProof="0">
                  <a:ln>
                    <a:noFill/>
                  </a:ln>
                  <a:solidFill>
                    <a:srgbClr val="6B2F65"/>
                  </a:solidFill>
                  <a:effectLst/>
                  <a:uLnTx/>
                  <a:uFillTx/>
                  <a:latin typeface="Arial" panose="020B0604020202020204" pitchFamily="34" charset="0"/>
                  <a:ea typeface="+mn-ea"/>
                  <a:cs typeface="+mn-cs"/>
                </a:rPr>
                <a:t>1</a:t>
              </a:r>
            </a:p>
          </p:txBody>
        </p:sp>
        <p:sp>
          <p:nvSpPr>
            <p:cNvPr id="199" name="Marcador de texto 1">
              <a:extLst>
                <a:ext uri="{FF2B5EF4-FFF2-40B4-BE49-F238E27FC236}">
                  <a16:creationId xmlns:a16="http://schemas.microsoft.com/office/drawing/2014/main" id="{1C181DCE-A570-BAD1-DF15-4ECAE36FE330}"/>
                </a:ext>
              </a:extLst>
            </p:cNvPr>
            <p:cNvSpPr txBox="1">
              <a:spLocks/>
            </p:cNvSpPr>
            <p:nvPr/>
          </p:nvSpPr>
          <p:spPr>
            <a:xfrm>
              <a:off x="8723327" y="2015065"/>
              <a:ext cx="2506018" cy="3139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u="none" strike="noStrike" kern="1200" cap="none" spc="0" normalizeH="0" baseline="0" noProof="0">
                  <a:ln>
                    <a:noFill/>
                  </a:ln>
                  <a:solidFill>
                    <a:srgbClr val="6B2F65"/>
                  </a:solidFill>
                  <a:effectLst/>
                  <a:uLnTx/>
                  <a:uFillTx/>
                  <a:latin typeface="Arial" panose="020B0604020202020204" pitchFamily="34" charset="0"/>
                  <a:ea typeface="+mn-ea"/>
                  <a:cs typeface="+mn-cs"/>
                </a:rPr>
                <a:t>EII</a:t>
              </a:r>
              <a:r>
                <a:rPr kumimoji="0" lang="es-ES" sz="1600" b="1" u="none" strike="noStrike" kern="1200" cap="none" spc="0" normalizeH="0" baseline="30000" noProof="0">
                  <a:ln>
                    <a:noFill/>
                  </a:ln>
                  <a:solidFill>
                    <a:srgbClr val="6B2F65"/>
                  </a:solidFill>
                  <a:effectLst/>
                  <a:uLnTx/>
                  <a:uFillTx/>
                  <a:latin typeface="Arial" panose="020B0604020202020204" pitchFamily="34" charset="0"/>
                  <a:ea typeface="+mn-ea"/>
                  <a:cs typeface="+mn-cs"/>
                </a:rPr>
                <a:t>3</a:t>
              </a:r>
              <a:endParaRPr kumimoji="0" lang="es-ES" sz="1400" b="1" u="none" strike="noStrike" kern="1200" cap="none" spc="0" normalizeH="0" baseline="30000" noProof="0">
                <a:ln>
                  <a:noFill/>
                </a:ln>
                <a:solidFill>
                  <a:srgbClr val="6B2F65"/>
                </a:solidFill>
                <a:effectLst/>
                <a:uLnTx/>
                <a:uFillTx/>
                <a:latin typeface="Arial" panose="020B0604020202020204" pitchFamily="34" charset="0"/>
                <a:ea typeface="+mn-ea"/>
                <a:cs typeface="+mn-cs"/>
              </a:endParaRPr>
            </a:p>
          </p:txBody>
        </p:sp>
        <p:sp>
          <p:nvSpPr>
            <p:cNvPr id="16" name="Marcador de texto 1">
              <a:extLst>
                <a:ext uri="{FF2B5EF4-FFF2-40B4-BE49-F238E27FC236}">
                  <a16:creationId xmlns:a16="http://schemas.microsoft.com/office/drawing/2014/main" id="{D1EFEF5D-2B7F-3FDD-21AD-5F837E52BA25}"/>
                </a:ext>
              </a:extLst>
            </p:cNvPr>
            <p:cNvSpPr txBox="1">
              <a:spLocks/>
            </p:cNvSpPr>
            <p:nvPr/>
          </p:nvSpPr>
          <p:spPr>
            <a:xfrm>
              <a:off x="8157622" y="2342218"/>
              <a:ext cx="3304800" cy="3970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Efectivo y bien tolerado en pacientes con </a:t>
              </a:r>
              <a:b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br>
              <a: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EII activa e inactiva.</a:t>
              </a:r>
              <a:r>
                <a:rPr kumimoji="0" lang="es-ES" sz="11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3</a:t>
              </a:r>
            </a:p>
          </p:txBody>
        </p:sp>
        <p:sp>
          <p:nvSpPr>
            <p:cNvPr id="17" name="Marcador de texto 1">
              <a:extLst>
                <a:ext uri="{FF2B5EF4-FFF2-40B4-BE49-F238E27FC236}">
                  <a16:creationId xmlns:a16="http://schemas.microsoft.com/office/drawing/2014/main" id="{E015381B-7D47-8170-1420-AECC4D73069D}"/>
                </a:ext>
              </a:extLst>
            </p:cNvPr>
            <p:cNvSpPr txBox="1">
              <a:spLocks/>
            </p:cNvSpPr>
            <p:nvPr/>
          </p:nvSpPr>
          <p:spPr>
            <a:xfrm>
              <a:off x="8226930" y="3337611"/>
              <a:ext cx="3235492" cy="54938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Baja tasa de neoplasias durante 5 años</a:t>
              </a:r>
              <a:r>
                <a:rPr kumimoji="0" lang="es-ES" sz="11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a:t>
              </a:r>
              <a: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a:t>
              </a:r>
              <a:b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br>
              <a: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de tratamiento que no aumentó de forma apreciable a lo largo del tiempo.</a:t>
              </a:r>
              <a:r>
                <a:rPr kumimoji="0" lang="es-ES" sz="11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1</a:t>
              </a:r>
            </a:p>
          </p:txBody>
        </p:sp>
        <p:sp>
          <p:nvSpPr>
            <p:cNvPr id="18" name="Marcador de texto 1">
              <a:extLst>
                <a:ext uri="{FF2B5EF4-FFF2-40B4-BE49-F238E27FC236}">
                  <a16:creationId xmlns:a16="http://schemas.microsoft.com/office/drawing/2014/main" id="{696F10AB-9D48-3D24-301D-C5B62925D861}"/>
                </a:ext>
              </a:extLst>
            </p:cNvPr>
            <p:cNvSpPr txBox="1">
              <a:spLocks/>
            </p:cNvSpPr>
            <p:nvPr/>
          </p:nvSpPr>
          <p:spPr>
            <a:xfrm>
              <a:off x="8258562" y="4471322"/>
              <a:ext cx="3203859" cy="7017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Baja incidencia de infecciones graves y oportunistas a lo largo de 5 años.</a:t>
              </a:r>
              <a:r>
                <a:rPr kumimoji="0" lang="es-ES" sz="11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*1</a:t>
              </a:r>
              <a:br>
                <a:rPr kumimoji="0" lang="es-ES" sz="11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br>
              <a: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Opción segura y preferente para pacientes </a:t>
              </a:r>
              <a:b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br>
              <a: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con TBC latente y </a:t>
              </a:r>
              <a:r>
                <a:rPr kumimoji="0" lang="es-ES" sz="110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Candida.</a:t>
              </a:r>
              <a:r>
                <a:rPr kumimoji="0" lang="es-ES" sz="11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6</a:t>
              </a:r>
            </a:p>
          </p:txBody>
        </p:sp>
      </p:grpSp>
      <p:grpSp>
        <p:nvGrpSpPr>
          <p:cNvPr id="20" name="Grupo 19">
            <a:extLst>
              <a:ext uri="{FF2B5EF4-FFF2-40B4-BE49-F238E27FC236}">
                <a16:creationId xmlns:a16="http://schemas.microsoft.com/office/drawing/2014/main" id="{5642D09D-E8B8-9155-48A2-E20747941ABA}"/>
              </a:ext>
            </a:extLst>
          </p:cNvPr>
          <p:cNvGrpSpPr/>
          <p:nvPr/>
        </p:nvGrpSpPr>
        <p:grpSpPr>
          <a:xfrm flipH="1">
            <a:off x="6796844" y="2325104"/>
            <a:ext cx="1368000" cy="1986565"/>
            <a:chOff x="3777727" y="2163984"/>
            <a:chExt cx="1455662" cy="1986565"/>
          </a:xfrm>
        </p:grpSpPr>
        <p:cxnSp>
          <p:nvCxnSpPr>
            <p:cNvPr id="21" name="Conector recto 20">
              <a:extLst>
                <a:ext uri="{FF2B5EF4-FFF2-40B4-BE49-F238E27FC236}">
                  <a16:creationId xmlns:a16="http://schemas.microsoft.com/office/drawing/2014/main" id="{D2E499B1-AD47-08CB-74B9-3944716B6CDA}"/>
                </a:ext>
              </a:extLst>
            </p:cNvPr>
            <p:cNvCxnSpPr>
              <a:cxnSpLocks/>
            </p:cNvCxnSpPr>
            <p:nvPr/>
          </p:nvCxnSpPr>
          <p:spPr>
            <a:xfrm>
              <a:off x="3843898" y="3157266"/>
              <a:ext cx="1389491" cy="0"/>
            </a:xfrm>
            <a:prstGeom prst="line">
              <a:avLst/>
            </a:prstGeom>
            <a:ln w="19050">
              <a:solidFill>
                <a:schemeClr val="accent2"/>
              </a:solidFill>
              <a:headEnd type="arrow" w="lg" len="med"/>
              <a:tailEnd type="oval"/>
            </a:ln>
            <a:effectLst/>
          </p:spPr>
          <p:style>
            <a:lnRef idx="2">
              <a:schemeClr val="accent1"/>
            </a:lnRef>
            <a:fillRef idx="0">
              <a:schemeClr val="accent1"/>
            </a:fillRef>
            <a:effectRef idx="1">
              <a:schemeClr val="accent1"/>
            </a:effectRef>
            <a:fontRef idx="minor">
              <a:schemeClr val="tx1"/>
            </a:fontRef>
          </p:style>
        </p:cxnSp>
        <p:sp>
          <p:nvSpPr>
            <p:cNvPr id="24" name="Forma libre: forma 23">
              <a:extLst>
                <a:ext uri="{FF2B5EF4-FFF2-40B4-BE49-F238E27FC236}">
                  <a16:creationId xmlns:a16="http://schemas.microsoft.com/office/drawing/2014/main" id="{48BAB5F9-3E71-7128-1DC3-F46A91638FEF}"/>
                </a:ext>
              </a:extLst>
            </p:cNvPr>
            <p:cNvSpPr/>
            <p:nvPr/>
          </p:nvSpPr>
          <p:spPr>
            <a:xfrm>
              <a:off x="3777727" y="3712399"/>
              <a:ext cx="1455662" cy="438150"/>
            </a:xfrm>
            <a:custGeom>
              <a:avLst/>
              <a:gdLst>
                <a:gd name="connsiteX0" fmla="*/ 2371725 w 2371725"/>
                <a:gd name="connsiteY0" fmla="*/ 0 h 438150"/>
                <a:gd name="connsiteX1" fmla="*/ 276225 w 2371725"/>
                <a:gd name="connsiteY1" fmla="*/ 9525 h 438150"/>
                <a:gd name="connsiteX2" fmla="*/ 276225 w 2371725"/>
                <a:gd name="connsiteY2" fmla="*/ 438150 h 438150"/>
                <a:gd name="connsiteX3" fmla="*/ 0 w 2371725"/>
                <a:gd name="connsiteY3" fmla="*/ 438150 h 438150"/>
              </a:gdLst>
              <a:ahLst/>
              <a:cxnLst>
                <a:cxn ang="0">
                  <a:pos x="connsiteX0" y="connsiteY0"/>
                </a:cxn>
                <a:cxn ang="0">
                  <a:pos x="connsiteX1" y="connsiteY1"/>
                </a:cxn>
                <a:cxn ang="0">
                  <a:pos x="connsiteX2" y="connsiteY2"/>
                </a:cxn>
                <a:cxn ang="0">
                  <a:pos x="connsiteX3" y="connsiteY3"/>
                </a:cxn>
              </a:cxnLst>
              <a:rect l="l" t="t" r="r" b="b"/>
              <a:pathLst>
                <a:path w="2371725" h="438150">
                  <a:moveTo>
                    <a:pt x="2371725" y="0"/>
                  </a:moveTo>
                  <a:lnTo>
                    <a:pt x="276225" y="9525"/>
                  </a:lnTo>
                  <a:lnTo>
                    <a:pt x="276225" y="438150"/>
                  </a:lnTo>
                  <a:lnTo>
                    <a:pt x="0" y="438150"/>
                  </a:lnTo>
                </a:path>
              </a:pathLst>
            </a:custGeom>
            <a:ln w="19050">
              <a:solidFill>
                <a:schemeClr val="accent2"/>
              </a:solidFill>
              <a:headEnd type="oval" w="med" len="med"/>
              <a:tailEnd type="arrow" w="lg"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orma libre: forma 24">
              <a:extLst>
                <a:ext uri="{FF2B5EF4-FFF2-40B4-BE49-F238E27FC236}">
                  <a16:creationId xmlns:a16="http://schemas.microsoft.com/office/drawing/2014/main" id="{C1AFA64B-2C61-A7C2-300A-80378DDD3916}"/>
                </a:ext>
              </a:extLst>
            </p:cNvPr>
            <p:cNvSpPr/>
            <p:nvPr/>
          </p:nvSpPr>
          <p:spPr>
            <a:xfrm flipV="1">
              <a:off x="3777727" y="2163984"/>
              <a:ext cx="1455662" cy="438150"/>
            </a:xfrm>
            <a:custGeom>
              <a:avLst/>
              <a:gdLst>
                <a:gd name="connsiteX0" fmla="*/ 2371725 w 2371725"/>
                <a:gd name="connsiteY0" fmla="*/ 0 h 438150"/>
                <a:gd name="connsiteX1" fmla="*/ 276225 w 2371725"/>
                <a:gd name="connsiteY1" fmla="*/ 9525 h 438150"/>
                <a:gd name="connsiteX2" fmla="*/ 276225 w 2371725"/>
                <a:gd name="connsiteY2" fmla="*/ 438150 h 438150"/>
                <a:gd name="connsiteX3" fmla="*/ 0 w 2371725"/>
                <a:gd name="connsiteY3" fmla="*/ 438150 h 438150"/>
              </a:gdLst>
              <a:ahLst/>
              <a:cxnLst>
                <a:cxn ang="0">
                  <a:pos x="connsiteX0" y="connsiteY0"/>
                </a:cxn>
                <a:cxn ang="0">
                  <a:pos x="connsiteX1" y="connsiteY1"/>
                </a:cxn>
                <a:cxn ang="0">
                  <a:pos x="connsiteX2" y="connsiteY2"/>
                </a:cxn>
                <a:cxn ang="0">
                  <a:pos x="connsiteX3" y="connsiteY3"/>
                </a:cxn>
              </a:cxnLst>
              <a:rect l="l" t="t" r="r" b="b"/>
              <a:pathLst>
                <a:path w="2371725" h="438150">
                  <a:moveTo>
                    <a:pt x="2371725" y="0"/>
                  </a:moveTo>
                  <a:lnTo>
                    <a:pt x="276225" y="9525"/>
                  </a:lnTo>
                  <a:lnTo>
                    <a:pt x="276225" y="438150"/>
                  </a:lnTo>
                  <a:lnTo>
                    <a:pt x="0" y="438150"/>
                  </a:lnTo>
                </a:path>
              </a:pathLst>
            </a:custGeom>
            <a:ln w="19050">
              <a:solidFill>
                <a:schemeClr val="accent2"/>
              </a:solidFill>
              <a:headEnd type="oval" w="med" len="med"/>
              <a:tailEnd type="arrow" w="lg"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29" name="Grupo 228">
            <a:extLst>
              <a:ext uri="{FF2B5EF4-FFF2-40B4-BE49-F238E27FC236}">
                <a16:creationId xmlns:a16="http://schemas.microsoft.com/office/drawing/2014/main" id="{DCC33954-1F58-872C-6108-23B5AB6E194C}"/>
              </a:ext>
            </a:extLst>
          </p:cNvPr>
          <p:cNvGrpSpPr/>
          <p:nvPr/>
        </p:nvGrpSpPr>
        <p:grpSpPr>
          <a:xfrm>
            <a:off x="623887" y="1942551"/>
            <a:ext cx="3399037" cy="3313357"/>
            <a:chOff x="623887" y="1942551"/>
            <a:chExt cx="3399037" cy="3313357"/>
          </a:xfrm>
        </p:grpSpPr>
        <p:sp>
          <p:nvSpPr>
            <p:cNvPr id="5" name="Rectángulo: una sola esquina redondeada 4">
              <a:extLst>
                <a:ext uri="{FF2B5EF4-FFF2-40B4-BE49-F238E27FC236}">
                  <a16:creationId xmlns:a16="http://schemas.microsoft.com/office/drawing/2014/main" id="{42C75050-F1A2-9037-3D2A-8AC419E1D40C}"/>
                </a:ext>
              </a:extLst>
            </p:cNvPr>
            <p:cNvSpPr/>
            <p:nvPr/>
          </p:nvSpPr>
          <p:spPr>
            <a:xfrm flipH="1" flipV="1">
              <a:off x="729578" y="2958483"/>
              <a:ext cx="3224834" cy="1053187"/>
            </a:xfrm>
            <a:prstGeom prst="round1Rect">
              <a:avLst>
                <a:gd name="adj" fmla="val 24641"/>
              </a:avLst>
            </a:prstGeom>
            <a:solidFill>
              <a:schemeClr val="bg1">
                <a:alpha val="39000"/>
              </a:schemeClr>
            </a:soli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ángulo: una sola esquina redondeada 6">
              <a:extLst>
                <a:ext uri="{FF2B5EF4-FFF2-40B4-BE49-F238E27FC236}">
                  <a16:creationId xmlns:a16="http://schemas.microsoft.com/office/drawing/2014/main" id="{44E66E43-23A4-D1A3-B72D-9D6788D49A92}"/>
                </a:ext>
              </a:extLst>
            </p:cNvPr>
            <p:cNvSpPr/>
            <p:nvPr/>
          </p:nvSpPr>
          <p:spPr>
            <a:xfrm flipH="1" flipV="1">
              <a:off x="729578" y="4130386"/>
              <a:ext cx="3224834" cy="1125522"/>
            </a:xfrm>
            <a:prstGeom prst="round1Rect">
              <a:avLst>
                <a:gd name="adj" fmla="val 23762"/>
              </a:avLst>
            </a:prstGeom>
            <a:solidFill>
              <a:schemeClr val="bg1">
                <a:alpha val="39000"/>
              </a:schemeClr>
            </a:soli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ectángulo: una sola esquina redondeada 3">
              <a:extLst>
                <a:ext uri="{FF2B5EF4-FFF2-40B4-BE49-F238E27FC236}">
                  <a16:creationId xmlns:a16="http://schemas.microsoft.com/office/drawing/2014/main" id="{92028EC2-5AA9-0916-D2AA-7B452F3FAFB0}"/>
                </a:ext>
              </a:extLst>
            </p:cNvPr>
            <p:cNvSpPr/>
            <p:nvPr/>
          </p:nvSpPr>
          <p:spPr>
            <a:xfrm flipH="1" flipV="1">
              <a:off x="729578" y="1942551"/>
              <a:ext cx="3224834" cy="884070"/>
            </a:xfrm>
            <a:prstGeom prst="round1Rect">
              <a:avLst>
                <a:gd name="adj" fmla="val 20835"/>
              </a:avLst>
            </a:prstGeom>
            <a:solidFill>
              <a:schemeClr val="bg1">
                <a:alpha val="39000"/>
              </a:schemeClr>
            </a:soli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Marcador de texto 1">
              <a:extLst>
                <a:ext uri="{FF2B5EF4-FFF2-40B4-BE49-F238E27FC236}">
                  <a16:creationId xmlns:a16="http://schemas.microsoft.com/office/drawing/2014/main" id="{9EDC1082-7B48-31D1-374B-03642F812221}"/>
                </a:ext>
              </a:extLst>
            </p:cNvPr>
            <p:cNvSpPr txBox="1">
              <a:spLocks/>
            </p:cNvSpPr>
            <p:nvPr/>
          </p:nvSpPr>
          <p:spPr>
            <a:xfrm>
              <a:off x="1198183" y="4194213"/>
              <a:ext cx="2571436" cy="3139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u="none" strike="noStrike" kern="1200" cap="none" spc="0" normalizeH="0" baseline="0" noProof="0">
                  <a:ln>
                    <a:noFill/>
                  </a:ln>
                  <a:solidFill>
                    <a:srgbClr val="6B2F65"/>
                  </a:solidFill>
                  <a:effectLst/>
                  <a:uLnTx/>
                  <a:uFillTx/>
                  <a:latin typeface="Arial" panose="020B0604020202020204" pitchFamily="34" charset="0"/>
                  <a:ea typeface="+mn-ea"/>
                  <a:cs typeface="+mn-cs"/>
                </a:rPr>
                <a:t> Edad ≥65 años</a:t>
              </a:r>
              <a:r>
                <a:rPr kumimoji="0" lang="es-ES" sz="1600" b="1" u="none" strike="noStrike" kern="1200" cap="none" spc="0" normalizeH="0" baseline="30000" noProof="0">
                  <a:ln>
                    <a:noFill/>
                  </a:ln>
                  <a:solidFill>
                    <a:srgbClr val="6B2F65"/>
                  </a:solidFill>
                  <a:effectLst/>
                  <a:uLnTx/>
                  <a:uFillTx/>
                  <a:latin typeface="Arial" panose="020B0604020202020204" pitchFamily="34" charset="0"/>
                  <a:ea typeface="+mn-ea"/>
                  <a:cs typeface="+mn-cs"/>
                </a:rPr>
                <a:t>1-3</a:t>
              </a:r>
              <a:endParaRPr kumimoji="0" lang="es-ES" sz="1400" b="1" u="none" strike="noStrike" kern="1200" cap="none" spc="0" normalizeH="0" baseline="30000" noProof="0">
                <a:ln>
                  <a:noFill/>
                </a:ln>
                <a:solidFill>
                  <a:srgbClr val="6B2F65"/>
                </a:solidFill>
                <a:effectLst/>
                <a:uLnTx/>
                <a:uFillTx/>
                <a:latin typeface="Arial" panose="020B0604020202020204" pitchFamily="34" charset="0"/>
                <a:ea typeface="+mn-ea"/>
                <a:cs typeface="+mn-cs"/>
              </a:endParaRPr>
            </a:p>
          </p:txBody>
        </p:sp>
        <p:sp>
          <p:nvSpPr>
            <p:cNvPr id="15" name="Marcador de texto 1">
              <a:extLst>
                <a:ext uri="{FF2B5EF4-FFF2-40B4-BE49-F238E27FC236}">
                  <a16:creationId xmlns:a16="http://schemas.microsoft.com/office/drawing/2014/main" id="{0FDF8F56-2589-6488-547D-5F980A2B09F8}"/>
                </a:ext>
              </a:extLst>
            </p:cNvPr>
            <p:cNvSpPr txBox="1">
              <a:spLocks/>
            </p:cNvSpPr>
            <p:nvPr/>
          </p:nvSpPr>
          <p:spPr>
            <a:xfrm>
              <a:off x="742437" y="4521624"/>
              <a:ext cx="3180563" cy="600164"/>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DC647"/>
                </a:buClr>
                <a:buSzTx/>
                <a:buFont typeface="Wingdings" panose="05000000000000000000" pitchFamily="2" charset="2"/>
                <a:buNone/>
                <a:tabLst/>
                <a:defRPr/>
              </a:pPr>
              <a:r>
                <a:rPr kumimoji="0" lang="es-ES" sz="1100" b="0" i="0" u="none" strike="noStrike" kern="1200" cap="none" spc="0" normalizeH="0" baseline="0" noProof="0">
                  <a:ln>
                    <a:noFill/>
                  </a:ln>
                  <a:solidFill>
                    <a:srgbClr val="404040"/>
                  </a:solidFill>
                  <a:effectLst/>
                  <a:uLnTx/>
                  <a:uFillTx/>
                  <a:latin typeface="Arial" panose="020B0604020202020204" pitchFamily="34" charset="0"/>
                  <a:cs typeface="Arial" panose="020B0604020202020204" pitchFamily="34" charset="0"/>
                </a:rPr>
                <a:t>Buena tolerabilidad en pacientes ≥65 años hasta 5 años* de tratamiento, sin nuevas alertas de seguridad respecto a población más joven.</a:t>
              </a:r>
              <a:r>
                <a:rPr kumimoji="0" lang="es-ES" sz="1100" b="0" i="0" u="none" strike="noStrike" kern="1200" cap="none" spc="0" normalizeH="0" baseline="30000" noProof="0">
                  <a:ln>
                    <a:noFill/>
                  </a:ln>
                  <a:solidFill>
                    <a:srgbClr val="404040"/>
                  </a:solidFill>
                  <a:effectLst/>
                  <a:uLnTx/>
                  <a:uFillTx/>
                  <a:latin typeface="Arial" panose="020B0604020202020204" pitchFamily="34" charset="0"/>
                  <a:cs typeface="Arial" panose="020B0604020202020204" pitchFamily="34" charset="0"/>
                </a:rPr>
                <a:t>1-3</a:t>
              </a:r>
            </a:p>
          </p:txBody>
        </p:sp>
        <p:sp>
          <p:nvSpPr>
            <p:cNvPr id="30" name="Marcador de texto 1">
              <a:extLst>
                <a:ext uri="{FF2B5EF4-FFF2-40B4-BE49-F238E27FC236}">
                  <a16:creationId xmlns:a16="http://schemas.microsoft.com/office/drawing/2014/main" id="{AE938BB5-6A2F-8A4C-5A9D-7AB5646868ED}"/>
                </a:ext>
              </a:extLst>
            </p:cNvPr>
            <p:cNvSpPr txBox="1">
              <a:spLocks/>
            </p:cNvSpPr>
            <p:nvPr/>
          </p:nvSpPr>
          <p:spPr>
            <a:xfrm>
              <a:off x="729579" y="2305588"/>
              <a:ext cx="3213164" cy="3970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Seguridad y eficacia mantenidas hasta 5 años</a:t>
              </a:r>
              <a:r>
                <a:rPr kumimoji="0" lang="es-ES" sz="11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a:t>
              </a:r>
              <a: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Independientemente de presentar o no SM.</a:t>
              </a:r>
              <a:r>
                <a:rPr kumimoji="0" lang="es-ES" sz="11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3,4</a:t>
              </a:r>
            </a:p>
          </p:txBody>
        </p:sp>
        <p:sp>
          <p:nvSpPr>
            <p:cNvPr id="224" name="Marcador de texto 1">
              <a:extLst>
                <a:ext uri="{FF2B5EF4-FFF2-40B4-BE49-F238E27FC236}">
                  <a16:creationId xmlns:a16="http://schemas.microsoft.com/office/drawing/2014/main" id="{40E31F67-0BFF-66D2-700A-4A3A98C21C28}"/>
                </a:ext>
              </a:extLst>
            </p:cNvPr>
            <p:cNvSpPr txBox="1">
              <a:spLocks/>
            </p:cNvSpPr>
            <p:nvPr/>
          </p:nvSpPr>
          <p:spPr>
            <a:xfrm>
              <a:off x="1198183" y="1958893"/>
              <a:ext cx="2571436" cy="3139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u="none" strike="noStrike" kern="1200" cap="none" spc="0" normalizeH="0" baseline="0" noProof="0">
                  <a:ln>
                    <a:noFill/>
                  </a:ln>
                  <a:solidFill>
                    <a:srgbClr val="6B2F65"/>
                  </a:solidFill>
                  <a:effectLst/>
                  <a:uLnTx/>
                  <a:uFillTx/>
                  <a:latin typeface="Arial" panose="020B0604020202020204" pitchFamily="34" charset="0"/>
                  <a:ea typeface="+mn-ea"/>
                  <a:cs typeface="+mn-cs"/>
                </a:rPr>
                <a:t>Síndrome metabólico</a:t>
              </a:r>
              <a:r>
                <a:rPr kumimoji="0" lang="es-ES" sz="1600" b="1" u="none" strike="noStrike" kern="1200" cap="none" spc="0" normalizeH="0" baseline="30000" noProof="0">
                  <a:ln>
                    <a:noFill/>
                  </a:ln>
                  <a:solidFill>
                    <a:srgbClr val="6B2F65"/>
                  </a:solidFill>
                  <a:effectLst/>
                  <a:uLnTx/>
                  <a:uFillTx/>
                  <a:latin typeface="Arial" panose="020B0604020202020204" pitchFamily="34" charset="0"/>
                  <a:ea typeface="+mn-ea"/>
                  <a:cs typeface="+mn-cs"/>
                </a:rPr>
                <a:t>3,4</a:t>
              </a:r>
              <a:endParaRPr kumimoji="0" lang="es-ES" sz="1400" b="1" u="none" strike="noStrike" kern="1200" cap="none" spc="0" normalizeH="0" baseline="30000" noProof="0">
                <a:ln>
                  <a:noFill/>
                </a:ln>
                <a:solidFill>
                  <a:srgbClr val="6B2F65"/>
                </a:solidFill>
                <a:effectLst/>
                <a:uLnTx/>
                <a:uFillTx/>
                <a:latin typeface="Arial" panose="020B0604020202020204" pitchFamily="34" charset="0"/>
                <a:ea typeface="+mn-ea"/>
                <a:cs typeface="+mn-cs"/>
              </a:endParaRPr>
            </a:p>
          </p:txBody>
        </p:sp>
        <p:sp>
          <p:nvSpPr>
            <p:cNvPr id="225" name="Marcador de texto 1">
              <a:extLst>
                <a:ext uri="{FF2B5EF4-FFF2-40B4-BE49-F238E27FC236}">
                  <a16:creationId xmlns:a16="http://schemas.microsoft.com/office/drawing/2014/main" id="{16688FFA-F6CE-430A-9215-E737D80A5814}"/>
                </a:ext>
              </a:extLst>
            </p:cNvPr>
            <p:cNvSpPr txBox="1">
              <a:spLocks/>
            </p:cNvSpPr>
            <p:nvPr/>
          </p:nvSpPr>
          <p:spPr>
            <a:xfrm>
              <a:off x="1009520" y="3030037"/>
              <a:ext cx="2975384" cy="30008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500" b="1" u="none" strike="noStrike" kern="1200" cap="none" spc="0" normalizeH="0" baseline="0" noProof="0">
                  <a:ln>
                    <a:noFill/>
                  </a:ln>
                  <a:solidFill>
                    <a:srgbClr val="6B2F65"/>
                  </a:solidFill>
                  <a:effectLst/>
                  <a:uLnTx/>
                  <a:uFillTx/>
                  <a:latin typeface="Arial" panose="020B0604020202020204" pitchFamily="34" charset="0"/>
                  <a:ea typeface="+mn-ea"/>
                  <a:cs typeface="+mn-cs"/>
                </a:rPr>
                <a:t>Riesgo de baja adherencia</a:t>
              </a:r>
              <a:r>
                <a:rPr lang="es-ES" sz="1500" b="1" baseline="30000">
                  <a:solidFill>
                    <a:srgbClr val="6B2F65"/>
                  </a:solidFill>
                  <a:latin typeface="Arial" panose="020B0604020202020204" pitchFamily="34" charset="0"/>
                </a:rPr>
                <a:t>9</a:t>
              </a:r>
              <a:r>
                <a:rPr kumimoji="0" lang="es-ES" sz="1500" b="1" u="none" strike="noStrike" kern="1200" cap="none" spc="0" normalizeH="0" baseline="30000" noProof="0">
                  <a:ln>
                    <a:noFill/>
                  </a:ln>
                  <a:solidFill>
                    <a:srgbClr val="6B2F65"/>
                  </a:solidFill>
                  <a:effectLst/>
                  <a:uLnTx/>
                  <a:uFillTx/>
                  <a:latin typeface="Arial" panose="020B0604020202020204" pitchFamily="34" charset="0"/>
                  <a:ea typeface="+mn-ea"/>
                  <a:cs typeface="+mn-cs"/>
                </a:rPr>
                <a:t>-12</a:t>
              </a:r>
            </a:p>
          </p:txBody>
        </p:sp>
        <p:sp>
          <p:nvSpPr>
            <p:cNvPr id="226" name="Marcador de texto 1">
              <a:extLst>
                <a:ext uri="{FF2B5EF4-FFF2-40B4-BE49-F238E27FC236}">
                  <a16:creationId xmlns:a16="http://schemas.microsoft.com/office/drawing/2014/main" id="{F51B04E3-933E-1566-6958-06E4AB3A57D5}"/>
                </a:ext>
              </a:extLst>
            </p:cNvPr>
            <p:cNvSpPr txBox="1">
              <a:spLocks/>
            </p:cNvSpPr>
            <p:nvPr/>
          </p:nvSpPr>
          <p:spPr>
            <a:xfrm>
              <a:off x="623887" y="3290891"/>
              <a:ext cx="3399037" cy="7017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La menor frecuencia de administración </a:t>
              </a:r>
              <a:b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br>
              <a: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de ILUMETRI</a:t>
              </a:r>
              <a:r>
                <a:rPr kumimoji="0" lang="es-ES" sz="11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a:t>
              </a:r>
              <a: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puede contribuir a mejorar </a:t>
              </a:r>
              <a:b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br>
              <a: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la adherencia y la probabilidad de </a:t>
              </a:r>
              <a:b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br>
              <a:r>
                <a:rPr kumimoji="0" lang="es-ES" sz="11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resultados positivos.</a:t>
              </a:r>
              <a:r>
                <a:rPr lang="es-ES" sz="1100" baseline="30000">
                  <a:solidFill>
                    <a:prstClr val="black">
                      <a:lumMod val="75000"/>
                      <a:lumOff val="25000"/>
                    </a:prstClr>
                  </a:solidFill>
                  <a:latin typeface="Arial" panose="020B0604020202020204" pitchFamily="34" charset="0"/>
                </a:rPr>
                <a:t>9-12</a:t>
              </a:r>
              <a:endParaRPr kumimoji="0" lang="es-ES" sz="11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endParaRPr>
            </a:p>
          </p:txBody>
        </p:sp>
      </p:grpSp>
      <p:grpSp>
        <p:nvGrpSpPr>
          <p:cNvPr id="33" name="Grupo 32">
            <a:extLst>
              <a:ext uri="{FF2B5EF4-FFF2-40B4-BE49-F238E27FC236}">
                <a16:creationId xmlns:a16="http://schemas.microsoft.com/office/drawing/2014/main" id="{73B6B72C-B9CB-59CE-26C8-43C19F3E6B37}"/>
              </a:ext>
            </a:extLst>
          </p:cNvPr>
          <p:cNvGrpSpPr/>
          <p:nvPr/>
        </p:nvGrpSpPr>
        <p:grpSpPr>
          <a:xfrm>
            <a:off x="732555" y="1946220"/>
            <a:ext cx="279942" cy="319048"/>
            <a:chOff x="767809" y="1937958"/>
            <a:chExt cx="279942" cy="319048"/>
          </a:xfrm>
        </p:grpSpPr>
        <p:sp>
          <p:nvSpPr>
            <p:cNvPr id="11" name="Rectángulo: una sola esquina redondeada 10">
              <a:extLst>
                <a:ext uri="{FF2B5EF4-FFF2-40B4-BE49-F238E27FC236}">
                  <a16:creationId xmlns:a16="http://schemas.microsoft.com/office/drawing/2014/main" id="{68BB37B1-A92A-145E-6B90-96FE996F145A}"/>
                </a:ext>
              </a:extLst>
            </p:cNvPr>
            <p:cNvSpPr/>
            <p:nvPr/>
          </p:nvSpPr>
          <p:spPr>
            <a:xfrm flipV="1">
              <a:off x="767809" y="1937958"/>
              <a:ext cx="279942" cy="313933"/>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b="1"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CuadroTexto 31">
              <a:extLst>
                <a:ext uri="{FF2B5EF4-FFF2-40B4-BE49-F238E27FC236}">
                  <a16:creationId xmlns:a16="http://schemas.microsoft.com/office/drawing/2014/main" id="{6125DDE3-4F5A-5699-0BA7-A9331F334779}"/>
                </a:ext>
              </a:extLst>
            </p:cNvPr>
            <p:cNvSpPr txBox="1"/>
            <p:nvPr/>
          </p:nvSpPr>
          <p:spPr>
            <a:xfrm>
              <a:off x="780668" y="1949229"/>
              <a:ext cx="245119"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u="none" strike="noStrike" kern="1200" cap="none" spc="0" normalizeH="0" baseline="0" noProof="0">
                  <a:ln>
                    <a:noFill/>
                  </a:ln>
                  <a:solidFill>
                    <a:prstClr val="white"/>
                  </a:solidFill>
                  <a:effectLst/>
                  <a:uLnTx/>
                  <a:uFillTx/>
                  <a:latin typeface="Arial" panose="020B0604020202020204" pitchFamily="34" charset="0"/>
                  <a:ea typeface="+mn-ea"/>
                  <a:cs typeface="+mn-cs"/>
                </a:rPr>
                <a:t>1</a:t>
              </a:r>
            </a:p>
          </p:txBody>
        </p:sp>
      </p:grpSp>
      <p:grpSp>
        <p:nvGrpSpPr>
          <p:cNvPr id="28" name="Grupo 27">
            <a:extLst>
              <a:ext uri="{FF2B5EF4-FFF2-40B4-BE49-F238E27FC236}">
                <a16:creationId xmlns:a16="http://schemas.microsoft.com/office/drawing/2014/main" id="{CD620C65-EDC6-B660-5894-08D1C3F65794}"/>
              </a:ext>
            </a:extLst>
          </p:cNvPr>
          <p:cNvGrpSpPr/>
          <p:nvPr/>
        </p:nvGrpSpPr>
        <p:grpSpPr>
          <a:xfrm>
            <a:off x="4467160" y="1381380"/>
            <a:ext cx="279942" cy="319048"/>
            <a:chOff x="767809" y="1937958"/>
            <a:chExt cx="279942" cy="319048"/>
          </a:xfrm>
        </p:grpSpPr>
        <p:sp>
          <p:nvSpPr>
            <p:cNvPr id="232" name="Rectángulo: una sola esquina redondeada 231">
              <a:extLst>
                <a:ext uri="{FF2B5EF4-FFF2-40B4-BE49-F238E27FC236}">
                  <a16:creationId xmlns:a16="http://schemas.microsoft.com/office/drawing/2014/main" id="{2B443625-AF16-2B36-60E1-1A09F351345B}"/>
                </a:ext>
              </a:extLst>
            </p:cNvPr>
            <p:cNvSpPr/>
            <p:nvPr/>
          </p:nvSpPr>
          <p:spPr>
            <a:xfrm flipV="1">
              <a:off x="767809" y="1937958"/>
              <a:ext cx="279942" cy="313933"/>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b="1"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6" name="CuadroTexto 235">
              <a:extLst>
                <a:ext uri="{FF2B5EF4-FFF2-40B4-BE49-F238E27FC236}">
                  <a16:creationId xmlns:a16="http://schemas.microsoft.com/office/drawing/2014/main" id="{7DA5F7D1-2430-9260-EDBC-6BA31249368C}"/>
                </a:ext>
              </a:extLst>
            </p:cNvPr>
            <p:cNvSpPr txBox="1"/>
            <p:nvPr/>
          </p:nvSpPr>
          <p:spPr>
            <a:xfrm>
              <a:off x="780668" y="1949229"/>
              <a:ext cx="245119"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u="none" strike="noStrike" kern="1200" cap="none" spc="0" normalizeH="0" baseline="0" noProof="0">
                  <a:ln>
                    <a:noFill/>
                  </a:ln>
                  <a:solidFill>
                    <a:prstClr val="white"/>
                  </a:solidFill>
                  <a:effectLst/>
                  <a:uLnTx/>
                  <a:uFillTx/>
                  <a:latin typeface="Arial" panose="020B0604020202020204" pitchFamily="34" charset="0"/>
                  <a:ea typeface="+mn-ea"/>
                  <a:cs typeface="+mn-cs"/>
                </a:rPr>
                <a:t>2</a:t>
              </a:r>
            </a:p>
          </p:txBody>
        </p:sp>
      </p:grpSp>
      <p:grpSp>
        <p:nvGrpSpPr>
          <p:cNvPr id="238" name="Grupo 237">
            <a:extLst>
              <a:ext uri="{FF2B5EF4-FFF2-40B4-BE49-F238E27FC236}">
                <a16:creationId xmlns:a16="http://schemas.microsoft.com/office/drawing/2014/main" id="{B7A6B084-38EF-486A-8FB1-9B72271106AA}"/>
              </a:ext>
            </a:extLst>
          </p:cNvPr>
          <p:cNvGrpSpPr/>
          <p:nvPr/>
        </p:nvGrpSpPr>
        <p:grpSpPr>
          <a:xfrm>
            <a:off x="8222259" y="1951396"/>
            <a:ext cx="279942" cy="319048"/>
            <a:chOff x="767809" y="1937958"/>
            <a:chExt cx="279942" cy="319048"/>
          </a:xfrm>
        </p:grpSpPr>
        <p:sp>
          <p:nvSpPr>
            <p:cNvPr id="239" name="Rectángulo: una sola esquina redondeada 238">
              <a:extLst>
                <a:ext uri="{FF2B5EF4-FFF2-40B4-BE49-F238E27FC236}">
                  <a16:creationId xmlns:a16="http://schemas.microsoft.com/office/drawing/2014/main" id="{09689B5E-7208-E267-6AF7-CF431CAF5167}"/>
                </a:ext>
              </a:extLst>
            </p:cNvPr>
            <p:cNvSpPr/>
            <p:nvPr/>
          </p:nvSpPr>
          <p:spPr>
            <a:xfrm flipV="1">
              <a:off x="767809" y="1937958"/>
              <a:ext cx="279942" cy="313933"/>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b="1"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1" name="CuadroTexto 240">
              <a:extLst>
                <a:ext uri="{FF2B5EF4-FFF2-40B4-BE49-F238E27FC236}">
                  <a16:creationId xmlns:a16="http://schemas.microsoft.com/office/drawing/2014/main" id="{9ECE744D-B568-7FBB-D13A-57D49DC94B42}"/>
                </a:ext>
              </a:extLst>
            </p:cNvPr>
            <p:cNvSpPr txBox="1"/>
            <p:nvPr/>
          </p:nvSpPr>
          <p:spPr>
            <a:xfrm>
              <a:off x="780668" y="1949229"/>
              <a:ext cx="245119"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u="none" strike="noStrike" kern="1200" cap="none" spc="0" normalizeH="0" baseline="0" noProof="0">
                  <a:ln>
                    <a:noFill/>
                  </a:ln>
                  <a:solidFill>
                    <a:prstClr val="white"/>
                  </a:solidFill>
                  <a:effectLst/>
                  <a:uLnTx/>
                  <a:uFillTx/>
                  <a:latin typeface="Arial" panose="020B0604020202020204" pitchFamily="34" charset="0"/>
                  <a:ea typeface="+mn-ea"/>
                  <a:cs typeface="+mn-cs"/>
                </a:rPr>
                <a:t>3</a:t>
              </a:r>
            </a:p>
          </p:txBody>
        </p:sp>
      </p:grpSp>
      <p:grpSp>
        <p:nvGrpSpPr>
          <p:cNvPr id="242" name="Grupo 241">
            <a:extLst>
              <a:ext uri="{FF2B5EF4-FFF2-40B4-BE49-F238E27FC236}">
                <a16:creationId xmlns:a16="http://schemas.microsoft.com/office/drawing/2014/main" id="{AB677ED3-10E3-856D-2D62-38F353C3F056}"/>
              </a:ext>
            </a:extLst>
          </p:cNvPr>
          <p:cNvGrpSpPr/>
          <p:nvPr/>
        </p:nvGrpSpPr>
        <p:grpSpPr>
          <a:xfrm>
            <a:off x="8236154" y="2966884"/>
            <a:ext cx="279942" cy="319048"/>
            <a:chOff x="767809" y="1937958"/>
            <a:chExt cx="279942" cy="319048"/>
          </a:xfrm>
        </p:grpSpPr>
        <p:sp>
          <p:nvSpPr>
            <p:cNvPr id="243" name="Rectángulo: una sola esquina redondeada 242">
              <a:extLst>
                <a:ext uri="{FF2B5EF4-FFF2-40B4-BE49-F238E27FC236}">
                  <a16:creationId xmlns:a16="http://schemas.microsoft.com/office/drawing/2014/main" id="{C2E60F09-1224-DB56-A6E2-E6BA2E67A42C}"/>
                </a:ext>
              </a:extLst>
            </p:cNvPr>
            <p:cNvSpPr/>
            <p:nvPr/>
          </p:nvSpPr>
          <p:spPr>
            <a:xfrm flipV="1">
              <a:off x="767809" y="1937958"/>
              <a:ext cx="279942" cy="313933"/>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b="1"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4" name="CuadroTexto 243">
              <a:extLst>
                <a:ext uri="{FF2B5EF4-FFF2-40B4-BE49-F238E27FC236}">
                  <a16:creationId xmlns:a16="http://schemas.microsoft.com/office/drawing/2014/main" id="{7BC3A455-A4DD-7DA0-5E32-ECA12A7DF5C8}"/>
                </a:ext>
              </a:extLst>
            </p:cNvPr>
            <p:cNvSpPr txBox="1"/>
            <p:nvPr/>
          </p:nvSpPr>
          <p:spPr>
            <a:xfrm>
              <a:off x="780668" y="1949229"/>
              <a:ext cx="245119"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u="none" strike="noStrike" kern="1200" cap="none" spc="0" normalizeH="0" baseline="0" noProof="0">
                  <a:ln>
                    <a:noFill/>
                  </a:ln>
                  <a:solidFill>
                    <a:prstClr val="white"/>
                  </a:solidFill>
                  <a:effectLst/>
                  <a:uLnTx/>
                  <a:uFillTx/>
                  <a:latin typeface="Arial" panose="020B0604020202020204" pitchFamily="34" charset="0"/>
                  <a:ea typeface="+mn-ea"/>
                  <a:cs typeface="+mn-cs"/>
                </a:rPr>
                <a:t>4</a:t>
              </a:r>
            </a:p>
          </p:txBody>
        </p:sp>
      </p:grpSp>
      <p:grpSp>
        <p:nvGrpSpPr>
          <p:cNvPr id="245" name="Grupo 244">
            <a:extLst>
              <a:ext uri="{FF2B5EF4-FFF2-40B4-BE49-F238E27FC236}">
                <a16:creationId xmlns:a16="http://schemas.microsoft.com/office/drawing/2014/main" id="{547A6A6B-2783-3BC6-FDC5-74D7ABBE8124}"/>
              </a:ext>
            </a:extLst>
          </p:cNvPr>
          <p:cNvGrpSpPr/>
          <p:nvPr/>
        </p:nvGrpSpPr>
        <p:grpSpPr>
          <a:xfrm>
            <a:off x="8236154" y="4138420"/>
            <a:ext cx="279942" cy="319048"/>
            <a:chOff x="767809" y="1937958"/>
            <a:chExt cx="279942" cy="319048"/>
          </a:xfrm>
        </p:grpSpPr>
        <p:sp>
          <p:nvSpPr>
            <p:cNvPr id="246" name="Rectángulo: una sola esquina redondeada 245">
              <a:extLst>
                <a:ext uri="{FF2B5EF4-FFF2-40B4-BE49-F238E27FC236}">
                  <a16:creationId xmlns:a16="http://schemas.microsoft.com/office/drawing/2014/main" id="{F2BFE186-95A1-E426-5DFB-E48EA55AA8C2}"/>
                </a:ext>
              </a:extLst>
            </p:cNvPr>
            <p:cNvSpPr/>
            <p:nvPr/>
          </p:nvSpPr>
          <p:spPr>
            <a:xfrm flipV="1">
              <a:off x="767809" y="1937958"/>
              <a:ext cx="279942" cy="313933"/>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b="1"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7" name="CuadroTexto 246">
              <a:extLst>
                <a:ext uri="{FF2B5EF4-FFF2-40B4-BE49-F238E27FC236}">
                  <a16:creationId xmlns:a16="http://schemas.microsoft.com/office/drawing/2014/main" id="{200674E2-1521-B9BF-080A-955579CA832D}"/>
                </a:ext>
              </a:extLst>
            </p:cNvPr>
            <p:cNvSpPr txBox="1"/>
            <p:nvPr/>
          </p:nvSpPr>
          <p:spPr>
            <a:xfrm>
              <a:off x="780668" y="1949229"/>
              <a:ext cx="245119"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u="none" strike="noStrike" kern="1200" cap="none" spc="0" normalizeH="0" baseline="0" noProof="0">
                  <a:ln>
                    <a:noFill/>
                  </a:ln>
                  <a:solidFill>
                    <a:prstClr val="white"/>
                  </a:solidFill>
                  <a:effectLst/>
                  <a:uLnTx/>
                  <a:uFillTx/>
                  <a:latin typeface="Arial" panose="020B0604020202020204" pitchFamily="34" charset="0"/>
                  <a:ea typeface="+mn-ea"/>
                  <a:cs typeface="+mn-cs"/>
                </a:rPr>
                <a:t>5</a:t>
              </a:r>
            </a:p>
          </p:txBody>
        </p:sp>
      </p:grpSp>
      <p:grpSp>
        <p:nvGrpSpPr>
          <p:cNvPr id="248" name="Grupo 247">
            <a:extLst>
              <a:ext uri="{FF2B5EF4-FFF2-40B4-BE49-F238E27FC236}">
                <a16:creationId xmlns:a16="http://schemas.microsoft.com/office/drawing/2014/main" id="{362F0D96-6797-59D9-3A2A-633AB28EC3BB}"/>
              </a:ext>
            </a:extLst>
          </p:cNvPr>
          <p:cNvGrpSpPr/>
          <p:nvPr/>
        </p:nvGrpSpPr>
        <p:grpSpPr>
          <a:xfrm>
            <a:off x="4469200" y="4422268"/>
            <a:ext cx="279942" cy="319048"/>
            <a:chOff x="767809" y="1937958"/>
            <a:chExt cx="279942" cy="319048"/>
          </a:xfrm>
        </p:grpSpPr>
        <p:sp>
          <p:nvSpPr>
            <p:cNvPr id="249" name="Rectángulo: una sola esquina redondeada 248">
              <a:extLst>
                <a:ext uri="{FF2B5EF4-FFF2-40B4-BE49-F238E27FC236}">
                  <a16:creationId xmlns:a16="http://schemas.microsoft.com/office/drawing/2014/main" id="{20F29922-252E-496D-433D-74D7CAB55C34}"/>
                </a:ext>
              </a:extLst>
            </p:cNvPr>
            <p:cNvSpPr/>
            <p:nvPr/>
          </p:nvSpPr>
          <p:spPr>
            <a:xfrm flipV="1">
              <a:off x="767809" y="1937958"/>
              <a:ext cx="279942" cy="313933"/>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b="1"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0" name="CuadroTexto 249">
              <a:extLst>
                <a:ext uri="{FF2B5EF4-FFF2-40B4-BE49-F238E27FC236}">
                  <a16:creationId xmlns:a16="http://schemas.microsoft.com/office/drawing/2014/main" id="{F3C52133-C850-0790-89A2-E341E81FC963}"/>
                </a:ext>
              </a:extLst>
            </p:cNvPr>
            <p:cNvSpPr txBox="1"/>
            <p:nvPr/>
          </p:nvSpPr>
          <p:spPr>
            <a:xfrm>
              <a:off x="780668" y="1949229"/>
              <a:ext cx="245119"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u="none" strike="noStrike" kern="1200" cap="none" spc="0" normalizeH="0" baseline="0" noProof="0">
                  <a:ln>
                    <a:noFill/>
                  </a:ln>
                  <a:solidFill>
                    <a:prstClr val="white"/>
                  </a:solidFill>
                  <a:effectLst/>
                  <a:uLnTx/>
                  <a:uFillTx/>
                  <a:latin typeface="Arial" panose="020B0604020202020204" pitchFamily="34" charset="0"/>
                  <a:ea typeface="+mn-ea"/>
                  <a:cs typeface="+mn-cs"/>
                </a:rPr>
                <a:t>6</a:t>
              </a:r>
            </a:p>
          </p:txBody>
        </p:sp>
      </p:grpSp>
      <p:grpSp>
        <p:nvGrpSpPr>
          <p:cNvPr id="251" name="Grupo 250">
            <a:extLst>
              <a:ext uri="{FF2B5EF4-FFF2-40B4-BE49-F238E27FC236}">
                <a16:creationId xmlns:a16="http://schemas.microsoft.com/office/drawing/2014/main" id="{80FC487A-5B3C-DC52-18F8-AE3A8FD8BAB0}"/>
              </a:ext>
            </a:extLst>
          </p:cNvPr>
          <p:cNvGrpSpPr/>
          <p:nvPr/>
        </p:nvGrpSpPr>
        <p:grpSpPr>
          <a:xfrm>
            <a:off x="732555" y="4131491"/>
            <a:ext cx="279942" cy="319048"/>
            <a:chOff x="767809" y="1937958"/>
            <a:chExt cx="279942" cy="319048"/>
          </a:xfrm>
        </p:grpSpPr>
        <p:sp>
          <p:nvSpPr>
            <p:cNvPr id="252" name="Rectángulo: una sola esquina redondeada 251">
              <a:extLst>
                <a:ext uri="{FF2B5EF4-FFF2-40B4-BE49-F238E27FC236}">
                  <a16:creationId xmlns:a16="http://schemas.microsoft.com/office/drawing/2014/main" id="{2C463E16-1FC0-99B3-4FCA-6D16C50D2AD5}"/>
                </a:ext>
              </a:extLst>
            </p:cNvPr>
            <p:cNvSpPr/>
            <p:nvPr/>
          </p:nvSpPr>
          <p:spPr>
            <a:xfrm flipV="1">
              <a:off x="767809" y="1937958"/>
              <a:ext cx="279942" cy="313933"/>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4" name="CuadroTexto 253">
              <a:extLst>
                <a:ext uri="{FF2B5EF4-FFF2-40B4-BE49-F238E27FC236}">
                  <a16:creationId xmlns:a16="http://schemas.microsoft.com/office/drawing/2014/main" id="{3BD18784-4648-A48E-4D35-34DDFEEAED3E}"/>
                </a:ext>
              </a:extLst>
            </p:cNvPr>
            <p:cNvSpPr txBox="1"/>
            <p:nvPr/>
          </p:nvSpPr>
          <p:spPr>
            <a:xfrm>
              <a:off x="780668" y="1949229"/>
              <a:ext cx="245119"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u="none" strike="noStrike" kern="1200" cap="none" spc="0" normalizeH="0" baseline="0" noProof="0">
                  <a:ln>
                    <a:noFill/>
                  </a:ln>
                  <a:solidFill>
                    <a:prstClr val="white"/>
                  </a:solidFill>
                  <a:effectLst/>
                  <a:uLnTx/>
                  <a:uFillTx/>
                  <a:latin typeface="Arial" panose="020B0604020202020204" pitchFamily="34" charset="0"/>
                  <a:ea typeface="+mn-ea"/>
                  <a:cs typeface="+mn-cs"/>
                </a:rPr>
                <a:t>7</a:t>
              </a:r>
            </a:p>
          </p:txBody>
        </p:sp>
      </p:grpSp>
      <p:grpSp>
        <p:nvGrpSpPr>
          <p:cNvPr id="255" name="Grupo 254">
            <a:extLst>
              <a:ext uri="{FF2B5EF4-FFF2-40B4-BE49-F238E27FC236}">
                <a16:creationId xmlns:a16="http://schemas.microsoft.com/office/drawing/2014/main" id="{6A377BBF-D121-824B-7498-87D18B872C59}"/>
              </a:ext>
            </a:extLst>
          </p:cNvPr>
          <p:cNvGrpSpPr/>
          <p:nvPr/>
        </p:nvGrpSpPr>
        <p:grpSpPr>
          <a:xfrm>
            <a:off x="729578" y="2961769"/>
            <a:ext cx="279942" cy="319048"/>
            <a:chOff x="767809" y="1937958"/>
            <a:chExt cx="279942" cy="319048"/>
          </a:xfrm>
        </p:grpSpPr>
        <p:sp>
          <p:nvSpPr>
            <p:cNvPr id="55" name="Rectángulo: una sola esquina redondeada 54">
              <a:extLst>
                <a:ext uri="{FF2B5EF4-FFF2-40B4-BE49-F238E27FC236}">
                  <a16:creationId xmlns:a16="http://schemas.microsoft.com/office/drawing/2014/main" id="{AB84BE7E-BA25-3791-DAC7-B6B5B06205DA}"/>
                </a:ext>
              </a:extLst>
            </p:cNvPr>
            <p:cNvSpPr/>
            <p:nvPr/>
          </p:nvSpPr>
          <p:spPr>
            <a:xfrm flipV="1">
              <a:off x="767809" y="1937958"/>
              <a:ext cx="279942" cy="313933"/>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b="1"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CuadroTexto 55">
              <a:extLst>
                <a:ext uri="{FF2B5EF4-FFF2-40B4-BE49-F238E27FC236}">
                  <a16:creationId xmlns:a16="http://schemas.microsoft.com/office/drawing/2014/main" id="{F95193C6-F334-3857-2F02-2856D4FE70BF}"/>
                </a:ext>
              </a:extLst>
            </p:cNvPr>
            <p:cNvSpPr txBox="1"/>
            <p:nvPr/>
          </p:nvSpPr>
          <p:spPr>
            <a:xfrm>
              <a:off x="780668" y="1949229"/>
              <a:ext cx="245119"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u="none" strike="noStrike" kern="1200" cap="none" spc="0" normalizeH="0" baseline="0" noProof="0">
                  <a:ln>
                    <a:noFill/>
                  </a:ln>
                  <a:solidFill>
                    <a:prstClr val="white"/>
                  </a:solidFill>
                  <a:effectLst/>
                  <a:uLnTx/>
                  <a:uFillTx/>
                  <a:latin typeface="Arial" panose="020B0604020202020204" pitchFamily="34" charset="0"/>
                  <a:ea typeface="+mn-ea"/>
                  <a:cs typeface="+mn-cs"/>
                </a:rPr>
                <a:t>8</a:t>
              </a:r>
            </a:p>
          </p:txBody>
        </p:sp>
      </p:grpSp>
    </p:spTree>
    <p:extLst>
      <p:ext uri="{BB962C8B-B14F-4D97-AF65-F5344CB8AC3E}">
        <p14:creationId xmlns:p14="http://schemas.microsoft.com/office/powerpoint/2010/main" val="2535416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ie de página 5">
            <a:extLst>
              <a:ext uri="{FF2B5EF4-FFF2-40B4-BE49-F238E27FC236}">
                <a16:creationId xmlns:a16="http://schemas.microsoft.com/office/drawing/2014/main" id="{DDA32C92-F6B9-BC3B-2EB0-1398EFD86AB2}"/>
              </a:ext>
            </a:extLst>
          </p:cNvPr>
          <p:cNvSpPr>
            <a:spLocks noGrp="1"/>
          </p:cNvSpPr>
          <p:nvPr>
            <p:ph type="ftr" sz="quarter" idx="10"/>
          </p:nvPr>
        </p:nvSpPr>
        <p:spPr>
          <a:xfrm>
            <a:off x="623886" y="5880952"/>
            <a:ext cx="10079513" cy="945250"/>
          </a:xfrm>
        </p:spPr>
        <p:txBody>
          <a:bodyPr/>
          <a:lstStyle/>
          <a:p>
            <a:pPr>
              <a:lnSpc>
                <a:spcPct val="90000"/>
              </a:lnSpc>
            </a:pPr>
            <a:r>
              <a:rPr lang="es-ES" sz="700" b="1"/>
              <a:t>EII: </a:t>
            </a:r>
            <a:r>
              <a:rPr lang="es-ES" sz="700"/>
              <a:t>enfermedad inflamatoria intestinal; </a:t>
            </a:r>
            <a:r>
              <a:rPr lang="es-ES" sz="700" b="1"/>
              <a:t>TBC</a:t>
            </a:r>
            <a:r>
              <a:rPr lang="es-ES" sz="700"/>
              <a:t>: tuberculosis. </a:t>
            </a:r>
            <a:r>
              <a:rPr lang="es-ES" sz="700" b="1"/>
              <a:t>TNF: </a:t>
            </a:r>
            <a:r>
              <a:rPr lang="es-ES" sz="700"/>
              <a:t>factor de necrosis tumoral</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endParaRPr lang="es-ES" sz="700"/>
          </a:p>
          <a:p>
            <a:pPr>
              <a:lnSpc>
                <a:spcPct val="90000"/>
              </a:lnSpc>
            </a:pPr>
            <a:r>
              <a:rPr lang="es-ES" sz="700" b="1"/>
              <a:t>1. Carrascosa JM, </a:t>
            </a:r>
            <a:r>
              <a:rPr lang="es-ES" sz="700"/>
              <a:t>Puig L, Romero IB, Salgado-Boquete L, Del Alcázar E, Lencina JJA, et al. </a:t>
            </a:r>
            <a:r>
              <a:rPr lang="es-ES" sz="700" err="1"/>
              <a:t>Practical</a:t>
            </a:r>
            <a:r>
              <a:rPr lang="es-ES" sz="700"/>
              <a:t> </a:t>
            </a:r>
            <a:r>
              <a:rPr lang="es-ES" sz="700" err="1"/>
              <a:t>update</a:t>
            </a:r>
            <a:r>
              <a:rPr lang="es-ES" sz="700"/>
              <a:t> </a:t>
            </a:r>
            <a:r>
              <a:rPr lang="es-ES" sz="700" err="1"/>
              <a:t>of</a:t>
            </a:r>
            <a:r>
              <a:rPr lang="es-ES" sz="700"/>
              <a:t> </a:t>
            </a:r>
            <a:r>
              <a:rPr lang="es-ES" sz="700" err="1"/>
              <a:t>the</a:t>
            </a:r>
            <a:r>
              <a:rPr lang="es-ES" sz="700"/>
              <a:t> </a:t>
            </a:r>
            <a:r>
              <a:rPr lang="es-ES" sz="700" err="1"/>
              <a:t>guidelines</a:t>
            </a:r>
            <a:r>
              <a:rPr lang="es-ES" sz="700"/>
              <a:t> </a:t>
            </a:r>
            <a:r>
              <a:rPr lang="es-ES" sz="700" err="1"/>
              <a:t>published</a:t>
            </a:r>
            <a:r>
              <a:rPr lang="es-ES" sz="700"/>
              <a:t> </a:t>
            </a:r>
            <a:r>
              <a:rPr lang="es-ES" sz="700" err="1"/>
              <a:t>by</a:t>
            </a:r>
            <a:r>
              <a:rPr lang="es-ES" sz="700"/>
              <a:t> </a:t>
            </a:r>
            <a:r>
              <a:rPr lang="es-ES" sz="700" err="1"/>
              <a:t>the</a:t>
            </a:r>
            <a:r>
              <a:rPr lang="es-ES" sz="700"/>
              <a:t> psoriasis </a:t>
            </a:r>
            <a:r>
              <a:rPr lang="es-ES" sz="700" err="1"/>
              <a:t>group</a:t>
            </a:r>
            <a:r>
              <a:rPr lang="es-ES" sz="700"/>
              <a:t> </a:t>
            </a:r>
            <a:r>
              <a:rPr lang="es-ES" sz="700" err="1"/>
              <a:t>of</a:t>
            </a:r>
            <a:r>
              <a:rPr lang="es-ES" sz="700"/>
              <a:t> </a:t>
            </a:r>
            <a:r>
              <a:rPr lang="es-ES" sz="700" err="1"/>
              <a:t>the</a:t>
            </a:r>
            <a:r>
              <a:rPr lang="es-ES" sz="700"/>
              <a:t> </a:t>
            </a:r>
            <a:r>
              <a:rPr lang="es-ES" sz="700" err="1"/>
              <a:t>spanish</a:t>
            </a:r>
            <a:r>
              <a:rPr lang="es-ES" sz="700"/>
              <a:t> </a:t>
            </a:r>
            <a:r>
              <a:rPr lang="es-ES" sz="700" err="1"/>
              <a:t>academy</a:t>
            </a:r>
            <a:r>
              <a:rPr lang="es-ES" sz="700"/>
              <a:t> </a:t>
            </a:r>
            <a:r>
              <a:rPr lang="es-ES" sz="700" err="1"/>
              <a:t>of</a:t>
            </a:r>
            <a:r>
              <a:rPr lang="es-ES" sz="700"/>
              <a:t> </a:t>
            </a:r>
            <a:r>
              <a:rPr lang="es-ES" sz="700" err="1"/>
              <a:t>dermatology</a:t>
            </a:r>
            <a:r>
              <a:rPr lang="es-ES" sz="700"/>
              <a:t> and </a:t>
            </a:r>
            <a:r>
              <a:rPr lang="es-ES" sz="700" err="1"/>
              <a:t>venereology</a:t>
            </a:r>
            <a:r>
              <a:rPr lang="es-ES" sz="700"/>
              <a:t> (</a:t>
            </a:r>
            <a:r>
              <a:rPr lang="es-ES" sz="700" err="1"/>
              <a:t>GPs</a:t>
            </a:r>
            <a:r>
              <a:rPr lang="es-ES" sz="700"/>
              <a:t>) </a:t>
            </a:r>
            <a:r>
              <a:rPr lang="es-ES" sz="700" err="1"/>
              <a:t>on</a:t>
            </a:r>
            <a:r>
              <a:rPr lang="es-ES" sz="700"/>
              <a:t> </a:t>
            </a:r>
            <a:r>
              <a:rPr lang="es-ES" sz="700" err="1"/>
              <a:t>the</a:t>
            </a:r>
            <a:r>
              <a:rPr lang="es-ES" sz="700"/>
              <a:t> </a:t>
            </a:r>
            <a:r>
              <a:rPr lang="es-ES" sz="700" err="1"/>
              <a:t>treatment</a:t>
            </a:r>
            <a:r>
              <a:rPr lang="es-ES" sz="700"/>
              <a:t> </a:t>
            </a:r>
            <a:r>
              <a:rPr lang="es-ES" sz="700" err="1"/>
              <a:t>of</a:t>
            </a:r>
            <a:r>
              <a:rPr lang="es-ES" sz="700"/>
              <a:t> psoriasis </a:t>
            </a:r>
            <a:r>
              <a:rPr lang="es-ES" sz="700" err="1"/>
              <a:t>with</a:t>
            </a:r>
            <a:r>
              <a:rPr lang="es-ES" sz="700"/>
              <a:t> </a:t>
            </a:r>
            <a:r>
              <a:rPr lang="es-ES" sz="700" err="1"/>
              <a:t>biologic</a:t>
            </a:r>
            <a:r>
              <a:rPr lang="es-ES" sz="700"/>
              <a:t> </a:t>
            </a:r>
            <a:r>
              <a:rPr lang="es-ES" sz="700" err="1"/>
              <a:t>agents</a:t>
            </a:r>
            <a:r>
              <a:rPr lang="es-ES" sz="700"/>
              <a:t>: </a:t>
            </a:r>
            <a:r>
              <a:rPr lang="es-ES" sz="700" err="1"/>
              <a:t>part</a:t>
            </a:r>
            <a:r>
              <a:rPr lang="es-ES" sz="700"/>
              <a:t> 2-management </a:t>
            </a:r>
            <a:r>
              <a:rPr lang="es-ES" sz="700" err="1"/>
              <a:t>of</a:t>
            </a:r>
            <a:r>
              <a:rPr lang="es-ES" sz="700"/>
              <a:t> </a:t>
            </a:r>
            <a:r>
              <a:rPr lang="es-ES" sz="700" err="1"/>
              <a:t>special</a:t>
            </a:r>
            <a:r>
              <a:rPr lang="es-ES" sz="700"/>
              <a:t> </a:t>
            </a:r>
            <a:r>
              <a:rPr lang="es-ES" sz="700" err="1"/>
              <a:t>populations</a:t>
            </a:r>
            <a:r>
              <a:rPr lang="es-ES" sz="700"/>
              <a:t>, </a:t>
            </a:r>
            <a:r>
              <a:rPr lang="es-ES" sz="700" err="1"/>
              <a:t>patients</a:t>
            </a:r>
            <a:r>
              <a:rPr lang="es-ES" sz="700"/>
              <a:t> </a:t>
            </a:r>
            <a:r>
              <a:rPr lang="es-ES" sz="700" err="1"/>
              <a:t>with</a:t>
            </a:r>
            <a:r>
              <a:rPr lang="es-ES" sz="700"/>
              <a:t> </a:t>
            </a:r>
            <a:r>
              <a:rPr lang="es-ES" sz="700" err="1"/>
              <a:t>comorbid</a:t>
            </a:r>
            <a:r>
              <a:rPr lang="es-ES" sz="700"/>
              <a:t> </a:t>
            </a:r>
            <a:r>
              <a:rPr lang="es-ES" sz="700" err="1"/>
              <a:t>conditions</a:t>
            </a:r>
            <a:r>
              <a:rPr lang="es-ES" sz="700"/>
              <a:t>, and </a:t>
            </a:r>
            <a:r>
              <a:rPr lang="es-ES" sz="700" err="1"/>
              <a:t>risk</a:t>
            </a:r>
            <a:r>
              <a:rPr lang="es-ES" sz="700"/>
              <a:t>. Actas </a:t>
            </a:r>
            <a:r>
              <a:rPr lang="es-ES" sz="700" err="1"/>
              <a:t>Dermosifiliogr</a:t>
            </a:r>
            <a:r>
              <a:rPr lang="es-ES" sz="700"/>
              <a:t>. 2022;113(6):583-609. </a:t>
            </a:r>
            <a:r>
              <a:rPr lang="es-ES" sz="700" b="1"/>
              <a:t>2. </a:t>
            </a:r>
            <a:r>
              <a:rPr lang="es-ES" sz="700" b="1" err="1"/>
              <a:t>Jacobi</a:t>
            </a:r>
            <a:r>
              <a:rPr lang="es-ES" sz="700" b="1"/>
              <a:t> A, </a:t>
            </a:r>
            <a:r>
              <a:rPr lang="es-ES" sz="700" err="1"/>
              <a:t>Rustenbach</a:t>
            </a:r>
            <a:r>
              <a:rPr lang="es-ES" sz="700"/>
              <a:t> SJ, </a:t>
            </a:r>
            <a:r>
              <a:rPr lang="es-ES" sz="700" err="1"/>
              <a:t>Augustin</a:t>
            </a:r>
            <a:r>
              <a:rPr lang="es-ES" sz="700"/>
              <a:t> M. </a:t>
            </a:r>
            <a:r>
              <a:rPr lang="es-ES" sz="700" err="1"/>
              <a:t>Comorbidity</a:t>
            </a:r>
            <a:r>
              <a:rPr lang="es-ES" sz="700"/>
              <a:t> as a predictor </a:t>
            </a:r>
            <a:r>
              <a:rPr lang="es-ES" sz="700" err="1"/>
              <a:t>for</a:t>
            </a:r>
            <a:r>
              <a:rPr lang="es-ES" sz="700"/>
              <a:t> </a:t>
            </a:r>
            <a:r>
              <a:rPr lang="es-ES" sz="700" err="1"/>
              <a:t>drug</a:t>
            </a:r>
            <a:r>
              <a:rPr lang="es-ES" sz="700"/>
              <a:t> </a:t>
            </a:r>
            <a:r>
              <a:rPr lang="es-ES" sz="700" err="1"/>
              <a:t>survival</a:t>
            </a:r>
            <a:r>
              <a:rPr lang="es-ES" sz="700"/>
              <a:t> </a:t>
            </a:r>
            <a:r>
              <a:rPr lang="es-ES" sz="700" err="1"/>
              <a:t>of</a:t>
            </a:r>
            <a:r>
              <a:rPr lang="es-ES" sz="700"/>
              <a:t> </a:t>
            </a:r>
            <a:r>
              <a:rPr lang="es-ES" sz="700" err="1"/>
              <a:t>biologic</a:t>
            </a:r>
            <a:r>
              <a:rPr lang="es-ES" sz="700"/>
              <a:t> </a:t>
            </a:r>
            <a:r>
              <a:rPr lang="es-ES" sz="700" err="1"/>
              <a:t>therapy</a:t>
            </a:r>
            <a:r>
              <a:rPr lang="es-ES" sz="700"/>
              <a:t> in </a:t>
            </a:r>
            <a:r>
              <a:rPr lang="es-ES" sz="700" err="1"/>
              <a:t>patients</a:t>
            </a:r>
            <a:r>
              <a:rPr lang="es-ES" sz="700"/>
              <a:t> </a:t>
            </a:r>
            <a:r>
              <a:rPr lang="es-ES" sz="700" err="1"/>
              <a:t>with</a:t>
            </a:r>
            <a:r>
              <a:rPr lang="es-ES" sz="700"/>
              <a:t> psoriasis. </a:t>
            </a:r>
            <a:r>
              <a:rPr lang="es-ES" sz="700" err="1"/>
              <a:t>Int</a:t>
            </a:r>
            <a:r>
              <a:rPr lang="es-ES" sz="700"/>
              <a:t> J </a:t>
            </a:r>
            <a:r>
              <a:rPr lang="es-ES" sz="700" err="1"/>
              <a:t>Dermatol</a:t>
            </a:r>
            <a:r>
              <a:rPr lang="es-ES" sz="700"/>
              <a:t>. 2016;55(3):296-302. </a:t>
            </a:r>
            <a:r>
              <a:rPr lang="es-ES" sz="700" b="1"/>
              <a:t>3. </a:t>
            </a:r>
            <a:r>
              <a:rPr lang="es-ES" sz="700" b="1" err="1"/>
              <a:t>Elmets</a:t>
            </a:r>
            <a:r>
              <a:rPr lang="es-ES" sz="700" b="1"/>
              <a:t> CA, </a:t>
            </a:r>
            <a:r>
              <a:rPr lang="es-ES" sz="700" err="1"/>
              <a:t>Leonardi</a:t>
            </a:r>
            <a:r>
              <a:rPr lang="es-ES" sz="700"/>
              <a:t> CL, Davis DMR, </a:t>
            </a:r>
            <a:r>
              <a:rPr lang="es-ES" sz="700" err="1"/>
              <a:t>Gelfand</a:t>
            </a:r>
            <a:r>
              <a:rPr lang="es-ES" sz="700"/>
              <a:t> JM, </a:t>
            </a:r>
            <a:r>
              <a:rPr lang="es-ES" sz="700" err="1"/>
              <a:t>Lichten</a:t>
            </a:r>
            <a:r>
              <a:rPr lang="es-ES" sz="700"/>
              <a:t> J, </a:t>
            </a:r>
            <a:r>
              <a:rPr lang="es-ES" sz="700" err="1"/>
              <a:t>Mehta</a:t>
            </a:r>
            <a:r>
              <a:rPr lang="es-ES" sz="700"/>
              <a:t> NN, et al. </a:t>
            </a:r>
            <a:r>
              <a:rPr lang="es-ES" sz="700" err="1"/>
              <a:t>Joint</a:t>
            </a:r>
            <a:r>
              <a:rPr lang="es-ES" sz="700"/>
              <a:t> AAD-NPF </a:t>
            </a:r>
            <a:r>
              <a:rPr lang="es-ES" sz="700" err="1"/>
              <a:t>guidelines</a:t>
            </a:r>
            <a:r>
              <a:rPr lang="es-ES" sz="700"/>
              <a:t> </a:t>
            </a:r>
            <a:r>
              <a:rPr lang="es-ES" sz="700" err="1"/>
              <a:t>of</a:t>
            </a:r>
            <a:r>
              <a:rPr lang="es-ES" sz="700"/>
              <a:t> care </a:t>
            </a:r>
            <a:r>
              <a:rPr lang="es-ES" sz="700" err="1"/>
              <a:t>for</a:t>
            </a:r>
            <a:r>
              <a:rPr lang="es-ES" sz="700"/>
              <a:t> </a:t>
            </a:r>
            <a:r>
              <a:rPr lang="es-ES" sz="700" err="1"/>
              <a:t>the</a:t>
            </a:r>
            <a:r>
              <a:rPr lang="es-ES" sz="700"/>
              <a:t> </a:t>
            </a:r>
            <a:r>
              <a:rPr lang="es-ES" sz="700" err="1"/>
              <a:t>management</a:t>
            </a:r>
            <a:r>
              <a:rPr lang="es-ES" sz="700"/>
              <a:t> and </a:t>
            </a:r>
            <a:r>
              <a:rPr lang="es-ES" sz="700" err="1"/>
              <a:t>treatment</a:t>
            </a:r>
            <a:r>
              <a:rPr lang="es-ES" sz="700"/>
              <a:t> </a:t>
            </a:r>
            <a:r>
              <a:rPr lang="es-ES" sz="700" err="1"/>
              <a:t>of</a:t>
            </a:r>
            <a:r>
              <a:rPr lang="es-ES" sz="700"/>
              <a:t> psoriasis </a:t>
            </a:r>
            <a:r>
              <a:rPr lang="es-ES" sz="700" err="1"/>
              <a:t>with</a:t>
            </a:r>
            <a:r>
              <a:rPr lang="es-ES" sz="700"/>
              <a:t> </a:t>
            </a:r>
            <a:r>
              <a:rPr lang="es-ES" sz="700" err="1"/>
              <a:t>awareness</a:t>
            </a:r>
            <a:r>
              <a:rPr lang="es-ES" sz="700"/>
              <a:t> and </a:t>
            </a:r>
            <a:r>
              <a:rPr lang="es-ES" sz="700" err="1"/>
              <a:t>attention</a:t>
            </a:r>
            <a:r>
              <a:rPr lang="es-ES" sz="700"/>
              <a:t> to </a:t>
            </a:r>
            <a:r>
              <a:rPr lang="es-ES" sz="700" err="1"/>
              <a:t>comorbidities</a:t>
            </a:r>
            <a:r>
              <a:rPr lang="es-ES" sz="700"/>
              <a:t>. J Am Acad </a:t>
            </a:r>
            <a:r>
              <a:rPr lang="es-ES" sz="700" err="1"/>
              <a:t>Dermatol</a:t>
            </a:r>
            <a:r>
              <a:rPr lang="es-ES" sz="700"/>
              <a:t>. 2019;80(4):1073-1113. </a:t>
            </a:r>
            <a:r>
              <a:rPr lang="es-ES" sz="700" b="1"/>
              <a:t>4. </a:t>
            </a:r>
            <a:r>
              <a:rPr lang="es-ES" sz="700" b="1" err="1"/>
              <a:t>Thaçi</a:t>
            </a:r>
            <a:r>
              <a:rPr lang="es-ES" sz="700" b="1"/>
              <a:t> D</a:t>
            </a:r>
            <a:r>
              <a:rPr lang="es-ES" sz="700"/>
              <a:t>, </a:t>
            </a:r>
            <a:r>
              <a:rPr lang="es-ES" sz="700" err="1"/>
              <a:t>Piaserico</a:t>
            </a:r>
            <a:r>
              <a:rPr lang="es-ES" sz="700"/>
              <a:t> S, Warren RB, Gupta AK, Cantrell W, </a:t>
            </a:r>
            <a:r>
              <a:rPr lang="es-ES" sz="700" err="1"/>
              <a:t>Draelos</a:t>
            </a:r>
            <a:r>
              <a:rPr lang="es-ES" sz="700"/>
              <a:t> Z, et al. Five-</a:t>
            </a:r>
            <a:r>
              <a:rPr lang="es-ES" sz="700" err="1"/>
              <a:t>year</a:t>
            </a:r>
            <a:r>
              <a:rPr lang="es-ES" sz="700"/>
              <a:t> </a:t>
            </a:r>
            <a:r>
              <a:rPr lang="es-ES" sz="700" err="1"/>
              <a:t>efficacy</a:t>
            </a:r>
            <a:r>
              <a:rPr lang="es-ES" sz="700"/>
              <a:t> and safety </a:t>
            </a:r>
            <a:r>
              <a:rPr lang="es-ES" sz="700" err="1"/>
              <a:t>of</a:t>
            </a:r>
            <a:r>
              <a:rPr lang="es-ES" sz="700"/>
              <a:t> </a:t>
            </a:r>
            <a:r>
              <a:rPr lang="es-ES" sz="700" err="1"/>
              <a:t>tildrakizumab</a:t>
            </a:r>
            <a:r>
              <a:rPr lang="es-ES" sz="700"/>
              <a:t> in </a:t>
            </a:r>
            <a:r>
              <a:rPr lang="es-ES" sz="700" err="1"/>
              <a:t>patients</a:t>
            </a:r>
            <a:r>
              <a:rPr lang="es-ES" sz="700"/>
              <a:t> </a:t>
            </a:r>
            <a:r>
              <a:rPr lang="es-ES" sz="700" err="1"/>
              <a:t>with</a:t>
            </a:r>
            <a:r>
              <a:rPr lang="es-ES" sz="700"/>
              <a:t> </a:t>
            </a:r>
            <a:r>
              <a:rPr lang="es-ES" sz="700" err="1"/>
              <a:t>moderate</a:t>
            </a:r>
            <a:r>
              <a:rPr lang="es-ES" sz="700"/>
              <a:t>-</a:t>
            </a:r>
            <a:r>
              <a:rPr lang="es-ES" sz="700" err="1"/>
              <a:t>to</a:t>
            </a:r>
            <a:r>
              <a:rPr lang="es-ES" sz="700"/>
              <a:t>-severe psoriasis </a:t>
            </a:r>
            <a:r>
              <a:rPr lang="es-ES" sz="700" err="1"/>
              <a:t>who</a:t>
            </a:r>
            <a:r>
              <a:rPr lang="es-ES" sz="700"/>
              <a:t> </a:t>
            </a:r>
            <a:r>
              <a:rPr lang="es-ES" sz="700" err="1"/>
              <a:t>respond</a:t>
            </a:r>
            <a:r>
              <a:rPr lang="es-ES" sz="700"/>
              <a:t> at </a:t>
            </a:r>
            <a:r>
              <a:rPr lang="es-ES" sz="700" err="1"/>
              <a:t>week</a:t>
            </a:r>
            <a:r>
              <a:rPr lang="es-ES" sz="700"/>
              <a:t> 28: </a:t>
            </a:r>
            <a:r>
              <a:rPr lang="es-ES" sz="700" err="1"/>
              <a:t>pooled</a:t>
            </a:r>
            <a:r>
              <a:rPr lang="es-ES" sz="700"/>
              <a:t> </a:t>
            </a:r>
            <a:r>
              <a:rPr lang="es-ES" sz="700" err="1"/>
              <a:t>analyses</a:t>
            </a:r>
            <a:r>
              <a:rPr lang="es-ES" sz="700"/>
              <a:t> </a:t>
            </a:r>
            <a:r>
              <a:rPr lang="es-ES" sz="700" err="1"/>
              <a:t>of</a:t>
            </a:r>
            <a:r>
              <a:rPr lang="es-ES" sz="700"/>
              <a:t> </a:t>
            </a:r>
            <a:r>
              <a:rPr lang="es-ES" sz="700" err="1"/>
              <a:t>two</a:t>
            </a:r>
            <a:r>
              <a:rPr lang="es-ES" sz="700"/>
              <a:t> </a:t>
            </a:r>
            <a:r>
              <a:rPr lang="es-ES" sz="700" err="1"/>
              <a:t>randomized</a:t>
            </a:r>
            <a:r>
              <a:rPr lang="es-ES" sz="700"/>
              <a:t> </a:t>
            </a:r>
            <a:r>
              <a:rPr lang="es-ES" sz="700" err="1"/>
              <a:t>phase</a:t>
            </a:r>
            <a:r>
              <a:rPr lang="es-ES" sz="700"/>
              <a:t> III </a:t>
            </a:r>
            <a:r>
              <a:rPr lang="es-ES" sz="700" err="1"/>
              <a:t>clinical</a:t>
            </a:r>
            <a:r>
              <a:rPr lang="es-ES" sz="700"/>
              <a:t> </a:t>
            </a:r>
            <a:r>
              <a:rPr lang="es-ES" sz="700" err="1"/>
              <a:t>trials</a:t>
            </a:r>
            <a:r>
              <a:rPr lang="es-ES" sz="700"/>
              <a:t> (</a:t>
            </a:r>
            <a:r>
              <a:rPr lang="es-ES" sz="700" err="1"/>
              <a:t>reSURFACE</a:t>
            </a:r>
            <a:r>
              <a:rPr lang="es-ES" sz="700"/>
              <a:t> 1 and </a:t>
            </a:r>
            <a:r>
              <a:rPr lang="es-ES" sz="700" err="1"/>
              <a:t>reSURFACE</a:t>
            </a:r>
            <a:r>
              <a:rPr lang="es-ES" sz="700"/>
              <a:t> 2). Br J </a:t>
            </a:r>
            <a:r>
              <a:rPr lang="es-ES" sz="700" err="1"/>
              <a:t>Dermatol</a:t>
            </a:r>
            <a:r>
              <a:rPr lang="es-ES" sz="700"/>
              <a:t>. 2021;185(2):323-334. </a:t>
            </a:r>
            <a:r>
              <a:rPr lang="es-ES" sz="700" b="1"/>
              <a:t>5</a:t>
            </a:r>
            <a:r>
              <a:rPr kumimoji="0" lang="es-ES" sz="700" b="1" u="none" strike="noStrike" kern="1200" cap="none" spc="0" normalizeH="0" baseline="0" noProof="0">
                <a:ln>
                  <a:noFill/>
                </a:ln>
                <a:solidFill>
                  <a:prstClr val="black">
                    <a:tint val="75000"/>
                  </a:prstClr>
                </a:solidFill>
                <a:effectLst/>
                <a:uLnTx/>
                <a:uFillTx/>
                <a:ea typeface="+mn-ea"/>
                <a:cs typeface="+mn-cs"/>
              </a:rPr>
              <a:t> </a:t>
            </a:r>
            <a:r>
              <a:rPr kumimoji="0" lang="es-ES" sz="700" b="1" u="none" strike="noStrike" kern="1200" cap="none" spc="0" normalizeH="0" baseline="0" noProof="0" err="1">
                <a:ln>
                  <a:noFill/>
                </a:ln>
                <a:solidFill>
                  <a:prstClr val="black">
                    <a:tint val="75000"/>
                  </a:prstClr>
                </a:solidFill>
                <a:effectLst/>
                <a:uLnTx/>
                <a:uFillTx/>
                <a:ea typeface="+mn-ea"/>
                <a:cs typeface="+mn-cs"/>
              </a:rPr>
              <a:t>Fernandez</a:t>
            </a:r>
            <a:r>
              <a:rPr kumimoji="0" lang="es-ES" sz="700" b="1" u="none" strike="noStrike" kern="1200" cap="none" spc="0" normalizeH="0" baseline="0" noProof="0">
                <a:ln>
                  <a:noFill/>
                </a:ln>
                <a:solidFill>
                  <a:prstClr val="black">
                    <a:tint val="75000"/>
                  </a:prstClr>
                </a:solidFill>
                <a:effectLst/>
                <a:uLnTx/>
                <a:uFillTx/>
                <a:ea typeface="+mn-ea"/>
                <a:cs typeface="+mn-cs"/>
              </a:rPr>
              <a:t> AP</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Dauden</a:t>
            </a:r>
            <a:r>
              <a:rPr kumimoji="0" lang="es-ES" sz="700" u="none" strike="noStrike" kern="1200" cap="none" spc="0" normalizeH="0" baseline="0" noProof="0">
                <a:ln>
                  <a:noFill/>
                </a:ln>
                <a:solidFill>
                  <a:prstClr val="black">
                    <a:tint val="75000"/>
                  </a:prstClr>
                </a:solidFill>
                <a:effectLst/>
                <a:uLnTx/>
                <a:uFillTx/>
                <a:ea typeface="+mn-ea"/>
                <a:cs typeface="+mn-cs"/>
              </a:rPr>
              <a:t> E, </a:t>
            </a:r>
            <a:r>
              <a:rPr kumimoji="0" lang="es-ES" sz="700" u="none" strike="noStrike" kern="1200" cap="none" spc="0" normalizeH="0" baseline="0" noProof="0" err="1">
                <a:ln>
                  <a:noFill/>
                </a:ln>
                <a:solidFill>
                  <a:prstClr val="black">
                    <a:tint val="75000"/>
                  </a:prstClr>
                </a:solidFill>
                <a:effectLst/>
                <a:uLnTx/>
                <a:uFillTx/>
                <a:ea typeface="+mn-ea"/>
                <a:cs typeface="+mn-cs"/>
              </a:rPr>
              <a:t>Gerdes</a:t>
            </a:r>
            <a:r>
              <a:rPr kumimoji="0" lang="es-ES" sz="700" u="none" strike="noStrike" kern="1200" cap="none" spc="0" normalizeH="0" baseline="0" noProof="0">
                <a:ln>
                  <a:noFill/>
                </a:ln>
                <a:solidFill>
                  <a:prstClr val="black">
                    <a:tint val="75000"/>
                  </a:prstClr>
                </a:solidFill>
                <a:effectLst/>
                <a:uLnTx/>
                <a:uFillTx/>
                <a:ea typeface="+mn-ea"/>
                <a:cs typeface="+mn-cs"/>
              </a:rPr>
              <a:t> S, </a:t>
            </a:r>
            <a:r>
              <a:rPr kumimoji="0" lang="es-ES" sz="700" u="none" strike="noStrike" kern="1200" cap="none" spc="0" normalizeH="0" baseline="0" noProof="0" err="1">
                <a:ln>
                  <a:noFill/>
                </a:ln>
                <a:solidFill>
                  <a:prstClr val="black">
                    <a:tint val="75000"/>
                  </a:prstClr>
                </a:solidFill>
                <a:effectLst/>
                <a:uLnTx/>
                <a:uFillTx/>
                <a:ea typeface="+mn-ea"/>
                <a:cs typeface="+mn-cs"/>
              </a:rPr>
              <a:t>Lebwohl</a:t>
            </a:r>
            <a:r>
              <a:rPr kumimoji="0" lang="es-ES" sz="700" u="none" strike="noStrike" kern="1200" cap="none" spc="0" normalizeH="0" baseline="0" noProof="0">
                <a:ln>
                  <a:noFill/>
                </a:ln>
                <a:solidFill>
                  <a:prstClr val="black">
                    <a:tint val="75000"/>
                  </a:prstClr>
                </a:solidFill>
                <a:effectLst/>
                <a:uLnTx/>
                <a:uFillTx/>
                <a:ea typeface="+mn-ea"/>
                <a:cs typeface="+mn-cs"/>
              </a:rPr>
              <a:t> MG, </a:t>
            </a:r>
            <a:r>
              <a:rPr kumimoji="0" lang="es-ES" sz="700" u="none" strike="noStrike" kern="1200" cap="none" spc="0" normalizeH="0" baseline="0" noProof="0" err="1">
                <a:ln>
                  <a:noFill/>
                </a:ln>
                <a:solidFill>
                  <a:prstClr val="black">
                    <a:tint val="75000"/>
                  </a:prstClr>
                </a:solidFill>
                <a:effectLst/>
                <a:uLnTx/>
                <a:uFillTx/>
                <a:ea typeface="+mn-ea"/>
                <a:cs typeface="+mn-cs"/>
              </a:rPr>
              <a:t>Menter</a:t>
            </a:r>
            <a:r>
              <a:rPr kumimoji="0" lang="es-ES" sz="700" u="none" strike="noStrike" kern="1200" cap="none" spc="0" normalizeH="0" baseline="0" noProof="0">
                <a:ln>
                  <a:noFill/>
                </a:ln>
                <a:solidFill>
                  <a:prstClr val="black">
                    <a:tint val="75000"/>
                  </a:prstClr>
                </a:solidFill>
                <a:effectLst/>
                <a:uLnTx/>
                <a:uFillTx/>
                <a:ea typeface="+mn-ea"/>
                <a:cs typeface="+mn-cs"/>
              </a:rPr>
              <a:t> MA, </a:t>
            </a:r>
            <a:r>
              <a:rPr kumimoji="0" lang="es-ES" sz="700" u="none" strike="noStrike" kern="1200" cap="none" spc="0" normalizeH="0" baseline="0" noProof="0" err="1">
                <a:ln>
                  <a:noFill/>
                </a:ln>
                <a:solidFill>
                  <a:prstClr val="black">
                    <a:tint val="75000"/>
                  </a:prstClr>
                </a:solidFill>
                <a:effectLst/>
                <a:uLnTx/>
                <a:uFillTx/>
                <a:ea typeface="+mn-ea"/>
                <a:cs typeface="+mn-cs"/>
              </a:rPr>
              <a:t>Leonardi</a:t>
            </a:r>
            <a:r>
              <a:rPr kumimoji="0" lang="es-ES" sz="700" u="none" strike="noStrike" kern="1200" cap="none" spc="0" normalizeH="0" baseline="0" noProof="0">
                <a:ln>
                  <a:noFill/>
                </a:ln>
                <a:solidFill>
                  <a:prstClr val="black">
                    <a:tint val="75000"/>
                  </a:prstClr>
                </a:solidFill>
                <a:effectLst/>
                <a:uLnTx/>
                <a:uFillTx/>
                <a:ea typeface="+mn-ea"/>
                <a:cs typeface="+mn-cs"/>
              </a:rPr>
              <a:t> CL, et al. </a:t>
            </a:r>
            <a:r>
              <a:rPr kumimoji="0" lang="es-ES" sz="700" u="none" strike="noStrike" kern="1200" cap="none" spc="0" normalizeH="0" baseline="0" noProof="0" err="1">
                <a:ln>
                  <a:noFill/>
                </a:ln>
                <a:solidFill>
                  <a:prstClr val="black">
                    <a:tint val="75000"/>
                  </a:prstClr>
                </a:solidFill>
                <a:effectLst/>
                <a:uLnTx/>
                <a:uFillTx/>
                <a:ea typeface="+mn-ea"/>
                <a:cs typeface="+mn-cs"/>
              </a:rPr>
              <a:t>Tildrakizumab</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efficacy</a:t>
            </a:r>
            <a:r>
              <a:rPr kumimoji="0" lang="es-ES" sz="700" u="none" strike="noStrike" kern="1200" cap="none" spc="0" normalizeH="0" baseline="0" noProof="0">
                <a:ln>
                  <a:noFill/>
                </a:ln>
                <a:solidFill>
                  <a:prstClr val="black">
                    <a:tint val="75000"/>
                  </a:prstClr>
                </a:solidFill>
                <a:effectLst/>
                <a:uLnTx/>
                <a:uFillTx/>
                <a:ea typeface="+mn-ea"/>
                <a:cs typeface="+mn-cs"/>
              </a:rPr>
              <a:t> and safety in </a:t>
            </a:r>
            <a:r>
              <a:rPr kumimoji="0" lang="es-ES" sz="700" u="none" strike="noStrike" kern="1200" cap="none" spc="0" normalizeH="0" baseline="0" noProof="0" err="1">
                <a:ln>
                  <a:noFill/>
                </a:ln>
                <a:solidFill>
                  <a:prstClr val="black">
                    <a:tint val="75000"/>
                  </a:prstClr>
                </a:solidFill>
                <a:effectLst/>
                <a:uLnTx/>
                <a:uFillTx/>
                <a:ea typeface="+mn-ea"/>
                <a:cs typeface="+mn-cs"/>
              </a:rPr>
              <a:t>patients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with</a:t>
            </a:r>
            <a:r>
              <a:rPr kumimoji="0" lang="es-ES" sz="700" u="none" strike="noStrike" kern="1200" cap="none" spc="0" normalizeH="0" baseline="0" noProof="0">
                <a:ln>
                  <a:noFill/>
                </a:ln>
                <a:solidFill>
                  <a:prstClr val="black">
                    <a:tint val="75000"/>
                  </a:prstClr>
                </a:solidFill>
                <a:effectLst/>
                <a:uLnTx/>
                <a:uFillTx/>
                <a:ea typeface="+mn-ea"/>
                <a:cs typeface="+mn-cs"/>
              </a:rPr>
              <a:t> psoriasis and </a:t>
            </a:r>
            <a:r>
              <a:rPr kumimoji="0" lang="es-ES" sz="700" u="none" strike="noStrike" kern="1200" cap="none" spc="0" normalizeH="0" baseline="0" noProof="0" err="1">
                <a:ln>
                  <a:noFill/>
                </a:ln>
                <a:solidFill>
                  <a:prstClr val="black">
                    <a:tint val="75000"/>
                  </a:prstClr>
                </a:solidFill>
                <a:effectLst/>
                <a:uLnTx/>
                <a:uFillTx/>
                <a:ea typeface="+mn-ea"/>
                <a:cs typeface="+mn-cs"/>
              </a:rPr>
              <a:t>concomitant</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metabolic</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syndrome</a:t>
            </a:r>
            <a:r>
              <a:rPr kumimoji="0" lang="es-ES" sz="700" u="none" strike="noStrike" kern="1200" cap="none" spc="0" normalizeH="0" baseline="0" noProof="0">
                <a:ln>
                  <a:noFill/>
                </a:ln>
                <a:solidFill>
                  <a:prstClr val="black">
                    <a:tint val="75000"/>
                  </a:prstClr>
                </a:solidFill>
                <a:effectLst/>
                <a:uLnTx/>
                <a:uFillTx/>
                <a:ea typeface="+mn-ea"/>
                <a:cs typeface="+mn-cs"/>
              </a:rPr>
              <a:t>: post hoc </a:t>
            </a:r>
            <a:r>
              <a:rPr kumimoji="0" lang="es-ES" sz="700" u="none" strike="noStrike" kern="1200" cap="none" spc="0" normalizeH="0" baseline="0" noProof="0" err="1">
                <a:ln>
                  <a:noFill/>
                </a:ln>
                <a:solidFill>
                  <a:prstClr val="black">
                    <a:tint val="75000"/>
                  </a:prstClr>
                </a:solidFill>
                <a:effectLst/>
                <a:uLnTx/>
                <a:uFillTx/>
                <a:ea typeface="+mn-ea"/>
                <a:cs typeface="+mn-cs"/>
              </a:rPr>
              <a:t>analysis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5-year data </a:t>
            </a:r>
            <a:r>
              <a:rPr kumimoji="0" lang="es-ES" sz="700" u="none" strike="noStrike" kern="1200" cap="none" spc="0" normalizeH="0" baseline="0" noProof="0" err="1">
                <a:ln>
                  <a:noFill/>
                </a:ln>
                <a:solidFill>
                  <a:prstClr val="black">
                    <a:tint val="75000"/>
                  </a:prstClr>
                </a:solidFill>
                <a:effectLst/>
                <a:uLnTx/>
                <a:uFillTx/>
                <a:ea typeface="+mn-ea"/>
                <a:cs typeface="+mn-cs"/>
              </a:rPr>
              <a:t>from</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reSURFACE</a:t>
            </a:r>
            <a:r>
              <a:rPr kumimoji="0" lang="es-ES" sz="700" u="none" strike="noStrike" kern="1200" cap="none" spc="0" normalizeH="0" baseline="0" noProof="0">
                <a:ln>
                  <a:noFill/>
                </a:ln>
                <a:solidFill>
                  <a:prstClr val="black">
                    <a:tint val="75000"/>
                  </a:prstClr>
                </a:solidFill>
                <a:effectLst/>
                <a:uLnTx/>
                <a:uFillTx/>
                <a:ea typeface="+mn-ea"/>
                <a:cs typeface="+mn-cs"/>
              </a:rPr>
              <a:t> 1 and </a:t>
            </a:r>
            <a:r>
              <a:rPr kumimoji="0" lang="es-ES" sz="700" u="none" strike="noStrike" kern="1200" cap="none" spc="0" normalizeH="0" baseline="0" noProof="0" err="1">
                <a:ln>
                  <a:noFill/>
                </a:ln>
                <a:solidFill>
                  <a:prstClr val="black">
                    <a:tint val="75000"/>
                  </a:prstClr>
                </a:solidFill>
                <a:effectLst/>
                <a:uLnTx/>
                <a:uFillTx/>
                <a:ea typeface="+mn-ea"/>
                <a:cs typeface="+mn-cs"/>
              </a:rPr>
              <a:t>reSURFACE</a:t>
            </a:r>
            <a:r>
              <a:rPr kumimoji="0" lang="es-ES" sz="700" u="none" strike="noStrike" kern="1200" cap="none" spc="0" normalizeH="0" baseline="0" noProof="0">
                <a:ln>
                  <a:noFill/>
                </a:ln>
                <a:solidFill>
                  <a:prstClr val="black">
                    <a:tint val="75000"/>
                  </a:prstClr>
                </a:solidFill>
                <a:effectLst/>
                <a:uLnTx/>
                <a:uFillTx/>
                <a:ea typeface="+mn-ea"/>
                <a:cs typeface="+mn-cs"/>
              </a:rPr>
              <a:t> 2. J </a:t>
            </a:r>
            <a:r>
              <a:rPr kumimoji="0" lang="es-ES" sz="700" u="none" strike="noStrike" kern="1200" cap="none" spc="0" normalizeH="0" baseline="0" noProof="0" err="1">
                <a:ln>
                  <a:noFill/>
                </a:ln>
                <a:solidFill>
                  <a:prstClr val="black">
                    <a:tint val="75000"/>
                  </a:prstClr>
                </a:solidFill>
                <a:effectLst/>
                <a:uLnTx/>
                <a:uFillTx/>
                <a:ea typeface="+mn-ea"/>
                <a:cs typeface="+mn-cs"/>
              </a:rPr>
              <a:t>Eur</a:t>
            </a:r>
            <a:r>
              <a:rPr kumimoji="0" lang="es-ES" sz="700" u="none" strike="noStrike" kern="1200" cap="none" spc="0" normalizeH="0" baseline="0" noProof="0">
                <a:ln>
                  <a:noFill/>
                </a:ln>
                <a:solidFill>
                  <a:prstClr val="black">
                    <a:tint val="75000"/>
                  </a:prstClr>
                </a:solidFill>
                <a:effectLst/>
                <a:uLnTx/>
                <a:uFillTx/>
                <a:ea typeface="+mn-ea"/>
                <a:cs typeface="+mn-cs"/>
              </a:rPr>
              <a:t> Acad </a:t>
            </a:r>
            <a:r>
              <a:rPr kumimoji="0" lang="es-ES" sz="700" u="none" strike="noStrike" kern="1200" cap="none" spc="0" normalizeH="0" baseline="0" noProof="0" err="1">
                <a:ln>
                  <a:noFill/>
                </a:ln>
                <a:solidFill>
                  <a:prstClr val="black">
                    <a:tint val="75000"/>
                  </a:prstClr>
                </a:solidFill>
                <a:effectLst/>
                <a:uLnTx/>
                <a:uFillTx/>
                <a:ea typeface="+mn-ea"/>
                <a:cs typeface="+mn-cs"/>
              </a:rPr>
              <a:t>Dermatol</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Venereol</a:t>
            </a:r>
            <a:r>
              <a:rPr kumimoji="0" lang="es-ES" sz="700" u="none" strike="noStrike" kern="1200" cap="none" spc="0" normalizeH="0" baseline="0" noProof="0">
                <a:ln>
                  <a:noFill/>
                </a:ln>
                <a:solidFill>
                  <a:prstClr val="black">
                    <a:tint val="75000"/>
                  </a:prstClr>
                </a:solidFill>
                <a:effectLst/>
                <a:uLnTx/>
                <a:uFillTx/>
                <a:ea typeface="+mn-ea"/>
                <a:cs typeface="+mn-cs"/>
              </a:rPr>
              <a:t>. 2022;36(10):1774-1783</a:t>
            </a:r>
            <a:r>
              <a:rPr lang="es-ES" sz="700"/>
              <a:t>. </a:t>
            </a:r>
            <a:r>
              <a:rPr lang="es-ES" sz="700" b="1"/>
              <a:t>6. Ter </a:t>
            </a:r>
            <a:r>
              <a:rPr lang="es-ES" sz="700" b="1" err="1"/>
              <a:t>Haar</a:t>
            </a:r>
            <a:r>
              <a:rPr lang="es-ES" sz="700" b="1"/>
              <a:t> ELM, </a:t>
            </a:r>
            <a:r>
              <a:rPr lang="es-ES" sz="700"/>
              <a:t>Van den </a:t>
            </a:r>
            <a:r>
              <a:rPr lang="es-ES" sz="700" err="1"/>
              <a:t>Reek</a:t>
            </a:r>
            <a:r>
              <a:rPr lang="es-ES" sz="700"/>
              <a:t> JMPA, </a:t>
            </a:r>
            <a:r>
              <a:rPr lang="es-ES" sz="700" err="1"/>
              <a:t>Gaarn</a:t>
            </a:r>
            <a:r>
              <a:rPr lang="es-ES" sz="700"/>
              <a:t> Du </a:t>
            </a:r>
            <a:r>
              <a:rPr lang="es-ES" sz="700" err="1"/>
              <a:t>Jardin</a:t>
            </a:r>
            <a:r>
              <a:rPr lang="es-ES" sz="700"/>
              <a:t> K, Barbero-Castillo A, De Jong EMGJ, </a:t>
            </a:r>
            <a:r>
              <a:rPr lang="es-ES" sz="700" err="1"/>
              <a:t>Lubeek</a:t>
            </a:r>
            <a:r>
              <a:rPr lang="es-ES" sz="700"/>
              <a:t> SFK. </a:t>
            </a:r>
            <a:r>
              <a:rPr lang="es-ES" sz="700" err="1"/>
              <a:t>Efficacy</a:t>
            </a:r>
            <a:r>
              <a:rPr lang="es-ES" sz="700"/>
              <a:t> and Safety </a:t>
            </a:r>
            <a:r>
              <a:rPr lang="es-ES" sz="700" err="1"/>
              <a:t>of</a:t>
            </a:r>
            <a:r>
              <a:rPr lang="es-ES" sz="700"/>
              <a:t> Tildrakizumab in </a:t>
            </a:r>
            <a:r>
              <a:rPr lang="es-ES" sz="700" err="1"/>
              <a:t>Older</a:t>
            </a:r>
            <a:r>
              <a:rPr lang="es-ES" sz="700"/>
              <a:t> </a:t>
            </a:r>
            <a:r>
              <a:rPr lang="es-ES" sz="700" err="1"/>
              <a:t>Patients</a:t>
            </a:r>
            <a:r>
              <a:rPr lang="es-ES" sz="700"/>
              <a:t>: </a:t>
            </a:r>
            <a:r>
              <a:rPr lang="es-ES" sz="700" err="1"/>
              <a:t>Pooled</a:t>
            </a:r>
            <a:r>
              <a:rPr lang="es-ES" sz="700"/>
              <a:t> </a:t>
            </a:r>
            <a:r>
              <a:rPr lang="es-ES" sz="700" err="1"/>
              <a:t>Analyses</a:t>
            </a:r>
            <a:r>
              <a:rPr lang="es-ES" sz="700"/>
              <a:t> </a:t>
            </a:r>
            <a:r>
              <a:rPr lang="es-ES" sz="700" err="1"/>
              <a:t>of</a:t>
            </a:r>
            <a:r>
              <a:rPr lang="es-ES" sz="700"/>
              <a:t> </a:t>
            </a:r>
            <a:r>
              <a:rPr lang="es-ES" sz="700" err="1"/>
              <a:t>Two</a:t>
            </a:r>
            <a:r>
              <a:rPr lang="es-ES" sz="700"/>
              <a:t> </a:t>
            </a:r>
            <a:r>
              <a:rPr lang="es-ES" sz="700" err="1"/>
              <a:t>Randomized</a:t>
            </a:r>
            <a:r>
              <a:rPr lang="es-ES" sz="700"/>
              <a:t> </a:t>
            </a:r>
            <a:r>
              <a:rPr lang="es-ES" sz="700" err="1"/>
              <a:t>Phase</a:t>
            </a:r>
            <a:r>
              <a:rPr lang="es-ES" sz="700"/>
              <a:t> III </a:t>
            </a:r>
            <a:r>
              <a:rPr lang="es-ES" sz="700" err="1"/>
              <a:t>Clinical</a:t>
            </a:r>
            <a:r>
              <a:rPr lang="es-ES" sz="700"/>
              <a:t> </a:t>
            </a:r>
            <a:r>
              <a:rPr lang="es-ES" sz="700" err="1"/>
              <a:t>Trials</a:t>
            </a:r>
            <a:r>
              <a:rPr lang="es-ES" sz="700"/>
              <a:t> (reSURFACE 1 and reSURFACE 2) </a:t>
            </a:r>
            <a:r>
              <a:rPr lang="es-ES" sz="700" err="1"/>
              <a:t>Through</a:t>
            </a:r>
            <a:r>
              <a:rPr lang="es-ES" sz="700"/>
              <a:t> 244 </a:t>
            </a:r>
            <a:r>
              <a:rPr lang="es-ES" sz="700" err="1"/>
              <a:t>Weeks</a:t>
            </a:r>
            <a:r>
              <a:rPr lang="es-ES" sz="700"/>
              <a:t>. Acta </a:t>
            </a:r>
            <a:r>
              <a:rPr lang="es-ES" sz="700" err="1"/>
              <a:t>Derm</a:t>
            </a:r>
            <a:r>
              <a:rPr lang="es-ES" sz="700"/>
              <a:t> </a:t>
            </a:r>
            <a:r>
              <a:rPr lang="es-ES" sz="700" err="1"/>
              <a:t>Venereol</a:t>
            </a:r>
            <a:r>
              <a:rPr lang="es-ES" sz="700"/>
              <a:t>. 2023;103:adv17752. </a:t>
            </a:r>
          </a:p>
        </p:txBody>
      </p:sp>
      <p:sp>
        <p:nvSpPr>
          <p:cNvPr id="2" name="Título 1">
            <a:extLst>
              <a:ext uri="{FF2B5EF4-FFF2-40B4-BE49-F238E27FC236}">
                <a16:creationId xmlns:a16="http://schemas.microsoft.com/office/drawing/2014/main" id="{16403F3E-AE53-225C-F75D-C0EF65C01FDD}"/>
              </a:ext>
            </a:extLst>
          </p:cNvPr>
          <p:cNvSpPr>
            <a:spLocks noGrp="1"/>
          </p:cNvSpPr>
          <p:nvPr>
            <p:ph type="title"/>
          </p:nvPr>
        </p:nvSpPr>
        <p:spPr>
          <a:xfrm>
            <a:off x="623887" y="273098"/>
            <a:ext cx="8965977" cy="884070"/>
          </a:xfrm>
        </p:spPr>
        <p:txBody>
          <a:bodyPr/>
          <a:lstStyle/>
          <a:p>
            <a:r>
              <a:rPr lang="es-ES"/>
              <a:t>Las decisiones terapéuticas con terapias biológicas implican múltiples variables</a:t>
            </a:r>
            <a:r>
              <a:rPr lang="es-ES" baseline="30000"/>
              <a:t>1</a:t>
            </a:r>
          </a:p>
        </p:txBody>
      </p:sp>
      <p:sp>
        <p:nvSpPr>
          <p:cNvPr id="253" name="Rectángulo: una sola esquina redondeada 252">
            <a:extLst>
              <a:ext uri="{FF2B5EF4-FFF2-40B4-BE49-F238E27FC236}">
                <a16:creationId xmlns:a16="http://schemas.microsoft.com/office/drawing/2014/main" id="{C2D39633-BCA5-7566-E792-4CBFC84843BA}"/>
              </a:ext>
            </a:extLst>
          </p:cNvPr>
          <p:cNvSpPr/>
          <p:nvPr/>
        </p:nvSpPr>
        <p:spPr>
          <a:xfrm flipV="1">
            <a:off x="788364" y="2510243"/>
            <a:ext cx="10615272" cy="2970680"/>
          </a:xfrm>
          <a:prstGeom prst="round1Rect">
            <a:avLst>
              <a:gd name="adj" fmla="val 10510"/>
            </a:avLst>
          </a:prstGeom>
          <a:solidFill>
            <a:schemeClr val="bg1">
              <a:alpha val="39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s-ES" sz="2400">
              <a:solidFill>
                <a:prstClr val="white"/>
              </a:solidFill>
              <a:latin typeface="Arial" panose="020B0604020202020204" pitchFamily="34" charset="0"/>
            </a:endParaRPr>
          </a:p>
        </p:txBody>
      </p:sp>
      <p:sp>
        <p:nvSpPr>
          <p:cNvPr id="211" name="Rectángulo: una sola esquina redondeada 210">
            <a:extLst>
              <a:ext uri="{FF2B5EF4-FFF2-40B4-BE49-F238E27FC236}">
                <a16:creationId xmlns:a16="http://schemas.microsoft.com/office/drawing/2014/main" id="{9FB9E701-12FC-B808-CA7A-5BF5C547CC5D}"/>
              </a:ext>
            </a:extLst>
          </p:cNvPr>
          <p:cNvSpPr/>
          <p:nvPr/>
        </p:nvSpPr>
        <p:spPr>
          <a:xfrm flipV="1">
            <a:off x="788364" y="4612993"/>
            <a:ext cx="10615272" cy="867930"/>
          </a:xfrm>
          <a:prstGeom prst="round1Rect">
            <a:avLst>
              <a:gd name="adj" fmla="val 37928"/>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s-ES" sz="2400">
              <a:solidFill>
                <a:prstClr val="white"/>
              </a:solidFill>
              <a:latin typeface="Arial" panose="020B0604020202020204" pitchFamily="34" charset="0"/>
            </a:endParaRPr>
          </a:p>
        </p:txBody>
      </p:sp>
      <p:grpSp>
        <p:nvGrpSpPr>
          <p:cNvPr id="287" name="Grupo 286">
            <a:extLst>
              <a:ext uri="{FF2B5EF4-FFF2-40B4-BE49-F238E27FC236}">
                <a16:creationId xmlns:a16="http://schemas.microsoft.com/office/drawing/2014/main" id="{658DD94D-521E-C3D2-C851-A678054F63A4}"/>
              </a:ext>
            </a:extLst>
          </p:cNvPr>
          <p:cNvGrpSpPr/>
          <p:nvPr/>
        </p:nvGrpSpPr>
        <p:grpSpPr>
          <a:xfrm>
            <a:off x="4765184" y="3512959"/>
            <a:ext cx="2628000" cy="1070266"/>
            <a:chOff x="4806042" y="3880001"/>
            <a:chExt cx="2628000" cy="1070266"/>
          </a:xfrm>
        </p:grpSpPr>
        <p:sp>
          <p:nvSpPr>
            <p:cNvPr id="246" name="Marcador de texto 1">
              <a:extLst>
                <a:ext uri="{FF2B5EF4-FFF2-40B4-BE49-F238E27FC236}">
                  <a16:creationId xmlns:a16="http://schemas.microsoft.com/office/drawing/2014/main" id="{4CA4303E-8437-7460-0F37-737B6B273D0A}"/>
                </a:ext>
              </a:extLst>
            </p:cNvPr>
            <p:cNvSpPr txBox="1">
              <a:spLocks/>
            </p:cNvSpPr>
            <p:nvPr/>
          </p:nvSpPr>
          <p:spPr>
            <a:xfrm>
              <a:off x="4823916" y="4193137"/>
              <a:ext cx="2592252" cy="757130"/>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2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Está ampliamente documentado el incremento de riesgo de  reactivación de TBC con el uso de los anti-TNF.</a:t>
              </a:r>
              <a:r>
                <a:rPr kumimoji="0" lang="es-ES" sz="12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1</a:t>
              </a:r>
            </a:p>
          </p:txBody>
        </p:sp>
        <p:grpSp>
          <p:nvGrpSpPr>
            <p:cNvPr id="194" name="Grupo 193">
              <a:extLst>
                <a:ext uri="{FF2B5EF4-FFF2-40B4-BE49-F238E27FC236}">
                  <a16:creationId xmlns:a16="http://schemas.microsoft.com/office/drawing/2014/main" id="{2F65C0C5-8BBC-C5A3-61BE-2411568C8740}"/>
                </a:ext>
              </a:extLst>
            </p:cNvPr>
            <p:cNvGrpSpPr/>
            <p:nvPr/>
          </p:nvGrpSpPr>
          <p:grpSpPr>
            <a:xfrm>
              <a:off x="4806042" y="3880001"/>
              <a:ext cx="2628000" cy="313932"/>
              <a:chOff x="1463469" y="3924983"/>
              <a:chExt cx="2098855" cy="313932"/>
            </a:xfrm>
          </p:grpSpPr>
          <p:sp>
            <p:nvSpPr>
              <p:cNvPr id="195" name="Rectángulo: una sola esquina redondeada 194">
                <a:extLst>
                  <a:ext uri="{FF2B5EF4-FFF2-40B4-BE49-F238E27FC236}">
                    <a16:creationId xmlns:a16="http://schemas.microsoft.com/office/drawing/2014/main" id="{DF50875F-FC59-A617-53E6-B1EEAA7F99F4}"/>
                  </a:ext>
                </a:extLst>
              </p:cNvPr>
              <p:cNvSpPr/>
              <p:nvPr/>
            </p:nvSpPr>
            <p:spPr>
              <a:xfrm flipV="1">
                <a:off x="1477744" y="3924983"/>
                <a:ext cx="2070305" cy="296959"/>
              </a:xfrm>
              <a:prstGeom prst="round1Rect">
                <a:avLst>
                  <a:gd name="adj" fmla="val 23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6" name="Marcador de texto 1">
                <a:extLst>
                  <a:ext uri="{FF2B5EF4-FFF2-40B4-BE49-F238E27FC236}">
                    <a16:creationId xmlns:a16="http://schemas.microsoft.com/office/drawing/2014/main" id="{E7D8ADCF-DE81-D81C-7514-F4EDD48BB47B}"/>
                  </a:ext>
                </a:extLst>
              </p:cNvPr>
              <p:cNvSpPr txBox="1">
                <a:spLocks/>
              </p:cNvSpPr>
              <p:nvPr/>
            </p:nvSpPr>
            <p:spPr>
              <a:xfrm>
                <a:off x="1463469" y="3924983"/>
                <a:ext cx="2098855" cy="3139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u="none" strike="noStrike" kern="1200" cap="none" spc="0" normalizeH="0" baseline="0" noProof="0">
                    <a:ln>
                      <a:noFill/>
                    </a:ln>
                    <a:solidFill>
                      <a:schemeClr val="bg1"/>
                    </a:solidFill>
                    <a:effectLst/>
                    <a:uLnTx/>
                    <a:uFillTx/>
                    <a:latin typeface="Arial" panose="020B0604020202020204" pitchFamily="34" charset="0"/>
                    <a:ea typeface="+mn-ea"/>
                    <a:cs typeface="+mn-cs"/>
                  </a:rPr>
                  <a:t>Tuberculosis latente</a:t>
                </a:r>
                <a:endParaRPr kumimoji="0" lang="es-ES" sz="1400" b="1"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grpSp>
      </p:grpSp>
      <p:grpSp>
        <p:nvGrpSpPr>
          <p:cNvPr id="284" name="Grupo 283">
            <a:extLst>
              <a:ext uri="{FF2B5EF4-FFF2-40B4-BE49-F238E27FC236}">
                <a16:creationId xmlns:a16="http://schemas.microsoft.com/office/drawing/2014/main" id="{FD726382-EB2F-FE46-9860-B9882AC854FA}"/>
              </a:ext>
            </a:extLst>
          </p:cNvPr>
          <p:cNvGrpSpPr/>
          <p:nvPr/>
        </p:nvGrpSpPr>
        <p:grpSpPr>
          <a:xfrm>
            <a:off x="8488021" y="3512959"/>
            <a:ext cx="2628000" cy="1070266"/>
            <a:chOff x="8061607" y="3880001"/>
            <a:chExt cx="2628000" cy="1070266"/>
          </a:xfrm>
        </p:grpSpPr>
        <p:sp>
          <p:nvSpPr>
            <p:cNvPr id="241" name="Marcador de texto 1">
              <a:extLst>
                <a:ext uri="{FF2B5EF4-FFF2-40B4-BE49-F238E27FC236}">
                  <a16:creationId xmlns:a16="http://schemas.microsoft.com/office/drawing/2014/main" id="{7559F96C-1668-0989-0857-5498208A4FEF}"/>
                </a:ext>
              </a:extLst>
            </p:cNvPr>
            <p:cNvSpPr txBox="1">
              <a:spLocks/>
            </p:cNvSpPr>
            <p:nvPr/>
          </p:nvSpPr>
          <p:spPr>
            <a:xfrm>
              <a:off x="8079481" y="4193137"/>
              <a:ext cx="2610126" cy="757130"/>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2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Los pacientes con psoriasis tienen mayor riesgo de determinados tipos, fundamentalmente cutáneos (no melanoma) y linfoma.</a:t>
              </a:r>
              <a:r>
                <a:rPr kumimoji="0" lang="es-ES" sz="12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1</a:t>
              </a:r>
            </a:p>
          </p:txBody>
        </p:sp>
        <p:grpSp>
          <p:nvGrpSpPr>
            <p:cNvPr id="203" name="Grupo 202">
              <a:extLst>
                <a:ext uri="{FF2B5EF4-FFF2-40B4-BE49-F238E27FC236}">
                  <a16:creationId xmlns:a16="http://schemas.microsoft.com/office/drawing/2014/main" id="{5895A8EA-E0CE-B26B-01BC-3805513F1B3B}"/>
                </a:ext>
              </a:extLst>
            </p:cNvPr>
            <p:cNvGrpSpPr/>
            <p:nvPr/>
          </p:nvGrpSpPr>
          <p:grpSpPr>
            <a:xfrm>
              <a:off x="8061607" y="3880001"/>
              <a:ext cx="2628000" cy="313932"/>
              <a:chOff x="1463469" y="3924983"/>
              <a:chExt cx="2098855" cy="313932"/>
            </a:xfrm>
          </p:grpSpPr>
          <p:sp>
            <p:nvSpPr>
              <p:cNvPr id="204" name="Rectángulo: una sola esquina redondeada 203">
                <a:extLst>
                  <a:ext uri="{FF2B5EF4-FFF2-40B4-BE49-F238E27FC236}">
                    <a16:creationId xmlns:a16="http://schemas.microsoft.com/office/drawing/2014/main" id="{57429D13-9D38-FB39-CE19-3423F61BA719}"/>
                  </a:ext>
                </a:extLst>
              </p:cNvPr>
              <p:cNvSpPr/>
              <p:nvPr/>
            </p:nvSpPr>
            <p:spPr>
              <a:xfrm flipV="1">
                <a:off x="1477744" y="3933470"/>
                <a:ext cx="2070305" cy="296959"/>
              </a:xfrm>
              <a:prstGeom prst="round1Rect">
                <a:avLst>
                  <a:gd name="adj" fmla="val 23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5" name="Marcador de texto 1">
                <a:extLst>
                  <a:ext uri="{FF2B5EF4-FFF2-40B4-BE49-F238E27FC236}">
                    <a16:creationId xmlns:a16="http://schemas.microsoft.com/office/drawing/2014/main" id="{D2F7EA9C-FDC4-F0F0-2318-2CC1CAB46464}"/>
                  </a:ext>
                </a:extLst>
              </p:cNvPr>
              <p:cNvSpPr txBox="1">
                <a:spLocks/>
              </p:cNvSpPr>
              <p:nvPr/>
            </p:nvSpPr>
            <p:spPr>
              <a:xfrm>
                <a:off x="1463469" y="3924983"/>
                <a:ext cx="2098855" cy="3139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u="none" strike="noStrike" kern="1200" cap="none" spc="0" normalizeH="0" baseline="0" noProof="0">
                    <a:ln>
                      <a:noFill/>
                    </a:ln>
                    <a:solidFill>
                      <a:schemeClr val="bg1"/>
                    </a:solidFill>
                    <a:effectLst/>
                    <a:uLnTx/>
                    <a:uFillTx/>
                    <a:latin typeface="Arial" panose="020B0604020202020204" pitchFamily="34" charset="0"/>
                    <a:ea typeface="+mn-ea"/>
                    <a:cs typeface="+mn-cs"/>
                  </a:rPr>
                  <a:t>Cáncer</a:t>
                </a:r>
                <a:endParaRPr kumimoji="0" lang="es-ES" sz="1400" b="1"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grpSp>
      </p:grpSp>
      <p:sp>
        <p:nvSpPr>
          <p:cNvPr id="28" name="Marcador de texto 1">
            <a:extLst>
              <a:ext uri="{FF2B5EF4-FFF2-40B4-BE49-F238E27FC236}">
                <a16:creationId xmlns:a16="http://schemas.microsoft.com/office/drawing/2014/main" id="{D6F8A73C-F692-0158-65AD-D45AD59EDCBF}"/>
              </a:ext>
            </a:extLst>
          </p:cNvPr>
          <p:cNvSpPr txBox="1">
            <a:spLocks/>
          </p:cNvSpPr>
          <p:nvPr/>
        </p:nvSpPr>
        <p:spPr>
          <a:xfrm>
            <a:off x="1138709" y="3826095"/>
            <a:ext cx="2610126" cy="4247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2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La experiencia es limitada en estos pacientes.</a:t>
            </a:r>
            <a:r>
              <a:rPr kumimoji="0" lang="es-ES" sz="12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1</a:t>
            </a:r>
            <a:endParaRPr kumimoji="0" lang="es-ES" sz="14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endParaRPr>
          </a:p>
        </p:txBody>
      </p:sp>
      <p:sp>
        <p:nvSpPr>
          <p:cNvPr id="207" name="Rectángulo: una sola esquina redondeada 206">
            <a:extLst>
              <a:ext uri="{FF2B5EF4-FFF2-40B4-BE49-F238E27FC236}">
                <a16:creationId xmlns:a16="http://schemas.microsoft.com/office/drawing/2014/main" id="{59ADA329-9C5D-9533-E1EE-BBAB9152327C}"/>
              </a:ext>
            </a:extLst>
          </p:cNvPr>
          <p:cNvSpPr/>
          <p:nvPr/>
        </p:nvSpPr>
        <p:spPr>
          <a:xfrm flipV="1">
            <a:off x="1156583" y="3521446"/>
            <a:ext cx="2592252" cy="296959"/>
          </a:xfrm>
          <a:prstGeom prst="round1Rect">
            <a:avLst>
              <a:gd name="adj" fmla="val 23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kumimoji="0" lang="es-ES" sz="140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208" name="Marcador de texto 1">
            <a:extLst>
              <a:ext uri="{FF2B5EF4-FFF2-40B4-BE49-F238E27FC236}">
                <a16:creationId xmlns:a16="http://schemas.microsoft.com/office/drawing/2014/main" id="{3640ACFD-CC34-CED2-F748-DC5DCD023C85}"/>
              </a:ext>
            </a:extLst>
          </p:cNvPr>
          <p:cNvSpPr txBox="1">
            <a:spLocks/>
          </p:cNvSpPr>
          <p:nvPr/>
        </p:nvSpPr>
        <p:spPr>
          <a:xfrm>
            <a:off x="1138709" y="3512959"/>
            <a:ext cx="2628000" cy="2862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endParaRPr kumimoji="0" lang="es-ES" sz="140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9" name="Marcador de texto 1">
            <a:extLst>
              <a:ext uri="{FF2B5EF4-FFF2-40B4-BE49-F238E27FC236}">
                <a16:creationId xmlns:a16="http://schemas.microsoft.com/office/drawing/2014/main" id="{E5802FDC-48EB-43DB-539A-A24D3B2072D2}"/>
              </a:ext>
            </a:extLst>
          </p:cNvPr>
          <p:cNvSpPr txBox="1">
            <a:spLocks/>
          </p:cNvSpPr>
          <p:nvPr/>
        </p:nvSpPr>
        <p:spPr>
          <a:xfrm>
            <a:off x="1690455" y="4806892"/>
            <a:ext cx="9535478" cy="609398"/>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1" u="none" strike="noStrike" kern="1200" cap="none" spc="0" normalizeH="0" baseline="0" noProof="0">
                <a:ln>
                  <a:noFill/>
                </a:ln>
                <a:solidFill>
                  <a:schemeClr val="bg1"/>
                </a:solidFill>
                <a:effectLst/>
                <a:uLnTx/>
                <a:uFillTx/>
                <a:latin typeface="Arial" panose="020B0604020202020204" pitchFamily="34" charset="0"/>
                <a:ea typeface="+mn-ea"/>
                <a:cs typeface="+mn-cs"/>
              </a:rPr>
              <a:t>ILUMETRI</a:t>
            </a:r>
            <a:r>
              <a:rPr kumimoji="0" lang="es-ES" sz="1400" b="1" u="none" strike="noStrike" kern="1200" cap="none" spc="0" normalizeH="0" baseline="30000" noProof="0">
                <a:ln>
                  <a:noFill/>
                </a:ln>
                <a:solidFill>
                  <a:schemeClr val="bg1"/>
                </a:solidFill>
                <a:effectLst/>
                <a:uLnTx/>
                <a:uFillTx/>
                <a:latin typeface="Arial" panose="020B0604020202020204" pitchFamily="34" charset="0"/>
                <a:ea typeface="+mn-ea"/>
                <a:cs typeface="+mn-cs"/>
              </a:rPr>
              <a:t>®</a:t>
            </a:r>
            <a:r>
              <a:rPr kumimoji="0" lang="es-ES" sz="1400" b="1" u="none" strike="noStrike" kern="1200" cap="none" spc="0" normalizeH="0" baseline="0" noProof="0">
                <a:ln>
                  <a:noFill/>
                </a:ln>
                <a:solidFill>
                  <a:schemeClr val="bg1"/>
                </a:solidFill>
                <a:effectLst/>
                <a:uLnTx/>
                <a:uFillTx/>
                <a:latin typeface="Arial" panose="020B0604020202020204" pitchFamily="34" charset="0"/>
                <a:ea typeface="+mn-ea"/>
                <a:cs typeface="+mn-cs"/>
              </a:rPr>
              <a:t> proporciona el control de la enfermedad a largo plazo</a:t>
            </a:r>
            <a:r>
              <a:rPr kumimoji="0" lang="es-ES" sz="1400" u="none" strike="noStrike" kern="1200" cap="none" spc="0" normalizeH="0" baseline="0" noProof="0">
                <a:ln>
                  <a:noFill/>
                </a:ln>
                <a:solidFill>
                  <a:schemeClr val="bg1"/>
                </a:solidFill>
                <a:effectLst/>
                <a:uLnTx/>
                <a:uFillTx/>
                <a:latin typeface="Arial" panose="020B0604020202020204" pitchFamily="34" charset="0"/>
                <a:ea typeface="+mn-ea"/>
                <a:cs typeface="+mn-cs"/>
              </a:rPr>
              <a:t>, con un perfil de seguridad favorable en un amplio perfil de pacientes, </a:t>
            </a:r>
            <a:r>
              <a:rPr kumimoji="0" lang="es-ES" sz="1400" b="1" u="none" strike="noStrike" kern="1200" cap="none" spc="0" normalizeH="0" baseline="0" noProof="0">
                <a:ln>
                  <a:noFill/>
                </a:ln>
                <a:solidFill>
                  <a:schemeClr val="bg1"/>
                </a:solidFill>
                <a:effectLst/>
                <a:uLnTx/>
                <a:uFillTx/>
                <a:latin typeface="Arial" panose="020B0604020202020204" pitchFamily="34" charset="0"/>
                <a:ea typeface="+mn-ea"/>
                <a:cs typeface="+mn-cs"/>
              </a:rPr>
              <a:t>independientemente de su edad, comorbilidades y características de la enfermedad.</a:t>
            </a:r>
            <a:r>
              <a:rPr kumimoji="0" lang="es-ES" sz="1400" u="none" strike="noStrike" kern="1200" cap="none" spc="0" normalizeH="0" baseline="30000" noProof="0">
                <a:ln>
                  <a:noFill/>
                </a:ln>
                <a:solidFill>
                  <a:schemeClr val="bg1"/>
                </a:solidFill>
                <a:effectLst/>
                <a:uLnTx/>
                <a:uFillTx/>
                <a:latin typeface="Arial" panose="020B0604020202020204" pitchFamily="34" charset="0"/>
                <a:ea typeface="+mn-ea"/>
                <a:cs typeface="+mn-cs"/>
              </a:rPr>
              <a:t>4-6</a:t>
            </a:r>
          </a:p>
        </p:txBody>
      </p:sp>
      <p:grpSp>
        <p:nvGrpSpPr>
          <p:cNvPr id="281" name="Grupo 280">
            <a:extLst>
              <a:ext uri="{FF2B5EF4-FFF2-40B4-BE49-F238E27FC236}">
                <a16:creationId xmlns:a16="http://schemas.microsoft.com/office/drawing/2014/main" id="{399CC8BE-B47D-21EA-F432-21E4ACCE0EE8}"/>
              </a:ext>
            </a:extLst>
          </p:cNvPr>
          <p:cNvGrpSpPr/>
          <p:nvPr/>
        </p:nvGrpSpPr>
        <p:grpSpPr>
          <a:xfrm>
            <a:off x="1037636" y="4754775"/>
            <a:ext cx="555920" cy="581280"/>
            <a:chOff x="247950" y="5028797"/>
            <a:chExt cx="878508" cy="890775"/>
          </a:xfrm>
        </p:grpSpPr>
        <p:grpSp>
          <p:nvGrpSpPr>
            <p:cNvPr id="258" name="Gráfico 256">
              <a:extLst>
                <a:ext uri="{FF2B5EF4-FFF2-40B4-BE49-F238E27FC236}">
                  <a16:creationId xmlns:a16="http://schemas.microsoft.com/office/drawing/2014/main" id="{AC6A3E39-8FA6-51EB-974B-A992A4AFC25A}"/>
                </a:ext>
              </a:extLst>
            </p:cNvPr>
            <p:cNvGrpSpPr/>
            <p:nvPr/>
          </p:nvGrpSpPr>
          <p:grpSpPr>
            <a:xfrm>
              <a:off x="255245" y="5028797"/>
              <a:ext cx="864621" cy="857920"/>
              <a:chOff x="255245" y="5028797"/>
              <a:chExt cx="864621" cy="857920"/>
            </a:xfrm>
          </p:grpSpPr>
          <p:sp>
            <p:nvSpPr>
              <p:cNvPr id="260" name="Forma libre: forma 259">
                <a:extLst>
                  <a:ext uri="{FF2B5EF4-FFF2-40B4-BE49-F238E27FC236}">
                    <a16:creationId xmlns:a16="http://schemas.microsoft.com/office/drawing/2014/main" id="{BB8B4BD4-7646-9EBC-2A66-3FDAF1FC36A6}"/>
                  </a:ext>
                </a:extLst>
              </p:cNvPr>
              <p:cNvSpPr/>
              <p:nvPr/>
            </p:nvSpPr>
            <p:spPr>
              <a:xfrm>
                <a:off x="255245" y="5251273"/>
                <a:ext cx="864621" cy="635444"/>
              </a:xfrm>
              <a:custGeom>
                <a:avLst/>
                <a:gdLst>
                  <a:gd name="connsiteX0" fmla="*/ 0 w 864621"/>
                  <a:gd name="connsiteY0" fmla="*/ 0 h 635444"/>
                  <a:gd name="connsiteX1" fmla="*/ 0 w 864621"/>
                  <a:gd name="connsiteY1" fmla="*/ 531638 h 635444"/>
                  <a:gd name="connsiteX2" fmla="*/ 114588 w 864621"/>
                  <a:gd name="connsiteY2" fmla="*/ 635445 h 635444"/>
                  <a:gd name="connsiteX3" fmla="*/ 750033 w 864621"/>
                  <a:gd name="connsiteY3" fmla="*/ 635445 h 635444"/>
                  <a:gd name="connsiteX4" fmla="*/ 864621 w 864621"/>
                  <a:gd name="connsiteY4" fmla="*/ 531638 h 635444"/>
                  <a:gd name="connsiteX5" fmla="*/ 864621 w 864621"/>
                  <a:gd name="connsiteY5" fmla="*/ 0 h 63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21" h="635444">
                    <a:moveTo>
                      <a:pt x="0" y="0"/>
                    </a:moveTo>
                    <a:lnTo>
                      <a:pt x="0" y="531638"/>
                    </a:lnTo>
                    <a:cubicBezTo>
                      <a:pt x="0" y="588967"/>
                      <a:pt x="51304" y="635445"/>
                      <a:pt x="114588" y="635445"/>
                    </a:cubicBezTo>
                    <a:lnTo>
                      <a:pt x="750033" y="635445"/>
                    </a:lnTo>
                    <a:cubicBezTo>
                      <a:pt x="813317" y="635445"/>
                      <a:pt x="864621" y="588967"/>
                      <a:pt x="864621" y="531638"/>
                    </a:cubicBezTo>
                    <a:lnTo>
                      <a:pt x="864621" y="0"/>
                    </a:lnTo>
                    <a:close/>
                  </a:path>
                </a:pathLst>
              </a:custGeom>
              <a:solidFill>
                <a:srgbClr val="FFFFFF"/>
              </a:solidFill>
              <a:ln w="1730" cap="flat">
                <a:noFill/>
                <a:prstDash val="solid"/>
                <a:miter/>
              </a:ln>
            </p:spPr>
            <p:txBody>
              <a:bodyPr rtlCol="0" anchor="ctr"/>
              <a:lstStyle/>
              <a:p>
                <a:endParaRPr lang="es-ES">
                  <a:latin typeface="Arial" panose="020B0604020202020204" pitchFamily="34" charset="0"/>
                </a:endParaRPr>
              </a:p>
            </p:txBody>
          </p:sp>
          <p:sp>
            <p:nvSpPr>
              <p:cNvPr id="261" name="Forma libre: forma 260">
                <a:extLst>
                  <a:ext uri="{FF2B5EF4-FFF2-40B4-BE49-F238E27FC236}">
                    <a16:creationId xmlns:a16="http://schemas.microsoft.com/office/drawing/2014/main" id="{466D158E-4213-122D-533F-BDB27841E1BD}"/>
                  </a:ext>
                </a:extLst>
              </p:cNvPr>
              <p:cNvSpPr/>
              <p:nvPr/>
            </p:nvSpPr>
            <p:spPr>
              <a:xfrm>
                <a:off x="255245" y="5093280"/>
                <a:ext cx="864621" cy="142367"/>
              </a:xfrm>
              <a:custGeom>
                <a:avLst/>
                <a:gdLst>
                  <a:gd name="connsiteX0" fmla="*/ 864621 w 864621"/>
                  <a:gd name="connsiteY0" fmla="*/ 142367 h 142367"/>
                  <a:gd name="connsiteX1" fmla="*/ 864621 w 864621"/>
                  <a:gd name="connsiteY1" fmla="*/ 114588 h 142367"/>
                  <a:gd name="connsiteX2" fmla="*/ 750033 w 864621"/>
                  <a:gd name="connsiteY2" fmla="*/ 0 h 142367"/>
                  <a:gd name="connsiteX3" fmla="*/ 114588 w 864621"/>
                  <a:gd name="connsiteY3" fmla="*/ 0 h 142367"/>
                  <a:gd name="connsiteX4" fmla="*/ 0 w 864621"/>
                  <a:gd name="connsiteY4" fmla="*/ 114588 h 142367"/>
                  <a:gd name="connsiteX5" fmla="*/ 0 w 864621"/>
                  <a:gd name="connsiteY5" fmla="*/ 142367 h 14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21" h="142367">
                    <a:moveTo>
                      <a:pt x="864621" y="142367"/>
                    </a:moveTo>
                    <a:lnTo>
                      <a:pt x="864621" y="114588"/>
                    </a:lnTo>
                    <a:cubicBezTo>
                      <a:pt x="864621" y="51303"/>
                      <a:pt x="813318" y="0"/>
                      <a:pt x="750033" y="0"/>
                    </a:cubicBezTo>
                    <a:lnTo>
                      <a:pt x="114588" y="0"/>
                    </a:lnTo>
                    <a:cubicBezTo>
                      <a:pt x="51303" y="0"/>
                      <a:pt x="0" y="51303"/>
                      <a:pt x="0" y="114588"/>
                    </a:cubicBezTo>
                    <a:lnTo>
                      <a:pt x="0" y="142367"/>
                    </a:lnTo>
                    <a:close/>
                  </a:path>
                </a:pathLst>
              </a:custGeom>
              <a:solidFill>
                <a:schemeClr val="accent3"/>
              </a:solidFill>
              <a:ln w="1730" cap="flat">
                <a:noFill/>
                <a:prstDash val="solid"/>
                <a:miter/>
              </a:ln>
            </p:spPr>
            <p:txBody>
              <a:bodyPr rtlCol="0" anchor="ctr"/>
              <a:lstStyle/>
              <a:p>
                <a:endParaRPr lang="es-ES">
                  <a:latin typeface="Arial" panose="020B0604020202020204" pitchFamily="34" charset="0"/>
                </a:endParaRPr>
              </a:p>
            </p:txBody>
          </p:sp>
          <p:sp>
            <p:nvSpPr>
              <p:cNvPr id="263" name="Forma libre: forma 262">
                <a:extLst>
                  <a:ext uri="{FF2B5EF4-FFF2-40B4-BE49-F238E27FC236}">
                    <a16:creationId xmlns:a16="http://schemas.microsoft.com/office/drawing/2014/main" id="{3177F53B-13BD-E2E1-0336-33BE19E94D37}"/>
                  </a:ext>
                </a:extLst>
              </p:cNvPr>
              <p:cNvSpPr/>
              <p:nvPr/>
            </p:nvSpPr>
            <p:spPr>
              <a:xfrm>
                <a:off x="372437" y="5105433"/>
                <a:ext cx="88545" cy="88545"/>
              </a:xfrm>
              <a:custGeom>
                <a:avLst/>
                <a:gdLst>
                  <a:gd name="connsiteX0" fmla="*/ 88546 w 88545"/>
                  <a:gd name="connsiteY0" fmla="*/ 44273 h 88545"/>
                  <a:gd name="connsiteX1" fmla="*/ 44273 w 88545"/>
                  <a:gd name="connsiteY1" fmla="*/ 88546 h 88545"/>
                  <a:gd name="connsiteX2" fmla="*/ 0 w 88545"/>
                  <a:gd name="connsiteY2" fmla="*/ 44273 h 88545"/>
                  <a:gd name="connsiteX3" fmla="*/ 44273 w 88545"/>
                  <a:gd name="connsiteY3" fmla="*/ 0 h 88545"/>
                  <a:gd name="connsiteX4" fmla="*/ 88546 w 88545"/>
                  <a:gd name="connsiteY4" fmla="*/ 44273 h 8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5" h="88545">
                    <a:moveTo>
                      <a:pt x="88546" y="44273"/>
                    </a:moveTo>
                    <a:cubicBezTo>
                      <a:pt x="88546" y="68724"/>
                      <a:pt x="68724" y="88546"/>
                      <a:pt x="44273" y="88546"/>
                    </a:cubicBezTo>
                    <a:cubicBezTo>
                      <a:pt x="19822" y="88546"/>
                      <a:pt x="0" y="68724"/>
                      <a:pt x="0" y="44273"/>
                    </a:cubicBezTo>
                    <a:cubicBezTo>
                      <a:pt x="0" y="19822"/>
                      <a:pt x="19822" y="0"/>
                      <a:pt x="44273" y="0"/>
                    </a:cubicBezTo>
                    <a:cubicBezTo>
                      <a:pt x="68724" y="0"/>
                      <a:pt x="88546" y="19822"/>
                      <a:pt x="88546" y="44273"/>
                    </a:cubicBezTo>
                    <a:close/>
                  </a:path>
                </a:pathLst>
              </a:custGeom>
              <a:solidFill>
                <a:schemeClr val="accent2"/>
              </a:solidFill>
              <a:ln w="1730" cap="flat">
                <a:noFill/>
                <a:prstDash val="solid"/>
                <a:miter/>
              </a:ln>
            </p:spPr>
            <p:txBody>
              <a:bodyPr rtlCol="0" anchor="ctr"/>
              <a:lstStyle/>
              <a:p>
                <a:endParaRPr lang="es-ES">
                  <a:latin typeface="Arial" panose="020B0604020202020204" pitchFamily="34" charset="0"/>
                </a:endParaRPr>
              </a:p>
            </p:txBody>
          </p:sp>
          <p:sp>
            <p:nvSpPr>
              <p:cNvPr id="265" name="Forma libre: forma 264">
                <a:extLst>
                  <a:ext uri="{FF2B5EF4-FFF2-40B4-BE49-F238E27FC236}">
                    <a16:creationId xmlns:a16="http://schemas.microsoft.com/office/drawing/2014/main" id="{3C13B2E2-4995-ADC3-69BC-413517768D15}"/>
                  </a:ext>
                </a:extLst>
              </p:cNvPr>
              <p:cNvSpPr/>
              <p:nvPr/>
            </p:nvSpPr>
            <p:spPr>
              <a:xfrm>
                <a:off x="397595" y="5028797"/>
                <a:ext cx="38230" cy="137644"/>
              </a:xfrm>
              <a:custGeom>
                <a:avLst/>
                <a:gdLst>
                  <a:gd name="connsiteX0" fmla="*/ 20817 w 38230"/>
                  <a:gd name="connsiteY0" fmla="*/ 0 h 137644"/>
                  <a:gd name="connsiteX1" fmla="*/ 38231 w 38230"/>
                  <a:gd name="connsiteY1" fmla="*/ 0 h 137644"/>
                  <a:gd name="connsiteX2" fmla="*/ 38231 w 38230"/>
                  <a:gd name="connsiteY2" fmla="*/ 137645 h 137644"/>
                  <a:gd name="connsiteX3" fmla="*/ 20817 w 38230"/>
                  <a:gd name="connsiteY3" fmla="*/ 137645 h 137644"/>
                  <a:gd name="connsiteX4" fmla="*/ 17414 w 38230"/>
                  <a:gd name="connsiteY4" fmla="*/ 137645 h 137644"/>
                  <a:gd name="connsiteX5" fmla="*/ 0 w 38230"/>
                  <a:gd name="connsiteY5" fmla="*/ 137645 h 137644"/>
                  <a:gd name="connsiteX6" fmla="*/ 0 w 38230"/>
                  <a:gd name="connsiteY6" fmla="*/ 0 h 137644"/>
                  <a:gd name="connsiteX7" fmla="*/ 17414 w 38230"/>
                  <a:gd name="connsiteY7" fmla="*/ 0 h 1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30" h="137644">
                    <a:moveTo>
                      <a:pt x="20817" y="0"/>
                    </a:moveTo>
                    <a:cubicBezTo>
                      <a:pt x="30434" y="0"/>
                      <a:pt x="38231" y="0"/>
                      <a:pt x="38231" y="0"/>
                    </a:cubicBezTo>
                    <a:lnTo>
                      <a:pt x="38231" y="137645"/>
                    </a:lnTo>
                    <a:cubicBezTo>
                      <a:pt x="38231" y="137645"/>
                      <a:pt x="30434" y="137645"/>
                      <a:pt x="20817" y="137645"/>
                    </a:cubicBezTo>
                    <a:lnTo>
                      <a:pt x="17414" y="137645"/>
                    </a:lnTo>
                    <a:cubicBezTo>
                      <a:pt x="7797" y="137645"/>
                      <a:pt x="0" y="137645"/>
                      <a:pt x="0" y="137645"/>
                    </a:cubicBezTo>
                    <a:lnTo>
                      <a:pt x="0" y="0"/>
                    </a:lnTo>
                    <a:cubicBezTo>
                      <a:pt x="0" y="0"/>
                      <a:pt x="7797" y="0"/>
                      <a:pt x="17414" y="0"/>
                    </a:cubicBezTo>
                    <a:close/>
                  </a:path>
                </a:pathLst>
              </a:custGeom>
              <a:solidFill>
                <a:schemeClr val="accent3"/>
              </a:solidFill>
              <a:ln w="1730" cap="flat">
                <a:noFill/>
                <a:prstDash val="solid"/>
                <a:miter/>
              </a:ln>
            </p:spPr>
            <p:txBody>
              <a:bodyPr rtlCol="0" anchor="ctr"/>
              <a:lstStyle/>
              <a:p>
                <a:endParaRPr lang="es-ES">
                  <a:latin typeface="Arial" panose="020B0604020202020204" pitchFamily="34" charset="0"/>
                </a:endParaRPr>
              </a:p>
            </p:txBody>
          </p:sp>
          <p:sp>
            <p:nvSpPr>
              <p:cNvPr id="267" name="Forma libre: forma 266">
                <a:extLst>
                  <a:ext uri="{FF2B5EF4-FFF2-40B4-BE49-F238E27FC236}">
                    <a16:creationId xmlns:a16="http://schemas.microsoft.com/office/drawing/2014/main" id="{A26F804F-BBE9-B289-8F79-5889F0C65BAF}"/>
                  </a:ext>
                </a:extLst>
              </p:cNvPr>
              <p:cNvSpPr/>
              <p:nvPr/>
            </p:nvSpPr>
            <p:spPr>
              <a:xfrm>
                <a:off x="558210" y="5105433"/>
                <a:ext cx="88545" cy="88545"/>
              </a:xfrm>
              <a:custGeom>
                <a:avLst/>
                <a:gdLst>
                  <a:gd name="connsiteX0" fmla="*/ 88546 w 88545"/>
                  <a:gd name="connsiteY0" fmla="*/ 44273 h 88545"/>
                  <a:gd name="connsiteX1" fmla="*/ 44273 w 88545"/>
                  <a:gd name="connsiteY1" fmla="*/ 88546 h 88545"/>
                  <a:gd name="connsiteX2" fmla="*/ 0 w 88545"/>
                  <a:gd name="connsiteY2" fmla="*/ 44273 h 88545"/>
                  <a:gd name="connsiteX3" fmla="*/ 44273 w 88545"/>
                  <a:gd name="connsiteY3" fmla="*/ 0 h 88545"/>
                  <a:gd name="connsiteX4" fmla="*/ 88546 w 88545"/>
                  <a:gd name="connsiteY4" fmla="*/ 44273 h 8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5" h="88545">
                    <a:moveTo>
                      <a:pt x="88546" y="44273"/>
                    </a:moveTo>
                    <a:cubicBezTo>
                      <a:pt x="88546" y="68724"/>
                      <a:pt x="68724" y="88546"/>
                      <a:pt x="44273" y="88546"/>
                    </a:cubicBezTo>
                    <a:cubicBezTo>
                      <a:pt x="19822" y="88546"/>
                      <a:pt x="0" y="68724"/>
                      <a:pt x="0" y="44273"/>
                    </a:cubicBezTo>
                    <a:cubicBezTo>
                      <a:pt x="0" y="19822"/>
                      <a:pt x="19822" y="0"/>
                      <a:pt x="44273" y="0"/>
                    </a:cubicBezTo>
                    <a:cubicBezTo>
                      <a:pt x="68724" y="0"/>
                      <a:pt x="88546" y="19822"/>
                      <a:pt x="88546" y="44273"/>
                    </a:cubicBezTo>
                    <a:close/>
                  </a:path>
                </a:pathLst>
              </a:custGeom>
              <a:solidFill>
                <a:schemeClr val="accent2"/>
              </a:solidFill>
              <a:ln w="1730" cap="flat">
                <a:noFill/>
                <a:prstDash val="solid"/>
                <a:miter/>
              </a:ln>
            </p:spPr>
            <p:txBody>
              <a:bodyPr rtlCol="0" anchor="ctr"/>
              <a:lstStyle/>
              <a:p>
                <a:endParaRPr lang="es-ES">
                  <a:latin typeface="Arial" panose="020B0604020202020204" pitchFamily="34" charset="0"/>
                </a:endParaRPr>
              </a:p>
            </p:txBody>
          </p:sp>
          <p:sp>
            <p:nvSpPr>
              <p:cNvPr id="269" name="Forma libre: forma 268">
                <a:extLst>
                  <a:ext uri="{FF2B5EF4-FFF2-40B4-BE49-F238E27FC236}">
                    <a16:creationId xmlns:a16="http://schemas.microsoft.com/office/drawing/2014/main" id="{D25DCDC2-CCE3-5C62-687E-EA21EC41E918}"/>
                  </a:ext>
                </a:extLst>
              </p:cNvPr>
              <p:cNvSpPr/>
              <p:nvPr/>
            </p:nvSpPr>
            <p:spPr>
              <a:xfrm>
                <a:off x="583367" y="5028797"/>
                <a:ext cx="38230" cy="137644"/>
              </a:xfrm>
              <a:custGeom>
                <a:avLst/>
                <a:gdLst>
                  <a:gd name="connsiteX0" fmla="*/ 20817 w 38230"/>
                  <a:gd name="connsiteY0" fmla="*/ 0 h 137644"/>
                  <a:gd name="connsiteX1" fmla="*/ 38231 w 38230"/>
                  <a:gd name="connsiteY1" fmla="*/ 0 h 137644"/>
                  <a:gd name="connsiteX2" fmla="*/ 38231 w 38230"/>
                  <a:gd name="connsiteY2" fmla="*/ 137645 h 137644"/>
                  <a:gd name="connsiteX3" fmla="*/ 20817 w 38230"/>
                  <a:gd name="connsiteY3" fmla="*/ 137645 h 137644"/>
                  <a:gd name="connsiteX4" fmla="*/ 17414 w 38230"/>
                  <a:gd name="connsiteY4" fmla="*/ 137645 h 137644"/>
                  <a:gd name="connsiteX5" fmla="*/ 0 w 38230"/>
                  <a:gd name="connsiteY5" fmla="*/ 137645 h 137644"/>
                  <a:gd name="connsiteX6" fmla="*/ 0 w 38230"/>
                  <a:gd name="connsiteY6" fmla="*/ 0 h 137644"/>
                  <a:gd name="connsiteX7" fmla="*/ 17414 w 38230"/>
                  <a:gd name="connsiteY7" fmla="*/ 0 h 1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30" h="137644">
                    <a:moveTo>
                      <a:pt x="20817" y="0"/>
                    </a:moveTo>
                    <a:cubicBezTo>
                      <a:pt x="30434" y="0"/>
                      <a:pt x="38231" y="0"/>
                      <a:pt x="38231" y="0"/>
                    </a:cubicBezTo>
                    <a:lnTo>
                      <a:pt x="38231" y="137645"/>
                    </a:lnTo>
                    <a:cubicBezTo>
                      <a:pt x="38231" y="137645"/>
                      <a:pt x="30434" y="137645"/>
                      <a:pt x="20817" y="137645"/>
                    </a:cubicBezTo>
                    <a:lnTo>
                      <a:pt x="17414" y="137645"/>
                    </a:lnTo>
                    <a:cubicBezTo>
                      <a:pt x="7796" y="137645"/>
                      <a:pt x="0" y="137645"/>
                      <a:pt x="0" y="137645"/>
                    </a:cubicBezTo>
                    <a:lnTo>
                      <a:pt x="0" y="0"/>
                    </a:lnTo>
                    <a:cubicBezTo>
                      <a:pt x="0" y="0"/>
                      <a:pt x="7796" y="0"/>
                      <a:pt x="17414" y="0"/>
                    </a:cubicBezTo>
                    <a:close/>
                  </a:path>
                </a:pathLst>
              </a:custGeom>
              <a:solidFill>
                <a:schemeClr val="accent3"/>
              </a:solidFill>
              <a:ln w="1730" cap="flat">
                <a:noFill/>
                <a:prstDash val="solid"/>
                <a:miter/>
              </a:ln>
            </p:spPr>
            <p:txBody>
              <a:bodyPr rtlCol="0" anchor="ctr"/>
              <a:lstStyle/>
              <a:p>
                <a:endParaRPr lang="es-ES">
                  <a:latin typeface="Arial" panose="020B0604020202020204" pitchFamily="34" charset="0"/>
                </a:endParaRPr>
              </a:p>
            </p:txBody>
          </p:sp>
          <p:sp>
            <p:nvSpPr>
              <p:cNvPr id="271" name="Forma libre: forma 270">
                <a:extLst>
                  <a:ext uri="{FF2B5EF4-FFF2-40B4-BE49-F238E27FC236}">
                    <a16:creationId xmlns:a16="http://schemas.microsoft.com/office/drawing/2014/main" id="{B84C0715-EF3B-EDB6-4BFF-0CF00D94072D}"/>
                  </a:ext>
                </a:extLst>
              </p:cNvPr>
              <p:cNvSpPr/>
              <p:nvPr/>
            </p:nvSpPr>
            <p:spPr>
              <a:xfrm>
                <a:off x="738773" y="5105433"/>
                <a:ext cx="88545" cy="88545"/>
              </a:xfrm>
              <a:custGeom>
                <a:avLst/>
                <a:gdLst>
                  <a:gd name="connsiteX0" fmla="*/ 88546 w 88545"/>
                  <a:gd name="connsiteY0" fmla="*/ 44273 h 88545"/>
                  <a:gd name="connsiteX1" fmla="*/ 44273 w 88545"/>
                  <a:gd name="connsiteY1" fmla="*/ 88546 h 88545"/>
                  <a:gd name="connsiteX2" fmla="*/ 0 w 88545"/>
                  <a:gd name="connsiteY2" fmla="*/ 44273 h 88545"/>
                  <a:gd name="connsiteX3" fmla="*/ 44273 w 88545"/>
                  <a:gd name="connsiteY3" fmla="*/ 0 h 88545"/>
                  <a:gd name="connsiteX4" fmla="*/ 88546 w 88545"/>
                  <a:gd name="connsiteY4" fmla="*/ 44273 h 8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5" h="88545">
                    <a:moveTo>
                      <a:pt x="88546" y="44273"/>
                    </a:moveTo>
                    <a:cubicBezTo>
                      <a:pt x="88546" y="68724"/>
                      <a:pt x="68724" y="88546"/>
                      <a:pt x="44273" y="88546"/>
                    </a:cubicBezTo>
                    <a:cubicBezTo>
                      <a:pt x="19822" y="88546"/>
                      <a:pt x="0" y="68724"/>
                      <a:pt x="0" y="44273"/>
                    </a:cubicBezTo>
                    <a:cubicBezTo>
                      <a:pt x="0" y="19822"/>
                      <a:pt x="19822" y="0"/>
                      <a:pt x="44273" y="0"/>
                    </a:cubicBezTo>
                    <a:cubicBezTo>
                      <a:pt x="68724" y="0"/>
                      <a:pt x="88546" y="19822"/>
                      <a:pt x="88546" y="44273"/>
                    </a:cubicBezTo>
                    <a:close/>
                  </a:path>
                </a:pathLst>
              </a:custGeom>
              <a:solidFill>
                <a:schemeClr val="accent2"/>
              </a:solidFill>
              <a:ln w="1730" cap="flat">
                <a:noFill/>
                <a:prstDash val="solid"/>
                <a:miter/>
              </a:ln>
            </p:spPr>
            <p:txBody>
              <a:bodyPr rtlCol="0" anchor="ctr"/>
              <a:lstStyle/>
              <a:p>
                <a:endParaRPr lang="es-ES">
                  <a:latin typeface="Arial" panose="020B0604020202020204" pitchFamily="34" charset="0"/>
                </a:endParaRPr>
              </a:p>
            </p:txBody>
          </p:sp>
          <p:sp>
            <p:nvSpPr>
              <p:cNvPr id="273" name="Forma libre: forma 272">
                <a:extLst>
                  <a:ext uri="{FF2B5EF4-FFF2-40B4-BE49-F238E27FC236}">
                    <a16:creationId xmlns:a16="http://schemas.microsoft.com/office/drawing/2014/main" id="{6AC9318B-E66B-E62F-30D5-D2407FBF88FC}"/>
                  </a:ext>
                </a:extLst>
              </p:cNvPr>
              <p:cNvSpPr/>
              <p:nvPr/>
            </p:nvSpPr>
            <p:spPr>
              <a:xfrm>
                <a:off x="763930" y="5028797"/>
                <a:ext cx="38230" cy="137644"/>
              </a:xfrm>
              <a:custGeom>
                <a:avLst/>
                <a:gdLst>
                  <a:gd name="connsiteX0" fmla="*/ 20817 w 38230"/>
                  <a:gd name="connsiteY0" fmla="*/ 0 h 137644"/>
                  <a:gd name="connsiteX1" fmla="*/ 38231 w 38230"/>
                  <a:gd name="connsiteY1" fmla="*/ 0 h 137644"/>
                  <a:gd name="connsiteX2" fmla="*/ 38231 w 38230"/>
                  <a:gd name="connsiteY2" fmla="*/ 137645 h 137644"/>
                  <a:gd name="connsiteX3" fmla="*/ 20817 w 38230"/>
                  <a:gd name="connsiteY3" fmla="*/ 137645 h 137644"/>
                  <a:gd name="connsiteX4" fmla="*/ 17414 w 38230"/>
                  <a:gd name="connsiteY4" fmla="*/ 137645 h 137644"/>
                  <a:gd name="connsiteX5" fmla="*/ 0 w 38230"/>
                  <a:gd name="connsiteY5" fmla="*/ 137645 h 137644"/>
                  <a:gd name="connsiteX6" fmla="*/ 0 w 38230"/>
                  <a:gd name="connsiteY6" fmla="*/ 0 h 137644"/>
                  <a:gd name="connsiteX7" fmla="*/ 17414 w 38230"/>
                  <a:gd name="connsiteY7" fmla="*/ 0 h 1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30" h="137644">
                    <a:moveTo>
                      <a:pt x="20817" y="0"/>
                    </a:moveTo>
                    <a:cubicBezTo>
                      <a:pt x="30434" y="0"/>
                      <a:pt x="38231" y="0"/>
                      <a:pt x="38231" y="0"/>
                    </a:cubicBezTo>
                    <a:lnTo>
                      <a:pt x="38231" y="137645"/>
                    </a:lnTo>
                    <a:cubicBezTo>
                      <a:pt x="38231" y="137645"/>
                      <a:pt x="30434" y="137645"/>
                      <a:pt x="20817" y="137645"/>
                    </a:cubicBezTo>
                    <a:lnTo>
                      <a:pt x="17414" y="137645"/>
                    </a:lnTo>
                    <a:cubicBezTo>
                      <a:pt x="7797" y="137645"/>
                      <a:pt x="0" y="137645"/>
                      <a:pt x="0" y="137645"/>
                    </a:cubicBezTo>
                    <a:lnTo>
                      <a:pt x="0" y="0"/>
                    </a:lnTo>
                    <a:cubicBezTo>
                      <a:pt x="0" y="0"/>
                      <a:pt x="7797" y="0"/>
                      <a:pt x="17414" y="0"/>
                    </a:cubicBezTo>
                    <a:close/>
                  </a:path>
                </a:pathLst>
              </a:custGeom>
              <a:solidFill>
                <a:schemeClr val="accent3"/>
              </a:solidFill>
              <a:ln w="1730" cap="flat">
                <a:noFill/>
                <a:prstDash val="solid"/>
                <a:miter/>
              </a:ln>
            </p:spPr>
            <p:txBody>
              <a:bodyPr rtlCol="0" anchor="ctr"/>
              <a:lstStyle/>
              <a:p>
                <a:endParaRPr lang="es-ES">
                  <a:latin typeface="Arial" panose="020B0604020202020204" pitchFamily="34" charset="0"/>
                </a:endParaRPr>
              </a:p>
            </p:txBody>
          </p:sp>
          <p:sp>
            <p:nvSpPr>
              <p:cNvPr id="275" name="Forma libre: forma 274">
                <a:extLst>
                  <a:ext uri="{FF2B5EF4-FFF2-40B4-BE49-F238E27FC236}">
                    <a16:creationId xmlns:a16="http://schemas.microsoft.com/office/drawing/2014/main" id="{E52C2A31-DAB6-D4E8-5850-CFED113491CB}"/>
                  </a:ext>
                </a:extLst>
              </p:cNvPr>
              <p:cNvSpPr/>
              <p:nvPr/>
            </p:nvSpPr>
            <p:spPr>
              <a:xfrm>
                <a:off x="914128" y="5105433"/>
                <a:ext cx="88545" cy="88545"/>
              </a:xfrm>
              <a:custGeom>
                <a:avLst/>
                <a:gdLst>
                  <a:gd name="connsiteX0" fmla="*/ 88546 w 88545"/>
                  <a:gd name="connsiteY0" fmla="*/ 44273 h 88545"/>
                  <a:gd name="connsiteX1" fmla="*/ 44273 w 88545"/>
                  <a:gd name="connsiteY1" fmla="*/ 88546 h 88545"/>
                  <a:gd name="connsiteX2" fmla="*/ 0 w 88545"/>
                  <a:gd name="connsiteY2" fmla="*/ 44273 h 88545"/>
                  <a:gd name="connsiteX3" fmla="*/ 44273 w 88545"/>
                  <a:gd name="connsiteY3" fmla="*/ 0 h 88545"/>
                  <a:gd name="connsiteX4" fmla="*/ 88546 w 88545"/>
                  <a:gd name="connsiteY4" fmla="*/ 44273 h 8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5" h="88545">
                    <a:moveTo>
                      <a:pt x="88546" y="44273"/>
                    </a:moveTo>
                    <a:cubicBezTo>
                      <a:pt x="88546" y="68724"/>
                      <a:pt x="68724" y="88546"/>
                      <a:pt x="44273" y="88546"/>
                    </a:cubicBezTo>
                    <a:cubicBezTo>
                      <a:pt x="19822" y="88546"/>
                      <a:pt x="0" y="68724"/>
                      <a:pt x="0" y="44273"/>
                    </a:cubicBezTo>
                    <a:cubicBezTo>
                      <a:pt x="0" y="19822"/>
                      <a:pt x="19822" y="0"/>
                      <a:pt x="44273" y="0"/>
                    </a:cubicBezTo>
                    <a:cubicBezTo>
                      <a:pt x="68724" y="0"/>
                      <a:pt x="88546" y="19822"/>
                      <a:pt x="88546" y="44273"/>
                    </a:cubicBezTo>
                    <a:close/>
                  </a:path>
                </a:pathLst>
              </a:custGeom>
              <a:solidFill>
                <a:schemeClr val="accent2"/>
              </a:solidFill>
              <a:ln w="1730" cap="flat">
                <a:noFill/>
                <a:prstDash val="solid"/>
                <a:miter/>
              </a:ln>
            </p:spPr>
            <p:txBody>
              <a:bodyPr rtlCol="0" anchor="ctr"/>
              <a:lstStyle/>
              <a:p>
                <a:endParaRPr lang="es-ES">
                  <a:latin typeface="Arial" panose="020B0604020202020204" pitchFamily="34" charset="0"/>
                </a:endParaRPr>
              </a:p>
            </p:txBody>
          </p:sp>
          <p:sp>
            <p:nvSpPr>
              <p:cNvPr id="278" name="Forma libre: forma 277">
                <a:extLst>
                  <a:ext uri="{FF2B5EF4-FFF2-40B4-BE49-F238E27FC236}">
                    <a16:creationId xmlns:a16="http://schemas.microsoft.com/office/drawing/2014/main" id="{8A5BAB73-7671-77BC-E697-A111B7BB883B}"/>
                  </a:ext>
                </a:extLst>
              </p:cNvPr>
              <p:cNvSpPr/>
              <p:nvPr/>
            </p:nvSpPr>
            <p:spPr>
              <a:xfrm>
                <a:off x="939284" y="5028797"/>
                <a:ext cx="38230" cy="137644"/>
              </a:xfrm>
              <a:custGeom>
                <a:avLst/>
                <a:gdLst>
                  <a:gd name="connsiteX0" fmla="*/ 20817 w 38230"/>
                  <a:gd name="connsiteY0" fmla="*/ 0 h 137644"/>
                  <a:gd name="connsiteX1" fmla="*/ 38231 w 38230"/>
                  <a:gd name="connsiteY1" fmla="*/ 0 h 137644"/>
                  <a:gd name="connsiteX2" fmla="*/ 38231 w 38230"/>
                  <a:gd name="connsiteY2" fmla="*/ 137645 h 137644"/>
                  <a:gd name="connsiteX3" fmla="*/ 20817 w 38230"/>
                  <a:gd name="connsiteY3" fmla="*/ 137645 h 137644"/>
                  <a:gd name="connsiteX4" fmla="*/ 17414 w 38230"/>
                  <a:gd name="connsiteY4" fmla="*/ 137645 h 137644"/>
                  <a:gd name="connsiteX5" fmla="*/ 0 w 38230"/>
                  <a:gd name="connsiteY5" fmla="*/ 137645 h 137644"/>
                  <a:gd name="connsiteX6" fmla="*/ 0 w 38230"/>
                  <a:gd name="connsiteY6" fmla="*/ 0 h 137644"/>
                  <a:gd name="connsiteX7" fmla="*/ 17414 w 38230"/>
                  <a:gd name="connsiteY7" fmla="*/ 0 h 1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30" h="137644">
                    <a:moveTo>
                      <a:pt x="20817" y="0"/>
                    </a:moveTo>
                    <a:cubicBezTo>
                      <a:pt x="30434" y="0"/>
                      <a:pt x="38231" y="0"/>
                      <a:pt x="38231" y="0"/>
                    </a:cubicBezTo>
                    <a:lnTo>
                      <a:pt x="38231" y="137645"/>
                    </a:lnTo>
                    <a:cubicBezTo>
                      <a:pt x="38231" y="137645"/>
                      <a:pt x="30434" y="137645"/>
                      <a:pt x="20817" y="137645"/>
                    </a:cubicBezTo>
                    <a:lnTo>
                      <a:pt x="17414" y="137645"/>
                    </a:lnTo>
                    <a:cubicBezTo>
                      <a:pt x="7797" y="137645"/>
                      <a:pt x="0" y="137645"/>
                      <a:pt x="0" y="137645"/>
                    </a:cubicBezTo>
                    <a:lnTo>
                      <a:pt x="0" y="0"/>
                    </a:lnTo>
                    <a:cubicBezTo>
                      <a:pt x="0" y="0"/>
                      <a:pt x="7797" y="0"/>
                      <a:pt x="17414" y="0"/>
                    </a:cubicBezTo>
                    <a:close/>
                  </a:path>
                </a:pathLst>
              </a:custGeom>
              <a:solidFill>
                <a:schemeClr val="accent3"/>
              </a:solidFill>
              <a:ln w="1730" cap="flat">
                <a:noFill/>
                <a:prstDash val="solid"/>
                <a:miter/>
              </a:ln>
            </p:spPr>
            <p:txBody>
              <a:bodyPr rtlCol="0" anchor="ctr"/>
              <a:lstStyle/>
              <a:p>
                <a:endParaRPr lang="es-ES">
                  <a:latin typeface="Arial" panose="020B0604020202020204" pitchFamily="34" charset="0"/>
                </a:endParaRPr>
              </a:p>
            </p:txBody>
          </p:sp>
        </p:grpSp>
        <p:sp>
          <p:nvSpPr>
            <p:cNvPr id="280" name="Marcador de texto 1">
              <a:extLst>
                <a:ext uri="{FF2B5EF4-FFF2-40B4-BE49-F238E27FC236}">
                  <a16:creationId xmlns:a16="http://schemas.microsoft.com/office/drawing/2014/main" id="{214E40F9-C96C-9110-B6D8-D2EC79EE9C60}"/>
                </a:ext>
              </a:extLst>
            </p:cNvPr>
            <p:cNvSpPr txBox="1">
              <a:spLocks/>
            </p:cNvSpPr>
            <p:nvPr/>
          </p:nvSpPr>
          <p:spPr>
            <a:xfrm>
              <a:off x="247950" y="5532906"/>
              <a:ext cx="878508" cy="386666"/>
            </a:xfrm>
            <a:prstGeom prst="rect">
              <a:avLst/>
            </a:prstGeom>
          </p:spPr>
          <p:txBody>
            <a:bodyPr wrap="square" lIns="0" r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100" b="1" u="none" strike="noStrike" kern="1200" cap="none" spc="0" normalizeH="0" baseline="0" noProof="0">
                  <a:ln>
                    <a:noFill/>
                  </a:ln>
                  <a:solidFill>
                    <a:schemeClr val="accent3"/>
                  </a:solidFill>
                  <a:effectLst/>
                  <a:uLnTx/>
                  <a:uFillTx/>
                  <a:latin typeface="Arial" panose="020B0604020202020204" pitchFamily="34" charset="0"/>
                  <a:ea typeface="+mn-ea"/>
                  <a:cs typeface="+mn-cs"/>
                </a:rPr>
                <a:t>AÑOS</a:t>
              </a:r>
              <a:endParaRPr kumimoji="0" lang="es-ES" sz="1200" b="1" u="none" strike="noStrike" kern="1200" cap="none" spc="0" normalizeH="0" baseline="30000" noProof="0">
                <a:ln>
                  <a:noFill/>
                </a:ln>
                <a:solidFill>
                  <a:schemeClr val="accent3"/>
                </a:solidFill>
                <a:effectLst/>
                <a:uLnTx/>
                <a:uFillTx/>
                <a:latin typeface="Arial" panose="020B0604020202020204" pitchFamily="34" charset="0"/>
                <a:ea typeface="+mn-ea"/>
                <a:cs typeface="+mn-cs"/>
              </a:endParaRPr>
            </a:p>
          </p:txBody>
        </p:sp>
        <p:sp>
          <p:nvSpPr>
            <p:cNvPr id="10" name="Marcador de texto 1">
              <a:extLst>
                <a:ext uri="{FF2B5EF4-FFF2-40B4-BE49-F238E27FC236}">
                  <a16:creationId xmlns:a16="http://schemas.microsoft.com/office/drawing/2014/main" id="{8F919EA9-4A68-3E98-7EBC-6197A77D0960}"/>
                </a:ext>
              </a:extLst>
            </p:cNvPr>
            <p:cNvSpPr txBox="1">
              <a:spLocks/>
            </p:cNvSpPr>
            <p:nvPr/>
          </p:nvSpPr>
          <p:spPr>
            <a:xfrm>
              <a:off x="247950" y="5210466"/>
              <a:ext cx="878508" cy="496100"/>
            </a:xfrm>
            <a:prstGeom prst="rect">
              <a:avLst/>
            </a:prstGeom>
          </p:spPr>
          <p:txBody>
            <a:bodyPr wrap="square" lIns="0" r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u="none" strike="noStrike" kern="1200" cap="none" spc="0" normalizeH="0" baseline="0" noProof="0">
                  <a:ln>
                    <a:noFill/>
                  </a:ln>
                  <a:solidFill>
                    <a:schemeClr val="accent3"/>
                  </a:solidFill>
                  <a:effectLst/>
                  <a:uLnTx/>
                  <a:uFillTx/>
                  <a:latin typeface="Arial" panose="020B0604020202020204" pitchFamily="34" charset="0"/>
                  <a:ea typeface="+mn-ea"/>
                  <a:cs typeface="+mn-cs"/>
                </a:rPr>
                <a:t>5</a:t>
              </a:r>
              <a:endParaRPr kumimoji="0" lang="es-ES" sz="1800" b="1" u="none" strike="noStrike" kern="1200" cap="none" spc="0" normalizeH="0" baseline="30000" noProof="0">
                <a:ln>
                  <a:noFill/>
                </a:ln>
                <a:solidFill>
                  <a:schemeClr val="accent3"/>
                </a:solidFill>
                <a:effectLst/>
                <a:uLnTx/>
                <a:uFillTx/>
                <a:latin typeface="Arial" panose="020B0604020202020204" pitchFamily="34" charset="0"/>
                <a:ea typeface="+mn-ea"/>
                <a:cs typeface="+mn-cs"/>
              </a:endParaRPr>
            </a:p>
          </p:txBody>
        </p:sp>
      </p:grpSp>
      <p:grpSp>
        <p:nvGrpSpPr>
          <p:cNvPr id="286" name="Grupo 285">
            <a:extLst>
              <a:ext uri="{FF2B5EF4-FFF2-40B4-BE49-F238E27FC236}">
                <a16:creationId xmlns:a16="http://schemas.microsoft.com/office/drawing/2014/main" id="{43DB17C9-F718-D2FD-28A6-1DD0FC0E43FC}"/>
              </a:ext>
            </a:extLst>
          </p:cNvPr>
          <p:cNvGrpSpPr/>
          <p:nvPr/>
        </p:nvGrpSpPr>
        <p:grpSpPr>
          <a:xfrm>
            <a:off x="4783058" y="2382143"/>
            <a:ext cx="2628000" cy="743328"/>
            <a:chOff x="4806042" y="2721223"/>
            <a:chExt cx="2628000" cy="743328"/>
          </a:xfrm>
        </p:grpSpPr>
        <p:sp>
          <p:nvSpPr>
            <p:cNvPr id="23" name="Marcador de texto 1">
              <a:extLst>
                <a:ext uri="{FF2B5EF4-FFF2-40B4-BE49-F238E27FC236}">
                  <a16:creationId xmlns:a16="http://schemas.microsoft.com/office/drawing/2014/main" id="{211F0F69-8825-B705-EFC6-80265F1B26C7}"/>
                </a:ext>
              </a:extLst>
            </p:cNvPr>
            <p:cNvSpPr txBox="1">
              <a:spLocks/>
            </p:cNvSpPr>
            <p:nvPr/>
          </p:nvSpPr>
          <p:spPr>
            <a:xfrm>
              <a:off x="4823916" y="3039819"/>
              <a:ext cx="2610126" cy="4247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2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Pérdida de adherencia por </a:t>
              </a:r>
              <a:br>
                <a:rPr kumimoji="0" lang="es-ES" sz="12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br>
              <a:r>
                <a:rPr kumimoji="0" lang="es-ES" sz="12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eficacia con el tiempo.</a:t>
              </a:r>
              <a:r>
                <a:rPr kumimoji="0" lang="es-ES" sz="12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2</a:t>
              </a:r>
            </a:p>
          </p:txBody>
        </p:sp>
        <p:grpSp>
          <p:nvGrpSpPr>
            <p:cNvPr id="193" name="Grupo 192">
              <a:extLst>
                <a:ext uri="{FF2B5EF4-FFF2-40B4-BE49-F238E27FC236}">
                  <a16:creationId xmlns:a16="http://schemas.microsoft.com/office/drawing/2014/main" id="{35D09F35-75EA-5986-7D8D-430817DECCB0}"/>
                </a:ext>
              </a:extLst>
            </p:cNvPr>
            <p:cNvGrpSpPr/>
            <p:nvPr/>
          </p:nvGrpSpPr>
          <p:grpSpPr>
            <a:xfrm>
              <a:off x="4806042" y="2721223"/>
              <a:ext cx="2628000" cy="313932"/>
              <a:chOff x="1463469" y="4052637"/>
              <a:chExt cx="2098855" cy="313932"/>
            </a:xfrm>
          </p:grpSpPr>
          <p:sp>
            <p:nvSpPr>
              <p:cNvPr id="255" name="Rectángulo: una sola esquina redondeada 254">
                <a:extLst>
                  <a:ext uri="{FF2B5EF4-FFF2-40B4-BE49-F238E27FC236}">
                    <a16:creationId xmlns:a16="http://schemas.microsoft.com/office/drawing/2014/main" id="{D6D5DA21-C172-B519-1AAB-840FEC63C1A2}"/>
                  </a:ext>
                </a:extLst>
              </p:cNvPr>
              <p:cNvSpPr/>
              <p:nvPr/>
            </p:nvSpPr>
            <p:spPr>
              <a:xfrm flipV="1">
                <a:off x="1477744" y="4061124"/>
                <a:ext cx="2070305" cy="296959"/>
              </a:xfrm>
              <a:prstGeom prst="round1Rect">
                <a:avLst>
                  <a:gd name="adj" fmla="val 23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2" name="Marcador de texto 1">
                <a:extLst>
                  <a:ext uri="{FF2B5EF4-FFF2-40B4-BE49-F238E27FC236}">
                    <a16:creationId xmlns:a16="http://schemas.microsoft.com/office/drawing/2014/main" id="{034BEC67-0A0D-256B-C423-4EB0AE2EA531}"/>
                  </a:ext>
                </a:extLst>
              </p:cNvPr>
              <p:cNvSpPr txBox="1">
                <a:spLocks/>
              </p:cNvSpPr>
              <p:nvPr/>
            </p:nvSpPr>
            <p:spPr>
              <a:xfrm>
                <a:off x="1463469" y="4052637"/>
                <a:ext cx="2098855" cy="3139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u="none" strike="noStrike" kern="1200" cap="none" spc="0" normalizeH="0" baseline="0" noProof="0">
                    <a:ln>
                      <a:noFill/>
                    </a:ln>
                    <a:solidFill>
                      <a:schemeClr val="bg1"/>
                    </a:solidFill>
                    <a:effectLst/>
                    <a:uLnTx/>
                    <a:uFillTx/>
                    <a:latin typeface="Arial" panose="020B0604020202020204" pitchFamily="34" charset="0"/>
                    <a:ea typeface="+mn-ea"/>
                    <a:cs typeface="+mn-cs"/>
                  </a:rPr>
                  <a:t>Síndrome metabólico</a:t>
                </a:r>
                <a:endParaRPr kumimoji="0" lang="es-ES" sz="1400" b="1"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grpSp>
      </p:grpSp>
      <p:grpSp>
        <p:nvGrpSpPr>
          <p:cNvPr id="285" name="Grupo 284">
            <a:extLst>
              <a:ext uri="{FF2B5EF4-FFF2-40B4-BE49-F238E27FC236}">
                <a16:creationId xmlns:a16="http://schemas.microsoft.com/office/drawing/2014/main" id="{C1A6E2D6-747B-8265-D9F4-B9BC9B0A674C}"/>
              </a:ext>
            </a:extLst>
          </p:cNvPr>
          <p:cNvGrpSpPr/>
          <p:nvPr/>
        </p:nvGrpSpPr>
        <p:grpSpPr>
          <a:xfrm>
            <a:off x="8464866" y="2382143"/>
            <a:ext cx="2651155" cy="1078849"/>
            <a:chOff x="8038452" y="2721223"/>
            <a:chExt cx="2651155" cy="1078849"/>
          </a:xfrm>
        </p:grpSpPr>
        <p:sp>
          <p:nvSpPr>
            <p:cNvPr id="231" name="Marcador de texto 1">
              <a:extLst>
                <a:ext uri="{FF2B5EF4-FFF2-40B4-BE49-F238E27FC236}">
                  <a16:creationId xmlns:a16="http://schemas.microsoft.com/office/drawing/2014/main" id="{377E53F4-6D1D-2C66-9C97-139990553BF5}"/>
                </a:ext>
              </a:extLst>
            </p:cNvPr>
            <p:cNvSpPr txBox="1">
              <a:spLocks/>
            </p:cNvSpPr>
            <p:nvPr/>
          </p:nvSpPr>
          <p:spPr>
            <a:xfrm>
              <a:off x="8063699" y="3042942"/>
              <a:ext cx="2625908" cy="757130"/>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2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La asociación ente psoriasis y EII está establecida y los anti-TNF podrían desarrollar erupciones psoriasiformes.</a:t>
              </a:r>
              <a:r>
                <a:rPr kumimoji="0" lang="es-ES" sz="12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3</a:t>
              </a:r>
            </a:p>
          </p:txBody>
        </p:sp>
        <p:grpSp>
          <p:nvGrpSpPr>
            <p:cNvPr id="197" name="Grupo 196">
              <a:extLst>
                <a:ext uri="{FF2B5EF4-FFF2-40B4-BE49-F238E27FC236}">
                  <a16:creationId xmlns:a16="http://schemas.microsoft.com/office/drawing/2014/main" id="{E82696F6-E724-E716-B804-BA15D94DCB1F}"/>
                </a:ext>
              </a:extLst>
            </p:cNvPr>
            <p:cNvGrpSpPr/>
            <p:nvPr/>
          </p:nvGrpSpPr>
          <p:grpSpPr>
            <a:xfrm>
              <a:off x="8038452" y="2721223"/>
              <a:ext cx="2628000" cy="313932"/>
              <a:chOff x="1463469" y="4052637"/>
              <a:chExt cx="2098855" cy="313932"/>
            </a:xfrm>
          </p:grpSpPr>
          <p:sp>
            <p:nvSpPr>
              <p:cNvPr id="198" name="Rectángulo: una sola esquina redondeada 197">
                <a:extLst>
                  <a:ext uri="{FF2B5EF4-FFF2-40B4-BE49-F238E27FC236}">
                    <a16:creationId xmlns:a16="http://schemas.microsoft.com/office/drawing/2014/main" id="{F0B2816C-B4EE-1865-4BF9-2F67E277D3A5}"/>
                  </a:ext>
                </a:extLst>
              </p:cNvPr>
              <p:cNvSpPr/>
              <p:nvPr/>
            </p:nvSpPr>
            <p:spPr>
              <a:xfrm flipV="1">
                <a:off x="1477744" y="4061124"/>
                <a:ext cx="2070305" cy="296959"/>
              </a:xfrm>
              <a:prstGeom prst="round1Rect">
                <a:avLst>
                  <a:gd name="adj" fmla="val 23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9" name="Marcador de texto 1">
                <a:extLst>
                  <a:ext uri="{FF2B5EF4-FFF2-40B4-BE49-F238E27FC236}">
                    <a16:creationId xmlns:a16="http://schemas.microsoft.com/office/drawing/2014/main" id="{1C181DCE-A570-BAD1-DF15-4ECAE36FE330}"/>
                  </a:ext>
                </a:extLst>
              </p:cNvPr>
              <p:cNvSpPr txBox="1">
                <a:spLocks/>
              </p:cNvSpPr>
              <p:nvPr/>
            </p:nvSpPr>
            <p:spPr>
              <a:xfrm>
                <a:off x="1463469" y="4052637"/>
                <a:ext cx="2098855" cy="3139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u="none" strike="noStrike" kern="1200" cap="none" spc="0" normalizeH="0" baseline="0" noProof="0">
                    <a:ln>
                      <a:noFill/>
                    </a:ln>
                    <a:solidFill>
                      <a:schemeClr val="bg1"/>
                    </a:solidFill>
                    <a:effectLst/>
                    <a:uLnTx/>
                    <a:uFillTx/>
                    <a:latin typeface="Arial" panose="020B0604020202020204" pitchFamily="34" charset="0"/>
                    <a:ea typeface="+mn-ea"/>
                    <a:cs typeface="+mn-cs"/>
                  </a:rPr>
                  <a:t>EII</a:t>
                </a:r>
                <a:endParaRPr kumimoji="0" lang="es-ES" sz="1400" b="1"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grpSp>
      </p:grpSp>
      <p:grpSp>
        <p:nvGrpSpPr>
          <p:cNvPr id="282" name="Grupo 281">
            <a:extLst>
              <a:ext uri="{FF2B5EF4-FFF2-40B4-BE49-F238E27FC236}">
                <a16:creationId xmlns:a16="http://schemas.microsoft.com/office/drawing/2014/main" id="{A26E426E-8F8F-5AFE-7DA5-5841CBFDEFDB}"/>
              </a:ext>
            </a:extLst>
          </p:cNvPr>
          <p:cNvGrpSpPr/>
          <p:nvPr/>
        </p:nvGrpSpPr>
        <p:grpSpPr>
          <a:xfrm>
            <a:off x="1138709" y="2382143"/>
            <a:ext cx="2628000" cy="897904"/>
            <a:chOff x="712295" y="2721223"/>
            <a:chExt cx="2628000" cy="897904"/>
          </a:xfrm>
        </p:grpSpPr>
        <p:sp>
          <p:nvSpPr>
            <p:cNvPr id="232" name="Marcador de texto 1">
              <a:extLst>
                <a:ext uri="{FF2B5EF4-FFF2-40B4-BE49-F238E27FC236}">
                  <a16:creationId xmlns:a16="http://schemas.microsoft.com/office/drawing/2014/main" id="{495FD79B-399B-4C0C-3F08-B94E87340F52}"/>
                </a:ext>
              </a:extLst>
            </p:cNvPr>
            <p:cNvSpPr txBox="1">
              <a:spLocks/>
            </p:cNvSpPr>
            <p:nvPr/>
          </p:nvSpPr>
          <p:spPr>
            <a:xfrm>
              <a:off x="712295" y="3028196"/>
              <a:ext cx="2575832" cy="5909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2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Puede influir negativamente en </a:t>
              </a:r>
              <a:r>
                <a:rPr lang="es-ES" sz="1200">
                  <a:solidFill>
                    <a:prstClr val="black">
                      <a:lumMod val="75000"/>
                      <a:lumOff val="25000"/>
                    </a:prstClr>
                  </a:solidFill>
                  <a:latin typeface="Arial" panose="020B0604020202020204" pitchFamily="34" charset="0"/>
                </a:rPr>
                <a:t>la </a:t>
              </a:r>
              <a:r>
                <a:rPr kumimoji="0" lang="es-ES" sz="12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eficacia de los fármacos para la psoriasis.</a:t>
              </a:r>
              <a:r>
                <a:rPr kumimoji="0" lang="es-ES" sz="12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1</a:t>
              </a:r>
              <a:endParaRPr kumimoji="0" lang="es-ES" sz="14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endParaRPr>
            </a:p>
          </p:txBody>
        </p:sp>
        <p:grpSp>
          <p:nvGrpSpPr>
            <p:cNvPr id="200" name="Grupo 199">
              <a:extLst>
                <a:ext uri="{FF2B5EF4-FFF2-40B4-BE49-F238E27FC236}">
                  <a16:creationId xmlns:a16="http://schemas.microsoft.com/office/drawing/2014/main" id="{E3CE8C91-B577-474C-D93C-2BB9817B5428}"/>
                </a:ext>
              </a:extLst>
            </p:cNvPr>
            <p:cNvGrpSpPr/>
            <p:nvPr/>
          </p:nvGrpSpPr>
          <p:grpSpPr>
            <a:xfrm>
              <a:off x="712295" y="2721223"/>
              <a:ext cx="2628000" cy="305446"/>
              <a:chOff x="1463469" y="4052637"/>
              <a:chExt cx="2098855" cy="305446"/>
            </a:xfrm>
          </p:grpSpPr>
          <p:sp>
            <p:nvSpPr>
              <p:cNvPr id="201" name="Rectángulo: una sola esquina redondeada 200">
                <a:extLst>
                  <a:ext uri="{FF2B5EF4-FFF2-40B4-BE49-F238E27FC236}">
                    <a16:creationId xmlns:a16="http://schemas.microsoft.com/office/drawing/2014/main" id="{96208CF1-BF92-8318-5CE8-18FD9F15266F}"/>
                  </a:ext>
                </a:extLst>
              </p:cNvPr>
              <p:cNvSpPr/>
              <p:nvPr/>
            </p:nvSpPr>
            <p:spPr>
              <a:xfrm flipV="1">
                <a:off x="1477744" y="4061124"/>
                <a:ext cx="2070305" cy="296959"/>
              </a:xfrm>
              <a:prstGeom prst="round1Rect">
                <a:avLst>
                  <a:gd name="adj" fmla="val 23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2" name="Marcador de texto 1">
                <a:extLst>
                  <a:ext uri="{FF2B5EF4-FFF2-40B4-BE49-F238E27FC236}">
                    <a16:creationId xmlns:a16="http://schemas.microsoft.com/office/drawing/2014/main" id="{A7F3F1D0-ED0C-E213-3854-80EB0DE64F97}"/>
                  </a:ext>
                </a:extLst>
              </p:cNvPr>
              <p:cNvSpPr txBox="1">
                <a:spLocks/>
              </p:cNvSpPr>
              <p:nvPr/>
            </p:nvSpPr>
            <p:spPr>
              <a:xfrm>
                <a:off x="1463469" y="4052637"/>
                <a:ext cx="2098855" cy="2862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endParaRPr kumimoji="0" lang="es-ES" sz="140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grpSp>
      </p:grpSp>
      <p:grpSp>
        <p:nvGrpSpPr>
          <p:cNvPr id="3" name="Grupo 2">
            <a:extLst>
              <a:ext uri="{FF2B5EF4-FFF2-40B4-BE49-F238E27FC236}">
                <a16:creationId xmlns:a16="http://schemas.microsoft.com/office/drawing/2014/main" id="{C4DB06E2-CAA5-DFE0-854F-6093CD3586E8}"/>
              </a:ext>
            </a:extLst>
          </p:cNvPr>
          <p:cNvGrpSpPr/>
          <p:nvPr/>
        </p:nvGrpSpPr>
        <p:grpSpPr>
          <a:xfrm>
            <a:off x="788364" y="1352013"/>
            <a:ext cx="10534260" cy="873167"/>
            <a:chOff x="1444320" y="1410119"/>
            <a:chExt cx="10534260" cy="873167"/>
          </a:xfrm>
        </p:grpSpPr>
        <p:sp>
          <p:nvSpPr>
            <p:cNvPr id="13" name="Abrir corchete 12">
              <a:extLst>
                <a:ext uri="{FF2B5EF4-FFF2-40B4-BE49-F238E27FC236}">
                  <a16:creationId xmlns:a16="http://schemas.microsoft.com/office/drawing/2014/main" id="{D67242AC-7A82-D8C5-1C83-6B17902255A8}"/>
                </a:ext>
              </a:extLst>
            </p:cNvPr>
            <p:cNvSpPr/>
            <p:nvPr/>
          </p:nvSpPr>
          <p:spPr>
            <a:xfrm rot="5400000">
              <a:off x="5939034" y="-1917321"/>
              <a:ext cx="313932" cy="6968812"/>
            </a:xfrm>
            <a:prstGeom prst="leftBracket">
              <a:avLst>
                <a:gd name="adj" fmla="val 0"/>
              </a:avLst>
            </a:prstGeom>
            <a:ln w="31750">
              <a:solidFill>
                <a:schemeClr val="accent3"/>
              </a:solidFill>
              <a:headEnd type="arrow"/>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latin typeface="Arial" panose="020B0604020202020204" pitchFamily="34" charset="0"/>
              </a:endParaRPr>
            </a:p>
          </p:txBody>
        </p:sp>
        <p:sp>
          <p:nvSpPr>
            <p:cNvPr id="14" name="Marcador de texto 1">
              <a:extLst>
                <a:ext uri="{FF2B5EF4-FFF2-40B4-BE49-F238E27FC236}">
                  <a16:creationId xmlns:a16="http://schemas.microsoft.com/office/drawing/2014/main" id="{0D9E26A6-BFA1-43FC-764B-61123ABB119A}"/>
                </a:ext>
              </a:extLst>
            </p:cNvPr>
            <p:cNvSpPr txBox="1">
              <a:spLocks/>
            </p:cNvSpPr>
            <p:nvPr/>
          </p:nvSpPr>
          <p:spPr>
            <a:xfrm>
              <a:off x="2066991" y="1724051"/>
              <a:ext cx="1511632" cy="4801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Eficacia de </a:t>
              </a:r>
              <a:br>
                <a:rPr kumimoji="0" lang="es-ES" sz="14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br>
              <a:r>
                <a:rPr kumimoji="0" lang="es-ES" sz="14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los fármacos</a:t>
              </a:r>
              <a:r>
                <a:rPr kumimoji="0" lang="es-ES" sz="1400" b="1"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1</a:t>
              </a:r>
            </a:p>
          </p:txBody>
        </p:sp>
        <p:sp>
          <p:nvSpPr>
            <p:cNvPr id="15" name="Marcador de texto 1">
              <a:extLst>
                <a:ext uri="{FF2B5EF4-FFF2-40B4-BE49-F238E27FC236}">
                  <a16:creationId xmlns:a16="http://schemas.microsoft.com/office/drawing/2014/main" id="{475EB061-1AAF-7901-AE26-2D7162926BD1}"/>
                </a:ext>
              </a:extLst>
            </p:cNvPr>
            <p:cNvSpPr txBox="1">
              <a:spLocks/>
            </p:cNvSpPr>
            <p:nvPr/>
          </p:nvSpPr>
          <p:spPr>
            <a:xfrm>
              <a:off x="5256647" y="1724051"/>
              <a:ext cx="1974550" cy="4801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Gravedad e impacto de la psoriasis</a:t>
              </a:r>
              <a:r>
                <a:rPr kumimoji="0" lang="es-ES" sz="1400" b="1"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1</a:t>
              </a:r>
            </a:p>
          </p:txBody>
        </p:sp>
        <p:sp>
          <p:nvSpPr>
            <p:cNvPr id="16" name="Marcador de texto 1">
              <a:extLst>
                <a:ext uri="{FF2B5EF4-FFF2-40B4-BE49-F238E27FC236}">
                  <a16:creationId xmlns:a16="http://schemas.microsoft.com/office/drawing/2014/main" id="{7E3BDF61-9B9F-0F55-5319-3D47187BB264}"/>
                </a:ext>
              </a:extLst>
            </p:cNvPr>
            <p:cNvSpPr txBox="1">
              <a:spLocks/>
            </p:cNvSpPr>
            <p:nvPr/>
          </p:nvSpPr>
          <p:spPr>
            <a:xfrm>
              <a:off x="8473861" y="1724051"/>
              <a:ext cx="3504719" cy="4801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Del paciente: edad, deseo gestacional y presencia de comorbilidades</a:t>
              </a:r>
              <a:r>
                <a:rPr kumimoji="0" lang="es-ES" sz="1400" b="1"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1</a:t>
              </a:r>
            </a:p>
          </p:txBody>
        </p:sp>
        <p:cxnSp>
          <p:nvCxnSpPr>
            <p:cNvPr id="18" name="Conector recto de flecha 17">
              <a:extLst>
                <a:ext uri="{FF2B5EF4-FFF2-40B4-BE49-F238E27FC236}">
                  <a16:creationId xmlns:a16="http://schemas.microsoft.com/office/drawing/2014/main" id="{A46CF9A3-992D-D92C-3B9F-0089D57194F4}"/>
                </a:ext>
              </a:extLst>
            </p:cNvPr>
            <p:cNvCxnSpPr>
              <a:cxnSpLocks/>
            </p:cNvCxnSpPr>
            <p:nvPr/>
          </p:nvCxnSpPr>
          <p:spPr>
            <a:xfrm>
              <a:off x="6096000" y="1430349"/>
              <a:ext cx="0" cy="293702"/>
            </a:xfrm>
            <a:prstGeom prst="straightConnector1">
              <a:avLst/>
            </a:prstGeom>
            <a:ln w="22225">
              <a:solidFill>
                <a:schemeClr val="accent3"/>
              </a:solidFill>
              <a:headEnd type="none"/>
              <a:tailEnd type="arrow"/>
            </a:ln>
            <a:effectLst/>
          </p:spPr>
          <p:style>
            <a:lnRef idx="2">
              <a:schemeClr val="accent1"/>
            </a:lnRef>
            <a:fillRef idx="0">
              <a:schemeClr val="accent1"/>
            </a:fillRef>
            <a:effectRef idx="1">
              <a:schemeClr val="accent1"/>
            </a:effectRef>
            <a:fontRef idx="minor">
              <a:schemeClr val="tx1"/>
            </a:fontRef>
          </p:style>
        </p:cxnSp>
        <p:grpSp>
          <p:nvGrpSpPr>
            <p:cNvPr id="293" name="Grupo 292">
              <a:extLst>
                <a:ext uri="{FF2B5EF4-FFF2-40B4-BE49-F238E27FC236}">
                  <a16:creationId xmlns:a16="http://schemas.microsoft.com/office/drawing/2014/main" id="{CD0DD8A0-5775-EC4B-81AD-39E687F6CF0A}"/>
                </a:ext>
              </a:extLst>
            </p:cNvPr>
            <p:cNvGrpSpPr/>
            <p:nvPr/>
          </p:nvGrpSpPr>
          <p:grpSpPr>
            <a:xfrm>
              <a:off x="1444320" y="1609221"/>
              <a:ext cx="585363" cy="585363"/>
              <a:chOff x="1391051" y="1699134"/>
              <a:chExt cx="585363" cy="585363"/>
            </a:xfrm>
          </p:grpSpPr>
          <p:sp>
            <p:nvSpPr>
              <p:cNvPr id="20" name="Rectángulo: una sola esquina redondeada 19">
                <a:extLst>
                  <a:ext uri="{FF2B5EF4-FFF2-40B4-BE49-F238E27FC236}">
                    <a16:creationId xmlns:a16="http://schemas.microsoft.com/office/drawing/2014/main" id="{DA51D764-AC25-2B5A-2FE9-F60354706B74}"/>
                  </a:ext>
                </a:extLst>
              </p:cNvPr>
              <p:cNvSpPr/>
              <p:nvPr/>
            </p:nvSpPr>
            <p:spPr>
              <a:xfrm flipV="1">
                <a:off x="1391051" y="1699134"/>
                <a:ext cx="585363" cy="585363"/>
              </a:xfrm>
              <a:prstGeom prst="round1Rect">
                <a:avLst>
                  <a:gd name="adj" fmla="val 23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90" name="Gráfico 289">
                <a:extLst>
                  <a:ext uri="{FF2B5EF4-FFF2-40B4-BE49-F238E27FC236}">
                    <a16:creationId xmlns:a16="http://schemas.microsoft.com/office/drawing/2014/main" id="{13B981E4-4A0B-FA57-44A2-CED35B548F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8678" y="1759384"/>
                <a:ext cx="469605" cy="469605"/>
              </a:xfrm>
              <a:prstGeom prst="rect">
                <a:avLst/>
              </a:prstGeom>
            </p:spPr>
          </p:pic>
        </p:grpSp>
        <p:grpSp>
          <p:nvGrpSpPr>
            <p:cNvPr id="296" name="Grupo 295">
              <a:extLst>
                <a:ext uri="{FF2B5EF4-FFF2-40B4-BE49-F238E27FC236}">
                  <a16:creationId xmlns:a16="http://schemas.microsoft.com/office/drawing/2014/main" id="{8EABC30C-1EB9-8A0F-590A-FB00A3B8113E}"/>
                </a:ext>
              </a:extLst>
            </p:cNvPr>
            <p:cNvGrpSpPr/>
            <p:nvPr/>
          </p:nvGrpSpPr>
          <p:grpSpPr>
            <a:xfrm>
              <a:off x="7833317" y="1697923"/>
              <a:ext cx="585363" cy="585363"/>
              <a:chOff x="7785735" y="1787836"/>
              <a:chExt cx="585363" cy="585363"/>
            </a:xfrm>
          </p:grpSpPr>
          <p:sp>
            <p:nvSpPr>
              <p:cNvPr id="250" name="Rectángulo: una sola esquina redondeada 249">
                <a:extLst>
                  <a:ext uri="{FF2B5EF4-FFF2-40B4-BE49-F238E27FC236}">
                    <a16:creationId xmlns:a16="http://schemas.microsoft.com/office/drawing/2014/main" id="{0336D722-8C0E-B6F3-1190-9C23746EA1AE}"/>
                  </a:ext>
                </a:extLst>
              </p:cNvPr>
              <p:cNvSpPr/>
              <p:nvPr/>
            </p:nvSpPr>
            <p:spPr>
              <a:xfrm flipV="1">
                <a:off x="7785735" y="1787836"/>
                <a:ext cx="585363" cy="585363"/>
              </a:xfrm>
              <a:prstGeom prst="round1Rect">
                <a:avLst>
                  <a:gd name="adj" fmla="val 23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95" name="Gráfico 294">
                <a:extLst>
                  <a:ext uri="{FF2B5EF4-FFF2-40B4-BE49-F238E27FC236}">
                    <a16:creationId xmlns:a16="http://schemas.microsoft.com/office/drawing/2014/main" id="{48AA3201-EAED-EF0A-7ABD-F7CE6B4CE0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48830" y="1858314"/>
                <a:ext cx="459172" cy="459172"/>
              </a:xfrm>
              <a:prstGeom prst="rect">
                <a:avLst/>
              </a:prstGeom>
            </p:spPr>
          </p:pic>
        </p:grpSp>
        <p:grpSp>
          <p:nvGrpSpPr>
            <p:cNvPr id="299" name="Grupo 298">
              <a:extLst>
                <a:ext uri="{FF2B5EF4-FFF2-40B4-BE49-F238E27FC236}">
                  <a16:creationId xmlns:a16="http://schemas.microsoft.com/office/drawing/2014/main" id="{5006F5A7-7A12-7552-603C-F6AB23B46B30}"/>
                </a:ext>
              </a:extLst>
            </p:cNvPr>
            <p:cNvGrpSpPr/>
            <p:nvPr/>
          </p:nvGrpSpPr>
          <p:grpSpPr>
            <a:xfrm>
              <a:off x="4601128" y="1642210"/>
              <a:ext cx="585363" cy="585363"/>
              <a:chOff x="4601128" y="1732123"/>
              <a:chExt cx="585363" cy="585363"/>
            </a:xfrm>
          </p:grpSpPr>
          <p:sp>
            <p:nvSpPr>
              <p:cNvPr id="25" name="Rectángulo: una sola esquina redondeada 24">
                <a:extLst>
                  <a:ext uri="{FF2B5EF4-FFF2-40B4-BE49-F238E27FC236}">
                    <a16:creationId xmlns:a16="http://schemas.microsoft.com/office/drawing/2014/main" id="{7F7B5150-79EB-7588-1ACC-585A2D4AB670}"/>
                  </a:ext>
                </a:extLst>
              </p:cNvPr>
              <p:cNvSpPr/>
              <p:nvPr/>
            </p:nvSpPr>
            <p:spPr>
              <a:xfrm flipV="1">
                <a:off x="4601128" y="1732123"/>
                <a:ext cx="585363" cy="585363"/>
              </a:xfrm>
              <a:prstGeom prst="round1Rect">
                <a:avLst>
                  <a:gd name="adj" fmla="val 23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98" name="Gráfico 297">
                <a:extLst>
                  <a:ext uri="{FF2B5EF4-FFF2-40B4-BE49-F238E27FC236}">
                    <a16:creationId xmlns:a16="http://schemas.microsoft.com/office/drawing/2014/main" id="{143DD59B-F1B6-6F76-2345-17CB3ECFB8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49249" y="1763203"/>
                <a:ext cx="492685" cy="492685"/>
              </a:xfrm>
              <a:prstGeom prst="rect">
                <a:avLst/>
              </a:prstGeom>
            </p:spPr>
          </p:pic>
        </p:grpSp>
      </p:grpSp>
      <p:sp>
        <p:nvSpPr>
          <p:cNvPr id="7" name="CuadroTexto 6">
            <a:extLst>
              <a:ext uri="{FF2B5EF4-FFF2-40B4-BE49-F238E27FC236}">
                <a16:creationId xmlns:a16="http://schemas.microsoft.com/office/drawing/2014/main" id="{45854562-FAA5-E5D1-31EB-12EFAB540339}"/>
              </a:ext>
            </a:extLst>
          </p:cNvPr>
          <p:cNvSpPr txBox="1"/>
          <p:nvPr/>
        </p:nvSpPr>
        <p:spPr>
          <a:xfrm>
            <a:off x="1147871" y="3544117"/>
            <a:ext cx="2592252" cy="246221"/>
          </a:xfrm>
          <a:prstGeom prst="rect">
            <a:avLst/>
          </a:prstGeom>
          <a:noFill/>
        </p:spPr>
        <p:txBody>
          <a:bodyPr wrap="square" tIns="0" bIns="0">
            <a:spAutoFit/>
          </a:bodyPr>
          <a:lstStyle/>
          <a:p>
            <a:pPr algn="ctr" defTabSz="457200">
              <a:defRPr/>
            </a:pPr>
            <a:r>
              <a:rPr kumimoji="0" lang="es-ES" sz="1600" b="1" u="none" strike="noStrike" kern="1200" cap="none" spc="0" normalizeH="0" baseline="0" noProof="0">
                <a:ln>
                  <a:noFill/>
                </a:ln>
                <a:solidFill>
                  <a:schemeClr val="bg1"/>
                </a:solidFill>
                <a:effectLst/>
                <a:uLnTx/>
                <a:uFillTx/>
                <a:latin typeface="Arial" panose="020B0604020202020204" pitchFamily="34" charset="0"/>
                <a:ea typeface="+mn-ea"/>
                <a:cs typeface="+mn-cs"/>
              </a:rPr>
              <a:t>&gt;65 años</a:t>
            </a:r>
            <a:endParaRPr kumimoji="0" lang="es-ES" sz="1400" b="1"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8" name="CuadroTexto 7">
            <a:extLst>
              <a:ext uri="{FF2B5EF4-FFF2-40B4-BE49-F238E27FC236}">
                <a16:creationId xmlns:a16="http://schemas.microsoft.com/office/drawing/2014/main" id="{59E98694-98EB-872F-AA1E-4BD2A6B66647}"/>
              </a:ext>
            </a:extLst>
          </p:cNvPr>
          <p:cNvSpPr txBox="1"/>
          <p:nvPr/>
        </p:nvSpPr>
        <p:spPr>
          <a:xfrm>
            <a:off x="1147871" y="2419080"/>
            <a:ext cx="2592252" cy="246221"/>
          </a:xfrm>
          <a:prstGeom prst="rect">
            <a:avLst/>
          </a:prstGeom>
          <a:noFill/>
        </p:spPr>
        <p:txBody>
          <a:bodyPr wrap="square" tIns="0" bIns="0">
            <a:spAutoFit/>
          </a:bodyPr>
          <a:lstStyle/>
          <a:p>
            <a:pPr algn="ctr" defTabSz="457200">
              <a:defRPr/>
            </a:pPr>
            <a:r>
              <a:rPr kumimoji="0" lang="es-ES" sz="1600" b="1" u="none" strike="noStrike" kern="1200" cap="none" spc="0" normalizeH="0" baseline="0" noProof="0">
                <a:ln>
                  <a:noFill/>
                </a:ln>
                <a:solidFill>
                  <a:schemeClr val="bg1"/>
                </a:solidFill>
                <a:effectLst/>
                <a:uLnTx/>
                <a:uFillTx/>
                <a:latin typeface="Arial" panose="020B0604020202020204" pitchFamily="34" charset="0"/>
                <a:ea typeface="+mn-ea"/>
                <a:cs typeface="+mn-cs"/>
              </a:rPr>
              <a:t>Sobrepeso/obesidad</a:t>
            </a:r>
          </a:p>
        </p:txBody>
      </p:sp>
    </p:spTree>
    <p:extLst>
      <p:ext uri="{BB962C8B-B14F-4D97-AF65-F5344CB8AC3E}">
        <p14:creationId xmlns:p14="http://schemas.microsoft.com/office/powerpoint/2010/main" val="4184153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body of water with hills in the background&#10;&#10;Description automatically generated with medium confidence">
            <a:extLst>
              <a:ext uri="{FF2B5EF4-FFF2-40B4-BE49-F238E27FC236}">
                <a16:creationId xmlns:a16="http://schemas.microsoft.com/office/drawing/2014/main" id="{0F649E15-EB15-7F17-E980-33013C105909}"/>
              </a:ext>
            </a:extLst>
          </p:cNvPr>
          <p:cNvPicPr>
            <a:picLocks noChangeAspect="1"/>
          </p:cNvPicPr>
          <p:nvPr/>
        </p:nvPicPr>
        <p:blipFill>
          <a:blip r:embed="rId2">
            <a:alphaModFix amt="20000"/>
          </a:blip>
          <a:stretch>
            <a:fillRect/>
          </a:stretch>
        </p:blipFill>
        <p:spPr>
          <a:xfrm>
            <a:off x="0" y="0"/>
            <a:ext cx="12192000" cy="5624156"/>
          </a:xfrm>
          <a:prstGeom prst="rect">
            <a:avLst/>
          </a:prstGeom>
          <a:solidFill>
            <a:schemeClr val="accent2"/>
          </a:solidFill>
        </p:spPr>
      </p:pic>
      <p:pic>
        <p:nvPicPr>
          <p:cNvPr id="12" name="Imagen 13" descr="almirall color.png">
            <a:extLst>
              <a:ext uri="{FF2B5EF4-FFF2-40B4-BE49-F238E27FC236}">
                <a16:creationId xmlns:a16="http://schemas.microsoft.com/office/drawing/2014/main" id="{F1CEE3CF-8CC8-A746-7DD1-FCF2D2E47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
        <p:nvSpPr>
          <p:cNvPr id="7" name="CuadroTexto 6">
            <a:extLst>
              <a:ext uri="{FF2B5EF4-FFF2-40B4-BE49-F238E27FC236}">
                <a16:creationId xmlns:a16="http://schemas.microsoft.com/office/drawing/2014/main" id="{CB71C9EC-2450-2B0D-C7A3-7A80B1447D97}"/>
              </a:ext>
            </a:extLst>
          </p:cNvPr>
          <p:cNvSpPr txBox="1"/>
          <p:nvPr/>
        </p:nvSpPr>
        <p:spPr>
          <a:xfrm>
            <a:off x="721376" y="1053737"/>
            <a:ext cx="10505182" cy="4483471"/>
          </a:xfrm>
          <a:prstGeom prst="rect">
            <a:avLst/>
          </a:prstGeom>
          <a:noFill/>
        </p:spPr>
        <p:txBody>
          <a:bodyPr wrap="square">
            <a:spAutoFit/>
          </a:bodyPr>
          <a:lstStyle/>
          <a:p>
            <a:pPr marL="342900" indent="-342900">
              <a:lnSpc>
                <a:spcPts val="1960"/>
              </a:lnSpc>
              <a:spcAft>
                <a:spcPts val="1400"/>
              </a:spcAft>
              <a:buClr>
                <a:schemeClr val="bg1"/>
              </a:buClr>
              <a:buAutoNum type="arabicPeriod"/>
            </a:pPr>
            <a:r>
              <a:rPr kumimoji="0" lang="es-ES" sz="1500" u="none" strike="noStrike" kern="1200" cap="none" spc="0" normalizeH="0" baseline="0" noProof="0">
                <a:ln>
                  <a:noFill/>
                </a:ln>
                <a:solidFill>
                  <a:srgbClr val="FDC647"/>
                </a:solidFill>
                <a:effectLst/>
                <a:uLnTx/>
                <a:uFillTx/>
                <a:latin typeface="Arial" panose="020B0604020202020204" pitchFamily="34" charset="0"/>
                <a:ea typeface="+mj-ea"/>
                <a:cs typeface="Arial"/>
              </a:rPr>
              <a:t>¿Qué relación existe entre la psoriasis y el cáncer?</a:t>
            </a:r>
          </a:p>
          <a:p>
            <a:pPr marL="342900" indent="-342900">
              <a:lnSpc>
                <a:spcPts val="1960"/>
              </a:lnSpc>
              <a:spcAft>
                <a:spcPts val="1200"/>
              </a:spcAft>
              <a:buClr>
                <a:schemeClr val="bg1"/>
              </a:buClr>
              <a:buAutoNum type="arabicPeriod"/>
            </a:pPr>
            <a:r>
              <a:rPr kumimoji="0" lang="es-ES" sz="1500" u="none" strike="noStrike" kern="1200" cap="none" spc="0" normalizeH="0" baseline="0" noProof="0">
                <a:ln>
                  <a:noFill/>
                </a:ln>
                <a:solidFill>
                  <a:srgbClr val="FDC647"/>
                </a:solidFill>
                <a:effectLst/>
                <a:uLnTx/>
                <a:uFillTx/>
                <a:latin typeface="Arial" panose="020B0604020202020204" pitchFamily="34" charset="0"/>
                <a:ea typeface="+mj-ea"/>
                <a:cs typeface="Arial"/>
              </a:rPr>
              <a:t>¿Existe evidencia sobre el uso de terapias biológicas para la psoriasis en pacientes con cáncer?</a:t>
            </a:r>
          </a:p>
          <a:p>
            <a:pPr marL="342900" indent="-342900">
              <a:lnSpc>
                <a:spcPts val="1960"/>
              </a:lnSpc>
              <a:spcAft>
                <a:spcPts val="1400"/>
              </a:spcAft>
              <a:buClr>
                <a:schemeClr val="bg1"/>
              </a:buClr>
              <a:buAutoNum type="arabicPeriod"/>
            </a:pPr>
            <a:r>
              <a:rPr kumimoji="0" lang="es-ES" sz="1500" u="none" strike="noStrike" kern="1200" cap="none" spc="0" normalizeH="0" baseline="0" noProof="0">
                <a:ln>
                  <a:noFill/>
                </a:ln>
                <a:solidFill>
                  <a:srgbClr val="FDC647"/>
                </a:solidFill>
                <a:effectLst/>
                <a:uLnTx/>
                <a:uFillTx/>
                <a:latin typeface="Arial" panose="020B0604020202020204" pitchFamily="34" charset="0"/>
                <a:ea typeface="+mj-ea"/>
                <a:cs typeface="Arial"/>
              </a:rPr>
              <a:t>¿Qué papel tienen las citoquinas en la progresión tumoral?</a:t>
            </a:r>
          </a:p>
          <a:p>
            <a:pPr marL="342900" indent="-342900">
              <a:lnSpc>
                <a:spcPts val="1960"/>
              </a:lnSpc>
              <a:spcAft>
                <a:spcPts val="1400"/>
              </a:spcAft>
              <a:buClr>
                <a:schemeClr val="bg1"/>
              </a:buClr>
              <a:buAutoNum type="arabicPeriod"/>
            </a:pPr>
            <a:r>
              <a:rPr kumimoji="0" lang="es-ES" sz="1500" u="none" strike="noStrike" kern="1200" cap="none" spc="0" normalizeH="0" baseline="0" noProof="0">
                <a:ln>
                  <a:noFill/>
                </a:ln>
                <a:solidFill>
                  <a:srgbClr val="FDC647"/>
                </a:solidFill>
                <a:effectLst/>
                <a:uLnTx/>
                <a:uFillTx/>
                <a:latin typeface="Arial" panose="020B0604020202020204" pitchFamily="34" charset="0"/>
                <a:ea typeface="+mj-ea"/>
                <a:cs typeface="Arial"/>
              </a:rPr>
              <a:t>Teniendo en cuenta el papel de las citoquinas en la progresión tumoral, ¿qué terapia biológica es más conveniente?</a:t>
            </a:r>
          </a:p>
          <a:p>
            <a:pPr marL="342900" indent="-342900">
              <a:lnSpc>
                <a:spcPts val="1960"/>
              </a:lnSpc>
              <a:spcAft>
                <a:spcPts val="1400"/>
              </a:spcAft>
              <a:buClr>
                <a:schemeClr val="bg1"/>
              </a:buClr>
              <a:buAutoNum type="arabicPeriod"/>
            </a:pPr>
            <a:r>
              <a:rPr kumimoji="0" lang="es-ES" sz="1500" u="none" strike="noStrike" kern="1200" cap="none" spc="0" normalizeH="0" baseline="0" noProof="0">
                <a:ln>
                  <a:noFill/>
                </a:ln>
                <a:solidFill>
                  <a:srgbClr val="FDC647"/>
                </a:solidFill>
                <a:effectLst/>
                <a:uLnTx/>
                <a:uFillTx/>
                <a:latin typeface="Arial" panose="020B0604020202020204" pitchFamily="34" charset="0"/>
                <a:ea typeface="+mj-ea"/>
                <a:cs typeface="Arial"/>
              </a:rPr>
              <a:t>¿Qué dicen las guías sobre el uso de biológicos en los pacientes con antecedentes de neoplasia?</a:t>
            </a:r>
          </a:p>
          <a:p>
            <a:pPr marL="342900" indent="-342900">
              <a:lnSpc>
                <a:spcPts val="1960"/>
              </a:lnSpc>
              <a:spcAft>
                <a:spcPts val="1400"/>
              </a:spcAft>
              <a:buClr>
                <a:schemeClr val="bg1"/>
              </a:buClr>
              <a:buAutoNum type="arabicPeriod"/>
            </a:pPr>
            <a:r>
              <a:rPr kumimoji="0" lang="es-ES" sz="1500" u="none" strike="noStrike" kern="1200" cap="none" spc="0" normalizeH="0" baseline="0" noProof="0">
                <a:ln>
                  <a:noFill/>
                </a:ln>
                <a:solidFill>
                  <a:srgbClr val="FDC647"/>
                </a:solidFill>
                <a:effectLst/>
                <a:uLnTx/>
                <a:uFillTx/>
                <a:latin typeface="Arial" panose="020B0604020202020204" pitchFamily="34" charset="0"/>
                <a:ea typeface="+mj-ea"/>
                <a:cs typeface="Arial"/>
              </a:rPr>
              <a:t>¿Cuáles son las recomendaciones del Grupo de Psoriasis de la AEDV sobre el manejo de </a:t>
            </a:r>
            <a:r>
              <a:rPr lang="es-ES" sz="1500">
                <a:solidFill>
                  <a:srgbClr val="FDC647"/>
                </a:solidFill>
                <a:latin typeface="Arial" panose="020B0604020202020204" pitchFamily="34" charset="0"/>
                <a:ea typeface="+mj-ea"/>
                <a:cs typeface="Arial"/>
              </a:rPr>
              <a:t>la psoriasis en pacientes oncológicos</a:t>
            </a:r>
            <a:r>
              <a:rPr kumimoji="0" lang="es-ES" sz="1500" u="none" strike="noStrike" kern="1200" cap="none" spc="0" normalizeH="0" baseline="0" noProof="0">
                <a:ln>
                  <a:noFill/>
                </a:ln>
                <a:solidFill>
                  <a:srgbClr val="FDC647"/>
                </a:solidFill>
                <a:effectLst/>
                <a:uLnTx/>
                <a:uFillTx/>
                <a:latin typeface="Arial" panose="020B0604020202020204" pitchFamily="34" charset="0"/>
                <a:ea typeface="+mj-ea"/>
                <a:cs typeface="Arial"/>
              </a:rPr>
              <a:t>?</a:t>
            </a:r>
          </a:p>
          <a:p>
            <a:pPr marL="342900" indent="-342900">
              <a:lnSpc>
                <a:spcPts val="1960"/>
              </a:lnSpc>
              <a:spcAft>
                <a:spcPts val="1400"/>
              </a:spcAft>
              <a:buClr>
                <a:schemeClr val="bg1"/>
              </a:buClr>
              <a:buAutoNum type="arabicPeriod"/>
            </a:pPr>
            <a:r>
              <a:rPr kumimoji="0" lang="es-ES" sz="1500" u="none" strike="noStrike" kern="1200" cap="none" spc="0" normalizeH="0" baseline="0" noProof="0">
                <a:ln>
                  <a:noFill/>
                </a:ln>
                <a:solidFill>
                  <a:srgbClr val="FDC647"/>
                </a:solidFill>
                <a:effectLst/>
                <a:uLnTx/>
                <a:uFillTx/>
                <a:latin typeface="Arial" panose="020B0604020202020204" pitchFamily="34" charset="0"/>
                <a:ea typeface="+mj-ea"/>
                <a:cs typeface="Arial"/>
              </a:rPr>
              <a:t>¿Son seguros los inhibidores de IL-23 en pacientes con cáncer?</a:t>
            </a:r>
          </a:p>
          <a:p>
            <a:pPr marL="342900" indent="-342900">
              <a:lnSpc>
                <a:spcPts val="1960"/>
              </a:lnSpc>
              <a:spcAft>
                <a:spcPts val="1400"/>
              </a:spcAft>
              <a:buClr>
                <a:schemeClr val="bg1"/>
              </a:buClr>
              <a:buAutoNum type="arabicPeriod"/>
            </a:pPr>
            <a:r>
              <a:rPr kumimoji="0" lang="es-ES" sz="1500" u="none" strike="noStrike" kern="1200" cap="none" spc="0" normalizeH="0" baseline="0" noProof="0">
                <a:ln>
                  <a:noFill/>
                </a:ln>
                <a:solidFill>
                  <a:srgbClr val="FDC647"/>
                </a:solidFill>
                <a:effectLst/>
                <a:uLnTx/>
                <a:uFillTx/>
                <a:latin typeface="Arial" panose="020B0604020202020204" pitchFamily="34" charset="0"/>
                <a:ea typeface="+mj-ea"/>
                <a:cs typeface="Arial"/>
              </a:rPr>
              <a:t>¿Los inhibidores de la IL-23 aportan mejor perfil beneficio-riego en estos pacientes?</a:t>
            </a:r>
          </a:p>
          <a:p>
            <a:pPr marL="342900" indent="-342900">
              <a:lnSpc>
                <a:spcPts val="1960"/>
              </a:lnSpc>
              <a:spcAft>
                <a:spcPts val="1400"/>
              </a:spcAft>
              <a:buClr>
                <a:schemeClr val="bg1"/>
              </a:buClr>
              <a:buAutoNum type="arabicPeriod"/>
            </a:pPr>
            <a:r>
              <a:rPr lang="es-ES" sz="1500">
                <a:solidFill>
                  <a:srgbClr val="FDC647"/>
                </a:solidFill>
                <a:latin typeface="Arial" panose="020B0604020202020204" pitchFamily="34" charset="0"/>
              </a:rPr>
              <a:t>¿Qué nos muestra la evidencia con tildrakizumab?</a:t>
            </a:r>
          </a:p>
          <a:p>
            <a:pPr marL="342900" indent="-342900">
              <a:lnSpc>
                <a:spcPts val="1960"/>
              </a:lnSpc>
              <a:spcAft>
                <a:spcPts val="1400"/>
              </a:spcAft>
              <a:buClr>
                <a:schemeClr val="bg1"/>
              </a:buClr>
              <a:buAutoNum type="arabicPeriod"/>
            </a:pPr>
            <a:r>
              <a:rPr lang="es-ES" sz="1500">
                <a:solidFill>
                  <a:srgbClr val="FDC647"/>
                </a:solidFill>
                <a:latin typeface="Arial" panose="020B0604020202020204" pitchFamily="34" charset="0"/>
              </a:rPr>
              <a:t>Casos clínicos</a:t>
            </a:r>
            <a:endParaRPr lang="es-ES" sz="1500">
              <a:latin typeface="Arial" panose="020B0604020202020204" pitchFamily="34" charset="0"/>
            </a:endParaRPr>
          </a:p>
        </p:txBody>
      </p:sp>
      <p:sp>
        <p:nvSpPr>
          <p:cNvPr id="8" name="Título 1">
            <a:extLst>
              <a:ext uri="{FF2B5EF4-FFF2-40B4-BE49-F238E27FC236}">
                <a16:creationId xmlns:a16="http://schemas.microsoft.com/office/drawing/2014/main" id="{8B92A493-D8BB-FD63-A737-13B9AC4CFB75}"/>
              </a:ext>
            </a:extLst>
          </p:cNvPr>
          <p:cNvSpPr>
            <a:spLocks noGrp="1"/>
          </p:cNvSpPr>
          <p:nvPr>
            <p:ph type="title"/>
          </p:nvPr>
        </p:nvSpPr>
        <p:spPr>
          <a:xfrm>
            <a:off x="721376" y="213638"/>
            <a:ext cx="2650718" cy="760959"/>
          </a:xfrm>
        </p:spPr>
        <p:txBody>
          <a:bodyPr/>
          <a:lstStyle/>
          <a:p>
            <a:r>
              <a:rPr kumimoji="0" lang="es-ES" sz="4000" b="1" u="none" strike="noStrike" kern="1200" cap="none" spc="0" normalizeH="0" baseline="0" noProof="0">
                <a:ln>
                  <a:noFill/>
                </a:ln>
                <a:solidFill>
                  <a:srgbClr val="FDC647"/>
                </a:solidFill>
                <a:effectLst/>
                <a:uLnTx/>
                <a:uFillTx/>
                <a:latin typeface="Arial" panose="020B0604020202020204" pitchFamily="34" charset="0"/>
                <a:ea typeface="+mj-ea"/>
                <a:cs typeface="Arial"/>
              </a:rPr>
              <a:t>Índice</a:t>
            </a:r>
            <a:endParaRPr lang="es-ES" sz="4800" b="1" baseline="30000">
              <a:solidFill>
                <a:schemeClr val="bg1"/>
              </a:solidFill>
              <a:latin typeface="Arial" panose="020B0604020202020204" pitchFamily="34" charset="0"/>
            </a:endParaRPr>
          </a:p>
        </p:txBody>
      </p:sp>
    </p:spTree>
    <p:extLst>
      <p:ext uri="{BB962C8B-B14F-4D97-AF65-F5344CB8AC3E}">
        <p14:creationId xmlns:p14="http://schemas.microsoft.com/office/powerpoint/2010/main" val="3325992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ie de página 45">
            <a:extLst>
              <a:ext uri="{FF2B5EF4-FFF2-40B4-BE49-F238E27FC236}">
                <a16:creationId xmlns:a16="http://schemas.microsoft.com/office/drawing/2014/main" id="{95881124-0874-4A93-FF98-00D583FD721F}"/>
              </a:ext>
            </a:extLst>
          </p:cNvPr>
          <p:cNvSpPr>
            <a:spLocks noGrp="1"/>
          </p:cNvSpPr>
          <p:nvPr>
            <p:ph type="ftr" sz="quarter" idx="10"/>
          </p:nvPr>
        </p:nvSpPr>
        <p:spPr>
          <a:xfrm>
            <a:off x="623886" y="5871166"/>
            <a:ext cx="10069513" cy="1042199"/>
          </a:xfrm>
        </p:spPr>
        <p:txBody>
          <a:bodyPr/>
          <a:lstStyle/>
          <a:p>
            <a:pPr defTabSz="457200">
              <a:defRPr/>
            </a:pPr>
            <a:r>
              <a:rPr lang="es-ES" sz="700">
                <a:solidFill>
                  <a:srgbClr val="7E7E7E"/>
                </a:solidFill>
              </a:rPr>
              <a:t>*4 inyecciones al año durante el periodo de mantenimiento. </a:t>
            </a:r>
            <a:r>
              <a:rPr lang="es-ES" sz="700" b="1">
                <a:solidFill>
                  <a:srgbClr val="7E7E7E"/>
                </a:solidFill>
              </a:rPr>
              <a:t>EECC: </a:t>
            </a:r>
            <a:r>
              <a:rPr lang="es-ES" sz="700">
                <a:solidFill>
                  <a:srgbClr val="7E7E7E"/>
                </a:solidFill>
              </a:rPr>
              <a:t>ensayos clínicos; </a:t>
            </a:r>
            <a:r>
              <a:rPr lang="es-ES" sz="700" b="1">
                <a:solidFill>
                  <a:srgbClr val="7E7E7E"/>
                </a:solidFill>
              </a:rPr>
              <a:t>PASI: </a:t>
            </a:r>
            <a:r>
              <a:rPr lang="es-ES" sz="700">
                <a:solidFill>
                  <a:srgbClr val="7E7E7E"/>
                </a:solidFill>
              </a:rPr>
              <a:t>índice de actividad y gravedad de la psoriasis</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r>
              <a:rPr lang="es-ES" sz="700">
                <a:solidFill>
                  <a:srgbClr val="7E7E7E"/>
                </a:solidFill>
              </a:rPr>
              <a:t>; </a:t>
            </a:r>
            <a:r>
              <a:rPr lang="es-ES" sz="700" b="1">
                <a:solidFill>
                  <a:srgbClr val="7E7E7E"/>
                </a:solidFill>
              </a:rPr>
              <a:t>WHO-5: </a:t>
            </a:r>
            <a:r>
              <a:rPr lang="es-ES" sz="700" i="1" err="1">
                <a:solidFill>
                  <a:srgbClr val="7E7E7E"/>
                </a:solidFill>
              </a:rPr>
              <a:t>World</a:t>
            </a:r>
            <a:r>
              <a:rPr lang="es-ES" sz="700" i="1">
                <a:solidFill>
                  <a:srgbClr val="7E7E7E"/>
                </a:solidFill>
              </a:rPr>
              <a:t> </a:t>
            </a:r>
            <a:r>
              <a:rPr lang="es-ES" sz="700" i="1" err="1">
                <a:solidFill>
                  <a:srgbClr val="7E7E7E"/>
                </a:solidFill>
              </a:rPr>
              <a:t>Health</a:t>
            </a:r>
            <a:r>
              <a:rPr lang="es-ES" sz="700" i="1">
                <a:solidFill>
                  <a:srgbClr val="7E7E7E"/>
                </a:solidFill>
              </a:rPr>
              <a:t> </a:t>
            </a:r>
            <a:r>
              <a:rPr lang="es-ES" sz="700" i="1" err="1">
                <a:solidFill>
                  <a:srgbClr val="7E7E7E"/>
                </a:solidFill>
              </a:rPr>
              <a:t>Organization</a:t>
            </a:r>
            <a:r>
              <a:rPr lang="es-ES" sz="700" i="1">
                <a:solidFill>
                  <a:srgbClr val="7E7E7E"/>
                </a:solidFill>
              </a:rPr>
              <a:t> Five </a:t>
            </a:r>
            <a:r>
              <a:rPr lang="es-ES" sz="700" i="1" err="1">
                <a:solidFill>
                  <a:srgbClr val="7E7E7E"/>
                </a:solidFill>
              </a:rPr>
              <a:t>Well-Being</a:t>
            </a:r>
            <a:r>
              <a:rPr lang="es-ES" sz="700" i="1">
                <a:solidFill>
                  <a:srgbClr val="7E7E7E"/>
                </a:solidFill>
              </a:rPr>
              <a:t> </a:t>
            </a:r>
            <a:r>
              <a:rPr lang="es-ES" sz="700" i="1" err="1">
                <a:solidFill>
                  <a:srgbClr val="7E7E7E"/>
                </a:solidFill>
              </a:rPr>
              <a:t>Index</a:t>
            </a:r>
            <a:r>
              <a:rPr lang="es-ES" sz="700">
                <a:solidFill>
                  <a:srgbClr val="7E7E7E"/>
                </a:solidFill>
              </a:rPr>
              <a:t>.</a:t>
            </a:r>
          </a:p>
          <a:p>
            <a:pPr defTabSz="457200">
              <a:defRPr/>
            </a:pPr>
            <a:r>
              <a:rPr lang="es-ES" sz="700" b="1">
                <a:solidFill>
                  <a:srgbClr val="7E7E7E"/>
                </a:solidFill>
              </a:rPr>
              <a:t>1. Sánchez-Pérez J</a:t>
            </a:r>
            <a:r>
              <a:rPr lang="es-ES" sz="700">
                <a:solidFill>
                  <a:srgbClr val="7E7E7E"/>
                </a:solidFill>
              </a:rPr>
              <a:t>, et al. Efectividad y seguridad de </a:t>
            </a:r>
            <a:r>
              <a:rPr lang="es-ES" sz="700" err="1">
                <a:solidFill>
                  <a:srgbClr val="7E7E7E"/>
                </a:solidFill>
              </a:rPr>
              <a:t>Tildrakizumab</a:t>
            </a:r>
            <a:r>
              <a:rPr lang="es-ES" sz="700">
                <a:solidFill>
                  <a:srgbClr val="7E7E7E"/>
                </a:solidFill>
              </a:rPr>
              <a:t> en práctica clínica habitual en España a 52 semanas. Poster presentado en: AEDV 2023. 50º Congreso Nacional de Dermatología y Venereología de la AEDV; 2023 mayo 10-13; Santiago de Compostela, España. PO-367. </a:t>
            </a:r>
            <a:r>
              <a:rPr lang="es-ES" sz="700" b="1">
                <a:solidFill>
                  <a:srgbClr val="7E7E7E"/>
                </a:solidFill>
              </a:rPr>
              <a:t>2. </a:t>
            </a:r>
            <a:r>
              <a:rPr lang="es-ES" sz="700" b="1" err="1">
                <a:solidFill>
                  <a:srgbClr val="7E7E7E"/>
                </a:solidFill>
              </a:rPr>
              <a:t>Costanzo</a:t>
            </a:r>
            <a:r>
              <a:rPr lang="es-ES" sz="700" b="1">
                <a:solidFill>
                  <a:srgbClr val="7E7E7E"/>
                </a:solidFill>
              </a:rPr>
              <a:t> A, </a:t>
            </a:r>
            <a:r>
              <a:rPr lang="es-ES" sz="700">
                <a:solidFill>
                  <a:srgbClr val="7E7E7E"/>
                </a:solidFill>
              </a:rPr>
              <a:t>Llamas-Velasco M, </a:t>
            </a:r>
            <a:r>
              <a:rPr lang="es-ES" sz="700" err="1">
                <a:solidFill>
                  <a:srgbClr val="7E7E7E"/>
                </a:solidFill>
              </a:rPr>
              <a:t>Fabbrocini</a:t>
            </a:r>
            <a:r>
              <a:rPr lang="es-ES" sz="700">
                <a:solidFill>
                  <a:srgbClr val="7E7E7E"/>
                </a:solidFill>
              </a:rPr>
              <a:t> G, </a:t>
            </a:r>
            <a:r>
              <a:rPr lang="es-ES" sz="700" err="1">
                <a:solidFill>
                  <a:srgbClr val="7E7E7E"/>
                </a:solidFill>
              </a:rPr>
              <a:t>Cuccia</a:t>
            </a:r>
            <a:r>
              <a:rPr lang="es-ES" sz="700">
                <a:solidFill>
                  <a:srgbClr val="7E7E7E"/>
                </a:solidFill>
              </a:rPr>
              <a:t> A, Rivera-Díaz R, </a:t>
            </a:r>
            <a:r>
              <a:rPr lang="es-ES" sz="700" err="1">
                <a:solidFill>
                  <a:srgbClr val="7E7E7E"/>
                </a:solidFill>
              </a:rPr>
              <a:t>Gaarn</a:t>
            </a:r>
            <a:r>
              <a:rPr lang="es-ES" sz="700">
                <a:solidFill>
                  <a:srgbClr val="7E7E7E"/>
                </a:solidFill>
              </a:rPr>
              <a:t> Du </a:t>
            </a:r>
            <a:r>
              <a:rPr lang="es-ES" sz="700" err="1">
                <a:solidFill>
                  <a:srgbClr val="7E7E7E"/>
                </a:solidFill>
              </a:rPr>
              <a:t>Jardin</a:t>
            </a:r>
            <a:r>
              <a:rPr lang="es-ES" sz="700">
                <a:solidFill>
                  <a:srgbClr val="7E7E7E"/>
                </a:solidFill>
              </a:rPr>
              <a:t> K, et al. </a:t>
            </a:r>
            <a:r>
              <a:rPr lang="es-ES" sz="700" err="1">
                <a:solidFill>
                  <a:srgbClr val="7E7E7E"/>
                </a:solidFill>
              </a:rPr>
              <a:t>Tildrakizumab</a:t>
            </a:r>
            <a:r>
              <a:rPr lang="es-ES" sz="700">
                <a:solidFill>
                  <a:srgbClr val="7E7E7E"/>
                </a:solidFill>
              </a:rPr>
              <a:t> </a:t>
            </a:r>
            <a:r>
              <a:rPr lang="es-ES" sz="700" err="1">
                <a:solidFill>
                  <a:srgbClr val="7E7E7E"/>
                </a:solidFill>
              </a:rPr>
              <a:t>improves</a:t>
            </a:r>
            <a:r>
              <a:rPr lang="es-ES" sz="700">
                <a:solidFill>
                  <a:srgbClr val="7E7E7E"/>
                </a:solidFill>
              </a:rPr>
              <a:t> </a:t>
            </a:r>
            <a:r>
              <a:rPr lang="es-ES" sz="700" err="1">
                <a:solidFill>
                  <a:srgbClr val="7E7E7E"/>
                </a:solidFill>
              </a:rPr>
              <a:t>high</a:t>
            </a:r>
            <a:r>
              <a:rPr lang="es-ES" sz="700">
                <a:solidFill>
                  <a:srgbClr val="7E7E7E"/>
                </a:solidFill>
              </a:rPr>
              <a:t> </a:t>
            </a:r>
            <a:r>
              <a:rPr lang="es-ES" sz="700" err="1">
                <a:solidFill>
                  <a:srgbClr val="7E7E7E"/>
                </a:solidFill>
              </a:rPr>
              <a:t>burden</a:t>
            </a:r>
            <a:r>
              <a:rPr lang="es-ES" sz="700">
                <a:solidFill>
                  <a:srgbClr val="7E7E7E"/>
                </a:solidFill>
              </a:rPr>
              <a:t> skin </a:t>
            </a:r>
            <a:r>
              <a:rPr lang="es-ES" sz="700" err="1">
                <a:solidFill>
                  <a:srgbClr val="7E7E7E"/>
                </a:solidFill>
              </a:rPr>
              <a:t>symptoms</a:t>
            </a:r>
            <a:r>
              <a:rPr lang="es-ES" sz="700">
                <a:solidFill>
                  <a:srgbClr val="7E7E7E"/>
                </a:solidFill>
              </a:rPr>
              <a:t>, </a:t>
            </a:r>
            <a:r>
              <a:rPr lang="es-ES" sz="700" err="1">
                <a:solidFill>
                  <a:srgbClr val="7E7E7E"/>
                </a:solidFill>
              </a:rPr>
              <a:t>impaired</a:t>
            </a:r>
            <a:r>
              <a:rPr lang="es-ES" sz="700">
                <a:solidFill>
                  <a:srgbClr val="7E7E7E"/>
                </a:solidFill>
              </a:rPr>
              <a:t> </a:t>
            </a:r>
            <a:r>
              <a:rPr lang="es-ES" sz="700" err="1">
                <a:solidFill>
                  <a:srgbClr val="7E7E7E"/>
                </a:solidFill>
              </a:rPr>
              <a:t>sleep</a:t>
            </a:r>
            <a:r>
              <a:rPr lang="es-ES" sz="700">
                <a:solidFill>
                  <a:srgbClr val="7E7E7E"/>
                </a:solidFill>
              </a:rPr>
              <a:t> and </a:t>
            </a:r>
            <a:r>
              <a:rPr lang="es-ES" sz="700" err="1">
                <a:solidFill>
                  <a:srgbClr val="7E7E7E"/>
                </a:solidFill>
              </a:rPr>
              <a:t>quality</a:t>
            </a:r>
            <a:r>
              <a:rPr lang="es-ES" sz="700">
                <a:solidFill>
                  <a:srgbClr val="7E7E7E"/>
                </a:solidFill>
              </a:rPr>
              <a:t> </a:t>
            </a:r>
            <a:r>
              <a:rPr lang="es-ES" sz="700" err="1">
                <a:solidFill>
                  <a:srgbClr val="7E7E7E"/>
                </a:solidFill>
              </a:rPr>
              <a:t>of</a:t>
            </a:r>
            <a:r>
              <a:rPr lang="es-ES" sz="700">
                <a:solidFill>
                  <a:srgbClr val="7E7E7E"/>
                </a:solidFill>
              </a:rPr>
              <a:t> </a:t>
            </a:r>
            <a:r>
              <a:rPr lang="es-ES" sz="700" err="1">
                <a:solidFill>
                  <a:srgbClr val="7E7E7E"/>
                </a:solidFill>
              </a:rPr>
              <a:t>life</a:t>
            </a:r>
            <a:r>
              <a:rPr lang="es-ES" sz="700">
                <a:solidFill>
                  <a:srgbClr val="7E7E7E"/>
                </a:solidFill>
              </a:rPr>
              <a:t> </a:t>
            </a:r>
            <a:r>
              <a:rPr lang="es-ES" sz="700" err="1">
                <a:solidFill>
                  <a:srgbClr val="7E7E7E"/>
                </a:solidFill>
              </a:rPr>
              <a:t>of</a:t>
            </a:r>
            <a:r>
              <a:rPr lang="es-ES" sz="700">
                <a:solidFill>
                  <a:srgbClr val="7E7E7E"/>
                </a:solidFill>
              </a:rPr>
              <a:t> </a:t>
            </a:r>
            <a:r>
              <a:rPr lang="es-ES" sz="700" err="1">
                <a:solidFill>
                  <a:srgbClr val="7E7E7E"/>
                </a:solidFill>
              </a:rPr>
              <a:t>moderate</a:t>
            </a:r>
            <a:r>
              <a:rPr lang="es-ES" sz="700">
                <a:solidFill>
                  <a:srgbClr val="7E7E7E"/>
                </a:solidFill>
              </a:rPr>
              <a:t>-</a:t>
            </a:r>
            <a:r>
              <a:rPr lang="es-ES" sz="700" err="1">
                <a:solidFill>
                  <a:srgbClr val="7E7E7E"/>
                </a:solidFill>
              </a:rPr>
              <a:t>to</a:t>
            </a:r>
            <a:r>
              <a:rPr lang="es-ES" sz="700">
                <a:solidFill>
                  <a:srgbClr val="7E7E7E"/>
                </a:solidFill>
              </a:rPr>
              <a:t>-severe plaque psoriasis </a:t>
            </a:r>
            <a:r>
              <a:rPr lang="es-ES" sz="700" err="1">
                <a:solidFill>
                  <a:srgbClr val="7E7E7E"/>
                </a:solidFill>
              </a:rPr>
              <a:t>patients</a:t>
            </a:r>
            <a:r>
              <a:rPr lang="es-ES" sz="700">
                <a:solidFill>
                  <a:srgbClr val="7E7E7E"/>
                </a:solidFill>
              </a:rPr>
              <a:t> in </a:t>
            </a:r>
            <a:r>
              <a:rPr lang="es-ES" sz="700" err="1">
                <a:solidFill>
                  <a:srgbClr val="7E7E7E"/>
                </a:solidFill>
              </a:rPr>
              <a:t>conditions</a:t>
            </a:r>
            <a:r>
              <a:rPr lang="es-ES" sz="700">
                <a:solidFill>
                  <a:srgbClr val="7E7E7E"/>
                </a:solidFill>
              </a:rPr>
              <a:t> </a:t>
            </a:r>
            <a:r>
              <a:rPr lang="es-ES" sz="700" err="1">
                <a:solidFill>
                  <a:srgbClr val="7E7E7E"/>
                </a:solidFill>
              </a:rPr>
              <a:t>close</a:t>
            </a:r>
            <a:r>
              <a:rPr lang="es-ES" sz="700">
                <a:solidFill>
                  <a:srgbClr val="7E7E7E"/>
                </a:solidFill>
              </a:rPr>
              <a:t> </a:t>
            </a:r>
            <a:r>
              <a:rPr lang="es-ES" sz="700" err="1">
                <a:solidFill>
                  <a:srgbClr val="7E7E7E"/>
                </a:solidFill>
              </a:rPr>
              <a:t>to</a:t>
            </a:r>
            <a:r>
              <a:rPr lang="es-ES" sz="700">
                <a:solidFill>
                  <a:srgbClr val="7E7E7E"/>
                </a:solidFill>
              </a:rPr>
              <a:t> </a:t>
            </a:r>
            <a:r>
              <a:rPr lang="es-ES" sz="700" err="1">
                <a:solidFill>
                  <a:srgbClr val="7E7E7E"/>
                </a:solidFill>
              </a:rPr>
              <a:t>clinical</a:t>
            </a:r>
            <a:r>
              <a:rPr lang="es-ES" sz="700">
                <a:solidFill>
                  <a:srgbClr val="7E7E7E"/>
                </a:solidFill>
              </a:rPr>
              <a:t> </a:t>
            </a:r>
            <a:r>
              <a:rPr lang="es-ES" sz="700" err="1">
                <a:solidFill>
                  <a:srgbClr val="7E7E7E"/>
                </a:solidFill>
              </a:rPr>
              <a:t>practice</a:t>
            </a:r>
            <a:r>
              <a:rPr lang="es-ES" sz="700">
                <a:solidFill>
                  <a:srgbClr val="7E7E7E"/>
                </a:solidFill>
              </a:rPr>
              <a:t>. J </a:t>
            </a:r>
            <a:r>
              <a:rPr lang="es-ES" sz="700" err="1">
                <a:solidFill>
                  <a:srgbClr val="7E7E7E"/>
                </a:solidFill>
              </a:rPr>
              <a:t>Eur</a:t>
            </a:r>
            <a:r>
              <a:rPr lang="es-ES" sz="700">
                <a:solidFill>
                  <a:srgbClr val="7E7E7E"/>
                </a:solidFill>
              </a:rPr>
              <a:t> Acad </a:t>
            </a:r>
            <a:r>
              <a:rPr lang="es-ES" sz="700" err="1">
                <a:solidFill>
                  <a:srgbClr val="7E7E7E"/>
                </a:solidFill>
              </a:rPr>
              <a:t>Dermatol</a:t>
            </a:r>
            <a:r>
              <a:rPr lang="es-ES" sz="700">
                <a:solidFill>
                  <a:srgbClr val="7E7E7E"/>
                </a:solidFill>
              </a:rPr>
              <a:t> </a:t>
            </a:r>
            <a:r>
              <a:rPr lang="es-ES" sz="700" err="1">
                <a:solidFill>
                  <a:srgbClr val="7E7E7E"/>
                </a:solidFill>
              </a:rPr>
              <a:t>Venereol</a:t>
            </a:r>
            <a:r>
              <a:rPr lang="es-ES" sz="700">
                <a:solidFill>
                  <a:srgbClr val="7E7E7E"/>
                </a:solidFill>
              </a:rPr>
              <a:t>. 2023;37(10):2004-2015. </a:t>
            </a:r>
            <a:r>
              <a:rPr lang="es-ES" sz="700" b="1">
                <a:solidFill>
                  <a:srgbClr val="7E7E7E"/>
                </a:solidFill>
              </a:rPr>
              <a:t>3. </a:t>
            </a:r>
            <a:r>
              <a:rPr lang="es-ES" sz="700" b="1" err="1">
                <a:solidFill>
                  <a:srgbClr val="7E7E7E"/>
                </a:solidFill>
              </a:rPr>
              <a:t>Thaçi</a:t>
            </a:r>
            <a:r>
              <a:rPr lang="es-ES" sz="700" b="1">
                <a:solidFill>
                  <a:srgbClr val="7E7E7E"/>
                </a:solidFill>
              </a:rPr>
              <a:t> D</a:t>
            </a:r>
            <a:r>
              <a:rPr lang="es-ES" sz="700">
                <a:solidFill>
                  <a:srgbClr val="7E7E7E"/>
                </a:solidFill>
              </a:rPr>
              <a:t>, </a:t>
            </a:r>
            <a:r>
              <a:rPr lang="es-ES" sz="700" err="1">
                <a:solidFill>
                  <a:srgbClr val="7E7E7E"/>
                </a:solidFill>
              </a:rPr>
              <a:t>Piaserico</a:t>
            </a:r>
            <a:r>
              <a:rPr lang="es-ES" sz="700">
                <a:solidFill>
                  <a:srgbClr val="7E7E7E"/>
                </a:solidFill>
              </a:rPr>
              <a:t> S, Warren RB, Gupta AK, Cantrell W, </a:t>
            </a:r>
            <a:r>
              <a:rPr lang="es-ES" sz="700" err="1">
                <a:solidFill>
                  <a:srgbClr val="7E7E7E"/>
                </a:solidFill>
              </a:rPr>
              <a:t>Draelos</a:t>
            </a:r>
            <a:r>
              <a:rPr lang="es-ES" sz="700">
                <a:solidFill>
                  <a:srgbClr val="7E7E7E"/>
                </a:solidFill>
              </a:rPr>
              <a:t> Z, et al. Five-</a:t>
            </a:r>
            <a:r>
              <a:rPr lang="es-ES" sz="700" err="1">
                <a:solidFill>
                  <a:srgbClr val="7E7E7E"/>
                </a:solidFill>
              </a:rPr>
              <a:t>year</a:t>
            </a:r>
            <a:r>
              <a:rPr lang="es-ES" sz="700">
                <a:solidFill>
                  <a:srgbClr val="7E7E7E"/>
                </a:solidFill>
              </a:rPr>
              <a:t> </a:t>
            </a:r>
            <a:r>
              <a:rPr lang="es-ES" sz="700" err="1">
                <a:solidFill>
                  <a:srgbClr val="7E7E7E"/>
                </a:solidFill>
              </a:rPr>
              <a:t>efficacy</a:t>
            </a:r>
            <a:r>
              <a:rPr lang="es-ES" sz="700">
                <a:solidFill>
                  <a:srgbClr val="7E7E7E"/>
                </a:solidFill>
              </a:rPr>
              <a:t> and safety </a:t>
            </a:r>
            <a:r>
              <a:rPr lang="es-ES" sz="700" err="1">
                <a:solidFill>
                  <a:srgbClr val="7E7E7E"/>
                </a:solidFill>
              </a:rPr>
              <a:t>of</a:t>
            </a:r>
            <a:r>
              <a:rPr lang="es-ES" sz="700">
                <a:solidFill>
                  <a:srgbClr val="7E7E7E"/>
                </a:solidFill>
              </a:rPr>
              <a:t> </a:t>
            </a:r>
            <a:r>
              <a:rPr lang="es-ES" sz="700" err="1">
                <a:solidFill>
                  <a:srgbClr val="7E7E7E"/>
                </a:solidFill>
              </a:rPr>
              <a:t>tildrakizumab</a:t>
            </a:r>
            <a:r>
              <a:rPr lang="es-ES" sz="700">
                <a:solidFill>
                  <a:srgbClr val="7E7E7E"/>
                </a:solidFill>
              </a:rPr>
              <a:t> in </a:t>
            </a:r>
            <a:r>
              <a:rPr lang="es-ES" sz="700" err="1">
                <a:solidFill>
                  <a:srgbClr val="7E7E7E"/>
                </a:solidFill>
              </a:rPr>
              <a:t>patients</a:t>
            </a:r>
            <a:r>
              <a:rPr lang="es-ES" sz="700">
                <a:solidFill>
                  <a:srgbClr val="7E7E7E"/>
                </a:solidFill>
              </a:rPr>
              <a:t> </a:t>
            </a:r>
            <a:r>
              <a:rPr lang="es-ES" sz="700" err="1">
                <a:solidFill>
                  <a:srgbClr val="7E7E7E"/>
                </a:solidFill>
              </a:rPr>
              <a:t>with</a:t>
            </a:r>
            <a:r>
              <a:rPr lang="es-ES" sz="700">
                <a:solidFill>
                  <a:srgbClr val="7E7E7E"/>
                </a:solidFill>
              </a:rPr>
              <a:t> </a:t>
            </a:r>
            <a:r>
              <a:rPr lang="es-ES" sz="700" err="1">
                <a:solidFill>
                  <a:srgbClr val="7E7E7E"/>
                </a:solidFill>
              </a:rPr>
              <a:t>moderate</a:t>
            </a:r>
            <a:r>
              <a:rPr lang="es-ES" sz="700">
                <a:solidFill>
                  <a:srgbClr val="7E7E7E"/>
                </a:solidFill>
              </a:rPr>
              <a:t>-</a:t>
            </a:r>
            <a:r>
              <a:rPr lang="es-ES" sz="700" err="1">
                <a:solidFill>
                  <a:srgbClr val="7E7E7E"/>
                </a:solidFill>
              </a:rPr>
              <a:t>to</a:t>
            </a:r>
            <a:r>
              <a:rPr lang="es-ES" sz="700">
                <a:solidFill>
                  <a:srgbClr val="7E7E7E"/>
                </a:solidFill>
              </a:rPr>
              <a:t>-severe psoriasis </a:t>
            </a:r>
            <a:r>
              <a:rPr lang="es-ES" sz="700" err="1">
                <a:solidFill>
                  <a:srgbClr val="7E7E7E"/>
                </a:solidFill>
              </a:rPr>
              <a:t>who</a:t>
            </a:r>
            <a:r>
              <a:rPr lang="es-ES" sz="700">
                <a:solidFill>
                  <a:srgbClr val="7E7E7E"/>
                </a:solidFill>
              </a:rPr>
              <a:t> </a:t>
            </a:r>
            <a:r>
              <a:rPr lang="es-ES" sz="700" err="1">
                <a:solidFill>
                  <a:srgbClr val="7E7E7E"/>
                </a:solidFill>
              </a:rPr>
              <a:t>respond</a:t>
            </a:r>
            <a:r>
              <a:rPr lang="es-ES" sz="700">
                <a:solidFill>
                  <a:srgbClr val="7E7E7E"/>
                </a:solidFill>
              </a:rPr>
              <a:t> at </a:t>
            </a:r>
            <a:r>
              <a:rPr lang="es-ES" sz="700" err="1">
                <a:solidFill>
                  <a:srgbClr val="7E7E7E"/>
                </a:solidFill>
              </a:rPr>
              <a:t>week</a:t>
            </a:r>
            <a:r>
              <a:rPr lang="es-ES" sz="700">
                <a:solidFill>
                  <a:srgbClr val="7E7E7E"/>
                </a:solidFill>
              </a:rPr>
              <a:t> 28: </a:t>
            </a:r>
            <a:r>
              <a:rPr lang="es-ES" sz="700" err="1">
                <a:solidFill>
                  <a:srgbClr val="7E7E7E"/>
                </a:solidFill>
              </a:rPr>
              <a:t>pooled</a:t>
            </a:r>
            <a:r>
              <a:rPr lang="es-ES" sz="700">
                <a:solidFill>
                  <a:srgbClr val="7E7E7E"/>
                </a:solidFill>
              </a:rPr>
              <a:t> </a:t>
            </a:r>
            <a:r>
              <a:rPr lang="es-ES" sz="700" err="1">
                <a:solidFill>
                  <a:srgbClr val="7E7E7E"/>
                </a:solidFill>
              </a:rPr>
              <a:t>analyses</a:t>
            </a:r>
            <a:r>
              <a:rPr lang="es-ES" sz="700">
                <a:solidFill>
                  <a:srgbClr val="7E7E7E"/>
                </a:solidFill>
              </a:rPr>
              <a:t> </a:t>
            </a:r>
            <a:r>
              <a:rPr lang="es-ES" sz="700" err="1">
                <a:solidFill>
                  <a:srgbClr val="7E7E7E"/>
                </a:solidFill>
              </a:rPr>
              <a:t>of</a:t>
            </a:r>
            <a:r>
              <a:rPr lang="es-ES" sz="700">
                <a:solidFill>
                  <a:srgbClr val="7E7E7E"/>
                </a:solidFill>
              </a:rPr>
              <a:t> </a:t>
            </a:r>
            <a:r>
              <a:rPr lang="es-ES" sz="700" err="1">
                <a:solidFill>
                  <a:srgbClr val="7E7E7E"/>
                </a:solidFill>
              </a:rPr>
              <a:t>two</a:t>
            </a:r>
            <a:r>
              <a:rPr lang="es-ES" sz="700">
                <a:solidFill>
                  <a:srgbClr val="7E7E7E"/>
                </a:solidFill>
              </a:rPr>
              <a:t> </a:t>
            </a:r>
            <a:r>
              <a:rPr lang="es-ES" sz="700" err="1">
                <a:solidFill>
                  <a:srgbClr val="7E7E7E"/>
                </a:solidFill>
              </a:rPr>
              <a:t>randomized</a:t>
            </a:r>
            <a:r>
              <a:rPr lang="es-ES" sz="700">
                <a:solidFill>
                  <a:srgbClr val="7E7E7E"/>
                </a:solidFill>
              </a:rPr>
              <a:t> </a:t>
            </a:r>
            <a:r>
              <a:rPr lang="es-ES" sz="700" err="1">
                <a:solidFill>
                  <a:srgbClr val="7E7E7E"/>
                </a:solidFill>
              </a:rPr>
              <a:t>phase</a:t>
            </a:r>
            <a:r>
              <a:rPr lang="es-ES" sz="700">
                <a:solidFill>
                  <a:srgbClr val="7E7E7E"/>
                </a:solidFill>
              </a:rPr>
              <a:t> III </a:t>
            </a:r>
            <a:r>
              <a:rPr lang="es-ES" sz="700" err="1">
                <a:solidFill>
                  <a:srgbClr val="7E7E7E"/>
                </a:solidFill>
              </a:rPr>
              <a:t>clinical</a:t>
            </a:r>
            <a:r>
              <a:rPr lang="es-ES" sz="700">
                <a:solidFill>
                  <a:srgbClr val="7E7E7E"/>
                </a:solidFill>
              </a:rPr>
              <a:t> </a:t>
            </a:r>
            <a:r>
              <a:rPr lang="es-ES" sz="700" err="1">
                <a:solidFill>
                  <a:srgbClr val="7E7E7E"/>
                </a:solidFill>
              </a:rPr>
              <a:t>trials</a:t>
            </a:r>
            <a:r>
              <a:rPr lang="es-ES" sz="700">
                <a:solidFill>
                  <a:srgbClr val="7E7E7E"/>
                </a:solidFill>
              </a:rPr>
              <a:t> (</a:t>
            </a:r>
            <a:r>
              <a:rPr lang="es-ES" sz="700" err="1">
                <a:solidFill>
                  <a:srgbClr val="7E7E7E"/>
                </a:solidFill>
              </a:rPr>
              <a:t>reSURFACE</a:t>
            </a:r>
            <a:r>
              <a:rPr lang="es-ES" sz="700">
                <a:solidFill>
                  <a:srgbClr val="7E7E7E"/>
                </a:solidFill>
              </a:rPr>
              <a:t> 1 and </a:t>
            </a:r>
            <a:r>
              <a:rPr lang="es-ES" sz="700" err="1">
                <a:solidFill>
                  <a:srgbClr val="7E7E7E"/>
                </a:solidFill>
              </a:rPr>
              <a:t>reSURFACE</a:t>
            </a:r>
            <a:r>
              <a:rPr lang="es-ES" sz="700">
                <a:solidFill>
                  <a:srgbClr val="7E7E7E"/>
                </a:solidFill>
              </a:rPr>
              <a:t> 2). Br J </a:t>
            </a:r>
            <a:r>
              <a:rPr lang="es-ES" sz="700" err="1">
                <a:solidFill>
                  <a:srgbClr val="7E7E7E"/>
                </a:solidFill>
              </a:rPr>
              <a:t>Dermatol</a:t>
            </a:r>
            <a:r>
              <a:rPr lang="es-ES" sz="700">
                <a:solidFill>
                  <a:srgbClr val="7E7E7E"/>
                </a:solidFill>
              </a:rPr>
              <a:t>. 2021;185(2):323-334. </a:t>
            </a:r>
            <a:r>
              <a:rPr lang="es-ES" sz="700" b="1">
                <a:solidFill>
                  <a:srgbClr val="7E7E7E"/>
                </a:solidFill>
              </a:rPr>
              <a:t>4. </a:t>
            </a:r>
            <a:r>
              <a:rPr lang="es-ES" sz="700" b="1" err="1">
                <a:solidFill>
                  <a:srgbClr val="7E7E7E"/>
                </a:solidFill>
              </a:rPr>
              <a:t>Mrowietz</a:t>
            </a:r>
            <a:r>
              <a:rPr lang="es-ES" sz="700" b="1">
                <a:solidFill>
                  <a:srgbClr val="7E7E7E"/>
                </a:solidFill>
              </a:rPr>
              <a:t> U,</a:t>
            </a:r>
            <a:r>
              <a:rPr lang="es-ES" sz="700">
                <a:solidFill>
                  <a:srgbClr val="7E7E7E"/>
                </a:solidFill>
              </a:rPr>
              <a:t> </a:t>
            </a:r>
            <a:r>
              <a:rPr lang="es-ES" sz="700" err="1">
                <a:solidFill>
                  <a:srgbClr val="7E7E7E"/>
                </a:solidFill>
              </a:rPr>
              <a:t>Augustin</a:t>
            </a:r>
            <a:r>
              <a:rPr lang="es-ES" sz="700">
                <a:solidFill>
                  <a:srgbClr val="7E7E7E"/>
                </a:solidFill>
              </a:rPr>
              <a:t> M, </a:t>
            </a:r>
            <a:r>
              <a:rPr lang="es-ES" sz="700" err="1">
                <a:solidFill>
                  <a:srgbClr val="7E7E7E"/>
                </a:solidFill>
              </a:rPr>
              <a:t>Sommer</a:t>
            </a:r>
            <a:r>
              <a:rPr lang="es-ES" sz="700">
                <a:solidFill>
                  <a:srgbClr val="7E7E7E"/>
                </a:solidFill>
              </a:rPr>
              <a:t> R. Bienestar del paciente en la atención de la salud basada en el valor usando </a:t>
            </a:r>
            <a:r>
              <a:rPr lang="es-ES" sz="700" err="1">
                <a:solidFill>
                  <a:srgbClr val="7E7E7E"/>
                </a:solidFill>
              </a:rPr>
              <a:t>tildrakizumab</a:t>
            </a:r>
            <a:r>
              <a:rPr lang="es-ES" sz="700">
                <a:solidFill>
                  <a:srgbClr val="7E7E7E"/>
                </a:solidFill>
              </a:rPr>
              <a:t> en condiciones del mundo real: resultados preliminares a semana 28 del estudio de fase IV POSITIVE. Poster presentado en: AEDV 2023. 50º Congreso Nacional de Dermatología y Venereología de la AEDV; 2023 mayo 10-13; Santiago de Compostela, España. PO-394,1. </a:t>
            </a:r>
            <a:r>
              <a:rPr lang="es-ES" sz="700" b="1">
                <a:solidFill>
                  <a:srgbClr val="7E7E7E"/>
                </a:solidFill>
              </a:rPr>
              <a:t>5. </a:t>
            </a:r>
            <a:r>
              <a:rPr kumimoji="0" lang="es-ES" sz="700" b="1" u="none" strike="noStrike" kern="1200" cap="none" spc="0" normalizeH="0" baseline="0" noProof="0">
                <a:ln>
                  <a:noFill/>
                </a:ln>
                <a:solidFill>
                  <a:prstClr val="black">
                    <a:tint val="75000"/>
                  </a:prstClr>
                </a:solidFill>
                <a:effectLst/>
                <a:uLnTx/>
                <a:uFillTx/>
                <a:ea typeface="+mn-ea"/>
                <a:cs typeface="+mn-cs"/>
              </a:rPr>
              <a:t>ILUMETRI</a:t>
            </a:r>
            <a:r>
              <a:rPr kumimoji="0" lang="es-ES" sz="700" b="1" u="none" strike="noStrike" kern="1200" cap="none" spc="0" normalizeH="0" baseline="30000" noProof="0">
                <a:ln>
                  <a:noFill/>
                </a:ln>
                <a:solidFill>
                  <a:prstClr val="black">
                    <a:tint val="75000"/>
                  </a:prstClr>
                </a:solidFill>
                <a:effectLst/>
                <a:uLnTx/>
                <a:uFillTx/>
                <a:ea typeface="+mn-ea"/>
                <a:cs typeface="+mn-cs"/>
              </a:rPr>
              <a:t>®</a:t>
            </a:r>
            <a:r>
              <a:rPr kumimoji="0" lang="es-ES" sz="700" b="1"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a:ln>
                  <a:noFill/>
                </a:ln>
                <a:solidFill>
                  <a:prstClr val="black">
                    <a:tint val="75000"/>
                  </a:prstClr>
                </a:solidFill>
                <a:effectLst/>
                <a:uLnTx/>
                <a:uFillTx/>
                <a:ea typeface="+mn-ea"/>
                <a:cs typeface="+mn-cs"/>
              </a:rPr>
              <a:t>Ficha técnica. Agencia Española de Medicamentos y Productos Sanitarios, AEMPS. Disponible en: https://cima.aemps.es/cima/pdfs/ft/1181323001/FT_1181323001.pdf. Último acceso: Mayo 2024.</a:t>
            </a:r>
          </a:p>
          <a:p>
            <a:pPr defTabSz="457200">
              <a:defRPr/>
            </a:pPr>
            <a:endParaRPr lang="es-ES" sz="700">
              <a:solidFill>
                <a:srgbClr val="7E7E7E"/>
              </a:solidFill>
            </a:endParaRPr>
          </a:p>
        </p:txBody>
      </p:sp>
      <p:sp>
        <p:nvSpPr>
          <p:cNvPr id="2" name="Título 1">
            <a:extLst>
              <a:ext uri="{FF2B5EF4-FFF2-40B4-BE49-F238E27FC236}">
                <a16:creationId xmlns:a16="http://schemas.microsoft.com/office/drawing/2014/main" id="{16403F3E-AE53-225C-F75D-C0EF65C01FDD}"/>
              </a:ext>
            </a:extLst>
          </p:cNvPr>
          <p:cNvSpPr>
            <a:spLocks noGrp="1"/>
          </p:cNvSpPr>
          <p:nvPr>
            <p:ph type="title"/>
          </p:nvPr>
        </p:nvSpPr>
        <p:spPr>
          <a:xfrm>
            <a:off x="623887" y="642430"/>
            <a:ext cx="10909301" cy="514738"/>
          </a:xfrm>
        </p:spPr>
        <p:txBody>
          <a:bodyPr/>
          <a:lstStyle/>
          <a:p>
            <a:r>
              <a:rPr lang="es-ES"/>
              <a:t>ILUMETRI</a:t>
            </a:r>
            <a:r>
              <a:rPr lang="es-ES" baseline="30000"/>
              <a:t>®</a:t>
            </a:r>
            <a:r>
              <a:rPr lang="es-ES"/>
              <a:t> ofrece a sus pacientes una oportunidad real de bienestar duradero</a:t>
            </a:r>
            <a:endParaRPr lang="es-ES" baseline="30000"/>
          </a:p>
        </p:txBody>
      </p:sp>
      <p:grpSp>
        <p:nvGrpSpPr>
          <p:cNvPr id="84" name="Grupo 83">
            <a:extLst>
              <a:ext uri="{FF2B5EF4-FFF2-40B4-BE49-F238E27FC236}">
                <a16:creationId xmlns:a16="http://schemas.microsoft.com/office/drawing/2014/main" id="{A3A9A14E-3CE1-5B50-EF77-B998B75BC7AB}"/>
              </a:ext>
            </a:extLst>
          </p:cNvPr>
          <p:cNvGrpSpPr/>
          <p:nvPr/>
        </p:nvGrpSpPr>
        <p:grpSpPr>
          <a:xfrm>
            <a:off x="1290149" y="1357174"/>
            <a:ext cx="9353601" cy="4213233"/>
            <a:chOff x="801418" y="1235059"/>
            <a:chExt cx="9353601" cy="4213233"/>
          </a:xfrm>
        </p:grpSpPr>
        <p:cxnSp>
          <p:nvCxnSpPr>
            <p:cNvPr id="18" name="Conector recto 17">
              <a:extLst>
                <a:ext uri="{FF2B5EF4-FFF2-40B4-BE49-F238E27FC236}">
                  <a16:creationId xmlns:a16="http://schemas.microsoft.com/office/drawing/2014/main" id="{10DCBD66-0609-E306-93AA-BF18C8B90929}"/>
                </a:ext>
              </a:extLst>
            </p:cNvPr>
            <p:cNvCxnSpPr>
              <a:cxnSpLocks/>
            </p:cNvCxnSpPr>
            <p:nvPr/>
          </p:nvCxnSpPr>
          <p:spPr>
            <a:xfrm>
              <a:off x="1867266" y="3319975"/>
              <a:ext cx="0" cy="872197"/>
            </a:xfrm>
            <a:prstGeom prst="line">
              <a:avLst/>
            </a:prstGeom>
            <a:ln w="25400">
              <a:solidFill>
                <a:srgbClr val="612663"/>
              </a:solidFill>
            </a:ln>
            <a:effectLst/>
          </p:spPr>
          <p:style>
            <a:lnRef idx="2">
              <a:schemeClr val="accent1"/>
            </a:lnRef>
            <a:fillRef idx="0">
              <a:schemeClr val="accent1"/>
            </a:fillRef>
            <a:effectRef idx="1">
              <a:schemeClr val="accent1"/>
            </a:effectRef>
            <a:fontRef idx="minor">
              <a:schemeClr val="tx1"/>
            </a:fontRef>
          </p:style>
        </p:cxnSp>
        <p:sp>
          <p:nvSpPr>
            <p:cNvPr id="7" name="Marcador de texto 1">
              <a:extLst>
                <a:ext uri="{FF2B5EF4-FFF2-40B4-BE49-F238E27FC236}">
                  <a16:creationId xmlns:a16="http://schemas.microsoft.com/office/drawing/2014/main" id="{ED5818A8-D5BE-53DF-F54A-B5B524DBE9D8}"/>
                </a:ext>
              </a:extLst>
            </p:cNvPr>
            <p:cNvSpPr txBox="1">
              <a:spLocks/>
            </p:cNvSpPr>
            <p:nvPr/>
          </p:nvSpPr>
          <p:spPr>
            <a:xfrm>
              <a:off x="801418" y="2619100"/>
              <a:ext cx="2131696" cy="5909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2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ILUMETRI</a:t>
              </a:r>
              <a:r>
                <a:rPr kumimoji="0" lang="es-ES" sz="12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a:t>
              </a:r>
              <a:r>
                <a:rPr kumimoji="0" lang="es-ES" sz="12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demuestra su </a:t>
              </a:r>
              <a:r>
                <a:rPr kumimoji="0" lang="es-ES" sz="1200" b="1" u="none" strike="noStrike" kern="1200" cap="none" spc="0" normalizeH="0" baseline="0" noProof="0">
                  <a:ln>
                    <a:noFill/>
                  </a:ln>
                  <a:solidFill>
                    <a:srgbClr val="612663"/>
                  </a:solidFill>
                  <a:effectLst/>
                  <a:uLnTx/>
                  <a:uFillTx/>
                  <a:latin typeface="Arial" panose="020B0604020202020204" pitchFamily="34" charset="0"/>
                  <a:ea typeface="+mn-ea"/>
                  <a:cs typeface="+mn-cs"/>
                </a:rPr>
                <a:t>eficacia en práctica clínica real</a:t>
              </a:r>
              <a:r>
                <a:rPr kumimoji="0" lang="es-ES" sz="1200" b="1" u="none" strike="noStrike" kern="1200" cap="none" spc="0" normalizeH="0" baseline="30000" noProof="0">
                  <a:ln>
                    <a:noFill/>
                  </a:ln>
                  <a:solidFill>
                    <a:srgbClr val="612663"/>
                  </a:solidFill>
                  <a:effectLst/>
                  <a:uLnTx/>
                  <a:uFillTx/>
                  <a:latin typeface="Arial" panose="020B0604020202020204" pitchFamily="34" charset="0"/>
                  <a:ea typeface="+mn-ea"/>
                  <a:cs typeface="+mn-cs"/>
                </a:rPr>
                <a:t>1,2</a:t>
              </a:r>
              <a:r>
                <a:rPr kumimoji="0" lang="es-ES" sz="12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así como en EECC.</a:t>
              </a:r>
              <a:r>
                <a:rPr kumimoji="0" lang="es-ES" sz="12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3</a:t>
              </a:r>
              <a:endParaRPr kumimoji="0" lang="es-ES" sz="14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endParaRPr>
            </a:p>
          </p:txBody>
        </p:sp>
        <p:sp>
          <p:nvSpPr>
            <p:cNvPr id="8" name="Marcador de texto 1">
              <a:extLst>
                <a:ext uri="{FF2B5EF4-FFF2-40B4-BE49-F238E27FC236}">
                  <a16:creationId xmlns:a16="http://schemas.microsoft.com/office/drawing/2014/main" id="{04A9FC70-CEE3-A4E9-59B6-29F4B54E358C}"/>
                </a:ext>
              </a:extLst>
            </p:cNvPr>
            <p:cNvSpPr txBox="1">
              <a:spLocks/>
            </p:cNvSpPr>
            <p:nvPr/>
          </p:nvSpPr>
          <p:spPr>
            <a:xfrm>
              <a:off x="840104" y="2056392"/>
              <a:ext cx="2054324" cy="4801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1" u="none" strike="noStrike" kern="1200" cap="none" spc="0" normalizeH="0" baseline="0" noProof="0">
                  <a:ln>
                    <a:noFill/>
                  </a:ln>
                  <a:solidFill>
                    <a:srgbClr val="612663"/>
                  </a:solidFill>
                  <a:effectLst/>
                  <a:uLnTx/>
                  <a:uFillTx/>
                  <a:latin typeface="Arial" panose="020B0604020202020204" pitchFamily="34" charset="0"/>
                  <a:ea typeface="+mn-ea"/>
                  <a:cs typeface="+mn-cs"/>
                </a:rPr>
                <a:t>EFICACIA </a:t>
              </a:r>
              <a:br>
                <a:rPr kumimoji="0" lang="es-ES" sz="1400" b="1" u="none" strike="noStrike" kern="1200" cap="none" spc="0" normalizeH="0" baseline="0" noProof="0">
                  <a:ln>
                    <a:noFill/>
                  </a:ln>
                  <a:solidFill>
                    <a:srgbClr val="612663"/>
                  </a:solidFill>
                  <a:effectLst/>
                  <a:uLnTx/>
                  <a:uFillTx/>
                  <a:latin typeface="Arial" panose="020B0604020202020204" pitchFamily="34" charset="0"/>
                  <a:ea typeface="+mn-ea"/>
                  <a:cs typeface="+mn-cs"/>
                </a:rPr>
              </a:br>
              <a:r>
                <a:rPr kumimoji="0" lang="es-ES" sz="1400" b="1" u="none" strike="noStrike" kern="1200" cap="none" spc="0" normalizeH="0" baseline="0" noProof="0">
                  <a:ln>
                    <a:noFill/>
                  </a:ln>
                  <a:solidFill>
                    <a:srgbClr val="612663"/>
                  </a:solidFill>
                  <a:effectLst/>
                  <a:uLnTx/>
                  <a:uFillTx/>
                  <a:latin typeface="Arial" panose="020B0604020202020204" pitchFamily="34" charset="0"/>
                  <a:ea typeface="+mn-ea"/>
                  <a:cs typeface="+mn-cs"/>
                </a:rPr>
                <a:t>Y EFECTIVIDAD</a:t>
              </a:r>
              <a:endParaRPr kumimoji="0" lang="es-ES" sz="1600" b="1" u="none" strike="noStrike" kern="1200" cap="none" spc="0" normalizeH="0" baseline="30000" noProof="0">
                <a:ln>
                  <a:noFill/>
                </a:ln>
                <a:solidFill>
                  <a:srgbClr val="612663"/>
                </a:solidFill>
                <a:effectLst/>
                <a:uLnTx/>
                <a:uFillTx/>
                <a:latin typeface="Arial" panose="020B0604020202020204" pitchFamily="34" charset="0"/>
                <a:ea typeface="+mn-ea"/>
                <a:cs typeface="+mn-cs"/>
              </a:endParaRPr>
            </a:p>
          </p:txBody>
        </p:sp>
        <p:sp>
          <p:nvSpPr>
            <p:cNvPr id="9" name="Elipse 8">
              <a:extLst>
                <a:ext uri="{FF2B5EF4-FFF2-40B4-BE49-F238E27FC236}">
                  <a16:creationId xmlns:a16="http://schemas.microsoft.com/office/drawing/2014/main" id="{DA524FA7-DE00-0760-C80D-D6BB7B61DBA2}"/>
                </a:ext>
              </a:extLst>
            </p:cNvPr>
            <p:cNvSpPr/>
            <p:nvPr/>
          </p:nvSpPr>
          <p:spPr>
            <a:xfrm>
              <a:off x="977264" y="3668288"/>
              <a:ext cx="1780004" cy="1780004"/>
            </a:xfrm>
            <a:prstGeom prst="ellipse">
              <a:avLst/>
            </a:prstGeom>
            <a:solidFill>
              <a:schemeClr val="bg1">
                <a:lumMod val="95000"/>
              </a:schemeClr>
            </a:solidFill>
            <a:ln w="19050">
              <a:solidFill>
                <a:srgbClr val="6126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latin typeface="Arial" panose="020B0604020202020204" pitchFamily="34" charset="0"/>
              </a:endParaRPr>
            </a:p>
          </p:txBody>
        </p:sp>
        <p:sp>
          <p:nvSpPr>
            <p:cNvPr id="11" name="Elipse 10">
              <a:extLst>
                <a:ext uri="{FF2B5EF4-FFF2-40B4-BE49-F238E27FC236}">
                  <a16:creationId xmlns:a16="http://schemas.microsoft.com/office/drawing/2014/main" id="{94F3B767-7E38-D92F-95D8-1E377B5C70E6}"/>
                </a:ext>
              </a:extLst>
            </p:cNvPr>
            <p:cNvSpPr/>
            <p:nvPr/>
          </p:nvSpPr>
          <p:spPr>
            <a:xfrm>
              <a:off x="1109735" y="3807355"/>
              <a:ext cx="1515062" cy="151506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latin typeface="Arial" panose="020B0604020202020204" pitchFamily="34" charset="0"/>
              </a:endParaRPr>
            </a:p>
          </p:txBody>
        </p:sp>
        <p:sp>
          <p:nvSpPr>
            <p:cNvPr id="12" name="Marcador de texto 1">
              <a:extLst>
                <a:ext uri="{FF2B5EF4-FFF2-40B4-BE49-F238E27FC236}">
                  <a16:creationId xmlns:a16="http://schemas.microsoft.com/office/drawing/2014/main" id="{BDB40F04-84E7-AB51-D9CE-533C31AC5ACF}"/>
                </a:ext>
              </a:extLst>
            </p:cNvPr>
            <p:cNvSpPr txBox="1">
              <a:spLocks/>
            </p:cNvSpPr>
            <p:nvPr/>
          </p:nvSpPr>
          <p:spPr>
            <a:xfrm>
              <a:off x="1100411" y="4017288"/>
              <a:ext cx="1533710" cy="4801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800" b="1" u="none" strike="noStrike" kern="1200" cap="none" spc="0" normalizeH="0" baseline="0" noProof="0">
                  <a:ln>
                    <a:noFill/>
                  </a:ln>
                  <a:solidFill>
                    <a:schemeClr val="bg1"/>
                  </a:solidFill>
                  <a:effectLst/>
                  <a:uLnTx/>
                  <a:uFillTx/>
                  <a:latin typeface="Arial" panose="020B0604020202020204" pitchFamily="34" charset="0"/>
                  <a:ea typeface="+mn-ea"/>
                  <a:cs typeface="+mn-cs"/>
                </a:rPr>
                <a:t>87,1</a:t>
              </a:r>
              <a:r>
                <a:rPr kumimoji="0" lang="es-ES" sz="1400" b="1" u="none" strike="noStrike" kern="1200" cap="none" spc="0" normalizeH="0" baseline="0" noProof="0">
                  <a:ln>
                    <a:noFill/>
                  </a:ln>
                  <a:solidFill>
                    <a:schemeClr val="bg1"/>
                  </a:solidFill>
                  <a:effectLst/>
                  <a:uLnTx/>
                  <a:uFillTx/>
                  <a:latin typeface="Arial" panose="020B0604020202020204" pitchFamily="34" charset="0"/>
                  <a:ea typeface="+mn-ea"/>
                  <a:cs typeface="+mn-cs"/>
                </a:rPr>
                <a:t>%</a:t>
              </a:r>
              <a:endParaRPr kumimoji="0" lang="es-ES" sz="1400" b="1" u="none" strike="noStrike" kern="1200" cap="none" spc="0" normalizeH="0" baseline="30000" noProof="0">
                <a:ln>
                  <a:noFill/>
                </a:ln>
                <a:solidFill>
                  <a:schemeClr val="bg1"/>
                </a:solidFill>
                <a:effectLst/>
                <a:uLnTx/>
                <a:uFillTx/>
                <a:latin typeface="Arial" panose="020B0604020202020204" pitchFamily="34" charset="0"/>
                <a:ea typeface="+mn-ea"/>
                <a:cs typeface="+mn-cs"/>
              </a:endParaRPr>
            </a:p>
          </p:txBody>
        </p:sp>
        <p:sp>
          <p:nvSpPr>
            <p:cNvPr id="13" name="Marcador de texto 1">
              <a:extLst>
                <a:ext uri="{FF2B5EF4-FFF2-40B4-BE49-F238E27FC236}">
                  <a16:creationId xmlns:a16="http://schemas.microsoft.com/office/drawing/2014/main" id="{4CA8D03F-9123-D6C4-39FD-E8B35799756F}"/>
                </a:ext>
              </a:extLst>
            </p:cNvPr>
            <p:cNvSpPr txBox="1">
              <a:spLocks/>
            </p:cNvSpPr>
            <p:nvPr/>
          </p:nvSpPr>
          <p:spPr>
            <a:xfrm>
              <a:off x="1100411" y="4524656"/>
              <a:ext cx="1533710" cy="656334"/>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520"/>
                </a:lnSpc>
                <a:spcBef>
                  <a:spcPts val="0"/>
                </a:spcBef>
                <a:spcAft>
                  <a:spcPts val="0"/>
                </a:spcAft>
                <a:buClr>
                  <a:srgbClr val="FDC647"/>
                </a:buClr>
                <a:buSzTx/>
                <a:buFont typeface="Wingdings" panose="05000000000000000000" pitchFamily="2" charset="2"/>
                <a:buNone/>
                <a:tabLst/>
                <a:defRPr/>
              </a:pPr>
              <a:r>
                <a:rPr kumimoji="0" lang="es-ES" sz="1600" b="1" u="none" strike="noStrike" kern="1200" cap="none" spc="0" normalizeH="0" baseline="0" noProof="0">
                  <a:ln>
                    <a:noFill/>
                  </a:ln>
                  <a:solidFill>
                    <a:schemeClr val="bg1"/>
                  </a:solidFill>
                  <a:effectLst/>
                  <a:uLnTx/>
                  <a:uFillTx/>
                  <a:latin typeface="Arial" panose="020B0604020202020204" pitchFamily="34" charset="0"/>
                  <a:ea typeface="+mn-ea"/>
                  <a:cs typeface="+mn-cs"/>
                </a:rPr>
                <a:t>PASI ≤2</a:t>
              </a:r>
              <a:endParaRPr lang="es-ES" sz="1600" b="1">
                <a:solidFill>
                  <a:schemeClr val="bg1"/>
                </a:solidFill>
                <a:latin typeface="Arial" panose="020B0604020202020204" pitchFamily="34" charset="0"/>
              </a:endParaRPr>
            </a:p>
            <a:p>
              <a:pPr marL="0" marR="0" lvl="0" indent="0" algn="ctr" defTabSz="914400" rtl="0" eaLnBrk="1" fontAlgn="auto" latinLnBrk="0" hangingPunct="1">
                <a:lnSpc>
                  <a:spcPts val="1520"/>
                </a:lnSpc>
                <a:spcBef>
                  <a:spcPts val="0"/>
                </a:spcBef>
                <a:spcAft>
                  <a:spcPts val="0"/>
                </a:spcAft>
                <a:buClr>
                  <a:srgbClr val="FDC647"/>
                </a:buClr>
                <a:buSzTx/>
                <a:buFont typeface="Wingdings" panose="05000000000000000000" pitchFamily="2" charset="2"/>
                <a:buNone/>
                <a:tabLst/>
                <a:defRPr/>
              </a:pPr>
              <a:r>
                <a:rPr lang="es-ES" sz="1200">
                  <a:solidFill>
                    <a:schemeClr val="bg1"/>
                  </a:solidFill>
                  <a:latin typeface="Arial" panose="020B0604020202020204" pitchFamily="34" charset="0"/>
                </a:rPr>
                <a:t>en la</a:t>
              </a:r>
              <a:br>
                <a:rPr lang="es-ES" sz="1200">
                  <a:solidFill>
                    <a:schemeClr val="bg1"/>
                  </a:solidFill>
                  <a:latin typeface="Arial" panose="020B0604020202020204" pitchFamily="34" charset="0"/>
                </a:rPr>
              </a:br>
              <a:r>
                <a:rPr lang="es-ES" sz="1200">
                  <a:solidFill>
                    <a:schemeClr val="bg1"/>
                  </a:solidFill>
                  <a:latin typeface="Arial" panose="020B0604020202020204" pitchFamily="34" charset="0"/>
                </a:rPr>
                <a:t>semana 52</a:t>
              </a:r>
              <a:r>
                <a:rPr lang="es-ES" sz="1200" baseline="30000">
                  <a:solidFill>
                    <a:schemeClr val="bg1"/>
                  </a:solidFill>
                  <a:latin typeface="Arial" panose="020B0604020202020204" pitchFamily="34" charset="0"/>
                </a:rPr>
                <a:t>1</a:t>
              </a:r>
            </a:p>
          </p:txBody>
        </p:sp>
        <p:cxnSp>
          <p:nvCxnSpPr>
            <p:cNvPr id="15" name="Conector recto 14">
              <a:extLst>
                <a:ext uri="{FF2B5EF4-FFF2-40B4-BE49-F238E27FC236}">
                  <a16:creationId xmlns:a16="http://schemas.microsoft.com/office/drawing/2014/main" id="{7DCAB8CB-6DFD-8A3C-B301-6544DA640E7A}"/>
                </a:ext>
              </a:extLst>
            </p:cNvPr>
            <p:cNvCxnSpPr>
              <a:cxnSpLocks/>
            </p:cNvCxnSpPr>
            <p:nvPr/>
          </p:nvCxnSpPr>
          <p:spPr>
            <a:xfrm>
              <a:off x="1257776" y="4455215"/>
              <a:ext cx="121898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Conector recto 18">
              <a:extLst>
                <a:ext uri="{FF2B5EF4-FFF2-40B4-BE49-F238E27FC236}">
                  <a16:creationId xmlns:a16="http://schemas.microsoft.com/office/drawing/2014/main" id="{3F173767-BDAB-9027-94A6-1830BFE9A159}"/>
                </a:ext>
              </a:extLst>
            </p:cNvPr>
            <p:cNvCxnSpPr>
              <a:cxnSpLocks/>
            </p:cNvCxnSpPr>
            <p:nvPr/>
          </p:nvCxnSpPr>
          <p:spPr>
            <a:xfrm flipH="1">
              <a:off x="941143" y="3317630"/>
              <a:ext cx="1852247" cy="0"/>
            </a:xfrm>
            <a:prstGeom prst="line">
              <a:avLst/>
            </a:prstGeom>
            <a:ln w="25400">
              <a:solidFill>
                <a:srgbClr val="612663"/>
              </a:solidFill>
            </a:ln>
            <a:effectLst/>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A163EFB7-3F9F-4D71-273B-52DFCF6D8664}"/>
                </a:ext>
              </a:extLst>
            </p:cNvPr>
            <p:cNvCxnSpPr>
              <a:cxnSpLocks/>
            </p:cNvCxnSpPr>
            <p:nvPr/>
          </p:nvCxnSpPr>
          <p:spPr>
            <a:xfrm>
              <a:off x="4261449" y="2430704"/>
              <a:ext cx="0" cy="872197"/>
            </a:xfrm>
            <a:prstGeom prst="line">
              <a:avLst/>
            </a:prstGeom>
            <a:ln w="254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Marcador de texto 1">
              <a:extLst>
                <a:ext uri="{FF2B5EF4-FFF2-40B4-BE49-F238E27FC236}">
                  <a16:creationId xmlns:a16="http://schemas.microsoft.com/office/drawing/2014/main" id="{7E731D56-2CAF-80F2-63D0-7AF6C92984DF}"/>
                </a:ext>
              </a:extLst>
            </p:cNvPr>
            <p:cNvSpPr txBox="1">
              <a:spLocks/>
            </p:cNvSpPr>
            <p:nvPr/>
          </p:nvSpPr>
          <p:spPr>
            <a:xfrm>
              <a:off x="3195601" y="3885661"/>
              <a:ext cx="2131696" cy="923330"/>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2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ILUMETRI</a:t>
              </a:r>
              <a:r>
                <a:rPr kumimoji="0" lang="es-ES" sz="12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a:t>
              </a:r>
              <a:r>
                <a:rPr kumimoji="0" lang="es-ES" sz="12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demuestra </a:t>
              </a:r>
              <a:r>
                <a:rPr kumimoji="0" lang="es-ES" sz="1200" b="1" u="none" strike="noStrike" kern="1200" cap="none" spc="0" normalizeH="0" baseline="0" noProof="0">
                  <a:ln>
                    <a:noFill/>
                  </a:ln>
                  <a:solidFill>
                    <a:srgbClr val="612663"/>
                  </a:solidFill>
                  <a:effectLst/>
                  <a:uLnTx/>
                  <a:uFillTx/>
                  <a:latin typeface="Arial" panose="020B0604020202020204" pitchFamily="34" charset="0"/>
                  <a:ea typeface="+mn-ea"/>
                  <a:cs typeface="+mn-cs"/>
                </a:rPr>
                <a:t>por primera vez</a:t>
              </a:r>
              <a:r>
                <a:rPr kumimoji="0" lang="es-ES" sz="12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que </a:t>
              </a:r>
              <a:r>
                <a:rPr kumimoji="0" lang="es-ES" sz="1200" b="1" u="none" strike="noStrike" kern="1200" cap="none" spc="0" normalizeH="0" baseline="0" noProof="0">
                  <a:ln>
                    <a:noFill/>
                  </a:ln>
                  <a:solidFill>
                    <a:srgbClr val="612663"/>
                  </a:solidFill>
                  <a:effectLst/>
                  <a:uLnTx/>
                  <a:uFillTx/>
                  <a:latin typeface="Arial" panose="020B0604020202020204" pitchFamily="34" charset="0"/>
                  <a:ea typeface="+mn-ea"/>
                  <a:cs typeface="+mn-cs"/>
                </a:rPr>
                <a:t>mejora significativamente el bienestar </a:t>
              </a:r>
              <a:r>
                <a:rPr kumimoji="0" lang="es-ES" sz="12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en pacientes con psoriasis.</a:t>
              </a:r>
              <a:r>
                <a:rPr kumimoji="0" lang="es-ES" sz="12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4</a:t>
              </a:r>
              <a:endParaRPr kumimoji="0" lang="es-ES" sz="14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endParaRPr>
            </a:p>
          </p:txBody>
        </p:sp>
        <p:sp>
          <p:nvSpPr>
            <p:cNvPr id="23" name="Marcador de texto 1">
              <a:extLst>
                <a:ext uri="{FF2B5EF4-FFF2-40B4-BE49-F238E27FC236}">
                  <a16:creationId xmlns:a16="http://schemas.microsoft.com/office/drawing/2014/main" id="{5D47072D-52F2-0A1A-5F16-4C5E15FB2754}"/>
                </a:ext>
              </a:extLst>
            </p:cNvPr>
            <p:cNvSpPr txBox="1">
              <a:spLocks/>
            </p:cNvSpPr>
            <p:nvPr/>
          </p:nvSpPr>
          <p:spPr>
            <a:xfrm>
              <a:off x="3234287" y="3558344"/>
              <a:ext cx="2054324" cy="2862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1" u="none" strike="noStrike" kern="1200" cap="none" spc="0" normalizeH="0" baseline="0" noProof="0">
                  <a:ln>
                    <a:noFill/>
                  </a:ln>
                  <a:solidFill>
                    <a:schemeClr val="accent1"/>
                  </a:solidFill>
                  <a:effectLst/>
                  <a:uLnTx/>
                  <a:uFillTx/>
                  <a:latin typeface="Arial" panose="020B0604020202020204" pitchFamily="34" charset="0"/>
                  <a:ea typeface="+mn-ea"/>
                  <a:cs typeface="+mn-cs"/>
                </a:rPr>
                <a:t>BIENESTAR</a:t>
              </a:r>
              <a:endParaRPr kumimoji="0" lang="es-ES" sz="1600" b="1" u="none" strike="noStrike" kern="1200" cap="none" spc="0" normalizeH="0" baseline="30000" noProof="0">
                <a:ln>
                  <a:noFill/>
                </a:ln>
                <a:solidFill>
                  <a:schemeClr val="accent1"/>
                </a:solidFill>
                <a:effectLst/>
                <a:uLnTx/>
                <a:uFillTx/>
                <a:latin typeface="Arial" panose="020B0604020202020204" pitchFamily="34" charset="0"/>
                <a:ea typeface="+mn-ea"/>
                <a:cs typeface="+mn-cs"/>
              </a:endParaRPr>
            </a:p>
          </p:txBody>
        </p:sp>
        <p:sp>
          <p:nvSpPr>
            <p:cNvPr id="24" name="Elipse 23">
              <a:extLst>
                <a:ext uri="{FF2B5EF4-FFF2-40B4-BE49-F238E27FC236}">
                  <a16:creationId xmlns:a16="http://schemas.microsoft.com/office/drawing/2014/main" id="{53C0C9D8-5723-0492-85F6-15F3CF112B73}"/>
                </a:ext>
              </a:extLst>
            </p:cNvPr>
            <p:cNvSpPr/>
            <p:nvPr/>
          </p:nvSpPr>
          <p:spPr>
            <a:xfrm>
              <a:off x="3371447" y="1235059"/>
              <a:ext cx="1780004" cy="1780004"/>
            </a:xfrm>
            <a:prstGeom prst="ellipse">
              <a:avLst/>
            </a:prstGeom>
            <a:solidFill>
              <a:schemeClr val="bg1">
                <a:lumMod val="95000"/>
              </a:schemeClr>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latin typeface="Arial" panose="020B0604020202020204" pitchFamily="34" charset="0"/>
              </a:endParaRPr>
            </a:p>
          </p:txBody>
        </p:sp>
        <p:sp>
          <p:nvSpPr>
            <p:cNvPr id="25" name="Elipse 24">
              <a:extLst>
                <a:ext uri="{FF2B5EF4-FFF2-40B4-BE49-F238E27FC236}">
                  <a16:creationId xmlns:a16="http://schemas.microsoft.com/office/drawing/2014/main" id="{EA7A51A4-9756-8156-3614-9AA83303E2F9}"/>
                </a:ext>
              </a:extLst>
            </p:cNvPr>
            <p:cNvSpPr/>
            <p:nvPr/>
          </p:nvSpPr>
          <p:spPr>
            <a:xfrm>
              <a:off x="3503918" y="1374126"/>
              <a:ext cx="1515062" cy="151506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latin typeface="Arial" panose="020B0604020202020204" pitchFamily="34" charset="0"/>
              </a:endParaRPr>
            </a:p>
          </p:txBody>
        </p:sp>
        <p:sp>
          <p:nvSpPr>
            <p:cNvPr id="26" name="Marcador de texto 1">
              <a:extLst>
                <a:ext uri="{FF2B5EF4-FFF2-40B4-BE49-F238E27FC236}">
                  <a16:creationId xmlns:a16="http://schemas.microsoft.com/office/drawing/2014/main" id="{7E1FBECD-E978-3B6F-BE8C-78D9C6217D19}"/>
                </a:ext>
              </a:extLst>
            </p:cNvPr>
            <p:cNvSpPr txBox="1">
              <a:spLocks/>
            </p:cNvSpPr>
            <p:nvPr/>
          </p:nvSpPr>
          <p:spPr>
            <a:xfrm>
              <a:off x="3494594" y="1902781"/>
              <a:ext cx="1533710" cy="4801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800" b="1" u="none" strike="noStrike" kern="1200" cap="none" spc="0" normalizeH="0" baseline="0" noProof="0">
                  <a:ln>
                    <a:noFill/>
                  </a:ln>
                  <a:solidFill>
                    <a:schemeClr val="bg1"/>
                  </a:solidFill>
                  <a:effectLst/>
                  <a:uLnTx/>
                  <a:uFillTx/>
                  <a:latin typeface="Arial" panose="020B0604020202020204" pitchFamily="34" charset="0"/>
                  <a:ea typeface="+mn-ea"/>
                  <a:cs typeface="+mn-cs"/>
                </a:rPr>
                <a:t>67,3</a:t>
              </a:r>
              <a:endParaRPr kumimoji="0" lang="es-ES" sz="1400" b="1" u="none" strike="noStrike" kern="1200" cap="none" spc="0" normalizeH="0" baseline="30000" noProof="0">
                <a:ln>
                  <a:noFill/>
                </a:ln>
                <a:solidFill>
                  <a:schemeClr val="bg1"/>
                </a:solidFill>
                <a:effectLst/>
                <a:uLnTx/>
                <a:uFillTx/>
                <a:latin typeface="Arial" panose="020B0604020202020204" pitchFamily="34" charset="0"/>
                <a:ea typeface="+mn-ea"/>
                <a:cs typeface="+mn-cs"/>
              </a:endParaRPr>
            </a:p>
          </p:txBody>
        </p:sp>
        <p:sp>
          <p:nvSpPr>
            <p:cNvPr id="27" name="Marcador de texto 1">
              <a:extLst>
                <a:ext uri="{FF2B5EF4-FFF2-40B4-BE49-F238E27FC236}">
                  <a16:creationId xmlns:a16="http://schemas.microsoft.com/office/drawing/2014/main" id="{7D3C52C0-621D-4541-FDAD-AD780574B21B}"/>
                </a:ext>
              </a:extLst>
            </p:cNvPr>
            <p:cNvSpPr txBox="1">
              <a:spLocks/>
            </p:cNvSpPr>
            <p:nvPr/>
          </p:nvSpPr>
          <p:spPr>
            <a:xfrm>
              <a:off x="3494594" y="2277505"/>
              <a:ext cx="1533710" cy="463973"/>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520"/>
                </a:lnSpc>
                <a:spcBef>
                  <a:spcPts val="0"/>
                </a:spcBef>
                <a:spcAft>
                  <a:spcPts val="0"/>
                </a:spcAft>
                <a:buClr>
                  <a:srgbClr val="FDC647"/>
                </a:buClr>
                <a:buSzTx/>
                <a:buFont typeface="Wingdings" panose="05000000000000000000" pitchFamily="2" charset="2"/>
                <a:buNone/>
                <a:tabLst/>
                <a:defRPr/>
              </a:pPr>
              <a:r>
                <a:rPr lang="es-ES" sz="1200">
                  <a:solidFill>
                    <a:schemeClr val="bg1"/>
                  </a:solidFill>
                  <a:latin typeface="Arial" panose="020B0604020202020204" pitchFamily="34" charset="0"/>
                </a:rPr>
                <a:t>en la</a:t>
              </a:r>
              <a:br>
                <a:rPr lang="es-ES" sz="1200">
                  <a:solidFill>
                    <a:schemeClr val="bg1"/>
                  </a:solidFill>
                  <a:latin typeface="Arial" panose="020B0604020202020204" pitchFamily="34" charset="0"/>
                </a:rPr>
              </a:br>
              <a:r>
                <a:rPr lang="es-ES" sz="1200">
                  <a:solidFill>
                    <a:schemeClr val="bg1"/>
                  </a:solidFill>
                  <a:latin typeface="Arial" panose="020B0604020202020204" pitchFamily="34" charset="0"/>
                </a:rPr>
                <a:t>semana 28</a:t>
              </a:r>
              <a:r>
                <a:rPr lang="es-ES" sz="1200" baseline="30000">
                  <a:solidFill>
                    <a:schemeClr val="bg1"/>
                  </a:solidFill>
                  <a:latin typeface="Arial" panose="020B0604020202020204" pitchFamily="34" charset="0"/>
                </a:rPr>
                <a:t>4</a:t>
              </a:r>
            </a:p>
          </p:txBody>
        </p:sp>
        <p:cxnSp>
          <p:nvCxnSpPr>
            <p:cNvPr id="29" name="Conector recto 28">
              <a:extLst>
                <a:ext uri="{FF2B5EF4-FFF2-40B4-BE49-F238E27FC236}">
                  <a16:creationId xmlns:a16="http://schemas.microsoft.com/office/drawing/2014/main" id="{DBE7BCEC-CBF5-F2D3-9E5C-42869A89F93E}"/>
                </a:ext>
              </a:extLst>
            </p:cNvPr>
            <p:cNvCxnSpPr>
              <a:cxnSpLocks/>
            </p:cNvCxnSpPr>
            <p:nvPr/>
          </p:nvCxnSpPr>
          <p:spPr>
            <a:xfrm flipH="1">
              <a:off x="3335326" y="3317630"/>
              <a:ext cx="1852247" cy="0"/>
            </a:xfrm>
            <a:prstGeom prst="line">
              <a:avLst/>
            </a:prstGeom>
            <a:ln w="254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0" name="Conector recto 29">
              <a:extLst>
                <a:ext uri="{FF2B5EF4-FFF2-40B4-BE49-F238E27FC236}">
                  <a16:creationId xmlns:a16="http://schemas.microsoft.com/office/drawing/2014/main" id="{366AD16C-5413-9081-92CD-7EE3E7FC53D0}"/>
                </a:ext>
              </a:extLst>
            </p:cNvPr>
            <p:cNvCxnSpPr>
              <a:cxnSpLocks/>
            </p:cNvCxnSpPr>
            <p:nvPr/>
          </p:nvCxnSpPr>
          <p:spPr>
            <a:xfrm>
              <a:off x="6694988" y="3319975"/>
              <a:ext cx="0" cy="872197"/>
            </a:xfrm>
            <a:prstGeom prst="line">
              <a:avLst/>
            </a:prstGeom>
            <a:ln w="25400">
              <a:solidFill>
                <a:srgbClr val="659ACA"/>
              </a:solidFill>
            </a:ln>
            <a:effectLst/>
          </p:spPr>
          <p:style>
            <a:lnRef idx="2">
              <a:schemeClr val="accent1"/>
            </a:lnRef>
            <a:fillRef idx="0">
              <a:schemeClr val="accent1"/>
            </a:fillRef>
            <a:effectRef idx="1">
              <a:schemeClr val="accent1"/>
            </a:effectRef>
            <a:fontRef idx="minor">
              <a:schemeClr val="tx1"/>
            </a:fontRef>
          </p:style>
        </p:cxnSp>
        <p:sp>
          <p:nvSpPr>
            <p:cNvPr id="31" name="Marcador de texto 1">
              <a:extLst>
                <a:ext uri="{FF2B5EF4-FFF2-40B4-BE49-F238E27FC236}">
                  <a16:creationId xmlns:a16="http://schemas.microsoft.com/office/drawing/2014/main" id="{0BB9E73A-9CB4-3452-D90A-E3B7683B0842}"/>
                </a:ext>
              </a:extLst>
            </p:cNvPr>
            <p:cNvSpPr txBox="1">
              <a:spLocks/>
            </p:cNvSpPr>
            <p:nvPr/>
          </p:nvSpPr>
          <p:spPr>
            <a:xfrm>
              <a:off x="5629140" y="2619100"/>
              <a:ext cx="2131696" cy="5909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2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ILUMETRI</a:t>
              </a:r>
              <a:r>
                <a:rPr kumimoji="0" lang="es-ES" sz="12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a:t>
              </a:r>
              <a:r>
                <a:rPr kumimoji="0" lang="es-ES" sz="12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proporciona un </a:t>
              </a:r>
              <a:r>
                <a:rPr kumimoji="0" lang="es-ES" sz="1200" b="1" u="none" strike="noStrike" kern="1200" cap="none" spc="0" normalizeH="0" baseline="0" noProof="0">
                  <a:ln>
                    <a:noFill/>
                  </a:ln>
                  <a:solidFill>
                    <a:srgbClr val="612663"/>
                  </a:solidFill>
                  <a:effectLst/>
                  <a:uLnTx/>
                  <a:uFillTx/>
                  <a:latin typeface="Arial" panose="020B0604020202020204" pitchFamily="34" charset="0"/>
                  <a:ea typeface="+mn-ea"/>
                  <a:cs typeface="+mn-cs"/>
                </a:rPr>
                <a:t>perfil de seguridad favorable a largo plazo.</a:t>
              </a:r>
              <a:r>
                <a:rPr kumimoji="0" lang="es-ES" sz="1200" b="1" u="none" strike="noStrike" kern="1200" cap="none" spc="0" normalizeH="0" baseline="30000" noProof="0">
                  <a:ln>
                    <a:noFill/>
                  </a:ln>
                  <a:solidFill>
                    <a:srgbClr val="612663"/>
                  </a:solidFill>
                  <a:effectLst/>
                  <a:uLnTx/>
                  <a:uFillTx/>
                  <a:latin typeface="Arial" panose="020B0604020202020204" pitchFamily="34" charset="0"/>
                  <a:ea typeface="+mn-ea"/>
                  <a:cs typeface="+mn-cs"/>
                </a:rPr>
                <a:t>3</a:t>
              </a:r>
              <a:endParaRPr kumimoji="0" lang="es-ES" sz="14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endParaRPr>
            </a:p>
          </p:txBody>
        </p:sp>
        <p:sp>
          <p:nvSpPr>
            <p:cNvPr id="32" name="Marcador de texto 1">
              <a:extLst>
                <a:ext uri="{FF2B5EF4-FFF2-40B4-BE49-F238E27FC236}">
                  <a16:creationId xmlns:a16="http://schemas.microsoft.com/office/drawing/2014/main" id="{75CFFE22-A392-FAEA-8C95-8C6990E2E399}"/>
                </a:ext>
              </a:extLst>
            </p:cNvPr>
            <p:cNvSpPr txBox="1">
              <a:spLocks/>
            </p:cNvSpPr>
            <p:nvPr/>
          </p:nvSpPr>
          <p:spPr>
            <a:xfrm>
              <a:off x="5667826" y="2268443"/>
              <a:ext cx="2054324" cy="2862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1" u="none" strike="noStrike" kern="1200" cap="none" spc="0" normalizeH="0" baseline="0" noProof="0">
                  <a:ln>
                    <a:noFill/>
                  </a:ln>
                  <a:solidFill>
                    <a:srgbClr val="659ACA"/>
                  </a:solidFill>
                  <a:effectLst/>
                  <a:uLnTx/>
                  <a:uFillTx/>
                  <a:latin typeface="Arial" panose="020B0604020202020204" pitchFamily="34" charset="0"/>
                  <a:ea typeface="+mn-ea"/>
                  <a:cs typeface="+mn-cs"/>
                </a:rPr>
                <a:t>SEGURIDAD</a:t>
              </a:r>
              <a:endParaRPr kumimoji="0" lang="es-ES" sz="1600" b="1" u="none" strike="noStrike" kern="1200" cap="none" spc="0" normalizeH="0" baseline="30000" noProof="0">
                <a:ln>
                  <a:noFill/>
                </a:ln>
                <a:solidFill>
                  <a:srgbClr val="659ACA"/>
                </a:solidFill>
                <a:effectLst/>
                <a:uLnTx/>
                <a:uFillTx/>
                <a:latin typeface="Arial" panose="020B0604020202020204" pitchFamily="34" charset="0"/>
                <a:ea typeface="+mn-ea"/>
                <a:cs typeface="+mn-cs"/>
              </a:endParaRPr>
            </a:p>
          </p:txBody>
        </p:sp>
        <p:sp>
          <p:nvSpPr>
            <p:cNvPr id="33" name="Elipse 32">
              <a:extLst>
                <a:ext uri="{FF2B5EF4-FFF2-40B4-BE49-F238E27FC236}">
                  <a16:creationId xmlns:a16="http://schemas.microsoft.com/office/drawing/2014/main" id="{F725C085-9CF7-5460-4369-6A8A7708849E}"/>
                </a:ext>
              </a:extLst>
            </p:cNvPr>
            <p:cNvSpPr/>
            <p:nvPr/>
          </p:nvSpPr>
          <p:spPr>
            <a:xfrm>
              <a:off x="5804986" y="3668288"/>
              <a:ext cx="1780004" cy="1780004"/>
            </a:xfrm>
            <a:prstGeom prst="ellipse">
              <a:avLst/>
            </a:prstGeom>
            <a:solidFill>
              <a:schemeClr val="bg1">
                <a:lumMod val="95000"/>
              </a:schemeClr>
            </a:solidFill>
            <a:ln w="19050">
              <a:solidFill>
                <a:srgbClr val="659A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latin typeface="Arial" panose="020B0604020202020204" pitchFamily="34" charset="0"/>
              </a:endParaRPr>
            </a:p>
          </p:txBody>
        </p:sp>
        <p:sp>
          <p:nvSpPr>
            <p:cNvPr id="34" name="Elipse 33">
              <a:extLst>
                <a:ext uri="{FF2B5EF4-FFF2-40B4-BE49-F238E27FC236}">
                  <a16:creationId xmlns:a16="http://schemas.microsoft.com/office/drawing/2014/main" id="{3296EFE1-6D00-4E23-A3C3-7CB2482E3054}"/>
                </a:ext>
              </a:extLst>
            </p:cNvPr>
            <p:cNvSpPr/>
            <p:nvPr/>
          </p:nvSpPr>
          <p:spPr>
            <a:xfrm>
              <a:off x="5937457" y="3807355"/>
              <a:ext cx="1515062" cy="1515062"/>
            </a:xfrm>
            <a:prstGeom prst="ellipse">
              <a:avLst/>
            </a:prstGeom>
            <a:solidFill>
              <a:srgbClr val="659A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latin typeface="Arial" panose="020B0604020202020204" pitchFamily="34" charset="0"/>
              </a:endParaRPr>
            </a:p>
          </p:txBody>
        </p:sp>
        <p:cxnSp>
          <p:nvCxnSpPr>
            <p:cNvPr id="38" name="Conector recto 37">
              <a:extLst>
                <a:ext uri="{FF2B5EF4-FFF2-40B4-BE49-F238E27FC236}">
                  <a16:creationId xmlns:a16="http://schemas.microsoft.com/office/drawing/2014/main" id="{7722BA43-C864-1805-8E5C-43D862A5F165}"/>
                </a:ext>
              </a:extLst>
            </p:cNvPr>
            <p:cNvCxnSpPr>
              <a:cxnSpLocks/>
            </p:cNvCxnSpPr>
            <p:nvPr/>
          </p:nvCxnSpPr>
          <p:spPr>
            <a:xfrm flipH="1">
              <a:off x="5768865" y="3317630"/>
              <a:ext cx="1852247" cy="0"/>
            </a:xfrm>
            <a:prstGeom prst="line">
              <a:avLst/>
            </a:prstGeom>
            <a:ln w="25400">
              <a:solidFill>
                <a:srgbClr val="659ACA"/>
              </a:solidFill>
            </a:ln>
            <a:effectLst/>
          </p:spPr>
          <p:style>
            <a:lnRef idx="2">
              <a:schemeClr val="accent1"/>
            </a:lnRef>
            <a:fillRef idx="0">
              <a:schemeClr val="accent1"/>
            </a:fillRef>
            <a:effectRef idx="1">
              <a:schemeClr val="accent1"/>
            </a:effectRef>
            <a:fontRef idx="minor">
              <a:schemeClr val="tx1"/>
            </a:fontRef>
          </p:style>
        </p:cxnSp>
        <p:cxnSp>
          <p:nvCxnSpPr>
            <p:cNvPr id="39" name="Conector recto 38">
              <a:extLst>
                <a:ext uri="{FF2B5EF4-FFF2-40B4-BE49-F238E27FC236}">
                  <a16:creationId xmlns:a16="http://schemas.microsoft.com/office/drawing/2014/main" id="{470860A1-24D8-4EFD-5EC5-3525AF72EF01}"/>
                </a:ext>
              </a:extLst>
            </p:cNvPr>
            <p:cNvCxnSpPr>
              <a:cxnSpLocks/>
            </p:cNvCxnSpPr>
            <p:nvPr/>
          </p:nvCxnSpPr>
          <p:spPr>
            <a:xfrm>
              <a:off x="9089171" y="2430704"/>
              <a:ext cx="0" cy="872197"/>
            </a:xfrm>
            <a:prstGeom prst="line">
              <a:avLst/>
            </a:prstGeom>
            <a:ln w="254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0" name="Marcador de texto 1">
              <a:extLst>
                <a:ext uri="{FF2B5EF4-FFF2-40B4-BE49-F238E27FC236}">
                  <a16:creationId xmlns:a16="http://schemas.microsoft.com/office/drawing/2014/main" id="{03A3CB7E-E6F9-68C4-934E-E4FAC827D872}"/>
                </a:ext>
              </a:extLst>
            </p:cNvPr>
            <p:cNvSpPr txBox="1">
              <a:spLocks/>
            </p:cNvSpPr>
            <p:nvPr/>
          </p:nvSpPr>
          <p:spPr>
            <a:xfrm>
              <a:off x="8023323" y="3943895"/>
              <a:ext cx="2131696" cy="5909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2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ILUMETRI</a:t>
              </a:r>
              <a:r>
                <a:rPr kumimoji="0" lang="es-ES" sz="12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rPr>
                <a:t>®</a:t>
              </a:r>
              <a:r>
                <a:rPr kumimoji="0" lang="es-ES" sz="12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 ofrece una dosis  de mantenimiento con sólo </a:t>
              </a:r>
              <a:r>
                <a:rPr kumimoji="0" lang="es-ES" sz="1200" b="1" u="none" strike="noStrike" kern="1200" cap="none" spc="0" normalizeH="0" baseline="0" noProof="0">
                  <a:ln>
                    <a:noFill/>
                  </a:ln>
                  <a:solidFill>
                    <a:srgbClr val="612663"/>
                  </a:solidFill>
                  <a:effectLst/>
                  <a:uLnTx/>
                  <a:uFillTx/>
                  <a:latin typeface="Arial" panose="020B0604020202020204" pitchFamily="34" charset="0"/>
                  <a:ea typeface="+mn-ea"/>
                  <a:cs typeface="+mn-cs"/>
                </a:rPr>
                <a:t>4 inyecciones al año.</a:t>
              </a:r>
              <a:r>
                <a:rPr kumimoji="0" lang="es-ES" sz="1200" b="1" u="none" strike="noStrike" kern="1200" cap="none" spc="0" normalizeH="0" baseline="30000" noProof="0">
                  <a:ln>
                    <a:noFill/>
                  </a:ln>
                  <a:solidFill>
                    <a:srgbClr val="612663"/>
                  </a:solidFill>
                  <a:effectLst/>
                  <a:uLnTx/>
                  <a:uFillTx/>
                  <a:latin typeface="Arial" panose="020B0604020202020204" pitchFamily="34" charset="0"/>
                  <a:ea typeface="+mn-ea"/>
                  <a:cs typeface="+mn-cs"/>
                </a:rPr>
                <a:t>5</a:t>
              </a:r>
              <a:endParaRPr kumimoji="0" lang="es-ES" sz="14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mn-cs"/>
              </a:endParaRPr>
            </a:p>
          </p:txBody>
        </p:sp>
        <p:sp>
          <p:nvSpPr>
            <p:cNvPr id="41" name="Marcador de texto 1">
              <a:extLst>
                <a:ext uri="{FF2B5EF4-FFF2-40B4-BE49-F238E27FC236}">
                  <a16:creationId xmlns:a16="http://schemas.microsoft.com/office/drawing/2014/main" id="{EA4FFA21-EDEC-34D7-A81E-EE4D5284CB68}"/>
                </a:ext>
              </a:extLst>
            </p:cNvPr>
            <p:cNvSpPr txBox="1">
              <a:spLocks/>
            </p:cNvSpPr>
            <p:nvPr/>
          </p:nvSpPr>
          <p:spPr>
            <a:xfrm>
              <a:off x="8062009" y="3558344"/>
              <a:ext cx="2054324" cy="286232"/>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lang="es-ES" sz="1400" b="1">
                  <a:solidFill>
                    <a:schemeClr val="accent3">
                      <a:lumMod val="75000"/>
                    </a:schemeClr>
                  </a:solidFill>
                  <a:latin typeface="Arial" panose="020B0604020202020204" pitchFamily="34" charset="0"/>
                </a:rPr>
                <a:t>COMODIDAD</a:t>
              </a:r>
              <a:endParaRPr kumimoji="0" lang="es-ES" sz="1600" b="1" u="none" strike="noStrike" kern="1200" cap="none" spc="0" normalizeH="0" baseline="30000" noProof="0">
                <a:ln>
                  <a:noFill/>
                </a:ln>
                <a:solidFill>
                  <a:schemeClr val="accent3">
                    <a:lumMod val="75000"/>
                  </a:schemeClr>
                </a:solidFill>
                <a:effectLst/>
                <a:uLnTx/>
                <a:uFillTx/>
                <a:latin typeface="Arial" panose="020B0604020202020204" pitchFamily="34" charset="0"/>
                <a:ea typeface="+mn-ea"/>
                <a:cs typeface="+mn-cs"/>
              </a:endParaRPr>
            </a:p>
          </p:txBody>
        </p:sp>
        <p:sp>
          <p:nvSpPr>
            <p:cNvPr id="42" name="Elipse 41">
              <a:extLst>
                <a:ext uri="{FF2B5EF4-FFF2-40B4-BE49-F238E27FC236}">
                  <a16:creationId xmlns:a16="http://schemas.microsoft.com/office/drawing/2014/main" id="{2436C4F2-A8EB-7C6B-D703-EB11775E03DD}"/>
                </a:ext>
              </a:extLst>
            </p:cNvPr>
            <p:cNvSpPr/>
            <p:nvPr/>
          </p:nvSpPr>
          <p:spPr>
            <a:xfrm>
              <a:off x="8199169" y="1235059"/>
              <a:ext cx="1780004" cy="1780004"/>
            </a:xfrm>
            <a:prstGeom prst="ellipse">
              <a:avLst/>
            </a:prstGeom>
            <a:solidFill>
              <a:schemeClr val="bg1">
                <a:lumMod val="95000"/>
              </a:schemeClr>
            </a:solidFill>
            <a:ln w="190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latin typeface="Arial" panose="020B0604020202020204" pitchFamily="34" charset="0"/>
              </a:endParaRPr>
            </a:p>
          </p:txBody>
        </p:sp>
        <p:sp>
          <p:nvSpPr>
            <p:cNvPr id="43" name="Elipse 42">
              <a:extLst>
                <a:ext uri="{FF2B5EF4-FFF2-40B4-BE49-F238E27FC236}">
                  <a16:creationId xmlns:a16="http://schemas.microsoft.com/office/drawing/2014/main" id="{A3D8213D-1419-59B1-CB64-C075825F2A1F}"/>
                </a:ext>
              </a:extLst>
            </p:cNvPr>
            <p:cNvSpPr/>
            <p:nvPr/>
          </p:nvSpPr>
          <p:spPr>
            <a:xfrm>
              <a:off x="8331640" y="1374126"/>
              <a:ext cx="1515062" cy="1515062"/>
            </a:xfrm>
            <a:prstGeom prst="ellips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latin typeface="Arial" panose="020B0604020202020204" pitchFamily="34" charset="0"/>
              </a:endParaRPr>
            </a:p>
          </p:txBody>
        </p:sp>
        <p:cxnSp>
          <p:nvCxnSpPr>
            <p:cNvPr id="47" name="Conector recto 46">
              <a:extLst>
                <a:ext uri="{FF2B5EF4-FFF2-40B4-BE49-F238E27FC236}">
                  <a16:creationId xmlns:a16="http://schemas.microsoft.com/office/drawing/2014/main" id="{C223D93F-6459-1DB9-0116-9326F3AA72C1}"/>
                </a:ext>
              </a:extLst>
            </p:cNvPr>
            <p:cNvCxnSpPr>
              <a:cxnSpLocks/>
            </p:cNvCxnSpPr>
            <p:nvPr/>
          </p:nvCxnSpPr>
          <p:spPr>
            <a:xfrm flipH="1">
              <a:off x="8163048" y="3317630"/>
              <a:ext cx="1852247" cy="0"/>
            </a:xfrm>
            <a:prstGeom prst="line">
              <a:avLst/>
            </a:prstGeom>
            <a:ln w="254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8" name="Marcador de texto 1">
              <a:extLst>
                <a:ext uri="{FF2B5EF4-FFF2-40B4-BE49-F238E27FC236}">
                  <a16:creationId xmlns:a16="http://schemas.microsoft.com/office/drawing/2014/main" id="{3F1AB379-AD6C-A7FD-98E5-ADFBAE4D1C38}"/>
                </a:ext>
              </a:extLst>
            </p:cNvPr>
            <p:cNvSpPr txBox="1">
              <a:spLocks/>
            </p:cNvSpPr>
            <p:nvPr/>
          </p:nvSpPr>
          <p:spPr>
            <a:xfrm>
              <a:off x="3494594" y="1510965"/>
              <a:ext cx="1533710" cy="463973"/>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520"/>
                </a:lnSpc>
                <a:spcBef>
                  <a:spcPts val="0"/>
                </a:spcBef>
                <a:spcAft>
                  <a:spcPts val="0"/>
                </a:spcAft>
                <a:buClr>
                  <a:srgbClr val="FDC647"/>
                </a:buClr>
                <a:buSzTx/>
                <a:buFont typeface="Wingdings" panose="05000000000000000000" pitchFamily="2" charset="2"/>
                <a:buNone/>
                <a:tabLst/>
                <a:defRPr/>
              </a:pPr>
              <a:r>
                <a:rPr lang="es-ES" sz="1200" b="1">
                  <a:solidFill>
                    <a:schemeClr val="bg1"/>
                  </a:solidFill>
                  <a:latin typeface="Arial" panose="020B0604020202020204" pitchFamily="34" charset="0"/>
                </a:rPr>
                <a:t>Puntuación</a:t>
              </a:r>
              <a:br>
                <a:rPr lang="es-ES" sz="1200" b="1">
                  <a:solidFill>
                    <a:schemeClr val="bg1"/>
                  </a:solidFill>
                  <a:latin typeface="Arial" panose="020B0604020202020204" pitchFamily="34" charset="0"/>
                </a:rPr>
              </a:br>
              <a:r>
                <a:rPr lang="es-ES" sz="1200" b="1">
                  <a:solidFill>
                    <a:schemeClr val="bg1"/>
                  </a:solidFill>
                  <a:latin typeface="Arial" panose="020B0604020202020204" pitchFamily="34" charset="0"/>
                </a:rPr>
                <a:t>WHO-5</a:t>
              </a:r>
              <a:endParaRPr lang="es-ES" sz="1200" b="1" baseline="30000">
                <a:solidFill>
                  <a:schemeClr val="bg1"/>
                </a:solidFill>
                <a:latin typeface="Arial" panose="020B0604020202020204" pitchFamily="34" charset="0"/>
              </a:endParaRPr>
            </a:p>
          </p:txBody>
        </p:sp>
        <p:grpSp>
          <p:nvGrpSpPr>
            <p:cNvPr id="63" name="Grupo 62">
              <a:extLst>
                <a:ext uri="{FF2B5EF4-FFF2-40B4-BE49-F238E27FC236}">
                  <a16:creationId xmlns:a16="http://schemas.microsoft.com/office/drawing/2014/main" id="{E5117FB0-E9C5-82CF-DCB6-A19BC0B01627}"/>
                </a:ext>
              </a:extLst>
            </p:cNvPr>
            <p:cNvGrpSpPr/>
            <p:nvPr/>
          </p:nvGrpSpPr>
          <p:grpSpPr>
            <a:xfrm>
              <a:off x="6235049" y="4064845"/>
              <a:ext cx="957758" cy="964516"/>
              <a:chOff x="8131413" y="4931385"/>
              <a:chExt cx="957758" cy="964516"/>
            </a:xfrm>
          </p:grpSpPr>
          <p:grpSp>
            <p:nvGrpSpPr>
              <p:cNvPr id="50" name="Gráfico 256">
                <a:extLst>
                  <a:ext uri="{FF2B5EF4-FFF2-40B4-BE49-F238E27FC236}">
                    <a16:creationId xmlns:a16="http://schemas.microsoft.com/office/drawing/2014/main" id="{D87C6ED4-E558-F1D5-A14E-1ACAA6E94642}"/>
                  </a:ext>
                </a:extLst>
              </p:cNvPr>
              <p:cNvGrpSpPr/>
              <p:nvPr/>
            </p:nvGrpSpPr>
            <p:grpSpPr>
              <a:xfrm>
                <a:off x="8139366" y="4931385"/>
                <a:ext cx="942618" cy="964516"/>
                <a:chOff x="255245" y="5028797"/>
                <a:chExt cx="864621" cy="857920"/>
              </a:xfrm>
            </p:grpSpPr>
            <p:sp>
              <p:nvSpPr>
                <p:cNvPr id="53" name="Forma libre: forma 259">
                  <a:extLst>
                    <a:ext uri="{FF2B5EF4-FFF2-40B4-BE49-F238E27FC236}">
                      <a16:creationId xmlns:a16="http://schemas.microsoft.com/office/drawing/2014/main" id="{EB12A0E4-4CA9-FEA6-EB14-7D93427819EC}"/>
                    </a:ext>
                  </a:extLst>
                </p:cNvPr>
                <p:cNvSpPr/>
                <p:nvPr/>
              </p:nvSpPr>
              <p:spPr>
                <a:xfrm>
                  <a:off x="255245" y="5251273"/>
                  <a:ext cx="864621" cy="635444"/>
                </a:xfrm>
                <a:custGeom>
                  <a:avLst/>
                  <a:gdLst>
                    <a:gd name="connsiteX0" fmla="*/ 0 w 864621"/>
                    <a:gd name="connsiteY0" fmla="*/ 0 h 635444"/>
                    <a:gd name="connsiteX1" fmla="*/ 0 w 864621"/>
                    <a:gd name="connsiteY1" fmla="*/ 531638 h 635444"/>
                    <a:gd name="connsiteX2" fmla="*/ 114588 w 864621"/>
                    <a:gd name="connsiteY2" fmla="*/ 635445 h 635444"/>
                    <a:gd name="connsiteX3" fmla="*/ 750033 w 864621"/>
                    <a:gd name="connsiteY3" fmla="*/ 635445 h 635444"/>
                    <a:gd name="connsiteX4" fmla="*/ 864621 w 864621"/>
                    <a:gd name="connsiteY4" fmla="*/ 531638 h 635444"/>
                    <a:gd name="connsiteX5" fmla="*/ 864621 w 864621"/>
                    <a:gd name="connsiteY5" fmla="*/ 0 h 63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21" h="635444">
                      <a:moveTo>
                        <a:pt x="0" y="0"/>
                      </a:moveTo>
                      <a:lnTo>
                        <a:pt x="0" y="531638"/>
                      </a:lnTo>
                      <a:cubicBezTo>
                        <a:pt x="0" y="588967"/>
                        <a:pt x="51304" y="635445"/>
                        <a:pt x="114588" y="635445"/>
                      </a:cubicBezTo>
                      <a:lnTo>
                        <a:pt x="750033" y="635445"/>
                      </a:lnTo>
                      <a:cubicBezTo>
                        <a:pt x="813317" y="635445"/>
                        <a:pt x="864621" y="588967"/>
                        <a:pt x="864621" y="531638"/>
                      </a:cubicBezTo>
                      <a:lnTo>
                        <a:pt x="864621" y="0"/>
                      </a:lnTo>
                      <a:close/>
                    </a:path>
                  </a:pathLst>
                </a:custGeom>
                <a:solidFill>
                  <a:srgbClr val="FFFFFF"/>
                </a:solidFill>
                <a:ln w="1730" cap="flat">
                  <a:noFill/>
                  <a:prstDash val="solid"/>
                  <a:miter/>
                </a:ln>
              </p:spPr>
              <p:txBody>
                <a:bodyPr rtlCol="0" anchor="ctr"/>
                <a:lstStyle/>
                <a:p>
                  <a:endParaRPr lang="es-ES" sz="3200">
                    <a:latin typeface="Arial" panose="020B0604020202020204" pitchFamily="34" charset="0"/>
                  </a:endParaRPr>
                </a:p>
              </p:txBody>
            </p:sp>
            <p:sp>
              <p:nvSpPr>
                <p:cNvPr id="54" name="Forma libre: forma 260">
                  <a:extLst>
                    <a:ext uri="{FF2B5EF4-FFF2-40B4-BE49-F238E27FC236}">
                      <a16:creationId xmlns:a16="http://schemas.microsoft.com/office/drawing/2014/main" id="{B76C1C86-FCE3-E8A2-93A0-48B7FE14366F}"/>
                    </a:ext>
                  </a:extLst>
                </p:cNvPr>
                <p:cNvSpPr/>
                <p:nvPr/>
              </p:nvSpPr>
              <p:spPr>
                <a:xfrm>
                  <a:off x="255245" y="5093280"/>
                  <a:ext cx="864621" cy="142367"/>
                </a:xfrm>
                <a:custGeom>
                  <a:avLst/>
                  <a:gdLst>
                    <a:gd name="connsiteX0" fmla="*/ 864621 w 864621"/>
                    <a:gd name="connsiteY0" fmla="*/ 142367 h 142367"/>
                    <a:gd name="connsiteX1" fmla="*/ 864621 w 864621"/>
                    <a:gd name="connsiteY1" fmla="*/ 114588 h 142367"/>
                    <a:gd name="connsiteX2" fmla="*/ 750033 w 864621"/>
                    <a:gd name="connsiteY2" fmla="*/ 0 h 142367"/>
                    <a:gd name="connsiteX3" fmla="*/ 114588 w 864621"/>
                    <a:gd name="connsiteY3" fmla="*/ 0 h 142367"/>
                    <a:gd name="connsiteX4" fmla="*/ 0 w 864621"/>
                    <a:gd name="connsiteY4" fmla="*/ 114588 h 142367"/>
                    <a:gd name="connsiteX5" fmla="*/ 0 w 864621"/>
                    <a:gd name="connsiteY5" fmla="*/ 142367 h 14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21" h="142367">
                      <a:moveTo>
                        <a:pt x="864621" y="142367"/>
                      </a:moveTo>
                      <a:lnTo>
                        <a:pt x="864621" y="114588"/>
                      </a:lnTo>
                      <a:cubicBezTo>
                        <a:pt x="864621" y="51303"/>
                        <a:pt x="813318" y="0"/>
                        <a:pt x="750033" y="0"/>
                      </a:cubicBezTo>
                      <a:lnTo>
                        <a:pt x="114588" y="0"/>
                      </a:lnTo>
                      <a:cubicBezTo>
                        <a:pt x="51303" y="0"/>
                        <a:pt x="0" y="51303"/>
                        <a:pt x="0" y="114588"/>
                      </a:cubicBezTo>
                      <a:lnTo>
                        <a:pt x="0" y="142367"/>
                      </a:lnTo>
                      <a:close/>
                    </a:path>
                  </a:pathLst>
                </a:custGeom>
                <a:solidFill>
                  <a:schemeClr val="accent3"/>
                </a:solidFill>
                <a:ln w="1730" cap="flat">
                  <a:noFill/>
                  <a:prstDash val="solid"/>
                  <a:miter/>
                </a:ln>
              </p:spPr>
              <p:txBody>
                <a:bodyPr rtlCol="0" anchor="ctr"/>
                <a:lstStyle/>
                <a:p>
                  <a:endParaRPr lang="es-ES" sz="3200">
                    <a:latin typeface="Arial" panose="020B0604020202020204" pitchFamily="34" charset="0"/>
                  </a:endParaRPr>
                </a:p>
              </p:txBody>
            </p:sp>
            <p:sp>
              <p:nvSpPr>
                <p:cNvPr id="55" name="Forma libre: forma 262">
                  <a:extLst>
                    <a:ext uri="{FF2B5EF4-FFF2-40B4-BE49-F238E27FC236}">
                      <a16:creationId xmlns:a16="http://schemas.microsoft.com/office/drawing/2014/main" id="{13D75A18-54A7-CF63-D57B-32DEDB4B4486}"/>
                    </a:ext>
                  </a:extLst>
                </p:cNvPr>
                <p:cNvSpPr/>
                <p:nvPr/>
              </p:nvSpPr>
              <p:spPr>
                <a:xfrm>
                  <a:off x="372437" y="5105433"/>
                  <a:ext cx="88545" cy="88545"/>
                </a:xfrm>
                <a:custGeom>
                  <a:avLst/>
                  <a:gdLst>
                    <a:gd name="connsiteX0" fmla="*/ 88546 w 88545"/>
                    <a:gd name="connsiteY0" fmla="*/ 44273 h 88545"/>
                    <a:gd name="connsiteX1" fmla="*/ 44273 w 88545"/>
                    <a:gd name="connsiteY1" fmla="*/ 88546 h 88545"/>
                    <a:gd name="connsiteX2" fmla="*/ 0 w 88545"/>
                    <a:gd name="connsiteY2" fmla="*/ 44273 h 88545"/>
                    <a:gd name="connsiteX3" fmla="*/ 44273 w 88545"/>
                    <a:gd name="connsiteY3" fmla="*/ 0 h 88545"/>
                    <a:gd name="connsiteX4" fmla="*/ 88546 w 88545"/>
                    <a:gd name="connsiteY4" fmla="*/ 44273 h 8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5" h="88545">
                      <a:moveTo>
                        <a:pt x="88546" y="44273"/>
                      </a:moveTo>
                      <a:cubicBezTo>
                        <a:pt x="88546" y="68724"/>
                        <a:pt x="68724" y="88546"/>
                        <a:pt x="44273" y="88546"/>
                      </a:cubicBezTo>
                      <a:cubicBezTo>
                        <a:pt x="19822" y="88546"/>
                        <a:pt x="0" y="68724"/>
                        <a:pt x="0" y="44273"/>
                      </a:cubicBezTo>
                      <a:cubicBezTo>
                        <a:pt x="0" y="19822"/>
                        <a:pt x="19822" y="0"/>
                        <a:pt x="44273" y="0"/>
                      </a:cubicBezTo>
                      <a:cubicBezTo>
                        <a:pt x="68724" y="0"/>
                        <a:pt x="88546" y="19822"/>
                        <a:pt x="88546" y="44273"/>
                      </a:cubicBezTo>
                      <a:close/>
                    </a:path>
                  </a:pathLst>
                </a:custGeom>
                <a:solidFill>
                  <a:schemeClr val="bg1"/>
                </a:solidFill>
                <a:ln w="1730" cap="flat">
                  <a:noFill/>
                  <a:prstDash val="solid"/>
                  <a:miter/>
                </a:ln>
              </p:spPr>
              <p:txBody>
                <a:bodyPr rtlCol="0" anchor="ctr"/>
                <a:lstStyle/>
                <a:p>
                  <a:endParaRPr lang="es-ES" sz="3200">
                    <a:latin typeface="Arial" panose="020B0604020202020204" pitchFamily="34" charset="0"/>
                  </a:endParaRPr>
                </a:p>
              </p:txBody>
            </p:sp>
            <p:sp>
              <p:nvSpPr>
                <p:cNvPr id="56" name="Forma libre: forma 264">
                  <a:extLst>
                    <a:ext uri="{FF2B5EF4-FFF2-40B4-BE49-F238E27FC236}">
                      <a16:creationId xmlns:a16="http://schemas.microsoft.com/office/drawing/2014/main" id="{F311D771-591B-40A2-4E8E-E66BBB3A595C}"/>
                    </a:ext>
                  </a:extLst>
                </p:cNvPr>
                <p:cNvSpPr/>
                <p:nvPr/>
              </p:nvSpPr>
              <p:spPr>
                <a:xfrm>
                  <a:off x="397595" y="5028797"/>
                  <a:ext cx="38230" cy="137644"/>
                </a:xfrm>
                <a:custGeom>
                  <a:avLst/>
                  <a:gdLst>
                    <a:gd name="connsiteX0" fmla="*/ 20817 w 38230"/>
                    <a:gd name="connsiteY0" fmla="*/ 0 h 137644"/>
                    <a:gd name="connsiteX1" fmla="*/ 38231 w 38230"/>
                    <a:gd name="connsiteY1" fmla="*/ 0 h 137644"/>
                    <a:gd name="connsiteX2" fmla="*/ 38231 w 38230"/>
                    <a:gd name="connsiteY2" fmla="*/ 137645 h 137644"/>
                    <a:gd name="connsiteX3" fmla="*/ 20817 w 38230"/>
                    <a:gd name="connsiteY3" fmla="*/ 137645 h 137644"/>
                    <a:gd name="connsiteX4" fmla="*/ 17414 w 38230"/>
                    <a:gd name="connsiteY4" fmla="*/ 137645 h 137644"/>
                    <a:gd name="connsiteX5" fmla="*/ 0 w 38230"/>
                    <a:gd name="connsiteY5" fmla="*/ 137645 h 137644"/>
                    <a:gd name="connsiteX6" fmla="*/ 0 w 38230"/>
                    <a:gd name="connsiteY6" fmla="*/ 0 h 137644"/>
                    <a:gd name="connsiteX7" fmla="*/ 17414 w 38230"/>
                    <a:gd name="connsiteY7" fmla="*/ 0 h 1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30" h="137644">
                      <a:moveTo>
                        <a:pt x="20817" y="0"/>
                      </a:moveTo>
                      <a:cubicBezTo>
                        <a:pt x="30434" y="0"/>
                        <a:pt x="38231" y="0"/>
                        <a:pt x="38231" y="0"/>
                      </a:cubicBezTo>
                      <a:lnTo>
                        <a:pt x="38231" y="137645"/>
                      </a:lnTo>
                      <a:cubicBezTo>
                        <a:pt x="38231" y="137645"/>
                        <a:pt x="30434" y="137645"/>
                        <a:pt x="20817" y="137645"/>
                      </a:cubicBezTo>
                      <a:lnTo>
                        <a:pt x="17414" y="137645"/>
                      </a:lnTo>
                      <a:cubicBezTo>
                        <a:pt x="7797" y="137645"/>
                        <a:pt x="0" y="137645"/>
                        <a:pt x="0" y="137645"/>
                      </a:cubicBezTo>
                      <a:lnTo>
                        <a:pt x="0" y="0"/>
                      </a:lnTo>
                      <a:cubicBezTo>
                        <a:pt x="0" y="0"/>
                        <a:pt x="7797" y="0"/>
                        <a:pt x="17414" y="0"/>
                      </a:cubicBezTo>
                      <a:close/>
                    </a:path>
                  </a:pathLst>
                </a:custGeom>
                <a:solidFill>
                  <a:schemeClr val="accent3"/>
                </a:solidFill>
                <a:ln w="1730" cap="flat">
                  <a:noFill/>
                  <a:prstDash val="solid"/>
                  <a:miter/>
                </a:ln>
              </p:spPr>
              <p:txBody>
                <a:bodyPr rtlCol="0" anchor="ctr"/>
                <a:lstStyle/>
                <a:p>
                  <a:endParaRPr lang="es-ES" sz="3200">
                    <a:latin typeface="Arial" panose="020B0604020202020204" pitchFamily="34" charset="0"/>
                  </a:endParaRPr>
                </a:p>
              </p:txBody>
            </p:sp>
            <p:sp>
              <p:nvSpPr>
                <p:cNvPr id="57" name="Forma libre: forma 266">
                  <a:extLst>
                    <a:ext uri="{FF2B5EF4-FFF2-40B4-BE49-F238E27FC236}">
                      <a16:creationId xmlns:a16="http://schemas.microsoft.com/office/drawing/2014/main" id="{4872919B-5F8D-D549-EDCD-C9DE9BAE1B0C}"/>
                    </a:ext>
                  </a:extLst>
                </p:cNvPr>
                <p:cNvSpPr/>
                <p:nvPr/>
              </p:nvSpPr>
              <p:spPr>
                <a:xfrm>
                  <a:off x="558210" y="5105433"/>
                  <a:ext cx="88545" cy="88545"/>
                </a:xfrm>
                <a:custGeom>
                  <a:avLst/>
                  <a:gdLst>
                    <a:gd name="connsiteX0" fmla="*/ 88546 w 88545"/>
                    <a:gd name="connsiteY0" fmla="*/ 44273 h 88545"/>
                    <a:gd name="connsiteX1" fmla="*/ 44273 w 88545"/>
                    <a:gd name="connsiteY1" fmla="*/ 88546 h 88545"/>
                    <a:gd name="connsiteX2" fmla="*/ 0 w 88545"/>
                    <a:gd name="connsiteY2" fmla="*/ 44273 h 88545"/>
                    <a:gd name="connsiteX3" fmla="*/ 44273 w 88545"/>
                    <a:gd name="connsiteY3" fmla="*/ 0 h 88545"/>
                    <a:gd name="connsiteX4" fmla="*/ 88546 w 88545"/>
                    <a:gd name="connsiteY4" fmla="*/ 44273 h 8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5" h="88545">
                      <a:moveTo>
                        <a:pt x="88546" y="44273"/>
                      </a:moveTo>
                      <a:cubicBezTo>
                        <a:pt x="88546" y="68724"/>
                        <a:pt x="68724" y="88546"/>
                        <a:pt x="44273" y="88546"/>
                      </a:cubicBezTo>
                      <a:cubicBezTo>
                        <a:pt x="19822" y="88546"/>
                        <a:pt x="0" y="68724"/>
                        <a:pt x="0" y="44273"/>
                      </a:cubicBezTo>
                      <a:cubicBezTo>
                        <a:pt x="0" y="19822"/>
                        <a:pt x="19822" y="0"/>
                        <a:pt x="44273" y="0"/>
                      </a:cubicBezTo>
                      <a:cubicBezTo>
                        <a:pt x="68724" y="0"/>
                        <a:pt x="88546" y="19822"/>
                        <a:pt x="88546" y="44273"/>
                      </a:cubicBezTo>
                      <a:close/>
                    </a:path>
                  </a:pathLst>
                </a:custGeom>
                <a:solidFill>
                  <a:schemeClr val="bg1"/>
                </a:solidFill>
                <a:ln w="1730" cap="flat">
                  <a:noFill/>
                  <a:prstDash val="solid"/>
                  <a:miter/>
                </a:ln>
              </p:spPr>
              <p:txBody>
                <a:bodyPr rtlCol="0" anchor="ctr"/>
                <a:lstStyle/>
                <a:p>
                  <a:endParaRPr lang="es-ES" sz="3200">
                    <a:latin typeface="Arial" panose="020B0604020202020204" pitchFamily="34" charset="0"/>
                  </a:endParaRPr>
                </a:p>
              </p:txBody>
            </p:sp>
            <p:sp>
              <p:nvSpPr>
                <p:cNvPr id="58" name="Forma libre: forma 268">
                  <a:extLst>
                    <a:ext uri="{FF2B5EF4-FFF2-40B4-BE49-F238E27FC236}">
                      <a16:creationId xmlns:a16="http://schemas.microsoft.com/office/drawing/2014/main" id="{CC305208-5DAB-B0C0-A079-92DD255FE900}"/>
                    </a:ext>
                  </a:extLst>
                </p:cNvPr>
                <p:cNvSpPr/>
                <p:nvPr/>
              </p:nvSpPr>
              <p:spPr>
                <a:xfrm>
                  <a:off x="583367" y="5028797"/>
                  <a:ext cx="38230" cy="137644"/>
                </a:xfrm>
                <a:custGeom>
                  <a:avLst/>
                  <a:gdLst>
                    <a:gd name="connsiteX0" fmla="*/ 20817 w 38230"/>
                    <a:gd name="connsiteY0" fmla="*/ 0 h 137644"/>
                    <a:gd name="connsiteX1" fmla="*/ 38231 w 38230"/>
                    <a:gd name="connsiteY1" fmla="*/ 0 h 137644"/>
                    <a:gd name="connsiteX2" fmla="*/ 38231 w 38230"/>
                    <a:gd name="connsiteY2" fmla="*/ 137645 h 137644"/>
                    <a:gd name="connsiteX3" fmla="*/ 20817 w 38230"/>
                    <a:gd name="connsiteY3" fmla="*/ 137645 h 137644"/>
                    <a:gd name="connsiteX4" fmla="*/ 17414 w 38230"/>
                    <a:gd name="connsiteY4" fmla="*/ 137645 h 137644"/>
                    <a:gd name="connsiteX5" fmla="*/ 0 w 38230"/>
                    <a:gd name="connsiteY5" fmla="*/ 137645 h 137644"/>
                    <a:gd name="connsiteX6" fmla="*/ 0 w 38230"/>
                    <a:gd name="connsiteY6" fmla="*/ 0 h 137644"/>
                    <a:gd name="connsiteX7" fmla="*/ 17414 w 38230"/>
                    <a:gd name="connsiteY7" fmla="*/ 0 h 1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30" h="137644">
                      <a:moveTo>
                        <a:pt x="20817" y="0"/>
                      </a:moveTo>
                      <a:cubicBezTo>
                        <a:pt x="30434" y="0"/>
                        <a:pt x="38231" y="0"/>
                        <a:pt x="38231" y="0"/>
                      </a:cubicBezTo>
                      <a:lnTo>
                        <a:pt x="38231" y="137645"/>
                      </a:lnTo>
                      <a:cubicBezTo>
                        <a:pt x="38231" y="137645"/>
                        <a:pt x="30434" y="137645"/>
                        <a:pt x="20817" y="137645"/>
                      </a:cubicBezTo>
                      <a:lnTo>
                        <a:pt x="17414" y="137645"/>
                      </a:lnTo>
                      <a:cubicBezTo>
                        <a:pt x="7796" y="137645"/>
                        <a:pt x="0" y="137645"/>
                        <a:pt x="0" y="137645"/>
                      </a:cubicBezTo>
                      <a:lnTo>
                        <a:pt x="0" y="0"/>
                      </a:lnTo>
                      <a:cubicBezTo>
                        <a:pt x="0" y="0"/>
                        <a:pt x="7796" y="0"/>
                        <a:pt x="17414" y="0"/>
                      </a:cubicBezTo>
                      <a:close/>
                    </a:path>
                  </a:pathLst>
                </a:custGeom>
                <a:solidFill>
                  <a:schemeClr val="accent3"/>
                </a:solidFill>
                <a:ln w="1730" cap="flat">
                  <a:noFill/>
                  <a:prstDash val="solid"/>
                  <a:miter/>
                </a:ln>
              </p:spPr>
              <p:txBody>
                <a:bodyPr rtlCol="0" anchor="ctr"/>
                <a:lstStyle/>
                <a:p>
                  <a:endParaRPr lang="es-ES" sz="3200">
                    <a:latin typeface="Arial" panose="020B0604020202020204" pitchFamily="34" charset="0"/>
                  </a:endParaRPr>
                </a:p>
              </p:txBody>
            </p:sp>
            <p:sp>
              <p:nvSpPr>
                <p:cNvPr id="59" name="Forma libre: forma 270">
                  <a:extLst>
                    <a:ext uri="{FF2B5EF4-FFF2-40B4-BE49-F238E27FC236}">
                      <a16:creationId xmlns:a16="http://schemas.microsoft.com/office/drawing/2014/main" id="{411F796C-D5A2-60DE-3762-903F7AB72884}"/>
                    </a:ext>
                  </a:extLst>
                </p:cNvPr>
                <p:cNvSpPr/>
                <p:nvPr/>
              </p:nvSpPr>
              <p:spPr>
                <a:xfrm>
                  <a:off x="738773" y="5105433"/>
                  <a:ext cx="88545" cy="88545"/>
                </a:xfrm>
                <a:custGeom>
                  <a:avLst/>
                  <a:gdLst>
                    <a:gd name="connsiteX0" fmla="*/ 88546 w 88545"/>
                    <a:gd name="connsiteY0" fmla="*/ 44273 h 88545"/>
                    <a:gd name="connsiteX1" fmla="*/ 44273 w 88545"/>
                    <a:gd name="connsiteY1" fmla="*/ 88546 h 88545"/>
                    <a:gd name="connsiteX2" fmla="*/ 0 w 88545"/>
                    <a:gd name="connsiteY2" fmla="*/ 44273 h 88545"/>
                    <a:gd name="connsiteX3" fmla="*/ 44273 w 88545"/>
                    <a:gd name="connsiteY3" fmla="*/ 0 h 88545"/>
                    <a:gd name="connsiteX4" fmla="*/ 88546 w 88545"/>
                    <a:gd name="connsiteY4" fmla="*/ 44273 h 8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5" h="88545">
                      <a:moveTo>
                        <a:pt x="88546" y="44273"/>
                      </a:moveTo>
                      <a:cubicBezTo>
                        <a:pt x="88546" y="68724"/>
                        <a:pt x="68724" y="88546"/>
                        <a:pt x="44273" y="88546"/>
                      </a:cubicBezTo>
                      <a:cubicBezTo>
                        <a:pt x="19822" y="88546"/>
                        <a:pt x="0" y="68724"/>
                        <a:pt x="0" y="44273"/>
                      </a:cubicBezTo>
                      <a:cubicBezTo>
                        <a:pt x="0" y="19822"/>
                        <a:pt x="19822" y="0"/>
                        <a:pt x="44273" y="0"/>
                      </a:cubicBezTo>
                      <a:cubicBezTo>
                        <a:pt x="68724" y="0"/>
                        <a:pt x="88546" y="19822"/>
                        <a:pt x="88546" y="44273"/>
                      </a:cubicBezTo>
                      <a:close/>
                    </a:path>
                  </a:pathLst>
                </a:custGeom>
                <a:solidFill>
                  <a:schemeClr val="bg1"/>
                </a:solidFill>
                <a:ln w="1730" cap="flat">
                  <a:noFill/>
                  <a:prstDash val="solid"/>
                  <a:miter/>
                </a:ln>
              </p:spPr>
              <p:txBody>
                <a:bodyPr rtlCol="0" anchor="ctr"/>
                <a:lstStyle/>
                <a:p>
                  <a:endParaRPr lang="es-ES" sz="3200">
                    <a:latin typeface="Arial" panose="020B0604020202020204" pitchFamily="34" charset="0"/>
                  </a:endParaRPr>
                </a:p>
              </p:txBody>
            </p:sp>
            <p:sp>
              <p:nvSpPr>
                <p:cNvPr id="60" name="Forma libre: forma 272">
                  <a:extLst>
                    <a:ext uri="{FF2B5EF4-FFF2-40B4-BE49-F238E27FC236}">
                      <a16:creationId xmlns:a16="http://schemas.microsoft.com/office/drawing/2014/main" id="{7D81B258-2DC4-FEF1-792B-C08867AA7EC5}"/>
                    </a:ext>
                  </a:extLst>
                </p:cNvPr>
                <p:cNvSpPr/>
                <p:nvPr/>
              </p:nvSpPr>
              <p:spPr>
                <a:xfrm>
                  <a:off x="763930" y="5028797"/>
                  <a:ext cx="38230" cy="137644"/>
                </a:xfrm>
                <a:custGeom>
                  <a:avLst/>
                  <a:gdLst>
                    <a:gd name="connsiteX0" fmla="*/ 20817 w 38230"/>
                    <a:gd name="connsiteY0" fmla="*/ 0 h 137644"/>
                    <a:gd name="connsiteX1" fmla="*/ 38231 w 38230"/>
                    <a:gd name="connsiteY1" fmla="*/ 0 h 137644"/>
                    <a:gd name="connsiteX2" fmla="*/ 38231 w 38230"/>
                    <a:gd name="connsiteY2" fmla="*/ 137645 h 137644"/>
                    <a:gd name="connsiteX3" fmla="*/ 20817 w 38230"/>
                    <a:gd name="connsiteY3" fmla="*/ 137645 h 137644"/>
                    <a:gd name="connsiteX4" fmla="*/ 17414 w 38230"/>
                    <a:gd name="connsiteY4" fmla="*/ 137645 h 137644"/>
                    <a:gd name="connsiteX5" fmla="*/ 0 w 38230"/>
                    <a:gd name="connsiteY5" fmla="*/ 137645 h 137644"/>
                    <a:gd name="connsiteX6" fmla="*/ 0 w 38230"/>
                    <a:gd name="connsiteY6" fmla="*/ 0 h 137644"/>
                    <a:gd name="connsiteX7" fmla="*/ 17414 w 38230"/>
                    <a:gd name="connsiteY7" fmla="*/ 0 h 1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30" h="137644">
                      <a:moveTo>
                        <a:pt x="20817" y="0"/>
                      </a:moveTo>
                      <a:cubicBezTo>
                        <a:pt x="30434" y="0"/>
                        <a:pt x="38231" y="0"/>
                        <a:pt x="38231" y="0"/>
                      </a:cubicBezTo>
                      <a:lnTo>
                        <a:pt x="38231" y="137645"/>
                      </a:lnTo>
                      <a:cubicBezTo>
                        <a:pt x="38231" y="137645"/>
                        <a:pt x="30434" y="137645"/>
                        <a:pt x="20817" y="137645"/>
                      </a:cubicBezTo>
                      <a:lnTo>
                        <a:pt x="17414" y="137645"/>
                      </a:lnTo>
                      <a:cubicBezTo>
                        <a:pt x="7797" y="137645"/>
                        <a:pt x="0" y="137645"/>
                        <a:pt x="0" y="137645"/>
                      </a:cubicBezTo>
                      <a:lnTo>
                        <a:pt x="0" y="0"/>
                      </a:lnTo>
                      <a:cubicBezTo>
                        <a:pt x="0" y="0"/>
                        <a:pt x="7797" y="0"/>
                        <a:pt x="17414" y="0"/>
                      </a:cubicBezTo>
                      <a:close/>
                    </a:path>
                  </a:pathLst>
                </a:custGeom>
                <a:solidFill>
                  <a:schemeClr val="accent3"/>
                </a:solidFill>
                <a:ln w="1730" cap="flat">
                  <a:noFill/>
                  <a:prstDash val="solid"/>
                  <a:miter/>
                </a:ln>
              </p:spPr>
              <p:txBody>
                <a:bodyPr rtlCol="0" anchor="ctr"/>
                <a:lstStyle/>
                <a:p>
                  <a:endParaRPr lang="es-ES" sz="3200">
                    <a:latin typeface="Arial" panose="020B0604020202020204" pitchFamily="34" charset="0"/>
                  </a:endParaRPr>
                </a:p>
              </p:txBody>
            </p:sp>
            <p:sp>
              <p:nvSpPr>
                <p:cNvPr id="61" name="Forma libre: forma 274">
                  <a:extLst>
                    <a:ext uri="{FF2B5EF4-FFF2-40B4-BE49-F238E27FC236}">
                      <a16:creationId xmlns:a16="http://schemas.microsoft.com/office/drawing/2014/main" id="{5F989B0C-45DB-E20D-9460-DD629559219E}"/>
                    </a:ext>
                  </a:extLst>
                </p:cNvPr>
                <p:cNvSpPr/>
                <p:nvPr/>
              </p:nvSpPr>
              <p:spPr>
                <a:xfrm>
                  <a:off x="914128" y="5105433"/>
                  <a:ext cx="88545" cy="88545"/>
                </a:xfrm>
                <a:custGeom>
                  <a:avLst/>
                  <a:gdLst>
                    <a:gd name="connsiteX0" fmla="*/ 88546 w 88545"/>
                    <a:gd name="connsiteY0" fmla="*/ 44273 h 88545"/>
                    <a:gd name="connsiteX1" fmla="*/ 44273 w 88545"/>
                    <a:gd name="connsiteY1" fmla="*/ 88546 h 88545"/>
                    <a:gd name="connsiteX2" fmla="*/ 0 w 88545"/>
                    <a:gd name="connsiteY2" fmla="*/ 44273 h 88545"/>
                    <a:gd name="connsiteX3" fmla="*/ 44273 w 88545"/>
                    <a:gd name="connsiteY3" fmla="*/ 0 h 88545"/>
                    <a:gd name="connsiteX4" fmla="*/ 88546 w 88545"/>
                    <a:gd name="connsiteY4" fmla="*/ 44273 h 8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5" h="88545">
                      <a:moveTo>
                        <a:pt x="88546" y="44273"/>
                      </a:moveTo>
                      <a:cubicBezTo>
                        <a:pt x="88546" y="68724"/>
                        <a:pt x="68724" y="88546"/>
                        <a:pt x="44273" y="88546"/>
                      </a:cubicBezTo>
                      <a:cubicBezTo>
                        <a:pt x="19822" y="88546"/>
                        <a:pt x="0" y="68724"/>
                        <a:pt x="0" y="44273"/>
                      </a:cubicBezTo>
                      <a:cubicBezTo>
                        <a:pt x="0" y="19822"/>
                        <a:pt x="19822" y="0"/>
                        <a:pt x="44273" y="0"/>
                      </a:cubicBezTo>
                      <a:cubicBezTo>
                        <a:pt x="68724" y="0"/>
                        <a:pt x="88546" y="19822"/>
                        <a:pt x="88546" y="44273"/>
                      </a:cubicBezTo>
                      <a:close/>
                    </a:path>
                  </a:pathLst>
                </a:custGeom>
                <a:solidFill>
                  <a:schemeClr val="bg1"/>
                </a:solidFill>
                <a:ln w="1730" cap="flat">
                  <a:noFill/>
                  <a:prstDash val="solid"/>
                  <a:miter/>
                </a:ln>
              </p:spPr>
              <p:txBody>
                <a:bodyPr rtlCol="0" anchor="ctr"/>
                <a:lstStyle/>
                <a:p>
                  <a:endParaRPr lang="es-ES" sz="3200">
                    <a:latin typeface="Arial" panose="020B0604020202020204" pitchFamily="34" charset="0"/>
                  </a:endParaRPr>
                </a:p>
              </p:txBody>
            </p:sp>
            <p:sp>
              <p:nvSpPr>
                <p:cNvPr id="62" name="Forma libre: forma 277">
                  <a:extLst>
                    <a:ext uri="{FF2B5EF4-FFF2-40B4-BE49-F238E27FC236}">
                      <a16:creationId xmlns:a16="http://schemas.microsoft.com/office/drawing/2014/main" id="{9D1B8DD9-8577-91A0-C535-C216E8CA84B7}"/>
                    </a:ext>
                  </a:extLst>
                </p:cNvPr>
                <p:cNvSpPr/>
                <p:nvPr/>
              </p:nvSpPr>
              <p:spPr>
                <a:xfrm>
                  <a:off x="939284" y="5028797"/>
                  <a:ext cx="38230" cy="137644"/>
                </a:xfrm>
                <a:custGeom>
                  <a:avLst/>
                  <a:gdLst>
                    <a:gd name="connsiteX0" fmla="*/ 20817 w 38230"/>
                    <a:gd name="connsiteY0" fmla="*/ 0 h 137644"/>
                    <a:gd name="connsiteX1" fmla="*/ 38231 w 38230"/>
                    <a:gd name="connsiteY1" fmla="*/ 0 h 137644"/>
                    <a:gd name="connsiteX2" fmla="*/ 38231 w 38230"/>
                    <a:gd name="connsiteY2" fmla="*/ 137645 h 137644"/>
                    <a:gd name="connsiteX3" fmla="*/ 20817 w 38230"/>
                    <a:gd name="connsiteY3" fmla="*/ 137645 h 137644"/>
                    <a:gd name="connsiteX4" fmla="*/ 17414 w 38230"/>
                    <a:gd name="connsiteY4" fmla="*/ 137645 h 137644"/>
                    <a:gd name="connsiteX5" fmla="*/ 0 w 38230"/>
                    <a:gd name="connsiteY5" fmla="*/ 137645 h 137644"/>
                    <a:gd name="connsiteX6" fmla="*/ 0 w 38230"/>
                    <a:gd name="connsiteY6" fmla="*/ 0 h 137644"/>
                    <a:gd name="connsiteX7" fmla="*/ 17414 w 38230"/>
                    <a:gd name="connsiteY7" fmla="*/ 0 h 1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30" h="137644">
                      <a:moveTo>
                        <a:pt x="20817" y="0"/>
                      </a:moveTo>
                      <a:cubicBezTo>
                        <a:pt x="30434" y="0"/>
                        <a:pt x="38231" y="0"/>
                        <a:pt x="38231" y="0"/>
                      </a:cubicBezTo>
                      <a:lnTo>
                        <a:pt x="38231" y="137645"/>
                      </a:lnTo>
                      <a:cubicBezTo>
                        <a:pt x="38231" y="137645"/>
                        <a:pt x="30434" y="137645"/>
                        <a:pt x="20817" y="137645"/>
                      </a:cubicBezTo>
                      <a:lnTo>
                        <a:pt x="17414" y="137645"/>
                      </a:lnTo>
                      <a:cubicBezTo>
                        <a:pt x="7797" y="137645"/>
                        <a:pt x="0" y="137645"/>
                        <a:pt x="0" y="137645"/>
                      </a:cubicBezTo>
                      <a:lnTo>
                        <a:pt x="0" y="0"/>
                      </a:lnTo>
                      <a:cubicBezTo>
                        <a:pt x="0" y="0"/>
                        <a:pt x="7797" y="0"/>
                        <a:pt x="17414" y="0"/>
                      </a:cubicBezTo>
                      <a:close/>
                    </a:path>
                  </a:pathLst>
                </a:custGeom>
                <a:solidFill>
                  <a:schemeClr val="accent3"/>
                </a:solidFill>
                <a:ln w="1730" cap="flat">
                  <a:noFill/>
                  <a:prstDash val="solid"/>
                  <a:miter/>
                </a:ln>
              </p:spPr>
              <p:txBody>
                <a:bodyPr rtlCol="0" anchor="ctr"/>
                <a:lstStyle/>
                <a:p>
                  <a:endParaRPr lang="es-ES" sz="3200">
                    <a:latin typeface="Arial" panose="020B0604020202020204" pitchFamily="34" charset="0"/>
                  </a:endParaRPr>
                </a:p>
              </p:txBody>
            </p:sp>
          </p:grpSp>
          <p:sp>
            <p:nvSpPr>
              <p:cNvPr id="51" name="Marcador de texto 1">
                <a:extLst>
                  <a:ext uri="{FF2B5EF4-FFF2-40B4-BE49-F238E27FC236}">
                    <a16:creationId xmlns:a16="http://schemas.microsoft.com/office/drawing/2014/main" id="{BA775EEF-E51B-0D81-0ABA-7E60CBB566DD}"/>
                  </a:ext>
                </a:extLst>
              </p:cNvPr>
              <p:cNvSpPr txBox="1">
                <a:spLocks/>
              </p:cNvSpPr>
              <p:nvPr/>
            </p:nvSpPr>
            <p:spPr>
              <a:xfrm>
                <a:off x="8131413" y="5498129"/>
                <a:ext cx="957758" cy="341632"/>
              </a:xfrm>
              <a:prstGeom prst="rect">
                <a:avLst/>
              </a:prstGeom>
            </p:spPr>
            <p:txBody>
              <a:bodyPr wrap="square" lIns="0" r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800" b="1" u="none" strike="noStrike" kern="1200" cap="none" spc="0" normalizeH="0" baseline="0" noProof="0">
                    <a:ln>
                      <a:noFill/>
                    </a:ln>
                    <a:solidFill>
                      <a:srgbClr val="659ACA"/>
                    </a:solidFill>
                    <a:effectLst/>
                    <a:uLnTx/>
                    <a:uFillTx/>
                    <a:latin typeface="Arial" panose="020B0604020202020204" pitchFamily="34" charset="0"/>
                    <a:ea typeface="+mn-ea"/>
                    <a:cs typeface="+mn-cs"/>
                  </a:rPr>
                  <a:t>AÑOS</a:t>
                </a:r>
                <a:endParaRPr kumimoji="0" lang="es-ES" b="1" u="none" strike="noStrike" kern="1200" cap="none" spc="0" normalizeH="0" baseline="30000" noProof="0">
                  <a:ln>
                    <a:noFill/>
                  </a:ln>
                  <a:solidFill>
                    <a:srgbClr val="659ACA"/>
                  </a:solidFill>
                  <a:effectLst/>
                  <a:uLnTx/>
                  <a:uFillTx/>
                  <a:latin typeface="Arial" panose="020B0604020202020204" pitchFamily="34" charset="0"/>
                  <a:ea typeface="+mn-ea"/>
                  <a:cs typeface="+mn-cs"/>
                </a:endParaRPr>
              </a:p>
            </p:txBody>
          </p:sp>
          <p:sp>
            <p:nvSpPr>
              <p:cNvPr id="52" name="Marcador de texto 1">
                <a:extLst>
                  <a:ext uri="{FF2B5EF4-FFF2-40B4-BE49-F238E27FC236}">
                    <a16:creationId xmlns:a16="http://schemas.microsoft.com/office/drawing/2014/main" id="{11E6CEF4-9D38-6752-B77A-E0E66EC4D2ED}"/>
                  </a:ext>
                </a:extLst>
              </p:cNvPr>
              <p:cNvSpPr txBox="1">
                <a:spLocks/>
              </p:cNvSpPr>
              <p:nvPr/>
            </p:nvSpPr>
            <p:spPr>
              <a:xfrm>
                <a:off x="8131413" y="5135626"/>
                <a:ext cx="957758" cy="480131"/>
              </a:xfrm>
              <a:prstGeom prst="rect">
                <a:avLst/>
              </a:prstGeom>
            </p:spPr>
            <p:txBody>
              <a:bodyPr wrap="square" lIns="0" r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800" b="1" u="none" strike="noStrike" kern="1200" cap="none" spc="0" normalizeH="0" baseline="0" noProof="0">
                    <a:ln>
                      <a:noFill/>
                    </a:ln>
                    <a:solidFill>
                      <a:srgbClr val="659ACA"/>
                    </a:solidFill>
                    <a:effectLst/>
                    <a:uLnTx/>
                    <a:uFillTx/>
                    <a:latin typeface="Arial" panose="020B0604020202020204" pitchFamily="34" charset="0"/>
                    <a:ea typeface="+mn-ea"/>
                    <a:cs typeface="+mn-cs"/>
                  </a:rPr>
                  <a:t>5</a:t>
                </a:r>
                <a:endParaRPr kumimoji="0" lang="es-ES" sz="3200" b="1" u="none" strike="noStrike" kern="1200" cap="none" spc="0" normalizeH="0" baseline="30000" noProof="0">
                  <a:ln>
                    <a:noFill/>
                  </a:ln>
                  <a:solidFill>
                    <a:srgbClr val="659ACA"/>
                  </a:solidFill>
                  <a:effectLst/>
                  <a:uLnTx/>
                  <a:uFillTx/>
                  <a:latin typeface="Arial" panose="020B0604020202020204" pitchFamily="34" charset="0"/>
                  <a:ea typeface="+mn-ea"/>
                  <a:cs typeface="+mn-cs"/>
                </a:endParaRPr>
              </a:p>
            </p:txBody>
          </p:sp>
        </p:grpSp>
        <p:grpSp>
          <p:nvGrpSpPr>
            <p:cNvPr id="83" name="Grupo 82">
              <a:extLst>
                <a:ext uri="{FF2B5EF4-FFF2-40B4-BE49-F238E27FC236}">
                  <a16:creationId xmlns:a16="http://schemas.microsoft.com/office/drawing/2014/main" id="{61784668-4859-668F-E63C-84D720F6DD52}"/>
                </a:ext>
              </a:extLst>
            </p:cNvPr>
            <p:cNvGrpSpPr/>
            <p:nvPr/>
          </p:nvGrpSpPr>
          <p:grpSpPr>
            <a:xfrm>
              <a:off x="8312992" y="1612847"/>
              <a:ext cx="1533710" cy="976769"/>
              <a:chOff x="9207291" y="4821590"/>
              <a:chExt cx="1533710" cy="976769"/>
            </a:xfrm>
          </p:grpSpPr>
          <p:grpSp>
            <p:nvGrpSpPr>
              <p:cNvPr id="66" name="Gráfico 256">
                <a:extLst>
                  <a:ext uri="{FF2B5EF4-FFF2-40B4-BE49-F238E27FC236}">
                    <a16:creationId xmlns:a16="http://schemas.microsoft.com/office/drawing/2014/main" id="{C6B0858B-EFAD-3DFB-E7DA-4EFFDEF62020}"/>
                  </a:ext>
                </a:extLst>
              </p:cNvPr>
              <p:cNvGrpSpPr/>
              <p:nvPr/>
            </p:nvGrpSpPr>
            <p:grpSpPr>
              <a:xfrm>
                <a:off x="9474933" y="4821590"/>
                <a:ext cx="942618" cy="964516"/>
                <a:chOff x="255245" y="5028797"/>
                <a:chExt cx="864621" cy="857920"/>
              </a:xfrm>
            </p:grpSpPr>
            <p:sp>
              <p:nvSpPr>
                <p:cNvPr id="69" name="Forma libre: forma 259">
                  <a:extLst>
                    <a:ext uri="{FF2B5EF4-FFF2-40B4-BE49-F238E27FC236}">
                      <a16:creationId xmlns:a16="http://schemas.microsoft.com/office/drawing/2014/main" id="{0E3753E7-9D55-818E-EB5F-6F2C10E53176}"/>
                    </a:ext>
                  </a:extLst>
                </p:cNvPr>
                <p:cNvSpPr/>
                <p:nvPr/>
              </p:nvSpPr>
              <p:spPr>
                <a:xfrm>
                  <a:off x="255245" y="5251273"/>
                  <a:ext cx="864621" cy="635444"/>
                </a:xfrm>
                <a:custGeom>
                  <a:avLst/>
                  <a:gdLst>
                    <a:gd name="connsiteX0" fmla="*/ 0 w 864621"/>
                    <a:gd name="connsiteY0" fmla="*/ 0 h 635444"/>
                    <a:gd name="connsiteX1" fmla="*/ 0 w 864621"/>
                    <a:gd name="connsiteY1" fmla="*/ 531638 h 635444"/>
                    <a:gd name="connsiteX2" fmla="*/ 114588 w 864621"/>
                    <a:gd name="connsiteY2" fmla="*/ 635445 h 635444"/>
                    <a:gd name="connsiteX3" fmla="*/ 750033 w 864621"/>
                    <a:gd name="connsiteY3" fmla="*/ 635445 h 635444"/>
                    <a:gd name="connsiteX4" fmla="*/ 864621 w 864621"/>
                    <a:gd name="connsiteY4" fmla="*/ 531638 h 635444"/>
                    <a:gd name="connsiteX5" fmla="*/ 864621 w 864621"/>
                    <a:gd name="connsiteY5" fmla="*/ 0 h 63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21" h="635444">
                      <a:moveTo>
                        <a:pt x="0" y="0"/>
                      </a:moveTo>
                      <a:lnTo>
                        <a:pt x="0" y="531638"/>
                      </a:lnTo>
                      <a:cubicBezTo>
                        <a:pt x="0" y="588967"/>
                        <a:pt x="51304" y="635445"/>
                        <a:pt x="114588" y="635445"/>
                      </a:cubicBezTo>
                      <a:lnTo>
                        <a:pt x="750033" y="635445"/>
                      </a:lnTo>
                      <a:cubicBezTo>
                        <a:pt x="813317" y="635445"/>
                        <a:pt x="864621" y="588967"/>
                        <a:pt x="864621" y="531638"/>
                      </a:cubicBezTo>
                      <a:lnTo>
                        <a:pt x="864621" y="0"/>
                      </a:lnTo>
                      <a:close/>
                    </a:path>
                  </a:pathLst>
                </a:custGeom>
                <a:solidFill>
                  <a:srgbClr val="FFFFFF"/>
                </a:solidFill>
                <a:ln w="1730" cap="flat">
                  <a:noFill/>
                  <a:prstDash val="solid"/>
                  <a:miter/>
                </a:ln>
              </p:spPr>
              <p:txBody>
                <a:bodyPr rtlCol="0" anchor="ctr"/>
                <a:lstStyle/>
                <a:p>
                  <a:endParaRPr lang="es-ES" sz="3200">
                    <a:latin typeface="Arial" panose="020B0604020202020204" pitchFamily="34" charset="0"/>
                  </a:endParaRPr>
                </a:p>
              </p:txBody>
            </p:sp>
            <p:sp>
              <p:nvSpPr>
                <p:cNvPr id="70" name="Forma libre: forma 260">
                  <a:extLst>
                    <a:ext uri="{FF2B5EF4-FFF2-40B4-BE49-F238E27FC236}">
                      <a16:creationId xmlns:a16="http://schemas.microsoft.com/office/drawing/2014/main" id="{8172A211-A34A-753C-47A0-1301BB8E6FD6}"/>
                    </a:ext>
                  </a:extLst>
                </p:cNvPr>
                <p:cNvSpPr/>
                <p:nvPr/>
              </p:nvSpPr>
              <p:spPr>
                <a:xfrm>
                  <a:off x="255245" y="5093280"/>
                  <a:ext cx="864621" cy="142367"/>
                </a:xfrm>
                <a:custGeom>
                  <a:avLst/>
                  <a:gdLst>
                    <a:gd name="connsiteX0" fmla="*/ 864621 w 864621"/>
                    <a:gd name="connsiteY0" fmla="*/ 142367 h 142367"/>
                    <a:gd name="connsiteX1" fmla="*/ 864621 w 864621"/>
                    <a:gd name="connsiteY1" fmla="*/ 114588 h 142367"/>
                    <a:gd name="connsiteX2" fmla="*/ 750033 w 864621"/>
                    <a:gd name="connsiteY2" fmla="*/ 0 h 142367"/>
                    <a:gd name="connsiteX3" fmla="*/ 114588 w 864621"/>
                    <a:gd name="connsiteY3" fmla="*/ 0 h 142367"/>
                    <a:gd name="connsiteX4" fmla="*/ 0 w 864621"/>
                    <a:gd name="connsiteY4" fmla="*/ 114588 h 142367"/>
                    <a:gd name="connsiteX5" fmla="*/ 0 w 864621"/>
                    <a:gd name="connsiteY5" fmla="*/ 142367 h 14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21" h="142367">
                      <a:moveTo>
                        <a:pt x="864621" y="142367"/>
                      </a:moveTo>
                      <a:lnTo>
                        <a:pt x="864621" y="114588"/>
                      </a:lnTo>
                      <a:cubicBezTo>
                        <a:pt x="864621" y="51303"/>
                        <a:pt x="813318" y="0"/>
                        <a:pt x="750033" y="0"/>
                      </a:cubicBezTo>
                      <a:lnTo>
                        <a:pt x="114588" y="0"/>
                      </a:lnTo>
                      <a:cubicBezTo>
                        <a:pt x="51303" y="0"/>
                        <a:pt x="0" y="51303"/>
                        <a:pt x="0" y="114588"/>
                      </a:cubicBezTo>
                      <a:lnTo>
                        <a:pt x="0" y="142367"/>
                      </a:lnTo>
                      <a:close/>
                    </a:path>
                  </a:pathLst>
                </a:custGeom>
                <a:solidFill>
                  <a:schemeClr val="accent3"/>
                </a:solidFill>
                <a:ln w="1730" cap="flat">
                  <a:noFill/>
                  <a:prstDash val="solid"/>
                  <a:miter/>
                </a:ln>
              </p:spPr>
              <p:txBody>
                <a:bodyPr rtlCol="0" anchor="ctr"/>
                <a:lstStyle/>
                <a:p>
                  <a:endParaRPr lang="es-ES" sz="3200">
                    <a:latin typeface="Arial" panose="020B0604020202020204" pitchFamily="34" charset="0"/>
                  </a:endParaRPr>
                </a:p>
              </p:txBody>
            </p:sp>
            <p:sp>
              <p:nvSpPr>
                <p:cNvPr id="71" name="Forma libre: forma 262">
                  <a:extLst>
                    <a:ext uri="{FF2B5EF4-FFF2-40B4-BE49-F238E27FC236}">
                      <a16:creationId xmlns:a16="http://schemas.microsoft.com/office/drawing/2014/main" id="{708E17A1-07C6-5AAD-6235-25D859AC03A2}"/>
                    </a:ext>
                  </a:extLst>
                </p:cNvPr>
                <p:cNvSpPr/>
                <p:nvPr/>
              </p:nvSpPr>
              <p:spPr>
                <a:xfrm>
                  <a:off x="372437" y="5105433"/>
                  <a:ext cx="88545" cy="88545"/>
                </a:xfrm>
                <a:custGeom>
                  <a:avLst/>
                  <a:gdLst>
                    <a:gd name="connsiteX0" fmla="*/ 88546 w 88545"/>
                    <a:gd name="connsiteY0" fmla="*/ 44273 h 88545"/>
                    <a:gd name="connsiteX1" fmla="*/ 44273 w 88545"/>
                    <a:gd name="connsiteY1" fmla="*/ 88546 h 88545"/>
                    <a:gd name="connsiteX2" fmla="*/ 0 w 88545"/>
                    <a:gd name="connsiteY2" fmla="*/ 44273 h 88545"/>
                    <a:gd name="connsiteX3" fmla="*/ 44273 w 88545"/>
                    <a:gd name="connsiteY3" fmla="*/ 0 h 88545"/>
                    <a:gd name="connsiteX4" fmla="*/ 88546 w 88545"/>
                    <a:gd name="connsiteY4" fmla="*/ 44273 h 8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5" h="88545">
                      <a:moveTo>
                        <a:pt x="88546" y="44273"/>
                      </a:moveTo>
                      <a:cubicBezTo>
                        <a:pt x="88546" y="68724"/>
                        <a:pt x="68724" y="88546"/>
                        <a:pt x="44273" y="88546"/>
                      </a:cubicBezTo>
                      <a:cubicBezTo>
                        <a:pt x="19822" y="88546"/>
                        <a:pt x="0" y="68724"/>
                        <a:pt x="0" y="44273"/>
                      </a:cubicBezTo>
                      <a:cubicBezTo>
                        <a:pt x="0" y="19822"/>
                        <a:pt x="19822" y="0"/>
                        <a:pt x="44273" y="0"/>
                      </a:cubicBezTo>
                      <a:cubicBezTo>
                        <a:pt x="68724" y="0"/>
                        <a:pt x="88546" y="19822"/>
                        <a:pt x="88546" y="44273"/>
                      </a:cubicBezTo>
                      <a:close/>
                    </a:path>
                  </a:pathLst>
                </a:custGeom>
                <a:solidFill>
                  <a:schemeClr val="bg1"/>
                </a:solidFill>
                <a:ln w="1730" cap="flat">
                  <a:noFill/>
                  <a:prstDash val="solid"/>
                  <a:miter/>
                </a:ln>
              </p:spPr>
              <p:txBody>
                <a:bodyPr rtlCol="0" anchor="ctr"/>
                <a:lstStyle/>
                <a:p>
                  <a:endParaRPr lang="es-ES" sz="3200">
                    <a:latin typeface="Arial" panose="020B0604020202020204" pitchFamily="34" charset="0"/>
                  </a:endParaRPr>
                </a:p>
              </p:txBody>
            </p:sp>
            <p:sp>
              <p:nvSpPr>
                <p:cNvPr id="72" name="Forma libre: forma 264">
                  <a:extLst>
                    <a:ext uri="{FF2B5EF4-FFF2-40B4-BE49-F238E27FC236}">
                      <a16:creationId xmlns:a16="http://schemas.microsoft.com/office/drawing/2014/main" id="{4B12E073-F0D5-AB73-233C-CA03C7B677F8}"/>
                    </a:ext>
                  </a:extLst>
                </p:cNvPr>
                <p:cNvSpPr/>
                <p:nvPr/>
              </p:nvSpPr>
              <p:spPr>
                <a:xfrm>
                  <a:off x="397595" y="5028797"/>
                  <a:ext cx="38230" cy="137644"/>
                </a:xfrm>
                <a:custGeom>
                  <a:avLst/>
                  <a:gdLst>
                    <a:gd name="connsiteX0" fmla="*/ 20817 w 38230"/>
                    <a:gd name="connsiteY0" fmla="*/ 0 h 137644"/>
                    <a:gd name="connsiteX1" fmla="*/ 38231 w 38230"/>
                    <a:gd name="connsiteY1" fmla="*/ 0 h 137644"/>
                    <a:gd name="connsiteX2" fmla="*/ 38231 w 38230"/>
                    <a:gd name="connsiteY2" fmla="*/ 137645 h 137644"/>
                    <a:gd name="connsiteX3" fmla="*/ 20817 w 38230"/>
                    <a:gd name="connsiteY3" fmla="*/ 137645 h 137644"/>
                    <a:gd name="connsiteX4" fmla="*/ 17414 w 38230"/>
                    <a:gd name="connsiteY4" fmla="*/ 137645 h 137644"/>
                    <a:gd name="connsiteX5" fmla="*/ 0 w 38230"/>
                    <a:gd name="connsiteY5" fmla="*/ 137645 h 137644"/>
                    <a:gd name="connsiteX6" fmla="*/ 0 w 38230"/>
                    <a:gd name="connsiteY6" fmla="*/ 0 h 137644"/>
                    <a:gd name="connsiteX7" fmla="*/ 17414 w 38230"/>
                    <a:gd name="connsiteY7" fmla="*/ 0 h 1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30" h="137644">
                      <a:moveTo>
                        <a:pt x="20817" y="0"/>
                      </a:moveTo>
                      <a:cubicBezTo>
                        <a:pt x="30434" y="0"/>
                        <a:pt x="38231" y="0"/>
                        <a:pt x="38231" y="0"/>
                      </a:cubicBezTo>
                      <a:lnTo>
                        <a:pt x="38231" y="137645"/>
                      </a:lnTo>
                      <a:cubicBezTo>
                        <a:pt x="38231" y="137645"/>
                        <a:pt x="30434" y="137645"/>
                        <a:pt x="20817" y="137645"/>
                      </a:cubicBezTo>
                      <a:lnTo>
                        <a:pt x="17414" y="137645"/>
                      </a:lnTo>
                      <a:cubicBezTo>
                        <a:pt x="7797" y="137645"/>
                        <a:pt x="0" y="137645"/>
                        <a:pt x="0" y="137645"/>
                      </a:cubicBezTo>
                      <a:lnTo>
                        <a:pt x="0" y="0"/>
                      </a:lnTo>
                      <a:cubicBezTo>
                        <a:pt x="0" y="0"/>
                        <a:pt x="7797" y="0"/>
                        <a:pt x="17414" y="0"/>
                      </a:cubicBezTo>
                      <a:close/>
                    </a:path>
                  </a:pathLst>
                </a:custGeom>
                <a:solidFill>
                  <a:schemeClr val="accent3"/>
                </a:solidFill>
                <a:ln w="1730" cap="flat">
                  <a:noFill/>
                  <a:prstDash val="solid"/>
                  <a:miter/>
                </a:ln>
              </p:spPr>
              <p:txBody>
                <a:bodyPr rtlCol="0" anchor="ctr"/>
                <a:lstStyle/>
                <a:p>
                  <a:endParaRPr lang="es-ES" sz="3200">
                    <a:latin typeface="Arial" panose="020B0604020202020204" pitchFamily="34" charset="0"/>
                  </a:endParaRPr>
                </a:p>
              </p:txBody>
            </p:sp>
            <p:sp>
              <p:nvSpPr>
                <p:cNvPr id="73" name="Forma libre: forma 266">
                  <a:extLst>
                    <a:ext uri="{FF2B5EF4-FFF2-40B4-BE49-F238E27FC236}">
                      <a16:creationId xmlns:a16="http://schemas.microsoft.com/office/drawing/2014/main" id="{95F08996-8A95-B40E-4E74-EF1D1723C443}"/>
                    </a:ext>
                  </a:extLst>
                </p:cNvPr>
                <p:cNvSpPr/>
                <p:nvPr/>
              </p:nvSpPr>
              <p:spPr>
                <a:xfrm>
                  <a:off x="558210" y="5105433"/>
                  <a:ext cx="88545" cy="88545"/>
                </a:xfrm>
                <a:custGeom>
                  <a:avLst/>
                  <a:gdLst>
                    <a:gd name="connsiteX0" fmla="*/ 88546 w 88545"/>
                    <a:gd name="connsiteY0" fmla="*/ 44273 h 88545"/>
                    <a:gd name="connsiteX1" fmla="*/ 44273 w 88545"/>
                    <a:gd name="connsiteY1" fmla="*/ 88546 h 88545"/>
                    <a:gd name="connsiteX2" fmla="*/ 0 w 88545"/>
                    <a:gd name="connsiteY2" fmla="*/ 44273 h 88545"/>
                    <a:gd name="connsiteX3" fmla="*/ 44273 w 88545"/>
                    <a:gd name="connsiteY3" fmla="*/ 0 h 88545"/>
                    <a:gd name="connsiteX4" fmla="*/ 88546 w 88545"/>
                    <a:gd name="connsiteY4" fmla="*/ 44273 h 8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5" h="88545">
                      <a:moveTo>
                        <a:pt x="88546" y="44273"/>
                      </a:moveTo>
                      <a:cubicBezTo>
                        <a:pt x="88546" y="68724"/>
                        <a:pt x="68724" y="88546"/>
                        <a:pt x="44273" y="88546"/>
                      </a:cubicBezTo>
                      <a:cubicBezTo>
                        <a:pt x="19822" y="88546"/>
                        <a:pt x="0" y="68724"/>
                        <a:pt x="0" y="44273"/>
                      </a:cubicBezTo>
                      <a:cubicBezTo>
                        <a:pt x="0" y="19822"/>
                        <a:pt x="19822" y="0"/>
                        <a:pt x="44273" y="0"/>
                      </a:cubicBezTo>
                      <a:cubicBezTo>
                        <a:pt x="68724" y="0"/>
                        <a:pt x="88546" y="19822"/>
                        <a:pt x="88546" y="44273"/>
                      </a:cubicBezTo>
                      <a:close/>
                    </a:path>
                  </a:pathLst>
                </a:custGeom>
                <a:solidFill>
                  <a:schemeClr val="bg1"/>
                </a:solidFill>
                <a:ln w="1730" cap="flat">
                  <a:noFill/>
                  <a:prstDash val="solid"/>
                  <a:miter/>
                </a:ln>
              </p:spPr>
              <p:txBody>
                <a:bodyPr rtlCol="0" anchor="ctr"/>
                <a:lstStyle/>
                <a:p>
                  <a:endParaRPr lang="es-ES" sz="3200">
                    <a:latin typeface="Arial" panose="020B0604020202020204" pitchFamily="34" charset="0"/>
                  </a:endParaRPr>
                </a:p>
              </p:txBody>
            </p:sp>
            <p:sp>
              <p:nvSpPr>
                <p:cNvPr id="74" name="Forma libre: forma 268">
                  <a:extLst>
                    <a:ext uri="{FF2B5EF4-FFF2-40B4-BE49-F238E27FC236}">
                      <a16:creationId xmlns:a16="http://schemas.microsoft.com/office/drawing/2014/main" id="{E13A29F1-8D52-A3B0-A071-3C9C4BE76DF6}"/>
                    </a:ext>
                  </a:extLst>
                </p:cNvPr>
                <p:cNvSpPr/>
                <p:nvPr/>
              </p:nvSpPr>
              <p:spPr>
                <a:xfrm>
                  <a:off x="583367" y="5028797"/>
                  <a:ext cx="38230" cy="137644"/>
                </a:xfrm>
                <a:custGeom>
                  <a:avLst/>
                  <a:gdLst>
                    <a:gd name="connsiteX0" fmla="*/ 20817 w 38230"/>
                    <a:gd name="connsiteY0" fmla="*/ 0 h 137644"/>
                    <a:gd name="connsiteX1" fmla="*/ 38231 w 38230"/>
                    <a:gd name="connsiteY1" fmla="*/ 0 h 137644"/>
                    <a:gd name="connsiteX2" fmla="*/ 38231 w 38230"/>
                    <a:gd name="connsiteY2" fmla="*/ 137645 h 137644"/>
                    <a:gd name="connsiteX3" fmla="*/ 20817 w 38230"/>
                    <a:gd name="connsiteY3" fmla="*/ 137645 h 137644"/>
                    <a:gd name="connsiteX4" fmla="*/ 17414 w 38230"/>
                    <a:gd name="connsiteY4" fmla="*/ 137645 h 137644"/>
                    <a:gd name="connsiteX5" fmla="*/ 0 w 38230"/>
                    <a:gd name="connsiteY5" fmla="*/ 137645 h 137644"/>
                    <a:gd name="connsiteX6" fmla="*/ 0 w 38230"/>
                    <a:gd name="connsiteY6" fmla="*/ 0 h 137644"/>
                    <a:gd name="connsiteX7" fmla="*/ 17414 w 38230"/>
                    <a:gd name="connsiteY7" fmla="*/ 0 h 1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30" h="137644">
                      <a:moveTo>
                        <a:pt x="20817" y="0"/>
                      </a:moveTo>
                      <a:cubicBezTo>
                        <a:pt x="30434" y="0"/>
                        <a:pt x="38231" y="0"/>
                        <a:pt x="38231" y="0"/>
                      </a:cubicBezTo>
                      <a:lnTo>
                        <a:pt x="38231" y="137645"/>
                      </a:lnTo>
                      <a:cubicBezTo>
                        <a:pt x="38231" y="137645"/>
                        <a:pt x="30434" y="137645"/>
                        <a:pt x="20817" y="137645"/>
                      </a:cubicBezTo>
                      <a:lnTo>
                        <a:pt x="17414" y="137645"/>
                      </a:lnTo>
                      <a:cubicBezTo>
                        <a:pt x="7796" y="137645"/>
                        <a:pt x="0" y="137645"/>
                        <a:pt x="0" y="137645"/>
                      </a:cubicBezTo>
                      <a:lnTo>
                        <a:pt x="0" y="0"/>
                      </a:lnTo>
                      <a:cubicBezTo>
                        <a:pt x="0" y="0"/>
                        <a:pt x="7796" y="0"/>
                        <a:pt x="17414" y="0"/>
                      </a:cubicBezTo>
                      <a:close/>
                    </a:path>
                  </a:pathLst>
                </a:custGeom>
                <a:solidFill>
                  <a:schemeClr val="accent3"/>
                </a:solidFill>
                <a:ln w="1730" cap="flat">
                  <a:noFill/>
                  <a:prstDash val="solid"/>
                  <a:miter/>
                </a:ln>
              </p:spPr>
              <p:txBody>
                <a:bodyPr rtlCol="0" anchor="ctr"/>
                <a:lstStyle/>
                <a:p>
                  <a:endParaRPr lang="es-ES" sz="3200">
                    <a:latin typeface="Arial" panose="020B0604020202020204" pitchFamily="34" charset="0"/>
                  </a:endParaRPr>
                </a:p>
              </p:txBody>
            </p:sp>
            <p:sp>
              <p:nvSpPr>
                <p:cNvPr id="75" name="Forma libre: forma 270">
                  <a:extLst>
                    <a:ext uri="{FF2B5EF4-FFF2-40B4-BE49-F238E27FC236}">
                      <a16:creationId xmlns:a16="http://schemas.microsoft.com/office/drawing/2014/main" id="{61C39D9B-6887-7F91-512D-1C16A7A4AEB2}"/>
                    </a:ext>
                  </a:extLst>
                </p:cNvPr>
                <p:cNvSpPr/>
                <p:nvPr/>
              </p:nvSpPr>
              <p:spPr>
                <a:xfrm>
                  <a:off x="738773" y="5105433"/>
                  <a:ext cx="88545" cy="88545"/>
                </a:xfrm>
                <a:custGeom>
                  <a:avLst/>
                  <a:gdLst>
                    <a:gd name="connsiteX0" fmla="*/ 88546 w 88545"/>
                    <a:gd name="connsiteY0" fmla="*/ 44273 h 88545"/>
                    <a:gd name="connsiteX1" fmla="*/ 44273 w 88545"/>
                    <a:gd name="connsiteY1" fmla="*/ 88546 h 88545"/>
                    <a:gd name="connsiteX2" fmla="*/ 0 w 88545"/>
                    <a:gd name="connsiteY2" fmla="*/ 44273 h 88545"/>
                    <a:gd name="connsiteX3" fmla="*/ 44273 w 88545"/>
                    <a:gd name="connsiteY3" fmla="*/ 0 h 88545"/>
                    <a:gd name="connsiteX4" fmla="*/ 88546 w 88545"/>
                    <a:gd name="connsiteY4" fmla="*/ 44273 h 8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5" h="88545">
                      <a:moveTo>
                        <a:pt x="88546" y="44273"/>
                      </a:moveTo>
                      <a:cubicBezTo>
                        <a:pt x="88546" y="68724"/>
                        <a:pt x="68724" y="88546"/>
                        <a:pt x="44273" y="88546"/>
                      </a:cubicBezTo>
                      <a:cubicBezTo>
                        <a:pt x="19822" y="88546"/>
                        <a:pt x="0" y="68724"/>
                        <a:pt x="0" y="44273"/>
                      </a:cubicBezTo>
                      <a:cubicBezTo>
                        <a:pt x="0" y="19822"/>
                        <a:pt x="19822" y="0"/>
                        <a:pt x="44273" y="0"/>
                      </a:cubicBezTo>
                      <a:cubicBezTo>
                        <a:pt x="68724" y="0"/>
                        <a:pt x="88546" y="19822"/>
                        <a:pt x="88546" y="44273"/>
                      </a:cubicBezTo>
                      <a:close/>
                    </a:path>
                  </a:pathLst>
                </a:custGeom>
                <a:solidFill>
                  <a:schemeClr val="bg1"/>
                </a:solidFill>
                <a:ln w="1730" cap="flat">
                  <a:noFill/>
                  <a:prstDash val="solid"/>
                  <a:miter/>
                </a:ln>
              </p:spPr>
              <p:txBody>
                <a:bodyPr rtlCol="0" anchor="ctr"/>
                <a:lstStyle/>
                <a:p>
                  <a:endParaRPr lang="es-ES" sz="3200">
                    <a:latin typeface="Arial" panose="020B0604020202020204" pitchFamily="34" charset="0"/>
                  </a:endParaRPr>
                </a:p>
              </p:txBody>
            </p:sp>
            <p:sp>
              <p:nvSpPr>
                <p:cNvPr id="76" name="Forma libre: forma 272">
                  <a:extLst>
                    <a:ext uri="{FF2B5EF4-FFF2-40B4-BE49-F238E27FC236}">
                      <a16:creationId xmlns:a16="http://schemas.microsoft.com/office/drawing/2014/main" id="{A44AEE8A-4EF7-72E0-E496-629549479ABA}"/>
                    </a:ext>
                  </a:extLst>
                </p:cNvPr>
                <p:cNvSpPr/>
                <p:nvPr/>
              </p:nvSpPr>
              <p:spPr>
                <a:xfrm>
                  <a:off x="763930" y="5028797"/>
                  <a:ext cx="38230" cy="137644"/>
                </a:xfrm>
                <a:custGeom>
                  <a:avLst/>
                  <a:gdLst>
                    <a:gd name="connsiteX0" fmla="*/ 20817 w 38230"/>
                    <a:gd name="connsiteY0" fmla="*/ 0 h 137644"/>
                    <a:gd name="connsiteX1" fmla="*/ 38231 w 38230"/>
                    <a:gd name="connsiteY1" fmla="*/ 0 h 137644"/>
                    <a:gd name="connsiteX2" fmla="*/ 38231 w 38230"/>
                    <a:gd name="connsiteY2" fmla="*/ 137645 h 137644"/>
                    <a:gd name="connsiteX3" fmla="*/ 20817 w 38230"/>
                    <a:gd name="connsiteY3" fmla="*/ 137645 h 137644"/>
                    <a:gd name="connsiteX4" fmla="*/ 17414 w 38230"/>
                    <a:gd name="connsiteY4" fmla="*/ 137645 h 137644"/>
                    <a:gd name="connsiteX5" fmla="*/ 0 w 38230"/>
                    <a:gd name="connsiteY5" fmla="*/ 137645 h 137644"/>
                    <a:gd name="connsiteX6" fmla="*/ 0 w 38230"/>
                    <a:gd name="connsiteY6" fmla="*/ 0 h 137644"/>
                    <a:gd name="connsiteX7" fmla="*/ 17414 w 38230"/>
                    <a:gd name="connsiteY7" fmla="*/ 0 h 1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30" h="137644">
                      <a:moveTo>
                        <a:pt x="20817" y="0"/>
                      </a:moveTo>
                      <a:cubicBezTo>
                        <a:pt x="30434" y="0"/>
                        <a:pt x="38231" y="0"/>
                        <a:pt x="38231" y="0"/>
                      </a:cubicBezTo>
                      <a:lnTo>
                        <a:pt x="38231" y="137645"/>
                      </a:lnTo>
                      <a:cubicBezTo>
                        <a:pt x="38231" y="137645"/>
                        <a:pt x="30434" y="137645"/>
                        <a:pt x="20817" y="137645"/>
                      </a:cubicBezTo>
                      <a:lnTo>
                        <a:pt x="17414" y="137645"/>
                      </a:lnTo>
                      <a:cubicBezTo>
                        <a:pt x="7797" y="137645"/>
                        <a:pt x="0" y="137645"/>
                        <a:pt x="0" y="137645"/>
                      </a:cubicBezTo>
                      <a:lnTo>
                        <a:pt x="0" y="0"/>
                      </a:lnTo>
                      <a:cubicBezTo>
                        <a:pt x="0" y="0"/>
                        <a:pt x="7797" y="0"/>
                        <a:pt x="17414" y="0"/>
                      </a:cubicBezTo>
                      <a:close/>
                    </a:path>
                  </a:pathLst>
                </a:custGeom>
                <a:solidFill>
                  <a:schemeClr val="accent3"/>
                </a:solidFill>
                <a:ln w="1730" cap="flat">
                  <a:noFill/>
                  <a:prstDash val="solid"/>
                  <a:miter/>
                </a:ln>
              </p:spPr>
              <p:txBody>
                <a:bodyPr rtlCol="0" anchor="ctr"/>
                <a:lstStyle/>
                <a:p>
                  <a:endParaRPr lang="es-ES" sz="3200">
                    <a:latin typeface="Arial" panose="020B0604020202020204" pitchFamily="34" charset="0"/>
                  </a:endParaRPr>
                </a:p>
              </p:txBody>
            </p:sp>
            <p:sp>
              <p:nvSpPr>
                <p:cNvPr id="77" name="Forma libre: forma 274">
                  <a:extLst>
                    <a:ext uri="{FF2B5EF4-FFF2-40B4-BE49-F238E27FC236}">
                      <a16:creationId xmlns:a16="http://schemas.microsoft.com/office/drawing/2014/main" id="{F76409C9-A390-0A7E-8FA7-402195F08D45}"/>
                    </a:ext>
                  </a:extLst>
                </p:cNvPr>
                <p:cNvSpPr/>
                <p:nvPr/>
              </p:nvSpPr>
              <p:spPr>
                <a:xfrm>
                  <a:off x="914128" y="5105433"/>
                  <a:ext cx="88545" cy="88545"/>
                </a:xfrm>
                <a:custGeom>
                  <a:avLst/>
                  <a:gdLst>
                    <a:gd name="connsiteX0" fmla="*/ 88546 w 88545"/>
                    <a:gd name="connsiteY0" fmla="*/ 44273 h 88545"/>
                    <a:gd name="connsiteX1" fmla="*/ 44273 w 88545"/>
                    <a:gd name="connsiteY1" fmla="*/ 88546 h 88545"/>
                    <a:gd name="connsiteX2" fmla="*/ 0 w 88545"/>
                    <a:gd name="connsiteY2" fmla="*/ 44273 h 88545"/>
                    <a:gd name="connsiteX3" fmla="*/ 44273 w 88545"/>
                    <a:gd name="connsiteY3" fmla="*/ 0 h 88545"/>
                    <a:gd name="connsiteX4" fmla="*/ 88546 w 88545"/>
                    <a:gd name="connsiteY4" fmla="*/ 44273 h 8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45" h="88545">
                      <a:moveTo>
                        <a:pt x="88546" y="44273"/>
                      </a:moveTo>
                      <a:cubicBezTo>
                        <a:pt x="88546" y="68724"/>
                        <a:pt x="68724" y="88546"/>
                        <a:pt x="44273" y="88546"/>
                      </a:cubicBezTo>
                      <a:cubicBezTo>
                        <a:pt x="19822" y="88546"/>
                        <a:pt x="0" y="68724"/>
                        <a:pt x="0" y="44273"/>
                      </a:cubicBezTo>
                      <a:cubicBezTo>
                        <a:pt x="0" y="19822"/>
                        <a:pt x="19822" y="0"/>
                        <a:pt x="44273" y="0"/>
                      </a:cubicBezTo>
                      <a:cubicBezTo>
                        <a:pt x="68724" y="0"/>
                        <a:pt x="88546" y="19822"/>
                        <a:pt x="88546" y="44273"/>
                      </a:cubicBezTo>
                      <a:close/>
                    </a:path>
                  </a:pathLst>
                </a:custGeom>
                <a:solidFill>
                  <a:schemeClr val="bg1"/>
                </a:solidFill>
                <a:ln w="1730" cap="flat">
                  <a:noFill/>
                  <a:prstDash val="solid"/>
                  <a:miter/>
                </a:ln>
              </p:spPr>
              <p:txBody>
                <a:bodyPr rtlCol="0" anchor="ctr"/>
                <a:lstStyle/>
                <a:p>
                  <a:endParaRPr lang="es-ES" sz="3200">
                    <a:latin typeface="Arial" panose="020B0604020202020204" pitchFamily="34" charset="0"/>
                  </a:endParaRPr>
                </a:p>
              </p:txBody>
            </p:sp>
            <p:sp>
              <p:nvSpPr>
                <p:cNvPr id="78" name="Forma libre: forma 277">
                  <a:extLst>
                    <a:ext uri="{FF2B5EF4-FFF2-40B4-BE49-F238E27FC236}">
                      <a16:creationId xmlns:a16="http://schemas.microsoft.com/office/drawing/2014/main" id="{8892313A-3C4B-ADD0-090E-46E9982D612B}"/>
                    </a:ext>
                  </a:extLst>
                </p:cNvPr>
                <p:cNvSpPr/>
                <p:nvPr/>
              </p:nvSpPr>
              <p:spPr>
                <a:xfrm>
                  <a:off x="939284" y="5028797"/>
                  <a:ext cx="38230" cy="137644"/>
                </a:xfrm>
                <a:custGeom>
                  <a:avLst/>
                  <a:gdLst>
                    <a:gd name="connsiteX0" fmla="*/ 20817 w 38230"/>
                    <a:gd name="connsiteY0" fmla="*/ 0 h 137644"/>
                    <a:gd name="connsiteX1" fmla="*/ 38231 w 38230"/>
                    <a:gd name="connsiteY1" fmla="*/ 0 h 137644"/>
                    <a:gd name="connsiteX2" fmla="*/ 38231 w 38230"/>
                    <a:gd name="connsiteY2" fmla="*/ 137645 h 137644"/>
                    <a:gd name="connsiteX3" fmla="*/ 20817 w 38230"/>
                    <a:gd name="connsiteY3" fmla="*/ 137645 h 137644"/>
                    <a:gd name="connsiteX4" fmla="*/ 17414 w 38230"/>
                    <a:gd name="connsiteY4" fmla="*/ 137645 h 137644"/>
                    <a:gd name="connsiteX5" fmla="*/ 0 w 38230"/>
                    <a:gd name="connsiteY5" fmla="*/ 137645 h 137644"/>
                    <a:gd name="connsiteX6" fmla="*/ 0 w 38230"/>
                    <a:gd name="connsiteY6" fmla="*/ 0 h 137644"/>
                    <a:gd name="connsiteX7" fmla="*/ 17414 w 38230"/>
                    <a:gd name="connsiteY7" fmla="*/ 0 h 1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30" h="137644">
                      <a:moveTo>
                        <a:pt x="20817" y="0"/>
                      </a:moveTo>
                      <a:cubicBezTo>
                        <a:pt x="30434" y="0"/>
                        <a:pt x="38231" y="0"/>
                        <a:pt x="38231" y="0"/>
                      </a:cubicBezTo>
                      <a:lnTo>
                        <a:pt x="38231" y="137645"/>
                      </a:lnTo>
                      <a:cubicBezTo>
                        <a:pt x="38231" y="137645"/>
                        <a:pt x="30434" y="137645"/>
                        <a:pt x="20817" y="137645"/>
                      </a:cubicBezTo>
                      <a:lnTo>
                        <a:pt x="17414" y="137645"/>
                      </a:lnTo>
                      <a:cubicBezTo>
                        <a:pt x="7797" y="137645"/>
                        <a:pt x="0" y="137645"/>
                        <a:pt x="0" y="137645"/>
                      </a:cubicBezTo>
                      <a:lnTo>
                        <a:pt x="0" y="0"/>
                      </a:lnTo>
                      <a:cubicBezTo>
                        <a:pt x="0" y="0"/>
                        <a:pt x="7797" y="0"/>
                        <a:pt x="17414" y="0"/>
                      </a:cubicBezTo>
                      <a:close/>
                    </a:path>
                  </a:pathLst>
                </a:custGeom>
                <a:solidFill>
                  <a:schemeClr val="accent3"/>
                </a:solidFill>
                <a:ln w="1730" cap="flat">
                  <a:noFill/>
                  <a:prstDash val="solid"/>
                  <a:miter/>
                </a:ln>
              </p:spPr>
              <p:txBody>
                <a:bodyPr rtlCol="0" anchor="ctr"/>
                <a:lstStyle/>
                <a:p>
                  <a:endParaRPr lang="es-ES" sz="3200">
                    <a:latin typeface="Arial" panose="020B0604020202020204" pitchFamily="34" charset="0"/>
                  </a:endParaRPr>
                </a:p>
              </p:txBody>
            </p:sp>
          </p:grpSp>
          <p:sp>
            <p:nvSpPr>
              <p:cNvPr id="79" name="Marcador de texto 1">
                <a:extLst>
                  <a:ext uri="{FF2B5EF4-FFF2-40B4-BE49-F238E27FC236}">
                    <a16:creationId xmlns:a16="http://schemas.microsoft.com/office/drawing/2014/main" id="{621C5777-764C-4911-865A-BAFDE11087F5}"/>
                  </a:ext>
                </a:extLst>
              </p:cNvPr>
              <p:cNvSpPr txBox="1">
                <a:spLocks/>
              </p:cNvSpPr>
              <p:nvPr/>
            </p:nvSpPr>
            <p:spPr>
              <a:xfrm>
                <a:off x="9207291" y="5318228"/>
                <a:ext cx="1533710" cy="4801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800" b="1" u="none" strike="noStrike" kern="1200" cap="none" spc="0" normalizeH="0" baseline="0" noProof="0">
                    <a:ln>
                      <a:noFill/>
                    </a:ln>
                    <a:solidFill>
                      <a:schemeClr val="accent3"/>
                    </a:solidFill>
                    <a:effectLst/>
                    <a:uLnTx/>
                    <a:uFillTx/>
                    <a:latin typeface="Arial" panose="020B0604020202020204" pitchFamily="34" charset="0"/>
                    <a:ea typeface="+mn-ea"/>
                    <a:cs typeface="+mn-cs"/>
                  </a:rPr>
                  <a:t>X4</a:t>
                </a:r>
                <a:r>
                  <a:rPr kumimoji="0" lang="es-ES" sz="2800" u="none" strike="noStrike" kern="1200" cap="none" spc="0" normalizeH="0" baseline="30000" noProof="0">
                    <a:ln>
                      <a:noFill/>
                    </a:ln>
                    <a:solidFill>
                      <a:schemeClr val="accent3"/>
                    </a:solidFill>
                    <a:effectLst/>
                    <a:uLnTx/>
                    <a:uFillTx/>
                    <a:latin typeface="Arial" panose="020B0604020202020204" pitchFamily="34" charset="0"/>
                    <a:ea typeface="+mn-ea"/>
                    <a:cs typeface="+mn-cs"/>
                  </a:rPr>
                  <a:t>*</a:t>
                </a:r>
              </a:p>
            </p:txBody>
          </p:sp>
          <p:sp>
            <p:nvSpPr>
              <p:cNvPr id="80" name="Marcador de texto 1">
                <a:extLst>
                  <a:ext uri="{FF2B5EF4-FFF2-40B4-BE49-F238E27FC236}">
                    <a16:creationId xmlns:a16="http://schemas.microsoft.com/office/drawing/2014/main" id="{5969FC5C-9DF7-0522-866C-5CBDA8F21BDE}"/>
                  </a:ext>
                </a:extLst>
              </p:cNvPr>
              <p:cNvSpPr txBox="1">
                <a:spLocks/>
              </p:cNvSpPr>
              <p:nvPr/>
            </p:nvSpPr>
            <p:spPr>
              <a:xfrm>
                <a:off x="9207291" y="5120307"/>
                <a:ext cx="1533710" cy="271613"/>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520"/>
                  </a:lnSpc>
                  <a:spcBef>
                    <a:spcPts val="0"/>
                  </a:spcBef>
                  <a:spcAft>
                    <a:spcPts val="0"/>
                  </a:spcAft>
                  <a:buClr>
                    <a:srgbClr val="FDC647"/>
                  </a:buClr>
                  <a:buSzTx/>
                  <a:buFont typeface="Wingdings" panose="05000000000000000000" pitchFamily="2" charset="2"/>
                  <a:buNone/>
                  <a:tabLst/>
                  <a:defRPr/>
                </a:pPr>
                <a:r>
                  <a:rPr kumimoji="0" lang="es-ES" sz="1100" b="1" u="none" strike="noStrike" kern="1200" cap="none" spc="0" normalizeH="0" baseline="0" noProof="0">
                    <a:ln>
                      <a:noFill/>
                    </a:ln>
                    <a:solidFill>
                      <a:schemeClr val="accent3"/>
                    </a:solidFill>
                    <a:effectLst/>
                    <a:uLnTx/>
                    <a:uFillTx/>
                    <a:latin typeface="Arial" panose="020B0604020202020204" pitchFamily="34" charset="0"/>
                    <a:ea typeface="+mn-ea"/>
                    <a:cs typeface="+mn-cs"/>
                  </a:rPr>
                  <a:t>POSOLOGÍA</a:t>
                </a:r>
                <a:endParaRPr lang="es-ES" sz="1100" b="1">
                  <a:solidFill>
                    <a:schemeClr val="accent3"/>
                  </a:solidFill>
                  <a:latin typeface="Arial" panose="020B0604020202020204" pitchFamily="34" charset="0"/>
                </a:endParaRPr>
              </a:p>
            </p:txBody>
          </p:sp>
          <p:sp>
            <p:nvSpPr>
              <p:cNvPr id="82" name="CuadroTexto 81">
                <a:extLst>
                  <a:ext uri="{FF2B5EF4-FFF2-40B4-BE49-F238E27FC236}">
                    <a16:creationId xmlns:a16="http://schemas.microsoft.com/office/drawing/2014/main" id="{106D5066-3908-13ED-241B-5E2B004EB54A}"/>
                  </a:ext>
                </a:extLst>
              </p:cNvPr>
              <p:cNvSpPr txBox="1"/>
              <p:nvPr/>
            </p:nvSpPr>
            <p:spPr>
              <a:xfrm>
                <a:off x="10155019" y="5291175"/>
                <a:ext cx="361476" cy="215444"/>
              </a:xfrm>
              <a:prstGeom prst="rect">
                <a:avLst/>
              </a:prstGeom>
              <a:noFill/>
            </p:spPr>
            <p:txBody>
              <a:bodyPr wrap="square">
                <a:spAutoFit/>
              </a:bodyPr>
              <a:lstStyle/>
              <a:p>
                <a:r>
                  <a:rPr kumimoji="0" lang="es-ES" sz="800" u="none" strike="noStrike" kern="1200" cap="none" spc="0" normalizeH="0" noProof="0">
                    <a:ln>
                      <a:noFill/>
                    </a:ln>
                    <a:solidFill>
                      <a:schemeClr val="accent3"/>
                    </a:solidFill>
                    <a:effectLst/>
                    <a:uLnTx/>
                    <a:uFillTx/>
                    <a:latin typeface="Arial" panose="020B0604020202020204" pitchFamily="34" charset="0"/>
                    <a:ea typeface="+mn-ea"/>
                    <a:cs typeface="+mn-cs"/>
                  </a:rPr>
                  <a:t>5</a:t>
                </a:r>
                <a:endParaRPr lang="es-ES" sz="800">
                  <a:latin typeface="Arial" panose="020B0604020202020204" pitchFamily="34" charset="0"/>
                </a:endParaRPr>
              </a:p>
            </p:txBody>
          </p:sp>
        </p:grpSp>
      </p:grpSp>
    </p:spTree>
    <p:extLst>
      <p:ext uri="{BB962C8B-B14F-4D97-AF65-F5344CB8AC3E}">
        <p14:creationId xmlns:p14="http://schemas.microsoft.com/office/powerpoint/2010/main" val="3518770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body of water with hills in the background&#10;&#10;Description automatically generated with medium confidence">
            <a:extLst>
              <a:ext uri="{FF2B5EF4-FFF2-40B4-BE49-F238E27FC236}">
                <a16:creationId xmlns:a16="http://schemas.microsoft.com/office/drawing/2014/main" id="{0F649E15-EB15-7F17-E980-33013C105909}"/>
              </a:ext>
            </a:extLst>
          </p:cNvPr>
          <p:cNvPicPr>
            <a:picLocks noChangeAspect="1"/>
          </p:cNvPicPr>
          <p:nvPr/>
        </p:nvPicPr>
        <p:blipFill>
          <a:blip r:embed="rId2">
            <a:alphaModFix amt="20000"/>
          </a:blip>
          <a:stretch>
            <a:fillRect/>
          </a:stretch>
        </p:blipFill>
        <p:spPr>
          <a:xfrm>
            <a:off x="0" y="0"/>
            <a:ext cx="12192000" cy="5624156"/>
          </a:xfrm>
          <a:prstGeom prst="rect">
            <a:avLst/>
          </a:prstGeom>
          <a:solidFill>
            <a:schemeClr val="accent2"/>
          </a:solidFill>
        </p:spPr>
      </p:pic>
      <p:sp>
        <p:nvSpPr>
          <p:cNvPr id="6" name="Rectángulo: una sola esquina redondeada 5">
            <a:extLst>
              <a:ext uri="{FF2B5EF4-FFF2-40B4-BE49-F238E27FC236}">
                <a16:creationId xmlns:a16="http://schemas.microsoft.com/office/drawing/2014/main" id="{5049D869-E796-4542-2E34-9A3060FA0539}"/>
              </a:ext>
            </a:extLst>
          </p:cNvPr>
          <p:cNvSpPr/>
          <p:nvPr/>
        </p:nvSpPr>
        <p:spPr>
          <a:xfrm flipV="1">
            <a:off x="851648" y="3103860"/>
            <a:ext cx="9452884" cy="1789588"/>
          </a:xfrm>
          <a:prstGeom prst="round1Rect">
            <a:avLst>
              <a:gd name="adj" fmla="val 28929"/>
            </a:avLst>
          </a:prstGeom>
          <a:blipFill>
            <a:blip r:embed="rId3"/>
            <a:srcRect/>
            <a:stretch>
              <a:fillRect l="-22007" t="-110168" r="-7459" b="-174506"/>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ángulo 8">
            <a:extLst>
              <a:ext uri="{FF2B5EF4-FFF2-40B4-BE49-F238E27FC236}">
                <a16:creationId xmlns:a16="http://schemas.microsoft.com/office/drawing/2014/main" id="{CAFAFDBE-F830-1273-686A-DA0A2BE53639}"/>
              </a:ext>
            </a:extLst>
          </p:cNvPr>
          <p:cNvSpPr/>
          <p:nvPr/>
        </p:nvSpPr>
        <p:spPr>
          <a:xfrm flipV="1">
            <a:off x="1519" y="3103859"/>
            <a:ext cx="1484382" cy="178959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ítulo 1">
            <a:extLst>
              <a:ext uri="{FF2B5EF4-FFF2-40B4-BE49-F238E27FC236}">
                <a16:creationId xmlns:a16="http://schemas.microsoft.com/office/drawing/2014/main" id="{420C3AB5-FFC0-908C-9D56-E17B66BB11D9}"/>
              </a:ext>
            </a:extLst>
          </p:cNvPr>
          <p:cNvSpPr>
            <a:spLocks noGrp="1"/>
          </p:cNvSpPr>
          <p:nvPr>
            <p:ph type="title"/>
          </p:nvPr>
        </p:nvSpPr>
        <p:spPr>
          <a:xfrm>
            <a:off x="636588" y="2202698"/>
            <a:ext cx="9540875" cy="884070"/>
          </a:xfrm>
        </p:spPr>
        <p:txBody>
          <a:bodyPr/>
          <a:lstStyle/>
          <a:p>
            <a:r>
              <a:rPr lang="es-ES" sz="4800">
                <a:solidFill>
                  <a:srgbClr val="FDC647"/>
                </a:solidFill>
                <a:latin typeface="Arial" panose="020B0604020202020204" pitchFamily="34" charset="0"/>
              </a:rPr>
              <a:t>Casos clínicos</a:t>
            </a:r>
            <a:endParaRPr lang="es-ES" sz="6000" baseline="30000">
              <a:solidFill>
                <a:schemeClr val="bg1"/>
              </a:solidFill>
              <a:latin typeface="Arial" panose="020B0604020202020204" pitchFamily="34" charset="0"/>
            </a:endParaRPr>
          </a:p>
        </p:txBody>
      </p:sp>
      <p:pic>
        <p:nvPicPr>
          <p:cNvPr id="12" name="Imagen 13" descr="almirall color.png">
            <a:extLst>
              <a:ext uri="{FF2B5EF4-FFF2-40B4-BE49-F238E27FC236}">
                <a16:creationId xmlns:a16="http://schemas.microsoft.com/office/drawing/2014/main" id="{F1CEE3CF-8CC8-A746-7DD1-FCF2D2E47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
        <p:nvSpPr>
          <p:cNvPr id="3" name="Título 1">
            <a:extLst>
              <a:ext uri="{FF2B5EF4-FFF2-40B4-BE49-F238E27FC236}">
                <a16:creationId xmlns:a16="http://schemas.microsoft.com/office/drawing/2014/main" id="{AAFE2438-1AC9-2D23-47BC-A4DEF360A6CF}"/>
              </a:ext>
            </a:extLst>
          </p:cNvPr>
          <p:cNvSpPr txBox="1">
            <a:spLocks/>
          </p:cNvSpPr>
          <p:nvPr/>
        </p:nvSpPr>
        <p:spPr>
          <a:xfrm>
            <a:off x="0" y="3430339"/>
            <a:ext cx="1484382" cy="1222624"/>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a:solidFill>
                  <a:srgbClr val="4E124D"/>
                </a:solidFill>
                <a:latin typeface="Arial"/>
                <a:ea typeface="+mj-ea"/>
                <a:cs typeface="Arial"/>
              </a:defRPr>
            </a:lvl1pPr>
          </a:lstStyle>
          <a:p>
            <a:pPr algn="r"/>
            <a:r>
              <a:rPr lang="es-ES" sz="7000" kern="800" spc="200">
                <a:solidFill>
                  <a:schemeClr val="bg1"/>
                </a:solidFill>
                <a:latin typeface="Arial" panose="020B0604020202020204" pitchFamily="34" charset="0"/>
              </a:rPr>
              <a:t>10.</a:t>
            </a:r>
          </a:p>
        </p:txBody>
      </p:sp>
    </p:spTree>
    <p:extLst>
      <p:ext uri="{BB962C8B-B14F-4D97-AF65-F5344CB8AC3E}">
        <p14:creationId xmlns:p14="http://schemas.microsoft.com/office/powerpoint/2010/main" val="1774615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body of water with hills in the background&#10;&#10;Description automatically generated with medium confidence">
            <a:extLst>
              <a:ext uri="{FF2B5EF4-FFF2-40B4-BE49-F238E27FC236}">
                <a16:creationId xmlns:a16="http://schemas.microsoft.com/office/drawing/2014/main" id="{0F649E15-EB15-7F17-E980-33013C105909}"/>
              </a:ext>
            </a:extLst>
          </p:cNvPr>
          <p:cNvPicPr>
            <a:picLocks noChangeAspect="1"/>
          </p:cNvPicPr>
          <p:nvPr/>
        </p:nvPicPr>
        <p:blipFill>
          <a:blip r:embed="rId2">
            <a:alphaModFix amt="20000"/>
          </a:blip>
          <a:stretch>
            <a:fillRect/>
          </a:stretch>
        </p:blipFill>
        <p:spPr>
          <a:xfrm>
            <a:off x="0" y="0"/>
            <a:ext cx="12192000" cy="5624156"/>
          </a:xfrm>
          <a:prstGeom prst="rect">
            <a:avLst/>
          </a:prstGeom>
          <a:solidFill>
            <a:schemeClr val="accent2"/>
          </a:solidFill>
        </p:spPr>
      </p:pic>
      <p:pic>
        <p:nvPicPr>
          <p:cNvPr id="12" name="Imagen 13" descr="almirall color.png">
            <a:extLst>
              <a:ext uri="{FF2B5EF4-FFF2-40B4-BE49-F238E27FC236}">
                <a16:creationId xmlns:a16="http://schemas.microsoft.com/office/drawing/2014/main" id="{F1CEE3CF-8CC8-A746-7DD1-FCF2D2E47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
        <p:nvSpPr>
          <p:cNvPr id="7" name="CuadroTexto 6">
            <a:extLst>
              <a:ext uri="{FF2B5EF4-FFF2-40B4-BE49-F238E27FC236}">
                <a16:creationId xmlns:a16="http://schemas.microsoft.com/office/drawing/2014/main" id="{CB71C9EC-2450-2B0D-C7A3-7A80B1447D97}"/>
              </a:ext>
            </a:extLst>
          </p:cNvPr>
          <p:cNvSpPr txBox="1"/>
          <p:nvPr/>
        </p:nvSpPr>
        <p:spPr>
          <a:xfrm>
            <a:off x="838108" y="2606980"/>
            <a:ext cx="9038923" cy="2492990"/>
          </a:xfrm>
          <a:prstGeom prst="rect">
            <a:avLst/>
          </a:prstGeom>
          <a:noFill/>
        </p:spPr>
        <p:txBody>
          <a:bodyPr wrap="square">
            <a:spAutoFit/>
          </a:bodyPr>
          <a:lstStyle/>
          <a:p>
            <a:pPr marL="1028700" indent="-1028700">
              <a:spcAft>
                <a:spcPts val="1800"/>
              </a:spcAft>
              <a:buClr>
                <a:schemeClr val="bg1"/>
              </a:buClr>
            </a:pPr>
            <a:r>
              <a:rPr kumimoji="0" lang="es-ES" b="1" u="none" strike="noStrike" kern="1200" cap="none" spc="0" normalizeH="0" baseline="0" noProof="0">
                <a:ln>
                  <a:noFill/>
                </a:ln>
                <a:solidFill>
                  <a:srgbClr val="FDC647"/>
                </a:solidFill>
                <a:effectLst/>
                <a:uLnTx/>
                <a:uFillTx/>
                <a:latin typeface="Arial" panose="020B0604020202020204" pitchFamily="34" charset="0"/>
                <a:ea typeface="+mj-ea"/>
                <a:cs typeface="Arial"/>
              </a:rPr>
              <a:t>Caso </a:t>
            </a:r>
            <a:r>
              <a:rPr lang="es-ES" b="1">
                <a:solidFill>
                  <a:srgbClr val="FDC647"/>
                </a:solidFill>
                <a:latin typeface="Arial" panose="020B0604020202020204" pitchFamily="34" charset="0"/>
                <a:ea typeface="+mj-ea"/>
                <a:cs typeface="Arial"/>
              </a:rPr>
              <a:t>1</a:t>
            </a:r>
            <a:r>
              <a:rPr lang="es-ES">
                <a:solidFill>
                  <a:srgbClr val="FDC647"/>
                </a:solidFill>
                <a:latin typeface="Arial" panose="020B0604020202020204" pitchFamily="34" charset="0"/>
                <a:ea typeface="+mj-ea"/>
                <a:cs typeface="Arial"/>
              </a:rPr>
              <a:t>.	</a:t>
            </a:r>
            <a:r>
              <a:rPr kumimoji="0" lang="es-ES" u="none" strike="noStrike" kern="1200" cap="none" spc="0" normalizeH="0" baseline="0" noProof="0">
                <a:ln>
                  <a:noFill/>
                </a:ln>
                <a:solidFill>
                  <a:schemeClr val="bg1"/>
                </a:solidFill>
                <a:effectLst/>
                <a:uLnTx/>
                <a:uFillTx/>
                <a:latin typeface="Arial" panose="020B0604020202020204" pitchFamily="34" charset="0"/>
                <a:ea typeface="+mj-ea"/>
                <a:cs typeface="Arial"/>
              </a:rPr>
              <a:t>Tildrakizumab como una opción efectiva, rápida y segura en un paciente con </a:t>
            </a:r>
            <a:r>
              <a:rPr kumimoji="0" lang="es-ES" sz="1800" u="none" strike="noStrike" kern="1200" cap="none" spc="0" normalizeH="0" baseline="0" noProof="0">
                <a:ln>
                  <a:noFill/>
                </a:ln>
                <a:solidFill>
                  <a:schemeClr val="bg1"/>
                </a:solidFill>
                <a:effectLst/>
                <a:uLnTx/>
                <a:uFillTx/>
                <a:latin typeface="Arial" panose="020B0604020202020204" pitchFamily="34" charset="0"/>
                <a:ea typeface="+mj-ea"/>
                <a:cs typeface="Arial"/>
              </a:rPr>
              <a:t>psoriasis </a:t>
            </a:r>
            <a:r>
              <a:rPr lang="es-ES" sz="1800">
                <a:solidFill>
                  <a:schemeClr val="bg1"/>
                </a:solidFill>
                <a:latin typeface="Arial" panose="020B0604020202020204" pitchFamily="34" charset="0"/>
                <a:ea typeface="+mj-ea"/>
                <a:cs typeface="Arial"/>
              </a:rPr>
              <a:t>en placas de moderada a grave y</a:t>
            </a:r>
            <a:r>
              <a:rPr kumimoji="0" lang="es-ES" u="none" strike="noStrike" kern="1200" cap="none" spc="0" normalizeH="0" baseline="0" noProof="0">
                <a:ln>
                  <a:noFill/>
                </a:ln>
                <a:solidFill>
                  <a:schemeClr val="bg1"/>
                </a:solidFill>
                <a:effectLst/>
                <a:uLnTx/>
                <a:uFillTx/>
                <a:latin typeface="Arial" panose="020B0604020202020204" pitchFamily="34" charset="0"/>
                <a:ea typeface="+mj-ea"/>
                <a:cs typeface="Arial"/>
              </a:rPr>
              <a:t> antecedente de carcinoma neuroendocrino apendicular</a:t>
            </a:r>
            <a:r>
              <a:rPr kumimoji="0" lang="es-ES" u="none" strike="noStrike" kern="1200" cap="none" spc="0" normalizeH="0" baseline="30000" noProof="0">
                <a:ln>
                  <a:noFill/>
                </a:ln>
                <a:solidFill>
                  <a:schemeClr val="bg1"/>
                </a:solidFill>
                <a:effectLst/>
                <a:uLnTx/>
                <a:uFillTx/>
                <a:latin typeface="Arial" panose="020B0604020202020204" pitchFamily="34" charset="0"/>
                <a:ea typeface="+mj-ea"/>
                <a:cs typeface="Arial"/>
              </a:rPr>
              <a:t>1</a:t>
            </a:r>
          </a:p>
          <a:p>
            <a:pPr marL="1028700" indent="-1028700">
              <a:spcAft>
                <a:spcPts val="1800"/>
              </a:spcAft>
              <a:buClr>
                <a:schemeClr val="bg1"/>
              </a:buClr>
            </a:pPr>
            <a:r>
              <a:rPr kumimoji="0" lang="es-ES" b="1" u="none" strike="noStrike" kern="1200" cap="none" spc="0" normalizeH="0" baseline="0" noProof="0">
                <a:ln>
                  <a:noFill/>
                </a:ln>
                <a:solidFill>
                  <a:srgbClr val="FDC647"/>
                </a:solidFill>
                <a:effectLst/>
                <a:uLnTx/>
                <a:uFillTx/>
                <a:latin typeface="Arial" panose="020B0604020202020204" pitchFamily="34" charset="0"/>
                <a:ea typeface="+mj-ea"/>
                <a:cs typeface="Arial"/>
              </a:rPr>
              <a:t>Caso </a:t>
            </a:r>
            <a:r>
              <a:rPr lang="es-ES" b="1">
                <a:solidFill>
                  <a:srgbClr val="FDC647"/>
                </a:solidFill>
                <a:latin typeface="Arial" panose="020B0604020202020204" pitchFamily="34" charset="0"/>
                <a:ea typeface="+mj-ea"/>
                <a:cs typeface="Arial"/>
              </a:rPr>
              <a:t>2</a:t>
            </a:r>
            <a:r>
              <a:rPr lang="es-ES">
                <a:solidFill>
                  <a:srgbClr val="FDC647"/>
                </a:solidFill>
                <a:latin typeface="Arial" panose="020B0604020202020204" pitchFamily="34" charset="0"/>
                <a:ea typeface="+mj-ea"/>
                <a:cs typeface="Arial"/>
              </a:rPr>
              <a:t>. 	</a:t>
            </a:r>
            <a:r>
              <a:rPr kumimoji="0" lang="es-ES" u="none" strike="noStrike" kern="1200" cap="none" spc="0" normalizeH="0" baseline="0" noProof="0">
                <a:ln>
                  <a:noFill/>
                </a:ln>
                <a:solidFill>
                  <a:schemeClr val="bg1"/>
                </a:solidFill>
                <a:effectLst/>
                <a:uLnTx/>
                <a:uFillTx/>
                <a:latin typeface="Arial" panose="020B0604020202020204" pitchFamily="34" charset="0"/>
                <a:ea typeface="+mj-ea"/>
                <a:cs typeface="Arial"/>
              </a:rPr>
              <a:t>Tildrakizumab en una paciente con psoriasis en placas de moderada a grave y antecedentes de carcinoma de cérvix: una alternativa segura y eficaz</a:t>
            </a:r>
            <a:r>
              <a:rPr kumimoji="0" lang="es-ES" u="none" strike="noStrike" kern="1200" cap="none" spc="0" normalizeH="0" baseline="30000" noProof="0">
                <a:ln>
                  <a:noFill/>
                </a:ln>
                <a:solidFill>
                  <a:schemeClr val="bg1"/>
                </a:solidFill>
                <a:effectLst/>
                <a:uLnTx/>
                <a:uFillTx/>
                <a:latin typeface="Arial" panose="020B0604020202020204" pitchFamily="34" charset="0"/>
                <a:ea typeface="+mj-ea"/>
                <a:cs typeface="Arial"/>
              </a:rPr>
              <a:t>2</a:t>
            </a:r>
          </a:p>
          <a:p>
            <a:pPr marL="1028700" indent="-1028700">
              <a:spcAft>
                <a:spcPts val="1800"/>
              </a:spcAft>
              <a:buClr>
                <a:schemeClr val="bg1"/>
              </a:buClr>
            </a:pPr>
            <a:r>
              <a:rPr kumimoji="0" lang="es-ES" b="1" u="none" strike="noStrike" kern="1200" cap="none" spc="0" normalizeH="0" baseline="0" noProof="0">
                <a:ln>
                  <a:noFill/>
                </a:ln>
                <a:solidFill>
                  <a:srgbClr val="FDC647"/>
                </a:solidFill>
                <a:effectLst/>
                <a:uLnTx/>
                <a:uFillTx/>
                <a:latin typeface="Arial" panose="020B0604020202020204" pitchFamily="34" charset="0"/>
                <a:ea typeface="+mj-ea"/>
                <a:cs typeface="Arial"/>
              </a:rPr>
              <a:t>Caso </a:t>
            </a:r>
            <a:r>
              <a:rPr lang="es-ES" b="1">
                <a:solidFill>
                  <a:srgbClr val="FDC647"/>
                </a:solidFill>
                <a:latin typeface="Arial" panose="020B0604020202020204" pitchFamily="34" charset="0"/>
                <a:ea typeface="+mj-ea"/>
                <a:cs typeface="Arial"/>
              </a:rPr>
              <a:t>3</a:t>
            </a:r>
            <a:r>
              <a:rPr lang="es-ES">
                <a:solidFill>
                  <a:srgbClr val="FDC647"/>
                </a:solidFill>
                <a:latin typeface="Arial" panose="020B0604020202020204" pitchFamily="34" charset="0"/>
                <a:ea typeface="+mj-ea"/>
                <a:cs typeface="Arial"/>
              </a:rPr>
              <a:t>. 	</a:t>
            </a:r>
            <a:r>
              <a:rPr kumimoji="0" lang="es-ES" u="none" strike="noStrike" kern="1200" cap="none" spc="0" normalizeH="0" baseline="0" noProof="0">
                <a:ln>
                  <a:noFill/>
                </a:ln>
                <a:solidFill>
                  <a:schemeClr val="bg1"/>
                </a:solidFill>
                <a:effectLst/>
                <a:uLnTx/>
                <a:uFillTx/>
                <a:latin typeface="Arial" panose="020B0604020202020204" pitchFamily="34" charset="0"/>
                <a:ea typeface="+mj-ea"/>
                <a:cs typeface="Arial"/>
              </a:rPr>
              <a:t>Eficacia y seguridad de tildrakizumab en un paciente con psoriasis en placas de moderada a grave y antecedente de neoplasia y leishmaniasis</a:t>
            </a:r>
            <a:r>
              <a:rPr kumimoji="0" lang="es-ES" u="none" strike="noStrike" kern="1200" cap="none" spc="0" normalizeH="0" baseline="30000" noProof="0">
                <a:ln>
                  <a:noFill/>
                </a:ln>
                <a:solidFill>
                  <a:schemeClr val="bg1"/>
                </a:solidFill>
                <a:effectLst/>
                <a:uLnTx/>
                <a:uFillTx/>
                <a:latin typeface="Arial" panose="020B0604020202020204" pitchFamily="34" charset="0"/>
                <a:ea typeface="+mj-ea"/>
                <a:cs typeface="Arial"/>
              </a:rPr>
              <a:t>3</a:t>
            </a:r>
            <a:endParaRPr lang="es-ES" baseline="30000">
              <a:solidFill>
                <a:schemeClr val="bg1"/>
              </a:solidFill>
              <a:latin typeface="Arial" panose="020B0604020202020204" pitchFamily="34" charset="0"/>
            </a:endParaRPr>
          </a:p>
        </p:txBody>
      </p:sp>
      <p:sp>
        <p:nvSpPr>
          <p:cNvPr id="8" name="Título 1">
            <a:extLst>
              <a:ext uri="{FF2B5EF4-FFF2-40B4-BE49-F238E27FC236}">
                <a16:creationId xmlns:a16="http://schemas.microsoft.com/office/drawing/2014/main" id="{8B92A493-D8BB-FD63-A737-13B9AC4CFB75}"/>
              </a:ext>
            </a:extLst>
          </p:cNvPr>
          <p:cNvSpPr>
            <a:spLocks noGrp="1"/>
          </p:cNvSpPr>
          <p:nvPr>
            <p:ph type="title"/>
          </p:nvPr>
        </p:nvSpPr>
        <p:spPr>
          <a:xfrm>
            <a:off x="838107" y="1596498"/>
            <a:ext cx="4995915" cy="760959"/>
          </a:xfrm>
        </p:spPr>
        <p:txBody>
          <a:bodyPr/>
          <a:lstStyle/>
          <a:p>
            <a:r>
              <a:rPr kumimoji="0" lang="es-ES" sz="4000" u="none" strike="noStrike" kern="1200" cap="none" spc="0" normalizeH="0" baseline="0" noProof="0">
                <a:ln>
                  <a:noFill/>
                </a:ln>
                <a:solidFill>
                  <a:srgbClr val="FDC647"/>
                </a:solidFill>
                <a:effectLst/>
                <a:uLnTx/>
                <a:uFillTx/>
                <a:latin typeface="Arial" panose="020B0604020202020204" pitchFamily="34" charset="0"/>
                <a:ea typeface="+mj-ea"/>
                <a:cs typeface="Arial"/>
              </a:rPr>
              <a:t>Casos clínicos</a:t>
            </a:r>
            <a:endParaRPr lang="es-ES" sz="4800" baseline="30000">
              <a:solidFill>
                <a:schemeClr val="bg1"/>
              </a:solidFill>
              <a:latin typeface="Arial" panose="020B0604020202020204" pitchFamily="34" charset="0"/>
            </a:endParaRPr>
          </a:p>
        </p:txBody>
      </p:sp>
      <p:sp>
        <p:nvSpPr>
          <p:cNvPr id="2" name="CuadroTexto 1">
            <a:extLst>
              <a:ext uri="{FF2B5EF4-FFF2-40B4-BE49-F238E27FC236}">
                <a16:creationId xmlns:a16="http://schemas.microsoft.com/office/drawing/2014/main" id="{B5989F81-5DCB-505B-269C-3523CEF77AB3}"/>
              </a:ext>
            </a:extLst>
          </p:cNvPr>
          <p:cNvSpPr txBox="1"/>
          <p:nvPr/>
        </p:nvSpPr>
        <p:spPr>
          <a:xfrm>
            <a:off x="633825" y="6074916"/>
            <a:ext cx="9726131" cy="611312"/>
          </a:xfrm>
          <a:prstGeom prst="rect">
            <a:avLst/>
          </a:prstGeom>
        </p:spPr>
        <p:txBody>
          <a:bodyPr vert="horz" wrap="square" lIns="72000" tIns="36000" rIns="72000" bIns="36000" rtlCol="0" anchor="b" anchorCtr="0">
            <a:spAutoFit/>
          </a:bodyPr>
          <a:lstStyle>
            <a:defPPr>
              <a:defRPr lang="es-ES"/>
            </a:defPPr>
            <a:lvl1pPr defTabSz="457200">
              <a:defRPr sz="700" b="0" i="0">
                <a:solidFill>
                  <a:srgbClr val="7E7E7E"/>
                </a:solidFill>
                <a:latin typeface="Arial" panose="020B0604020202020204" pitchFamily="34" charset="0"/>
              </a:defRPr>
            </a:lvl1pPr>
          </a:lstStyle>
          <a:p>
            <a:pPr marL="228600" indent="-228600">
              <a:buAutoNum type="arabicPeriod"/>
            </a:pPr>
            <a:r>
              <a:rPr lang="es-ES"/>
              <a:t>Caso clínico según Ficha Técnica aportado por los autores Dr. Marcial Álvarez Salafranca, </a:t>
            </a:r>
            <a:r>
              <a:rPr lang="es-ES" err="1"/>
              <a:t>Dra.lsabel</a:t>
            </a:r>
            <a:r>
              <a:rPr lang="es-ES"/>
              <a:t> Martínez Pallás - Hospital Universitario Miguel Servet (Zaragoza), no publicado.</a:t>
            </a:r>
          </a:p>
          <a:p>
            <a:pPr marL="228600" indent="-228600">
              <a:buFontTx/>
              <a:buAutoNum type="arabicPeriod"/>
            </a:pPr>
            <a:r>
              <a:rPr lang="es-ES"/>
              <a:t>Caso clínico según Ficha Técnica aportado por los autores Dr. Emilio </a:t>
            </a:r>
            <a:r>
              <a:rPr lang="es-ES" err="1"/>
              <a:t>Berná</a:t>
            </a:r>
            <a:r>
              <a:rPr lang="es-ES"/>
              <a:t> Rico, Dr. Álvaro González Cantero del Hospital Universitario Ramón y Cajal (Madrid), no publicado.</a:t>
            </a:r>
          </a:p>
          <a:p>
            <a:pPr marL="228600" indent="-228600">
              <a:buFontTx/>
              <a:buAutoNum type="arabicPeriod"/>
            </a:pPr>
            <a:r>
              <a:rPr lang="es-ES" b="0"/>
              <a:t>Caso clínico según Ficha Técnica aportado por los autores Dr. Pablo Hernández Bel, Dr. Andrés Grau Echevarría, Dr. Jorge Magdaleno Tapia l, Dra. Amparo Pérez </a:t>
            </a:r>
            <a:r>
              <a:rPr lang="es-ES" b="0" err="1"/>
              <a:t>Ferriols</a:t>
            </a:r>
            <a:r>
              <a:rPr lang="es-ES" b="0"/>
              <a:t> . Hospital General Universitario de Valencia (Valencia). No publicado. </a:t>
            </a:r>
          </a:p>
          <a:p>
            <a:r>
              <a:rPr lang="es-ES"/>
              <a:t>Almirall no ha intervenido en la recogida de estos datos.</a:t>
            </a:r>
          </a:p>
        </p:txBody>
      </p:sp>
    </p:spTree>
    <p:extLst>
      <p:ext uri="{BB962C8B-B14F-4D97-AF65-F5344CB8AC3E}">
        <p14:creationId xmlns:p14="http://schemas.microsoft.com/office/powerpoint/2010/main" val="14110647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body of water with hills in the background&#10;&#10;Description automatically generated with medium confidence">
            <a:extLst>
              <a:ext uri="{FF2B5EF4-FFF2-40B4-BE49-F238E27FC236}">
                <a16:creationId xmlns:a16="http://schemas.microsoft.com/office/drawing/2014/main" id="{0F649E15-EB15-7F17-E980-33013C105909}"/>
              </a:ext>
            </a:extLst>
          </p:cNvPr>
          <p:cNvPicPr>
            <a:picLocks noChangeAspect="1"/>
          </p:cNvPicPr>
          <p:nvPr/>
        </p:nvPicPr>
        <p:blipFill>
          <a:blip r:embed="rId2">
            <a:alphaModFix amt="20000"/>
          </a:blip>
          <a:stretch>
            <a:fillRect/>
          </a:stretch>
        </p:blipFill>
        <p:spPr>
          <a:xfrm>
            <a:off x="0" y="0"/>
            <a:ext cx="12192000" cy="5624156"/>
          </a:xfrm>
          <a:prstGeom prst="rect">
            <a:avLst/>
          </a:prstGeom>
          <a:solidFill>
            <a:schemeClr val="accent2"/>
          </a:solidFill>
        </p:spPr>
      </p:pic>
      <p:pic>
        <p:nvPicPr>
          <p:cNvPr id="12" name="Imagen 13" descr="almirall color.png">
            <a:extLst>
              <a:ext uri="{FF2B5EF4-FFF2-40B4-BE49-F238E27FC236}">
                <a16:creationId xmlns:a16="http://schemas.microsoft.com/office/drawing/2014/main" id="{F1CEE3CF-8CC8-A746-7DD1-FCF2D2E47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
        <p:nvSpPr>
          <p:cNvPr id="7" name="CuadroTexto 6">
            <a:extLst>
              <a:ext uri="{FF2B5EF4-FFF2-40B4-BE49-F238E27FC236}">
                <a16:creationId xmlns:a16="http://schemas.microsoft.com/office/drawing/2014/main" id="{CB71C9EC-2450-2B0D-C7A3-7A80B1447D97}"/>
              </a:ext>
            </a:extLst>
          </p:cNvPr>
          <p:cNvSpPr txBox="1"/>
          <p:nvPr/>
        </p:nvSpPr>
        <p:spPr>
          <a:xfrm>
            <a:off x="838108" y="2606980"/>
            <a:ext cx="9038923" cy="1815882"/>
          </a:xfrm>
          <a:prstGeom prst="rect">
            <a:avLst/>
          </a:prstGeom>
          <a:noFill/>
        </p:spPr>
        <p:txBody>
          <a:bodyPr wrap="square">
            <a:spAutoFit/>
          </a:bodyPr>
          <a:lstStyle/>
          <a:p>
            <a:pPr marL="6350" indent="-6350">
              <a:spcAft>
                <a:spcPts val="1800"/>
              </a:spcAft>
              <a:buClr>
                <a:schemeClr val="bg1"/>
              </a:buClr>
            </a:pPr>
            <a:r>
              <a:rPr kumimoji="0" lang="es-ES" sz="2800" u="none" strike="noStrike" kern="1200" cap="none" spc="0" normalizeH="0" baseline="0" noProof="0">
                <a:ln>
                  <a:noFill/>
                </a:ln>
                <a:solidFill>
                  <a:schemeClr val="bg1"/>
                </a:solidFill>
                <a:effectLst/>
                <a:uLnTx/>
                <a:uFillTx/>
                <a:latin typeface="Arial" panose="020B0604020202020204" pitchFamily="34" charset="0"/>
                <a:ea typeface="+mj-ea"/>
                <a:cs typeface="Arial"/>
              </a:rPr>
              <a:t>Tildrakizumab como una opción efectiva, rápida y segura en un paciente con psoriasis </a:t>
            </a:r>
            <a:r>
              <a:rPr lang="es-ES" sz="2800">
                <a:solidFill>
                  <a:schemeClr val="bg1"/>
                </a:solidFill>
                <a:latin typeface="Arial" panose="020B0604020202020204" pitchFamily="34" charset="0"/>
                <a:ea typeface="+mj-ea"/>
                <a:cs typeface="Arial"/>
              </a:rPr>
              <a:t>en placas de moderada a grave </a:t>
            </a:r>
            <a:r>
              <a:rPr kumimoji="0" lang="es-ES" sz="2800" u="none" strike="noStrike" kern="1200" cap="none" spc="0" normalizeH="0" baseline="0" noProof="0">
                <a:ln>
                  <a:noFill/>
                </a:ln>
                <a:solidFill>
                  <a:schemeClr val="bg1"/>
                </a:solidFill>
                <a:effectLst/>
                <a:uLnTx/>
                <a:uFillTx/>
                <a:latin typeface="Arial" panose="020B0604020202020204" pitchFamily="34" charset="0"/>
                <a:ea typeface="+mj-ea"/>
                <a:cs typeface="Arial"/>
              </a:rPr>
              <a:t>antecedente de carcinoma neuroendocrino apendicular</a:t>
            </a:r>
            <a:r>
              <a:rPr kumimoji="0" lang="es-ES" sz="2800" u="none" strike="noStrike" kern="1200" cap="none" spc="0" normalizeH="0" baseline="30000" noProof="0">
                <a:ln>
                  <a:noFill/>
                </a:ln>
                <a:solidFill>
                  <a:schemeClr val="bg1"/>
                </a:solidFill>
                <a:effectLst/>
                <a:uLnTx/>
                <a:uFillTx/>
                <a:latin typeface="Arial" panose="020B0604020202020204" pitchFamily="34" charset="0"/>
                <a:ea typeface="+mj-ea"/>
                <a:cs typeface="Arial"/>
              </a:rPr>
              <a:t>1</a:t>
            </a:r>
          </a:p>
        </p:txBody>
      </p:sp>
      <p:sp>
        <p:nvSpPr>
          <p:cNvPr id="8" name="Título 1">
            <a:extLst>
              <a:ext uri="{FF2B5EF4-FFF2-40B4-BE49-F238E27FC236}">
                <a16:creationId xmlns:a16="http://schemas.microsoft.com/office/drawing/2014/main" id="{8B92A493-D8BB-FD63-A737-13B9AC4CFB75}"/>
              </a:ext>
            </a:extLst>
          </p:cNvPr>
          <p:cNvSpPr>
            <a:spLocks noGrp="1"/>
          </p:cNvSpPr>
          <p:nvPr>
            <p:ph type="title"/>
          </p:nvPr>
        </p:nvSpPr>
        <p:spPr>
          <a:xfrm>
            <a:off x="838107" y="1808163"/>
            <a:ext cx="4995915" cy="760959"/>
          </a:xfrm>
        </p:spPr>
        <p:txBody>
          <a:bodyPr/>
          <a:lstStyle/>
          <a:p>
            <a:r>
              <a:rPr kumimoji="0" lang="es-ES" sz="4000" b="1" u="none" strike="noStrike" kern="1200" cap="none" spc="0" normalizeH="0" baseline="0" noProof="0">
                <a:ln>
                  <a:noFill/>
                </a:ln>
                <a:solidFill>
                  <a:srgbClr val="FDC647"/>
                </a:solidFill>
                <a:effectLst/>
                <a:uLnTx/>
                <a:uFillTx/>
                <a:latin typeface="Arial" panose="020B0604020202020204" pitchFamily="34" charset="0"/>
                <a:ea typeface="+mj-ea"/>
                <a:cs typeface="Arial"/>
              </a:rPr>
              <a:t>Caso 1</a:t>
            </a:r>
            <a:endParaRPr lang="es-ES" sz="4800" b="1" baseline="30000">
              <a:solidFill>
                <a:schemeClr val="bg1"/>
              </a:solidFill>
              <a:latin typeface="Arial" panose="020B0604020202020204" pitchFamily="34" charset="0"/>
            </a:endParaRPr>
          </a:p>
        </p:txBody>
      </p:sp>
      <p:sp>
        <p:nvSpPr>
          <p:cNvPr id="3" name="CuadroTexto 2">
            <a:extLst>
              <a:ext uri="{FF2B5EF4-FFF2-40B4-BE49-F238E27FC236}">
                <a16:creationId xmlns:a16="http://schemas.microsoft.com/office/drawing/2014/main" id="{7C3253E6-40E3-B38B-58E1-CA37C06C585D}"/>
              </a:ext>
            </a:extLst>
          </p:cNvPr>
          <p:cNvSpPr txBox="1"/>
          <p:nvPr/>
        </p:nvSpPr>
        <p:spPr>
          <a:xfrm>
            <a:off x="633825" y="6398081"/>
            <a:ext cx="9726131" cy="288147"/>
          </a:xfrm>
          <a:prstGeom prst="rect">
            <a:avLst/>
          </a:prstGeom>
        </p:spPr>
        <p:txBody>
          <a:bodyPr vert="horz" wrap="square" lIns="72000" tIns="36000" rIns="72000" bIns="36000" rtlCol="0" anchor="b" anchorCtr="0">
            <a:spAutoFit/>
          </a:bodyPr>
          <a:lstStyle>
            <a:defPPr>
              <a:defRPr lang="es-ES"/>
            </a:defPPr>
            <a:lvl1pPr defTabSz="457200">
              <a:defRPr sz="700" b="0" i="0">
                <a:solidFill>
                  <a:srgbClr val="7E7E7E"/>
                </a:solidFill>
                <a:latin typeface="Arial" panose="020B0604020202020204" pitchFamily="34" charset="0"/>
              </a:defRPr>
            </a:lvl1pPr>
          </a:lstStyle>
          <a:p>
            <a:r>
              <a:rPr lang="es-ES"/>
              <a:t>1. Caso clínico según Ficha Técnica aportado por los autores Dr. Marcial Álvarez Salafranca, Dra. </a:t>
            </a:r>
            <a:r>
              <a:rPr lang="es-ES" err="1"/>
              <a:t>lsabel</a:t>
            </a:r>
            <a:r>
              <a:rPr lang="es-ES"/>
              <a:t> Martínez Pallás - Hospital Universitario Miguel Servet (Zaragoza), no publicado.</a:t>
            </a:r>
          </a:p>
          <a:p>
            <a:r>
              <a:rPr lang="es-ES"/>
              <a:t>Almirall no ha intervenido en la recogida de estos datos.</a:t>
            </a:r>
          </a:p>
        </p:txBody>
      </p:sp>
    </p:spTree>
    <p:extLst>
      <p:ext uri="{BB962C8B-B14F-4D97-AF65-F5344CB8AC3E}">
        <p14:creationId xmlns:p14="http://schemas.microsoft.com/office/powerpoint/2010/main" val="3864359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una sola esquina redondeada 11">
            <a:extLst>
              <a:ext uri="{FF2B5EF4-FFF2-40B4-BE49-F238E27FC236}">
                <a16:creationId xmlns:a16="http://schemas.microsoft.com/office/drawing/2014/main" id="{FAACA12B-2A47-5095-D35F-6F8046087D52}"/>
              </a:ext>
            </a:extLst>
          </p:cNvPr>
          <p:cNvSpPr/>
          <p:nvPr/>
        </p:nvSpPr>
        <p:spPr>
          <a:xfrm flipV="1">
            <a:off x="282907" y="1382882"/>
            <a:ext cx="694228" cy="694228"/>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Marcador de contenido 2">
            <a:extLst>
              <a:ext uri="{FF2B5EF4-FFF2-40B4-BE49-F238E27FC236}">
                <a16:creationId xmlns:a16="http://schemas.microsoft.com/office/drawing/2014/main" id="{FD100301-DAF4-6747-0110-866E88FAC0B8}"/>
              </a:ext>
            </a:extLst>
          </p:cNvPr>
          <p:cNvSpPr txBox="1">
            <a:spLocks/>
          </p:cNvSpPr>
          <p:nvPr/>
        </p:nvSpPr>
        <p:spPr>
          <a:xfrm>
            <a:off x="623889" y="2248803"/>
            <a:ext cx="10808934" cy="3493264"/>
          </a:xfrm>
          <a:prstGeom prst="rect">
            <a:avLst/>
          </a:prstGeom>
        </p:spPr>
        <p:txBody>
          <a:bodyPr>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900" marR="0" lvl="0" indent="-342900" algn="l" defTabSz="609585" rtl="0" eaLnBrk="1" fontAlgn="auto" latinLnBrk="0" hangingPunct="1">
              <a:lnSpc>
                <a:spcPct val="100000"/>
              </a:lnSpc>
              <a:spcBef>
                <a:spcPts val="0"/>
              </a:spcBef>
              <a:spcAft>
                <a:spcPts val="1800"/>
              </a:spcAft>
              <a:buClr>
                <a:schemeClr val="accent3">
                  <a:lumMod val="75000"/>
                </a:schemeClr>
              </a:buClr>
              <a:buSzTx/>
              <a:buFont typeface="Wingdings" pitchFamily="2" charset="2"/>
              <a:buChar char="§"/>
              <a:tabLst/>
              <a:defRPr/>
            </a:pPr>
            <a:r>
              <a:rPr kumimoji="0" lang="es-ES" sz="1600" b="1" u="none" strike="noStrike" kern="1200" cap="none" spc="0" normalizeH="0" baseline="0" noProof="0">
                <a:ln>
                  <a:noFill/>
                </a:ln>
                <a:solidFill>
                  <a:srgbClr val="612663"/>
                </a:solidFill>
                <a:effectLst/>
                <a:uLnTx/>
                <a:uFillTx/>
                <a:latin typeface="Arial" panose="020B0604020202020204" pitchFamily="34" charset="0"/>
                <a:ea typeface="+mn-ea"/>
                <a:cs typeface="Arial"/>
              </a:rPr>
              <a:t>Varón de 33 años, </a:t>
            </a: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fontanero de profesión, con antecedente de carcinoma neuroendocrino bien diferenciado del apéndice cecal e intervenido quirúrgicamente en diciembre de 2017. </a:t>
            </a:r>
          </a:p>
          <a:p>
            <a:pPr marL="342900" marR="0" lvl="0" indent="-342900" algn="l" defTabSz="609585" rtl="0" eaLnBrk="1" fontAlgn="auto" latinLnBrk="0" hangingPunct="1">
              <a:lnSpc>
                <a:spcPct val="100000"/>
              </a:lnSpc>
              <a:spcBef>
                <a:spcPts val="0"/>
              </a:spcBef>
              <a:spcAft>
                <a:spcPts val="1800"/>
              </a:spcAft>
              <a:buClr>
                <a:schemeClr val="accent3">
                  <a:lumMod val="75000"/>
                </a:schemeClr>
              </a:buClr>
              <a:buSzTx/>
              <a:buFont typeface="Wingdings" pitchFamily="2" charset="2"/>
              <a:buChar char="§"/>
              <a:tabLst/>
              <a:defRPr/>
            </a:pP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Sin otros antecedentes de interés, el paciente se encontraba en seguimiento por parte de Dermatología por psoriasis vulgar en placas de moderada a grave sin artropatía.</a:t>
            </a:r>
          </a:p>
          <a:p>
            <a:pPr marL="342900" marR="0" lvl="0" indent="-342900" algn="l" defTabSz="609585" rtl="0" eaLnBrk="1" fontAlgn="auto" latinLnBrk="0" hangingPunct="1">
              <a:lnSpc>
                <a:spcPct val="100000"/>
              </a:lnSpc>
              <a:spcBef>
                <a:spcPts val="0"/>
              </a:spcBef>
              <a:spcAft>
                <a:spcPts val="1800"/>
              </a:spcAft>
              <a:buClr>
                <a:schemeClr val="accent3">
                  <a:lumMod val="75000"/>
                </a:schemeClr>
              </a:buClr>
              <a:buSzTx/>
              <a:buFont typeface="Wingdings" pitchFamily="2" charset="2"/>
              <a:buChar char="§"/>
              <a:tabLst/>
              <a:defRPr/>
            </a:pP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Tratamiento con metotrexato en 2016, inició tratamiento sistémico con </a:t>
            </a:r>
            <a:r>
              <a:rPr kumimoji="0" lang="es-ES" sz="16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acitretina</a:t>
            </a: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25 mg en octubre de 2019 con un PASI de 4,5, siendo suspendido en febrero de 2020 por falta de eficacia, con progresión a un PASI de 8. En este contexto, se inicia de nuevo metotrexato a dosis de 12,5 mg, que se mantendrá de forma intermitente, dado el contexto de la pandemia por SARS-CoV-2, hasta enero del año 2022, con un control parcial de la enfermedad cutánea pese a complementarlo con tratamiento tópico (espuma de betametasona/</a:t>
            </a:r>
            <a:r>
              <a:rPr kumimoji="0" lang="es-ES" sz="16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calcipotriol</a:t>
            </a: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a:t>
            </a:r>
          </a:p>
          <a:p>
            <a:pPr marL="342900" marR="0" lvl="0" indent="-342900" algn="l" defTabSz="609585" rtl="0" eaLnBrk="1" fontAlgn="auto" latinLnBrk="0" hangingPunct="1">
              <a:lnSpc>
                <a:spcPct val="100000"/>
              </a:lnSpc>
              <a:spcBef>
                <a:spcPts val="0"/>
              </a:spcBef>
              <a:spcAft>
                <a:spcPts val="1800"/>
              </a:spcAft>
              <a:buClr>
                <a:schemeClr val="accent3">
                  <a:lumMod val="75000"/>
                </a:schemeClr>
              </a:buClr>
              <a:buSzTx/>
              <a:buFont typeface="Wingdings" pitchFamily="2" charset="2"/>
              <a:buChar char="§"/>
              <a:tabLst/>
              <a:defRPr/>
            </a:pP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El paciente refería una intensa afectación de la psoriasis para su desempeño habitual, con dolor importante al apoyar las rodillas en el suelo, algo que tiene que realizar de forma cotidiana.</a:t>
            </a:r>
          </a:p>
        </p:txBody>
      </p:sp>
      <p:sp>
        <p:nvSpPr>
          <p:cNvPr id="6" name="Título 1">
            <a:extLst>
              <a:ext uri="{FF2B5EF4-FFF2-40B4-BE49-F238E27FC236}">
                <a16:creationId xmlns:a16="http://schemas.microsoft.com/office/drawing/2014/main" id="{A6E9FDA0-3E25-0C7D-8A58-5C75DDD2E991}"/>
              </a:ext>
            </a:extLst>
          </p:cNvPr>
          <p:cNvSpPr>
            <a:spLocks noGrp="1"/>
          </p:cNvSpPr>
          <p:nvPr>
            <p:ph type="title"/>
          </p:nvPr>
        </p:nvSpPr>
        <p:spPr>
          <a:xfrm>
            <a:off x="1813704" y="42902"/>
            <a:ext cx="8701480" cy="1068736"/>
          </a:xfrm>
        </p:spPr>
        <p:txBody>
          <a:bodyPr/>
          <a:lstStyle/>
          <a:p>
            <a:r>
              <a:rPr lang="es-ES" sz="2000"/>
              <a:t>Tildrakizumab como una opción efectiva, rápida y segura en un paciente con psoriasis en placas de moderada a grave y antecedente de carcinoma neuroendocrino apendicular</a:t>
            </a:r>
            <a:r>
              <a:rPr lang="es-ES" sz="2000" baseline="30000"/>
              <a:t>1</a:t>
            </a:r>
          </a:p>
        </p:txBody>
      </p:sp>
      <p:sp>
        <p:nvSpPr>
          <p:cNvPr id="7" name="Título 1">
            <a:extLst>
              <a:ext uri="{FF2B5EF4-FFF2-40B4-BE49-F238E27FC236}">
                <a16:creationId xmlns:a16="http://schemas.microsoft.com/office/drawing/2014/main" id="{0A1620D1-C397-D5E2-93D3-831FC9C2B7CE}"/>
              </a:ext>
            </a:extLst>
          </p:cNvPr>
          <p:cNvSpPr txBox="1">
            <a:spLocks/>
          </p:cNvSpPr>
          <p:nvPr/>
        </p:nvSpPr>
        <p:spPr>
          <a:xfrm>
            <a:off x="623889" y="319901"/>
            <a:ext cx="1167126" cy="453183"/>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r>
              <a:rPr lang="es-ES" sz="2000" b="1">
                <a:solidFill>
                  <a:schemeClr val="accent3"/>
                </a:solidFill>
              </a:rPr>
              <a:t>Caso 1</a:t>
            </a:r>
            <a:endParaRPr lang="es-ES" sz="2000" b="1" baseline="30000">
              <a:solidFill>
                <a:schemeClr val="accent3"/>
              </a:solidFill>
            </a:endParaRPr>
          </a:p>
        </p:txBody>
      </p:sp>
      <p:sp>
        <p:nvSpPr>
          <p:cNvPr id="11" name="CuadroTexto 10">
            <a:extLst>
              <a:ext uri="{FF2B5EF4-FFF2-40B4-BE49-F238E27FC236}">
                <a16:creationId xmlns:a16="http://schemas.microsoft.com/office/drawing/2014/main" id="{4819A5D3-AAD0-98AB-49C7-32240E0DAF38}"/>
              </a:ext>
            </a:extLst>
          </p:cNvPr>
          <p:cNvSpPr txBox="1"/>
          <p:nvPr/>
        </p:nvSpPr>
        <p:spPr>
          <a:xfrm>
            <a:off x="977135" y="1449388"/>
            <a:ext cx="4658472" cy="461665"/>
          </a:xfrm>
          <a:prstGeom prst="rect">
            <a:avLst/>
          </a:prstGeom>
          <a:noFill/>
        </p:spPr>
        <p:txBody>
          <a:bodyPr wrap="square">
            <a:spAutoFit/>
          </a:bodyPr>
          <a:lstStyle/>
          <a:p>
            <a:r>
              <a:rPr lang="es-ES" sz="2400" b="1">
                <a:solidFill>
                  <a:srgbClr val="6B2F65"/>
                </a:solidFill>
                <a:latin typeface="Arial" panose="020B0604020202020204" pitchFamily="34" charset="0"/>
                <a:cs typeface="+mn-cs"/>
              </a:rPr>
              <a:t>Anamnesis</a:t>
            </a:r>
            <a:endParaRPr lang="es-ES" sz="2400">
              <a:latin typeface="Arial" panose="020B0604020202020204" pitchFamily="34" charset="0"/>
            </a:endParaRPr>
          </a:p>
        </p:txBody>
      </p:sp>
      <p:pic>
        <p:nvPicPr>
          <p:cNvPr id="13" name="Gráfico 12">
            <a:extLst>
              <a:ext uri="{FF2B5EF4-FFF2-40B4-BE49-F238E27FC236}">
                <a16:creationId xmlns:a16="http://schemas.microsoft.com/office/drawing/2014/main" id="{218557A2-0E7A-4FEB-0AFA-1C86FD8AF5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9896" y="1458669"/>
            <a:ext cx="397794" cy="543551"/>
          </a:xfrm>
          <a:prstGeom prst="rect">
            <a:avLst/>
          </a:prstGeom>
        </p:spPr>
      </p:pic>
      <p:sp>
        <p:nvSpPr>
          <p:cNvPr id="3" name="Marcador de pie de página 5">
            <a:extLst>
              <a:ext uri="{FF2B5EF4-FFF2-40B4-BE49-F238E27FC236}">
                <a16:creationId xmlns:a16="http://schemas.microsoft.com/office/drawing/2014/main" id="{28577DC3-7CC8-A5F2-D3EF-E8F3618BE973}"/>
              </a:ext>
            </a:extLst>
          </p:cNvPr>
          <p:cNvSpPr>
            <a:spLocks noGrp="1"/>
          </p:cNvSpPr>
          <p:nvPr>
            <p:ph type="ftr" sz="quarter" idx="10"/>
          </p:nvPr>
        </p:nvSpPr>
        <p:spPr>
          <a:xfrm>
            <a:off x="623886" y="6417566"/>
            <a:ext cx="10079513" cy="460502"/>
          </a:xfrm>
        </p:spPr>
        <p:txBody>
          <a:bodyPr/>
          <a:lstStyle/>
          <a:p>
            <a:pPr>
              <a:lnSpc>
                <a:spcPct val="90000"/>
              </a:lnSpc>
            </a:pPr>
            <a:r>
              <a:rPr lang="es-ES" sz="700" b="1"/>
              <a:t>PASI: </a:t>
            </a:r>
            <a:r>
              <a:rPr lang="es-ES" sz="700"/>
              <a:t>índice de actividad y gravedad de la psoriasis</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r>
              <a:rPr lang="es-ES" sz="700"/>
              <a:t>; </a:t>
            </a:r>
            <a:r>
              <a:rPr lang="es-ES" sz="700" b="1"/>
              <a:t>SARS-CoV-2: </a:t>
            </a:r>
            <a:r>
              <a:rPr lang="es-ES" sz="700"/>
              <a:t>coronavirus de tipo 2 causante del síndrome respiratorio agudo severo, por sus siglas en inglés.</a:t>
            </a:r>
          </a:p>
          <a:p>
            <a:pPr>
              <a:lnSpc>
                <a:spcPct val="90000"/>
              </a:lnSpc>
            </a:pPr>
            <a:r>
              <a:rPr lang="es-ES" sz="700" b="1"/>
              <a:t>1. </a:t>
            </a:r>
            <a:r>
              <a:rPr lang="es-ES" sz="700"/>
              <a:t>Caso clínico según Ficha Técnica aportado por los autores Dr. Marcial Álvarez Salafranca, Dra. </a:t>
            </a:r>
            <a:r>
              <a:rPr lang="es-ES" sz="700" err="1"/>
              <a:t>lsabel</a:t>
            </a:r>
            <a:r>
              <a:rPr lang="es-ES" sz="700"/>
              <a:t> Martínez Pallás - Hospital Universitario Miguel Servet (Zaragoza), no publicado.</a:t>
            </a:r>
          </a:p>
          <a:p>
            <a:pPr>
              <a:lnSpc>
                <a:spcPct val="90000"/>
              </a:lnSpc>
            </a:pPr>
            <a:r>
              <a:rPr lang="es-ES" sz="700"/>
              <a:t>Almirall no ha intervenido en la recogida de estos datos.</a:t>
            </a:r>
          </a:p>
          <a:p>
            <a:pPr>
              <a:lnSpc>
                <a:spcPct val="90000"/>
              </a:lnSpc>
            </a:pPr>
            <a:endParaRPr lang="es-ES" sz="700"/>
          </a:p>
        </p:txBody>
      </p:sp>
    </p:spTree>
    <p:extLst>
      <p:ext uri="{BB962C8B-B14F-4D97-AF65-F5344CB8AC3E}">
        <p14:creationId xmlns:p14="http://schemas.microsoft.com/office/powerpoint/2010/main" val="739361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403F3E-AE53-225C-F75D-C0EF65C01FDD}"/>
              </a:ext>
            </a:extLst>
          </p:cNvPr>
          <p:cNvSpPr>
            <a:spLocks noGrp="1"/>
          </p:cNvSpPr>
          <p:nvPr>
            <p:ph type="title"/>
          </p:nvPr>
        </p:nvSpPr>
        <p:spPr>
          <a:xfrm>
            <a:off x="1813704" y="42902"/>
            <a:ext cx="8701480" cy="1068736"/>
          </a:xfrm>
        </p:spPr>
        <p:txBody>
          <a:bodyPr/>
          <a:lstStyle/>
          <a:p>
            <a:r>
              <a:rPr lang="es-ES" sz="2000"/>
              <a:t>Tildrakizumab como una opción efectiva, rápida y segura en un paciente con psoriasis en placas de moderada a grave y antecedente de carcinoma neuroendocrino apendicular</a:t>
            </a:r>
            <a:r>
              <a:rPr lang="es-ES" sz="2000" baseline="30000"/>
              <a:t>1</a:t>
            </a:r>
          </a:p>
        </p:txBody>
      </p:sp>
      <p:sp>
        <p:nvSpPr>
          <p:cNvPr id="3" name="Título 1">
            <a:extLst>
              <a:ext uri="{FF2B5EF4-FFF2-40B4-BE49-F238E27FC236}">
                <a16:creationId xmlns:a16="http://schemas.microsoft.com/office/drawing/2014/main" id="{C11984F5-8B14-AE52-9985-3FF3CEF3D853}"/>
              </a:ext>
            </a:extLst>
          </p:cNvPr>
          <p:cNvSpPr txBox="1">
            <a:spLocks/>
          </p:cNvSpPr>
          <p:nvPr/>
        </p:nvSpPr>
        <p:spPr>
          <a:xfrm>
            <a:off x="623889" y="319901"/>
            <a:ext cx="1167126" cy="453183"/>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r>
              <a:rPr lang="es-ES" sz="2000" b="1">
                <a:solidFill>
                  <a:schemeClr val="accent3"/>
                </a:solidFill>
              </a:rPr>
              <a:t>Caso 1</a:t>
            </a:r>
            <a:endParaRPr lang="es-ES" sz="2000" b="1" baseline="30000">
              <a:solidFill>
                <a:schemeClr val="accent3"/>
              </a:solidFill>
            </a:endParaRPr>
          </a:p>
        </p:txBody>
      </p:sp>
      <p:sp>
        <p:nvSpPr>
          <p:cNvPr id="7" name="Marcador de contenido 2">
            <a:extLst>
              <a:ext uri="{FF2B5EF4-FFF2-40B4-BE49-F238E27FC236}">
                <a16:creationId xmlns:a16="http://schemas.microsoft.com/office/drawing/2014/main" id="{731A99F7-9C6E-C1F5-95A9-A45FC4865DDD}"/>
              </a:ext>
            </a:extLst>
          </p:cNvPr>
          <p:cNvSpPr txBox="1">
            <a:spLocks/>
          </p:cNvSpPr>
          <p:nvPr/>
        </p:nvSpPr>
        <p:spPr>
          <a:xfrm>
            <a:off x="621776" y="2199615"/>
            <a:ext cx="5399061" cy="3801041"/>
          </a:xfrm>
          <a:prstGeom prst="rect">
            <a:avLst/>
          </a:prstGeom>
        </p:spPr>
        <p:txBody>
          <a:bodyPr wrap="square">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900" marR="0" lvl="0" indent="-342900" algn="l" defTabSz="609585" rtl="0" eaLnBrk="1" fontAlgn="auto" latinLnBrk="0" hangingPunct="1">
              <a:lnSpc>
                <a:spcPct val="100000"/>
              </a:lnSpc>
              <a:spcBef>
                <a:spcPts val="0"/>
              </a:spcBef>
              <a:spcAft>
                <a:spcPts val="1800"/>
              </a:spcAft>
              <a:buClr>
                <a:schemeClr val="accent3">
                  <a:lumMod val="75000"/>
                </a:schemeClr>
              </a:buClr>
              <a:buSzTx/>
              <a:buFont typeface="Wingdings" pitchFamily="2" charset="2"/>
              <a:buChar char="§"/>
              <a:tabLst/>
              <a:defRPr/>
            </a:pP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En el momento de la consulta, en enero de 2022, el paciente presentaba una extensa afectación por su psoriasis, en forma de placas </a:t>
            </a:r>
            <a:r>
              <a:rPr kumimoji="0" lang="es-ES" sz="14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eritematodescamativas</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a nivel de ambas regiones </a:t>
            </a:r>
            <a:r>
              <a:rPr kumimoji="0" lang="es-ES" sz="14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pretibiales</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rodillas, antebrazos y codos, con intenso eritema y, sobre todo, un marcado engrosamiento e hiperqueratosis.</a:t>
            </a:r>
          </a:p>
          <a:p>
            <a:pPr marL="558900" lvl="1" indent="-342900">
              <a:spcBef>
                <a:spcPts val="0"/>
              </a:spcBef>
              <a:spcAft>
                <a:spcPts val="1800"/>
              </a:spcAft>
              <a:buClr>
                <a:schemeClr val="accent3">
                  <a:lumMod val="75000"/>
                </a:schemeClr>
              </a:buClr>
              <a:buFont typeface="Courier New" panose="02070309020205020404" pitchFamily="49" charset="0"/>
              <a:buChar char="o"/>
              <a:defRPr/>
            </a:pP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[BSA (</a:t>
            </a:r>
            <a:r>
              <a:rPr kumimoji="0" lang="es-ES" sz="14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Body</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Surface </a:t>
            </a:r>
            <a:r>
              <a:rPr kumimoji="0" lang="es-ES" sz="14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Area</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7 %; PASI (Psoriasis </a:t>
            </a:r>
            <a:r>
              <a:rPr kumimoji="0" lang="es-ES" sz="14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Area</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and </a:t>
            </a:r>
            <a:r>
              <a:rPr kumimoji="0" lang="es-ES" sz="14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Severity</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a:t>
            </a:r>
            <a:r>
              <a:rPr kumimoji="0" lang="es-ES" sz="14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Index</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8, PGA (</a:t>
            </a:r>
            <a:r>
              <a:rPr kumimoji="0" lang="es-ES" sz="14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Physician</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Global </a:t>
            </a:r>
            <a:r>
              <a:rPr kumimoji="0" lang="es-ES" sz="14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Assessment</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5]. </a:t>
            </a:r>
          </a:p>
          <a:p>
            <a:pPr marL="558900" lvl="1" indent="-342900">
              <a:spcBef>
                <a:spcPts val="0"/>
              </a:spcBef>
              <a:spcAft>
                <a:spcPts val="1800"/>
              </a:spcAft>
              <a:buClr>
                <a:schemeClr val="accent3">
                  <a:lumMod val="75000"/>
                </a:schemeClr>
              </a:buClr>
              <a:buFont typeface="Courier New" panose="02070309020205020404" pitchFamily="49" charset="0"/>
              <a:buChar char="o"/>
              <a:defRPr/>
            </a:pP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El cuestionario para cribado de artropatía psoriásica PURE-4 (</a:t>
            </a:r>
            <a:r>
              <a:rPr kumimoji="0" lang="es-ES" sz="14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Psoriatic</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a:t>
            </a:r>
            <a:r>
              <a:rPr kumimoji="0" lang="es-ES" sz="14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arthritis</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a:t>
            </a:r>
            <a:r>
              <a:rPr kumimoji="0" lang="es-ES" sz="14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Unclutte</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Red screening </a:t>
            </a:r>
            <a:r>
              <a:rPr kumimoji="0" lang="es-ES" sz="14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Evaluation</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en su versión validada en castellano, fue de 0 puntos.</a:t>
            </a:r>
          </a:p>
          <a:p>
            <a:pPr marL="342900" marR="0" lvl="0" indent="-342900" algn="l" defTabSz="609585" rtl="0" eaLnBrk="1" fontAlgn="auto" latinLnBrk="0" hangingPunct="1">
              <a:lnSpc>
                <a:spcPct val="100000"/>
              </a:lnSpc>
              <a:spcBef>
                <a:spcPts val="0"/>
              </a:spcBef>
              <a:spcAft>
                <a:spcPts val="1800"/>
              </a:spcAft>
              <a:buClr>
                <a:schemeClr val="accent3">
                  <a:lumMod val="75000"/>
                </a:schemeClr>
              </a:buClr>
              <a:buSzTx/>
              <a:buFont typeface="Wingdings" pitchFamily="2" charset="2"/>
              <a:buChar char="§"/>
              <a:tabLst/>
              <a:defRPr/>
            </a:pPr>
            <a:r>
              <a:rPr kumimoji="0" lang="es-ES" sz="1400" b="1" u="none" strike="noStrike" kern="1200" cap="none" spc="0" normalizeH="0" baseline="0" noProof="0">
                <a:ln>
                  <a:noFill/>
                </a:ln>
                <a:solidFill>
                  <a:srgbClr val="612663"/>
                </a:solidFill>
                <a:effectLst/>
                <a:uLnTx/>
                <a:uFillTx/>
                <a:latin typeface="Arial" panose="020B0604020202020204" pitchFamily="34" charset="0"/>
                <a:ea typeface="+mn-ea"/>
                <a:cs typeface="Arial"/>
              </a:rPr>
              <a:t>Psoriasis en placas de moderada a grave con impacto funcional relevante en paciente con antecedente de enfermedad neoplásica</a:t>
            </a:r>
            <a:r>
              <a:rPr lang="es-ES" sz="1400" b="1">
                <a:solidFill>
                  <a:srgbClr val="612663"/>
                </a:solidFill>
                <a:latin typeface="Arial" panose="020B0604020202020204" pitchFamily="34" charset="0"/>
              </a:rPr>
              <a:t>.</a:t>
            </a:r>
            <a:endParaRPr kumimoji="0" lang="es-ES" sz="1400" b="1" u="none" strike="noStrike" kern="1200" cap="none" spc="0" normalizeH="0" baseline="0" noProof="0">
              <a:ln>
                <a:noFill/>
              </a:ln>
              <a:solidFill>
                <a:srgbClr val="612663"/>
              </a:solidFill>
              <a:effectLst/>
              <a:uLnTx/>
              <a:uFillTx/>
              <a:latin typeface="Arial" panose="020B0604020202020204" pitchFamily="34" charset="0"/>
              <a:ea typeface="+mn-ea"/>
              <a:cs typeface="Arial"/>
            </a:endParaRPr>
          </a:p>
        </p:txBody>
      </p:sp>
      <p:grpSp>
        <p:nvGrpSpPr>
          <p:cNvPr id="11" name="Grupo 10">
            <a:extLst>
              <a:ext uri="{FF2B5EF4-FFF2-40B4-BE49-F238E27FC236}">
                <a16:creationId xmlns:a16="http://schemas.microsoft.com/office/drawing/2014/main" id="{2A59E87E-CE2C-1028-035B-FAB5FB6271C7}"/>
              </a:ext>
            </a:extLst>
          </p:cNvPr>
          <p:cNvGrpSpPr/>
          <p:nvPr/>
        </p:nvGrpSpPr>
        <p:grpSpPr>
          <a:xfrm>
            <a:off x="6096001" y="2277252"/>
            <a:ext cx="5437187" cy="3092035"/>
            <a:chOff x="6096001" y="2138637"/>
            <a:chExt cx="5889442" cy="3349225"/>
          </a:xfrm>
        </p:grpSpPr>
        <p:pic>
          <p:nvPicPr>
            <p:cNvPr id="5" name="Imagen 4">
              <a:extLst>
                <a:ext uri="{FF2B5EF4-FFF2-40B4-BE49-F238E27FC236}">
                  <a16:creationId xmlns:a16="http://schemas.microsoft.com/office/drawing/2014/main" id="{5F193707-22B4-29DC-005A-DE70DD4DC9FF}"/>
                </a:ext>
              </a:extLst>
            </p:cNvPr>
            <p:cNvPicPr>
              <a:picLocks noChangeAspect="1"/>
            </p:cNvPicPr>
            <p:nvPr/>
          </p:nvPicPr>
          <p:blipFill rotWithShape="1">
            <a:blip r:embed="rId2"/>
            <a:srcRect t="1233" r="39667" b="1"/>
            <a:stretch/>
          </p:blipFill>
          <p:spPr>
            <a:xfrm>
              <a:off x="6096001" y="2138637"/>
              <a:ext cx="3561878" cy="3349225"/>
            </a:xfrm>
            <a:prstGeom prst="rect">
              <a:avLst/>
            </a:prstGeom>
          </p:spPr>
        </p:pic>
        <p:pic>
          <p:nvPicPr>
            <p:cNvPr id="9" name="Imagen 8">
              <a:extLst>
                <a:ext uri="{FF2B5EF4-FFF2-40B4-BE49-F238E27FC236}">
                  <a16:creationId xmlns:a16="http://schemas.microsoft.com/office/drawing/2014/main" id="{29292351-3B26-5B2D-D29B-94F3C0E0F11C}"/>
                </a:ext>
              </a:extLst>
            </p:cNvPr>
            <p:cNvPicPr>
              <a:picLocks noChangeAspect="1"/>
            </p:cNvPicPr>
            <p:nvPr/>
          </p:nvPicPr>
          <p:blipFill rotWithShape="1">
            <a:blip r:embed="rId2"/>
            <a:srcRect l="61513" t="1233" r="299" b="50854"/>
            <a:stretch/>
          </p:blipFill>
          <p:spPr>
            <a:xfrm>
              <a:off x="9730931" y="2138637"/>
              <a:ext cx="2254512" cy="1624761"/>
            </a:xfrm>
            <a:prstGeom prst="rect">
              <a:avLst/>
            </a:prstGeom>
          </p:spPr>
        </p:pic>
        <p:pic>
          <p:nvPicPr>
            <p:cNvPr id="10" name="Imagen 9">
              <a:extLst>
                <a:ext uri="{FF2B5EF4-FFF2-40B4-BE49-F238E27FC236}">
                  <a16:creationId xmlns:a16="http://schemas.microsoft.com/office/drawing/2014/main" id="{8D7FCCEB-5759-9CC4-43BB-6E27C68C968D}"/>
                </a:ext>
              </a:extLst>
            </p:cNvPr>
            <p:cNvPicPr>
              <a:picLocks noChangeAspect="1"/>
            </p:cNvPicPr>
            <p:nvPr/>
          </p:nvPicPr>
          <p:blipFill rotWithShape="1">
            <a:blip r:embed="rId2"/>
            <a:srcRect l="61513" t="50520" r="299" b="1567"/>
            <a:stretch/>
          </p:blipFill>
          <p:spPr>
            <a:xfrm>
              <a:off x="9730931" y="3863101"/>
              <a:ext cx="2254512" cy="1624761"/>
            </a:xfrm>
            <a:prstGeom prst="rect">
              <a:avLst/>
            </a:prstGeom>
          </p:spPr>
        </p:pic>
      </p:grpSp>
      <p:sp>
        <p:nvSpPr>
          <p:cNvPr id="12" name="CuadroTexto 11">
            <a:extLst>
              <a:ext uri="{FF2B5EF4-FFF2-40B4-BE49-F238E27FC236}">
                <a16:creationId xmlns:a16="http://schemas.microsoft.com/office/drawing/2014/main" id="{C6BE83C0-F601-E922-4160-650923849624}"/>
              </a:ext>
            </a:extLst>
          </p:cNvPr>
          <p:cNvSpPr txBox="1"/>
          <p:nvPr/>
        </p:nvSpPr>
        <p:spPr>
          <a:xfrm>
            <a:off x="977135" y="1449388"/>
            <a:ext cx="4658472" cy="461665"/>
          </a:xfrm>
          <a:prstGeom prst="rect">
            <a:avLst/>
          </a:prstGeom>
          <a:noFill/>
        </p:spPr>
        <p:txBody>
          <a:bodyPr wrap="square">
            <a:spAutoFit/>
          </a:bodyPr>
          <a:lstStyle/>
          <a:p>
            <a:r>
              <a:rPr lang="es-ES" sz="2400" b="1">
                <a:solidFill>
                  <a:srgbClr val="6B2F65"/>
                </a:solidFill>
                <a:latin typeface="Arial" panose="020B0604020202020204" pitchFamily="34" charset="0"/>
                <a:cs typeface="+mn-cs"/>
              </a:rPr>
              <a:t>Exploración y diagnóstico </a:t>
            </a:r>
          </a:p>
        </p:txBody>
      </p:sp>
      <p:sp>
        <p:nvSpPr>
          <p:cNvPr id="14" name="Rectángulo: una sola esquina redondeada 11">
            <a:extLst>
              <a:ext uri="{FF2B5EF4-FFF2-40B4-BE49-F238E27FC236}">
                <a16:creationId xmlns:a16="http://schemas.microsoft.com/office/drawing/2014/main" id="{F54E8FB4-0C7C-C325-A3AB-953ED50E8A52}"/>
              </a:ext>
            </a:extLst>
          </p:cNvPr>
          <p:cNvSpPr/>
          <p:nvPr/>
        </p:nvSpPr>
        <p:spPr>
          <a:xfrm flipV="1">
            <a:off x="282907" y="1382882"/>
            <a:ext cx="694228" cy="694228"/>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Gráfico 14">
            <a:extLst>
              <a:ext uri="{FF2B5EF4-FFF2-40B4-BE49-F238E27FC236}">
                <a16:creationId xmlns:a16="http://schemas.microsoft.com/office/drawing/2014/main" id="{407E47C3-302B-05D8-CCEF-79D24DABDC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3717" y="1427707"/>
            <a:ext cx="616119" cy="616119"/>
          </a:xfrm>
          <a:prstGeom prst="rect">
            <a:avLst/>
          </a:prstGeom>
        </p:spPr>
      </p:pic>
      <p:sp>
        <p:nvSpPr>
          <p:cNvPr id="6" name="Marcador de pie de página 5">
            <a:extLst>
              <a:ext uri="{FF2B5EF4-FFF2-40B4-BE49-F238E27FC236}">
                <a16:creationId xmlns:a16="http://schemas.microsoft.com/office/drawing/2014/main" id="{65A5E239-BD86-BA0D-ABE0-0496BBA78378}"/>
              </a:ext>
            </a:extLst>
          </p:cNvPr>
          <p:cNvSpPr>
            <a:spLocks noGrp="1"/>
          </p:cNvSpPr>
          <p:nvPr>
            <p:ph type="ftr" sz="quarter" idx="10"/>
          </p:nvPr>
        </p:nvSpPr>
        <p:spPr>
          <a:xfrm>
            <a:off x="621776" y="6354596"/>
            <a:ext cx="10079513" cy="460502"/>
          </a:xfrm>
        </p:spPr>
        <p:txBody>
          <a:bodyPr/>
          <a:lstStyle/>
          <a:p>
            <a:pPr>
              <a:lnSpc>
                <a:spcPct val="90000"/>
              </a:lnSpc>
            </a:pPr>
            <a:r>
              <a:rPr lang="es-ES" sz="700" b="1"/>
              <a:t>BSA: </a:t>
            </a:r>
            <a:r>
              <a:rPr lang="es-ES" sz="700"/>
              <a:t>área de superficie corporal</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r>
              <a:rPr lang="es-ES" sz="700"/>
              <a:t>; </a:t>
            </a:r>
            <a:r>
              <a:rPr lang="es-ES" sz="700" b="1"/>
              <a:t>PASI:</a:t>
            </a:r>
            <a:r>
              <a:rPr lang="es-ES" sz="700"/>
              <a:t> índice de actividad y gravedad de la psoriasis</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r>
              <a:rPr lang="es-ES" sz="700"/>
              <a:t>; </a:t>
            </a:r>
            <a:r>
              <a:rPr lang="es-ES" sz="700" b="1"/>
              <a:t>PGA:</a:t>
            </a:r>
            <a:r>
              <a:rPr lang="es-ES" sz="700"/>
              <a:t> evaluación global de la psoriasis</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r>
              <a:rPr lang="es-ES" sz="700"/>
              <a:t>; </a:t>
            </a:r>
            <a:r>
              <a:rPr lang="es-ES" sz="700" b="1"/>
              <a:t>PURE: </a:t>
            </a:r>
            <a:r>
              <a:rPr lang="es-ES" sz="700" i="1" err="1"/>
              <a:t>Psoriatic</a:t>
            </a:r>
            <a:r>
              <a:rPr lang="es-ES" sz="700" i="1"/>
              <a:t> </a:t>
            </a:r>
            <a:r>
              <a:rPr lang="es-ES" sz="700" i="1" err="1"/>
              <a:t>arthritis</a:t>
            </a:r>
            <a:r>
              <a:rPr lang="es-ES" sz="700" i="1"/>
              <a:t> </a:t>
            </a:r>
            <a:r>
              <a:rPr lang="es-ES" sz="700" i="1" err="1"/>
              <a:t>Unclutte</a:t>
            </a:r>
            <a:r>
              <a:rPr lang="es-ES" sz="700" i="1"/>
              <a:t>-Red screening </a:t>
            </a:r>
            <a:r>
              <a:rPr lang="es-ES" sz="700" i="1" err="1"/>
              <a:t>Evaluation</a:t>
            </a:r>
            <a:r>
              <a:rPr lang="es-ES" sz="700" i="1"/>
              <a:t>.</a:t>
            </a:r>
          </a:p>
          <a:p>
            <a:pPr>
              <a:lnSpc>
                <a:spcPct val="90000"/>
              </a:lnSpc>
            </a:pPr>
            <a:r>
              <a:rPr lang="es-ES" sz="700" b="1"/>
              <a:t>1. </a:t>
            </a:r>
            <a:r>
              <a:rPr lang="es-ES" sz="700"/>
              <a:t>Caso clínico según Ficha Técnica aportado por los autores Dr. Marcial Álvarez Salafranca, Dra. </a:t>
            </a:r>
            <a:r>
              <a:rPr lang="es-ES" sz="700" err="1"/>
              <a:t>lsabel</a:t>
            </a:r>
            <a:r>
              <a:rPr lang="es-ES" sz="700"/>
              <a:t> Martínez Pallás - Hospital Universitario Miguel Servet (Zaragoza), no publicado.</a:t>
            </a:r>
          </a:p>
          <a:p>
            <a:pPr>
              <a:lnSpc>
                <a:spcPct val="90000"/>
              </a:lnSpc>
            </a:pPr>
            <a:r>
              <a:rPr lang="es-ES" sz="700"/>
              <a:t>Almirall no ha intervenido en la recogida de estos datos.</a:t>
            </a:r>
          </a:p>
        </p:txBody>
      </p:sp>
    </p:spTree>
    <p:extLst>
      <p:ext uri="{BB962C8B-B14F-4D97-AF65-F5344CB8AC3E}">
        <p14:creationId xmlns:p14="http://schemas.microsoft.com/office/powerpoint/2010/main" val="12097759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4291AFB5-C81C-C445-B52C-27C05C2D1E59}"/>
              </a:ext>
            </a:extLst>
          </p:cNvPr>
          <p:cNvSpPr>
            <a:spLocks noGrp="1"/>
          </p:cNvSpPr>
          <p:nvPr>
            <p:ph type="title"/>
          </p:nvPr>
        </p:nvSpPr>
        <p:spPr>
          <a:xfrm>
            <a:off x="1813704" y="42902"/>
            <a:ext cx="8701480" cy="1068736"/>
          </a:xfrm>
        </p:spPr>
        <p:txBody>
          <a:bodyPr/>
          <a:lstStyle/>
          <a:p>
            <a:r>
              <a:rPr lang="es-ES" sz="2000"/>
              <a:t>Tildrakizumab como una opción efectiva, rápida y segura en un paciente con psoriasis en placas de moderada a grave y antecedente de carcinoma neuroendocrino apendicular</a:t>
            </a:r>
            <a:r>
              <a:rPr lang="es-ES" sz="2000" baseline="30000"/>
              <a:t>1</a:t>
            </a:r>
          </a:p>
        </p:txBody>
      </p:sp>
      <p:sp>
        <p:nvSpPr>
          <p:cNvPr id="8" name="Título 1">
            <a:extLst>
              <a:ext uri="{FF2B5EF4-FFF2-40B4-BE49-F238E27FC236}">
                <a16:creationId xmlns:a16="http://schemas.microsoft.com/office/drawing/2014/main" id="{1578CA81-ADEC-0A6F-065A-C01BEAB28705}"/>
              </a:ext>
            </a:extLst>
          </p:cNvPr>
          <p:cNvSpPr txBox="1">
            <a:spLocks/>
          </p:cNvSpPr>
          <p:nvPr/>
        </p:nvSpPr>
        <p:spPr>
          <a:xfrm>
            <a:off x="623889" y="319901"/>
            <a:ext cx="1167126" cy="453183"/>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r>
              <a:rPr lang="es-ES" sz="2000" b="1">
                <a:solidFill>
                  <a:schemeClr val="accent3"/>
                </a:solidFill>
              </a:rPr>
              <a:t>Caso 1</a:t>
            </a:r>
            <a:endParaRPr lang="es-ES" sz="2000" b="1" baseline="30000">
              <a:solidFill>
                <a:schemeClr val="accent3"/>
              </a:solidFill>
            </a:endParaRPr>
          </a:p>
        </p:txBody>
      </p:sp>
      <p:sp>
        <p:nvSpPr>
          <p:cNvPr id="9" name="Marcador de contenido 2">
            <a:extLst>
              <a:ext uri="{FF2B5EF4-FFF2-40B4-BE49-F238E27FC236}">
                <a16:creationId xmlns:a16="http://schemas.microsoft.com/office/drawing/2014/main" id="{991EA780-1246-FA29-015A-3AD267561FAB}"/>
              </a:ext>
            </a:extLst>
          </p:cNvPr>
          <p:cNvSpPr txBox="1">
            <a:spLocks/>
          </p:cNvSpPr>
          <p:nvPr/>
        </p:nvSpPr>
        <p:spPr>
          <a:xfrm>
            <a:off x="623889" y="2248803"/>
            <a:ext cx="4510693" cy="2908489"/>
          </a:xfrm>
          <a:prstGeom prst="rect">
            <a:avLst/>
          </a:prstGeom>
        </p:spPr>
        <p:txBody>
          <a:bodyPr wrap="square">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900" marR="0" lvl="0" indent="-342900" algn="l" defTabSz="609585" rtl="0" eaLnBrk="1" fontAlgn="auto" latinLnBrk="0" hangingPunct="1">
              <a:lnSpc>
                <a:spcPct val="100000"/>
              </a:lnSpc>
              <a:spcBef>
                <a:spcPts val="0"/>
              </a:spcBef>
              <a:spcAft>
                <a:spcPts val="1800"/>
              </a:spcAft>
              <a:buClr>
                <a:schemeClr val="accent3">
                  <a:lumMod val="75000"/>
                </a:schemeClr>
              </a:buClr>
              <a:buSzTx/>
              <a:buFont typeface="Wingdings" pitchFamily="2" charset="2"/>
              <a:buChar char="§"/>
              <a:tabLst/>
              <a:defRPr/>
            </a:pP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En base al antecedente de neoplasia maligna cuatro años antes, encontrándose el paciente en remisión completa, se consensuó con su oncóloga y con el propio paciente el </a:t>
            </a:r>
            <a:r>
              <a:rPr kumimoji="0" lang="es-ES" sz="1400" b="1" u="none" strike="noStrike" kern="1200" cap="none" spc="0" normalizeH="0" baseline="0" noProof="0">
                <a:ln>
                  <a:noFill/>
                </a:ln>
                <a:solidFill>
                  <a:srgbClr val="612663"/>
                </a:solidFill>
                <a:effectLst/>
                <a:uLnTx/>
                <a:uFillTx/>
                <a:latin typeface="Arial" panose="020B0604020202020204" pitchFamily="34" charset="0"/>
                <a:ea typeface="+mn-ea"/>
                <a:cs typeface="Arial"/>
              </a:rPr>
              <a:t>inicio de tratamiento con tildrakizumab 100 mg</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según ficha técnica, a finales de enero de 2022.</a:t>
            </a:r>
          </a:p>
          <a:p>
            <a:pPr marL="342900" marR="0" lvl="0" indent="-342900" algn="l" defTabSz="609585" rtl="0" eaLnBrk="1" fontAlgn="auto" latinLnBrk="0" hangingPunct="1">
              <a:lnSpc>
                <a:spcPct val="100000"/>
              </a:lnSpc>
              <a:spcBef>
                <a:spcPts val="0"/>
              </a:spcBef>
              <a:spcAft>
                <a:spcPts val="1800"/>
              </a:spcAft>
              <a:buClr>
                <a:schemeClr val="accent3">
                  <a:lumMod val="75000"/>
                </a:schemeClr>
              </a:buClr>
              <a:buSzTx/>
              <a:buFont typeface="Wingdings" pitchFamily="2" charset="2"/>
              <a:buChar char="§"/>
              <a:tabLst/>
              <a:defRPr/>
            </a:pP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En un primer control el mes de abril (semana 12) el paciente mostró una respuesta objetiva excelente, con un BSA de 2, PASI absoluto de 1,5 y un PGA de 1. Así mismo, refirió una respuesta muy rápida, con gran mejoría tras la primera administración.</a:t>
            </a:r>
          </a:p>
        </p:txBody>
      </p:sp>
      <p:pic>
        <p:nvPicPr>
          <p:cNvPr id="16" name="Imagen 15">
            <a:extLst>
              <a:ext uri="{FF2B5EF4-FFF2-40B4-BE49-F238E27FC236}">
                <a16:creationId xmlns:a16="http://schemas.microsoft.com/office/drawing/2014/main" id="{6DC18ACB-693F-C3EC-4AF0-0D6109A4DBF4}"/>
              </a:ext>
            </a:extLst>
          </p:cNvPr>
          <p:cNvPicPr>
            <a:picLocks noChangeAspect="1"/>
          </p:cNvPicPr>
          <p:nvPr/>
        </p:nvPicPr>
        <p:blipFill rotWithShape="1">
          <a:blip r:embed="rId2"/>
          <a:srcRect l="564" t="1186" r="39315" b="1624"/>
          <a:stretch/>
        </p:blipFill>
        <p:spPr>
          <a:xfrm>
            <a:off x="5932099" y="2073829"/>
            <a:ext cx="3288359" cy="3083463"/>
          </a:xfrm>
          <a:prstGeom prst="rect">
            <a:avLst/>
          </a:prstGeom>
        </p:spPr>
      </p:pic>
      <p:pic>
        <p:nvPicPr>
          <p:cNvPr id="18" name="Imagen 17">
            <a:extLst>
              <a:ext uri="{FF2B5EF4-FFF2-40B4-BE49-F238E27FC236}">
                <a16:creationId xmlns:a16="http://schemas.microsoft.com/office/drawing/2014/main" id="{B7D0FD91-0A7D-7704-FB5E-13F53DB8E540}"/>
              </a:ext>
            </a:extLst>
          </p:cNvPr>
          <p:cNvPicPr>
            <a:picLocks noChangeAspect="1"/>
          </p:cNvPicPr>
          <p:nvPr/>
        </p:nvPicPr>
        <p:blipFill rotWithShape="1">
          <a:blip r:embed="rId2"/>
          <a:srcRect l="61626" t="1187" r="195" b="51534"/>
          <a:stretch/>
        </p:blipFill>
        <p:spPr>
          <a:xfrm>
            <a:off x="9287899" y="2073830"/>
            <a:ext cx="2088256" cy="1499994"/>
          </a:xfrm>
          <a:prstGeom prst="rect">
            <a:avLst/>
          </a:prstGeom>
        </p:spPr>
      </p:pic>
      <p:pic>
        <p:nvPicPr>
          <p:cNvPr id="20" name="Imagen 19">
            <a:extLst>
              <a:ext uri="{FF2B5EF4-FFF2-40B4-BE49-F238E27FC236}">
                <a16:creationId xmlns:a16="http://schemas.microsoft.com/office/drawing/2014/main" id="{48119088-1D53-8C1E-D81A-E8091A3E85D2}"/>
              </a:ext>
            </a:extLst>
          </p:cNvPr>
          <p:cNvPicPr>
            <a:picLocks noChangeAspect="1"/>
          </p:cNvPicPr>
          <p:nvPr/>
        </p:nvPicPr>
        <p:blipFill rotWithShape="1">
          <a:blip r:embed="rId2"/>
          <a:srcRect l="61626" t="52299" r="195" b="422"/>
          <a:stretch/>
        </p:blipFill>
        <p:spPr>
          <a:xfrm>
            <a:off x="9287899" y="3657298"/>
            <a:ext cx="2088256" cy="1499994"/>
          </a:xfrm>
          <a:prstGeom prst="rect">
            <a:avLst/>
          </a:prstGeom>
        </p:spPr>
      </p:pic>
      <p:sp>
        <p:nvSpPr>
          <p:cNvPr id="22" name="CuadroTexto 21">
            <a:extLst>
              <a:ext uri="{FF2B5EF4-FFF2-40B4-BE49-F238E27FC236}">
                <a16:creationId xmlns:a16="http://schemas.microsoft.com/office/drawing/2014/main" id="{AB6D585E-738A-FB44-7730-B66D2E2329AB}"/>
              </a:ext>
            </a:extLst>
          </p:cNvPr>
          <p:cNvSpPr txBox="1"/>
          <p:nvPr/>
        </p:nvSpPr>
        <p:spPr>
          <a:xfrm>
            <a:off x="977135" y="1449388"/>
            <a:ext cx="4658472" cy="461665"/>
          </a:xfrm>
          <a:prstGeom prst="rect">
            <a:avLst/>
          </a:prstGeom>
          <a:noFill/>
        </p:spPr>
        <p:txBody>
          <a:bodyPr wrap="square">
            <a:spAutoFit/>
          </a:bodyPr>
          <a:lstStyle/>
          <a:p>
            <a:r>
              <a:rPr lang="es-ES" sz="2400" b="1">
                <a:solidFill>
                  <a:srgbClr val="6B2F65"/>
                </a:solidFill>
                <a:latin typeface="Arial" panose="020B0604020202020204" pitchFamily="34" charset="0"/>
                <a:cs typeface="+mn-cs"/>
              </a:rPr>
              <a:t>Tratamiento y evolución</a:t>
            </a:r>
          </a:p>
        </p:txBody>
      </p:sp>
      <p:sp>
        <p:nvSpPr>
          <p:cNvPr id="24" name="Rectángulo: una sola esquina redondeada 11">
            <a:extLst>
              <a:ext uri="{FF2B5EF4-FFF2-40B4-BE49-F238E27FC236}">
                <a16:creationId xmlns:a16="http://schemas.microsoft.com/office/drawing/2014/main" id="{2CBF7386-3584-7DB8-ECF1-51F6948E32BA}"/>
              </a:ext>
            </a:extLst>
          </p:cNvPr>
          <p:cNvSpPr/>
          <p:nvPr/>
        </p:nvSpPr>
        <p:spPr>
          <a:xfrm flipV="1">
            <a:off x="282907" y="1382882"/>
            <a:ext cx="694228" cy="694228"/>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Gráfico 25">
            <a:extLst>
              <a:ext uri="{FF2B5EF4-FFF2-40B4-BE49-F238E27FC236}">
                <a16:creationId xmlns:a16="http://schemas.microsoft.com/office/drawing/2014/main" id="{D19184A9-FFAD-1E8A-081B-A569A1B314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183" y="1470769"/>
            <a:ext cx="523569" cy="523569"/>
          </a:xfrm>
          <a:prstGeom prst="rect">
            <a:avLst/>
          </a:prstGeom>
        </p:spPr>
      </p:pic>
      <p:sp>
        <p:nvSpPr>
          <p:cNvPr id="3" name="Marcador de pie de página 5">
            <a:extLst>
              <a:ext uri="{FF2B5EF4-FFF2-40B4-BE49-F238E27FC236}">
                <a16:creationId xmlns:a16="http://schemas.microsoft.com/office/drawing/2014/main" id="{EF1B2D15-A6B1-1BAF-F914-FC9E19A03A87}"/>
              </a:ext>
            </a:extLst>
          </p:cNvPr>
          <p:cNvSpPr>
            <a:spLocks noGrp="1"/>
          </p:cNvSpPr>
          <p:nvPr>
            <p:ph type="ftr" sz="quarter" idx="10"/>
          </p:nvPr>
        </p:nvSpPr>
        <p:spPr>
          <a:xfrm>
            <a:off x="623886" y="6417566"/>
            <a:ext cx="10079513" cy="363552"/>
          </a:xfrm>
        </p:spPr>
        <p:txBody>
          <a:bodyPr/>
          <a:lstStyle/>
          <a:p>
            <a:pPr>
              <a:lnSpc>
                <a:spcPct val="90000"/>
              </a:lnSpc>
            </a:pPr>
            <a:r>
              <a:rPr lang="es-ES" sz="700" b="1"/>
              <a:t>BSA: </a:t>
            </a:r>
            <a:r>
              <a:rPr lang="es-ES" sz="700"/>
              <a:t>área de superficie corporal</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r>
              <a:rPr lang="es-ES" sz="700"/>
              <a:t>; </a:t>
            </a:r>
            <a:r>
              <a:rPr lang="es-ES" sz="700" b="1"/>
              <a:t>PASI:</a:t>
            </a:r>
            <a:r>
              <a:rPr lang="es-ES" sz="700"/>
              <a:t> índice de actividad y gravedad de la psoriasis</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r>
              <a:rPr lang="es-ES" sz="700"/>
              <a:t>; </a:t>
            </a:r>
            <a:r>
              <a:rPr lang="es-ES" sz="700" b="1"/>
              <a:t>PGA:</a:t>
            </a:r>
            <a:r>
              <a:rPr lang="es-ES" sz="700"/>
              <a:t> evaluación global de la psoriasis</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p>
          <a:p>
            <a:pPr>
              <a:lnSpc>
                <a:spcPct val="90000"/>
              </a:lnSpc>
            </a:pPr>
            <a:r>
              <a:rPr lang="es-ES" sz="700" b="1"/>
              <a:t>1. </a:t>
            </a:r>
            <a:r>
              <a:rPr lang="es-ES" sz="700"/>
              <a:t>Caso clínico según Ficha Técnica aportado por los autores Dr. Marcial Álvarez Salafranca, Dra. </a:t>
            </a:r>
            <a:r>
              <a:rPr lang="es-ES" sz="700" err="1"/>
              <a:t>lsabel</a:t>
            </a:r>
            <a:r>
              <a:rPr lang="es-ES" sz="700"/>
              <a:t> Martínez Pallás - Hospital Universitario Miguel Servet (Zaragoza), no publicado.</a:t>
            </a:r>
          </a:p>
          <a:p>
            <a:pPr>
              <a:lnSpc>
                <a:spcPct val="90000"/>
              </a:lnSpc>
            </a:pPr>
            <a:r>
              <a:rPr lang="es-ES" sz="700"/>
              <a:t>Almirall no ha intervenido en la recogida de estos datos.</a:t>
            </a:r>
          </a:p>
        </p:txBody>
      </p:sp>
    </p:spTree>
    <p:extLst>
      <p:ext uri="{BB962C8B-B14F-4D97-AF65-F5344CB8AC3E}">
        <p14:creationId xmlns:p14="http://schemas.microsoft.com/office/powerpoint/2010/main" val="843953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2133B87-AA55-BCEE-39F3-9A5080A2311A}"/>
              </a:ext>
            </a:extLst>
          </p:cNvPr>
          <p:cNvPicPr>
            <a:picLocks noChangeAspect="1"/>
          </p:cNvPicPr>
          <p:nvPr/>
        </p:nvPicPr>
        <p:blipFill>
          <a:blip r:embed="rId2"/>
          <a:stretch>
            <a:fillRect/>
          </a:stretch>
        </p:blipFill>
        <p:spPr>
          <a:xfrm>
            <a:off x="5565832" y="2169670"/>
            <a:ext cx="3338456" cy="3422761"/>
          </a:xfrm>
          <a:prstGeom prst="rect">
            <a:avLst/>
          </a:prstGeom>
        </p:spPr>
      </p:pic>
      <p:pic>
        <p:nvPicPr>
          <p:cNvPr id="8" name="Imagen 7">
            <a:extLst>
              <a:ext uri="{FF2B5EF4-FFF2-40B4-BE49-F238E27FC236}">
                <a16:creationId xmlns:a16="http://schemas.microsoft.com/office/drawing/2014/main" id="{6CF6D634-4172-1BAD-95D7-7B3B45C82AB1}"/>
              </a:ext>
            </a:extLst>
          </p:cNvPr>
          <p:cNvPicPr>
            <a:picLocks noChangeAspect="1"/>
          </p:cNvPicPr>
          <p:nvPr/>
        </p:nvPicPr>
        <p:blipFill>
          <a:blip r:embed="rId3"/>
          <a:stretch>
            <a:fillRect/>
          </a:stretch>
        </p:blipFill>
        <p:spPr>
          <a:xfrm>
            <a:off x="9078041" y="2169304"/>
            <a:ext cx="2455147" cy="3426975"/>
          </a:xfrm>
          <a:prstGeom prst="rect">
            <a:avLst/>
          </a:prstGeom>
        </p:spPr>
      </p:pic>
      <p:sp>
        <p:nvSpPr>
          <p:cNvPr id="9" name="CuadroTexto 8">
            <a:extLst>
              <a:ext uri="{FF2B5EF4-FFF2-40B4-BE49-F238E27FC236}">
                <a16:creationId xmlns:a16="http://schemas.microsoft.com/office/drawing/2014/main" id="{D6069B69-5BE3-013F-A97D-429EEA2290F4}"/>
              </a:ext>
            </a:extLst>
          </p:cNvPr>
          <p:cNvSpPr txBox="1"/>
          <p:nvPr/>
        </p:nvSpPr>
        <p:spPr>
          <a:xfrm>
            <a:off x="5492808" y="1862625"/>
            <a:ext cx="3235556"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2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Evolución en el control de la semana 42</a:t>
            </a:r>
          </a:p>
        </p:txBody>
      </p:sp>
      <p:sp>
        <p:nvSpPr>
          <p:cNvPr id="10" name="CuadroTexto 9">
            <a:extLst>
              <a:ext uri="{FF2B5EF4-FFF2-40B4-BE49-F238E27FC236}">
                <a16:creationId xmlns:a16="http://schemas.microsoft.com/office/drawing/2014/main" id="{F0B379F7-4B68-C978-939C-36D496EF31A6}"/>
              </a:ext>
            </a:extLst>
          </p:cNvPr>
          <p:cNvSpPr txBox="1"/>
          <p:nvPr/>
        </p:nvSpPr>
        <p:spPr>
          <a:xfrm>
            <a:off x="9005016" y="1707639"/>
            <a:ext cx="2606221"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2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Evolución del PASI absoluto (semanas 0, 12 y 42)</a:t>
            </a:r>
          </a:p>
        </p:txBody>
      </p:sp>
      <p:sp>
        <p:nvSpPr>
          <p:cNvPr id="7" name="Título 1">
            <a:extLst>
              <a:ext uri="{FF2B5EF4-FFF2-40B4-BE49-F238E27FC236}">
                <a16:creationId xmlns:a16="http://schemas.microsoft.com/office/drawing/2014/main" id="{6CCB5B23-39C1-E0FC-3A16-5E5038E3AC48}"/>
              </a:ext>
            </a:extLst>
          </p:cNvPr>
          <p:cNvSpPr txBox="1">
            <a:spLocks/>
          </p:cNvSpPr>
          <p:nvPr/>
        </p:nvSpPr>
        <p:spPr>
          <a:xfrm>
            <a:off x="1813704" y="42902"/>
            <a:ext cx="8701480" cy="1068736"/>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r>
              <a:rPr lang="es-ES" sz="2000"/>
              <a:t>Tildrakizumab como una opción efectiva, rápida y segura en un paciente con psoriasis en placas de moderada a grave y antecedente de carcinoma neuroendocrino apendicular</a:t>
            </a:r>
            <a:r>
              <a:rPr lang="es-ES" sz="2000" baseline="30000"/>
              <a:t>1</a:t>
            </a:r>
          </a:p>
        </p:txBody>
      </p:sp>
      <p:sp>
        <p:nvSpPr>
          <p:cNvPr id="11" name="Título 1">
            <a:extLst>
              <a:ext uri="{FF2B5EF4-FFF2-40B4-BE49-F238E27FC236}">
                <a16:creationId xmlns:a16="http://schemas.microsoft.com/office/drawing/2014/main" id="{C9D12BD1-A6CA-49C6-5870-0365452A7068}"/>
              </a:ext>
            </a:extLst>
          </p:cNvPr>
          <p:cNvSpPr txBox="1">
            <a:spLocks/>
          </p:cNvSpPr>
          <p:nvPr/>
        </p:nvSpPr>
        <p:spPr>
          <a:xfrm>
            <a:off x="623889" y="319901"/>
            <a:ext cx="1167126" cy="453183"/>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r>
              <a:rPr lang="es-ES" sz="2000" b="1">
                <a:solidFill>
                  <a:schemeClr val="accent3"/>
                </a:solidFill>
              </a:rPr>
              <a:t>Caso 1</a:t>
            </a:r>
            <a:endParaRPr lang="es-ES" sz="2000" b="1" baseline="30000">
              <a:solidFill>
                <a:schemeClr val="accent3"/>
              </a:solidFill>
            </a:endParaRPr>
          </a:p>
        </p:txBody>
      </p:sp>
      <p:sp>
        <p:nvSpPr>
          <p:cNvPr id="12" name="Marcador de contenido 2">
            <a:extLst>
              <a:ext uri="{FF2B5EF4-FFF2-40B4-BE49-F238E27FC236}">
                <a16:creationId xmlns:a16="http://schemas.microsoft.com/office/drawing/2014/main" id="{69AB36A5-5A43-DBA5-5BCC-FE5AA3625DF2}"/>
              </a:ext>
            </a:extLst>
          </p:cNvPr>
          <p:cNvSpPr txBox="1">
            <a:spLocks/>
          </p:cNvSpPr>
          <p:nvPr/>
        </p:nvSpPr>
        <p:spPr>
          <a:xfrm>
            <a:off x="623889" y="2297921"/>
            <a:ext cx="4510693" cy="2262158"/>
          </a:xfrm>
          <a:prstGeom prst="rect">
            <a:avLst/>
          </a:prstGeom>
        </p:spPr>
        <p:txBody>
          <a:bodyPr wrap="square">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900" marR="0" lvl="0" indent="-342900" algn="l" defTabSz="609585" rtl="0" eaLnBrk="1" fontAlgn="auto" latinLnBrk="0" hangingPunct="1">
              <a:lnSpc>
                <a:spcPct val="100000"/>
              </a:lnSpc>
              <a:spcBef>
                <a:spcPts val="0"/>
              </a:spcBef>
              <a:spcAft>
                <a:spcPts val="1800"/>
              </a:spcAft>
              <a:buClr>
                <a:schemeClr val="accent3">
                  <a:lumMod val="75000"/>
                </a:schemeClr>
              </a:buClr>
              <a:buSzTx/>
              <a:buFont typeface="Wingdings" pitchFamily="2" charset="2"/>
              <a:buChar char="§"/>
              <a:tabLst/>
              <a:defRPr/>
            </a:pP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La tolerancia inicial al fármaco fue excelente, sin experimentar ningún efecto adverso, y del mismo modo la satisfacción del paciente fue completa, mejorando su vida laboral y resolviéndose el dolor de forma muy rápida. En noviembre de 2022 (semana 42), el paciente mostró un PASI absoluto de 0, PASI relativo de 100 y un PGA de 0.</a:t>
            </a:r>
          </a:p>
          <a:p>
            <a:pPr marL="342900" marR="0" lvl="0" indent="-342900" algn="l" defTabSz="609585" rtl="0" eaLnBrk="1" fontAlgn="auto" latinLnBrk="0" hangingPunct="1">
              <a:lnSpc>
                <a:spcPct val="100000"/>
              </a:lnSpc>
              <a:spcBef>
                <a:spcPts val="0"/>
              </a:spcBef>
              <a:spcAft>
                <a:spcPts val="1800"/>
              </a:spcAft>
              <a:buClr>
                <a:schemeClr val="accent3">
                  <a:lumMod val="75000"/>
                </a:schemeClr>
              </a:buClr>
              <a:buSzTx/>
              <a:buFont typeface="Wingdings" pitchFamily="2" charset="2"/>
              <a:buChar char="§"/>
              <a:tabLst/>
              <a:defRPr/>
            </a:pP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Por otro lado, el paciente sigue libre de su enfermedad oncológica.</a:t>
            </a:r>
          </a:p>
        </p:txBody>
      </p:sp>
      <p:sp>
        <p:nvSpPr>
          <p:cNvPr id="13" name="CuadroTexto 12">
            <a:extLst>
              <a:ext uri="{FF2B5EF4-FFF2-40B4-BE49-F238E27FC236}">
                <a16:creationId xmlns:a16="http://schemas.microsoft.com/office/drawing/2014/main" id="{2EBC10BA-35AC-C0F7-4BCD-DD562ABFB0B5}"/>
              </a:ext>
            </a:extLst>
          </p:cNvPr>
          <p:cNvSpPr txBox="1"/>
          <p:nvPr/>
        </p:nvSpPr>
        <p:spPr>
          <a:xfrm>
            <a:off x="977135" y="1449388"/>
            <a:ext cx="4658472" cy="461665"/>
          </a:xfrm>
          <a:prstGeom prst="rect">
            <a:avLst/>
          </a:prstGeom>
          <a:noFill/>
        </p:spPr>
        <p:txBody>
          <a:bodyPr wrap="square">
            <a:spAutoFit/>
          </a:bodyPr>
          <a:lstStyle/>
          <a:p>
            <a:r>
              <a:rPr lang="es-ES" sz="2400" b="1">
                <a:solidFill>
                  <a:srgbClr val="6B2F65"/>
                </a:solidFill>
                <a:latin typeface="Arial" panose="020B0604020202020204" pitchFamily="34" charset="0"/>
                <a:cs typeface="+mn-cs"/>
              </a:rPr>
              <a:t>Tratamiento y evolución</a:t>
            </a:r>
          </a:p>
        </p:txBody>
      </p:sp>
      <p:sp>
        <p:nvSpPr>
          <p:cNvPr id="16" name="Rectángulo: una sola esquina redondeada 11">
            <a:extLst>
              <a:ext uri="{FF2B5EF4-FFF2-40B4-BE49-F238E27FC236}">
                <a16:creationId xmlns:a16="http://schemas.microsoft.com/office/drawing/2014/main" id="{87C29363-2C3F-C141-52BC-EE30292FBC97}"/>
              </a:ext>
            </a:extLst>
          </p:cNvPr>
          <p:cNvSpPr/>
          <p:nvPr/>
        </p:nvSpPr>
        <p:spPr>
          <a:xfrm flipV="1">
            <a:off x="282907" y="1382882"/>
            <a:ext cx="694228" cy="694228"/>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7" name="Gráfico 16">
            <a:extLst>
              <a:ext uri="{FF2B5EF4-FFF2-40B4-BE49-F238E27FC236}">
                <a16:creationId xmlns:a16="http://schemas.microsoft.com/office/drawing/2014/main" id="{D30E19A2-FE2D-A7A4-6FAB-8CF3FD02CE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7183" y="1470769"/>
            <a:ext cx="523569" cy="523569"/>
          </a:xfrm>
          <a:prstGeom prst="rect">
            <a:avLst/>
          </a:prstGeom>
        </p:spPr>
      </p:pic>
      <p:sp>
        <p:nvSpPr>
          <p:cNvPr id="3" name="Marcador de pie de página 5">
            <a:extLst>
              <a:ext uri="{FF2B5EF4-FFF2-40B4-BE49-F238E27FC236}">
                <a16:creationId xmlns:a16="http://schemas.microsoft.com/office/drawing/2014/main" id="{3902FEFC-1264-D3D7-47FF-184E9F6A6A2B}"/>
              </a:ext>
            </a:extLst>
          </p:cNvPr>
          <p:cNvSpPr>
            <a:spLocks noGrp="1"/>
          </p:cNvSpPr>
          <p:nvPr>
            <p:ph type="ftr" sz="quarter" idx="10"/>
          </p:nvPr>
        </p:nvSpPr>
        <p:spPr>
          <a:xfrm>
            <a:off x="623886" y="6417566"/>
            <a:ext cx="10079513" cy="363552"/>
          </a:xfrm>
        </p:spPr>
        <p:txBody>
          <a:bodyPr/>
          <a:lstStyle/>
          <a:p>
            <a:pPr>
              <a:lnSpc>
                <a:spcPct val="90000"/>
              </a:lnSpc>
            </a:pPr>
            <a:r>
              <a:rPr lang="es-ES" sz="700" b="1"/>
              <a:t>PASI:</a:t>
            </a:r>
            <a:r>
              <a:rPr lang="es-ES" sz="700"/>
              <a:t> índice de actividad y gravedad de la psoriasis</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r>
              <a:rPr lang="es-ES" sz="700"/>
              <a:t>; </a:t>
            </a:r>
            <a:r>
              <a:rPr lang="es-ES" sz="700" b="1"/>
              <a:t>PGA:</a:t>
            </a:r>
            <a:r>
              <a:rPr lang="es-ES" sz="700"/>
              <a:t> evaluación global de la psoriasis</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p>
          <a:p>
            <a:pPr>
              <a:lnSpc>
                <a:spcPct val="90000"/>
              </a:lnSpc>
            </a:pPr>
            <a:r>
              <a:rPr lang="es-ES" sz="700" b="1"/>
              <a:t>1. </a:t>
            </a:r>
            <a:r>
              <a:rPr lang="es-ES" sz="700"/>
              <a:t>Caso clínico según Ficha Técnica aportado por los autores Dr. Marcial Álvarez Salafranca, Dra. </a:t>
            </a:r>
            <a:r>
              <a:rPr lang="es-ES" sz="700" err="1"/>
              <a:t>lsabel</a:t>
            </a:r>
            <a:r>
              <a:rPr lang="es-ES" sz="700"/>
              <a:t> Martínez Pallás - Hospital Universitario Miguel Servet (Zaragoza), no publicado.</a:t>
            </a:r>
          </a:p>
          <a:p>
            <a:pPr>
              <a:lnSpc>
                <a:spcPct val="90000"/>
              </a:lnSpc>
            </a:pPr>
            <a:r>
              <a:rPr lang="es-ES" sz="700"/>
              <a:t>Almirall no ha intervenido en la recogida de estos datos.</a:t>
            </a:r>
          </a:p>
        </p:txBody>
      </p:sp>
    </p:spTree>
    <p:extLst>
      <p:ext uri="{BB962C8B-B14F-4D97-AF65-F5344CB8AC3E}">
        <p14:creationId xmlns:p14="http://schemas.microsoft.com/office/powerpoint/2010/main" val="3663093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body of water with hills in the background&#10;&#10;Description automatically generated with medium confidence">
            <a:extLst>
              <a:ext uri="{FF2B5EF4-FFF2-40B4-BE49-F238E27FC236}">
                <a16:creationId xmlns:a16="http://schemas.microsoft.com/office/drawing/2014/main" id="{0F649E15-EB15-7F17-E980-33013C105909}"/>
              </a:ext>
            </a:extLst>
          </p:cNvPr>
          <p:cNvPicPr>
            <a:picLocks noChangeAspect="1"/>
          </p:cNvPicPr>
          <p:nvPr/>
        </p:nvPicPr>
        <p:blipFill>
          <a:blip r:embed="rId2">
            <a:alphaModFix amt="20000"/>
          </a:blip>
          <a:stretch>
            <a:fillRect/>
          </a:stretch>
        </p:blipFill>
        <p:spPr>
          <a:xfrm>
            <a:off x="0" y="0"/>
            <a:ext cx="12192000" cy="5624156"/>
          </a:xfrm>
          <a:prstGeom prst="rect">
            <a:avLst/>
          </a:prstGeom>
          <a:solidFill>
            <a:schemeClr val="accent2"/>
          </a:solidFill>
        </p:spPr>
      </p:pic>
      <p:pic>
        <p:nvPicPr>
          <p:cNvPr id="12" name="Imagen 13" descr="almirall color.png">
            <a:extLst>
              <a:ext uri="{FF2B5EF4-FFF2-40B4-BE49-F238E27FC236}">
                <a16:creationId xmlns:a16="http://schemas.microsoft.com/office/drawing/2014/main" id="{F1CEE3CF-8CC8-A746-7DD1-FCF2D2E47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
        <p:nvSpPr>
          <p:cNvPr id="7" name="CuadroTexto 6">
            <a:extLst>
              <a:ext uri="{FF2B5EF4-FFF2-40B4-BE49-F238E27FC236}">
                <a16:creationId xmlns:a16="http://schemas.microsoft.com/office/drawing/2014/main" id="{CB71C9EC-2450-2B0D-C7A3-7A80B1447D97}"/>
              </a:ext>
            </a:extLst>
          </p:cNvPr>
          <p:cNvSpPr txBox="1"/>
          <p:nvPr/>
        </p:nvSpPr>
        <p:spPr>
          <a:xfrm>
            <a:off x="838108" y="2606980"/>
            <a:ext cx="9038923" cy="1384995"/>
          </a:xfrm>
          <a:prstGeom prst="rect">
            <a:avLst/>
          </a:prstGeom>
          <a:noFill/>
        </p:spPr>
        <p:txBody>
          <a:bodyPr wrap="square">
            <a:spAutoFit/>
          </a:bodyPr>
          <a:lstStyle/>
          <a:p>
            <a:pPr marL="6350" indent="-6350">
              <a:spcAft>
                <a:spcPts val="1800"/>
              </a:spcAft>
              <a:buClr>
                <a:schemeClr val="bg1"/>
              </a:buClr>
            </a:pPr>
            <a:r>
              <a:rPr kumimoji="0" lang="es-ES" sz="2800" u="none" strike="noStrike" kern="1200" cap="none" spc="0" normalizeH="0" baseline="0" noProof="0">
                <a:ln>
                  <a:noFill/>
                </a:ln>
                <a:solidFill>
                  <a:schemeClr val="bg1"/>
                </a:solidFill>
                <a:effectLst/>
                <a:uLnTx/>
                <a:uFillTx/>
                <a:latin typeface="Arial" panose="020B0604020202020204" pitchFamily="34" charset="0"/>
                <a:ea typeface="+mj-ea"/>
                <a:cs typeface="Arial"/>
              </a:rPr>
              <a:t>Tildrakizumab en una paciente con psoriasis en placas de moderada a grave y antecedentes de carcinoma de cérvix: una alternativa segura y eficaz</a:t>
            </a:r>
            <a:r>
              <a:rPr kumimoji="0" lang="es-ES" sz="2800" u="none" strike="noStrike" kern="1200" cap="none" spc="0" normalizeH="0" baseline="30000" noProof="0">
                <a:ln>
                  <a:noFill/>
                </a:ln>
                <a:solidFill>
                  <a:schemeClr val="bg1"/>
                </a:solidFill>
                <a:effectLst/>
                <a:uLnTx/>
                <a:uFillTx/>
                <a:latin typeface="Arial" panose="020B0604020202020204" pitchFamily="34" charset="0"/>
                <a:ea typeface="+mj-ea"/>
                <a:cs typeface="Arial"/>
              </a:rPr>
              <a:t>1</a:t>
            </a:r>
          </a:p>
        </p:txBody>
      </p:sp>
      <p:sp>
        <p:nvSpPr>
          <p:cNvPr id="8" name="Título 1">
            <a:extLst>
              <a:ext uri="{FF2B5EF4-FFF2-40B4-BE49-F238E27FC236}">
                <a16:creationId xmlns:a16="http://schemas.microsoft.com/office/drawing/2014/main" id="{8B92A493-D8BB-FD63-A737-13B9AC4CFB75}"/>
              </a:ext>
            </a:extLst>
          </p:cNvPr>
          <p:cNvSpPr>
            <a:spLocks noGrp="1"/>
          </p:cNvSpPr>
          <p:nvPr>
            <p:ph type="title"/>
          </p:nvPr>
        </p:nvSpPr>
        <p:spPr>
          <a:xfrm>
            <a:off x="838107" y="1808163"/>
            <a:ext cx="4995915" cy="760959"/>
          </a:xfrm>
        </p:spPr>
        <p:txBody>
          <a:bodyPr/>
          <a:lstStyle/>
          <a:p>
            <a:r>
              <a:rPr kumimoji="0" lang="es-ES" sz="4000" b="1" u="none" strike="noStrike" kern="1200" cap="none" spc="0" normalizeH="0" baseline="0" noProof="0">
                <a:ln>
                  <a:noFill/>
                </a:ln>
                <a:solidFill>
                  <a:srgbClr val="FDC647"/>
                </a:solidFill>
                <a:effectLst/>
                <a:uLnTx/>
                <a:uFillTx/>
                <a:latin typeface="Arial" panose="020B0604020202020204" pitchFamily="34" charset="0"/>
                <a:ea typeface="+mj-ea"/>
                <a:cs typeface="Arial"/>
              </a:rPr>
              <a:t>Caso 2</a:t>
            </a:r>
            <a:endParaRPr lang="es-ES" sz="4800" b="1" baseline="30000">
              <a:solidFill>
                <a:schemeClr val="bg1"/>
              </a:solidFill>
              <a:latin typeface="Arial" panose="020B0604020202020204" pitchFamily="34" charset="0"/>
            </a:endParaRPr>
          </a:p>
        </p:txBody>
      </p:sp>
      <p:sp>
        <p:nvSpPr>
          <p:cNvPr id="3" name="CuadroTexto 2">
            <a:extLst>
              <a:ext uri="{FF2B5EF4-FFF2-40B4-BE49-F238E27FC236}">
                <a16:creationId xmlns:a16="http://schemas.microsoft.com/office/drawing/2014/main" id="{F7810CD3-7642-C526-8918-3A679785D1EE}"/>
              </a:ext>
            </a:extLst>
          </p:cNvPr>
          <p:cNvSpPr txBox="1"/>
          <p:nvPr/>
        </p:nvSpPr>
        <p:spPr>
          <a:xfrm>
            <a:off x="440175" y="6398081"/>
            <a:ext cx="8499543" cy="288147"/>
          </a:xfrm>
          <a:prstGeom prst="rect">
            <a:avLst/>
          </a:prstGeom>
        </p:spPr>
        <p:txBody>
          <a:bodyPr vert="horz" wrap="square" lIns="72000" tIns="36000" rIns="72000" bIns="36000" rtlCol="0" anchor="b" anchorCtr="0">
            <a:spAutoFit/>
          </a:bodyPr>
          <a:lstStyle>
            <a:defPPr>
              <a:defRPr lang="es-ES"/>
            </a:defPPr>
            <a:lvl1pPr defTabSz="457200">
              <a:defRPr sz="700" b="0" i="0">
                <a:solidFill>
                  <a:srgbClr val="7E7E7E"/>
                </a:solidFill>
                <a:latin typeface="Arial" panose="020B0604020202020204" pitchFamily="34" charset="0"/>
              </a:defRPr>
            </a:lvl1pPr>
          </a:lstStyle>
          <a:p>
            <a:r>
              <a:rPr lang="es-ES"/>
              <a:t>1. Caso clínico según Ficha Técnica aportado por los autores Dr. Emilio </a:t>
            </a:r>
            <a:r>
              <a:rPr lang="es-ES" err="1"/>
              <a:t>Berná</a:t>
            </a:r>
            <a:r>
              <a:rPr lang="es-ES"/>
              <a:t> Rico, Dr. Álvaro González Cantero del Hospital Universitario Ramón y Cajal (Madrid), no publicado.</a:t>
            </a:r>
          </a:p>
          <a:p>
            <a:r>
              <a:rPr lang="es-ES"/>
              <a:t>Almirall no ha intervenido en la recogida de estos datos.</a:t>
            </a:r>
          </a:p>
        </p:txBody>
      </p:sp>
    </p:spTree>
    <p:extLst>
      <p:ext uri="{BB962C8B-B14F-4D97-AF65-F5344CB8AC3E}">
        <p14:creationId xmlns:p14="http://schemas.microsoft.com/office/powerpoint/2010/main" val="2105834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2BA8AFB6-9E96-CED4-25EF-0B409CC5552B}"/>
              </a:ext>
            </a:extLst>
          </p:cNvPr>
          <p:cNvSpPr txBox="1">
            <a:spLocks/>
          </p:cNvSpPr>
          <p:nvPr/>
        </p:nvSpPr>
        <p:spPr>
          <a:xfrm>
            <a:off x="1813704" y="350679"/>
            <a:ext cx="8955056" cy="760959"/>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r>
              <a:rPr lang="es-ES" sz="2000"/>
              <a:t>Tildrakizumab en una paciente con psoriasis en placas de moderada a grave y antecedentes de carcinoma de cérvix: una alternativa segura y eficaz</a:t>
            </a:r>
            <a:r>
              <a:rPr lang="es-ES" sz="2000" baseline="30000"/>
              <a:t>1</a:t>
            </a:r>
          </a:p>
        </p:txBody>
      </p:sp>
      <p:sp>
        <p:nvSpPr>
          <p:cNvPr id="5" name="Título 1">
            <a:extLst>
              <a:ext uri="{FF2B5EF4-FFF2-40B4-BE49-F238E27FC236}">
                <a16:creationId xmlns:a16="http://schemas.microsoft.com/office/drawing/2014/main" id="{C2CE258C-1B11-7ED8-EE64-76F422C888FE}"/>
              </a:ext>
            </a:extLst>
          </p:cNvPr>
          <p:cNvSpPr txBox="1">
            <a:spLocks/>
          </p:cNvSpPr>
          <p:nvPr/>
        </p:nvSpPr>
        <p:spPr>
          <a:xfrm>
            <a:off x="623889" y="319901"/>
            <a:ext cx="1167126" cy="453183"/>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r>
              <a:rPr lang="es-ES" sz="2000" b="1">
                <a:solidFill>
                  <a:schemeClr val="accent3"/>
                </a:solidFill>
              </a:rPr>
              <a:t>Caso 2</a:t>
            </a:r>
            <a:endParaRPr lang="es-ES" sz="2000" b="1" baseline="30000">
              <a:solidFill>
                <a:schemeClr val="accent3"/>
              </a:solidFill>
            </a:endParaRPr>
          </a:p>
        </p:txBody>
      </p:sp>
      <p:sp>
        <p:nvSpPr>
          <p:cNvPr id="6" name="Marcador de contenido 2">
            <a:extLst>
              <a:ext uri="{FF2B5EF4-FFF2-40B4-BE49-F238E27FC236}">
                <a16:creationId xmlns:a16="http://schemas.microsoft.com/office/drawing/2014/main" id="{29EED328-A12F-2D9C-6F5B-91109C9D7274}"/>
              </a:ext>
            </a:extLst>
          </p:cNvPr>
          <p:cNvSpPr txBox="1">
            <a:spLocks/>
          </p:cNvSpPr>
          <p:nvPr/>
        </p:nvSpPr>
        <p:spPr>
          <a:xfrm>
            <a:off x="623889" y="2248803"/>
            <a:ext cx="10808934" cy="3570208"/>
          </a:xfrm>
          <a:prstGeom prst="rect">
            <a:avLst/>
          </a:prstGeom>
        </p:spPr>
        <p:txBody>
          <a:bodyPr>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900" marR="0" lvl="0" indent="-342900" algn="l" defTabSz="609585" rtl="0" eaLnBrk="1" fontAlgn="auto" latinLnBrk="0" hangingPunct="1">
              <a:lnSpc>
                <a:spcPct val="100000"/>
              </a:lnSpc>
              <a:spcBef>
                <a:spcPts val="0"/>
              </a:spcBef>
              <a:spcAft>
                <a:spcPts val="1200"/>
              </a:spcAft>
              <a:buClr>
                <a:schemeClr val="accent3">
                  <a:lumMod val="75000"/>
                </a:schemeClr>
              </a:buClr>
              <a:buSzTx/>
              <a:buFont typeface="Wingdings" pitchFamily="2" charset="2"/>
              <a:buChar char="§"/>
              <a:tabLst/>
              <a:defRPr/>
            </a:pPr>
            <a:r>
              <a:rPr kumimoji="0" lang="es-ES" sz="1400" b="1" u="none" strike="noStrike" kern="1200" cap="none" spc="0" normalizeH="0" baseline="0" noProof="0">
                <a:ln>
                  <a:noFill/>
                </a:ln>
                <a:solidFill>
                  <a:srgbClr val="612663"/>
                </a:solidFill>
                <a:effectLst/>
                <a:uLnTx/>
                <a:uFillTx/>
                <a:latin typeface="Arial" panose="020B0604020202020204" pitchFamily="34" charset="0"/>
                <a:ea typeface="+mn-ea"/>
                <a:cs typeface="Arial"/>
              </a:rPr>
              <a:t>Mujer de 48 años </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con antecedentes personales de carcinoma escamoso infiltrante moderadamente diferenciado de cuello uterino, diagnosticado en estadio I (T1b1NxM0) hace 4 años. Fue tratado con histerectomía radical más doble anexectomía, administrándose posteriormente radioterapia adyuvante.</a:t>
            </a:r>
          </a:p>
          <a:p>
            <a:pPr marL="342900" marR="0" lvl="0" indent="-342900" algn="l" defTabSz="609585" rtl="0" eaLnBrk="1" fontAlgn="auto" latinLnBrk="0" hangingPunct="1">
              <a:lnSpc>
                <a:spcPct val="100000"/>
              </a:lnSpc>
              <a:spcBef>
                <a:spcPts val="0"/>
              </a:spcBef>
              <a:spcAft>
                <a:spcPts val="1200"/>
              </a:spcAft>
              <a:buClr>
                <a:schemeClr val="accent3">
                  <a:lumMod val="75000"/>
                </a:schemeClr>
              </a:buClr>
              <a:buSzTx/>
              <a:buFont typeface="Wingdings" pitchFamily="2" charset="2"/>
              <a:buChar char="§"/>
              <a:tabLst/>
              <a:defRPr/>
            </a:pP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Como antecedente dermatológico de interés, la paciente sufría psoriasis en placas de moderada a grave de 20 años de evolución con mal control tanto con tratamientos tópicos (corticoides de potencia moderada-alta y análogos de la vitamina D) como con tratamientos sistémicos. </a:t>
            </a:r>
          </a:p>
          <a:p>
            <a:pPr marL="342900" marR="0" lvl="0" indent="-342900" algn="l" defTabSz="609585" rtl="0" eaLnBrk="1" fontAlgn="auto" latinLnBrk="0" hangingPunct="1">
              <a:lnSpc>
                <a:spcPct val="100000"/>
              </a:lnSpc>
              <a:spcBef>
                <a:spcPts val="0"/>
              </a:spcBef>
              <a:spcAft>
                <a:spcPts val="1200"/>
              </a:spcAft>
              <a:buClr>
                <a:schemeClr val="accent3">
                  <a:lumMod val="75000"/>
                </a:schemeClr>
              </a:buClr>
              <a:buSzTx/>
              <a:buFont typeface="Wingdings" pitchFamily="2" charset="2"/>
              <a:buChar char="§"/>
              <a:tabLst/>
              <a:defRPr/>
            </a:pP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Si bien la paciente no mostraba signos de recidiva radiológica local o a distancia en los sucesivos controles efectuados por Ginecología, presentaba una elevación persistente del antígeno de carcinoma de células escamosas en sangre, con valores pico de hasta 66,8 ng/</a:t>
            </a:r>
            <a:r>
              <a:rPr kumimoji="0" lang="es-ES" sz="14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mL</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(límite alto 2 ng/</a:t>
            </a:r>
            <a:r>
              <a:rPr kumimoji="0" lang="es-ES" sz="14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mL</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Por dicha razón, los tratamientos sistémicos empleados hasta la fecha de la consulta habían consistido en </a:t>
            </a:r>
            <a:r>
              <a:rPr kumimoji="0" lang="es-ES" sz="14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acitretina</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fototerapia con UVB y PUVA y finalmente </a:t>
            </a:r>
            <a:r>
              <a:rPr kumimoji="0" lang="es-ES" sz="14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apremilast</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evitando el empleo de terapias biológicas o fármacos con un mayor perfil inmunosupresor.</a:t>
            </a:r>
          </a:p>
          <a:p>
            <a:pPr marL="342900" marR="0" lvl="0" indent="-342900" algn="l" defTabSz="609585" rtl="0" eaLnBrk="1" fontAlgn="auto" latinLnBrk="0" hangingPunct="1">
              <a:lnSpc>
                <a:spcPct val="100000"/>
              </a:lnSpc>
              <a:spcBef>
                <a:spcPts val="0"/>
              </a:spcBef>
              <a:spcAft>
                <a:spcPts val="1200"/>
              </a:spcAft>
              <a:buClr>
                <a:schemeClr val="accent3">
                  <a:lumMod val="75000"/>
                </a:schemeClr>
              </a:buClr>
              <a:buSzTx/>
              <a:buFont typeface="Wingdings" pitchFamily="2" charset="2"/>
              <a:buChar char="§"/>
              <a:tabLst/>
              <a:defRPr/>
            </a:pP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A pesar de los múltiples tratamientos empleados, la paciente refería continuar con múltiples lesiones, las cuales se asociaban a prurito leve y le condicionaban una importante afectación de su calidad de vida, limitando tipo de ropa usada, actividades de ocio como ir a la playa y sus relaciones sociales.</a:t>
            </a:r>
          </a:p>
        </p:txBody>
      </p:sp>
      <p:sp>
        <p:nvSpPr>
          <p:cNvPr id="9" name="CuadroTexto 8">
            <a:extLst>
              <a:ext uri="{FF2B5EF4-FFF2-40B4-BE49-F238E27FC236}">
                <a16:creationId xmlns:a16="http://schemas.microsoft.com/office/drawing/2014/main" id="{217E1036-6CA7-7F90-4BEF-71A0EDA55FF8}"/>
              </a:ext>
            </a:extLst>
          </p:cNvPr>
          <p:cNvSpPr txBox="1"/>
          <p:nvPr/>
        </p:nvSpPr>
        <p:spPr>
          <a:xfrm>
            <a:off x="977135" y="1449388"/>
            <a:ext cx="2475513" cy="461665"/>
          </a:xfrm>
          <a:prstGeom prst="rect">
            <a:avLst/>
          </a:prstGeom>
          <a:noFill/>
        </p:spPr>
        <p:txBody>
          <a:bodyPr wrap="square">
            <a:spAutoFit/>
          </a:bodyPr>
          <a:lstStyle/>
          <a:p>
            <a:r>
              <a:rPr lang="es-ES" sz="2400" b="1">
                <a:solidFill>
                  <a:srgbClr val="6B2F65"/>
                </a:solidFill>
                <a:latin typeface="Arial" panose="020B0604020202020204" pitchFamily="34" charset="0"/>
                <a:cs typeface="+mn-cs"/>
              </a:rPr>
              <a:t>Anamnesis</a:t>
            </a:r>
            <a:r>
              <a:rPr lang="es-ES" sz="2400" b="1" baseline="30000">
                <a:solidFill>
                  <a:srgbClr val="6B2F65"/>
                </a:solidFill>
                <a:latin typeface="Arial" panose="020B0604020202020204" pitchFamily="34" charset="0"/>
                <a:cs typeface="+mn-cs"/>
              </a:rPr>
              <a:t>1</a:t>
            </a:r>
            <a:endParaRPr lang="es-ES" sz="2400" baseline="30000">
              <a:latin typeface="Arial" panose="020B0604020202020204" pitchFamily="34" charset="0"/>
            </a:endParaRPr>
          </a:p>
        </p:txBody>
      </p:sp>
      <p:sp>
        <p:nvSpPr>
          <p:cNvPr id="12" name="Rectángulo: una sola esquina redondeada 11">
            <a:extLst>
              <a:ext uri="{FF2B5EF4-FFF2-40B4-BE49-F238E27FC236}">
                <a16:creationId xmlns:a16="http://schemas.microsoft.com/office/drawing/2014/main" id="{55F555C4-A6E1-9F0E-77B3-D293B045B99D}"/>
              </a:ext>
            </a:extLst>
          </p:cNvPr>
          <p:cNvSpPr/>
          <p:nvPr/>
        </p:nvSpPr>
        <p:spPr>
          <a:xfrm flipV="1">
            <a:off x="282907" y="1382882"/>
            <a:ext cx="694228" cy="694228"/>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Gráfico 13">
            <a:extLst>
              <a:ext uri="{FF2B5EF4-FFF2-40B4-BE49-F238E27FC236}">
                <a16:creationId xmlns:a16="http://schemas.microsoft.com/office/drawing/2014/main" id="{16C79231-5A6B-4B82-0C83-10683943D4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545" y="1477803"/>
            <a:ext cx="351938" cy="529387"/>
          </a:xfrm>
          <a:prstGeom prst="rect">
            <a:avLst/>
          </a:prstGeom>
        </p:spPr>
      </p:pic>
      <p:sp>
        <p:nvSpPr>
          <p:cNvPr id="7" name="Marcador de pie de página 5">
            <a:extLst>
              <a:ext uri="{FF2B5EF4-FFF2-40B4-BE49-F238E27FC236}">
                <a16:creationId xmlns:a16="http://schemas.microsoft.com/office/drawing/2014/main" id="{1BCF6F6A-2155-5D53-8FCC-BE9E1DF9D31B}"/>
              </a:ext>
            </a:extLst>
          </p:cNvPr>
          <p:cNvSpPr>
            <a:spLocks noGrp="1"/>
          </p:cNvSpPr>
          <p:nvPr>
            <p:ph type="ftr" sz="quarter" idx="10"/>
          </p:nvPr>
        </p:nvSpPr>
        <p:spPr>
          <a:xfrm>
            <a:off x="623886" y="6417566"/>
            <a:ext cx="10079513" cy="363552"/>
          </a:xfrm>
        </p:spPr>
        <p:txBody>
          <a:bodyPr/>
          <a:lstStyle/>
          <a:p>
            <a:pPr>
              <a:lnSpc>
                <a:spcPct val="90000"/>
              </a:lnSpc>
            </a:pPr>
            <a:r>
              <a:rPr lang="es-ES" sz="700" b="1"/>
              <a:t>PUVA: </a:t>
            </a:r>
            <a:r>
              <a:rPr lang="es-ES" sz="700"/>
              <a:t>psoraleno y rayos UVA (ultravioleta tipo A); </a:t>
            </a:r>
            <a:r>
              <a:rPr lang="es-ES" sz="700" b="1"/>
              <a:t>UVB:</a:t>
            </a:r>
            <a:r>
              <a:rPr lang="es-ES" sz="700"/>
              <a:t> ultravioleta tipo B.</a:t>
            </a:r>
          </a:p>
          <a:p>
            <a:pPr>
              <a:lnSpc>
                <a:spcPct val="90000"/>
              </a:lnSpc>
            </a:pPr>
            <a:r>
              <a:rPr lang="es-ES" sz="700" b="1"/>
              <a:t>1.</a:t>
            </a:r>
            <a:r>
              <a:rPr lang="es-ES" sz="700"/>
              <a:t> Caso clínico según Ficha Técnica aportado por los autores Dr. Emilio </a:t>
            </a:r>
            <a:r>
              <a:rPr lang="es-ES" sz="700" err="1"/>
              <a:t>Berná</a:t>
            </a:r>
            <a:r>
              <a:rPr lang="es-ES" sz="700"/>
              <a:t> Rico, Dr. Álvaro González Cantero del Hospital Universitario Ramón y Cajal (Madrid), no publicado.</a:t>
            </a:r>
          </a:p>
          <a:p>
            <a:pPr>
              <a:lnSpc>
                <a:spcPct val="90000"/>
              </a:lnSpc>
            </a:pPr>
            <a:r>
              <a:rPr lang="es-ES" sz="700"/>
              <a:t>Almirall no ha intervenido en la recogida de estos datos.</a:t>
            </a:r>
          </a:p>
        </p:txBody>
      </p:sp>
    </p:spTree>
    <p:extLst>
      <p:ext uri="{BB962C8B-B14F-4D97-AF65-F5344CB8AC3E}">
        <p14:creationId xmlns:p14="http://schemas.microsoft.com/office/powerpoint/2010/main" val="1393688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body of water with hills in the background&#10;&#10;Description automatically generated with medium confidence">
            <a:extLst>
              <a:ext uri="{FF2B5EF4-FFF2-40B4-BE49-F238E27FC236}">
                <a16:creationId xmlns:a16="http://schemas.microsoft.com/office/drawing/2014/main" id="{0F649E15-EB15-7F17-E980-33013C105909}"/>
              </a:ext>
            </a:extLst>
          </p:cNvPr>
          <p:cNvPicPr>
            <a:picLocks noChangeAspect="1"/>
          </p:cNvPicPr>
          <p:nvPr/>
        </p:nvPicPr>
        <p:blipFill>
          <a:blip r:embed="rId2">
            <a:alphaModFix amt="20000"/>
          </a:blip>
          <a:stretch>
            <a:fillRect/>
          </a:stretch>
        </p:blipFill>
        <p:spPr>
          <a:xfrm>
            <a:off x="0" y="0"/>
            <a:ext cx="12192000" cy="5624156"/>
          </a:xfrm>
          <a:prstGeom prst="rect">
            <a:avLst/>
          </a:prstGeom>
          <a:solidFill>
            <a:schemeClr val="accent2"/>
          </a:solidFill>
        </p:spPr>
      </p:pic>
      <p:sp>
        <p:nvSpPr>
          <p:cNvPr id="6" name="Rectángulo: una sola esquina redondeada 5">
            <a:extLst>
              <a:ext uri="{FF2B5EF4-FFF2-40B4-BE49-F238E27FC236}">
                <a16:creationId xmlns:a16="http://schemas.microsoft.com/office/drawing/2014/main" id="{5049D869-E796-4542-2E34-9A3060FA0539}"/>
              </a:ext>
            </a:extLst>
          </p:cNvPr>
          <p:cNvSpPr/>
          <p:nvPr/>
        </p:nvSpPr>
        <p:spPr>
          <a:xfrm flipV="1">
            <a:off x="851648" y="3103860"/>
            <a:ext cx="9452884" cy="1789588"/>
          </a:xfrm>
          <a:prstGeom prst="round1Rect">
            <a:avLst>
              <a:gd name="adj" fmla="val 28929"/>
            </a:avLst>
          </a:prstGeom>
          <a:blipFill>
            <a:blip r:embed="rId3"/>
            <a:srcRect/>
            <a:stretch>
              <a:fillRect l="-22007" t="-110168" r="-7459" b="-174506"/>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ángulo 8">
            <a:extLst>
              <a:ext uri="{FF2B5EF4-FFF2-40B4-BE49-F238E27FC236}">
                <a16:creationId xmlns:a16="http://schemas.microsoft.com/office/drawing/2014/main" id="{CAFAFDBE-F830-1273-686A-DA0A2BE53639}"/>
              </a:ext>
            </a:extLst>
          </p:cNvPr>
          <p:cNvSpPr/>
          <p:nvPr/>
        </p:nvSpPr>
        <p:spPr>
          <a:xfrm flipV="1">
            <a:off x="1519" y="3103859"/>
            <a:ext cx="1484382" cy="178959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ítulo 1">
            <a:extLst>
              <a:ext uri="{FF2B5EF4-FFF2-40B4-BE49-F238E27FC236}">
                <a16:creationId xmlns:a16="http://schemas.microsoft.com/office/drawing/2014/main" id="{420C3AB5-FFC0-908C-9D56-E17B66BB11D9}"/>
              </a:ext>
            </a:extLst>
          </p:cNvPr>
          <p:cNvSpPr>
            <a:spLocks noGrp="1"/>
          </p:cNvSpPr>
          <p:nvPr>
            <p:ph type="title"/>
          </p:nvPr>
        </p:nvSpPr>
        <p:spPr>
          <a:xfrm>
            <a:off x="636588" y="1710254"/>
            <a:ext cx="9540875" cy="1376513"/>
          </a:xfrm>
        </p:spPr>
        <p:txBody>
          <a:bodyPr/>
          <a:lstStyle/>
          <a:p>
            <a:r>
              <a:rPr kumimoji="0" lang="es-ES" sz="4000" b="1" u="none" strike="noStrike" kern="1200" cap="none" spc="0" normalizeH="0" baseline="0" noProof="0">
                <a:ln>
                  <a:noFill/>
                </a:ln>
                <a:solidFill>
                  <a:srgbClr val="FDC647"/>
                </a:solidFill>
                <a:effectLst/>
                <a:uLnTx/>
                <a:uFillTx/>
                <a:latin typeface="Arial" panose="020B0604020202020204" pitchFamily="34" charset="0"/>
                <a:ea typeface="+mj-ea"/>
                <a:cs typeface="Arial"/>
              </a:rPr>
              <a:t>¿Qué relación existe</a:t>
            </a:r>
            <a:br>
              <a:rPr kumimoji="0" lang="es-ES" sz="4000" b="1" u="none" strike="noStrike" kern="1200" cap="none" spc="0" normalizeH="0" baseline="0" noProof="0">
                <a:ln>
                  <a:noFill/>
                </a:ln>
                <a:solidFill>
                  <a:srgbClr val="FDC647"/>
                </a:solidFill>
                <a:effectLst/>
                <a:uLnTx/>
                <a:uFillTx/>
                <a:latin typeface="Arial" panose="020B0604020202020204" pitchFamily="34" charset="0"/>
                <a:ea typeface="+mj-ea"/>
                <a:cs typeface="Arial"/>
              </a:rPr>
            </a:br>
            <a:r>
              <a:rPr kumimoji="0" lang="es-ES" sz="4000" b="1" u="none" strike="noStrike" kern="1200" cap="none" spc="0" normalizeH="0" baseline="0" noProof="0">
                <a:ln>
                  <a:noFill/>
                </a:ln>
                <a:solidFill>
                  <a:srgbClr val="FDC647"/>
                </a:solidFill>
                <a:effectLst/>
                <a:uLnTx/>
                <a:uFillTx/>
                <a:latin typeface="Arial" panose="020B0604020202020204" pitchFamily="34" charset="0"/>
                <a:ea typeface="+mj-ea"/>
                <a:cs typeface="Arial"/>
              </a:rPr>
              <a:t>entre la psoriasis y el cáncer?</a:t>
            </a:r>
            <a:endParaRPr lang="es-ES" sz="4800" b="1" baseline="30000">
              <a:solidFill>
                <a:schemeClr val="bg1"/>
              </a:solidFill>
              <a:latin typeface="Arial" panose="020B0604020202020204" pitchFamily="34" charset="0"/>
            </a:endParaRPr>
          </a:p>
        </p:txBody>
      </p:sp>
      <p:pic>
        <p:nvPicPr>
          <p:cNvPr id="12" name="Imagen 13" descr="almirall color.png">
            <a:extLst>
              <a:ext uri="{FF2B5EF4-FFF2-40B4-BE49-F238E27FC236}">
                <a16:creationId xmlns:a16="http://schemas.microsoft.com/office/drawing/2014/main" id="{F1CEE3CF-8CC8-A746-7DD1-FCF2D2E47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
        <p:nvSpPr>
          <p:cNvPr id="5" name="Título 1">
            <a:extLst>
              <a:ext uri="{FF2B5EF4-FFF2-40B4-BE49-F238E27FC236}">
                <a16:creationId xmlns:a16="http://schemas.microsoft.com/office/drawing/2014/main" id="{214A4395-F5FF-01E8-0CD8-A19A1B17F9D4}"/>
              </a:ext>
            </a:extLst>
          </p:cNvPr>
          <p:cNvSpPr txBox="1">
            <a:spLocks/>
          </p:cNvSpPr>
          <p:nvPr/>
        </p:nvSpPr>
        <p:spPr>
          <a:xfrm>
            <a:off x="0" y="3430339"/>
            <a:ext cx="1484382" cy="1222624"/>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a:solidFill>
                  <a:srgbClr val="4E124D"/>
                </a:solidFill>
                <a:latin typeface="Arial"/>
                <a:ea typeface="+mj-ea"/>
                <a:cs typeface="Arial"/>
              </a:defRPr>
            </a:lvl1pPr>
          </a:lstStyle>
          <a:p>
            <a:pPr algn="r"/>
            <a:r>
              <a:rPr lang="es-ES" sz="7000" kern="800" spc="200">
                <a:solidFill>
                  <a:schemeClr val="bg1"/>
                </a:solidFill>
                <a:latin typeface="Arial" panose="020B0604020202020204" pitchFamily="34" charset="0"/>
              </a:rPr>
              <a:t>1.</a:t>
            </a:r>
          </a:p>
        </p:txBody>
      </p:sp>
    </p:spTree>
    <p:extLst>
      <p:ext uri="{BB962C8B-B14F-4D97-AF65-F5344CB8AC3E}">
        <p14:creationId xmlns:p14="http://schemas.microsoft.com/office/powerpoint/2010/main" val="4855693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B39DE96C-DCFF-59DF-AC6F-72F71456FFA6}"/>
              </a:ext>
            </a:extLst>
          </p:cNvPr>
          <p:cNvSpPr txBox="1">
            <a:spLocks/>
          </p:cNvSpPr>
          <p:nvPr/>
        </p:nvSpPr>
        <p:spPr>
          <a:xfrm>
            <a:off x="1813704" y="350679"/>
            <a:ext cx="8955056" cy="760959"/>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r>
              <a:rPr lang="es-ES" sz="2000"/>
              <a:t>Tildrakizumab en una paciente con psoriasis en placas de moderada a grave y antecedentes de carcinoma de cérvix: una alternativa segura y eficaz</a:t>
            </a:r>
            <a:r>
              <a:rPr lang="es-ES" sz="2000" baseline="30000"/>
              <a:t>1</a:t>
            </a:r>
          </a:p>
        </p:txBody>
      </p:sp>
      <p:sp>
        <p:nvSpPr>
          <p:cNvPr id="8" name="Título 1">
            <a:extLst>
              <a:ext uri="{FF2B5EF4-FFF2-40B4-BE49-F238E27FC236}">
                <a16:creationId xmlns:a16="http://schemas.microsoft.com/office/drawing/2014/main" id="{A60B852A-A706-5CF0-9B9C-C05A9DECAAA7}"/>
              </a:ext>
            </a:extLst>
          </p:cNvPr>
          <p:cNvSpPr txBox="1">
            <a:spLocks/>
          </p:cNvSpPr>
          <p:nvPr/>
        </p:nvSpPr>
        <p:spPr>
          <a:xfrm>
            <a:off x="623889" y="319901"/>
            <a:ext cx="1167126" cy="453183"/>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r>
              <a:rPr lang="es-ES" sz="2000" b="1">
                <a:solidFill>
                  <a:schemeClr val="accent3"/>
                </a:solidFill>
              </a:rPr>
              <a:t>Caso 2</a:t>
            </a:r>
            <a:endParaRPr lang="es-ES" sz="2000" b="1" baseline="30000">
              <a:solidFill>
                <a:schemeClr val="accent3"/>
              </a:solidFill>
            </a:endParaRPr>
          </a:p>
        </p:txBody>
      </p:sp>
      <p:sp>
        <p:nvSpPr>
          <p:cNvPr id="9" name="Marcador de contenido 2">
            <a:extLst>
              <a:ext uri="{FF2B5EF4-FFF2-40B4-BE49-F238E27FC236}">
                <a16:creationId xmlns:a16="http://schemas.microsoft.com/office/drawing/2014/main" id="{C87D0FE5-B34A-F345-5CF6-093D952D0033}"/>
              </a:ext>
            </a:extLst>
          </p:cNvPr>
          <p:cNvSpPr txBox="1">
            <a:spLocks/>
          </p:cNvSpPr>
          <p:nvPr/>
        </p:nvSpPr>
        <p:spPr>
          <a:xfrm>
            <a:off x="621776" y="2248803"/>
            <a:ext cx="4416647" cy="1831271"/>
          </a:xfrm>
          <a:prstGeom prst="rect">
            <a:avLst/>
          </a:prstGeom>
        </p:spPr>
        <p:txBody>
          <a:bodyPr wrap="square">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900" marR="0" lvl="0" indent="-342900" algn="l" defTabSz="609585" rtl="0" eaLnBrk="1" fontAlgn="auto" latinLnBrk="0" hangingPunct="1">
              <a:lnSpc>
                <a:spcPct val="100000"/>
              </a:lnSpc>
              <a:spcBef>
                <a:spcPts val="0"/>
              </a:spcBef>
              <a:spcAft>
                <a:spcPts val="1800"/>
              </a:spcAft>
              <a:buClr>
                <a:schemeClr val="accent3">
                  <a:lumMod val="75000"/>
                </a:schemeClr>
              </a:buClr>
              <a:buSzTx/>
              <a:buFont typeface="Wingdings" pitchFamily="2" charset="2"/>
              <a:buChar char="§"/>
              <a:tabLst/>
              <a:defRPr/>
            </a:pP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En el momento de la consulta, presentaba placas </a:t>
            </a:r>
            <a:r>
              <a:rPr kumimoji="0" lang="es-ES" sz="14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eritematodescamativas</a:t>
            </a: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generalizadas, bien definidas, muchas de ellas con morfología anular o policíclica, distribuidas por tronco, espalda, miembros superiores y miembros inferiores. El PASI calculado fue de 33.</a:t>
            </a:r>
          </a:p>
          <a:p>
            <a:pPr marL="342900" marR="0" lvl="0" indent="-342900" algn="l" defTabSz="609585" rtl="0" eaLnBrk="1" fontAlgn="auto" latinLnBrk="0" hangingPunct="1">
              <a:lnSpc>
                <a:spcPct val="100000"/>
              </a:lnSpc>
              <a:spcBef>
                <a:spcPts val="0"/>
              </a:spcBef>
              <a:spcAft>
                <a:spcPts val="1800"/>
              </a:spcAft>
              <a:buClr>
                <a:schemeClr val="accent3">
                  <a:lumMod val="75000"/>
                </a:schemeClr>
              </a:buClr>
              <a:buSzTx/>
              <a:buFont typeface="Wingdings" pitchFamily="2" charset="2"/>
              <a:buChar char="§"/>
              <a:tabLst/>
              <a:defRPr/>
            </a:pPr>
            <a:r>
              <a:rPr kumimoji="0" lang="es-ES" sz="1400" b="1" u="none" strike="noStrike" kern="1200" cap="none" spc="0" normalizeH="0" baseline="0" noProof="0">
                <a:ln>
                  <a:noFill/>
                </a:ln>
                <a:solidFill>
                  <a:srgbClr val="612663"/>
                </a:solidFill>
                <a:effectLst/>
                <a:uLnTx/>
                <a:uFillTx/>
                <a:latin typeface="Arial" panose="020B0604020202020204" pitchFamily="34" charset="0"/>
                <a:ea typeface="+mn-ea"/>
                <a:cs typeface="Arial"/>
              </a:rPr>
              <a:t>Psoriasis en placas de moderada a grave.</a:t>
            </a:r>
          </a:p>
        </p:txBody>
      </p:sp>
      <p:pic>
        <p:nvPicPr>
          <p:cNvPr id="12" name="Imagen 11">
            <a:extLst>
              <a:ext uri="{FF2B5EF4-FFF2-40B4-BE49-F238E27FC236}">
                <a16:creationId xmlns:a16="http://schemas.microsoft.com/office/drawing/2014/main" id="{BD6DEF63-0ECB-CC6B-8C41-C159B9C5C680}"/>
              </a:ext>
            </a:extLst>
          </p:cNvPr>
          <p:cNvPicPr>
            <a:picLocks noChangeAspect="1"/>
          </p:cNvPicPr>
          <p:nvPr/>
        </p:nvPicPr>
        <p:blipFill rotWithShape="1">
          <a:blip r:embed="rId2"/>
          <a:srcRect r="50857"/>
          <a:stretch/>
        </p:blipFill>
        <p:spPr>
          <a:xfrm>
            <a:off x="5418757" y="1809917"/>
            <a:ext cx="2956029" cy="3718771"/>
          </a:xfrm>
          <a:prstGeom prst="rect">
            <a:avLst/>
          </a:prstGeom>
        </p:spPr>
      </p:pic>
      <p:pic>
        <p:nvPicPr>
          <p:cNvPr id="13" name="Imagen 12">
            <a:extLst>
              <a:ext uri="{FF2B5EF4-FFF2-40B4-BE49-F238E27FC236}">
                <a16:creationId xmlns:a16="http://schemas.microsoft.com/office/drawing/2014/main" id="{54F5F826-DB9C-9AD6-4DFB-41E0DBD205FA}"/>
              </a:ext>
            </a:extLst>
          </p:cNvPr>
          <p:cNvPicPr>
            <a:picLocks noChangeAspect="1"/>
          </p:cNvPicPr>
          <p:nvPr/>
        </p:nvPicPr>
        <p:blipFill rotWithShape="1">
          <a:blip r:embed="rId3"/>
          <a:srcRect r="50857"/>
          <a:stretch/>
        </p:blipFill>
        <p:spPr>
          <a:xfrm>
            <a:off x="8577160" y="1809390"/>
            <a:ext cx="2956028" cy="3702510"/>
          </a:xfrm>
          <a:prstGeom prst="rect">
            <a:avLst/>
          </a:prstGeom>
        </p:spPr>
      </p:pic>
      <p:sp>
        <p:nvSpPr>
          <p:cNvPr id="14" name="CuadroTexto 13">
            <a:extLst>
              <a:ext uri="{FF2B5EF4-FFF2-40B4-BE49-F238E27FC236}">
                <a16:creationId xmlns:a16="http://schemas.microsoft.com/office/drawing/2014/main" id="{3D00D66E-743D-3804-F8B9-C7B9B77796BD}"/>
              </a:ext>
            </a:extLst>
          </p:cNvPr>
          <p:cNvSpPr txBox="1"/>
          <p:nvPr/>
        </p:nvSpPr>
        <p:spPr>
          <a:xfrm>
            <a:off x="977135" y="1449388"/>
            <a:ext cx="4658472" cy="461665"/>
          </a:xfrm>
          <a:prstGeom prst="rect">
            <a:avLst/>
          </a:prstGeom>
          <a:noFill/>
        </p:spPr>
        <p:txBody>
          <a:bodyPr wrap="square">
            <a:spAutoFit/>
          </a:bodyPr>
          <a:lstStyle/>
          <a:p>
            <a:r>
              <a:rPr lang="es-ES" sz="2400" b="1">
                <a:solidFill>
                  <a:srgbClr val="6B2F65"/>
                </a:solidFill>
                <a:latin typeface="Arial" panose="020B0604020202020204" pitchFamily="34" charset="0"/>
                <a:cs typeface="+mn-cs"/>
              </a:rPr>
              <a:t>Exploración y diagnóstico</a:t>
            </a:r>
            <a:r>
              <a:rPr lang="es-ES" sz="2400" b="1" baseline="30000">
                <a:solidFill>
                  <a:srgbClr val="6B2F65"/>
                </a:solidFill>
                <a:latin typeface="Arial" panose="020B0604020202020204" pitchFamily="34" charset="0"/>
                <a:cs typeface="+mn-cs"/>
              </a:rPr>
              <a:t>1</a:t>
            </a:r>
            <a:r>
              <a:rPr lang="es-ES" sz="2400" b="1">
                <a:solidFill>
                  <a:srgbClr val="6B2F65"/>
                </a:solidFill>
                <a:latin typeface="Arial" panose="020B0604020202020204" pitchFamily="34" charset="0"/>
                <a:cs typeface="+mn-cs"/>
              </a:rPr>
              <a:t> </a:t>
            </a:r>
          </a:p>
        </p:txBody>
      </p:sp>
      <p:sp>
        <p:nvSpPr>
          <p:cNvPr id="16" name="Rectángulo: una sola esquina redondeada 11">
            <a:extLst>
              <a:ext uri="{FF2B5EF4-FFF2-40B4-BE49-F238E27FC236}">
                <a16:creationId xmlns:a16="http://schemas.microsoft.com/office/drawing/2014/main" id="{AEF39302-A57F-7CCD-4256-01242F4342F9}"/>
              </a:ext>
            </a:extLst>
          </p:cNvPr>
          <p:cNvSpPr/>
          <p:nvPr/>
        </p:nvSpPr>
        <p:spPr>
          <a:xfrm flipV="1">
            <a:off x="282907" y="1382882"/>
            <a:ext cx="694228" cy="694228"/>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8" name="Gráfico 17">
            <a:extLst>
              <a:ext uri="{FF2B5EF4-FFF2-40B4-BE49-F238E27FC236}">
                <a16:creationId xmlns:a16="http://schemas.microsoft.com/office/drawing/2014/main" id="{F1FFD36E-CCE1-1BFE-6C29-775E370DB6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717" y="1427707"/>
            <a:ext cx="616119" cy="616119"/>
          </a:xfrm>
          <a:prstGeom prst="rect">
            <a:avLst/>
          </a:prstGeom>
        </p:spPr>
      </p:pic>
      <p:sp>
        <p:nvSpPr>
          <p:cNvPr id="3" name="Marcador de pie de página 5">
            <a:extLst>
              <a:ext uri="{FF2B5EF4-FFF2-40B4-BE49-F238E27FC236}">
                <a16:creationId xmlns:a16="http://schemas.microsoft.com/office/drawing/2014/main" id="{1A70C7C9-2E61-7E31-AD04-5FEEA8C010EA}"/>
              </a:ext>
            </a:extLst>
          </p:cNvPr>
          <p:cNvSpPr>
            <a:spLocks noGrp="1"/>
          </p:cNvSpPr>
          <p:nvPr>
            <p:ph type="ftr" sz="quarter" idx="10"/>
          </p:nvPr>
        </p:nvSpPr>
        <p:spPr>
          <a:xfrm>
            <a:off x="623886" y="6417566"/>
            <a:ext cx="10079513" cy="363552"/>
          </a:xfrm>
        </p:spPr>
        <p:txBody>
          <a:bodyPr/>
          <a:lstStyle/>
          <a:p>
            <a:pPr>
              <a:lnSpc>
                <a:spcPct val="90000"/>
              </a:lnSpc>
            </a:pPr>
            <a:r>
              <a:rPr lang="es-ES" sz="700" b="1"/>
              <a:t>PASI: </a:t>
            </a:r>
            <a:r>
              <a:rPr lang="es-ES" sz="700"/>
              <a:t>índice de actividad y gravedad de la psoriasis</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p>
          <a:p>
            <a:pPr>
              <a:lnSpc>
                <a:spcPct val="90000"/>
              </a:lnSpc>
            </a:pPr>
            <a:r>
              <a:rPr lang="es-ES" sz="700" b="1"/>
              <a:t>1.</a:t>
            </a:r>
            <a:r>
              <a:rPr lang="es-ES" sz="700"/>
              <a:t> Caso clínico según Ficha Técnica aportado por los autores Dr. Emilio </a:t>
            </a:r>
            <a:r>
              <a:rPr lang="es-ES" sz="700" err="1"/>
              <a:t>Berná</a:t>
            </a:r>
            <a:r>
              <a:rPr lang="es-ES" sz="700"/>
              <a:t> Rico, Dr. Álvaro González Cantero del Hospital Universitario Ramón y Cajal (Madrid), no publicado.</a:t>
            </a:r>
          </a:p>
          <a:p>
            <a:pPr>
              <a:lnSpc>
                <a:spcPct val="90000"/>
              </a:lnSpc>
            </a:pPr>
            <a:r>
              <a:rPr lang="es-ES" sz="700"/>
              <a:t>Almirall no ha intervenido en la recogida de estos datos.</a:t>
            </a:r>
          </a:p>
        </p:txBody>
      </p:sp>
      <p:sp>
        <p:nvSpPr>
          <p:cNvPr id="2" name="CuadroTexto 1">
            <a:extLst>
              <a:ext uri="{FF2B5EF4-FFF2-40B4-BE49-F238E27FC236}">
                <a16:creationId xmlns:a16="http://schemas.microsoft.com/office/drawing/2014/main" id="{31ECCDDA-70B1-49D2-D068-D1E5F35A971A}"/>
              </a:ext>
            </a:extLst>
          </p:cNvPr>
          <p:cNvSpPr txBox="1"/>
          <p:nvPr/>
        </p:nvSpPr>
        <p:spPr>
          <a:xfrm>
            <a:off x="8870499" y="1307745"/>
            <a:ext cx="2733473" cy="369332"/>
          </a:xfrm>
          <a:prstGeom prst="rect">
            <a:avLst/>
          </a:prstGeom>
          <a:noFill/>
        </p:spPr>
        <p:txBody>
          <a:bodyPr wrap="square" rtlCol="0">
            <a:spAutoFit/>
          </a:bodyPr>
          <a:lstStyle/>
          <a:p>
            <a:pPr algn="r"/>
            <a:r>
              <a:rPr lang="es-ES"/>
              <a:t>Basal: PASI 33</a:t>
            </a:r>
          </a:p>
        </p:txBody>
      </p:sp>
    </p:spTree>
    <p:extLst>
      <p:ext uri="{BB962C8B-B14F-4D97-AF65-F5344CB8AC3E}">
        <p14:creationId xmlns:p14="http://schemas.microsoft.com/office/powerpoint/2010/main" val="4076006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FD100301-DAF4-6747-0110-866E88FAC0B8}"/>
              </a:ext>
            </a:extLst>
          </p:cNvPr>
          <p:cNvSpPr txBox="1">
            <a:spLocks/>
          </p:cNvSpPr>
          <p:nvPr/>
        </p:nvSpPr>
        <p:spPr>
          <a:xfrm>
            <a:off x="4487554" y="4454265"/>
            <a:ext cx="5295556" cy="1143899"/>
          </a:xfrm>
          <a:prstGeom prst="rect">
            <a:avLst/>
          </a:prstGeom>
        </p:spPr>
        <p:txBody>
          <a:bodyPr>
            <a:no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900" marR="0" lvl="0" indent="-342900" algn="l" defTabSz="609585" rtl="0" eaLnBrk="1" fontAlgn="auto" latinLnBrk="0" hangingPunct="1">
              <a:lnSpc>
                <a:spcPct val="100000"/>
              </a:lnSpc>
              <a:spcBef>
                <a:spcPts val="0"/>
              </a:spcBef>
              <a:spcAft>
                <a:spcPts val="600"/>
              </a:spcAft>
              <a:buClr>
                <a:srgbClr val="6B2F65"/>
              </a:buClr>
              <a:buSzTx/>
              <a:buFont typeface="Arial" panose="020B0604020202020204" pitchFamily="34" charset="0"/>
              <a:buChar char="•"/>
              <a:tabLst/>
              <a:defRPr/>
            </a:pPr>
            <a:endParaRPr kumimoji="0" lang="es-ES" sz="20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Arial"/>
            </a:endParaRPr>
          </a:p>
        </p:txBody>
      </p:sp>
      <p:sp>
        <p:nvSpPr>
          <p:cNvPr id="7" name="Título 1">
            <a:extLst>
              <a:ext uri="{FF2B5EF4-FFF2-40B4-BE49-F238E27FC236}">
                <a16:creationId xmlns:a16="http://schemas.microsoft.com/office/drawing/2014/main" id="{D395ED0C-164B-9AFA-8A21-21E82B7CCE51}"/>
              </a:ext>
            </a:extLst>
          </p:cNvPr>
          <p:cNvSpPr txBox="1">
            <a:spLocks/>
          </p:cNvSpPr>
          <p:nvPr/>
        </p:nvSpPr>
        <p:spPr>
          <a:xfrm>
            <a:off x="1813704" y="350679"/>
            <a:ext cx="8955056" cy="760959"/>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r>
              <a:rPr lang="es-ES" sz="2000"/>
              <a:t>Tildrakizumab en una paciente con psoriasis en placas de moderada a grave y antecedentes de carcinoma de cérvix: una alternativa segura y eficaz</a:t>
            </a:r>
            <a:r>
              <a:rPr lang="es-ES" sz="2000" baseline="30000"/>
              <a:t>1</a:t>
            </a:r>
          </a:p>
        </p:txBody>
      </p:sp>
      <p:sp>
        <p:nvSpPr>
          <p:cNvPr id="9" name="Título 1">
            <a:extLst>
              <a:ext uri="{FF2B5EF4-FFF2-40B4-BE49-F238E27FC236}">
                <a16:creationId xmlns:a16="http://schemas.microsoft.com/office/drawing/2014/main" id="{701F582F-9A7F-5EFE-00BD-F2DEE8CC90BF}"/>
              </a:ext>
            </a:extLst>
          </p:cNvPr>
          <p:cNvSpPr txBox="1">
            <a:spLocks/>
          </p:cNvSpPr>
          <p:nvPr/>
        </p:nvSpPr>
        <p:spPr>
          <a:xfrm>
            <a:off x="623889" y="319901"/>
            <a:ext cx="1167126" cy="453183"/>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r>
              <a:rPr lang="es-ES" sz="2000" b="1">
                <a:solidFill>
                  <a:schemeClr val="accent3"/>
                </a:solidFill>
              </a:rPr>
              <a:t>Caso 2</a:t>
            </a:r>
            <a:endParaRPr lang="es-ES" sz="2000" b="1" baseline="30000">
              <a:solidFill>
                <a:schemeClr val="accent3"/>
              </a:solidFill>
            </a:endParaRPr>
          </a:p>
        </p:txBody>
      </p:sp>
      <p:sp>
        <p:nvSpPr>
          <p:cNvPr id="12" name="Marcador de contenido 2">
            <a:extLst>
              <a:ext uri="{FF2B5EF4-FFF2-40B4-BE49-F238E27FC236}">
                <a16:creationId xmlns:a16="http://schemas.microsoft.com/office/drawing/2014/main" id="{786C932E-161A-D4E3-3352-A71AB439012C}"/>
              </a:ext>
            </a:extLst>
          </p:cNvPr>
          <p:cNvSpPr txBox="1">
            <a:spLocks/>
          </p:cNvSpPr>
          <p:nvPr/>
        </p:nvSpPr>
        <p:spPr>
          <a:xfrm>
            <a:off x="623889" y="2300633"/>
            <a:ext cx="4416647" cy="2031325"/>
          </a:xfrm>
          <a:prstGeom prst="rect">
            <a:avLst/>
          </a:prstGeom>
        </p:spPr>
        <p:txBody>
          <a:bodyPr wrap="square">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900" marR="0" lvl="0" indent="-342900" algn="l" defTabSz="609585" rtl="0" eaLnBrk="1" fontAlgn="auto" latinLnBrk="0" hangingPunct="1">
              <a:lnSpc>
                <a:spcPct val="100000"/>
              </a:lnSpc>
              <a:spcBef>
                <a:spcPts val="0"/>
              </a:spcBef>
              <a:spcAft>
                <a:spcPts val="1800"/>
              </a:spcAft>
              <a:buClr>
                <a:schemeClr val="accent3">
                  <a:lumMod val="75000"/>
                </a:schemeClr>
              </a:buClr>
              <a:buSzTx/>
              <a:buFont typeface="Wingdings" pitchFamily="2" charset="2"/>
              <a:buChar char="§"/>
              <a:tabLst/>
              <a:defRPr/>
            </a:pP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Ante este curso tórpido, la ausencia de respuesta a otras terapias y las importantes consecuencias que la psoriasis acarreaba en la paciente se decidió consultar con Oncología Médica. A pesar del antecedente de neoplasia y de la elevación de marcadores tumorales, se decidió iniciar tratamiento biológico para control de la enfermedad. El fármaco elegido fue </a:t>
            </a:r>
            <a:r>
              <a:rPr kumimoji="0" lang="es-ES" sz="1400" b="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tildrakizumab 100 mg, según ficha técnica.</a:t>
            </a:r>
            <a:r>
              <a:rPr kumimoji="0" lang="es-ES" sz="1400" b="1"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Arial"/>
              </a:rPr>
              <a:t>1</a:t>
            </a:r>
          </a:p>
        </p:txBody>
      </p:sp>
      <p:sp>
        <p:nvSpPr>
          <p:cNvPr id="14" name="CuadroTexto 13">
            <a:extLst>
              <a:ext uri="{FF2B5EF4-FFF2-40B4-BE49-F238E27FC236}">
                <a16:creationId xmlns:a16="http://schemas.microsoft.com/office/drawing/2014/main" id="{99A0B95C-E5B6-9330-80B2-D983BB920DEA}"/>
              </a:ext>
            </a:extLst>
          </p:cNvPr>
          <p:cNvSpPr txBox="1"/>
          <p:nvPr/>
        </p:nvSpPr>
        <p:spPr>
          <a:xfrm>
            <a:off x="977135" y="1449388"/>
            <a:ext cx="4658472" cy="461665"/>
          </a:xfrm>
          <a:prstGeom prst="rect">
            <a:avLst/>
          </a:prstGeom>
          <a:noFill/>
        </p:spPr>
        <p:txBody>
          <a:bodyPr wrap="square">
            <a:spAutoFit/>
          </a:bodyPr>
          <a:lstStyle/>
          <a:p>
            <a:r>
              <a:rPr lang="es-ES" sz="2400" b="1">
                <a:solidFill>
                  <a:srgbClr val="6B2F65"/>
                </a:solidFill>
                <a:latin typeface="Arial" panose="020B0604020202020204" pitchFamily="34" charset="0"/>
                <a:cs typeface="+mn-cs"/>
              </a:rPr>
              <a:t>Tratamiento y evolución</a:t>
            </a:r>
            <a:r>
              <a:rPr lang="es-ES" sz="2400" b="1" baseline="30000">
                <a:solidFill>
                  <a:srgbClr val="6B2F65"/>
                </a:solidFill>
                <a:latin typeface="Arial" panose="020B0604020202020204" pitchFamily="34" charset="0"/>
                <a:cs typeface="+mn-cs"/>
              </a:rPr>
              <a:t>1</a:t>
            </a:r>
          </a:p>
        </p:txBody>
      </p:sp>
      <p:sp>
        <p:nvSpPr>
          <p:cNvPr id="16" name="Rectángulo: una sola esquina redondeada 11">
            <a:extLst>
              <a:ext uri="{FF2B5EF4-FFF2-40B4-BE49-F238E27FC236}">
                <a16:creationId xmlns:a16="http://schemas.microsoft.com/office/drawing/2014/main" id="{BF720755-FB32-ED5F-C725-D96AF3D5184F}"/>
              </a:ext>
            </a:extLst>
          </p:cNvPr>
          <p:cNvSpPr/>
          <p:nvPr/>
        </p:nvSpPr>
        <p:spPr>
          <a:xfrm flipV="1">
            <a:off x="282907" y="1382882"/>
            <a:ext cx="694228" cy="694228"/>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7" name="Gráfico 16">
            <a:extLst>
              <a:ext uri="{FF2B5EF4-FFF2-40B4-BE49-F238E27FC236}">
                <a16:creationId xmlns:a16="http://schemas.microsoft.com/office/drawing/2014/main" id="{BC1C179C-9BE0-95AB-A2E9-05D5C9FB93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7183" y="1470769"/>
            <a:ext cx="523569" cy="523569"/>
          </a:xfrm>
          <a:prstGeom prst="rect">
            <a:avLst/>
          </a:prstGeom>
        </p:spPr>
      </p:pic>
      <p:pic>
        <p:nvPicPr>
          <p:cNvPr id="2" name="Imagen 1">
            <a:extLst>
              <a:ext uri="{FF2B5EF4-FFF2-40B4-BE49-F238E27FC236}">
                <a16:creationId xmlns:a16="http://schemas.microsoft.com/office/drawing/2014/main" id="{38397FC0-0D37-8F7E-3B7B-23E548137FAC}"/>
              </a:ext>
            </a:extLst>
          </p:cNvPr>
          <p:cNvPicPr>
            <a:picLocks noChangeAspect="1"/>
          </p:cNvPicPr>
          <p:nvPr/>
        </p:nvPicPr>
        <p:blipFill rotWithShape="1">
          <a:blip r:embed="rId4"/>
          <a:srcRect r="50857"/>
          <a:stretch/>
        </p:blipFill>
        <p:spPr>
          <a:xfrm>
            <a:off x="5418757" y="1809917"/>
            <a:ext cx="2956029" cy="3718771"/>
          </a:xfrm>
          <a:prstGeom prst="rect">
            <a:avLst/>
          </a:prstGeom>
        </p:spPr>
      </p:pic>
      <p:pic>
        <p:nvPicPr>
          <p:cNvPr id="3" name="Imagen 2">
            <a:extLst>
              <a:ext uri="{FF2B5EF4-FFF2-40B4-BE49-F238E27FC236}">
                <a16:creationId xmlns:a16="http://schemas.microsoft.com/office/drawing/2014/main" id="{FA20B369-F159-BBEC-0CEE-B1A3B98BD5BE}"/>
              </a:ext>
            </a:extLst>
          </p:cNvPr>
          <p:cNvPicPr>
            <a:picLocks noChangeAspect="1"/>
          </p:cNvPicPr>
          <p:nvPr/>
        </p:nvPicPr>
        <p:blipFill rotWithShape="1">
          <a:blip r:embed="rId5"/>
          <a:srcRect r="50857"/>
          <a:stretch/>
        </p:blipFill>
        <p:spPr>
          <a:xfrm>
            <a:off x="8577160" y="1809390"/>
            <a:ext cx="2956028" cy="3702510"/>
          </a:xfrm>
          <a:prstGeom prst="rect">
            <a:avLst/>
          </a:prstGeom>
        </p:spPr>
      </p:pic>
      <p:sp>
        <p:nvSpPr>
          <p:cNvPr id="5" name="Marcador de pie de página 5">
            <a:extLst>
              <a:ext uri="{FF2B5EF4-FFF2-40B4-BE49-F238E27FC236}">
                <a16:creationId xmlns:a16="http://schemas.microsoft.com/office/drawing/2014/main" id="{3FB2B41F-DF20-2E35-3770-FB3F34518499}"/>
              </a:ext>
            </a:extLst>
          </p:cNvPr>
          <p:cNvSpPr>
            <a:spLocks noGrp="1"/>
          </p:cNvSpPr>
          <p:nvPr>
            <p:ph type="ftr" sz="quarter" idx="10"/>
          </p:nvPr>
        </p:nvSpPr>
        <p:spPr>
          <a:xfrm>
            <a:off x="623886" y="6417566"/>
            <a:ext cx="10079513" cy="363552"/>
          </a:xfrm>
        </p:spPr>
        <p:txBody>
          <a:bodyPr/>
          <a:lstStyle/>
          <a:p>
            <a:pPr>
              <a:lnSpc>
                <a:spcPct val="90000"/>
              </a:lnSpc>
            </a:pPr>
            <a:r>
              <a:rPr lang="es-ES" sz="700" b="1"/>
              <a:t>PASI: </a:t>
            </a:r>
            <a:r>
              <a:rPr lang="es-ES" sz="700"/>
              <a:t>índice de actividad y gravedad de la psoriasis</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p>
          <a:p>
            <a:pPr>
              <a:lnSpc>
                <a:spcPct val="90000"/>
              </a:lnSpc>
            </a:pPr>
            <a:r>
              <a:rPr lang="es-ES" sz="700" b="1"/>
              <a:t>1.</a:t>
            </a:r>
            <a:r>
              <a:rPr lang="es-ES" sz="700"/>
              <a:t> Caso clínico según Ficha Técnica aportado por los autores Dr. Emilio </a:t>
            </a:r>
            <a:r>
              <a:rPr lang="es-ES" sz="700" err="1"/>
              <a:t>Berná</a:t>
            </a:r>
            <a:r>
              <a:rPr lang="es-ES" sz="700"/>
              <a:t> Rico, Dr. Álvaro González Cantero del Hospital Universitario Ramón y Cajal (Madrid), no publicado.</a:t>
            </a:r>
          </a:p>
          <a:p>
            <a:pPr>
              <a:lnSpc>
                <a:spcPct val="90000"/>
              </a:lnSpc>
            </a:pPr>
            <a:r>
              <a:rPr lang="es-ES" sz="700"/>
              <a:t>Almirall no ha intervenido en la recogida de estos datos.</a:t>
            </a:r>
          </a:p>
        </p:txBody>
      </p:sp>
    </p:spTree>
    <p:extLst>
      <p:ext uri="{BB962C8B-B14F-4D97-AF65-F5344CB8AC3E}">
        <p14:creationId xmlns:p14="http://schemas.microsoft.com/office/powerpoint/2010/main" val="945678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9F3C5E0-4C88-D7BC-8925-76903BC25C13}"/>
              </a:ext>
            </a:extLst>
          </p:cNvPr>
          <p:cNvPicPr>
            <a:picLocks noChangeAspect="1"/>
          </p:cNvPicPr>
          <p:nvPr/>
        </p:nvPicPr>
        <p:blipFill rotWithShape="1">
          <a:blip r:embed="rId2"/>
          <a:srcRect l="49908"/>
          <a:stretch/>
        </p:blipFill>
        <p:spPr>
          <a:xfrm>
            <a:off x="5315416" y="1887026"/>
            <a:ext cx="3065324" cy="3711689"/>
          </a:xfrm>
          <a:prstGeom prst="rect">
            <a:avLst/>
          </a:prstGeom>
        </p:spPr>
      </p:pic>
      <p:pic>
        <p:nvPicPr>
          <p:cNvPr id="7" name="Imagen 6">
            <a:extLst>
              <a:ext uri="{FF2B5EF4-FFF2-40B4-BE49-F238E27FC236}">
                <a16:creationId xmlns:a16="http://schemas.microsoft.com/office/drawing/2014/main" id="{066FBF11-3C92-C00F-3E26-66859929ABFA}"/>
              </a:ext>
            </a:extLst>
          </p:cNvPr>
          <p:cNvPicPr>
            <a:picLocks noChangeAspect="1"/>
          </p:cNvPicPr>
          <p:nvPr/>
        </p:nvPicPr>
        <p:blipFill rotWithShape="1">
          <a:blip r:embed="rId3"/>
          <a:srcRect l="49778"/>
          <a:stretch/>
        </p:blipFill>
        <p:spPr>
          <a:xfrm>
            <a:off x="8577160" y="1887026"/>
            <a:ext cx="2956028" cy="3718771"/>
          </a:xfrm>
          <a:prstGeom prst="rect">
            <a:avLst/>
          </a:prstGeom>
        </p:spPr>
      </p:pic>
      <p:sp>
        <p:nvSpPr>
          <p:cNvPr id="8" name="Título 1">
            <a:extLst>
              <a:ext uri="{FF2B5EF4-FFF2-40B4-BE49-F238E27FC236}">
                <a16:creationId xmlns:a16="http://schemas.microsoft.com/office/drawing/2014/main" id="{F818DD24-151C-DC55-54E3-BAEA4B340EA2}"/>
              </a:ext>
            </a:extLst>
          </p:cNvPr>
          <p:cNvSpPr txBox="1">
            <a:spLocks/>
          </p:cNvSpPr>
          <p:nvPr/>
        </p:nvSpPr>
        <p:spPr>
          <a:xfrm>
            <a:off x="1813704" y="350679"/>
            <a:ext cx="8955056" cy="760959"/>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r>
              <a:rPr lang="es-ES" sz="2000"/>
              <a:t>Tildrakizumab en una paciente con psoriasis en placas de moderada a grave y antecedentes de carcinoma de cérvix: una alternativa segura y eficaz</a:t>
            </a:r>
            <a:r>
              <a:rPr lang="es-ES" sz="2000" baseline="30000"/>
              <a:t>1</a:t>
            </a:r>
          </a:p>
        </p:txBody>
      </p:sp>
      <p:sp>
        <p:nvSpPr>
          <p:cNvPr id="9" name="Título 1">
            <a:extLst>
              <a:ext uri="{FF2B5EF4-FFF2-40B4-BE49-F238E27FC236}">
                <a16:creationId xmlns:a16="http://schemas.microsoft.com/office/drawing/2014/main" id="{6F65CCA8-91AF-3510-95C0-CB1EEA4EBC67}"/>
              </a:ext>
            </a:extLst>
          </p:cNvPr>
          <p:cNvSpPr txBox="1">
            <a:spLocks/>
          </p:cNvSpPr>
          <p:nvPr/>
        </p:nvSpPr>
        <p:spPr>
          <a:xfrm>
            <a:off x="623889" y="319901"/>
            <a:ext cx="1167126" cy="453183"/>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r>
              <a:rPr lang="es-ES" sz="2000" b="1">
                <a:solidFill>
                  <a:schemeClr val="accent3"/>
                </a:solidFill>
              </a:rPr>
              <a:t>Caso 2</a:t>
            </a:r>
            <a:endParaRPr lang="es-ES" sz="2000" b="1" baseline="30000">
              <a:solidFill>
                <a:schemeClr val="accent3"/>
              </a:solidFill>
            </a:endParaRPr>
          </a:p>
        </p:txBody>
      </p:sp>
      <p:sp>
        <p:nvSpPr>
          <p:cNvPr id="10" name="Marcador de contenido 2">
            <a:extLst>
              <a:ext uri="{FF2B5EF4-FFF2-40B4-BE49-F238E27FC236}">
                <a16:creationId xmlns:a16="http://schemas.microsoft.com/office/drawing/2014/main" id="{065F90ED-1E6E-E5A9-5F92-1A827EBF501F}"/>
              </a:ext>
            </a:extLst>
          </p:cNvPr>
          <p:cNvSpPr txBox="1">
            <a:spLocks/>
          </p:cNvSpPr>
          <p:nvPr/>
        </p:nvSpPr>
        <p:spPr>
          <a:xfrm>
            <a:off x="623889" y="2248803"/>
            <a:ext cx="4495107" cy="2908489"/>
          </a:xfrm>
          <a:prstGeom prst="rect">
            <a:avLst/>
          </a:prstGeom>
        </p:spPr>
        <p:txBody>
          <a:bodyPr wrap="square">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900" marR="0" lvl="0" indent="-342900" algn="l" defTabSz="609585" rtl="0" eaLnBrk="1" fontAlgn="auto" latinLnBrk="0" hangingPunct="1">
              <a:lnSpc>
                <a:spcPct val="100000"/>
              </a:lnSpc>
              <a:spcBef>
                <a:spcPts val="0"/>
              </a:spcBef>
              <a:spcAft>
                <a:spcPts val="1800"/>
              </a:spcAft>
              <a:buClr>
                <a:schemeClr val="accent3">
                  <a:lumMod val="75000"/>
                </a:schemeClr>
              </a:buClr>
              <a:buSzTx/>
              <a:buFont typeface="Wingdings" pitchFamily="2" charset="2"/>
              <a:buChar char="§"/>
              <a:tabLst/>
              <a:defRPr/>
            </a:pPr>
            <a:r>
              <a:rPr kumimoji="0" lang="es-ES" sz="1400" u="none" strike="noStrike" kern="1200" cap="none" spc="0" normalizeH="0" baseline="0" noProof="0">
                <a:ln>
                  <a:noFill/>
                </a:ln>
                <a:solidFill>
                  <a:srgbClr val="404040"/>
                </a:solidFill>
                <a:effectLst/>
                <a:uLnTx/>
                <a:uFillTx/>
                <a:latin typeface="Arial" panose="020B0604020202020204" pitchFamily="34" charset="0"/>
                <a:ea typeface="+mn-ea"/>
                <a:cs typeface="Arial"/>
              </a:rPr>
              <a:t>A los 4 meses de tratamiento, la paciente presentó una mejoría muy significativa de su enfermedad, alcanzando un PASI de 0,5.</a:t>
            </a:r>
          </a:p>
          <a:p>
            <a:pPr marL="342900" marR="0" lvl="0" indent="-342900" algn="l" defTabSz="609585" rtl="0" eaLnBrk="1" fontAlgn="auto" latinLnBrk="0" hangingPunct="1">
              <a:lnSpc>
                <a:spcPct val="100000"/>
              </a:lnSpc>
              <a:spcBef>
                <a:spcPts val="0"/>
              </a:spcBef>
              <a:spcAft>
                <a:spcPts val="1800"/>
              </a:spcAft>
              <a:buClr>
                <a:schemeClr val="accent3">
                  <a:lumMod val="75000"/>
                </a:schemeClr>
              </a:buClr>
              <a:buSzTx/>
              <a:buFont typeface="Wingdings" pitchFamily="2" charset="2"/>
              <a:buChar char="§"/>
              <a:tabLst/>
              <a:defRPr/>
            </a:pPr>
            <a:r>
              <a:rPr kumimoji="0" lang="es-ES" sz="1400" u="none" strike="noStrike" kern="1200" cap="none" spc="0" normalizeH="0" baseline="0" noProof="0">
                <a:ln>
                  <a:noFill/>
                </a:ln>
                <a:solidFill>
                  <a:srgbClr val="404040"/>
                </a:solidFill>
                <a:effectLst/>
                <a:uLnTx/>
                <a:uFillTx/>
                <a:latin typeface="Arial" panose="020B0604020202020204" pitchFamily="34" charset="0"/>
                <a:ea typeface="+mn-ea"/>
                <a:cs typeface="Arial"/>
              </a:rPr>
              <a:t>La exploración física sólo revelaba hipopigmentación residual y alguna placa fina aislada a la exploración física. La respuesta se mantuvo al menos tras un año de tratamiento. Por su parte, no se apreció recidiva de su cáncer de cérvix durante el seguimiento. Es más, tras inicio del fármaco y la mejoría de la enfermedad se observó un descenso significativo de los niveles de SCC, alcanzando una cifra de 2,4 ng/ml.</a:t>
            </a:r>
          </a:p>
        </p:txBody>
      </p:sp>
      <p:sp>
        <p:nvSpPr>
          <p:cNvPr id="14" name="CuadroTexto 13">
            <a:extLst>
              <a:ext uri="{FF2B5EF4-FFF2-40B4-BE49-F238E27FC236}">
                <a16:creationId xmlns:a16="http://schemas.microsoft.com/office/drawing/2014/main" id="{41A9DA44-404D-6A6E-3FFD-65F5FB7AD37E}"/>
              </a:ext>
            </a:extLst>
          </p:cNvPr>
          <p:cNvSpPr txBox="1"/>
          <p:nvPr/>
        </p:nvSpPr>
        <p:spPr>
          <a:xfrm>
            <a:off x="977135" y="1449388"/>
            <a:ext cx="4658472" cy="461665"/>
          </a:xfrm>
          <a:prstGeom prst="rect">
            <a:avLst/>
          </a:prstGeom>
          <a:noFill/>
        </p:spPr>
        <p:txBody>
          <a:bodyPr wrap="square">
            <a:spAutoFit/>
          </a:bodyPr>
          <a:lstStyle/>
          <a:p>
            <a:r>
              <a:rPr lang="es-ES" sz="2400" b="1">
                <a:solidFill>
                  <a:srgbClr val="6B2F65"/>
                </a:solidFill>
                <a:latin typeface="Arial" panose="020B0604020202020204" pitchFamily="34" charset="0"/>
                <a:cs typeface="+mn-cs"/>
              </a:rPr>
              <a:t>Tratamiento y evolución</a:t>
            </a:r>
            <a:r>
              <a:rPr lang="es-ES" sz="2400" b="1" baseline="30000">
                <a:solidFill>
                  <a:srgbClr val="6B2F65"/>
                </a:solidFill>
                <a:latin typeface="Arial" panose="020B0604020202020204" pitchFamily="34" charset="0"/>
                <a:cs typeface="+mn-cs"/>
              </a:rPr>
              <a:t>1</a:t>
            </a:r>
          </a:p>
        </p:txBody>
      </p:sp>
      <p:sp>
        <p:nvSpPr>
          <p:cNvPr id="16" name="Rectángulo: una sola esquina redondeada 11">
            <a:extLst>
              <a:ext uri="{FF2B5EF4-FFF2-40B4-BE49-F238E27FC236}">
                <a16:creationId xmlns:a16="http://schemas.microsoft.com/office/drawing/2014/main" id="{21878FD0-B6B5-6802-C5F3-AA4530BDBFFE}"/>
              </a:ext>
            </a:extLst>
          </p:cNvPr>
          <p:cNvSpPr/>
          <p:nvPr/>
        </p:nvSpPr>
        <p:spPr>
          <a:xfrm flipV="1">
            <a:off x="282907" y="1382882"/>
            <a:ext cx="694228" cy="694228"/>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7" name="Gráfico 16">
            <a:extLst>
              <a:ext uri="{FF2B5EF4-FFF2-40B4-BE49-F238E27FC236}">
                <a16:creationId xmlns:a16="http://schemas.microsoft.com/office/drawing/2014/main" id="{22CFE82D-EC7D-ECBB-5541-AC54BF5250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7183" y="1470769"/>
            <a:ext cx="523569" cy="523569"/>
          </a:xfrm>
          <a:prstGeom prst="rect">
            <a:avLst/>
          </a:prstGeom>
        </p:spPr>
      </p:pic>
      <p:sp>
        <p:nvSpPr>
          <p:cNvPr id="4" name="Marcador de pie de página 5">
            <a:extLst>
              <a:ext uri="{FF2B5EF4-FFF2-40B4-BE49-F238E27FC236}">
                <a16:creationId xmlns:a16="http://schemas.microsoft.com/office/drawing/2014/main" id="{4B457163-DD55-858E-9E7A-2FF2E523FBFA}"/>
              </a:ext>
            </a:extLst>
          </p:cNvPr>
          <p:cNvSpPr>
            <a:spLocks noGrp="1"/>
          </p:cNvSpPr>
          <p:nvPr>
            <p:ph type="ftr" sz="quarter" idx="10"/>
          </p:nvPr>
        </p:nvSpPr>
        <p:spPr>
          <a:xfrm>
            <a:off x="623886" y="6417566"/>
            <a:ext cx="10079513" cy="363552"/>
          </a:xfrm>
        </p:spPr>
        <p:txBody>
          <a:bodyPr/>
          <a:lstStyle/>
          <a:p>
            <a:pPr>
              <a:lnSpc>
                <a:spcPct val="90000"/>
              </a:lnSpc>
            </a:pPr>
            <a:r>
              <a:rPr lang="es-ES" sz="700" b="1"/>
              <a:t>PASI: </a:t>
            </a:r>
            <a:r>
              <a:rPr lang="es-ES" sz="700"/>
              <a:t>índice de actividad y gravedad de la psoriasis</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r>
              <a:rPr lang="es-ES" sz="700"/>
              <a:t>; </a:t>
            </a:r>
            <a:r>
              <a:rPr lang="es-ES" sz="700" b="1"/>
              <a:t>SCC: </a:t>
            </a:r>
            <a:r>
              <a:rPr lang="es-ES" sz="700"/>
              <a:t>antígeno del carcinoma de células escamosas</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p>
          <a:p>
            <a:pPr>
              <a:lnSpc>
                <a:spcPct val="90000"/>
              </a:lnSpc>
            </a:pPr>
            <a:r>
              <a:rPr lang="es-ES" sz="700" b="1"/>
              <a:t>1.</a:t>
            </a:r>
            <a:r>
              <a:rPr lang="es-ES" sz="700"/>
              <a:t> Caso clínico según Ficha Técnica aportado por los autores Dr. Emilio </a:t>
            </a:r>
            <a:r>
              <a:rPr lang="es-ES" sz="700" err="1"/>
              <a:t>Berná</a:t>
            </a:r>
            <a:r>
              <a:rPr lang="es-ES" sz="700"/>
              <a:t> Rico, Dr. Álvaro González Cantero del Hospital Universitario Ramón y Cajal (Madrid), no publicado.</a:t>
            </a:r>
          </a:p>
          <a:p>
            <a:pPr>
              <a:lnSpc>
                <a:spcPct val="90000"/>
              </a:lnSpc>
            </a:pPr>
            <a:r>
              <a:rPr lang="es-ES" sz="700"/>
              <a:t>Almirall no ha intervenido en la recogida de estos datos.</a:t>
            </a:r>
          </a:p>
        </p:txBody>
      </p:sp>
    </p:spTree>
    <p:extLst>
      <p:ext uri="{BB962C8B-B14F-4D97-AF65-F5344CB8AC3E}">
        <p14:creationId xmlns:p14="http://schemas.microsoft.com/office/powerpoint/2010/main" val="7600115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body of water with hills in the background&#10;&#10;Description automatically generated with medium confidence">
            <a:extLst>
              <a:ext uri="{FF2B5EF4-FFF2-40B4-BE49-F238E27FC236}">
                <a16:creationId xmlns:a16="http://schemas.microsoft.com/office/drawing/2014/main" id="{0F649E15-EB15-7F17-E980-33013C105909}"/>
              </a:ext>
            </a:extLst>
          </p:cNvPr>
          <p:cNvPicPr>
            <a:picLocks noChangeAspect="1"/>
          </p:cNvPicPr>
          <p:nvPr/>
        </p:nvPicPr>
        <p:blipFill>
          <a:blip r:embed="rId2">
            <a:alphaModFix amt="20000"/>
          </a:blip>
          <a:stretch>
            <a:fillRect/>
          </a:stretch>
        </p:blipFill>
        <p:spPr>
          <a:xfrm>
            <a:off x="0" y="0"/>
            <a:ext cx="12192000" cy="5624156"/>
          </a:xfrm>
          <a:prstGeom prst="rect">
            <a:avLst/>
          </a:prstGeom>
          <a:solidFill>
            <a:schemeClr val="accent2"/>
          </a:solidFill>
        </p:spPr>
      </p:pic>
      <p:pic>
        <p:nvPicPr>
          <p:cNvPr id="12" name="Imagen 13" descr="almirall color.png">
            <a:extLst>
              <a:ext uri="{FF2B5EF4-FFF2-40B4-BE49-F238E27FC236}">
                <a16:creationId xmlns:a16="http://schemas.microsoft.com/office/drawing/2014/main" id="{F1CEE3CF-8CC8-A746-7DD1-FCF2D2E47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
        <p:nvSpPr>
          <p:cNvPr id="7" name="CuadroTexto 6">
            <a:extLst>
              <a:ext uri="{FF2B5EF4-FFF2-40B4-BE49-F238E27FC236}">
                <a16:creationId xmlns:a16="http://schemas.microsoft.com/office/drawing/2014/main" id="{CB71C9EC-2450-2B0D-C7A3-7A80B1447D97}"/>
              </a:ext>
            </a:extLst>
          </p:cNvPr>
          <p:cNvSpPr txBox="1"/>
          <p:nvPr/>
        </p:nvSpPr>
        <p:spPr>
          <a:xfrm>
            <a:off x="838108" y="2606980"/>
            <a:ext cx="9038923" cy="1384995"/>
          </a:xfrm>
          <a:prstGeom prst="rect">
            <a:avLst/>
          </a:prstGeom>
          <a:noFill/>
        </p:spPr>
        <p:txBody>
          <a:bodyPr wrap="square">
            <a:spAutoFit/>
          </a:bodyPr>
          <a:lstStyle/>
          <a:p>
            <a:pPr marL="6350" indent="-6350">
              <a:spcAft>
                <a:spcPts val="1800"/>
              </a:spcAft>
              <a:buClr>
                <a:schemeClr val="bg1"/>
              </a:buClr>
            </a:pPr>
            <a:r>
              <a:rPr kumimoji="0" lang="es-ES" sz="2800" u="none" strike="noStrike" kern="1200" cap="none" spc="0" normalizeH="0" baseline="0" noProof="0">
                <a:ln>
                  <a:noFill/>
                </a:ln>
                <a:solidFill>
                  <a:schemeClr val="bg1"/>
                </a:solidFill>
                <a:effectLst/>
                <a:uLnTx/>
                <a:uFillTx/>
                <a:latin typeface="Arial" panose="020B0604020202020204" pitchFamily="34" charset="0"/>
                <a:ea typeface="+mj-ea"/>
                <a:cs typeface="Arial"/>
              </a:rPr>
              <a:t>Eficacia y seguridad de tildrakizumab en un paciente con psoriasis en placas de moderada a grave y antecedente de neoplasia y leishmaniasis</a:t>
            </a:r>
            <a:r>
              <a:rPr kumimoji="0" lang="es-ES" sz="2800" u="none" strike="noStrike" kern="1200" cap="none" spc="0" normalizeH="0" baseline="30000" noProof="0">
                <a:ln>
                  <a:noFill/>
                </a:ln>
                <a:solidFill>
                  <a:schemeClr val="bg1"/>
                </a:solidFill>
                <a:effectLst/>
                <a:uLnTx/>
                <a:uFillTx/>
                <a:latin typeface="Arial" panose="020B0604020202020204" pitchFamily="34" charset="0"/>
                <a:ea typeface="+mj-ea"/>
                <a:cs typeface="Arial"/>
              </a:rPr>
              <a:t>1</a:t>
            </a:r>
          </a:p>
        </p:txBody>
      </p:sp>
      <p:sp>
        <p:nvSpPr>
          <p:cNvPr id="8" name="Título 1">
            <a:extLst>
              <a:ext uri="{FF2B5EF4-FFF2-40B4-BE49-F238E27FC236}">
                <a16:creationId xmlns:a16="http://schemas.microsoft.com/office/drawing/2014/main" id="{8B92A493-D8BB-FD63-A737-13B9AC4CFB75}"/>
              </a:ext>
            </a:extLst>
          </p:cNvPr>
          <p:cNvSpPr>
            <a:spLocks noGrp="1"/>
          </p:cNvSpPr>
          <p:nvPr>
            <p:ph type="title"/>
          </p:nvPr>
        </p:nvSpPr>
        <p:spPr>
          <a:xfrm>
            <a:off x="838107" y="1808163"/>
            <a:ext cx="4995915" cy="760959"/>
          </a:xfrm>
        </p:spPr>
        <p:txBody>
          <a:bodyPr/>
          <a:lstStyle/>
          <a:p>
            <a:r>
              <a:rPr kumimoji="0" lang="es-ES" sz="4000" b="1" u="none" strike="noStrike" kern="1200" cap="none" spc="0" normalizeH="0" baseline="0" noProof="0">
                <a:ln>
                  <a:noFill/>
                </a:ln>
                <a:solidFill>
                  <a:srgbClr val="FDC647"/>
                </a:solidFill>
                <a:effectLst/>
                <a:uLnTx/>
                <a:uFillTx/>
                <a:latin typeface="Arial" panose="020B0604020202020204" pitchFamily="34" charset="0"/>
                <a:ea typeface="+mj-ea"/>
                <a:cs typeface="Arial"/>
              </a:rPr>
              <a:t>Caso 3</a:t>
            </a:r>
            <a:endParaRPr lang="es-ES" sz="4800" b="1" baseline="30000">
              <a:solidFill>
                <a:schemeClr val="bg1"/>
              </a:solidFill>
              <a:latin typeface="Arial" panose="020B0604020202020204" pitchFamily="34" charset="0"/>
            </a:endParaRPr>
          </a:p>
        </p:txBody>
      </p:sp>
      <p:sp>
        <p:nvSpPr>
          <p:cNvPr id="3" name="CuadroTexto 2">
            <a:extLst>
              <a:ext uri="{FF2B5EF4-FFF2-40B4-BE49-F238E27FC236}">
                <a16:creationId xmlns:a16="http://schemas.microsoft.com/office/drawing/2014/main" id="{1CF36185-1BFE-C422-E4DF-EE2B9C07DEEF}"/>
              </a:ext>
            </a:extLst>
          </p:cNvPr>
          <p:cNvSpPr txBox="1"/>
          <p:nvPr/>
        </p:nvSpPr>
        <p:spPr>
          <a:xfrm>
            <a:off x="475048" y="6235403"/>
            <a:ext cx="10307252" cy="266602"/>
          </a:xfrm>
          <a:prstGeom prst="rect">
            <a:avLst/>
          </a:prstGeom>
        </p:spPr>
        <p:txBody>
          <a:bodyPr vert="horz" wrap="square" lIns="72000" tIns="36000" rIns="72000" bIns="36000" rtlCol="0" anchor="t" anchorCtr="0">
            <a:spAutoFit/>
          </a:bodyPr>
          <a:lstStyle>
            <a:defPPr>
              <a:defRPr lang="es-ES"/>
            </a:defPPr>
            <a:lvl1pPr>
              <a:lnSpc>
                <a:spcPct val="90000"/>
              </a:lnSpc>
              <a:defRPr sz="700" b="1" i="0">
                <a:solidFill>
                  <a:schemeClr val="tx1">
                    <a:tint val="75000"/>
                  </a:schemeClr>
                </a:solidFill>
                <a:latin typeface="Arial" panose="020B0604020202020204" pitchFamily="34" charset="0"/>
              </a:defRPr>
            </a:lvl1pPr>
          </a:lstStyle>
          <a:p>
            <a:r>
              <a:rPr lang="es-ES"/>
              <a:t>1. </a:t>
            </a:r>
            <a:r>
              <a:rPr lang="es-ES" b="0"/>
              <a:t>Caso clínico según Ficha Técnica aportado por los autores Dr. Pablo Hernández Bel, Dr. Andrés Grau Echevarría, Dr. Jorge Magdaleno Tapia l, Dra. Amparo Pérez </a:t>
            </a:r>
            <a:r>
              <a:rPr lang="es-ES" b="0" err="1"/>
              <a:t>Ferriols</a:t>
            </a:r>
            <a:r>
              <a:rPr lang="es-ES" b="0"/>
              <a:t> . Hospital General Universitario de Valencia (Valencia). No publicado. </a:t>
            </a:r>
          </a:p>
          <a:p>
            <a:r>
              <a:rPr lang="es-ES" b="0"/>
              <a:t>Almirall no ha intervenido en la recogida de estos datos.</a:t>
            </a:r>
          </a:p>
        </p:txBody>
      </p:sp>
    </p:spTree>
    <p:extLst>
      <p:ext uri="{BB962C8B-B14F-4D97-AF65-F5344CB8AC3E}">
        <p14:creationId xmlns:p14="http://schemas.microsoft.com/office/powerpoint/2010/main" val="17323685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DF5A131A-EBB5-22C7-074B-2EB99491FD2D}"/>
              </a:ext>
            </a:extLst>
          </p:cNvPr>
          <p:cNvSpPr txBox="1">
            <a:spLocks/>
          </p:cNvSpPr>
          <p:nvPr/>
        </p:nvSpPr>
        <p:spPr>
          <a:xfrm>
            <a:off x="1813704" y="42902"/>
            <a:ext cx="8350494" cy="1068736"/>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pPr marL="6350" indent="-6350">
              <a:spcAft>
                <a:spcPts val="1800"/>
              </a:spcAft>
              <a:buClr>
                <a:schemeClr val="bg1"/>
              </a:buClr>
            </a:pPr>
            <a:r>
              <a:rPr kumimoji="0" lang="es-ES" sz="2000" u="none" strike="noStrike" kern="1200" cap="none" spc="0" normalizeH="0" baseline="0" noProof="0">
                <a:ln>
                  <a:noFill/>
                </a:ln>
                <a:solidFill>
                  <a:schemeClr val="bg1"/>
                </a:solidFill>
                <a:effectLst/>
                <a:uLnTx/>
                <a:uFillTx/>
                <a:latin typeface="Arial" panose="020B0604020202020204" pitchFamily="34" charset="0"/>
                <a:ea typeface="+mj-ea"/>
                <a:cs typeface="Arial"/>
              </a:rPr>
              <a:t>Eficacia y seguridad de tildrakizumab en un paciente con psoriasis en placas de moderada a grave y antecedente de neoplasia y leishmaniasis</a:t>
            </a:r>
            <a:r>
              <a:rPr kumimoji="0" lang="es-ES" sz="2000" u="none" strike="noStrike" kern="1200" cap="none" spc="0" normalizeH="0" baseline="30000" noProof="0">
                <a:ln>
                  <a:noFill/>
                </a:ln>
                <a:solidFill>
                  <a:schemeClr val="bg1"/>
                </a:solidFill>
                <a:effectLst/>
                <a:uLnTx/>
                <a:uFillTx/>
                <a:latin typeface="Arial" panose="020B0604020202020204" pitchFamily="34" charset="0"/>
                <a:ea typeface="+mj-ea"/>
                <a:cs typeface="Arial"/>
              </a:rPr>
              <a:t>1</a:t>
            </a:r>
          </a:p>
        </p:txBody>
      </p:sp>
      <p:sp>
        <p:nvSpPr>
          <p:cNvPr id="5" name="Título 1">
            <a:extLst>
              <a:ext uri="{FF2B5EF4-FFF2-40B4-BE49-F238E27FC236}">
                <a16:creationId xmlns:a16="http://schemas.microsoft.com/office/drawing/2014/main" id="{F9DD4749-DBA3-80C3-C3BD-8F1436FC0001}"/>
              </a:ext>
            </a:extLst>
          </p:cNvPr>
          <p:cNvSpPr txBox="1">
            <a:spLocks/>
          </p:cNvSpPr>
          <p:nvPr/>
        </p:nvSpPr>
        <p:spPr>
          <a:xfrm>
            <a:off x="623889" y="319901"/>
            <a:ext cx="1167126" cy="453183"/>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r>
              <a:rPr lang="es-ES" sz="2000" b="1">
                <a:solidFill>
                  <a:schemeClr val="accent3"/>
                </a:solidFill>
              </a:rPr>
              <a:t>Caso 3</a:t>
            </a:r>
            <a:endParaRPr lang="es-ES" sz="2000" b="1" baseline="30000">
              <a:solidFill>
                <a:schemeClr val="accent3"/>
              </a:solidFill>
            </a:endParaRPr>
          </a:p>
        </p:txBody>
      </p:sp>
      <p:sp>
        <p:nvSpPr>
          <p:cNvPr id="6" name="Marcador de contenido 2">
            <a:extLst>
              <a:ext uri="{FF2B5EF4-FFF2-40B4-BE49-F238E27FC236}">
                <a16:creationId xmlns:a16="http://schemas.microsoft.com/office/drawing/2014/main" id="{7E49314B-B1F9-1DA2-E870-6A2AB1A7CBE7}"/>
              </a:ext>
            </a:extLst>
          </p:cNvPr>
          <p:cNvSpPr txBox="1">
            <a:spLocks/>
          </p:cNvSpPr>
          <p:nvPr/>
        </p:nvSpPr>
        <p:spPr>
          <a:xfrm>
            <a:off x="623889" y="2255883"/>
            <a:ext cx="10808934" cy="3262432"/>
          </a:xfrm>
          <a:prstGeom prst="rect">
            <a:avLst/>
          </a:prstGeom>
        </p:spPr>
        <p:txBody>
          <a:bodyPr wrap="square">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900" marR="0" lvl="0" indent="-342900" algn="l" defTabSz="609585" rtl="0" eaLnBrk="1" fontAlgn="auto" latinLnBrk="0" hangingPunct="1">
              <a:lnSpc>
                <a:spcPct val="100000"/>
              </a:lnSpc>
              <a:spcBef>
                <a:spcPts val="0"/>
              </a:spcBef>
              <a:spcAft>
                <a:spcPts val="1200"/>
              </a:spcAft>
              <a:buClr>
                <a:schemeClr val="accent3">
                  <a:lumMod val="75000"/>
                </a:schemeClr>
              </a:buClr>
              <a:buSzTx/>
              <a:buFont typeface="Wingdings" pitchFamily="2" charset="2"/>
              <a:buChar char="§"/>
              <a:tabLst/>
              <a:defRPr/>
            </a:pPr>
            <a:r>
              <a:rPr kumimoji="0" lang="es-ES" sz="1600" b="1" u="none" strike="noStrike" kern="1200" cap="none" spc="0" normalizeH="0" baseline="0" noProof="0">
                <a:ln>
                  <a:noFill/>
                </a:ln>
                <a:solidFill>
                  <a:srgbClr val="612663"/>
                </a:solidFill>
                <a:effectLst/>
                <a:uLnTx/>
                <a:uFillTx/>
                <a:latin typeface="Arial" panose="020B0604020202020204" pitchFamily="34" charset="0"/>
                <a:ea typeface="+mn-ea"/>
                <a:cs typeface="Arial"/>
              </a:rPr>
              <a:t>Varón de 55 años</a:t>
            </a:r>
            <a:r>
              <a:rPr kumimoji="0" lang="es-ES" sz="1600" u="none" strike="noStrike" kern="1200" cap="none" spc="0" normalizeH="0" baseline="0" noProof="0">
                <a:ln>
                  <a:noFill/>
                </a:ln>
                <a:solidFill>
                  <a:srgbClr val="612663"/>
                </a:solidFill>
                <a:effectLst/>
                <a:uLnTx/>
                <a:uFillTx/>
                <a:latin typeface="Arial" panose="020B0604020202020204" pitchFamily="34" charset="0"/>
                <a:ea typeface="+mn-ea"/>
                <a:cs typeface="Arial"/>
              </a:rPr>
              <a:t>, </a:t>
            </a: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con antecedentes de psoriasis en placas de moderada a grave de 20 años de evolución, obesidad y dislipemia.</a:t>
            </a:r>
          </a:p>
          <a:p>
            <a:pPr marL="342900" marR="0" lvl="0" indent="-342900" algn="l" defTabSz="609585" rtl="0" eaLnBrk="1" fontAlgn="auto" latinLnBrk="0" hangingPunct="1">
              <a:lnSpc>
                <a:spcPct val="100000"/>
              </a:lnSpc>
              <a:spcBef>
                <a:spcPts val="0"/>
              </a:spcBef>
              <a:spcAft>
                <a:spcPts val="1200"/>
              </a:spcAft>
              <a:buClr>
                <a:schemeClr val="accent3">
                  <a:lumMod val="75000"/>
                </a:schemeClr>
              </a:buClr>
              <a:buSzTx/>
              <a:buFont typeface="Wingdings" pitchFamily="2" charset="2"/>
              <a:buChar char="§"/>
              <a:tabLst/>
              <a:defRPr/>
            </a:pP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Tratado previamente con metotrexato, </a:t>
            </a:r>
            <a:r>
              <a:rPr kumimoji="0" lang="es-ES" sz="16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acitretina</a:t>
            </a: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fototerapia, ciclosporina y </a:t>
            </a:r>
            <a:r>
              <a:rPr kumimoji="0" lang="es-ES" sz="16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adalimumab</a:t>
            </a: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que fue suspendida por una neoplasia de recto.</a:t>
            </a:r>
          </a:p>
          <a:p>
            <a:pPr marL="342900" marR="0" lvl="0" indent="-342900" algn="l" defTabSz="609585" rtl="0" eaLnBrk="1" fontAlgn="auto" latinLnBrk="0" hangingPunct="1">
              <a:lnSpc>
                <a:spcPct val="100000"/>
              </a:lnSpc>
              <a:spcBef>
                <a:spcPts val="0"/>
              </a:spcBef>
              <a:spcAft>
                <a:spcPts val="1200"/>
              </a:spcAft>
              <a:buClr>
                <a:schemeClr val="accent3">
                  <a:lumMod val="75000"/>
                </a:schemeClr>
              </a:buClr>
              <a:buSzTx/>
              <a:buFont typeface="Wingdings" pitchFamily="2" charset="2"/>
              <a:buChar char="§"/>
              <a:tabLst/>
              <a:defRPr/>
            </a:pP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Una vez libre de enfermedad oncológica se reinició el tratamiento con </a:t>
            </a:r>
            <a:r>
              <a:rPr kumimoji="0" lang="es-ES" sz="16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adalimumab</a:t>
            </a: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y durante su seguimiento presentó una úlcera de bordes infiltrados en el antebrazo izquierdo de 3 cm de diámetro de 6 semanas de evolución. El estudio histológico mostró una hiperplasia epidérmica </a:t>
            </a:r>
            <a:r>
              <a:rPr kumimoji="0" lang="es-ES" sz="16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pseudoepiteliomatosa</a:t>
            </a: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con presencia de cordones de células epiteliales que infiltraban dermis reticular con un denso infiltrado inflamatorio de predominio </a:t>
            </a:r>
            <a:r>
              <a:rPr kumimoji="0" lang="es-ES" sz="16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plasmocitario</a:t>
            </a: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y </a:t>
            </a:r>
            <a:r>
              <a:rPr kumimoji="0" lang="es-ES" sz="16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amastigotes</a:t>
            </a: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dentro de los histiocitos.</a:t>
            </a:r>
          </a:p>
          <a:p>
            <a:pPr marL="342900" marR="0" lvl="0" indent="-342900" algn="l" defTabSz="609585" rtl="0" eaLnBrk="1" fontAlgn="auto" latinLnBrk="0" hangingPunct="1">
              <a:lnSpc>
                <a:spcPct val="100000"/>
              </a:lnSpc>
              <a:spcBef>
                <a:spcPts val="0"/>
              </a:spcBef>
              <a:spcAft>
                <a:spcPts val="1200"/>
              </a:spcAft>
              <a:buClr>
                <a:schemeClr val="accent3">
                  <a:lumMod val="75000"/>
                </a:schemeClr>
              </a:buClr>
              <a:buSzTx/>
              <a:buFont typeface="Wingdings" pitchFamily="2" charset="2"/>
              <a:buChar char="§"/>
              <a:tabLst/>
              <a:defRPr/>
            </a:pP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La PCR de la biopsia cutánea fue positiva para </a:t>
            </a:r>
            <a:r>
              <a:rPr kumimoji="0" lang="es-ES" sz="16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Leishmania</a:t>
            </a: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Se suspendió el tratamiento con </a:t>
            </a:r>
            <a:r>
              <a:rPr kumimoji="0" lang="es-ES" sz="1600"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a:rPr>
              <a:t>adalimumab</a:t>
            </a: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y el paciente presentó un rápido empeoramiento de sus lesiones de psoriasis (PASI 18.6</a:t>
            </a:r>
            <a:r>
              <a:rPr lang="es-ES" sz="1600">
                <a:solidFill>
                  <a:prstClr val="black">
                    <a:lumMod val="75000"/>
                    <a:lumOff val="25000"/>
                  </a:prstClr>
                </a:solidFill>
                <a:latin typeface="Arial" panose="020B0604020202020204" pitchFamily="34" charset="0"/>
              </a:rPr>
              <a:t>,</a:t>
            </a: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BSA 19</a:t>
            </a:r>
            <a:r>
              <a:rPr lang="es-ES" sz="1600">
                <a:solidFill>
                  <a:prstClr val="black">
                    <a:lumMod val="75000"/>
                    <a:lumOff val="25000"/>
                  </a:prstClr>
                </a:solidFill>
                <a:latin typeface="Arial" panose="020B0604020202020204" pitchFamily="34" charset="0"/>
              </a:rPr>
              <a:t>,</a:t>
            </a:r>
            <a:r>
              <a:rPr kumimoji="0" lang="es-ES" sz="16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 IGA 4).</a:t>
            </a:r>
          </a:p>
        </p:txBody>
      </p:sp>
      <p:sp>
        <p:nvSpPr>
          <p:cNvPr id="11" name="CuadroTexto 10">
            <a:extLst>
              <a:ext uri="{FF2B5EF4-FFF2-40B4-BE49-F238E27FC236}">
                <a16:creationId xmlns:a16="http://schemas.microsoft.com/office/drawing/2014/main" id="{917665F3-8733-3F12-F9EA-3AAFE0201340}"/>
              </a:ext>
            </a:extLst>
          </p:cNvPr>
          <p:cNvSpPr txBox="1"/>
          <p:nvPr/>
        </p:nvSpPr>
        <p:spPr>
          <a:xfrm>
            <a:off x="977135" y="1449388"/>
            <a:ext cx="4658472" cy="461665"/>
          </a:xfrm>
          <a:prstGeom prst="rect">
            <a:avLst/>
          </a:prstGeom>
          <a:noFill/>
        </p:spPr>
        <p:txBody>
          <a:bodyPr wrap="square">
            <a:spAutoFit/>
          </a:bodyPr>
          <a:lstStyle/>
          <a:p>
            <a:r>
              <a:rPr lang="es-ES" sz="2400" b="1">
                <a:solidFill>
                  <a:srgbClr val="6B2F65"/>
                </a:solidFill>
                <a:latin typeface="Arial" panose="020B0604020202020204" pitchFamily="34" charset="0"/>
                <a:cs typeface="+mn-cs"/>
              </a:rPr>
              <a:t>Anamnesis</a:t>
            </a:r>
            <a:r>
              <a:rPr lang="es-ES" sz="2400" b="1" baseline="30000">
                <a:solidFill>
                  <a:srgbClr val="6B2F65"/>
                </a:solidFill>
                <a:latin typeface="Arial" panose="020B0604020202020204" pitchFamily="34" charset="0"/>
                <a:cs typeface="+mn-cs"/>
              </a:rPr>
              <a:t>1</a:t>
            </a:r>
            <a:endParaRPr lang="es-ES" sz="2400" baseline="30000">
              <a:latin typeface="Arial" panose="020B0604020202020204" pitchFamily="34" charset="0"/>
            </a:endParaRPr>
          </a:p>
        </p:txBody>
      </p:sp>
      <p:sp>
        <p:nvSpPr>
          <p:cNvPr id="13" name="Rectángulo: una sola esquina redondeada 11">
            <a:extLst>
              <a:ext uri="{FF2B5EF4-FFF2-40B4-BE49-F238E27FC236}">
                <a16:creationId xmlns:a16="http://schemas.microsoft.com/office/drawing/2014/main" id="{849203AF-D2F2-ED52-50F4-7CA42DEE9779}"/>
              </a:ext>
            </a:extLst>
          </p:cNvPr>
          <p:cNvSpPr/>
          <p:nvPr/>
        </p:nvSpPr>
        <p:spPr>
          <a:xfrm flipV="1">
            <a:off x="282907" y="1382882"/>
            <a:ext cx="694228" cy="694228"/>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Gráfico 13">
            <a:extLst>
              <a:ext uri="{FF2B5EF4-FFF2-40B4-BE49-F238E27FC236}">
                <a16:creationId xmlns:a16="http://schemas.microsoft.com/office/drawing/2014/main" id="{BA49BB63-8E6A-6156-6C31-BEB7031748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9896" y="1458669"/>
            <a:ext cx="397794" cy="543551"/>
          </a:xfrm>
          <a:prstGeom prst="rect">
            <a:avLst/>
          </a:prstGeom>
        </p:spPr>
      </p:pic>
      <p:sp>
        <p:nvSpPr>
          <p:cNvPr id="7" name="Marcador de pie de página 5">
            <a:extLst>
              <a:ext uri="{FF2B5EF4-FFF2-40B4-BE49-F238E27FC236}">
                <a16:creationId xmlns:a16="http://schemas.microsoft.com/office/drawing/2014/main" id="{06CDD1F1-5398-A784-A053-85145C476FAB}"/>
              </a:ext>
            </a:extLst>
          </p:cNvPr>
          <p:cNvSpPr>
            <a:spLocks noGrp="1"/>
          </p:cNvSpPr>
          <p:nvPr>
            <p:ph type="ftr" sz="quarter" idx="10"/>
          </p:nvPr>
        </p:nvSpPr>
        <p:spPr>
          <a:xfrm>
            <a:off x="595850" y="6307848"/>
            <a:ext cx="10079513" cy="460502"/>
          </a:xfrm>
        </p:spPr>
        <p:txBody>
          <a:bodyPr/>
          <a:lstStyle/>
          <a:p>
            <a:pPr>
              <a:lnSpc>
                <a:spcPct val="90000"/>
              </a:lnSpc>
            </a:pPr>
            <a:r>
              <a:rPr lang="es-ES" sz="700" b="1"/>
              <a:t>BSA: </a:t>
            </a:r>
            <a:r>
              <a:rPr lang="es-ES" sz="700"/>
              <a:t>área de superficie corporal</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r>
              <a:rPr lang="es-ES" sz="700"/>
              <a:t>; </a:t>
            </a:r>
            <a:r>
              <a:rPr lang="es-ES" sz="700" b="1"/>
              <a:t>IGA:</a:t>
            </a:r>
            <a:r>
              <a:rPr lang="es-ES" sz="700"/>
              <a:t> evaluación global del investigador</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r>
              <a:rPr lang="es-ES" sz="700"/>
              <a:t>; </a:t>
            </a:r>
            <a:r>
              <a:rPr lang="es-ES" sz="700" b="1"/>
              <a:t>PASI:</a:t>
            </a:r>
            <a:r>
              <a:rPr lang="es-ES" sz="700"/>
              <a:t> índice de actividad y gravedad de la psoriasis</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r>
              <a:rPr lang="es-ES" sz="700"/>
              <a:t>; </a:t>
            </a:r>
            <a:r>
              <a:rPr lang="es-ES" sz="700" b="1"/>
              <a:t>PCR:</a:t>
            </a:r>
            <a:r>
              <a:rPr lang="es-ES" sz="700"/>
              <a:t> reacción en cadena de la polimerasa</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p>
          <a:p>
            <a:pPr>
              <a:lnSpc>
                <a:spcPct val="90000"/>
              </a:lnSpc>
            </a:pPr>
            <a:r>
              <a:rPr lang="es-ES" sz="700"/>
              <a:t>1. Caso clínico según Ficha Técnica aportado por los autores Dr. Pablo Hernández Bel, Dr. Andrés Grau Echevarría, Dr. Jorge Magdaleno Tapia l, Dra. Amparo Pérez </a:t>
            </a:r>
            <a:r>
              <a:rPr lang="es-ES" sz="700" err="1"/>
              <a:t>Ferriols</a:t>
            </a:r>
            <a:r>
              <a:rPr lang="es-ES" sz="700"/>
              <a:t> . Hospital General Universitario de Valencia (Valencia). No publicado. </a:t>
            </a:r>
          </a:p>
          <a:p>
            <a:pPr>
              <a:lnSpc>
                <a:spcPct val="90000"/>
              </a:lnSpc>
            </a:pPr>
            <a:r>
              <a:rPr lang="es-ES" sz="700"/>
              <a:t>Almirall no ha intervenido en la recogida de estos datos.</a:t>
            </a:r>
          </a:p>
        </p:txBody>
      </p:sp>
    </p:spTree>
    <p:extLst>
      <p:ext uri="{BB962C8B-B14F-4D97-AF65-F5344CB8AC3E}">
        <p14:creationId xmlns:p14="http://schemas.microsoft.com/office/powerpoint/2010/main" val="8221584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6A37471-5E66-AF17-70B3-F5A13F39224E}"/>
              </a:ext>
            </a:extLst>
          </p:cNvPr>
          <p:cNvPicPr>
            <a:picLocks noChangeAspect="1"/>
          </p:cNvPicPr>
          <p:nvPr/>
        </p:nvPicPr>
        <p:blipFill rotWithShape="1">
          <a:blip r:embed="rId2"/>
          <a:srcRect l="26506" r="23743"/>
          <a:stretch/>
        </p:blipFill>
        <p:spPr>
          <a:xfrm>
            <a:off x="695325" y="1449388"/>
            <a:ext cx="5355586" cy="1706126"/>
          </a:xfrm>
          <a:prstGeom prst="rect">
            <a:avLst/>
          </a:prstGeom>
        </p:spPr>
      </p:pic>
      <p:sp>
        <p:nvSpPr>
          <p:cNvPr id="6" name="CuadroTexto 5">
            <a:extLst>
              <a:ext uri="{FF2B5EF4-FFF2-40B4-BE49-F238E27FC236}">
                <a16:creationId xmlns:a16="http://schemas.microsoft.com/office/drawing/2014/main" id="{C6C9CE15-A2D1-7FB9-4F39-DA56D5B3FEE9}"/>
              </a:ext>
            </a:extLst>
          </p:cNvPr>
          <p:cNvSpPr txBox="1"/>
          <p:nvPr/>
        </p:nvSpPr>
        <p:spPr>
          <a:xfrm>
            <a:off x="6050911" y="2456972"/>
            <a:ext cx="4502365"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_tradnl" sz="1200" u="none" strike="noStrike" kern="1200" cap="none" spc="0" normalizeH="0" baseline="0">
                <a:ln>
                  <a:noFill/>
                </a:ln>
                <a:solidFill>
                  <a:prstClr val="black">
                    <a:lumMod val="75000"/>
                    <a:lumOff val="25000"/>
                  </a:prstClr>
                </a:solidFill>
                <a:effectLst/>
                <a:uLnTx/>
                <a:uFillTx/>
                <a:latin typeface="Arial" panose="020B0604020202020204" pitchFamily="34" charset="0"/>
                <a:ea typeface="+mn-ea"/>
                <a:cs typeface="Arial"/>
              </a:rPr>
              <a:t>Úlcera de bordes infiltrados en el antebrazo izquierdo de 3 cm de diámetro de 6 semanas de evolución.</a:t>
            </a:r>
            <a:r>
              <a:rPr kumimoji="0" lang="es-ES_tradnl" sz="1200" u="none" strike="noStrike" kern="1200" cap="none" spc="0" normalizeH="0" baseline="30000">
                <a:ln>
                  <a:noFill/>
                </a:ln>
                <a:solidFill>
                  <a:prstClr val="black">
                    <a:lumMod val="75000"/>
                    <a:lumOff val="25000"/>
                  </a:prstClr>
                </a:solidFill>
                <a:effectLst/>
                <a:uLnTx/>
                <a:uFillTx/>
                <a:latin typeface="Arial" panose="020B0604020202020204" pitchFamily="34" charset="0"/>
                <a:ea typeface="+mn-ea"/>
                <a:cs typeface="Arial"/>
              </a:rPr>
              <a:t>2</a:t>
            </a:r>
          </a:p>
        </p:txBody>
      </p:sp>
      <p:sp>
        <p:nvSpPr>
          <p:cNvPr id="7" name="CuadroTexto 6">
            <a:extLst>
              <a:ext uri="{FF2B5EF4-FFF2-40B4-BE49-F238E27FC236}">
                <a16:creationId xmlns:a16="http://schemas.microsoft.com/office/drawing/2014/main" id="{ACB67195-F559-9392-C61C-9399B956C55E}"/>
              </a:ext>
            </a:extLst>
          </p:cNvPr>
          <p:cNvSpPr txBox="1"/>
          <p:nvPr/>
        </p:nvSpPr>
        <p:spPr>
          <a:xfrm>
            <a:off x="9529408" y="4920937"/>
            <a:ext cx="2102255"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_tradnl" sz="1200" u="none" strike="noStrike" kern="1200" cap="none" spc="0" normalizeH="0" baseline="0">
                <a:ln>
                  <a:noFill/>
                </a:ln>
                <a:solidFill>
                  <a:prstClr val="black">
                    <a:lumMod val="75000"/>
                    <a:lumOff val="25000"/>
                  </a:prstClr>
                </a:solidFill>
                <a:effectLst/>
                <a:uLnTx/>
                <a:uFillTx/>
                <a:latin typeface="Arial" panose="020B0604020202020204" pitchFamily="34" charset="0"/>
                <a:ea typeface="+mn-ea"/>
                <a:cs typeface="Arial"/>
              </a:rPr>
              <a:t>Denso infiltrado inflamatorio de predominio </a:t>
            </a:r>
            <a:r>
              <a:rPr kumimoji="0" lang="es-ES_tradnl" sz="1200" u="none" strike="noStrike" kern="1200" cap="none" spc="0" normalizeH="0" baseline="0" err="1">
                <a:ln>
                  <a:noFill/>
                </a:ln>
                <a:solidFill>
                  <a:prstClr val="black">
                    <a:lumMod val="75000"/>
                    <a:lumOff val="25000"/>
                  </a:prstClr>
                </a:solidFill>
                <a:effectLst/>
                <a:uLnTx/>
                <a:uFillTx/>
                <a:latin typeface="Arial" panose="020B0604020202020204" pitchFamily="34" charset="0"/>
                <a:ea typeface="+mn-ea"/>
                <a:cs typeface="Arial"/>
              </a:rPr>
              <a:t>plasmocitario</a:t>
            </a:r>
            <a:r>
              <a:rPr kumimoji="0" lang="es-ES_tradnl" sz="1200" u="none" strike="noStrike" kern="1200" cap="none" spc="0" normalizeH="0" baseline="0">
                <a:ln>
                  <a:noFill/>
                </a:ln>
                <a:solidFill>
                  <a:prstClr val="black">
                    <a:lumMod val="75000"/>
                    <a:lumOff val="25000"/>
                  </a:prstClr>
                </a:solidFill>
                <a:effectLst/>
                <a:uLnTx/>
                <a:uFillTx/>
                <a:latin typeface="Arial" panose="020B0604020202020204" pitchFamily="34" charset="0"/>
                <a:ea typeface="+mn-ea"/>
                <a:cs typeface="Arial"/>
              </a:rPr>
              <a:t> y </a:t>
            </a:r>
            <a:r>
              <a:rPr kumimoji="0" lang="es-ES_tradnl" sz="1200" u="none" strike="noStrike" kern="1200" cap="none" spc="0" normalizeH="0" baseline="0" err="1">
                <a:ln>
                  <a:noFill/>
                </a:ln>
                <a:solidFill>
                  <a:prstClr val="black">
                    <a:lumMod val="75000"/>
                    <a:lumOff val="25000"/>
                  </a:prstClr>
                </a:solidFill>
                <a:effectLst/>
                <a:uLnTx/>
                <a:uFillTx/>
                <a:latin typeface="Arial" panose="020B0604020202020204" pitchFamily="34" charset="0"/>
                <a:ea typeface="+mn-ea"/>
                <a:cs typeface="Arial"/>
              </a:rPr>
              <a:t>amastigotes</a:t>
            </a:r>
            <a:r>
              <a:rPr kumimoji="0" lang="es-ES_tradnl" sz="1200" u="none" strike="noStrike" kern="1200" cap="none" spc="0" normalizeH="0" baseline="0">
                <a:ln>
                  <a:noFill/>
                </a:ln>
                <a:solidFill>
                  <a:prstClr val="black">
                    <a:lumMod val="75000"/>
                    <a:lumOff val="25000"/>
                  </a:prstClr>
                </a:solidFill>
                <a:effectLst/>
                <a:uLnTx/>
                <a:uFillTx/>
                <a:latin typeface="Arial" panose="020B0604020202020204" pitchFamily="34" charset="0"/>
                <a:ea typeface="+mn-ea"/>
                <a:cs typeface="Arial"/>
              </a:rPr>
              <a:t> dentro de los histiocitos.</a:t>
            </a:r>
            <a:r>
              <a:rPr kumimoji="0" lang="es-ES_tradnl" sz="1200" u="none" strike="noStrike" kern="1200" cap="none" spc="0" normalizeH="0" baseline="30000">
                <a:ln>
                  <a:noFill/>
                </a:ln>
                <a:solidFill>
                  <a:prstClr val="black">
                    <a:lumMod val="75000"/>
                    <a:lumOff val="25000"/>
                  </a:prstClr>
                </a:solidFill>
                <a:effectLst/>
                <a:uLnTx/>
                <a:uFillTx/>
                <a:latin typeface="Arial" panose="020B0604020202020204" pitchFamily="34" charset="0"/>
                <a:ea typeface="+mn-ea"/>
                <a:cs typeface="Arial"/>
              </a:rPr>
              <a:t>1</a:t>
            </a:r>
          </a:p>
        </p:txBody>
      </p:sp>
      <p:pic>
        <p:nvPicPr>
          <p:cNvPr id="9" name="Imagen 8">
            <a:extLst>
              <a:ext uri="{FF2B5EF4-FFF2-40B4-BE49-F238E27FC236}">
                <a16:creationId xmlns:a16="http://schemas.microsoft.com/office/drawing/2014/main" id="{146D7FD5-45C7-3931-17FD-2F612F0E8FF7}"/>
              </a:ext>
            </a:extLst>
          </p:cNvPr>
          <p:cNvPicPr>
            <a:picLocks noChangeAspect="1"/>
          </p:cNvPicPr>
          <p:nvPr/>
        </p:nvPicPr>
        <p:blipFill>
          <a:blip r:embed="rId3"/>
          <a:stretch>
            <a:fillRect/>
          </a:stretch>
        </p:blipFill>
        <p:spPr>
          <a:xfrm>
            <a:off x="695325" y="3594006"/>
            <a:ext cx="2853377" cy="2117913"/>
          </a:xfrm>
          <a:prstGeom prst="rect">
            <a:avLst/>
          </a:prstGeom>
        </p:spPr>
      </p:pic>
      <p:pic>
        <p:nvPicPr>
          <p:cNvPr id="11" name="Imagen 10">
            <a:extLst>
              <a:ext uri="{FF2B5EF4-FFF2-40B4-BE49-F238E27FC236}">
                <a16:creationId xmlns:a16="http://schemas.microsoft.com/office/drawing/2014/main" id="{4839B0B9-7883-6377-4669-B4D755B3E351}"/>
              </a:ext>
            </a:extLst>
          </p:cNvPr>
          <p:cNvPicPr>
            <a:picLocks noChangeAspect="1"/>
          </p:cNvPicPr>
          <p:nvPr/>
        </p:nvPicPr>
        <p:blipFill>
          <a:blip r:embed="rId4"/>
          <a:stretch>
            <a:fillRect/>
          </a:stretch>
        </p:blipFill>
        <p:spPr>
          <a:xfrm>
            <a:off x="6588533" y="3594005"/>
            <a:ext cx="2853377" cy="2117913"/>
          </a:xfrm>
          <a:prstGeom prst="rect">
            <a:avLst/>
          </a:prstGeom>
        </p:spPr>
      </p:pic>
      <p:sp>
        <p:nvSpPr>
          <p:cNvPr id="12" name="CuadroTexto 11">
            <a:extLst>
              <a:ext uri="{FF2B5EF4-FFF2-40B4-BE49-F238E27FC236}">
                <a16:creationId xmlns:a16="http://schemas.microsoft.com/office/drawing/2014/main" id="{955FAAB0-D119-C65E-BF54-2C805545DEAA}"/>
              </a:ext>
            </a:extLst>
          </p:cNvPr>
          <p:cNvSpPr txBox="1"/>
          <p:nvPr/>
        </p:nvSpPr>
        <p:spPr>
          <a:xfrm>
            <a:off x="3636201" y="4920937"/>
            <a:ext cx="2693332"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_tradnl" sz="1200" u="none" strike="noStrike" kern="1200" cap="none" spc="0" normalizeH="0" baseline="0">
                <a:ln>
                  <a:noFill/>
                </a:ln>
                <a:solidFill>
                  <a:prstClr val="black">
                    <a:lumMod val="75000"/>
                    <a:lumOff val="25000"/>
                  </a:prstClr>
                </a:solidFill>
                <a:effectLst/>
                <a:uLnTx/>
                <a:uFillTx/>
                <a:latin typeface="Arial" panose="020B0604020202020204" pitchFamily="34" charset="0"/>
                <a:ea typeface="+mn-ea"/>
                <a:cs typeface="Arial"/>
              </a:rPr>
              <a:t>Hiperplasia </a:t>
            </a:r>
            <a:r>
              <a:rPr kumimoji="0" lang="es-ES_tradnl" sz="1200" u="none" strike="noStrike" kern="1200" cap="none" spc="0" normalizeH="0" baseline="0" err="1">
                <a:ln>
                  <a:noFill/>
                </a:ln>
                <a:solidFill>
                  <a:prstClr val="black">
                    <a:lumMod val="75000"/>
                    <a:lumOff val="25000"/>
                  </a:prstClr>
                </a:solidFill>
                <a:effectLst/>
                <a:uLnTx/>
                <a:uFillTx/>
                <a:latin typeface="Arial" panose="020B0604020202020204" pitchFamily="34" charset="0"/>
                <a:ea typeface="+mn-ea"/>
                <a:cs typeface="Arial"/>
              </a:rPr>
              <a:t>epidérmica</a:t>
            </a:r>
            <a:r>
              <a:rPr kumimoji="0" lang="es-ES_tradnl" sz="1200" u="none" strike="noStrike" kern="1200" cap="none" spc="0" normalizeH="0" baseline="0">
                <a:ln>
                  <a:noFill/>
                </a:ln>
                <a:solidFill>
                  <a:prstClr val="black">
                    <a:lumMod val="75000"/>
                    <a:lumOff val="25000"/>
                  </a:prstClr>
                </a:solidFill>
                <a:effectLst/>
                <a:uLnTx/>
                <a:uFillTx/>
                <a:latin typeface="Arial" panose="020B0604020202020204" pitchFamily="34" charset="0"/>
                <a:ea typeface="+mn-ea"/>
                <a:cs typeface="Arial"/>
              </a:rPr>
              <a:t> </a:t>
            </a:r>
            <a:r>
              <a:rPr kumimoji="0" lang="es-ES_tradnl" sz="1200" u="none" strike="noStrike" kern="1200" cap="none" spc="0" normalizeH="0" baseline="0" err="1">
                <a:ln>
                  <a:noFill/>
                </a:ln>
                <a:solidFill>
                  <a:prstClr val="black">
                    <a:lumMod val="75000"/>
                    <a:lumOff val="25000"/>
                  </a:prstClr>
                </a:solidFill>
                <a:effectLst/>
                <a:uLnTx/>
                <a:uFillTx/>
                <a:latin typeface="Arial" panose="020B0604020202020204" pitchFamily="34" charset="0"/>
                <a:ea typeface="+mn-ea"/>
                <a:cs typeface="Arial"/>
              </a:rPr>
              <a:t>pseudoepiteliomatosa</a:t>
            </a:r>
            <a:r>
              <a:rPr kumimoji="0" lang="es-ES_tradnl" sz="1200" u="none" strike="noStrike" kern="1200" cap="none" spc="0" normalizeH="0" baseline="0">
                <a:ln>
                  <a:noFill/>
                </a:ln>
                <a:solidFill>
                  <a:prstClr val="black">
                    <a:lumMod val="75000"/>
                    <a:lumOff val="25000"/>
                  </a:prstClr>
                </a:solidFill>
                <a:effectLst/>
                <a:uLnTx/>
                <a:uFillTx/>
                <a:latin typeface="Arial" panose="020B0604020202020204" pitchFamily="34" charset="0"/>
                <a:ea typeface="+mn-ea"/>
                <a:cs typeface="Arial"/>
              </a:rPr>
              <a:t> con presencia de cordones de </a:t>
            </a:r>
            <a:r>
              <a:rPr kumimoji="0" lang="es-ES_tradnl" sz="1200" u="none" strike="noStrike" kern="1200" cap="none" spc="0" normalizeH="0" baseline="0" err="1">
                <a:ln>
                  <a:noFill/>
                </a:ln>
                <a:solidFill>
                  <a:prstClr val="black">
                    <a:lumMod val="75000"/>
                    <a:lumOff val="25000"/>
                  </a:prstClr>
                </a:solidFill>
                <a:effectLst/>
                <a:uLnTx/>
                <a:uFillTx/>
                <a:latin typeface="Arial" panose="020B0604020202020204" pitchFamily="34" charset="0"/>
                <a:ea typeface="+mn-ea"/>
                <a:cs typeface="Arial"/>
              </a:rPr>
              <a:t>células</a:t>
            </a:r>
            <a:r>
              <a:rPr kumimoji="0" lang="es-ES_tradnl" sz="1200" u="none" strike="noStrike" kern="1200" cap="none" spc="0" normalizeH="0" baseline="0">
                <a:ln>
                  <a:noFill/>
                </a:ln>
                <a:solidFill>
                  <a:prstClr val="black">
                    <a:lumMod val="75000"/>
                    <a:lumOff val="25000"/>
                  </a:prstClr>
                </a:solidFill>
                <a:effectLst/>
                <a:uLnTx/>
                <a:uFillTx/>
                <a:latin typeface="Arial" panose="020B0604020202020204" pitchFamily="34" charset="0"/>
                <a:ea typeface="+mn-ea"/>
                <a:cs typeface="Arial"/>
              </a:rPr>
              <a:t> epiteliales que infiltraban dermis reticular.</a:t>
            </a:r>
            <a:r>
              <a:rPr kumimoji="0" lang="es-ES_tradnl" sz="1200" u="none" strike="noStrike" kern="1200" cap="none" spc="0" normalizeH="0" baseline="30000">
                <a:ln>
                  <a:noFill/>
                </a:ln>
                <a:solidFill>
                  <a:prstClr val="black">
                    <a:lumMod val="75000"/>
                    <a:lumOff val="25000"/>
                  </a:prstClr>
                </a:solidFill>
                <a:effectLst/>
                <a:uLnTx/>
                <a:uFillTx/>
                <a:latin typeface="Arial" panose="020B0604020202020204" pitchFamily="34" charset="0"/>
                <a:ea typeface="+mn-ea"/>
                <a:cs typeface="Arial"/>
              </a:rPr>
              <a:t>1</a:t>
            </a:r>
          </a:p>
        </p:txBody>
      </p:sp>
      <p:sp>
        <p:nvSpPr>
          <p:cNvPr id="8" name="Título 1">
            <a:extLst>
              <a:ext uri="{FF2B5EF4-FFF2-40B4-BE49-F238E27FC236}">
                <a16:creationId xmlns:a16="http://schemas.microsoft.com/office/drawing/2014/main" id="{D1BA21EE-CE41-EEF5-7EBC-4FAE644BD5F9}"/>
              </a:ext>
            </a:extLst>
          </p:cNvPr>
          <p:cNvSpPr txBox="1">
            <a:spLocks/>
          </p:cNvSpPr>
          <p:nvPr/>
        </p:nvSpPr>
        <p:spPr>
          <a:xfrm>
            <a:off x="1813704" y="42902"/>
            <a:ext cx="8350494" cy="1068736"/>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pPr marL="6350" indent="-6350">
              <a:spcAft>
                <a:spcPts val="1800"/>
              </a:spcAft>
              <a:buClr>
                <a:schemeClr val="bg1"/>
              </a:buClr>
            </a:pPr>
            <a:r>
              <a:rPr kumimoji="0" lang="es-ES" sz="2000" u="none" strike="noStrike" kern="1200" cap="none" spc="0" normalizeH="0" baseline="0" noProof="0">
                <a:ln>
                  <a:noFill/>
                </a:ln>
                <a:solidFill>
                  <a:schemeClr val="bg1"/>
                </a:solidFill>
                <a:effectLst/>
                <a:uLnTx/>
                <a:uFillTx/>
                <a:latin typeface="Arial" panose="020B0604020202020204" pitchFamily="34" charset="0"/>
                <a:ea typeface="+mj-ea"/>
                <a:cs typeface="Arial"/>
              </a:rPr>
              <a:t>Eficacia y seguridad de tildrakizumab en un paciente con psoriasis en placas de moderada a grave y antecedente de neoplasia y leishmaniasis</a:t>
            </a:r>
            <a:r>
              <a:rPr kumimoji="0" lang="es-ES" sz="2000" u="none" strike="noStrike" kern="1200" cap="none" spc="0" normalizeH="0" baseline="30000" noProof="0">
                <a:ln>
                  <a:noFill/>
                </a:ln>
                <a:solidFill>
                  <a:schemeClr val="bg1"/>
                </a:solidFill>
                <a:effectLst/>
                <a:uLnTx/>
                <a:uFillTx/>
                <a:latin typeface="Arial" panose="020B0604020202020204" pitchFamily="34" charset="0"/>
                <a:ea typeface="+mj-ea"/>
                <a:cs typeface="Arial"/>
              </a:rPr>
              <a:t>1</a:t>
            </a:r>
          </a:p>
        </p:txBody>
      </p:sp>
      <p:sp>
        <p:nvSpPr>
          <p:cNvPr id="10" name="Título 1">
            <a:extLst>
              <a:ext uri="{FF2B5EF4-FFF2-40B4-BE49-F238E27FC236}">
                <a16:creationId xmlns:a16="http://schemas.microsoft.com/office/drawing/2014/main" id="{C191DFE7-EBE9-965F-87DA-F7D2100296BA}"/>
              </a:ext>
            </a:extLst>
          </p:cNvPr>
          <p:cNvSpPr txBox="1">
            <a:spLocks/>
          </p:cNvSpPr>
          <p:nvPr/>
        </p:nvSpPr>
        <p:spPr>
          <a:xfrm>
            <a:off x="623889" y="319901"/>
            <a:ext cx="1167126" cy="453183"/>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r>
              <a:rPr lang="es-ES" sz="2000" b="1">
                <a:solidFill>
                  <a:schemeClr val="accent3"/>
                </a:solidFill>
              </a:rPr>
              <a:t>Caso 3</a:t>
            </a:r>
            <a:endParaRPr lang="es-ES" sz="2000" b="1" baseline="30000">
              <a:solidFill>
                <a:schemeClr val="accent3"/>
              </a:solidFill>
            </a:endParaRPr>
          </a:p>
        </p:txBody>
      </p:sp>
      <p:grpSp>
        <p:nvGrpSpPr>
          <p:cNvPr id="17" name="Grupo 16">
            <a:extLst>
              <a:ext uri="{FF2B5EF4-FFF2-40B4-BE49-F238E27FC236}">
                <a16:creationId xmlns:a16="http://schemas.microsoft.com/office/drawing/2014/main" id="{096107F4-65EB-D90C-5F3C-829D74BA714F}"/>
              </a:ext>
            </a:extLst>
          </p:cNvPr>
          <p:cNvGrpSpPr/>
          <p:nvPr/>
        </p:nvGrpSpPr>
        <p:grpSpPr>
          <a:xfrm>
            <a:off x="10598365" y="1449388"/>
            <a:ext cx="694228" cy="694228"/>
            <a:chOff x="6241419" y="1449388"/>
            <a:chExt cx="694228" cy="694228"/>
          </a:xfrm>
        </p:grpSpPr>
        <p:sp>
          <p:nvSpPr>
            <p:cNvPr id="14" name="Rectángulo: una sola esquina redondeada 11">
              <a:extLst>
                <a:ext uri="{FF2B5EF4-FFF2-40B4-BE49-F238E27FC236}">
                  <a16:creationId xmlns:a16="http://schemas.microsoft.com/office/drawing/2014/main" id="{93636614-449E-F3AE-7BD8-BC13F28EC0DC}"/>
                </a:ext>
              </a:extLst>
            </p:cNvPr>
            <p:cNvSpPr/>
            <p:nvPr/>
          </p:nvSpPr>
          <p:spPr>
            <a:xfrm flipV="1">
              <a:off x="6241419" y="1449388"/>
              <a:ext cx="694228" cy="694228"/>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6" name="Gráfico 15">
              <a:extLst>
                <a:ext uri="{FF2B5EF4-FFF2-40B4-BE49-F238E27FC236}">
                  <a16:creationId xmlns:a16="http://schemas.microsoft.com/office/drawing/2014/main" id="{DC23DFA7-8CD4-C3A9-2047-23CBA7CEFD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21977" y="1537558"/>
              <a:ext cx="532246" cy="532246"/>
            </a:xfrm>
            <a:prstGeom prst="rect">
              <a:avLst/>
            </a:prstGeom>
          </p:spPr>
        </p:pic>
      </p:grpSp>
      <p:sp>
        <p:nvSpPr>
          <p:cNvPr id="2" name="Marcador de pie de página 5">
            <a:extLst>
              <a:ext uri="{FF2B5EF4-FFF2-40B4-BE49-F238E27FC236}">
                <a16:creationId xmlns:a16="http://schemas.microsoft.com/office/drawing/2014/main" id="{9A52CFCB-D8D6-65E1-257B-0ADC0872879F}"/>
              </a:ext>
            </a:extLst>
          </p:cNvPr>
          <p:cNvSpPr>
            <a:spLocks noGrp="1"/>
          </p:cNvSpPr>
          <p:nvPr>
            <p:ph type="ftr" sz="quarter" idx="10"/>
          </p:nvPr>
        </p:nvSpPr>
        <p:spPr>
          <a:xfrm>
            <a:off x="595850" y="6307848"/>
            <a:ext cx="10079513" cy="363552"/>
          </a:xfrm>
        </p:spPr>
        <p:txBody>
          <a:bodyPr/>
          <a:lstStyle/>
          <a:p>
            <a:pPr>
              <a:lnSpc>
                <a:spcPct val="90000"/>
              </a:lnSpc>
            </a:pPr>
            <a:r>
              <a:rPr lang="es-ES" sz="700"/>
              <a:t>1. Caso clínico según Ficha Técnica aportado por los autores Dr. Pablo Hernández Bel, Dr. Andrés Grau Echevarría, Dr. Jorge Magdaleno Tapia l, Dra. Amparo Pérez </a:t>
            </a:r>
            <a:r>
              <a:rPr lang="es-ES" sz="700" err="1"/>
              <a:t>Ferriols</a:t>
            </a:r>
            <a:r>
              <a:rPr lang="es-ES" sz="700"/>
              <a:t> . Hospital General Universitario de Valencia (Valencia). No publicado. </a:t>
            </a:r>
          </a:p>
          <a:p>
            <a:pPr>
              <a:lnSpc>
                <a:spcPct val="90000"/>
              </a:lnSpc>
            </a:pPr>
            <a:r>
              <a:rPr lang="es-ES" sz="700"/>
              <a:t>2. </a:t>
            </a:r>
            <a:r>
              <a:rPr lang="es-ES" sz="700">
                <a:solidFill>
                  <a:prstClr val="black">
                    <a:tint val="75000"/>
                  </a:prstClr>
                </a:solidFill>
                <a:latin typeface="Arial" panose="020B0604020202020204" pitchFamily="34" charset="0"/>
              </a:rPr>
              <a:t>Hernández P, Sánchez JL, Ortiz JM, Magdaleno J, Pérez A</a:t>
            </a:r>
            <a:r>
              <a:rPr lang="es-ES" sz="700"/>
              <a:t>. Eficacia y seguridad de tildrakizumab en un paciente con antecedentes de neoplasia y leishmaniasis. 6º Congreso de Psoriasis, Madrid, 22-23 Enero 2021. P-123.</a:t>
            </a:r>
          </a:p>
          <a:p>
            <a:pPr>
              <a:lnSpc>
                <a:spcPct val="90000"/>
              </a:lnSpc>
            </a:pPr>
            <a:r>
              <a:rPr lang="es-ES" sz="700"/>
              <a:t>Almirall no ha intervenido en la recogida de estos datos.</a:t>
            </a:r>
          </a:p>
        </p:txBody>
      </p:sp>
      <p:sp>
        <p:nvSpPr>
          <p:cNvPr id="3" name="CuadroTexto 2">
            <a:extLst>
              <a:ext uri="{FF2B5EF4-FFF2-40B4-BE49-F238E27FC236}">
                <a16:creationId xmlns:a16="http://schemas.microsoft.com/office/drawing/2014/main" id="{D3716F63-ED57-598A-BD46-AF2A073F9459}"/>
              </a:ext>
            </a:extLst>
          </p:cNvPr>
          <p:cNvSpPr txBox="1"/>
          <p:nvPr/>
        </p:nvSpPr>
        <p:spPr>
          <a:xfrm>
            <a:off x="6073455" y="2865125"/>
            <a:ext cx="5333042"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_tradnl" sz="1200" u="none" strike="noStrike" kern="1200" cap="none" spc="0" normalizeH="0" baseline="0">
                <a:ln>
                  <a:noFill/>
                </a:ln>
                <a:solidFill>
                  <a:prstClr val="black">
                    <a:lumMod val="75000"/>
                    <a:lumOff val="25000"/>
                  </a:prstClr>
                </a:solidFill>
                <a:effectLst/>
                <a:uLnTx/>
                <a:uFillTx/>
                <a:latin typeface="Arial" panose="020B0604020202020204" pitchFamily="34" charset="0"/>
                <a:ea typeface="+mn-ea"/>
                <a:cs typeface="Arial"/>
              </a:rPr>
              <a:t>Figura 1A extraída de Hernández P, et al. 6º Congreso de Psoriasis, 2021.</a:t>
            </a:r>
            <a:r>
              <a:rPr kumimoji="0" lang="es-ES_tradnl" sz="1200" u="none" strike="noStrike" kern="1200" cap="none" spc="0" normalizeH="0" baseline="30000">
                <a:ln>
                  <a:noFill/>
                </a:ln>
                <a:solidFill>
                  <a:prstClr val="black">
                    <a:lumMod val="75000"/>
                    <a:lumOff val="25000"/>
                  </a:prstClr>
                </a:solidFill>
                <a:effectLst/>
                <a:uLnTx/>
                <a:uFillTx/>
                <a:latin typeface="Arial" panose="020B0604020202020204" pitchFamily="34" charset="0"/>
                <a:ea typeface="+mn-ea"/>
                <a:cs typeface="Arial"/>
              </a:rPr>
              <a:t>2</a:t>
            </a:r>
            <a:r>
              <a:rPr kumimoji="0" lang="es-ES_tradnl" sz="1200" u="none" strike="noStrike" kern="1200" cap="none" spc="0" normalizeH="0" baseline="0">
                <a:ln>
                  <a:noFill/>
                </a:ln>
                <a:solidFill>
                  <a:prstClr val="black">
                    <a:lumMod val="75000"/>
                    <a:lumOff val="25000"/>
                  </a:prstClr>
                </a:solidFill>
                <a:effectLst/>
                <a:uLnTx/>
                <a:uFillTx/>
                <a:latin typeface="Arial" panose="020B0604020202020204" pitchFamily="34" charset="0"/>
                <a:ea typeface="+mn-ea"/>
                <a:cs typeface="Arial"/>
              </a:rPr>
              <a:t> </a:t>
            </a:r>
            <a:endParaRPr kumimoji="0" lang="es-ES_tradnl" sz="1200" u="none" strike="noStrike" kern="1200" cap="none" spc="0" normalizeH="0" baseline="30000">
              <a:ln>
                <a:noFill/>
              </a:ln>
              <a:solidFill>
                <a:prstClr val="black">
                  <a:lumMod val="75000"/>
                  <a:lumOff val="25000"/>
                </a:prstClr>
              </a:solidFill>
              <a:effectLst/>
              <a:uLnTx/>
              <a:uFillTx/>
              <a:latin typeface="Arial" panose="020B0604020202020204" pitchFamily="34" charset="0"/>
              <a:ea typeface="+mn-ea"/>
              <a:cs typeface="Arial"/>
            </a:endParaRPr>
          </a:p>
        </p:txBody>
      </p:sp>
      <p:sp>
        <p:nvSpPr>
          <p:cNvPr id="4" name="CuadroTexto 3">
            <a:extLst>
              <a:ext uri="{FF2B5EF4-FFF2-40B4-BE49-F238E27FC236}">
                <a16:creationId xmlns:a16="http://schemas.microsoft.com/office/drawing/2014/main" id="{D627AB7A-E26A-55B6-D032-B060291974F1}"/>
              </a:ext>
            </a:extLst>
          </p:cNvPr>
          <p:cNvSpPr txBox="1"/>
          <p:nvPr/>
        </p:nvSpPr>
        <p:spPr>
          <a:xfrm>
            <a:off x="573377" y="5732884"/>
            <a:ext cx="5664137"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_tradnl" sz="1200" u="none" strike="noStrike" kern="1200" cap="none" spc="0" normalizeH="0" baseline="0">
                <a:ln>
                  <a:noFill/>
                </a:ln>
                <a:solidFill>
                  <a:prstClr val="black">
                    <a:lumMod val="75000"/>
                    <a:lumOff val="25000"/>
                  </a:prstClr>
                </a:solidFill>
                <a:effectLst/>
                <a:uLnTx/>
                <a:uFillTx/>
                <a:latin typeface="Arial" panose="020B0604020202020204" pitchFamily="34" charset="0"/>
                <a:ea typeface="+mn-ea"/>
                <a:cs typeface="Arial"/>
              </a:rPr>
              <a:t>Figura 1B extraída de Hernández P, et al. 6º Congreso de Psoriasis, 2021.</a:t>
            </a:r>
            <a:r>
              <a:rPr kumimoji="0" lang="es-ES_tradnl" sz="1200" u="none" strike="noStrike" kern="1200" cap="none" spc="0" normalizeH="0" baseline="30000">
                <a:ln>
                  <a:noFill/>
                </a:ln>
                <a:solidFill>
                  <a:prstClr val="black">
                    <a:lumMod val="75000"/>
                    <a:lumOff val="25000"/>
                  </a:prstClr>
                </a:solidFill>
                <a:effectLst/>
                <a:uLnTx/>
                <a:uFillTx/>
                <a:latin typeface="Arial" panose="020B0604020202020204" pitchFamily="34" charset="0"/>
                <a:ea typeface="+mn-ea"/>
                <a:cs typeface="Arial"/>
              </a:rPr>
              <a:t>2</a:t>
            </a:r>
            <a:r>
              <a:rPr kumimoji="0" lang="es-ES_tradnl" sz="1200" u="none" strike="noStrike" kern="1200" cap="none" spc="0" normalizeH="0" baseline="0">
                <a:ln>
                  <a:noFill/>
                </a:ln>
                <a:solidFill>
                  <a:prstClr val="black">
                    <a:lumMod val="75000"/>
                    <a:lumOff val="25000"/>
                  </a:prstClr>
                </a:solidFill>
                <a:effectLst/>
                <a:uLnTx/>
                <a:uFillTx/>
                <a:latin typeface="Arial" panose="020B0604020202020204" pitchFamily="34" charset="0"/>
                <a:ea typeface="+mn-ea"/>
                <a:cs typeface="Arial"/>
              </a:rPr>
              <a:t> </a:t>
            </a:r>
            <a:endParaRPr kumimoji="0" lang="es-ES_tradnl" sz="1200" u="none" strike="noStrike" kern="1200" cap="none" spc="0" normalizeH="0" baseline="30000">
              <a:ln>
                <a:noFill/>
              </a:ln>
              <a:solidFill>
                <a:prstClr val="black">
                  <a:lumMod val="75000"/>
                  <a:lumOff val="25000"/>
                </a:prstClr>
              </a:solidFill>
              <a:effectLst/>
              <a:uLnTx/>
              <a:uFillTx/>
              <a:latin typeface="Arial" panose="020B0604020202020204" pitchFamily="34" charset="0"/>
              <a:ea typeface="+mn-ea"/>
              <a:cs typeface="Arial"/>
            </a:endParaRPr>
          </a:p>
        </p:txBody>
      </p:sp>
      <p:sp>
        <p:nvSpPr>
          <p:cNvPr id="13" name="CuadroTexto 12">
            <a:extLst>
              <a:ext uri="{FF2B5EF4-FFF2-40B4-BE49-F238E27FC236}">
                <a16:creationId xmlns:a16="http://schemas.microsoft.com/office/drawing/2014/main" id="{569E8C0A-512B-AD29-844E-5B63479CA158}"/>
              </a:ext>
            </a:extLst>
          </p:cNvPr>
          <p:cNvSpPr txBox="1"/>
          <p:nvPr/>
        </p:nvSpPr>
        <p:spPr>
          <a:xfrm>
            <a:off x="6468269" y="5711918"/>
            <a:ext cx="5664137"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_tradnl" sz="1200" u="none" strike="noStrike" kern="1200" cap="none" spc="0" normalizeH="0" baseline="0">
                <a:ln>
                  <a:noFill/>
                </a:ln>
                <a:solidFill>
                  <a:prstClr val="black">
                    <a:lumMod val="75000"/>
                    <a:lumOff val="25000"/>
                  </a:prstClr>
                </a:solidFill>
                <a:effectLst/>
                <a:uLnTx/>
                <a:uFillTx/>
                <a:latin typeface="Arial" panose="020B0604020202020204" pitchFamily="34" charset="0"/>
                <a:ea typeface="+mn-ea"/>
                <a:cs typeface="Arial"/>
              </a:rPr>
              <a:t>Figura 1B extraída de Hernández P, et al. 6º Congreso de Psoriasis, 2021.</a:t>
            </a:r>
            <a:r>
              <a:rPr kumimoji="0" lang="es-ES_tradnl" sz="1200" u="none" strike="noStrike" kern="1200" cap="none" spc="0" normalizeH="0" baseline="30000">
                <a:ln>
                  <a:noFill/>
                </a:ln>
                <a:solidFill>
                  <a:prstClr val="black">
                    <a:lumMod val="75000"/>
                    <a:lumOff val="25000"/>
                  </a:prstClr>
                </a:solidFill>
                <a:effectLst/>
                <a:uLnTx/>
                <a:uFillTx/>
                <a:latin typeface="Arial" panose="020B0604020202020204" pitchFamily="34" charset="0"/>
                <a:ea typeface="+mn-ea"/>
                <a:cs typeface="Arial"/>
              </a:rPr>
              <a:t>2</a:t>
            </a:r>
            <a:r>
              <a:rPr kumimoji="0" lang="es-ES_tradnl" sz="1200" u="none" strike="noStrike" kern="1200" cap="none" spc="0" normalizeH="0" baseline="0">
                <a:ln>
                  <a:noFill/>
                </a:ln>
                <a:solidFill>
                  <a:prstClr val="black">
                    <a:lumMod val="75000"/>
                    <a:lumOff val="25000"/>
                  </a:prstClr>
                </a:solidFill>
                <a:effectLst/>
                <a:uLnTx/>
                <a:uFillTx/>
                <a:latin typeface="Arial" panose="020B0604020202020204" pitchFamily="34" charset="0"/>
                <a:ea typeface="+mn-ea"/>
                <a:cs typeface="Arial"/>
              </a:rPr>
              <a:t> </a:t>
            </a:r>
            <a:endParaRPr kumimoji="0" lang="es-ES_tradnl" sz="1200" u="none" strike="noStrike" kern="1200" cap="none" spc="0" normalizeH="0" baseline="30000">
              <a:ln>
                <a:noFill/>
              </a:ln>
              <a:solidFill>
                <a:prstClr val="black">
                  <a:lumMod val="75000"/>
                  <a:lumOff val="25000"/>
                </a:prstClr>
              </a:solidFill>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9853503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6F6827E2-2BD3-A21C-055C-3E64E401FBF6}"/>
              </a:ext>
            </a:extLst>
          </p:cNvPr>
          <p:cNvSpPr txBox="1">
            <a:spLocks/>
          </p:cNvSpPr>
          <p:nvPr/>
        </p:nvSpPr>
        <p:spPr>
          <a:xfrm>
            <a:off x="621776" y="2248803"/>
            <a:ext cx="2413254" cy="3339376"/>
          </a:xfrm>
          <a:prstGeom prst="rect">
            <a:avLst/>
          </a:prstGeom>
        </p:spPr>
        <p:txBody>
          <a:bodyPr wrap="square">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900" marR="0" lvl="0" indent="-342900" algn="l" defTabSz="609585" rtl="0" eaLnBrk="1" fontAlgn="auto" latinLnBrk="0" hangingPunct="1">
              <a:lnSpc>
                <a:spcPct val="100000"/>
              </a:lnSpc>
              <a:spcBef>
                <a:spcPts val="0"/>
              </a:spcBef>
              <a:spcAft>
                <a:spcPts val="1800"/>
              </a:spcAft>
              <a:buClr>
                <a:schemeClr val="accent3">
                  <a:lumMod val="75000"/>
                </a:schemeClr>
              </a:buClr>
              <a:buSzTx/>
              <a:buFont typeface="Wingdings" pitchFamily="2" charset="2"/>
              <a:buChar char="§"/>
              <a:tabLst/>
              <a:defRPr/>
            </a:pP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Se inició tratamiento con antimoniato de meglumina intralesional semanal durante 3 sesiones hasta la resolución completa de su leishmaniasis cutánea.</a:t>
            </a:r>
            <a:r>
              <a:rPr kumimoji="0" lang="es-ES" sz="14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Arial"/>
              </a:rPr>
              <a:t>1</a:t>
            </a:r>
          </a:p>
          <a:p>
            <a:pPr marL="342900" marR="0" lvl="0" indent="-342900" algn="l" defTabSz="609585" rtl="0" eaLnBrk="1" fontAlgn="auto" latinLnBrk="0" hangingPunct="1">
              <a:lnSpc>
                <a:spcPct val="100000"/>
              </a:lnSpc>
              <a:spcBef>
                <a:spcPts val="0"/>
              </a:spcBef>
              <a:spcAft>
                <a:spcPts val="1800"/>
              </a:spcAft>
              <a:buClr>
                <a:schemeClr val="accent3">
                  <a:lumMod val="75000"/>
                </a:schemeClr>
              </a:buClr>
              <a:buSzTx/>
              <a:buFont typeface="Wingdings" pitchFamily="2" charset="2"/>
              <a:buChar char="§"/>
              <a:tabLst/>
              <a:defRPr/>
            </a:pPr>
            <a:r>
              <a:rPr kumimoji="0" lang="es-ES" sz="1400" b="1" u="none" strike="noStrike" kern="1200" cap="none" spc="0" normalizeH="0" baseline="0" noProof="0">
                <a:ln>
                  <a:noFill/>
                </a:ln>
                <a:solidFill>
                  <a:srgbClr val="612663"/>
                </a:solidFill>
                <a:effectLst/>
                <a:uLnTx/>
                <a:uFillTx/>
                <a:latin typeface="Arial" panose="020B0604020202020204" pitchFamily="34" charset="0"/>
                <a:ea typeface="+mn-ea"/>
                <a:cs typeface="Arial"/>
              </a:rPr>
              <a:t>Psoriasis en placas de moderada a grave en un paciente con antecedente de neoplasia y leishmaniasis.</a:t>
            </a:r>
            <a:r>
              <a:rPr kumimoji="0" lang="es-ES" sz="1400" b="1" u="none" strike="noStrike" kern="1200" cap="none" spc="0" normalizeH="0" baseline="30000" noProof="0">
                <a:ln>
                  <a:noFill/>
                </a:ln>
                <a:solidFill>
                  <a:srgbClr val="612663"/>
                </a:solidFill>
                <a:effectLst/>
                <a:uLnTx/>
                <a:uFillTx/>
                <a:latin typeface="Arial" panose="020B0604020202020204" pitchFamily="34" charset="0"/>
                <a:ea typeface="+mn-ea"/>
                <a:cs typeface="Arial"/>
              </a:rPr>
              <a:t>1</a:t>
            </a:r>
          </a:p>
        </p:txBody>
      </p:sp>
      <p:sp>
        <p:nvSpPr>
          <p:cNvPr id="9" name="Título 1">
            <a:extLst>
              <a:ext uri="{FF2B5EF4-FFF2-40B4-BE49-F238E27FC236}">
                <a16:creationId xmlns:a16="http://schemas.microsoft.com/office/drawing/2014/main" id="{CD97AD7B-6132-F4D4-F20F-43C253E467EB}"/>
              </a:ext>
            </a:extLst>
          </p:cNvPr>
          <p:cNvSpPr txBox="1">
            <a:spLocks/>
          </p:cNvSpPr>
          <p:nvPr/>
        </p:nvSpPr>
        <p:spPr>
          <a:xfrm>
            <a:off x="1813704" y="42902"/>
            <a:ext cx="8350494" cy="1068736"/>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pPr marL="6350" indent="-6350">
              <a:spcAft>
                <a:spcPts val="1800"/>
              </a:spcAft>
              <a:buClr>
                <a:schemeClr val="bg1"/>
              </a:buClr>
            </a:pPr>
            <a:r>
              <a:rPr kumimoji="0" lang="es-ES" sz="2000" u="none" strike="noStrike" kern="1200" cap="none" spc="0" normalizeH="0" baseline="0" noProof="0">
                <a:ln>
                  <a:noFill/>
                </a:ln>
                <a:solidFill>
                  <a:schemeClr val="bg1"/>
                </a:solidFill>
                <a:effectLst/>
                <a:uLnTx/>
                <a:uFillTx/>
                <a:latin typeface="Arial" panose="020B0604020202020204" pitchFamily="34" charset="0"/>
                <a:ea typeface="+mj-ea"/>
                <a:cs typeface="Arial"/>
              </a:rPr>
              <a:t>Eficacia y seguridad de tildrakizumab en un paciente con psoriasis en placas de moderada a grave y antecedente de neoplasia y leishmaniasis</a:t>
            </a:r>
            <a:r>
              <a:rPr kumimoji="0" lang="es-ES" sz="2000" u="none" strike="noStrike" kern="1200" cap="none" spc="0" normalizeH="0" baseline="30000" noProof="0">
                <a:ln>
                  <a:noFill/>
                </a:ln>
                <a:solidFill>
                  <a:schemeClr val="bg1"/>
                </a:solidFill>
                <a:effectLst/>
                <a:uLnTx/>
                <a:uFillTx/>
                <a:latin typeface="Arial" panose="020B0604020202020204" pitchFamily="34" charset="0"/>
                <a:ea typeface="+mj-ea"/>
                <a:cs typeface="Arial"/>
              </a:rPr>
              <a:t>1</a:t>
            </a:r>
          </a:p>
        </p:txBody>
      </p:sp>
      <p:sp>
        <p:nvSpPr>
          <p:cNvPr id="10" name="Título 1">
            <a:extLst>
              <a:ext uri="{FF2B5EF4-FFF2-40B4-BE49-F238E27FC236}">
                <a16:creationId xmlns:a16="http://schemas.microsoft.com/office/drawing/2014/main" id="{0650DFEE-0CB2-B016-168F-07D0FA3F3510}"/>
              </a:ext>
            </a:extLst>
          </p:cNvPr>
          <p:cNvSpPr txBox="1">
            <a:spLocks/>
          </p:cNvSpPr>
          <p:nvPr/>
        </p:nvSpPr>
        <p:spPr>
          <a:xfrm>
            <a:off x="623889" y="319901"/>
            <a:ext cx="1167126" cy="453183"/>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r>
              <a:rPr lang="es-ES" sz="2000" b="1">
                <a:solidFill>
                  <a:schemeClr val="accent3"/>
                </a:solidFill>
              </a:rPr>
              <a:t>Caso 3</a:t>
            </a:r>
            <a:endParaRPr lang="es-ES" sz="2000" b="1" baseline="30000">
              <a:solidFill>
                <a:schemeClr val="accent3"/>
              </a:solidFill>
            </a:endParaRPr>
          </a:p>
        </p:txBody>
      </p:sp>
      <p:grpSp>
        <p:nvGrpSpPr>
          <p:cNvPr id="14" name="Grupo 13">
            <a:extLst>
              <a:ext uri="{FF2B5EF4-FFF2-40B4-BE49-F238E27FC236}">
                <a16:creationId xmlns:a16="http://schemas.microsoft.com/office/drawing/2014/main" id="{0CCE767E-1303-F154-602B-E809C2CEF9B5}"/>
              </a:ext>
            </a:extLst>
          </p:cNvPr>
          <p:cNvGrpSpPr/>
          <p:nvPr/>
        </p:nvGrpSpPr>
        <p:grpSpPr>
          <a:xfrm>
            <a:off x="3192989" y="1902806"/>
            <a:ext cx="8737925" cy="3997305"/>
            <a:chOff x="4509891" y="2096817"/>
            <a:chExt cx="8737929" cy="3997307"/>
          </a:xfrm>
        </p:grpSpPr>
        <p:pic>
          <p:nvPicPr>
            <p:cNvPr id="3" name="Imagen 2">
              <a:extLst>
                <a:ext uri="{FF2B5EF4-FFF2-40B4-BE49-F238E27FC236}">
                  <a16:creationId xmlns:a16="http://schemas.microsoft.com/office/drawing/2014/main" id="{37A2B424-521A-C141-F007-33F3A307F2E6}"/>
                </a:ext>
              </a:extLst>
            </p:cNvPr>
            <p:cNvPicPr>
              <a:picLocks noChangeAspect="1"/>
            </p:cNvPicPr>
            <p:nvPr/>
          </p:nvPicPr>
          <p:blipFill rotWithShape="1">
            <a:blip r:embed="rId2"/>
            <a:srcRect t="1795" r="62595"/>
            <a:stretch/>
          </p:blipFill>
          <p:spPr>
            <a:xfrm>
              <a:off x="4509891" y="2096817"/>
              <a:ext cx="2812866" cy="3730732"/>
            </a:xfrm>
            <a:prstGeom prst="rect">
              <a:avLst/>
            </a:prstGeom>
          </p:spPr>
        </p:pic>
        <p:pic>
          <p:nvPicPr>
            <p:cNvPr id="11" name="Imagen 10">
              <a:extLst>
                <a:ext uri="{FF2B5EF4-FFF2-40B4-BE49-F238E27FC236}">
                  <a16:creationId xmlns:a16="http://schemas.microsoft.com/office/drawing/2014/main" id="{E892958A-A5B0-7C0A-059C-7245D3B6A17A}"/>
                </a:ext>
              </a:extLst>
            </p:cNvPr>
            <p:cNvPicPr>
              <a:picLocks noChangeAspect="1"/>
            </p:cNvPicPr>
            <p:nvPr/>
          </p:nvPicPr>
          <p:blipFill rotWithShape="1">
            <a:blip r:embed="rId2"/>
            <a:srcRect l="38287" t="1795" r="27725" b="50754"/>
            <a:stretch/>
          </p:blipFill>
          <p:spPr>
            <a:xfrm>
              <a:off x="9423825" y="2113989"/>
              <a:ext cx="2555928" cy="1810165"/>
            </a:xfrm>
            <a:prstGeom prst="rect">
              <a:avLst/>
            </a:prstGeom>
          </p:spPr>
        </p:pic>
        <p:pic>
          <p:nvPicPr>
            <p:cNvPr id="12" name="Imagen 11">
              <a:extLst>
                <a:ext uri="{FF2B5EF4-FFF2-40B4-BE49-F238E27FC236}">
                  <a16:creationId xmlns:a16="http://schemas.microsoft.com/office/drawing/2014/main" id="{E79C765A-C419-DD50-6AAF-18C838FDD0BF}"/>
                </a:ext>
              </a:extLst>
            </p:cNvPr>
            <p:cNvPicPr>
              <a:picLocks noChangeAspect="1"/>
            </p:cNvPicPr>
            <p:nvPr/>
          </p:nvPicPr>
          <p:blipFill rotWithShape="1">
            <a:blip r:embed="rId2"/>
            <a:srcRect l="38287" t="51124" r="27725" b="1425"/>
            <a:stretch/>
          </p:blipFill>
          <p:spPr>
            <a:xfrm>
              <a:off x="10691892" y="4212425"/>
              <a:ext cx="2555928" cy="1881699"/>
            </a:xfrm>
            <a:prstGeom prst="rect">
              <a:avLst/>
            </a:prstGeom>
          </p:spPr>
        </p:pic>
        <p:pic>
          <p:nvPicPr>
            <p:cNvPr id="13" name="Imagen 12">
              <a:extLst>
                <a:ext uri="{FF2B5EF4-FFF2-40B4-BE49-F238E27FC236}">
                  <a16:creationId xmlns:a16="http://schemas.microsoft.com/office/drawing/2014/main" id="{AFECB6B0-756C-8A94-50E8-546420BCA331}"/>
                </a:ext>
              </a:extLst>
            </p:cNvPr>
            <p:cNvPicPr>
              <a:picLocks noChangeAspect="1"/>
            </p:cNvPicPr>
            <p:nvPr/>
          </p:nvPicPr>
          <p:blipFill rotWithShape="1">
            <a:blip r:embed="rId2"/>
            <a:srcRect l="72556" t="1795" r="591"/>
            <a:stretch/>
          </p:blipFill>
          <p:spPr>
            <a:xfrm>
              <a:off x="7341960" y="2110848"/>
              <a:ext cx="2019379" cy="3730732"/>
            </a:xfrm>
            <a:prstGeom prst="rect">
              <a:avLst/>
            </a:prstGeom>
          </p:spPr>
        </p:pic>
      </p:grpSp>
      <p:sp>
        <p:nvSpPr>
          <p:cNvPr id="16" name="CuadroTexto 15">
            <a:extLst>
              <a:ext uri="{FF2B5EF4-FFF2-40B4-BE49-F238E27FC236}">
                <a16:creationId xmlns:a16="http://schemas.microsoft.com/office/drawing/2014/main" id="{B7F80740-8122-F1A8-D83A-561769DF641B}"/>
              </a:ext>
            </a:extLst>
          </p:cNvPr>
          <p:cNvSpPr txBox="1"/>
          <p:nvPr/>
        </p:nvSpPr>
        <p:spPr>
          <a:xfrm>
            <a:off x="977135" y="1449388"/>
            <a:ext cx="4658472" cy="461665"/>
          </a:xfrm>
          <a:prstGeom prst="rect">
            <a:avLst/>
          </a:prstGeom>
          <a:noFill/>
        </p:spPr>
        <p:txBody>
          <a:bodyPr wrap="square">
            <a:spAutoFit/>
          </a:bodyPr>
          <a:lstStyle/>
          <a:p>
            <a:r>
              <a:rPr lang="es-ES" sz="2400" b="1">
                <a:solidFill>
                  <a:srgbClr val="6B2F65"/>
                </a:solidFill>
                <a:latin typeface="Arial" panose="020B0604020202020204" pitchFamily="34" charset="0"/>
                <a:cs typeface="+mn-cs"/>
              </a:rPr>
              <a:t>Exploración y diagnóstico</a:t>
            </a:r>
            <a:r>
              <a:rPr lang="es-ES" sz="2400" b="1" baseline="30000">
                <a:solidFill>
                  <a:srgbClr val="6B2F65"/>
                </a:solidFill>
                <a:latin typeface="Arial" panose="020B0604020202020204" pitchFamily="34" charset="0"/>
                <a:cs typeface="+mn-cs"/>
              </a:rPr>
              <a:t>1</a:t>
            </a:r>
            <a:r>
              <a:rPr lang="es-ES" sz="2400" b="1">
                <a:solidFill>
                  <a:srgbClr val="6B2F65"/>
                </a:solidFill>
                <a:latin typeface="Arial" panose="020B0604020202020204" pitchFamily="34" charset="0"/>
                <a:cs typeface="+mn-cs"/>
              </a:rPr>
              <a:t> </a:t>
            </a:r>
          </a:p>
        </p:txBody>
      </p:sp>
      <p:sp>
        <p:nvSpPr>
          <p:cNvPr id="18" name="Rectángulo: una sola esquina redondeada 11">
            <a:extLst>
              <a:ext uri="{FF2B5EF4-FFF2-40B4-BE49-F238E27FC236}">
                <a16:creationId xmlns:a16="http://schemas.microsoft.com/office/drawing/2014/main" id="{64E7BB0F-CEE5-3497-96A0-CFA186C19B70}"/>
              </a:ext>
            </a:extLst>
          </p:cNvPr>
          <p:cNvSpPr/>
          <p:nvPr/>
        </p:nvSpPr>
        <p:spPr>
          <a:xfrm flipV="1">
            <a:off x="282907" y="1382882"/>
            <a:ext cx="694228" cy="694228"/>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9" name="Gráfico 18">
            <a:extLst>
              <a:ext uri="{FF2B5EF4-FFF2-40B4-BE49-F238E27FC236}">
                <a16:creationId xmlns:a16="http://schemas.microsoft.com/office/drawing/2014/main" id="{2EF132C7-ECFD-487E-AC71-9BCD7CD8C8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3717" y="1427707"/>
            <a:ext cx="616119" cy="616119"/>
          </a:xfrm>
          <a:prstGeom prst="rect">
            <a:avLst/>
          </a:prstGeom>
        </p:spPr>
      </p:pic>
      <p:sp>
        <p:nvSpPr>
          <p:cNvPr id="2" name="Marcador de pie de página 5">
            <a:extLst>
              <a:ext uri="{FF2B5EF4-FFF2-40B4-BE49-F238E27FC236}">
                <a16:creationId xmlns:a16="http://schemas.microsoft.com/office/drawing/2014/main" id="{D1A05935-D8B9-DB63-DE2C-400E60D1E040}"/>
              </a:ext>
            </a:extLst>
          </p:cNvPr>
          <p:cNvSpPr>
            <a:spLocks noGrp="1"/>
          </p:cNvSpPr>
          <p:nvPr>
            <p:ph type="ftr" sz="quarter" idx="10"/>
          </p:nvPr>
        </p:nvSpPr>
        <p:spPr>
          <a:xfrm>
            <a:off x="595850" y="6307848"/>
            <a:ext cx="10079513" cy="363552"/>
          </a:xfrm>
        </p:spPr>
        <p:txBody>
          <a:bodyPr/>
          <a:lstStyle/>
          <a:p>
            <a:pPr>
              <a:lnSpc>
                <a:spcPct val="90000"/>
              </a:lnSpc>
            </a:pPr>
            <a:r>
              <a:rPr lang="es-ES" sz="700"/>
              <a:t>1. Caso clínico según Ficha Técnica aportado por los autores Dr. Pablo Hernández Bel, Dr. Andrés Grau Echevarría, Dr. Jorge Magdaleno Tapia l, Dra. Amparo Pérez </a:t>
            </a:r>
            <a:r>
              <a:rPr lang="es-ES" sz="700" err="1"/>
              <a:t>Ferriols</a:t>
            </a:r>
            <a:r>
              <a:rPr lang="es-ES" sz="700"/>
              <a:t> . Hospital General Universitario de Valencia (Valencia). No publicado. </a:t>
            </a:r>
          </a:p>
          <a:p>
            <a:pPr>
              <a:lnSpc>
                <a:spcPct val="90000"/>
              </a:lnSpc>
            </a:pPr>
            <a:r>
              <a:rPr lang="es-ES" sz="700"/>
              <a:t>2. Hernández P, Sánchez JL, Ortiz JM, Magdaleno J, Pérez A. Eficacia y seguridad de tildrakizumab en un paciente con antecedentes de neoplasia y leishmaniasis. 6º Congreso de Psoriasis, Madrid, 22-23 Enero 2021. P-123.</a:t>
            </a:r>
          </a:p>
          <a:p>
            <a:pPr>
              <a:lnSpc>
                <a:spcPct val="90000"/>
              </a:lnSpc>
            </a:pPr>
            <a:r>
              <a:rPr lang="es-ES" sz="700"/>
              <a:t>Almirall no ha intervenido en la recogida de estos datos.</a:t>
            </a:r>
          </a:p>
        </p:txBody>
      </p:sp>
      <p:sp>
        <p:nvSpPr>
          <p:cNvPr id="7" name="CuadroTexto 6">
            <a:extLst>
              <a:ext uri="{FF2B5EF4-FFF2-40B4-BE49-F238E27FC236}">
                <a16:creationId xmlns:a16="http://schemas.microsoft.com/office/drawing/2014/main" id="{30743BB9-5D2A-7B60-FBC5-445A85FC3E8D}"/>
              </a:ext>
            </a:extLst>
          </p:cNvPr>
          <p:cNvSpPr txBox="1"/>
          <p:nvPr/>
        </p:nvSpPr>
        <p:spPr>
          <a:xfrm>
            <a:off x="3156882" y="5623112"/>
            <a:ext cx="5664137"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_tradnl" sz="1200" u="none" strike="noStrike" kern="1200" cap="none" spc="0" normalizeH="0" baseline="0">
                <a:ln>
                  <a:noFill/>
                </a:ln>
                <a:solidFill>
                  <a:prstClr val="black">
                    <a:lumMod val="75000"/>
                    <a:lumOff val="25000"/>
                  </a:prstClr>
                </a:solidFill>
                <a:effectLst/>
                <a:uLnTx/>
                <a:uFillTx/>
                <a:latin typeface="Arial" panose="020B0604020202020204" pitchFamily="34" charset="0"/>
                <a:ea typeface="+mn-ea"/>
                <a:cs typeface="Arial"/>
              </a:rPr>
              <a:t>Figura 2 extraída de Hernández P, et al. 6º Congreso de Psoriasis, 2021.</a:t>
            </a:r>
            <a:r>
              <a:rPr kumimoji="0" lang="es-ES_tradnl" sz="1200" u="none" strike="noStrike" kern="1200" cap="none" spc="0" normalizeH="0" baseline="30000">
                <a:ln>
                  <a:noFill/>
                </a:ln>
                <a:solidFill>
                  <a:prstClr val="black">
                    <a:lumMod val="75000"/>
                    <a:lumOff val="25000"/>
                  </a:prstClr>
                </a:solidFill>
                <a:effectLst/>
                <a:uLnTx/>
                <a:uFillTx/>
                <a:latin typeface="Arial" panose="020B0604020202020204" pitchFamily="34" charset="0"/>
                <a:ea typeface="+mn-ea"/>
                <a:cs typeface="Arial"/>
              </a:rPr>
              <a:t>2</a:t>
            </a:r>
            <a:r>
              <a:rPr kumimoji="0" lang="es-ES_tradnl" sz="1200" u="none" strike="noStrike" kern="1200" cap="none" spc="0" normalizeH="0" baseline="0">
                <a:ln>
                  <a:noFill/>
                </a:ln>
                <a:solidFill>
                  <a:prstClr val="black">
                    <a:lumMod val="75000"/>
                    <a:lumOff val="25000"/>
                  </a:prstClr>
                </a:solidFill>
                <a:effectLst/>
                <a:uLnTx/>
                <a:uFillTx/>
                <a:latin typeface="Arial" panose="020B0604020202020204" pitchFamily="34" charset="0"/>
                <a:ea typeface="+mn-ea"/>
                <a:cs typeface="Arial"/>
              </a:rPr>
              <a:t> </a:t>
            </a:r>
            <a:endParaRPr kumimoji="0" lang="es-ES_tradnl" sz="1200" u="none" strike="noStrike" kern="1200" cap="none" spc="0" normalizeH="0" baseline="30000">
              <a:ln>
                <a:noFill/>
              </a:ln>
              <a:solidFill>
                <a:prstClr val="black">
                  <a:lumMod val="75000"/>
                  <a:lumOff val="25000"/>
                </a:prstClr>
              </a:solidFill>
              <a:effectLst/>
              <a:uLnTx/>
              <a:uFillTx/>
              <a:latin typeface="Arial" panose="020B0604020202020204" pitchFamily="34" charset="0"/>
              <a:ea typeface="+mn-ea"/>
              <a:cs typeface="Arial"/>
            </a:endParaRPr>
          </a:p>
        </p:txBody>
      </p:sp>
      <p:sp>
        <p:nvSpPr>
          <p:cNvPr id="8" name="CuadroTexto 7">
            <a:extLst>
              <a:ext uri="{FF2B5EF4-FFF2-40B4-BE49-F238E27FC236}">
                <a16:creationId xmlns:a16="http://schemas.microsoft.com/office/drawing/2014/main" id="{5C4DD994-06C1-AE85-0FD0-84E2F71C1494}"/>
              </a:ext>
            </a:extLst>
          </p:cNvPr>
          <p:cNvSpPr txBox="1"/>
          <p:nvPr/>
        </p:nvSpPr>
        <p:spPr>
          <a:xfrm>
            <a:off x="8521091" y="5900111"/>
            <a:ext cx="3833038"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_tradnl" sz="1200" u="none" strike="noStrike" kern="1200" cap="none" spc="0" normalizeH="0" baseline="0">
                <a:ln>
                  <a:noFill/>
                </a:ln>
                <a:solidFill>
                  <a:prstClr val="black">
                    <a:lumMod val="75000"/>
                    <a:lumOff val="25000"/>
                  </a:prstClr>
                </a:solidFill>
                <a:effectLst/>
                <a:uLnTx/>
                <a:uFillTx/>
                <a:latin typeface="Arial" panose="020B0604020202020204" pitchFamily="34" charset="0"/>
                <a:ea typeface="+mn-ea"/>
                <a:cs typeface="Arial"/>
              </a:rPr>
              <a:t>Imagen proporcionada por los autores del caso.</a:t>
            </a:r>
            <a:r>
              <a:rPr kumimoji="0" lang="es-ES_tradnl" sz="1200" u="none" strike="noStrike" kern="1200" cap="none" spc="0" normalizeH="0" baseline="30000">
                <a:ln>
                  <a:noFill/>
                </a:ln>
                <a:solidFill>
                  <a:prstClr val="black">
                    <a:lumMod val="75000"/>
                    <a:lumOff val="25000"/>
                  </a:prstClr>
                </a:solidFill>
                <a:effectLst/>
                <a:uLnTx/>
                <a:uFillTx/>
                <a:latin typeface="Arial" panose="020B0604020202020204" pitchFamily="34" charset="0"/>
                <a:ea typeface="+mn-ea"/>
                <a:cs typeface="Arial"/>
              </a:rPr>
              <a:t>1</a:t>
            </a:r>
          </a:p>
        </p:txBody>
      </p:sp>
    </p:spTree>
    <p:extLst>
      <p:ext uri="{BB962C8B-B14F-4D97-AF65-F5344CB8AC3E}">
        <p14:creationId xmlns:p14="http://schemas.microsoft.com/office/powerpoint/2010/main" val="40366650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95CD9C4-8002-DFFF-F942-4F5610A62572}"/>
              </a:ext>
            </a:extLst>
          </p:cNvPr>
          <p:cNvPicPr>
            <a:picLocks noChangeAspect="1"/>
          </p:cNvPicPr>
          <p:nvPr/>
        </p:nvPicPr>
        <p:blipFill>
          <a:blip r:embed="rId2"/>
          <a:stretch>
            <a:fillRect/>
          </a:stretch>
        </p:blipFill>
        <p:spPr>
          <a:xfrm>
            <a:off x="5431342" y="1520825"/>
            <a:ext cx="3313835" cy="4404570"/>
          </a:xfrm>
          <a:prstGeom prst="rect">
            <a:avLst/>
          </a:prstGeom>
        </p:spPr>
      </p:pic>
      <p:pic>
        <p:nvPicPr>
          <p:cNvPr id="9" name="Imagen 8">
            <a:extLst>
              <a:ext uri="{FF2B5EF4-FFF2-40B4-BE49-F238E27FC236}">
                <a16:creationId xmlns:a16="http://schemas.microsoft.com/office/drawing/2014/main" id="{73E18746-EC24-511B-8BC2-C0056B7F6DEC}"/>
              </a:ext>
            </a:extLst>
          </p:cNvPr>
          <p:cNvPicPr>
            <a:picLocks noChangeAspect="1"/>
          </p:cNvPicPr>
          <p:nvPr/>
        </p:nvPicPr>
        <p:blipFill rotWithShape="1">
          <a:blip r:embed="rId3"/>
          <a:srcRect l="690" t="1" r="5291" b="1631"/>
          <a:stretch/>
        </p:blipFill>
        <p:spPr>
          <a:xfrm>
            <a:off x="8904288" y="1520825"/>
            <a:ext cx="2803656" cy="2133344"/>
          </a:xfrm>
          <a:prstGeom prst="rect">
            <a:avLst/>
          </a:prstGeom>
        </p:spPr>
      </p:pic>
      <p:sp>
        <p:nvSpPr>
          <p:cNvPr id="7" name="Título 1">
            <a:extLst>
              <a:ext uri="{FF2B5EF4-FFF2-40B4-BE49-F238E27FC236}">
                <a16:creationId xmlns:a16="http://schemas.microsoft.com/office/drawing/2014/main" id="{AC57255E-EC27-0008-0A1E-9079AE617119}"/>
              </a:ext>
            </a:extLst>
          </p:cNvPr>
          <p:cNvSpPr txBox="1">
            <a:spLocks/>
          </p:cNvSpPr>
          <p:nvPr/>
        </p:nvSpPr>
        <p:spPr>
          <a:xfrm>
            <a:off x="1813704" y="42902"/>
            <a:ext cx="8350494" cy="1068736"/>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pPr marL="6350" indent="-6350">
              <a:spcAft>
                <a:spcPts val="1800"/>
              </a:spcAft>
              <a:buClr>
                <a:schemeClr val="bg1"/>
              </a:buClr>
            </a:pPr>
            <a:r>
              <a:rPr kumimoji="0" lang="es-ES" sz="2000" u="none" strike="noStrike" kern="1200" cap="none" spc="0" normalizeH="0" baseline="0" noProof="0">
                <a:ln>
                  <a:noFill/>
                </a:ln>
                <a:solidFill>
                  <a:schemeClr val="bg1"/>
                </a:solidFill>
                <a:effectLst/>
                <a:uLnTx/>
                <a:uFillTx/>
                <a:latin typeface="Arial" panose="020B0604020202020204" pitchFamily="34" charset="0"/>
                <a:ea typeface="+mj-ea"/>
                <a:cs typeface="Arial"/>
              </a:rPr>
              <a:t>Eficacia y seguridad de tildrakizumab en un paciente con psoriasis en placas de moderada a grave y antecedente de neoplasia y leishmaniasis</a:t>
            </a:r>
            <a:r>
              <a:rPr kumimoji="0" lang="es-ES" sz="2000" u="none" strike="noStrike" kern="1200" cap="none" spc="0" normalizeH="0" baseline="30000" noProof="0">
                <a:ln>
                  <a:noFill/>
                </a:ln>
                <a:solidFill>
                  <a:schemeClr val="bg1"/>
                </a:solidFill>
                <a:effectLst/>
                <a:uLnTx/>
                <a:uFillTx/>
                <a:latin typeface="Arial" panose="020B0604020202020204" pitchFamily="34" charset="0"/>
                <a:ea typeface="+mj-ea"/>
                <a:cs typeface="Arial"/>
              </a:rPr>
              <a:t>1</a:t>
            </a:r>
          </a:p>
        </p:txBody>
      </p:sp>
      <p:sp>
        <p:nvSpPr>
          <p:cNvPr id="8" name="Título 1">
            <a:extLst>
              <a:ext uri="{FF2B5EF4-FFF2-40B4-BE49-F238E27FC236}">
                <a16:creationId xmlns:a16="http://schemas.microsoft.com/office/drawing/2014/main" id="{B501FB1C-6874-9440-620D-138CFB0571B2}"/>
              </a:ext>
            </a:extLst>
          </p:cNvPr>
          <p:cNvSpPr txBox="1">
            <a:spLocks/>
          </p:cNvSpPr>
          <p:nvPr/>
        </p:nvSpPr>
        <p:spPr>
          <a:xfrm>
            <a:off x="623889" y="319901"/>
            <a:ext cx="1167126" cy="453183"/>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r>
              <a:rPr lang="es-ES" sz="2000" b="1">
                <a:solidFill>
                  <a:schemeClr val="accent3"/>
                </a:solidFill>
              </a:rPr>
              <a:t>Caso 3</a:t>
            </a:r>
            <a:endParaRPr lang="es-ES" sz="2000" b="1" baseline="30000">
              <a:solidFill>
                <a:schemeClr val="accent3"/>
              </a:solidFill>
            </a:endParaRPr>
          </a:p>
        </p:txBody>
      </p:sp>
      <p:sp>
        <p:nvSpPr>
          <p:cNvPr id="10" name="Marcador de contenido 2">
            <a:extLst>
              <a:ext uri="{FF2B5EF4-FFF2-40B4-BE49-F238E27FC236}">
                <a16:creationId xmlns:a16="http://schemas.microsoft.com/office/drawing/2014/main" id="{A5C556D4-EFE4-2FA0-3BD7-2636AB52FB3D}"/>
              </a:ext>
            </a:extLst>
          </p:cNvPr>
          <p:cNvSpPr txBox="1">
            <a:spLocks/>
          </p:cNvSpPr>
          <p:nvPr/>
        </p:nvSpPr>
        <p:spPr>
          <a:xfrm>
            <a:off x="623889" y="2299952"/>
            <a:ext cx="4416647" cy="2923877"/>
          </a:xfrm>
          <a:prstGeom prst="rect">
            <a:avLst/>
          </a:prstGeom>
        </p:spPr>
        <p:txBody>
          <a:bodyPr wrap="square">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900" marR="0" lvl="0" indent="-342900" algn="l" defTabSz="609585" rtl="0" eaLnBrk="1" fontAlgn="auto" latinLnBrk="0" hangingPunct="1">
              <a:lnSpc>
                <a:spcPct val="100000"/>
              </a:lnSpc>
              <a:spcBef>
                <a:spcPts val="0"/>
              </a:spcBef>
              <a:spcAft>
                <a:spcPts val="1800"/>
              </a:spcAft>
              <a:buClr>
                <a:schemeClr val="accent3">
                  <a:lumMod val="75000"/>
                </a:schemeClr>
              </a:buClr>
              <a:buSzTx/>
              <a:buFont typeface="Wingdings" pitchFamily="2" charset="2"/>
              <a:buChar char="§"/>
              <a:tabLst/>
              <a:defRPr/>
            </a:pP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Debido a los antecedentes personales del paciente, se decide individualizar la actitud terapéutica y buscar mejor perfil eficacia-seguridad, motivo por el que se inicia tratamiento con </a:t>
            </a:r>
            <a:r>
              <a:rPr kumimoji="0" lang="es-ES" sz="1400" b="1" u="none" strike="noStrike" kern="1200" cap="none" spc="0" normalizeH="0" baseline="0" noProof="0">
                <a:ln>
                  <a:noFill/>
                </a:ln>
                <a:solidFill>
                  <a:srgbClr val="612663"/>
                </a:solidFill>
                <a:effectLst/>
                <a:uLnTx/>
                <a:uFillTx/>
                <a:latin typeface="Arial" panose="020B0604020202020204" pitchFamily="34" charset="0"/>
                <a:ea typeface="+mn-ea"/>
                <a:cs typeface="Arial"/>
              </a:rPr>
              <a:t>tildrakizumab 100 mg, según ficha técnica.</a:t>
            </a:r>
            <a:r>
              <a:rPr kumimoji="0" lang="es-ES" sz="1400" b="1" u="none" strike="noStrike" kern="1200" cap="none" spc="0" normalizeH="0" baseline="30000" noProof="0">
                <a:ln>
                  <a:noFill/>
                </a:ln>
                <a:solidFill>
                  <a:srgbClr val="612663"/>
                </a:solidFill>
                <a:effectLst/>
                <a:uLnTx/>
                <a:uFillTx/>
                <a:latin typeface="Arial" panose="020B0604020202020204" pitchFamily="34" charset="0"/>
                <a:ea typeface="+mn-ea"/>
                <a:cs typeface="Arial"/>
              </a:rPr>
              <a:t>1</a:t>
            </a:r>
          </a:p>
          <a:p>
            <a:pPr marL="342900" marR="0" lvl="0" indent="-342900" algn="l" defTabSz="609585" rtl="0" eaLnBrk="1" fontAlgn="auto" latinLnBrk="0" hangingPunct="1">
              <a:lnSpc>
                <a:spcPct val="100000"/>
              </a:lnSpc>
              <a:spcBef>
                <a:spcPts val="0"/>
              </a:spcBef>
              <a:spcAft>
                <a:spcPts val="1800"/>
              </a:spcAft>
              <a:buClr>
                <a:schemeClr val="accent3">
                  <a:lumMod val="75000"/>
                </a:schemeClr>
              </a:buClr>
              <a:buSzTx/>
              <a:buFont typeface="Wingdings" pitchFamily="2" charset="2"/>
              <a:buChar char="§"/>
              <a:tabLst/>
              <a:defRPr/>
            </a:pP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A las 4 semanas de tratamiento, tras sólo una dosis de tildrakizumab 100 mg, el paciente presenta una buena respuesta terapéutica, alcanzando PASI 3,1, BSA 3 y IGA 2.</a:t>
            </a:r>
            <a:r>
              <a:rPr kumimoji="0" lang="es-ES" sz="14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Arial"/>
              </a:rPr>
              <a:t>1</a:t>
            </a:r>
          </a:p>
          <a:p>
            <a:pPr marL="342900" marR="0" lvl="0" indent="-342900" algn="l" defTabSz="609585" rtl="0" eaLnBrk="1" fontAlgn="auto" latinLnBrk="0" hangingPunct="1">
              <a:lnSpc>
                <a:spcPct val="100000"/>
              </a:lnSpc>
              <a:spcBef>
                <a:spcPts val="0"/>
              </a:spcBef>
              <a:spcAft>
                <a:spcPts val="1800"/>
              </a:spcAft>
              <a:buClr>
                <a:schemeClr val="accent3">
                  <a:lumMod val="75000"/>
                </a:schemeClr>
              </a:buClr>
              <a:buSzTx/>
              <a:buFont typeface="Wingdings" pitchFamily="2" charset="2"/>
              <a:buChar char="§"/>
              <a:tabLst/>
              <a:defRPr/>
            </a:pPr>
            <a:endPar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endParaRPr>
          </a:p>
        </p:txBody>
      </p:sp>
      <p:sp>
        <p:nvSpPr>
          <p:cNvPr id="12" name="CuadroTexto 11">
            <a:extLst>
              <a:ext uri="{FF2B5EF4-FFF2-40B4-BE49-F238E27FC236}">
                <a16:creationId xmlns:a16="http://schemas.microsoft.com/office/drawing/2014/main" id="{ACF4B0AA-A11C-E999-1AFF-BCDB0B804C1E}"/>
              </a:ext>
            </a:extLst>
          </p:cNvPr>
          <p:cNvSpPr txBox="1"/>
          <p:nvPr/>
        </p:nvSpPr>
        <p:spPr>
          <a:xfrm>
            <a:off x="977135" y="1449388"/>
            <a:ext cx="4658472" cy="461665"/>
          </a:xfrm>
          <a:prstGeom prst="rect">
            <a:avLst/>
          </a:prstGeom>
          <a:noFill/>
        </p:spPr>
        <p:txBody>
          <a:bodyPr wrap="square">
            <a:spAutoFit/>
          </a:bodyPr>
          <a:lstStyle/>
          <a:p>
            <a:r>
              <a:rPr lang="es-ES" sz="2400" b="1">
                <a:solidFill>
                  <a:srgbClr val="6B2F65"/>
                </a:solidFill>
                <a:latin typeface="Arial" panose="020B0604020202020204" pitchFamily="34" charset="0"/>
                <a:cs typeface="+mn-cs"/>
              </a:rPr>
              <a:t>Tratamiento y evolución</a:t>
            </a:r>
            <a:r>
              <a:rPr lang="es-ES" sz="2400" b="1" baseline="30000">
                <a:solidFill>
                  <a:srgbClr val="6B2F65"/>
                </a:solidFill>
                <a:latin typeface="Arial" panose="020B0604020202020204" pitchFamily="34" charset="0"/>
                <a:cs typeface="+mn-cs"/>
              </a:rPr>
              <a:t>1</a:t>
            </a:r>
          </a:p>
        </p:txBody>
      </p:sp>
      <p:sp>
        <p:nvSpPr>
          <p:cNvPr id="15" name="Rectángulo: una sola esquina redondeada 11">
            <a:extLst>
              <a:ext uri="{FF2B5EF4-FFF2-40B4-BE49-F238E27FC236}">
                <a16:creationId xmlns:a16="http://schemas.microsoft.com/office/drawing/2014/main" id="{AC0602CE-F29D-4825-9CB8-CDDDC09EF3EC}"/>
              </a:ext>
            </a:extLst>
          </p:cNvPr>
          <p:cNvSpPr/>
          <p:nvPr/>
        </p:nvSpPr>
        <p:spPr>
          <a:xfrm flipV="1">
            <a:off x="282907" y="1382882"/>
            <a:ext cx="694228" cy="694228"/>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6" name="Gráfico 15">
            <a:extLst>
              <a:ext uri="{FF2B5EF4-FFF2-40B4-BE49-F238E27FC236}">
                <a16:creationId xmlns:a16="http://schemas.microsoft.com/office/drawing/2014/main" id="{31E5B161-005F-4A8C-366D-B09658BE0F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7183" y="1470769"/>
            <a:ext cx="523569" cy="523569"/>
          </a:xfrm>
          <a:prstGeom prst="rect">
            <a:avLst/>
          </a:prstGeom>
        </p:spPr>
      </p:pic>
      <p:sp>
        <p:nvSpPr>
          <p:cNvPr id="3" name="Marcador de pie de página 5">
            <a:extLst>
              <a:ext uri="{FF2B5EF4-FFF2-40B4-BE49-F238E27FC236}">
                <a16:creationId xmlns:a16="http://schemas.microsoft.com/office/drawing/2014/main" id="{01F9E388-2B54-2712-283A-6C5E15F97400}"/>
              </a:ext>
            </a:extLst>
          </p:cNvPr>
          <p:cNvSpPr>
            <a:spLocks noGrp="1"/>
          </p:cNvSpPr>
          <p:nvPr>
            <p:ph type="ftr" sz="quarter" idx="10"/>
          </p:nvPr>
        </p:nvSpPr>
        <p:spPr>
          <a:xfrm>
            <a:off x="623886" y="6417566"/>
            <a:ext cx="10079513" cy="363552"/>
          </a:xfrm>
        </p:spPr>
        <p:txBody>
          <a:bodyPr/>
          <a:lstStyle/>
          <a:p>
            <a:pPr>
              <a:lnSpc>
                <a:spcPct val="90000"/>
              </a:lnSpc>
            </a:pPr>
            <a:r>
              <a:rPr lang="es-ES" sz="700" b="1"/>
              <a:t>BSA: </a:t>
            </a:r>
            <a:r>
              <a:rPr lang="es-ES" sz="700"/>
              <a:t>área de superficie corporal</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r>
              <a:rPr lang="es-ES" sz="700"/>
              <a:t>; </a:t>
            </a:r>
            <a:r>
              <a:rPr lang="es-ES" sz="700" b="1"/>
              <a:t>IGA:</a:t>
            </a:r>
            <a:r>
              <a:rPr lang="es-ES" sz="700"/>
              <a:t> evaluación global del investigador</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r>
              <a:rPr lang="es-ES" sz="700"/>
              <a:t>; </a:t>
            </a:r>
            <a:r>
              <a:rPr lang="es-ES" sz="700" b="1"/>
              <a:t>PASI:</a:t>
            </a:r>
            <a:r>
              <a:rPr lang="es-ES" sz="700"/>
              <a:t> índice de actividad y gravedad de la psoriasis</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p>
          <a:p>
            <a:pPr>
              <a:lnSpc>
                <a:spcPct val="90000"/>
              </a:lnSpc>
            </a:pPr>
            <a:r>
              <a:rPr lang="es-ES" sz="700"/>
              <a:t>1. Caso clínico según Ficha Técnica aportado por los autores Dr. Pablo Hernández Bel, Dr. Andrés Grau Echevarría, Dr. Jorge Magdaleno Tapia l, Dra. Amparo Pérez </a:t>
            </a:r>
            <a:r>
              <a:rPr lang="es-ES" sz="700" err="1"/>
              <a:t>Ferriols</a:t>
            </a:r>
            <a:r>
              <a:rPr lang="es-ES" sz="700"/>
              <a:t> . Hospital General Universitario de Valencia (Valencia). No publicado. </a:t>
            </a:r>
          </a:p>
          <a:p>
            <a:pPr>
              <a:lnSpc>
                <a:spcPct val="90000"/>
              </a:lnSpc>
            </a:pPr>
            <a:r>
              <a:rPr lang="es-ES" sz="700"/>
              <a:t>Almirall no ha intervenido en la recogida de estos datos.</a:t>
            </a:r>
          </a:p>
        </p:txBody>
      </p:sp>
      <p:sp>
        <p:nvSpPr>
          <p:cNvPr id="2" name="CuadroTexto 1">
            <a:extLst>
              <a:ext uri="{FF2B5EF4-FFF2-40B4-BE49-F238E27FC236}">
                <a16:creationId xmlns:a16="http://schemas.microsoft.com/office/drawing/2014/main" id="{EA8A3A31-F974-8770-EBF1-AD22DC135E65}"/>
              </a:ext>
            </a:extLst>
          </p:cNvPr>
          <p:cNvSpPr txBox="1"/>
          <p:nvPr/>
        </p:nvSpPr>
        <p:spPr>
          <a:xfrm>
            <a:off x="5301235" y="5894481"/>
            <a:ext cx="3833038"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_tradnl" sz="1200" u="none" strike="noStrike" kern="1200" cap="none" spc="0" normalizeH="0" baseline="0">
                <a:ln>
                  <a:noFill/>
                </a:ln>
                <a:solidFill>
                  <a:prstClr val="black">
                    <a:lumMod val="75000"/>
                    <a:lumOff val="25000"/>
                  </a:prstClr>
                </a:solidFill>
                <a:effectLst/>
                <a:uLnTx/>
                <a:uFillTx/>
                <a:latin typeface="Arial" panose="020B0604020202020204" pitchFamily="34" charset="0"/>
                <a:ea typeface="+mn-ea"/>
                <a:cs typeface="Arial"/>
              </a:rPr>
              <a:t>Imágenes proporcionadas por los autores del caso.</a:t>
            </a:r>
            <a:r>
              <a:rPr kumimoji="0" lang="es-ES_tradnl" sz="1200" u="none" strike="noStrike" kern="1200" cap="none" spc="0" normalizeH="0" baseline="30000">
                <a:ln>
                  <a:noFill/>
                </a:ln>
                <a:solidFill>
                  <a:prstClr val="black">
                    <a:lumMod val="75000"/>
                    <a:lumOff val="25000"/>
                  </a:prstClr>
                </a:solidFill>
                <a:effectLst/>
                <a:uLnTx/>
                <a:uFillTx/>
                <a:latin typeface="Arial" panose="020B0604020202020204" pitchFamily="34" charset="0"/>
                <a:ea typeface="+mn-ea"/>
                <a:cs typeface="Arial"/>
              </a:rPr>
              <a:t>1</a:t>
            </a:r>
          </a:p>
        </p:txBody>
      </p:sp>
    </p:spTree>
    <p:extLst>
      <p:ext uri="{BB962C8B-B14F-4D97-AF65-F5344CB8AC3E}">
        <p14:creationId xmlns:p14="http://schemas.microsoft.com/office/powerpoint/2010/main" val="173013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63E66C1-5270-BFD1-EA76-73DF0100DA05}"/>
              </a:ext>
            </a:extLst>
          </p:cNvPr>
          <p:cNvPicPr>
            <a:picLocks noChangeAspect="1"/>
          </p:cNvPicPr>
          <p:nvPr/>
        </p:nvPicPr>
        <p:blipFill rotWithShape="1">
          <a:blip r:embed="rId2"/>
          <a:srcRect t="2239"/>
          <a:stretch/>
        </p:blipFill>
        <p:spPr>
          <a:xfrm>
            <a:off x="5195888" y="1808163"/>
            <a:ext cx="3419475" cy="2486240"/>
          </a:xfrm>
          <a:prstGeom prst="rect">
            <a:avLst/>
          </a:prstGeom>
        </p:spPr>
      </p:pic>
      <p:pic>
        <p:nvPicPr>
          <p:cNvPr id="9" name="Imagen 8">
            <a:extLst>
              <a:ext uri="{FF2B5EF4-FFF2-40B4-BE49-F238E27FC236}">
                <a16:creationId xmlns:a16="http://schemas.microsoft.com/office/drawing/2014/main" id="{B7F864A9-FBD5-120B-C1D0-16FDFCEBB520}"/>
              </a:ext>
            </a:extLst>
          </p:cNvPr>
          <p:cNvPicPr>
            <a:picLocks noChangeAspect="1"/>
          </p:cNvPicPr>
          <p:nvPr/>
        </p:nvPicPr>
        <p:blipFill>
          <a:blip r:embed="rId3"/>
          <a:stretch>
            <a:fillRect/>
          </a:stretch>
        </p:blipFill>
        <p:spPr>
          <a:xfrm>
            <a:off x="8900179" y="1346483"/>
            <a:ext cx="2444977" cy="4547998"/>
          </a:xfrm>
          <a:prstGeom prst="rect">
            <a:avLst/>
          </a:prstGeom>
        </p:spPr>
      </p:pic>
      <p:sp>
        <p:nvSpPr>
          <p:cNvPr id="7" name="Título 1">
            <a:extLst>
              <a:ext uri="{FF2B5EF4-FFF2-40B4-BE49-F238E27FC236}">
                <a16:creationId xmlns:a16="http://schemas.microsoft.com/office/drawing/2014/main" id="{65DBD8A5-28AC-EE33-3379-FCDB112128E6}"/>
              </a:ext>
            </a:extLst>
          </p:cNvPr>
          <p:cNvSpPr txBox="1">
            <a:spLocks/>
          </p:cNvSpPr>
          <p:nvPr/>
        </p:nvSpPr>
        <p:spPr>
          <a:xfrm>
            <a:off x="1813704" y="42902"/>
            <a:ext cx="8350494" cy="1068736"/>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pPr marL="6350" indent="-6350">
              <a:spcAft>
                <a:spcPts val="1800"/>
              </a:spcAft>
              <a:buClr>
                <a:schemeClr val="bg1"/>
              </a:buClr>
            </a:pPr>
            <a:r>
              <a:rPr kumimoji="0" lang="es-ES" sz="2000" u="none" strike="noStrike" kern="1200" cap="none" spc="0" normalizeH="0" baseline="0" noProof="0">
                <a:ln>
                  <a:noFill/>
                </a:ln>
                <a:solidFill>
                  <a:schemeClr val="bg1"/>
                </a:solidFill>
                <a:effectLst/>
                <a:uLnTx/>
                <a:uFillTx/>
                <a:latin typeface="Arial" panose="020B0604020202020204" pitchFamily="34" charset="0"/>
                <a:ea typeface="+mj-ea"/>
                <a:cs typeface="Arial"/>
              </a:rPr>
              <a:t>Eficacia y seguridad de tildrakizumab en un paciente con psoriasis en placas de moderada a grave y antecedente de neoplasia y leishmaniasis</a:t>
            </a:r>
            <a:r>
              <a:rPr kumimoji="0" lang="es-ES" sz="2000" u="none" strike="noStrike" kern="1200" cap="none" spc="0" normalizeH="0" baseline="30000" noProof="0">
                <a:ln>
                  <a:noFill/>
                </a:ln>
                <a:solidFill>
                  <a:schemeClr val="bg1"/>
                </a:solidFill>
                <a:effectLst/>
                <a:uLnTx/>
                <a:uFillTx/>
                <a:latin typeface="Arial" panose="020B0604020202020204" pitchFamily="34" charset="0"/>
                <a:ea typeface="+mj-ea"/>
                <a:cs typeface="Arial"/>
              </a:rPr>
              <a:t>1</a:t>
            </a:r>
          </a:p>
        </p:txBody>
      </p:sp>
      <p:sp>
        <p:nvSpPr>
          <p:cNvPr id="8" name="Título 1">
            <a:extLst>
              <a:ext uri="{FF2B5EF4-FFF2-40B4-BE49-F238E27FC236}">
                <a16:creationId xmlns:a16="http://schemas.microsoft.com/office/drawing/2014/main" id="{9EC7311D-5FFB-F8F1-09AE-824CB5D089FB}"/>
              </a:ext>
            </a:extLst>
          </p:cNvPr>
          <p:cNvSpPr txBox="1">
            <a:spLocks/>
          </p:cNvSpPr>
          <p:nvPr/>
        </p:nvSpPr>
        <p:spPr>
          <a:xfrm>
            <a:off x="623889" y="319901"/>
            <a:ext cx="1167126" cy="453183"/>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r>
              <a:rPr lang="es-ES" sz="2000" b="1">
                <a:solidFill>
                  <a:schemeClr val="accent3"/>
                </a:solidFill>
              </a:rPr>
              <a:t>Caso 3</a:t>
            </a:r>
            <a:endParaRPr lang="es-ES" sz="2000" b="1" baseline="30000">
              <a:solidFill>
                <a:schemeClr val="accent3"/>
              </a:solidFill>
            </a:endParaRPr>
          </a:p>
        </p:txBody>
      </p:sp>
      <p:sp>
        <p:nvSpPr>
          <p:cNvPr id="10" name="Marcador de contenido 2">
            <a:extLst>
              <a:ext uri="{FF2B5EF4-FFF2-40B4-BE49-F238E27FC236}">
                <a16:creationId xmlns:a16="http://schemas.microsoft.com/office/drawing/2014/main" id="{D39F18C1-BE68-0E52-055F-F22979CAF246}"/>
              </a:ext>
            </a:extLst>
          </p:cNvPr>
          <p:cNvSpPr txBox="1">
            <a:spLocks/>
          </p:cNvSpPr>
          <p:nvPr/>
        </p:nvSpPr>
        <p:spPr>
          <a:xfrm>
            <a:off x="623889" y="2302509"/>
            <a:ext cx="4416647" cy="1600438"/>
          </a:xfrm>
          <a:prstGeom prst="rect">
            <a:avLst/>
          </a:prstGeom>
        </p:spPr>
        <p:txBody>
          <a:bodyPr wrap="square">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900" marR="0" lvl="0" indent="-342900" algn="l" defTabSz="609585" rtl="0" eaLnBrk="1" fontAlgn="auto" latinLnBrk="0" hangingPunct="1">
              <a:lnSpc>
                <a:spcPct val="100000"/>
              </a:lnSpc>
              <a:spcBef>
                <a:spcPts val="0"/>
              </a:spcBef>
              <a:spcAft>
                <a:spcPts val="1800"/>
              </a:spcAft>
              <a:buClr>
                <a:schemeClr val="accent3">
                  <a:lumMod val="75000"/>
                </a:schemeClr>
              </a:buClr>
              <a:buSzTx/>
              <a:buFont typeface="Wingdings" pitchFamily="2" charset="2"/>
              <a:buChar char="§"/>
              <a:tabLst/>
              <a:defRPr/>
            </a:pPr>
            <a:r>
              <a:rPr kumimoji="0" lang="es-ES" sz="140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a:rPr>
              <a:t>Tras 1 año de tratamiento se objetivó un aclaramiento completo de su psoriasis (PASI 0, BSA 0 y IGA 0). El paciente se muestra muy satisfecho con la eficacia del tratamiento y no hubo notificación de efectos adversos durante el tratamiento, ni otros eventos relacionados con la seguridad</a:t>
            </a:r>
            <a:r>
              <a:rPr lang="es-ES" sz="1400">
                <a:solidFill>
                  <a:prstClr val="black">
                    <a:lumMod val="75000"/>
                    <a:lumOff val="25000"/>
                  </a:prstClr>
                </a:solidFill>
                <a:latin typeface="Arial" panose="020B0604020202020204" pitchFamily="34" charset="0"/>
              </a:rPr>
              <a:t>.</a:t>
            </a:r>
            <a:r>
              <a:rPr lang="es-ES" sz="1400" baseline="30000">
                <a:solidFill>
                  <a:prstClr val="black">
                    <a:lumMod val="75000"/>
                    <a:lumOff val="25000"/>
                  </a:prstClr>
                </a:solidFill>
                <a:latin typeface="Arial" panose="020B0604020202020204" pitchFamily="34" charset="0"/>
              </a:rPr>
              <a:t>1</a:t>
            </a:r>
            <a:endParaRPr kumimoji="0" lang="es-ES" sz="1400" u="none" strike="noStrike" kern="1200" cap="none" spc="0" normalizeH="0" baseline="30000" noProof="0">
              <a:ln>
                <a:noFill/>
              </a:ln>
              <a:solidFill>
                <a:prstClr val="black">
                  <a:lumMod val="75000"/>
                  <a:lumOff val="25000"/>
                </a:prstClr>
              </a:solidFill>
              <a:effectLst/>
              <a:uLnTx/>
              <a:uFillTx/>
              <a:latin typeface="Arial" panose="020B0604020202020204" pitchFamily="34" charset="0"/>
              <a:ea typeface="+mn-ea"/>
              <a:cs typeface="Arial"/>
            </a:endParaRPr>
          </a:p>
        </p:txBody>
      </p:sp>
      <p:sp>
        <p:nvSpPr>
          <p:cNvPr id="12" name="CuadroTexto 11">
            <a:extLst>
              <a:ext uri="{FF2B5EF4-FFF2-40B4-BE49-F238E27FC236}">
                <a16:creationId xmlns:a16="http://schemas.microsoft.com/office/drawing/2014/main" id="{D4C77768-6E54-8B19-3640-569FE31569D6}"/>
              </a:ext>
            </a:extLst>
          </p:cNvPr>
          <p:cNvSpPr txBox="1"/>
          <p:nvPr/>
        </p:nvSpPr>
        <p:spPr>
          <a:xfrm>
            <a:off x="977135" y="1449388"/>
            <a:ext cx="4658472" cy="461665"/>
          </a:xfrm>
          <a:prstGeom prst="rect">
            <a:avLst/>
          </a:prstGeom>
          <a:noFill/>
        </p:spPr>
        <p:txBody>
          <a:bodyPr wrap="square">
            <a:spAutoFit/>
          </a:bodyPr>
          <a:lstStyle/>
          <a:p>
            <a:r>
              <a:rPr lang="es-ES" sz="2400" b="1">
                <a:solidFill>
                  <a:srgbClr val="6B2F65"/>
                </a:solidFill>
                <a:latin typeface="Arial" panose="020B0604020202020204" pitchFamily="34" charset="0"/>
                <a:cs typeface="+mn-cs"/>
              </a:rPr>
              <a:t>Tratamiento y evolución</a:t>
            </a:r>
            <a:r>
              <a:rPr lang="es-ES" sz="2400" b="1" baseline="30000">
                <a:solidFill>
                  <a:srgbClr val="6B2F65"/>
                </a:solidFill>
                <a:latin typeface="Arial" panose="020B0604020202020204" pitchFamily="34" charset="0"/>
                <a:cs typeface="+mn-cs"/>
              </a:rPr>
              <a:t>1</a:t>
            </a:r>
          </a:p>
        </p:txBody>
      </p:sp>
      <p:sp>
        <p:nvSpPr>
          <p:cNvPr id="14" name="Rectángulo: una sola esquina redondeada 11">
            <a:extLst>
              <a:ext uri="{FF2B5EF4-FFF2-40B4-BE49-F238E27FC236}">
                <a16:creationId xmlns:a16="http://schemas.microsoft.com/office/drawing/2014/main" id="{A264A2FB-39B4-FB8F-E544-47A10469B7BD}"/>
              </a:ext>
            </a:extLst>
          </p:cNvPr>
          <p:cNvSpPr/>
          <p:nvPr/>
        </p:nvSpPr>
        <p:spPr>
          <a:xfrm flipV="1">
            <a:off x="282907" y="1382882"/>
            <a:ext cx="694228" cy="694228"/>
          </a:xfrm>
          <a:prstGeom prst="round1Rect">
            <a:avLst>
              <a:gd name="adj" fmla="val 2163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2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Gráfico 14">
            <a:extLst>
              <a:ext uri="{FF2B5EF4-FFF2-40B4-BE49-F238E27FC236}">
                <a16:creationId xmlns:a16="http://schemas.microsoft.com/office/drawing/2014/main" id="{2EBB49D0-E2F1-00DA-8B26-A529856E30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7183" y="1470769"/>
            <a:ext cx="523569" cy="523569"/>
          </a:xfrm>
          <a:prstGeom prst="rect">
            <a:avLst/>
          </a:prstGeom>
        </p:spPr>
      </p:pic>
      <p:sp>
        <p:nvSpPr>
          <p:cNvPr id="2" name="Marcador de pie de página 5">
            <a:extLst>
              <a:ext uri="{FF2B5EF4-FFF2-40B4-BE49-F238E27FC236}">
                <a16:creationId xmlns:a16="http://schemas.microsoft.com/office/drawing/2014/main" id="{94896FE1-CD9A-4B72-D823-30EC73B7AE82}"/>
              </a:ext>
            </a:extLst>
          </p:cNvPr>
          <p:cNvSpPr>
            <a:spLocks noGrp="1"/>
          </p:cNvSpPr>
          <p:nvPr>
            <p:ph type="ftr" sz="quarter" idx="10"/>
          </p:nvPr>
        </p:nvSpPr>
        <p:spPr>
          <a:xfrm>
            <a:off x="623886" y="6417566"/>
            <a:ext cx="10079513" cy="363552"/>
          </a:xfrm>
        </p:spPr>
        <p:txBody>
          <a:bodyPr/>
          <a:lstStyle/>
          <a:p>
            <a:pPr>
              <a:lnSpc>
                <a:spcPct val="90000"/>
              </a:lnSpc>
            </a:pPr>
            <a:r>
              <a:rPr lang="es-ES" sz="700" b="1"/>
              <a:t>BSA: </a:t>
            </a:r>
            <a:r>
              <a:rPr lang="es-ES" sz="700"/>
              <a:t>área de superficie corporal</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r>
              <a:rPr lang="es-ES" sz="700"/>
              <a:t>; </a:t>
            </a:r>
            <a:r>
              <a:rPr lang="es-ES" sz="700" b="1"/>
              <a:t>IGA:</a:t>
            </a:r>
            <a:r>
              <a:rPr lang="es-ES" sz="700"/>
              <a:t> evaluación global del investigador</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r>
              <a:rPr lang="es-ES" sz="700"/>
              <a:t>; </a:t>
            </a:r>
            <a:r>
              <a:rPr lang="es-ES" sz="700" b="1"/>
              <a:t>PASI:</a:t>
            </a:r>
            <a:r>
              <a:rPr lang="es-ES" sz="700"/>
              <a:t> índice de actividad y gravedad de la psoriasis</a:t>
            </a:r>
            <a:r>
              <a:rPr kumimoji="0" lang="es-ES" sz="700" u="none" strike="noStrike" kern="1200" cap="none" spc="0" normalizeH="0" baseline="0" noProof="0">
                <a:ln>
                  <a:noFill/>
                </a:ln>
                <a:solidFill>
                  <a:prstClr val="black">
                    <a:tint val="75000"/>
                  </a:prstClr>
                </a:solidFill>
                <a:effectLst/>
                <a:uLnTx/>
                <a:uFillTx/>
                <a:ea typeface="+mn-ea"/>
                <a:cs typeface="+mn-cs"/>
              </a:rPr>
              <a:t>, por sus siglas en inglés.</a:t>
            </a:r>
          </a:p>
          <a:p>
            <a:pPr>
              <a:lnSpc>
                <a:spcPct val="90000"/>
              </a:lnSpc>
            </a:pPr>
            <a:r>
              <a:rPr lang="es-ES" sz="700"/>
              <a:t>1. Caso clínico según Ficha Técnica aportado por los autores Dr. Pablo Hernández Bel, Dr. Andrés Grau Echevarría, Dr. Jorge Magdaleno Tapia l, Dra. Amparo Pérez </a:t>
            </a:r>
            <a:r>
              <a:rPr lang="es-ES" sz="700" err="1"/>
              <a:t>Ferriols</a:t>
            </a:r>
            <a:r>
              <a:rPr lang="es-ES" sz="700"/>
              <a:t> . Hospital General Universitario de Valencia (Valencia). No publicado. </a:t>
            </a:r>
          </a:p>
          <a:p>
            <a:pPr>
              <a:lnSpc>
                <a:spcPct val="90000"/>
              </a:lnSpc>
            </a:pPr>
            <a:r>
              <a:rPr lang="es-ES" sz="700"/>
              <a:t>Almirall no ha intervenido en la recogida de estos datos.</a:t>
            </a:r>
          </a:p>
        </p:txBody>
      </p:sp>
      <p:sp>
        <p:nvSpPr>
          <p:cNvPr id="3" name="CuadroTexto 2">
            <a:extLst>
              <a:ext uri="{FF2B5EF4-FFF2-40B4-BE49-F238E27FC236}">
                <a16:creationId xmlns:a16="http://schemas.microsoft.com/office/drawing/2014/main" id="{EF9AC7C2-B722-74CC-19BE-DCF6E05AE96A}"/>
              </a:ext>
            </a:extLst>
          </p:cNvPr>
          <p:cNvSpPr txBox="1"/>
          <p:nvPr/>
        </p:nvSpPr>
        <p:spPr>
          <a:xfrm>
            <a:off x="7762333" y="5923183"/>
            <a:ext cx="3833038"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_tradnl" sz="1200" u="none" strike="noStrike" kern="1200" cap="none" spc="0" normalizeH="0" baseline="0">
                <a:ln>
                  <a:noFill/>
                </a:ln>
                <a:solidFill>
                  <a:prstClr val="black">
                    <a:lumMod val="75000"/>
                    <a:lumOff val="25000"/>
                  </a:prstClr>
                </a:solidFill>
                <a:effectLst/>
                <a:uLnTx/>
                <a:uFillTx/>
                <a:latin typeface="Arial" panose="020B0604020202020204" pitchFamily="34" charset="0"/>
                <a:ea typeface="+mn-ea"/>
                <a:cs typeface="Arial"/>
              </a:rPr>
              <a:t>Imágenes proporcionadas por los autores del caso.</a:t>
            </a:r>
            <a:r>
              <a:rPr kumimoji="0" lang="es-ES_tradnl" sz="1200" u="none" strike="noStrike" kern="1200" cap="none" spc="0" normalizeH="0" baseline="30000">
                <a:ln>
                  <a:noFill/>
                </a:ln>
                <a:solidFill>
                  <a:prstClr val="black">
                    <a:lumMod val="75000"/>
                    <a:lumOff val="25000"/>
                  </a:prstClr>
                </a:solidFill>
                <a:effectLst/>
                <a:uLnTx/>
                <a:uFillTx/>
                <a:latin typeface="Arial" panose="020B0604020202020204" pitchFamily="34" charset="0"/>
                <a:ea typeface="+mn-ea"/>
                <a:cs typeface="Arial"/>
              </a:rPr>
              <a:t>1</a:t>
            </a:r>
          </a:p>
        </p:txBody>
      </p:sp>
    </p:spTree>
    <p:extLst>
      <p:ext uri="{BB962C8B-B14F-4D97-AF65-F5344CB8AC3E}">
        <p14:creationId xmlns:p14="http://schemas.microsoft.com/office/powerpoint/2010/main" val="6143531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6046696-AF93-544F-E2BC-A9D6124AC87C}"/>
              </a:ext>
            </a:extLst>
          </p:cNvPr>
          <p:cNvSpPr>
            <a:spLocks noGrp="1"/>
          </p:cNvSpPr>
          <p:nvPr>
            <p:ph type="title"/>
          </p:nvPr>
        </p:nvSpPr>
        <p:spPr/>
        <p:txBody>
          <a:bodyPr/>
          <a:lstStyle/>
          <a:p>
            <a:r>
              <a:rPr lang="es-ES"/>
              <a:t>Referencias</a:t>
            </a:r>
          </a:p>
        </p:txBody>
      </p:sp>
      <p:sp>
        <p:nvSpPr>
          <p:cNvPr id="5" name="CuadroTexto 4">
            <a:extLst>
              <a:ext uri="{FF2B5EF4-FFF2-40B4-BE49-F238E27FC236}">
                <a16:creationId xmlns:a16="http://schemas.microsoft.com/office/drawing/2014/main" id="{6EE9A02E-B5CF-7D8B-DF72-E68AF57CB91A}"/>
              </a:ext>
            </a:extLst>
          </p:cNvPr>
          <p:cNvSpPr txBox="1"/>
          <p:nvPr/>
        </p:nvSpPr>
        <p:spPr>
          <a:xfrm>
            <a:off x="341372" y="1189066"/>
            <a:ext cx="11509256" cy="5026504"/>
          </a:xfrm>
          <a:prstGeom prst="rect">
            <a:avLst/>
          </a:prstGeom>
          <a:noFill/>
        </p:spPr>
        <p:txBody>
          <a:bodyPr wrap="square">
            <a:spAutoFit/>
          </a:bodyPr>
          <a:lstStyle/>
          <a:p>
            <a:pPr marL="171450" indent="-171450">
              <a:spcAft>
                <a:spcPts val="200"/>
              </a:spcAft>
              <a:buFont typeface="Arial" panose="020B0604020202020204" pitchFamily="34" charset="0"/>
              <a:buChar char="•"/>
            </a:pP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Vaengebjerg</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S,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Skov</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L,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Egeberg</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Loft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ND.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Prevalence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Incidence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and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Risk</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Cancer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in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Patients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With</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Psoriasis and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Psoriatic</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Arthritis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Systematic</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Review</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and Meta-</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analysis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JAMA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Dermatol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2020;156(4):421-429</a:t>
            </a:r>
            <a:endParaRPr lang="es-ES" sz="700">
              <a:solidFill>
                <a:prstClr val="black">
                  <a:tint val="75000"/>
                </a:prstClr>
              </a:solidFill>
              <a:latin typeface="Arial" panose="020B0604020202020204" pitchFamily="34" charset="0"/>
            </a:endParaRPr>
          </a:p>
          <a:p>
            <a:pPr marL="171450" indent="-171450">
              <a:spcAft>
                <a:spcPts val="200"/>
              </a:spcAft>
              <a:buFont typeface="Arial" panose="020B0604020202020204" pitchFamily="34" charset="0"/>
              <a:buChar char="•"/>
            </a:pP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Carrascosa JM, Puig L, Romero IB, Salgado-Boquete L, Del Alcázar E, Lencina JJA, et al.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Practical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Update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the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Guidelines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Published</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by</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the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Psoriasis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Group</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the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Spanish</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Academy</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Dermatology</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and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Venereology</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GPs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on</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the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Treatment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Psoriasis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With</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Biologic</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Agents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Part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2 - Management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Special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Populations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Patients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With</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Comorbid</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Conditions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and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Risk</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Actas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Dermosifiliogr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2022;113(6):583-609.</a:t>
            </a:r>
          </a:p>
          <a:p>
            <a:pPr marL="171450" indent="-171450">
              <a:spcAft>
                <a:spcPts val="200"/>
              </a:spcAft>
              <a:buFont typeface="Arial" panose="020B0604020202020204" pitchFamily="34" charset="0"/>
              <a:buChar char="•"/>
            </a:pP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Geller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S,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Xu</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H,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Lebwohl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M, Nardone B, Lacouture ME,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Kheterpal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M.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Malignancy</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Risk</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and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Recurrence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with</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Psoriasis and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its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Treatments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 Concise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Update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Am J Clin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Dermatol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2018;19(3):363-375.</a:t>
            </a:r>
          </a:p>
          <a:p>
            <a:pPr marL="171450" indent="-171450">
              <a:spcAft>
                <a:spcPts val="200"/>
              </a:spcAft>
              <a:buFont typeface="Arial" panose="020B0604020202020204" pitchFamily="34" charset="0"/>
              <a:buChar char="•"/>
            </a:pP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Nast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 Smith C,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Spuls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PI,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Avila</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Valle G, Bata-</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Csörgö</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Z, Boonen H, et al.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EuroGuiDerm</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Guideline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on</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the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systemic</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treatment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Psoriasis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vulgaris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Part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2: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specific</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clinical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and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comorbid</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situations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J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Eur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Acad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Dermatol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Venereol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2021;35(2):281-317.</a:t>
            </a:r>
          </a:p>
          <a:p>
            <a:pPr marL="171450" indent="-171450">
              <a:spcAft>
                <a:spcPts val="200"/>
              </a:spcAft>
              <a:buFont typeface="Arial" panose="020B0604020202020204" pitchFamily="34" charset="0"/>
              <a:buChar char="•"/>
            </a:pP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Fournier C, Butler MO,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Sauder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MB.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The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use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interleukin-23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inhibitors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to</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treat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immune-related</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psoriasis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induced</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by</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immune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checkpoint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inhibitors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and in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patients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with</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active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cancer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 case series and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review</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the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literature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SAGE Open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Med</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Case Rep. 2023;11:2050313X231181035.</a:t>
            </a:r>
            <a:endParaRPr lang="es-ES" sz="700">
              <a:solidFill>
                <a:prstClr val="black">
                  <a:tint val="75000"/>
                </a:prstClr>
              </a:solidFill>
              <a:latin typeface="Arial" panose="020B0604020202020204" pitchFamily="34" charset="0"/>
            </a:endParaRPr>
          </a:p>
          <a:p>
            <a:pPr marL="171450" indent="-171450">
              <a:spcAft>
                <a:spcPts val="200"/>
              </a:spcAft>
              <a:buFont typeface="Arial" panose="020B0604020202020204" pitchFamily="34" charset="0"/>
              <a:buChar char="•"/>
            </a:pP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Minnar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CM, Lui G,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Gulley</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JL,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Schlom</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J,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Gameiro</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SR.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Preclinical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and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clinical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studies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 tumor targeting IL-12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immunocytokine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Front Oncol. 2024;13:1321318.</a:t>
            </a:r>
          </a:p>
          <a:p>
            <a:pPr marL="171450" indent="-171450">
              <a:spcAft>
                <a:spcPts val="200"/>
              </a:spcAft>
              <a:buFont typeface="Arial" panose="020B0604020202020204" pitchFamily="34" charset="0"/>
              <a:buChar char="•"/>
            </a:pP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Mirlekar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B,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Pylayeva</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-Gupta Y. IL-12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Family</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Cytokines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in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Cancer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and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Immunotherapy</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Cancers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Basel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2021;13(2):167.</a:t>
            </a:r>
          </a:p>
          <a:p>
            <a:pPr marL="171450" indent="-171450">
              <a:spcAft>
                <a:spcPts val="200"/>
              </a:spcAft>
              <a:buFont typeface="Arial" panose="020B0604020202020204" pitchFamily="34" charset="0"/>
              <a:buChar char="•"/>
            </a:pP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Crowley JJ, Warren RB,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Cather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JC. Safety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selective IL-23p19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inhibitors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for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the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treatment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psoriasis. J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Eur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Acad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Dermatol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Venereol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2019;33(9):1676-1684.</a:t>
            </a:r>
          </a:p>
          <a:p>
            <a:pPr marL="171450" indent="-171450">
              <a:spcAft>
                <a:spcPts val="200"/>
              </a:spcAft>
              <a:buFont typeface="Arial" panose="020B0604020202020204" pitchFamily="34" charset="0"/>
              <a:buChar char="•"/>
            </a:pP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Rusiñol L, Camiña-Conforto G, Puig L.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Biologic</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treatment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psoriasis in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oncologic</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patients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Expert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Opin</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Biol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Ther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2022;22(12):1567-1578.</a:t>
            </a:r>
          </a:p>
          <a:p>
            <a:pPr marL="171450" indent="-171450">
              <a:spcAft>
                <a:spcPts val="200"/>
              </a:spcAft>
              <a:buFont typeface="Arial" panose="020B0604020202020204" pitchFamily="34" charset="0"/>
              <a:buChar char="•"/>
            </a:pP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Balaguer I,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Vilarrasa</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E, González A, Martínez E, Galán M, Rodríguez L. Pacientes con antecedentes de neoplasia y psoriasis en tratamiento con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tildrakizumab</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serie de 27 casos. Poster presentado en: Congreso AEDV 2023. 50 Congreso Nacional de Dermatología y Venereología; 2023 Mayo 10-13; Santiago de Compostela, España. PO-393.</a:t>
            </a:r>
          </a:p>
          <a:p>
            <a:pPr marL="171450" indent="-171450">
              <a:spcAft>
                <a:spcPts val="200"/>
              </a:spcAft>
              <a:buFont typeface="Arial" panose="020B0604020202020204" pitchFamily="34" charset="0"/>
              <a:buChar char="•"/>
            </a:pP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Thaçi</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Piaserico</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S, Warren RB, Gupta AK, Cantrell W,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Draelos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Z. Five-</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year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efficacy</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and safety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tildrakizumab</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in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patients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with</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moderate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to</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-severe psoriasis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who</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respond</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week</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28: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pooled</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analyses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two</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randomized</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phase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III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clinical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trials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reSURFACE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1 and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reSURFACE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2). Br J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Dermatol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2021;185(2):323-334.</a:t>
            </a:r>
          </a:p>
          <a:p>
            <a:pPr marL="171450" indent="-171450">
              <a:spcAft>
                <a:spcPts val="200"/>
              </a:spcAft>
              <a:buFont typeface="Arial" panose="020B0604020202020204" pitchFamily="34" charset="0"/>
              <a:buChar char="•"/>
            </a:pP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Gerdes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S,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Gaarn</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Du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Jardin</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K,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Thaçi</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Malignancies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over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5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years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treatment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with</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tildrakizumab</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in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terms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number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needed</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to</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harm</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pooled</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analyses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from</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reSURFACE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1 and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reSURFACE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2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phase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3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trials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in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patients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with</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moderate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to</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-severe psoriasis. Poster presentado en: Congreso EADV 2021. 30th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European</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Academy</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Dermatolgy</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and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Venereology</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Congress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2021 Sept 29-Oct 2;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Berlin</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Germany</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a:t>
            </a:r>
          </a:p>
          <a:p>
            <a:pPr marL="171450" indent="-171450">
              <a:spcAft>
                <a:spcPts val="200"/>
              </a:spcAft>
              <a:buFont typeface="Arial" panose="020B0604020202020204" pitchFamily="34" charset="0"/>
              <a:buChar char="•"/>
            </a:pP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Egeberg</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Jullien</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Gaarn</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Du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Jardin</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K,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Thaçi</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D. Five-</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year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safety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tildrakizumab in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patients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with</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moderate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-to-severe psoriasis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from</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two</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phase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3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trials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(reSURFACE 1 and reSURFACE 2):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number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needed</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to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harm</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for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occurrence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adverse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events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special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interest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J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Dermatolog</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Treat. 2023;34(1):2220447.</a:t>
            </a:r>
          </a:p>
          <a:p>
            <a:pPr marL="171450" indent="-171450">
              <a:spcAft>
                <a:spcPts val="200"/>
              </a:spcAft>
              <a:buFont typeface="Arial" panose="020B0604020202020204" pitchFamily="34" charset="0"/>
              <a:buChar char="•"/>
            </a:pP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cs typeface="Arial" panose="020B0604020202020204" pitchFamily="34" charset="0"/>
              </a:rPr>
              <a:t>Elmets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rPr>
              <a:t> CA,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cs typeface="Arial" panose="020B0604020202020204" pitchFamily="34" charset="0"/>
              </a:rPr>
              <a:t>Leonardi</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rPr>
              <a:t> CL, Davis DMR,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cs typeface="Arial" panose="020B0604020202020204" pitchFamily="34" charset="0"/>
              </a:rPr>
              <a:t>Gelfand</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rPr>
              <a:t> JM,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cs typeface="Arial" panose="020B0604020202020204" pitchFamily="34" charset="0"/>
              </a:rPr>
              <a:t>Lichten</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rPr>
              <a:t> J,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cs typeface="Arial" panose="020B0604020202020204" pitchFamily="34" charset="0"/>
              </a:rPr>
              <a:t>Mehta</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rPr>
              <a:t> NN, et al.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cs typeface="Arial" panose="020B0604020202020204" pitchFamily="34" charset="0"/>
              </a:rPr>
              <a:t>Joint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rPr>
              <a:t> AAD-NPF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cs typeface="Arial" panose="020B0604020202020204" pitchFamily="34" charset="0"/>
              </a:rPr>
              <a:t>guidelines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cs typeface="Arial" panose="020B0604020202020204" pitchFamily="34" charset="0"/>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rPr>
              <a:t> care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cs typeface="Arial" panose="020B0604020202020204" pitchFamily="34" charset="0"/>
              </a:rPr>
              <a:t>for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cs typeface="Arial" panose="020B0604020202020204" pitchFamily="34" charset="0"/>
              </a:rPr>
              <a:t>the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cs typeface="Arial" panose="020B0604020202020204" pitchFamily="34" charset="0"/>
              </a:rPr>
              <a:t>management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rPr>
              <a:t> and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cs typeface="Arial" panose="020B0604020202020204" pitchFamily="34" charset="0"/>
              </a:rPr>
              <a:t>treatment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cs typeface="Arial" panose="020B0604020202020204" pitchFamily="34" charset="0"/>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rPr>
              <a:t> psoriasis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cs typeface="Arial" panose="020B0604020202020204" pitchFamily="34" charset="0"/>
              </a:rPr>
              <a:t>with</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cs typeface="Arial" panose="020B0604020202020204" pitchFamily="34" charset="0"/>
              </a:rPr>
              <a:t>awareness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rPr>
              <a:t> and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cs typeface="Arial" panose="020B0604020202020204" pitchFamily="34" charset="0"/>
              </a:rPr>
              <a:t>attention</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cs typeface="Arial" panose="020B0604020202020204" pitchFamily="34" charset="0"/>
              </a:rPr>
              <a:t>to</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cs typeface="Arial" panose="020B0604020202020204" pitchFamily="34" charset="0"/>
              </a:rPr>
              <a:t>comorbidities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rPr>
              <a:t>. J Am Acad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cs typeface="Arial" panose="020B0604020202020204" pitchFamily="34" charset="0"/>
              </a:rPr>
              <a:t>Dermatol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rPr>
              <a:t>. 2019;80(4):1073-1113. </a:t>
            </a:r>
          </a:p>
          <a:p>
            <a:pPr marL="171450" indent="-171450">
              <a:spcAft>
                <a:spcPts val="200"/>
              </a:spcAft>
              <a:buFont typeface="Arial" panose="020B0604020202020204" pitchFamily="34" charset="0"/>
              <a:buChar char="•"/>
            </a:pP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Román J, Silvestre N, Axpe X,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Gruber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F, Romero B, Barros MJ, et al.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Tildrakizumab</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en pacientes con neoplasia maligna activa: cuando la seguridad es lo primero. Poster presentado en: 9º Congreso Nacional de Psoriasis AEDV. 2024 Enero 19-20; Madrid, España.</a:t>
            </a:r>
          </a:p>
          <a:p>
            <a:pPr marL="171450" indent="-171450">
              <a:spcAft>
                <a:spcPts val="200"/>
              </a:spcAft>
              <a:buFont typeface="Arial" panose="020B0604020202020204" pitchFamily="34" charset="0"/>
              <a:buChar char="•"/>
            </a:pP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Ter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Haar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ELM, Van den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Reek</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JMPA,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Gaarn</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Du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Jardin</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K, Barbero-Castillo A, De Jong EMGJ,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Lubeek</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SFK.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Efficacy</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and Safety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Tildrakizumab in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Older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Patients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Pooled</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Analyses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Two</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Randomized</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Phase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III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Clinical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Trials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(reSURFACE 1 and reSURFACE 2)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Through</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244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Weeks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Acta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Derm</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Venereol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2023;103:adv17752. .</a:t>
            </a:r>
          </a:p>
          <a:p>
            <a:pPr marL="171450" indent="-171450">
              <a:spcAft>
                <a:spcPts val="200"/>
              </a:spcAft>
              <a:buFont typeface="Arial" panose="020B0604020202020204" pitchFamily="34" charset="0"/>
              <a:buChar char="•"/>
            </a:pP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Galluzzo</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M,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Chiricozzi</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Cinotti</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E,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Brunasso</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G,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Congedo</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M, Esposito M, et al.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Tildrakizumab</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for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treatment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moderate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to</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severe psoriasis: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an</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expert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opinion</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efficacy</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safety, and use in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special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populations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Expert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Opin</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Biol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Ther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2022;22(3):367-376.</a:t>
            </a:r>
          </a:p>
          <a:p>
            <a:pPr marL="171450" indent="-171450">
              <a:spcAft>
                <a:spcPts val="200"/>
              </a:spcAft>
              <a:buFont typeface="Arial" panose="020B0604020202020204" pitchFamily="34" charset="0"/>
              <a:buChar char="•"/>
            </a:pP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Fernandez</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AP,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Dauden</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E,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Gerdes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S,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Lebwohl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MG,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Menter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MA,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Leonardi</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CL, et al.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Tildrakizumab</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efficacy</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and safety in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patients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with</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psoriasis and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concomitant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metabolic</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syndrome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post hoc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analysis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5-year data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from</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reSURFACE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1 and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reSURFACE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2. J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Eur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Acad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Dermatol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Venereol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2022;36(10):1774-1783.</a:t>
            </a:r>
          </a:p>
          <a:p>
            <a:pPr marL="171450" indent="-171450">
              <a:spcAft>
                <a:spcPts val="200"/>
              </a:spcAft>
              <a:buFont typeface="Arial" panose="020B0604020202020204" pitchFamily="34" charset="0"/>
              <a:buChar char="•"/>
            </a:pP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Thaçi</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Gerdes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S, Du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Jardin</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KG, Perrot JL, Puig L.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Efficacy</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tildrakizumab</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across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different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body</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weights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in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moderate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to</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-severe psoriasis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over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5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years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pooled</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analyses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from</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the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reSURFACE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pivotal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studies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Dermatol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Ther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Heidelb</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2022;12(10):2325-2341.</a:t>
            </a:r>
          </a:p>
          <a:p>
            <a:pPr marL="171450" indent="-171450">
              <a:spcAft>
                <a:spcPts val="200"/>
              </a:spcAft>
              <a:buFont typeface="Arial" panose="020B0604020202020204" pitchFamily="34" charset="0"/>
              <a:buChar char="•"/>
            </a:pP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Menter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MA,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Murakawa</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GJ, Glover H, Mendelsohn AM,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Parno</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J,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Rozzo</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SJ, et al.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Clearance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head and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neck</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involvement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in plaque psoriasis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with</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tildrakizumab</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treatment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in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the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phase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3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reSURFACE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1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study</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J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Eur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Acad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Dermatol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Venereol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2020;34(12):e803-e805.</a:t>
            </a:r>
          </a:p>
          <a:p>
            <a:pPr marL="171450" indent="-171450">
              <a:spcAft>
                <a:spcPts val="200"/>
              </a:spcAft>
              <a:buFont typeface="Arial" panose="020B0604020202020204" pitchFamily="34" charset="0"/>
              <a:buChar char="•"/>
            </a:pP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Galluzzo</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M,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Talamonti</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M,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Cioni</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Maffei</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V,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Shumak</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RG,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Tofani</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L, et al.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Efficacy</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tildrakizumab</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for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the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treatment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difficult-to-treat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areas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scalp</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nail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palmoplantar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and genital psoriasis. J Clin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Med</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2022;11:2631.</a:t>
            </a:r>
          </a:p>
          <a:p>
            <a:pPr marL="171450" indent="-171450">
              <a:spcAft>
                <a:spcPts val="200"/>
              </a:spcAft>
              <a:buFont typeface="Arial" panose="020B0604020202020204" pitchFamily="34" charset="0"/>
              <a:buChar char="•"/>
            </a:pP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Dilla</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T, Valladares A,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Lizán</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L, Sacristán JA. Adherencia y persistencia terapéutica: causas, consecuencias y estrategias de mejora. Aten Primaria. 2009;41(6):342-8.</a:t>
            </a:r>
          </a:p>
          <a:p>
            <a:pPr marL="171450" indent="-171450">
              <a:spcAft>
                <a:spcPts val="200"/>
              </a:spcAft>
              <a:buFont typeface="Arial" panose="020B0604020202020204" pitchFamily="34" charset="0"/>
              <a:buChar char="•"/>
            </a:pP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Pithadia</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DJ, Reynolds KA, Lee EB,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Liao</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W, Wu JJ.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Tildrakizumab</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in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the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treatment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psoriasis: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latest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evidence</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and place in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therapy</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Ther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Adv</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Chronic</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Dis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2019;10:2040622319865658.</a:t>
            </a:r>
          </a:p>
          <a:p>
            <a:pPr marL="171450" indent="-171450">
              <a:spcAft>
                <a:spcPts val="200"/>
              </a:spcAft>
              <a:buFont typeface="Arial" panose="020B0604020202020204" pitchFamily="34" charset="0"/>
              <a:buChar char="•"/>
            </a:pP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Agencia Española de Medicamentos y Productos Sanitarios. Informe de Posicionamiento Terapéutico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tildrakizumab</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(ILUMETRI®) en el tratamiento de psoriasis en placas. IPT, 45/2019. V1. 2019.</a:t>
            </a:r>
          </a:p>
          <a:p>
            <a:pPr marL="171450" indent="-171450">
              <a:spcAft>
                <a:spcPts val="200"/>
              </a:spcAft>
              <a:buFont typeface="Arial" panose="020B0604020202020204" pitchFamily="34" charset="0"/>
              <a:buChar char="•"/>
            </a:pP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ILUMETRI</a:t>
            </a:r>
            <a:r>
              <a:rPr kumimoji="0" lang="es-ES" sz="700" u="none" strike="noStrike" kern="1200" cap="none" spc="0" normalizeH="0" baseline="30000" noProof="0">
                <a:ln>
                  <a:noFill/>
                </a:ln>
                <a:solidFill>
                  <a:prstClr val="black">
                    <a:tint val="75000"/>
                  </a:prstClr>
                </a:solidFill>
                <a:effectLst/>
                <a:uLnTx/>
                <a:uFillTx/>
                <a:latin typeface="Arial" panose="020B0604020202020204" pitchFamily="34" charset="0"/>
                <a:ea typeface="+mn-ea"/>
                <a:cs typeface="+mn-cs"/>
              </a:rPr>
              <a: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Ficha técnica. Agencia Española de Medicamentos y Productos Sanitarios, AEMPS. Disponible en: https://cima.aemps.es/cima/pdfs/ft/1181323001/FT_1181323001.pdf. Último acceso: Mayo 2024.</a:t>
            </a:r>
          </a:p>
          <a:p>
            <a:pPr marL="171450" indent="-171450">
              <a:spcAft>
                <a:spcPts val="200"/>
              </a:spcAft>
              <a:buFont typeface="Arial" panose="020B0604020202020204" pitchFamily="34" charset="0"/>
              <a:buChar char="•"/>
            </a:pP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Jacobi</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Rustenbach</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SJ,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Augustin</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M.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Comorbidity</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as a predictor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for</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drug</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survival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of</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biologic</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therapy</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in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patients</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with</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psoriasis.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Int</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J </a:t>
            </a:r>
            <a:r>
              <a:rPr kumimoji="0" lang="es-ES" sz="700" u="none" strike="noStrike" kern="1200" cap="none" spc="0" normalizeH="0" baseline="0" noProof="0" err="1">
                <a:ln>
                  <a:noFill/>
                </a:ln>
                <a:solidFill>
                  <a:prstClr val="black">
                    <a:tint val="75000"/>
                  </a:prstClr>
                </a:solidFill>
                <a:effectLst/>
                <a:uLnTx/>
                <a:uFillTx/>
                <a:latin typeface="Arial" panose="020B0604020202020204" pitchFamily="34" charset="0"/>
                <a:ea typeface="+mn-ea"/>
                <a:cs typeface="+mn-cs"/>
              </a:rPr>
              <a:t>Dermatol</a:t>
            </a:r>
            <a:r>
              <a:rPr kumimoji="0" lang="es-ES" sz="7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2016;55(3):296-302.</a:t>
            </a:r>
          </a:p>
          <a:p>
            <a:pPr marL="171450" indent="-171450">
              <a:spcAft>
                <a:spcPts val="200"/>
              </a:spcAft>
              <a:buFont typeface="Arial" panose="020B0604020202020204" pitchFamily="34" charset="0"/>
              <a:buChar char="•"/>
            </a:pPr>
            <a:r>
              <a:rPr lang="es-ES" sz="700">
                <a:solidFill>
                  <a:prstClr val="black">
                    <a:tint val="75000"/>
                  </a:prstClr>
                </a:solidFill>
                <a:latin typeface="Arial" panose="020B0604020202020204" pitchFamily="34" charset="0"/>
              </a:rPr>
              <a:t>Sánchez-Pérez J, et al. Efectividad y seguridad de </a:t>
            </a:r>
            <a:r>
              <a:rPr lang="es-ES" sz="700" err="1">
                <a:solidFill>
                  <a:prstClr val="black">
                    <a:tint val="75000"/>
                  </a:prstClr>
                </a:solidFill>
                <a:latin typeface="Arial" panose="020B0604020202020204" pitchFamily="34" charset="0"/>
              </a:rPr>
              <a:t>Tildrakizumab</a:t>
            </a:r>
            <a:r>
              <a:rPr lang="es-ES" sz="700">
                <a:solidFill>
                  <a:prstClr val="black">
                    <a:tint val="75000"/>
                  </a:prstClr>
                </a:solidFill>
                <a:latin typeface="Arial" panose="020B0604020202020204" pitchFamily="34" charset="0"/>
              </a:rPr>
              <a:t> en práctica clínica habitual en España a 52 semanas. Poster presentado en: AEDV 2023. 50º Congreso Nacional de Dermatología y Venereología de la AEDV; 2023 mayo 10-13; Santiago de Compostela, España.</a:t>
            </a:r>
          </a:p>
          <a:p>
            <a:pPr marL="171450" indent="-171450">
              <a:spcAft>
                <a:spcPts val="200"/>
              </a:spcAft>
              <a:buFont typeface="Arial" panose="020B0604020202020204" pitchFamily="34" charset="0"/>
              <a:buChar char="•"/>
            </a:pPr>
            <a:r>
              <a:rPr lang="es-ES" sz="700" err="1">
                <a:solidFill>
                  <a:prstClr val="black">
                    <a:tint val="75000"/>
                  </a:prstClr>
                </a:solidFill>
                <a:latin typeface="Arial" panose="020B0604020202020204" pitchFamily="34" charset="0"/>
              </a:rPr>
              <a:t>Costanzo</a:t>
            </a:r>
            <a:r>
              <a:rPr lang="es-ES" sz="700">
                <a:solidFill>
                  <a:prstClr val="black">
                    <a:tint val="75000"/>
                  </a:prstClr>
                </a:solidFill>
                <a:latin typeface="Arial" panose="020B0604020202020204" pitchFamily="34" charset="0"/>
              </a:rPr>
              <a:t> A, Llamas-Velasco M, </a:t>
            </a:r>
            <a:r>
              <a:rPr lang="es-ES" sz="700" err="1">
                <a:solidFill>
                  <a:prstClr val="black">
                    <a:tint val="75000"/>
                  </a:prstClr>
                </a:solidFill>
                <a:latin typeface="Arial" panose="020B0604020202020204" pitchFamily="34" charset="0"/>
              </a:rPr>
              <a:t>Fabbrocini</a:t>
            </a:r>
            <a:r>
              <a:rPr lang="es-ES" sz="700">
                <a:solidFill>
                  <a:prstClr val="black">
                    <a:tint val="75000"/>
                  </a:prstClr>
                </a:solidFill>
                <a:latin typeface="Arial" panose="020B0604020202020204" pitchFamily="34" charset="0"/>
              </a:rPr>
              <a:t> G, </a:t>
            </a:r>
            <a:r>
              <a:rPr lang="es-ES" sz="700" err="1">
                <a:solidFill>
                  <a:prstClr val="black">
                    <a:tint val="75000"/>
                  </a:prstClr>
                </a:solidFill>
                <a:latin typeface="Arial" panose="020B0604020202020204" pitchFamily="34" charset="0"/>
              </a:rPr>
              <a:t>Cuccia</a:t>
            </a:r>
            <a:r>
              <a:rPr lang="es-ES" sz="700">
                <a:solidFill>
                  <a:prstClr val="black">
                    <a:tint val="75000"/>
                  </a:prstClr>
                </a:solidFill>
                <a:latin typeface="Arial" panose="020B0604020202020204" pitchFamily="34" charset="0"/>
              </a:rPr>
              <a:t> A, Rivera-Díaz R, </a:t>
            </a:r>
            <a:r>
              <a:rPr lang="es-ES" sz="700" err="1">
                <a:solidFill>
                  <a:prstClr val="black">
                    <a:tint val="75000"/>
                  </a:prstClr>
                </a:solidFill>
                <a:latin typeface="Arial" panose="020B0604020202020204" pitchFamily="34" charset="0"/>
              </a:rPr>
              <a:t>Gaarn</a:t>
            </a:r>
            <a:r>
              <a:rPr lang="es-ES" sz="700">
                <a:solidFill>
                  <a:prstClr val="black">
                    <a:tint val="75000"/>
                  </a:prstClr>
                </a:solidFill>
                <a:latin typeface="Arial" panose="020B0604020202020204" pitchFamily="34" charset="0"/>
              </a:rPr>
              <a:t> Du </a:t>
            </a:r>
            <a:r>
              <a:rPr lang="es-ES" sz="700" err="1">
                <a:solidFill>
                  <a:prstClr val="black">
                    <a:tint val="75000"/>
                  </a:prstClr>
                </a:solidFill>
                <a:latin typeface="Arial" panose="020B0604020202020204" pitchFamily="34" charset="0"/>
              </a:rPr>
              <a:t>Jardin</a:t>
            </a:r>
            <a:r>
              <a:rPr lang="es-ES" sz="700">
                <a:solidFill>
                  <a:prstClr val="black">
                    <a:tint val="75000"/>
                  </a:prstClr>
                </a:solidFill>
                <a:latin typeface="Arial" panose="020B0604020202020204" pitchFamily="34" charset="0"/>
              </a:rPr>
              <a:t> K, et al. </a:t>
            </a:r>
            <a:r>
              <a:rPr lang="es-ES" sz="700" err="1">
                <a:solidFill>
                  <a:prstClr val="black">
                    <a:tint val="75000"/>
                  </a:prstClr>
                </a:solidFill>
                <a:latin typeface="Arial" panose="020B0604020202020204" pitchFamily="34" charset="0"/>
              </a:rPr>
              <a:t>Tildrakizumab</a:t>
            </a:r>
            <a:r>
              <a:rPr lang="es-ES" sz="700">
                <a:solidFill>
                  <a:prstClr val="black">
                    <a:tint val="75000"/>
                  </a:prstClr>
                </a:solidFill>
                <a:latin typeface="Arial" panose="020B0604020202020204" pitchFamily="34" charset="0"/>
              </a:rPr>
              <a:t> </a:t>
            </a:r>
            <a:r>
              <a:rPr lang="es-ES" sz="700" err="1">
                <a:solidFill>
                  <a:prstClr val="black">
                    <a:tint val="75000"/>
                  </a:prstClr>
                </a:solidFill>
                <a:latin typeface="Arial" panose="020B0604020202020204" pitchFamily="34" charset="0"/>
              </a:rPr>
              <a:t>improves</a:t>
            </a:r>
            <a:r>
              <a:rPr lang="es-ES" sz="700">
                <a:solidFill>
                  <a:prstClr val="black">
                    <a:tint val="75000"/>
                  </a:prstClr>
                </a:solidFill>
                <a:latin typeface="Arial" panose="020B0604020202020204" pitchFamily="34" charset="0"/>
              </a:rPr>
              <a:t> </a:t>
            </a:r>
            <a:r>
              <a:rPr lang="es-ES" sz="700" err="1">
                <a:solidFill>
                  <a:prstClr val="black">
                    <a:tint val="75000"/>
                  </a:prstClr>
                </a:solidFill>
                <a:latin typeface="Arial" panose="020B0604020202020204" pitchFamily="34" charset="0"/>
              </a:rPr>
              <a:t>high</a:t>
            </a:r>
            <a:r>
              <a:rPr lang="es-ES" sz="700">
                <a:solidFill>
                  <a:prstClr val="black">
                    <a:tint val="75000"/>
                  </a:prstClr>
                </a:solidFill>
                <a:latin typeface="Arial" panose="020B0604020202020204" pitchFamily="34" charset="0"/>
              </a:rPr>
              <a:t> </a:t>
            </a:r>
            <a:r>
              <a:rPr lang="es-ES" sz="700" err="1">
                <a:solidFill>
                  <a:prstClr val="black">
                    <a:tint val="75000"/>
                  </a:prstClr>
                </a:solidFill>
                <a:latin typeface="Arial" panose="020B0604020202020204" pitchFamily="34" charset="0"/>
              </a:rPr>
              <a:t>burden</a:t>
            </a:r>
            <a:r>
              <a:rPr lang="es-ES" sz="700">
                <a:solidFill>
                  <a:prstClr val="black">
                    <a:tint val="75000"/>
                  </a:prstClr>
                </a:solidFill>
                <a:latin typeface="Arial" panose="020B0604020202020204" pitchFamily="34" charset="0"/>
              </a:rPr>
              <a:t> skin </a:t>
            </a:r>
            <a:r>
              <a:rPr lang="es-ES" sz="700" err="1">
                <a:solidFill>
                  <a:prstClr val="black">
                    <a:tint val="75000"/>
                  </a:prstClr>
                </a:solidFill>
                <a:latin typeface="Arial" panose="020B0604020202020204" pitchFamily="34" charset="0"/>
              </a:rPr>
              <a:t>symptoms</a:t>
            </a:r>
            <a:r>
              <a:rPr lang="es-ES" sz="700">
                <a:solidFill>
                  <a:prstClr val="black">
                    <a:tint val="75000"/>
                  </a:prstClr>
                </a:solidFill>
                <a:latin typeface="Arial" panose="020B0604020202020204" pitchFamily="34" charset="0"/>
              </a:rPr>
              <a:t>, </a:t>
            </a:r>
            <a:r>
              <a:rPr lang="es-ES" sz="700" err="1">
                <a:solidFill>
                  <a:prstClr val="black">
                    <a:tint val="75000"/>
                  </a:prstClr>
                </a:solidFill>
                <a:latin typeface="Arial" panose="020B0604020202020204" pitchFamily="34" charset="0"/>
              </a:rPr>
              <a:t>impaired</a:t>
            </a:r>
            <a:r>
              <a:rPr lang="es-ES" sz="700">
                <a:solidFill>
                  <a:prstClr val="black">
                    <a:tint val="75000"/>
                  </a:prstClr>
                </a:solidFill>
                <a:latin typeface="Arial" panose="020B0604020202020204" pitchFamily="34" charset="0"/>
              </a:rPr>
              <a:t> </a:t>
            </a:r>
            <a:r>
              <a:rPr lang="es-ES" sz="700" err="1">
                <a:solidFill>
                  <a:prstClr val="black">
                    <a:tint val="75000"/>
                  </a:prstClr>
                </a:solidFill>
                <a:latin typeface="Arial" panose="020B0604020202020204" pitchFamily="34" charset="0"/>
              </a:rPr>
              <a:t>sleep</a:t>
            </a:r>
            <a:r>
              <a:rPr lang="es-ES" sz="700">
                <a:solidFill>
                  <a:prstClr val="black">
                    <a:tint val="75000"/>
                  </a:prstClr>
                </a:solidFill>
                <a:latin typeface="Arial" panose="020B0604020202020204" pitchFamily="34" charset="0"/>
              </a:rPr>
              <a:t> and </a:t>
            </a:r>
            <a:r>
              <a:rPr lang="es-ES" sz="700" err="1">
                <a:solidFill>
                  <a:prstClr val="black">
                    <a:tint val="75000"/>
                  </a:prstClr>
                </a:solidFill>
                <a:latin typeface="Arial" panose="020B0604020202020204" pitchFamily="34" charset="0"/>
              </a:rPr>
              <a:t>quality</a:t>
            </a:r>
            <a:r>
              <a:rPr lang="es-ES" sz="700">
                <a:solidFill>
                  <a:prstClr val="black">
                    <a:tint val="75000"/>
                  </a:prstClr>
                </a:solidFill>
                <a:latin typeface="Arial" panose="020B0604020202020204" pitchFamily="34" charset="0"/>
              </a:rPr>
              <a:t> </a:t>
            </a:r>
            <a:r>
              <a:rPr lang="es-ES" sz="700" err="1">
                <a:solidFill>
                  <a:prstClr val="black">
                    <a:tint val="75000"/>
                  </a:prstClr>
                </a:solidFill>
                <a:latin typeface="Arial" panose="020B0604020202020204" pitchFamily="34" charset="0"/>
              </a:rPr>
              <a:t>of</a:t>
            </a:r>
            <a:r>
              <a:rPr lang="es-ES" sz="700">
                <a:solidFill>
                  <a:prstClr val="black">
                    <a:tint val="75000"/>
                  </a:prstClr>
                </a:solidFill>
                <a:latin typeface="Arial" panose="020B0604020202020204" pitchFamily="34" charset="0"/>
              </a:rPr>
              <a:t> </a:t>
            </a:r>
            <a:r>
              <a:rPr lang="es-ES" sz="700" err="1">
                <a:solidFill>
                  <a:prstClr val="black">
                    <a:tint val="75000"/>
                  </a:prstClr>
                </a:solidFill>
                <a:latin typeface="Arial" panose="020B0604020202020204" pitchFamily="34" charset="0"/>
              </a:rPr>
              <a:t>life</a:t>
            </a:r>
            <a:r>
              <a:rPr lang="es-ES" sz="700">
                <a:solidFill>
                  <a:prstClr val="black">
                    <a:tint val="75000"/>
                  </a:prstClr>
                </a:solidFill>
                <a:latin typeface="Arial" panose="020B0604020202020204" pitchFamily="34" charset="0"/>
              </a:rPr>
              <a:t> </a:t>
            </a:r>
            <a:r>
              <a:rPr lang="es-ES" sz="700" err="1">
                <a:solidFill>
                  <a:prstClr val="black">
                    <a:tint val="75000"/>
                  </a:prstClr>
                </a:solidFill>
                <a:latin typeface="Arial" panose="020B0604020202020204" pitchFamily="34" charset="0"/>
              </a:rPr>
              <a:t>of</a:t>
            </a:r>
            <a:r>
              <a:rPr lang="es-ES" sz="700">
                <a:solidFill>
                  <a:prstClr val="black">
                    <a:tint val="75000"/>
                  </a:prstClr>
                </a:solidFill>
                <a:latin typeface="Arial" panose="020B0604020202020204" pitchFamily="34" charset="0"/>
              </a:rPr>
              <a:t> </a:t>
            </a:r>
            <a:r>
              <a:rPr lang="es-ES" sz="700" err="1">
                <a:solidFill>
                  <a:prstClr val="black">
                    <a:tint val="75000"/>
                  </a:prstClr>
                </a:solidFill>
                <a:latin typeface="Arial" panose="020B0604020202020204" pitchFamily="34" charset="0"/>
              </a:rPr>
              <a:t>moderate</a:t>
            </a:r>
            <a:r>
              <a:rPr lang="es-ES" sz="700">
                <a:solidFill>
                  <a:prstClr val="black">
                    <a:tint val="75000"/>
                  </a:prstClr>
                </a:solidFill>
                <a:latin typeface="Arial" panose="020B0604020202020204" pitchFamily="34" charset="0"/>
              </a:rPr>
              <a:t>-</a:t>
            </a:r>
            <a:r>
              <a:rPr lang="es-ES" sz="700" err="1">
                <a:solidFill>
                  <a:prstClr val="black">
                    <a:tint val="75000"/>
                  </a:prstClr>
                </a:solidFill>
                <a:latin typeface="Arial" panose="020B0604020202020204" pitchFamily="34" charset="0"/>
              </a:rPr>
              <a:t>to</a:t>
            </a:r>
            <a:r>
              <a:rPr lang="es-ES" sz="700">
                <a:solidFill>
                  <a:prstClr val="black">
                    <a:tint val="75000"/>
                  </a:prstClr>
                </a:solidFill>
                <a:latin typeface="Arial" panose="020B0604020202020204" pitchFamily="34" charset="0"/>
              </a:rPr>
              <a:t>-severe plaque psoriasis </a:t>
            </a:r>
            <a:r>
              <a:rPr lang="es-ES" sz="700" err="1">
                <a:solidFill>
                  <a:prstClr val="black">
                    <a:tint val="75000"/>
                  </a:prstClr>
                </a:solidFill>
                <a:latin typeface="Arial" panose="020B0604020202020204" pitchFamily="34" charset="0"/>
              </a:rPr>
              <a:t>patients</a:t>
            </a:r>
            <a:r>
              <a:rPr lang="es-ES" sz="700">
                <a:solidFill>
                  <a:prstClr val="black">
                    <a:tint val="75000"/>
                  </a:prstClr>
                </a:solidFill>
                <a:latin typeface="Arial" panose="020B0604020202020204" pitchFamily="34" charset="0"/>
              </a:rPr>
              <a:t> in </a:t>
            </a:r>
            <a:r>
              <a:rPr lang="es-ES" sz="700" err="1">
                <a:solidFill>
                  <a:prstClr val="black">
                    <a:tint val="75000"/>
                  </a:prstClr>
                </a:solidFill>
                <a:latin typeface="Arial" panose="020B0604020202020204" pitchFamily="34" charset="0"/>
              </a:rPr>
              <a:t>conditions</a:t>
            </a:r>
            <a:r>
              <a:rPr lang="es-ES" sz="700">
                <a:solidFill>
                  <a:prstClr val="black">
                    <a:tint val="75000"/>
                  </a:prstClr>
                </a:solidFill>
                <a:latin typeface="Arial" panose="020B0604020202020204" pitchFamily="34" charset="0"/>
              </a:rPr>
              <a:t> </a:t>
            </a:r>
            <a:r>
              <a:rPr lang="es-ES" sz="700" err="1">
                <a:solidFill>
                  <a:prstClr val="black">
                    <a:tint val="75000"/>
                  </a:prstClr>
                </a:solidFill>
                <a:latin typeface="Arial" panose="020B0604020202020204" pitchFamily="34" charset="0"/>
              </a:rPr>
              <a:t>close</a:t>
            </a:r>
            <a:r>
              <a:rPr lang="es-ES" sz="700">
                <a:solidFill>
                  <a:prstClr val="black">
                    <a:tint val="75000"/>
                  </a:prstClr>
                </a:solidFill>
                <a:latin typeface="Arial" panose="020B0604020202020204" pitchFamily="34" charset="0"/>
              </a:rPr>
              <a:t> </a:t>
            </a:r>
            <a:r>
              <a:rPr lang="es-ES" sz="700" err="1">
                <a:solidFill>
                  <a:prstClr val="black">
                    <a:tint val="75000"/>
                  </a:prstClr>
                </a:solidFill>
                <a:latin typeface="Arial" panose="020B0604020202020204" pitchFamily="34" charset="0"/>
              </a:rPr>
              <a:t>to</a:t>
            </a:r>
            <a:r>
              <a:rPr lang="es-ES" sz="700">
                <a:solidFill>
                  <a:prstClr val="black">
                    <a:tint val="75000"/>
                  </a:prstClr>
                </a:solidFill>
                <a:latin typeface="Arial" panose="020B0604020202020204" pitchFamily="34" charset="0"/>
              </a:rPr>
              <a:t> </a:t>
            </a:r>
            <a:r>
              <a:rPr lang="es-ES" sz="700" err="1">
                <a:solidFill>
                  <a:prstClr val="black">
                    <a:tint val="75000"/>
                  </a:prstClr>
                </a:solidFill>
                <a:latin typeface="Arial" panose="020B0604020202020204" pitchFamily="34" charset="0"/>
              </a:rPr>
              <a:t>clinical</a:t>
            </a:r>
            <a:r>
              <a:rPr lang="es-ES" sz="700">
                <a:solidFill>
                  <a:prstClr val="black">
                    <a:tint val="75000"/>
                  </a:prstClr>
                </a:solidFill>
                <a:latin typeface="Arial" panose="020B0604020202020204" pitchFamily="34" charset="0"/>
              </a:rPr>
              <a:t> </a:t>
            </a:r>
            <a:r>
              <a:rPr lang="es-ES" sz="700" err="1">
                <a:solidFill>
                  <a:prstClr val="black">
                    <a:tint val="75000"/>
                  </a:prstClr>
                </a:solidFill>
                <a:latin typeface="Arial" panose="020B0604020202020204" pitchFamily="34" charset="0"/>
              </a:rPr>
              <a:t>practice</a:t>
            </a:r>
            <a:r>
              <a:rPr lang="es-ES" sz="700">
                <a:solidFill>
                  <a:prstClr val="black">
                    <a:tint val="75000"/>
                  </a:prstClr>
                </a:solidFill>
                <a:latin typeface="Arial" panose="020B0604020202020204" pitchFamily="34" charset="0"/>
              </a:rPr>
              <a:t>. J </a:t>
            </a:r>
            <a:r>
              <a:rPr lang="es-ES" sz="700" err="1">
                <a:solidFill>
                  <a:prstClr val="black">
                    <a:tint val="75000"/>
                  </a:prstClr>
                </a:solidFill>
                <a:latin typeface="Arial" panose="020B0604020202020204" pitchFamily="34" charset="0"/>
              </a:rPr>
              <a:t>Eur</a:t>
            </a:r>
            <a:r>
              <a:rPr lang="es-ES" sz="700">
                <a:solidFill>
                  <a:prstClr val="black">
                    <a:tint val="75000"/>
                  </a:prstClr>
                </a:solidFill>
                <a:latin typeface="Arial" panose="020B0604020202020204" pitchFamily="34" charset="0"/>
              </a:rPr>
              <a:t> Acad </a:t>
            </a:r>
            <a:r>
              <a:rPr lang="es-ES" sz="700" err="1">
                <a:solidFill>
                  <a:prstClr val="black">
                    <a:tint val="75000"/>
                  </a:prstClr>
                </a:solidFill>
                <a:latin typeface="Arial" panose="020B0604020202020204" pitchFamily="34" charset="0"/>
              </a:rPr>
              <a:t>Dermatol</a:t>
            </a:r>
            <a:r>
              <a:rPr lang="es-ES" sz="700">
                <a:solidFill>
                  <a:prstClr val="black">
                    <a:tint val="75000"/>
                  </a:prstClr>
                </a:solidFill>
                <a:latin typeface="Arial" panose="020B0604020202020204" pitchFamily="34" charset="0"/>
              </a:rPr>
              <a:t> </a:t>
            </a:r>
            <a:r>
              <a:rPr lang="es-ES" sz="700" err="1">
                <a:solidFill>
                  <a:prstClr val="black">
                    <a:tint val="75000"/>
                  </a:prstClr>
                </a:solidFill>
                <a:latin typeface="Arial" panose="020B0604020202020204" pitchFamily="34" charset="0"/>
              </a:rPr>
              <a:t>Venereol</a:t>
            </a:r>
            <a:r>
              <a:rPr lang="es-ES" sz="700">
                <a:solidFill>
                  <a:prstClr val="black">
                    <a:tint val="75000"/>
                  </a:prstClr>
                </a:solidFill>
                <a:latin typeface="Arial" panose="020B0604020202020204" pitchFamily="34" charset="0"/>
              </a:rPr>
              <a:t>. 2023;37(10):2004-2015.</a:t>
            </a:r>
          </a:p>
          <a:p>
            <a:pPr marL="171450" indent="-171450">
              <a:spcAft>
                <a:spcPts val="200"/>
              </a:spcAft>
              <a:buFont typeface="Arial" panose="020B0604020202020204" pitchFamily="34" charset="0"/>
              <a:buChar char="•"/>
            </a:pPr>
            <a:r>
              <a:rPr lang="es-ES" sz="700" err="1">
                <a:solidFill>
                  <a:prstClr val="black">
                    <a:tint val="75000"/>
                  </a:prstClr>
                </a:solidFill>
                <a:latin typeface="Arial" panose="020B0604020202020204" pitchFamily="34" charset="0"/>
              </a:rPr>
              <a:t>Mrowietz</a:t>
            </a:r>
            <a:r>
              <a:rPr lang="es-ES" sz="700">
                <a:solidFill>
                  <a:prstClr val="black">
                    <a:tint val="75000"/>
                  </a:prstClr>
                </a:solidFill>
                <a:latin typeface="Arial" panose="020B0604020202020204" pitchFamily="34" charset="0"/>
              </a:rPr>
              <a:t> U, </a:t>
            </a:r>
            <a:r>
              <a:rPr lang="es-ES" sz="700" err="1">
                <a:solidFill>
                  <a:prstClr val="black">
                    <a:tint val="75000"/>
                  </a:prstClr>
                </a:solidFill>
                <a:latin typeface="Arial" panose="020B0604020202020204" pitchFamily="34" charset="0"/>
              </a:rPr>
              <a:t>Augustin</a:t>
            </a:r>
            <a:r>
              <a:rPr lang="es-ES" sz="700">
                <a:solidFill>
                  <a:prstClr val="black">
                    <a:tint val="75000"/>
                  </a:prstClr>
                </a:solidFill>
                <a:latin typeface="Arial" panose="020B0604020202020204" pitchFamily="34" charset="0"/>
              </a:rPr>
              <a:t> M, </a:t>
            </a:r>
            <a:r>
              <a:rPr lang="es-ES" sz="700" err="1">
                <a:solidFill>
                  <a:prstClr val="black">
                    <a:tint val="75000"/>
                  </a:prstClr>
                </a:solidFill>
                <a:latin typeface="Arial" panose="020B0604020202020204" pitchFamily="34" charset="0"/>
              </a:rPr>
              <a:t>Sommer</a:t>
            </a:r>
            <a:r>
              <a:rPr lang="es-ES" sz="700">
                <a:solidFill>
                  <a:prstClr val="black">
                    <a:tint val="75000"/>
                  </a:prstClr>
                </a:solidFill>
                <a:latin typeface="Arial" panose="020B0604020202020204" pitchFamily="34" charset="0"/>
              </a:rPr>
              <a:t> R. Bienestar del paciente en la atención de la salud basada en el valor usando </a:t>
            </a:r>
            <a:r>
              <a:rPr lang="es-ES" sz="700" err="1">
                <a:solidFill>
                  <a:prstClr val="black">
                    <a:tint val="75000"/>
                  </a:prstClr>
                </a:solidFill>
                <a:latin typeface="Arial" panose="020B0604020202020204" pitchFamily="34" charset="0"/>
              </a:rPr>
              <a:t>tildrakizumab</a:t>
            </a:r>
            <a:r>
              <a:rPr lang="es-ES" sz="700">
                <a:solidFill>
                  <a:prstClr val="black">
                    <a:tint val="75000"/>
                  </a:prstClr>
                </a:solidFill>
                <a:latin typeface="Arial" panose="020B0604020202020204" pitchFamily="34" charset="0"/>
              </a:rPr>
              <a:t> en condiciones del mundo real: resultados preliminares a semana 28 del estudio de fase IV POSITIVE. Poster presentado en: AEDV 2023. 50º Congreso Nacional de Dermatología y Venereología de la AEDV; 2023 mayo 10-13; Santiago de Compostela, España. PO-394,1.</a:t>
            </a:r>
          </a:p>
          <a:p>
            <a:pPr marL="171450" indent="-171450">
              <a:lnSpc>
                <a:spcPct val="90000"/>
              </a:lnSpc>
              <a:spcAft>
                <a:spcPts val="200"/>
              </a:spcAft>
              <a:buFont typeface="Arial" panose="020B0604020202020204" pitchFamily="34" charset="0"/>
              <a:buChar char="•"/>
            </a:pPr>
            <a:r>
              <a:rPr lang="es-ES" sz="700">
                <a:solidFill>
                  <a:prstClr val="black">
                    <a:tint val="75000"/>
                  </a:prstClr>
                </a:solidFill>
                <a:latin typeface="Arial" panose="020B0604020202020204" pitchFamily="34" charset="0"/>
              </a:rPr>
              <a:t>Hernández P, Sánchez JL, Ortiz JM, Magdaleno J, Pérez A, Eficacia y seguridad de tildrakizumab en un paciente con antecedentes de neoplasia y leishmaniasis. 6º Congreso de Psoriasis, Madrid, 22-23 Enero 2021. P-123.</a:t>
            </a:r>
          </a:p>
        </p:txBody>
      </p:sp>
    </p:spTree>
    <p:extLst>
      <p:ext uri="{BB962C8B-B14F-4D97-AF65-F5344CB8AC3E}">
        <p14:creationId xmlns:p14="http://schemas.microsoft.com/office/powerpoint/2010/main" val="3288134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403F3E-AE53-225C-F75D-C0EF65C01FDD}"/>
              </a:ext>
            </a:extLst>
          </p:cNvPr>
          <p:cNvSpPr>
            <a:spLocks noGrp="1"/>
          </p:cNvSpPr>
          <p:nvPr>
            <p:ph type="title"/>
          </p:nvPr>
        </p:nvSpPr>
        <p:spPr/>
        <p:txBody>
          <a:bodyPr/>
          <a:lstStyle/>
          <a:p>
            <a:r>
              <a:rPr lang="es-ES"/>
              <a:t>El riesgo de desarrollar cáncer en pacientes con psoriasis</a:t>
            </a:r>
            <a:br>
              <a:rPr lang="es-ES"/>
            </a:br>
            <a:r>
              <a:rPr lang="es-ES"/>
              <a:t>es más elevado que en la población general</a:t>
            </a:r>
            <a:r>
              <a:rPr lang="es-ES" baseline="30000"/>
              <a:t>1</a:t>
            </a:r>
          </a:p>
        </p:txBody>
      </p:sp>
      <p:sp>
        <p:nvSpPr>
          <p:cNvPr id="307" name="Marcador de pie de página 306">
            <a:extLst>
              <a:ext uri="{FF2B5EF4-FFF2-40B4-BE49-F238E27FC236}">
                <a16:creationId xmlns:a16="http://schemas.microsoft.com/office/drawing/2014/main" id="{1E1973DB-32C1-09BD-6AC1-C386EDB94FE0}"/>
              </a:ext>
            </a:extLst>
          </p:cNvPr>
          <p:cNvSpPr>
            <a:spLocks noGrp="1"/>
          </p:cNvSpPr>
          <p:nvPr>
            <p:ph type="ftr" sz="quarter" idx="10"/>
          </p:nvPr>
        </p:nvSpPr>
        <p:spPr>
          <a:xfrm>
            <a:off x="623888" y="6391644"/>
            <a:ext cx="9887317" cy="28814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1" u="none" strike="noStrike" kern="1200" cap="none" spc="0" normalizeH="0" baseline="0" noProof="0">
                <a:ln>
                  <a:noFill/>
                </a:ln>
                <a:solidFill>
                  <a:prstClr val="black">
                    <a:tint val="75000"/>
                  </a:prstClr>
                </a:solidFill>
                <a:effectLst/>
                <a:uLnTx/>
                <a:uFillTx/>
                <a:ea typeface="+mn-ea"/>
                <a:cs typeface="+mn-cs"/>
              </a:rPr>
              <a:t>CI: </a:t>
            </a:r>
            <a:r>
              <a:rPr kumimoji="0" lang="es-ES" sz="700" u="none" strike="noStrike" kern="1200" cap="none" spc="0" normalizeH="0" baseline="0" noProof="0">
                <a:ln>
                  <a:noFill/>
                </a:ln>
                <a:solidFill>
                  <a:prstClr val="black">
                    <a:tint val="75000"/>
                  </a:prstClr>
                </a:solidFill>
                <a:effectLst/>
                <a:uLnTx/>
                <a:uFillTx/>
                <a:ea typeface="+mn-ea"/>
                <a:cs typeface="+mn-cs"/>
              </a:rPr>
              <a:t>intervalo de confianza, por sus siglas en inglés; </a:t>
            </a:r>
            <a:r>
              <a:rPr kumimoji="0" lang="es-ES" sz="700" b="1" u="none" strike="noStrike" kern="1200" cap="none" spc="0" normalizeH="0" baseline="0" noProof="0">
                <a:ln>
                  <a:noFill/>
                </a:ln>
                <a:solidFill>
                  <a:prstClr val="black">
                    <a:tint val="75000"/>
                  </a:prstClr>
                </a:solidFill>
                <a:effectLst/>
                <a:uLnTx/>
                <a:uFillTx/>
                <a:ea typeface="+mn-ea"/>
                <a:cs typeface="+mn-cs"/>
              </a:rPr>
              <a:t>HR: </a:t>
            </a:r>
            <a:r>
              <a:rPr kumimoji="0" lang="es-ES" sz="700" i="1" u="none" strike="noStrike" kern="1200" cap="none" spc="0" normalizeH="0" baseline="0" noProof="0" err="1">
                <a:ln>
                  <a:noFill/>
                </a:ln>
                <a:solidFill>
                  <a:prstClr val="black">
                    <a:tint val="75000"/>
                  </a:prstClr>
                </a:solidFill>
                <a:effectLst/>
                <a:uLnTx/>
                <a:uFillTx/>
                <a:ea typeface="+mn-ea"/>
                <a:cs typeface="+mn-cs"/>
              </a:rPr>
              <a:t>hazard</a:t>
            </a:r>
            <a:r>
              <a:rPr kumimoji="0" lang="es-ES" sz="700" i="1" u="none" strike="noStrike" kern="1200" cap="none" spc="0" normalizeH="0" baseline="0" noProof="0">
                <a:ln>
                  <a:noFill/>
                </a:ln>
                <a:solidFill>
                  <a:prstClr val="black">
                    <a:tint val="75000"/>
                  </a:prstClr>
                </a:solidFill>
                <a:effectLst/>
                <a:uLnTx/>
                <a:uFillTx/>
                <a:ea typeface="+mn-ea"/>
                <a:cs typeface="+mn-cs"/>
              </a:rPr>
              <a:t> ratio.</a:t>
            </a:r>
          </a:p>
          <a:p>
            <a:pPr marL="95250" marR="0" lvl="0" indent="-95250" algn="l" defTabSz="914400" rtl="0" eaLnBrk="1" fontAlgn="auto" latinLnBrk="0" hangingPunct="1">
              <a:lnSpc>
                <a:spcPct val="100000"/>
              </a:lnSpc>
              <a:spcBef>
                <a:spcPts val="0"/>
              </a:spcBef>
              <a:spcAft>
                <a:spcPts val="0"/>
              </a:spcAft>
              <a:buClrTx/>
              <a:buSzTx/>
              <a:buFont typeface="+mj-lt"/>
              <a:buAutoNum type="arabicPeriod"/>
              <a:defRPr/>
            </a:pPr>
            <a:r>
              <a:rPr kumimoji="0" lang="es-ES" sz="700" b="1" u="none" strike="noStrike" kern="1200" cap="none" spc="0" normalizeH="0" baseline="0" noProof="0" err="1">
                <a:ln>
                  <a:noFill/>
                </a:ln>
                <a:solidFill>
                  <a:prstClr val="black">
                    <a:tint val="75000"/>
                  </a:prstClr>
                </a:solidFill>
                <a:effectLst/>
                <a:uLnTx/>
                <a:uFillTx/>
                <a:ea typeface="+mn-ea"/>
                <a:cs typeface="+mn-cs"/>
              </a:rPr>
              <a:t>Vaengebjerg</a:t>
            </a:r>
            <a:r>
              <a:rPr kumimoji="0" lang="es-ES" sz="700" b="1" u="none" strike="noStrike" kern="1200" cap="none" spc="0" normalizeH="0" baseline="0" noProof="0">
                <a:ln>
                  <a:noFill/>
                </a:ln>
                <a:solidFill>
                  <a:prstClr val="black">
                    <a:tint val="75000"/>
                  </a:prstClr>
                </a:solidFill>
                <a:effectLst/>
                <a:uLnTx/>
                <a:uFillTx/>
                <a:ea typeface="+mn-ea"/>
                <a:cs typeface="+mn-cs"/>
              </a:rPr>
              <a:t> 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Skov</a:t>
            </a:r>
            <a:r>
              <a:rPr kumimoji="0" lang="es-ES" sz="700" u="none" strike="noStrike" kern="1200" cap="none" spc="0" normalizeH="0" baseline="0" noProof="0">
                <a:ln>
                  <a:noFill/>
                </a:ln>
                <a:solidFill>
                  <a:prstClr val="black">
                    <a:tint val="75000"/>
                  </a:prstClr>
                </a:solidFill>
                <a:effectLst/>
                <a:uLnTx/>
                <a:uFillTx/>
                <a:ea typeface="+mn-ea"/>
                <a:cs typeface="+mn-cs"/>
              </a:rPr>
              <a:t> L, </a:t>
            </a:r>
            <a:r>
              <a:rPr kumimoji="0" lang="es-ES" sz="700" u="none" strike="noStrike" kern="1200" cap="none" spc="0" normalizeH="0" baseline="0" noProof="0" err="1">
                <a:ln>
                  <a:noFill/>
                </a:ln>
                <a:solidFill>
                  <a:prstClr val="black">
                    <a:tint val="75000"/>
                  </a:prstClr>
                </a:solidFill>
                <a:effectLst/>
                <a:uLnTx/>
                <a:uFillTx/>
                <a:ea typeface="+mn-ea"/>
                <a:cs typeface="+mn-cs"/>
              </a:rPr>
              <a:t>Egeberg</a:t>
            </a:r>
            <a:r>
              <a:rPr kumimoji="0" lang="es-ES" sz="700" u="none" strike="noStrike" kern="1200" cap="none" spc="0" normalizeH="0" baseline="0" noProof="0">
                <a:ln>
                  <a:noFill/>
                </a:ln>
                <a:solidFill>
                  <a:prstClr val="black">
                    <a:tint val="75000"/>
                  </a:prstClr>
                </a:solidFill>
                <a:effectLst/>
                <a:uLnTx/>
                <a:uFillTx/>
                <a:ea typeface="+mn-ea"/>
                <a:cs typeface="+mn-cs"/>
              </a:rPr>
              <a:t> A, </a:t>
            </a:r>
            <a:r>
              <a:rPr kumimoji="0" lang="es-ES" sz="700" u="none" strike="noStrike" kern="1200" cap="none" spc="0" normalizeH="0" baseline="0" noProof="0" err="1">
                <a:ln>
                  <a:noFill/>
                </a:ln>
                <a:solidFill>
                  <a:prstClr val="black">
                    <a:tint val="75000"/>
                  </a:prstClr>
                </a:solidFill>
                <a:effectLst/>
                <a:uLnTx/>
                <a:uFillTx/>
                <a:ea typeface="+mn-ea"/>
                <a:cs typeface="+mn-cs"/>
              </a:rPr>
              <a:t>Loft</a:t>
            </a:r>
            <a:r>
              <a:rPr kumimoji="0" lang="es-ES" sz="700" u="none" strike="noStrike" kern="1200" cap="none" spc="0" normalizeH="0" baseline="0" noProof="0">
                <a:ln>
                  <a:noFill/>
                </a:ln>
                <a:solidFill>
                  <a:prstClr val="black">
                    <a:tint val="75000"/>
                  </a:prstClr>
                </a:solidFill>
                <a:effectLst/>
                <a:uLnTx/>
                <a:uFillTx/>
                <a:ea typeface="+mn-ea"/>
                <a:cs typeface="+mn-cs"/>
              </a:rPr>
              <a:t> ND. </a:t>
            </a:r>
            <a:r>
              <a:rPr kumimoji="0" lang="es-ES" sz="700" u="none" strike="noStrike" kern="1200" cap="none" spc="0" normalizeH="0" baseline="0" noProof="0" err="1">
                <a:ln>
                  <a:noFill/>
                </a:ln>
                <a:solidFill>
                  <a:prstClr val="black">
                    <a:tint val="75000"/>
                  </a:prstClr>
                </a:solidFill>
                <a:effectLst/>
                <a:uLnTx/>
                <a:uFillTx/>
                <a:ea typeface="+mn-ea"/>
                <a:cs typeface="+mn-cs"/>
              </a:rPr>
              <a:t>Prevalence</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Incidence</a:t>
            </a:r>
            <a:r>
              <a:rPr kumimoji="0" lang="es-ES" sz="700" u="none" strike="noStrike" kern="1200" cap="none" spc="0" normalizeH="0" baseline="0" noProof="0">
                <a:ln>
                  <a:noFill/>
                </a:ln>
                <a:solidFill>
                  <a:prstClr val="black">
                    <a:tint val="75000"/>
                  </a:prstClr>
                </a:solidFill>
                <a:effectLst/>
                <a:uLnTx/>
                <a:uFillTx/>
                <a:ea typeface="+mn-ea"/>
                <a:cs typeface="+mn-cs"/>
              </a:rPr>
              <a:t>, and </a:t>
            </a:r>
            <a:r>
              <a:rPr kumimoji="0" lang="es-ES" sz="700" u="none" strike="noStrike" kern="1200" cap="none" spc="0" normalizeH="0" baseline="0" noProof="0" err="1">
                <a:ln>
                  <a:noFill/>
                </a:ln>
                <a:solidFill>
                  <a:prstClr val="black">
                    <a:tint val="75000"/>
                  </a:prstClr>
                </a:solidFill>
                <a:effectLst/>
                <a:uLnTx/>
                <a:uFillTx/>
                <a:ea typeface="+mn-ea"/>
                <a:cs typeface="+mn-cs"/>
              </a:rPr>
              <a:t>Risk</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Cancer</a:t>
            </a:r>
            <a:r>
              <a:rPr kumimoji="0" lang="es-ES" sz="700" u="none" strike="noStrike" kern="1200" cap="none" spc="0" normalizeH="0" baseline="0" noProof="0">
                <a:ln>
                  <a:noFill/>
                </a:ln>
                <a:solidFill>
                  <a:prstClr val="black">
                    <a:tint val="75000"/>
                  </a:prstClr>
                </a:solidFill>
                <a:effectLst/>
                <a:uLnTx/>
                <a:uFillTx/>
                <a:ea typeface="+mn-ea"/>
                <a:cs typeface="+mn-cs"/>
              </a:rPr>
              <a:t> in </a:t>
            </a:r>
            <a:r>
              <a:rPr kumimoji="0" lang="es-ES" sz="700" u="none" strike="noStrike" kern="1200" cap="none" spc="0" normalizeH="0" baseline="0" noProof="0" err="1">
                <a:ln>
                  <a:noFill/>
                </a:ln>
                <a:solidFill>
                  <a:prstClr val="black">
                    <a:tint val="75000"/>
                  </a:prstClr>
                </a:solidFill>
                <a:effectLst/>
                <a:uLnTx/>
                <a:uFillTx/>
                <a:ea typeface="+mn-ea"/>
                <a:cs typeface="+mn-cs"/>
              </a:rPr>
              <a:t>Patients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With</a:t>
            </a:r>
            <a:r>
              <a:rPr kumimoji="0" lang="es-ES" sz="700" u="none" strike="noStrike" kern="1200" cap="none" spc="0" normalizeH="0" baseline="0" noProof="0">
                <a:ln>
                  <a:noFill/>
                </a:ln>
                <a:solidFill>
                  <a:prstClr val="black">
                    <a:tint val="75000"/>
                  </a:prstClr>
                </a:solidFill>
                <a:effectLst/>
                <a:uLnTx/>
                <a:uFillTx/>
                <a:ea typeface="+mn-ea"/>
                <a:cs typeface="+mn-cs"/>
              </a:rPr>
              <a:t> Psoriasis and </a:t>
            </a:r>
            <a:r>
              <a:rPr kumimoji="0" lang="es-ES" sz="700" u="none" strike="noStrike" kern="1200" cap="none" spc="0" normalizeH="0" baseline="0" noProof="0" err="1">
                <a:ln>
                  <a:noFill/>
                </a:ln>
                <a:solidFill>
                  <a:prstClr val="black">
                    <a:tint val="75000"/>
                  </a:prstClr>
                </a:solidFill>
                <a:effectLst/>
                <a:uLnTx/>
                <a:uFillTx/>
                <a:ea typeface="+mn-ea"/>
                <a:cs typeface="+mn-cs"/>
              </a:rPr>
              <a:t>Psoriatic</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Arthritis</a:t>
            </a:r>
            <a:r>
              <a:rPr kumimoji="0" lang="es-ES" sz="700" u="none" strike="noStrike" kern="1200" cap="none" spc="0" normalizeH="0" baseline="0" noProof="0">
                <a:ln>
                  <a:noFill/>
                </a:ln>
                <a:solidFill>
                  <a:prstClr val="black">
                    <a:tint val="75000"/>
                  </a:prstClr>
                </a:solidFill>
                <a:effectLst/>
                <a:uLnTx/>
                <a:uFillTx/>
                <a:ea typeface="+mn-ea"/>
                <a:cs typeface="+mn-cs"/>
              </a:rPr>
              <a:t>: A </a:t>
            </a:r>
            <a:r>
              <a:rPr kumimoji="0" lang="es-ES" sz="700" u="none" strike="noStrike" kern="1200" cap="none" spc="0" normalizeH="0" baseline="0" noProof="0" err="1">
                <a:ln>
                  <a:noFill/>
                </a:ln>
                <a:solidFill>
                  <a:prstClr val="black">
                    <a:tint val="75000"/>
                  </a:prstClr>
                </a:solidFill>
                <a:effectLst/>
                <a:uLnTx/>
                <a:uFillTx/>
                <a:ea typeface="+mn-ea"/>
                <a:cs typeface="+mn-cs"/>
              </a:rPr>
              <a:t>Systematic</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Review</a:t>
            </a:r>
            <a:r>
              <a:rPr kumimoji="0" lang="es-ES" sz="700" u="none" strike="noStrike" kern="1200" cap="none" spc="0" normalizeH="0" baseline="0" noProof="0">
                <a:ln>
                  <a:noFill/>
                </a:ln>
                <a:solidFill>
                  <a:prstClr val="black">
                    <a:tint val="75000"/>
                  </a:prstClr>
                </a:solidFill>
                <a:effectLst/>
                <a:uLnTx/>
                <a:uFillTx/>
                <a:ea typeface="+mn-ea"/>
                <a:cs typeface="+mn-cs"/>
              </a:rPr>
              <a:t> and Meta-</a:t>
            </a:r>
            <a:r>
              <a:rPr kumimoji="0" lang="es-ES" sz="700" u="none" strike="noStrike" kern="1200" cap="none" spc="0" normalizeH="0" baseline="0" noProof="0" err="1">
                <a:ln>
                  <a:noFill/>
                </a:ln>
                <a:solidFill>
                  <a:prstClr val="black">
                    <a:tint val="75000"/>
                  </a:prstClr>
                </a:solidFill>
                <a:effectLst/>
                <a:uLnTx/>
                <a:uFillTx/>
                <a:ea typeface="+mn-ea"/>
                <a:cs typeface="+mn-cs"/>
              </a:rPr>
              <a:t>analysis</a:t>
            </a:r>
            <a:r>
              <a:rPr kumimoji="0" lang="es-ES" sz="700" u="none" strike="noStrike" kern="1200" cap="none" spc="0" normalizeH="0" baseline="0" noProof="0">
                <a:ln>
                  <a:noFill/>
                </a:ln>
                <a:solidFill>
                  <a:prstClr val="black">
                    <a:tint val="75000"/>
                  </a:prstClr>
                </a:solidFill>
                <a:effectLst/>
                <a:uLnTx/>
                <a:uFillTx/>
                <a:ea typeface="+mn-ea"/>
                <a:cs typeface="+mn-cs"/>
              </a:rPr>
              <a:t>. JAMA </a:t>
            </a:r>
            <a:r>
              <a:rPr kumimoji="0" lang="es-ES" sz="700" u="none" strike="noStrike" kern="1200" cap="none" spc="0" normalizeH="0" baseline="0" noProof="0" err="1">
                <a:ln>
                  <a:noFill/>
                </a:ln>
                <a:solidFill>
                  <a:prstClr val="black">
                    <a:tint val="75000"/>
                  </a:prstClr>
                </a:solidFill>
                <a:effectLst/>
                <a:uLnTx/>
                <a:uFillTx/>
                <a:ea typeface="+mn-ea"/>
                <a:cs typeface="+mn-cs"/>
              </a:rPr>
              <a:t>Dermatol</a:t>
            </a:r>
            <a:r>
              <a:rPr kumimoji="0" lang="es-ES" sz="700" u="none" strike="noStrike" kern="1200" cap="none" spc="0" normalizeH="0" baseline="0" noProof="0">
                <a:ln>
                  <a:noFill/>
                </a:ln>
                <a:solidFill>
                  <a:prstClr val="black">
                    <a:tint val="75000"/>
                  </a:prstClr>
                </a:solidFill>
                <a:effectLst/>
                <a:uLnTx/>
                <a:uFillTx/>
                <a:ea typeface="+mn-ea"/>
                <a:cs typeface="+mn-cs"/>
              </a:rPr>
              <a:t>. 2020;156(4):421-429.</a:t>
            </a:r>
          </a:p>
        </p:txBody>
      </p:sp>
      <p:pic>
        <p:nvPicPr>
          <p:cNvPr id="10" name="Picture 2">
            <a:extLst>
              <a:ext uri="{FF2B5EF4-FFF2-40B4-BE49-F238E27FC236}">
                <a16:creationId xmlns:a16="http://schemas.microsoft.com/office/drawing/2014/main" id="{BAB223AC-BB19-9E2D-1BCC-82D08C73F5B4}"/>
              </a:ext>
            </a:extLst>
          </p:cNvPr>
          <p:cNvPicPr>
            <a:picLocks noChangeAspect="1" noChangeArrowheads="1"/>
          </p:cNvPicPr>
          <p:nvPr/>
        </p:nvPicPr>
        <p:blipFill>
          <a:blip r:embed="rId2"/>
          <a:srcRect/>
          <a:stretch>
            <a:fillRect/>
          </a:stretch>
        </p:blipFill>
        <p:spPr bwMode="auto">
          <a:xfrm>
            <a:off x="7865527" y="1532928"/>
            <a:ext cx="3893658" cy="4250748"/>
          </a:xfrm>
          <a:prstGeom prst="rect">
            <a:avLst/>
          </a:prstGeom>
          <a:noFill/>
          <a:ln w="9525">
            <a:noFill/>
            <a:miter lim="800000"/>
            <a:headEnd/>
            <a:tailEnd/>
          </a:ln>
        </p:spPr>
      </p:pic>
      <p:pic>
        <p:nvPicPr>
          <p:cNvPr id="12" name="Picture 6" descr="https://cdn.jamanetwork.com/ama/content_public/journal/derm/938432/doi200002t2.png?Expires=1708781218&amp;Signature=Win1IoZWJ7HPBmRukh0MBALc50cshrg-IapLyLnGFayEewKYIwvq8CK68oQqMqQJipIemS2ILSJUHNtREuOh3K~-m8SMfI7TOvkerZUssEju9RmBv-FYzAhfQe1ulqL75lVU7O-TGG8aKKqbCwfTF1G4FIZnVPg9US05OBcbJ4-T25wr-SlPW7CoKa8SygoLfOzctNb5qUu~n2fgeJjA6YGzRd4O7RCCywCnDXu2dqJh1tOnPGA5nHPSKjD~jPN2YH5gmn0N2yUf1Ke28urmogmyVYcFW898qk3-uFtfTT7wFsjFUm8yNAdmBPZcNrAINDm5wreH9px3VEkJ~96y~w__&amp;Key-Pair-Id=APKAIE5G5CRDK6RD3PGA">
            <a:extLst>
              <a:ext uri="{FF2B5EF4-FFF2-40B4-BE49-F238E27FC236}">
                <a16:creationId xmlns:a16="http://schemas.microsoft.com/office/drawing/2014/main" id="{6BD17B6B-5103-ABE6-9864-F81FEB299128}"/>
              </a:ext>
            </a:extLst>
          </p:cNvPr>
          <p:cNvPicPr>
            <a:picLocks noChangeAspect="1" noChangeArrowheads="1"/>
          </p:cNvPicPr>
          <p:nvPr/>
        </p:nvPicPr>
        <p:blipFill rotWithShape="1">
          <a:blip r:embed="rId3">
            <a:grayscl/>
          </a:blip>
          <a:srcRect l="531" t="5191" r="1121" b="72108"/>
          <a:stretch/>
        </p:blipFill>
        <p:spPr bwMode="auto">
          <a:xfrm>
            <a:off x="744411" y="2941570"/>
            <a:ext cx="5845315" cy="1105202"/>
          </a:xfrm>
          <a:prstGeom prst="rect">
            <a:avLst/>
          </a:prstGeom>
          <a:noFill/>
        </p:spPr>
      </p:pic>
      <p:sp>
        <p:nvSpPr>
          <p:cNvPr id="17" name="12 Rectángulo">
            <a:extLst>
              <a:ext uri="{FF2B5EF4-FFF2-40B4-BE49-F238E27FC236}">
                <a16:creationId xmlns:a16="http://schemas.microsoft.com/office/drawing/2014/main" id="{AC53E088-50BD-119B-9D5E-4F2D6AD4ABCD}"/>
              </a:ext>
            </a:extLst>
          </p:cNvPr>
          <p:cNvSpPr/>
          <p:nvPr/>
        </p:nvSpPr>
        <p:spPr>
          <a:xfrm>
            <a:off x="7980854" y="5195008"/>
            <a:ext cx="2139352" cy="207034"/>
          </a:xfrm>
          <a:prstGeom prst="rect">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rial" panose="020B0604020202020204" pitchFamily="34" charset="0"/>
            </a:endParaRPr>
          </a:p>
        </p:txBody>
      </p:sp>
      <p:sp>
        <p:nvSpPr>
          <p:cNvPr id="18" name="13 Rectángulo">
            <a:extLst>
              <a:ext uri="{FF2B5EF4-FFF2-40B4-BE49-F238E27FC236}">
                <a16:creationId xmlns:a16="http://schemas.microsoft.com/office/drawing/2014/main" id="{CAD5364D-5D81-8E22-CDBE-D2496EC73124}"/>
              </a:ext>
            </a:extLst>
          </p:cNvPr>
          <p:cNvSpPr/>
          <p:nvPr/>
        </p:nvSpPr>
        <p:spPr>
          <a:xfrm>
            <a:off x="7977986" y="5563058"/>
            <a:ext cx="2139352" cy="207034"/>
          </a:xfrm>
          <a:prstGeom prst="rect">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rial" panose="020B0604020202020204" pitchFamily="34" charset="0"/>
            </a:endParaRPr>
          </a:p>
        </p:txBody>
      </p:sp>
      <p:sp>
        <p:nvSpPr>
          <p:cNvPr id="21" name="Marcador de contenido 2">
            <a:extLst>
              <a:ext uri="{FF2B5EF4-FFF2-40B4-BE49-F238E27FC236}">
                <a16:creationId xmlns:a16="http://schemas.microsoft.com/office/drawing/2014/main" id="{D45CE6EC-7A52-CEBC-A39C-B5629989E54B}"/>
              </a:ext>
            </a:extLst>
          </p:cNvPr>
          <p:cNvSpPr txBox="1">
            <a:spLocks/>
          </p:cNvSpPr>
          <p:nvPr/>
        </p:nvSpPr>
        <p:spPr>
          <a:xfrm>
            <a:off x="695325" y="1861359"/>
            <a:ext cx="5736567" cy="610752"/>
          </a:xfrm>
          <a:prstGeom prst="rect">
            <a:avLst/>
          </a:prstGeom>
        </p:spPr>
        <p:txBody>
          <a:bodyPr>
            <a:no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spcAft>
                <a:spcPts val="0"/>
              </a:spcAft>
            </a:pPr>
            <a:r>
              <a:rPr lang="es-ES" b="1">
                <a:solidFill>
                  <a:schemeClr val="accent2"/>
                </a:solidFill>
                <a:latin typeface="Arial" panose="020B0604020202020204" pitchFamily="34" charset="0"/>
              </a:rPr>
              <a:t>Metaanálisis de 112 ensayos</a:t>
            </a:r>
          </a:p>
          <a:p>
            <a:pPr>
              <a:spcBef>
                <a:spcPts val="0"/>
              </a:spcBef>
              <a:spcAft>
                <a:spcPts val="0"/>
              </a:spcAft>
            </a:pPr>
            <a:r>
              <a:rPr lang="es-ES" sz="1400">
                <a:solidFill>
                  <a:schemeClr val="accent2"/>
                </a:solidFill>
                <a:latin typeface="Arial" panose="020B0604020202020204" pitchFamily="34" charset="0"/>
              </a:rPr>
              <a:t>N = 2.053.932 pacientes.</a:t>
            </a:r>
          </a:p>
        </p:txBody>
      </p:sp>
      <p:sp>
        <p:nvSpPr>
          <p:cNvPr id="22" name="20 Rectángulo">
            <a:extLst>
              <a:ext uri="{FF2B5EF4-FFF2-40B4-BE49-F238E27FC236}">
                <a16:creationId xmlns:a16="http://schemas.microsoft.com/office/drawing/2014/main" id="{FFBE0A20-340E-5747-088F-743E92AFA233}"/>
              </a:ext>
            </a:extLst>
          </p:cNvPr>
          <p:cNvSpPr/>
          <p:nvPr/>
        </p:nvSpPr>
        <p:spPr>
          <a:xfrm>
            <a:off x="744411" y="3871367"/>
            <a:ext cx="917281" cy="192657"/>
          </a:xfrm>
          <a:prstGeom prst="rect">
            <a:avLst/>
          </a:prstGeom>
          <a:solidFill>
            <a:srgbClr val="002A7E">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rial" panose="020B0604020202020204" pitchFamily="34" charset="0"/>
            </a:endParaRPr>
          </a:p>
        </p:txBody>
      </p:sp>
      <p:sp>
        <p:nvSpPr>
          <p:cNvPr id="23" name="21 Rectángulo">
            <a:extLst>
              <a:ext uri="{FF2B5EF4-FFF2-40B4-BE49-F238E27FC236}">
                <a16:creationId xmlns:a16="http://schemas.microsoft.com/office/drawing/2014/main" id="{DC255CAD-8BFE-4658-B6A6-AE2763F45EC5}"/>
              </a:ext>
            </a:extLst>
          </p:cNvPr>
          <p:cNvSpPr/>
          <p:nvPr/>
        </p:nvSpPr>
        <p:spPr>
          <a:xfrm>
            <a:off x="3501863" y="3868499"/>
            <a:ext cx="917281" cy="192657"/>
          </a:xfrm>
          <a:prstGeom prst="rect">
            <a:avLst/>
          </a:prstGeom>
          <a:solidFill>
            <a:srgbClr val="002A7E">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rial" panose="020B0604020202020204" pitchFamily="34" charset="0"/>
            </a:endParaRPr>
          </a:p>
        </p:txBody>
      </p:sp>
      <p:sp>
        <p:nvSpPr>
          <p:cNvPr id="26" name="Marcador de contenido 2">
            <a:extLst>
              <a:ext uri="{FF2B5EF4-FFF2-40B4-BE49-F238E27FC236}">
                <a16:creationId xmlns:a16="http://schemas.microsoft.com/office/drawing/2014/main" id="{06191F66-1730-5927-727F-8C9CBC3F297C}"/>
              </a:ext>
            </a:extLst>
          </p:cNvPr>
          <p:cNvSpPr txBox="1">
            <a:spLocks/>
          </p:cNvSpPr>
          <p:nvPr/>
        </p:nvSpPr>
        <p:spPr>
          <a:xfrm>
            <a:off x="669447" y="4421910"/>
            <a:ext cx="5679594" cy="546339"/>
          </a:xfrm>
          <a:prstGeom prst="rect">
            <a:avLst/>
          </a:prstGeom>
          <a:ln w="12700">
            <a:solidFill>
              <a:schemeClr val="accent3"/>
            </a:solidFill>
          </a:ln>
        </p:spPr>
        <p:txBody>
          <a:bodyPr vert="horz" lIns="91440" tIns="45720" rIns="91440" bIns="45720" rtlCol="0" anchor="ctr" anchorCtr="0">
            <a:noAutofit/>
          </a:bodyPr>
          <a:lstStyle/>
          <a:p>
            <a:pPr marR="0" lvl="0" defTabSz="609585" fontAlgn="auto">
              <a:spcAft>
                <a:spcPts val="600"/>
              </a:spcAft>
              <a:buClr>
                <a:schemeClr val="accent2"/>
              </a:buClr>
              <a:buSzTx/>
              <a:tabLst/>
              <a:defRPr/>
            </a:pPr>
            <a:r>
              <a:rPr lang="es-ES" sz="1200">
                <a:solidFill>
                  <a:schemeClr val="tx1">
                    <a:lumMod val="75000"/>
                    <a:lumOff val="25000"/>
                  </a:schemeClr>
                </a:solidFill>
                <a:latin typeface="Arial" panose="020B0604020202020204" pitchFamily="34" charset="0"/>
                <a:cs typeface="Arial"/>
              </a:rPr>
              <a:t>Los pacientes con psoriasis tienen un riesgo ligeramente mayor de padecer cáncer, incluyendo el carcinoma </a:t>
            </a:r>
            <a:r>
              <a:rPr lang="es-ES" sz="1200" err="1">
                <a:solidFill>
                  <a:schemeClr val="tx1">
                    <a:lumMod val="75000"/>
                    <a:lumOff val="25000"/>
                  </a:schemeClr>
                </a:solidFill>
                <a:latin typeface="Arial" panose="020B0604020202020204" pitchFamily="34" charset="0"/>
                <a:cs typeface="Arial"/>
              </a:rPr>
              <a:t>queratinocítico</a:t>
            </a:r>
            <a:r>
              <a:rPr lang="es-ES" sz="1200">
                <a:solidFill>
                  <a:schemeClr val="tx1">
                    <a:lumMod val="75000"/>
                    <a:lumOff val="25000"/>
                  </a:schemeClr>
                </a:solidFill>
                <a:latin typeface="Arial" panose="020B0604020202020204" pitchFamily="34" charset="0"/>
                <a:cs typeface="Arial"/>
              </a:rPr>
              <a:t>, linfomas, cáncer de pulmón y cáncer de vejiga.</a:t>
            </a:r>
            <a:r>
              <a:rPr lang="es-ES" sz="1200" baseline="30000">
                <a:solidFill>
                  <a:schemeClr val="tx1">
                    <a:lumMod val="75000"/>
                    <a:lumOff val="25000"/>
                  </a:schemeClr>
                </a:solidFill>
                <a:latin typeface="Arial" panose="020B0604020202020204" pitchFamily="34" charset="0"/>
                <a:cs typeface="Arial"/>
              </a:rPr>
              <a:t>1</a:t>
            </a:r>
          </a:p>
        </p:txBody>
      </p:sp>
      <p:sp>
        <p:nvSpPr>
          <p:cNvPr id="27" name="Marcador de texto 1">
            <a:extLst>
              <a:ext uri="{FF2B5EF4-FFF2-40B4-BE49-F238E27FC236}">
                <a16:creationId xmlns:a16="http://schemas.microsoft.com/office/drawing/2014/main" id="{19355035-D6A4-64DD-D552-7DD8D496ADEB}"/>
              </a:ext>
            </a:extLst>
          </p:cNvPr>
          <p:cNvSpPr txBox="1">
            <a:spLocks/>
          </p:cNvSpPr>
          <p:nvPr/>
        </p:nvSpPr>
        <p:spPr>
          <a:xfrm>
            <a:off x="690576" y="5213794"/>
            <a:ext cx="5952983" cy="661308"/>
          </a:xfrm>
          <a:prstGeom prst="rect">
            <a:avLst/>
          </a:prstGeom>
          <a:solidFill>
            <a:schemeClr val="accent3">
              <a:lumMod val="75000"/>
            </a:schemeClr>
          </a:solidFill>
        </p:spPr>
        <p:txBody>
          <a:bodyPr wrap="square" lIns="180000" tIns="108000" rIns="180000" bIns="108000" anchor="ctr" anchorCtr="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u="none" strike="noStrike" kern="1200" cap="none" spc="0" normalizeH="0" baseline="0" noProof="0">
                <a:ln>
                  <a:noFill/>
                </a:ln>
                <a:solidFill>
                  <a:schemeClr val="accent2"/>
                </a:solidFill>
                <a:effectLst/>
                <a:uLnTx/>
                <a:uFillTx/>
                <a:latin typeface="Arial" panose="020B0604020202020204" pitchFamily="34" charset="0"/>
                <a:ea typeface="+mn-ea"/>
                <a:cs typeface="+mn-cs"/>
              </a:rPr>
              <a:t>El riesgo oncológico debería ser tenido en cuenta al elegir el tratamiento para la psoriasis.</a:t>
            </a:r>
            <a:r>
              <a:rPr kumimoji="0" lang="es-ES" sz="1600" b="1" u="none" strike="noStrike" kern="1200" cap="none" spc="0" normalizeH="0" baseline="30000" noProof="0">
                <a:ln>
                  <a:noFill/>
                </a:ln>
                <a:solidFill>
                  <a:schemeClr val="accent2"/>
                </a:solidFill>
                <a:effectLst/>
                <a:uLnTx/>
                <a:uFillTx/>
                <a:latin typeface="Arial" panose="020B0604020202020204" pitchFamily="34" charset="0"/>
                <a:ea typeface="+mn-ea"/>
                <a:cs typeface="+mn-cs"/>
              </a:rPr>
              <a:t>1</a:t>
            </a:r>
          </a:p>
        </p:txBody>
      </p:sp>
      <p:sp>
        <p:nvSpPr>
          <p:cNvPr id="3" name="Marcador de contenido 2">
            <a:extLst>
              <a:ext uri="{FF2B5EF4-FFF2-40B4-BE49-F238E27FC236}">
                <a16:creationId xmlns:a16="http://schemas.microsoft.com/office/drawing/2014/main" id="{9B7D5F74-4201-790C-5B39-14221BA28162}"/>
              </a:ext>
            </a:extLst>
          </p:cNvPr>
          <p:cNvSpPr txBox="1">
            <a:spLocks/>
          </p:cNvSpPr>
          <p:nvPr/>
        </p:nvSpPr>
        <p:spPr>
          <a:xfrm>
            <a:off x="695325" y="1567240"/>
            <a:ext cx="4271108" cy="277918"/>
          </a:xfrm>
          <a:prstGeom prst="rect">
            <a:avLst/>
          </a:prstGeom>
        </p:spPr>
        <p:txBody>
          <a:bodyPr>
            <a:no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pPr>
            <a:r>
              <a:rPr lang="es-ES" sz="1400" err="1">
                <a:latin typeface="Arial" panose="020B0604020202020204" pitchFamily="34" charset="0"/>
              </a:rPr>
              <a:t>Vaengebjerg</a:t>
            </a:r>
            <a:r>
              <a:rPr lang="es-ES" sz="1400">
                <a:latin typeface="Arial" panose="020B0604020202020204" pitchFamily="34" charset="0"/>
              </a:rPr>
              <a:t> S, </a:t>
            </a:r>
            <a:r>
              <a:rPr lang="es-ES" sz="1400" i="1">
                <a:latin typeface="Arial" panose="020B0604020202020204" pitchFamily="34" charset="0"/>
              </a:rPr>
              <a:t>et al. JAMA </a:t>
            </a:r>
            <a:r>
              <a:rPr lang="es-ES" sz="1400" i="1" err="1">
                <a:latin typeface="Arial" panose="020B0604020202020204" pitchFamily="34" charset="0"/>
              </a:rPr>
              <a:t>Dermatology</a:t>
            </a:r>
            <a:r>
              <a:rPr lang="es-ES" sz="1400">
                <a:latin typeface="Arial" panose="020B0604020202020204" pitchFamily="34" charset="0"/>
              </a:rPr>
              <a:t>. 2020.</a:t>
            </a:r>
            <a:r>
              <a:rPr lang="es-ES" sz="1400" baseline="30000">
                <a:latin typeface="Arial" panose="020B0604020202020204" pitchFamily="34" charset="0"/>
              </a:rPr>
              <a:t>1</a:t>
            </a:r>
            <a:endParaRPr lang="es-ES" sz="1400">
              <a:latin typeface="Arial" panose="020B0604020202020204" pitchFamily="34" charset="0"/>
            </a:endParaRPr>
          </a:p>
        </p:txBody>
      </p:sp>
      <p:cxnSp>
        <p:nvCxnSpPr>
          <p:cNvPr id="5" name="Conector recto de flecha 4">
            <a:extLst>
              <a:ext uri="{FF2B5EF4-FFF2-40B4-BE49-F238E27FC236}">
                <a16:creationId xmlns:a16="http://schemas.microsoft.com/office/drawing/2014/main" id="{8351BEC2-9D45-A816-E41E-14B86FA15CDD}"/>
              </a:ext>
            </a:extLst>
          </p:cNvPr>
          <p:cNvCxnSpPr>
            <a:cxnSpLocks/>
          </p:cNvCxnSpPr>
          <p:nvPr/>
        </p:nvCxnSpPr>
        <p:spPr>
          <a:xfrm>
            <a:off x="7615248" y="5298525"/>
            <a:ext cx="362737" cy="0"/>
          </a:xfrm>
          <a:prstGeom prst="straightConnector1">
            <a:avLst/>
          </a:prstGeom>
          <a:ln w="53975">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Conector recto de flecha 6">
            <a:extLst>
              <a:ext uri="{FF2B5EF4-FFF2-40B4-BE49-F238E27FC236}">
                <a16:creationId xmlns:a16="http://schemas.microsoft.com/office/drawing/2014/main" id="{DDB74DEE-7B8A-1D90-B7C7-6290F28A447C}"/>
              </a:ext>
            </a:extLst>
          </p:cNvPr>
          <p:cNvCxnSpPr>
            <a:cxnSpLocks/>
          </p:cNvCxnSpPr>
          <p:nvPr/>
        </p:nvCxnSpPr>
        <p:spPr>
          <a:xfrm>
            <a:off x="7615248" y="5646148"/>
            <a:ext cx="362737" cy="0"/>
          </a:xfrm>
          <a:prstGeom prst="straightConnector1">
            <a:avLst/>
          </a:prstGeom>
          <a:ln w="53975">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Conector recto de flecha 7">
            <a:extLst>
              <a:ext uri="{FF2B5EF4-FFF2-40B4-BE49-F238E27FC236}">
                <a16:creationId xmlns:a16="http://schemas.microsoft.com/office/drawing/2014/main" id="{54CDA656-AC78-9B94-8DBF-8B9217B9A195}"/>
              </a:ext>
            </a:extLst>
          </p:cNvPr>
          <p:cNvCxnSpPr>
            <a:cxnSpLocks/>
          </p:cNvCxnSpPr>
          <p:nvPr/>
        </p:nvCxnSpPr>
        <p:spPr>
          <a:xfrm flipV="1">
            <a:off x="3957648" y="4112905"/>
            <a:ext cx="0" cy="309005"/>
          </a:xfrm>
          <a:prstGeom prst="straightConnector1">
            <a:avLst/>
          </a:prstGeom>
          <a:ln w="53975">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Conector recto de flecha 12">
            <a:extLst>
              <a:ext uri="{FF2B5EF4-FFF2-40B4-BE49-F238E27FC236}">
                <a16:creationId xmlns:a16="http://schemas.microsoft.com/office/drawing/2014/main" id="{EB942113-E302-7123-663D-D0223BED185F}"/>
              </a:ext>
            </a:extLst>
          </p:cNvPr>
          <p:cNvCxnSpPr>
            <a:cxnSpLocks/>
          </p:cNvCxnSpPr>
          <p:nvPr/>
        </p:nvCxnSpPr>
        <p:spPr>
          <a:xfrm flipV="1">
            <a:off x="1184220" y="4112905"/>
            <a:ext cx="0" cy="309005"/>
          </a:xfrm>
          <a:prstGeom prst="straightConnector1">
            <a:avLst/>
          </a:prstGeom>
          <a:ln w="53975">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CuadroTexto 27">
            <a:extLst>
              <a:ext uri="{FF2B5EF4-FFF2-40B4-BE49-F238E27FC236}">
                <a16:creationId xmlns:a16="http://schemas.microsoft.com/office/drawing/2014/main" id="{A114CDB5-8EF3-D7E4-EAA2-9F6D4BDD9348}"/>
              </a:ext>
            </a:extLst>
          </p:cNvPr>
          <p:cNvSpPr txBox="1"/>
          <p:nvPr/>
        </p:nvSpPr>
        <p:spPr>
          <a:xfrm>
            <a:off x="7796615" y="1276781"/>
            <a:ext cx="396256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u="none" strike="noStrike" kern="1200" cap="none" spc="0" normalizeH="0" baseline="0" noProof="0">
                <a:ln>
                  <a:noFill/>
                </a:ln>
                <a:solidFill>
                  <a:schemeClr val="tx2"/>
                </a:solidFill>
                <a:effectLst/>
                <a:uLnTx/>
                <a:uFillTx/>
                <a:latin typeface="Arial" panose="020B0604020202020204" pitchFamily="34" charset="0"/>
                <a:ea typeface="+mn-ea"/>
                <a:cs typeface="Arial"/>
              </a:rPr>
              <a:t>Figure 2. </a:t>
            </a:r>
            <a:r>
              <a:rPr kumimoji="0" lang="es-ES" sz="1050" b="1" u="none" strike="noStrike" kern="1200" cap="none" spc="0" normalizeH="0" baseline="0" noProof="0" err="1">
                <a:ln>
                  <a:noFill/>
                </a:ln>
                <a:solidFill>
                  <a:schemeClr val="tx2"/>
                </a:solidFill>
                <a:effectLst/>
                <a:uLnTx/>
                <a:uFillTx/>
                <a:latin typeface="Arial" panose="020B0604020202020204" pitchFamily="34" charset="0"/>
                <a:ea typeface="+mn-ea"/>
                <a:cs typeface="Arial"/>
              </a:rPr>
              <a:t>Risk</a:t>
            </a:r>
            <a:r>
              <a:rPr kumimoji="0" lang="es-ES" sz="1050" b="1" u="none" strike="noStrike" kern="1200" cap="none" spc="0" normalizeH="0" baseline="0" noProof="0">
                <a:ln>
                  <a:noFill/>
                </a:ln>
                <a:solidFill>
                  <a:schemeClr val="tx2"/>
                </a:solidFill>
                <a:effectLst/>
                <a:uLnTx/>
                <a:uFillTx/>
                <a:latin typeface="Arial" panose="020B0604020202020204" pitchFamily="34" charset="0"/>
                <a:ea typeface="+mn-ea"/>
                <a:cs typeface="Arial"/>
              </a:rPr>
              <a:t> Ratios (</a:t>
            </a:r>
            <a:r>
              <a:rPr kumimoji="0" lang="es-ES" sz="1050" b="1" u="none" strike="noStrike" kern="1200" cap="none" spc="0" normalizeH="0" baseline="0" noProof="0" err="1">
                <a:ln>
                  <a:noFill/>
                </a:ln>
                <a:solidFill>
                  <a:schemeClr val="tx2"/>
                </a:solidFill>
                <a:effectLst/>
                <a:uLnTx/>
                <a:uFillTx/>
                <a:latin typeface="Arial" panose="020B0604020202020204" pitchFamily="34" charset="0"/>
                <a:ea typeface="+mn-ea"/>
                <a:cs typeface="Arial"/>
              </a:rPr>
              <a:t>RRs</a:t>
            </a:r>
            <a:r>
              <a:rPr kumimoji="0" lang="es-ES" sz="1050" b="1" u="none" strike="noStrike" kern="1200" cap="none" spc="0" normalizeH="0" baseline="0" noProof="0">
                <a:ln>
                  <a:noFill/>
                </a:ln>
                <a:solidFill>
                  <a:schemeClr val="tx2"/>
                </a:solidFill>
                <a:effectLst/>
                <a:uLnTx/>
                <a:uFillTx/>
                <a:latin typeface="Arial" panose="020B0604020202020204" pitchFamily="34" charset="0"/>
                <a:ea typeface="+mn-ea"/>
                <a:cs typeface="Arial"/>
              </a:rPr>
              <a:t>) </a:t>
            </a:r>
            <a:r>
              <a:rPr kumimoji="0" lang="es-ES" sz="1050" b="1" u="none" strike="noStrike" kern="1200" cap="none" spc="0" normalizeH="0" baseline="0" noProof="0" err="1">
                <a:ln>
                  <a:noFill/>
                </a:ln>
                <a:solidFill>
                  <a:schemeClr val="tx2"/>
                </a:solidFill>
                <a:effectLst/>
                <a:uLnTx/>
                <a:uFillTx/>
                <a:latin typeface="Arial" panose="020B0604020202020204" pitchFamily="34" charset="0"/>
                <a:ea typeface="+mn-ea"/>
                <a:cs typeface="Arial"/>
              </a:rPr>
              <a:t>for</a:t>
            </a:r>
            <a:r>
              <a:rPr kumimoji="0" lang="es-ES" sz="1050" b="1" u="none" strike="noStrike" kern="1200" cap="none" spc="0" normalizeH="0" baseline="0" noProof="0">
                <a:ln>
                  <a:noFill/>
                </a:ln>
                <a:solidFill>
                  <a:schemeClr val="tx2"/>
                </a:solidFill>
                <a:effectLst/>
                <a:uLnTx/>
                <a:uFillTx/>
                <a:latin typeface="Arial" panose="020B0604020202020204" pitchFamily="34" charset="0"/>
                <a:ea typeface="+mn-ea"/>
                <a:cs typeface="Arial"/>
              </a:rPr>
              <a:t> </a:t>
            </a:r>
            <a:r>
              <a:rPr kumimoji="0" lang="es-ES" sz="1050" b="1" u="none" strike="noStrike" kern="1200" cap="none" spc="0" normalizeH="0" baseline="0" noProof="0" err="1">
                <a:ln>
                  <a:noFill/>
                </a:ln>
                <a:solidFill>
                  <a:schemeClr val="tx2"/>
                </a:solidFill>
                <a:effectLst/>
                <a:uLnTx/>
                <a:uFillTx/>
                <a:latin typeface="Arial" panose="020B0604020202020204" pitchFamily="34" charset="0"/>
                <a:ea typeface="+mn-ea"/>
                <a:cs typeface="Arial"/>
              </a:rPr>
              <a:t>Cancers</a:t>
            </a:r>
            <a:r>
              <a:rPr kumimoji="0" lang="es-ES" sz="1050" b="1" u="none" strike="noStrike" kern="1200" cap="none" spc="0" normalizeH="0" baseline="0" noProof="0">
                <a:ln>
                  <a:noFill/>
                </a:ln>
                <a:solidFill>
                  <a:schemeClr val="tx2"/>
                </a:solidFill>
                <a:effectLst/>
                <a:uLnTx/>
                <a:uFillTx/>
                <a:latin typeface="Arial" panose="020B0604020202020204" pitchFamily="34" charset="0"/>
                <a:ea typeface="+mn-ea"/>
                <a:cs typeface="Arial"/>
              </a:rPr>
              <a:t>.</a:t>
            </a:r>
          </a:p>
        </p:txBody>
      </p:sp>
      <p:sp>
        <p:nvSpPr>
          <p:cNvPr id="29" name="CuadroTexto 28">
            <a:extLst>
              <a:ext uri="{FF2B5EF4-FFF2-40B4-BE49-F238E27FC236}">
                <a16:creationId xmlns:a16="http://schemas.microsoft.com/office/drawing/2014/main" id="{96147FC0-1731-AEA9-0A0E-69AF98F219DD}"/>
              </a:ext>
            </a:extLst>
          </p:cNvPr>
          <p:cNvSpPr txBox="1"/>
          <p:nvPr/>
        </p:nvSpPr>
        <p:spPr>
          <a:xfrm>
            <a:off x="661468" y="2709302"/>
            <a:ext cx="5770423"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u="none" strike="noStrike" kern="1200" cap="none" spc="0" normalizeH="0" baseline="0">
                <a:ln>
                  <a:noFill/>
                </a:ln>
                <a:solidFill>
                  <a:schemeClr val="tx2"/>
                </a:solidFill>
                <a:effectLst/>
                <a:uLnTx/>
                <a:uFillTx/>
                <a:latin typeface="Arial" panose="020B0604020202020204" pitchFamily="34" charset="0"/>
                <a:ea typeface="+mn-ea"/>
                <a:cs typeface="Arial"/>
              </a:rPr>
              <a:t>Table 2. Incidence and Quality Assessment According to Different Cancer Types.</a:t>
            </a:r>
          </a:p>
        </p:txBody>
      </p:sp>
      <p:grpSp>
        <p:nvGrpSpPr>
          <p:cNvPr id="36" name="Grupo 35">
            <a:extLst>
              <a:ext uri="{FF2B5EF4-FFF2-40B4-BE49-F238E27FC236}">
                <a16:creationId xmlns:a16="http://schemas.microsoft.com/office/drawing/2014/main" id="{41EE6B6C-93E8-0F21-06C2-A4B7D84C516D}"/>
              </a:ext>
            </a:extLst>
          </p:cNvPr>
          <p:cNvGrpSpPr/>
          <p:nvPr/>
        </p:nvGrpSpPr>
        <p:grpSpPr>
          <a:xfrm>
            <a:off x="4267570" y="1687200"/>
            <a:ext cx="2697163" cy="967924"/>
            <a:chOff x="4918631" y="-1523487"/>
            <a:chExt cx="5320947" cy="1789727"/>
          </a:xfrm>
        </p:grpSpPr>
        <p:pic>
          <p:nvPicPr>
            <p:cNvPr id="31" name="Gráfico 30">
              <a:extLst>
                <a:ext uri="{FF2B5EF4-FFF2-40B4-BE49-F238E27FC236}">
                  <a16:creationId xmlns:a16="http://schemas.microsoft.com/office/drawing/2014/main" id="{315FA4B0-8E7B-7175-6C6C-6DEA97447D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89331" y="-1523487"/>
              <a:ext cx="1789727" cy="1789727"/>
            </a:xfrm>
            <a:prstGeom prst="rect">
              <a:avLst/>
            </a:prstGeom>
          </p:spPr>
        </p:pic>
        <p:pic>
          <p:nvPicPr>
            <p:cNvPr id="32" name="Gráfico 31">
              <a:extLst>
                <a:ext uri="{FF2B5EF4-FFF2-40B4-BE49-F238E27FC236}">
                  <a16:creationId xmlns:a16="http://schemas.microsoft.com/office/drawing/2014/main" id="{DAF3847A-BD65-8703-8939-758D7E83D1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9032" y="-1023577"/>
              <a:ext cx="1074749" cy="1074749"/>
            </a:xfrm>
            <a:prstGeom prst="rect">
              <a:avLst/>
            </a:prstGeom>
          </p:spPr>
        </p:pic>
        <p:pic>
          <p:nvPicPr>
            <p:cNvPr id="33" name="Gráfico 32">
              <a:extLst>
                <a:ext uri="{FF2B5EF4-FFF2-40B4-BE49-F238E27FC236}">
                  <a16:creationId xmlns:a16="http://schemas.microsoft.com/office/drawing/2014/main" id="{AB329720-679E-9FD9-704D-0699748CC4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46682" y="-1023577"/>
              <a:ext cx="1074749" cy="1074749"/>
            </a:xfrm>
            <a:prstGeom prst="rect">
              <a:avLst/>
            </a:prstGeom>
          </p:spPr>
        </p:pic>
        <p:pic>
          <p:nvPicPr>
            <p:cNvPr id="34" name="Gráfico 33">
              <a:extLst>
                <a:ext uri="{FF2B5EF4-FFF2-40B4-BE49-F238E27FC236}">
                  <a16:creationId xmlns:a16="http://schemas.microsoft.com/office/drawing/2014/main" id="{DAD9F3B5-0D6D-AE8B-7794-F504CC448B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18631" y="-780876"/>
              <a:ext cx="740401" cy="740401"/>
            </a:xfrm>
            <a:prstGeom prst="rect">
              <a:avLst/>
            </a:prstGeom>
          </p:spPr>
        </p:pic>
        <p:pic>
          <p:nvPicPr>
            <p:cNvPr id="35" name="Gráfico 34">
              <a:extLst>
                <a:ext uri="{FF2B5EF4-FFF2-40B4-BE49-F238E27FC236}">
                  <a16:creationId xmlns:a16="http://schemas.microsoft.com/office/drawing/2014/main" id="{1A2F4078-04E9-A0BB-087F-4D82F953E3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99177" y="-780876"/>
              <a:ext cx="740401" cy="740401"/>
            </a:xfrm>
            <a:prstGeom prst="rect">
              <a:avLst/>
            </a:prstGeom>
          </p:spPr>
        </p:pic>
      </p:grpSp>
      <p:sp>
        <p:nvSpPr>
          <p:cNvPr id="4" name="Rectángulo: una sola esquina redondeada 3">
            <a:extLst>
              <a:ext uri="{FF2B5EF4-FFF2-40B4-BE49-F238E27FC236}">
                <a16:creationId xmlns:a16="http://schemas.microsoft.com/office/drawing/2014/main" id="{75BF16BD-3481-4E23-910B-F2C41E6BC32B}"/>
              </a:ext>
            </a:extLst>
          </p:cNvPr>
          <p:cNvSpPr/>
          <p:nvPr/>
        </p:nvSpPr>
        <p:spPr>
          <a:xfrm flipV="1">
            <a:off x="6840384" y="5254465"/>
            <a:ext cx="829918" cy="470212"/>
          </a:xfrm>
          <a:prstGeom prst="round1Rect">
            <a:avLst>
              <a:gd name="adj" fmla="val 0"/>
            </a:avLst>
          </a:prstGeom>
          <a:solidFill>
            <a:schemeClr val="accent3">
              <a:lumMod val="75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1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Marcador de texto 1">
            <a:extLst>
              <a:ext uri="{FF2B5EF4-FFF2-40B4-BE49-F238E27FC236}">
                <a16:creationId xmlns:a16="http://schemas.microsoft.com/office/drawing/2014/main" id="{0380F4D2-8912-33A7-A57A-67281E8D37E5}"/>
              </a:ext>
            </a:extLst>
          </p:cNvPr>
          <p:cNvSpPr txBox="1">
            <a:spLocks/>
          </p:cNvSpPr>
          <p:nvPr/>
        </p:nvSpPr>
        <p:spPr>
          <a:xfrm>
            <a:off x="6843532" y="5341665"/>
            <a:ext cx="829918" cy="286232"/>
          </a:xfrm>
          <a:prstGeom prst="rect">
            <a:avLst/>
          </a:prstGeom>
          <a:solidFill>
            <a:schemeClr val="accent3">
              <a:lumMod val="75000"/>
            </a:schemeClr>
          </a:solidFill>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lang="es-ES" sz="1400">
                <a:solidFill>
                  <a:prstClr val="white"/>
                </a:solidFill>
                <a:latin typeface="Arial" panose="020B0604020202020204" pitchFamily="34" charset="0"/>
              </a:rPr>
              <a:t>HR &lt;1</a:t>
            </a:r>
            <a:r>
              <a:rPr lang="es-ES" sz="1400" baseline="30000">
                <a:solidFill>
                  <a:prstClr val="white"/>
                </a:solidFill>
                <a:latin typeface="Arial" panose="020B0604020202020204" pitchFamily="34" charset="0"/>
              </a:rPr>
              <a:t>1</a:t>
            </a:r>
            <a:endParaRPr lang="es-ES" sz="1400">
              <a:solidFill>
                <a:prstClr val="white"/>
              </a:solidFill>
              <a:latin typeface="Arial" panose="020B0604020202020204" pitchFamily="34" charset="0"/>
            </a:endParaRPr>
          </a:p>
        </p:txBody>
      </p:sp>
    </p:spTree>
    <p:extLst>
      <p:ext uri="{BB962C8B-B14F-4D97-AF65-F5344CB8AC3E}">
        <p14:creationId xmlns:p14="http://schemas.microsoft.com/office/powerpoint/2010/main" val="29532012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4C951B-7509-CBCA-9DF7-9076C031FACB}"/>
              </a:ext>
            </a:extLst>
          </p:cNvPr>
          <p:cNvSpPr>
            <a:spLocks noGrp="1"/>
          </p:cNvSpPr>
          <p:nvPr>
            <p:ph type="title"/>
          </p:nvPr>
        </p:nvSpPr>
        <p:spPr/>
        <p:txBody>
          <a:bodyPr/>
          <a:lstStyle/>
          <a:p>
            <a:r>
              <a:rPr lang="es-ES"/>
              <a:t>Acceder aquí a la Ficha Técnica de ILUMETRI</a:t>
            </a:r>
            <a:r>
              <a:rPr lang="es-ES" baseline="30000"/>
              <a:t>®</a:t>
            </a:r>
          </a:p>
        </p:txBody>
      </p:sp>
      <p:pic>
        <p:nvPicPr>
          <p:cNvPr id="6" name="Imagen 5">
            <a:extLst>
              <a:ext uri="{FF2B5EF4-FFF2-40B4-BE49-F238E27FC236}">
                <a16:creationId xmlns:a16="http://schemas.microsoft.com/office/drawing/2014/main" id="{AA944476-3E38-F9E5-79AA-FFEFE9CF54DA}"/>
              </a:ext>
            </a:extLst>
          </p:cNvPr>
          <p:cNvPicPr>
            <a:picLocks noChangeAspect="1"/>
          </p:cNvPicPr>
          <p:nvPr/>
        </p:nvPicPr>
        <p:blipFill rotWithShape="1">
          <a:blip r:embed="rId2"/>
          <a:srcRect b="8082"/>
          <a:stretch/>
        </p:blipFill>
        <p:spPr>
          <a:xfrm>
            <a:off x="1281470" y="1859340"/>
            <a:ext cx="1188000" cy="1192780"/>
          </a:xfrm>
          <a:prstGeom prst="rect">
            <a:avLst/>
          </a:prstGeom>
        </p:spPr>
      </p:pic>
      <p:sp>
        <p:nvSpPr>
          <p:cNvPr id="8" name="CuadroTexto 7">
            <a:extLst>
              <a:ext uri="{FF2B5EF4-FFF2-40B4-BE49-F238E27FC236}">
                <a16:creationId xmlns:a16="http://schemas.microsoft.com/office/drawing/2014/main" id="{07B04E6E-8167-D8C8-0A5B-7464640F841A}"/>
              </a:ext>
            </a:extLst>
          </p:cNvPr>
          <p:cNvSpPr txBox="1"/>
          <p:nvPr/>
        </p:nvSpPr>
        <p:spPr>
          <a:xfrm>
            <a:off x="2563906" y="1859340"/>
            <a:ext cx="8641976" cy="2785378"/>
          </a:xfrm>
          <a:prstGeom prst="rect">
            <a:avLst/>
          </a:prstGeom>
          <a:noFill/>
        </p:spPr>
        <p:txBody>
          <a:bodyPr wrap="square">
            <a:spAutoFit/>
          </a:bodyPr>
          <a:lstStyle>
            <a:defPPr>
              <a:defRPr lang="es-ES"/>
            </a:defPPr>
            <a:lvl1pPr marL="171450" indent="-171450">
              <a:spcAft>
                <a:spcPts val="200"/>
              </a:spcAft>
              <a:buFont typeface="Arial" panose="020B0604020202020204" pitchFamily="34" charset="0"/>
              <a:buChar char="•"/>
              <a:defRPr kumimoji="0" sz="700" u="none" strike="noStrike" cap="none" spc="0" normalizeH="0" baseline="0">
                <a:ln>
                  <a:noFill/>
                </a:ln>
                <a:solidFill>
                  <a:prstClr val="black">
                    <a:tint val="75000"/>
                  </a:prstClr>
                </a:solidFill>
                <a:effectLst/>
                <a:uLnTx/>
                <a:uFillTx/>
                <a:latin typeface="Arial" panose="020B0604020202020204" pitchFamily="34" charset="0"/>
              </a:defRPr>
            </a:lvl1pPr>
          </a:lstStyle>
          <a:p>
            <a:pPr marL="0" indent="0">
              <a:buNone/>
            </a:pPr>
            <a:r>
              <a:rPr lang="es-ES" sz="1600">
                <a:solidFill>
                  <a:srgbClr val="404040"/>
                </a:solidFill>
              </a:rPr>
              <a:t>Diagnóstico hospitalario. Dispensación hospitalaria. Financiado por el SNS sin aportación.</a:t>
            </a:r>
          </a:p>
          <a:p>
            <a:pPr marL="0" indent="0">
              <a:buNone/>
            </a:pPr>
            <a:endParaRPr lang="es-ES" sz="1600">
              <a:solidFill>
                <a:srgbClr val="404040"/>
              </a:solidFill>
            </a:endParaRPr>
          </a:p>
          <a:p>
            <a:pPr marL="0" indent="0">
              <a:buNone/>
            </a:pPr>
            <a:r>
              <a:rPr lang="es-ES" sz="1600">
                <a:solidFill>
                  <a:srgbClr val="404040"/>
                </a:solidFill>
              </a:rPr>
              <a:t>Ilumetri</a:t>
            </a:r>
            <a:r>
              <a:rPr lang="es-ES" sz="1600" baseline="30000">
                <a:solidFill>
                  <a:srgbClr val="404040"/>
                </a:solidFill>
              </a:rPr>
              <a:t>®</a:t>
            </a:r>
            <a:r>
              <a:rPr lang="es-ES" sz="1600">
                <a:solidFill>
                  <a:srgbClr val="404040"/>
                </a:solidFill>
              </a:rPr>
              <a:t> 100 mg solución inyectable en jeringa precargada: EU/1/18/1323/002. C.N. 723855;</a:t>
            </a:r>
          </a:p>
          <a:p>
            <a:pPr marL="0" indent="0">
              <a:buNone/>
            </a:pPr>
            <a:r>
              <a:rPr lang="es-ES" sz="1600">
                <a:solidFill>
                  <a:srgbClr val="404040"/>
                </a:solidFill>
              </a:rPr>
              <a:t>Precio notificado 100 mg: PVL: 3.500 €.</a:t>
            </a:r>
          </a:p>
          <a:p>
            <a:pPr marL="0" indent="0">
              <a:buNone/>
            </a:pPr>
            <a:endParaRPr lang="es-ES" sz="1600">
              <a:solidFill>
                <a:srgbClr val="404040"/>
              </a:solidFill>
            </a:endParaRPr>
          </a:p>
          <a:p>
            <a:pPr marL="0" indent="0">
              <a:buNone/>
            </a:pPr>
            <a:r>
              <a:rPr lang="es-ES" sz="1600">
                <a:solidFill>
                  <a:srgbClr val="404040"/>
                </a:solidFill>
              </a:rPr>
              <a:t>Ilumetri</a:t>
            </a:r>
            <a:r>
              <a:rPr lang="es-ES" sz="1600" baseline="30000">
                <a:solidFill>
                  <a:srgbClr val="404040"/>
                </a:solidFill>
              </a:rPr>
              <a:t>®</a:t>
            </a:r>
            <a:r>
              <a:rPr lang="es-ES" sz="1600">
                <a:solidFill>
                  <a:srgbClr val="404040"/>
                </a:solidFill>
              </a:rPr>
              <a:t> 200 mg solución inyectable en jeringa precargada: EU/1/18/1323/003. C.N. 748649;</a:t>
            </a:r>
          </a:p>
          <a:p>
            <a:pPr marL="0" indent="0">
              <a:buNone/>
            </a:pPr>
            <a:r>
              <a:rPr lang="es-ES" sz="1600">
                <a:solidFill>
                  <a:srgbClr val="404040"/>
                </a:solidFill>
              </a:rPr>
              <a:t>Precio notificado 200 mg: PVL: 5.185 €.</a:t>
            </a:r>
          </a:p>
          <a:p>
            <a:pPr marL="0" indent="0">
              <a:buNone/>
            </a:pPr>
            <a:endParaRPr lang="es-ES" sz="1600">
              <a:solidFill>
                <a:srgbClr val="404040"/>
              </a:solidFill>
            </a:endParaRPr>
          </a:p>
          <a:p>
            <a:pPr marL="0" indent="0">
              <a:buNone/>
            </a:pPr>
            <a:r>
              <a:rPr lang="es-ES" sz="1600">
                <a:solidFill>
                  <a:srgbClr val="404040"/>
                </a:solidFill>
              </a:rPr>
              <a:t>Ilumetri</a:t>
            </a:r>
            <a:r>
              <a:rPr lang="es-ES" sz="1600" baseline="30000">
                <a:solidFill>
                  <a:srgbClr val="404040"/>
                </a:solidFill>
              </a:rPr>
              <a:t>®</a:t>
            </a:r>
            <a:r>
              <a:rPr lang="es-ES" sz="1600">
                <a:solidFill>
                  <a:srgbClr val="404040"/>
                </a:solidFill>
              </a:rPr>
              <a:t> 100 mg solución inyectable en pluma precargada: EU/1/18/1323/004. C.N. 762267;</a:t>
            </a:r>
          </a:p>
          <a:p>
            <a:pPr marL="0" indent="0">
              <a:buNone/>
            </a:pPr>
            <a:r>
              <a:rPr lang="es-ES" sz="1600">
                <a:solidFill>
                  <a:srgbClr val="404040"/>
                </a:solidFill>
              </a:rPr>
              <a:t>Precio notificado 100 mg: PVL: 3.500 €.</a:t>
            </a:r>
          </a:p>
        </p:txBody>
      </p:sp>
      <p:sp>
        <p:nvSpPr>
          <p:cNvPr id="10" name="CuadroTexto 9">
            <a:extLst>
              <a:ext uri="{FF2B5EF4-FFF2-40B4-BE49-F238E27FC236}">
                <a16:creationId xmlns:a16="http://schemas.microsoft.com/office/drawing/2014/main" id="{39CD9629-0AE3-F2B2-D375-489766DD337C}"/>
              </a:ext>
            </a:extLst>
          </p:cNvPr>
          <p:cNvSpPr txBox="1"/>
          <p:nvPr/>
        </p:nvSpPr>
        <p:spPr>
          <a:xfrm>
            <a:off x="1147482" y="4980947"/>
            <a:ext cx="10309412" cy="215444"/>
          </a:xfrm>
          <a:prstGeom prst="rect">
            <a:avLst/>
          </a:prstGeom>
          <a:noFill/>
        </p:spPr>
        <p:txBody>
          <a:bodyPr wrap="square">
            <a:spAutoFit/>
          </a:bodyPr>
          <a:lstStyle/>
          <a:p>
            <a:r>
              <a:rPr kumimoji="0" lang="es-ES" sz="8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ILUMETRI</a:t>
            </a:r>
            <a:r>
              <a:rPr kumimoji="0" lang="es-ES" sz="800" u="none" strike="noStrike" kern="1200" cap="none" spc="0" normalizeH="0" baseline="30000" noProof="0">
                <a:ln>
                  <a:noFill/>
                </a:ln>
                <a:solidFill>
                  <a:prstClr val="black">
                    <a:tint val="75000"/>
                  </a:prstClr>
                </a:solidFill>
                <a:effectLst/>
                <a:uLnTx/>
                <a:uFillTx/>
                <a:latin typeface="Arial" panose="020B0604020202020204" pitchFamily="34" charset="0"/>
                <a:ea typeface="+mn-ea"/>
                <a:cs typeface="+mn-cs"/>
              </a:rPr>
              <a:t>®</a:t>
            </a:r>
            <a:r>
              <a:rPr kumimoji="0" lang="es-ES" sz="8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Ficha técnica. Agencia Española de Medicamentos y Productos Sanitarios, AEMPS. Disponible en: </a:t>
            </a:r>
            <a:r>
              <a:rPr kumimoji="0" lang="es-ES" sz="8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hlinkClick r:id="rId3"/>
              </a:rPr>
              <a:t>https://cima.aemps.es/cima/pdfs/ft/1181323001/FT_1181323001.pdf</a:t>
            </a:r>
            <a:r>
              <a:rPr kumimoji="0" lang="es-ES" sz="80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t>. Último acceso: Mayo 2024</a:t>
            </a:r>
            <a:endParaRPr lang="es-ES"/>
          </a:p>
        </p:txBody>
      </p:sp>
    </p:spTree>
    <p:extLst>
      <p:ext uri="{BB962C8B-B14F-4D97-AF65-F5344CB8AC3E}">
        <p14:creationId xmlns:p14="http://schemas.microsoft.com/office/powerpoint/2010/main" val="168846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body of water with hills in the background&#10;&#10;Description automatically generated with medium confidence">
            <a:extLst>
              <a:ext uri="{FF2B5EF4-FFF2-40B4-BE49-F238E27FC236}">
                <a16:creationId xmlns:a16="http://schemas.microsoft.com/office/drawing/2014/main" id="{0F649E15-EB15-7F17-E980-33013C105909}"/>
              </a:ext>
            </a:extLst>
          </p:cNvPr>
          <p:cNvPicPr>
            <a:picLocks noChangeAspect="1"/>
          </p:cNvPicPr>
          <p:nvPr/>
        </p:nvPicPr>
        <p:blipFill>
          <a:blip r:embed="rId2">
            <a:alphaModFix amt="20000"/>
          </a:blip>
          <a:stretch>
            <a:fillRect/>
          </a:stretch>
        </p:blipFill>
        <p:spPr>
          <a:xfrm>
            <a:off x="0" y="0"/>
            <a:ext cx="12192000" cy="5624156"/>
          </a:xfrm>
          <a:prstGeom prst="rect">
            <a:avLst/>
          </a:prstGeom>
          <a:solidFill>
            <a:schemeClr val="accent2"/>
          </a:solidFill>
        </p:spPr>
      </p:pic>
      <p:sp>
        <p:nvSpPr>
          <p:cNvPr id="6" name="Rectángulo: una sola esquina redondeada 5">
            <a:extLst>
              <a:ext uri="{FF2B5EF4-FFF2-40B4-BE49-F238E27FC236}">
                <a16:creationId xmlns:a16="http://schemas.microsoft.com/office/drawing/2014/main" id="{5049D869-E796-4542-2E34-9A3060FA0539}"/>
              </a:ext>
            </a:extLst>
          </p:cNvPr>
          <p:cNvSpPr/>
          <p:nvPr/>
        </p:nvSpPr>
        <p:spPr>
          <a:xfrm flipV="1">
            <a:off x="851648" y="3103860"/>
            <a:ext cx="9452884" cy="1789588"/>
          </a:xfrm>
          <a:prstGeom prst="round1Rect">
            <a:avLst>
              <a:gd name="adj" fmla="val 28929"/>
            </a:avLst>
          </a:prstGeom>
          <a:blipFill>
            <a:blip r:embed="rId3"/>
            <a:srcRect/>
            <a:stretch>
              <a:fillRect l="-22007" t="-110168" r="-7459" b="-174506"/>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ángulo 8">
            <a:extLst>
              <a:ext uri="{FF2B5EF4-FFF2-40B4-BE49-F238E27FC236}">
                <a16:creationId xmlns:a16="http://schemas.microsoft.com/office/drawing/2014/main" id="{CAFAFDBE-F830-1273-686A-DA0A2BE53639}"/>
              </a:ext>
            </a:extLst>
          </p:cNvPr>
          <p:cNvSpPr/>
          <p:nvPr/>
        </p:nvSpPr>
        <p:spPr>
          <a:xfrm flipV="1">
            <a:off x="1519" y="3103859"/>
            <a:ext cx="1484382" cy="178959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ítulo 1">
            <a:extLst>
              <a:ext uri="{FF2B5EF4-FFF2-40B4-BE49-F238E27FC236}">
                <a16:creationId xmlns:a16="http://schemas.microsoft.com/office/drawing/2014/main" id="{420C3AB5-FFC0-908C-9D56-E17B66BB11D9}"/>
              </a:ext>
            </a:extLst>
          </p:cNvPr>
          <p:cNvSpPr>
            <a:spLocks noGrp="1"/>
          </p:cNvSpPr>
          <p:nvPr>
            <p:ph type="title"/>
          </p:nvPr>
        </p:nvSpPr>
        <p:spPr>
          <a:xfrm>
            <a:off x="636588" y="1279366"/>
            <a:ext cx="9520053" cy="1807400"/>
          </a:xfrm>
        </p:spPr>
        <p:txBody>
          <a:bodyPr/>
          <a:lstStyle/>
          <a:p>
            <a:r>
              <a:rPr kumimoji="0" lang="es-ES" sz="3600" b="1" u="none" strike="noStrike" kern="1200" cap="none" spc="0" normalizeH="0" baseline="0" noProof="0">
                <a:ln>
                  <a:noFill/>
                </a:ln>
                <a:solidFill>
                  <a:srgbClr val="FDC647"/>
                </a:solidFill>
                <a:effectLst/>
                <a:uLnTx/>
                <a:uFillTx/>
                <a:latin typeface="Arial" panose="020B0604020202020204" pitchFamily="34" charset="0"/>
                <a:ea typeface="+mj-ea"/>
                <a:cs typeface="Arial"/>
              </a:rPr>
              <a:t>¿Existe evidencia sobre el uso de terapias biológicas para la psoriasis en pacientes con cáncer?</a:t>
            </a:r>
            <a:endParaRPr lang="es-ES" sz="3600" b="1" baseline="30000">
              <a:solidFill>
                <a:schemeClr val="bg1"/>
              </a:solidFill>
              <a:latin typeface="Arial" panose="020B0604020202020204" pitchFamily="34" charset="0"/>
            </a:endParaRPr>
          </a:p>
        </p:txBody>
      </p:sp>
      <p:pic>
        <p:nvPicPr>
          <p:cNvPr id="12" name="Imagen 13" descr="almirall color.png">
            <a:extLst>
              <a:ext uri="{FF2B5EF4-FFF2-40B4-BE49-F238E27FC236}">
                <a16:creationId xmlns:a16="http://schemas.microsoft.com/office/drawing/2014/main" id="{F1CEE3CF-8CC8-A746-7DD1-FCF2D2E47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
        <p:nvSpPr>
          <p:cNvPr id="5" name="Título 1">
            <a:extLst>
              <a:ext uri="{FF2B5EF4-FFF2-40B4-BE49-F238E27FC236}">
                <a16:creationId xmlns:a16="http://schemas.microsoft.com/office/drawing/2014/main" id="{6DBD5407-444E-B63F-1104-87EF09A6252B}"/>
              </a:ext>
            </a:extLst>
          </p:cNvPr>
          <p:cNvSpPr txBox="1">
            <a:spLocks/>
          </p:cNvSpPr>
          <p:nvPr/>
        </p:nvSpPr>
        <p:spPr>
          <a:xfrm>
            <a:off x="0" y="3430339"/>
            <a:ext cx="1484382" cy="1222624"/>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a:solidFill>
                  <a:srgbClr val="4E124D"/>
                </a:solidFill>
                <a:latin typeface="Arial"/>
                <a:ea typeface="+mj-ea"/>
                <a:cs typeface="Arial"/>
              </a:defRPr>
            </a:lvl1pPr>
          </a:lstStyle>
          <a:p>
            <a:pPr algn="r"/>
            <a:r>
              <a:rPr lang="es-ES" sz="7000" kern="800" spc="200">
                <a:solidFill>
                  <a:schemeClr val="bg1"/>
                </a:solidFill>
                <a:latin typeface="Arial" panose="020B0604020202020204" pitchFamily="34" charset="0"/>
              </a:rPr>
              <a:t>2.</a:t>
            </a:r>
          </a:p>
        </p:txBody>
      </p:sp>
    </p:spTree>
    <p:extLst>
      <p:ext uri="{BB962C8B-B14F-4D97-AF65-F5344CB8AC3E}">
        <p14:creationId xmlns:p14="http://schemas.microsoft.com/office/powerpoint/2010/main" val="3394156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Marcador de pie de página 306">
            <a:extLst>
              <a:ext uri="{FF2B5EF4-FFF2-40B4-BE49-F238E27FC236}">
                <a16:creationId xmlns:a16="http://schemas.microsoft.com/office/drawing/2014/main" id="{1E1973DB-32C1-09BD-6AC1-C386EDB94FE0}"/>
              </a:ext>
            </a:extLst>
          </p:cNvPr>
          <p:cNvSpPr>
            <a:spLocks noGrp="1"/>
          </p:cNvSpPr>
          <p:nvPr>
            <p:ph type="ftr" sz="quarter" idx="10"/>
          </p:nvPr>
        </p:nvSpPr>
        <p:spPr>
          <a:xfrm>
            <a:off x="623888" y="5891317"/>
            <a:ext cx="10128906" cy="826756"/>
          </a:xfrm>
        </p:spPr>
        <p:txBody>
          <a:bodyPr/>
          <a:lstStyle/>
          <a:p>
            <a:pPr marR="0" lvl="0" algn="l" defTabSz="914400" rtl="0" eaLnBrk="1" fontAlgn="auto" latinLnBrk="0" hangingPunct="1">
              <a:lnSpc>
                <a:spcPct val="100000"/>
              </a:lnSpc>
              <a:spcBef>
                <a:spcPts val="0"/>
              </a:spcBef>
              <a:spcAft>
                <a:spcPts val="0"/>
              </a:spcAft>
              <a:buClrTx/>
              <a:buSzTx/>
              <a:tabLst/>
              <a:defRPr/>
            </a:pPr>
            <a:r>
              <a:rPr kumimoji="0" lang="es-ES" sz="700" b="1" u="none" strike="noStrike" kern="1200" cap="none" spc="0" normalizeH="0" baseline="0" noProof="0">
                <a:ln>
                  <a:noFill/>
                </a:ln>
                <a:solidFill>
                  <a:prstClr val="black">
                    <a:tint val="75000"/>
                  </a:prstClr>
                </a:solidFill>
                <a:effectLst/>
                <a:uLnTx/>
                <a:uFillTx/>
                <a:ea typeface="+mn-ea"/>
                <a:cs typeface="+mn-cs"/>
              </a:rPr>
              <a:t>IL: </a:t>
            </a:r>
            <a:r>
              <a:rPr kumimoji="0" lang="es-ES" sz="700" u="none" strike="noStrike" kern="1200" cap="none" spc="0" normalizeH="0" baseline="0" noProof="0">
                <a:ln>
                  <a:noFill/>
                </a:ln>
                <a:solidFill>
                  <a:prstClr val="black">
                    <a:tint val="75000"/>
                  </a:prstClr>
                </a:solidFill>
                <a:effectLst/>
                <a:uLnTx/>
                <a:uFillTx/>
                <a:ea typeface="+mn-ea"/>
                <a:cs typeface="+mn-cs"/>
              </a:rPr>
              <a:t>interleucina.</a:t>
            </a:r>
          </a:p>
          <a:p>
            <a:pPr marL="95250" marR="0" lvl="0" indent="-95250" algn="l" defTabSz="914400" rtl="0" eaLnBrk="1" fontAlgn="auto" latinLnBrk="0" hangingPunct="1">
              <a:lnSpc>
                <a:spcPct val="100000"/>
              </a:lnSpc>
              <a:spcBef>
                <a:spcPts val="0"/>
              </a:spcBef>
              <a:spcAft>
                <a:spcPts val="0"/>
              </a:spcAft>
              <a:buClrTx/>
              <a:buSzTx/>
              <a:buFontTx/>
              <a:buAutoNum type="arabicPeriod"/>
              <a:defRPr/>
            </a:pPr>
            <a:r>
              <a:rPr kumimoji="0" lang="es-ES" sz="700" b="1" u="none" strike="noStrike" kern="1200" cap="none" spc="0" normalizeH="0" baseline="0" noProof="0" err="1">
                <a:ln>
                  <a:noFill/>
                </a:ln>
                <a:solidFill>
                  <a:prstClr val="black">
                    <a:tint val="75000"/>
                  </a:prstClr>
                </a:solidFill>
                <a:effectLst/>
                <a:uLnTx/>
                <a:uFillTx/>
                <a:ea typeface="+mn-ea"/>
                <a:cs typeface="+mn-cs"/>
              </a:rPr>
              <a:t>Vaengebjerg</a:t>
            </a:r>
            <a:r>
              <a:rPr kumimoji="0" lang="es-ES" sz="700" b="1" u="none" strike="noStrike" kern="1200" cap="none" spc="0" normalizeH="0" baseline="0" noProof="0">
                <a:ln>
                  <a:noFill/>
                </a:ln>
                <a:solidFill>
                  <a:prstClr val="black">
                    <a:tint val="75000"/>
                  </a:prstClr>
                </a:solidFill>
                <a:effectLst/>
                <a:uLnTx/>
                <a:uFillTx/>
                <a:ea typeface="+mn-ea"/>
                <a:cs typeface="+mn-cs"/>
              </a:rPr>
              <a:t> 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Skov</a:t>
            </a:r>
            <a:r>
              <a:rPr kumimoji="0" lang="es-ES" sz="700" u="none" strike="noStrike" kern="1200" cap="none" spc="0" normalizeH="0" baseline="0" noProof="0">
                <a:ln>
                  <a:noFill/>
                </a:ln>
                <a:solidFill>
                  <a:prstClr val="black">
                    <a:tint val="75000"/>
                  </a:prstClr>
                </a:solidFill>
                <a:effectLst/>
                <a:uLnTx/>
                <a:uFillTx/>
                <a:ea typeface="+mn-ea"/>
                <a:cs typeface="+mn-cs"/>
              </a:rPr>
              <a:t> L, </a:t>
            </a:r>
            <a:r>
              <a:rPr kumimoji="0" lang="es-ES" sz="700" u="none" strike="noStrike" kern="1200" cap="none" spc="0" normalizeH="0" baseline="0" noProof="0" err="1">
                <a:ln>
                  <a:noFill/>
                </a:ln>
                <a:solidFill>
                  <a:prstClr val="black">
                    <a:tint val="75000"/>
                  </a:prstClr>
                </a:solidFill>
                <a:effectLst/>
                <a:uLnTx/>
                <a:uFillTx/>
                <a:ea typeface="+mn-ea"/>
                <a:cs typeface="+mn-cs"/>
              </a:rPr>
              <a:t>Egeberg</a:t>
            </a:r>
            <a:r>
              <a:rPr kumimoji="0" lang="es-ES" sz="700" u="none" strike="noStrike" kern="1200" cap="none" spc="0" normalizeH="0" baseline="0" noProof="0">
                <a:ln>
                  <a:noFill/>
                </a:ln>
                <a:solidFill>
                  <a:prstClr val="black">
                    <a:tint val="75000"/>
                  </a:prstClr>
                </a:solidFill>
                <a:effectLst/>
                <a:uLnTx/>
                <a:uFillTx/>
                <a:ea typeface="+mn-ea"/>
                <a:cs typeface="+mn-cs"/>
              </a:rPr>
              <a:t> A, </a:t>
            </a:r>
            <a:r>
              <a:rPr kumimoji="0" lang="es-ES" sz="700" u="none" strike="noStrike" kern="1200" cap="none" spc="0" normalizeH="0" baseline="0" noProof="0" err="1">
                <a:ln>
                  <a:noFill/>
                </a:ln>
                <a:solidFill>
                  <a:prstClr val="black">
                    <a:tint val="75000"/>
                  </a:prstClr>
                </a:solidFill>
                <a:effectLst/>
                <a:uLnTx/>
                <a:uFillTx/>
                <a:ea typeface="+mn-ea"/>
                <a:cs typeface="+mn-cs"/>
              </a:rPr>
              <a:t>Loft</a:t>
            </a:r>
            <a:r>
              <a:rPr kumimoji="0" lang="es-ES" sz="700" u="none" strike="noStrike" kern="1200" cap="none" spc="0" normalizeH="0" baseline="0" noProof="0">
                <a:ln>
                  <a:noFill/>
                </a:ln>
                <a:solidFill>
                  <a:prstClr val="black">
                    <a:tint val="75000"/>
                  </a:prstClr>
                </a:solidFill>
                <a:effectLst/>
                <a:uLnTx/>
                <a:uFillTx/>
                <a:ea typeface="+mn-ea"/>
                <a:cs typeface="+mn-cs"/>
              </a:rPr>
              <a:t> ND. </a:t>
            </a:r>
            <a:r>
              <a:rPr kumimoji="0" lang="es-ES" sz="700" u="none" strike="noStrike" kern="1200" cap="none" spc="0" normalizeH="0" baseline="0" noProof="0" err="1">
                <a:ln>
                  <a:noFill/>
                </a:ln>
                <a:solidFill>
                  <a:prstClr val="black">
                    <a:tint val="75000"/>
                  </a:prstClr>
                </a:solidFill>
                <a:effectLst/>
                <a:uLnTx/>
                <a:uFillTx/>
                <a:ea typeface="+mn-ea"/>
                <a:cs typeface="+mn-cs"/>
              </a:rPr>
              <a:t>Prevalence</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Incidence</a:t>
            </a:r>
            <a:r>
              <a:rPr kumimoji="0" lang="es-ES" sz="700" u="none" strike="noStrike" kern="1200" cap="none" spc="0" normalizeH="0" baseline="0" noProof="0">
                <a:ln>
                  <a:noFill/>
                </a:ln>
                <a:solidFill>
                  <a:prstClr val="black">
                    <a:tint val="75000"/>
                  </a:prstClr>
                </a:solidFill>
                <a:effectLst/>
                <a:uLnTx/>
                <a:uFillTx/>
                <a:ea typeface="+mn-ea"/>
                <a:cs typeface="+mn-cs"/>
              </a:rPr>
              <a:t>, and </a:t>
            </a:r>
            <a:r>
              <a:rPr kumimoji="0" lang="es-ES" sz="700" u="none" strike="noStrike" kern="1200" cap="none" spc="0" normalizeH="0" baseline="0" noProof="0" err="1">
                <a:ln>
                  <a:noFill/>
                </a:ln>
                <a:solidFill>
                  <a:prstClr val="black">
                    <a:tint val="75000"/>
                  </a:prstClr>
                </a:solidFill>
                <a:effectLst/>
                <a:uLnTx/>
                <a:uFillTx/>
                <a:ea typeface="+mn-ea"/>
                <a:cs typeface="+mn-cs"/>
              </a:rPr>
              <a:t>Risk</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Cancer</a:t>
            </a:r>
            <a:r>
              <a:rPr kumimoji="0" lang="es-ES" sz="700" u="none" strike="noStrike" kern="1200" cap="none" spc="0" normalizeH="0" baseline="0" noProof="0">
                <a:ln>
                  <a:noFill/>
                </a:ln>
                <a:solidFill>
                  <a:prstClr val="black">
                    <a:tint val="75000"/>
                  </a:prstClr>
                </a:solidFill>
                <a:effectLst/>
                <a:uLnTx/>
                <a:uFillTx/>
                <a:ea typeface="+mn-ea"/>
                <a:cs typeface="+mn-cs"/>
              </a:rPr>
              <a:t> in </a:t>
            </a:r>
            <a:r>
              <a:rPr kumimoji="0" lang="es-ES" sz="700" u="none" strike="noStrike" kern="1200" cap="none" spc="0" normalizeH="0" baseline="0" noProof="0" err="1">
                <a:ln>
                  <a:noFill/>
                </a:ln>
                <a:solidFill>
                  <a:prstClr val="black">
                    <a:tint val="75000"/>
                  </a:prstClr>
                </a:solidFill>
                <a:effectLst/>
                <a:uLnTx/>
                <a:uFillTx/>
                <a:ea typeface="+mn-ea"/>
                <a:cs typeface="+mn-cs"/>
              </a:rPr>
              <a:t>Patients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With</a:t>
            </a:r>
            <a:r>
              <a:rPr kumimoji="0" lang="es-ES" sz="700" u="none" strike="noStrike" kern="1200" cap="none" spc="0" normalizeH="0" baseline="0" noProof="0">
                <a:ln>
                  <a:noFill/>
                </a:ln>
                <a:solidFill>
                  <a:prstClr val="black">
                    <a:tint val="75000"/>
                  </a:prstClr>
                </a:solidFill>
                <a:effectLst/>
                <a:uLnTx/>
                <a:uFillTx/>
                <a:ea typeface="+mn-ea"/>
                <a:cs typeface="+mn-cs"/>
              </a:rPr>
              <a:t> Psoriasis and </a:t>
            </a:r>
            <a:r>
              <a:rPr kumimoji="0" lang="es-ES" sz="700" u="none" strike="noStrike" kern="1200" cap="none" spc="0" normalizeH="0" baseline="0" noProof="0" err="1">
                <a:ln>
                  <a:noFill/>
                </a:ln>
                <a:solidFill>
                  <a:prstClr val="black">
                    <a:tint val="75000"/>
                  </a:prstClr>
                </a:solidFill>
                <a:effectLst/>
                <a:uLnTx/>
                <a:uFillTx/>
                <a:ea typeface="+mn-ea"/>
                <a:cs typeface="+mn-cs"/>
              </a:rPr>
              <a:t>Psoriatic</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Arthritis</a:t>
            </a:r>
            <a:r>
              <a:rPr kumimoji="0" lang="es-ES" sz="700" u="none" strike="noStrike" kern="1200" cap="none" spc="0" normalizeH="0" baseline="0" noProof="0">
                <a:ln>
                  <a:noFill/>
                </a:ln>
                <a:solidFill>
                  <a:prstClr val="black">
                    <a:tint val="75000"/>
                  </a:prstClr>
                </a:solidFill>
                <a:effectLst/>
                <a:uLnTx/>
                <a:uFillTx/>
                <a:ea typeface="+mn-ea"/>
                <a:cs typeface="+mn-cs"/>
              </a:rPr>
              <a:t>: A </a:t>
            </a:r>
            <a:r>
              <a:rPr kumimoji="0" lang="es-ES" sz="700" u="none" strike="noStrike" kern="1200" cap="none" spc="0" normalizeH="0" baseline="0" noProof="0" err="1">
                <a:ln>
                  <a:noFill/>
                </a:ln>
                <a:solidFill>
                  <a:prstClr val="black">
                    <a:tint val="75000"/>
                  </a:prstClr>
                </a:solidFill>
                <a:effectLst/>
                <a:uLnTx/>
                <a:uFillTx/>
                <a:ea typeface="+mn-ea"/>
                <a:cs typeface="+mn-cs"/>
              </a:rPr>
              <a:t>Systematic</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Review</a:t>
            </a:r>
            <a:r>
              <a:rPr kumimoji="0" lang="es-ES" sz="700" u="none" strike="noStrike" kern="1200" cap="none" spc="0" normalizeH="0" baseline="0" noProof="0">
                <a:ln>
                  <a:noFill/>
                </a:ln>
                <a:solidFill>
                  <a:prstClr val="black">
                    <a:tint val="75000"/>
                  </a:prstClr>
                </a:solidFill>
                <a:effectLst/>
                <a:uLnTx/>
                <a:uFillTx/>
                <a:ea typeface="+mn-ea"/>
                <a:cs typeface="+mn-cs"/>
              </a:rPr>
              <a:t> and Meta-</a:t>
            </a:r>
            <a:r>
              <a:rPr kumimoji="0" lang="es-ES" sz="700" u="none" strike="noStrike" kern="1200" cap="none" spc="0" normalizeH="0" baseline="0" noProof="0" err="1">
                <a:ln>
                  <a:noFill/>
                </a:ln>
                <a:solidFill>
                  <a:prstClr val="black">
                    <a:tint val="75000"/>
                  </a:prstClr>
                </a:solidFill>
                <a:effectLst/>
                <a:uLnTx/>
                <a:uFillTx/>
                <a:ea typeface="+mn-ea"/>
                <a:cs typeface="+mn-cs"/>
              </a:rPr>
              <a:t>analysis</a:t>
            </a:r>
            <a:r>
              <a:rPr kumimoji="0" lang="es-ES" sz="700" u="none" strike="noStrike" kern="1200" cap="none" spc="0" normalizeH="0" baseline="0" noProof="0">
                <a:ln>
                  <a:noFill/>
                </a:ln>
                <a:solidFill>
                  <a:prstClr val="black">
                    <a:tint val="75000"/>
                  </a:prstClr>
                </a:solidFill>
                <a:effectLst/>
                <a:uLnTx/>
                <a:uFillTx/>
                <a:ea typeface="+mn-ea"/>
                <a:cs typeface="+mn-cs"/>
              </a:rPr>
              <a:t>. JAMA </a:t>
            </a:r>
            <a:r>
              <a:rPr kumimoji="0" lang="es-ES" sz="700" u="none" strike="noStrike" kern="1200" cap="none" spc="0" normalizeH="0" baseline="0" noProof="0" err="1">
                <a:ln>
                  <a:noFill/>
                </a:ln>
                <a:solidFill>
                  <a:prstClr val="black">
                    <a:tint val="75000"/>
                  </a:prstClr>
                </a:solidFill>
                <a:effectLst/>
                <a:uLnTx/>
                <a:uFillTx/>
                <a:ea typeface="+mn-ea"/>
                <a:cs typeface="+mn-cs"/>
              </a:rPr>
              <a:t>Dermatol</a:t>
            </a:r>
            <a:r>
              <a:rPr kumimoji="0" lang="es-ES" sz="700" u="none" strike="noStrike" kern="1200" cap="none" spc="0" normalizeH="0" baseline="0" noProof="0">
                <a:ln>
                  <a:noFill/>
                </a:ln>
                <a:solidFill>
                  <a:prstClr val="black">
                    <a:tint val="75000"/>
                  </a:prstClr>
                </a:solidFill>
                <a:effectLst/>
                <a:uLnTx/>
                <a:uFillTx/>
                <a:ea typeface="+mn-ea"/>
                <a:cs typeface="+mn-cs"/>
              </a:rPr>
              <a:t>. 2020;156(4):421-429. </a:t>
            </a:r>
          </a:p>
          <a:p>
            <a:pPr marL="95250" marR="0" lvl="0" indent="-95250" algn="l" defTabSz="914400" rtl="0" eaLnBrk="1" fontAlgn="auto" latinLnBrk="0" hangingPunct="1">
              <a:lnSpc>
                <a:spcPct val="100000"/>
              </a:lnSpc>
              <a:spcBef>
                <a:spcPts val="0"/>
              </a:spcBef>
              <a:spcAft>
                <a:spcPts val="0"/>
              </a:spcAft>
              <a:buClrTx/>
              <a:buSzTx/>
              <a:buFontTx/>
              <a:buAutoNum type="arabicPeriod"/>
              <a:defRPr/>
            </a:pPr>
            <a:r>
              <a:rPr kumimoji="0" lang="es-ES" sz="700" b="1" u="none" strike="noStrike" kern="1200" cap="none" spc="0" normalizeH="0" baseline="0" noProof="0">
                <a:ln>
                  <a:noFill/>
                </a:ln>
                <a:solidFill>
                  <a:prstClr val="black">
                    <a:tint val="75000"/>
                  </a:prstClr>
                </a:solidFill>
                <a:effectLst/>
                <a:uLnTx/>
                <a:uFillTx/>
                <a:ea typeface="+mn-ea"/>
                <a:cs typeface="+mn-cs"/>
              </a:rPr>
              <a:t>Carrascosa JM, </a:t>
            </a:r>
            <a:r>
              <a:rPr kumimoji="0" lang="es-ES" sz="700" u="none" strike="noStrike" kern="1200" cap="none" spc="0" normalizeH="0" baseline="0" noProof="0">
                <a:ln>
                  <a:noFill/>
                </a:ln>
                <a:solidFill>
                  <a:prstClr val="black">
                    <a:tint val="75000"/>
                  </a:prstClr>
                </a:solidFill>
                <a:effectLst/>
                <a:uLnTx/>
                <a:uFillTx/>
                <a:ea typeface="+mn-ea"/>
                <a:cs typeface="+mn-cs"/>
              </a:rPr>
              <a:t>Puig L, Romero IB, Salgado-Boquete L, Del Alcázar E, Lencina JJA, et al. </a:t>
            </a:r>
            <a:r>
              <a:rPr kumimoji="0" lang="es-ES" sz="700" u="none" strike="noStrike" kern="1200" cap="none" spc="0" normalizeH="0" baseline="0" noProof="0" err="1">
                <a:ln>
                  <a:noFill/>
                </a:ln>
                <a:solidFill>
                  <a:prstClr val="black">
                    <a:tint val="75000"/>
                  </a:prstClr>
                </a:solidFill>
                <a:effectLst/>
                <a:uLnTx/>
                <a:uFillTx/>
                <a:ea typeface="+mn-ea"/>
                <a:cs typeface="+mn-cs"/>
              </a:rPr>
              <a:t>Practical</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Update</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the</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Guidelines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Published</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by</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the</a:t>
            </a:r>
            <a:r>
              <a:rPr kumimoji="0" lang="es-ES" sz="700" u="none" strike="noStrike" kern="1200" cap="none" spc="0" normalizeH="0" baseline="0" noProof="0">
                <a:ln>
                  <a:noFill/>
                </a:ln>
                <a:solidFill>
                  <a:prstClr val="black">
                    <a:tint val="75000"/>
                  </a:prstClr>
                </a:solidFill>
                <a:effectLst/>
                <a:uLnTx/>
                <a:uFillTx/>
                <a:ea typeface="+mn-ea"/>
                <a:cs typeface="+mn-cs"/>
              </a:rPr>
              <a:t> Psoriasis </a:t>
            </a:r>
            <a:r>
              <a:rPr kumimoji="0" lang="es-ES" sz="700" u="none" strike="noStrike" kern="1200" cap="none" spc="0" normalizeH="0" baseline="0" noProof="0" err="1">
                <a:ln>
                  <a:noFill/>
                </a:ln>
                <a:solidFill>
                  <a:prstClr val="black">
                    <a:tint val="75000"/>
                  </a:prstClr>
                </a:solidFill>
                <a:effectLst/>
                <a:uLnTx/>
                <a:uFillTx/>
                <a:ea typeface="+mn-ea"/>
                <a:cs typeface="+mn-cs"/>
              </a:rPr>
              <a:t>Group</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the</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Spanish</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Academy</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Dermatology</a:t>
            </a:r>
            <a:r>
              <a:rPr kumimoji="0" lang="es-ES" sz="700" u="none" strike="noStrike" kern="1200" cap="none" spc="0" normalizeH="0" baseline="0" noProof="0">
                <a:ln>
                  <a:noFill/>
                </a:ln>
                <a:solidFill>
                  <a:prstClr val="black">
                    <a:tint val="75000"/>
                  </a:prstClr>
                </a:solidFill>
                <a:effectLst/>
                <a:uLnTx/>
                <a:uFillTx/>
                <a:ea typeface="+mn-ea"/>
                <a:cs typeface="+mn-cs"/>
              </a:rPr>
              <a:t> and </a:t>
            </a:r>
            <a:r>
              <a:rPr kumimoji="0" lang="es-ES" sz="700" u="none" strike="noStrike" kern="1200" cap="none" spc="0" normalizeH="0" baseline="0" noProof="0" err="1">
                <a:ln>
                  <a:noFill/>
                </a:ln>
                <a:solidFill>
                  <a:prstClr val="black">
                    <a:tint val="75000"/>
                  </a:prstClr>
                </a:solidFill>
                <a:effectLst/>
                <a:uLnTx/>
                <a:uFillTx/>
                <a:ea typeface="+mn-ea"/>
                <a:cs typeface="+mn-cs"/>
              </a:rPr>
              <a:t>Venereology</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GPs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on</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the</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Treatment</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Psoriasis </a:t>
            </a:r>
            <a:r>
              <a:rPr kumimoji="0" lang="es-ES" sz="700" u="none" strike="noStrike" kern="1200" cap="none" spc="0" normalizeH="0" baseline="0" noProof="0" err="1">
                <a:ln>
                  <a:noFill/>
                </a:ln>
                <a:solidFill>
                  <a:prstClr val="black">
                    <a:tint val="75000"/>
                  </a:prstClr>
                </a:solidFill>
                <a:effectLst/>
                <a:uLnTx/>
                <a:uFillTx/>
                <a:ea typeface="+mn-ea"/>
                <a:cs typeface="+mn-cs"/>
              </a:rPr>
              <a:t>With</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Biologic</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Agents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Part</a:t>
            </a:r>
            <a:r>
              <a:rPr kumimoji="0" lang="es-ES" sz="700" u="none" strike="noStrike" kern="1200" cap="none" spc="0" normalizeH="0" baseline="0" noProof="0">
                <a:ln>
                  <a:noFill/>
                </a:ln>
                <a:solidFill>
                  <a:prstClr val="black">
                    <a:tint val="75000"/>
                  </a:prstClr>
                </a:solidFill>
                <a:effectLst/>
                <a:uLnTx/>
                <a:uFillTx/>
                <a:ea typeface="+mn-ea"/>
                <a:cs typeface="+mn-cs"/>
              </a:rPr>
              <a:t> 2 - Management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Special</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Populations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Patients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With</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Comorbid</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Conditions</a:t>
            </a:r>
            <a:r>
              <a:rPr kumimoji="0" lang="es-ES" sz="700" u="none" strike="noStrike" kern="1200" cap="none" spc="0" normalizeH="0" baseline="0" noProof="0">
                <a:ln>
                  <a:noFill/>
                </a:ln>
                <a:solidFill>
                  <a:prstClr val="black">
                    <a:tint val="75000"/>
                  </a:prstClr>
                </a:solidFill>
                <a:effectLst/>
                <a:uLnTx/>
                <a:uFillTx/>
                <a:ea typeface="+mn-ea"/>
                <a:cs typeface="+mn-cs"/>
              </a:rPr>
              <a:t>, and </a:t>
            </a:r>
            <a:r>
              <a:rPr kumimoji="0" lang="es-ES" sz="700" u="none" strike="noStrike" kern="1200" cap="none" spc="0" normalizeH="0" baseline="0" noProof="0" err="1">
                <a:ln>
                  <a:noFill/>
                </a:ln>
                <a:solidFill>
                  <a:prstClr val="black">
                    <a:tint val="75000"/>
                  </a:prstClr>
                </a:solidFill>
                <a:effectLst/>
                <a:uLnTx/>
                <a:uFillTx/>
                <a:ea typeface="+mn-ea"/>
                <a:cs typeface="+mn-cs"/>
              </a:rPr>
              <a:t>Risk</a:t>
            </a:r>
            <a:r>
              <a:rPr kumimoji="0" lang="es-ES" sz="700" u="none" strike="noStrike" kern="1200" cap="none" spc="0" normalizeH="0" baseline="0" noProof="0">
                <a:ln>
                  <a:noFill/>
                </a:ln>
                <a:solidFill>
                  <a:prstClr val="black">
                    <a:tint val="75000"/>
                  </a:prstClr>
                </a:solidFill>
                <a:effectLst/>
                <a:uLnTx/>
                <a:uFillTx/>
                <a:ea typeface="+mn-ea"/>
                <a:cs typeface="+mn-cs"/>
              </a:rPr>
              <a:t>. Actas </a:t>
            </a:r>
            <a:r>
              <a:rPr kumimoji="0" lang="es-ES" sz="700" u="none" strike="noStrike" kern="1200" cap="none" spc="0" normalizeH="0" baseline="0" noProof="0" err="1">
                <a:ln>
                  <a:noFill/>
                </a:ln>
                <a:solidFill>
                  <a:prstClr val="black">
                    <a:tint val="75000"/>
                  </a:prstClr>
                </a:solidFill>
                <a:effectLst/>
                <a:uLnTx/>
                <a:uFillTx/>
                <a:ea typeface="+mn-ea"/>
                <a:cs typeface="+mn-cs"/>
              </a:rPr>
              <a:t>Dermosifiliogr</a:t>
            </a:r>
            <a:r>
              <a:rPr kumimoji="0" lang="es-ES" sz="700" u="none" strike="noStrike" kern="1200" cap="none" spc="0" normalizeH="0" baseline="0" noProof="0">
                <a:ln>
                  <a:noFill/>
                </a:ln>
                <a:solidFill>
                  <a:prstClr val="black">
                    <a:tint val="75000"/>
                  </a:prstClr>
                </a:solidFill>
                <a:effectLst/>
                <a:uLnTx/>
                <a:uFillTx/>
                <a:ea typeface="+mn-ea"/>
                <a:cs typeface="+mn-cs"/>
              </a:rPr>
              <a:t>. 2022;113(6):583-609.</a:t>
            </a:r>
          </a:p>
          <a:p>
            <a:pPr marL="95250" marR="0" lvl="0" indent="-95250" algn="l" defTabSz="914400" rtl="0" eaLnBrk="1" fontAlgn="auto" latinLnBrk="0" hangingPunct="1">
              <a:lnSpc>
                <a:spcPct val="100000"/>
              </a:lnSpc>
              <a:spcBef>
                <a:spcPts val="0"/>
              </a:spcBef>
              <a:spcAft>
                <a:spcPts val="0"/>
              </a:spcAft>
              <a:buClrTx/>
              <a:buSzTx/>
              <a:buFontTx/>
              <a:buAutoNum type="arabicPeriod"/>
              <a:defRPr/>
            </a:pPr>
            <a:r>
              <a:rPr kumimoji="0" lang="es-ES" sz="700" b="1" u="none" strike="noStrike" kern="1200" cap="none" spc="0" normalizeH="0" baseline="0" noProof="0" err="1">
                <a:ln>
                  <a:noFill/>
                </a:ln>
                <a:solidFill>
                  <a:prstClr val="black">
                    <a:tint val="75000"/>
                  </a:prstClr>
                </a:solidFill>
                <a:effectLst/>
                <a:uLnTx/>
                <a:uFillTx/>
                <a:ea typeface="+mn-ea"/>
                <a:cs typeface="+mn-cs"/>
              </a:rPr>
              <a:t>Geller</a:t>
            </a:r>
            <a:r>
              <a:rPr kumimoji="0" lang="es-ES" sz="700" b="1" u="none" strike="noStrike" kern="1200" cap="none" spc="0" normalizeH="0" baseline="0" noProof="0">
                <a:ln>
                  <a:noFill/>
                </a:ln>
                <a:solidFill>
                  <a:prstClr val="black">
                    <a:tint val="75000"/>
                  </a:prstClr>
                </a:solidFill>
                <a:effectLst/>
                <a:uLnTx/>
                <a:uFillTx/>
                <a:ea typeface="+mn-ea"/>
                <a:cs typeface="+mn-cs"/>
              </a:rPr>
              <a:t> S, </a:t>
            </a:r>
            <a:r>
              <a:rPr kumimoji="0" lang="es-ES" sz="700" u="none" strike="noStrike" kern="1200" cap="none" spc="0" normalizeH="0" baseline="0" noProof="0" err="1">
                <a:ln>
                  <a:noFill/>
                </a:ln>
                <a:solidFill>
                  <a:prstClr val="black">
                    <a:tint val="75000"/>
                  </a:prstClr>
                </a:solidFill>
                <a:effectLst/>
                <a:uLnTx/>
                <a:uFillTx/>
                <a:ea typeface="+mn-ea"/>
                <a:cs typeface="+mn-cs"/>
              </a:rPr>
              <a:t>Xu</a:t>
            </a:r>
            <a:r>
              <a:rPr kumimoji="0" lang="es-ES" sz="700" u="none" strike="noStrike" kern="1200" cap="none" spc="0" normalizeH="0" baseline="0" noProof="0">
                <a:ln>
                  <a:noFill/>
                </a:ln>
                <a:solidFill>
                  <a:prstClr val="black">
                    <a:tint val="75000"/>
                  </a:prstClr>
                </a:solidFill>
                <a:effectLst/>
                <a:uLnTx/>
                <a:uFillTx/>
                <a:ea typeface="+mn-ea"/>
                <a:cs typeface="+mn-cs"/>
              </a:rPr>
              <a:t> H, </a:t>
            </a:r>
            <a:r>
              <a:rPr kumimoji="0" lang="es-ES" sz="700" u="none" strike="noStrike" kern="1200" cap="none" spc="0" normalizeH="0" baseline="0" noProof="0" err="1">
                <a:ln>
                  <a:noFill/>
                </a:ln>
                <a:solidFill>
                  <a:prstClr val="black">
                    <a:tint val="75000"/>
                  </a:prstClr>
                </a:solidFill>
                <a:effectLst/>
                <a:uLnTx/>
                <a:uFillTx/>
                <a:ea typeface="+mn-ea"/>
                <a:cs typeface="+mn-cs"/>
              </a:rPr>
              <a:t>Lebwohl</a:t>
            </a:r>
            <a:r>
              <a:rPr kumimoji="0" lang="es-ES" sz="700" u="none" strike="noStrike" kern="1200" cap="none" spc="0" normalizeH="0" baseline="0" noProof="0">
                <a:ln>
                  <a:noFill/>
                </a:ln>
                <a:solidFill>
                  <a:prstClr val="black">
                    <a:tint val="75000"/>
                  </a:prstClr>
                </a:solidFill>
                <a:effectLst/>
                <a:uLnTx/>
                <a:uFillTx/>
                <a:ea typeface="+mn-ea"/>
                <a:cs typeface="+mn-cs"/>
              </a:rPr>
              <a:t> M, Nardone B, Lacouture ME, </a:t>
            </a:r>
            <a:r>
              <a:rPr kumimoji="0" lang="es-ES" sz="700" u="none" strike="noStrike" kern="1200" cap="none" spc="0" normalizeH="0" baseline="0" noProof="0" err="1">
                <a:ln>
                  <a:noFill/>
                </a:ln>
                <a:solidFill>
                  <a:prstClr val="black">
                    <a:tint val="75000"/>
                  </a:prstClr>
                </a:solidFill>
                <a:effectLst/>
                <a:uLnTx/>
                <a:uFillTx/>
                <a:ea typeface="+mn-ea"/>
                <a:cs typeface="+mn-cs"/>
              </a:rPr>
              <a:t>Kheterpal</a:t>
            </a:r>
            <a:r>
              <a:rPr kumimoji="0" lang="es-ES" sz="700" u="none" strike="noStrike" kern="1200" cap="none" spc="0" normalizeH="0" baseline="0" noProof="0">
                <a:ln>
                  <a:noFill/>
                </a:ln>
                <a:solidFill>
                  <a:prstClr val="black">
                    <a:tint val="75000"/>
                  </a:prstClr>
                </a:solidFill>
                <a:effectLst/>
                <a:uLnTx/>
                <a:uFillTx/>
                <a:ea typeface="+mn-ea"/>
                <a:cs typeface="+mn-cs"/>
              </a:rPr>
              <a:t> M. </a:t>
            </a:r>
            <a:r>
              <a:rPr kumimoji="0" lang="es-ES" sz="700" u="none" strike="noStrike" kern="1200" cap="none" spc="0" normalizeH="0" baseline="0" noProof="0" err="1">
                <a:ln>
                  <a:noFill/>
                </a:ln>
                <a:solidFill>
                  <a:prstClr val="black">
                    <a:tint val="75000"/>
                  </a:prstClr>
                </a:solidFill>
                <a:effectLst/>
                <a:uLnTx/>
                <a:uFillTx/>
                <a:ea typeface="+mn-ea"/>
                <a:cs typeface="+mn-cs"/>
              </a:rPr>
              <a:t>Malignancy</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Risk</a:t>
            </a:r>
            <a:r>
              <a:rPr kumimoji="0" lang="es-ES" sz="700" u="none" strike="noStrike" kern="1200" cap="none" spc="0" normalizeH="0" baseline="0" noProof="0">
                <a:ln>
                  <a:noFill/>
                </a:ln>
                <a:solidFill>
                  <a:prstClr val="black">
                    <a:tint val="75000"/>
                  </a:prstClr>
                </a:solidFill>
                <a:effectLst/>
                <a:uLnTx/>
                <a:uFillTx/>
                <a:ea typeface="+mn-ea"/>
                <a:cs typeface="+mn-cs"/>
              </a:rPr>
              <a:t> and </a:t>
            </a:r>
            <a:r>
              <a:rPr kumimoji="0" lang="es-ES" sz="700" u="none" strike="noStrike" kern="1200" cap="none" spc="0" normalizeH="0" baseline="0" noProof="0" err="1">
                <a:ln>
                  <a:noFill/>
                </a:ln>
                <a:solidFill>
                  <a:prstClr val="black">
                    <a:tint val="75000"/>
                  </a:prstClr>
                </a:solidFill>
                <a:effectLst/>
                <a:uLnTx/>
                <a:uFillTx/>
                <a:ea typeface="+mn-ea"/>
                <a:cs typeface="+mn-cs"/>
              </a:rPr>
              <a:t>Recurrence</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with</a:t>
            </a:r>
            <a:r>
              <a:rPr kumimoji="0" lang="es-ES" sz="700" u="none" strike="noStrike" kern="1200" cap="none" spc="0" normalizeH="0" baseline="0" noProof="0">
                <a:ln>
                  <a:noFill/>
                </a:ln>
                <a:solidFill>
                  <a:prstClr val="black">
                    <a:tint val="75000"/>
                  </a:prstClr>
                </a:solidFill>
                <a:effectLst/>
                <a:uLnTx/>
                <a:uFillTx/>
                <a:ea typeface="+mn-ea"/>
                <a:cs typeface="+mn-cs"/>
              </a:rPr>
              <a:t> Psoriasis and </a:t>
            </a:r>
            <a:r>
              <a:rPr kumimoji="0" lang="es-ES" sz="700" u="none" strike="noStrike" kern="1200" cap="none" spc="0" normalizeH="0" baseline="0" noProof="0" err="1">
                <a:ln>
                  <a:noFill/>
                </a:ln>
                <a:solidFill>
                  <a:prstClr val="black">
                    <a:tint val="75000"/>
                  </a:prstClr>
                </a:solidFill>
                <a:effectLst/>
                <a:uLnTx/>
                <a:uFillTx/>
                <a:ea typeface="+mn-ea"/>
                <a:cs typeface="+mn-cs"/>
              </a:rPr>
              <a:t>its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Treatments</a:t>
            </a:r>
            <a:r>
              <a:rPr kumimoji="0" lang="es-ES" sz="700" u="none" strike="noStrike" kern="1200" cap="none" spc="0" normalizeH="0" baseline="0" noProof="0">
                <a:ln>
                  <a:noFill/>
                </a:ln>
                <a:solidFill>
                  <a:prstClr val="black">
                    <a:tint val="75000"/>
                  </a:prstClr>
                </a:solidFill>
                <a:effectLst/>
                <a:uLnTx/>
                <a:uFillTx/>
                <a:ea typeface="+mn-ea"/>
                <a:cs typeface="+mn-cs"/>
              </a:rPr>
              <a:t>: A Concise </a:t>
            </a:r>
            <a:r>
              <a:rPr kumimoji="0" lang="es-ES" sz="700" u="none" strike="noStrike" kern="1200" cap="none" spc="0" normalizeH="0" baseline="0" noProof="0" err="1">
                <a:ln>
                  <a:noFill/>
                </a:ln>
                <a:solidFill>
                  <a:prstClr val="black">
                    <a:tint val="75000"/>
                  </a:prstClr>
                </a:solidFill>
                <a:effectLst/>
                <a:uLnTx/>
                <a:uFillTx/>
                <a:ea typeface="+mn-ea"/>
                <a:cs typeface="+mn-cs"/>
              </a:rPr>
              <a:t>Update</a:t>
            </a:r>
            <a:r>
              <a:rPr kumimoji="0" lang="es-ES" sz="700" u="none" strike="noStrike" kern="1200" cap="none" spc="0" normalizeH="0" baseline="0" noProof="0">
                <a:ln>
                  <a:noFill/>
                </a:ln>
                <a:solidFill>
                  <a:prstClr val="black">
                    <a:tint val="75000"/>
                  </a:prstClr>
                </a:solidFill>
                <a:effectLst/>
                <a:uLnTx/>
                <a:uFillTx/>
                <a:ea typeface="+mn-ea"/>
                <a:cs typeface="+mn-cs"/>
              </a:rPr>
              <a:t>. Am J Clin </a:t>
            </a:r>
            <a:r>
              <a:rPr kumimoji="0" lang="es-ES" sz="700" u="none" strike="noStrike" kern="1200" cap="none" spc="0" normalizeH="0" baseline="0" noProof="0" err="1">
                <a:ln>
                  <a:noFill/>
                </a:ln>
                <a:solidFill>
                  <a:prstClr val="black">
                    <a:tint val="75000"/>
                  </a:prstClr>
                </a:solidFill>
                <a:effectLst/>
                <a:uLnTx/>
                <a:uFillTx/>
                <a:ea typeface="+mn-ea"/>
                <a:cs typeface="+mn-cs"/>
              </a:rPr>
              <a:t>Dermatol</a:t>
            </a:r>
            <a:r>
              <a:rPr kumimoji="0" lang="es-ES" sz="700" u="none" strike="noStrike" kern="1200" cap="none" spc="0" normalizeH="0" baseline="0" noProof="0">
                <a:ln>
                  <a:noFill/>
                </a:ln>
                <a:solidFill>
                  <a:prstClr val="black">
                    <a:tint val="75000"/>
                  </a:prstClr>
                </a:solidFill>
                <a:effectLst/>
                <a:uLnTx/>
                <a:uFillTx/>
                <a:ea typeface="+mn-ea"/>
                <a:cs typeface="+mn-cs"/>
              </a:rPr>
              <a:t>. 2018;19(3):363-375.</a:t>
            </a:r>
          </a:p>
          <a:p>
            <a:pPr marL="95250" marR="0" lvl="0" indent="-95250" algn="l" defTabSz="914400" rtl="0" eaLnBrk="1" fontAlgn="auto" latinLnBrk="0" hangingPunct="1">
              <a:lnSpc>
                <a:spcPct val="100000"/>
              </a:lnSpc>
              <a:spcBef>
                <a:spcPts val="0"/>
              </a:spcBef>
              <a:spcAft>
                <a:spcPts val="0"/>
              </a:spcAft>
              <a:buClrTx/>
              <a:buSzTx/>
              <a:buFontTx/>
              <a:buAutoNum type="arabicPeriod"/>
              <a:defRPr/>
            </a:pPr>
            <a:r>
              <a:rPr kumimoji="0" lang="es-ES" sz="700" b="1" u="none" strike="noStrike" kern="1200" cap="none" spc="0" normalizeH="0" baseline="0" noProof="0">
                <a:ln>
                  <a:noFill/>
                </a:ln>
                <a:solidFill>
                  <a:prstClr val="black">
                    <a:tint val="75000"/>
                  </a:prstClr>
                </a:solidFill>
                <a:effectLst/>
                <a:uLnTx/>
                <a:uFillTx/>
                <a:ea typeface="+mn-ea"/>
                <a:cs typeface="+mn-cs"/>
              </a:rPr>
              <a:t>Fournier C, </a:t>
            </a:r>
            <a:r>
              <a:rPr kumimoji="0" lang="es-ES" sz="700" u="none" strike="noStrike" kern="1200" cap="none" spc="0" normalizeH="0" baseline="0" noProof="0">
                <a:ln>
                  <a:noFill/>
                </a:ln>
                <a:solidFill>
                  <a:prstClr val="black">
                    <a:tint val="75000"/>
                  </a:prstClr>
                </a:solidFill>
                <a:effectLst/>
                <a:uLnTx/>
                <a:uFillTx/>
                <a:ea typeface="+mn-ea"/>
                <a:cs typeface="+mn-cs"/>
              </a:rPr>
              <a:t>Butler MO, </a:t>
            </a:r>
            <a:r>
              <a:rPr kumimoji="0" lang="es-ES" sz="700" u="none" strike="noStrike" kern="1200" cap="none" spc="0" normalizeH="0" baseline="0" noProof="0" err="1">
                <a:ln>
                  <a:noFill/>
                </a:ln>
                <a:solidFill>
                  <a:prstClr val="black">
                    <a:tint val="75000"/>
                  </a:prstClr>
                </a:solidFill>
                <a:effectLst/>
                <a:uLnTx/>
                <a:uFillTx/>
                <a:ea typeface="+mn-ea"/>
                <a:cs typeface="+mn-cs"/>
              </a:rPr>
              <a:t>Sauder</a:t>
            </a:r>
            <a:r>
              <a:rPr kumimoji="0" lang="es-ES" sz="700" u="none" strike="noStrike" kern="1200" cap="none" spc="0" normalizeH="0" baseline="0" noProof="0">
                <a:ln>
                  <a:noFill/>
                </a:ln>
                <a:solidFill>
                  <a:prstClr val="black">
                    <a:tint val="75000"/>
                  </a:prstClr>
                </a:solidFill>
                <a:effectLst/>
                <a:uLnTx/>
                <a:uFillTx/>
                <a:ea typeface="+mn-ea"/>
                <a:cs typeface="+mn-cs"/>
              </a:rPr>
              <a:t> MB. </a:t>
            </a:r>
            <a:r>
              <a:rPr kumimoji="0" lang="es-ES" sz="700" u="none" strike="noStrike" kern="1200" cap="none" spc="0" normalizeH="0" baseline="0" noProof="0" err="1">
                <a:ln>
                  <a:noFill/>
                </a:ln>
                <a:solidFill>
                  <a:prstClr val="black">
                    <a:tint val="75000"/>
                  </a:prstClr>
                </a:solidFill>
                <a:effectLst/>
                <a:uLnTx/>
                <a:uFillTx/>
                <a:ea typeface="+mn-ea"/>
                <a:cs typeface="+mn-cs"/>
              </a:rPr>
              <a:t>The</a:t>
            </a:r>
            <a:r>
              <a:rPr kumimoji="0" lang="es-ES" sz="700" u="none" strike="noStrike" kern="1200" cap="none" spc="0" normalizeH="0" baseline="0" noProof="0">
                <a:ln>
                  <a:noFill/>
                </a:ln>
                <a:solidFill>
                  <a:prstClr val="black">
                    <a:tint val="75000"/>
                  </a:prstClr>
                </a:solidFill>
                <a:effectLst/>
                <a:uLnTx/>
                <a:uFillTx/>
                <a:ea typeface="+mn-ea"/>
                <a:cs typeface="+mn-cs"/>
              </a:rPr>
              <a:t> use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interleukin-23 </a:t>
            </a:r>
            <a:r>
              <a:rPr kumimoji="0" lang="es-ES" sz="700" u="none" strike="noStrike" kern="1200" cap="none" spc="0" normalizeH="0" baseline="0" noProof="0" err="1">
                <a:ln>
                  <a:noFill/>
                </a:ln>
                <a:solidFill>
                  <a:prstClr val="black">
                    <a:tint val="75000"/>
                  </a:prstClr>
                </a:solidFill>
                <a:effectLst/>
                <a:uLnTx/>
                <a:uFillTx/>
                <a:ea typeface="+mn-ea"/>
                <a:cs typeface="+mn-cs"/>
              </a:rPr>
              <a:t>inhibitors</a:t>
            </a:r>
            <a:r>
              <a:rPr kumimoji="0" lang="es-ES" sz="700" u="none" strike="noStrike" kern="1200" cap="none" spc="0" normalizeH="0" baseline="0" noProof="0">
                <a:ln>
                  <a:noFill/>
                </a:ln>
                <a:solidFill>
                  <a:prstClr val="black">
                    <a:tint val="75000"/>
                  </a:prstClr>
                </a:solidFill>
                <a:effectLst/>
                <a:uLnTx/>
                <a:uFillTx/>
                <a:ea typeface="+mn-ea"/>
                <a:cs typeface="+mn-cs"/>
              </a:rPr>
              <a:t> to treat </a:t>
            </a:r>
            <a:r>
              <a:rPr kumimoji="0" lang="es-ES" sz="700" u="none" strike="noStrike" kern="1200" cap="none" spc="0" normalizeH="0" baseline="0" noProof="0" err="1">
                <a:ln>
                  <a:noFill/>
                </a:ln>
                <a:solidFill>
                  <a:prstClr val="black">
                    <a:tint val="75000"/>
                  </a:prstClr>
                </a:solidFill>
                <a:effectLst/>
                <a:uLnTx/>
                <a:uFillTx/>
                <a:ea typeface="+mn-ea"/>
                <a:cs typeface="+mn-cs"/>
              </a:rPr>
              <a:t>immune-related</a:t>
            </a:r>
            <a:r>
              <a:rPr kumimoji="0" lang="es-ES" sz="700" u="none" strike="noStrike" kern="1200" cap="none" spc="0" normalizeH="0" baseline="0" noProof="0">
                <a:ln>
                  <a:noFill/>
                </a:ln>
                <a:solidFill>
                  <a:prstClr val="black">
                    <a:tint val="75000"/>
                  </a:prstClr>
                </a:solidFill>
                <a:effectLst/>
                <a:uLnTx/>
                <a:uFillTx/>
                <a:ea typeface="+mn-ea"/>
                <a:cs typeface="+mn-cs"/>
              </a:rPr>
              <a:t> psoriasis </a:t>
            </a:r>
            <a:r>
              <a:rPr kumimoji="0" lang="es-ES" sz="700" u="none" strike="noStrike" kern="1200" cap="none" spc="0" normalizeH="0" baseline="0" noProof="0" err="1">
                <a:ln>
                  <a:noFill/>
                </a:ln>
                <a:solidFill>
                  <a:prstClr val="black">
                    <a:tint val="75000"/>
                  </a:prstClr>
                </a:solidFill>
                <a:effectLst/>
                <a:uLnTx/>
                <a:uFillTx/>
                <a:ea typeface="+mn-ea"/>
                <a:cs typeface="+mn-cs"/>
              </a:rPr>
              <a:t>induced</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by</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immune</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checkpoint</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inhibitors</a:t>
            </a:r>
            <a:r>
              <a:rPr kumimoji="0" lang="es-ES" sz="700" u="none" strike="noStrike" kern="1200" cap="none" spc="0" normalizeH="0" baseline="0" noProof="0">
                <a:ln>
                  <a:noFill/>
                </a:ln>
                <a:solidFill>
                  <a:prstClr val="black">
                    <a:tint val="75000"/>
                  </a:prstClr>
                </a:solidFill>
                <a:effectLst/>
                <a:uLnTx/>
                <a:uFillTx/>
                <a:ea typeface="+mn-ea"/>
                <a:cs typeface="+mn-cs"/>
              </a:rPr>
              <a:t> and in </a:t>
            </a:r>
            <a:r>
              <a:rPr kumimoji="0" lang="es-ES" sz="700" u="none" strike="noStrike" kern="1200" cap="none" spc="0" normalizeH="0" baseline="0" noProof="0" err="1">
                <a:ln>
                  <a:noFill/>
                </a:ln>
                <a:solidFill>
                  <a:prstClr val="black">
                    <a:tint val="75000"/>
                  </a:prstClr>
                </a:solidFill>
                <a:effectLst/>
                <a:uLnTx/>
                <a:uFillTx/>
                <a:ea typeface="+mn-ea"/>
                <a:cs typeface="+mn-cs"/>
              </a:rPr>
              <a:t>patients</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with</a:t>
            </a:r>
            <a:r>
              <a:rPr kumimoji="0" lang="es-ES" sz="700" u="none" strike="noStrike" kern="1200" cap="none" spc="0" normalizeH="0" baseline="0" noProof="0">
                <a:ln>
                  <a:noFill/>
                </a:ln>
                <a:solidFill>
                  <a:prstClr val="black">
                    <a:tint val="75000"/>
                  </a:prstClr>
                </a:solidFill>
                <a:effectLst/>
                <a:uLnTx/>
                <a:uFillTx/>
                <a:ea typeface="+mn-ea"/>
                <a:cs typeface="+mn-cs"/>
              </a:rPr>
              <a:t> active </a:t>
            </a:r>
            <a:r>
              <a:rPr kumimoji="0" lang="es-ES" sz="700" u="none" strike="noStrike" kern="1200" cap="none" spc="0" normalizeH="0" baseline="0" noProof="0" err="1">
                <a:ln>
                  <a:noFill/>
                </a:ln>
                <a:solidFill>
                  <a:prstClr val="black">
                    <a:tint val="75000"/>
                  </a:prstClr>
                </a:solidFill>
                <a:effectLst/>
                <a:uLnTx/>
                <a:uFillTx/>
                <a:ea typeface="+mn-ea"/>
                <a:cs typeface="+mn-cs"/>
              </a:rPr>
              <a:t>cancer</a:t>
            </a:r>
            <a:r>
              <a:rPr kumimoji="0" lang="es-ES" sz="700" u="none" strike="noStrike" kern="1200" cap="none" spc="0" normalizeH="0" baseline="0" noProof="0">
                <a:ln>
                  <a:noFill/>
                </a:ln>
                <a:solidFill>
                  <a:prstClr val="black">
                    <a:tint val="75000"/>
                  </a:prstClr>
                </a:solidFill>
                <a:effectLst/>
                <a:uLnTx/>
                <a:uFillTx/>
                <a:ea typeface="+mn-ea"/>
                <a:cs typeface="+mn-cs"/>
              </a:rPr>
              <a:t>: A case series and </a:t>
            </a:r>
            <a:r>
              <a:rPr kumimoji="0" lang="es-ES" sz="700" u="none" strike="noStrike" kern="1200" cap="none" spc="0" normalizeH="0" baseline="0" noProof="0" err="1">
                <a:ln>
                  <a:noFill/>
                </a:ln>
                <a:solidFill>
                  <a:prstClr val="black">
                    <a:tint val="75000"/>
                  </a:prstClr>
                </a:solidFill>
                <a:effectLst/>
                <a:uLnTx/>
                <a:uFillTx/>
                <a:ea typeface="+mn-ea"/>
                <a:cs typeface="+mn-cs"/>
              </a:rPr>
              <a:t>review</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of</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the</a:t>
            </a:r>
            <a:r>
              <a:rPr kumimoji="0" lang="es-ES" sz="700" u="none" strike="noStrike" kern="1200" cap="none" spc="0" normalizeH="0" baseline="0" noProof="0">
                <a:ln>
                  <a:noFill/>
                </a:ln>
                <a:solidFill>
                  <a:prstClr val="black">
                    <a:tint val="75000"/>
                  </a:prstClr>
                </a:solidFill>
                <a:effectLst/>
                <a:uLnTx/>
                <a:uFillTx/>
                <a:ea typeface="+mn-ea"/>
                <a:cs typeface="+mn-cs"/>
              </a:rPr>
              <a:t> </a:t>
            </a:r>
            <a:r>
              <a:rPr kumimoji="0" lang="es-ES" sz="700" u="none" strike="noStrike" kern="1200" cap="none" spc="0" normalizeH="0" baseline="0" noProof="0" err="1">
                <a:ln>
                  <a:noFill/>
                </a:ln>
                <a:solidFill>
                  <a:prstClr val="black">
                    <a:tint val="75000"/>
                  </a:prstClr>
                </a:solidFill>
                <a:effectLst/>
                <a:uLnTx/>
                <a:uFillTx/>
                <a:ea typeface="+mn-ea"/>
                <a:cs typeface="+mn-cs"/>
              </a:rPr>
              <a:t>literature</a:t>
            </a:r>
            <a:r>
              <a:rPr kumimoji="0" lang="es-ES" sz="700" u="none" strike="noStrike" kern="1200" cap="none" spc="0" normalizeH="0" baseline="0" noProof="0">
                <a:ln>
                  <a:noFill/>
                </a:ln>
                <a:solidFill>
                  <a:prstClr val="black">
                    <a:tint val="75000"/>
                  </a:prstClr>
                </a:solidFill>
                <a:effectLst/>
                <a:uLnTx/>
                <a:uFillTx/>
                <a:ea typeface="+mn-ea"/>
                <a:cs typeface="+mn-cs"/>
              </a:rPr>
              <a:t>. SAGE Open </a:t>
            </a:r>
            <a:r>
              <a:rPr kumimoji="0" lang="es-ES" sz="700" u="none" strike="noStrike" kern="1200" cap="none" spc="0" normalizeH="0" baseline="0" noProof="0" err="1">
                <a:ln>
                  <a:noFill/>
                </a:ln>
                <a:solidFill>
                  <a:prstClr val="black">
                    <a:tint val="75000"/>
                  </a:prstClr>
                </a:solidFill>
                <a:effectLst/>
                <a:uLnTx/>
                <a:uFillTx/>
                <a:ea typeface="+mn-ea"/>
                <a:cs typeface="+mn-cs"/>
              </a:rPr>
              <a:t>Med</a:t>
            </a:r>
            <a:r>
              <a:rPr kumimoji="0" lang="es-ES" sz="700" u="none" strike="noStrike" kern="1200" cap="none" spc="0" normalizeH="0" baseline="0" noProof="0">
                <a:ln>
                  <a:noFill/>
                </a:ln>
                <a:solidFill>
                  <a:prstClr val="black">
                    <a:tint val="75000"/>
                  </a:prstClr>
                </a:solidFill>
                <a:effectLst/>
                <a:uLnTx/>
                <a:uFillTx/>
                <a:ea typeface="+mn-ea"/>
                <a:cs typeface="+mn-cs"/>
              </a:rPr>
              <a:t> Case Rep. 2023;11:2050313X231181035.</a:t>
            </a:r>
          </a:p>
        </p:txBody>
      </p:sp>
      <p:sp>
        <p:nvSpPr>
          <p:cNvPr id="2" name="Título 1">
            <a:extLst>
              <a:ext uri="{FF2B5EF4-FFF2-40B4-BE49-F238E27FC236}">
                <a16:creationId xmlns:a16="http://schemas.microsoft.com/office/drawing/2014/main" id="{16403F3E-AE53-225C-F75D-C0EF65C01FDD}"/>
              </a:ext>
            </a:extLst>
          </p:cNvPr>
          <p:cNvSpPr>
            <a:spLocks noGrp="1"/>
          </p:cNvSpPr>
          <p:nvPr>
            <p:ph type="title"/>
          </p:nvPr>
        </p:nvSpPr>
        <p:spPr>
          <a:xfrm>
            <a:off x="623887" y="273098"/>
            <a:ext cx="10909301" cy="884070"/>
          </a:xfrm>
        </p:spPr>
        <p:txBody>
          <a:bodyPr/>
          <a:lstStyle/>
          <a:p>
            <a:r>
              <a:rPr lang="es-ES"/>
              <a:t>La evidencia con terapias biológicas en pacientes oncológicos</a:t>
            </a:r>
            <a:br>
              <a:rPr lang="es-ES"/>
            </a:br>
            <a:r>
              <a:rPr lang="es-ES"/>
              <a:t>proviene de datos de vida real</a:t>
            </a:r>
            <a:r>
              <a:rPr lang="es-ES" baseline="30000"/>
              <a:t>1</a:t>
            </a:r>
          </a:p>
        </p:txBody>
      </p:sp>
      <p:sp>
        <p:nvSpPr>
          <p:cNvPr id="7" name="Marcador de contenido 2">
            <a:extLst>
              <a:ext uri="{FF2B5EF4-FFF2-40B4-BE49-F238E27FC236}">
                <a16:creationId xmlns:a16="http://schemas.microsoft.com/office/drawing/2014/main" id="{F5947DCD-6EB9-16D6-B693-FC32830F8899}"/>
              </a:ext>
            </a:extLst>
          </p:cNvPr>
          <p:cNvSpPr txBox="1">
            <a:spLocks/>
          </p:cNvSpPr>
          <p:nvPr/>
        </p:nvSpPr>
        <p:spPr>
          <a:xfrm>
            <a:off x="623887" y="1487117"/>
            <a:ext cx="10764838" cy="2893100"/>
          </a:xfrm>
          <a:prstGeom prst="rect">
            <a:avLst/>
          </a:prstGeom>
        </p:spPr>
        <p:txBody>
          <a:bodyPr wrap="square">
            <a:spAutoFit/>
          </a:bodyPr>
          <a:lst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85750" marR="0" lvl="0" indent="-285750" algn="l" defTabSz="609585" rtl="0" eaLnBrk="1" fontAlgn="auto" latinLnBrk="0" hangingPunct="1">
              <a:lnSpc>
                <a:spcPct val="100000"/>
              </a:lnSpc>
              <a:spcBef>
                <a:spcPts val="0"/>
              </a:spcBef>
              <a:spcAft>
                <a:spcPts val="1200"/>
              </a:spcAft>
              <a:buClr>
                <a:schemeClr val="accent3">
                  <a:lumMod val="75000"/>
                </a:schemeClr>
              </a:buClr>
              <a:buSzTx/>
              <a:buFont typeface="Wingdings" pitchFamily="2" charset="2"/>
              <a:buChar char="§"/>
              <a:tabLst/>
              <a:defRPr/>
            </a:pPr>
            <a:r>
              <a:rPr kumimoji="0" lang="es-ES" sz="1800" u="none" strike="noStrike" kern="1200" cap="none" spc="0" normalizeH="0" baseline="0" noProof="0">
                <a:ln>
                  <a:noFill/>
                </a:ln>
                <a:solidFill>
                  <a:srgbClr val="404040"/>
                </a:solidFill>
                <a:effectLst/>
                <a:uLnTx/>
                <a:uFillTx/>
                <a:latin typeface="Arial" panose="020B0604020202020204" pitchFamily="34" charset="0"/>
                <a:ea typeface="+mn-ea"/>
                <a:cs typeface="Arial"/>
              </a:rPr>
              <a:t>Los datos disponibles sobre el uso de terapias biológicas en pacientes con psoriasis e historia previa de cáncer </a:t>
            </a:r>
            <a:r>
              <a:rPr lang="es-ES">
                <a:solidFill>
                  <a:srgbClr val="404040"/>
                </a:solidFill>
                <a:latin typeface="Arial" panose="020B0604020202020204" pitchFamily="34" charset="0"/>
              </a:rPr>
              <a:t>se basan en </a:t>
            </a:r>
            <a:r>
              <a:rPr kumimoji="0" lang="es-ES" sz="1800" b="1" u="none" strike="noStrike" kern="1200" cap="none" spc="0" normalizeH="0" baseline="0" noProof="0">
                <a:ln>
                  <a:noFill/>
                </a:ln>
                <a:solidFill>
                  <a:srgbClr val="612663"/>
                </a:solidFill>
                <a:effectLst/>
                <a:uLnTx/>
                <a:uFillTx/>
                <a:latin typeface="Arial" panose="020B0604020202020204" pitchFamily="34" charset="0"/>
                <a:ea typeface="+mn-ea"/>
                <a:cs typeface="Arial"/>
              </a:rPr>
              <a:t>registros o series de casos de vida real, </a:t>
            </a:r>
            <a:r>
              <a:rPr lang="es-ES">
                <a:solidFill>
                  <a:srgbClr val="404040"/>
                </a:solidFill>
                <a:latin typeface="Arial" panose="020B0604020202020204" pitchFamily="34" charset="0"/>
              </a:rPr>
              <a:t>al ser pacientes que no suelen cumplir con los criterios de inclusión </a:t>
            </a:r>
            <a:r>
              <a:rPr kumimoji="0" lang="es-ES" sz="1800" u="none" strike="noStrike" kern="1200" cap="none" spc="0" normalizeH="0" baseline="0" noProof="0">
                <a:ln>
                  <a:noFill/>
                </a:ln>
                <a:solidFill>
                  <a:srgbClr val="404040"/>
                </a:solidFill>
                <a:effectLst/>
                <a:uLnTx/>
                <a:uFillTx/>
                <a:latin typeface="Arial" panose="020B0604020202020204" pitchFamily="34" charset="0"/>
                <a:ea typeface="+mn-ea"/>
                <a:cs typeface="Arial"/>
              </a:rPr>
              <a:t>en los estudios clínicos, o en propuestas teóricas fundamentadas en el mecanismo de acción.</a:t>
            </a:r>
            <a:r>
              <a:rPr lang="es-ES" baseline="30000">
                <a:solidFill>
                  <a:srgbClr val="404040"/>
                </a:solidFill>
                <a:latin typeface="Arial" panose="020B0604020202020204" pitchFamily="34" charset="0"/>
              </a:rPr>
              <a:t>2</a:t>
            </a:r>
            <a:r>
              <a:rPr kumimoji="0" lang="es-ES" sz="1800" u="none" strike="noStrike" kern="1200" cap="none" spc="0" normalizeH="0" baseline="30000" noProof="0">
                <a:ln>
                  <a:noFill/>
                </a:ln>
                <a:solidFill>
                  <a:srgbClr val="404040"/>
                </a:solidFill>
                <a:effectLst/>
                <a:uLnTx/>
                <a:uFillTx/>
                <a:latin typeface="Arial" panose="020B0604020202020204" pitchFamily="34" charset="0"/>
                <a:ea typeface="+mn-ea"/>
                <a:cs typeface="Arial"/>
              </a:rPr>
              <a:t>,3</a:t>
            </a:r>
          </a:p>
          <a:p>
            <a:pPr marL="285750" marR="0" lvl="0" indent="-285750" algn="l" defTabSz="609585" rtl="0" eaLnBrk="1" fontAlgn="auto" latinLnBrk="0" hangingPunct="1">
              <a:lnSpc>
                <a:spcPct val="100000"/>
              </a:lnSpc>
              <a:spcBef>
                <a:spcPts val="0"/>
              </a:spcBef>
              <a:spcAft>
                <a:spcPts val="1200"/>
              </a:spcAft>
              <a:buClr>
                <a:schemeClr val="accent3">
                  <a:lumMod val="75000"/>
                </a:schemeClr>
              </a:buClr>
              <a:buSzTx/>
              <a:buFont typeface="Wingdings" pitchFamily="2" charset="2"/>
              <a:buChar char="§"/>
              <a:tabLst/>
              <a:defRPr/>
            </a:pPr>
            <a:r>
              <a:rPr lang="es-ES">
                <a:solidFill>
                  <a:srgbClr val="404040"/>
                </a:solidFill>
                <a:latin typeface="Arial" panose="020B0604020202020204" pitchFamily="34" charset="0"/>
              </a:rPr>
              <a:t>El Grupo de Psoriasis de la Academia Española de Dermatología y Venereología (GPS) considera, en línea con la propuesta de la </a:t>
            </a:r>
            <a:r>
              <a:rPr lang="es-ES" err="1">
                <a:solidFill>
                  <a:srgbClr val="404040"/>
                </a:solidFill>
                <a:latin typeface="Arial" panose="020B0604020202020204" pitchFamily="34" charset="0"/>
              </a:rPr>
              <a:t>EuroGuiDerm</a:t>
            </a:r>
            <a:r>
              <a:rPr lang="es-ES">
                <a:solidFill>
                  <a:srgbClr val="404040"/>
                </a:solidFill>
                <a:latin typeface="Arial" panose="020B0604020202020204" pitchFamily="34" charset="0"/>
              </a:rPr>
              <a:t> </a:t>
            </a:r>
            <a:r>
              <a:rPr lang="es-ES" err="1">
                <a:solidFill>
                  <a:srgbClr val="404040"/>
                </a:solidFill>
                <a:latin typeface="Arial" panose="020B0604020202020204" pitchFamily="34" charset="0"/>
              </a:rPr>
              <a:t>Guideline</a:t>
            </a:r>
            <a:r>
              <a:rPr lang="es-ES">
                <a:solidFill>
                  <a:srgbClr val="404040"/>
                </a:solidFill>
                <a:latin typeface="Arial" panose="020B0604020202020204" pitchFamily="34" charset="0"/>
              </a:rPr>
              <a:t>, que </a:t>
            </a:r>
            <a:r>
              <a:rPr lang="es-ES" b="1">
                <a:solidFill>
                  <a:srgbClr val="612663"/>
                </a:solidFill>
                <a:latin typeface="Arial" panose="020B0604020202020204" pitchFamily="34" charset="0"/>
              </a:rPr>
              <a:t>el antecedente de cáncer en remisión clínica o incluso cáncer activo no contraindica, </a:t>
            </a:r>
            <a:r>
              <a:rPr lang="es-ES" b="1" i="1">
                <a:solidFill>
                  <a:srgbClr val="612663"/>
                </a:solidFill>
                <a:latin typeface="Arial" panose="020B0604020202020204" pitchFamily="34" charset="0"/>
              </a:rPr>
              <a:t>a priori</a:t>
            </a:r>
            <a:r>
              <a:rPr lang="es-ES" b="1">
                <a:solidFill>
                  <a:srgbClr val="612663"/>
                </a:solidFill>
                <a:latin typeface="Arial" panose="020B0604020202020204" pitchFamily="34" charset="0"/>
              </a:rPr>
              <a:t>, el uso de terapias biológicas.</a:t>
            </a:r>
            <a:r>
              <a:rPr lang="es-ES" b="1" baseline="30000">
                <a:solidFill>
                  <a:srgbClr val="612663"/>
                </a:solidFill>
                <a:latin typeface="Arial" panose="020B0604020202020204" pitchFamily="34" charset="0"/>
              </a:rPr>
              <a:t>2</a:t>
            </a:r>
          </a:p>
          <a:p>
            <a:pPr marL="285750" indent="-285750">
              <a:spcBef>
                <a:spcPts val="0"/>
              </a:spcBef>
              <a:spcAft>
                <a:spcPts val="1200"/>
              </a:spcAft>
              <a:buClr>
                <a:schemeClr val="accent3">
                  <a:lumMod val="75000"/>
                </a:schemeClr>
              </a:buClr>
              <a:buFont typeface="Wingdings" pitchFamily="2" charset="2"/>
              <a:buChar char="§"/>
              <a:defRPr/>
            </a:pPr>
            <a:r>
              <a:rPr lang="es-ES" b="1">
                <a:solidFill>
                  <a:srgbClr val="612663"/>
                </a:solidFill>
                <a:latin typeface="Arial" panose="020B0604020202020204" pitchFamily="34" charset="0"/>
              </a:rPr>
              <a:t>No existen contraindicaciones </a:t>
            </a:r>
            <a:r>
              <a:rPr lang="es-ES">
                <a:solidFill>
                  <a:srgbClr val="404040"/>
                </a:solidFill>
                <a:latin typeface="Arial" panose="020B0604020202020204" pitchFamily="34" charset="0"/>
              </a:rPr>
              <a:t>en el uso de los tratamientos inhibidores de la IL-23 en el contexto de pacientes con cáncer según las monografías.</a:t>
            </a:r>
            <a:r>
              <a:rPr lang="es-ES" baseline="30000">
                <a:solidFill>
                  <a:srgbClr val="404040"/>
                </a:solidFill>
                <a:latin typeface="Arial" panose="020B0604020202020204" pitchFamily="34" charset="0"/>
              </a:rPr>
              <a:t>4</a:t>
            </a:r>
          </a:p>
        </p:txBody>
      </p:sp>
      <p:sp>
        <p:nvSpPr>
          <p:cNvPr id="9" name="Marcador de texto 1">
            <a:extLst>
              <a:ext uri="{FF2B5EF4-FFF2-40B4-BE49-F238E27FC236}">
                <a16:creationId xmlns:a16="http://schemas.microsoft.com/office/drawing/2014/main" id="{C434EAB1-0100-E480-F020-28B2BB55354C}"/>
              </a:ext>
            </a:extLst>
          </p:cNvPr>
          <p:cNvSpPr txBox="1">
            <a:spLocks/>
          </p:cNvSpPr>
          <p:nvPr/>
        </p:nvSpPr>
        <p:spPr>
          <a:xfrm>
            <a:off x="719847" y="4710167"/>
            <a:ext cx="10740316" cy="716707"/>
          </a:xfrm>
          <a:prstGeom prst="rect">
            <a:avLst/>
          </a:prstGeom>
          <a:solidFill>
            <a:schemeClr val="accent3">
              <a:lumMod val="75000"/>
            </a:schemeClr>
          </a:solidFill>
        </p:spPr>
        <p:txBody>
          <a:bodyPr wrap="square" lIns="360000" tIns="108000" rIns="360000" bIns="108000" anchor="ctr" anchorCtr="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800" b="1" u="none" strike="noStrike" kern="1200" cap="none" spc="0" normalizeH="0" baseline="0" noProof="0">
                <a:ln>
                  <a:noFill/>
                </a:ln>
                <a:solidFill>
                  <a:srgbClr val="6B2F65"/>
                </a:solidFill>
                <a:effectLst/>
                <a:uLnTx/>
                <a:uFillTx/>
                <a:latin typeface="Arial" panose="020B0604020202020204" pitchFamily="34" charset="0"/>
                <a:ea typeface="+mn-ea"/>
                <a:cs typeface="+mn-cs"/>
              </a:rPr>
              <a:t>La elección del tratamiento biológico para la psoriasis en pacientes con cáncer activo o historia de cáncer debe ser individualizada.</a:t>
            </a:r>
            <a:r>
              <a:rPr kumimoji="0" lang="es-ES" sz="1800" b="1" u="none" strike="noStrike" kern="1200" cap="none" spc="0" normalizeH="0" baseline="30000" noProof="0">
                <a:ln>
                  <a:noFill/>
                </a:ln>
                <a:solidFill>
                  <a:srgbClr val="6B2F65"/>
                </a:solidFill>
                <a:effectLst/>
                <a:uLnTx/>
                <a:uFillTx/>
                <a:latin typeface="Arial" panose="020B0604020202020204" pitchFamily="34" charset="0"/>
                <a:ea typeface="+mn-ea"/>
                <a:cs typeface="+mn-cs"/>
              </a:rPr>
              <a:t>2</a:t>
            </a:r>
          </a:p>
        </p:txBody>
      </p:sp>
    </p:spTree>
    <p:extLst>
      <p:ext uri="{BB962C8B-B14F-4D97-AF65-F5344CB8AC3E}">
        <p14:creationId xmlns:p14="http://schemas.microsoft.com/office/powerpoint/2010/main" val="581220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body of water with hills in the background&#10;&#10;Description automatically generated with medium confidence">
            <a:extLst>
              <a:ext uri="{FF2B5EF4-FFF2-40B4-BE49-F238E27FC236}">
                <a16:creationId xmlns:a16="http://schemas.microsoft.com/office/drawing/2014/main" id="{0F649E15-EB15-7F17-E980-33013C105909}"/>
              </a:ext>
            </a:extLst>
          </p:cNvPr>
          <p:cNvPicPr>
            <a:picLocks noChangeAspect="1"/>
          </p:cNvPicPr>
          <p:nvPr/>
        </p:nvPicPr>
        <p:blipFill>
          <a:blip r:embed="rId2">
            <a:alphaModFix amt="20000"/>
          </a:blip>
          <a:stretch>
            <a:fillRect/>
          </a:stretch>
        </p:blipFill>
        <p:spPr>
          <a:xfrm>
            <a:off x="0" y="0"/>
            <a:ext cx="12192000" cy="5624156"/>
          </a:xfrm>
          <a:prstGeom prst="rect">
            <a:avLst/>
          </a:prstGeom>
          <a:solidFill>
            <a:schemeClr val="accent2"/>
          </a:solidFill>
        </p:spPr>
      </p:pic>
      <p:sp>
        <p:nvSpPr>
          <p:cNvPr id="6" name="Rectángulo: una sola esquina redondeada 5">
            <a:extLst>
              <a:ext uri="{FF2B5EF4-FFF2-40B4-BE49-F238E27FC236}">
                <a16:creationId xmlns:a16="http://schemas.microsoft.com/office/drawing/2014/main" id="{5049D869-E796-4542-2E34-9A3060FA0539}"/>
              </a:ext>
            </a:extLst>
          </p:cNvPr>
          <p:cNvSpPr/>
          <p:nvPr/>
        </p:nvSpPr>
        <p:spPr>
          <a:xfrm flipV="1">
            <a:off x="851648" y="3103860"/>
            <a:ext cx="9452884" cy="1789588"/>
          </a:xfrm>
          <a:prstGeom prst="round1Rect">
            <a:avLst>
              <a:gd name="adj" fmla="val 28929"/>
            </a:avLst>
          </a:prstGeom>
          <a:blipFill>
            <a:blip r:embed="rId3"/>
            <a:srcRect/>
            <a:stretch>
              <a:fillRect l="-22007" t="-110168" r="-7459" b="-174506"/>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ángulo 8">
            <a:extLst>
              <a:ext uri="{FF2B5EF4-FFF2-40B4-BE49-F238E27FC236}">
                <a16:creationId xmlns:a16="http://schemas.microsoft.com/office/drawing/2014/main" id="{CAFAFDBE-F830-1273-686A-DA0A2BE53639}"/>
              </a:ext>
            </a:extLst>
          </p:cNvPr>
          <p:cNvSpPr/>
          <p:nvPr/>
        </p:nvSpPr>
        <p:spPr>
          <a:xfrm flipV="1">
            <a:off x="1519" y="3103859"/>
            <a:ext cx="1484382" cy="178959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ítulo 1">
            <a:extLst>
              <a:ext uri="{FF2B5EF4-FFF2-40B4-BE49-F238E27FC236}">
                <a16:creationId xmlns:a16="http://schemas.microsoft.com/office/drawing/2014/main" id="{420C3AB5-FFC0-908C-9D56-E17B66BB11D9}"/>
              </a:ext>
            </a:extLst>
          </p:cNvPr>
          <p:cNvSpPr>
            <a:spLocks noGrp="1"/>
          </p:cNvSpPr>
          <p:nvPr>
            <p:ph type="title"/>
          </p:nvPr>
        </p:nvSpPr>
        <p:spPr>
          <a:xfrm>
            <a:off x="636588" y="1587143"/>
            <a:ext cx="9540875" cy="1499623"/>
          </a:xfrm>
        </p:spPr>
        <p:txBody>
          <a:bodyPr/>
          <a:lstStyle/>
          <a:p>
            <a:r>
              <a:rPr kumimoji="0" lang="es-ES" sz="4400" b="1" u="none" strike="noStrike" kern="1200" cap="none" spc="0" normalizeH="0" baseline="0" noProof="0">
                <a:ln>
                  <a:noFill/>
                </a:ln>
                <a:solidFill>
                  <a:srgbClr val="FDC647"/>
                </a:solidFill>
                <a:effectLst/>
                <a:uLnTx/>
                <a:uFillTx/>
                <a:latin typeface="Arial" panose="020B0604020202020204" pitchFamily="34" charset="0"/>
                <a:ea typeface="+mj-ea"/>
                <a:cs typeface="Arial"/>
              </a:rPr>
              <a:t>¿Qué papel tienen las citoquinas en la progresión tumoral?</a:t>
            </a:r>
            <a:endParaRPr lang="es-ES" sz="5400" b="1" baseline="30000">
              <a:solidFill>
                <a:schemeClr val="bg1"/>
              </a:solidFill>
              <a:latin typeface="Arial" panose="020B0604020202020204" pitchFamily="34" charset="0"/>
            </a:endParaRPr>
          </a:p>
        </p:txBody>
      </p:sp>
      <p:pic>
        <p:nvPicPr>
          <p:cNvPr id="12" name="Imagen 13" descr="almirall color.png">
            <a:extLst>
              <a:ext uri="{FF2B5EF4-FFF2-40B4-BE49-F238E27FC236}">
                <a16:creationId xmlns:a16="http://schemas.microsoft.com/office/drawing/2014/main" id="{F1CEE3CF-8CC8-A746-7DD1-FCF2D2E47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
        <p:nvSpPr>
          <p:cNvPr id="3" name="Título 1">
            <a:extLst>
              <a:ext uri="{FF2B5EF4-FFF2-40B4-BE49-F238E27FC236}">
                <a16:creationId xmlns:a16="http://schemas.microsoft.com/office/drawing/2014/main" id="{6DA15EDC-4936-A863-1191-5BD5655AC6CB}"/>
              </a:ext>
            </a:extLst>
          </p:cNvPr>
          <p:cNvSpPr txBox="1">
            <a:spLocks/>
          </p:cNvSpPr>
          <p:nvPr/>
        </p:nvSpPr>
        <p:spPr>
          <a:xfrm>
            <a:off x="0" y="3430339"/>
            <a:ext cx="1484382" cy="1222624"/>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a:solidFill>
                  <a:srgbClr val="4E124D"/>
                </a:solidFill>
                <a:latin typeface="Arial"/>
                <a:ea typeface="+mj-ea"/>
                <a:cs typeface="Arial"/>
              </a:defRPr>
            </a:lvl1pPr>
          </a:lstStyle>
          <a:p>
            <a:pPr algn="r"/>
            <a:r>
              <a:rPr lang="es-ES" sz="7000" kern="800" spc="200">
                <a:solidFill>
                  <a:schemeClr val="bg1"/>
                </a:solidFill>
                <a:latin typeface="Arial" panose="020B0604020202020204" pitchFamily="34" charset="0"/>
              </a:rPr>
              <a:t>3.</a:t>
            </a:r>
          </a:p>
        </p:txBody>
      </p:sp>
    </p:spTree>
    <p:extLst>
      <p:ext uri="{BB962C8B-B14F-4D97-AF65-F5344CB8AC3E}">
        <p14:creationId xmlns:p14="http://schemas.microsoft.com/office/powerpoint/2010/main" val="25640503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_Diseño personalizado">
  <a:themeElements>
    <a:clrScheme name="Ilumetri perfil pacientes">
      <a:dk1>
        <a:sysClr val="windowText" lastClr="000000"/>
      </a:dk1>
      <a:lt1>
        <a:sysClr val="window" lastClr="FFFFFF"/>
      </a:lt1>
      <a:dk2>
        <a:srgbClr val="44546A"/>
      </a:dk2>
      <a:lt2>
        <a:srgbClr val="E7E6E6"/>
      </a:lt2>
      <a:accent1>
        <a:srgbClr val="6E88B0"/>
      </a:accent1>
      <a:accent2>
        <a:srgbClr val="6B2F65"/>
      </a:accent2>
      <a:accent3>
        <a:srgbClr val="FDC647"/>
      </a:accent3>
      <a:accent4>
        <a:srgbClr val="7E7E7E"/>
      </a:accent4>
      <a:accent5>
        <a:srgbClr val="D367A3"/>
      </a:accent5>
      <a:accent6>
        <a:srgbClr val="6B2F65"/>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2">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4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1_Office Theme">
  <a:themeElements>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lumetri perfil pacientes">
    <a:dk1>
      <a:sysClr val="windowText" lastClr="000000"/>
    </a:dk1>
    <a:lt1>
      <a:sysClr val="window" lastClr="FFFFFF"/>
    </a:lt1>
    <a:dk2>
      <a:srgbClr val="44546A"/>
    </a:dk2>
    <a:lt2>
      <a:srgbClr val="E7E6E6"/>
    </a:lt2>
    <a:accent1>
      <a:srgbClr val="6E88B0"/>
    </a:accent1>
    <a:accent2>
      <a:srgbClr val="6B2F65"/>
    </a:accent2>
    <a:accent3>
      <a:srgbClr val="FDC647"/>
    </a:accent3>
    <a:accent4>
      <a:srgbClr val="7E7E7E"/>
    </a:accent4>
    <a:accent5>
      <a:srgbClr val="D367A3"/>
    </a:accent5>
    <a:accent6>
      <a:srgbClr val="6B2F65"/>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64cedcc-08e6-47fa-8d42-f7e8c6b8755e">
      <UserInfo>
        <DisplayName>Rut Tejero Villalba</DisplayName>
        <AccountId>74</AccountId>
        <AccountType/>
      </UserInfo>
      <UserInfo>
        <DisplayName>Maria Cruz Lopez Alvarez</DisplayName>
        <AccountId>37</AccountId>
        <AccountType/>
      </UserInfo>
      <UserInfo>
        <DisplayName>Gema Diez Morales</DisplayName>
        <AccountId>66</AccountId>
        <AccountType/>
      </UserInfo>
    </SharedWithUsers>
    <lcf76f155ced4ddcb4097134ff3c332f xmlns="51fd7471-aa45-4849-bfaf-6bb86cc143a8">
      <Terms xmlns="http://schemas.microsoft.com/office/infopath/2007/PartnerControls"/>
    </lcf76f155ced4ddcb4097134ff3c332f>
    <TaxCatchAll xmlns="964cedcc-08e6-47fa-8d42-f7e8c6b8755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FA2F8D0664D444AD387D8FA1E0CDC3" ma:contentTypeVersion="13" ma:contentTypeDescription="Create a new document." ma:contentTypeScope="" ma:versionID="7765506c3fe9b1c53dfa12548a57ddf2">
  <xsd:schema xmlns:xsd="http://www.w3.org/2001/XMLSchema" xmlns:xs="http://www.w3.org/2001/XMLSchema" xmlns:p="http://schemas.microsoft.com/office/2006/metadata/properties" xmlns:ns2="51fd7471-aa45-4849-bfaf-6bb86cc143a8" xmlns:ns3="964cedcc-08e6-47fa-8d42-f7e8c6b8755e" targetNamespace="http://schemas.microsoft.com/office/2006/metadata/properties" ma:root="true" ma:fieldsID="605a136e1cd66c91379e564584bb3e48" ns2:_="" ns3:_="">
    <xsd:import namespace="51fd7471-aa45-4849-bfaf-6bb86cc143a8"/>
    <xsd:import namespace="964cedcc-08e6-47fa-8d42-f7e8c6b8755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fd7471-aa45-4849-bfaf-6bb86cc143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948dffe-9731-4086-88fa-356309359ce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4cedcc-08e6-47fa-8d42-f7e8c6b8755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cc21def-c052-4739-916a-c1d40d8ee81b}" ma:internalName="TaxCatchAll" ma:showField="CatchAllData" ma:web="964cedcc-08e6-47fa-8d42-f7e8c6b875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6533E2-B42C-4649-A305-F80D2A5BE4B0}">
  <ds:schemaRefs>
    <ds:schemaRef ds:uri="http://schemas.microsoft.com/sharepoint/v3/contenttype/forms"/>
  </ds:schemaRefs>
</ds:datastoreItem>
</file>

<file path=customXml/itemProps2.xml><?xml version="1.0" encoding="utf-8"?>
<ds:datastoreItem xmlns:ds="http://schemas.openxmlformats.org/officeDocument/2006/customXml" ds:itemID="{6E68110A-2C04-4A15-AEB3-510BADD4A091}">
  <ds:schemaRefs>
    <ds:schemaRef ds:uri="51fd7471-aa45-4849-bfaf-6bb86cc143a8"/>
    <ds:schemaRef ds:uri="964cedcc-08e6-47fa-8d42-f7e8c6b8755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042ADCD-CB9F-40EC-AB96-5F90D3E15960}">
  <ds:schemaRefs>
    <ds:schemaRef ds:uri="51fd7471-aa45-4849-bfaf-6bb86cc143a8"/>
    <ds:schemaRef ds:uri="964cedcc-08e6-47fa-8d42-f7e8c6b875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13044</Words>
  <Application>Microsoft Office PowerPoint</Application>
  <PresentationFormat>Panorámica</PresentationFormat>
  <Paragraphs>747</Paragraphs>
  <Slides>60</Slides>
  <Notes>9</Notes>
  <HiddenSlides>0</HiddenSlides>
  <MMClips>0</MMClips>
  <ScaleCrop>false</ScaleCrop>
  <HeadingPairs>
    <vt:vector size="8" baseType="variant">
      <vt:variant>
        <vt:lpstr>Fuentes usadas</vt:lpstr>
      </vt:variant>
      <vt:variant>
        <vt:i4>4</vt:i4>
      </vt:variant>
      <vt:variant>
        <vt:lpstr>Tema</vt:lpstr>
      </vt:variant>
      <vt:variant>
        <vt:i4>4</vt:i4>
      </vt:variant>
      <vt:variant>
        <vt:lpstr>Servidores OLE incrustados</vt:lpstr>
      </vt:variant>
      <vt:variant>
        <vt:i4>1</vt:i4>
      </vt:variant>
      <vt:variant>
        <vt:lpstr>Títulos de diapositiva</vt:lpstr>
      </vt:variant>
      <vt:variant>
        <vt:i4>60</vt:i4>
      </vt:variant>
    </vt:vector>
  </HeadingPairs>
  <TitlesOfParts>
    <vt:vector size="69" baseType="lpstr">
      <vt:lpstr>Arial</vt:lpstr>
      <vt:lpstr>Calibri</vt:lpstr>
      <vt:lpstr>Courier New</vt:lpstr>
      <vt:lpstr>Wingdings</vt:lpstr>
      <vt:lpstr>5_Diseño personalizado</vt:lpstr>
      <vt:lpstr>14_Diseño personalizado</vt:lpstr>
      <vt:lpstr>2_Office Theme</vt:lpstr>
      <vt:lpstr>1_Office Theme</vt:lpstr>
      <vt:lpstr>think-cell Slide</vt:lpstr>
      <vt:lpstr>ILUMETRI® en pacientes con antecedentes de neoplasia o neoplasia maligna activa </vt:lpstr>
      <vt:lpstr>Exoneración de responsabilidad y uso de la presentación</vt:lpstr>
      <vt:lpstr>Conflictos de interés</vt:lpstr>
      <vt:lpstr>Índice</vt:lpstr>
      <vt:lpstr>¿Qué relación existe entre la psoriasis y el cáncer?</vt:lpstr>
      <vt:lpstr>El riesgo de desarrollar cáncer en pacientes con psoriasis es más elevado que en la población general1</vt:lpstr>
      <vt:lpstr>¿Existe evidencia sobre el uso de terapias biológicas para la psoriasis en pacientes con cáncer?</vt:lpstr>
      <vt:lpstr>La evidencia con terapias biológicas en pacientes oncológicos proviene de datos de vida real1</vt:lpstr>
      <vt:lpstr>¿Qué papel tienen las citoquinas en la progresión tumoral?</vt:lpstr>
      <vt:lpstr>La IL-12 puede activar las células T y NK, aumentando así su proliferación y funciones efectoras e induciendo la liberación de IFNγ1</vt:lpstr>
      <vt:lpstr>La familia de las citoquinas de la IL-12 mantiene un equilibrio como efector y regulador de la respuesta inmunitaria en la formación de tumores1</vt:lpstr>
      <vt:lpstr>Teniendo en cuenta el papel de las citoquinas en la progresión tumoral,  ¿qué terapia biológica es más conveniente?</vt:lpstr>
      <vt:lpstr>El riesgo oncológico puede variar en función de la citoquina inhibida por el tratamiento biológico1</vt:lpstr>
      <vt:lpstr>¿Qué dicen las guías sobre el uso de biológicos en los pacientes con antecedentes de neoplasia?</vt:lpstr>
      <vt:lpstr>La indicación de tratamiento biológico debe valorarse de forma individualizada teniendo en cuenta las alternativas disponibles1</vt:lpstr>
      <vt:lpstr>¿Cuáles son las recomendaciones del Grupo de Psoriasis de la AEDV sobre el manejo de la psoriasis en pacientes oncológicos?</vt:lpstr>
      <vt:lpstr>Los agentes biológicos anti-IL-23son el tratamiento más adecuado para los pacientes con psoriasis y con otras patologías inmunomediadas asociadas al uso de inhibidores de checkpoint1</vt:lpstr>
      <vt:lpstr>¿Son seguros los inhibidores de IL-23 en pacientes con cáncer?</vt:lpstr>
      <vt:lpstr>Los inhibidores de la IL-23, al ser inmunomoduladores en lugar de inmunosupresores, pueden ser una opción segura para tratar la psoriasis moderada-grave en pacientes con cáncer activo1</vt:lpstr>
      <vt:lpstr>¿Los inhibidores de la IL-23 aportan mejor perfil beneficio-riesgo en estos pacientes?</vt:lpstr>
      <vt:lpstr>Inhibidores de IL-23 en pacientes con cáncer:  estudio observacional retrospectivo1</vt:lpstr>
      <vt:lpstr>Inhibidores de IL-23 en pacientes con cáncer:  revisión de casos1</vt:lpstr>
      <vt:lpstr>¿Qué nos muestra la evidencia con tildrakizumab?</vt:lpstr>
      <vt:lpstr>Presentación de PowerPoint</vt:lpstr>
      <vt:lpstr>ILUMETRI® ha mostrado una baja tasa de malignidades durante 5 años de tratamiento1</vt:lpstr>
      <vt:lpstr>ILUMETRI® ha mostrado una baja tasa de malignidades durante 5 años de tratamiento1</vt:lpstr>
      <vt:lpstr>Baja tasa de neoplasias malignas1</vt:lpstr>
      <vt:lpstr>ILUMETRI® en pacientes con antecedentes de neoplasia y psoriasis en práctica clínica real española1</vt:lpstr>
      <vt:lpstr>Pacientes con antecedentes de neoplasia y psoriasis en tratamiento con tildrakizumab: Serie de 27 casos1</vt:lpstr>
      <vt:lpstr>Pacientes con antecedentes de neoplasia y psoriasis en tratamiento con tildrakizumab: Serie de 27 casos1</vt:lpstr>
      <vt:lpstr>Tildrakizumab es un fármaco biológico que se puede emplear con seguridad en pacientes oncológicos1</vt:lpstr>
      <vt:lpstr>Tildrakizumab en pacientes con neoplasia maligna activa: cuando la seguridad es lo primero1</vt:lpstr>
      <vt:lpstr>Tildrakizumab en pacientes con neoplasia maligna activa: cuando la seguridad es lo primero1</vt:lpstr>
      <vt:lpstr>Tildrakizumab en pacientes con neoplasia maligna activa: cuando la seguridad es lo primero1</vt:lpstr>
      <vt:lpstr>Tildrakizumab en pacientes con neoplasia maligna activa: cuando la seguridad es lo primero1</vt:lpstr>
      <vt:lpstr>Tildrakizumab en pacientes con neoplasia maligna activa: cuando la seguridad es lo primero1</vt:lpstr>
      <vt:lpstr>5 años de evidencia confirman el perfil de seguridad  consistente y favorable de ILUMETRI®1</vt:lpstr>
      <vt:lpstr>ILUMETRI® es eficaz y presenta una buena tolerabilidad en un amplio perfil de pacientes1-9</vt:lpstr>
      <vt:lpstr>Las decisiones terapéuticas con terapias biológicas implican múltiples variables1</vt:lpstr>
      <vt:lpstr>ILUMETRI® ofrece a sus pacientes una oportunidad real de bienestar duradero</vt:lpstr>
      <vt:lpstr>Casos clínicos</vt:lpstr>
      <vt:lpstr>Casos clínicos</vt:lpstr>
      <vt:lpstr>Caso 1</vt:lpstr>
      <vt:lpstr>Tildrakizumab como una opción efectiva, rápida y segura en un paciente con psoriasis en placas de moderada a grave y antecedente de carcinoma neuroendocrino apendicular1</vt:lpstr>
      <vt:lpstr>Tildrakizumab como una opción efectiva, rápida y segura en un paciente con psoriasis en placas de moderada a grave y antecedente de carcinoma neuroendocrino apendicular1</vt:lpstr>
      <vt:lpstr>Tildrakizumab como una opción efectiva, rápida y segura en un paciente con psoriasis en placas de moderada a grave y antecedente de carcinoma neuroendocrino apendicular1</vt:lpstr>
      <vt:lpstr>Presentación de PowerPoint</vt:lpstr>
      <vt:lpstr>Caso 2</vt:lpstr>
      <vt:lpstr>Presentación de PowerPoint</vt:lpstr>
      <vt:lpstr>Presentación de PowerPoint</vt:lpstr>
      <vt:lpstr>Presentación de PowerPoint</vt:lpstr>
      <vt:lpstr>Presentación de PowerPoint</vt:lpstr>
      <vt:lpstr>Caso 3</vt:lpstr>
      <vt:lpstr>Presentación de PowerPoint</vt:lpstr>
      <vt:lpstr>Presentación de PowerPoint</vt:lpstr>
      <vt:lpstr>Presentación de PowerPoint</vt:lpstr>
      <vt:lpstr>Presentación de PowerPoint</vt:lpstr>
      <vt:lpstr>Presentación de PowerPoint</vt:lpstr>
      <vt:lpstr>Referencias</vt:lpstr>
      <vt:lpstr>Acceder aquí a la Ficha Técnica de ILUMETRI®</vt:lpstr>
    </vt:vector>
  </TitlesOfParts>
  <Company>Almirall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ILUMETRI® proporciona un control a largo plazo con una seguridad y eficacia mantenidas y demostradas durante 5 años1,2</dc:title>
  <dc:creator>Martina Navarro Benitez</dc:creator>
  <cp:lastModifiedBy>Aleix Bergé Porta</cp:lastModifiedBy>
  <cp:revision>1</cp:revision>
  <dcterms:created xsi:type="dcterms:W3CDTF">2023-03-14T08:29:51Z</dcterms:created>
  <dcterms:modified xsi:type="dcterms:W3CDTF">2024-05-29T09:56:47Z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33616b6-00a5-4cd1-b577-93208fa93eb1_Enabled">
    <vt:lpwstr>true</vt:lpwstr>
  </property>
  <property fmtid="{D5CDD505-2E9C-101B-9397-08002B2CF9AE}" pid="3" name="MSIP_Label_533616b6-00a5-4cd1-b577-93208fa93eb1_SetDate">
    <vt:lpwstr>2023-03-14T08:30:03Z</vt:lpwstr>
  </property>
  <property fmtid="{D5CDD505-2E9C-101B-9397-08002B2CF9AE}" pid="4" name="MSIP_Label_533616b6-00a5-4cd1-b577-93208fa93eb1_Method">
    <vt:lpwstr>Standard</vt:lpwstr>
  </property>
  <property fmtid="{D5CDD505-2E9C-101B-9397-08002B2CF9AE}" pid="5" name="MSIP_Label_533616b6-00a5-4cd1-b577-93208fa93eb1_Name">
    <vt:lpwstr>Internal Use</vt:lpwstr>
  </property>
  <property fmtid="{D5CDD505-2E9C-101B-9397-08002B2CF9AE}" pid="6" name="MSIP_Label_533616b6-00a5-4cd1-b577-93208fa93eb1_SiteId">
    <vt:lpwstr>342ace0e-1054-45ce-9b30-900fc0440b9d</vt:lpwstr>
  </property>
  <property fmtid="{D5CDD505-2E9C-101B-9397-08002B2CF9AE}" pid="7" name="MSIP_Label_533616b6-00a5-4cd1-b577-93208fa93eb1_ActionId">
    <vt:lpwstr>223bb435-c4e0-4e3e-89e6-cd1973ed5e43</vt:lpwstr>
  </property>
  <property fmtid="{D5CDD505-2E9C-101B-9397-08002B2CF9AE}" pid="8" name="MSIP_Label_533616b6-00a5-4cd1-b577-93208fa93eb1_ContentBits">
    <vt:lpwstr>1</vt:lpwstr>
  </property>
  <property fmtid="{D5CDD505-2E9C-101B-9397-08002B2CF9AE}" pid="9" name="ClassificationContentMarkingHeaderLocations">
    <vt:lpwstr>5_Diseño personalizado:9</vt:lpwstr>
  </property>
  <property fmtid="{D5CDD505-2E9C-101B-9397-08002B2CF9AE}" pid="10" name="ClassificationContentMarkingHeaderText">
    <vt:lpwstr>INTERNAL USE</vt:lpwstr>
  </property>
  <property fmtid="{D5CDD505-2E9C-101B-9397-08002B2CF9AE}" pid="11" name="ContentTypeId">
    <vt:lpwstr>0x0101000DFA2F8D0664D444AD387D8FA1E0CDC3</vt:lpwstr>
  </property>
  <property fmtid="{D5CDD505-2E9C-101B-9397-08002B2CF9AE}" pid="12" name="MediaServiceImageTags">
    <vt:lpwstr/>
  </property>
</Properties>
</file>