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81" r:id="rId2"/>
    <p:sldId id="383" r:id="rId3"/>
    <p:sldId id="384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257" r:id="rId26"/>
    <p:sldId id="342" r:id="rId27"/>
    <p:sldId id="263" r:id="rId28"/>
    <p:sldId id="306" r:id="rId29"/>
    <p:sldId id="325" r:id="rId30"/>
    <p:sldId id="261" r:id="rId31"/>
    <p:sldId id="320" r:id="rId32"/>
    <p:sldId id="321" r:id="rId33"/>
    <p:sldId id="323" r:id="rId34"/>
    <p:sldId id="324" r:id="rId35"/>
    <p:sldId id="326" r:id="rId36"/>
    <p:sldId id="330" r:id="rId37"/>
    <p:sldId id="332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275" r:id="rId6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01526A-0505-8C92-6AF2-08730677EBED}" name="Marine Louat" initials="ML" userId="S::m.louat@goc.es::15d9061b-7f3b-4e3b-9b51-b709964958ac" providerId="AD"/>
  <p188:author id="{E29672C1-D436-32CE-0218-95BF3B4465E5}" name="Adriana Amasuno Arrebola" initials="AAA" userId="S::a.amasuno@goc.es::daf17df5-64d4-4317-b033-0d3820c915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E3"/>
    <a:srgbClr val="ED7B14"/>
    <a:srgbClr val="FADABC"/>
    <a:srgbClr val="E30182"/>
    <a:srgbClr val="A3BDD3"/>
    <a:srgbClr val="E84F08"/>
    <a:srgbClr val="FF5107"/>
    <a:srgbClr val="618FFD"/>
    <a:srgbClr val="60C000"/>
    <a:srgbClr val="82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6" autoAdjust="0"/>
    <p:restoredTop sz="95226" autoAdjust="0"/>
  </p:normalViewPr>
  <p:slideViewPr>
    <p:cSldViewPr snapToGrid="0" showGuides="1">
      <p:cViewPr varScale="1">
        <p:scale>
          <a:sx n="108" d="100"/>
          <a:sy n="108" d="100"/>
        </p:scale>
        <p:origin x="78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Distribución de los MAPs que contestaron al estudio por CC.AA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rgbClr val="002357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Hoja1!$A$2:$A$19</c:f>
              <c:strCache>
                <c:ptCount val="18"/>
                <c:pt idx="0">
                  <c:v>Andalucía</c:v>
                </c:pt>
                <c:pt idx="1">
                  <c:v>Aragón</c:v>
                </c:pt>
                <c:pt idx="2">
                  <c:v>Asturias</c:v>
                </c:pt>
                <c:pt idx="3">
                  <c:v>Baleares</c:v>
                </c:pt>
                <c:pt idx="4">
                  <c:v>Canarias</c:v>
                </c:pt>
                <c:pt idx="5">
                  <c:v>Cantabria</c:v>
                </c:pt>
                <c:pt idx="6">
                  <c:v>C. La Mancha</c:v>
                </c:pt>
                <c:pt idx="7">
                  <c:v>C. y León</c:v>
                </c:pt>
                <c:pt idx="8">
                  <c:v>Cataluña</c:v>
                </c:pt>
                <c:pt idx="9">
                  <c:v>C. Valenciana</c:v>
                </c:pt>
                <c:pt idx="10">
                  <c:v>Extremadura</c:v>
                </c:pt>
                <c:pt idx="11">
                  <c:v>Galicia</c:v>
                </c:pt>
                <c:pt idx="12">
                  <c:v>C. de Madrid</c:v>
                </c:pt>
                <c:pt idx="13">
                  <c:v>Murcia</c:v>
                </c:pt>
                <c:pt idx="14">
                  <c:v>Navarra</c:v>
                </c:pt>
                <c:pt idx="15">
                  <c:v>País Vasco</c:v>
                </c:pt>
                <c:pt idx="16">
                  <c:v>La Rioja</c:v>
                </c:pt>
                <c:pt idx="17">
                  <c:v>Melilla</c:v>
                </c:pt>
              </c:strCache>
            </c:strRef>
          </c:cat>
          <c:val>
            <c:numRef>
              <c:f>Hoja1!$B$2:$B$19</c:f>
              <c:numCache>
                <c:formatCode>General</c:formatCode>
                <c:ptCount val="18"/>
                <c:pt idx="0">
                  <c:v>45</c:v>
                </c:pt>
                <c:pt idx="1">
                  <c:v>13</c:v>
                </c:pt>
                <c:pt idx="2">
                  <c:v>8</c:v>
                </c:pt>
                <c:pt idx="3">
                  <c:v>6</c:v>
                </c:pt>
                <c:pt idx="4">
                  <c:v>16</c:v>
                </c:pt>
                <c:pt idx="5">
                  <c:v>4</c:v>
                </c:pt>
                <c:pt idx="6">
                  <c:v>16</c:v>
                </c:pt>
                <c:pt idx="7">
                  <c:v>22</c:v>
                </c:pt>
                <c:pt idx="8">
                  <c:v>35</c:v>
                </c:pt>
                <c:pt idx="9">
                  <c:v>40</c:v>
                </c:pt>
                <c:pt idx="10">
                  <c:v>10</c:v>
                </c:pt>
                <c:pt idx="11">
                  <c:v>23</c:v>
                </c:pt>
                <c:pt idx="12">
                  <c:v>34</c:v>
                </c:pt>
                <c:pt idx="13">
                  <c:v>11</c:v>
                </c:pt>
                <c:pt idx="14">
                  <c:v>3</c:v>
                </c:pt>
                <c:pt idx="15">
                  <c:v>10</c:v>
                </c:pt>
                <c:pt idx="16">
                  <c:v>1</c:v>
                </c:pt>
                <c:pt idx="1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B0-4D59-AB37-C8E250B199BC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</c:dLbls>
        <c:gapWidth val="150"/>
        <c:axId val="1242885376"/>
        <c:axId val="1242886208"/>
      </c:barChart>
      <c:catAx>
        <c:axId val="12428853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42886208"/>
        <c:crosses val="autoZero"/>
        <c:auto val="1"/>
        <c:lblAlgn val="ctr"/>
        <c:lblOffset val="100"/>
        <c:noMultiLvlLbl val="0"/>
      </c:catAx>
      <c:valAx>
        <c:axId val="124288620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rgbClr val="11DDBA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4288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8893006356001"/>
          <c:y val="5.8370660084551773E-2"/>
          <c:w val="0.79039088089648002"/>
          <c:h val="0.611619470444717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Grado de control de la dislipidemia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49-426E-8E91-2CAF96A50F6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49-426E-8E91-2CAF96A50F6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49-426E-8E91-2CAF96A50F6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D49-426E-8E91-2CAF96A50F6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D49-426E-8E91-2CAF96A50F6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D49-426E-8E91-2CAF96A50F6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D49-426E-8E91-2CAF96A50F6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D49-426E-8E91-2CAF96A50F65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D49-426E-8E91-2CAF96A50F65}"/>
              </c:ext>
            </c:extLst>
          </c:dPt>
          <c:dPt>
            <c:idx val="9"/>
            <c:invertIfNegative val="0"/>
            <c:bubble3D val="0"/>
            <c:spPr>
              <a:pattFill prst="wdUp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CD49-426E-8E91-2CAF96A50F65}"/>
              </c:ext>
            </c:extLst>
          </c:dPt>
          <c:dLbls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CD49-426E-8E91-2CAF96A50F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RCV bajo</c:v>
                </c:pt>
                <c:pt idx="1">
                  <c:v>RCV intermedio</c:v>
                </c:pt>
                <c:pt idx="2">
                  <c:v>RCV alto</c:v>
                </c:pt>
                <c:pt idx="3">
                  <c:v>RCV muy alto</c:v>
                </c:pt>
                <c:pt idx="4">
                  <c:v>Eventos recurrentes *</c:v>
                </c:pt>
                <c:pt idx="5">
                  <c:v>DM2</c:v>
                </c:pt>
                <c:pt idx="6">
                  <c:v>ECV</c:v>
                </c:pt>
                <c:pt idx="7">
                  <c:v>DM2 + ECV</c:v>
                </c:pt>
                <c:pt idx="8">
                  <c:v>ERC</c:v>
                </c:pt>
                <c:pt idx="9">
                  <c:v>Estimación global</c:v>
                </c:pt>
              </c:strCache>
            </c:strRef>
          </c:cat>
          <c:val>
            <c:numRef>
              <c:f>Hoja1!$B$2:$B$11</c:f>
              <c:numCache>
                <c:formatCode>0.00%</c:formatCode>
                <c:ptCount val="10"/>
                <c:pt idx="0">
                  <c:v>0.51600000000000001</c:v>
                </c:pt>
                <c:pt idx="1">
                  <c:v>0.52300000000000002</c:v>
                </c:pt>
                <c:pt idx="2">
                  <c:v>0.54300000000000004</c:v>
                </c:pt>
                <c:pt idx="3">
                  <c:v>0.56200000000000006</c:v>
                </c:pt>
                <c:pt idx="4">
                  <c:v>0.55200000000000005</c:v>
                </c:pt>
                <c:pt idx="5">
                  <c:v>0.53600000000000003</c:v>
                </c:pt>
                <c:pt idx="6">
                  <c:v>0.58899999999999997</c:v>
                </c:pt>
                <c:pt idx="7">
                  <c:v>0.59699999999999998</c:v>
                </c:pt>
                <c:pt idx="8">
                  <c:v>0.51400000000000001</c:v>
                </c:pt>
                <c:pt idx="9">
                  <c:v>0.61499999999999999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D49-426E-8E91-2CAF96A50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3360048"/>
        <c:axId val="1743346736"/>
      </c:barChart>
      <c:catAx>
        <c:axId val="1743360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43346736"/>
        <c:crosses val="autoZero"/>
        <c:auto val="1"/>
        <c:lblAlgn val="ctr"/>
        <c:lblOffset val="100"/>
        <c:noMultiLvlLbl val="0"/>
      </c:catAx>
      <c:valAx>
        <c:axId val="17433467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b="1" dirty="0">
                    <a:solidFill>
                      <a:schemeClr val="accent5"/>
                    </a:solidFill>
                  </a:rPr>
                  <a:t>Estimación del grado de control del cLDL                (%)</a:t>
                </a:r>
              </a:p>
            </c:rich>
          </c:tx>
          <c:layout>
            <c:manualLayout>
              <c:xMode val="edge"/>
              <c:yMode val="edge"/>
              <c:x val="3.2801271195504016E-2"/>
              <c:y val="4.395707835939986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%" sourceLinked="1"/>
        <c:majorTickMark val="none"/>
        <c:minorTickMark val="none"/>
        <c:tickLblPos val="nextTo"/>
        <c:crossAx val="174336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rot="-1080000"/>
    <a:lstStyle/>
    <a:p>
      <a:pPr>
        <a:defRPr sz="1200"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52537003623799"/>
          <c:y val="8.0531661216667015E-3"/>
          <c:w val="0.70518826088389996"/>
          <c:h val="0.829982631343638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ECV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053169632658781E-2"/>
                  <c:y val="3.9623124804417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9D-45A4-A0C6-3754DD608D12}"/>
                </c:ext>
              </c:extLst>
            </c:dLbl>
            <c:dLbl>
              <c:idx val="1"/>
              <c:layout>
                <c:manualLayout>
                  <c:x val="0.16869771987303514"/>
                  <c:y val="9.90578120110482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9D-45A4-A0C6-3754DD608D12}"/>
                </c:ext>
              </c:extLst>
            </c:dLbl>
            <c:dLbl>
              <c:idx val="2"/>
              <c:layout>
                <c:manualLayout>
                  <c:x val="0.20392032072564689"/>
                  <c:y val="9.90578120110475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9D-45A4-A0C6-3754DD608D12}"/>
                </c:ext>
              </c:extLst>
            </c:dLbl>
            <c:dLbl>
              <c:idx val="3"/>
              <c:layout>
                <c:manualLayout>
                  <c:x val="2.0392032072564688E-2"/>
                  <c:y val="3.9623124804418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9D-45A4-A0C6-3754DD608D12}"/>
                </c:ext>
              </c:extLst>
            </c:dLbl>
            <c:dLbl>
              <c:idx val="4"/>
              <c:layout>
                <c:manualLayout>
                  <c:x val="9.2691054875294037E-3"/>
                  <c:y val="3.96231248044193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9D-45A4-A0C6-3754DD608D12}"/>
                </c:ext>
              </c:extLst>
            </c:dLbl>
            <c:dLbl>
              <c:idx val="5"/>
              <c:layout>
                <c:manualLayout>
                  <c:x val="1.8538210975058808E-3"/>
                  <c:y val="3.96231248044193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9D-45A4-A0C6-3754DD608D1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FF9D-45A4-A0C6-3754DD608D12}"/>
                </c:ext>
              </c:extLst>
            </c:dLbl>
            <c:dLbl>
              <c:idx val="7"/>
              <c:layout>
                <c:manualLayout>
                  <c:x val="7.415284390023516E-2"/>
                  <c:y val="5.94346872066286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F9D-45A4-A0C6-3754DD608D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8"/>
                <c:pt idx="0">
                  <c:v>Fibratos</c:v>
                </c:pt>
                <c:pt idx="1">
                  <c:v>Buenos habitos</c:v>
                </c:pt>
                <c:pt idx="2">
                  <c:v>LIS</c:v>
                </c:pt>
                <c:pt idx="3">
                  <c:v>MIS  </c:v>
                </c:pt>
                <c:pt idx="4">
                  <c:v>HIS</c:v>
                </c:pt>
                <c:pt idx="5">
                  <c:v>MIS + Ezetimiba</c:v>
                </c:pt>
                <c:pt idx="6">
                  <c:v>HIS + Ezetimiba</c:v>
                </c:pt>
                <c:pt idx="7">
                  <c:v>Otros</c:v>
                </c:pt>
              </c:strCache>
            </c:strRef>
          </c:cat>
          <c:val>
            <c:numRef>
              <c:f>Hoja1!$B$2:$B$10</c:f>
              <c:numCache>
                <c:formatCode>0.0%</c:formatCode>
                <c:ptCount val="9"/>
                <c:pt idx="0">
                  <c:v>0.21299999999999999</c:v>
                </c:pt>
                <c:pt idx="1">
                  <c:v>0.39</c:v>
                </c:pt>
                <c:pt idx="2">
                  <c:v>0.217</c:v>
                </c:pt>
                <c:pt idx="3">
                  <c:v>0.32300000000000001</c:v>
                </c:pt>
                <c:pt idx="4">
                  <c:v>0.48799999999999999</c:v>
                </c:pt>
                <c:pt idx="5">
                  <c:v>0.39100000000000001</c:v>
                </c:pt>
                <c:pt idx="6">
                  <c:v>0.50600000000000001</c:v>
                </c:pt>
                <c:pt idx="7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F9D-45A4-A0C6-3754DD608D1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DM2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5149586575999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F9D-45A4-A0C6-3754DD608D12}"/>
                </c:ext>
              </c:extLst>
            </c:dLbl>
            <c:dLbl>
              <c:idx val="1"/>
              <c:layout>
                <c:manualLayout>
                  <c:x val="0.23728910048075275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9D-45A4-A0C6-3754DD608D12}"/>
                </c:ext>
              </c:extLst>
            </c:dLbl>
            <c:dLbl>
              <c:idx val="2"/>
              <c:layout>
                <c:manualLayout>
                  <c:x val="0.18908975194559985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F9D-45A4-A0C6-3754DD608D12}"/>
                </c:ext>
              </c:extLst>
            </c:dLbl>
            <c:dLbl>
              <c:idx val="4"/>
              <c:layout>
                <c:manualLayout>
                  <c:x val="0.13718276121543518"/>
                  <c:y val="-3.96231248044193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9D-45A4-A0C6-3754DD608D12}"/>
                </c:ext>
              </c:extLst>
            </c:dLbl>
            <c:dLbl>
              <c:idx val="5"/>
              <c:layout>
                <c:manualLayout>
                  <c:x val="7.0445201705223476E-2"/>
                  <c:y val="-3.96231248044196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F9D-45A4-A0C6-3754DD608D12}"/>
                </c:ext>
              </c:extLst>
            </c:dLbl>
            <c:dLbl>
              <c:idx val="6"/>
              <c:layout>
                <c:manualLayout>
                  <c:x val="0.17055154097054104"/>
                  <c:y val="-9.905781201104829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F9D-45A4-A0C6-3754DD608D12}"/>
                </c:ext>
              </c:extLst>
            </c:dLbl>
            <c:dLbl>
              <c:idx val="7"/>
              <c:layout>
                <c:manualLayout>
                  <c:x val="9.7945396940319368E-2"/>
                  <c:y val="-1.98115624022096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F9D-45A4-A0C6-3754DD608D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8"/>
                <c:pt idx="0">
                  <c:v>Fibratos</c:v>
                </c:pt>
                <c:pt idx="1">
                  <c:v>Buenos habitos</c:v>
                </c:pt>
                <c:pt idx="2">
                  <c:v>LIS</c:v>
                </c:pt>
                <c:pt idx="3">
                  <c:v>MIS  </c:v>
                </c:pt>
                <c:pt idx="4">
                  <c:v>HIS</c:v>
                </c:pt>
                <c:pt idx="5">
                  <c:v>MIS + Ezetimiba</c:v>
                </c:pt>
                <c:pt idx="6">
                  <c:v>HIS + Ezetimiba</c:v>
                </c:pt>
                <c:pt idx="7">
                  <c:v>Otros</c:v>
                </c:pt>
              </c:strCache>
            </c:strRef>
          </c:cat>
          <c:val>
            <c:numRef>
              <c:f>Hoja1!$C$2:$C$10</c:f>
              <c:numCache>
                <c:formatCode>0.0%</c:formatCode>
                <c:ptCount val="9"/>
                <c:pt idx="0">
                  <c:v>0.22900000000000001</c:v>
                </c:pt>
                <c:pt idx="1">
                  <c:v>0.33400000000000002</c:v>
                </c:pt>
                <c:pt idx="2">
                  <c:v>0.22800000000000001</c:v>
                </c:pt>
                <c:pt idx="3">
                  <c:v>0.34</c:v>
                </c:pt>
                <c:pt idx="4">
                  <c:v>0.36899999999999999</c:v>
                </c:pt>
                <c:pt idx="5">
                  <c:v>0.32700000000000001</c:v>
                </c:pt>
                <c:pt idx="6">
                  <c:v>0.35599999999999998</c:v>
                </c:pt>
                <c:pt idx="7">
                  <c:v>0.193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F9D-45A4-A0C6-3754DD608D1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Sin ECV ni DM2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2691054875294037E-3"/>
                  <c:y val="-3.96231248044207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F9D-45A4-A0C6-3754DD608D12}"/>
                </c:ext>
              </c:extLst>
            </c:dLbl>
            <c:dLbl>
              <c:idx val="1"/>
              <c:layout>
                <c:manualLayout>
                  <c:x val="0"/>
                  <c:y val="-1.18869374413257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F9D-45A4-A0C6-3754DD608D12}"/>
                </c:ext>
              </c:extLst>
            </c:dLbl>
            <c:dLbl>
              <c:idx val="2"/>
              <c:layout>
                <c:manualLayout>
                  <c:x val="0"/>
                  <c:y val="-7.92462496088393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F9D-45A4-A0C6-3754DD608D12}"/>
                </c:ext>
              </c:extLst>
            </c:dLbl>
            <c:dLbl>
              <c:idx val="3"/>
              <c:layout>
                <c:manualLayout>
                  <c:x val="1.6684389877552927E-2"/>
                  <c:y val="-5.94346872066297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F9D-45A4-A0C6-3754DD608D12}"/>
                </c:ext>
              </c:extLst>
            </c:dLbl>
            <c:dLbl>
              <c:idx val="4"/>
              <c:layout>
                <c:manualLayout>
                  <c:x val="0.29104991230842331"/>
                  <c:y val="-9.90578120110482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F9D-45A4-A0C6-3754DD608D12}"/>
                </c:ext>
              </c:extLst>
            </c:dLbl>
            <c:dLbl>
              <c:idx val="5"/>
              <c:layout>
                <c:manualLayout>
                  <c:x val="0.20577414182315276"/>
                  <c:y val="-9.90578120110486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F9D-45A4-A0C6-3754DD608D12}"/>
                </c:ext>
              </c:extLst>
            </c:dLbl>
            <c:dLbl>
              <c:idx val="6"/>
              <c:layout>
                <c:manualLayout>
                  <c:x val="0.35593365072112909"/>
                  <c:y val="-2.17927186424306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F9D-45A4-A0C6-3754DD608D12}"/>
                </c:ext>
              </c:extLst>
            </c:dLbl>
            <c:dLbl>
              <c:idx val="7"/>
              <c:layout>
                <c:manualLayout>
                  <c:x val="6.7972655015971217E-17"/>
                  <c:y val="-9.90578120110482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F9D-45A4-A0C6-3754DD608D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8"/>
                <c:pt idx="0">
                  <c:v>Fibratos</c:v>
                </c:pt>
                <c:pt idx="1">
                  <c:v>Buenos habitos</c:v>
                </c:pt>
                <c:pt idx="2">
                  <c:v>LIS</c:v>
                </c:pt>
                <c:pt idx="3">
                  <c:v>MIS  </c:v>
                </c:pt>
                <c:pt idx="4">
                  <c:v>HIS</c:v>
                </c:pt>
                <c:pt idx="5">
                  <c:v>MIS + Ezetimiba</c:v>
                </c:pt>
                <c:pt idx="6">
                  <c:v>HIS + Ezetimiba</c:v>
                </c:pt>
                <c:pt idx="7">
                  <c:v>Otros</c:v>
                </c:pt>
              </c:strCache>
            </c:strRef>
          </c:cat>
          <c:val>
            <c:numRef>
              <c:f>Hoja1!$D$2:$D$10</c:f>
              <c:numCache>
                <c:formatCode>0.0%</c:formatCode>
                <c:ptCount val="9"/>
                <c:pt idx="0">
                  <c:v>0.252</c:v>
                </c:pt>
                <c:pt idx="1">
                  <c:v>0.53400000000000003</c:v>
                </c:pt>
                <c:pt idx="2">
                  <c:v>0.39140000000000003</c:v>
                </c:pt>
                <c:pt idx="3">
                  <c:v>0.33700000000000002</c:v>
                </c:pt>
                <c:pt idx="4">
                  <c:v>0.24299999999999999</c:v>
                </c:pt>
                <c:pt idx="5">
                  <c:v>0.21299999999999999</c:v>
                </c:pt>
                <c:pt idx="6">
                  <c:v>0.2</c:v>
                </c:pt>
                <c:pt idx="7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F9D-45A4-A0C6-3754DD608D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96757183"/>
        <c:axId val="296763423"/>
      </c:barChart>
      <c:catAx>
        <c:axId val="29675718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62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6763423"/>
        <c:crosses val="autoZero"/>
        <c:auto val="1"/>
        <c:lblAlgn val="ctr"/>
        <c:lblOffset val="100"/>
        <c:noMultiLvlLbl val="0"/>
      </c:catAx>
      <c:valAx>
        <c:axId val="296763423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6757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18703741142357"/>
          <c:y val="0.90308386468359692"/>
          <c:w val="0.40724041213216433"/>
          <c:h val="4.54060730706580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5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rot="-5400000" vert="horz"/>
    <a:lstStyle/>
    <a:p>
      <a:pPr>
        <a:defRPr sz="1200"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&gt; 80 años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675537012786544E-3"/>
                  <c:y val="4.3943769967166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98-42A2-95D9-6A4284830782}"/>
                </c:ext>
              </c:extLst>
            </c:dLbl>
            <c:dLbl>
              <c:idx val="1"/>
              <c:layout>
                <c:manualLayout>
                  <c:x val="1.7801432034097453E-2"/>
                  <c:y val="1.09859424917916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98-42A2-95D9-6A4284830782}"/>
                </c:ext>
              </c:extLst>
            </c:dLbl>
            <c:dLbl>
              <c:idx val="2"/>
              <c:layout>
                <c:manualLayout>
                  <c:x val="1.1125895021310908E-2"/>
                  <c:y val="1.31831309901499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98-42A2-95D9-6A4284830782}"/>
                </c:ext>
              </c:extLst>
            </c:dLbl>
            <c:dLbl>
              <c:idx val="3"/>
              <c:layout>
                <c:manualLayout>
                  <c:x val="0.10235823419606034"/>
                  <c:y val="1.75775079868666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98-42A2-95D9-6A4284830782}"/>
                </c:ext>
              </c:extLst>
            </c:dLbl>
            <c:dLbl>
              <c:idx val="4"/>
              <c:layout>
                <c:manualLayout>
                  <c:x val="4.4503580085243633E-3"/>
                  <c:y val="1.97746964852250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98-42A2-95D9-6A4284830782}"/>
                </c:ext>
              </c:extLst>
            </c:dLbl>
            <c:dLbl>
              <c:idx val="5"/>
              <c:layout>
                <c:manualLayout>
                  <c:x val="1.1125895021310908E-2"/>
                  <c:y val="1.75775079868666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98-42A2-95D9-6A4284830782}"/>
                </c:ext>
              </c:extLst>
            </c:dLbl>
            <c:dLbl>
              <c:idx val="6"/>
              <c:layout>
                <c:manualLayout>
                  <c:x val="0"/>
                  <c:y val="6.59156549507501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798-42A2-95D9-6A4284830782}"/>
                </c:ext>
              </c:extLst>
            </c:dLbl>
            <c:dLbl>
              <c:idx val="7"/>
              <c:layout>
                <c:manualLayout>
                  <c:x val="1.1125895021310908E-2"/>
                  <c:y val="1.31831309901500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98-42A2-95D9-6A4284830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Otros</c:v>
                </c:pt>
                <c:pt idx="1">
                  <c:v>HIS + Ezetimiba</c:v>
                </c:pt>
                <c:pt idx="2">
                  <c:v>MIS + Ezetimiba</c:v>
                </c:pt>
                <c:pt idx="3">
                  <c:v>HIS </c:v>
                </c:pt>
                <c:pt idx="4">
                  <c:v>MIS  </c:v>
                </c:pt>
                <c:pt idx="5">
                  <c:v>LIS</c:v>
                </c:pt>
                <c:pt idx="6">
                  <c:v>Ezetimiba</c:v>
                </c:pt>
                <c:pt idx="7">
                  <c:v>Fibratos</c:v>
                </c:pt>
              </c:strCache>
            </c:strRef>
          </c:cat>
          <c:val>
            <c:numRef>
              <c:f>Hoja1!$B$2:$B$9</c:f>
              <c:numCache>
                <c:formatCode>0.00%</c:formatCode>
                <c:ptCount val="8"/>
                <c:pt idx="0">
                  <c:v>0.11600000000000001</c:v>
                </c:pt>
                <c:pt idx="1">
                  <c:v>0.15</c:v>
                </c:pt>
                <c:pt idx="2">
                  <c:v>0.187</c:v>
                </c:pt>
                <c:pt idx="3">
                  <c:v>0.19800000000000001</c:v>
                </c:pt>
                <c:pt idx="4">
                  <c:v>0.35599999999999998</c:v>
                </c:pt>
                <c:pt idx="5">
                  <c:v>0.19700000000000001</c:v>
                </c:pt>
                <c:pt idx="6">
                  <c:v>8.1000000000000003E-2</c:v>
                </c:pt>
                <c:pt idx="7">
                  <c:v>7.9000000000000001E-2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98-42A2-95D9-6A428483078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40-80 años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7828043072457004E-2"/>
                  <c:y val="-8.78875399343334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98-42A2-95D9-6A428483078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4798-42A2-95D9-6A4284830782}"/>
                </c:ext>
              </c:extLst>
            </c:dLbl>
            <c:dLbl>
              <c:idx val="4"/>
              <c:layout>
                <c:manualLayout>
                  <c:x val="0.11125895021310891"/>
                  <c:y val="-4.39437699671667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98-42A2-95D9-6A4284830782}"/>
                </c:ext>
              </c:extLst>
            </c:dLbl>
            <c:dLbl>
              <c:idx val="5"/>
              <c:layout>
                <c:manualLayout>
                  <c:x val="0.10235823419606034"/>
                  <c:y val="-4.3943769967166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798-42A2-95D9-6A4284830782}"/>
                </c:ext>
              </c:extLst>
            </c:dLbl>
            <c:dLbl>
              <c:idx val="6"/>
              <c:layout>
                <c:manualLayout>
                  <c:x val="6.675537012786544E-3"/>
                  <c:y val="-6.59156549507503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798-42A2-95D9-6A4284830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Otros</c:v>
                </c:pt>
                <c:pt idx="1">
                  <c:v>HIS + Ezetimiba</c:v>
                </c:pt>
                <c:pt idx="2">
                  <c:v>MIS + Ezetimiba</c:v>
                </c:pt>
                <c:pt idx="3">
                  <c:v>HIS </c:v>
                </c:pt>
                <c:pt idx="4">
                  <c:v>MIS  </c:v>
                </c:pt>
                <c:pt idx="5">
                  <c:v>LIS</c:v>
                </c:pt>
                <c:pt idx="6">
                  <c:v>Ezetimiba</c:v>
                </c:pt>
                <c:pt idx="7">
                  <c:v>Fibratos</c:v>
                </c:pt>
              </c:strCache>
            </c:strRef>
          </c:cat>
          <c:val>
            <c:numRef>
              <c:f>Hoja1!$C$2:$C$9</c:f>
              <c:numCache>
                <c:formatCode>0.00%</c:formatCode>
                <c:ptCount val="8"/>
                <c:pt idx="0">
                  <c:v>9.7000000000000003E-2</c:v>
                </c:pt>
                <c:pt idx="1">
                  <c:v>0.19700000000000001</c:v>
                </c:pt>
                <c:pt idx="2">
                  <c:v>0.19</c:v>
                </c:pt>
                <c:pt idx="3">
                  <c:v>0.27100000000000002</c:v>
                </c:pt>
                <c:pt idx="4">
                  <c:v>0.27800000000000002</c:v>
                </c:pt>
                <c:pt idx="5">
                  <c:v>0.125</c:v>
                </c:pt>
                <c:pt idx="6">
                  <c:v>7.3999999999999996E-2</c:v>
                </c:pt>
                <c:pt idx="7">
                  <c:v>7.3999999999999996E-2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798-42A2-95D9-6A428483078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&lt; 40 años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125895021310908E-2"/>
                  <c:y val="-1.09859424917916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798-42A2-95D9-6A4284830782}"/>
                </c:ext>
              </c:extLst>
            </c:dLbl>
            <c:dLbl>
              <c:idx val="1"/>
              <c:layout>
                <c:manualLayout>
                  <c:x val="6.6755370127864625E-3"/>
                  <c:y val="-1.09859424917917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798-42A2-95D9-6A4284830782}"/>
                </c:ext>
              </c:extLst>
            </c:dLbl>
            <c:dLbl>
              <c:idx val="2"/>
              <c:layout>
                <c:manualLayout>
                  <c:x val="-8.1588954300384323E-17"/>
                  <c:y val="-1.09859424917916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798-42A2-95D9-6A4284830782}"/>
                </c:ext>
              </c:extLst>
            </c:dLbl>
            <c:dLbl>
              <c:idx val="3"/>
              <c:layout>
                <c:manualLayout>
                  <c:x val="6.6755370127865449E-2"/>
                  <c:y val="-1.09859424917916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798-42A2-95D9-6A4284830782}"/>
                </c:ext>
              </c:extLst>
            </c:dLbl>
            <c:dLbl>
              <c:idx val="4"/>
              <c:layout>
                <c:manualLayout>
                  <c:x val="3.1152506059670539E-2"/>
                  <c:y val="-2.63662619803001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798-42A2-95D9-6A4284830782}"/>
                </c:ext>
              </c:extLst>
            </c:dLbl>
            <c:dLbl>
              <c:idx val="5"/>
              <c:layout>
                <c:manualLayout>
                  <c:x val="2.2251790042621733E-2"/>
                  <c:y val="-2.85634504786583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798-42A2-95D9-6A4284830782}"/>
                </c:ext>
              </c:extLst>
            </c:dLbl>
            <c:dLbl>
              <c:idx val="6"/>
              <c:layout>
                <c:manualLayout>
                  <c:x val="6.6755370127864625E-3"/>
                  <c:y val="-1.53803194885083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798-42A2-95D9-6A4284830782}"/>
                </c:ext>
              </c:extLst>
            </c:dLbl>
            <c:dLbl>
              <c:idx val="7"/>
              <c:layout>
                <c:manualLayout>
                  <c:x val="1.1125895021310908E-2"/>
                  <c:y val="-1.5380319488508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798-42A2-95D9-6A4284830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Otros</c:v>
                </c:pt>
                <c:pt idx="1">
                  <c:v>HIS + Ezetimiba</c:v>
                </c:pt>
                <c:pt idx="2">
                  <c:v>MIS + Ezetimiba</c:v>
                </c:pt>
                <c:pt idx="3">
                  <c:v>HIS </c:v>
                </c:pt>
                <c:pt idx="4">
                  <c:v>MIS  </c:v>
                </c:pt>
                <c:pt idx="5">
                  <c:v>LIS</c:v>
                </c:pt>
                <c:pt idx="6">
                  <c:v>Ezetimiba</c:v>
                </c:pt>
                <c:pt idx="7">
                  <c:v>Fibratos</c:v>
                </c:pt>
              </c:strCache>
            </c:strRef>
          </c:cat>
          <c:val>
            <c:numRef>
              <c:f>Hoja1!$D$2:$D$9</c:f>
              <c:numCache>
                <c:formatCode>0.00%</c:formatCode>
                <c:ptCount val="8"/>
                <c:pt idx="0" formatCode="0%">
                  <c:v>0</c:v>
                </c:pt>
                <c:pt idx="1">
                  <c:v>0.13900000000000001</c:v>
                </c:pt>
                <c:pt idx="2">
                  <c:v>0.161</c:v>
                </c:pt>
                <c:pt idx="3">
                  <c:v>0.23100000000000001</c:v>
                </c:pt>
                <c:pt idx="4">
                  <c:v>0.33400000000000002</c:v>
                </c:pt>
                <c:pt idx="5">
                  <c:v>0.182</c:v>
                </c:pt>
                <c:pt idx="6" formatCode="0%">
                  <c:v>0</c:v>
                </c:pt>
                <c:pt idx="7">
                  <c:v>7.9000000000000001E-2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798-42A2-95D9-6A42848307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08481920"/>
        <c:axId val="808504800"/>
      </c:barChart>
      <c:catAx>
        <c:axId val="808481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08504800"/>
        <c:crosses val="autoZero"/>
        <c:auto val="1"/>
        <c:lblAlgn val="ctr"/>
        <c:lblOffset val="100"/>
        <c:noMultiLvlLbl val="0"/>
      </c:catAx>
      <c:valAx>
        <c:axId val="808504800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0848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5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Hoja1!$A$2:$A$6</cx:f>
        <cx:lvl ptCount="5">
          <cx:pt idx="0">RCV bajo</cx:pt>
          <cx:pt idx="1">RCV intermedio</cx:pt>
          <cx:pt idx="2">RCV alto</cx:pt>
          <cx:pt idx="3">RCV muy alto</cx:pt>
          <cx:pt idx="4">Eventos recurrentes*</cx:pt>
        </cx:lvl>
      </cx:strDim>
      <cx:numDim type="val">
        <cx:f>Hoja1!$B$2:$B$6</cx:f>
        <cx:lvl ptCount="5" formatCode="0,00%">
          <cx:pt idx="0">0.217</cx:pt>
          <cx:pt idx="1">0.28499999999999998</cx:pt>
          <cx:pt idx="2">0.23499999999999999</cx:pt>
          <cx:pt idx="3">0.182</cx:pt>
          <cx:pt idx="4">0.14399999999999999</cx:pt>
        </cx:lvl>
      </cx:numDim>
    </cx:data>
  </cx:chartData>
  <cx:chart>
    <cx:plotArea>
      <cx:plotAreaRegion>
        <cx:series layoutId="funnel" uniqueId="{1E49FEEA-B8D4-4A73-B1DF-60696E737124}">
          <cx:tx>
            <cx:txData>
              <cx:f>Hoja1!$B$1</cx:f>
              <cx:v>Estimación del RCV de los pacientes</cx:v>
            </cx:txData>
          </cx:tx>
          <cx:spPr>
            <a:solidFill>
              <a:srgbClr val="002357"/>
            </a:solidFill>
          </cx:spPr>
          <cx:dataPt idx="0">
            <cx:spPr>
              <a:solidFill>
                <a:srgbClr val="CE3446">
                  <a:lumMod val="20000"/>
                  <a:lumOff val="80000"/>
                </a:srgbClr>
              </a:solidFill>
            </cx:spPr>
          </cx:dataPt>
          <cx:dataPt idx="1">
            <cx:spPr>
              <a:solidFill>
                <a:srgbClr val="CE3446">
                  <a:lumMod val="60000"/>
                  <a:lumOff val="40000"/>
                </a:srgbClr>
              </a:solidFill>
            </cx:spPr>
          </cx:dataPt>
          <cx:dataPt idx="2">
            <cx:spPr>
              <a:solidFill>
                <a:srgbClr val="CE3446"/>
              </a:solidFill>
            </cx:spPr>
          </cx:dataPt>
          <cx:dataPt idx="3">
            <cx:spPr>
              <a:solidFill>
                <a:srgbClr val="CE3446">
                  <a:lumMod val="75000"/>
                </a:srgbClr>
              </a:solidFill>
            </cx:spPr>
          </cx:dataPt>
          <cx:dataPt idx="4">
            <cx:spPr>
              <a:solidFill>
                <a:srgbClr val="CE3446">
                  <a:lumMod val="50000"/>
                </a:srgbClr>
              </a:solidFill>
            </cx:spPr>
          </cx:dataPt>
          <cx:dataLabels>
            <cx:txPr>
              <a:bodyPr vertOverflow="overflow" horzOverflow="overflow" wrap="square" lIns="0" tIns="0" rIns="0" bIns="0"/>
              <a:lstStyle/>
              <a:p>
                <a:pPr algn="ctr" rtl="0">
                  <a:defRPr sz="1200" b="1" i="0">
                    <a:solidFill>
                      <a:srgbClr val="59595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s-ES" sz="1200" b="1"/>
              </a:p>
            </cx:txPr>
            <cx:visibility seriesName="0" categoryName="0" value="1"/>
          </cx:dataLabels>
          <cx:dataId val="0"/>
        </cx:series>
      </cx:plotAreaRegion>
      <cx:axis id="0">
        <cx:catScaling gapWidth="0.0599999987"/>
        <cx:tickLabels/>
        <cx:txPr>
          <a:bodyPr vertOverflow="overflow" horzOverflow="overflow" wrap="square" lIns="0" tIns="0" rIns="0" bIns="0"/>
          <a:lstStyle/>
          <a:p>
            <a:pPr algn="ctr" rtl="0">
              <a:defRPr sz="1200" b="0" i="0">
                <a:solidFill>
                  <a:srgbClr val="002357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ES" sz="1200" b="0">
              <a:solidFill>
                <a:srgbClr val="002357"/>
              </a:solidFill>
              <a:latin typeface="+mj-lt"/>
            </a:endParaRPr>
          </a:p>
        </cx:txPr>
      </cx:axis>
    </cx:plotArea>
  </cx:chart>
  <cx:spPr>
    <a:noFill/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6.jpg"/><Relationship Id="rId1" Type="http://schemas.openxmlformats.org/officeDocument/2006/relationships/image" Target="../media/image3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7F7E8B-1638-4B1F-AC7E-2CE91E30774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40B1205-D533-471D-8472-F1E4E9936020}">
      <dgm:prSet/>
      <dgm:spPr/>
      <dgm:t>
        <a:bodyPr/>
        <a:lstStyle/>
        <a:p>
          <a:endParaRPr lang="es-ES"/>
        </a:p>
      </dgm:t>
    </dgm:pt>
    <dgm:pt modelId="{C375D64C-3FCA-4D53-B992-558F21ECBDA6}" type="parTrans" cxnId="{11642E6B-D7F8-4054-97F8-C4E13FF15B50}">
      <dgm:prSet/>
      <dgm:spPr/>
      <dgm:t>
        <a:bodyPr/>
        <a:lstStyle/>
        <a:p>
          <a:endParaRPr lang="es-ES"/>
        </a:p>
      </dgm:t>
    </dgm:pt>
    <dgm:pt modelId="{AFC5363C-CFDB-4542-94CA-74040DF29122}" type="sibTrans" cxnId="{11642E6B-D7F8-4054-97F8-C4E13FF15B50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361" t="3856" r="4351" b="3856"/>
          </a:stretch>
        </a:blipFill>
        <a:ln>
          <a:noFill/>
        </a:ln>
      </dgm:spPr>
      <dgm:t>
        <a:bodyPr/>
        <a:lstStyle/>
        <a:p>
          <a:endParaRPr lang="es-ES"/>
        </a:p>
      </dgm:t>
    </dgm:pt>
    <dgm:pt modelId="{2C71F7B7-C96C-4963-B3B8-A91F2D35B8B3}">
      <dgm:prSet phldrT="[Texto]" phldr="1"/>
      <dgm:spPr/>
      <dgm:t>
        <a:bodyPr/>
        <a:lstStyle/>
        <a:p>
          <a:endParaRPr lang="es-ES" dirty="0">
            <a:solidFill>
              <a:schemeClr val="bg1"/>
            </a:solidFill>
          </a:endParaRPr>
        </a:p>
      </dgm:t>
    </dgm:pt>
    <dgm:pt modelId="{E9DCF88C-0A8B-4A4B-B8C6-B112FD57B077}" type="sibTrans" cxnId="{4720F16B-5E92-46D9-BBEF-39E6543EB513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291" t="2027" r="763" b="2027"/>
          </a:stretch>
        </a:blipFill>
        <a:ln>
          <a:noFill/>
        </a:ln>
      </dgm:spPr>
      <dgm:t>
        <a:bodyPr/>
        <a:lstStyle/>
        <a:p>
          <a:endParaRPr lang="es-ES"/>
        </a:p>
      </dgm:t>
    </dgm:pt>
    <dgm:pt modelId="{AF57325E-35B3-42D8-9F99-FFE7291EAC5F}" type="parTrans" cxnId="{4720F16B-5E92-46D9-BBEF-39E6543EB513}">
      <dgm:prSet/>
      <dgm:spPr/>
      <dgm:t>
        <a:bodyPr/>
        <a:lstStyle/>
        <a:p>
          <a:endParaRPr lang="es-ES"/>
        </a:p>
      </dgm:t>
    </dgm:pt>
    <dgm:pt modelId="{6A610F79-54C5-4489-84E6-9A526AB427C4}">
      <dgm:prSet phldrT="[Texto]" phldr="1"/>
      <dgm:spPr/>
      <dgm:t>
        <a:bodyPr/>
        <a:lstStyle/>
        <a:p>
          <a:endParaRPr lang="es-ES" dirty="0">
            <a:solidFill>
              <a:schemeClr val="bg1"/>
            </a:solidFill>
          </a:endParaRPr>
        </a:p>
      </dgm:t>
    </dgm:pt>
    <dgm:pt modelId="{A0F37505-574F-4507-9938-087D62A639EC}" type="sibTrans" cxnId="{2400F4A9-191C-479E-8219-46AB0D338B7D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145" t="1693" r="4251" b="6703"/>
          </a:stretch>
        </a:blipFill>
        <a:ln>
          <a:noFill/>
        </a:ln>
      </dgm:spPr>
      <dgm:t>
        <a:bodyPr/>
        <a:lstStyle/>
        <a:p>
          <a:endParaRPr lang="es-ES"/>
        </a:p>
      </dgm:t>
    </dgm:pt>
    <dgm:pt modelId="{469AD96D-A34D-424A-9B14-B4812AA93629}" type="parTrans" cxnId="{2400F4A9-191C-479E-8219-46AB0D338B7D}">
      <dgm:prSet/>
      <dgm:spPr/>
      <dgm:t>
        <a:bodyPr/>
        <a:lstStyle/>
        <a:p>
          <a:endParaRPr lang="es-ES"/>
        </a:p>
      </dgm:t>
    </dgm:pt>
    <dgm:pt modelId="{BB3DB5CA-8986-461A-8C4E-070CD20F95EA}" type="pres">
      <dgm:prSet presAssocID="{CB7F7E8B-1638-4B1F-AC7E-2CE91E307744}" presName="Name0" presStyleCnt="0">
        <dgm:presLayoutVars>
          <dgm:chMax val="7"/>
          <dgm:chPref val="7"/>
          <dgm:dir/>
        </dgm:presLayoutVars>
      </dgm:prSet>
      <dgm:spPr/>
    </dgm:pt>
    <dgm:pt modelId="{EEB7D3D5-9D5C-4AB9-A4F7-F5BC898F5FFB}" type="pres">
      <dgm:prSet presAssocID="{CB7F7E8B-1638-4B1F-AC7E-2CE91E307744}" presName="Name1" presStyleCnt="0"/>
      <dgm:spPr/>
    </dgm:pt>
    <dgm:pt modelId="{A9F541BB-4DC4-47D9-9481-70D776FD6CA9}" type="pres">
      <dgm:prSet presAssocID="{AFC5363C-CFDB-4542-94CA-74040DF29122}" presName="picture_1" presStyleCnt="0"/>
      <dgm:spPr/>
    </dgm:pt>
    <dgm:pt modelId="{07818418-D598-4F5D-B8ED-81B8EFC95087}" type="pres">
      <dgm:prSet presAssocID="{AFC5363C-CFDB-4542-94CA-74040DF29122}" presName="pictureRepeatNode" presStyleLbl="alignImgPlace1" presStyleIdx="0" presStyleCnt="3"/>
      <dgm:spPr/>
    </dgm:pt>
    <dgm:pt modelId="{BFD14F7E-9697-424C-9772-7E20C21BDB5A}" type="pres">
      <dgm:prSet presAssocID="{A40B1205-D533-471D-8472-F1E4E9936020}" presName="text_1" presStyleLbl="node1" presStyleIdx="0" presStyleCnt="0">
        <dgm:presLayoutVars>
          <dgm:bulletEnabled val="1"/>
        </dgm:presLayoutVars>
      </dgm:prSet>
      <dgm:spPr/>
    </dgm:pt>
    <dgm:pt modelId="{D9B2CA1E-6E48-442F-A9AE-13665882CAB8}" type="pres">
      <dgm:prSet presAssocID="{A0F37505-574F-4507-9938-087D62A639EC}" presName="picture_2" presStyleCnt="0"/>
      <dgm:spPr/>
    </dgm:pt>
    <dgm:pt modelId="{7DB6E31C-E811-49CE-9A4A-56D4118B91CA}" type="pres">
      <dgm:prSet presAssocID="{A0F37505-574F-4507-9938-087D62A639EC}" presName="pictureRepeatNode" presStyleLbl="alignImgPlace1" presStyleIdx="1" presStyleCnt="3" custScaleX="165032" custScaleY="164972" custLinFactNeighborY="0"/>
      <dgm:spPr/>
    </dgm:pt>
    <dgm:pt modelId="{E0743DCF-663F-47E3-8D0B-53DC7F7636AF}" type="pres">
      <dgm:prSet presAssocID="{6A610F79-54C5-4489-84E6-9A526AB427C4}" presName="line_2" presStyleLbl="parChTrans1D1" presStyleIdx="0" presStyleCnt="2"/>
      <dgm:spPr/>
    </dgm:pt>
    <dgm:pt modelId="{29D2889E-3994-42F6-B26A-70B5E00A91BA}" type="pres">
      <dgm:prSet presAssocID="{6A610F79-54C5-4489-84E6-9A526AB427C4}" presName="textparent_2" presStyleLbl="node1" presStyleIdx="0" presStyleCnt="0"/>
      <dgm:spPr/>
    </dgm:pt>
    <dgm:pt modelId="{334906A4-F92D-4552-8DA0-5C7526DB5FC4}" type="pres">
      <dgm:prSet presAssocID="{6A610F79-54C5-4489-84E6-9A526AB427C4}" presName="text_2" presStyleLbl="revTx" presStyleIdx="0" presStyleCnt="2">
        <dgm:presLayoutVars>
          <dgm:bulletEnabled val="1"/>
        </dgm:presLayoutVars>
      </dgm:prSet>
      <dgm:spPr/>
    </dgm:pt>
    <dgm:pt modelId="{BB4A14E5-FDA3-493C-B7FA-8AF4E902A505}" type="pres">
      <dgm:prSet presAssocID="{E9DCF88C-0A8B-4A4B-B8C6-B112FD57B077}" presName="picture_3" presStyleCnt="0"/>
      <dgm:spPr/>
    </dgm:pt>
    <dgm:pt modelId="{8317BA50-113A-43EF-8A9A-B8C3FD86E41D}" type="pres">
      <dgm:prSet presAssocID="{E9DCF88C-0A8B-4A4B-B8C6-B112FD57B077}" presName="pictureRepeatNode" presStyleLbl="alignImgPlace1" presStyleIdx="2" presStyleCnt="3" custScaleX="165032" custScaleY="165032"/>
      <dgm:spPr/>
    </dgm:pt>
    <dgm:pt modelId="{69A0E16D-83EC-4B44-96DC-633B9ECFAF7B}" type="pres">
      <dgm:prSet presAssocID="{2C71F7B7-C96C-4963-B3B8-A91F2D35B8B3}" presName="line_3" presStyleLbl="parChTrans1D1" presStyleIdx="1" presStyleCnt="2"/>
      <dgm:spPr/>
    </dgm:pt>
    <dgm:pt modelId="{B045BCC5-BCC1-4700-995E-777864FD8917}" type="pres">
      <dgm:prSet presAssocID="{2C71F7B7-C96C-4963-B3B8-A91F2D35B8B3}" presName="textparent_3" presStyleLbl="node1" presStyleIdx="0" presStyleCnt="0"/>
      <dgm:spPr/>
    </dgm:pt>
    <dgm:pt modelId="{5408397E-96FC-4D55-B72A-F9075AA8B8F8}" type="pres">
      <dgm:prSet presAssocID="{2C71F7B7-C96C-4963-B3B8-A91F2D35B8B3}" presName="text_3" presStyleLbl="revTx" presStyleIdx="1" presStyleCnt="2">
        <dgm:presLayoutVars>
          <dgm:bulletEnabled val="1"/>
        </dgm:presLayoutVars>
      </dgm:prSet>
      <dgm:spPr/>
    </dgm:pt>
  </dgm:ptLst>
  <dgm:cxnLst>
    <dgm:cxn modelId="{9EF8E105-1B5B-464E-AC3F-587A88FB2EEB}" type="presOf" srcId="{CB7F7E8B-1638-4B1F-AC7E-2CE91E307744}" destId="{BB3DB5CA-8986-461A-8C4E-070CD20F95EA}" srcOrd="0" destOrd="0" presId="urn:microsoft.com/office/officeart/2008/layout/CircularPictureCallout"/>
    <dgm:cxn modelId="{E1D2A40F-7A94-4A7B-8828-2005A3DA5EF7}" type="presOf" srcId="{2C71F7B7-C96C-4963-B3B8-A91F2D35B8B3}" destId="{5408397E-96FC-4D55-B72A-F9075AA8B8F8}" srcOrd="0" destOrd="0" presId="urn:microsoft.com/office/officeart/2008/layout/CircularPictureCallout"/>
    <dgm:cxn modelId="{11642E6B-D7F8-4054-97F8-C4E13FF15B50}" srcId="{CB7F7E8B-1638-4B1F-AC7E-2CE91E307744}" destId="{A40B1205-D533-471D-8472-F1E4E9936020}" srcOrd="0" destOrd="0" parTransId="{C375D64C-3FCA-4D53-B992-558F21ECBDA6}" sibTransId="{AFC5363C-CFDB-4542-94CA-74040DF29122}"/>
    <dgm:cxn modelId="{4720F16B-5E92-46D9-BBEF-39E6543EB513}" srcId="{CB7F7E8B-1638-4B1F-AC7E-2CE91E307744}" destId="{2C71F7B7-C96C-4963-B3B8-A91F2D35B8B3}" srcOrd="2" destOrd="0" parTransId="{AF57325E-35B3-42D8-9F99-FFE7291EAC5F}" sibTransId="{E9DCF88C-0A8B-4A4B-B8C6-B112FD57B077}"/>
    <dgm:cxn modelId="{A8C99A6E-0C58-4863-9A09-B6A981B782E8}" type="presOf" srcId="{E9DCF88C-0A8B-4A4B-B8C6-B112FD57B077}" destId="{8317BA50-113A-43EF-8A9A-B8C3FD86E41D}" srcOrd="0" destOrd="0" presId="urn:microsoft.com/office/officeart/2008/layout/CircularPictureCallout"/>
    <dgm:cxn modelId="{9B348676-7BD5-45E2-8B0C-DF819207A6D1}" type="presOf" srcId="{6A610F79-54C5-4489-84E6-9A526AB427C4}" destId="{334906A4-F92D-4552-8DA0-5C7526DB5FC4}" srcOrd="0" destOrd="0" presId="urn:microsoft.com/office/officeart/2008/layout/CircularPictureCallout"/>
    <dgm:cxn modelId="{851C6B57-1940-4565-B653-D34FA9FFF7E8}" type="presOf" srcId="{A40B1205-D533-471D-8472-F1E4E9936020}" destId="{BFD14F7E-9697-424C-9772-7E20C21BDB5A}" srcOrd="0" destOrd="0" presId="urn:microsoft.com/office/officeart/2008/layout/CircularPictureCallout"/>
    <dgm:cxn modelId="{04C51B9A-ABDB-4116-80FA-ED3FEAAAA21C}" type="presOf" srcId="{AFC5363C-CFDB-4542-94CA-74040DF29122}" destId="{07818418-D598-4F5D-B8ED-81B8EFC95087}" srcOrd="0" destOrd="0" presId="urn:microsoft.com/office/officeart/2008/layout/CircularPictureCallout"/>
    <dgm:cxn modelId="{2400F4A9-191C-479E-8219-46AB0D338B7D}" srcId="{CB7F7E8B-1638-4B1F-AC7E-2CE91E307744}" destId="{6A610F79-54C5-4489-84E6-9A526AB427C4}" srcOrd="1" destOrd="0" parTransId="{469AD96D-A34D-424A-9B14-B4812AA93629}" sibTransId="{A0F37505-574F-4507-9938-087D62A639EC}"/>
    <dgm:cxn modelId="{3C3314FF-4F50-408B-AE05-04359E0D347E}" type="presOf" srcId="{A0F37505-574F-4507-9938-087D62A639EC}" destId="{7DB6E31C-E811-49CE-9A4A-56D4118B91CA}" srcOrd="0" destOrd="0" presId="urn:microsoft.com/office/officeart/2008/layout/CircularPictureCallout"/>
    <dgm:cxn modelId="{EFB834FD-C1F3-4F9A-9808-197FE2B5D383}" type="presParOf" srcId="{BB3DB5CA-8986-461A-8C4E-070CD20F95EA}" destId="{EEB7D3D5-9D5C-4AB9-A4F7-F5BC898F5FFB}" srcOrd="0" destOrd="0" presId="urn:microsoft.com/office/officeart/2008/layout/CircularPictureCallout"/>
    <dgm:cxn modelId="{6BA1A877-F51A-4C27-87AC-027DE8F8F893}" type="presParOf" srcId="{EEB7D3D5-9D5C-4AB9-A4F7-F5BC898F5FFB}" destId="{A9F541BB-4DC4-47D9-9481-70D776FD6CA9}" srcOrd="0" destOrd="0" presId="urn:microsoft.com/office/officeart/2008/layout/CircularPictureCallout"/>
    <dgm:cxn modelId="{98AEEF09-2289-4689-AA06-A19D6070AF01}" type="presParOf" srcId="{A9F541BB-4DC4-47D9-9481-70D776FD6CA9}" destId="{07818418-D598-4F5D-B8ED-81B8EFC95087}" srcOrd="0" destOrd="0" presId="urn:microsoft.com/office/officeart/2008/layout/CircularPictureCallout"/>
    <dgm:cxn modelId="{93BF5EEA-0E56-471C-9E32-2E528AF2110A}" type="presParOf" srcId="{EEB7D3D5-9D5C-4AB9-A4F7-F5BC898F5FFB}" destId="{BFD14F7E-9697-424C-9772-7E20C21BDB5A}" srcOrd="1" destOrd="0" presId="urn:microsoft.com/office/officeart/2008/layout/CircularPictureCallout"/>
    <dgm:cxn modelId="{136A16B9-9D9A-4F9E-95DF-D6555DBFA6DD}" type="presParOf" srcId="{EEB7D3D5-9D5C-4AB9-A4F7-F5BC898F5FFB}" destId="{D9B2CA1E-6E48-442F-A9AE-13665882CAB8}" srcOrd="2" destOrd="0" presId="urn:microsoft.com/office/officeart/2008/layout/CircularPictureCallout"/>
    <dgm:cxn modelId="{D0416CC6-D18D-4284-BBBC-CE8CA4A086E8}" type="presParOf" srcId="{D9B2CA1E-6E48-442F-A9AE-13665882CAB8}" destId="{7DB6E31C-E811-49CE-9A4A-56D4118B91CA}" srcOrd="0" destOrd="0" presId="urn:microsoft.com/office/officeart/2008/layout/CircularPictureCallout"/>
    <dgm:cxn modelId="{01328B82-D02B-4C6C-8291-CE67701D79C2}" type="presParOf" srcId="{EEB7D3D5-9D5C-4AB9-A4F7-F5BC898F5FFB}" destId="{E0743DCF-663F-47E3-8D0B-53DC7F7636AF}" srcOrd="3" destOrd="0" presId="urn:microsoft.com/office/officeart/2008/layout/CircularPictureCallout"/>
    <dgm:cxn modelId="{3C10EE19-A6F6-445E-BCA9-F15D6E34BBD0}" type="presParOf" srcId="{EEB7D3D5-9D5C-4AB9-A4F7-F5BC898F5FFB}" destId="{29D2889E-3994-42F6-B26A-70B5E00A91BA}" srcOrd="4" destOrd="0" presId="urn:microsoft.com/office/officeart/2008/layout/CircularPictureCallout"/>
    <dgm:cxn modelId="{7C7ED7DC-D064-4919-814E-05C3C9A69387}" type="presParOf" srcId="{29D2889E-3994-42F6-B26A-70B5E00A91BA}" destId="{334906A4-F92D-4552-8DA0-5C7526DB5FC4}" srcOrd="0" destOrd="0" presId="urn:microsoft.com/office/officeart/2008/layout/CircularPictureCallout"/>
    <dgm:cxn modelId="{00209538-0DC4-40BC-935D-F71FD856D636}" type="presParOf" srcId="{EEB7D3D5-9D5C-4AB9-A4F7-F5BC898F5FFB}" destId="{BB4A14E5-FDA3-493C-B7FA-8AF4E902A505}" srcOrd="5" destOrd="0" presId="urn:microsoft.com/office/officeart/2008/layout/CircularPictureCallout"/>
    <dgm:cxn modelId="{4301ADDF-1EB5-475A-9D8D-8235FA33B42C}" type="presParOf" srcId="{BB4A14E5-FDA3-493C-B7FA-8AF4E902A505}" destId="{8317BA50-113A-43EF-8A9A-B8C3FD86E41D}" srcOrd="0" destOrd="0" presId="urn:microsoft.com/office/officeart/2008/layout/CircularPictureCallout"/>
    <dgm:cxn modelId="{6DAF0E42-E993-48C7-929A-78A91B1121DB}" type="presParOf" srcId="{EEB7D3D5-9D5C-4AB9-A4F7-F5BC898F5FFB}" destId="{69A0E16D-83EC-4B44-96DC-633B9ECFAF7B}" srcOrd="6" destOrd="0" presId="urn:microsoft.com/office/officeart/2008/layout/CircularPictureCallout"/>
    <dgm:cxn modelId="{FD351CEA-FF5E-4F48-8BC5-EB4D169C7198}" type="presParOf" srcId="{EEB7D3D5-9D5C-4AB9-A4F7-F5BC898F5FFB}" destId="{B045BCC5-BCC1-4700-995E-777864FD8917}" srcOrd="7" destOrd="0" presId="urn:microsoft.com/office/officeart/2008/layout/CircularPictureCallout"/>
    <dgm:cxn modelId="{E3610326-4683-4C51-81F6-374224D01B06}" type="presParOf" srcId="{B045BCC5-BCC1-4700-995E-777864FD8917}" destId="{5408397E-96FC-4D55-B72A-F9075AA8B8F8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0E16D-83EC-4B44-96DC-633B9ECFAF7B}">
      <dsp:nvSpPr>
        <dsp:cNvPr id="0" name=""/>
        <dsp:cNvSpPr/>
      </dsp:nvSpPr>
      <dsp:spPr>
        <a:xfrm>
          <a:off x="1734118" y="2697244"/>
          <a:ext cx="2407258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43DCF-663F-47E3-8D0B-53DC7F7636AF}">
      <dsp:nvSpPr>
        <dsp:cNvPr id="0" name=""/>
        <dsp:cNvSpPr/>
      </dsp:nvSpPr>
      <dsp:spPr>
        <a:xfrm>
          <a:off x="1734118" y="1020880"/>
          <a:ext cx="2407258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818418-D598-4F5D-B8ED-81B8EFC95087}">
      <dsp:nvSpPr>
        <dsp:cNvPr id="0" name=""/>
        <dsp:cNvSpPr/>
      </dsp:nvSpPr>
      <dsp:spPr>
        <a:xfrm>
          <a:off x="393026" y="517970"/>
          <a:ext cx="2682182" cy="2682182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361" t="3856" r="4351" b="385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14F7E-9697-424C-9772-7E20C21BDB5A}">
      <dsp:nvSpPr>
        <dsp:cNvPr id="0" name=""/>
        <dsp:cNvSpPr/>
      </dsp:nvSpPr>
      <dsp:spPr>
        <a:xfrm>
          <a:off x="875819" y="1942209"/>
          <a:ext cx="1716596" cy="88512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300" kern="1200"/>
        </a:p>
      </dsp:txBody>
      <dsp:txXfrm>
        <a:off x="875819" y="1942209"/>
        <a:ext cx="1716596" cy="885120"/>
      </dsp:txXfrm>
    </dsp:sp>
    <dsp:sp modelId="{7DB6E31C-E811-49CE-9A4A-56D4118B91CA}">
      <dsp:nvSpPr>
        <dsp:cNvPr id="0" name=""/>
        <dsp:cNvSpPr/>
      </dsp:nvSpPr>
      <dsp:spPr>
        <a:xfrm>
          <a:off x="3311415" y="191220"/>
          <a:ext cx="1659922" cy="1659318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145" t="1693" r="4251" b="6703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906A4-F92D-4552-8DA0-5C7526DB5FC4}">
      <dsp:nvSpPr>
        <dsp:cNvPr id="0" name=""/>
        <dsp:cNvSpPr/>
      </dsp:nvSpPr>
      <dsp:spPr>
        <a:xfrm>
          <a:off x="4644286" y="517970"/>
          <a:ext cx="111310" cy="100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 dirty="0">
            <a:solidFill>
              <a:schemeClr val="bg1"/>
            </a:solidFill>
          </a:endParaRPr>
        </a:p>
      </dsp:txBody>
      <dsp:txXfrm>
        <a:off x="4644286" y="517970"/>
        <a:ext cx="111310" cy="1005818"/>
      </dsp:txXfrm>
    </dsp:sp>
    <dsp:sp modelId="{8317BA50-113A-43EF-8A9A-B8C3FD86E41D}">
      <dsp:nvSpPr>
        <dsp:cNvPr id="0" name=""/>
        <dsp:cNvSpPr/>
      </dsp:nvSpPr>
      <dsp:spPr>
        <a:xfrm>
          <a:off x="3311415" y="1867283"/>
          <a:ext cx="1659922" cy="1659922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291" t="2027" r="763" b="2027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8397E-96FC-4D55-B72A-F9075AA8B8F8}">
      <dsp:nvSpPr>
        <dsp:cNvPr id="0" name=""/>
        <dsp:cNvSpPr/>
      </dsp:nvSpPr>
      <dsp:spPr>
        <a:xfrm>
          <a:off x="4644286" y="2194334"/>
          <a:ext cx="111310" cy="100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 dirty="0">
            <a:solidFill>
              <a:schemeClr val="bg1"/>
            </a:solidFill>
          </a:endParaRPr>
        </a:p>
      </dsp:txBody>
      <dsp:txXfrm>
        <a:off x="4644286" y="2194334"/>
        <a:ext cx="111310" cy="1005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E74D4-E251-4A45-9A13-1608366AC2A2}" type="datetimeFigureOut">
              <a:rPr lang="es-ES" smtClean="0"/>
              <a:t>26/05/2023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66CD8-AC5E-4E33-A3A0-4E8CD8261E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479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3999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215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402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89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268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476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3641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0772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620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855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318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940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208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834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3365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196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183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2404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610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872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491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312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8170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7915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0046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6242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070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240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2857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0707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509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6CD8-AC5E-4E33-A3A0-4E8CD8261EB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80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596DC92-5FA3-EA95-B5F8-F62DAB525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3795" cy="6856431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034844A-01F4-13CB-764C-A504B78B81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00" y="4951917"/>
            <a:ext cx="1683157" cy="16846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9C188A-3E0E-94DD-803F-5A9D9BA89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010" y="1445623"/>
            <a:ext cx="5251269" cy="1844764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4EC146-242F-D56A-8C5C-523D8D659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900" y="3422158"/>
            <a:ext cx="5264227" cy="1169757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28826536-8AE1-7C7B-5DB4-CC293195AD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756" y="6147836"/>
            <a:ext cx="1285848" cy="488759"/>
          </a:xfrm>
          <a:prstGeom prst="rect">
            <a:avLst/>
          </a:prstGeom>
        </p:spPr>
      </p:pic>
      <p:pic>
        <p:nvPicPr>
          <p:cNvPr id="4" name="Picture 2" descr="SEMERGEN |">
            <a:extLst>
              <a:ext uri="{FF2B5EF4-FFF2-40B4-BE49-F238E27FC236}">
                <a16:creationId xmlns:a16="http://schemas.microsoft.com/office/drawing/2014/main" id="{95BB8616-A9D2-F72F-B2BB-1FB62053F0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54" y="5642104"/>
            <a:ext cx="1543533" cy="99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2D7C306-0990-12D7-71EE-6B7EBC95441E}"/>
              </a:ext>
            </a:extLst>
          </p:cNvPr>
          <p:cNvSpPr txBox="1"/>
          <p:nvPr userDrawn="1"/>
        </p:nvSpPr>
        <p:spPr>
          <a:xfrm>
            <a:off x="4211578" y="5866579"/>
            <a:ext cx="1352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000" i="1" dirty="0">
                <a:solidFill>
                  <a:schemeClr val="bg1">
                    <a:lumMod val="50000"/>
                  </a:schemeClr>
                </a:solidFill>
              </a:rPr>
              <a:t>Patrocinado por:</a:t>
            </a:r>
          </a:p>
        </p:txBody>
      </p:sp>
    </p:spTree>
    <p:extLst>
      <p:ext uri="{BB962C8B-B14F-4D97-AF65-F5344CB8AC3E}">
        <p14:creationId xmlns:p14="http://schemas.microsoft.com/office/powerpoint/2010/main" val="3220046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7B3F2D-5237-3017-810A-4B031587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FFEF822-E372-D46B-71CB-F232FEC5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1115286"/>
          </a:xfrm>
        </p:spPr>
        <p:txBody>
          <a:bodyPr>
            <a:normAutofit/>
          </a:bodyPr>
          <a:lstStyle>
            <a:lvl1pPr>
              <a:defRPr sz="3600">
                <a:solidFill>
                  <a:srgbClr val="CE3446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A7457463-10B9-C7AD-F0BB-F22F6644D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296" y="544677"/>
            <a:ext cx="751097" cy="751776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A0EE174-BAFA-52D0-253F-5F5E2AE6B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759131"/>
            <a:ext cx="10129837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65412C8-4B77-D557-E33C-1C1DB0909A1E}"/>
              </a:ext>
            </a:extLst>
          </p:cNvPr>
          <p:cNvSpPr/>
          <p:nvPr userDrawn="1"/>
        </p:nvSpPr>
        <p:spPr>
          <a:xfrm>
            <a:off x="300179" y="632619"/>
            <a:ext cx="790575" cy="7905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superiores redondeadas 13">
            <a:extLst>
              <a:ext uri="{FF2B5EF4-FFF2-40B4-BE49-F238E27FC236}">
                <a16:creationId xmlns:a16="http://schemas.microsoft.com/office/drawing/2014/main" id="{D69AE0A8-6A19-4685-45F8-3263565D8241}"/>
              </a:ext>
            </a:extLst>
          </p:cNvPr>
          <p:cNvSpPr/>
          <p:nvPr userDrawn="1"/>
        </p:nvSpPr>
        <p:spPr>
          <a:xfrm>
            <a:off x="299466" y="1895475"/>
            <a:ext cx="792000" cy="5172075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7198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57F0D4A-6FA5-BECB-C748-3D3A73BFC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3795" cy="68564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3D7060-4FFF-50EE-393A-E37AF43D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736" y="461555"/>
            <a:ext cx="5188662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CE3446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292695E4-5829-C1CF-5235-E30DC40E0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759131"/>
            <a:ext cx="5947139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5BC5CBFC-56E1-C732-09FD-9FBB478B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296" y="544677"/>
            <a:ext cx="751097" cy="751776"/>
          </a:xfrm>
          <a:prstGeom prst="rect">
            <a:avLst/>
          </a:prstGeom>
        </p:spPr>
      </p:pic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0EB8221D-2AE4-C7B0-4417-DB297D26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934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C8F19FE-FD1D-FB0D-E699-93D8BBDD7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3795" cy="685643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358E792B-C9EB-2BA4-0EB8-A88996A6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834" y="461555"/>
            <a:ext cx="6207564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CE3446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F031D47E-A422-8E34-205E-5E9C512BC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6834" y="1759131"/>
            <a:ext cx="6966041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1A1866AA-4FCC-82D9-3D6C-658FCBA51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296" y="544677"/>
            <a:ext cx="751097" cy="751776"/>
          </a:xfrm>
          <a:prstGeom prst="rect">
            <a:avLst/>
          </a:prstGeom>
        </p:spPr>
      </p:pic>
      <p:sp>
        <p:nvSpPr>
          <p:cNvPr id="12" name="Marcador de número de diapositiva 4">
            <a:extLst>
              <a:ext uri="{FF2B5EF4-FFF2-40B4-BE49-F238E27FC236}">
                <a16:creationId xmlns:a16="http://schemas.microsoft.com/office/drawing/2014/main" id="{DFBA029A-71C9-7EDA-44DB-17277D3E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4418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A9E7236-EA88-2A9C-629F-5EF9D751E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1048"/>
          </a:xfrm>
          <a:prstGeom prst="rect">
            <a:avLst/>
          </a:prstGeom>
        </p:spPr>
      </p:pic>
      <p:sp>
        <p:nvSpPr>
          <p:cNvPr id="11" name="Marcador de número de diapositiva 4">
            <a:extLst>
              <a:ext uri="{FF2B5EF4-FFF2-40B4-BE49-F238E27FC236}">
                <a16:creationId xmlns:a16="http://schemas.microsoft.com/office/drawing/2014/main" id="{2B9827A4-21C7-0835-0663-1E802C4B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C0913D8-F3C8-4103-9E2F-CF554F4DE41D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9392C1-2D62-1BAB-2870-23E8354D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892" y="450977"/>
            <a:ext cx="600626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3255B0D0-AD52-F26B-CD30-3E3C3029BD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2890" y="1844983"/>
            <a:ext cx="6006263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4163407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B6F100-6F98-9573-53FB-FA7C4E3CC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3793" cy="6856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3D7060-4FFF-50EE-393A-E37AF43D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736" y="461555"/>
            <a:ext cx="5188662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CE3446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292695E4-5829-C1CF-5235-E30DC40E0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759131"/>
            <a:ext cx="5947139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5BC5CBFC-56E1-C732-09FD-9FBB478B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296" y="544677"/>
            <a:ext cx="751097" cy="751776"/>
          </a:xfrm>
          <a:prstGeom prst="rect">
            <a:avLst/>
          </a:prstGeom>
        </p:spPr>
      </p:pic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2524EA-CFC2-800D-41F4-3B68480D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6213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3AF35B-84E3-C9B7-491C-1008A5A18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4" b="203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3D7060-4FFF-50EE-393A-E37AF43D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40" y="461555"/>
            <a:ext cx="6905058" cy="1045618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292695E4-5829-C1CF-5235-E30DC40E0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9340" y="1759131"/>
            <a:ext cx="7663535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5BC5CBFC-56E1-C732-09FD-9FBB478B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296" y="544677"/>
            <a:ext cx="751097" cy="751776"/>
          </a:xfrm>
          <a:prstGeom prst="rect">
            <a:avLst/>
          </a:prstGeom>
        </p:spPr>
      </p:pic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2524EA-CFC2-800D-41F4-3B68480D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EA8A2E1-B1C4-00A6-B158-7435DECB7F56}"/>
              </a:ext>
            </a:extLst>
          </p:cNvPr>
          <p:cNvSpPr/>
          <p:nvPr userDrawn="1"/>
        </p:nvSpPr>
        <p:spPr>
          <a:xfrm>
            <a:off x="0" y="0"/>
            <a:ext cx="359744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560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id="{B3729831-9A3F-D0FB-0325-174CF9D04D62}"/>
              </a:ext>
            </a:extLst>
          </p:cNvPr>
          <p:cNvSpPr/>
          <p:nvPr userDrawn="1"/>
        </p:nvSpPr>
        <p:spPr>
          <a:xfrm rot="5400000">
            <a:off x="7816907" y="-825543"/>
            <a:ext cx="1622217" cy="691896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DE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E7779A-132F-23A8-843B-7442AD2AD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2539" cy="68557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703B30-140B-AAD5-101D-62C7144A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566" y="1883843"/>
            <a:ext cx="5895884" cy="1500187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rgbClr val="F49E37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2D09F4-347B-5B24-993D-6DB326625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1566" y="3622175"/>
            <a:ext cx="5895884" cy="8692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1ED3A90-02C2-C904-C9FC-1C3FA4F1E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409" y="4816647"/>
            <a:ext cx="1785676" cy="17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05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7B3F2D-5237-3017-810A-4B031587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FFEF822-E372-D46B-71CB-F232FEC5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111528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457463-10B9-C7AD-F0BB-F22F6644D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5016"/>
            <a:ext cx="751097" cy="751097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A0EE174-BAFA-52D0-253F-5F5E2AE6B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759131"/>
            <a:ext cx="10129837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65412C8-4B77-D557-E33C-1C1DB0909A1E}"/>
              </a:ext>
            </a:extLst>
          </p:cNvPr>
          <p:cNvSpPr/>
          <p:nvPr userDrawn="1"/>
        </p:nvSpPr>
        <p:spPr>
          <a:xfrm>
            <a:off x="300179" y="632619"/>
            <a:ext cx="790575" cy="7905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superiores redondeadas 13">
            <a:extLst>
              <a:ext uri="{FF2B5EF4-FFF2-40B4-BE49-F238E27FC236}">
                <a16:creationId xmlns:a16="http://schemas.microsoft.com/office/drawing/2014/main" id="{D69AE0A8-6A19-4685-45F8-3263565D8241}"/>
              </a:ext>
            </a:extLst>
          </p:cNvPr>
          <p:cNvSpPr/>
          <p:nvPr userDrawn="1"/>
        </p:nvSpPr>
        <p:spPr>
          <a:xfrm>
            <a:off x="299466" y="1895475"/>
            <a:ext cx="792000" cy="51720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610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57F0D4A-6FA5-BECB-C748-3D3A73BFC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3795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B7E01B7-EBFD-447B-2399-7276D2B5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736" y="461555"/>
            <a:ext cx="5261339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FBAA0EB5-640E-4D2F-90F0-0EE96D8691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759131"/>
            <a:ext cx="5947139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1041B0-ADF9-7F2B-4AEC-FD26450A6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5016"/>
            <a:ext cx="751097" cy="751097"/>
          </a:xfrm>
          <a:prstGeom prst="rect">
            <a:avLst/>
          </a:prstGeom>
        </p:spPr>
      </p:pic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EDDF1E1F-E9BF-C481-4497-4CB947B6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192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C8F19FE-FD1D-FB0D-E699-93D8BBDD7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379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5E46E4-BE74-319A-BDAC-A8BFA814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834" y="461555"/>
            <a:ext cx="6280241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8D69B7DB-36BB-CD11-989F-3B4C182A8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6834" y="1759131"/>
            <a:ext cx="6966041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FCE179-FC9F-8AAA-A7D4-3493E55351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5016"/>
            <a:ext cx="751097" cy="751097"/>
          </a:xfrm>
          <a:prstGeom prst="rect">
            <a:avLst/>
          </a:prstGeom>
        </p:spPr>
      </p:pic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427C2F94-7845-D28D-9BE3-D628B304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742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7B3F2D-5237-3017-810A-4B031587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FFEF822-E372-D46B-71CB-F232FEC5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111528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457463-10B9-C7AD-F0BB-F22F6644D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4677"/>
            <a:ext cx="751096" cy="751776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A0EE174-BAFA-52D0-253F-5F5E2AE6B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759131"/>
            <a:ext cx="10129837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65412C8-4B77-D557-E33C-1C1DB0909A1E}"/>
              </a:ext>
            </a:extLst>
          </p:cNvPr>
          <p:cNvSpPr/>
          <p:nvPr userDrawn="1"/>
        </p:nvSpPr>
        <p:spPr>
          <a:xfrm>
            <a:off x="300179" y="632619"/>
            <a:ext cx="790575" cy="7905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: esquinas superiores redondeadas 13">
            <a:extLst>
              <a:ext uri="{FF2B5EF4-FFF2-40B4-BE49-F238E27FC236}">
                <a16:creationId xmlns:a16="http://schemas.microsoft.com/office/drawing/2014/main" id="{D69AE0A8-6A19-4685-45F8-3263565D8241}"/>
              </a:ext>
            </a:extLst>
          </p:cNvPr>
          <p:cNvSpPr/>
          <p:nvPr userDrawn="1"/>
        </p:nvSpPr>
        <p:spPr>
          <a:xfrm>
            <a:off x="299466" y="1895475"/>
            <a:ext cx="792000" cy="51720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4762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A9E7236-EA88-2A9C-629F-5EF9D751E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86" y="-4616"/>
            <a:ext cx="12194786" cy="6862616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6BC2B7B1-7994-39E0-735C-0F512586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C0913D8-F3C8-4103-9E2F-CF554F4DE41D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E5D15DA-40E2-EC4E-3358-901F6A56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892" y="450977"/>
            <a:ext cx="600626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9">
            <a:extLst>
              <a:ext uri="{FF2B5EF4-FFF2-40B4-BE49-F238E27FC236}">
                <a16:creationId xmlns:a16="http://schemas.microsoft.com/office/drawing/2014/main" id="{D63D0A3C-2557-CAE8-BCA2-46DAE99C2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2890" y="1844983"/>
            <a:ext cx="6006263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608953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5EDF4D3-D940-8216-BF85-2EBBE1E2A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3795" cy="685643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B7E01B7-EBFD-447B-2399-7276D2B5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736" y="461555"/>
            <a:ext cx="5261339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FBAA0EB5-640E-4D2F-90F0-0EE96D8691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759131"/>
            <a:ext cx="5947139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1041B0-ADF9-7F2B-4AEC-FD26450A6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5016"/>
            <a:ext cx="751097" cy="751097"/>
          </a:xfrm>
          <a:prstGeom prst="rect">
            <a:avLst/>
          </a:prstGeom>
        </p:spPr>
      </p:pic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D0F72B23-6CB2-AADC-2974-5A3FF1E9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6591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id="{B3729831-9A3F-D0FB-0325-174CF9D04D62}"/>
              </a:ext>
            </a:extLst>
          </p:cNvPr>
          <p:cNvSpPr/>
          <p:nvPr userDrawn="1"/>
        </p:nvSpPr>
        <p:spPr>
          <a:xfrm rot="5400000">
            <a:off x="7816907" y="-825543"/>
            <a:ext cx="1622217" cy="691896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9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E7779A-132F-23A8-843B-7442AD2AD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08"/>
            <a:ext cx="12178372" cy="68533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703B30-140B-AAD5-101D-62C7144A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566" y="1883843"/>
            <a:ext cx="5895884" cy="1500187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rgbClr val="0095EC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2D09F4-347B-5B24-993D-6DB326625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1566" y="3622175"/>
            <a:ext cx="5895884" cy="8692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1ED3A90-02C2-C904-C9FC-1C3FA4F1E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409" y="4816647"/>
            <a:ext cx="1785676" cy="17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0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7B3F2D-5237-3017-810A-4B031587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FFEF822-E372-D46B-71CB-F232FEC5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111528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457463-10B9-C7AD-F0BB-F22F6644D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5016"/>
            <a:ext cx="751097" cy="751097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A0EE174-BAFA-52D0-253F-5F5E2AE6B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759131"/>
            <a:ext cx="10129837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65412C8-4B77-D557-E33C-1C1DB0909A1E}"/>
              </a:ext>
            </a:extLst>
          </p:cNvPr>
          <p:cNvSpPr/>
          <p:nvPr userDrawn="1"/>
        </p:nvSpPr>
        <p:spPr>
          <a:xfrm>
            <a:off x="300179" y="632619"/>
            <a:ext cx="790575" cy="790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superiores redondeadas 13">
            <a:extLst>
              <a:ext uri="{FF2B5EF4-FFF2-40B4-BE49-F238E27FC236}">
                <a16:creationId xmlns:a16="http://schemas.microsoft.com/office/drawing/2014/main" id="{D69AE0A8-6A19-4685-45F8-3263565D8241}"/>
              </a:ext>
            </a:extLst>
          </p:cNvPr>
          <p:cNvSpPr/>
          <p:nvPr userDrawn="1"/>
        </p:nvSpPr>
        <p:spPr>
          <a:xfrm>
            <a:off x="299466" y="1895475"/>
            <a:ext cx="792000" cy="51720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6949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57F0D4A-6FA5-BECB-C748-3D3A73BFC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0179" cy="684876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025D8A9-458B-A054-9237-C3D7E61F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736" y="461555"/>
            <a:ext cx="5385164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11FE1151-C989-4DB5-94AC-91867C5A82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759131"/>
            <a:ext cx="5956664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D899A-EA16-8047-8DD1-0EA987CF43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5016"/>
            <a:ext cx="751097" cy="751097"/>
          </a:xfrm>
          <a:prstGeom prst="rect">
            <a:avLst/>
          </a:prstGeom>
        </p:spPr>
      </p:pic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8205A8-22FA-9D30-6EE9-8A6F7D1FA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3697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C8F19FE-FD1D-FB0D-E699-93D8BBDD7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0179" cy="684876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E17207-24C0-2F7C-B1E5-BB18EDEFA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834" y="461555"/>
            <a:ext cx="6207565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3804D393-2D35-3DA7-EB50-710625546B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6834" y="1759131"/>
            <a:ext cx="6966041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3C03D9-CF69-DABF-869F-81D5251B9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5016"/>
            <a:ext cx="751097" cy="751097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AEDE982-C518-ACAD-31A7-CD11D8E5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6216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persona con un celular e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F80EF90F-2B30-FD96-21AC-5D7BE8821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3C2AF5-46AF-F0AF-851F-42F08B90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892" y="450977"/>
            <a:ext cx="600626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BB659C40-0F01-D3B8-40EC-2D4E86871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2890" y="1844983"/>
            <a:ext cx="6006263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ADDFB27B-38E6-3CB5-A755-5601CE10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C0913D8-F3C8-4103-9E2F-CF554F4DE41D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4792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D8B150C-EB7A-BC5F-CB0B-0F1B66490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0179" cy="684876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025D8A9-458B-A054-9237-C3D7E61F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736" y="461555"/>
            <a:ext cx="5385164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11FE1151-C989-4DB5-94AC-91867C5A82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759131"/>
            <a:ext cx="5956664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D899A-EA16-8047-8DD1-0EA987CF43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5016"/>
            <a:ext cx="751097" cy="751097"/>
          </a:xfrm>
          <a:prstGeom prst="rect">
            <a:avLst/>
          </a:prstGeom>
        </p:spPr>
      </p:pic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CA23107A-105F-D6D3-A43B-A131D88D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121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3A9FDBE-55FC-4A2D-C7CA-D1267ADBE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" y="869"/>
            <a:ext cx="12183491" cy="6856260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034844A-01F4-13CB-764C-A504B78B81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00" y="4951917"/>
            <a:ext cx="1683157" cy="168467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C1612A6-7953-45A1-08C8-AF7FD0C2CAB1}"/>
              </a:ext>
            </a:extLst>
          </p:cNvPr>
          <p:cNvSpPr txBox="1">
            <a:spLocks/>
          </p:cNvSpPr>
          <p:nvPr userDrawn="1"/>
        </p:nvSpPr>
        <p:spPr>
          <a:xfrm>
            <a:off x="2071142" y="2325643"/>
            <a:ext cx="8049715" cy="184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dirty="0"/>
              <a:t>MUCHAS GRACIAS</a:t>
            </a:r>
          </a:p>
        </p:txBody>
      </p:sp>
      <p:pic>
        <p:nvPicPr>
          <p:cNvPr id="5" name="Picture 2" descr="SEMERGEN |">
            <a:extLst>
              <a:ext uri="{FF2B5EF4-FFF2-40B4-BE49-F238E27FC236}">
                <a16:creationId xmlns:a16="http://schemas.microsoft.com/office/drawing/2014/main" id="{21014CC2-5A83-D6E2-6D57-CB4330D7A3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54" y="5642104"/>
            <a:ext cx="1543533" cy="99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7D110F4A-34BE-63D5-0D76-F8A280D67A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756" y="6147836"/>
            <a:ext cx="1285848" cy="48875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953550B-D9BC-678B-F61A-65EBC1C0D473}"/>
              </a:ext>
            </a:extLst>
          </p:cNvPr>
          <p:cNvSpPr txBox="1"/>
          <p:nvPr userDrawn="1"/>
        </p:nvSpPr>
        <p:spPr>
          <a:xfrm>
            <a:off x="4211578" y="5866579"/>
            <a:ext cx="1352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000" i="1" dirty="0">
                <a:solidFill>
                  <a:schemeClr val="bg1">
                    <a:lumMod val="50000"/>
                  </a:schemeClr>
                </a:solidFill>
              </a:rPr>
              <a:t>Patrocinado por:</a:t>
            </a:r>
          </a:p>
        </p:txBody>
      </p:sp>
    </p:spTree>
    <p:extLst>
      <p:ext uri="{BB962C8B-B14F-4D97-AF65-F5344CB8AC3E}">
        <p14:creationId xmlns:p14="http://schemas.microsoft.com/office/powerpoint/2010/main" val="295825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20C2F5-8494-4B8C-FA41-5F9B5964F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3795" cy="685643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3D7060-4FFF-50EE-393A-E37AF43D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736" y="461555"/>
            <a:ext cx="5188662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292695E4-5829-C1CF-5235-E30DC40E0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759131"/>
            <a:ext cx="5947139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0EB8221D-2AE4-C7B0-4417-DB297D26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892724-D2DC-D5EE-3C04-A502F28183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4677"/>
            <a:ext cx="751096" cy="7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69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D7E16D7-28D0-65A4-6DDF-897173FEB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3795" cy="685643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358E792B-C9EB-2BA4-0EB8-A88996A6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834" y="461555"/>
            <a:ext cx="6207564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F031D47E-A422-8E34-205E-5E9C512BC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6834" y="1759131"/>
            <a:ext cx="6966041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12" name="Marcador de número de diapositiva 4">
            <a:extLst>
              <a:ext uri="{FF2B5EF4-FFF2-40B4-BE49-F238E27FC236}">
                <a16:creationId xmlns:a16="http://schemas.microsoft.com/office/drawing/2014/main" id="{DFBA029A-71C9-7EDA-44DB-17277D3E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2C325F-1EEC-F2C3-A81F-E1AD5F8F63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4677"/>
            <a:ext cx="751096" cy="7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98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212CD1-5391-96DF-48A1-729FB0439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61048"/>
          </a:xfrm>
          <a:prstGeom prst="rect">
            <a:avLst/>
          </a:prstGeom>
        </p:spPr>
      </p:pic>
      <p:sp>
        <p:nvSpPr>
          <p:cNvPr id="11" name="Marcador de número de diapositiva 4">
            <a:extLst>
              <a:ext uri="{FF2B5EF4-FFF2-40B4-BE49-F238E27FC236}">
                <a16:creationId xmlns:a16="http://schemas.microsoft.com/office/drawing/2014/main" id="{2B9827A4-21C7-0835-0663-1E802C4B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C0913D8-F3C8-4103-9E2F-CF554F4DE41D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3BF743-E1BF-BBE0-8CF0-9A8068B3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892" y="450977"/>
            <a:ext cx="600626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6817C8C8-43DD-0F25-BA2C-965FA472F9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2890" y="1844983"/>
            <a:ext cx="6006263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4217454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B6F100-6F98-9573-53FB-FA7C4E3CC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3791" cy="685642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3D7060-4FFF-50EE-393A-E37AF43D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736" y="461555"/>
            <a:ext cx="5188662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292695E4-5829-C1CF-5235-E30DC40E0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759131"/>
            <a:ext cx="5947139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2524EA-CFC2-800D-41F4-3B68480D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30F699-9013-0F31-3C96-D45716D0C3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4677"/>
            <a:ext cx="751096" cy="7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76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9291165-4EE4-F5BE-FBCA-5D121C97776E}"/>
              </a:ext>
            </a:extLst>
          </p:cNvPr>
          <p:cNvSpPr/>
          <p:nvPr userDrawn="1"/>
        </p:nvSpPr>
        <p:spPr>
          <a:xfrm>
            <a:off x="2196377" y="2564336"/>
            <a:ext cx="8438148" cy="1729327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B6F100-6F98-9573-53FB-FA7C4E3CC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50" r="-10601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2524EA-CFC2-800D-41F4-3B68480D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5C834A5-BB63-3BF8-F8CF-5E96BED40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473" y="2678906"/>
            <a:ext cx="5895884" cy="1500187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30F699-9013-0F31-3C96-D45716D0C3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4677"/>
            <a:ext cx="751096" cy="751776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1A1A09-1F1B-D050-0C4B-C1B4A6D9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473" y="4408234"/>
            <a:ext cx="5895884" cy="8692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6818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B6F100-6F98-9573-53FB-FA7C4E3CC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50" r="-10601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2524EA-CFC2-800D-41F4-3B68480D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30F699-9013-0F31-3C96-D45716D0C3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6296" y="544677"/>
            <a:ext cx="751096" cy="75177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74220C3-F75B-3F15-1230-FD6141A81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034" y="461555"/>
            <a:ext cx="6347906" cy="104561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FEBE064F-723F-9B81-EC58-C06C437A7B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034" y="1759131"/>
            <a:ext cx="7275841" cy="4371794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defRPr sz="1800">
                <a:solidFill>
                  <a:schemeClr val="accent5"/>
                </a:solidFill>
              </a:defRPr>
            </a:lvl1pPr>
            <a:lvl2pPr algn="just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defRPr sz="1800"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4165335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id="{B3729831-9A3F-D0FB-0325-174CF9D04D62}"/>
              </a:ext>
            </a:extLst>
          </p:cNvPr>
          <p:cNvSpPr/>
          <p:nvPr userDrawn="1"/>
        </p:nvSpPr>
        <p:spPr>
          <a:xfrm rot="5400000">
            <a:off x="7816907" y="-825543"/>
            <a:ext cx="1622217" cy="691896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A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E7779A-132F-23A8-843B-7442AD2AD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2542" cy="68557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703B30-140B-AAD5-101D-62C7144A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566" y="1883843"/>
            <a:ext cx="5895884" cy="1500187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rgbClr val="CE3446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2D09F4-347B-5B24-993D-6DB326625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1566" y="3622175"/>
            <a:ext cx="5895884" cy="8692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E1ED3A90-02C2-C904-C9FC-1C3FA4F1E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409" y="4815840"/>
            <a:ext cx="1785676" cy="17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7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2602DAB-2832-5849-69E4-52A2E89AF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AE8D02-DF75-60D3-1A9B-B0D79ED4E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0670-7DB3-9DBF-2507-07627077D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B0D122-68B1-6CC1-833F-FD1419A6D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7869E8-3DFB-BEDB-A5F8-3D946A1BE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574" y="6356350"/>
            <a:ext cx="48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4"/>
                </a:solidFill>
              </a:defRPr>
            </a:lvl1pPr>
          </a:lstStyle>
          <a:p>
            <a:fld id="{FC0913D8-F3C8-4103-9E2F-CF554F4DE41D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939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51" r:id="rId9"/>
    <p:sldLayoutId id="2147483673" r:id="rId10"/>
    <p:sldLayoutId id="2147483662" r:id="rId11"/>
    <p:sldLayoutId id="2147483666" r:id="rId12"/>
    <p:sldLayoutId id="2147483665" r:id="rId13"/>
    <p:sldLayoutId id="2147483676" r:id="rId14"/>
    <p:sldLayoutId id="2147483687" r:id="rId15"/>
    <p:sldLayoutId id="2147483661" r:id="rId16"/>
    <p:sldLayoutId id="2147483674" r:id="rId17"/>
    <p:sldLayoutId id="2147483667" r:id="rId18"/>
    <p:sldLayoutId id="2147483668" r:id="rId19"/>
    <p:sldLayoutId id="2147483669" r:id="rId20"/>
    <p:sldLayoutId id="2147483677" r:id="rId21"/>
    <p:sldLayoutId id="2147483660" r:id="rId22"/>
    <p:sldLayoutId id="2147483675" r:id="rId23"/>
    <p:sldLayoutId id="2147483670" r:id="rId24"/>
    <p:sldLayoutId id="2147483671" r:id="rId25"/>
    <p:sldLayoutId id="2147483672" r:id="rId26"/>
    <p:sldLayoutId id="2147483678" r:id="rId27"/>
    <p:sldLayoutId id="2147483679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jcm1209318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jcm12093187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3390/jcm12093187" TargetMode="External"/><Relationship Id="rId4" Type="http://schemas.openxmlformats.org/officeDocument/2006/relationships/image" Target="../media/image5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doi.org/10.3390/jcm1209318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i.org/10.3390/jcm12093187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jcm12093187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jcm12093187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jcm12093187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jcm12093187" TargetMode="Externa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hyperlink" Target="https://doi.org/10.3390/jcm12093187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doi.org/10.3390/jcm12093187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jcm12093187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jcm1209318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jcm12093187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jcm12093187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jcm12093187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jcm12093187" TargetMode="Externa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jcm12093187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hyperlink" Target="https://doi.org/10.3390/jcm12093187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svg"/><Relationship Id="rId7" Type="http://schemas.openxmlformats.org/officeDocument/2006/relationships/hyperlink" Target="https://doi.org/10.3390/jcm12093187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3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95.svg"/><Relationship Id="rId7" Type="http://schemas.openxmlformats.org/officeDocument/2006/relationships/image" Target="../media/image7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10" Type="http://schemas.openxmlformats.org/officeDocument/2006/relationships/image" Target="../media/image75.svg"/><Relationship Id="rId4" Type="http://schemas.openxmlformats.org/officeDocument/2006/relationships/image" Target="../media/image96.png"/><Relationship Id="rId9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toolbox.eupati.eu/resources/critical-reading-of-clinical-study-results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scielo.org.bo/scielo.php?script=sci_arttext&amp;pid=S1652-67762021000200012&amp;lng=es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CAE1D-E0CC-7380-748B-EE42D15C8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010" y="1142366"/>
            <a:ext cx="5251269" cy="1999979"/>
          </a:xfrm>
        </p:spPr>
        <p:txBody>
          <a:bodyPr/>
          <a:lstStyle/>
          <a:p>
            <a:r>
              <a:rPr lang="es-ES" dirty="0">
                <a:solidFill>
                  <a:schemeClr val="accent4"/>
                </a:solidFill>
              </a:rPr>
              <a:t>Comunicación de resultados</a:t>
            </a:r>
          </a:p>
        </p:txBody>
      </p:sp>
      <p:sp>
        <p:nvSpPr>
          <p:cNvPr id="11" name="Subtítulo 10">
            <a:extLst>
              <a:ext uri="{FF2B5EF4-FFF2-40B4-BE49-F238E27FC236}">
                <a16:creationId xmlns:a16="http://schemas.microsoft.com/office/drawing/2014/main" id="{EEE074AD-140C-7906-842A-C994035CE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900" y="3274116"/>
            <a:ext cx="5264227" cy="1169757"/>
          </a:xfrm>
        </p:spPr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Estudio TERESA</a:t>
            </a:r>
          </a:p>
        </p:txBody>
      </p:sp>
      <p:pic>
        <p:nvPicPr>
          <p:cNvPr id="1026" name="Picture 2" descr="SEMERGEN |">
            <a:extLst>
              <a:ext uri="{FF2B5EF4-FFF2-40B4-BE49-F238E27FC236}">
                <a16:creationId xmlns:a16="http://schemas.microsoft.com/office/drawing/2014/main" id="{C330EBA3-12BC-F072-B15C-534602A74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54" y="5610743"/>
            <a:ext cx="1543533" cy="99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028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BD25C4F-B1AE-4E3A-94E6-651AFE61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10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B30024B-487A-33C4-B339-494D3D06F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037" y="478903"/>
            <a:ext cx="9442268" cy="1115286"/>
          </a:xfrm>
        </p:spPr>
        <p:txBody>
          <a:bodyPr/>
          <a:lstStyle/>
          <a:p>
            <a:r>
              <a:rPr lang="es-ES" dirty="0"/>
              <a:t>Principios de apreciación crítica de la literatura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A3DC0-E314-3227-5BD1-77DADECD76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759131"/>
            <a:ext cx="10129837" cy="12824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b="1" dirty="0"/>
              <a:t>MEDIDA DEL EFECTO</a:t>
            </a:r>
          </a:p>
          <a:p>
            <a:r>
              <a:rPr lang="es-ES" sz="1500" dirty="0"/>
              <a:t>El objetivo de un ensayo clínico es evaluar el </a:t>
            </a:r>
            <a:r>
              <a:rPr lang="es-ES" sz="1500" b="1" dirty="0">
                <a:solidFill>
                  <a:srgbClr val="ED7B14"/>
                </a:solidFill>
              </a:rPr>
              <a:t>efecto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500" dirty="0"/>
              <a:t>de una determi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nada </a:t>
            </a:r>
            <a:r>
              <a:rPr lang="es-ES" sz="1500" b="1" dirty="0">
                <a:solidFill>
                  <a:srgbClr val="ED7B14"/>
                </a:solidFill>
              </a:rPr>
              <a:t>intervención.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1500" b="1" dirty="0">
                <a:solidFill>
                  <a:srgbClr val="ED7B14"/>
                </a:solidFill>
              </a:rPr>
              <a:t>Efecto</a:t>
            </a:r>
            <a:r>
              <a:rPr lang="es-E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500" dirty="0"/>
              <a:t>= respuesta del paciente a la intervención.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1500" b="1" dirty="0">
                <a:solidFill>
                  <a:srgbClr val="ED7B14"/>
                </a:solidFill>
              </a:rPr>
              <a:t>Intervención</a:t>
            </a:r>
            <a:r>
              <a:rPr lang="es-E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500" dirty="0"/>
              <a:t>= tratamiento.</a:t>
            </a:r>
          </a:p>
          <a:p>
            <a:endParaRPr lang="es-ES" dirty="0"/>
          </a:p>
        </p:txBody>
      </p:sp>
      <p:grpSp>
        <p:nvGrpSpPr>
          <p:cNvPr id="5" name="20 Grupo">
            <a:extLst>
              <a:ext uri="{FF2B5EF4-FFF2-40B4-BE49-F238E27FC236}">
                <a16:creationId xmlns:a16="http://schemas.microsoft.com/office/drawing/2014/main" id="{3086791C-6A70-EE2F-431C-66627149100F}"/>
              </a:ext>
            </a:extLst>
          </p:cNvPr>
          <p:cNvGrpSpPr/>
          <p:nvPr/>
        </p:nvGrpSpPr>
        <p:grpSpPr>
          <a:xfrm>
            <a:off x="3835879" y="2729067"/>
            <a:ext cx="5728544" cy="3684099"/>
            <a:chOff x="1150169" y="712007"/>
            <a:chExt cx="8931306" cy="5462699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187B6E96-CD03-1FD4-08DF-FBA15D677A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69" y="1369343"/>
              <a:ext cx="6423025" cy="4805363"/>
              <a:chOff x="1426" y="1296"/>
              <a:chExt cx="4046" cy="3027"/>
            </a:xfrm>
          </p:grpSpPr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06E4A750-FB07-8B2C-A6FD-F90808093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7" y="1296"/>
                <a:ext cx="871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s-ES_tradnl" sz="1100" b="1" dirty="0">
                    <a:latin typeface="+mj-lt"/>
                    <a:cs typeface="Arial" charset="0"/>
                  </a:rPr>
                  <a:t>Intervención</a:t>
                </a:r>
              </a:p>
            </p:txBody>
          </p:sp>
          <p:sp>
            <p:nvSpPr>
              <p:cNvPr id="11" name="Rectangle 7">
                <a:extLst>
                  <a:ext uri="{FF2B5EF4-FFF2-40B4-BE49-F238E27FC236}">
                    <a16:creationId xmlns:a16="http://schemas.microsoft.com/office/drawing/2014/main" id="{61D64939-50D1-7975-A283-A933B9C0E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110"/>
                <a:ext cx="704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s-ES_tradnl" sz="1100" b="1" dirty="0">
                    <a:latin typeface="+mj-lt"/>
                    <a:cs typeface="Arial" charset="0"/>
                  </a:rPr>
                  <a:t>Pacientes</a:t>
                </a:r>
              </a:p>
            </p:txBody>
          </p:sp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01B6B28A-34FD-33A0-1657-2D4CA6929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4" y="2092"/>
                <a:ext cx="775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s-ES_tradnl" sz="1100" b="1" dirty="0">
                    <a:latin typeface="+mj-lt"/>
                    <a:cs typeface="Arial" charset="0"/>
                  </a:rPr>
                  <a:t>Resultados</a:t>
                </a:r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3AE0F31-24DE-ADF1-0EEE-F08772EC1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5" y="2229"/>
                <a:ext cx="1281" cy="19"/>
              </a:xfrm>
              <a:prstGeom prst="line">
                <a:avLst/>
              </a:prstGeom>
              <a:noFill/>
              <a:ln w="7620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 sz="1100">
                  <a:latin typeface="+mj-lt"/>
                </a:endParaRPr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6CB8DA94-BE90-1ABA-2BB3-25066F858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1584"/>
                <a:ext cx="1" cy="53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 sz="1100">
                  <a:latin typeface="+mj-lt"/>
                </a:endParaRPr>
              </a:p>
            </p:txBody>
          </p:sp>
          <p:sp>
            <p:nvSpPr>
              <p:cNvPr id="15" name="AutoShape 11">
                <a:extLst>
                  <a:ext uri="{FF2B5EF4-FFF2-40B4-BE49-F238E27FC236}">
                    <a16:creationId xmlns:a16="http://schemas.microsoft.com/office/drawing/2014/main" id="{7D317B99-439C-7F83-D049-26E6FE8AB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" y="2708"/>
                <a:ext cx="2352" cy="816"/>
              </a:xfrm>
              <a:prstGeom prst="wedgeRoundRectCallout">
                <a:avLst>
                  <a:gd name="adj1" fmla="val 49279"/>
                  <a:gd name="adj2" fmla="val -96680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s-ES" sz="1100" dirty="0">
                    <a:solidFill>
                      <a:schemeClr val="accent5"/>
                    </a:solidFill>
                    <a:cs typeface="Arial" charset="0"/>
                  </a:rPr>
                  <a:t>Medir el impacto o consecuencias </a:t>
                </a:r>
              </a:p>
              <a:p>
                <a:pPr algn="ctr"/>
                <a:r>
                  <a:rPr lang="es-ES" sz="1100" dirty="0">
                    <a:solidFill>
                      <a:schemeClr val="accent5"/>
                    </a:solidFill>
                    <a:cs typeface="Arial" charset="0"/>
                  </a:rPr>
                  <a:t>de haber aplicado la intervención </a:t>
                </a:r>
              </a:p>
              <a:p>
                <a:pPr algn="ctr"/>
                <a:r>
                  <a:rPr lang="es-ES" sz="1100" dirty="0">
                    <a:solidFill>
                      <a:schemeClr val="accent5"/>
                    </a:solidFill>
                    <a:cs typeface="Arial" charset="0"/>
                  </a:rPr>
                  <a:t>sobre los pacientes.</a:t>
                </a:r>
              </a:p>
            </p:txBody>
          </p:sp>
          <p:sp>
            <p:nvSpPr>
              <p:cNvPr id="16" name="AutoShape 12">
                <a:extLst>
                  <a:ext uri="{FF2B5EF4-FFF2-40B4-BE49-F238E27FC236}">
                    <a16:creationId xmlns:a16="http://schemas.microsoft.com/office/drawing/2014/main" id="{6678AB0B-ADFE-C099-7F63-0289A5D2541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555" y="2583"/>
                <a:ext cx="240" cy="2219"/>
              </a:xfrm>
              <a:prstGeom prst="rightBrace">
                <a:avLst>
                  <a:gd name="adj1" fmla="val 95000"/>
                  <a:gd name="adj2" fmla="val 50000"/>
                </a:avLst>
              </a:prstGeom>
              <a:noFill/>
              <a:ln w="1905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ES" sz="1100">
                  <a:latin typeface="+mj-lt"/>
                  <a:cs typeface="Arial" charset="0"/>
                </a:endParaRPr>
              </a:p>
            </p:txBody>
          </p:sp>
          <p:sp>
            <p:nvSpPr>
              <p:cNvPr id="17" name="Text Box 13">
                <a:extLst>
                  <a:ext uri="{FF2B5EF4-FFF2-40B4-BE49-F238E27FC236}">
                    <a16:creationId xmlns:a16="http://schemas.microsoft.com/office/drawing/2014/main" id="{C876ABCF-61E6-9849-2F93-76B2D9882D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0" y="3829"/>
                <a:ext cx="4032" cy="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" sz="1100" b="1" dirty="0">
                    <a:solidFill>
                      <a:schemeClr val="accent1"/>
                    </a:solidFill>
                    <a:latin typeface="+mj-lt"/>
                    <a:cs typeface="Arial" charset="0"/>
                  </a:rPr>
                  <a:t>Eficacia:</a:t>
                </a:r>
                <a:r>
                  <a:rPr lang="es-ES" sz="11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Arial" charset="0"/>
                  </a:rPr>
                  <a:t> </a:t>
                </a:r>
                <a:r>
                  <a:rPr lang="es-ES" sz="1100" b="1" dirty="0">
                    <a:solidFill>
                      <a:schemeClr val="accent5"/>
                    </a:solidFill>
                    <a:latin typeface="+mn-lt"/>
                    <a:cs typeface="Arial" charset="0"/>
                  </a:rPr>
                  <a:t>condiciones experimentales ideales (máximo control)</a:t>
                </a:r>
              </a:p>
              <a:p>
                <a:pPr>
                  <a:spcBef>
                    <a:spcPct val="50000"/>
                  </a:spcBef>
                </a:pPr>
                <a:r>
                  <a:rPr lang="es-ES" sz="1100" b="1" dirty="0">
                    <a:solidFill>
                      <a:schemeClr val="accent1"/>
                    </a:solidFill>
                    <a:latin typeface="+mj-lt"/>
                    <a:cs typeface="Arial" charset="0"/>
                  </a:rPr>
                  <a:t>Efectividad: </a:t>
                </a:r>
                <a:r>
                  <a:rPr lang="es-ES" sz="1100" b="1" dirty="0">
                    <a:solidFill>
                      <a:schemeClr val="accent5"/>
                    </a:solidFill>
                    <a:latin typeface="+mj-lt"/>
                    <a:cs typeface="Arial" charset="0"/>
                  </a:rPr>
                  <a:t>condiciones de práctica clínica real</a:t>
                </a:r>
                <a:endParaRPr lang="es-ES" sz="1100" dirty="0">
                  <a:solidFill>
                    <a:schemeClr val="accent5"/>
                  </a:solidFill>
                  <a:latin typeface="+mj-lt"/>
                  <a:cs typeface="Arial" charset="0"/>
                </a:endParaRPr>
              </a:p>
            </p:txBody>
          </p:sp>
        </p:grpSp>
        <p:sp>
          <p:nvSpPr>
            <p:cNvPr id="7" name="3 CuadroTexto">
              <a:extLst>
                <a:ext uri="{FF2B5EF4-FFF2-40B4-BE49-F238E27FC236}">
                  <a16:creationId xmlns:a16="http://schemas.microsoft.com/office/drawing/2014/main" id="{B2E85092-F8AD-883E-FE03-75F73EC393C9}"/>
                </a:ext>
              </a:extLst>
            </p:cNvPr>
            <p:cNvSpPr txBox="1"/>
            <p:nvPr/>
          </p:nvSpPr>
          <p:spPr>
            <a:xfrm>
              <a:off x="7027965" y="712007"/>
              <a:ext cx="3053510" cy="1539986"/>
            </a:xfrm>
            <a:prstGeom prst="wedgeRoundRectCallout">
              <a:avLst>
                <a:gd name="adj1" fmla="val -49527"/>
                <a:gd name="adj2" fmla="val 7442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" sz="1100" dirty="0">
                  <a:solidFill>
                    <a:schemeClr val="accent5"/>
                  </a:solidFill>
                </a:rPr>
                <a:t>Dimensión relevante de la enfermedad que es susceptible de un cambio que puede ser medido y con sentido clínico.  </a:t>
              </a:r>
            </a:p>
          </p:txBody>
        </p:sp>
        <p:sp>
          <p:nvSpPr>
            <p:cNvPr id="8" name="18 CuadroTexto">
              <a:extLst>
                <a:ext uri="{FF2B5EF4-FFF2-40B4-BE49-F238E27FC236}">
                  <a16:creationId xmlns:a16="http://schemas.microsoft.com/office/drawing/2014/main" id="{566FB3FE-0BBF-622C-08F7-ABE00E285C20}"/>
                </a:ext>
              </a:extLst>
            </p:cNvPr>
            <p:cNvSpPr txBox="1"/>
            <p:nvPr/>
          </p:nvSpPr>
          <p:spPr>
            <a:xfrm>
              <a:off x="6645092" y="2629587"/>
              <a:ext cx="1909629" cy="387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>
                  <a:solidFill>
                    <a:schemeClr val="accent1"/>
                  </a:solidFill>
                  <a:latin typeface="+mj-lt"/>
                  <a:cs typeface="Arial" charset="0"/>
                </a:rPr>
                <a:t>Efecto</a:t>
              </a:r>
            </a:p>
          </p:txBody>
        </p:sp>
        <p:pic>
          <p:nvPicPr>
            <p:cNvPr id="9" name="19 Imagen">
              <a:extLst>
                <a:ext uri="{FF2B5EF4-FFF2-40B4-BE49-F238E27FC236}">
                  <a16:creationId xmlns:a16="http://schemas.microsoft.com/office/drawing/2014/main" id="{0A96B2B9-828F-061A-39A3-63B8C2A6A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092" y="3097304"/>
              <a:ext cx="2254099" cy="13731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6D202E0-DD13-D698-0015-52141570573E}"/>
              </a:ext>
            </a:extLst>
          </p:cNvPr>
          <p:cNvCxnSpPr>
            <a:stCxn id="12" idx="3"/>
            <a:endCxn id="8" idx="1"/>
          </p:cNvCxnSpPr>
          <p:nvPr/>
        </p:nvCxnSpPr>
        <p:spPr>
          <a:xfrm flipV="1">
            <a:off x="6720505" y="4153107"/>
            <a:ext cx="639820" cy="1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049C2EA-0E9C-026C-87AF-F1C5B5BBFC14}"/>
              </a:ext>
            </a:extLst>
          </p:cNvPr>
          <p:cNvSpPr txBox="1"/>
          <p:nvPr/>
        </p:nvSpPr>
        <p:spPr>
          <a:xfrm>
            <a:off x="1235959" y="6529387"/>
            <a:ext cx="10336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Contenido formativo de elaboración propia de la asesoría metodológica, GOC Health Consulting</a:t>
            </a:r>
          </a:p>
        </p:txBody>
      </p:sp>
    </p:spTree>
    <p:extLst>
      <p:ext uri="{BB962C8B-B14F-4D97-AF65-F5344CB8AC3E}">
        <p14:creationId xmlns:p14="http://schemas.microsoft.com/office/powerpoint/2010/main" val="94797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243C6A5-822D-E9F0-E45D-4069E366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11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6EF26FC-CEA2-EC37-1F4E-0E378D9E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1115286"/>
          </a:xfrm>
        </p:spPr>
        <p:txBody>
          <a:bodyPr/>
          <a:lstStyle/>
          <a:p>
            <a:r>
              <a:rPr lang="es-ES" dirty="0"/>
              <a:t>Principios de apreciación crítica de la literatura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A199FF-9D91-42F8-F202-E932B0CAE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446" y="3912382"/>
            <a:ext cx="10129837" cy="936000"/>
          </a:xfrm>
        </p:spPr>
        <p:txBody>
          <a:bodyPr anchor="ctr">
            <a:normAutofit/>
          </a:bodyPr>
          <a:lstStyle/>
          <a:p>
            <a:r>
              <a:rPr lang="es-ES" sz="1400" b="1" dirty="0">
                <a:solidFill>
                  <a:srgbClr val="ED7B14"/>
                </a:solidFill>
              </a:rPr>
              <a:t>Interna</a:t>
            </a:r>
            <a:r>
              <a:rPr lang="es-ES" sz="1400" dirty="0">
                <a:solidFill>
                  <a:srgbClr val="ED7B14"/>
                </a:solidFill>
              </a:rPr>
              <a:t>: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/>
              <a:t>validez de los resultados </a:t>
            </a:r>
            <a:r>
              <a:rPr lang="es-ES" sz="1400" b="1" dirty="0"/>
              <a:t>para los sujetos que participaron en el estudio.</a:t>
            </a:r>
          </a:p>
          <a:p>
            <a:r>
              <a:rPr lang="es-ES" sz="1400" b="1" dirty="0">
                <a:solidFill>
                  <a:srgbClr val="ED7B14"/>
                </a:solidFill>
              </a:rPr>
              <a:t>Externa</a:t>
            </a:r>
            <a:r>
              <a:rPr lang="es-ES" sz="1400" dirty="0">
                <a:solidFill>
                  <a:srgbClr val="ED7B14"/>
                </a:solidFill>
              </a:rPr>
              <a:t>:</a:t>
            </a:r>
            <a:r>
              <a:rPr lang="es-ES" sz="1400" dirty="0"/>
              <a:t> validez de los resultados para sujetos similares que no participaron en el estudio (</a:t>
            </a:r>
            <a:r>
              <a:rPr lang="es-ES" sz="1400" b="1" dirty="0"/>
              <a:t>generalizabilidad</a:t>
            </a:r>
            <a:r>
              <a:rPr lang="es-ES" sz="1400" dirty="0"/>
              <a:t>, </a:t>
            </a:r>
            <a:r>
              <a:rPr lang="es-ES" sz="1400" b="1" dirty="0"/>
              <a:t>aplicabilidad</a:t>
            </a:r>
            <a:r>
              <a:rPr lang="es-ES" sz="1400" dirty="0"/>
              <a:t>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DED772-8524-7E6C-6C6B-796C6AD870ED}"/>
              </a:ext>
            </a:extLst>
          </p:cNvPr>
          <p:cNvSpPr txBox="1"/>
          <p:nvPr/>
        </p:nvSpPr>
        <p:spPr>
          <a:xfrm>
            <a:off x="1443446" y="1630241"/>
            <a:ext cx="9442267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1700" b="1" dirty="0">
                <a:solidFill>
                  <a:schemeClr val="accent5"/>
                </a:solidFill>
              </a:rPr>
              <a:t>VALIDEZ DE LOS RESULTADOS</a:t>
            </a:r>
          </a:p>
          <a:p>
            <a:pPr marL="285750" indent="-285750">
              <a:buClr>
                <a:srgbClr val="ED7B14"/>
              </a:buClr>
              <a:buFont typeface="Segoe UI Emoji" panose="020B0502040204020203" pitchFamily="34" charset="0"/>
              <a:buChar char="⇨"/>
            </a:pPr>
            <a:r>
              <a:rPr lang="es-ES" sz="1600" dirty="0">
                <a:solidFill>
                  <a:schemeClr val="accent5"/>
                </a:solidFill>
              </a:rPr>
              <a:t>La lectura crítica de un artículo que reporta los resultados de un estudio de investigación debe ir encaminada </a:t>
            </a:r>
            <a:r>
              <a:rPr lang="es-ES" sz="1600" dirty="0">
                <a:solidFill>
                  <a:srgbClr val="ED7B14"/>
                </a:solidFill>
              </a:rPr>
              <a:t>en primer lugar a </a:t>
            </a:r>
            <a:r>
              <a:rPr lang="es-ES" sz="1600" b="1" dirty="0">
                <a:solidFill>
                  <a:srgbClr val="ED7B14"/>
                </a:solidFill>
              </a:rPr>
              <a:t>establecer la validez de los resultados </a:t>
            </a:r>
            <a:r>
              <a:rPr lang="es-ES" sz="1600" dirty="0">
                <a:solidFill>
                  <a:srgbClr val="ED7B14"/>
                </a:solidFill>
              </a:rPr>
              <a:t>del estudio.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D4B2D74-3070-A8AD-EDD1-84AE0F94D966}"/>
              </a:ext>
            </a:extLst>
          </p:cNvPr>
          <p:cNvGrpSpPr/>
          <p:nvPr/>
        </p:nvGrpSpPr>
        <p:grpSpPr>
          <a:xfrm>
            <a:off x="2507236" y="2964114"/>
            <a:ext cx="7177528" cy="936000"/>
            <a:chOff x="2152650" y="2789013"/>
            <a:chExt cx="7177528" cy="936000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C1A5B80-01BA-4187-E837-9686D8FEF2A9}"/>
                </a:ext>
              </a:extLst>
            </p:cNvPr>
            <p:cNvSpPr txBox="1"/>
            <p:nvPr/>
          </p:nvSpPr>
          <p:spPr>
            <a:xfrm>
              <a:off x="3234178" y="2933847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b="1" dirty="0">
                  <a:solidFill>
                    <a:schemeClr val="bg1"/>
                  </a:solidFill>
                  <a:highlight>
                    <a:srgbClr val="ED7B14"/>
                  </a:highlight>
                </a:rPr>
                <a:t>VALIDEZ</a:t>
              </a:r>
              <a:r>
                <a:rPr lang="es-ES" dirty="0">
                  <a:solidFill>
                    <a:schemeClr val="bg1"/>
                  </a:solidFill>
                  <a:highlight>
                    <a:srgbClr val="ED7B14"/>
                  </a:highlight>
                </a:rPr>
                <a:t>:</a:t>
              </a:r>
              <a:r>
                <a:rPr lang="es-ES" dirty="0"/>
                <a:t> </a:t>
              </a:r>
              <a:r>
                <a:rPr lang="es-ES" dirty="0">
                  <a:solidFill>
                    <a:schemeClr val="accent5"/>
                  </a:solidFill>
                </a:rPr>
                <a:t>Medida en la cual el resultado de la medición de un fenómeno representa la verdad del fenómeno medido.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AB99968-CDD2-6344-C311-48CEEE28C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650" y="2789013"/>
              <a:ext cx="936000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F9BABD2B-28DF-69A6-8955-01518EE713CD}"/>
              </a:ext>
            </a:extLst>
          </p:cNvPr>
          <p:cNvSpPr txBox="1"/>
          <p:nvPr/>
        </p:nvSpPr>
        <p:spPr>
          <a:xfrm>
            <a:off x="3588764" y="5006731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accent5"/>
                </a:solidFill>
              </a:rPr>
              <a:t>En otras palabras, la validez interna permite asegurarse de que </a:t>
            </a:r>
            <a:r>
              <a:rPr lang="es-ES" sz="1600" b="1" dirty="0">
                <a:solidFill>
                  <a:schemeClr val="accent5"/>
                </a:solidFill>
              </a:rPr>
              <a:t>el resultado obtenido no se debe a un sesgo, al azar </a:t>
            </a:r>
            <a:r>
              <a:rPr lang="es-ES" sz="1600" dirty="0">
                <a:solidFill>
                  <a:schemeClr val="accent5"/>
                </a:solidFill>
              </a:rPr>
              <a:t>o a una falta de potencia, y por lo tanto que el </a:t>
            </a:r>
            <a:r>
              <a:rPr lang="es-ES" sz="1600" b="1" dirty="0">
                <a:solidFill>
                  <a:schemeClr val="accent5"/>
                </a:solidFill>
              </a:rPr>
              <a:t>método utilizado para obtenerlo es adecuado para responder a la pregunta.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DD21F72A-6486-8709-BCF4-695F5984FFDC}"/>
              </a:ext>
            </a:extLst>
          </p:cNvPr>
          <p:cNvSpPr/>
          <p:nvPr/>
        </p:nvSpPr>
        <p:spPr>
          <a:xfrm>
            <a:off x="2332247" y="5331027"/>
            <a:ext cx="1085850" cy="428625"/>
          </a:xfrm>
          <a:prstGeom prst="rightArrow">
            <a:avLst/>
          </a:prstGeom>
          <a:solidFill>
            <a:srgbClr val="ED7B14"/>
          </a:solidFill>
          <a:ln>
            <a:solidFill>
              <a:srgbClr val="ED7B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86EA2D-D536-06C1-1C96-C0387D789278}"/>
              </a:ext>
            </a:extLst>
          </p:cNvPr>
          <p:cNvSpPr txBox="1"/>
          <p:nvPr/>
        </p:nvSpPr>
        <p:spPr>
          <a:xfrm>
            <a:off x="1235959" y="6529387"/>
            <a:ext cx="10336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Contenido formativo de elaboración propia de la asesoría metodológica, GOC Health Consulting</a:t>
            </a:r>
          </a:p>
        </p:txBody>
      </p:sp>
    </p:spTree>
    <p:extLst>
      <p:ext uri="{BB962C8B-B14F-4D97-AF65-F5344CB8AC3E}">
        <p14:creationId xmlns:p14="http://schemas.microsoft.com/office/powerpoint/2010/main" val="184308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243C6A5-822D-E9F0-E45D-4069E366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12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6EF26FC-CEA2-EC37-1F4E-0E378D9E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1115286"/>
          </a:xfrm>
        </p:spPr>
        <p:txBody>
          <a:bodyPr/>
          <a:lstStyle/>
          <a:p>
            <a:r>
              <a:rPr lang="es-ES" dirty="0"/>
              <a:t>Principios de apreciación crítica de la literatura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A199FF-9D91-42F8-F202-E932B0CAE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8419" y="2456347"/>
            <a:ext cx="4320000" cy="1260000"/>
          </a:xfrm>
        </p:spPr>
        <p:txBody>
          <a:bodyPr anchor="ctr">
            <a:normAutofit lnSpcReduction="10000"/>
          </a:bodyPr>
          <a:lstStyle/>
          <a:p>
            <a:pPr>
              <a:buClr>
                <a:srgbClr val="ED7B14"/>
              </a:buClr>
            </a:pPr>
            <a:r>
              <a:rPr lang="es-ES" sz="1200" dirty="0"/>
              <a:t>Es un proceso que en cualquier fase del proceso de inferencia tiende a producir resultados que son sistemáticamente diferentes de la verdad.</a:t>
            </a:r>
          </a:p>
          <a:p>
            <a:pPr>
              <a:buClr>
                <a:srgbClr val="ED7B14"/>
              </a:buClr>
            </a:pPr>
            <a:r>
              <a:rPr lang="es-ES" sz="1200" dirty="0"/>
              <a:t>La observación es incorrecta debido a error sistemático (afecta a todos los pacientes del estudio) o introducido por sesgos en la selección, muestreo, medición o por variables de confusión.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48E379B-B151-E7FD-EBB9-7A44153B47D5}"/>
              </a:ext>
            </a:extLst>
          </p:cNvPr>
          <p:cNvGrpSpPr/>
          <p:nvPr/>
        </p:nvGrpSpPr>
        <p:grpSpPr>
          <a:xfrm>
            <a:off x="1843496" y="1941022"/>
            <a:ext cx="3409125" cy="504000"/>
            <a:chOff x="4569450" y="1942601"/>
            <a:chExt cx="3409125" cy="504000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3294602-33D3-1DC9-962A-3CF9B12093AB}"/>
                </a:ext>
              </a:extLst>
            </p:cNvPr>
            <p:cNvSpPr txBox="1"/>
            <p:nvPr/>
          </p:nvSpPr>
          <p:spPr>
            <a:xfrm>
              <a:off x="5073450" y="2025324"/>
              <a:ext cx="2905125" cy="3385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  <a:highlight>
                    <a:srgbClr val="ED7B14"/>
                  </a:highlight>
                </a:rPr>
                <a:t>SESGO</a:t>
              </a:r>
              <a:endParaRPr lang="es-ES" b="1" dirty="0">
                <a:solidFill>
                  <a:schemeClr val="bg1"/>
                </a:solidFill>
                <a:highlight>
                  <a:srgbClr val="ED7B14"/>
                </a:highlight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DF8D6D6-8A30-07B0-E7A4-3A5AE8199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450" y="1942601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571ED8F2-0945-88AA-5E3C-73A0873C9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1572104" y="3889384"/>
            <a:ext cx="4312631" cy="213079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5530A9E9-F5F5-44F5-0D33-301BC070324D}"/>
              </a:ext>
            </a:extLst>
          </p:cNvPr>
          <p:cNvGrpSpPr/>
          <p:nvPr/>
        </p:nvGrpSpPr>
        <p:grpSpPr>
          <a:xfrm>
            <a:off x="3393919" y="2039134"/>
            <a:ext cx="2702081" cy="307777"/>
            <a:chOff x="2069944" y="4128601"/>
            <a:chExt cx="2702081" cy="307777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CB51597-8915-6F3A-218A-48275292CDD7}"/>
                </a:ext>
              </a:extLst>
            </p:cNvPr>
            <p:cNvSpPr txBox="1"/>
            <p:nvPr/>
          </p:nvSpPr>
          <p:spPr>
            <a:xfrm>
              <a:off x="2686050" y="4128601"/>
              <a:ext cx="20859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rgbClr val="ED7B14"/>
                  </a:solidFill>
                </a:rPr>
                <a:t>Afecta la exactitud</a:t>
              </a:r>
              <a:endPara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Flecha: a la derecha 13">
              <a:extLst>
                <a:ext uri="{FF2B5EF4-FFF2-40B4-BE49-F238E27FC236}">
                  <a16:creationId xmlns:a16="http://schemas.microsoft.com/office/drawing/2014/main" id="{5B8F2AB8-0C77-07A8-E8AF-4C5AFE171DD0}"/>
                </a:ext>
              </a:extLst>
            </p:cNvPr>
            <p:cNvSpPr/>
            <p:nvPr/>
          </p:nvSpPr>
          <p:spPr>
            <a:xfrm>
              <a:off x="2069944" y="4130349"/>
              <a:ext cx="558488" cy="304281"/>
            </a:xfrm>
            <a:prstGeom prst="rightArrow">
              <a:avLst/>
            </a:prstGeom>
            <a:solidFill>
              <a:srgbClr val="ED7B14"/>
            </a:solidFill>
            <a:ln>
              <a:solidFill>
                <a:srgbClr val="ED7B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688D283-0C29-1EC9-3C27-920441A17FA9}"/>
              </a:ext>
            </a:extLst>
          </p:cNvPr>
          <p:cNvSpPr txBox="1"/>
          <p:nvPr/>
        </p:nvSpPr>
        <p:spPr>
          <a:xfrm>
            <a:off x="1443446" y="14322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1800" b="1" dirty="0">
                <a:solidFill>
                  <a:schemeClr val="accent5"/>
                </a:solidFill>
              </a:rPr>
              <a:t>VALIDEZ DE LOS RESULTADOS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476F5016-02F8-3A2D-B6F6-444B0594801C}"/>
              </a:ext>
            </a:extLst>
          </p:cNvPr>
          <p:cNvSpPr txBox="1">
            <a:spLocks/>
          </p:cNvSpPr>
          <p:nvPr/>
        </p:nvSpPr>
        <p:spPr>
          <a:xfrm>
            <a:off x="6441353" y="2456347"/>
            <a:ext cx="4919254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7B14"/>
              </a:buClr>
            </a:pPr>
            <a:r>
              <a:rPr lang="es-ES" sz="1200" dirty="0"/>
              <a:t>La variabilidad por el muestreo o por causas físicas o biológicas que no podemos predecir y que interfiere con la precisión de la medición de un fenómeno.</a:t>
            </a:r>
          </a:p>
          <a:p>
            <a:pPr>
              <a:buClr>
                <a:srgbClr val="ED7B14"/>
              </a:buClr>
            </a:pPr>
            <a:r>
              <a:rPr lang="es-ES" sz="1200" dirty="0"/>
              <a:t>La observación es incorrecta debido a error proveniente de variación aleatoria.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030ACB3-F50A-6F31-8E6E-43CC3E718F88}"/>
              </a:ext>
            </a:extLst>
          </p:cNvPr>
          <p:cNvGrpSpPr/>
          <p:nvPr/>
        </p:nvGrpSpPr>
        <p:grpSpPr>
          <a:xfrm>
            <a:off x="8372916" y="2039134"/>
            <a:ext cx="2702081" cy="307777"/>
            <a:chOff x="7664405" y="4208418"/>
            <a:chExt cx="2702081" cy="307777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2509A8D-41F8-E3B2-DC9E-D4CC8C0E39A9}"/>
                </a:ext>
              </a:extLst>
            </p:cNvPr>
            <p:cNvSpPr txBox="1"/>
            <p:nvPr/>
          </p:nvSpPr>
          <p:spPr>
            <a:xfrm>
              <a:off x="8280511" y="4208418"/>
              <a:ext cx="20859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rgbClr val="ED7B14"/>
                  </a:solidFill>
                </a:rPr>
                <a:t>Afecta la precisión</a:t>
              </a:r>
              <a:endPara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Flecha: a la derecha 10">
              <a:extLst>
                <a:ext uri="{FF2B5EF4-FFF2-40B4-BE49-F238E27FC236}">
                  <a16:creationId xmlns:a16="http://schemas.microsoft.com/office/drawing/2014/main" id="{C6695C48-1515-DCC1-C07A-782169085475}"/>
                </a:ext>
              </a:extLst>
            </p:cNvPr>
            <p:cNvSpPr/>
            <p:nvPr/>
          </p:nvSpPr>
          <p:spPr>
            <a:xfrm>
              <a:off x="7664405" y="4210166"/>
              <a:ext cx="558488" cy="304281"/>
            </a:xfrm>
            <a:prstGeom prst="rightArrow">
              <a:avLst/>
            </a:prstGeom>
            <a:solidFill>
              <a:srgbClr val="ED7B14"/>
            </a:solidFill>
            <a:ln>
              <a:solidFill>
                <a:srgbClr val="ED7B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D4D6DAA-6878-835F-329E-D792C5DA83CD}"/>
              </a:ext>
            </a:extLst>
          </p:cNvPr>
          <p:cNvGrpSpPr/>
          <p:nvPr/>
        </p:nvGrpSpPr>
        <p:grpSpPr>
          <a:xfrm>
            <a:off x="6818832" y="1941022"/>
            <a:ext cx="3521664" cy="504000"/>
            <a:chOff x="6818832" y="2225193"/>
            <a:chExt cx="3521664" cy="504000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AD3AD1C-83FD-1C18-F43B-166FB74E35CE}"/>
                </a:ext>
              </a:extLst>
            </p:cNvPr>
            <p:cNvSpPr txBox="1"/>
            <p:nvPr/>
          </p:nvSpPr>
          <p:spPr>
            <a:xfrm>
              <a:off x="7435371" y="2307916"/>
              <a:ext cx="2905125" cy="3385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  <a:highlight>
                    <a:srgbClr val="ED7B14"/>
                  </a:highlight>
                </a:rPr>
                <a:t>AZAR</a:t>
              </a:r>
              <a:endParaRPr lang="es-ES" b="1" dirty="0">
                <a:solidFill>
                  <a:srgbClr val="0E2C5D"/>
                </a:solidFill>
              </a:endParaRP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6A1D14F-F0F3-3856-8715-471BE6800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832" y="222519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FF7BAFB-848D-42B3-5BA6-6B9DCD2006DC}"/>
              </a:ext>
            </a:extLst>
          </p:cNvPr>
          <p:cNvGrpSpPr/>
          <p:nvPr/>
        </p:nvGrpSpPr>
        <p:grpSpPr>
          <a:xfrm>
            <a:off x="6428556" y="4009832"/>
            <a:ext cx="4944848" cy="2343396"/>
            <a:chOff x="6428556" y="4346582"/>
            <a:chExt cx="4944848" cy="2343396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CE3C1D7-FADA-DC47-56E9-FCD26F376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 bwMode="auto">
            <a:xfrm>
              <a:off x="7397796" y="4346582"/>
              <a:ext cx="3006369" cy="199582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Marcador de texto 3">
              <a:extLst>
                <a:ext uri="{FF2B5EF4-FFF2-40B4-BE49-F238E27FC236}">
                  <a16:creationId xmlns:a16="http://schemas.microsoft.com/office/drawing/2014/main" id="{89243E5D-8C5A-4647-43C5-BB3207081137}"/>
                </a:ext>
              </a:extLst>
            </p:cNvPr>
            <p:cNvSpPr txBox="1">
              <a:spLocks/>
            </p:cNvSpPr>
            <p:nvPr/>
          </p:nvSpPr>
          <p:spPr>
            <a:xfrm>
              <a:off x="6428556" y="6342408"/>
              <a:ext cx="4944848" cy="3475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just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just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s-ES" sz="900" b="1" dirty="0"/>
                <a:t>Figura 2. </a:t>
              </a:r>
              <a:r>
                <a:rPr lang="es-ES" sz="900" dirty="0"/>
                <a:t>Diferencia entre el sesgo y el azar en comparación con la verdad.</a:t>
              </a:r>
            </a:p>
          </p:txBody>
        </p:sp>
      </p:grp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4CE52EB4-62DE-86A7-4363-5FADB07676E2}"/>
              </a:ext>
            </a:extLst>
          </p:cNvPr>
          <p:cNvSpPr txBox="1">
            <a:spLocks/>
          </p:cNvSpPr>
          <p:nvPr/>
        </p:nvSpPr>
        <p:spPr>
          <a:xfrm>
            <a:off x="1825734" y="6137784"/>
            <a:ext cx="3805370" cy="2154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1000" b="1" dirty="0"/>
              <a:t>Figura 1. </a:t>
            </a:r>
            <a:r>
              <a:rPr lang="es-ES" sz="1000" dirty="0"/>
              <a:t>Diferentes tipos de sesgo.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8872FA0-0B4A-D155-B3FA-2077EDF3C033}"/>
              </a:ext>
            </a:extLst>
          </p:cNvPr>
          <p:cNvSpPr txBox="1"/>
          <p:nvPr/>
        </p:nvSpPr>
        <p:spPr>
          <a:xfrm>
            <a:off x="1235959" y="6529387"/>
            <a:ext cx="10336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Contenido formativo de elaboración propia de la asesoría metodológica, GOC Health Consulting</a:t>
            </a:r>
          </a:p>
        </p:txBody>
      </p:sp>
    </p:spTree>
    <p:extLst>
      <p:ext uri="{BB962C8B-B14F-4D97-AF65-F5344CB8AC3E}">
        <p14:creationId xmlns:p14="http://schemas.microsoft.com/office/powerpoint/2010/main" val="128693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244F72B-6E86-BC2A-0C5D-AD24AED5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13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562D194-362B-FC55-E1F1-919587A23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Principios de apreciación crítica de la literatura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CFE870-2A79-8CD0-F045-03EC895BA026}"/>
              </a:ext>
            </a:extLst>
          </p:cNvPr>
          <p:cNvSpPr txBox="1"/>
          <p:nvPr/>
        </p:nvSpPr>
        <p:spPr>
          <a:xfrm>
            <a:off x="1962031" y="2228671"/>
            <a:ext cx="450000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highlight>
                  <a:srgbClr val="ED7B14"/>
                </a:highlight>
              </a:rPr>
              <a:t>TIPOS DE SESGO:</a:t>
            </a:r>
          </a:p>
          <a:p>
            <a:pPr algn="just"/>
            <a:endParaRPr lang="es-ES" dirty="0">
              <a:solidFill>
                <a:schemeClr val="bg1"/>
              </a:solidFill>
              <a:highlight>
                <a:srgbClr val="ED7B14"/>
              </a:highlight>
            </a:endParaRPr>
          </a:p>
          <a:p>
            <a:pPr algn="just">
              <a:spcAft>
                <a:spcPts val="1200"/>
              </a:spcAft>
            </a:pPr>
            <a:r>
              <a:rPr lang="es-ES" b="1" dirty="0">
                <a:solidFill>
                  <a:srgbClr val="ED7B14"/>
                </a:solidFill>
              </a:rPr>
              <a:t>Asignación</a:t>
            </a:r>
            <a:r>
              <a:rPr lang="es-ES" dirty="0"/>
              <a:t>: </a:t>
            </a:r>
            <a:r>
              <a:rPr lang="es-ES" dirty="0">
                <a:solidFill>
                  <a:schemeClr val="accent5"/>
                </a:solidFill>
              </a:rPr>
              <a:t>los grupos del estudio tienen diferencias sistemáticas entre sí.</a:t>
            </a:r>
          </a:p>
          <a:p>
            <a:pPr algn="just">
              <a:spcAft>
                <a:spcPts val="1200"/>
              </a:spcAft>
            </a:pPr>
            <a:r>
              <a:rPr lang="es-ES" b="1" dirty="0">
                <a:solidFill>
                  <a:srgbClr val="ED7B14"/>
                </a:solidFill>
              </a:rPr>
              <a:t>Medición</a:t>
            </a:r>
            <a:r>
              <a:rPr lang="es-ES" dirty="0"/>
              <a:t>: </a:t>
            </a:r>
            <a:r>
              <a:rPr lang="es-ES" dirty="0">
                <a:solidFill>
                  <a:schemeClr val="accent5"/>
                </a:solidFill>
              </a:rPr>
              <a:t>los métodos de medición son diferentes para cada grupo.</a:t>
            </a:r>
          </a:p>
          <a:p>
            <a:pPr algn="just">
              <a:spcAft>
                <a:spcPts val="1800"/>
              </a:spcAft>
            </a:pPr>
            <a:r>
              <a:rPr lang="es-ES" b="1" dirty="0">
                <a:solidFill>
                  <a:srgbClr val="ED7B14"/>
                </a:solidFill>
              </a:rPr>
              <a:t>Confusión</a:t>
            </a:r>
            <a:r>
              <a:rPr lang="es-ES" dirty="0"/>
              <a:t>: </a:t>
            </a:r>
            <a:r>
              <a:rPr lang="es-ES" dirty="0">
                <a:solidFill>
                  <a:schemeClr val="accent5"/>
                </a:solidFill>
              </a:rPr>
              <a:t>dos factores están asociados y el efecto de uno se distorsiona por el otro.</a:t>
            </a:r>
          </a:p>
          <a:p>
            <a:pPr algn="ctr">
              <a:spcAft>
                <a:spcPts val="1200"/>
              </a:spcAft>
            </a:pPr>
            <a:r>
              <a:rPr lang="es-ES" b="1" dirty="0">
                <a:solidFill>
                  <a:srgbClr val="0E2C5D"/>
                </a:solidFill>
              </a:rPr>
              <a:t>El sesgo se controla con una adecuada planificación y conducción del estudio (métodos).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1D7A75-3F79-6632-1803-8D02B3D0FB3F}"/>
              </a:ext>
            </a:extLst>
          </p:cNvPr>
          <p:cNvSpPr txBox="1"/>
          <p:nvPr/>
        </p:nvSpPr>
        <p:spPr>
          <a:xfrm>
            <a:off x="7201461" y="2136338"/>
            <a:ext cx="45000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highlight>
                  <a:srgbClr val="ED7B14"/>
                </a:highlight>
              </a:rPr>
              <a:t>AZAR:</a:t>
            </a:r>
          </a:p>
          <a:p>
            <a:pPr algn="just"/>
            <a:endParaRPr lang="es-ES" dirty="0">
              <a:solidFill>
                <a:schemeClr val="bg1"/>
              </a:solidFill>
              <a:highlight>
                <a:srgbClr val="ED7B14"/>
              </a:highlight>
            </a:endParaRPr>
          </a:p>
          <a:p>
            <a:pPr algn="just">
              <a:spcAft>
                <a:spcPts val="1200"/>
              </a:spcAft>
            </a:pPr>
            <a:r>
              <a:rPr lang="es-ES" b="1" dirty="0">
                <a:solidFill>
                  <a:srgbClr val="ED7B14"/>
                </a:solidFill>
              </a:rPr>
              <a:t>Selección</a:t>
            </a:r>
            <a:r>
              <a:rPr lang="es-ES" dirty="0"/>
              <a:t>: </a:t>
            </a:r>
            <a:r>
              <a:rPr lang="es-ES" dirty="0">
                <a:solidFill>
                  <a:schemeClr val="accent5"/>
                </a:solidFill>
              </a:rPr>
              <a:t>la muestra es muy pequeña, es diferente de la población o los dos grupos tienen diferencias de base.</a:t>
            </a:r>
          </a:p>
          <a:p>
            <a:pPr algn="just">
              <a:spcAft>
                <a:spcPts val="1200"/>
              </a:spcAft>
            </a:pPr>
            <a:r>
              <a:rPr lang="es-ES" b="1" dirty="0">
                <a:solidFill>
                  <a:srgbClr val="ED7B14"/>
                </a:solidFill>
              </a:rPr>
              <a:t>Medición</a:t>
            </a:r>
            <a:r>
              <a:rPr lang="es-ES" dirty="0"/>
              <a:t>: </a:t>
            </a:r>
            <a:r>
              <a:rPr lang="es-ES" dirty="0">
                <a:solidFill>
                  <a:schemeClr val="accent5"/>
                </a:solidFill>
              </a:rPr>
              <a:t>los métodos de medición utilizados son poco precisos.</a:t>
            </a:r>
          </a:p>
          <a:p>
            <a:pPr algn="just">
              <a:spcAft>
                <a:spcPts val="1800"/>
              </a:spcAft>
            </a:pPr>
            <a:r>
              <a:rPr lang="es-ES" b="1" dirty="0">
                <a:solidFill>
                  <a:srgbClr val="ED7B14"/>
                </a:solidFill>
              </a:rPr>
              <a:t>Diferencia con el sesgo</a:t>
            </a:r>
            <a:r>
              <a:rPr lang="es-ES" dirty="0"/>
              <a:t>: </a:t>
            </a:r>
            <a:r>
              <a:rPr lang="es-ES" dirty="0">
                <a:solidFill>
                  <a:schemeClr val="accent5"/>
                </a:solidFill>
              </a:rPr>
              <a:t>resultados por encima y por debajo del valor real.</a:t>
            </a:r>
          </a:p>
          <a:p>
            <a:pPr algn="ctr">
              <a:spcAft>
                <a:spcPts val="1200"/>
              </a:spcAft>
            </a:pPr>
            <a:r>
              <a:rPr lang="es-ES" b="1" dirty="0">
                <a:solidFill>
                  <a:srgbClr val="0E2C5D"/>
                </a:solidFill>
              </a:rPr>
              <a:t>El azar se reduce con una adecuada planificación y se puede medir estadísticamente.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BDC81C-E450-019B-529D-44936AA1B07C}"/>
              </a:ext>
            </a:extLst>
          </p:cNvPr>
          <p:cNvSpPr txBox="1"/>
          <p:nvPr/>
        </p:nvSpPr>
        <p:spPr>
          <a:xfrm>
            <a:off x="1443446" y="15941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1800" b="1" dirty="0">
                <a:solidFill>
                  <a:schemeClr val="accent5"/>
                </a:solidFill>
              </a:rPr>
              <a:t>VALIDEZ DE LOS RESULTADOS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F318688-CBB2-CF00-8316-8A3801EE0DCD}"/>
              </a:ext>
            </a:extLst>
          </p:cNvPr>
          <p:cNvSpPr txBox="1"/>
          <p:nvPr/>
        </p:nvSpPr>
        <p:spPr>
          <a:xfrm>
            <a:off x="1235959" y="6529387"/>
            <a:ext cx="10336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Contenido formativo de elaboración propia de la asesoría metodológica, GOC Health Consulting</a:t>
            </a:r>
          </a:p>
        </p:txBody>
      </p:sp>
    </p:spTree>
    <p:extLst>
      <p:ext uri="{BB962C8B-B14F-4D97-AF65-F5344CB8AC3E}">
        <p14:creationId xmlns:p14="http://schemas.microsoft.com/office/powerpoint/2010/main" val="2922175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4252768-5474-254F-48B9-A7302C43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Principios de apreciación crítica de la literatura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FB3F4D-C14C-40AD-DC85-60693F5DCA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b="1" dirty="0"/>
              <a:t>INTERPRETACIÓN DE LOS RESULTADOS</a:t>
            </a:r>
          </a:p>
          <a:p>
            <a:pPr marL="0" indent="0" algn="ctr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Clr>
                <a:srgbClr val="ED7B14"/>
              </a:buClr>
              <a:buNone/>
            </a:pPr>
            <a:r>
              <a:rPr lang="es-ES" b="1" dirty="0">
                <a:solidFill>
                  <a:srgbClr val="ED7B14"/>
                </a:solidFill>
              </a:rPr>
              <a:t>¿Qué hace falta para entender un resultado?</a:t>
            </a:r>
          </a:p>
          <a:p>
            <a:pPr algn="l">
              <a:lnSpc>
                <a:spcPct val="120000"/>
              </a:lnSpc>
              <a:buClr>
                <a:srgbClr val="ED7B14"/>
              </a:buClr>
            </a:pPr>
            <a:r>
              <a:rPr lang="es-ES" sz="1300" dirty="0"/>
              <a:t>¿Cómo están expresados los resultados? </a:t>
            </a:r>
          </a:p>
          <a:p>
            <a:pPr lvl="1" algn="l">
              <a:lnSpc>
                <a:spcPct val="120000"/>
              </a:lnSpc>
              <a:buClr>
                <a:srgbClr val="ED7B14"/>
              </a:buClr>
              <a:buFont typeface="Segoe UI Emoji" panose="020B0502040204020203" pitchFamily="34" charset="0"/>
              <a:buChar char="→"/>
            </a:pPr>
            <a:r>
              <a:rPr lang="es-ES" sz="1300" dirty="0"/>
              <a:t>¿Con qué </a:t>
            </a:r>
            <a:r>
              <a:rPr lang="es-ES" sz="1300" b="1" dirty="0"/>
              <a:t>variables</a:t>
            </a:r>
            <a:r>
              <a:rPr lang="es-ES" sz="1300" dirty="0"/>
              <a:t>?.</a:t>
            </a:r>
          </a:p>
          <a:p>
            <a:pPr lvl="1" algn="l">
              <a:lnSpc>
                <a:spcPct val="120000"/>
              </a:lnSpc>
              <a:buClr>
                <a:srgbClr val="ED7B14"/>
              </a:buClr>
              <a:buFont typeface="Segoe UI Emoji" panose="020B0502040204020203" pitchFamily="34" charset="0"/>
              <a:buChar char="→"/>
            </a:pPr>
            <a:r>
              <a:rPr lang="es-ES" sz="1300" dirty="0"/>
              <a:t>Las variables son medidas (numéricas o cuantitativas) que se usan para </a:t>
            </a:r>
            <a:r>
              <a:rPr lang="es-ES" sz="1300" b="1" dirty="0"/>
              <a:t>evaluar la asociación entre una exposición (tratamiento) y un resultado </a:t>
            </a:r>
            <a:r>
              <a:rPr lang="es-ES" sz="1300" dirty="0"/>
              <a:t>o evento de interés (desenlace). </a:t>
            </a:r>
          </a:p>
          <a:p>
            <a:pPr lvl="2">
              <a:lnSpc>
                <a:spcPct val="120000"/>
              </a:lnSpc>
              <a:buClr>
                <a:srgbClr val="ED7B14"/>
              </a:buClr>
              <a:buFont typeface="Calibri" panose="020F0502020204030204" pitchFamily="34" charset="0"/>
              <a:buChar char="‒"/>
            </a:pPr>
            <a:r>
              <a:rPr lang="es-ES" sz="1300" dirty="0"/>
              <a:t>Difieren según sea el tipo o naturaleza de la variable de resultado estudiada (</a:t>
            </a:r>
            <a:r>
              <a:rPr lang="es-ES" sz="1300" i="1" dirty="0"/>
              <a:t>outcome</a:t>
            </a:r>
            <a:r>
              <a:rPr lang="es-ES" sz="1300" dirty="0"/>
              <a:t>): Variables dicotómicas o binarias, variables categóricas, variables continuas, o variables tiempo-al-evento.</a:t>
            </a:r>
          </a:p>
          <a:p>
            <a:pPr lvl="2">
              <a:lnSpc>
                <a:spcPct val="120000"/>
              </a:lnSpc>
              <a:buClr>
                <a:srgbClr val="ED7B14"/>
              </a:buClr>
              <a:buFont typeface="Calibri" panose="020F0502020204030204" pitchFamily="34" charset="0"/>
              <a:buChar char="‒"/>
            </a:pPr>
            <a:r>
              <a:rPr lang="es-ES" sz="1300" dirty="0"/>
              <a:t>Pueden ser medidas relativas o absolutas.</a:t>
            </a:r>
          </a:p>
          <a:p>
            <a:pPr algn="l">
              <a:lnSpc>
                <a:spcPct val="120000"/>
              </a:lnSpc>
              <a:buClr>
                <a:srgbClr val="ED7B14"/>
              </a:buClr>
            </a:pPr>
            <a:r>
              <a:rPr lang="es-ES" sz="1300" dirty="0"/>
              <a:t>¿Qué precisión tienen los resultados?</a:t>
            </a:r>
          </a:p>
          <a:p>
            <a:pPr lvl="1" algn="l">
              <a:lnSpc>
                <a:spcPct val="120000"/>
              </a:lnSpc>
              <a:buClr>
                <a:srgbClr val="ED7B14"/>
              </a:buClr>
              <a:buFont typeface="Segoe UI Emoji" panose="020B0502040204020203" pitchFamily="34" charset="0"/>
              <a:buChar char="→"/>
            </a:pPr>
            <a:r>
              <a:rPr lang="es-ES" sz="1300" b="1" dirty="0"/>
              <a:t>Valor de </a:t>
            </a:r>
            <a:r>
              <a:rPr lang="es-ES" sz="1300" b="1" i="1" dirty="0"/>
              <a:t>p.</a:t>
            </a:r>
            <a:r>
              <a:rPr lang="es-ES" sz="1300" b="1" dirty="0"/>
              <a:t> </a:t>
            </a:r>
          </a:p>
          <a:p>
            <a:pPr lvl="1" algn="l">
              <a:lnSpc>
                <a:spcPct val="120000"/>
              </a:lnSpc>
              <a:buClr>
                <a:srgbClr val="ED7B14"/>
              </a:buClr>
              <a:buFont typeface="Segoe UI Emoji" panose="020B0502040204020203" pitchFamily="34" charset="0"/>
              <a:buChar char="→"/>
            </a:pPr>
            <a:r>
              <a:rPr lang="es-ES" sz="1300" b="1" dirty="0"/>
              <a:t>intervalo de confianza </a:t>
            </a:r>
            <a:r>
              <a:rPr lang="es-ES" sz="1300" dirty="0"/>
              <a:t>(IC).</a:t>
            </a:r>
          </a:p>
          <a:p>
            <a:pPr marL="0" indent="0" algn="l">
              <a:lnSpc>
                <a:spcPct val="120000"/>
              </a:lnSpc>
              <a:buClr>
                <a:srgbClr val="ED7B14"/>
              </a:buClr>
              <a:buNone/>
            </a:pPr>
            <a:endParaRPr lang="es-E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4615A52-ED38-BF64-FD5B-5317C933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14</a:t>
            </a:fld>
            <a:endParaRPr lang="es-ES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67DA8DA-9048-FC95-4511-34633FE3CFB2}"/>
              </a:ext>
            </a:extLst>
          </p:cNvPr>
          <p:cNvSpPr/>
          <p:nvPr/>
        </p:nvSpPr>
        <p:spPr>
          <a:xfrm>
            <a:off x="5501690" y="2363202"/>
            <a:ext cx="504825" cy="238125"/>
          </a:xfrm>
          <a:prstGeom prst="rightArrow">
            <a:avLst/>
          </a:prstGeom>
          <a:solidFill>
            <a:srgbClr val="ED7B14"/>
          </a:solidFill>
          <a:ln>
            <a:solidFill>
              <a:srgbClr val="ED7B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D9B94F-BA2B-1ECF-E955-257C450940CB}"/>
              </a:ext>
            </a:extLst>
          </p:cNvPr>
          <p:cNvSpPr txBox="1"/>
          <p:nvPr/>
        </p:nvSpPr>
        <p:spPr>
          <a:xfrm>
            <a:off x="8707209" y="5192206"/>
            <a:ext cx="30180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s-ES_tradnl" sz="1200" i="1" dirty="0">
                <a:solidFill>
                  <a:schemeClr val="accent4"/>
                </a:solidFill>
                <a:latin typeface="+mj-lt"/>
              </a:rPr>
              <a:t>La estadística sirve para enriquecer el juicio clínico, y no para substituirlo. Cualquier efecto, por muy significativo que sea desde el punto de vista estadístico, debe interpretarse desde la relevancia clínica.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6644C32-5DED-DB72-AC8D-0B2BC4CF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209" y="539156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E34607C-2694-DED0-3774-75CD9BED0D47}"/>
              </a:ext>
            </a:extLst>
          </p:cNvPr>
          <p:cNvSpPr txBox="1"/>
          <p:nvPr/>
        </p:nvSpPr>
        <p:spPr>
          <a:xfrm>
            <a:off x="4606833" y="6529387"/>
            <a:ext cx="69660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Contenido formativo de elaboración propia de la asesoría metodológica, GOC Health Consulting</a:t>
            </a:r>
          </a:p>
        </p:txBody>
      </p:sp>
    </p:spTree>
    <p:extLst>
      <p:ext uri="{BB962C8B-B14F-4D97-AF65-F5344CB8AC3E}">
        <p14:creationId xmlns:p14="http://schemas.microsoft.com/office/powerpoint/2010/main" val="2903659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BA855E9-56EC-1A90-00F1-DFFA6E9B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15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B97B8D9-5534-CCA4-D51A-D951309A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Principios de apreciación crítica de la literatura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EE9342-19A5-23B8-0B36-E970F070E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2219827"/>
            <a:ext cx="5315039" cy="970363"/>
          </a:xfrm>
        </p:spPr>
        <p:txBody>
          <a:bodyPr anchor="t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1200" dirty="0"/>
              <a:t>Son 2 categorías mutuamente excluyentes. Por ejemplo: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s-ES" sz="1200" b="0" dirty="0"/>
              <a:t>Muerto o vivo.</a:t>
            </a:r>
          </a:p>
          <a:p>
            <a:pPr lvl="1" algn="l">
              <a:spcBef>
                <a:spcPts val="0"/>
              </a:spcBef>
              <a:spcAft>
                <a:spcPts val="1000"/>
              </a:spcAft>
            </a:pPr>
            <a:r>
              <a:rPr lang="es-ES" sz="1200" b="0" dirty="0"/>
              <a:t>Datos de supervivencia: Evento sí/no durante un periodo fijo de tiempo (por ejemplo, mortalidad a 2 años).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85B331-96F4-54C2-D6EA-51CC6AECD28A}"/>
              </a:ext>
            </a:extLst>
          </p:cNvPr>
          <p:cNvSpPr txBox="1"/>
          <p:nvPr/>
        </p:nvSpPr>
        <p:spPr>
          <a:xfrm>
            <a:off x="1443037" y="14844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b="1" dirty="0">
                <a:solidFill>
                  <a:schemeClr val="accent5"/>
                </a:solidFill>
              </a:rPr>
              <a:t>INTERPRETACIÓN DE LOS RESULTADOS: </a:t>
            </a:r>
            <a:r>
              <a:rPr lang="es-ES" dirty="0">
                <a:solidFill>
                  <a:schemeClr val="accent5"/>
                </a:solidFill>
              </a:rPr>
              <a:t>Las variables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E66C101-F7DD-CCC4-9CDC-116A110F65EE}"/>
              </a:ext>
            </a:extLst>
          </p:cNvPr>
          <p:cNvSpPr txBox="1"/>
          <p:nvPr/>
        </p:nvSpPr>
        <p:spPr>
          <a:xfrm>
            <a:off x="4540073" y="3417677"/>
            <a:ext cx="7105284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200" dirty="0">
                <a:solidFill>
                  <a:srgbClr val="ED7B14"/>
                </a:solidFill>
              </a:rPr>
              <a:t>Riesgo</a:t>
            </a:r>
            <a:r>
              <a:rPr lang="es-ES" sz="1200" dirty="0"/>
              <a:t> </a:t>
            </a:r>
            <a:r>
              <a:rPr lang="es-ES" sz="1200" dirty="0">
                <a:solidFill>
                  <a:schemeClr val="accent5"/>
                </a:solidFill>
              </a:rPr>
              <a:t>= Proporción de individuos (en cada grupo) que presentan el desenlace de interés a lo largo del estudio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1"/>
                </a:solidFill>
              </a:rPr>
              <a:t>P</a:t>
            </a:r>
            <a:r>
              <a:rPr lang="es-ES" sz="1200" b="1" baseline="-25000" dirty="0">
                <a:solidFill>
                  <a:schemeClr val="accent1"/>
                </a:solidFill>
              </a:rPr>
              <a:t>(T)</a:t>
            </a:r>
            <a:r>
              <a:rPr lang="es-ES" sz="1200" dirty="0">
                <a:solidFill>
                  <a:schemeClr val="accent1"/>
                </a:solidFill>
              </a:rPr>
              <a:t>= a/</a:t>
            </a:r>
            <a:r>
              <a:rPr lang="es-ES" sz="1200" dirty="0" err="1">
                <a:solidFill>
                  <a:schemeClr val="accent1"/>
                </a:solidFill>
              </a:rPr>
              <a:t>a+b</a:t>
            </a:r>
            <a:r>
              <a:rPr lang="es-ES" sz="1200" dirty="0">
                <a:solidFill>
                  <a:schemeClr val="accent1"/>
                </a:solidFill>
              </a:rPr>
              <a:t> </a:t>
            </a:r>
            <a:r>
              <a:rPr lang="es-ES" sz="1200" dirty="0">
                <a:solidFill>
                  <a:schemeClr val="accent5"/>
                </a:solidFill>
                <a:sym typeface="Wingdings" panose="05000000000000000000" pitchFamily="2" charset="2"/>
              </a:rPr>
              <a:t> la probabilidad o “riesgo” de presentar el efecto medido en el grupo de tratamiento.</a:t>
            </a:r>
          </a:p>
          <a:p>
            <a:pPr marL="285750" indent="-285750" algn="just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1"/>
                </a:solidFill>
              </a:rPr>
              <a:t>P</a:t>
            </a:r>
            <a:r>
              <a:rPr lang="es-ES" sz="1200" b="1" baseline="-25000" dirty="0">
                <a:solidFill>
                  <a:schemeClr val="accent1"/>
                </a:solidFill>
              </a:rPr>
              <a:t>(C)</a:t>
            </a:r>
            <a:r>
              <a:rPr lang="es-ES" sz="1200" dirty="0">
                <a:solidFill>
                  <a:schemeClr val="accent1"/>
                </a:solidFill>
              </a:rPr>
              <a:t>= c/</a:t>
            </a:r>
            <a:r>
              <a:rPr lang="es-ES" sz="1200" dirty="0" err="1">
                <a:solidFill>
                  <a:schemeClr val="accent1"/>
                </a:solidFill>
              </a:rPr>
              <a:t>c+d</a:t>
            </a:r>
            <a:r>
              <a:rPr lang="es-ES" sz="1200" dirty="0">
                <a:solidFill>
                  <a:schemeClr val="accent1"/>
                </a:solidFill>
              </a:rPr>
              <a:t> </a:t>
            </a:r>
            <a:r>
              <a:rPr lang="es-ES" sz="1200" dirty="0">
                <a:solidFill>
                  <a:schemeClr val="accent5"/>
                </a:solidFill>
                <a:sym typeface="Wingdings" panose="05000000000000000000" pitchFamily="2" charset="2"/>
              </a:rPr>
              <a:t> riesgo de presentar el efecto medido en el grupo control.</a:t>
            </a:r>
          </a:p>
          <a:p>
            <a:pPr algn="just">
              <a:spcAft>
                <a:spcPts val="600"/>
              </a:spcAft>
            </a:pPr>
            <a:r>
              <a:rPr lang="es-ES" sz="1200" dirty="0">
                <a:solidFill>
                  <a:srgbClr val="ED7B14"/>
                </a:solidFill>
              </a:rPr>
              <a:t>Riesgo Relativo</a:t>
            </a:r>
            <a:r>
              <a:rPr lang="es-ES" sz="1200" dirty="0">
                <a:solidFill>
                  <a:schemeClr val="accent5"/>
                </a:solidFill>
              </a:rPr>
              <a:t>= probabilidad (o riesgo) de presentar un resultado clínico o desenlace en el grupo de tratamiento en relación con el grupo control. Es una </a:t>
            </a:r>
            <a:r>
              <a:rPr lang="es-ES" sz="1200" b="1" dirty="0">
                <a:solidFill>
                  <a:schemeClr val="accent5"/>
                </a:solidFill>
              </a:rPr>
              <a:t>medida relativa </a:t>
            </a:r>
            <a:r>
              <a:rPr lang="es-ES" sz="1200" dirty="0">
                <a:solidFill>
                  <a:schemeClr val="accent5"/>
                </a:solidFill>
              </a:rPr>
              <a:t>del efecto.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1"/>
                </a:solidFill>
              </a:rPr>
              <a:t>RR</a:t>
            </a:r>
            <a:r>
              <a:rPr lang="es-ES" sz="1200" dirty="0">
                <a:solidFill>
                  <a:schemeClr val="accent1"/>
                </a:solidFill>
              </a:rPr>
              <a:t>= P</a:t>
            </a:r>
            <a:r>
              <a:rPr lang="es-ES" sz="1200" baseline="-25000" dirty="0">
                <a:solidFill>
                  <a:schemeClr val="accent1"/>
                </a:solidFill>
              </a:rPr>
              <a:t>(T)</a:t>
            </a:r>
            <a:r>
              <a:rPr lang="es-ES" sz="1200" dirty="0">
                <a:solidFill>
                  <a:schemeClr val="accent1"/>
                </a:solidFill>
              </a:rPr>
              <a:t>/P</a:t>
            </a:r>
            <a:r>
              <a:rPr lang="es-ES" sz="1200" baseline="-25000" dirty="0">
                <a:solidFill>
                  <a:schemeClr val="accent1"/>
                </a:solidFill>
              </a:rPr>
              <a:t>(C)</a:t>
            </a:r>
            <a:r>
              <a:rPr lang="es-ES" sz="1200" dirty="0">
                <a:solidFill>
                  <a:schemeClr val="accent1"/>
                </a:solidFill>
              </a:rPr>
              <a:t> = </a:t>
            </a:r>
            <a:r>
              <a:rPr lang="es-ES" sz="1200" b="1" dirty="0">
                <a:solidFill>
                  <a:schemeClr val="accent1"/>
                </a:solidFill>
              </a:rPr>
              <a:t>N</a:t>
            </a:r>
            <a:r>
              <a:rPr lang="es-ES" sz="1200" dirty="0">
                <a:solidFill>
                  <a:schemeClr val="accent1"/>
                </a:solidFill>
              </a:rPr>
              <a:t> </a:t>
            </a:r>
            <a:r>
              <a:rPr lang="es-ES" sz="1200" dirty="0">
                <a:solidFill>
                  <a:schemeClr val="accent5"/>
                </a:solidFill>
                <a:sym typeface="Wingdings" panose="05000000000000000000" pitchFamily="2" charset="2"/>
              </a:rPr>
              <a:t> el efecto medido en el grupo de tratamiento es N veces el riesgo observado en el grupo control. </a:t>
            </a:r>
            <a:r>
              <a:rPr lang="es-ES" sz="1200" b="1" dirty="0">
                <a:solidFill>
                  <a:schemeClr val="accent5"/>
                </a:solidFill>
                <a:sym typeface="Wingdings" panose="05000000000000000000" pitchFamily="2" charset="2"/>
              </a:rPr>
              <a:t>RR=1: </a:t>
            </a:r>
            <a:r>
              <a:rPr lang="es-ES" sz="1200" dirty="0">
                <a:solidFill>
                  <a:schemeClr val="accent5"/>
                </a:solidFill>
                <a:sym typeface="Wingdings" panose="05000000000000000000" pitchFamily="2" charset="2"/>
              </a:rPr>
              <a:t>No hay diferencias entre el grupo de tratamiento y el grupo control; </a:t>
            </a:r>
            <a:r>
              <a:rPr lang="es-ES" sz="1200" b="1" dirty="0">
                <a:solidFill>
                  <a:schemeClr val="accent5"/>
                </a:solidFill>
                <a:sym typeface="Wingdings" panose="05000000000000000000" pitchFamily="2" charset="2"/>
              </a:rPr>
              <a:t>RR&gt;1</a:t>
            </a:r>
            <a:r>
              <a:rPr lang="es-ES" sz="1200" dirty="0">
                <a:solidFill>
                  <a:schemeClr val="accent5"/>
                </a:solidFill>
                <a:sym typeface="Wingdings" panose="05000000000000000000" pitchFamily="2" charset="2"/>
              </a:rPr>
              <a:t>: LA exposición a la intervención aumenta el riesgo de presentar el efecto medido; </a:t>
            </a:r>
            <a:r>
              <a:rPr lang="es-ES" sz="1200" b="1" dirty="0">
                <a:solidFill>
                  <a:schemeClr val="accent5"/>
                </a:solidFill>
                <a:sym typeface="Wingdings" panose="05000000000000000000" pitchFamily="2" charset="2"/>
              </a:rPr>
              <a:t>RR&lt;1</a:t>
            </a:r>
            <a:r>
              <a:rPr lang="es-ES" sz="1200" dirty="0">
                <a:solidFill>
                  <a:schemeClr val="accent5"/>
                </a:solidFill>
                <a:sym typeface="Wingdings" panose="05000000000000000000" pitchFamily="2" charset="2"/>
              </a:rPr>
              <a:t>: La exposición reduce el riesgo.</a:t>
            </a:r>
          </a:p>
          <a:p>
            <a:pPr algn="just">
              <a:spcAft>
                <a:spcPts val="600"/>
              </a:spcAft>
            </a:pPr>
            <a:r>
              <a:rPr lang="es-ES" sz="1200" dirty="0">
                <a:solidFill>
                  <a:srgbClr val="ED7B14"/>
                </a:solidFill>
              </a:rPr>
              <a:t>Reducción Relativa del Riesgo </a:t>
            </a:r>
            <a:r>
              <a:rPr lang="es-ES" sz="1200" dirty="0">
                <a:solidFill>
                  <a:schemeClr val="accent5"/>
                </a:solidFill>
              </a:rPr>
              <a:t>= es la forma más usual en los estudios.</a:t>
            </a:r>
            <a:endParaRPr lang="es-ES" sz="1200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1"/>
                </a:solidFill>
                <a:sym typeface="Wingdings" panose="05000000000000000000" pitchFamily="2" charset="2"/>
              </a:rPr>
              <a:t>RRR</a:t>
            </a:r>
            <a:r>
              <a:rPr lang="es-ES" sz="1200" dirty="0">
                <a:solidFill>
                  <a:schemeClr val="accent1"/>
                </a:solidFill>
                <a:sym typeface="Wingdings" panose="05000000000000000000" pitchFamily="2" charset="2"/>
              </a:rPr>
              <a:t> = (1-RR)100% = </a:t>
            </a:r>
            <a:r>
              <a:rPr lang="es-ES" sz="1200" b="1" dirty="0">
                <a:solidFill>
                  <a:schemeClr val="accent1"/>
                </a:solidFill>
                <a:sym typeface="Wingdings" panose="05000000000000000000" pitchFamily="2" charset="2"/>
              </a:rPr>
              <a:t>1-N</a:t>
            </a:r>
            <a:r>
              <a:rPr lang="es-ES" sz="12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s-ES" sz="1200" dirty="0">
                <a:solidFill>
                  <a:schemeClr val="accent5"/>
                </a:solidFill>
                <a:sym typeface="Wingdings" panose="05000000000000000000" pitchFamily="2" charset="2"/>
              </a:rPr>
              <a:t> </a:t>
            </a:r>
            <a:r>
              <a:rPr lang="es-ES" sz="1200" b="1" dirty="0">
                <a:solidFill>
                  <a:schemeClr val="accent5"/>
                </a:solidFill>
                <a:sym typeface="Wingdings" panose="05000000000000000000" pitchFamily="2" charset="2"/>
              </a:rPr>
              <a:t>RRR=0</a:t>
            </a:r>
            <a:r>
              <a:rPr lang="es-ES" sz="1200" dirty="0">
                <a:solidFill>
                  <a:schemeClr val="accent5"/>
                </a:solidFill>
                <a:sym typeface="Wingdings" panose="05000000000000000000" pitchFamily="2" charset="2"/>
              </a:rPr>
              <a:t>: No diferencias; </a:t>
            </a:r>
            <a:r>
              <a:rPr lang="es-ES" sz="1200" b="1" dirty="0">
                <a:solidFill>
                  <a:schemeClr val="accent5"/>
                </a:solidFill>
                <a:sym typeface="Wingdings" panose="05000000000000000000" pitchFamily="2" charset="2"/>
              </a:rPr>
              <a:t>RRR&gt;0</a:t>
            </a:r>
            <a:r>
              <a:rPr lang="es-ES" sz="1200" dirty="0">
                <a:solidFill>
                  <a:schemeClr val="accent5"/>
                </a:solidFill>
                <a:sym typeface="Wingdings" panose="05000000000000000000" pitchFamily="2" charset="2"/>
              </a:rPr>
              <a:t>: La exposición reduce el riesgo; </a:t>
            </a:r>
            <a:r>
              <a:rPr lang="es-ES" sz="1200" b="1" dirty="0">
                <a:solidFill>
                  <a:schemeClr val="accent5"/>
                </a:solidFill>
                <a:sym typeface="Wingdings" panose="05000000000000000000" pitchFamily="2" charset="2"/>
              </a:rPr>
              <a:t>RRR&lt;0</a:t>
            </a:r>
            <a:r>
              <a:rPr lang="es-ES" sz="1200" dirty="0">
                <a:solidFill>
                  <a:schemeClr val="accent5"/>
                </a:solidFill>
                <a:sym typeface="Wingdings" panose="05000000000000000000" pitchFamily="2" charset="2"/>
              </a:rPr>
              <a:t>: La exposición aumenta el riesgo.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816787-02A6-BB40-2F62-0933A63DF559}"/>
              </a:ext>
            </a:extLst>
          </p:cNvPr>
          <p:cNvSpPr txBox="1"/>
          <p:nvPr/>
        </p:nvSpPr>
        <p:spPr>
          <a:xfrm>
            <a:off x="7589046" y="2133057"/>
            <a:ext cx="3869528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1000"/>
              </a:spcAft>
              <a:buClr>
                <a:srgbClr val="ED7B14"/>
              </a:buClr>
              <a:buFont typeface="+mj-lt"/>
              <a:buAutoNum type="arabicPeriod"/>
            </a:pPr>
            <a:r>
              <a:rPr lang="es-ES" sz="1200" dirty="0">
                <a:solidFill>
                  <a:schemeClr val="accent5"/>
                </a:solidFill>
              </a:rPr>
              <a:t>Debe medirse la </a:t>
            </a:r>
            <a:r>
              <a:rPr lang="es-ES" sz="1200" b="1" dirty="0">
                <a:solidFill>
                  <a:schemeClr val="accent5"/>
                </a:solidFill>
              </a:rPr>
              <a:t>frecuencia</a:t>
            </a:r>
            <a:r>
              <a:rPr lang="es-ES" sz="1200" dirty="0">
                <a:solidFill>
                  <a:schemeClr val="accent5"/>
                </a:solidFill>
              </a:rPr>
              <a:t> del evento o desenlace </a:t>
            </a:r>
            <a:r>
              <a:rPr lang="es-ES" sz="1200" dirty="0">
                <a:solidFill>
                  <a:schemeClr val="accent1"/>
                </a:solidFill>
              </a:rPr>
              <a:t>(Riesgo o </a:t>
            </a:r>
            <a:r>
              <a:rPr lang="es-ES" sz="1200" b="1" dirty="0">
                <a:solidFill>
                  <a:schemeClr val="accent1"/>
                </a:solidFill>
              </a:rPr>
              <a:t>tasa</a:t>
            </a:r>
            <a:r>
              <a:rPr lang="es-ES" sz="1200" dirty="0">
                <a:solidFill>
                  <a:schemeClr val="accent1"/>
                </a:solidFill>
              </a:rPr>
              <a:t>) </a:t>
            </a:r>
            <a:r>
              <a:rPr lang="es-ES" sz="1200" dirty="0">
                <a:solidFill>
                  <a:schemeClr val="accent5"/>
                </a:solidFill>
              </a:rPr>
              <a:t>en cada grupo de estudio (grupo de tratamiento y grupo control).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Clr>
                <a:srgbClr val="ED7B14"/>
              </a:buClr>
              <a:buFont typeface="+mj-lt"/>
              <a:buAutoNum type="arabicPeriod"/>
            </a:pPr>
            <a:r>
              <a:rPr lang="es-ES" sz="1200" dirty="0">
                <a:solidFill>
                  <a:schemeClr val="accent5"/>
                </a:solidFill>
              </a:rPr>
              <a:t>Deben </a:t>
            </a:r>
            <a:r>
              <a:rPr lang="es-ES" sz="1200" b="1" dirty="0">
                <a:solidFill>
                  <a:schemeClr val="accent5"/>
                </a:solidFill>
              </a:rPr>
              <a:t>compararse</a:t>
            </a:r>
            <a:r>
              <a:rPr lang="es-ES" sz="1200" dirty="0">
                <a:solidFill>
                  <a:schemeClr val="accent5"/>
                </a:solidFill>
              </a:rPr>
              <a:t> entre sí las frecuencias observadas en ambos grupos de estudio </a:t>
            </a:r>
            <a:r>
              <a:rPr lang="es-ES" sz="1200" dirty="0">
                <a:solidFill>
                  <a:schemeClr val="accent1"/>
                </a:solidFill>
              </a:rPr>
              <a:t>(</a:t>
            </a:r>
            <a:r>
              <a:rPr lang="es-ES" sz="1200" b="1" dirty="0">
                <a:solidFill>
                  <a:schemeClr val="accent1"/>
                </a:solidFill>
              </a:rPr>
              <a:t>ratio</a:t>
            </a:r>
            <a:r>
              <a:rPr lang="es-ES" sz="1200" dirty="0">
                <a:solidFill>
                  <a:schemeClr val="accent1"/>
                </a:solidFill>
              </a:rPr>
              <a:t>)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33A7066-5BEE-949D-98BB-A56F806ACD78}"/>
              </a:ext>
            </a:extLst>
          </p:cNvPr>
          <p:cNvGrpSpPr/>
          <p:nvPr/>
        </p:nvGrpSpPr>
        <p:grpSpPr>
          <a:xfrm>
            <a:off x="1443037" y="3332735"/>
            <a:ext cx="2794097" cy="1640318"/>
            <a:chOff x="1718879" y="3332735"/>
            <a:chExt cx="2794097" cy="1640318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317477C-7BFB-92FE-73D8-065F2275B2B4}"/>
                </a:ext>
              </a:extLst>
            </p:cNvPr>
            <p:cNvGrpSpPr/>
            <p:nvPr/>
          </p:nvGrpSpPr>
          <p:grpSpPr>
            <a:xfrm>
              <a:off x="1799409" y="3332735"/>
              <a:ext cx="2713567" cy="1226203"/>
              <a:chOff x="6861483" y="1796590"/>
              <a:chExt cx="3701343" cy="2018168"/>
            </a:xfrm>
          </p:grpSpPr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B3BF3A7D-C524-30F1-9112-1EB4D5EC1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61483" y="1796590"/>
                <a:ext cx="3701343" cy="1965785"/>
              </a:xfrm>
              <a:prstGeom prst="rect">
                <a:avLst/>
              </a:prstGeom>
            </p:spPr>
          </p:pic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F82BA928-30F0-92C9-CFF3-C108F235017F}"/>
                  </a:ext>
                </a:extLst>
              </p:cNvPr>
              <p:cNvSpPr txBox="1"/>
              <p:nvPr/>
            </p:nvSpPr>
            <p:spPr>
              <a:xfrm>
                <a:off x="7248523" y="2794283"/>
                <a:ext cx="485777" cy="349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50" dirty="0">
                    <a:solidFill>
                      <a:schemeClr val="tx2"/>
                    </a:solidFill>
                  </a:rPr>
                  <a:t>(T)</a:t>
                </a: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72B8AA82-A255-4BB0-C181-29131443D320}"/>
                  </a:ext>
                </a:extLst>
              </p:cNvPr>
              <p:cNvSpPr txBox="1"/>
              <p:nvPr/>
            </p:nvSpPr>
            <p:spPr>
              <a:xfrm>
                <a:off x="7408438" y="3454598"/>
                <a:ext cx="485777" cy="360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dirty="0">
                    <a:solidFill>
                      <a:schemeClr val="tx2"/>
                    </a:solidFill>
                  </a:rPr>
                  <a:t>(C)</a:t>
                </a:r>
              </a:p>
            </p:txBody>
          </p:sp>
        </p:grp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9C7A7DD2-ACED-4244-BF98-DE4EA2EFA453}"/>
                </a:ext>
              </a:extLst>
            </p:cNvPr>
            <p:cNvSpPr txBox="1"/>
            <p:nvPr/>
          </p:nvSpPr>
          <p:spPr>
            <a:xfrm>
              <a:off x="1718879" y="4603721"/>
              <a:ext cx="2794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>
                  <a:solidFill>
                    <a:schemeClr val="accent5"/>
                  </a:solidFill>
                </a:rPr>
                <a:t>Figura 1. </a:t>
              </a:r>
              <a:r>
                <a:rPr lang="es-ES" sz="900" dirty="0">
                  <a:solidFill>
                    <a:schemeClr val="accent5"/>
                  </a:solidFill>
                </a:rPr>
                <a:t>Tabla de medidas del efecto para variables dicotómicas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33D1AE7A-88EC-3DA8-BE16-5264EBDCECAB}"/>
              </a:ext>
            </a:extLst>
          </p:cNvPr>
          <p:cNvGrpSpPr/>
          <p:nvPr/>
        </p:nvGrpSpPr>
        <p:grpSpPr>
          <a:xfrm>
            <a:off x="1724469" y="5080441"/>
            <a:ext cx="2231233" cy="1223671"/>
            <a:chOff x="2083160" y="5081890"/>
            <a:chExt cx="2231233" cy="1223671"/>
          </a:xfrm>
        </p:grpSpPr>
        <p:grpSp>
          <p:nvGrpSpPr>
            <p:cNvPr id="10" name="Group 20">
              <a:extLst>
                <a:ext uri="{FF2B5EF4-FFF2-40B4-BE49-F238E27FC236}">
                  <a16:creationId xmlns:a16="http://schemas.microsoft.com/office/drawing/2014/main" id="{EB6C6FA6-E700-4FB8-910B-A6E8CCCD07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3160" y="5081890"/>
              <a:ext cx="2231233" cy="965893"/>
              <a:chOff x="576" y="2928"/>
              <a:chExt cx="2016" cy="973"/>
            </a:xfrm>
          </p:grpSpPr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7B5F50CA-C7F6-E4D5-3644-08FD5CC8C9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2928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 sz="900">
                  <a:latin typeface="+mj-lt"/>
                </a:endParaRPr>
              </a:p>
            </p:txBody>
          </p:sp>
          <p:sp>
            <p:nvSpPr>
              <p:cNvPr id="12" name="Line 7">
                <a:extLst>
                  <a:ext uri="{FF2B5EF4-FFF2-40B4-BE49-F238E27FC236}">
                    <a16:creationId xmlns:a16="http://schemas.microsoft.com/office/drawing/2014/main" id="{B874FF55-C609-EB12-AB22-E6AD97921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 sz="900">
                  <a:latin typeface="+mj-lt"/>
                </a:endParaRPr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7126E54E-DDFD-9FBC-EBC8-1655608DA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3120"/>
                <a:ext cx="96" cy="96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ES" sz="900">
                  <a:latin typeface="+mj-lt"/>
                </a:endParaRPr>
              </a:p>
            </p:txBody>
          </p:sp>
          <p:sp>
            <p:nvSpPr>
              <p:cNvPr id="14" name="Text Box 9">
                <a:extLst>
                  <a:ext uri="{FF2B5EF4-FFF2-40B4-BE49-F238E27FC236}">
                    <a16:creationId xmlns:a16="http://schemas.microsoft.com/office/drawing/2014/main" id="{3A8444A5-52AF-3AE9-2594-404B3FF0D2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" y="3756"/>
                <a:ext cx="336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sz="900" b="1">
                    <a:latin typeface="+mj-lt"/>
                  </a:rPr>
                  <a:t>0,5</a:t>
                </a:r>
              </a:p>
            </p:txBody>
          </p:sp>
          <p:sp>
            <p:nvSpPr>
              <p:cNvPr id="15" name="Text Box 10">
                <a:extLst>
                  <a:ext uri="{FF2B5EF4-FFF2-40B4-BE49-F238E27FC236}">
                    <a16:creationId xmlns:a16="http://schemas.microsoft.com/office/drawing/2014/main" id="{53C2E21C-D0F6-18C1-A6F4-713A8CC861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2" y="3744"/>
                <a:ext cx="336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sz="900" b="1">
                    <a:latin typeface="+mj-lt"/>
                  </a:rPr>
                  <a:t>1</a:t>
                </a:r>
              </a:p>
            </p:txBody>
          </p:sp>
          <p:sp>
            <p:nvSpPr>
              <p:cNvPr id="16" name="Text Box 11">
                <a:extLst>
                  <a:ext uri="{FF2B5EF4-FFF2-40B4-BE49-F238E27FC236}">
                    <a16:creationId xmlns:a16="http://schemas.microsoft.com/office/drawing/2014/main" id="{07EC5674-86EE-4D22-0BA0-CFFF4C15C9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2928"/>
                <a:ext cx="43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s-ES_tradnl" sz="900" b="1" dirty="0">
                    <a:solidFill>
                      <a:schemeClr val="accent1"/>
                    </a:solidFill>
                    <a:latin typeface="+mj-lt"/>
                  </a:rPr>
                  <a:t>N</a:t>
                </a:r>
              </a:p>
            </p:txBody>
          </p:sp>
          <p:sp>
            <p:nvSpPr>
              <p:cNvPr id="17" name="Line 12">
                <a:extLst>
                  <a:ext uri="{FF2B5EF4-FFF2-40B4-BE49-F238E27FC236}">
                    <a16:creationId xmlns:a16="http://schemas.microsoft.com/office/drawing/2014/main" id="{4DB40540-219A-87CF-EE95-6EE182BD8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3168"/>
                <a:ext cx="528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 sz="900">
                  <a:latin typeface="+mj-lt"/>
                </a:endParaRPr>
              </a:p>
            </p:txBody>
          </p:sp>
          <p:sp>
            <p:nvSpPr>
              <p:cNvPr id="18" name="AutoShape 13">
                <a:extLst>
                  <a:ext uri="{FF2B5EF4-FFF2-40B4-BE49-F238E27FC236}">
                    <a16:creationId xmlns:a16="http://schemas.microsoft.com/office/drawing/2014/main" id="{97FE4F37-877B-4DDA-4F99-D05E1EEAB2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4341">
                <a:off x="1872" y="3072"/>
                <a:ext cx="96" cy="576"/>
              </a:xfrm>
              <a:prstGeom prst="rightBrace">
                <a:avLst>
                  <a:gd name="adj1" fmla="val 500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s-ES" sz="900">
                  <a:latin typeface="+mj-lt"/>
                </a:endParaRPr>
              </a:p>
            </p:txBody>
          </p:sp>
          <p:sp>
            <p:nvSpPr>
              <p:cNvPr id="19" name="Text Box 14">
                <a:extLst>
                  <a:ext uri="{FF2B5EF4-FFF2-40B4-BE49-F238E27FC236}">
                    <a16:creationId xmlns:a16="http://schemas.microsoft.com/office/drawing/2014/main" id="{3B49FBA2-1BEE-3F71-D519-09035469F4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6" y="3438"/>
                <a:ext cx="43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s-ES_tradnl" sz="900" b="1" dirty="0">
                    <a:solidFill>
                      <a:schemeClr val="accent1"/>
                    </a:solidFill>
                    <a:latin typeface="+mj-lt"/>
                  </a:rPr>
                  <a:t>1-N</a:t>
                </a:r>
                <a:endParaRPr lang="es-ES_tradnl" sz="900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20" name="Oval 15">
                <a:extLst>
                  <a:ext uri="{FF2B5EF4-FFF2-40B4-BE49-F238E27FC236}">
                    <a16:creationId xmlns:a16="http://schemas.microsoft.com/office/drawing/2014/main" id="{2F6718F2-66FE-1C1A-D307-3265BF7F1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440"/>
                <a:ext cx="576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s-ES" sz="900">
                  <a:latin typeface="+mj-lt"/>
                </a:endParaRPr>
              </a:p>
            </p:txBody>
          </p:sp>
          <p:sp>
            <p:nvSpPr>
              <p:cNvPr id="21" name="Line 19">
                <a:extLst>
                  <a:ext uri="{FF2B5EF4-FFF2-40B4-BE49-F238E27FC236}">
                    <a16:creationId xmlns:a16="http://schemas.microsoft.com/office/drawing/2014/main" id="{64E14C8C-E4AF-37C4-9DEB-1B2C4931CB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3744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 sz="900">
                  <a:latin typeface="+mj-lt"/>
                </a:endParaRPr>
              </a:p>
            </p:txBody>
          </p:sp>
        </p:grp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7A23E44-8B08-D81F-653F-1E8F524D2C6D}"/>
                </a:ext>
              </a:extLst>
            </p:cNvPr>
            <p:cNvSpPr txBox="1"/>
            <p:nvPr/>
          </p:nvSpPr>
          <p:spPr>
            <a:xfrm>
              <a:off x="2083160" y="6074729"/>
              <a:ext cx="22312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>
                  <a:solidFill>
                    <a:schemeClr val="accent5"/>
                  </a:solidFill>
                </a:rPr>
                <a:t>Figura 2. </a:t>
              </a:r>
              <a:r>
                <a:rPr lang="es-ES" sz="900" dirty="0">
                  <a:solidFill>
                    <a:schemeClr val="accent5"/>
                  </a:solidFill>
                </a:rPr>
                <a:t>Reducción relativa del riesgo.</a:t>
              </a:r>
            </a:p>
          </p:txBody>
        </p:sp>
      </p:grp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460EC85D-DA15-1693-962D-5F2DB7EC903C}"/>
              </a:ext>
            </a:extLst>
          </p:cNvPr>
          <p:cNvSpPr/>
          <p:nvPr/>
        </p:nvSpPr>
        <p:spPr>
          <a:xfrm>
            <a:off x="6990347" y="2585733"/>
            <a:ext cx="356256" cy="178893"/>
          </a:xfrm>
          <a:prstGeom prst="rightArrow">
            <a:avLst/>
          </a:prstGeom>
          <a:solidFill>
            <a:srgbClr val="ED7B14"/>
          </a:solidFill>
          <a:ln>
            <a:solidFill>
              <a:srgbClr val="ED7B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0E8BBE8-B4BF-F60E-7DD4-18D218B4FFAE}"/>
              </a:ext>
            </a:extLst>
          </p:cNvPr>
          <p:cNvSpPr txBox="1"/>
          <p:nvPr/>
        </p:nvSpPr>
        <p:spPr>
          <a:xfrm>
            <a:off x="1443037" y="193082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800"/>
              </a:spcAft>
              <a:defRPr/>
            </a:pPr>
            <a:r>
              <a:rPr lang="es-ES_tradnl" sz="1400" dirty="0">
                <a:solidFill>
                  <a:srgbClr val="FFFFFF"/>
                </a:solidFill>
                <a:highlight>
                  <a:srgbClr val="ED7B14"/>
                </a:highlight>
                <a:latin typeface="Calibri"/>
              </a:rPr>
              <a:t>Variables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D7B14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D7B14"/>
                </a:highlight>
                <a:uLnTx/>
                <a:uFillTx/>
                <a:latin typeface="Calibri"/>
                <a:ea typeface="+mn-ea"/>
                <a:cs typeface="+mn-cs"/>
              </a:rPr>
              <a:t>dicotómicas o binarias:</a:t>
            </a: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ED7B14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D4FF3E-0ECA-97AA-90B5-800415B18523}"/>
              </a:ext>
            </a:extLst>
          </p:cNvPr>
          <p:cNvSpPr txBox="1"/>
          <p:nvPr/>
        </p:nvSpPr>
        <p:spPr>
          <a:xfrm>
            <a:off x="1235959" y="6529387"/>
            <a:ext cx="10336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Contenido formativo de elaboración propia de la asesoría metodológica, GOC Health Consulting</a:t>
            </a:r>
          </a:p>
        </p:txBody>
      </p:sp>
    </p:spTree>
    <p:extLst>
      <p:ext uri="{BB962C8B-B14F-4D97-AF65-F5344CB8AC3E}">
        <p14:creationId xmlns:p14="http://schemas.microsoft.com/office/powerpoint/2010/main" val="2715858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BA855E9-56EC-1A90-00F1-DFFA6E9B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16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B97B8D9-5534-CCA4-D51A-D951309A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Principios de apreciación crítica de la literatura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texto 3">
                <a:extLst>
                  <a:ext uri="{FF2B5EF4-FFF2-40B4-BE49-F238E27FC236}">
                    <a16:creationId xmlns:a16="http://schemas.microsoft.com/office/drawing/2014/main" id="{90EE9342-19A5-23B8-0B36-E970F070EE8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443036" y="2617768"/>
                <a:ext cx="5367339" cy="3377624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es-ES" sz="1200" b="1" dirty="0">
                    <a:solidFill>
                      <a:srgbClr val="ED7B14"/>
                    </a:solidFill>
                  </a:rPr>
                  <a:t>DR </a:t>
                </a:r>
                <a:r>
                  <a:rPr lang="es-ES" sz="1200" dirty="0"/>
                  <a:t>= Diferencia de riesgos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s-ES" sz="1200" dirty="0"/>
                  <a:t>(también se puede llamar “RAR” por “Reducción Absoluta del Riesgo”)</a:t>
                </a:r>
              </a:p>
              <a:p>
                <a:pPr indent="-144463"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s-ES" sz="1200" b="1" dirty="0">
                    <a:solidFill>
                      <a:schemeClr val="accent1"/>
                    </a:solidFill>
                  </a:rPr>
                  <a:t>DR </a:t>
                </a:r>
                <a:r>
                  <a:rPr lang="es-ES" sz="1200" dirty="0">
                    <a:solidFill>
                      <a:schemeClr val="accent1"/>
                    </a:solidFill>
                  </a:rPr>
                  <a:t>= P</a:t>
                </a:r>
                <a:r>
                  <a:rPr lang="es-ES" sz="1200" baseline="-25000" dirty="0">
                    <a:solidFill>
                      <a:schemeClr val="accent1"/>
                    </a:solidFill>
                  </a:rPr>
                  <a:t>(T)</a:t>
                </a:r>
                <a:r>
                  <a:rPr lang="es-ES" sz="1200" dirty="0">
                    <a:solidFill>
                      <a:schemeClr val="accent1"/>
                    </a:solidFill>
                  </a:rPr>
                  <a:t> – P</a:t>
                </a:r>
                <a:r>
                  <a:rPr lang="es-ES" sz="1200" baseline="-25000" dirty="0">
                    <a:solidFill>
                      <a:schemeClr val="accent1"/>
                    </a:solidFill>
                  </a:rPr>
                  <a:t>(C) </a:t>
                </a:r>
                <a:r>
                  <a:rPr lang="es-ES" sz="1200" dirty="0">
                    <a:sym typeface="Wingdings" panose="05000000000000000000" pitchFamily="2" charset="2"/>
                  </a:rPr>
                  <a:t></a:t>
                </a:r>
                <a:r>
                  <a:rPr lang="es-ES" sz="1200" baseline="-25000" dirty="0">
                    <a:sym typeface="Wingdings" panose="05000000000000000000" pitchFamily="2" charset="2"/>
                  </a:rPr>
                  <a:t> </a:t>
                </a:r>
                <a:r>
                  <a:rPr lang="es-ES" sz="1200" dirty="0"/>
                  <a:t>Diferencia entre la tasa (o probabilidad) del evento en el grupo de tratamiento y en el grupo control.</a:t>
                </a:r>
                <a:endParaRPr lang="es-ES" sz="1200" baseline="-250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s-ES" sz="1200" b="1" dirty="0">
                    <a:solidFill>
                      <a:srgbClr val="ED7B14"/>
                    </a:solidFill>
                  </a:rPr>
                  <a:t>NNT</a:t>
                </a:r>
                <a:r>
                  <a:rPr lang="es-ES" sz="1200" dirty="0"/>
                  <a:t> = Número Necesario a Tratar</a:t>
                </a:r>
              </a:p>
              <a:p>
                <a:pPr indent="-144463">
                  <a:spcBef>
                    <a:spcPts val="0"/>
                  </a:spcBef>
                  <a:spcAft>
                    <a:spcPts val="1800"/>
                  </a:spcAft>
                </a:pPr>
                <a:r>
                  <a:rPr lang="en-US" sz="1200" b="1" dirty="0">
                    <a:solidFill>
                      <a:schemeClr val="accent1"/>
                    </a:solidFill>
                  </a:rPr>
                  <a:t>NNT</a:t>
                </a:r>
                <a:r>
                  <a:rPr lang="en-US" sz="12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2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12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DR</m:t>
                        </m:r>
                      </m:den>
                    </m:f>
                  </m:oMath>
                </a14:m>
                <a:r>
                  <a:rPr lang="es-ES" sz="1200" dirty="0">
                    <a:solidFill>
                      <a:schemeClr val="accent1"/>
                    </a:solidFill>
                  </a:rPr>
                  <a:t> </a:t>
                </a:r>
                <a:r>
                  <a:rPr lang="es-ES" sz="1200" dirty="0">
                    <a:sym typeface="Wingdings" panose="05000000000000000000" pitchFamily="2" charset="2"/>
                  </a:rPr>
                  <a:t> </a:t>
                </a:r>
                <a:r>
                  <a:rPr lang="es-ES" sz="1200" dirty="0"/>
                  <a:t>Número de pacientes a los que se debe tratar para evitar un evento desfavorable.</a:t>
                </a:r>
              </a:p>
              <a:p>
                <a:pPr marL="0" indent="0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es-ES_tradnl" sz="1200" dirty="0"/>
                  <a:t>Para la interpretación de estas variables se debe tener en cuenta: </a:t>
                </a:r>
              </a:p>
              <a:p>
                <a:pPr indent="-14446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s-ES_tradnl" sz="1200" dirty="0"/>
                  <a:t>El </a:t>
                </a:r>
                <a:r>
                  <a:rPr lang="es-ES_tradnl" sz="1200" b="1" dirty="0"/>
                  <a:t>riesgo basal</a:t>
                </a:r>
                <a:r>
                  <a:rPr lang="es-ES_tradnl" sz="1200" dirty="0"/>
                  <a:t> de la población estudiada.</a:t>
                </a:r>
              </a:p>
              <a:p>
                <a:pPr marL="361950" lvl="1" indent="-180975">
                  <a:spcBef>
                    <a:spcPts val="0"/>
                  </a:spcBef>
                  <a:spcAft>
                    <a:spcPts val="800"/>
                  </a:spcAft>
                  <a:buFont typeface="Segoe UI Emoji" panose="020B0502040204020203" pitchFamily="34" charset="0"/>
                  <a:buChar char="→"/>
                </a:pPr>
                <a:r>
                  <a:rPr lang="es-ES_tradnl" sz="1200" dirty="0"/>
                  <a:t>Si el estudio incluye </a:t>
                </a:r>
                <a:r>
                  <a:rPr lang="es-ES_tradnl" sz="1200" b="1" dirty="0"/>
                  <a:t>pacientes de muy diverso riesgo</a:t>
                </a:r>
                <a:r>
                  <a:rPr lang="es-ES_tradnl" sz="1200" dirty="0"/>
                  <a:t>, el </a:t>
                </a:r>
                <a:r>
                  <a:rPr lang="es-ES_tradnl" sz="1200" b="1" dirty="0"/>
                  <a:t>NNT puede ser poco informativo</a:t>
                </a:r>
                <a:r>
                  <a:rPr lang="es-ES_tradnl" sz="1200" dirty="0"/>
                  <a:t>. Ídem cuando se comparan los NNT entre estudios diferentes realizados en poblaciones de riesgo distinto.</a:t>
                </a:r>
              </a:p>
              <a:p>
                <a:pPr indent="-14446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s-ES_tradnl" sz="1200" dirty="0"/>
                  <a:t>El </a:t>
                </a:r>
                <a:r>
                  <a:rPr lang="es-ES_tradnl" sz="1200" b="1" dirty="0"/>
                  <a:t>periodo de tiempo</a:t>
                </a:r>
                <a:r>
                  <a:rPr lang="es-ES_tradnl" sz="1200" dirty="0"/>
                  <a:t> al que se refiere.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es-ES" sz="1100" dirty="0"/>
              </a:p>
            </p:txBody>
          </p:sp>
        </mc:Choice>
        <mc:Fallback xmlns="">
          <p:sp>
            <p:nvSpPr>
              <p:cNvPr id="4" name="Marcador de texto 3">
                <a:extLst>
                  <a:ext uri="{FF2B5EF4-FFF2-40B4-BE49-F238E27FC236}">
                    <a16:creationId xmlns:a16="http://schemas.microsoft.com/office/drawing/2014/main" id="{90EE9342-19A5-23B8-0B36-E970F070EE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443036" y="2617768"/>
                <a:ext cx="5367339" cy="3377624"/>
              </a:xfrm>
              <a:blipFill>
                <a:blip r:embed="rId3"/>
                <a:stretch>
                  <a:fillRect l="-11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7F85B331-96F4-54C2-D6EA-51CC6AECD28A}"/>
              </a:ext>
            </a:extLst>
          </p:cNvPr>
          <p:cNvSpPr txBox="1"/>
          <p:nvPr/>
        </p:nvSpPr>
        <p:spPr>
          <a:xfrm>
            <a:off x="1443037" y="16463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b="1" dirty="0">
                <a:solidFill>
                  <a:schemeClr val="accent5"/>
                </a:solidFill>
              </a:rPr>
              <a:t>INTERPRETACIÓN DE LOS RESULTADOS: </a:t>
            </a:r>
            <a:r>
              <a:rPr lang="es-ES" dirty="0">
                <a:solidFill>
                  <a:schemeClr val="accent5"/>
                </a:solidFill>
              </a:rPr>
              <a:t>Las variables</a:t>
            </a:r>
            <a:endParaRPr lang="es-ES" b="1" dirty="0">
              <a:solidFill>
                <a:schemeClr val="accent5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D280846-5B9D-90AA-294C-1DC0DBBF91CE}"/>
              </a:ext>
            </a:extLst>
          </p:cNvPr>
          <p:cNvSpPr txBox="1"/>
          <p:nvPr/>
        </p:nvSpPr>
        <p:spPr>
          <a:xfrm>
            <a:off x="1443037" y="216282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800"/>
              </a:spcAft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D7B14"/>
                </a:highlight>
                <a:uLnTx/>
                <a:uFillTx/>
                <a:latin typeface="Calibri"/>
                <a:ea typeface="+mn-ea"/>
                <a:cs typeface="+mn-cs"/>
              </a:rPr>
              <a:t>Medidas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D7B14"/>
                </a:highlight>
                <a:uLnTx/>
                <a:uFillTx/>
                <a:latin typeface="Calibri"/>
                <a:ea typeface="+mn-ea"/>
                <a:cs typeface="+mn-cs"/>
              </a:rPr>
              <a:t>absolutas:</a:t>
            </a: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ED7B14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CFE56A4-3A8E-72E6-A87E-F574434349F4}"/>
              </a:ext>
            </a:extLst>
          </p:cNvPr>
          <p:cNvSpPr txBox="1"/>
          <p:nvPr/>
        </p:nvSpPr>
        <p:spPr>
          <a:xfrm>
            <a:off x="7318559" y="3780477"/>
            <a:ext cx="872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>
                <a:solidFill>
                  <a:srgbClr val="ED7B14"/>
                </a:solidFill>
              </a:rPr>
              <a:t>Ejemplo</a:t>
            </a:r>
            <a:r>
              <a:rPr lang="es-ES" sz="1200" dirty="0">
                <a:solidFill>
                  <a:srgbClr val="ED7B14"/>
                </a:solidFill>
              </a:rPr>
              <a:t>:</a:t>
            </a:r>
          </a:p>
        </p:txBody>
      </p:sp>
      <p:sp>
        <p:nvSpPr>
          <p:cNvPr id="17" name="1 CuadroTexto">
            <a:extLst>
              <a:ext uri="{FF2B5EF4-FFF2-40B4-BE49-F238E27FC236}">
                <a16:creationId xmlns:a16="http://schemas.microsoft.com/office/drawing/2014/main" id="{A8B4102A-8D28-1903-CBCB-34392E999632}"/>
              </a:ext>
            </a:extLst>
          </p:cNvPr>
          <p:cNvSpPr txBox="1"/>
          <p:nvPr/>
        </p:nvSpPr>
        <p:spPr>
          <a:xfrm>
            <a:off x="11040872" y="4252462"/>
            <a:ext cx="919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s-ES" sz="12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=40%</a:t>
            </a:r>
          </a:p>
        </p:txBody>
      </p:sp>
      <p:sp>
        <p:nvSpPr>
          <p:cNvPr id="18" name="106 CuadroTexto">
            <a:extLst>
              <a:ext uri="{FF2B5EF4-FFF2-40B4-BE49-F238E27FC236}">
                <a16:creationId xmlns:a16="http://schemas.microsoft.com/office/drawing/2014/main" id="{B740D6BD-BAC5-072E-A1B1-84C61454AFF8}"/>
              </a:ext>
            </a:extLst>
          </p:cNvPr>
          <p:cNvSpPr txBox="1"/>
          <p:nvPr/>
        </p:nvSpPr>
        <p:spPr>
          <a:xfrm>
            <a:off x="11073550" y="4780649"/>
            <a:ext cx="814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s-ES" sz="12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=50%</a:t>
            </a:r>
          </a:p>
        </p:txBody>
      </p:sp>
      <p:sp>
        <p:nvSpPr>
          <p:cNvPr id="19" name="107 CuadroTexto">
            <a:extLst>
              <a:ext uri="{FF2B5EF4-FFF2-40B4-BE49-F238E27FC236}">
                <a16:creationId xmlns:a16="http://schemas.microsoft.com/office/drawing/2014/main" id="{0B8F19C8-BAFF-DFBE-E8C1-8DD261B63B32}"/>
              </a:ext>
            </a:extLst>
          </p:cNvPr>
          <p:cNvSpPr txBox="1"/>
          <p:nvPr/>
        </p:nvSpPr>
        <p:spPr>
          <a:xfrm>
            <a:off x="8238755" y="5802302"/>
            <a:ext cx="3252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5"/>
                </a:solidFill>
              </a:rPr>
              <a:t>DR= 50% - 40% = 10% </a:t>
            </a:r>
            <a:r>
              <a:rPr lang="es-ES" sz="1200" dirty="0">
                <a:solidFill>
                  <a:schemeClr val="accent5"/>
                </a:solidFill>
                <a:sym typeface="Wingdings"/>
              </a:rPr>
              <a:t> </a:t>
            </a:r>
            <a:r>
              <a:rPr lang="es-ES" sz="1200" b="1" dirty="0">
                <a:solidFill>
                  <a:schemeClr val="accent1"/>
                </a:solidFill>
                <a:sym typeface="Wingdings"/>
              </a:rPr>
              <a:t>NNT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</a:rPr>
              <a:t> </a:t>
            </a:r>
            <a:r>
              <a:rPr lang="es-ES" sz="1200" b="1" dirty="0">
                <a:solidFill>
                  <a:schemeClr val="accent5"/>
                </a:solidFill>
                <a:sym typeface="Wingdings"/>
              </a:rPr>
              <a:t>= 1/0,10 = </a:t>
            </a:r>
            <a:r>
              <a:rPr lang="es-ES" sz="1200" b="1" dirty="0">
                <a:solidFill>
                  <a:schemeClr val="accent1"/>
                </a:solidFill>
                <a:sym typeface="Wingdings"/>
              </a:rPr>
              <a:t>10</a:t>
            </a:r>
            <a:endParaRPr lang="es-ES" sz="1200" b="1" dirty="0">
              <a:solidFill>
                <a:schemeClr val="accent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CEE96F5-25D5-DC6C-A4E1-E50FA5875B42}"/>
              </a:ext>
            </a:extLst>
          </p:cNvPr>
          <p:cNvSpPr txBox="1"/>
          <p:nvPr/>
        </p:nvSpPr>
        <p:spPr>
          <a:xfrm>
            <a:off x="1235959" y="6529387"/>
            <a:ext cx="10336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Contenido formativo de elaboración propia de la asesoría metodológica, GOC Health Consulting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10DAA0-08DE-3445-339A-EED049F2D05C}"/>
              </a:ext>
            </a:extLst>
          </p:cNvPr>
          <p:cNvGrpSpPr/>
          <p:nvPr/>
        </p:nvGrpSpPr>
        <p:grpSpPr>
          <a:xfrm>
            <a:off x="7504297" y="1752126"/>
            <a:ext cx="3244666" cy="1467278"/>
            <a:chOff x="6861483" y="1796590"/>
            <a:chExt cx="3701343" cy="1965785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FBFF05B-592F-1AA4-3987-7ED7454CB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483" y="1796590"/>
              <a:ext cx="3701343" cy="1965785"/>
            </a:xfrm>
            <a:prstGeom prst="rect">
              <a:avLst/>
            </a:prstGeom>
          </p:spPr>
        </p:pic>
        <p:sp>
          <p:nvSpPr>
            <p:cNvPr id="23" name="CuadroTexto 8">
              <a:extLst>
                <a:ext uri="{FF2B5EF4-FFF2-40B4-BE49-F238E27FC236}">
                  <a16:creationId xmlns:a16="http://schemas.microsoft.com/office/drawing/2014/main" id="{68D1FE54-082E-115F-F94A-2D043BE499D7}"/>
                </a:ext>
              </a:extLst>
            </p:cNvPr>
            <p:cNvSpPr txBox="1"/>
            <p:nvPr/>
          </p:nvSpPr>
          <p:spPr>
            <a:xfrm>
              <a:off x="7324725" y="2886074"/>
              <a:ext cx="409575" cy="291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100" dirty="0">
                  <a:solidFill>
                    <a:schemeClr val="tx2"/>
                  </a:solidFill>
                </a:rPr>
                <a:t>(T)</a:t>
              </a:r>
            </a:p>
          </p:txBody>
        </p:sp>
        <p:sp>
          <p:nvSpPr>
            <p:cNvPr id="24" name="CuadroTexto 9">
              <a:extLst>
                <a:ext uri="{FF2B5EF4-FFF2-40B4-BE49-F238E27FC236}">
                  <a16:creationId xmlns:a16="http://schemas.microsoft.com/office/drawing/2014/main" id="{34692A0E-8519-082F-4908-60E8AEA84ED5}"/>
                </a:ext>
              </a:extLst>
            </p:cNvPr>
            <p:cNvSpPr txBox="1"/>
            <p:nvPr/>
          </p:nvSpPr>
          <p:spPr>
            <a:xfrm>
              <a:off x="7400925" y="3454598"/>
              <a:ext cx="409575" cy="291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100" dirty="0">
                  <a:solidFill>
                    <a:schemeClr val="tx2"/>
                  </a:solidFill>
                </a:rPr>
                <a:t>(C)</a:t>
              </a:r>
            </a:p>
          </p:txBody>
        </p:sp>
      </p:grpSp>
      <p:sp>
        <p:nvSpPr>
          <p:cNvPr id="25" name="CuadroTexto 11">
            <a:extLst>
              <a:ext uri="{FF2B5EF4-FFF2-40B4-BE49-F238E27FC236}">
                <a16:creationId xmlns:a16="http://schemas.microsoft.com/office/drawing/2014/main" id="{0C34F8D7-8448-7AE8-E642-FB0BFDDF8053}"/>
              </a:ext>
            </a:extLst>
          </p:cNvPr>
          <p:cNvSpPr txBox="1"/>
          <p:nvPr/>
        </p:nvSpPr>
        <p:spPr>
          <a:xfrm>
            <a:off x="10739437" y="2373389"/>
            <a:ext cx="13525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solidFill>
                  <a:schemeClr val="accent5"/>
                </a:solidFill>
              </a:rPr>
              <a:t>P</a:t>
            </a:r>
            <a:r>
              <a:rPr lang="es-ES" sz="1200" baseline="-25000" dirty="0">
                <a:solidFill>
                  <a:schemeClr val="accent5"/>
                </a:solidFill>
              </a:rPr>
              <a:t>(T)</a:t>
            </a:r>
            <a:r>
              <a:rPr lang="es-ES" sz="1200" dirty="0">
                <a:solidFill>
                  <a:schemeClr val="accent5"/>
                </a:solidFill>
              </a:rPr>
              <a:t>= a/</a:t>
            </a:r>
            <a:r>
              <a:rPr lang="es-ES" sz="1200" dirty="0" err="1">
                <a:solidFill>
                  <a:schemeClr val="accent5"/>
                </a:solidFill>
              </a:rPr>
              <a:t>a+b</a:t>
            </a:r>
            <a:r>
              <a:rPr lang="es-ES" sz="1200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26" name="CuadroTexto 13">
            <a:extLst>
              <a:ext uri="{FF2B5EF4-FFF2-40B4-BE49-F238E27FC236}">
                <a16:creationId xmlns:a16="http://schemas.microsoft.com/office/drawing/2014/main" id="{838E1F1C-EBA4-DA3B-F683-79C406EDEFDC}"/>
              </a:ext>
            </a:extLst>
          </p:cNvPr>
          <p:cNvSpPr txBox="1"/>
          <p:nvPr/>
        </p:nvSpPr>
        <p:spPr>
          <a:xfrm>
            <a:off x="10739437" y="2788024"/>
            <a:ext cx="1266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solidFill>
                  <a:schemeClr val="accent5"/>
                </a:solidFill>
              </a:rPr>
              <a:t>P</a:t>
            </a:r>
            <a:r>
              <a:rPr lang="es-ES" sz="1200" baseline="-25000" dirty="0">
                <a:solidFill>
                  <a:schemeClr val="accent5"/>
                </a:solidFill>
              </a:rPr>
              <a:t>(C)</a:t>
            </a:r>
            <a:r>
              <a:rPr lang="es-ES" sz="1200" dirty="0">
                <a:solidFill>
                  <a:schemeClr val="accent5"/>
                </a:solidFill>
              </a:rPr>
              <a:t>= c/</a:t>
            </a:r>
            <a:r>
              <a:rPr lang="es-ES" sz="1200" dirty="0" err="1">
                <a:solidFill>
                  <a:schemeClr val="accent5"/>
                </a:solidFill>
              </a:rPr>
              <a:t>c+d</a:t>
            </a:r>
            <a:r>
              <a:rPr lang="es-ES" sz="1200" dirty="0">
                <a:solidFill>
                  <a:schemeClr val="accent5"/>
                </a:solidFill>
              </a:rPr>
              <a:t> 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2E19637D-D501-3AE3-91B5-D1D8BAD957DC}"/>
              </a:ext>
            </a:extLst>
          </p:cNvPr>
          <p:cNvGrpSpPr>
            <a:grpSpLocks noChangeAspect="1"/>
          </p:cNvGrpSpPr>
          <p:nvPr/>
        </p:nvGrpSpPr>
        <p:grpSpPr>
          <a:xfrm>
            <a:off x="7772669" y="4113678"/>
            <a:ext cx="3244667" cy="454160"/>
            <a:chOff x="3150124" y="1897145"/>
            <a:chExt cx="6532777" cy="914400"/>
          </a:xfrm>
        </p:grpSpPr>
        <p:pic>
          <p:nvPicPr>
            <p:cNvPr id="28" name="Gráfico 27" descr="Persona confundida con relleno sólido">
              <a:extLst>
                <a:ext uri="{FF2B5EF4-FFF2-40B4-BE49-F238E27FC236}">
                  <a16:creationId xmlns:a16="http://schemas.microsoft.com/office/drawing/2014/main" id="{9BAD5046-E9E3-D203-773D-895F47F45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50124" y="1897145"/>
              <a:ext cx="914400" cy="914400"/>
            </a:xfrm>
            <a:prstGeom prst="rect">
              <a:avLst/>
            </a:prstGeom>
          </p:spPr>
        </p:pic>
        <p:pic>
          <p:nvPicPr>
            <p:cNvPr id="29" name="Gráfico 28" descr="Persona confundida con relleno sólido">
              <a:extLst>
                <a:ext uri="{FF2B5EF4-FFF2-40B4-BE49-F238E27FC236}">
                  <a16:creationId xmlns:a16="http://schemas.microsoft.com/office/drawing/2014/main" id="{782350F5-255B-A949-72E0-0D1469AE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73864" y="1897145"/>
              <a:ext cx="914400" cy="914400"/>
            </a:xfrm>
            <a:prstGeom prst="rect">
              <a:avLst/>
            </a:prstGeom>
          </p:spPr>
        </p:pic>
        <p:pic>
          <p:nvPicPr>
            <p:cNvPr id="30" name="Gráfico 29" descr="Persona confundida con relleno sólido">
              <a:extLst>
                <a:ext uri="{FF2B5EF4-FFF2-40B4-BE49-F238E27FC236}">
                  <a16:creationId xmlns:a16="http://schemas.microsoft.com/office/drawing/2014/main" id="{FC8690F3-2B57-5376-18ED-C61FFAD91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97604" y="1897145"/>
              <a:ext cx="914400" cy="914400"/>
            </a:xfrm>
            <a:prstGeom prst="rect">
              <a:avLst/>
            </a:prstGeom>
          </p:spPr>
        </p:pic>
        <p:pic>
          <p:nvPicPr>
            <p:cNvPr id="31" name="Gráfico 30" descr="Persona confundida con relleno sólido">
              <a:extLst>
                <a:ext uri="{FF2B5EF4-FFF2-40B4-BE49-F238E27FC236}">
                  <a16:creationId xmlns:a16="http://schemas.microsoft.com/office/drawing/2014/main" id="{736C5B54-2953-9C4A-81B2-3AB61A7AB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21344" y="1897145"/>
              <a:ext cx="914400" cy="914400"/>
            </a:xfrm>
            <a:prstGeom prst="rect">
              <a:avLst/>
            </a:prstGeom>
          </p:spPr>
        </p:pic>
        <p:pic>
          <p:nvPicPr>
            <p:cNvPr id="32" name="Gráfico 31" descr="Persona confundida con relleno sólido">
              <a:extLst>
                <a:ext uri="{FF2B5EF4-FFF2-40B4-BE49-F238E27FC236}">
                  <a16:creationId xmlns:a16="http://schemas.microsoft.com/office/drawing/2014/main" id="{E2D05F7D-52BA-B8DF-069D-F38D05798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45084" y="1897145"/>
              <a:ext cx="914400" cy="914400"/>
            </a:xfrm>
            <a:prstGeom prst="rect">
              <a:avLst/>
            </a:prstGeom>
          </p:spPr>
        </p:pic>
        <p:pic>
          <p:nvPicPr>
            <p:cNvPr id="33" name="Gráfico 32" descr="Persona confundida con relleno sólido">
              <a:extLst>
                <a:ext uri="{FF2B5EF4-FFF2-40B4-BE49-F238E27FC236}">
                  <a16:creationId xmlns:a16="http://schemas.microsoft.com/office/drawing/2014/main" id="{EF8A934C-BF64-BDCB-B3B6-FF0A88E1D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73541" y="1897145"/>
              <a:ext cx="914400" cy="914400"/>
            </a:xfrm>
            <a:prstGeom prst="rect">
              <a:avLst/>
            </a:prstGeom>
          </p:spPr>
        </p:pic>
        <p:pic>
          <p:nvPicPr>
            <p:cNvPr id="34" name="Gráfico 33" descr="Persona confundida con relleno sólido">
              <a:extLst>
                <a:ext uri="{FF2B5EF4-FFF2-40B4-BE49-F238E27FC236}">
                  <a16:creationId xmlns:a16="http://schemas.microsoft.com/office/drawing/2014/main" id="{59EA968D-FB92-720F-841F-DFE27AD54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92564" y="1897145"/>
              <a:ext cx="914400" cy="914400"/>
            </a:xfrm>
            <a:prstGeom prst="rect">
              <a:avLst/>
            </a:prstGeom>
          </p:spPr>
        </p:pic>
        <p:pic>
          <p:nvPicPr>
            <p:cNvPr id="35" name="Gráfico 34" descr="Persona confundida con relleno sólido">
              <a:extLst>
                <a:ext uri="{FF2B5EF4-FFF2-40B4-BE49-F238E27FC236}">
                  <a16:creationId xmlns:a16="http://schemas.microsoft.com/office/drawing/2014/main" id="{AFAAD356-EE07-2AED-4F0C-CD7918051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1021" y="1897145"/>
              <a:ext cx="914400" cy="914400"/>
            </a:xfrm>
            <a:prstGeom prst="rect">
              <a:avLst/>
            </a:prstGeom>
          </p:spPr>
        </p:pic>
        <p:pic>
          <p:nvPicPr>
            <p:cNvPr id="36" name="Gráfico 35" descr="Persona confundida con relleno sólido">
              <a:extLst>
                <a:ext uri="{FF2B5EF4-FFF2-40B4-BE49-F238E27FC236}">
                  <a16:creationId xmlns:a16="http://schemas.microsoft.com/office/drawing/2014/main" id="{229975BA-BB34-BB07-54EF-5671C7C96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40044" y="1897145"/>
              <a:ext cx="914400" cy="914400"/>
            </a:xfrm>
            <a:prstGeom prst="rect">
              <a:avLst/>
            </a:prstGeom>
          </p:spPr>
        </p:pic>
        <p:pic>
          <p:nvPicPr>
            <p:cNvPr id="37" name="Gráfico 36" descr="Persona confundida con relleno sólido">
              <a:extLst>
                <a:ext uri="{FF2B5EF4-FFF2-40B4-BE49-F238E27FC236}">
                  <a16:creationId xmlns:a16="http://schemas.microsoft.com/office/drawing/2014/main" id="{8827423B-507E-F646-FCD0-5D32053C8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68501" y="1897145"/>
              <a:ext cx="914400" cy="914400"/>
            </a:xfrm>
            <a:prstGeom prst="rect">
              <a:avLst/>
            </a:prstGeom>
          </p:spPr>
        </p:pic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7A2DC274-9A76-3E91-6649-83EC277AFF20}"/>
              </a:ext>
            </a:extLst>
          </p:cNvPr>
          <p:cNvGrpSpPr>
            <a:grpSpLocks noChangeAspect="1"/>
          </p:cNvGrpSpPr>
          <p:nvPr/>
        </p:nvGrpSpPr>
        <p:grpSpPr>
          <a:xfrm>
            <a:off x="7772669" y="4651117"/>
            <a:ext cx="3244667" cy="454160"/>
            <a:chOff x="3150124" y="1897145"/>
            <a:chExt cx="6532777" cy="914400"/>
          </a:xfrm>
        </p:grpSpPr>
        <p:pic>
          <p:nvPicPr>
            <p:cNvPr id="39" name="Gráfico 38" descr="Persona confundida con relleno sólido">
              <a:extLst>
                <a:ext uri="{FF2B5EF4-FFF2-40B4-BE49-F238E27FC236}">
                  <a16:creationId xmlns:a16="http://schemas.microsoft.com/office/drawing/2014/main" id="{B6129B9C-58E8-8420-562F-45DCB4DB4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50124" y="1897145"/>
              <a:ext cx="914400" cy="914400"/>
            </a:xfrm>
            <a:prstGeom prst="rect">
              <a:avLst/>
            </a:prstGeom>
          </p:spPr>
        </p:pic>
        <p:pic>
          <p:nvPicPr>
            <p:cNvPr id="40" name="Gráfico 39" descr="Persona confundida con relleno sólido">
              <a:extLst>
                <a:ext uri="{FF2B5EF4-FFF2-40B4-BE49-F238E27FC236}">
                  <a16:creationId xmlns:a16="http://schemas.microsoft.com/office/drawing/2014/main" id="{18E22816-0C7B-95F1-523A-3C136BA8F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73864" y="1897145"/>
              <a:ext cx="914400" cy="914400"/>
            </a:xfrm>
            <a:prstGeom prst="rect">
              <a:avLst/>
            </a:prstGeom>
          </p:spPr>
        </p:pic>
        <p:pic>
          <p:nvPicPr>
            <p:cNvPr id="41" name="Gráfico 40" descr="Persona confundida con relleno sólido">
              <a:extLst>
                <a:ext uri="{FF2B5EF4-FFF2-40B4-BE49-F238E27FC236}">
                  <a16:creationId xmlns:a16="http://schemas.microsoft.com/office/drawing/2014/main" id="{888B4FCB-70F6-1AAC-44ED-3C952FA55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97604" y="1897145"/>
              <a:ext cx="914400" cy="914400"/>
            </a:xfrm>
            <a:prstGeom prst="rect">
              <a:avLst/>
            </a:prstGeom>
          </p:spPr>
        </p:pic>
        <p:pic>
          <p:nvPicPr>
            <p:cNvPr id="42" name="Gráfico 41" descr="Persona confundida con relleno sólido">
              <a:extLst>
                <a:ext uri="{FF2B5EF4-FFF2-40B4-BE49-F238E27FC236}">
                  <a16:creationId xmlns:a16="http://schemas.microsoft.com/office/drawing/2014/main" id="{39DC6DE9-8646-2D52-5198-25DA43ACE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21344" y="1897145"/>
              <a:ext cx="914400" cy="914400"/>
            </a:xfrm>
            <a:prstGeom prst="rect">
              <a:avLst/>
            </a:prstGeom>
          </p:spPr>
        </p:pic>
        <p:pic>
          <p:nvPicPr>
            <p:cNvPr id="43" name="Gráfico 42" descr="Persona confundida con relleno sólido">
              <a:extLst>
                <a:ext uri="{FF2B5EF4-FFF2-40B4-BE49-F238E27FC236}">
                  <a16:creationId xmlns:a16="http://schemas.microsoft.com/office/drawing/2014/main" id="{3A66E38D-FA7E-AED0-3ED9-D06431AD3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45084" y="1897145"/>
              <a:ext cx="914400" cy="914400"/>
            </a:xfrm>
            <a:prstGeom prst="rect">
              <a:avLst/>
            </a:prstGeom>
          </p:spPr>
        </p:pic>
        <p:pic>
          <p:nvPicPr>
            <p:cNvPr id="44" name="Gráfico 43" descr="Persona confundida con relleno sólido">
              <a:extLst>
                <a:ext uri="{FF2B5EF4-FFF2-40B4-BE49-F238E27FC236}">
                  <a16:creationId xmlns:a16="http://schemas.microsoft.com/office/drawing/2014/main" id="{74E07216-C9BF-9036-29CE-31F033886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73541" y="1897145"/>
              <a:ext cx="914400" cy="914400"/>
            </a:xfrm>
            <a:prstGeom prst="rect">
              <a:avLst/>
            </a:prstGeom>
          </p:spPr>
        </p:pic>
        <p:pic>
          <p:nvPicPr>
            <p:cNvPr id="45" name="Gráfico 44" descr="Persona confundida con relleno sólido">
              <a:extLst>
                <a:ext uri="{FF2B5EF4-FFF2-40B4-BE49-F238E27FC236}">
                  <a16:creationId xmlns:a16="http://schemas.microsoft.com/office/drawing/2014/main" id="{F5A45B59-F96A-ECE8-7C36-6D267C47C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92564" y="1897145"/>
              <a:ext cx="914400" cy="914400"/>
            </a:xfrm>
            <a:prstGeom prst="rect">
              <a:avLst/>
            </a:prstGeom>
          </p:spPr>
        </p:pic>
        <p:pic>
          <p:nvPicPr>
            <p:cNvPr id="46" name="Gráfico 45" descr="Persona confundida con relleno sólido">
              <a:extLst>
                <a:ext uri="{FF2B5EF4-FFF2-40B4-BE49-F238E27FC236}">
                  <a16:creationId xmlns:a16="http://schemas.microsoft.com/office/drawing/2014/main" id="{C271B695-6EB3-BACF-4F87-6E24E4ADF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1021" y="1897145"/>
              <a:ext cx="914400" cy="914400"/>
            </a:xfrm>
            <a:prstGeom prst="rect">
              <a:avLst/>
            </a:prstGeom>
          </p:spPr>
        </p:pic>
        <p:pic>
          <p:nvPicPr>
            <p:cNvPr id="47" name="Gráfico 46" descr="Persona confundida con relleno sólido">
              <a:extLst>
                <a:ext uri="{FF2B5EF4-FFF2-40B4-BE49-F238E27FC236}">
                  <a16:creationId xmlns:a16="http://schemas.microsoft.com/office/drawing/2014/main" id="{696D604D-951C-DE89-9785-14B6E7090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40044" y="1897145"/>
              <a:ext cx="914400" cy="914400"/>
            </a:xfrm>
            <a:prstGeom prst="rect">
              <a:avLst/>
            </a:prstGeom>
          </p:spPr>
        </p:pic>
        <p:pic>
          <p:nvPicPr>
            <p:cNvPr id="48" name="Gráfico 47" descr="Persona confundida con relleno sólido">
              <a:extLst>
                <a:ext uri="{FF2B5EF4-FFF2-40B4-BE49-F238E27FC236}">
                  <a16:creationId xmlns:a16="http://schemas.microsoft.com/office/drawing/2014/main" id="{1A5F6B51-3C16-F408-482F-7C41F8184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68501" y="1897145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2AFF5BF5-87CB-CFF5-9B08-C680FC2AB1DF}"/>
              </a:ext>
            </a:extLst>
          </p:cNvPr>
          <p:cNvGrpSpPr>
            <a:grpSpLocks noChangeAspect="1"/>
          </p:cNvGrpSpPr>
          <p:nvPr/>
        </p:nvGrpSpPr>
        <p:grpSpPr>
          <a:xfrm>
            <a:off x="7772669" y="5188557"/>
            <a:ext cx="3244667" cy="454160"/>
            <a:chOff x="3150124" y="1897145"/>
            <a:chExt cx="6532777" cy="914400"/>
          </a:xfrm>
        </p:grpSpPr>
        <p:pic>
          <p:nvPicPr>
            <p:cNvPr id="50" name="Gráfico 49" descr="Persona confundida con relleno sólido">
              <a:extLst>
                <a:ext uri="{FF2B5EF4-FFF2-40B4-BE49-F238E27FC236}">
                  <a16:creationId xmlns:a16="http://schemas.microsoft.com/office/drawing/2014/main" id="{79DC1184-4D4B-724D-C5C8-96103661C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50124" y="1897145"/>
              <a:ext cx="914400" cy="914400"/>
            </a:xfrm>
            <a:prstGeom prst="rect">
              <a:avLst/>
            </a:prstGeom>
          </p:spPr>
        </p:pic>
        <p:pic>
          <p:nvPicPr>
            <p:cNvPr id="51" name="Gráfico 50" descr="Persona confundida con relleno sólido">
              <a:extLst>
                <a:ext uri="{FF2B5EF4-FFF2-40B4-BE49-F238E27FC236}">
                  <a16:creationId xmlns:a16="http://schemas.microsoft.com/office/drawing/2014/main" id="{CAE73B66-D268-0A01-06B1-C0594CA07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73864" y="1897145"/>
              <a:ext cx="914400" cy="914400"/>
            </a:xfrm>
            <a:prstGeom prst="rect">
              <a:avLst/>
            </a:prstGeom>
          </p:spPr>
        </p:pic>
        <p:pic>
          <p:nvPicPr>
            <p:cNvPr id="52" name="Gráfico 51" descr="Persona confundida con relleno sólido">
              <a:extLst>
                <a:ext uri="{FF2B5EF4-FFF2-40B4-BE49-F238E27FC236}">
                  <a16:creationId xmlns:a16="http://schemas.microsoft.com/office/drawing/2014/main" id="{45AE7A3F-84E5-4CF3-6BF5-C9508CA57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97604" y="1897145"/>
              <a:ext cx="914400" cy="914400"/>
            </a:xfrm>
            <a:prstGeom prst="rect">
              <a:avLst/>
            </a:prstGeom>
          </p:spPr>
        </p:pic>
        <p:pic>
          <p:nvPicPr>
            <p:cNvPr id="53" name="Gráfico 52" descr="Persona confundida con relleno sólido">
              <a:extLst>
                <a:ext uri="{FF2B5EF4-FFF2-40B4-BE49-F238E27FC236}">
                  <a16:creationId xmlns:a16="http://schemas.microsoft.com/office/drawing/2014/main" id="{0BB0627B-AA11-ED30-1D46-BA0D71354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1344" y="1897145"/>
              <a:ext cx="914400" cy="914400"/>
            </a:xfrm>
            <a:prstGeom prst="rect">
              <a:avLst/>
            </a:prstGeom>
          </p:spPr>
        </p:pic>
        <p:pic>
          <p:nvPicPr>
            <p:cNvPr id="54" name="Gráfico 53" descr="Persona confundida con relleno sólido">
              <a:extLst>
                <a:ext uri="{FF2B5EF4-FFF2-40B4-BE49-F238E27FC236}">
                  <a16:creationId xmlns:a16="http://schemas.microsoft.com/office/drawing/2014/main" id="{7ECD2E98-E1B1-9358-8B39-7F2AD88DE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45084" y="1897145"/>
              <a:ext cx="914400" cy="914400"/>
            </a:xfrm>
            <a:prstGeom prst="rect">
              <a:avLst/>
            </a:prstGeom>
          </p:spPr>
        </p:pic>
        <p:pic>
          <p:nvPicPr>
            <p:cNvPr id="55" name="Gráfico 54" descr="Persona confundida con relleno sólido">
              <a:extLst>
                <a:ext uri="{FF2B5EF4-FFF2-40B4-BE49-F238E27FC236}">
                  <a16:creationId xmlns:a16="http://schemas.microsoft.com/office/drawing/2014/main" id="{A99DF6AA-B13E-7073-AA21-296B5532D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73541" y="1897145"/>
              <a:ext cx="914400" cy="914400"/>
            </a:xfrm>
            <a:prstGeom prst="rect">
              <a:avLst/>
            </a:prstGeom>
          </p:spPr>
        </p:pic>
        <p:pic>
          <p:nvPicPr>
            <p:cNvPr id="56" name="Gráfico 55" descr="Persona confundida con relleno sólido">
              <a:extLst>
                <a:ext uri="{FF2B5EF4-FFF2-40B4-BE49-F238E27FC236}">
                  <a16:creationId xmlns:a16="http://schemas.microsoft.com/office/drawing/2014/main" id="{2B56DC12-1F9A-B270-25F0-AD3A37E67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92564" y="1897145"/>
              <a:ext cx="914400" cy="914400"/>
            </a:xfrm>
            <a:prstGeom prst="rect">
              <a:avLst/>
            </a:prstGeom>
          </p:spPr>
        </p:pic>
        <p:pic>
          <p:nvPicPr>
            <p:cNvPr id="57" name="Gráfico 56" descr="Persona confundida con relleno sólido">
              <a:extLst>
                <a:ext uri="{FF2B5EF4-FFF2-40B4-BE49-F238E27FC236}">
                  <a16:creationId xmlns:a16="http://schemas.microsoft.com/office/drawing/2014/main" id="{5CF7AD4C-49A4-428D-35A4-E89E61DBD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1021" y="1897145"/>
              <a:ext cx="914400" cy="914400"/>
            </a:xfrm>
            <a:prstGeom prst="rect">
              <a:avLst/>
            </a:prstGeom>
          </p:spPr>
        </p:pic>
        <p:pic>
          <p:nvPicPr>
            <p:cNvPr id="58" name="Gráfico 57" descr="Persona confundida con relleno sólido">
              <a:extLst>
                <a:ext uri="{FF2B5EF4-FFF2-40B4-BE49-F238E27FC236}">
                  <a16:creationId xmlns:a16="http://schemas.microsoft.com/office/drawing/2014/main" id="{7133E443-4574-12D0-29F1-915BCD9C2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40044" y="1897145"/>
              <a:ext cx="914400" cy="914400"/>
            </a:xfrm>
            <a:prstGeom prst="rect">
              <a:avLst/>
            </a:prstGeom>
          </p:spPr>
        </p:pic>
        <p:pic>
          <p:nvPicPr>
            <p:cNvPr id="59" name="Gráfico 58" descr="Persona confundida con relleno sólido">
              <a:extLst>
                <a:ext uri="{FF2B5EF4-FFF2-40B4-BE49-F238E27FC236}">
                  <a16:creationId xmlns:a16="http://schemas.microsoft.com/office/drawing/2014/main" id="{265EF19C-8DE3-E249-535C-B4C093015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68501" y="1897145"/>
              <a:ext cx="914400" cy="914400"/>
            </a:xfrm>
            <a:prstGeom prst="rect">
              <a:avLst/>
            </a:prstGeom>
          </p:spPr>
        </p:pic>
      </p:grp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A93EEA55-B064-DB08-45D3-43363DCB04A7}"/>
              </a:ext>
            </a:extLst>
          </p:cNvPr>
          <p:cNvSpPr/>
          <p:nvPr/>
        </p:nvSpPr>
        <p:spPr>
          <a:xfrm>
            <a:off x="7754967" y="5105277"/>
            <a:ext cx="3318583" cy="611623"/>
          </a:xfrm>
          <a:custGeom>
            <a:avLst/>
            <a:gdLst>
              <a:gd name="connsiteX0" fmla="*/ 0 w 3318583"/>
              <a:gd name="connsiteY0" fmla="*/ 101939 h 611623"/>
              <a:gd name="connsiteX1" fmla="*/ 101939 w 3318583"/>
              <a:gd name="connsiteY1" fmla="*/ 0 h 611623"/>
              <a:gd name="connsiteX2" fmla="*/ 693733 w 3318583"/>
              <a:gd name="connsiteY2" fmla="*/ 0 h 611623"/>
              <a:gd name="connsiteX3" fmla="*/ 1316674 w 3318583"/>
              <a:gd name="connsiteY3" fmla="*/ 0 h 611623"/>
              <a:gd name="connsiteX4" fmla="*/ 1908468 w 3318583"/>
              <a:gd name="connsiteY4" fmla="*/ 0 h 611623"/>
              <a:gd name="connsiteX5" fmla="*/ 2562556 w 3318583"/>
              <a:gd name="connsiteY5" fmla="*/ 0 h 611623"/>
              <a:gd name="connsiteX6" fmla="*/ 3216644 w 3318583"/>
              <a:gd name="connsiteY6" fmla="*/ 0 h 611623"/>
              <a:gd name="connsiteX7" fmla="*/ 3318583 w 3318583"/>
              <a:gd name="connsiteY7" fmla="*/ 101939 h 611623"/>
              <a:gd name="connsiteX8" fmla="*/ 3318583 w 3318583"/>
              <a:gd name="connsiteY8" fmla="*/ 509684 h 611623"/>
              <a:gd name="connsiteX9" fmla="*/ 3216644 w 3318583"/>
              <a:gd name="connsiteY9" fmla="*/ 611623 h 611623"/>
              <a:gd name="connsiteX10" fmla="*/ 2593703 w 3318583"/>
              <a:gd name="connsiteY10" fmla="*/ 611623 h 611623"/>
              <a:gd name="connsiteX11" fmla="*/ 2064203 w 3318583"/>
              <a:gd name="connsiteY11" fmla="*/ 611623 h 611623"/>
              <a:gd name="connsiteX12" fmla="*/ 1441262 w 3318583"/>
              <a:gd name="connsiteY12" fmla="*/ 611623 h 611623"/>
              <a:gd name="connsiteX13" fmla="*/ 849468 w 3318583"/>
              <a:gd name="connsiteY13" fmla="*/ 611623 h 611623"/>
              <a:gd name="connsiteX14" fmla="*/ 101939 w 3318583"/>
              <a:gd name="connsiteY14" fmla="*/ 611623 h 611623"/>
              <a:gd name="connsiteX15" fmla="*/ 0 w 3318583"/>
              <a:gd name="connsiteY15" fmla="*/ 509684 h 611623"/>
              <a:gd name="connsiteX16" fmla="*/ 0 w 3318583"/>
              <a:gd name="connsiteY16" fmla="*/ 101939 h 611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18583" h="611623" extrusionOk="0">
                <a:moveTo>
                  <a:pt x="0" y="101939"/>
                </a:moveTo>
                <a:cubicBezTo>
                  <a:pt x="1548" y="55171"/>
                  <a:pt x="49578" y="-1791"/>
                  <a:pt x="101939" y="0"/>
                </a:cubicBezTo>
                <a:cubicBezTo>
                  <a:pt x="336588" y="-19264"/>
                  <a:pt x="406189" y="-13836"/>
                  <a:pt x="693733" y="0"/>
                </a:cubicBezTo>
                <a:cubicBezTo>
                  <a:pt x="981277" y="13836"/>
                  <a:pt x="1016461" y="20043"/>
                  <a:pt x="1316674" y="0"/>
                </a:cubicBezTo>
                <a:cubicBezTo>
                  <a:pt x="1616887" y="-20043"/>
                  <a:pt x="1782000" y="-25098"/>
                  <a:pt x="1908468" y="0"/>
                </a:cubicBezTo>
                <a:cubicBezTo>
                  <a:pt x="2034936" y="25098"/>
                  <a:pt x="2278479" y="-15105"/>
                  <a:pt x="2562556" y="0"/>
                </a:cubicBezTo>
                <a:cubicBezTo>
                  <a:pt x="2846633" y="15105"/>
                  <a:pt x="2911297" y="7149"/>
                  <a:pt x="3216644" y="0"/>
                </a:cubicBezTo>
                <a:cubicBezTo>
                  <a:pt x="3276850" y="3130"/>
                  <a:pt x="3312282" y="57534"/>
                  <a:pt x="3318583" y="101939"/>
                </a:cubicBezTo>
                <a:cubicBezTo>
                  <a:pt x="3326769" y="262487"/>
                  <a:pt x="3331237" y="343633"/>
                  <a:pt x="3318583" y="509684"/>
                </a:cubicBezTo>
                <a:cubicBezTo>
                  <a:pt x="3317510" y="570299"/>
                  <a:pt x="3271084" y="623339"/>
                  <a:pt x="3216644" y="611623"/>
                </a:cubicBezTo>
                <a:cubicBezTo>
                  <a:pt x="2986381" y="629428"/>
                  <a:pt x="2766796" y="588207"/>
                  <a:pt x="2593703" y="611623"/>
                </a:cubicBezTo>
                <a:cubicBezTo>
                  <a:pt x="2420610" y="635039"/>
                  <a:pt x="2201020" y="603152"/>
                  <a:pt x="2064203" y="611623"/>
                </a:cubicBezTo>
                <a:cubicBezTo>
                  <a:pt x="1927386" y="620094"/>
                  <a:pt x="1608674" y="601796"/>
                  <a:pt x="1441262" y="611623"/>
                </a:cubicBezTo>
                <a:cubicBezTo>
                  <a:pt x="1273850" y="621450"/>
                  <a:pt x="1062119" y="617585"/>
                  <a:pt x="849468" y="611623"/>
                </a:cubicBezTo>
                <a:cubicBezTo>
                  <a:pt x="636817" y="605661"/>
                  <a:pt x="340006" y="607261"/>
                  <a:pt x="101939" y="611623"/>
                </a:cubicBezTo>
                <a:cubicBezTo>
                  <a:pt x="49750" y="603413"/>
                  <a:pt x="-2471" y="577285"/>
                  <a:pt x="0" y="509684"/>
                </a:cubicBezTo>
                <a:cubicBezTo>
                  <a:pt x="-2260" y="323590"/>
                  <a:pt x="-6440" y="303097"/>
                  <a:pt x="0" y="101939"/>
                </a:cubicBezTo>
                <a:close/>
              </a:path>
            </a:pathLst>
          </a:custGeom>
          <a:noFill/>
          <a:ln w="127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830084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97849AFD-2F49-EB18-1D5F-7D1A30E8878C}"/>
              </a:ext>
            </a:extLst>
          </p:cNvPr>
          <p:cNvSpPr txBox="1"/>
          <p:nvPr/>
        </p:nvSpPr>
        <p:spPr>
          <a:xfrm>
            <a:off x="7254516" y="4252462"/>
            <a:ext cx="451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4"/>
                </a:solidFill>
              </a:rPr>
              <a:t>T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AE55AC2D-C9D1-FC71-F93D-4F57EDD00C51}"/>
              </a:ext>
            </a:extLst>
          </p:cNvPr>
          <p:cNvSpPr txBox="1"/>
          <p:nvPr/>
        </p:nvSpPr>
        <p:spPr>
          <a:xfrm>
            <a:off x="7254516" y="4710151"/>
            <a:ext cx="451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48F691EA-3C9C-7A4D-9C9E-F73E1F5D7E1C}"/>
              </a:ext>
            </a:extLst>
          </p:cNvPr>
          <p:cNvSpPr txBox="1"/>
          <p:nvPr/>
        </p:nvSpPr>
        <p:spPr>
          <a:xfrm>
            <a:off x="7214684" y="5272588"/>
            <a:ext cx="531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1"/>
                </a:solidFill>
              </a:rPr>
              <a:t>NNT</a:t>
            </a:r>
          </a:p>
        </p:txBody>
      </p:sp>
    </p:spTree>
    <p:extLst>
      <p:ext uri="{BB962C8B-B14F-4D97-AF65-F5344CB8AC3E}">
        <p14:creationId xmlns:p14="http://schemas.microsoft.com/office/powerpoint/2010/main" val="1700313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BA855E9-56EC-1A90-00F1-DFFA6E9B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17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B97B8D9-5534-CCA4-D51A-D951309A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Principios de apreciación crítica de la literatura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EE9342-19A5-23B8-0B36-E970F070E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2447925"/>
            <a:ext cx="5444339" cy="3559174"/>
          </a:xfrm>
        </p:spPr>
        <p:txBody>
          <a:bodyPr>
            <a:normAutofit/>
          </a:bodyPr>
          <a:lstStyle/>
          <a:p>
            <a:pPr marL="180975" indent="-1809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200" dirty="0"/>
              <a:t>Las variables de resultado continuas se refieren a las </a:t>
            </a:r>
            <a:r>
              <a:rPr lang="es-ES_tradnl" sz="1200" b="1" dirty="0"/>
              <a:t>variables que </a:t>
            </a:r>
            <a:r>
              <a:rPr lang="es-ES" sz="1200" b="1" dirty="0"/>
              <a:t>pueden</a:t>
            </a:r>
            <a:r>
              <a:rPr lang="ca-ES" sz="1200" b="1" dirty="0"/>
              <a:t> tomar </a:t>
            </a:r>
            <a:r>
              <a:rPr lang="es-ES" sz="1200" b="1" dirty="0"/>
              <a:t>cualquier valor dentro de un intervalo </a:t>
            </a:r>
            <a:r>
              <a:rPr lang="es-ES" sz="1200" dirty="0"/>
              <a:t>(mediciones biométricas, parámetros fisiológicos o analíticos, intervalos de tiempo, etc.):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Segoe UI Emoji" panose="020B0502040204020203" pitchFamily="34" charset="0"/>
              <a:buChar char="→"/>
            </a:pPr>
            <a:r>
              <a:rPr lang="es-ES" sz="1200" i="1" dirty="0"/>
              <a:t>Ejemplo</a:t>
            </a:r>
            <a:r>
              <a:rPr lang="es-ES" sz="1200" dirty="0"/>
              <a:t>: puntuación en una escala, diámetro del tumor (cm), presión arterial (</a:t>
            </a:r>
            <a:r>
              <a:rPr lang="es-ES" sz="1200" dirty="0" err="1"/>
              <a:t>mmHg</a:t>
            </a:r>
            <a:r>
              <a:rPr lang="es-ES" sz="1200" dirty="0"/>
              <a:t>), duración de la respuesta (meses),…</a:t>
            </a:r>
          </a:p>
          <a:p>
            <a:pPr marL="180975" indent="-180975">
              <a:spcBef>
                <a:spcPts val="0"/>
              </a:spcBef>
              <a:spcAft>
                <a:spcPts val="300"/>
              </a:spcAft>
            </a:pPr>
            <a:r>
              <a:rPr lang="es-ES" sz="1200" dirty="0"/>
              <a:t>La forma de expresar los resultados para este tipo de variables es: 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s-ES" sz="1200" dirty="0"/>
              <a:t>la </a:t>
            </a:r>
            <a:r>
              <a:rPr lang="es-ES" sz="1200" b="1" dirty="0"/>
              <a:t>media </a:t>
            </a:r>
            <a:r>
              <a:rPr lang="es-ES" sz="1200" dirty="0"/>
              <a:t>y su </a:t>
            </a:r>
            <a:r>
              <a:rPr lang="es-ES" sz="1200" b="1" dirty="0"/>
              <a:t>desviación estándar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‒"/>
            </a:pPr>
            <a:r>
              <a:rPr lang="es-ES" sz="1200" dirty="0"/>
              <a:t>la </a:t>
            </a:r>
            <a:r>
              <a:rPr lang="es-ES" sz="1200" b="1" dirty="0"/>
              <a:t>mediana</a:t>
            </a:r>
            <a:r>
              <a:rPr lang="es-ES" sz="1200" dirty="0"/>
              <a:t> y el </a:t>
            </a:r>
            <a:r>
              <a:rPr lang="es-ES" sz="1200" b="1" dirty="0"/>
              <a:t>rango intercuartílico</a:t>
            </a:r>
            <a:r>
              <a:rPr lang="es-ES" sz="1200" dirty="0"/>
              <a:t>.</a:t>
            </a:r>
          </a:p>
          <a:p>
            <a:pPr marL="180975" indent="-180975">
              <a:spcBef>
                <a:spcPts val="0"/>
              </a:spcBef>
              <a:spcAft>
                <a:spcPts val="1200"/>
              </a:spcAft>
            </a:pPr>
            <a:r>
              <a:rPr lang="es-ES" sz="1200" dirty="0"/>
              <a:t>La </a:t>
            </a:r>
            <a:r>
              <a:rPr lang="es-ES" sz="1200" b="1" dirty="0"/>
              <a:t>medida del efecto</a:t>
            </a:r>
            <a:r>
              <a:rPr lang="es-ES" sz="1200" dirty="0"/>
              <a:t> (comparación de medias entre dos grupos) es la </a:t>
            </a:r>
            <a:r>
              <a:rPr lang="es-ES" sz="1200" b="1" dirty="0"/>
              <a:t>diferencia de medias</a:t>
            </a:r>
            <a:r>
              <a:rPr lang="es-ES" sz="1200" dirty="0"/>
              <a:t>.</a:t>
            </a:r>
          </a:p>
          <a:p>
            <a:pPr marL="2667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1200" i="1" dirty="0">
                <a:solidFill>
                  <a:srgbClr val="ED7B14"/>
                </a:solidFill>
              </a:rPr>
              <a:t>Ejemplo</a:t>
            </a:r>
            <a:r>
              <a:rPr lang="es-ES" sz="1200" dirty="0">
                <a:solidFill>
                  <a:srgbClr val="ED7B14"/>
                </a:solidFill>
              </a:rPr>
              <a:t>:	</a:t>
            </a:r>
            <a:r>
              <a:rPr lang="es-ES" sz="1200" dirty="0">
                <a:solidFill>
                  <a:srgbClr val="ED7B14"/>
                </a:solidFill>
                <a:sym typeface="Wingdings" panose="05000000000000000000" pitchFamily="2" charset="2"/>
              </a:rPr>
              <a:t></a:t>
            </a:r>
            <a:endParaRPr lang="es-ES" sz="1200" dirty="0">
              <a:solidFill>
                <a:srgbClr val="ED7B14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s-ES" sz="1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85B331-96F4-54C2-D6EA-51CC6AECD28A}"/>
              </a:ext>
            </a:extLst>
          </p:cNvPr>
          <p:cNvSpPr txBox="1"/>
          <p:nvPr/>
        </p:nvSpPr>
        <p:spPr>
          <a:xfrm>
            <a:off x="1443037" y="15225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b="1" dirty="0">
                <a:solidFill>
                  <a:schemeClr val="accent5"/>
                </a:solidFill>
              </a:rPr>
              <a:t>INTERPRETACIÓN DE LOS RESULTADOS: </a:t>
            </a:r>
            <a:r>
              <a:rPr lang="es-ES" dirty="0">
                <a:solidFill>
                  <a:schemeClr val="accent5"/>
                </a:solidFill>
              </a:rPr>
              <a:t>Las variables</a:t>
            </a:r>
            <a:endParaRPr lang="es-ES" b="1" dirty="0">
              <a:solidFill>
                <a:schemeClr val="accent5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BB8015-6D00-EBDB-D051-7927C16AE107}"/>
              </a:ext>
            </a:extLst>
          </p:cNvPr>
          <p:cNvSpPr txBox="1"/>
          <p:nvPr/>
        </p:nvSpPr>
        <p:spPr>
          <a:xfrm>
            <a:off x="1443037" y="203900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800"/>
              </a:spcAft>
              <a:defRPr/>
            </a:pPr>
            <a:r>
              <a:rPr lang="es-ES_tradnl" sz="1400" dirty="0">
                <a:solidFill>
                  <a:srgbClr val="FFFFFF"/>
                </a:solidFill>
                <a:highlight>
                  <a:srgbClr val="ED7B14"/>
                </a:highlight>
                <a:latin typeface="Calibri"/>
              </a:rPr>
              <a:t>Variables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D7B14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D7B14"/>
                </a:highlight>
                <a:uLnTx/>
                <a:uFillTx/>
                <a:latin typeface="Calibri"/>
                <a:ea typeface="+mn-ea"/>
                <a:cs typeface="+mn-cs"/>
              </a:rPr>
              <a:t>continuas:</a:t>
            </a: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ED7B14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6C2FEB9-7B92-1B9F-0DE5-E3A123F04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49" y="3665574"/>
            <a:ext cx="1908175" cy="738664"/>
          </a:xfrm>
          <a:custGeom>
            <a:avLst/>
            <a:gdLst>
              <a:gd name="connsiteX0" fmla="*/ 0 w 1908175"/>
              <a:gd name="connsiteY0" fmla="*/ 0 h 738664"/>
              <a:gd name="connsiteX1" fmla="*/ 636058 w 1908175"/>
              <a:gd name="connsiteY1" fmla="*/ 0 h 738664"/>
              <a:gd name="connsiteX2" fmla="*/ 1253035 w 1908175"/>
              <a:gd name="connsiteY2" fmla="*/ 0 h 738664"/>
              <a:gd name="connsiteX3" fmla="*/ 1908175 w 1908175"/>
              <a:gd name="connsiteY3" fmla="*/ 0 h 738664"/>
              <a:gd name="connsiteX4" fmla="*/ 1908175 w 1908175"/>
              <a:gd name="connsiteY4" fmla="*/ 384105 h 738664"/>
              <a:gd name="connsiteX5" fmla="*/ 1908175 w 1908175"/>
              <a:gd name="connsiteY5" fmla="*/ 738664 h 738664"/>
              <a:gd name="connsiteX6" fmla="*/ 1329362 w 1908175"/>
              <a:gd name="connsiteY6" fmla="*/ 738664 h 738664"/>
              <a:gd name="connsiteX7" fmla="*/ 750549 w 1908175"/>
              <a:gd name="connsiteY7" fmla="*/ 738664 h 738664"/>
              <a:gd name="connsiteX8" fmla="*/ 0 w 1908175"/>
              <a:gd name="connsiteY8" fmla="*/ 738664 h 738664"/>
              <a:gd name="connsiteX9" fmla="*/ 0 w 1908175"/>
              <a:gd name="connsiteY9" fmla="*/ 369332 h 738664"/>
              <a:gd name="connsiteX10" fmla="*/ 0 w 1908175"/>
              <a:gd name="connsiteY10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175" h="738664" extrusionOk="0">
                <a:moveTo>
                  <a:pt x="0" y="0"/>
                </a:moveTo>
                <a:cubicBezTo>
                  <a:pt x="303552" y="-31146"/>
                  <a:pt x="388571" y="-26634"/>
                  <a:pt x="636058" y="0"/>
                </a:cubicBezTo>
                <a:cubicBezTo>
                  <a:pt x="883545" y="26634"/>
                  <a:pt x="1081171" y="4452"/>
                  <a:pt x="1253035" y="0"/>
                </a:cubicBezTo>
                <a:cubicBezTo>
                  <a:pt x="1424899" y="-4452"/>
                  <a:pt x="1737034" y="15498"/>
                  <a:pt x="1908175" y="0"/>
                </a:cubicBezTo>
                <a:cubicBezTo>
                  <a:pt x="1910306" y="178141"/>
                  <a:pt x="1893002" y="278280"/>
                  <a:pt x="1908175" y="384105"/>
                </a:cubicBezTo>
                <a:cubicBezTo>
                  <a:pt x="1923348" y="489930"/>
                  <a:pt x="1922985" y="624207"/>
                  <a:pt x="1908175" y="738664"/>
                </a:cubicBezTo>
                <a:cubicBezTo>
                  <a:pt x="1713698" y="732186"/>
                  <a:pt x="1512243" y="747440"/>
                  <a:pt x="1329362" y="738664"/>
                </a:cubicBezTo>
                <a:cubicBezTo>
                  <a:pt x="1146481" y="729888"/>
                  <a:pt x="972691" y="717876"/>
                  <a:pt x="750549" y="738664"/>
                </a:cubicBezTo>
                <a:cubicBezTo>
                  <a:pt x="528407" y="759452"/>
                  <a:pt x="215584" y="768076"/>
                  <a:pt x="0" y="738664"/>
                </a:cubicBezTo>
                <a:cubicBezTo>
                  <a:pt x="17898" y="573398"/>
                  <a:pt x="8060" y="530854"/>
                  <a:pt x="0" y="369332"/>
                </a:cubicBezTo>
                <a:cubicBezTo>
                  <a:pt x="-8060" y="207810"/>
                  <a:pt x="16727" y="105295"/>
                  <a:pt x="0" y="0"/>
                </a:cubicBezTo>
                <a:close/>
              </a:path>
            </a:pathLst>
          </a:custGeom>
          <a:noFill/>
          <a:ln w="12700">
            <a:solidFill>
              <a:srgbClr val="33669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6174996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1200" dirty="0">
                <a:solidFill>
                  <a:schemeClr val="accent5"/>
                </a:solidFill>
                <a:latin typeface="+mn-lt"/>
              </a:rPr>
              <a:t>Variable continua con una </a:t>
            </a:r>
            <a:r>
              <a:rPr lang="es-ES" sz="1200" b="1" dirty="0">
                <a:solidFill>
                  <a:schemeClr val="accent5"/>
                </a:solidFill>
                <a:latin typeface="+mn-lt"/>
              </a:rPr>
              <a:t>distribución normal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1200" b="1" dirty="0">
                <a:solidFill>
                  <a:srgbClr val="C00000"/>
                </a:solidFill>
                <a:latin typeface="+mj-lt"/>
              </a:rPr>
              <a:t>(media)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99013B0A-AA94-6279-ADDB-81D2D1B92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0699" y="3680569"/>
            <a:ext cx="1908175" cy="738664"/>
          </a:xfrm>
          <a:custGeom>
            <a:avLst/>
            <a:gdLst>
              <a:gd name="connsiteX0" fmla="*/ 0 w 1908175"/>
              <a:gd name="connsiteY0" fmla="*/ 0 h 738664"/>
              <a:gd name="connsiteX1" fmla="*/ 636058 w 1908175"/>
              <a:gd name="connsiteY1" fmla="*/ 0 h 738664"/>
              <a:gd name="connsiteX2" fmla="*/ 1253035 w 1908175"/>
              <a:gd name="connsiteY2" fmla="*/ 0 h 738664"/>
              <a:gd name="connsiteX3" fmla="*/ 1908175 w 1908175"/>
              <a:gd name="connsiteY3" fmla="*/ 0 h 738664"/>
              <a:gd name="connsiteX4" fmla="*/ 1908175 w 1908175"/>
              <a:gd name="connsiteY4" fmla="*/ 384105 h 738664"/>
              <a:gd name="connsiteX5" fmla="*/ 1908175 w 1908175"/>
              <a:gd name="connsiteY5" fmla="*/ 738664 h 738664"/>
              <a:gd name="connsiteX6" fmla="*/ 1329362 w 1908175"/>
              <a:gd name="connsiteY6" fmla="*/ 738664 h 738664"/>
              <a:gd name="connsiteX7" fmla="*/ 750549 w 1908175"/>
              <a:gd name="connsiteY7" fmla="*/ 738664 h 738664"/>
              <a:gd name="connsiteX8" fmla="*/ 0 w 1908175"/>
              <a:gd name="connsiteY8" fmla="*/ 738664 h 738664"/>
              <a:gd name="connsiteX9" fmla="*/ 0 w 1908175"/>
              <a:gd name="connsiteY9" fmla="*/ 369332 h 738664"/>
              <a:gd name="connsiteX10" fmla="*/ 0 w 1908175"/>
              <a:gd name="connsiteY10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175" h="738664" extrusionOk="0">
                <a:moveTo>
                  <a:pt x="0" y="0"/>
                </a:moveTo>
                <a:cubicBezTo>
                  <a:pt x="303552" y="-31146"/>
                  <a:pt x="388571" y="-26634"/>
                  <a:pt x="636058" y="0"/>
                </a:cubicBezTo>
                <a:cubicBezTo>
                  <a:pt x="883545" y="26634"/>
                  <a:pt x="1081171" y="4452"/>
                  <a:pt x="1253035" y="0"/>
                </a:cubicBezTo>
                <a:cubicBezTo>
                  <a:pt x="1424899" y="-4452"/>
                  <a:pt x="1737034" y="15498"/>
                  <a:pt x="1908175" y="0"/>
                </a:cubicBezTo>
                <a:cubicBezTo>
                  <a:pt x="1910306" y="178141"/>
                  <a:pt x="1893002" y="278280"/>
                  <a:pt x="1908175" y="384105"/>
                </a:cubicBezTo>
                <a:cubicBezTo>
                  <a:pt x="1923348" y="489930"/>
                  <a:pt x="1922985" y="624207"/>
                  <a:pt x="1908175" y="738664"/>
                </a:cubicBezTo>
                <a:cubicBezTo>
                  <a:pt x="1713698" y="732186"/>
                  <a:pt x="1512243" y="747440"/>
                  <a:pt x="1329362" y="738664"/>
                </a:cubicBezTo>
                <a:cubicBezTo>
                  <a:pt x="1146481" y="729888"/>
                  <a:pt x="972691" y="717876"/>
                  <a:pt x="750549" y="738664"/>
                </a:cubicBezTo>
                <a:cubicBezTo>
                  <a:pt x="528407" y="759452"/>
                  <a:pt x="215584" y="768076"/>
                  <a:pt x="0" y="738664"/>
                </a:cubicBezTo>
                <a:cubicBezTo>
                  <a:pt x="17898" y="573398"/>
                  <a:pt x="8060" y="530854"/>
                  <a:pt x="0" y="369332"/>
                </a:cubicBezTo>
                <a:cubicBezTo>
                  <a:pt x="-8060" y="207810"/>
                  <a:pt x="16727" y="105295"/>
                  <a:pt x="0" y="0"/>
                </a:cubicBezTo>
                <a:close/>
              </a:path>
            </a:pathLst>
          </a:custGeom>
          <a:noFill/>
          <a:ln w="12700">
            <a:solidFill>
              <a:srgbClr val="33669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6174996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1200" dirty="0">
                <a:solidFill>
                  <a:schemeClr val="accent5"/>
                </a:solidFill>
                <a:latin typeface="+mn-lt"/>
              </a:rPr>
              <a:t>Variable continua con una </a:t>
            </a:r>
            <a:r>
              <a:rPr lang="es-ES" sz="1200" b="1" dirty="0">
                <a:solidFill>
                  <a:schemeClr val="accent5"/>
                </a:solidFill>
                <a:latin typeface="+mn-lt"/>
              </a:rPr>
              <a:t>distribución asimétrica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1200" b="1" dirty="0">
                <a:solidFill>
                  <a:srgbClr val="C00000"/>
                </a:solidFill>
                <a:latin typeface="+mj-lt"/>
              </a:rPr>
              <a:t>(mediana)</a:t>
            </a:r>
          </a:p>
        </p:txBody>
      </p:sp>
      <p:sp>
        <p:nvSpPr>
          <p:cNvPr id="19" name="9 Rectángulo">
            <a:extLst>
              <a:ext uri="{FF2B5EF4-FFF2-40B4-BE49-F238E27FC236}">
                <a16:creationId xmlns:a16="http://schemas.microsoft.com/office/drawing/2014/main" id="{75D6BACF-F475-6958-091B-4729903BFE94}"/>
              </a:ext>
            </a:extLst>
          </p:cNvPr>
          <p:cNvSpPr/>
          <p:nvPr/>
        </p:nvSpPr>
        <p:spPr>
          <a:xfrm>
            <a:off x="2736470" y="4922131"/>
            <a:ext cx="2088000" cy="1173188"/>
          </a:xfrm>
          <a:prstGeom prst="rect">
            <a:avLst/>
          </a:prstGeom>
          <a:solidFill>
            <a:srgbClr val="FDE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1100" b="1" u="sng" dirty="0">
                <a:solidFill>
                  <a:srgbClr val="ED7B14"/>
                </a:solidFill>
                <a:cs typeface="Arial" panose="020B0604020202020204" pitchFamily="34" charset="0"/>
              </a:rPr>
              <a:t>Grupo control</a:t>
            </a:r>
            <a:r>
              <a:rPr lang="es-ES" sz="1100" b="1" dirty="0">
                <a:solidFill>
                  <a:srgbClr val="ED7B14"/>
                </a:solidFill>
                <a:cs typeface="Arial" panose="020B0604020202020204" pitchFamily="34" charset="0"/>
              </a:rPr>
              <a:t>: </a:t>
            </a:r>
          </a:p>
          <a:p>
            <a:pPr>
              <a:defRPr/>
            </a:pPr>
            <a:r>
              <a:rPr lang="es-ES" sz="1100" dirty="0">
                <a:solidFill>
                  <a:schemeClr val="accent5"/>
                </a:solidFill>
                <a:cs typeface="Arial" panose="020B0604020202020204" pitchFamily="34" charset="0"/>
              </a:rPr>
              <a:t>Media (final) = </a:t>
            </a:r>
            <a:r>
              <a:rPr lang="es-ES" sz="1100" b="1" dirty="0">
                <a:solidFill>
                  <a:schemeClr val="accent1"/>
                </a:solidFill>
                <a:cs typeface="Arial" panose="020B0604020202020204" pitchFamily="34" charset="0"/>
              </a:rPr>
              <a:t>6</a:t>
            </a:r>
          </a:p>
          <a:p>
            <a:pPr>
              <a:defRPr/>
            </a:pPr>
            <a:r>
              <a:rPr lang="es-ES" sz="1100" dirty="0">
                <a:solidFill>
                  <a:schemeClr val="accent5"/>
                </a:solidFill>
                <a:cs typeface="Arial" panose="020B0604020202020204" pitchFamily="34" charset="0"/>
              </a:rPr>
              <a:t>Cambio medio = 10 – 6 = </a:t>
            </a:r>
            <a:r>
              <a:rPr lang="es-ES" sz="1100" b="1" dirty="0">
                <a:solidFill>
                  <a:schemeClr val="accent1"/>
                </a:solidFill>
                <a:cs typeface="Arial" panose="020B0604020202020204" pitchFamily="34" charset="0"/>
              </a:rPr>
              <a:t>-4 u</a:t>
            </a:r>
          </a:p>
          <a:p>
            <a:pPr>
              <a:defRPr/>
            </a:pPr>
            <a:endParaRPr lang="es-ES" sz="1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100" b="1" u="sng" dirty="0">
                <a:solidFill>
                  <a:srgbClr val="ED7B14"/>
                </a:solidFill>
                <a:cs typeface="Arial" panose="020B0604020202020204" pitchFamily="34" charset="0"/>
              </a:rPr>
              <a:t>Grupo de tratamiento</a:t>
            </a:r>
            <a:r>
              <a:rPr lang="es-ES" sz="1100" b="1" dirty="0">
                <a:solidFill>
                  <a:srgbClr val="ED7B14"/>
                </a:solidFill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es-ES" sz="1100" dirty="0">
                <a:solidFill>
                  <a:schemeClr val="accent5"/>
                </a:solidFill>
                <a:cs typeface="Arial" panose="020B0604020202020204" pitchFamily="34" charset="0"/>
              </a:rPr>
              <a:t>Media (final) = </a:t>
            </a:r>
            <a:r>
              <a:rPr lang="es-ES" sz="1100" b="1" dirty="0">
                <a:solidFill>
                  <a:schemeClr val="accent1"/>
                </a:solidFill>
                <a:cs typeface="Arial" panose="020B0604020202020204" pitchFamily="34" charset="0"/>
              </a:rPr>
              <a:t>2,5</a:t>
            </a:r>
          </a:p>
          <a:p>
            <a:pPr>
              <a:defRPr/>
            </a:pPr>
            <a:r>
              <a:rPr lang="es-ES" sz="1100" dirty="0">
                <a:solidFill>
                  <a:schemeClr val="accent5"/>
                </a:solidFill>
                <a:cs typeface="Arial" panose="020B0604020202020204" pitchFamily="34" charset="0"/>
              </a:rPr>
              <a:t>Cambio medio = 10 – 2,5 = </a:t>
            </a:r>
            <a:r>
              <a:rPr lang="es-ES" sz="1100" b="1" dirty="0">
                <a:solidFill>
                  <a:schemeClr val="accent1"/>
                </a:solidFill>
                <a:cs typeface="Arial" panose="020B0604020202020204" pitchFamily="34" charset="0"/>
              </a:rPr>
              <a:t>-7,5 u</a:t>
            </a: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id="{FE1A64FE-2BEF-8D3A-1959-5E7CC10E4430}"/>
              </a:ext>
            </a:extLst>
          </p:cNvPr>
          <p:cNvSpPr/>
          <p:nvPr/>
        </p:nvSpPr>
        <p:spPr>
          <a:xfrm>
            <a:off x="5117561" y="4922131"/>
            <a:ext cx="2700000" cy="987836"/>
          </a:xfrm>
          <a:prstGeom prst="rect">
            <a:avLst/>
          </a:prstGeom>
          <a:solidFill>
            <a:srgbClr val="FDE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spcAft>
                <a:spcPts val="600"/>
              </a:spcAft>
              <a:defRPr/>
            </a:pPr>
            <a:r>
              <a:rPr lang="es-ES" sz="1100" b="1" u="sng" dirty="0">
                <a:solidFill>
                  <a:srgbClr val="ED7B14"/>
                </a:solidFill>
                <a:cs typeface="Arial" panose="020B0604020202020204" pitchFamily="34" charset="0"/>
              </a:rPr>
              <a:t>Diferencia de Medias</a:t>
            </a:r>
          </a:p>
          <a:p>
            <a:pPr>
              <a:defRPr/>
            </a:pPr>
            <a:r>
              <a:rPr lang="es-ES" sz="1100" dirty="0">
                <a:solidFill>
                  <a:schemeClr val="accent5"/>
                </a:solidFill>
                <a:cs typeface="Arial" panose="020B0604020202020204" pitchFamily="34" charset="0"/>
              </a:rPr>
              <a:t>DM (media final) = 6 − 2,5 = </a:t>
            </a:r>
            <a:r>
              <a:rPr lang="es-ES" sz="1100" b="1" dirty="0">
                <a:solidFill>
                  <a:schemeClr val="accent1"/>
                </a:solidFill>
                <a:cs typeface="Arial" panose="020B0604020202020204" pitchFamily="34" charset="0"/>
              </a:rPr>
              <a:t>3,5 u</a:t>
            </a:r>
          </a:p>
          <a:p>
            <a:pPr>
              <a:defRPr/>
            </a:pPr>
            <a:r>
              <a:rPr lang="es-ES" sz="1100" dirty="0">
                <a:solidFill>
                  <a:schemeClr val="accent5"/>
                </a:solidFill>
                <a:cs typeface="Arial" panose="020B0604020202020204" pitchFamily="34" charset="0"/>
              </a:rPr>
              <a:t>DM (cambio absoluto) = [-4] − [-7,5] = </a:t>
            </a:r>
            <a:r>
              <a:rPr lang="es-ES" sz="1100" b="1" dirty="0">
                <a:solidFill>
                  <a:schemeClr val="accent1"/>
                </a:solidFill>
                <a:cs typeface="Arial" panose="020B0604020202020204" pitchFamily="34" charset="0"/>
              </a:rPr>
              <a:t>-3,5 u</a:t>
            </a:r>
          </a:p>
          <a:p>
            <a:pPr>
              <a:defRPr/>
            </a:pPr>
            <a:r>
              <a:rPr lang="es-ES" sz="1100" dirty="0">
                <a:solidFill>
                  <a:schemeClr val="accent5"/>
                </a:solidFill>
                <a:cs typeface="Arial" panose="020B0604020202020204" pitchFamily="34" charset="0"/>
              </a:rPr>
              <a:t>DM (cambio %) = 40% - 75% = </a:t>
            </a:r>
            <a:r>
              <a:rPr lang="es-ES" sz="1100" dirty="0">
                <a:solidFill>
                  <a:schemeClr val="accent1"/>
                </a:solidFill>
                <a:cs typeface="Arial" panose="020B0604020202020204" pitchFamily="34" charset="0"/>
              </a:rPr>
              <a:t>-</a:t>
            </a:r>
            <a:r>
              <a:rPr lang="es-ES" sz="1100" b="1" dirty="0">
                <a:solidFill>
                  <a:schemeClr val="accent1"/>
                </a:solidFill>
                <a:cs typeface="Arial" panose="020B0604020202020204" pitchFamily="34" charset="0"/>
              </a:rPr>
              <a:t>35%</a:t>
            </a:r>
            <a:r>
              <a:rPr lang="es-ES" sz="1100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C82ECE8-2EF1-6469-D150-A1E16B5C9B41}"/>
              </a:ext>
            </a:extLst>
          </p:cNvPr>
          <p:cNvSpPr txBox="1"/>
          <p:nvPr/>
        </p:nvSpPr>
        <p:spPr>
          <a:xfrm>
            <a:off x="1235959" y="6529387"/>
            <a:ext cx="10336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Contenido formativo de elaboración propia de la asesoría metodológica, GOC Health Consulting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A34C22A5-FB03-34B2-6702-F2AD6F77B96C}"/>
              </a:ext>
            </a:extLst>
          </p:cNvPr>
          <p:cNvGrpSpPr/>
          <p:nvPr/>
        </p:nvGrpSpPr>
        <p:grpSpPr>
          <a:xfrm>
            <a:off x="8143080" y="4692840"/>
            <a:ext cx="3658992" cy="1874285"/>
            <a:chOff x="8434606" y="4779256"/>
            <a:chExt cx="3405195" cy="1616075"/>
          </a:xfrm>
        </p:grpSpPr>
        <p:grpSp>
          <p:nvGrpSpPr>
            <p:cNvPr id="12" name="1 Grupo">
              <a:extLst>
                <a:ext uri="{FF2B5EF4-FFF2-40B4-BE49-F238E27FC236}">
                  <a16:creationId xmlns:a16="http://schemas.microsoft.com/office/drawing/2014/main" id="{18B9C383-BD4D-A23F-E742-6704C8D7A20F}"/>
                </a:ext>
              </a:extLst>
            </p:cNvPr>
            <p:cNvGrpSpPr/>
            <p:nvPr/>
          </p:nvGrpSpPr>
          <p:grpSpPr>
            <a:xfrm>
              <a:off x="8434606" y="4779256"/>
              <a:ext cx="3405195" cy="1616075"/>
              <a:chOff x="585053" y="827087"/>
              <a:chExt cx="6363211" cy="3040063"/>
            </a:xfrm>
          </p:grpSpPr>
          <p:graphicFrame>
            <p:nvGraphicFramePr>
              <p:cNvPr id="13" name="3 Marcador de contenido">
                <a:extLst>
                  <a:ext uri="{FF2B5EF4-FFF2-40B4-BE49-F238E27FC236}">
                    <a16:creationId xmlns:a16="http://schemas.microsoft.com/office/drawing/2014/main" id="{BA4BF530-99B0-535F-EA9A-62E1D1D80EB4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96900" y="827087"/>
              <a:ext cx="6351364" cy="30400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hart" r:id="rId3" imgW="7307703" imgH="4000500" progId="Excel.Chart.8">
                      <p:embed/>
                    </p:oleObj>
                  </mc:Choice>
                  <mc:Fallback>
                    <p:oleObj name="Chart" r:id="rId3" imgW="7307703" imgH="4000500" progId="Excel.Chart.8">
                      <p:embed/>
                      <p:pic>
                        <p:nvPicPr>
                          <p:cNvPr id="13" name="3 Marcador de contenido">
                            <a:extLst>
                              <a:ext uri="{FF2B5EF4-FFF2-40B4-BE49-F238E27FC236}">
                                <a16:creationId xmlns:a16="http://schemas.microsoft.com/office/drawing/2014/main" id="{BA4BF530-99B0-535F-EA9A-62E1D1D80EB4}"/>
                              </a:ext>
                            </a:extLst>
                          </p:cNvPr>
                          <p:cNvPicPr>
                            <a:picLocks noGrp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6900" y="827087"/>
                            <a:ext cx="6351364" cy="30400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4 CuadroTexto">
                <a:extLst>
                  <a:ext uri="{FF2B5EF4-FFF2-40B4-BE49-F238E27FC236}">
                    <a16:creationId xmlns:a16="http://schemas.microsoft.com/office/drawing/2014/main" id="{46DA8CEE-33B5-1989-0D50-8C95810AA0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9663" y="1988839"/>
                <a:ext cx="433387" cy="405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s-ES" altLang="es-E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</a:rPr>
                  <a:t>6</a:t>
                </a:r>
              </a:p>
            </p:txBody>
          </p:sp>
          <p:sp>
            <p:nvSpPr>
              <p:cNvPr id="15" name="6 CuadroTexto">
                <a:extLst>
                  <a:ext uri="{FF2B5EF4-FFF2-40B4-BE49-F238E27FC236}">
                    <a16:creationId xmlns:a16="http://schemas.microsoft.com/office/drawing/2014/main" id="{C52AFEB5-47B7-D5B1-3BCF-D51F51BC45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8651" y="1411398"/>
                <a:ext cx="1511300" cy="405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s-ES" altLang="es-E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</a:rPr>
                  <a:t>Control</a:t>
                </a:r>
              </a:p>
            </p:txBody>
          </p:sp>
          <p:sp>
            <p:nvSpPr>
              <p:cNvPr id="16" name="7 CuadroTexto">
                <a:extLst>
                  <a:ext uri="{FF2B5EF4-FFF2-40B4-BE49-F238E27FC236}">
                    <a16:creationId xmlns:a16="http://schemas.microsoft.com/office/drawing/2014/main" id="{97A248AE-3080-41FB-59D2-9C24C0E480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7703" y="2376613"/>
                <a:ext cx="1908174" cy="405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s-ES" altLang="es-E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</a:rPr>
                  <a:t>Tratamiento</a:t>
                </a:r>
              </a:p>
            </p:txBody>
          </p:sp>
          <p:sp>
            <p:nvSpPr>
              <p:cNvPr id="17" name="10 Elipse">
                <a:extLst>
                  <a:ext uri="{FF2B5EF4-FFF2-40B4-BE49-F238E27FC236}">
                    <a16:creationId xmlns:a16="http://schemas.microsoft.com/office/drawing/2014/main" id="{4A4EFCEC-1F44-CEB8-9C96-61CF87F41B84}"/>
                  </a:ext>
                </a:extLst>
              </p:cNvPr>
              <p:cNvSpPr/>
              <p:nvPr/>
            </p:nvSpPr>
            <p:spPr>
              <a:xfrm>
                <a:off x="585053" y="1243136"/>
                <a:ext cx="468312" cy="328613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800"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11 CuadroTexto">
                <a:extLst>
                  <a:ext uri="{FF2B5EF4-FFF2-40B4-BE49-F238E27FC236}">
                    <a16:creationId xmlns:a16="http://schemas.microsoft.com/office/drawing/2014/main" id="{2ABE4213-5807-30A6-19C4-A417872F73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68975" y="2606999"/>
                <a:ext cx="639129" cy="405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s-ES" altLang="es-E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</a:rPr>
                  <a:t>2,5</a:t>
                </a:r>
              </a:p>
            </p:txBody>
          </p:sp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ED6E11F-B9DC-0A19-6828-0664CBC4DFF6}"/>
                </a:ext>
              </a:extLst>
            </p:cNvPr>
            <p:cNvSpPr/>
            <p:nvPr/>
          </p:nvSpPr>
          <p:spPr>
            <a:xfrm>
              <a:off x="11069117" y="5666082"/>
              <a:ext cx="678383" cy="197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09CB36B8-2BEA-31D9-F94D-44D2940DE95F}"/>
              </a:ext>
            </a:extLst>
          </p:cNvPr>
          <p:cNvGrpSpPr/>
          <p:nvPr/>
        </p:nvGrpSpPr>
        <p:grpSpPr>
          <a:xfrm>
            <a:off x="7029727" y="1602341"/>
            <a:ext cx="2161897" cy="1991550"/>
            <a:chOff x="7029727" y="1602341"/>
            <a:chExt cx="2161897" cy="1991550"/>
          </a:xfrm>
        </p:grpSpPr>
        <p:pic>
          <p:nvPicPr>
            <p:cNvPr id="7" name="Picture 2" descr="normal_distribution">
              <a:extLst>
                <a:ext uri="{FF2B5EF4-FFF2-40B4-BE49-F238E27FC236}">
                  <a16:creationId xmlns:a16="http://schemas.microsoft.com/office/drawing/2014/main" id="{58AE51BA-C562-20BE-4D96-23680E5F26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7" r="20329" b="6053"/>
            <a:stretch/>
          </p:blipFill>
          <p:spPr bwMode="auto">
            <a:xfrm>
              <a:off x="7283450" y="1602341"/>
              <a:ext cx="1908174" cy="199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83E203A6-11A9-D2A2-C143-602827E47F4D}"/>
                </a:ext>
              </a:extLst>
            </p:cNvPr>
            <p:cNvSpPr txBox="1"/>
            <p:nvPr/>
          </p:nvSpPr>
          <p:spPr>
            <a:xfrm rot="16200000">
              <a:off x="6555312" y="2475004"/>
              <a:ext cx="1195053" cy="24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>
                  <a:solidFill>
                    <a:schemeClr val="accent4"/>
                  </a:solidFill>
                </a:rPr>
                <a:t>Frecuencia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FE55884C-66A2-5F0D-0319-96B601560CC3}"/>
              </a:ext>
            </a:extLst>
          </p:cNvPr>
          <p:cNvGrpSpPr/>
          <p:nvPr/>
        </p:nvGrpSpPr>
        <p:grpSpPr>
          <a:xfrm>
            <a:off x="9452256" y="1786599"/>
            <a:ext cx="2295244" cy="1755670"/>
            <a:chOff x="9452256" y="1750503"/>
            <a:chExt cx="2295244" cy="1755670"/>
          </a:xfrm>
        </p:grpSpPr>
        <p:pic>
          <p:nvPicPr>
            <p:cNvPr id="10" name="Picture 3" descr="media-mediana">
              <a:extLst>
                <a:ext uri="{FF2B5EF4-FFF2-40B4-BE49-F238E27FC236}">
                  <a16:creationId xmlns:a16="http://schemas.microsoft.com/office/drawing/2014/main" id="{82D2670E-33FB-A36F-3E52-E99ED45EDD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" b="10101"/>
            <a:stretch/>
          </p:blipFill>
          <p:spPr bwMode="auto">
            <a:xfrm>
              <a:off x="9628708" y="1750503"/>
              <a:ext cx="2118792" cy="1524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05E0F9D6-19E5-9B64-38A4-D3CD83434805}"/>
                </a:ext>
              </a:extLst>
            </p:cNvPr>
            <p:cNvSpPr txBox="1"/>
            <p:nvPr/>
          </p:nvSpPr>
          <p:spPr>
            <a:xfrm rot="16200000">
              <a:off x="8977841" y="2295237"/>
              <a:ext cx="1195053" cy="24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>
                  <a:solidFill>
                    <a:schemeClr val="accent4"/>
                  </a:solidFill>
                </a:rPr>
                <a:t>Frecuencia (%)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5AE4375-8F30-6D93-F3F3-D3C4FF993DB6}"/>
                </a:ext>
              </a:extLst>
            </p:cNvPr>
            <p:cNvSpPr txBox="1"/>
            <p:nvPr/>
          </p:nvSpPr>
          <p:spPr>
            <a:xfrm>
              <a:off x="10192663" y="3259950"/>
              <a:ext cx="1195053" cy="246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>
                  <a:solidFill>
                    <a:schemeClr val="accent4"/>
                  </a:solidFill>
                </a:rPr>
                <a:t>Días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C6BD65CB-F191-B036-FD30-9C799CD34306}"/>
                </a:ext>
              </a:extLst>
            </p:cNvPr>
            <p:cNvSpPr txBox="1"/>
            <p:nvPr/>
          </p:nvSpPr>
          <p:spPr>
            <a:xfrm>
              <a:off x="10984759" y="1791416"/>
              <a:ext cx="5881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000" dirty="0">
                  <a:solidFill>
                    <a:schemeClr val="accent4"/>
                  </a:solidFill>
                </a:rPr>
                <a:t>Moda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71213E72-B5A2-45E2-7AD2-61B0C42766E1}"/>
                </a:ext>
              </a:extLst>
            </p:cNvPr>
            <p:cNvSpPr txBox="1"/>
            <p:nvPr/>
          </p:nvSpPr>
          <p:spPr>
            <a:xfrm>
              <a:off x="10984759" y="2069780"/>
              <a:ext cx="66320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000" dirty="0">
                  <a:solidFill>
                    <a:schemeClr val="accent4"/>
                  </a:solidFill>
                </a:rPr>
                <a:t>Mediana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5EBE57CA-CF7F-916B-8CE0-F1280C8DBEB4}"/>
                </a:ext>
              </a:extLst>
            </p:cNvPr>
            <p:cNvSpPr txBox="1"/>
            <p:nvPr/>
          </p:nvSpPr>
          <p:spPr>
            <a:xfrm>
              <a:off x="10986752" y="2355315"/>
              <a:ext cx="66320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000" dirty="0">
                  <a:solidFill>
                    <a:schemeClr val="accent4"/>
                  </a:solidFill>
                </a:rPr>
                <a:t>Media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012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BA855E9-56EC-1A90-00F1-DFFA6E9B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18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B97B8D9-5534-CCA4-D51A-D951309A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Principios de apreciación crítica de la literatura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EE9342-19A5-23B8-0B36-E970F070E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947723"/>
            <a:ext cx="4652963" cy="264687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ES" sz="1200" dirty="0"/>
              <a:t>Un ensayo clínico con una muestra de pacientes determinada obtiene una </a:t>
            </a:r>
            <a:r>
              <a:rPr lang="es-ES" sz="1200" b="1" dirty="0"/>
              <a:t>estimación puntual </a:t>
            </a:r>
            <a:r>
              <a:rPr lang="es-ES" sz="1200" dirty="0"/>
              <a:t>de cuál es el efecto del tratamiento en esos pacientes concretos. Pero interesa conocer cuál será la estimación del </a:t>
            </a:r>
            <a:r>
              <a:rPr lang="es-ES" sz="1200" b="1" dirty="0"/>
              <a:t>‘efecto real’</a:t>
            </a:r>
            <a:r>
              <a:rPr lang="es-ES" sz="1200" dirty="0"/>
              <a:t> (esperado) del tratamiento en la población general.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s-ES" sz="1200" dirty="0"/>
              <a:t>Por ello, además de conocer la magnitud del efecto, es necesario conocer la </a:t>
            </a:r>
            <a:r>
              <a:rPr lang="es-ES" sz="1200" b="1" dirty="0"/>
              <a:t>precisión de esa estimación </a:t>
            </a:r>
            <a:r>
              <a:rPr lang="es-ES" sz="1200" dirty="0"/>
              <a:t>a través del </a:t>
            </a:r>
            <a:r>
              <a:rPr lang="es-ES" sz="1200" b="1" dirty="0">
                <a:solidFill>
                  <a:srgbClr val="ED7B14"/>
                </a:solidFill>
              </a:rPr>
              <a:t>valor de la </a:t>
            </a:r>
            <a:r>
              <a:rPr lang="es-ES" sz="1200" b="1" i="1" dirty="0">
                <a:solidFill>
                  <a:srgbClr val="ED7B14"/>
                </a:solidFill>
              </a:rPr>
              <a:t>P</a:t>
            </a:r>
            <a:r>
              <a:rPr lang="es-ES" sz="1200" b="1" dirty="0">
                <a:solidFill>
                  <a:srgbClr val="ED7B14"/>
                </a:solidFill>
              </a:rPr>
              <a:t> </a:t>
            </a:r>
            <a:r>
              <a:rPr lang="es-ES" sz="1200" dirty="0"/>
              <a:t>o de los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200" b="1" dirty="0">
                <a:solidFill>
                  <a:srgbClr val="ED7B14"/>
                </a:solidFill>
              </a:rPr>
              <a:t>intervalos de confianza (IC).</a:t>
            </a: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541338" lvl="1" indent="-180975">
              <a:spcBef>
                <a:spcPts val="0"/>
              </a:spcBef>
              <a:spcAft>
                <a:spcPts val="1000"/>
              </a:spcAft>
              <a:buFont typeface="Segoe UI Emoji" panose="020B0502040204020203" pitchFamily="34" charset="0"/>
              <a:buChar char="→"/>
            </a:pPr>
            <a:r>
              <a:rPr lang="es-ES" sz="1200" b="1" dirty="0">
                <a:sym typeface="Wingdings" panose="05000000000000000000" pitchFamily="2" charset="2"/>
              </a:rPr>
              <a:t>Permiten establecer la medida en la que el azar pudo haber influido en los hallazgos.</a:t>
            </a:r>
          </a:p>
          <a:p>
            <a:pPr marL="0" indent="-276225">
              <a:spcBef>
                <a:spcPts val="0"/>
              </a:spcBef>
              <a:spcAft>
                <a:spcPts val="1000"/>
              </a:spcAft>
            </a:pPr>
            <a:r>
              <a:rPr lang="es-ES" sz="1200" b="1" dirty="0">
                <a:sym typeface="Wingdings" panose="05000000000000000000" pitchFamily="2" charset="2"/>
              </a:rPr>
              <a:t>Se deben hacer 2 preguntas clave:</a:t>
            </a:r>
            <a:endParaRPr lang="es-ES" sz="1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85B331-96F4-54C2-D6EA-51CC6AECD28A}"/>
              </a:ext>
            </a:extLst>
          </p:cNvPr>
          <p:cNvSpPr txBox="1"/>
          <p:nvPr/>
        </p:nvSpPr>
        <p:spPr>
          <a:xfrm>
            <a:off x="1443037" y="1463423"/>
            <a:ext cx="8043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b="1" dirty="0">
                <a:solidFill>
                  <a:schemeClr val="accent5"/>
                </a:solidFill>
              </a:rPr>
              <a:t>INTERPRETACIÓN DE LOS RESULTADOS: </a:t>
            </a:r>
            <a:r>
              <a:rPr lang="es-ES" dirty="0">
                <a:solidFill>
                  <a:schemeClr val="accent5"/>
                </a:solidFill>
              </a:rPr>
              <a:t>Precisión de los resultados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A045E6-0C1F-B698-A7E1-2BCE814C5CD8}"/>
              </a:ext>
            </a:extLst>
          </p:cNvPr>
          <p:cNvSpPr txBox="1"/>
          <p:nvPr/>
        </p:nvSpPr>
        <p:spPr>
          <a:xfrm>
            <a:off x="1756476" y="4479521"/>
            <a:ext cx="361851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spcAft>
                <a:spcPts val="600"/>
              </a:spcAft>
              <a:buFontTx/>
              <a:buAutoNum type="arabicPeriod"/>
            </a:pPr>
            <a:r>
              <a:rPr lang="es-ES" sz="1200" b="1" dirty="0">
                <a:solidFill>
                  <a:srgbClr val="ED7B14"/>
                </a:solidFill>
              </a:rPr>
              <a:t>¿En qué medida el resultado observado</a:t>
            </a:r>
            <a:r>
              <a:rPr lang="es-ES" sz="1200" dirty="0">
                <a:solidFill>
                  <a:srgbClr val="ED7B14"/>
                </a:solidFill>
              </a:rPr>
              <a:t> </a:t>
            </a:r>
            <a:r>
              <a:rPr lang="es-ES" sz="1200" b="1" dirty="0">
                <a:solidFill>
                  <a:srgbClr val="ED7B14"/>
                </a:solidFill>
              </a:rPr>
              <a:t>podría deberse al azar?</a:t>
            </a:r>
          </a:p>
          <a:p>
            <a:pPr marL="180975">
              <a:spcAft>
                <a:spcPts val="600"/>
              </a:spcAft>
            </a:pPr>
            <a:r>
              <a:rPr lang="es-ES" sz="1200" dirty="0">
                <a:solidFill>
                  <a:schemeClr val="accent5"/>
                </a:solidFill>
              </a:rPr>
              <a:t>Por convenio, se ha establecido que </a:t>
            </a:r>
            <a:r>
              <a:rPr lang="es-ES" sz="1200" b="1" dirty="0">
                <a:solidFill>
                  <a:schemeClr val="accent5"/>
                </a:solidFill>
              </a:rPr>
              <a:t>podemos aceptar una probabilidad del azar de cómo máximo el 5%</a:t>
            </a:r>
            <a:r>
              <a:rPr lang="es-ES" sz="1200" dirty="0">
                <a:solidFill>
                  <a:schemeClr val="accent5"/>
                </a:solidFill>
              </a:rPr>
              <a:t> (es el denominado </a:t>
            </a:r>
            <a:r>
              <a:rPr lang="es-ES" sz="1200" b="1" i="1" dirty="0">
                <a:solidFill>
                  <a:schemeClr val="accent5"/>
                </a:solidFill>
              </a:rPr>
              <a:t>riesgo alfa</a:t>
            </a:r>
            <a:r>
              <a:rPr lang="es-ES" sz="1200" b="1" dirty="0">
                <a:solidFill>
                  <a:schemeClr val="accent5"/>
                </a:solidFill>
              </a:rPr>
              <a:t> </a:t>
            </a:r>
            <a:r>
              <a:rPr lang="es-ES" sz="1200" dirty="0">
                <a:solidFill>
                  <a:schemeClr val="accent5"/>
                </a:solidFill>
              </a:rPr>
              <a:t>o la probabilidad de equivocarnos cuando aceptamos una diferencia que en realidad no existe). </a:t>
            </a:r>
          </a:p>
          <a:p>
            <a:pPr marL="361950" indent="-180975">
              <a:spcAft>
                <a:spcPts val="600"/>
              </a:spcAft>
              <a:buFont typeface="Segoe UI Emoji" panose="020B0502040204020203" pitchFamily="34" charset="0"/>
              <a:buChar char="→"/>
            </a:pPr>
            <a:r>
              <a:rPr lang="es-ES" sz="1200" dirty="0">
                <a:solidFill>
                  <a:schemeClr val="accent5"/>
                </a:solidFill>
              </a:rPr>
              <a:t>Para que un estudio sea </a:t>
            </a:r>
            <a:r>
              <a:rPr lang="es-ES" sz="1200" b="1" dirty="0">
                <a:solidFill>
                  <a:schemeClr val="accent5"/>
                </a:solidFill>
              </a:rPr>
              <a:t>estadísticamente significativo </a:t>
            </a:r>
            <a:r>
              <a:rPr lang="es-ES" sz="1200" dirty="0">
                <a:solidFill>
                  <a:schemeClr val="accent5"/>
                </a:solidFill>
              </a:rPr>
              <a:t>el </a:t>
            </a:r>
            <a:r>
              <a:rPr lang="es-ES" sz="1200" b="1" dirty="0">
                <a:solidFill>
                  <a:schemeClr val="accent1"/>
                </a:solidFill>
              </a:rPr>
              <a:t>valor de la </a:t>
            </a:r>
            <a:r>
              <a:rPr lang="es-ES" sz="1200" b="1" i="1" dirty="0">
                <a:solidFill>
                  <a:schemeClr val="accent1"/>
                </a:solidFill>
              </a:rPr>
              <a:t>p</a:t>
            </a:r>
            <a:r>
              <a:rPr lang="es-ES" sz="1200" b="1" dirty="0">
                <a:solidFill>
                  <a:schemeClr val="accent1"/>
                </a:solidFill>
              </a:rPr>
              <a:t> </a:t>
            </a:r>
            <a:r>
              <a:rPr lang="es-ES" sz="1200" b="1" dirty="0">
                <a:solidFill>
                  <a:schemeClr val="accent5"/>
                </a:solidFill>
              </a:rPr>
              <a:t>debe ser </a:t>
            </a:r>
            <a:r>
              <a:rPr lang="es-ES" sz="1200" b="1" dirty="0">
                <a:solidFill>
                  <a:schemeClr val="accent1"/>
                </a:solidFill>
              </a:rPr>
              <a:t>&lt; 0,05.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A7A584-CC4C-08CC-8589-455EAF75D1ED}"/>
              </a:ext>
            </a:extLst>
          </p:cNvPr>
          <p:cNvSpPr txBox="1"/>
          <p:nvPr/>
        </p:nvSpPr>
        <p:spPr>
          <a:xfrm>
            <a:off x="6642198" y="1947723"/>
            <a:ext cx="490210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spcAft>
                <a:spcPts val="600"/>
              </a:spcAft>
              <a:buFontTx/>
              <a:buAutoNum type="arabicPeriod" startAt="2"/>
            </a:pPr>
            <a:r>
              <a:rPr lang="es-ES" sz="1200" b="1" dirty="0">
                <a:solidFill>
                  <a:srgbClr val="ED7B14"/>
                </a:solidFill>
              </a:rPr>
              <a:t>¿Qué grado de confianza puedo tener de que la magnitud real del efecto del tratamiento es la que muestra el estudio?</a:t>
            </a:r>
          </a:p>
          <a:p>
            <a:pPr marL="180975">
              <a:spcAft>
                <a:spcPts val="600"/>
              </a:spcAft>
            </a:pPr>
            <a:r>
              <a:rPr lang="es-ES" sz="1200" dirty="0">
                <a:solidFill>
                  <a:schemeClr val="accent5"/>
                </a:solidFill>
              </a:rPr>
              <a:t>El </a:t>
            </a:r>
            <a:r>
              <a:rPr lang="es-ES" sz="1200" b="1" dirty="0">
                <a:solidFill>
                  <a:schemeClr val="accent5"/>
                </a:solidFill>
              </a:rPr>
              <a:t>IC </a:t>
            </a:r>
            <a:r>
              <a:rPr lang="es-ES" sz="1200" dirty="0">
                <a:solidFill>
                  <a:schemeClr val="accent5"/>
                </a:solidFill>
              </a:rPr>
              <a:t>muestra el rango de valores que son compatibles con el azar. </a:t>
            </a:r>
            <a:r>
              <a:rPr lang="es-ES" sz="1200" b="1" dirty="0">
                <a:solidFill>
                  <a:schemeClr val="accent5"/>
                </a:solidFill>
              </a:rPr>
              <a:t>En cuanto más estrecho </a:t>
            </a:r>
            <a:r>
              <a:rPr lang="es-ES" sz="1200" dirty="0">
                <a:solidFill>
                  <a:schemeClr val="accent5"/>
                </a:solidFill>
              </a:rPr>
              <a:t>es el IC alrededor del estimador puntual del efecto, </a:t>
            </a:r>
            <a:r>
              <a:rPr lang="es-ES" sz="1200" b="1" dirty="0">
                <a:solidFill>
                  <a:schemeClr val="accent5"/>
                </a:solidFill>
              </a:rPr>
              <a:t>mayor posibilidad hay que el verdadero efecto tenga un valor cercano éste</a:t>
            </a:r>
            <a:r>
              <a:rPr lang="es-ES" sz="1200" dirty="0">
                <a:solidFill>
                  <a:schemeClr val="accent5"/>
                </a:solidFill>
              </a:rPr>
              <a:t>.</a:t>
            </a:r>
          </a:p>
          <a:p>
            <a:pPr marL="361950" lvl="1" indent="-180975">
              <a:spcAft>
                <a:spcPts val="600"/>
              </a:spcAft>
              <a:buClr>
                <a:schemeClr val="accent4"/>
              </a:buClr>
              <a:buFont typeface="Segoe UI Emoji" panose="020B0502040204020203" pitchFamily="34" charset="0"/>
              <a:buChar char="→"/>
            </a:pPr>
            <a:r>
              <a:rPr lang="es-ES" sz="1200" dirty="0">
                <a:solidFill>
                  <a:schemeClr val="accent5"/>
                </a:solidFill>
              </a:rPr>
              <a:t>En general se usa el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200" b="1" dirty="0">
                <a:solidFill>
                  <a:schemeClr val="accent1"/>
                </a:solidFill>
              </a:rPr>
              <a:t>IC 95% </a:t>
            </a:r>
            <a:r>
              <a:rPr lang="es-ES" sz="1200" dirty="0">
                <a:solidFill>
                  <a:schemeClr val="accent5"/>
                </a:solidFill>
              </a:rPr>
              <a:t>que es </a:t>
            </a:r>
            <a:r>
              <a:rPr lang="es-ES_tradnl" sz="1200" dirty="0">
                <a:solidFill>
                  <a:schemeClr val="accent5"/>
                </a:solidFill>
              </a:rPr>
              <a:t>el rango que incluye el verdadero efecto el 95% de las veces.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D8D7A71-697B-BA2E-F25E-06BC21B14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3745366"/>
            <a:ext cx="3057088" cy="2180045"/>
          </a:xfrm>
          <a:prstGeom prst="rect">
            <a:avLst/>
          </a:prstGeom>
        </p:spPr>
      </p:pic>
      <p:sp>
        <p:nvSpPr>
          <p:cNvPr id="12" name="Rectangle 24">
            <a:extLst>
              <a:ext uri="{FF2B5EF4-FFF2-40B4-BE49-F238E27FC236}">
                <a16:creationId xmlns:a16="http://schemas.microsoft.com/office/drawing/2014/main" id="{F7579904-EE23-102A-E7A4-7BE4A15D7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811" y="6053177"/>
            <a:ext cx="2760891" cy="31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lnSpc>
                <a:spcPct val="80000"/>
              </a:lnSpc>
            </a:pPr>
            <a:r>
              <a:rPr lang="es-ES_tradnl" sz="900" b="1" dirty="0">
                <a:solidFill>
                  <a:schemeClr val="accent5"/>
                </a:solidFill>
              </a:rPr>
              <a:t>Figura 1. </a:t>
            </a:r>
            <a:r>
              <a:rPr lang="es-ES_tradnl" sz="900" dirty="0">
                <a:solidFill>
                  <a:schemeClr val="accent5"/>
                </a:solidFill>
              </a:rPr>
              <a:t>Interpretación del intervalo de confianza (95%).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F89482F-8F6A-F225-D925-F68F08FD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519" y="3683110"/>
            <a:ext cx="3057088" cy="2242301"/>
          </a:xfrm>
          <a:prstGeom prst="rect">
            <a:avLst/>
          </a:prstGeom>
        </p:spPr>
      </p:pic>
      <p:sp>
        <p:nvSpPr>
          <p:cNvPr id="17" name="Rectangle 24">
            <a:extLst>
              <a:ext uri="{FF2B5EF4-FFF2-40B4-BE49-F238E27FC236}">
                <a16:creationId xmlns:a16="http://schemas.microsoft.com/office/drawing/2014/main" id="{43F4DEAD-3A72-7912-3008-D736627A7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695" y="6008652"/>
            <a:ext cx="2760891" cy="42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lnSpc>
                <a:spcPct val="80000"/>
              </a:lnSpc>
            </a:pPr>
            <a:r>
              <a:rPr lang="es-ES_tradnl" sz="900" b="1" dirty="0">
                <a:solidFill>
                  <a:schemeClr val="accent5"/>
                </a:solidFill>
              </a:rPr>
              <a:t>Figura 2. </a:t>
            </a:r>
            <a:r>
              <a:rPr lang="es-ES_tradnl" sz="900" dirty="0">
                <a:solidFill>
                  <a:schemeClr val="accent5"/>
                </a:solidFill>
              </a:rPr>
              <a:t>Interpretación de la comparación del intervalo de confianza (95%) entre 2 estudios midiendo un mismo efecto.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7BBF43-FCA5-A7CD-FB85-12EC51E62F68}"/>
              </a:ext>
            </a:extLst>
          </p:cNvPr>
          <p:cNvSpPr txBox="1"/>
          <p:nvPr/>
        </p:nvSpPr>
        <p:spPr>
          <a:xfrm>
            <a:off x="1235959" y="6529387"/>
            <a:ext cx="103369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Contenido formativo de elaboración propia de la asesoría metodológica, GOC Health Consulting</a:t>
            </a:r>
          </a:p>
        </p:txBody>
      </p:sp>
    </p:spTree>
    <p:extLst>
      <p:ext uri="{BB962C8B-B14F-4D97-AF65-F5344CB8AC3E}">
        <p14:creationId xmlns:p14="http://schemas.microsoft.com/office/powerpoint/2010/main" val="348464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A89A4BD-4C2A-C334-FDAC-823A36D1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19</a:t>
            </a:fld>
            <a:endParaRPr lang="es-E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49EB12F4-7D8F-9DED-EEB2-E07709C56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Lectura crítica: Caso Práctico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8576C3E-D3BB-B69D-B699-DFF966B909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034" y="1759131"/>
            <a:ext cx="7275841" cy="4007187"/>
          </a:xfrm>
        </p:spPr>
        <p:txBody>
          <a:bodyPr anchor="ctr">
            <a:normAutofit/>
          </a:bodyPr>
          <a:lstStyle/>
          <a:p>
            <a:r>
              <a:rPr lang="es-ES" b="1" dirty="0"/>
              <a:t>Aunque los ensayos clínico aleatorizados hayan sido descrito como el </a:t>
            </a:r>
            <a:r>
              <a:rPr lang="es-ES" dirty="0"/>
              <a:t>“</a:t>
            </a:r>
            <a:r>
              <a:rPr lang="es-ES" b="1" i="1" dirty="0" err="1"/>
              <a:t>gold</a:t>
            </a:r>
            <a:r>
              <a:rPr lang="es-ES" b="1" i="1" dirty="0"/>
              <a:t> estándar</a:t>
            </a:r>
            <a:r>
              <a:rPr lang="es-ES" dirty="0"/>
              <a:t>”, </a:t>
            </a:r>
            <a:r>
              <a:rPr lang="es-ES" b="1" dirty="0"/>
              <a:t>muchas preguntas se investigan en </a:t>
            </a:r>
            <a:r>
              <a:rPr lang="es-ES" b="1" dirty="0">
                <a:solidFill>
                  <a:srgbClr val="ED7B14"/>
                </a:solidFill>
              </a:rPr>
              <a:t>estudios observacionales</a:t>
            </a:r>
            <a:r>
              <a:rPr lang="es-ES" dirty="0"/>
              <a:t>, que son más adecuados en ciertas situaciones (p. ej. estudios de salud pública o para evaluar el impacto de una intervención de salud en el tiempo) y </a:t>
            </a:r>
            <a:r>
              <a:rPr lang="es-ES" b="1" dirty="0"/>
              <a:t>más propensos a proporcionar una indicación precisa de lo conseguido en la práctica clínica habitual </a:t>
            </a:r>
            <a:r>
              <a:rPr lang="es-ES" baseline="30000" dirty="0"/>
              <a:t>1,2</a:t>
            </a:r>
            <a:r>
              <a:rPr lang="es-ES" dirty="0"/>
              <a:t>.</a:t>
            </a:r>
          </a:p>
          <a:p>
            <a:r>
              <a:rPr lang="es-ES" dirty="0"/>
              <a:t>Veamos a continuación los elementos a tener en cuenta para realizar la lectura crítica de estos estudios.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A7EFE2-D698-370C-FFBA-814975EFC572}"/>
              </a:ext>
            </a:extLst>
          </p:cNvPr>
          <p:cNvSpPr txBox="1"/>
          <p:nvPr/>
        </p:nvSpPr>
        <p:spPr>
          <a:xfrm>
            <a:off x="2543175" y="6419025"/>
            <a:ext cx="9029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800" b="1" i="0" strike="noStrike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dirty="0"/>
              <a:t>REFERENCIAS</a:t>
            </a:r>
            <a:r>
              <a:rPr lang="es-ES" b="0" dirty="0"/>
              <a:t>: </a:t>
            </a:r>
            <a:r>
              <a:rPr lang="es-ES" u="sng" dirty="0"/>
              <a:t>1</a:t>
            </a:r>
            <a:r>
              <a:rPr lang="es-ES" dirty="0"/>
              <a:t>.</a:t>
            </a:r>
            <a:r>
              <a:rPr lang="es-ES" b="0" dirty="0"/>
              <a:t> </a:t>
            </a:r>
            <a:r>
              <a:rPr lang="fr-FR" b="0" dirty="0"/>
              <a:t>von </a:t>
            </a:r>
            <a:r>
              <a:rPr lang="fr-FR" b="0" dirty="0" err="1"/>
              <a:t>Helm</a:t>
            </a:r>
            <a:r>
              <a:rPr lang="fr-FR" b="0" dirty="0"/>
              <a:t> E. et al. The STROBE</a:t>
            </a:r>
            <a:r>
              <a:rPr lang="en-US" b="0" dirty="0"/>
              <a:t> Statement: Guidelines for reporting observational studies. </a:t>
            </a:r>
            <a:r>
              <a:rPr lang="en-US" b="0" i="1" dirty="0"/>
              <a:t>International Journal of Surgery</a:t>
            </a:r>
            <a:r>
              <a:rPr lang="en-US" b="0" dirty="0"/>
              <a:t>. </a:t>
            </a:r>
            <a:r>
              <a:rPr lang="en-US" dirty="0"/>
              <a:t>2014</a:t>
            </a:r>
            <a:r>
              <a:rPr lang="en-US" b="0" dirty="0"/>
              <a:t>;12:1495e1499; </a:t>
            </a:r>
            <a:r>
              <a:rPr lang="en-US" u="sng" dirty="0"/>
              <a:t>2</a:t>
            </a:r>
            <a:r>
              <a:rPr lang="en-US" dirty="0"/>
              <a:t>. </a:t>
            </a:r>
            <a:r>
              <a:rPr lang="en-US" b="0" dirty="0"/>
              <a:t>Malta M. et al. The STROBE initiative: guidelines on reporting observational studies. </a:t>
            </a:r>
            <a:r>
              <a:rPr lang="en-US" b="0" i="1" dirty="0"/>
              <a:t>Rev </a:t>
            </a:r>
            <a:r>
              <a:rPr lang="en-US" b="0" i="1" dirty="0" err="1"/>
              <a:t>Saúde</a:t>
            </a:r>
            <a:r>
              <a:rPr lang="en-US" b="0" i="1" dirty="0"/>
              <a:t> </a:t>
            </a:r>
            <a:r>
              <a:rPr lang="en-US" b="0" i="1" dirty="0" err="1"/>
              <a:t>Pública</a:t>
            </a:r>
            <a:r>
              <a:rPr lang="en-US" b="0" dirty="0"/>
              <a:t>. </a:t>
            </a:r>
            <a:r>
              <a:rPr lang="en-US" dirty="0"/>
              <a:t>2010</a:t>
            </a:r>
            <a:r>
              <a:rPr lang="en-US" b="0" dirty="0"/>
              <a:t>;44(3).</a:t>
            </a:r>
            <a:r>
              <a:rPr lang="fr-FR" b="0" dirty="0"/>
              <a:t> </a:t>
            </a:r>
            <a:endParaRPr lang="es-ES" b="0" dirty="0"/>
          </a:p>
        </p:txBody>
      </p:sp>
    </p:spTree>
    <p:extLst>
      <p:ext uri="{BB962C8B-B14F-4D97-AF65-F5344CB8AC3E}">
        <p14:creationId xmlns:p14="http://schemas.microsoft.com/office/powerpoint/2010/main" val="84357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511D6F8-D67A-4211-9719-C73853A7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2</a:t>
            </a:fld>
            <a:endParaRPr lang="es-E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8F377B3-078E-FE6D-BE40-B5BF5E43F8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8293" y="719190"/>
            <a:ext cx="8229600" cy="646906"/>
          </a:xfrm>
        </p:spPr>
        <p:txBody>
          <a:bodyPr>
            <a:noAutofit/>
          </a:bodyPr>
          <a:lstStyle/>
          <a:p>
            <a:r>
              <a:rPr lang="es-ES_tradnl" sz="2400" dirty="0">
                <a:cs typeface="Arial" panose="020B0604020202020204" pitchFamily="34" charset="0"/>
              </a:rPr>
              <a:t>EXONERACIÓN DE RESPONSABILIDAD Y USO DE LA PRESENTACIÓN</a:t>
            </a:r>
            <a:endParaRPr lang="en-GB" sz="2400" dirty="0">
              <a:cs typeface="Arial" panose="020B060402020202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09CCB048-09B7-1716-EE9B-C5030AF4A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293" y="1645265"/>
            <a:ext cx="8994836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s-ES" sz="1300" b="0" dirty="0">
                <a:solidFill>
                  <a:schemeClr val="accent5"/>
                </a:solidFill>
                <a:latin typeface="+mn-lt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</a:p>
          <a:p>
            <a:pPr algn="just"/>
            <a:endParaRPr lang="es-ES" sz="1300" b="0" dirty="0">
              <a:solidFill>
                <a:schemeClr val="accent5"/>
              </a:solidFill>
              <a:latin typeface="+mn-lt"/>
            </a:endParaRPr>
          </a:p>
          <a:p>
            <a:pPr algn="just"/>
            <a:r>
              <a:rPr lang="es-ES" sz="1300" b="0" dirty="0">
                <a:solidFill>
                  <a:schemeClr val="accent5"/>
                </a:solidFill>
                <a:latin typeface="+mn-lt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</a:p>
          <a:p>
            <a:pPr algn="just"/>
            <a:endParaRPr lang="es-ES" sz="1300" b="0" dirty="0">
              <a:solidFill>
                <a:schemeClr val="accent5"/>
              </a:solidFill>
              <a:latin typeface="+mn-lt"/>
            </a:endParaRPr>
          </a:p>
          <a:p>
            <a:pPr algn="just"/>
            <a:r>
              <a:rPr lang="es-ES" sz="1300" b="0" dirty="0">
                <a:solidFill>
                  <a:schemeClr val="accent5"/>
                </a:solidFill>
                <a:latin typeface="+mn-lt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 </a:t>
            </a:r>
          </a:p>
          <a:p>
            <a:pPr algn="just"/>
            <a:endParaRPr lang="es-ES" sz="1300" b="0" dirty="0">
              <a:solidFill>
                <a:schemeClr val="accent5"/>
              </a:solidFill>
              <a:latin typeface="+mn-lt"/>
            </a:endParaRPr>
          </a:p>
          <a:p>
            <a:pPr algn="just"/>
            <a:r>
              <a:rPr lang="es-ES" sz="1300" b="0" dirty="0">
                <a:solidFill>
                  <a:schemeClr val="accent5"/>
                </a:solidFill>
                <a:latin typeface="+mn-lt"/>
              </a:rPr>
              <a:t>Igualmente, todos los nombres comerciales, marcas o signos distintivos de cualquier clase contenidos en la Presentación están protegidos por la Ley.</a:t>
            </a:r>
          </a:p>
          <a:p>
            <a:pPr algn="just"/>
            <a:endParaRPr lang="es-ES" sz="1300" b="0" dirty="0">
              <a:solidFill>
                <a:schemeClr val="accent5"/>
              </a:solidFill>
              <a:latin typeface="+mn-lt"/>
            </a:endParaRPr>
          </a:p>
          <a:p>
            <a:pPr algn="just"/>
            <a:r>
              <a:rPr lang="es-ES" sz="1300" b="0" dirty="0">
                <a:solidFill>
                  <a:schemeClr val="accent5"/>
                </a:solidFill>
                <a:latin typeface="+mn-lt"/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</a:t>
            </a:r>
            <a:endParaRPr lang="en-US" sz="1300" b="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0363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30A0136-33DA-081D-5BB5-357EF450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20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FEC0AB7-E8DA-4FE0-AFFB-E354B2E75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805306"/>
          </a:xfrm>
        </p:spPr>
        <p:txBody>
          <a:bodyPr>
            <a:normAutofit fontScale="90000"/>
          </a:bodyPr>
          <a:lstStyle/>
          <a:p>
            <a:r>
              <a:rPr lang="es-ES" sz="2700" dirty="0"/>
              <a:t>Lectura crítica: Caso Práctico</a:t>
            </a:r>
            <a:br>
              <a:rPr lang="es-ES" sz="3300" dirty="0"/>
            </a:br>
            <a:r>
              <a:rPr lang="es-ES" sz="3300" b="1" dirty="0"/>
              <a:t>Estudio de cohorte retrospectiva</a:t>
            </a:r>
          </a:p>
        </p:txBody>
      </p:sp>
      <p:sp>
        <p:nvSpPr>
          <p:cNvPr id="9" name="Fletxa dreta 6">
            <a:extLst>
              <a:ext uri="{FF2B5EF4-FFF2-40B4-BE49-F238E27FC236}">
                <a16:creationId xmlns:a16="http://schemas.microsoft.com/office/drawing/2014/main" id="{2C001E90-06EB-0094-A609-A932F035132A}"/>
              </a:ext>
            </a:extLst>
          </p:cNvPr>
          <p:cNvSpPr/>
          <p:nvPr/>
        </p:nvSpPr>
        <p:spPr>
          <a:xfrm rot="10800000">
            <a:off x="4208299" y="1558598"/>
            <a:ext cx="4702175" cy="915376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D80BF41-9F1C-28E8-022B-1AB3A471C40C}"/>
              </a:ext>
            </a:extLst>
          </p:cNvPr>
          <p:cNvCxnSpPr>
            <a:cxnSpLocks/>
          </p:cNvCxnSpPr>
          <p:nvPr/>
        </p:nvCxnSpPr>
        <p:spPr>
          <a:xfrm>
            <a:off x="3653869" y="2305965"/>
            <a:ext cx="0" cy="498764"/>
          </a:xfrm>
          <a:prstGeom prst="line">
            <a:avLst/>
          </a:prstGeom>
          <a:ln w="28575"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QuadreDeText 8">
            <a:extLst>
              <a:ext uri="{FF2B5EF4-FFF2-40B4-BE49-F238E27FC236}">
                <a16:creationId xmlns:a16="http://schemas.microsoft.com/office/drawing/2014/main" id="{04FDA76D-67EB-5EA5-A236-9C4AFDCB05EA}"/>
              </a:ext>
            </a:extLst>
          </p:cNvPr>
          <p:cNvSpPr txBox="1"/>
          <p:nvPr/>
        </p:nvSpPr>
        <p:spPr>
          <a:xfrm>
            <a:off x="1404191" y="3158038"/>
            <a:ext cx="4418025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Fuente de identificación de los participantes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Periodo de reclutamiento</a:t>
            </a:r>
            <a:endParaRPr lang="ca-ES" sz="1200" b="1" dirty="0">
              <a:solidFill>
                <a:schemeClr val="accent5"/>
              </a:solidFill>
            </a:endParaRP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Selección de los participantes </a:t>
            </a:r>
            <a:r>
              <a:rPr lang="es-ES" sz="1200" dirty="0">
                <a:solidFill>
                  <a:schemeClr val="accent5"/>
                </a:solidFill>
              </a:rPr>
              <a:t>(criterios) 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Ámbito del estudio </a:t>
            </a:r>
            <a:r>
              <a:rPr lang="es-ES" sz="1200" dirty="0">
                <a:solidFill>
                  <a:schemeClr val="accent5"/>
                </a:solidFill>
              </a:rPr>
              <a:t>(pacientes ingresados, ambulatorios, etc.)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Representatividad de la muestra </a:t>
            </a:r>
            <a:r>
              <a:rPr lang="es-ES" sz="1200" dirty="0">
                <a:solidFill>
                  <a:schemeClr val="accent5"/>
                </a:solidFill>
              </a:rPr>
              <a:t>de estudio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Descripción de la población </a:t>
            </a:r>
            <a:r>
              <a:rPr lang="es-ES" sz="1200" dirty="0">
                <a:solidFill>
                  <a:schemeClr val="accent5"/>
                </a:solidFill>
              </a:rPr>
              <a:t>de estudio</a:t>
            </a:r>
          </a:p>
        </p:txBody>
      </p:sp>
      <p:sp>
        <p:nvSpPr>
          <p:cNvPr id="18" name="QuadreDeText 7">
            <a:extLst>
              <a:ext uri="{FF2B5EF4-FFF2-40B4-BE49-F238E27FC236}">
                <a16:creationId xmlns:a16="http://schemas.microsoft.com/office/drawing/2014/main" id="{827F68EE-BCBD-4C38-8A83-829C1B38724D}"/>
              </a:ext>
            </a:extLst>
          </p:cNvPr>
          <p:cNvSpPr txBox="1"/>
          <p:nvPr/>
        </p:nvSpPr>
        <p:spPr>
          <a:xfrm>
            <a:off x="4656212" y="1264062"/>
            <a:ext cx="425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Registro </a:t>
            </a:r>
            <a:r>
              <a:rPr lang="es-ES" sz="14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retrospectivo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de los datos</a:t>
            </a:r>
            <a:r>
              <a:rPr lang="es-E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 partir de registros clínicos</a:t>
            </a:r>
            <a:endParaRPr lang="ca-ES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QuadreDeText 9">
            <a:extLst>
              <a:ext uri="{FF2B5EF4-FFF2-40B4-BE49-F238E27FC236}">
                <a16:creationId xmlns:a16="http://schemas.microsoft.com/office/drawing/2014/main" id="{F8523C9B-067E-6CEC-3EE6-EFDED9C2FD4A}"/>
              </a:ext>
            </a:extLst>
          </p:cNvPr>
          <p:cNvSpPr txBox="1"/>
          <p:nvPr/>
        </p:nvSpPr>
        <p:spPr>
          <a:xfrm>
            <a:off x="4656212" y="2275057"/>
            <a:ext cx="4251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accent5"/>
                </a:solidFill>
              </a:rPr>
              <a:t>Centros participantes </a:t>
            </a:r>
          </a:p>
          <a:p>
            <a:pPr algn="ctr"/>
            <a:r>
              <a:rPr lang="es-ES" sz="1100" dirty="0">
                <a:solidFill>
                  <a:schemeClr val="accent5"/>
                </a:solidFill>
              </a:rPr>
              <a:t>(número , localización y características)</a:t>
            </a:r>
            <a:endParaRPr lang="ca-ES" sz="1100" dirty="0">
              <a:solidFill>
                <a:schemeClr val="accent5"/>
              </a:solidFill>
            </a:endParaRPr>
          </a:p>
        </p:txBody>
      </p:sp>
      <p:sp>
        <p:nvSpPr>
          <p:cNvPr id="6" name="QuadreDeText 10">
            <a:extLst>
              <a:ext uri="{FF2B5EF4-FFF2-40B4-BE49-F238E27FC236}">
                <a16:creationId xmlns:a16="http://schemas.microsoft.com/office/drawing/2014/main" id="{4354BC22-E0E0-55EE-F67C-09FD20B411A8}"/>
              </a:ext>
            </a:extLst>
          </p:cNvPr>
          <p:cNvSpPr txBox="1"/>
          <p:nvPr/>
        </p:nvSpPr>
        <p:spPr>
          <a:xfrm>
            <a:off x="1404191" y="4800662"/>
            <a:ext cx="4418025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Registros clínicos y calidad de los datos: e</a:t>
            </a:r>
            <a:r>
              <a:rPr lang="es-ES" sz="1200" dirty="0">
                <a:solidFill>
                  <a:schemeClr val="accent5"/>
                </a:solidFill>
              </a:rPr>
              <a:t>xhaustividad, fiabilidad y precisión</a:t>
            </a:r>
          </a:p>
          <a:p>
            <a:pPr marL="355600" lvl="1" indent="-1778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sz="1200" dirty="0">
                <a:solidFill>
                  <a:schemeClr val="accent5"/>
                </a:solidFill>
              </a:rPr>
              <a:t>Identificación de los participantes (¿sesgo de selección?)</a:t>
            </a:r>
          </a:p>
          <a:p>
            <a:pPr marL="355600" lvl="1" indent="-1778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sz="1200" dirty="0">
                <a:solidFill>
                  <a:schemeClr val="accent5"/>
                </a:solidFill>
              </a:rPr>
              <a:t>Variables de estudio (¿sesgos de clasificación?)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Criterios para la obtención de los datos </a:t>
            </a:r>
            <a:r>
              <a:rPr lang="es-ES" sz="1200" dirty="0">
                <a:solidFill>
                  <a:schemeClr val="accent5"/>
                </a:solidFill>
              </a:rPr>
              <a:t>(códigos, datos estructurados, etc.)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Obtención de los datos </a:t>
            </a:r>
            <a:r>
              <a:rPr lang="es-ES" sz="1200" dirty="0">
                <a:solidFill>
                  <a:schemeClr val="accent5"/>
                </a:solidFill>
              </a:rPr>
              <a:t>(quién, cómo, dónde)</a:t>
            </a:r>
          </a:p>
        </p:txBody>
      </p:sp>
      <p:sp>
        <p:nvSpPr>
          <p:cNvPr id="10" name="Signo de multiplicación 9">
            <a:extLst>
              <a:ext uri="{FF2B5EF4-FFF2-40B4-BE49-F238E27FC236}">
                <a16:creationId xmlns:a16="http://schemas.microsoft.com/office/drawing/2014/main" id="{BC1B4F7C-BF3B-6C09-C444-D19091E21AA9}"/>
              </a:ext>
            </a:extLst>
          </p:cNvPr>
          <p:cNvSpPr/>
          <p:nvPr/>
        </p:nvSpPr>
        <p:spPr>
          <a:xfrm>
            <a:off x="3360126" y="1677564"/>
            <a:ext cx="587485" cy="677442"/>
          </a:xfrm>
          <a:custGeom>
            <a:avLst/>
            <a:gdLst>
              <a:gd name="connsiteX0" fmla="*/ 116493 w 587485"/>
              <a:gd name="connsiteY0" fmla="*/ 184043 h 677442"/>
              <a:gd name="connsiteX1" fmla="*/ 165706 w 587485"/>
              <a:gd name="connsiteY1" fmla="*/ 141366 h 677442"/>
              <a:gd name="connsiteX2" fmla="*/ 293743 w 587485"/>
              <a:gd name="connsiteY2" fmla="*/ 289008 h 677442"/>
              <a:gd name="connsiteX3" fmla="*/ 421779 w 587485"/>
              <a:gd name="connsiteY3" fmla="*/ 141366 h 677442"/>
              <a:gd name="connsiteX4" fmla="*/ 470992 w 587485"/>
              <a:gd name="connsiteY4" fmla="*/ 184043 h 677442"/>
              <a:gd name="connsiteX5" fmla="*/ 336854 w 587485"/>
              <a:gd name="connsiteY5" fmla="*/ 338721 h 677442"/>
              <a:gd name="connsiteX6" fmla="*/ 470992 w 587485"/>
              <a:gd name="connsiteY6" fmla="*/ 493399 h 677442"/>
              <a:gd name="connsiteX7" fmla="*/ 421779 w 587485"/>
              <a:gd name="connsiteY7" fmla="*/ 536076 h 677442"/>
              <a:gd name="connsiteX8" fmla="*/ 293743 w 587485"/>
              <a:gd name="connsiteY8" fmla="*/ 388434 h 677442"/>
              <a:gd name="connsiteX9" fmla="*/ 165706 w 587485"/>
              <a:gd name="connsiteY9" fmla="*/ 536076 h 677442"/>
              <a:gd name="connsiteX10" fmla="*/ 116493 w 587485"/>
              <a:gd name="connsiteY10" fmla="*/ 493399 h 677442"/>
              <a:gd name="connsiteX11" fmla="*/ 250631 w 587485"/>
              <a:gd name="connsiteY11" fmla="*/ 338721 h 677442"/>
              <a:gd name="connsiteX12" fmla="*/ 116493 w 587485"/>
              <a:gd name="connsiteY12" fmla="*/ 184043 h 67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485" h="677442" fill="none" extrusionOk="0">
                <a:moveTo>
                  <a:pt x="116493" y="184043"/>
                </a:moveTo>
                <a:cubicBezTo>
                  <a:pt x="127050" y="171281"/>
                  <a:pt x="147604" y="162862"/>
                  <a:pt x="165706" y="141366"/>
                </a:cubicBezTo>
                <a:cubicBezTo>
                  <a:pt x="200211" y="179123"/>
                  <a:pt x="238880" y="253335"/>
                  <a:pt x="293743" y="289008"/>
                </a:cubicBezTo>
                <a:cubicBezTo>
                  <a:pt x="333275" y="219418"/>
                  <a:pt x="374466" y="209799"/>
                  <a:pt x="421779" y="141366"/>
                </a:cubicBezTo>
                <a:cubicBezTo>
                  <a:pt x="438748" y="147783"/>
                  <a:pt x="449048" y="166883"/>
                  <a:pt x="470992" y="184043"/>
                </a:cubicBezTo>
                <a:cubicBezTo>
                  <a:pt x="446227" y="223043"/>
                  <a:pt x="368281" y="299249"/>
                  <a:pt x="336854" y="338721"/>
                </a:cubicBezTo>
                <a:cubicBezTo>
                  <a:pt x="398575" y="394962"/>
                  <a:pt x="396980" y="423423"/>
                  <a:pt x="470992" y="493399"/>
                </a:cubicBezTo>
                <a:cubicBezTo>
                  <a:pt x="448021" y="516612"/>
                  <a:pt x="428060" y="522688"/>
                  <a:pt x="421779" y="536076"/>
                </a:cubicBezTo>
                <a:cubicBezTo>
                  <a:pt x="364910" y="474164"/>
                  <a:pt x="332760" y="406508"/>
                  <a:pt x="293743" y="388434"/>
                </a:cubicBezTo>
                <a:cubicBezTo>
                  <a:pt x="236645" y="461503"/>
                  <a:pt x="198099" y="483618"/>
                  <a:pt x="165706" y="536076"/>
                </a:cubicBezTo>
                <a:cubicBezTo>
                  <a:pt x="140845" y="520964"/>
                  <a:pt x="130807" y="497662"/>
                  <a:pt x="116493" y="493399"/>
                </a:cubicBezTo>
                <a:cubicBezTo>
                  <a:pt x="145524" y="432745"/>
                  <a:pt x="195860" y="417749"/>
                  <a:pt x="250631" y="338721"/>
                </a:cubicBezTo>
                <a:cubicBezTo>
                  <a:pt x="201321" y="298826"/>
                  <a:pt x="181715" y="222397"/>
                  <a:pt x="116493" y="184043"/>
                </a:cubicBezTo>
                <a:close/>
              </a:path>
              <a:path w="587485" h="677442" stroke="0" extrusionOk="0">
                <a:moveTo>
                  <a:pt x="116493" y="184043"/>
                </a:moveTo>
                <a:cubicBezTo>
                  <a:pt x="134954" y="164442"/>
                  <a:pt x="150671" y="155988"/>
                  <a:pt x="165706" y="141366"/>
                </a:cubicBezTo>
                <a:cubicBezTo>
                  <a:pt x="214933" y="183595"/>
                  <a:pt x="223628" y="222185"/>
                  <a:pt x="293743" y="289008"/>
                </a:cubicBezTo>
                <a:cubicBezTo>
                  <a:pt x="316846" y="234293"/>
                  <a:pt x="365417" y="211034"/>
                  <a:pt x="421779" y="141366"/>
                </a:cubicBezTo>
                <a:cubicBezTo>
                  <a:pt x="435123" y="148789"/>
                  <a:pt x="442854" y="169043"/>
                  <a:pt x="470992" y="184043"/>
                </a:cubicBezTo>
                <a:cubicBezTo>
                  <a:pt x="453419" y="229315"/>
                  <a:pt x="370767" y="268279"/>
                  <a:pt x="336854" y="338721"/>
                </a:cubicBezTo>
                <a:cubicBezTo>
                  <a:pt x="383588" y="371911"/>
                  <a:pt x="406614" y="445438"/>
                  <a:pt x="470992" y="493399"/>
                </a:cubicBezTo>
                <a:cubicBezTo>
                  <a:pt x="449980" y="514563"/>
                  <a:pt x="434047" y="518659"/>
                  <a:pt x="421779" y="536076"/>
                </a:cubicBezTo>
                <a:cubicBezTo>
                  <a:pt x="354369" y="493379"/>
                  <a:pt x="371272" y="446300"/>
                  <a:pt x="293743" y="388434"/>
                </a:cubicBezTo>
                <a:cubicBezTo>
                  <a:pt x="255939" y="466809"/>
                  <a:pt x="208642" y="458293"/>
                  <a:pt x="165706" y="536076"/>
                </a:cubicBezTo>
                <a:cubicBezTo>
                  <a:pt x="142984" y="517421"/>
                  <a:pt x="134092" y="498422"/>
                  <a:pt x="116493" y="493399"/>
                </a:cubicBezTo>
                <a:cubicBezTo>
                  <a:pt x="144136" y="430439"/>
                  <a:pt x="190980" y="407872"/>
                  <a:pt x="250631" y="338721"/>
                </a:cubicBezTo>
                <a:cubicBezTo>
                  <a:pt x="177655" y="284728"/>
                  <a:pt x="176540" y="225365"/>
                  <a:pt x="116493" y="184043"/>
                </a:cubicBezTo>
                <a:close/>
              </a:path>
            </a:pathLst>
          </a:custGeom>
          <a:solidFill>
            <a:schemeClr val="accent1"/>
          </a:solidFill>
          <a:ln w="28575">
            <a:extLst>
              <a:ext uri="{C807C97D-BFC1-408E-A445-0C87EB9F89A2}">
                <ask:lineSketchStyleProps xmlns:ask="http://schemas.microsoft.com/office/drawing/2018/sketchyshapes" sd="4027599226">
                  <a:prstGeom prst="mathMultiply">
                    <a:avLst>
                      <a:gd name="adj1" fmla="val 1108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580E5E2-1839-1C6E-D47A-D98714720E95}"/>
              </a:ext>
            </a:extLst>
          </p:cNvPr>
          <p:cNvSpPr txBox="1"/>
          <p:nvPr/>
        </p:nvSpPr>
        <p:spPr>
          <a:xfrm>
            <a:off x="1404191" y="2764591"/>
            <a:ext cx="425176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500" b="1" dirty="0">
                <a:solidFill>
                  <a:schemeClr val="tx2"/>
                </a:solidFill>
              </a:rPr>
              <a:t>¿Qué debemos observar?</a:t>
            </a:r>
          </a:p>
        </p:txBody>
      </p:sp>
      <p:sp>
        <p:nvSpPr>
          <p:cNvPr id="4" name="Fletxa dreta 2">
            <a:extLst>
              <a:ext uri="{FF2B5EF4-FFF2-40B4-BE49-F238E27FC236}">
                <a16:creationId xmlns:a16="http://schemas.microsoft.com/office/drawing/2014/main" id="{5C077202-AF84-0E83-A633-EB4B391EDF98}"/>
              </a:ext>
            </a:extLst>
          </p:cNvPr>
          <p:cNvSpPr/>
          <p:nvPr/>
        </p:nvSpPr>
        <p:spPr>
          <a:xfrm>
            <a:off x="5406501" y="1529641"/>
            <a:ext cx="2907861" cy="973289"/>
          </a:xfrm>
          <a:prstGeom prst="rightArrow">
            <a:avLst>
              <a:gd name="adj1" fmla="val 51516"/>
              <a:gd name="adj2" fmla="val 48244"/>
            </a:avLst>
          </a:prstGeom>
          <a:solidFill>
            <a:srgbClr val="ED7B1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Pacientes </a:t>
            </a:r>
            <a:r>
              <a:rPr lang="es-ES" sz="1400" b="1" u="sng" dirty="0"/>
              <a:t>consecutivos</a:t>
            </a:r>
          </a:p>
          <a:p>
            <a:pPr algn="ctr"/>
            <a:r>
              <a:rPr lang="es-ES" sz="1400" dirty="0"/>
              <a:t>(es decir no seleccionados)</a:t>
            </a:r>
          </a:p>
        </p:txBody>
      </p:sp>
      <p:sp>
        <p:nvSpPr>
          <p:cNvPr id="7" name="QuadreDeText 12">
            <a:extLst>
              <a:ext uri="{FF2B5EF4-FFF2-40B4-BE49-F238E27FC236}">
                <a16:creationId xmlns:a16="http://schemas.microsoft.com/office/drawing/2014/main" id="{58980925-AC4F-7CE2-BDA6-95BAF8C322A8}"/>
              </a:ext>
            </a:extLst>
          </p:cNvPr>
          <p:cNvSpPr txBox="1"/>
          <p:nvPr/>
        </p:nvSpPr>
        <p:spPr>
          <a:xfrm>
            <a:off x="7658695" y="3937493"/>
            <a:ext cx="4219192" cy="176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Variables</a:t>
            </a:r>
            <a:r>
              <a:rPr lang="es-ES" sz="1200" dirty="0">
                <a:solidFill>
                  <a:schemeClr val="accent5"/>
                </a:solidFill>
              </a:rPr>
              <a:t> analizadas y su naturaleza (cualitativa binaria o categórica, continua, etc.)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Definición de las variables o </a:t>
            </a:r>
            <a:r>
              <a:rPr lang="es-ES" sz="1200" b="1" dirty="0">
                <a:solidFill>
                  <a:schemeClr val="accent5"/>
                </a:solidFill>
              </a:rPr>
              <a:t>criterios de interpretación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Estadísticos descriptivos </a:t>
            </a:r>
            <a:r>
              <a:rPr lang="es-ES" sz="1200" dirty="0">
                <a:solidFill>
                  <a:schemeClr val="accent5"/>
                </a:solidFill>
              </a:rPr>
              <a:t>(porcentajes, media o mediana, desviación estándar o rangos)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Comparaciones</a:t>
            </a:r>
            <a:r>
              <a:rPr lang="es-ES" sz="1200" dirty="0">
                <a:solidFill>
                  <a:schemeClr val="accent5"/>
                </a:solidFill>
              </a:rPr>
              <a:t> (test Chi cuadrado para porcentajes)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Valor de P </a:t>
            </a:r>
            <a:r>
              <a:rPr lang="es-ES" sz="1200" dirty="0">
                <a:solidFill>
                  <a:schemeClr val="accent5"/>
                </a:solidFill>
              </a:rPr>
              <a:t>(significación estadística)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Tablas y figuras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Discusión (conclusiones apoyadas por los datos)</a:t>
            </a:r>
          </a:p>
        </p:txBody>
      </p:sp>
      <p:sp>
        <p:nvSpPr>
          <p:cNvPr id="11" name="Signo de multiplicación 10">
            <a:extLst>
              <a:ext uri="{FF2B5EF4-FFF2-40B4-BE49-F238E27FC236}">
                <a16:creationId xmlns:a16="http://schemas.microsoft.com/office/drawing/2014/main" id="{E0ED8511-9C12-3BB5-3D0D-8ABE095B6339}"/>
              </a:ext>
            </a:extLst>
          </p:cNvPr>
          <p:cNvSpPr/>
          <p:nvPr/>
        </p:nvSpPr>
        <p:spPr>
          <a:xfrm>
            <a:off x="9474549" y="1677564"/>
            <a:ext cx="587485" cy="677442"/>
          </a:xfrm>
          <a:custGeom>
            <a:avLst/>
            <a:gdLst>
              <a:gd name="connsiteX0" fmla="*/ 116493 w 587485"/>
              <a:gd name="connsiteY0" fmla="*/ 184043 h 677442"/>
              <a:gd name="connsiteX1" fmla="*/ 165706 w 587485"/>
              <a:gd name="connsiteY1" fmla="*/ 141366 h 677442"/>
              <a:gd name="connsiteX2" fmla="*/ 293743 w 587485"/>
              <a:gd name="connsiteY2" fmla="*/ 289008 h 677442"/>
              <a:gd name="connsiteX3" fmla="*/ 421779 w 587485"/>
              <a:gd name="connsiteY3" fmla="*/ 141366 h 677442"/>
              <a:gd name="connsiteX4" fmla="*/ 470992 w 587485"/>
              <a:gd name="connsiteY4" fmla="*/ 184043 h 677442"/>
              <a:gd name="connsiteX5" fmla="*/ 336854 w 587485"/>
              <a:gd name="connsiteY5" fmla="*/ 338721 h 677442"/>
              <a:gd name="connsiteX6" fmla="*/ 470992 w 587485"/>
              <a:gd name="connsiteY6" fmla="*/ 493399 h 677442"/>
              <a:gd name="connsiteX7" fmla="*/ 421779 w 587485"/>
              <a:gd name="connsiteY7" fmla="*/ 536076 h 677442"/>
              <a:gd name="connsiteX8" fmla="*/ 293743 w 587485"/>
              <a:gd name="connsiteY8" fmla="*/ 388434 h 677442"/>
              <a:gd name="connsiteX9" fmla="*/ 165706 w 587485"/>
              <a:gd name="connsiteY9" fmla="*/ 536076 h 677442"/>
              <a:gd name="connsiteX10" fmla="*/ 116493 w 587485"/>
              <a:gd name="connsiteY10" fmla="*/ 493399 h 677442"/>
              <a:gd name="connsiteX11" fmla="*/ 250631 w 587485"/>
              <a:gd name="connsiteY11" fmla="*/ 338721 h 677442"/>
              <a:gd name="connsiteX12" fmla="*/ 116493 w 587485"/>
              <a:gd name="connsiteY12" fmla="*/ 184043 h 67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485" h="677442" fill="none" extrusionOk="0">
                <a:moveTo>
                  <a:pt x="116493" y="184043"/>
                </a:moveTo>
                <a:cubicBezTo>
                  <a:pt x="127050" y="171281"/>
                  <a:pt x="147604" y="162862"/>
                  <a:pt x="165706" y="141366"/>
                </a:cubicBezTo>
                <a:cubicBezTo>
                  <a:pt x="200211" y="179123"/>
                  <a:pt x="238880" y="253335"/>
                  <a:pt x="293743" y="289008"/>
                </a:cubicBezTo>
                <a:cubicBezTo>
                  <a:pt x="333275" y="219418"/>
                  <a:pt x="374466" y="209799"/>
                  <a:pt x="421779" y="141366"/>
                </a:cubicBezTo>
                <a:cubicBezTo>
                  <a:pt x="438748" y="147783"/>
                  <a:pt x="449048" y="166883"/>
                  <a:pt x="470992" y="184043"/>
                </a:cubicBezTo>
                <a:cubicBezTo>
                  <a:pt x="446227" y="223043"/>
                  <a:pt x="368281" y="299249"/>
                  <a:pt x="336854" y="338721"/>
                </a:cubicBezTo>
                <a:cubicBezTo>
                  <a:pt x="398575" y="394962"/>
                  <a:pt x="396980" y="423423"/>
                  <a:pt x="470992" y="493399"/>
                </a:cubicBezTo>
                <a:cubicBezTo>
                  <a:pt x="448021" y="516612"/>
                  <a:pt x="428060" y="522688"/>
                  <a:pt x="421779" y="536076"/>
                </a:cubicBezTo>
                <a:cubicBezTo>
                  <a:pt x="364910" y="474164"/>
                  <a:pt x="332760" y="406508"/>
                  <a:pt x="293743" y="388434"/>
                </a:cubicBezTo>
                <a:cubicBezTo>
                  <a:pt x="236645" y="461503"/>
                  <a:pt x="198099" y="483618"/>
                  <a:pt x="165706" y="536076"/>
                </a:cubicBezTo>
                <a:cubicBezTo>
                  <a:pt x="140845" y="520964"/>
                  <a:pt x="130807" y="497662"/>
                  <a:pt x="116493" y="493399"/>
                </a:cubicBezTo>
                <a:cubicBezTo>
                  <a:pt x="145524" y="432745"/>
                  <a:pt x="195860" y="417749"/>
                  <a:pt x="250631" y="338721"/>
                </a:cubicBezTo>
                <a:cubicBezTo>
                  <a:pt x="201321" y="298826"/>
                  <a:pt x="181715" y="222397"/>
                  <a:pt x="116493" y="184043"/>
                </a:cubicBezTo>
                <a:close/>
              </a:path>
              <a:path w="587485" h="677442" stroke="0" extrusionOk="0">
                <a:moveTo>
                  <a:pt x="116493" y="184043"/>
                </a:moveTo>
                <a:cubicBezTo>
                  <a:pt x="134954" y="164442"/>
                  <a:pt x="150671" y="155988"/>
                  <a:pt x="165706" y="141366"/>
                </a:cubicBezTo>
                <a:cubicBezTo>
                  <a:pt x="214933" y="183595"/>
                  <a:pt x="223628" y="222185"/>
                  <a:pt x="293743" y="289008"/>
                </a:cubicBezTo>
                <a:cubicBezTo>
                  <a:pt x="316846" y="234293"/>
                  <a:pt x="365417" y="211034"/>
                  <a:pt x="421779" y="141366"/>
                </a:cubicBezTo>
                <a:cubicBezTo>
                  <a:pt x="435123" y="148789"/>
                  <a:pt x="442854" y="169043"/>
                  <a:pt x="470992" y="184043"/>
                </a:cubicBezTo>
                <a:cubicBezTo>
                  <a:pt x="453419" y="229315"/>
                  <a:pt x="370767" y="268279"/>
                  <a:pt x="336854" y="338721"/>
                </a:cubicBezTo>
                <a:cubicBezTo>
                  <a:pt x="383588" y="371911"/>
                  <a:pt x="406614" y="445438"/>
                  <a:pt x="470992" y="493399"/>
                </a:cubicBezTo>
                <a:cubicBezTo>
                  <a:pt x="449980" y="514563"/>
                  <a:pt x="434047" y="518659"/>
                  <a:pt x="421779" y="536076"/>
                </a:cubicBezTo>
                <a:cubicBezTo>
                  <a:pt x="354369" y="493379"/>
                  <a:pt x="371272" y="446300"/>
                  <a:pt x="293743" y="388434"/>
                </a:cubicBezTo>
                <a:cubicBezTo>
                  <a:pt x="255939" y="466809"/>
                  <a:pt x="208642" y="458293"/>
                  <a:pt x="165706" y="536076"/>
                </a:cubicBezTo>
                <a:cubicBezTo>
                  <a:pt x="142984" y="517421"/>
                  <a:pt x="134092" y="498422"/>
                  <a:pt x="116493" y="493399"/>
                </a:cubicBezTo>
                <a:cubicBezTo>
                  <a:pt x="144136" y="430439"/>
                  <a:pt x="190980" y="407872"/>
                  <a:pt x="250631" y="338721"/>
                </a:cubicBezTo>
                <a:cubicBezTo>
                  <a:pt x="177655" y="284728"/>
                  <a:pt x="176540" y="225365"/>
                  <a:pt x="116493" y="184043"/>
                </a:cubicBezTo>
                <a:close/>
              </a:path>
            </a:pathLst>
          </a:custGeom>
          <a:solidFill>
            <a:schemeClr val="accent1"/>
          </a:solidFill>
          <a:ln w="28575">
            <a:extLst>
              <a:ext uri="{C807C97D-BFC1-408E-A445-0C87EB9F89A2}">
                <ask:lineSketchStyleProps xmlns:ask="http://schemas.microsoft.com/office/drawing/2018/sketchyshapes" sd="4027599226">
                  <a:prstGeom prst="mathMultiply">
                    <a:avLst>
                      <a:gd name="adj1" fmla="val 1108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B96821E-136C-16CB-697F-5534AA6153FE}"/>
              </a:ext>
            </a:extLst>
          </p:cNvPr>
          <p:cNvCxnSpPr>
            <a:cxnSpLocks/>
          </p:cNvCxnSpPr>
          <p:nvPr/>
        </p:nvCxnSpPr>
        <p:spPr>
          <a:xfrm>
            <a:off x="9768292" y="2373745"/>
            <a:ext cx="0" cy="637310"/>
          </a:xfrm>
          <a:prstGeom prst="line">
            <a:avLst/>
          </a:prstGeom>
          <a:ln w="28575"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AE87705-E70F-B2D1-9443-42A3802E1EDC}"/>
              </a:ext>
            </a:extLst>
          </p:cNvPr>
          <p:cNvSpPr txBox="1"/>
          <p:nvPr/>
        </p:nvSpPr>
        <p:spPr>
          <a:xfrm>
            <a:off x="7658695" y="3523781"/>
            <a:ext cx="425176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500" b="1" dirty="0">
                <a:solidFill>
                  <a:schemeClr val="tx2"/>
                </a:solidFill>
              </a:rPr>
              <a:t>¿Qué debemos observar?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931AAB-9CA1-D3A9-24A6-83F7D66C9359}"/>
              </a:ext>
            </a:extLst>
          </p:cNvPr>
          <p:cNvSpPr txBox="1"/>
          <p:nvPr/>
        </p:nvSpPr>
        <p:spPr>
          <a:xfrm>
            <a:off x="1202948" y="6421912"/>
            <a:ext cx="103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NOTA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r>
              <a:rPr lang="es-ES" sz="900" i="1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Este análisis crítico de los estudios TERESA y TERESA-Opinión fue realizado por el Dr. Gerard Urrútia Cuchí,  MD, 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especialista en Medicina Preventiva y Salud Pública del </a:t>
            </a:r>
            <a:r>
              <a:rPr lang="pt-BR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Servei d’Epidemiologia Clínica i Salut Pública en el Hospital de la Santa Creu i Sant Pau, 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y subdirector del Centro Cochrane Iberoamericano.</a:t>
            </a:r>
            <a:endParaRPr lang="es-ES" sz="900" i="1" u="none" strike="noStrike" baseline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46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30A0136-33DA-081D-5BB5-357EF450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21</a:t>
            </a:fld>
            <a:endParaRPr lang="es-ES" dirty="0"/>
          </a:p>
        </p:txBody>
      </p:sp>
      <p:cxnSp>
        <p:nvCxnSpPr>
          <p:cNvPr id="5" name="Connector de fletxa recta 3">
            <a:extLst>
              <a:ext uri="{FF2B5EF4-FFF2-40B4-BE49-F238E27FC236}">
                <a16:creationId xmlns:a16="http://schemas.microsoft.com/office/drawing/2014/main" id="{68C5994F-1BE0-D138-473D-149BC8B6FA9C}"/>
              </a:ext>
            </a:extLst>
          </p:cNvPr>
          <p:cNvCxnSpPr>
            <a:cxnSpLocks/>
          </p:cNvCxnSpPr>
          <p:nvPr/>
        </p:nvCxnSpPr>
        <p:spPr>
          <a:xfrm>
            <a:off x="3575720" y="1840556"/>
            <a:ext cx="5040560" cy="0"/>
          </a:xfrm>
          <a:prstGeom prst="straightConnector1">
            <a:avLst/>
          </a:prstGeom>
          <a:ln w="76200">
            <a:solidFill>
              <a:srgbClr val="ED7B1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QuadreDeText 6">
            <a:extLst>
              <a:ext uri="{FF2B5EF4-FFF2-40B4-BE49-F238E27FC236}">
                <a16:creationId xmlns:a16="http://schemas.microsoft.com/office/drawing/2014/main" id="{0BF618CE-5DF4-F805-572B-4965085C03B9}"/>
              </a:ext>
            </a:extLst>
          </p:cNvPr>
          <p:cNvSpPr txBox="1"/>
          <p:nvPr/>
        </p:nvSpPr>
        <p:spPr>
          <a:xfrm>
            <a:off x="5411924" y="147193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ED7B14"/>
                </a:solidFill>
              </a:rPr>
              <a:t>Tiempo</a:t>
            </a:r>
            <a:endParaRPr lang="ca-ES" dirty="0">
              <a:solidFill>
                <a:srgbClr val="ED7B14"/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4ABA3E30-6380-783B-FF0A-AD0E50C42D25}"/>
              </a:ext>
            </a:extLst>
          </p:cNvPr>
          <p:cNvGrpSpPr/>
          <p:nvPr/>
        </p:nvGrpSpPr>
        <p:grpSpPr>
          <a:xfrm>
            <a:off x="2568055" y="2544659"/>
            <a:ext cx="7055890" cy="3719457"/>
            <a:chOff x="2801278" y="2716109"/>
            <a:chExt cx="7055890" cy="3719457"/>
          </a:xfrm>
        </p:grpSpPr>
        <p:sp>
          <p:nvSpPr>
            <p:cNvPr id="10" name="QuadreDeText 10">
              <a:extLst>
                <a:ext uri="{FF2B5EF4-FFF2-40B4-BE49-F238E27FC236}">
                  <a16:creationId xmlns:a16="http://schemas.microsoft.com/office/drawing/2014/main" id="{8D6C1259-6FF2-BBA7-89EF-3797516FFF61}"/>
                </a:ext>
              </a:extLst>
            </p:cNvPr>
            <p:cNvSpPr txBox="1"/>
            <p:nvPr/>
          </p:nvSpPr>
          <p:spPr>
            <a:xfrm>
              <a:off x="2801278" y="2847771"/>
              <a:ext cx="2376264" cy="54000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</a:rPr>
                <a:t>MÉTODO DE REGISTRO DE LOS DATOS</a:t>
              </a:r>
              <a:endParaRPr lang="ca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QuadreDeText 11">
              <a:extLst>
                <a:ext uri="{FF2B5EF4-FFF2-40B4-BE49-F238E27FC236}">
                  <a16:creationId xmlns:a16="http://schemas.microsoft.com/office/drawing/2014/main" id="{2CA14F2C-29AF-353A-A21E-24E938572F3C}"/>
                </a:ext>
              </a:extLst>
            </p:cNvPr>
            <p:cNvSpPr txBox="1"/>
            <p:nvPr/>
          </p:nvSpPr>
          <p:spPr>
            <a:xfrm>
              <a:off x="2801278" y="3902734"/>
              <a:ext cx="2376264" cy="54000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</a:rPr>
                <a:t>SELECCIÓN DE LOS PARTICIPANTES</a:t>
              </a:r>
              <a:endParaRPr lang="ca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QuadreDeText 12">
              <a:extLst>
                <a:ext uri="{FF2B5EF4-FFF2-40B4-BE49-F238E27FC236}">
                  <a16:creationId xmlns:a16="http://schemas.microsoft.com/office/drawing/2014/main" id="{E3E99254-D468-F1D7-292B-A31D606ED83C}"/>
                </a:ext>
              </a:extLst>
            </p:cNvPr>
            <p:cNvSpPr txBox="1"/>
            <p:nvPr/>
          </p:nvSpPr>
          <p:spPr>
            <a:xfrm>
              <a:off x="2801278" y="5355566"/>
              <a:ext cx="2376264" cy="540000"/>
            </a:xfrm>
            <a:prstGeom prst="rect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</a:rPr>
                <a:t>VARIABLES REGISTRADAS</a:t>
              </a:r>
              <a:endParaRPr lang="ca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QuadreDeText 15">
              <a:extLst>
                <a:ext uri="{FF2B5EF4-FFF2-40B4-BE49-F238E27FC236}">
                  <a16:creationId xmlns:a16="http://schemas.microsoft.com/office/drawing/2014/main" id="{0FDD589D-C487-E040-1276-BF08E38DF7D8}"/>
                </a:ext>
              </a:extLst>
            </p:cNvPr>
            <p:cNvSpPr txBox="1"/>
            <p:nvPr/>
          </p:nvSpPr>
          <p:spPr>
            <a:xfrm>
              <a:off x="5681168" y="2716109"/>
              <a:ext cx="4176000" cy="8033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accent5"/>
                  </a:solidFill>
                </a:rPr>
                <a:t>Método de administración de la </a:t>
              </a:r>
              <a:r>
                <a:rPr lang="es-ES" sz="1200" b="1" dirty="0">
                  <a:solidFill>
                    <a:schemeClr val="accent5"/>
                  </a:solidFill>
                </a:rPr>
                <a:t>encuesta</a:t>
              </a:r>
              <a:r>
                <a:rPr lang="es-ES" sz="1200" dirty="0">
                  <a:solidFill>
                    <a:schemeClr val="accent5"/>
                  </a:solidFill>
                </a:rPr>
                <a:t>, características (número, tipo y formato de las preguntas), duración, recordatorios, fuente de los datos, fiabilidad y precisión de los datos registrados.</a:t>
              </a:r>
              <a:endParaRPr lang="ca-ES" sz="1200" dirty="0">
                <a:solidFill>
                  <a:schemeClr val="accent5"/>
                </a:solidFill>
              </a:endParaRPr>
            </a:p>
          </p:txBody>
        </p:sp>
        <p:sp>
          <p:nvSpPr>
            <p:cNvPr id="15" name="QuadreDeText 16">
              <a:extLst>
                <a:ext uri="{FF2B5EF4-FFF2-40B4-BE49-F238E27FC236}">
                  <a16:creationId xmlns:a16="http://schemas.microsoft.com/office/drawing/2014/main" id="{94F10B44-C02A-CD7F-44FF-907400B94859}"/>
                </a:ext>
              </a:extLst>
            </p:cNvPr>
            <p:cNvSpPr txBox="1"/>
            <p:nvPr/>
          </p:nvSpPr>
          <p:spPr>
            <a:xfrm>
              <a:off x="5681168" y="3718164"/>
              <a:ext cx="4176000" cy="90914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accent5"/>
                  </a:solidFill>
                </a:rPr>
                <a:t>Criterios de selección (características), fuente de identificación, método de selección de la muestra, cálculo del tamaño de la muestra, tasa de respuesta, reposición.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accent5"/>
                  </a:solidFill>
                </a:rPr>
                <a:t>Descripción de la muestra (representatividad).</a:t>
              </a:r>
              <a:endParaRPr lang="ca-ES" sz="1200" dirty="0">
                <a:solidFill>
                  <a:schemeClr val="accent5"/>
                </a:solidFill>
              </a:endParaRPr>
            </a:p>
          </p:txBody>
        </p:sp>
        <p:sp>
          <p:nvSpPr>
            <p:cNvPr id="16" name="QuadreDeText 17">
              <a:extLst>
                <a:ext uri="{FF2B5EF4-FFF2-40B4-BE49-F238E27FC236}">
                  <a16:creationId xmlns:a16="http://schemas.microsoft.com/office/drawing/2014/main" id="{83688FD0-8ACD-FD3A-56BB-7ADC89DEE1C7}"/>
                </a:ext>
              </a:extLst>
            </p:cNvPr>
            <p:cNvSpPr txBox="1"/>
            <p:nvPr/>
          </p:nvSpPr>
          <p:spPr>
            <a:xfrm>
              <a:off x="5681168" y="4815566"/>
              <a:ext cx="4176000" cy="1620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accent5"/>
                  </a:solidFill>
                </a:rPr>
                <a:t>Tipo de variables (cualitativa binaria o categórica, continua, etc.)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accent5"/>
                  </a:solidFill>
                </a:rPr>
                <a:t>Estadísticos descriptivos (porcentajes, media o mediana, desviación estándar o rangos).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i="1" dirty="0">
                  <a:solidFill>
                    <a:schemeClr val="accent5"/>
                  </a:solidFill>
                </a:rPr>
                <a:t>Missings </a:t>
              </a:r>
              <a:r>
                <a:rPr lang="es-ES" sz="1200" dirty="0">
                  <a:solidFill>
                    <a:schemeClr val="accent5"/>
                  </a:solidFill>
                </a:rPr>
                <a:t>y su manejo en el análisis.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accent5"/>
                  </a:solidFill>
                </a:rPr>
                <a:t>Figuras (representación gráfica de los resultados).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accent5"/>
                  </a:solidFill>
                </a:rPr>
                <a:t>Tablas.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accent5"/>
                  </a:solidFill>
                </a:rPr>
                <a:t>Ausencia de valor de P (finalidad descriptiva).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accent5"/>
                  </a:solidFill>
                </a:rPr>
                <a:t>Discusión (conclusiones apoyadas por los datos).</a:t>
              </a:r>
              <a:endParaRPr lang="ca-ES" sz="12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D210F45-81A6-F8DA-6A70-9EFBA89A9677}"/>
              </a:ext>
            </a:extLst>
          </p:cNvPr>
          <p:cNvSpPr txBox="1"/>
          <p:nvPr/>
        </p:nvSpPr>
        <p:spPr>
          <a:xfrm>
            <a:off x="5372177" y="2124353"/>
            <a:ext cx="425176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500" b="1" dirty="0">
                <a:solidFill>
                  <a:schemeClr val="tx2"/>
                </a:solidFill>
              </a:rPr>
              <a:t>¿Qué debemos observar?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AABC8430-930D-DADA-3F58-C832AE00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805306"/>
          </a:xfrm>
        </p:spPr>
        <p:txBody>
          <a:bodyPr>
            <a:normAutofit fontScale="90000"/>
          </a:bodyPr>
          <a:lstStyle/>
          <a:p>
            <a:r>
              <a:rPr lang="es-ES" sz="2700" dirty="0"/>
              <a:t>Lectura crítica: Caso Práctico</a:t>
            </a:r>
            <a:br>
              <a:rPr lang="es-ES" sz="3300" dirty="0"/>
            </a:br>
            <a:r>
              <a:rPr lang="es-ES" sz="3300" b="1" dirty="0"/>
              <a:t>Estudio transversal (encuesta)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B244214-BF50-1467-F6E2-7E7CFB775E3A}"/>
              </a:ext>
            </a:extLst>
          </p:cNvPr>
          <p:cNvSpPr txBox="1"/>
          <p:nvPr/>
        </p:nvSpPr>
        <p:spPr>
          <a:xfrm>
            <a:off x="1202948" y="6421912"/>
            <a:ext cx="103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NOTA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r>
              <a:rPr lang="es-ES" sz="900" i="1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Este análisis crítico de los estudios TERESA y TERESA-Opinión fue realizado por el Dr. Gerard Urrútia Cuchí,  MD, 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especialista en Medicina Preventiva y Salud Pública del </a:t>
            </a:r>
            <a:r>
              <a:rPr lang="pt-BR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Servei d’Epidemiologia Clínica i Salut Pública en el Hospital de la Santa Creu i Sant Pau, 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y subdirector del Centro Cochrane Iberoamericano</a:t>
            </a:r>
            <a:endParaRPr lang="es-ES" sz="900" i="1" u="none" strike="noStrike" baseline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62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30A0136-33DA-081D-5BB5-357EF450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22</a:t>
            </a:fld>
            <a:endParaRPr lang="es-ES" dirty="0"/>
          </a:p>
        </p:txBody>
      </p:sp>
      <p:sp>
        <p:nvSpPr>
          <p:cNvPr id="9" name="Fletxa dreta 6">
            <a:extLst>
              <a:ext uri="{FF2B5EF4-FFF2-40B4-BE49-F238E27FC236}">
                <a16:creationId xmlns:a16="http://schemas.microsoft.com/office/drawing/2014/main" id="{2C001E90-06EB-0094-A609-A932F035132A}"/>
              </a:ext>
            </a:extLst>
          </p:cNvPr>
          <p:cNvSpPr/>
          <p:nvPr/>
        </p:nvSpPr>
        <p:spPr>
          <a:xfrm rot="10800000">
            <a:off x="4208299" y="1566082"/>
            <a:ext cx="4702175" cy="915376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D80BF41-9F1C-28E8-022B-1AB3A471C40C}"/>
              </a:ext>
            </a:extLst>
          </p:cNvPr>
          <p:cNvCxnSpPr>
            <a:cxnSpLocks/>
          </p:cNvCxnSpPr>
          <p:nvPr/>
        </p:nvCxnSpPr>
        <p:spPr>
          <a:xfrm>
            <a:off x="3653869" y="2305965"/>
            <a:ext cx="0" cy="498764"/>
          </a:xfrm>
          <a:prstGeom prst="line">
            <a:avLst/>
          </a:prstGeom>
          <a:ln w="28575"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QuadreDeText 8">
            <a:extLst>
              <a:ext uri="{FF2B5EF4-FFF2-40B4-BE49-F238E27FC236}">
                <a16:creationId xmlns:a16="http://schemas.microsoft.com/office/drawing/2014/main" id="{04FDA76D-67EB-5EA5-A236-9C4AFDCB05EA}"/>
              </a:ext>
            </a:extLst>
          </p:cNvPr>
          <p:cNvSpPr txBox="1"/>
          <p:nvPr/>
        </p:nvSpPr>
        <p:spPr>
          <a:xfrm>
            <a:off x="1277191" y="3158038"/>
            <a:ext cx="4418025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Fuente de identificación de los participantes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Periodo de reclutamiento</a:t>
            </a:r>
            <a:endParaRPr lang="ca-ES" sz="1200" b="1" dirty="0">
              <a:solidFill>
                <a:schemeClr val="accent5"/>
              </a:solidFill>
            </a:endParaRP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Selección de los participantes </a:t>
            </a:r>
            <a:r>
              <a:rPr lang="es-ES" sz="1200" dirty="0">
                <a:solidFill>
                  <a:schemeClr val="accent5"/>
                </a:solidFill>
              </a:rPr>
              <a:t>(criterios) 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Ámbito del estudio </a:t>
            </a:r>
            <a:r>
              <a:rPr lang="es-ES" sz="1200" dirty="0">
                <a:solidFill>
                  <a:schemeClr val="accent5"/>
                </a:solidFill>
              </a:rPr>
              <a:t>(pacientes ingresados, ambulatorios, etc.)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Representatividad de la muestra </a:t>
            </a:r>
            <a:r>
              <a:rPr lang="es-ES" sz="1200" dirty="0">
                <a:solidFill>
                  <a:schemeClr val="accent5"/>
                </a:solidFill>
              </a:rPr>
              <a:t>de estudio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Descripción de la población </a:t>
            </a:r>
            <a:r>
              <a:rPr lang="es-ES" sz="1200" dirty="0">
                <a:solidFill>
                  <a:schemeClr val="accent5"/>
                </a:solidFill>
              </a:rPr>
              <a:t>de  estudio</a:t>
            </a:r>
          </a:p>
        </p:txBody>
      </p:sp>
      <p:sp>
        <p:nvSpPr>
          <p:cNvPr id="18" name="QuadreDeText 7">
            <a:extLst>
              <a:ext uri="{FF2B5EF4-FFF2-40B4-BE49-F238E27FC236}">
                <a16:creationId xmlns:a16="http://schemas.microsoft.com/office/drawing/2014/main" id="{827F68EE-BCBD-4C38-8A83-829C1B38724D}"/>
              </a:ext>
            </a:extLst>
          </p:cNvPr>
          <p:cNvSpPr txBox="1"/>
          <p:nvPr/>
        </p:nvSpPr>
        <p:spPr>
          <a:xfrm>
            <a:off x="4656212" y="1264062"/>
            <a:ext cx="425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Registro </a:t>
            </a:r>
            <a:r>
              <a:rPr lang="es-ES" sz="14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retrospectivo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de los datos</a:t>
            </a:r>
            <a:r>
              <a:rPr lang="es-E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 partir de registros clínicos</a:t>
            </a:r>
            <a:endParaRPr lang="ca-ES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QuadreDeText 9">
            <a:extLst>
              <a:ext uri="{FF2B5EF4-FFF2-40B4-BE49-F238E27FC236}">
                <a16:creationId xmlns:a16="http://schemas.microsoft.com/office/drawing/2014/main" id="{F8523C9B-067E-6CEC-3EE6-EFDED9C2FD4A}"/>
              </a:ext>
            </a:extLst>
          </p:cNvPr>
          <p:cNvSpPr txBox="1"/>
          <p:nvPr/>
        </p:nvSpPr>
        <p:spPr>
          <a:xfrm>
            <a:off x="4656212" y="2275057"/>
            <a:ext cx="4251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accent5"/>
                </a:solidFill>
              </a:rPr>
              <a:t>Centros participantes </a:t>
            </a:r>
          </a:p>
          <a:p>
            <a:pPr algn="ctr"/>
            <a:r>
              <a:rPr lang="es-ES" sz="1100" dirty="0">
                <a:solidFill>
                  <a:schemeClr val="accent5"/>
                </a:solidFill>
              </a:rPr>
              <a:t>(número , localización y características)</a:t>
            </a:r>
            <a:endParaRPr lang="ca-ES" sz="1100" dirty="0">
              <a:solidFill>
                <a:schemeClr val="accent5"/>
              </a:solidFill>
            </a:endParaRPr>
          </a:p>
        </p:txBody>
      </p:sp>
      <p:sp>
        <p:nvSpPr>
          <p:cNvPr id="6" name="QuadreDeText 10">
            <a:extLst>
              <a:ext uri="{FF2B5EF4-FFF2-40B4-BE49-F238E27FC236}">
                <a16:creationId xmlns:a16="http://schemas.microsoft.com/office/drawing/2014/main" id="{4354BC22-E0E0-55EE-F67C-09FD20B411A8}"/>
              </a:ext>
            </a:extLst>
          </p:cNvPr>
          <p:cNvSpPr txBox="1"/>
          <p:nvPr/>
        </p:nvSpPr>
        <p:spPr>
          <a:xfrm>
            <a:off x="1277191" y="4854749"/>
            <a:ext cx="4418025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Registros clínicos y calidad de los datos: e</a:t>
            </a:r>
            <a:r>
              <a:rPr lang="es-ES" sz="1200" dirty="0">
                <a:solidFill>
                  <a:schemeClr val="accent5"/>
                </a:solidFill>
              </a:rPr>
              <a:t>xhaustividad, fiabilidad y precisión</a:t>
            </a:r>
          </a:p>
          <a:p>
            <a:pPr marL="355600" lvl="1" indent="-1778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sz="1200" dirty="0">
                <a:solidFill>
                  <a:schemeClr val="accent5"/>
                </a:solidFill>
              </a:rPr>
              <a:t>Identificación de los participantes (¿sesgo de selección?)</a:t>
            </a:r>
          </a:p>
          <a:p>
            <a:pPr marL="355600" lvl="1" indent="-1778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sz="1200" dirty="0">
                <a:solidFill>
                  <a:schemeClr val="accent5"/>
                </a:solidFill>
              </a:rPr>
              <a:t>Variables de estudio (¿sesgos de clasificación?)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Criterios para la obtención de los datos </a:t>
            </a:r>
            <a:r>
              <a:rPr lang="es-ES" sz="1200" dirty="0">
                <a:solidFill>
                  <a:schemeClr val="accent5"/>
                </a:solidFill>
              </a:rPr>
              <a:t>(códigos, datos estructurados, etc.)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Obtención de los datos </a:t>
            </a:r>
            <a:r>
              <a:rPr lang="es-ES" sz="1200" dirty="0">
                <a:solidFill>
                  <a:schemeClr val="accent5"/>
                </a:solidFill>
              </a:rPr>
              <a:t>(quién, cómo, dónde)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8279AC5B-6BEA-D989-D90D-EEFCB55C538A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5695216" y="3745378"/>
            <a:ext cx="1165216" cy="12825"/>
          </a:xfrm>
          <a:prstGeom prst="straightConnector1">
            <a:avLst/>
          </a:prstGeom>
          <a:ln w="28575"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igno de multiplicación 9">
            <a:extLst>
              <a:ext uri="{FF2B5EF4-FFF2-40B4-BE49-F238E27FC236}">
                <a16:creationId xmlns:a16="http://schemas.microsoft.com/office/drawing/2014/main" id="{BC1B4F7C-BF3B-6C09-C444-D19091E21AA9}"/>
              </a:ext>
            </a:extLst>
          </p:cNvPr>
          <p:cNvSpPr/>
          <p:nvPr/>
        </p:nvSpPr>
        <p:spPr>
          <a:xfrm>
            <a:off x="3360126" y="1684903"/>
            <a:ext cx="587485" cy="677442"/>
          </a:xfrm>
          <a:custGeom>
            <a:avLst/>
            <a:gdLst>
              <a:gd name="connsiteX0" fmla="*/ 116493 w 587485"/>
              <a:gd name="connsiteY0" fmla="*/ 184043 h 677442"/>
              <a:gd name="connsiteX1" fmla="*/ 165706 w 587485"/>
              <a:gd name="connsiteY1" fmla="*/ 141366 h 677442"/>
              <a:gd name="connsiteX2" fmla="*/ 293743 w 587485"/>
              <a:gd name="connsiteY2" fmla="*/ 289008 h 677442"/>
              <a:gd name="connsiteX3" fmla="*/ 421779 w 587485"/>
              <a:gd name="connsiteY3" fmla="*/ 141366 h 677442"/>
              <a:gd name="connsiteX4" fmla="*/ 470992 w 587485"/>
              <a:gd name="connsiteY4" fmla="*/ 184043 h 677442"/>
              <a:gd name="connsiteX5" fmla="*/ 336854 w 587485"/>
              <a:gd name="connsiteY5" fmla="*/ 338721 h 677442"/>
              <a:gd name="connsiteX6" fmla="*/ 470992 w 587485"/>
              <a:gd name="connsiteY6" fmla="*/ 493399 h 677442"/>
              <a:gd name="connsiteX7" fmla="*/ 421779 w 587485"/>
              <a:gd name="connsiteY7" fmla="*/ 536076 h 677442"/>
              <a:gd name="connsiteX8" fmla="*/ 293743 w 587485"/>
              <a:gd name="connsiteY8" fmla="*/ 388434 h 677442"/>
              <a:gd name="connsiteX9" fmla="*/ 165706 w 587485"/>
              <a:gd name="connsiteY9" fmla="*/ 536076 h 677442"/>
              <a:gd name="connsiteX10" fmla="*/ 116493 w 587485"/>
              <a:gd name="connsiteY10" fmla="*/ 493399 h 677442"/>
              <a:gd name="connsiteX11" fmla="*/ 250631 w 587485"/>
              <a:gd name="connsiteY11" fmla="*/ 338721 h 677442"/>
              <a:gd name="connsiteX12" fmla="*/ 116493 w 587485"/>
              <a:gd name="connsiteY12" fmla="*/ 184043 h 67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485" h="677442" fill="none" extrusionOk="0">
                <a:moveTo>
                  <a:pt x="116493" y="184043"/>
                </a:moveTo>
                <a:cubicBezTo>
                  <a:pt x="127050" y="171281"/>
                  <a:pt x="147604" y="162862"/>
                  <a:pt x="165706" y="141366"/>
                </a:cubicBezTo>
                <a:cubicBezTo>
                  <a:pt x="200211" y="179123"/>
                  <a:pt x="238880" y="253335"/>
                  <a:pt x="293743" y="289008"/>
                </a:cubicBezTo>
                <a:cubicBezTo>
                  <a:pt x="333275" y="219418"/>
                  <a:pt x="374466" y="209799"/>
                  <a:pt x="421779" y="141366"/>
                </a:cubicBezTo>
                <a:cubicBezTo>
                  <a:pt x="438748" y="147783"/>
                  <a:pt x="449048" y="166883"/>
                  <a:pt x="470992" y="184043"/>
                </a:cubicBezTo>
                <a:cubicBezTo>
                  <a:pt x="446227" y="223043"/>
                  <a:pt x="368281" y="299249"/>
                  <a:pt x="336854" y="338721"/>
                </a:cubicBezTo>
                <a:cubicBezTo>
                  <a:pt x="398575" y="394962"/>
                  <a:pt x="396980" y="423423"/>
                  <a:pt x="470992" y="493399"/>
                </a:cubicBezTo>
                <a:cubicBezTo>
                  <a:pt x="448021" y="516612"/>
                  <a:pt x="428060" y="522688"/>
                  <a:pt x="421779" y="536076"/>
                </a:cubicBezTo>
                <a:cubicBezTo>
                  <a:pt x="364910" y="474164"/>
                  <a:pt x="332760" y="406508"/>
                  <a:pt x="293743" y="388434"/>
                </a:cubicBezTo>
                <a:cubicBezTo>
                  <a:pt x="236645" y="461503"/>
                  <a:pt x="198099" y="483618"/>
                  <a:pt x="165706" y="536076"/>
                </a:cubicBezTo>
                <a:cubicBezTo>
                  <a:pt x="140845" y="520964"/>
                  <a:pt x="130807" y="497662"/>
                  <a:pt x="116493" y="493399"/>
                </a:cubicBezTo>
                <a:cubicBezTo>
                  <a:pt x="145524" y="432745"/>
                  <a:pt x="195860" y="417749"/>
                  <a:pt x="250631" y="338721"/>
                </a:cubicBezTo>
                <a:cubicBezTo>
                  <a:pt x="201321" y="298826"/>
                  <a:pt x="181715" y="222397"/>
                  <a:pt x="116493" y="184043"/>
                </a:cubicBezTo>
                <a:close/>
              </a:path>
              <a:path w="587485" h="677442" stroke="0" extrusionOk="0">
                <a:moveTo>
                  <a:pt x="116493" y="184043"/>
                </a:moveTo>
                <a:cubicBezTo>
                  <a:pt x="134954" y="164442"/>
                  <a:pt x="150671" y="155988"/>
                  <a:pt x="165706" y="141366"/>
                </a:cubicBezTo>
                <a:cubicBezTo>
                  <a:pt x="214933" y="183595"/>
                  <a:pt x="223628" y="222185"/>
                  <a:pt x="293743" y="289008"/>
                </a:cubicBezTo>
                <a:cubicBezTo>
                  <a:pt x="316846" y="234293"/>
                  <a:pt x="365417" y="211034"/>
                  <a:pt x="421779" y="141366"/>
                </a:cubicBezTo>
                <a:cubicBezTo>
                  <a:pt x="435123" y="148789"/>
                  <a:pt x="442854" y="169043"/>
                  <a:pt x="470992" y="184043"/>
                </a:cubicBezTo>
                <a:cubicBezTo>
                  <a:pt x="453419" y="229315"/>
                  <a:pt x="370767" y="268279"/>
                  <a:pt x="336854" y="338721"/>
                </a:cubicBezTo>
                <a:cubicBezTo>
                  <a:pt x="383588" y="371911"/>
                  <a:pt x="406614" y="445438"/>
                  <a:pt x="470992" y="493399"/>
                </a:cubicBezTo>
                <a:cubicBezTo>
                  <a:pt x="449980" y="514563"/>
                  <a:pt x="434047" y="518659"/>
                  <a:pt x="421779" y="536076"/>
                </a:cubicBezTo>
                <a:cubicBezTo>
                  <a:pt x="354369" y="493379"/>
                  <a:pt x="371272" y="446300"/>
                  <a:pt x="293743" y="388434"/>
                </a:cubicBezTo>
                <a:cubicBezTo>
                  <a:pt x="255939" y="466809"/>
                  <a:pt x="208642" y="458293"/>
                  <a:pt x="165706" y="536076"/>
                </a:cubicBezTo>
                <a:cubicBezTo>
                  <a:pt x="142984" y="517421"/>
                  <a:pt x="134092" y="498422"/>
                  <a:pt x="116493" y="493399"/>
                </a:cubicBezTo>
                <a:cubicBezTo>
                  <a:pt x="144136" y="430439"/>
                  <a:pt x="190980" y="407872"/>
                  <a:pt x="250631" y="338721"/>
                </a:cubicBezTo>
                <a:cubicBezTo>
                  <a:pt x="177655" y="284728"/>
                  <a:pt x="176540" y="225365"/>
                  <a:pt x="116493" y="184043"/>
                </a:cubicBezTo>
                <a:close/>
              </a:path>
            </a:pathLst>
          </a:custGeom>
          <a:solidFill>
            <a:schemeClr val="accent1"/>
          </a:solidFill>
          <a:ln w="28575">
            <a:extLst>
              <a:ext uri="{C807C97D-BFC1-408E-A445-0C87EB9F89A2}">
                <ask:lineSketchStyleProps xmlns:ask="http://schemas.microsoft.com/office/drawing/2018/sketchyshapes" sd="4027599226">
                  <a:prstGeom prst="mathMultiply">
                    <a:avLst>
                      <a:gd name="adj1" fmla="val 1108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24BDA275-DC19-876F-2C57-CAB53934462A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695216" y="5541339"/>
            <a:ext cx="1165213" cy="5908"/>
          </a:xfrm>
          <a:prstGeom prst="straightConnector1">
            <a:avLst/>
          </a:prstGeom>
          <a:ln w="28575"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580E5E2-1839-1C6E-D47A-D98714720E95}"/>
              </a:ext>
            </a:extLst>
          </p:cNvPr>
          <p:cNvSpPr txBox="1"/>
          <p:nvPr/>
        </p:nvSpPr>
        <p:spPr>
          <a:xfrm>
            <a:off x="1277191" y="2764591"/>
            <a:ext cx="425176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500" b="1" dirty="0">
                <a:solidFill>
                  <a:schemeClr val="tx2"/>
                </a:solidFill>
              </a:rPr>
              <a:t>¿Qué debemos observar?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B42C150-41D5-0C39-EBCE-2B580247B2A0}"/>
              </a:ext>
            </a:extLst>
          </p:cNvPr>
          <p:cNvSpPr txBox="1"/>
          <p:nvPr/>
        </p:nvSpPr>
        <p:spPr>
          <a:xfrm>
            <a:off x="6860429" y="2773186"/>
            <a:ext cx="210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Bradley Hand ITC" panose="03070402050302030203" pitchFamily="66" charset="0"/>
              </a:rPr>
              <a:t>Estudio TERESA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7373591F-EC30-394B-724B-49443046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805306"/>
          </a:xfrm>
        </p:spPr>
        <p:txBody>
          <a:bodyPr>
            <a:normAutofit fontScale="90000"/>
          </a:bodyPr>
          <a:lstStyle/>
          <a:p>
            <a:r>
              <a:rPr lang="es-ES" sz="2200" dirty="0"/>
              <a:t>Lectura crítica de un Estudio de cohorte retrospectiva</a:t>
            </a:r>
            <a:br>
              <a:rPr lang="es-ES" sz="3300" dirty="0"/>
            </a:br>
            <a:r>
              <a:rPr lang="es-ES" sz="3300" dirty="0"/>
              <a:t>Caso del estudio TERESA</a:t>
            </a:r>
          </a:p>
        </p:txBody>
      </p:sp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86864ED-37D5-5135-7397-FEC49264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4" t="13576" r="26458" b="12870"/>
          <a:stretch/>
        </p:blipFill>
        <p:spPr>
          <a:xfrm>
            <a:off x="10400618" y="223963"/>
            <a:ext cx="1543731" cy="1384995"/>
          </a:xfrm>
          <a:prstGeom prst="rect">
            <a:avLst/>
          </a:prstGeom>
        </p:spPr>
      </p:pic>
      <p:sp>
        <p:nvSpPr>
          <p:cNvPr id="3" name="QuadreDeText 8">
            <a:extLst>
              <a:ext uri="{FF2B5EF4-FFF2-40B4-BE49-F238E27FC236}">
                <a16:creationId xmlns:a16="http://schemas.microsoft.com/office/drawing/2014/main" id="{4E919EEC-52FC-5CFF-120D-3D574203D301}"/>
              </a:ext>
            </a:extLst>
          </p:cNvPr>
          <p:cNvSpPr txBox="1"/>
          <p:nvPr/>
        </p:nvSpPr>
        <p:spPr>
          <a:xfrm>
            <a:off x="6860429" y="3173427"/>
            <a:ext cx="4964622" cy="1169551"/>
          </a:xfrm>
          <a:custGeom>
            <a:avLst/>
            <a:gdLst>
              <a:gd name="connsiteX0" fmla="*/ 0 w 4964622"/>
              <a:gd name="connsiteY0" fmla="*/ 0 h 1169551"/>
              <a:gd name="connsiteX1" fmla="*/ 719870 w 4964622"/>
              <a:gd name="connsiteY1" fmla="*/ 0 h 1169551"/>
              <a:gd name="connsiteX2" fmla="*/ 1439740 w 4964622"/>
              <a:gd name="connsiteY2" fmla="*/ 0 h 1169551"/>
              <a:gd name="connsiteX3" fmla="*/ 1961026 w 4964622"/>
              <a:gd name="connsiteY3" fmla="*/ 0 h 1169551"/>
              <a:gd name="connsiteX4" fmla="*/ 2482311 w 4964622"/>
              <a:gd name="connsiteY4" fmla="*/ 0 h 1169551"/>
              <a:gd name="connsiteX5" fmla="*/ 3053243 w 4964622"/>
              <a:gd name="connsiteY5" fmla="*/ 0 h 1169551"/>
              <a:gd name="connsiteX6" fmla="*/ 3524882 w 4964622"/>
              <a:gd name="connsiteY6" fmla="*/ 0 h 1169551"/>
              <a:gd name="connsiteX7" fmla="*/ 3996521 w 4964622"/>
              <a:gd name="connsiteY7" fmla="*/ 0 h 1169551"/>
              <a:gd name="connsiteX8" fmla="*/ 4964622 w 4964622"/>
              <a:gd name="connsiteY8" fmla="*/ 0 h 1169551"/>
              <a:gd name="connsiteX9" fmla="*/ 4964622 w 4964622"/>
              <a:gd name="connsiteY9" fmla="*/ 561384 h 1169551"/>
              <a:gd name="connsiteX10" fmla="*/ 4964622 w 4964622"/>
              <a:gd name="connsiteY10" fmla="*/ 1169551 h 1169551"/>
              <a:gd name="connsiteX11" fmla="*/ 4294398 w 4964622"/>
              <a:gd name="connsiteY11" fmla="*/ 1169551 h 1169551"/>
              <a:gd name="connsiteX12" fmla="*/ 3624174 w 4964622"/>
              <a:gd name="connsiteY12" fmla="*/ 1169551 h 1169551"/>
              <a:gd name="connsiteX13" fmla="*/ 3102889 w 4964622"/>
              <a:gd name="connsiteY13" fmla="*/ 1169551 h 1169551"/>
              <a:gd name="connsiteX14" fmla="*/ 2383019 w 4964622"/>
              <a:gd name="connsiteY14" fmla="*/ 1169551 h 1169551"/>
              <a:gd name="connsiteX15" fmla="*/ 1762441 w 4964622"/>
              <a:gd name="connsiteY15" fmla="*/ 1169551 h 1169551"/>
              <a:gd name="connsiteX16" fmla="*/ 1241156 w 4964622"/>
              <a:gd name="connsiteY16" fmla="*/ 1169551 h 1169551"/>
              <a:gd name="connsiteX17" fmla="*/ 769516 w 4964622"/>
              <a:gd name="connsiteY17" fmla="*/ 1169551 h 1169551"/>
              <a:gd name="connsiteX18" fmla="*/ 0 w 4964622"/>
              <a:gd name="connsiteY18" fmla="*/ 1169551 h 1169551"/>
              <a:gd name="connsiteX19" fmla="*/ 0 w 4964622"/>
              <a:gd name="connsiteY19" fmla="*/ 619862 h 1169551"/>
              <a:gd name="connsiteX20" fmla="*/ 0 w 4964622"/>
              <a:gd name="connsiteY20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64622" h="1169551" extrusionOk="0">
                <a:moveTo>
                  <a:pt x="0" y="0"/>
                </a:moveTo>
                <a:cubicBezTo>
                  <a:pt x="251813" y="14085"/>
                  <a:pt x="388458" y="-5303"/>
                  <a:pt x="719870" y="0"/>
                </a:cubicBezTo>
                <a:cubicBezTo>
                  <a:pt x="1051282" y="5303"/>
                  <a:pt x="1284846" y="-25397"/>
                  <a:pt x="1439740" y="0"/>
                </a:cubicBezTo>
                <a:cubicBezTo>
                  <a:pt x="1594634" y="25397"/>
                  <a:pt x="1847577" y="19517"/>
                  <a:pt x="1961026" y="0"/>
                </a:cubicBezTo>
                <a:cubicBezTo>
                  <a:pt x="2074475" y="-19517"/>
                  <a:pt x="2316879" y="23281"/>
                  <a:pt x="2482311" y="0"/>
                </a:cubicBezTo>
                <a:cubicBezTo>
                  <a:pt x="2647744" y="-23281"/>
                  <a:pt x="2772355" y="-20132"/>
                  <a:pt x="3053243" y="0"/>
                </a:cubicBezTo>
                <a:cubicBezTo>
                  <a:pt x="3334131" y="20132"/>
                  <a:pt x="3344510" y="12765"/>
                  <a:pt x="3524882" y="0"/>
                </a:cubicBezTo>
                <a:cubicBezTo>
                  <a:pt x="3705254" y="-12765"/>
                  <a:pt x="3821311" y="-8268"/>
                  <a:pt x="3996521" y="0"/>
                </a:cubicBezTo>
                <a:cubicBezTo>
                  <a:pt x="4171731" y="8268"/>
                  <a:pt x="4603744" y="22302"/>
                  <a:pt x="4964622" y="0"/>
                </a:cubicBezTo>
                <a:cubicBezTo>
                  <a:pt x="4988366" y="145500"/>
                  <a:pt x="4946984" y="297626"/>
                  <a:pt x="4964622" y="561384"/>
                </a:cubicBezTo>
                <a:cubicBezTo>
                  <a:pt x="4982260" y="825142"/>
                  <a:pt x="4944082" y="1032928"/>
                  <a:pt x="4964622" y="1169551"/>
                </a:cubicBezTo>
                <a:cubicBezTo>
                  <a:pt x="4827495" y="1198768"/>
                  <a:pt x="4457047" y="1149562"/>
                  <a:pt x="4294398" y="1169551"/>
                </a:cubicBezTo>
                <a:cubicBezTo>
                  <a:pt x="4131749" y="1189540"/>
                  <a:pt x="3828800" y="1153040"/>
                  <a:pt x="3624174" y="1169551"/>
                </a:cubicBezTo>
                <a:cubicBezTo>
                  <a:pt x="3419548" y="1186062"/>
                  <a:pt x="3269082" y="1147645"/>
                  <a:pt x="3102889" y="1169551"/>
                </a:cubicBezTo>
                <a:cubicBezTo>
                  <a:pt x="2936696" y="1191457"/>
                  <a:pt x="2538670" y="1164383"/>
                  <a:pt x="2383019" y="1169551"/>
                </a:cubicBezTo>
                <a:cubicBezTo>
                  <a:pt x="2227368" y="1174720"/>
                  <a:pt x="2006620" y="1163783"/>
                  <a:pt x="1762441" y="1169551"/>
                </a:cubicBezTo>
                <a:cubicBezTo>
                  <a:pt x="1518262" y="1175319"/>
                  <a:pt x="1381530" y="1188650"/>
                  <a:pt x="1241156" y="1169551"/>
                </a:cubicBezTo>
                <a:cubicBezTo>
                  <a:pt x="1100782" y="1150452"/>
                  <a:pt x="906006" y="1162026"/>
                  <a:pt x="769516" y="1169551"/>
                </a:cubicBezTo>
                <a:cubicBezTo>
                  <a:pt x="633026" y="1177076"/>
                  <a:pt x="232392" y="1189020"/>
                  <a:pt x="0" y="1169551"/>
                </a:cubicBezTo>
                <a:cubicBezTo>
                  <a:pt x="4638" y="1043695"/>
                  <a:pt x="-17639" y="841310"/>
                  <a:pt x="0" y="619862"/>
                </a:cubicBezTo>
                <a:cubicBezTo>
                  <a:pt x="17639" y="398414"/>
                  <a:pt x="-8799" y="26078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871379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Fuente de datos (para la identificación de los participantes): </a:t>
            </a:r>
            <a:r>
              <a:rPr lang="es-ES" sz="1200" i="1" dirty="0">
                <a:solidFill>
                  <a:schemeClr val="accent5"/>
                </a:solidFill>
              </a:rPr>
              <a:t>no especificada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Pacientes (18-70 años) con </a:t>
            </a:r>
            <a:r>
              <a:rPr lang="es-ES" sz="1200" b="1" dirty="0">
                <a:solidFill>
                  <a:schemeClr val="accent5"/>
                </a:solidFill>
              </a:rPr>
              <a:t>dislipemia</a:t>
            </a:r>
            <a:r>
              <a:rPr lang="es-ES" sz="1200" dirty="0">
                <a:solidFill>
                  <a:schemeClr val="accent5"/>
                </a:solidFill>
              </a:rPr>
              <a:t> tratados con </a:t>
            </a:r>
            <a:r>
              <a:rPr lang="es-ES" sz="1200" b="1" dirty="0">
                <a:solidFill>
                  <a:schemeClr val="accent5"/>
                </a:solidFill>
              </a:rPr>
              <a:t>estatinas</a:t>
            </a:r>
            <a:r>
              <a:rPr lang="es-ES" sz="1200" dirty="0">
                <a:solidFill>
                  <a:schemeClr val="accent5"/>
                </a:solidFill>
              </a:rPr>
              <a:t> (LLT) en los 3 meses anteriores</a:t>
            </a:r>
          </a:p>
          <a:p>
            <a:pPr marL="171450" indent="-17145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Pacientes </a:t>
            </a:r>
            <a:r>
              <a:rPr lang="es-ES" sz="1200" b="1" dirty="0">
                <a:solidFill>
                  <a:schemeClr val="accent5"/>
                </a:solidFill>
              </a:rPr>
              <a:t>consecutivos</a:t>
            </a:r>
            <a:r>
              <a:rPr lang="es-ES" sz="1200" dirty="0"/>
              <a:t> </a:t>
            </a:r>
            <a:r>
              <a:rPr lang="es-ES" sz="1200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>
                <a:solidFill>
                  <a:schemeClr val="accent5"/>
                </a:solidFill>
              </a:rPr>
              <a:t>Diciembre de 2020 a Julio de 2021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588684D-38FA-D00B-F7EC-0C3DE4447292}"/>
              </a:ext>
            </a:extLst>
          </p:cNvPr>
          <p:cNvSpPr txBox="1"/>
          <p:nvPr/>
        </p:nvSpPr>
        <p:spPr>
          <a:xfrm>
            <a:off x="6860429" y="4756509"/>
            <a:ext cx="4964622" cy="1569660"/>
          </a:xfrm>
          <a:custGeom>
            <a:avLst/>
            <a:gdLst>
              <a:gd name="connsiteX0" fmla="*/ 0 w 4964622"/>
              <a:gd name="connsiteY0" fmla="*/ 0 h 1569660"/>
              <a:gd name="connsiteX1" fmla="*/ 719870 w 4964622"/>
              <a:gd name="connsiteY1" fmla="*/ 0 h 1569660"/>
              <a:gd name="connsiteX2" fmla="*/ 1191509 w 4964622"/>
              <a:gd name="connsiteY2" fmla="*/ 0 h 1569660"/>
              <a:gd name="connsiteX3" fmla="*/ 1762441 w 4964622"/>
              <a:gd name="connsiteY3" fmla="*/ 0 h 1569660"/>
              <a:gd name="connsiteX4" fmla="*/ 2333372 w 4964622"/>
              <a:gd name="connsiteY4" fmla="*/ 0 h 1569660"/>
              <a:gd name="connsiteX5" fmla="*/ 2805011 w 4964622"/>
              <a:gd name="connsiteY5" fmla="*/ 0 h 1569660"/>
              <a:gd name="connsiteX6" fmla="*/ 3475235 w 4964622"/>
              <a:gd name="connsiteY6" fmla="*/ 0 h 1569660"/>
              <a:gd name="connsiteX7" fmla="*/ 4095813 w 4964622"/>
              <a:gd name="connsiteY7" fmla="*/ 0 h 1569660"/>
              <a:gd name="connsiteX8" fmla="*/ 4964622 w 4964622"/>
              <a:gd name="connsiteY8" fmla="*/ 0 h 1569660"/>
              <a:gd name="connsiteX9" fmla="*/ 4964622 w 4964622"/>
              <a:gd name="connsiteY9" fmla="*/ 476130 h 1569660"/>
              <a:gd name="connsiteX10" fmla="*/ 4964622 w 4964622"/>
              <a:gd name="connsiteY10" fmla="*/ 983654 h 1569660"/>
              <a:gd name="connsiteX11" fmla="*/ 4964622 w 4964622"/>
              <a:gd name="connsiteY11" fmla="*/ 1569660 h 1569660"/>
              <a:gd name="connsiteX12" fmla="*/ 4294398 w 4964622"/>
              <a:gd name="connsiteY12" fmla="*/ 1569660 h 1569660"/>
              <a:gd name="connsiteX13" fmla="*/ 3822759 w 4964622"/>
              <a:gd name="connsiteY13" fmla="*/ 1569660 h 1569660"/>
              <a:gd name="connsiteX14" fmla="*/ 3301474 w 4964622"/>
              <a:gd name="connsiteY14" fmla="*/ 1569660 h 1569660"/>
              <a:gd name="connsiteX15" fmla="*/ 2730542 w 4964622"/>
              <a:gd name="connsiteY15" fmla="*/ 1569660 h 1569660"/>
              <a:gd name="connsiteX16" fmla="*/ 2209257 w 4964622"/>
              <a:gd name="connsiteY16" fmla="*/ 1569660 h 1569660"/>
              <a:gd name="connsiteX17" fmla="*/ 1638325 w 4964622"/>
              <a:gd name="connsiteY17" fmla="*/ 1569660 h 1569660"/>
              <a:gd name="connsiteX18" fmla="*/ 1117040 w 4964622"/>
              <a:gd name="connsiteY18" fmla="*/ 1569660 h 1569660"/>
              <a:gd name="connsiteX19" fmla="*/ 546108 w 4964622"/>
              <a:gd name="connsiteY19" fmla="*/ 1569660 h 1569660"/>
              <a:gd name="connsiteX20" fmla="*/ 0 w 4964622"/>
              <a:gd name="connsiteY20" fmla="*/ 1569660 h 1569660"/>
              <a:gd name="connsiteX21" fmla="*/ 0 w 4964622"/>
              <a:gd name="connsiteY21" fmla="*/ 1046440 h 1569660"/>
              <a:gd name="connsiteX22" fmla="*/ 0 w 4964622"/>
              <a:gd name="connsiteY22" fmla="*/ 507523 h 1569660"/>
              <a:gd name="connsiteX23" fmla="*/ 0 w 4964622"/>
              <a:gd name="connsiteY23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64622" h="1569660" extrusionOk="0">
                <a:moveTo>
                  <a:pt x="0" y="0"/>
                </a:moveTo>
                <a:cubicBezTo>
                  <a:pt x="318730" y="6962"/>
                  <a:pt x="381345" y="1624"/>
                  <a:pt x="719870" y="0"/>
                </a:cubicBezTo>
                <a:cubicBezTo>
                  <a:pt x="1058395" y="-1624"/>
                  <a:pt x="1023169" y="-393"/>
                  <a:pt x="1191509" y="0"/>
                </a:cubicBezTo>
                <a:cubicBezTo>
                  <a:pt x="1359849" y="393"/>
                  <a:pt x="1542839" y="-25987"/>
                  <a:pt x="1762441" y="0"/>
                </a:cubicBezTo>
                <a:cubicBezTo>
                  <a:pt x="1982043" y="25987"/>
                  <a:pt x="2176074" y="4670"/>
                  <a:pt x="2333372" y="0"/>
                </a:cubicBezTo>
                <a:cubicBezTo>
                  <a:pt x="2490670" y="-4670"/>
                  <a:pt x="2645162" y="9663"/>
                  <a:pt x="2805011" y="0"/>
                </a:cubicBezTo>
                <a:cubicBezTo>
                  <a:pt x="2964860" y="-9663"/>
                  <a:pt x="3335682" y="-16983"/>
                  <a:pt x="3475235" y="0"/>
                </a:cubicBezTo>
                <a:cubicBezTo>
                  <a:pt x="3614788" y="16983"/>
                  <a:pt x="3871468" y="20077"/>
                  <a:pt x="4095813" y="0"/>
                </a:cubicBezTo>
                <a:cubicBezTo>
                  <a:pt x="4320158" y="-20077"/>
                  <a:pt x="4585982" y="-12835"/>
                  <a:pt x="4964622" y="0"/>
                </a:cubicBezTo>
                <a:cubicBezTo>
                  <a:pt x="4981498" y="107860"/>
                  <a:pt x="4942700" y="312000"/>
                  <a:pt x="4964622" y="476130"/>
                </a:cubicBezTo>
                <a:cubicBezTo>
                  <a:pt x="4986545" y="640260"/>
                  <a:pt x="4962568" y="846055"/>
                  <a:pt x="4964622" y="983654"/>
                </a:cubicBezTo>
                <a:cubicBezTo>
                  <a:pt x="4966676" y="1121253"/>
                  <a:pt x="4970325" y="1283895"/>
                  <a:pt x="4964622" y="1569660"/>
                </a:cubicBezTo>
                <a:cubicBezTo>
                  <a:pt x="4770643" y="1589428"/>
                  <a:pt x="4448729" y="1554414"/>
                  <a:pt x="4294398" y="1569660"/>
                </a:cubicBezTo>
                <a:cubicBezTo>
                  <a:pt x="4140067" y="1584906"/>
                  <a:pt x="3967149" y="1570450"/>
                  <a:pt x="3822759" y="1569660"/>
                </a:cubicBezTo>
                <a:cubicBezTo>
                  <a:pt x="3678369" y="1568870"/>
                  <a:pt x="3540060" y="1552569"/>
                  <a:pt x="3301474" y="1569660"/>
                </a:cubicBezTo>
                <a:cubicBezTo>
                  <a:pt x="3062889" y="1586751"/>
                  <a:pt x="3006359" y="1584526"/>
                  <a:pt x="2730542" y="1569660"/>
                </a:cubicBezTo>
                <a:cubicBezTo>
                  <a:pt x="2454725" y="1554794"/>
                  <a:pt x="2416310" y="1549453"/>
                  <a:pt x="2209257" y="1569660"/>
                </a:cubicBezTo>
                <a:cubicBezTo>
                  <a:pt x="2002205" y="1589867"/>
                  <a:pt x="1834978" y="1570064"/>
                  <a:pt x="1638325" y="1569660"/>
                </a:cubicBezTo>
                <a:cubicBezTo>
                  <a:pt x="1441672" y="1569256"/>
                  <a:pt x="1355221" y="1587696"/>
                  <a:pt x="1117040" y="1569660"/>
                </a:cubicBezTo>
                <a:cubicBezTo>
                  <a:pt x="878860" y="1551624"/>
                  <a:pt x="667406" y="1559515"/>
                  <a:pt x="546108" y="1569660"/>
                </a:cubicBezTo>
                <a:cubicBezTo>
                  <a:pt x="424810" y="1579805"/>
                  <a:pt x="161817" y="1592057"/>
                  <a:pt x="0" y="1569660"/>
                </a:cubicBezTo>
                <a:cubicBezTo>
                  <a:pt x="-6072" y="1322740"/>
                  <a:pt x="-25179" y="1217297"/>
                  <a:pt x="0" y="1046440"/>
                </a:cubicBezTo>
                <a:cubicBezTo>
                  <a:pt x="25179" y="875583"/>
                  <a:pt x="-19901" y="759437"/>
                  <a:pt x="0" y="507523"/>
                </a:cubicBezTo>
                <a:cubicBezTo>
                  <a:pt x="19901" y="255609"/>
                  <a:pt x="15605" y="252846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accent5"/>
                </a:solidFill>
              </a:rPr>
              <a:t>Registros clínicos: no descritos</a:t>
            </a:r>
          </a:p>
          <a:p>
            <a:r>
              <a:rPr lang="es-ES" sz="1200" b="1" dirty="0">
                <a:solidFill>
                  <a:schemeClr val="accent5"/>
                </a:solidFill>
              </a:rPr>
              <a:t>Calidad de la información </a:t>
            </a:r>
            <a:r>
              <a:rPr lang="es-ES" sz="1200" dirty="0">
                <a:solidFill>
                  <a:schemeClr val="accent5"/>
                </a:solidFill>
              </a:rPr>
              <a:t>sobre:</a:t>
            </a:r>
          </a:p>
          <a:p>
            <a:pPr marL="360363" lvl="1" indent="-1841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ES" sz="1200" dirty="0">
                <a:solidFill>
                  <a:schemeClr val="accent5"/>
                </a:solidFill>
              </a:rPr>
              <a:t>Clasificación de los participantes en </a:t>
            </a:r>
            <a:r>
              <a:rPr lang="es-ES" sz="1200" b="1" dirty="0">
                <a:solidFill>
                  <a:schemeClr val="accent5"/>
                </a:solidFill>
              </a:rPr>
              <a:t>prevención primaria vs secundaria</a:t>
            </a:r>
          </a:p>
          <a:p>
            <a:pPr marL="360363" lvl="1" indent="-1841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ES" sz="1200" b="1" dirty="0">
                <a:solidFill>
                  <a:schemeClr val="accent5"/>
                </a:solidFill>
              </a:rPr>
              <a:t>Tratamiento prescrito</a:t>
            </a:r>
          </a:p>
          <a:p>
            <a:pPr marL="360363" lvl="1" indent="-1841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ES" sz="1200" b="1" dirty="0">
                <a:solidFill>
                  <a:schemeClr val="accent5"/>
                </a:solidFill>
              </a:rPr>
              <a:t>Cambios en el tratamiento </a:t>
            </a:r>
            <a:r>
              <a:rPr lang="es-ES" sz="1200" dirty="0">
                <a:solidFill>
                  <a:schemeClr val="accent5"/>
                </a:solidFill>
              </a:rPr>
              <a:t>y sus causas</a:t>
            </a:r>
          </a:p>
          <a:p>
            <a:pPr marL="360363" lvl="1" indent="-1841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ES" sz="1200" b="1" dirty="0">
                <a:solidFill>
                  <a:schemeClr val="accent5"/>
                </a:solidFill>
              </a:rPr>
              <a:t>Grado de control </a:t>
            </a:r>
            <a:r>
              <a:rPr lang="es-ES" sz="1200" dirty="0">
                <a:solidFill>
                  <a:schemeClr val="accent5"/>
                </a:solidFill>
              </a:rPr>
              <a:t>de la dislipemia</a:t>
            </a:r>
          </a:p>
          <a:p>
            <a:pPr marL="360363" lvl="1" indent="-1841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ES" sz="1200" b="1" dirty="0">
                <a:solidFill>
                  <a:schemeClr val="accent5"/>
                </a:solidFill>
              </a:rPr>
              <a:t>Efectos adversos </a:t>
            </a:r>
          </a:p>
          <a:p>
            <a:pPr marL="360363" lvl="1" indent="-1841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s-ES" sz="1200" b="1" dirty="0">
                <a:solidFill>
                  <a:schemeClr val="accent5"/>
                </a:solidFill>
              </a:rPr>
              <a:t>Comorbilidades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3169DC-0366-6B04-FA1A-748A7B56DECD}"/>
              </a:ext>
            </a:extLst>
          </p:cNvPr>
          <p:cNvSpPr txBox="1"/>
          <p:nvPr/>
        </p:nvSpPr>
        <p:spPr>
          <a:xfrm>
            <a:off x="1202948" y="6421912"/>
            <a:ext cx="103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NOTA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r>
              <a:rPr lang="es-ES" sz="900" i="1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Este análisis crítico de los estudios TERESA y TERESA-Opinión fue realizado por el Dr. Gerard Urrútia Cuchí,  MD, 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especialista en Medicina Preventiva y Salud Pública del </a:t>
            </a:r>
            <a:r>
              <a:rPr lang="pt-BR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Servei d’Epidemiologia Clínica i Salut Pública en el Hospital de la Santa Creu i Sant Pau, 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y subdirector del Centro Cochrane Iberoamericano</a:t>
            </a:r>
            <a:endParaRPr lang="es-ES" sz="900" i="1" u="none" strike="noStrike" baseline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71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30A0136-33DA-081D-5BB5-357EF450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23</a:t>
            </a:fld>
            <a:endParaRPr lang="es-ES" dirty="0"/>
          </a:p>
        </p:txBody>
      </p:sp>
      <p:sp>
        <p:nvSpPr>
          <p:cNvPr id="9" name="Fletxa dreta 6">
            <a:extLst>
              <a:ext uri="{FF2B5EF4-FFF2-40B4-BE49-F238E27FC236}">
                <a16:creationId xmlns:a16="http://schemas.microsoft.com/office/drawing/2014/main" id="{2C001E90-06EB-0094-A609-A932F035132A}"/>
              </a:ext>
            </a:extLst>
          </p:cNvPr>
          <p:cNvSpPr/>
          <p:nvPr/>
        </p:nvSpPr>
        <p:spPr>
          <a:xfrm rot="10800000">
            <a:off x="4208299" y="1566082"/>
            <a:ext cx="4702175" cy="915376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Fletxa dreta 2">
            <a:extLst>
              <a:ext uri="{FF2B5EF4-FFF2-40B4-BE49-F238E27FC236}">
                <a16:creationId xmlns:a16="http://schemas.microsoft.com/office/drawing/2014/main" id="{0E2009CE-4E4B-0E92-6F1E-94706DF81340}"/>
              </a:ext>
            </a:extLst>
          </p:cNvPr>
          <p:cNvSpPr/>
          <p:nvPr/>
        </p:nvSpPr>
        <p:spPr>
          <a:xfrm>
            <a:off x="5406501" y="1454050"/>
            <a:ext cx="2907861" cy="1139439"/>
          </a:xfrm>
          <a:prstGeom prst="rightArrow">
            <a:avLst>
              <a:gd name="adj1" fmla="val 51516"/>
              <a:gd name="adj2" fmla="val 48244"/>
            </a:avLst>
          </a:prstGeom>
          <a:solidFill>
            <a:srgbClr val="ED7B1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Pacientes </a:t>
            </a:r>
            <a:r>
              <a:rPr lang="es-ES" sz="1400" b="1" u="sng" dirty="0"/>
              <a:t>consecutivos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</a:rPr>
              <a:t>12/2020 </a:t>
            </a:r>
            <a:r>
              <a:rPr lang="es-ES" sz="1600" b="1" dirty="0">
                <a:solidFill>
                  <a:schemeClr val="bg1"/>
                </a:solidFill>
                <a:sym typeface="Wingdings" panose="05000000000000000000" pitchFamily="2" charset="2"/>
              </a:rPr>
              <a:t> 07/2021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5" name="QuadreDeText 12">
            <a:extLst>
              <a:ext uri="{FF2B5EF4-FFF2-40B4-BE49-F238E27FC236}">
                <a16:creationId xmlns:a16="http://schemas.microsoft.com/office/drawing/2014/main" id="{1F291C9C-3AC3-2222-6AA1-FA231D0FA81D}"/>
              </a:ext>
            </a:extLst>
          </p:cNvPr>
          <p:cNvSpPr txBox="1"/>
          <p:nvPr/>
        </p:nvSpPr>
        <p:spPr>
          <a:xfrm>
            <a:off x="7658695" y="3926231"/>
            <a:ext cx="4219192" cy="176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Variables</a:t>
            </a:r>
            <a:r>
              <a:rPr lang="es-ES" sz="1200" dirty="0">
                <a:solidFill>
                  <a:schemeClr val="accent5"/>
                </a:solidFill>
              </a:rPr>
              <a:t> analizadas y su naturaleza (cualitativa binaria o categórica, continua, etc.)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Definición de las variables o </a:t>
            </a:r>
            <a:r>
              <a:rPr lang="es-ES" sz="1200" b="1" dirty="0">
                <a:solidFill>
                  <a:schemeClr val="accent5"/>
                </a:solidFill>
              </a:rPr>
              <a:t>criterios de interpretación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Estadísticos descriptivos </a:t>
            </a:r>
            <a:r>
              <a:rPr lang="es-ES" sz="1200" dirty="0">
                <a:solidFill>
                  <a:schemeClr val="accent5"/>
                </a:solidFill>
              </a:rPr>
              <a:t>(porcentajes, media o mediana, desviación estándar o rangos)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Comparaciones</a:t>
            </a:r>
            <a:r>
              <a:rPr lang="es-ES" sz="1200" dirty="0">
                <a:solidFill>
                  <a:schemeClr val="accent5"/>
                </a:solidFill>
              </a:rPr>
              <a:t> (test Chi cuadrado para porcentajes)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accent5"/>
                </a:solidFill>
              </a:rPr>
              <a:t>Valor de P </a:t>
            </a:r>
            <a:r>
              <a:rPr lang="es-ES" sz="1200" dirty="0">
                <a:solidFill>
                  <a:schemeClr val="accent5"/>
                </a:solidFill>
              </a:rPr>
              <a:t>(significación estadística)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Tablas y figuras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Discusión (conclusiones apoyadas por los datos)</a:t>
            </a:r>
          </a:p>
        </p:txBody>
      </p:sp>
      <p:sp>
        <p:nvSpPr>
          <p:cNvPr id="16" name="Signo de multiplicación 15">
            <a:extLst>
              <a:ext uri="{FF2B5EF4-FFF2-40B4-BE49-F238E27FC236}">
                <a16:creationId xmlns:a16="http://schemas.microsoft.com/office/drawing/2014/main" id="{F7B063BF-FAD9-81B7-7948-2B85F1730071}"/>
              </a:ext>
            </a:extLst>
          </p:cNvPr>
          <p:cNvSpPr/>
          <p:nvPr/>
        </p:nvSpPr>
        <p:spPr>
          <a:xfrm>
            <a:off x="9474549" y="1694783"/>
            <a:ext cx="587485" cy="677442"/>
          </a:xfrm>
          <a:custGeom>
            <a:avLst/>
            <a:gdLst>
              <a:gd name="connsiteX0" fmla="*/ 116493 w 587485"/>
              <a:gd name="connsiteY0" fmla="*/ 184043 h 677442"/>
              <a:gd name="connsiteX1" fmla="*/ 165706 w 587485"/>
              <a:gd name="connsiteY1" fmla="*/ 141366 h 677442"/>
              <a:gd name="connsiteX2" fmla="*/ 293743 w 587485"/>
              <a:gd name="connsiteY2" fmla="*/ 289008 h 677442"/>
              <a:gd name="connsiteX3" fmla="*/ 421779 w 587485"/>
              <a:gd name="connsiteY3" fmla="*/ 141366 h 677442"/>
              <a:gd name="connsiteX4" fmla="*/ 470992 w 587485"/>
              <a:gd name="connsiteY4" fmla="*/ 184043 h 677442"/>
              <a:gd name="connsiteX5" fmla="*/ 336854 w 587485"/>
              <a:gd name="connsiteY5" fmla="*/ 338721 h 677442"/>
              <a:gd name="connsiteX6" fmla="*/ 470992 w 587485"/>
              <a:gd name="connsiteY6" fmla="*/ 493399 h 677442"/>
              <a:gd name="connsiteX7" fmla="*/ 421779 w 587485"/>
              <a:gd name="connsiteY7" fmla="*/ 536076 h 677442"/>
              <a:gd name="connsiteX8" fmla="*/ 293743 w 587485"/>
              <a:gd name="connsiteY8" fmla="*/ 388434 h 677442"/>
              <a:gd name="connsiteX9" fmla="*/ 165706 w 587485"/>
              <a:gd name="connsiteY9" fmla="*/ 536076 h 677442"/>
              <a:gd name="connsiteX10" fmla="*/ 116493 w 587485"/>
              <a:gd name="connsiteY10" fmla="*/ 493399 h 677442"/>
              <a:gd name="connsiteX11" fmla="*/ 250631 w 587485"/>
              <a:gd name="connsiteY11" fmla="*/ 338721 h 677442"/>
              <a:gd name="connsiteX12" fmla="*/ 116493 w 587485"/>
              <a:gd name="connsiteY12" fmla="*/ 184043 h 67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485" h="677442" fill="none" extrusionOk="0">
                <a:moveTo>
                  <a:pt x="116493" y="184043"/>
                </a:moveTo>
                <a:cubicBezTo>
                  <a:pt x="127050" y="171281"/>
                  <a:pt x="147604" y="162862"/>
                  <a:pt x="165706" y="141366"/>
                </a:cubicBezTo>
                <a:cubicBezTo>
                  <a:pt x="200211" y="179123"/>
                  <a:pt x="238880" y="253335"/>
                  <a:pt x="293743" y="289008"/>
                </a:cubicBezTo>
                <a:cubicBezTo>
                  <a:pt x="333275" y="219418"/>
                  <a:pt x="374466" y="209799"/>
                  <a:pt x="421779" y="141366"/>
                </a:cubicBezTo>
                <a:cubicBezTo>
                  <a:pt x="438748" y="147783"/>
                  <a:pt x="449048" y="166883"/>
                  <a:pt x="470992" y="184043"/>
                </a:cubicBezTo>
                <a:cubicBezTo>
                  <a:pt x="446227" y="223043"/>
                  <a:pt x="368281" y="299249"/>
                  <a:pt x="336854" y="338721"/>
                </a:cubicBezTo>
                <a:cubicBezTo>
                  <a:pt x="398575" y="394962"/>
                  <a:pt x="396980" y="423423"/>
                  <a:pt x="470992" y="493399"/>
                </a:cubicBezTo>
                <a:cubicBezTo>
                  <a:pt x="448021" y="516612"/>
                  <a:pt x="428060" y="522688"/>
                  <a:pt x="421779" y="536076"/>
                </a:cubicBezTo>
                <a:cubicBezTo>
                  <a:pt x="364910" y="474164"/>
                  <a:pt x="332760" y="406508"/>
                  <a:pt x="293743" y="388434"/>
                </a:cubicBezTo>
                <a:cubicBezTo>
                  <a:pt x="236645" y="461503"/>
                  <a:pt x="198099" y="483618"/>
                  <a:pt x="165706" y="536076"/>
                </a:cubicBezTo>
                <a:cubicBezTo>
                  <a:pt x="140845" y="520964"/>
                  <a:pt x="130807" y="497662"/>
                  <a:pt x="116493" y="493399"/>
                </a:cubicBezTo>
                <a:cubicBezTo>
                  <a:pt x="145524" y="432745"/>
                  <a:pt x="195860" y="417749"/>
                  <a:pt x="250631" y="338721"/>
                </a:cubicBezTo>
                <a:cubicBezTo>
                  <a:pt x="201321" y="298826"/>
                  <a:pt x="181715" y="222397"/>
                  <a:pt x="116493" y="184043"/>
                </a:cubicBezTo>
                <a:close/>
              </a:path>
              <a:path w="587485" h="677442" stroke="0" extrusionOk="0">
                <a:moveTo>
                  <a:pt x="116493" y="184043"/>
                </a:moveTo>
                <a:cubicBezTo>
                  <a:pt x="134954" y="164442"/>
                  <a:pt x="150671" y="155988"/>
                  <a:pt x="165706" y="141366"/>
                </a:cubicBezTo>
                <a:cubicBezTo>
                  <a:pt x="214933" y="183595"/>
                  <a:pt x="223628" y="222185"/>
                  <a:pt x="293743" y="289008"/>
                </a:cubicBezTo>
                <a:cubicBezTo>
                  <a:pt x="316846" y="234293"/>
                  <a:pt x="365417" y="211034"/>
                  <a:pt x="421779" y="141366"/>
                </a:cubicBezTo>
                <a:cubicBezTo>
                  <a:pt x="435123" y="148789"/>
                  <a:pt x="442854" y="169043"/>
                  <a:pt x="470992" y="184043"/>
                </a:cubicBezTo>
                <a:cubicBezTo>
                  <a:pt x="453419" y="229315"/>
                  <a:pt x="370767" y="268279"/>
                  <a:pt x="336854" y="338721"/>
                </a:cubicBezTo>
                <a:cubicBezTo>
                  <a:pt x="383588" y="371911"/>
                  <a:pt x="406614" y="445438"/>
                  <a:pt x="470992" y="493399"/>
                </a:cubicBezTo>
                <a:cubicBezTo>
                  <a:pt x="449980" y="514563"/>
                  <a:pt x="434047" y="518659"/>
                  <a:pt x="421779" y="536076"/>
                </a:cubicBezTo>
                <a:cubicBezTo>
                  <a:pt x="354369" y="493379"/>
                  <a:pt x="371272" y="446300"/>
                  <a:pt x="293743" y="388434"/>
                </a:cubicBezTo>
                <a:cubicBezTo>
                  <a:pt x="255939" y="466809"/>
                  <a:pt x="208642" y="458293"/>
                  <a:pt x="165706" y="536076"/>
                </a:cubicBezTo>
                <a:cubicBezTo>
                  <a:pt x="142984" y="517421"/>
                  <a:pt x="134092" y="498422"/>
                  <a:pt x="116493" y="493399"/>
                </a:cubicBezTo>
                <a:cubicBezTo>
                  <a:pt x="144136" y="430439"/>
                  <a:pt x="190980" y="407872"/>
                  <a:pt x="250631" y="338721"/>
                </a:cubicBezTo>
                <a:cubicBezTo>
                  <a:pt x="177655" y="284728"/>
                  <a:pt x="176540" y="225365"/>
                  <a:pt x="116493" y="184043"/>
                </a:cubicBezTo>
                <a:close/>
              </a:path>
            </a:pathLst>
          </a:custGeom>
          <a:solidFill>
            <a:schemeClr val="accent1"/>
          </a:solidFill>
          <a:ln w="28575">
            <a:extLst>
              <a:ext uri="{C807C97D-BFC1-408E-A445-0C87EB9F89A2}">
                <ask:lineSketchStyleProps xmlns:ask="http://schemas.microsoft.com/office/drawing/2018/sketchyshapes" sd="4027599226">
                  <a:prstGeom prst="mathMultiply">
                    <a:avLst>
                      <a:gd name="adj1" fmla="val 1108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8A540816-EBA4-A05B-533A-B9AD6F2EC7FA}"/>
              </a:ext>
            </a:extLst>
          </p:cNvPr>
          <p:cNvCxnSpPr>
            <a:cxnSpLocks/>
          </p:cNvCxnSpPr>
          <p:nvPr/>
        </p:nvCxnSpPr>
        <p:spPr>
          <a:xfrm>
            <a:off x="9768292" y="2373745"/>
            <a:ext cx="0" cy="637310"/>
          </a:xfrm>
          <a:prstGeom prst="line">
            <a:avLst/>
          </a:prstGeom>
          <a:ln w="28575"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FDA9732B-21F1-B2B6-CE8B-22DF27781016}"/>
              </a:ext>
            </a:extLst>
          </p:cNvPr>
          <p:cNvCxnSpPr>
            <a:cxnSpLocks/>
            <a:stCxn id="15" idx="1"/>
            <a:endCxn id="5" idx="3"/>
          </p:cNvCxnSpPr>
          <p:nvPr/>
        </p:nvCxnSpPr>
        <p:spPr>
          <a:xfrm flipH="1">
            <a:off x="6368143" y="4808231"/>
            <a:ext cx="1290552" cy="0"/>
          </a:xfrm>
          <a:prstGeom prst="straightConnector1">
            <a:avLst/>
          </a:prstGeom>
          <a:ln w="28575"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9CAFC66-CB20-C3AC-985E-8E514E5B936E}"/>
              </a:ext>
            </a:extLst>
          </p:cNvPr>
          <p:cNvSpPr txBox="1"/>
          <p:nvPr/>
        </p:nvSpPr>
        <p:spPr>
          <a:xfrm>
            <a:off x="7626119" y="3577275"/>
            <a:ext cx="425176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500" b="1" dirty="0">
                <a:solidFill>
                  <a:schemeClr val="tx2"/>
                </a:solidFill>
              </a:rPr>
              <a:t>¿Qué debemos observar?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141183C-22B7-01E9-9D4E-D6E158A283F1}"/>
              </a:ext>
            </a:extLst>
          </p:cNvPr>
          <p:cNvSpPr txBox="1"/>
          <p:nvPr/>
        </p:nvSpPr>
        <p:spPr>
          <a:xfrm>
            <a:off x="1484580" y="3576939"/>
            <a:ext cx="210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Bradley Hand ITC" panose="03070402050302030203" pitchFamily="66" charset="0"/>
              </a:rPr>
              <a:t>Estudio TERESA</a:t>
            </a:r>
          </a:p>
        </p:txBody>
      </p:sp>
      <p:sp>
        <p:nvSpPr>
          <p:cNvPr id="35" name="QuadreDeText 7">
            <a:extLst>
              <a:ext uri="{FF2B5EF4-FFF2-40B4-BE49-F238E27FC236}">
                <a16:creationId xmlns:a16="http://schemas.microsoft.com/office/drawing/2014/main" id="{FAC89B85-E532-2B1B-1BBB-AC9D04481F7A}"/>
              </a:ext>
            </a:extLst>
          </p:cNvPr>
          <p:cNvSpPr txBox="1"/>
          <p:nvPr/>
        </p:nvSpPr>
        <p:spPr>
          <a:xfrm>
            <a:off x="4656212" y="1264062"/>
            <a:ext cx="425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Registro </a:t>
            </a:r>
            <a:r>
              <a:rPr lang="es-ES" sz="14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retrospectivo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de los datos</a:t>
            </a:r>
            <a:r>
              <a:rPr lang="es-E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 partir de registros clínicos</a:t>
            </a:r>
            <a:endParaRPr lang="ca-ES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QuadreDeText 9">
            <a:extLst>
              <a:ext uri="{FF2B5EF4-FFF2-40B4-BE49-F238E27FC236}">
                <a16:creationId xmlns:a16="http://schemas.microsoft.com/office/drawing/2014/main" id="{EF059ADC-A2A8-0F16-65B9-8C080DF71D94}"/>
              </a:ext>
            </a:extLst>
          </p:cNvPr>
          <p:cNvSpPr txBox="1"/>
          <p:nvPr/>
        </p:nvSpPr>
        <p:spPr>
          <a:xfrm>
            <a:off x="4656212" y="2427965"/>
            <a:ext cx="4251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accent5"/>
                </a:solidFill>
              </a:rPr>
              <a:t>Centros participantes </a:t>
            </a:r>
          </a:p>
          <a:p>
            <a:pPr algn="ctr"/>
            <a:r>
              <a:rPr lang="es-ES" sz="1100" dirty="0">
                <a:solidFill>
                  <a:schemeClr val="accent5"/>
                </a:solidFill>
              </a:rPr>
              <a:t>(número, localización y características)</a:t>
            </a:r>
            <a:endParaRPr lang="ca-ES" sz="1100" dirty="0">
              <a:solidFill>
                <a:schemeClr val="accent5"/>
              </a:solidFill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CA83B819-474B-2FFD-7364-BBD50101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805306"/>
          </a:xfrm>
        </p:spPr>
        <p:txBody>
          <a:bodyPr>
            <a:normAutofit fontScale="90000"/>
          </a:bodyPr>
          <a:lstStyle/>
          <a:p>
            <a:r>
              <a:rPr lang="es-ES" sz="2200" dirty="0"/>
              <a:t>Lectura crítica de un Estudio de cohorte retrospectiva</a:t>
            </a:r>
            <a:br>
              <a:rPr lang="es-ES" sz="3300" dirty="0"/>
            </a:br>
            <a:r>
              <a:rPr lang="es-ES" sz="3300" dirty="0"/>
              <a:t>Caso del estudio TERESA</a:t>
            </a: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4862C94-F81B-E1C2-AA1F-5A0C6DC65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4" t="13576" r="26458" b="12870"/>
          <a:stretch/>
        </p:blipFill>
        <p:spPr>
          <a:xfrm>
            <a:off x="10400618" y="223963"/>
            <a:ext cx="1543731" cy="138499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7B7AA16-E0EC-5419-B967-AEC40EBA4E6C}"/>
              </a:ext>
            </a:extLst>
          </p:cNvPr>
          <p:cNvSpPr txBox="1"/>
          <p:nvPr/>
        </p:nvSpPr>
        <p:spPr>
          <a:xfrm>
            <a:off x="1443445" y="4023401"/>
            <a:ext cx="4924698" cy="1569660"/>
          </a:xfrm>
          <a:custGeom>
            <a:avLst/>
            <a:gdLst>
              <a:gd name="connsiteX0" fmla="*/ 0 w 4924698"/>
              <a:gd name="connsiteY0" fmla="*/ 0 h 1569660"/>
              <a:gd name="connsiteX1" fmla="*/ 566340 w 4924698"/>
              <a:gd name="connsiteY1" fmla="*/ 0 h 1569660"/>
              <a:gd name="connsiteX2" fmla="*/ 1083434 w 4924698"/>
              <a:gd name="connsiteY2" fmla="*/ 0 h 1569660"/>
              <a:gd name="connsiteX3" fmla="*/ 1748268 w 4924698"/>
              <a:gd name="connsiteY3" fmla="*/ 0 h 1569660"/>
              <a:gd name="connsiteX4" fmla="*/ 2462349 w 4924698"/>
              <a:gd name="connsiteY4" fmla="*/ 0 h 1569660"/>
              <a:gd name="connsiteX5" fmla="*/ 2979442 w 4924698"/>
              <a:gd name="connsiteY5" fmla="*/ 0 h 1569660"/>
              <a:gd name="connsiteX6" fmla="*/ 3693524 w 4924698"/>
              <a:gd name="connsiteY6" fmla="*/ 0 h 1569660"/>
              <a:gd name="connsiteX7" fmla="*/ 4210617 w 4924698"/>
              <a:gd name="connsiteY7" fmla="*/ 0 h 1569660"/>
              <a:gd name="connsiteX8" fmla="*/ 4924698 w 4924698"/>
              <a:gd name="connsiteY8" fmla="*/ 0 h 1569660"/>
              <a:gd name="connsiteX9" fmla="*/ 4924698 w 4924698"/>
              <a:gd name="connsiteY9" fmla="*/ 523220 h 1569660"/>
              <a:gd name="connsiteX10" fmla="*/ 4924698 w 4924698"/>
              <a:gd name="connsiteY10" fmla="*/ 1046440 h 1569660"/>
              <a:gd name="connsiteX11" fmla="*/ 4924698 w 4924698"/>
              <a:gd name="connsiteY11" fmla="*/ 1569660 h 1569660"/>
              <a:gd name="connsiteX12" fmla="*/ 4456852 w 4924698"/>
              <a:gd name="connsiteY12" fmla="*/ 1569660 h 1569660"/>
              <a:gd name="connsiteX13" fmla="*/ 3742770 w 4924698"/>
              <a:gd name="connsiteY13" fmla="*/ 1569660 h 1569660"/>
              <a:gd name="connsiteX14" fmla="*/ 3028689 w 4924698"/>
              <a:gd name="connsiteY14" fmla="*/ 1569660 h 1569660"/>
              <a:gd name="connsiteX15" fmla="*/ 2462349 w 4924698"/>
              <a:gd name="connsiteY15" fmla="*/ 1569660 h 1569660"/>
              <a:gd name="connsiteX16" fmla="*/ 1994503 w 4924698"/>
              <a:gd name="connsiteY16" fmla="*/ 1569660 h 1569660"/>
              <a:gd name="connsiteX17" fmla="*/ 1526656 w 4924698"/>
              <a:gd name="connsiteY17" fmla="*/ 1569660 h 1569660"/>
              <a:gd name="connsiteX18" fmla="*/ 960316 w 4924698"/>
              <a:gd name="connsiteY18" fmla="*/ 1569660 h 1569660"/>
              <a:gd name="connsiteX19" fmla="*/ 0 w 4924698"/>
              <a:gd name="connsiteY19" fmla="*/ 1569660 h 1569660"/>
              <a:gd name="connsiteX20" fmla="*/ 0 w 4924698"/>
              <a:gd name="connsiteY20" fmla="*/ 1062137 h 1569660"/>
              <a:gd name="connsiteX21" fmla="*/ 0 w 4924698"/>
              <a:gd name="connsiteY21" fmla="*/ 570310 h 1569660"/>
              <a:gd name="connsiteX22" fmla="*/ 0 w 4924698"/>
              <a:gd name="connsiteY22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24698" h="1569660" extrusionOk="0">
                <a:moveTo>
                  <a:pt x="0" y="0"/>
                </a:moveTo>
                <a:cubicBezTo>
                  <a:pt x="258723" y="27379"/>
                  <a:pt x="304536" y="19247"/>
                  <a:pt x="566340" y="0"/>
                </a:cubicBezTo>
                <a:cubicBezTo>
                  <a:pt x="828144" y="-19247"/>
                  <a:pt x="870363" y="-15038"/>
                  <a:pt x="1083434" y="0"/>
                </a:cubicBezTo>
                <a:cubicBezTo>
                  <a:pt x="1296505" y="15038"/>
                  <a:pt x="1551471" y="596"/>
                  <a:pt x="1748268" y="0"/>
                </a:cubicBezTo>
                <a:cubicBezTo>
                  <a:pt x="1945065" y="-596"/>
                  <a:pt x="2194486" y="-31722"/>
                  <a:pt x="2462349" y="0"/>
                </a:cubicBezTo>
                <a:cubicBezTo>
                  <a:pt x="2730212" y="31722"/>
                  <a:pt x="2815774" y="24840"/>
                  <a:pt x="2979442" y="0"/>
                </a:cubicBezTo>
                <a:cubicBezTo>
                  <a:pt x="3143110" y="-24840"/>
                  <a:pt x="3390459" y="21380"/>
                  <a:pt x="3693524" y="0"/>
                </a:cubicBezTo>
                <a:cubicBezTo>
                  <a:pt x="3996589" y="-21380"/>
                  <a:pt x="4065480" y="-15589"/>
                  <a:pt x="4210617" y="0"/>
                </a:cubicBezTo>
                <a:cubicBezTo>
                  <a:pt x="4355754" y="15589"/>
                  <a:pt x="4639606" y="-15134"/>
                  <a:pt x="4924698" y="0"/>
                </a:cubicBezTo>
                <a:cubicBezTo>
                  <a:pt x="4899090" y="226066"/>
                  <a:pt x="4906059" y="282955"/>
                  <a:pt x="4924698" y="523220"/>
                </a:cubicBezTo>
                <a:cubicBezTo>
                  <a:pt x="4943337" y="763485"/>
                  <a:pt x="4930878" y="860574"/>
                  <a:pt x="4924698" y="1046440"/>
                </a:cubicBezTo>
                <a:cubicBezTo>
                  <a:pt x="4918518" y="1232306"/>
                  <a:pt x="4949134" y="1383186"/>
                  <a:pt x="4924698" y="1569660"/>
                </a:cubicBezTo>
                <a:cubicBezTo>
                  <a:pt x="4735698" y="1562073"/>
                  <a:pt x="4668375" y="1549918"/>
                  <a:pt x="4456852" y="1569660"/>
                </a:cubicBezTo>
                <a:cubicBezTo>
                  <a:pt x="4245329" y="1589402"/>
                  <a:pt x="3937627" y="1559094"/>
                  <a:pt x="3742770" y="1569660"/>
                </a:cubicBezTo>
                <a:cubicBezTo>
                  <a:pt x="3547913" y="1580226"/>
                  <a:pt x="3298527" y="1563464"/>
                  <a:pt x="3028689" y="1569660"/>
                </a:cubicBezTo>
                <a:cubicBezTo>
                  <a:pt x="2758851" y="1575856"/>
                  <a:pt x="2694640" y="1597462"/>
                  <a:pt x="2462349" y="1569660"/>
                </a:cubicBezTo>
                <a:cubicBezTo>
                  <a:pt x="2230058" y="1541858"/>
                  <a:pt x="2089068" y="1590314"/>
                  <a:pt x="1994503" y="1569660"/>
                </a:cubicBezTo>
                <a:cubicBezTo>
                  <a:pt x="1899938" y="1549006"/>
                  <a:pt x="1749787" y="1591506"/>
                  <a:pt x="1526656" y="1569660"/>
                </a:cubicBezTo>
                <a:cubicBezTo>
                  <a:pt x="1303525" y="1547814"/>
                  <a:pt x="1206549" y="1573707"/>
                  <a:pt x="960316" y="1569660"/>
                </a:cubicBezTo>
                <a:cubicBezTo>
                  <a:pt x="714083" y="1565613"/>
                  <a:pt x="422367" y="1559810"/>
                  <a:pt x="0" y="1569660"/>
                </a:cubicBezTo>
                <a:cubicBezTo>
                  <a:pt x="16713" y="1462954"/>
                  <a:pt x="-13182" y="1258593"/>
                  <a:pt x="0" y="1062137"/>
                </a:cubicBezTo>
                <a:cubicBezTo>
                  <a:pt x="13182" y="865681"/>
                  <a:pt x="-15838" y="689115"/>
                  <a:pt x="0" y="570310"/>
                </a:cubicBezTo>
                <a:cubicBezTo>
                  <a:pt x="15838" y="451505"/>
                  <a:pt x="22400" y="11680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3322741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1200" b="1" dirty="0">
                <a:solidFill>
                  <a:schemeClr val="accent5"/>
                </a:solidFill>
              </a:rPr>
              <a:t>Variables de estudio:</a:t>
            </a:r>
          </a:p>
          <a:p>
            <a:pPr marL="171450" indent="-1714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Número de participantes y características</a:t>
            </a:r>
          </a:p>
          <a:p>
            <a:pPr marL="171450" indent="-1714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Terapia LLT al momento del análisis, globalmente y según el riesgo CV</a:t>
            </a:r>
          </a:p>
          <a:p>
            <a:pPr marL="171450" indent="-1714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Cambios previos en la terapia LLT</a:t>
            </a:r>
          </a:p>
          <a:p>
            <a:pPr marL="171450" indent="-1714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Cambios en la terapia LLT debido a efectos adversos</a:t>
            </a:r>
          </a:p>
          <a:p>
            <a:pPr marL="171450" indent="-1714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Factores asociados con el tipo de terapia LLT usada</a:t>
            </a:r>
          </a:p>
          <a:p>
            <a:pPr marL="171450" indent="-1714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Control de cLDL alcanzado , globalmente y según el riesgo CV</a:t>
            </a:r>
          </a:p>
          <a:p>
            <a:pPr marL="171450" indent="-1714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accent5"/>
                </a:solidFill>
              </a:rPr>
              <a:t>Factores asociados con el control de cLDL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A0D7E5-B73C-3E3B-ABB7-EBFBE3A8B920}"/>
              </a:ext>
            </a:extLst>
          </p:cNvPr>
          <p:cNvSpPr txBox="1"/>
          <p:nvPr/>
        </p:nvSpPr>
        <p:spPr>
          <a:xfrm>
            <a:off x="1202948" y="6100892"/>
            <a:ext cx="86189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>
                <a:solidFill>
                  <a:srgbClr val="44546A">
                    <a:lumMod val="60000"/>
                    <a:lumOff val="40000"/>
                  </a:srgbClr>
                </a:solidFill>
                <a:latin typeface="Calibri" panose="020F0502020204030204"/>
              </a:rPr>
              <a:t>ABREVIATURAS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LLT, Terapia hipolipemiante; CV, Cardiovascular; LDL-c, colesterol asociado a lipoproteínas de bajo densidad </a:t>
            </a:r>
            <a:endParaRPr lang="es-ES" sz="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24877B-D6FC-CAE6-346F-7120F80B157C}"/>
              </a:ext>
            </a:extLst>
          </p:cNvPr>
          <p:cNvSpPr txBox="1"/>
          <p:nvPr/>
        </p:nvSpPr>
        <p:spPr>
          <a:xfrm>
            <a:off x="1202948" y="6421912"/>
            <a:ext cx="103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NOTA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r>
              <a:rPr lang="es-ES" sz="900" i="1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Este análisis crítico de los estudios TERESA y TERESA-Opinión fue realizado por el Dr. Gerard Urrútia Cuchí,  MD, 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especialista en Medicina Preventiva y Salud Pública del </a:t>
            </a:r>
            <a:r>
              <a:rPr lang="pt-BR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Servei d’Epidemiologia Clínica i Salut Pública en el Hospital de la Santa Creu i Sant Pau, 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y subdirector del Centro Cochrane Iberoamericano</a:t>
            </a:r>
            <a:endParaRPr lang="es-ES" sz="900" i="1" u="none" strike="noStrike" baseline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80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30A0136-33DA-081D-5BB5-357EF450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24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FEC0AB7-E8DA-4FE0-AFFB-E354B2E7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000" dirty="0"/>
              <a:t>Lectura crítica de un Estudio transversal (encuesta)</a:t>
            </a:r>
            <a:br>
              <a:rPr lang="es-ES" sz="2000" dirty="0"/>
            </a:br>
            <a:r>
              <a:rPr lang="es-ES" sz="3000" dirty="0"/>
              <a:t>El estudio TERESA-Opinión</a:t>
            </a:r>
          </a:p>
        </p:txBody>
      </p:sp>
      <p:cxnSp>
        <p:nvCxnSpPr>
          <p:cNvPr id="5" name="Connector de fletxa recta 3">
            <a:extLst>
              <a:ext uri="{FF2B5EF4-FFF2-40B4-BE49-F238E27FC236}">
                <a16:creationId xmlns:a16="http://schemas.microsoft.com/office/drawing/2014/main" id="{68C5994F-1BE0-D138-473D-149BC8B6FA9C}"/>
              </a:ext>
            </a:extLst>
          </p:cNvPr>
          <p:cNvCxnSpPr>
            <a:cxnSpLocks/>
          </p:cNvCxnSpPr>
          <p:nvPr/>
        </p:nvCxnSpPr>
        <p:spPr>
          <a:xfrm>
            <a:off x="3575720" y="1840556"/>
            <a:ext cx="5040560" cy="0"/>
          </a:xfrm>
          <a:prstGeom prst="straightConnector1">
            <a:avLst/>
          </a:prstGeom>
          <a:ln w="76200">
            <a:solidFill>
              <a:srgbClr val="ED7B1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QuadreDeText 6">
            <a:extLst>
              <a:ext uri="{FF2B5EF4-FFF2-40B4-BE49-F238E27FC236}">
                <a16:creationId xmlns:a16="http://schemas.microsoft.com/office/drawing/2014/main" id="{0BF618CE-5DF4-F805-572B-4965085C03B9}"/>
              </a:ext>
            </a:extLst>
          </p:cNvPr>
          <p:cNvSpPr txBox="1"/>
          <p:nvPr/>
        </p:nvSpPr>
        <p:spPr>
          <a:xfrm>
            <a:off x="5411924" y="147193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ED7B14"/>
                </a:solidFill>
              </a:rPr>
              <a:t>Tiempo</a:t>
            </a:r>
            <a:endParaRPr lang="ca-ES" dirty="0">
              <a:solidFill>
                <a:srgbClr val="ED7B14"/>
              </a:solidFill>
            </a:endParaRPr>
          </a:p>
        </p:txBody>
      </p:sp>
      <p:sp>
        <p:nvSpPr>
          <p:cNvPr id="10" name="QuadreDeText 10">
            <a:extLst>
              <a:ext uri="{FF2B5EF4-FFF2-40B4-BE49-F238E27FC236}">
                <a16:creationId xmlns:a16="http://schemas.microsoft.com/office/drawing/2014/main" id="{8D6C1259-6FF2-BBA7-89EF-3797516FFF61}"/>
              </a:ext>
            </a:extLst>
          </p:cNvPr>
          <p:cNvSpPr txBox="1"/>
          <p:nvPr/>
        </p:nvSpPr>
        <p:spPr>
          <a:xfrm>
            <a:off x="1632878" y="2600121"/>
            <a:ext cx="2376264" cy="5400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MÉTODO DE REGISTRO DE LOS DATOS</a:t>
            </a:r>
            <a:endParaRPr lang="ca-ES" sz="1400" b="1" dirty="0">
              <a:solidFill>
                <a:schemeClr val="bg1"/>
              </a:solidFill>
            </a:endParaRPr>
          </a:p>
        </p:txBody>
      </p:sp>
      <p:sp>
        <p:nvSpPr>
          <p:cNvPr id="11" name="QuadreDeText 11">
            <a:extLst>
              <a:ext uri="{FF2B5EF4-FFF2-40B4-BE49-F238E27FC236}">
                <a16:creationId xmlns:a16="http://schemas.microsoft.com/office/drawing/2014/main" id="{2CA14F2C-29AF-353A-A21E-24E938572F3C}"/>
              </a:ext>
            </a:extLst>
          </p:cNvPr>
          <p:cNvSpPr txBox="1"/>
          <p:nvPr/>
        </p:nvSpPr>
        <p:spPr>
          <a:xfrm>
            <a:off x="1632878" y="3655084"/>
            <a:ext cx="2376264" cy="5400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SELECCIÓN DE LOS PARTICIPANTES</a:t>
            </a:r>
            <a:endParaRPr lang="ca-ES" sz="1400" b="1" dirty="0">
              <a:solidFill>
                <a:schemeClr val="bg1"/>
              </a:solidFill>
            </a:endParaRPr>
          </a:p>
        </p:txBody>
      </p:sp>
      <p:sp>
        <p:nvSpPr>
          <p:cNvPr id="12" name="QuadreDeText 12">
            <a:extLst>
              <a:ext uri="{FF2B5EF4-FFF2-40B4-BE49-F238E27FC236}">
                <a16:creationId xmlns:a16="http://schemas.microsoft.com/office/drawing/2014/main" id="{E3E99254-D468-F1D7-292B-A31D606ED83C}"/>
              </a:ext>
            </a:extLst>
          </p:cNvPr>
          <p:cNvSpPr txBox="1"/>
          <p:nvPr/>
        </p:nvSpPr>
        <p:spPr>
          <a:xfrm>
            <a:off x="1632878" y="5107916"/>
            <a:ext cx="2376264" cy="540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VARIABLES REGISTRADAS</a:t>
            </a:r>
            <a:endParaRPr lang="ca-ES" sz="1400" b="1" dirty="0">
              <a:solidFill>
                <a:schemeClr val="bg1"/>
              </a:solidFill>
            </a:endParaRPr>
          </a:p>
        </p:txBody>
      </p:sp>
      <p:sp>
        <p:nvSpPr>
          <p:cNvPr id="14" name="QuadreDeText 15">
            <a:extLst>
              <a:ext uri="{FF2B5EF4-FFF2-40B4-BE49-F238E27FC236}">
                <a16:creationId xmlns:a16="http://schemas.microsoft.com/office/drawing/2014/main" id="{0FDD589D-C487-E040-1276-BF08E38DF7D8}"/>
              </a:ext>
            </a:extLst>
          </p:cNvPr>
          <p:cNvSpPr txBox="1"/>
          <p:nvPr/>
        </p:nvSpPr>
        <p:spPr>
          <a:xfrm>
            <a:off x="4512768" y="2468459"/>
            <a:ext cx="4176000" cy="803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s-ES" sz="1200" dirty="0">
                <a:solidFill>
                  <a:schemeClr val="accent5"/>
                </a:solidFill>
              </a:rPr>
              <a:t>Método de administración de la </a:t>
            </a:r>
            <a:r>
              <a:rPr lang="es-ES" sz="1200" b="1" dirty="0">
                <a:solidFill>
                  <a:schemeClr val="accent5"/>
                </a:solidFill>
              </a:rPr>
              <a:t>encuesta</a:t>
            </a:r>
            <a:r>
              <a:rPr lang="es-ES" sz="1200" dirty="0">
                <a:solidFill>
                  <a:schemeClr val="accent5"/>
                </a:solidFill>
              </a:rPr>
              <a:t>, características (número, tipo y formato de las preguntas), duración, recordatorios, fuente de los datos, fiabilidad y precisión de los datos registrados</a:t>
            </a:r>
            <a:endParaRPr lang="ca-ES" sz="1200" dirty="0">
              <a:solidFill>
                <a:schemeClr val="accent5"/>
              </a:solidFill>
            </a:endParaRPr>
          </a:p>
        </p:txBody>
      </p:sp>
      <p:sp>
        <p:nvSpPr>
          <p:cNvPr id="15" name="QuadreDeText 16">
            <a:extLst>
              <a:ext uri="{FF2B5EF4-FFF2-40B4-BE49-F238E27FC236}">
                <a16:creationId xmlns:a16="http://schemas.microsoft.com/office/drawing/2014/main" id="{94F10B44-C02A-CD7F-44FF-907400B94859}"/>
              </a:ext>
            </a:extLst>
          </p:cNvPr>
          <p:cNvSpPr txBox="1"/>
          <p:nvPr/>
        </p:nvSpPr>
        <p:spPr>
          <a:xfrm>
            <a:off x="4512768" y="3470514"/>
            <a:ext cx="4176000" cy="9091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es-ES" sz="1200" dirty="0">
                <a:solidFill>
                  <a:schemeClr val="accent5"/>
                </a:solidFill>
              </a:rPr>
              <a:t>Criterios de selección (características), fuente de identificación, método de selección de la muestra, cálculo del tamaño de la muestra, tasa de respuesta, reposición</a:t>
            </a:r>
          </a:p>
          <a:p>
            <a:r>
              <a:rPr lang="es-ES" sz="1200" dirty="0">
                <a:solidFill>
                  <a:schemeClr val="accent5"/>
                </a:solidFill>
              </a:rPr>
              <a:t>Descripción de la muestra (representatividad)</a:t>
            </a:r>
            <a:endParaRPr lang="ca-ES" sz="1200" dirty="0">
              <a:solidFill>
                <a:schemeClr val="accent5"/>
              </a:solidFill>
            </a:endParaRPr>
          </a:p>
        </p:txBody>
      </p:sp>
      <p:sp>
        <p:nvSpPr>
          <p:cNvPr id="16" name="QuadreDeText 17">
            <a:extLst>
              <a:ext uri="{FF2B5EF4-FFF2-40B4-BE49-F238E27FC236}">
                <a16:creationId xmlns:a16="http://schemas.microsoft.com/office/drawing/2014/main" id="{83688FD0-8ACD-FD3A-56BB-7ADC89DEE1C7}"/>
              </a:ext>
            </a:extLst>
          </p:cNvPr>
          <p:cNvSpPr txBox="1"/>
          <p:nvPr/>
        </p:nvSpPr>
        <p:spPr>
          <a:xfrm>
            <a:off x="4512768" y="4567916"/>
            <a:ext cx="4176000" cy="16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es-ES" sz="1200" dirty="0">
                <a:solidFill>
                  <a:schemeClr val="accent5"/>
                </a:solidFill>
              </a:rPr>
              <a:t>Tipo de variables (cualitativa binaria o categórica, continua, etc.)</a:t>
            </a:r>
          </a:p>
          <a:p>
            <a:r>
              <a:rPr lang="es-ES" sz="1200" dirty="0">
                <a:solidFill>
                  <a:schemeClr val="accent5"/>
                </a:solidFill>
              </a:rPr>
              <a:t>Estadísticos descriptivos (porcentajes, media o mediana, desviación estándar o rangos)</a:t>
            </a:r>
          </a:p>
          <a:p>
            <a:r>
              <a:rPr lang="es-ES" sz="1200" i="1" dirty="0">
                <a:solidFill>
                  <a:schemeClr val="accent5"/>
                </a:solidFill>
              </a:rPr>
              <a:t>Missings </a:t>
            </a:r>
            <a:r>
              <a:rPr lang="es-ES" sz="1200" dirty="0">
                <a:solidFill>
                  <a:schemeClr val="accent5"/>
                </a:solidFill>
              </a:rPr>
              <a:t>y su manejo en el análisis</a:t>
            </a:r>
          </a:p>
          <a:p>
            <a:r>
              <a:rPr lang="es-ES" sz="1200" dirty="0">
                <a:solidFill>
                  <a:schemeClr val="accent5"/>
                </a:solidFill>
              </a:rPr>
              <a:t>Figuras (representación gráfica de los resultados)</a:t>
            </a:r>
          </a:p>
          <a:p>
            <a:r>
              <a:rPr lang="es-ES" sz="1200" dirty="0">
                <a:solidFill>
                  <a:schemeClr val="accent5"/>
                </a:solidFill>
              </a:rPr>
              <a:t>Tablas</a:t>
            </a:r>
          </a:p>
          <a:p>
            <a:r>
              <a:rPr lang="es-ES" sz="1200" dirty="0">
                <a:solidFill>
                  <a:schemeClr val="accent5"/>
                </a:solidFill>
              </a:rPr>
              <a:t>Ausencia de valor de P (finalidad descriptiva)</a:t>
            </a:r>
          </a:p>
          <a:p>
            <a:r>
              <a:rPr lang="es-ES" sz="1200" dirty="0">
                <a:solidFill>
                  <a:schemeClr val="accent5"/>
                </a:solidFill>
              </a:rPr>
              <a:t>Discusión (conclusiones apoyadas por los datos)</a:t>
            </a:r>
            <a:endParaRPr lang="ca-ES" sz="1200" dirty="0">
              <a:solidFill>
                <a:schemeClr val="accent5"/>
              </a:solidFill>
            </a:endParaRP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1E9FACC0-8382-DEC1-9059-ACEFCD2E9D06}"/>
              </a:ext>
            </a:extLst>
          </p:cNvPr>
          <p:cNvSpPr txBox="1"/>
          <p:nvPr/>
        </p:nvSpPr>
        <p:spPr>
          <a:xfrm>
            <a:off x="9579410" y="2685455"/>
            <a:ext cx="1584176" cy="369332"/>
          </a:xfrm>
          <a:custGeom>
            <a:avLst/>
            <a:gdLst>
              <a:gd name="connsiteX0" fmla="*/ 0 w 1584176"/>
              <a:gd name="connsiteY0" fmla="*/ 0 h 369332"/>
              <a:gd name="connsiteX1" fmla="*/ 480533 w 1584176"/>
              <a:gd name="connsiteY1" fmla="*/ 0 h 369332"/>
              <a:gd name="connsiteX2" fmla="*/ 992750 w 1584176"/>
              <a:gd name="connsiteY2" fmla="*/ 0 h 369332"/>
              <a:gd name="connsiteX3" fmla="*/ 1584176 w 1584176"/>
              <a:gd name="connsiteY3" fmla="*/ 0 h 369332"/>
              <a:gd name="connsiteX4" fmla="*/ 1584176 w 1584176"/>
              <a:gd name="connsiteY4" fmla="*/ 369332 h 369332"/>
              <a:gd name="connsiteX5" fmla="*/ 1103643 w 1584176"/>
              <a:gd name="connsiteY5" fmla="*/ 369332 h 369332"/>
              <a:gd name="connsiteX6" fmla="*/ 559742 w 1584176"/>
              <a:gd name="connsiteY6" fmla="*/ 369332 h 369332"/>
              <a:gd name="connsiteX7" fmla="*/ 0 w 1584176"/>
              <a:gd name="connsiteY7" fmla="*/ 369332 h 369332"/>
              <a:gd name="connsiteX8" fmla="*/ 0 w 1584176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176" h="369332" extrusionOk="0">
                <a:moveTo>
                  <a:pt x="0" y="0"/>
                </a:moveTo>
                <a:cubicBezTo>
                  <a:pt x="109123" y="20394"/>
                  <a:pt x="265903" y="16169"/>
                  <a:pt x="480533" y="0"/>
                </a:cubicBezTo>
                <a:cubicBezTo>
                  <a:pt x="695163" y="-16169"/>
                  <a:pt x="828073" y="-11135"/>
                  <a:pt x="992750" y="0"/>
                </a:cubicBezTo>
                <a:cubicBezTo>
                  <a:pt x="1157427" y="11135"/>
                  <a:pt x="1422207" y="17668"/>
                  <a:pt x="1584176" y="0"/>
                </a:cubicBezTo>
                <a:cubicBezTo>
                  <a:pt x="1576898" y="109182"/>
                  <a:pt x="1588002" y="270477"/>
                  <a:pt x="1584176" y="369332"/>
                </a:cubicBezTo>
                <a:cubicBezTo>
                  <a:pt x="1436524" y="364432"/>
                  <a:pt x="1261137" y="375620"/>
                  <a:pt x="1103643" y="369332"/>
                </a:cubicBezTo>
                <a:cubicBezTo>
                  <a:pt x="946149" y="363044"/>
                  <a:pt x="830532" y="354224"/>
                  <a:pt x="559742" y="369332"/>
                </a:cubicBezTo>
                <a:cubicBezTo>
                  <a:pt x="288952" y="384440"/>
                  <a:pt x="252158" y="368932"/>
                  <a:pt x="0" y="369332"/>
                </a:cubicBezTo>
                <a:cubicBezTo>
                  <a:pt x="3448" y="281254"/>
                  <a:pt x="-2477" y="9774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49597823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5"/>
                </a:solidFill>
              </a:rPr>
              <a:t>Encuesta</a:t>
            </a:r>
            <a:endParaRPr lang="ca-ES" dirty="0">
              <a:solidFill>
                <a:schemeClr val="accent5"/>
              </a:solidFill>
            </a:endParaRPr>
          </a:p>
        </p:txBody>
      </p:sp>
      <p:sp>
        <p:nvSpPr>
          <p:cNvPr id="4" name="QuadreDeText 9">
            <a:extLst>
              <a:ext uri="{FF2B5EF4-FFF2-40B4-BE49-F238E27FC236}">
                <a16:creationId xmlns:a16="http://schemas.microsoft.com/office/drawing/2014/main" id="{5603F75F-1031-FA13-8CDA-3A2AEDD8D173}"/>
              </a:ext>
            </a:extLst>
          </p:cNvPr>
          <p:cNvSpPr txBox="1"/>
          <p:nvPr/>
        </p:nvSpPr>
        <p:spPr>
          <a:xfrm>
            <a:off x="9412579" y="4500753"/>
            <a:ext cx="1944217" cy="1754326"/>
          </a:xfrm>
          <a:custGeom>
            <a:avLst/>
            <a:gdLst>
              <a:gd name="connsiteX0" fmla="*/ 0 w 1944217"/>
              <a:gd name="connsiteY0" fmla="*/ 0 h 1754326"/>
              <a:gd name="connsiteX1" fmla="*/ 609188 w 1944217"/>
              <a:gd name="connsiteY1" fmla="*/ 0 h 1754326"/>
              <a:gd name="connsiteX2" fmla="*/ 1276702 w 1944217"/>
              <a:gd name="connsiteY2" fmla="*/ 0 h 1754326"/>
              <a:gd name="connsiteX3" fmla="*/ 1944217 w 1944217"/>
              <a:gd name="connsiteY3" fmla="*/ 0 h 1754326"/>
              <a:gd name="connsiteX4" fmla="*/ 1944217 w 1944217"/>
              <a:gd name="connsiteY4" fmla="*/ 602319 h 1754326"/>
              <a:gd name="connsiteX5" fmla="*/ 1944217 w 1944217"/>
              <a:gd name="connsiteY5" fmla="*/ 1204637 h 1754326"/>
              <a:gd name="connsiteX6" fmla="*/ 1944217 w 1944217"/>
              <a:gd name="connsiteY6" fmla="*/ 1754326 h 1754326"/>
              <a:gd name="connsiteX7" fmla="*/ 1296145 w 1944217"/>
              <a:gd name="connsiteY7" fmla="*/ 1754326 h 1754326"/>
              <a:gd name="connsiteX8" fmla="*/ 648072 w 1944217"/>
              <a:gd name="connsiteY8" fmla="*/ 1754326 h 1754326"/>
              <a:gd name="connsiteX9" fmla="*/ 0 w 1944217"/>
              <a:gd name="connsiteY9" fmla="*/ 1754326 h 1754326"/>
              <a:gd name="connsiteX10" fmla="*/ 0 w 1944217"/>
              <a:gd name="connsiteY10" fmla="*/ 1152007 h 1754326"/>
              <a:gd name="connsiteX11" fmla="*/ 0 w 1944217"/>
              <a:gd name="connsiteY11" fmla="*/ 549689 h 1754326"/>
              <a:gd name="connsiteX12" fmla="*/ 0 w 1944217"/>
              <a:gd name="connsiteY12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4217" h="1754326" extrusionOk="0">
                <a:moveTo>
                  <a:pt x="0" y="0"/>
                </a:moveTo>
                <a:cubicBezTo>
                  <a:pt x="172560" y="27913"/>
                  <a:pt x="365859" y="29465"/>
                  <a:pt x="609188" y="0"/>
                </a:cubicBezTo>
                <a:cubicBezTo>
                  <a:pt x="852517" y="-29465"/>
                  <a:pt x="1080368" y="16656"/>
                  <a:pt x="1276702" y="0"/>
                </a:cubicBezTo>
                <a:cubicBezTo>
                  <a:pt x="1473036" y="-16656"/>
                  <a:pt x="1686073" y="-228"/>
                  <a:pt x="1944217" y="0"/>
                </a:cubicBezTo>
                <a:cubicBezTo>
                  <a:pt x="1968142" y="227751"/>
                  <a:pt x="1972606" y="422294"/>
                  <a:pt x="1944217" y="602319"/>
                </a:cubicBezTo>
                <a:cubicBezTo>
                  <a:pt x="1915828" y="782344"/>
                  <a:pt x="1960412" y="923146"/>
                  <a:pt x="1944217" y="1204637"/>
                </a:cubicBezTo>
                <a:cubicBezTo>
                  <a:pt x="1928022" y="1486128"/>
                  <a:pt x="1951443" y="1608247"/>
                  <a:pt x="1944217" y="1754326"/>
                </a:cubicBezTo>
                <a:cubicBezTo>
                  <a:pt x="1785847" y="1742704"/>
                  <a:pt x="1619795" y="1745559"/>
                  <a:pt x="1296145" y="1754326"/>
                </a:cubicBezTo>
                <a:cubicBezTo>
                  <a:pt x="972495" y="1763093"/>
                  <a:pt x="951264" y="1734843"/>
                  <a:pt x="648072" y="1754326"/>
                </a:cubicBezTo>
                <a:cubicBezTo>
                  <a:pt x="344880" y="1773809"/>
                  <a:pt x="225316" y="1766928"/>
                  <a:pt x="0" y="1754326"/>
                </a:cubicBezTo>
                <a:cubicBezTo>
                  <a:pt x="12083" y="1595833"/>
                  <a:pt x="3470" y="1348426"/>
                  <a:pt x="0" y="1152007"/>
                </a:cubicBezTo>
                <a:cubicBezTo>
                  <a:pt x="-3470" y="955588"/>
                  <a:pt x="-755" y="709169"/>
                  <a:pt x="0" y="549689"/>
                </a:cubicBezTo>
                <a:cubicBezTo>
                  <a:pt x="755" y="390209"/>
                  <a:pt x="15870" y="15766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8758959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i="1" dirty="0">
                <a:solidFill>
                  <a:schemeClr val="accent5"/>
                </a:solidFill>
              </a:rPr>
              <a:t>Prevalencia de dislipemia</a:t>
            </a:r>
          </a:p>
          <a:p>
            <a:pPr algn="ctr"/>
            <a:r>
              <a:rPr lang="es-ES" sz="1200" i="1" dirty="0">
                <a:solidFill>
                  <a:schemeClr val="accent5"/>
                </a:solidFill>
              </a:rPr>
              <a:t>Tratamiento</a:t>
            </a:r>
          </a:p>
          <a:p>
            <a:pPr algn="ctr"/>
            <a:r>
              <a:rPr lang="es-ES" sz="1200" i="1" dirty="0">
                <a:solidFill>
                  <a:schemeClr val="accent5"/>
                </a:solidFill>
              </a:rPr>
              <a:t>Comorbilidades</a:t>
            </a:r>
          </a:p>
          <a:p>
            <a:pPr algn="ctr"/>
            <a:r>
              <a:rPr lang="es-ES" sz="1200" i="1" dirty="0">
                <a:solidFill>
                  <a:schemeClr val="accent5"/>
                </a:solidFill>
              </a:rPr>
              <a:t>Riesgo cardiovascular</a:t>
            </a:r>
          </a:p>
          <a:p>
            <a:pPr algn="ctr"/>
            <a:r>
              <a:rPr lang="es-ES" sz="1200" i="1" dirty="0">
                <a:solidFill>
                  <a:schemeClr val="accent5"/>
                </a:solidFill>
              </a:rPr>
              <a:t>Grado de control</a:t>
            </a:r>
          </a:p>
          <a:p>
            <a:pPr algn="ctr"/>
            <a:r>
              <a:rPr lang="es-ES" sz="1200" i="1" dirty="0">
                <a:solidFill>
                  <a:schemeClr val="accent5"/>
                </a:solidFill>
              </a:rPr>
              <a:t>Efectos adversos</a:t>
            </a:r>
          </a:p>
          <a:p>
            <a:pPr algn="ctr"/>
            <a:r>
              <a:rPr lang="es-ES" sz="1200" i="1" dirty="0">
                <a:solidFill>
                  <a:schemeClr val="accent5"/>
                </a:solidFill>
              </a:rPr>
              <a:t>Estrategia terapéutica ante los efectos adversos (preferencias)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D8B03FD-C7D7-B788-C625-E7D6D72DA005}"/>
              </a:ext>
            </a:extLst>
          </p:cNvPr>
          <p:cNvSpPr/>
          <p:nvPr/>
        </p:nvSpPr>
        <p:spPr>
          <a:xfrm>
            <a:off x="9605788" y="3701286"/>
            <a:ext cx="1557798" cy="4475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Médicos de atención primaria</a:t>
            </a:r>
            <a:endParaRPr lang="ca-ES" sz="2800" dirty="0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7FC933BC-D147-C0E2-0802-74F595DE72B8}"/>
              </a:ext>
            </a:extLst>
          </p:cNvPr>
          <p:cNvCxnSpPr>
            <a:stCxn id="14" idx="3"/>
            <a:endCxn id="8" idx="1"/>
          </p:cNvCxnSpPr>
          <p:nvPr/>
        </p:nvCxnSpPr>
        <p:spPr>
          <a:xfrm>
            <a:off x="8688768" y="2870121"/>
            <a:ext cx="890642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59C0737-6E4C-8CF5-7191-A9A66AD1D0A4}"/>
              </a:ext>
            </a:extLst>
          </p:cNvPr>
          <p:cNvCxnSpPr>
            <a:cxnSpLocks/>
            <a:stCxn id="15" idx="3"/>
            <a:endCxn id="6" idx="1"/>
          </p:cNvCxnSpPr>
          <p:nvPr/>
        </p:nvCxnSpPr>
        <p:spPr>
          <a:xfrm flipV="1">
            <a:off x="8688768" y="3925084"/>
            <a:ext cx="917020" cy="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FD4B43C-15CF-BD83-8737-512E5BC13ADF}"/>
              </a:ext>
            </a:extLst>
          </p:cNvPr>
          <p:cNvCxnSpPr>
            <a:cxnSpLocks/>
            <a:stCxn id="16" idx="3"/>
            <a:endCxn id="4" idx="1"/>
          </p:cNvCxnSpPr>
          <p:nvPr/>
        </p:nvCxnSpPr>
        <p:spPr>
          <a:xfrm>
            <a:off x="8688768" y="5377916"/>
            <a:ext cx="723811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F0E2550-9E53-130E-25A6-2B7757C87F27}"/>
              </a:ext>
            </a:extLst>
          </p:cNvPr>
          <p:cNvSpPr txBox="1"/>
          <p:nvPr/>
        </p:nvSpPr>
        <p:spPr>
          <a:xfrm>
            <a:off x="8995520" y="2076445"/>
            <a:ext cx="275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Estudio TERESA Opinión</a:t>
            </a:r>
          </a:p>
        </p:txBody>
      </p:sp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6927707-A567-293F-9B74-E63306AB26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2" t="11735" r="28151" b="12332"/>
          <a:stretch/>
        </p:blipFill>
        <p:spPr>
          <a:xfrm>
            <a:off x="10384687" y="85176"/>
            <a:ext cx="1651189" cy="15714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0124085-E56B-3B6B-1998-014E29B23C86}"/>
              </a:ext>
            </a:extLst>
          </p:cNvPr>
          <p:cNvSpPr txBox="1"/>
          <p:nvPr/>
        </p:nvSpPr>
        <p:spPr>
          <a:xfrm>
            <a:off x="1202948" y="6421912"/>
            <a:ext cx="103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NOTA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r>
              <a:rPr lang="es-ES" sz="900" i="1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Este análisis crítico de los estudios TERESA y TERESA-Opinión fue realizado por el Dr. Gerard Urrútia Cuchí,  MD, 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especialista en Medicina Preventiva y Salud Pública del </a:t>
            </a:r>
            <a:r>
              <a:rPr lang="pt-BR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Servei d’Epidemiologia Clínica i Salut Pública en el Hospital de la Santa Creu i Sant Pau, </a:t>
            </a:r>
            <a:r>
              <a:rPr lang="es-ES" sz="90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y subdirector del Centro Cochrane Iberoamericano</a:t>
            </a:r>
            <a:endParaRPr lang="es-ES" sz="900" i="1" u="none" strike="noStrike" baseline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96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D2BF1A6-434F-B2CE-5FED-BDBFA503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Teresa Cardio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2CE30AF-0FFD-9E5F-F5B8-01DE63AE4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1566" y="3622175"/>
            <a:ext cx="5895884" cy="1106236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CONSECUCIÓN DE LOS OBJETIVOS DE COLESTEROL LDL EN PACIENTES CON ALTO RIESGO DE ENFERMEDAD CARDIOVASCULAR TRATADOS CON ESTATINAS DE ALTA POTENCIA. EL ESTUDIO TERESA</a:t>
            </a:r>
          </a:p>
        </p:txBody>
      </p:sp>
      <p:sp>
        <p:nvSpPr>
          <p:cNvPr id="2" name="Subtítulo 10">
            <a:extLst>
              <a:ext uri="{FF2B5EF4-FFF2-40B4-BE49-F238E27FC236}">
                <a16:creationId xmlns:a16="http://schemas.microsoft.com/office/drawing/2014/main" id="{F9B0F63D-B225-2FF7-A8AF-DD3CBF5E3040}"/>
              </a:ext>
            </a:extLst>
          </p:cNvPr>
          <p:cNvSpPr txBox="1">
            <a:spLocks/>
          </p:cNvSpPr>
          <p:nvPr/>
        </p:nvSpPr>
        <p:spPr>
          <a:xfrm>
            <a:off x="5451566" y="6248400"/>
            <a:ext cx="4740184" cy="47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6221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D0D8D18-A0B4-6AF6-3F4C-AFD213AD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834" y="461555"/>
            <a:ext cx="6207564" cy="1045618"/>
          </a:xfrm>
        </p:spPr>
        <p:txBody>
          <a:bodyPr>
            <a:normAutofit/>
          </a:bodyPr>
          <a:lstStyle/>
          <a:p>
            <a:r>
              <a:rPr lang="es-ES" dirty="0"/>
              <a:t>Presentación del estudio </a:t>
            </a:r>
            <a:r>
              <a:rPr lang="es-ES" baseline="30000" dirty="0"/>
              <a:t>1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235805F-8742-6143-BFD4-C6C2B284F3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6834" y="3222195"/>
            <a:ext cx="6966041" cy="6030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3200" b="1" dirty="0"/>
              <a:t>Autores</a:t>
            </a:r>
            <a:endParaRPr lang="es-ES" sz="1600" b="1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31FBFF-F05A-45AC-7F46-AFF261DE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26</a:t>
            </a:fld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CCA556-04DD-3AA7-062C-E7815173CA6A}"/>
              </a:ext>
            </a:extLst>
          </p:cNvPr>
          <p:cNvSpPr txBox="1"/>
          <p:nvPr/>
        </p:nvSpPr>
        <p:spPr>
          <a:xfrm>
            <a:off x="4606834" y="3825264"/>
            <a:ext cx="6718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chemeClr val="accent5"/>
                </a:solidFill>
                <a:latin typeface="ArialUnicodeMS"/>
              </a:rPr>
              <a:t>Dr. Vivencio Barrios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Dr. Xavier Pintó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Dr. Carlos Escobar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Dr. Jose Varona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Dr. José María Gámez</a:t>
            </a:r>
            <a:endParaRPr lang="es-ES" b="1" dirty="0">
              <a:solidFill>
                <a:schemeClr val="accent5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540E22-95AD-F81C-232E-B4B814978943}"/>
              </a:ext>
            </a:extLst>
          </p:cNvPr>
          <p:cNvSpPr txBox="1"/>
          <p:nvPr/>
        </p:nvSpPr>
        <p:spPr>
          <a:xfrm>
            <a:off x="4606834" y="1654904"/>
            <a:ext cx="6365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accent5"/>
                </a:solidFill>
              </a:rPr>
              <a:t>Análisis en vida real de la consecución de los objetivos de cLDL* en pacientes con alto riesgo de enfermedades cardiovasculares tratadas con estatinas de alta intensidad. El estudio TERESA.</a:t>
            </a:r>
          </a:p>
        </p:txBody>
      </p:sp>
      <p:sp>
        <p:nvSpPr>
          <p:cNvPr id="9" name="Subtítulo 10">
            <a:extLst>
              <a:ext uri="{FF2B5EF4-FFF2-40B4-BE49-F238E27FC236}">
                <a16:creationId xmlns:a16="http://schemas.microsoft.com/office/drawing/2014/main" id="{483CFDB2-B4AD-092E-861D-32E92CC7A372}"/>
              </a:ext>
            </a:extLst>
          </p:cNvPr>
          <p:cNvSpPr txBox="1">
            <a:spLocks/>
          </p:cNvSpPr>
          <p:nvPr/>
        </p:nvSpPr>
        <p:spPr>
          <a:xfrm>
            <a:off x="4606833" y="6123327"/>
            <a:ext cx="6966041" cy="603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AL,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in: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Nov 21;41(44):4255. PMID: 31504418.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F82904-76E4-BB66-8A99-E20219409C83}"/>
              </a:ext>
            </a:extLst>
          </p:cNvPr>
          <p:cNvSpPr txBox="1"/>
          <p:nvPr/>
        </p:nvSpPr>
        <p:spPr>
          <a:xfrm>
            <a:off x="4606833" y="5645509"/>
            <a:ext cx="60985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Establecidas por las guías ESC/EAS 2019 </a:t>
            </a:r>
            <a:r>
              <a:rPr lang="es-ES" sz="800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8155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D0D8D18-A0B4-6AF6-3F4C-AFD213AD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834" y="450922"/>
            <a:ext cx="6207564" cy="1045618"/>
          </a:xfrm>
        </p:spPr>
        <p:txBody>
          <a:bodyPr>
            <a:normAutofit/>
          </a:bodyPr>
          <a:lstStyle/>
          <a:p>
            <a:r>
              <a:rPr lang="es-ES" dirty="0"/>
              <a:t>Presentación del estudio </a:t>
            </a:r>
            <a:r>
              <a:rPr lang="es-ES" baseline="30000" dirty="0"/>
              <a:t>1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235805F-8742-6143-BFD4-C6C2B284F3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6834" y="1759131"/>
            <a:ext cx="6966041" cy="6030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3200" b="1" dirty="0"/>
              <a:t>OBJETIVOS</a:t>
            </a:r>
            <a:endParaRPr lang="es-ES" sz="1600" b="1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31FBFF-F05A-45AC-7F46-AFF261DE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27</a:t>
            </a:fld>
            <a:endParaRPr lang="es-ES" dirty="0"/>
          </a:p>
        </p:txBody>
      </p:sp>
      <p:pic>
        <p:nvPicPr>
          <p:cNvPr id="2" name="Gráfico 1" descr="Objetivo con relleno sólido">
            <a:extLst>
              <a:ext uri="{FF2B5EF4-FFF2-40B4-BE49-F238E27FC236}">
                <a16:creationId xmlns:a16="http://schemas.microsoft.com/office/drawing/2014/main" id="{B346712D-40C6-F70B-DA4C-E90CFE05D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4334" y="3295456"/>
            <a:ext cx="1171666" cy="11716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DCCA556-04DD-3AA7-062C-E7815173CA6A}"/>
              </a:ext>
            </a:extLst>
          </p:cNvPr>
          <p:cNvSpPr txBox="1"/>
          <p:nvPr/>
        </p:nvSpPr>
        <p:spPr>
          <a:xfrm>
            <a:off x="6540500" y="2434739"/>
            <a:ext cx="427389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Evaluar el </a:t>
            </a:r>
            <a:r>
              <a:rPr lang="es-ES" b="1" dirty="0">
                <a:solidFill>
                  <a:schemeClr val="accent5"/>
                </a:solidFill>
              </a:rPr>
              <a:t>grado de consecución por los pacientes de los objetivos de cLDL </a:t>
            </a:r>
            <a:r>
              <a:rPr lang="es-ES" dirty="0">
                <a:solidFill>
                  <a:schemeClr val="accent5"/>
                </a:solidFill>
              </a:rPr>
              <a:t>recomendadas por las guías Europeas 2019 </a:t>
            </a:r>
            <a:r>
              <a:rPr lang="es-ES" baseline="30000" dirty="0">
                <a:solidFill>
                  <a:schemeClr val="accent5"/>
                </a:solidFill>
              </a:rPr>
              <a:t>2</a:t>
            </a:r>
            <a:r>
              <a:rPr lang="es-ES" dirty="0">
                <a:solidFill>
                  <a:schemeClr val="accent5"/>
                </a:solidFill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Caracterizar </a:t>
            </a:r>
            <a:r>
              <a:rPr lang="es-ES" b="1" dirty="0">
                <a:solidFill>
                  <a:schemeClr val="accent5"/>
                </a:solidFill>
              </a:rPr>
              <a:t>los potenciales factores asociados </a:t>
            </a:r>
            <a:r>
              <a:rPr lang="es-ES" dirty="0">
                <a:solidFill>
                  <a:schemeClr val="accent5"/>
                </a:solidFill>
              </a:rPr>
              <a:t>con la consecución de estos objetivos.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Evaluar los </a:t>
            </a:r>
            <a:r>
              <a:rPr lang="es-ES" b="1" dirty="0">
                <a:solidFill>
                  <a:schemeClr val="accent5"/>
                </a:solidFill>
              </a:rPr>
              <a:t>patrones de cambios en la terapia hipolipemiante.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B32EC3-08DD-20CD-8256-20900E1AFA08}"/>
              </a:ext>
            </a:extLst>
          </p:cNvPr>
          <p:cNvSpPr txBox="1"/>
          <p:nvPr/>
        </p:nvSpPr>
        <p:spPr>
          <a:xfrm>
            <a:off x="4368800" y="5782756"/>
            <a:ext cx="708977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cLDL, colesterol asociado a lipoproteínas de bajo densidad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2,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AL,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in: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Nov 21;41(44):4255. PMID: 31504418.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50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DD659-8B7F-05A6-21E7-21FED928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28</a:t>
            </a:fld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815559B-831B-8CF5-2467-55EAC3DB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Presentación del estudio </a:t>
            </a:r>
            <a:endParaRPr lang="es-ES" baseline="300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069736-D0B3-94DC-B6EE-8FF4D2143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759130"/>
            <a:ext cx="10129837" cy="4597219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1600" b="1" dirty="0">
                <a:highlight>
                  <a:srgbClr val="FAEAEC"/>
                </a:highlight>
              </a:rPr>
              <a:t>Diseño del estudio </a:t>
            </a:r>
            <a:r>
              <a:rPr lang="es-ES" sz="1600" b="1" baseline="30000" dirty="0">
                <a:highlight>
                  <a:srgbClr val="FAEAEC"/>
                </a:highlight>
              </a:rPr>
              <a:t>1</a:t>
            </a:r>
            <a:r>
              <a:rPr lang="es-ES" sz="1600" b="1" dirty="0">
                <a:highlight>
                  <a:srgbClr val="FAEAEC"/>
                </a:highlight>
              </a:rPr>
              <a:t>:</a:t>
            </a:r>
            <a:r>
              <a:rPr lang="es-ES" sz="1600" b="1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sz="1600" dirty="0"/>
              <a:t>Estudio </a:t>
            </a:r>
            <a:r>
              <a:rPr lang="es-ES" sz="1600" b="1" dirty="0"/>
              <a:t>observacional</a:t>
            </a:r>
            <a:r>
              <a:rPr lang="es-ES" sz="1600" dirty="0"/>
              <a:t>, </a:t>
            </a:r>
            <a:r>
              <a:rPr lang="es-ES" sz="1600" b="1" u="sng" dirty="0"/>
              <a:t>retrospectivo</a:t>
            </a:r>
            <a:r>
              <a:rPr lang="es-ES" sz="1600" dirty="0"/>
              <a:t> y </a:t>
            </a:r>
            <a:r>
              <a:rPr lang="es-ES" sz="1600" b="1" dirty="0"/>
              <a:t>multicéntrico.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sz="1600" dirty="0"/>
              <a:t>Llevado a cabo en hospitales de todo el territorio español en: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600" dirty="0"/>
              <a:t>Unidades de cardiología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sz="1600" dirty="0"/>
              <a:t>Unidades de medicina interna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s-ES" sz="1600" dirty="0"/>
              <a:t>El estudio fue realizado de acuerdo con la declaración de Helsinki*.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s-ES" sz="1600" dirty="0"/>
              <a:t>El Comité Ético Independiente del Hospital Clínico de San Carlos (Madrid) aprobó el estudio y se obtuvo el consentimiento informado por escrito de todos los pacientes antes de su inclusión en el estudio.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2AA029B-468C-2295-BEA0-E97E26A15955}"/>
              </a:ext>
            </a:extLst>
          </p:cNvPr>
          <p:cNvSpPr txBox="1"/>
          <p:nvPr/>
        </p:nvSpPr>
        <p:spPr>
          <a:xfrm>
            <a:off x="1500186" y="5965794"/>
            <a:ext cx="10015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Declaración de Helsinki de la Asociación Médica Mundial</a:t>
            </a:r>
            <a:endParaRPr lang="es-ES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D184DDC-3B2A-7D89-479D-8EC41ADB5BBE}"/>
              </a:ext>
            </a:extLst>
          </p:cNvPr>
          <p:cNvGrpSpPr/>
          <p:nvPr/>
        </p:nvGrpSpPr>
        <p:grpSpPr>
          <a:xfrm>
            <a:off x="7686449" y="1867802"/>
            <a:ext cx="3502252" cy="1002845"/>
            <a:chOff x="7495949" y="1899101"/>
            <a:chExt cx="3502252" cy="1002845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9DAE8F8C-5EBA-82CF-9835-A07288BC73FB}"/>
                </a:ext>
              </a:extLst>
            </p:cNvPr>
            <p:cNvSpPr/>
            <p:nvPr/>
          </p:nvSpPr>
          <p:spPr>
            <a:xfrm>
              <a:off x="7495949" y="1899101"/>
              <a:ext cx="3502252" cy="1002845"/>
            </a:xfrm>
            <a:prstGeom prst="roundRect">
              <a:avLst>
                <a:gd name="adj" fmla="val 50000"/>
              </a:avLst>
            </a:prstGeom>
            <a:solidFill>
              <a:srgbClr val="FCF2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6450" algn="just" defTabSz="990600"/>
              <a:r>
                <a:rPr lang="es-ES" sz="1400" dirty="0">
                  <a:solidFill>
                    <a:schemeClr val="accent1">
                      <a:lumMod val="75000"/>
                    </a:schemeClr>
                  </a:solidFill>
                </a:rPr>
                <a:t>El hecho que sea multicéntrico refuerza la validez externa del estudio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984DB8B-2DB5-1446-9680-BD51D99A4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994" y="2076667"/>
              <a:ext cx="623698" cy="623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ubtítulo 10">
            <a:extLst>
              <a:ext uri="{FF2B5EF4-FFF2-40B4-BE49-F238E27FC236}">
                <a16:creationId xmlns:a16="http://schemas.microsoft.com/office/drawing/2014/main" id="{342F9836-6CAD-22B4-A454-5DAEE8FBE523}"/>
              </a:ext>
            </a:extLst>
          </p:cNvPr>
          <p:cNvSpPr txBox="1">
            <a:spLocks/>
          </p:cNvSpPr>
          <p:nvPr/>
        </p:nvSpPr>
        <p:spPr>
          <a:xfrm>
            <a:off x="1500186" y="6387736"/>
            <a:ext cx="9815514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1067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DD659-8B7F-05A6-21E7-21FED928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29</a:t>
            </a:fld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815559B-831B-8CF5-2467-55EAC3DB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Presentación del estudio </a:t>
            </a:r>
            <a:endParaRPr lang="es-ES" baseline="300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069736-D0B3-94DC-B6EE-8FF4D2143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759130"/>
            <a:ext cx="10129837" cy="459721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b="1" dirty="0">
                <a:highlight>
                  <a:srgbClr val="FAEAEC"/>
                </a:highlight>
              </a:rPr>
              <a:t>Selección de los participantes </a:t>
            </a:r>
            <a:r>
              <a:rPr lang="es-ES" b="1" baseline="30000" dirty="0">
                <a:highlight>
                  <a:srgbClr val="FAEAEC"/>
                </a:highlight>
              </a:rPr>
              <a:t>1</a:t>
            </a:r>
            <a:r>
              <a:rPr lang="es-ES" b="1" dirty="0">
                <a:highlight>
                  <a:srgbClr val="FAEAEC"/>
                </a:highlight>
              </a:rPr>
              <a:t>:</a:t>
            </a:r>
            <a:r>
              <a:rPr lang="es-ES" b="1" dirty="0"/>
              <a:t> </a:t>
            </a:r>
          </a:p>
          <a:p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2AA029B-468C-2295-BEA0-E97E26A15955}"/>
              </a:ext>
            </a:extLst>
          </p:cNvPr>
          <p:cNvSpPr txBox="1"/>
          <p:nvPr/>
        </p:nvSpPr>
        <p:spPr>
          <a:xfrm>
            <a:off x="1500186" y="6092819"/>
            <a:ext cx="100155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ATV, Atorvastatina;  RSV, Rosuvastatina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66F4256-EA87-CFB4-A6FD-9FDAF0B13920}"/>
              </a:ext>
            </a:extLst>
          </p:cNvPr>
          <p:cNvGrpSpPr/>
          <p:nvPr/>
        </p:nvGrpSpPr>
        <p:grpSpPr>
          <a:xfrm>
            <a:off x="2486223" y="2558716"/>
            <a:ext cx="2441910" cy="1504313"/>
            <a:chOff x="2486223" y="2558716"/>
            <a:chExt cx="2441910" cy="150431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BA90B38-5BC6-F261-F67B-24A4683DE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29178" y="2558716"/>
              <a:ext cx="756000" cy="75600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33F91A5-54E8-4AB0-90B5-EF12BED337D0}"/>
                </a:ext>
              </a:extLst>
            </p:cNvPr>
            <p:cNvSpPr txBox="1"/>
            <p:nvPr/>
          </p:nvSpPr>
          <p:spPr>
            <a:xfrm>
              <a:off x="2486223" y="3478254"/>
              <a:ext cx="24419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5"/>
                  </a:solidFill>
                </a:rPr>
                <a:t>Pacientes </a:t>
              </a:r>
              <a:r>
                <a:rPr lang="es-ES" sz="1600" u="sng" dirty="0">
                  <a:solidFill>
                    <a:schemeClr val="accent5"/>
                  </a:solidFill>
                </a:rPr>
                <a:t>consecutivos</a:t>
              </a:r>
              <a:r>
                <a:rPr lang="es-ES" sz="1600" dirty="0">
                  <a:solidFill>
                    <a:schemeClr val="accent5"/>
                  </a:solidFill>
                </a:rPr>
                <a:t> </a:t>
              </a:r>
            </a:p>
            <a:p>
              <a:pPr algn="ctr"/>
              <a:r>
                <a:rPr lang="es-ES" sz="1600" dirty="0">
                  <a:solidFill>
                    <a:schemeClr val="accent5"/>
                  </a:solidFill>
                </a:rPr>
                <a:t>(es decir, no seleccionados)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6BD1F16-73E9-5D15-6F49-AFCA7A1E6352}"/>
              </a:ext>
            </a:extLst>
          </p:cNvPr>
          <p:cNvGrpSpPr/>
          <p:nvPr/>
        </p:nvGrpSpPr>
        <p:grpSpPr>
          <a:xfrm>
            <a:off x="5445031" y="2558716"/>
            <a:ext cx="2160000" cy="1750535"/>
            <a:chOff x="5243260" y="2558716"/>
            <a:chExt cx="2160000" cy="175053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5783201-C318-7991-A76A-72898CF93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260" y="2558716"/>
              <a:ext cx="756000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2FF3BCAA-3AF1-990B-8682-D796330F8D12}"/>
                </a:ext>
              </a:extLst>
            </p:cNvPr>
            <p:cNvSpPr txBox="1"/>
            <p:nvPr/>
          </p:nvSpPr>
          <p:spPr>
            <a:xfrm>
              <a:off x="5243260" y="3478254"/>
              <a:ext cx="21600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5"/>
                  </a:solidFill>
                </a:rPr>
                <a:t>Los pacientes debían tener </a:t>
              </a:r>
              <a:r>
                <a:rPr lang="es-ES" sz="1600" u="sng" dirty="0">
                  <a:solidFill>
                    <a:schemeClr val="accent5"/>
                  </a:solidFill>
                </a:rPr>
                <a:t>entre 18 años y 70 años</a:t>
              </a:r>
              <a:endParaRPr lang="es-ES" sz="16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C88699E-E41D-A061-81F8-BD4333159EFA}"/>
              </a:ext>
            </a:extLst>
          </p:cNvPr>
          <p:cNvGrpSpPr/>
          <p:nvPr/>
        </p:nvGrpSpPr>
        <p:grpSpPr>
          <a:xfrm>
            <a:off x="8121929" y="2558716"/>
            <a:ext cx="2627034" cy="2217305"/>
            <a:chOff x="8121929" y="2558716"/>
            <a:chExt cx="2627034" cy="221730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3B1EE512-B1A3-DBA6-B543-B1BCFDCAD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057446" y="2558716"/>
              <a:ext cx="756000" cy="756000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B6A9CF6-5A4E-1A83-5902-72A71E958177}"/>
                </a:ext>
              </a:extLst>
            </p:cNvPr>
            <p:cNvSpPr txBox="1"/>
            <p:nvPr/>
          </p:nvSpPr>
          <p:spPr>
            <a:xfrm>
              <a:off x="8121929" y="3452582"/>
              <a:ext cx="262703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accent5"/>
                  </a:solidFill>
                </a:rPr>
                <a:t>Terapia hipolipemiante </a:t>
              </a:r>
              <a:r>
                <a:rPr lang="es-ES" sz="1600" dirty="0">
                  <a:solidFill>
                    <a:schemeClr val="accent5"/>
                  </a:solidFill>
                </a:rPr>
                <a:t>(LLT) dentro de los </a:t>
              </a:r>
              <a:r>
                <a:rPr lang="es-ES" sz="1600" b="1" dirty="0">
                  <a:solidFill>
                    <a:schemeClr val="accent5"/>
                  </a:solidFill>
                </a:rPr>
                <a:t>3 meses antes de la inclusión </a:t>
              </a:r>
              <a:r>
                <a:rPr lang="es-ES" sz="1600" dirty="0">
                  <a:solidFill>
                    <a:schemeClr val="accent5"/>
                  </a:solidFill>
                </a:rPr>
                <a:t>en el estudio </a:t>
              </a:r>
            </a:p>
            <a:p>
              <a:pPr marL="0" lvl="1" algn="ctr"/>
              <a:r>
                <a:rPr lang="es-ES" sz="1600" dirty="0">
                  <a:solidFill>
                    <a:schemeClr val="accent5"/>
                  </a:solidFill>
                </a:rPr>
                <a:t>(ATV +/- ezetimiba o RSV</a:t>
              </a:r>
              <a:r>
                <a:rPr lang="es-ES" sz="1600" b="1" dirty="0">
                  <a:solidFill>
                    <a:schemeClr val="accent5"/>
                  </a:solidFill>
                </a:rPr>
                <a:t> </a:t>
              </a:r>
              <a:r>
                <a:rPr lang="es-ES" sz="1600" dirty="0">
                  <a:solidFill>
                    <a:schemeClr val="accent5"/>
                  </a:solidFill>
                </a:rPr>
                <a:t>+/- ezetimiba)</a:t>
              </a:r>
            </a:p>
          </p:txBody>
        </p:sp>
      </p:grpSp>
      <p:sp>
        <p:nvSpPr>
          <p:cNvPr id="7" name="Subtítulo 10">
            <a:extLst>
              <a:ext uri="{FF2B5EF4-FFF2-40B4-BE49-F238E27FC236}">
                <a16:creationId xmlns:a16="http://schemas.microsoft.com/office/drawing/2014/main" id="{597D7397-8E7E-C58A-5FD5-DA540B5A71F0}"/>
              </a:ext>
            </a:extLst>
          </p:cNvPr>
          <p:cNvSpPr txBox="1">
            <a:spLocks/>
          </p:cNvSpPr>
          <p:nvPr/>
        </p:nvSpPr>
        <p:spPr>
          <a:xfrm>
            <a:off x="1500186" y="6356350"/>
            <a:ext cx="10072688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6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6241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511D6F8-D67A-4211-9719-C73853A7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3</a:t>
            </a:fld>
            <a:endParaRPr lang="es-E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BA1A8-5338-A023-5313-F4D7EEB4B6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8293" y="719190"/>
            <a:ext cx="8229600" cy="646906"/>
          </a:xfrm>
        </p:spPr>
        <p:txBody>
          <a:bodyPr>
            <a:normAutofit/>
          </a:bodyPr>
          <a:lstStyle/>
          <a:p>
            <a:r>
              <a:rPr lang="es-ES_tradnl" sz="3200" dirty="0">
                <a:cs typeface="Arial" panose="020B0604020202020204" pitchFamily="34" charset="0"/>
              </a:rPr>
              <a:t>CONFLICTOS DE INTERÉS</a:t>
            </a:r>
            <a:endParaRPr lang="en-GB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02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8F571B-F279-E50F-3FFD-23316E3B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Variables clínicas del estudio </a:t>
            </a:r>
            <a:r>
              <a:rPr lang="es-ES" baseline="30000" dirty="0"/>
              <a:t>1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621995-A80D-0FF6-EE4B-4C96E484A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716511"/>
            <a:ext cx="5947139" cy="3536935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s-ES" sz="1400" dirty="0"/>
              <a:t>El </a:t>
            </a:r>
            <a:r>
              <a:rPr lang="es-ES" sz="1400" b="1" dirty="0">
                <a:highlight>
                  <a:srgbClr val="FAEAEC"/>
                </a:highlight>
              </a:rPr>
              <a:t>criterio de valoración principal </a:t>
            </a:r>
            <a:r>
              <a:rPr lang="es-ES" sz="1400" dirty="0"/>
              <a:t>fue la </a:t>
            </a:r>
            <a:r>
              <a:rPr lang="es-ES" sz="1400" b="1" dirty="0"/>
              <a:t>tasa de consecución de los objetivos de cLDL </a:t>
            </a:r>
            <a:r>
              <a:rPr lang="es-ES" sz="1400" dirty="0"/>
              <a:t>establecidas por las directrices ESC/EAS de 2019 </a:t>
            </a:r>
            <a:r>
              <a:rPr lang="es-ES" sz="1400" baseline="30000" dirty="0"/>
              <a:t>2</a:t>
            </a:r>
            <a:r>
              <a:rPr lang="es-ES" sz="1400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sz="1400" dirty="0">
                <a:effectLst/>
                <a:ea typeface="Batang" panose="02030600000101010101" pitchFamily="18" charset="-127"/>
              </a:rPr>
              <a:t>El riesgo CV se evaluó de acuerdo con las recomendaciones ESC/EAS 2019 </a:t>
            </a:r>
            <a:r>
              <a:rPr lang="es-ES" sz="1400" baseline="30000" dirty="0">
                <a:effectLst/>
                <a:ea typeface="Batang" panose="02030600000101010101" pitchFamily="18" charset="-127"/>
              </a:rPr>
              <a:t>2</a:t>
            </a:r>
            <a:r>
              <a:rPr lang="es-ES" sz="1400" dirty="0">
                <a:effectLst/>
                <a:ea typeface="Batang" panose="02030600000101010101" pitchFamily="18" charset="-127"/>
              </a:rPr>
              <a:t> basado en</a:t>
            </a:r>
            <a:r>
              <a:rPr lang="es-ES" sz="1400" baseline="30000" dirty="0"/>
              <a:t> 1 </a:t>
            </a:r>
            <a:r>
              <a:rPr lang="es-ES" sz="1400" dirty="0">
                <a:effectLst/>
                <a:ea typeface="Batang" panose="02030600000101010101" pitchFamily="18" charset="-127"/>
              </a:rPr>
              <a:t>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‒"/>
            </a:pPr>
            <a:r>
              <a:rPr lang="es-ES" sz="1400" dirty="0">
                <a:ea typeface="Batang" panose="02030600000101010101" pitchFamily="18" charset="-127"/>
              </a:rPr>
              <a:t>L</a:t>
            </a:r>
            <a:r>
              <a:rPr lang="es-ES" sz="1400" dirty="0">
                <a:effectLst/>
                <a:ea typeface="Batang" panose="02030600000101010101" pitchFamily="18" charset="-127"/>
              </a:rPr>
              <a:t>a </a:t>
            </a:r>
            <a:r>
              <a:rPr lang="es-ES" sz="1400" b="1" dirty="0">
                <a:effectLst/>
                <a:ea typeface="Batang" panose="02030600000101010101" pitchFamily="18" charset="-127"/>
              </a:rPr>
              <a:t>presencia de comorbilidades </a:t>
            </a:r>
            <a:r>
              <a:rPr lang="es-ES" sz="1400" dirty="0">
                <a:effectLst/>
                <a:ea typeface="Batang" panose="02030600000101010101" pitchFamily="18" charset="-127"/>
              </a:rPr>
              <a:t>(ECV, DM2 o ERC).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‒"/>
            </a:pPr>
            <a:r>
              <a:rPr lang="es-ES" sz="1400" dirty="0">
                <a:effectLst/>
                <a:ea typeface="Batang" panose="02030600000101010101" pitchFamily="18" charset="-127"/>
              </a:rPr>
              <a:t>El resultado en el </a:t>
            </a:r>
            <a:r>
              <a:rPr lang="es-ES" sz="1400" b="1" dirty="0">
                <a:effectLst/>
                <a:ea typeface="Batang" panose="02030600000101010101" pitchFamily="18" charset="-127"/>
              </a:rPr>
              <a:t>diagrama SCORE </a:t>
            </a:r>
            <a:r>
              <a:rPr lang="es-ES" sz="1400" dirty="0">
                <a:effectLst/>
                <a:ea typeface="Batang" panose="02030600000101010101" pitchFamily="18" charset="-127"/>
              </a:rPr>
              <a:t>propuesto por dichas guías en el momento del período de observación.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sz="1400" dirty="0">
                <a:effectLst/>
                <a:ea typeface="Batang" panose="02030600000101010101" pitchFamily="18" charset="-127"/>
              </a:rPr>
              <a:t>Para los pacientes con objetivos de cLDL, se evaluó adicionalmente el alcance de una </a:t>
            </a:r>
            <a:r>
              <a:rPr lang="es-ES" sz="1400" b="1" dirty="0">
                <a:effectLst/>
                <a:ea typeface="Batang" panose="02030600000101010101" pitchFamily="18" charset="-127"/>
              </a:rPr>
              <a:t>reducción de cLDL del 50% </a:t>
            </a:r>
            <a:r>
              <a:rPr lang="es-ES" sz="1400" dirty="0">
                <a:effectLst/>
                <a:ea typeface="Batang" panose="02030600000101010101" pitchFamily="18" charset="-127"/>
              </a:rPr>
              <a:t>entre las 2 últimas mediciones registradas, la primera definiendo la línea de base.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2147C52-E89B-9022-438D-267591F8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30</a:t>
            </a:fld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6AA4CC4-9580-68FE-36F2-194A6380E6B9}"/>
              </a:ext>
            </a:extLst>
          </p:cNvPr>
          <p:cNvSpPr txBox="1"/>
          <p:nvPr/>
        </p:nvSpPr>
        <p:spPr>
          <a:xfrm>
            <a:off x="5974166" y="5690424"/>
            <a:ext cx="559870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cLDL, colesterol asociado a lipoproteínas de bajo densidad; RCV, Riesgo Cardiovascular; ECV, Enfermedades cardiovasculares; DM2, Diabetes Mellitus 2; ERC, Enfermedad renal crónica; SCORE, Evaluación Sistemática del Riesgo Coronario 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2,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AL,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in: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Nov 21;41(44):4255. PMID: 31504418.</a:t>
            </a:r>
          </a:p>
        </p:txBody>
      </p:sp>
      <p:graphicFrame>
        <p:nvGraphicFramePr>
          <p:cNvPr id="7" name="Tabla 10">
            <a:extLst>
              <a:ext uri="{FF2B5EF4-FFF2-40B4-BE49-F238E27FC236}">
                <a16:creationId xmlns:a16="http://schemas.microsoft.com/office/drawing/2014/main" id="{F9BB966F-3415-49B2-193C-D3533CDFD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140289"/>
              </p:ext>
            </p:extLst>
          </p:nvPr>
        </p:nvGraphicFramePr>
        <p:xfrm>
          <a:off x="2177143" y="3312886"/>
          <a:ext cx="3120571" cy="1940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11783">
                  <a:extLst>
                    <a:ext uri="{9D8B030D-6E8A-4147-A177-3AD203B41FA5}">
                      <a16:colId xmlns:a16="http://schemas.microsoft.com/office/drawing/2014/main" val="911947383"/>
                    </a:ext>
                  </a:extLst>
                </a:gridCol>
                <a:gridCol w="2008788">
                  <a:extLst>
                    <a:ext uri="{9D8B030D-6E8A-4147-A177-3AD203B41FA5}">
                      <a16:colId xmlns:a16="http://schemas.microsoft.com/office/drawing/2014/main" val="242809467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ES" sz="1200" dirty="0"/>
                        <a:t>Objetivos de cLDL establecidas por las guías ESC/EAS 2019 </a:t>
                      </a:r>
                      <a:r>
                        <a:rPr lang="es-ES" sz="1200" baseline="30000" dirty="0"/>
                        <a:t>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611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/>
                          </a:solidFill>
                        </a:rPr>
                        <a:t>Muy alto RCV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&lt;1.4 mmol/L (55 mg/dL) </a:t>
                      </a:r>
                      <a:endParaRPr lang="es-E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90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/>
                          </a:solidFill>
                        </a:rPr>
                        <a:t>Alto RCV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&lt;1.8 mmol/L (70 mg/dL) </a:t>
                      </a:r>
                      <a:endParaRPr lang="es-E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697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/>
                          </a:solidFill>
                        </a:rPr>
                        <a:t>RCV moderado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&lt;2.6 mmol/L (100 mg/dL) </a:t>
                      </a:r>
                      <a:endParaRPr lang="es-E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259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5"/>
                          </a:solidFill>
                        </a:rPr>
                        <a:t>Bajo RCV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cLDL &lt;116 mg/dL </a:t>
                      </a:r>
                      <a:endParaRPr lang="es-E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418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398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8F571B-F279-E50F-3FFD-23316E3B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Variables clínicas del estudio </a:t>
            </a:r>
            <a:endParaRPr lang="es-ES" baseline="300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621995-A80D-0FF6-EE4B-4C96E484A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s-ES" b="1" dirty="0">
                <a:highlight>
                  <a:srgbClr val="FAEAEC"/>
                </a:highlight>
                <a:ea typeface="Batang" panose="02030600000101010101" pitchFamily="18" charset="-127"/>
              </a:rPr>
              <a:t>Criterios de valoración secundarios </a:t>
            </a:r>
            <a:r>
              <a:rPr lang="es-ES" b="1" baseline="30000" dirty="0">
                <a:highlight>
                  <a:srgbClr val="FAEAEC"/>
                </a:highlight>
                <a:ea typeface="Batang" panose="02030600000101010101" pitchFamily="18" charset="-127"/>
              </a:rPr>
              <a:t>1</a:t>
            </a:r>
            <a:r>
              <a:rPr lang="es-ES" dirty="0">
                <a:highlight>
                  <a:srgbClr val="FAEAEC"/>
                </a:highlight>
                <a:ea typeface="Batang" panose="02030600000101010101" pitchFamily="18" charset="-127"/>
              </a:rPr>
              <a:t>: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s-ES" b="1" dirty="0">
                <a:effectLst/>
                <a:ea typeface="Batang" panose="02030600000101010101" pitchFamily="18" charset="-127"/>
              </a:rPr>
              <a:t>Factores</a:t>
            </a:r>
            <a:r>
              <a:rPr lang="es-ES" b="1" dirty="0">
                <a:ea typeface="Batang" panose="02030600000101010101" pitchFamily="18" charset="-127"/>
              </a:rPr>
              <a:t> asociados con la consecución de los objetivos de cLDL </a:t>
            </a:r>
            <a:r>
              <a:rPr lang="es-ES" dirty="0">
                <a:ea typeface="Batang" panose="02030600000101010101" pitchFamily="18" charset="-127"/>
              </a:rPr>
              <a:t>(incluyendo el tipo de LLT usado para el control y enfermedades concomitantes).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s-ES" b="1" dirty="0">
                <a:effectLst/>
                <a:ea typeface="Batang" panose="02030600000101010101" pitchFamily="18" charset="-127"/>
              </a:rPr>
              <a:t>Cambios en la LLT </a:t>
            </a:r>
            <a:r>
              <a:rPr lang="es-ES" dirty="0">
                <a:effectLst/>
                <a:ea typeface="Batang" panose="02030600000101010101" pitchFamily="18" charset="-127"/>
              </a:rPr>
              <a:t>de los pacientes, incluyendo los relacionados con los afectos adversos.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2147C52-E89B-9022-438D-267591F8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31</a:t>
            </a:fld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6AA4CC4-9580-68FE-36F2-194A6380E6B9}"/>
              </a:ext>
            </a:extLst>
          </p:cNvPr>
          <p:cNvSpPr txBox="1"/>
          <p:nvPr/>
        </p:nvSpPr>
        <p:spPr>
          <a:xfrm>
            <a:off x="4299725" y="6105922"/>
            <a:ext cx="71588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cLDL, colesterol asociado a lipoproteínas de bajo densidad; LLT, terapia hipolipemiante</a:t>
            </a:r>
          </a:p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Goals in Patients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Cardiovascular Disease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The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doi: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9691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60BA407-4672-3CA8-A336-1BE263D977C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 fontScale="90000"/>
          </a:bodyPr>
          <a:lstStyle/>
          <a:p>
            <a:r>
              <a:rPr lang="es-ES" dirty="0"/>
              <a:t>Consideraciones estadísticas </a:t>
            </a:r>
            <a:r>
              <a:rPr lang="es-ES" baseline="30000" dirty="0"/>
              <a:t>1</a:t>
            </a:r>
            <a:r>
              <a:rPr lang="es-ES" dirty="0"/>
              <a:t> </a:t>
            </a:r>
            <a:endParaRPr lang="es-ES" baseline="300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22CEE7-3D64-EB80-70CD-FBCC8B819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  <a:effectLst/>
        </p:spPr>
        <p:txBody>
          <a:bodyPr/>
          <a:lstStyle/>
          <a:p>
            <a:r>
              <a:rPr lang="es-ES" u="sng" dirty="0"/>
              <a:t>Descripción de las </a:t>
            </a:r>
            <a:r>
              <a:rPr lang="es-ES" b="1" u="sng" dirty="0"/>
              <a:t>variables cuantitativas</a:t>
            </a:r>
            <a:r>
              <a:rPr lang="es-ES" b="1" dirty="0"/>
              <a:t>:</a:t>
            </a:r>
            <a:r>
              <a:rPr lang="es-ES" dirty="0"/>
              <a:t> medición de tendencia central y dispersión: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s-ES" dirty="0"/>
              <a:t>Media y desviación estándar (distribución normal).</a:t>
            </a:r>
          </a:p>
          <a:p>
            <a:pPr lvl="1">
              <a:spcAft>
                <a:spcPts val="1800"/>
              </a:spcAft>
              <a:buFont typeface="Calibri" panose="020F0502020204030204" pitchFamily="34" charset="0"/>
              <a:buChar char="‒"/>
            </a:pPr>
            <a:r>
              <a:rPr lang="es-ES" dirty="0"/>
              <a:t>Mediana y rango intercuartílico (distribución asimétrica).</a:t>
            </a:r>
          </a:p>
          <a:p>
            <a:r>
              <a:rPr lang="es-ES" u="sng" dirty="0"/>
              <a:t>Descripción de las </a:t>
            </a:r>
            <a:r>
              <a:rPr lang="es-ES" b="1" u="sng" dirty="0"/>
              <a:t>variables cualitativas:</a:t>
            </a:r>
          </a:p>
          <a:p>
            <a:pPr lvl="1">
              <a:spcAft>
                <a:spcPts val="1800"/>
              </a:spcAft>
              <a:buFont typeface="Calibri" panose="020F0502020204030204" pitchFamily="34" charset="0"/>
              <a:buChar char="‒"/>
            </a:pPr>
            <a:r>
              <a:rPr lang="es-ES" dirty="0"/>
              <a:t>Recuentos y porcentajes.</a:t>
            </a:r>
          </a:p>
          <a:p>
            <a:r>
              <a:rPr lang="es-ES" u="sng" dirty="0"/>
              <a:t>Comparación de las </a:t>
            </a:r>
            <a:r>
              <a:rPr lang="es-ES" b="1" u="sng" dirty="0"/>
              <a:t>variables categóricas: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s-ES" dirty="0"/>
              <a:t>Prueba de Chi cuadrado.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37F991C-4BDA-1277-D744-794FEDF5E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pPr/>
              <a:t>32</a:t>
            </a:fld>
            <a:endParaRPr lang="es-E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848852-F577-6EB2-344F-7B6572D20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8" y="3137338"/>
            <a:ext cx="1878724" cy="187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09CA4A2-74B3-9BF6-9300-108D8D72D245}"/>
              </a:ext>
            </a:extLst>
          </p:cNvPr>
          <p:cNvSpPr txBox="1"/>
          <p:nvPr/>
        </p:nvSpPr>
        <p:spPr>
          <a:xfrm>
            <a:off x="5953125" y="6259810"/>
            <a:ext cx="5619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Goals in Patients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Cardiovascular Disease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The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doi: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791021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CFAE9F0-D540-1951-0F9D-026552A0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RESULTADOS </a:t>
            </a:r>
            <a:r>
              <a:rPr lang="es-ES" b="1" baseline="30000" dirty="0"/>
              <a:t>1</a:t>
            </a:r>
            <a:r>
              <a:rPr lang="es-ES" b="1" dirty="0"/>
              <a:t> </a:t>
            </a:r>
            <a:endParaRPr lang="es-ES" b="1" baseline="300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C2CC2B-02B9-0D3A-97E7-38C06BD8B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Autofit/>
          </a:bodyPr>
          <a:lstStyle/>
          <a:p>
            <a:pPr marL="0" indent="0" algn="l">
              <a:buNone/>
            </a:pPr>
            <a:r>
              <a:rPr lang="es-ES" sz="2200" b="1" dirty="0">
                <a:solidFill>
                  <a:schemeClr val="accent1"/>
                </a:solidFill>
              </a:rPr>
              <a:t>1 –</a:t>
            </a:r>
            <a:r>
              <a:rPr lang="es-ES" sz="2200" b="1" dirty="0">
                <a:solidFill>
                  <a:schemeClr val="accent2"/>
                </a:solidFill>
              </a:rPr>
              <a:t> </a:t>
            </a:r>
            <a:r>
              <a:rPr lang="es-ES" sz="2200" dirty="0"/>
              <a:t>Pacientes</a:t>
            </a:r>
          </a:p>
          <a:p>
            <a:pPr marL="0" indent="0" algn="l">
              <a:buNone/>
            </a:pPr>
            <a:r>
              <a:rPr lang="es-ES" sz="2200" b="1" dirty="0">
                <a:solidFill>
                  <a:schemeClr val="accent1"/>
                </a:solidFill>
              </a:rPr>
              <a:t>2 – </a:t>
            </a:r>
            <a:r>
              <a:rPr lang="es-ES" sz="2200" dirty="0"/>
              <a:t>Terapias hipolipemiantes</a:t>
            </a:r>
          </a:p>
          <a:p>
            <a:pPr marL="457200" lvl="1" indent="0" algn="l">
              <a:buNone/>
            </a:pPr>
            <a:r>
              <a:rPr lang="es-ES" sz="2200" dirty="0">
                <a:solidFill>
                  <a:schemeClr val="accent1"/>
                </a:solidFill>
              </a:rPr>
              <a:t>2.1. </a:t>
            </a:r>
            <a:r>
              <a:rPr lang="es-ES" sz="2200" dirty="0"/>
              <a:t>Caracterización del uso de la LLT</a:t>
            </a:r>
            <a:endParaRPr lang="es-ES" sz="2200" b="1" dirty="0"/>
          </a:p>
          <a:p>
            <a:pPr marL="457200" lvl="1" indent="0" algn="l">
              <a:buNone/>
            </a:pPr>
            <a:r>
              <a:rPr lang="es-ES" sz="2200" dirty="0">
                <a:solidFill>
                  <a:schemeClr val="accent1"/>
                </a:solidFill>
              </a:rPr>
              <a:t>2.2.</a:t>
            </a:r>
            <a:r>
              <a:rPr lang="es-ES" sz="2200" dirty="0"/>
              <a:t> Cambios en la LLT</a:t>
            </a:r>
          </a:p>
          <a:p>
            <a:pPr marL="0" indent="0" algn="l">
              <a:buNone/>
            </a:pPr>
            <a:r>
              <a:rPr lang="es-ES" sz="2200" b="1" dirty="0">
                <a:solidFill>
                  <a:schemeClr val="accent1"/>
                </a:solidFill>
              </a:rPr>
              <a:t>3 – </a:t>
            </a:r>
            <a:r>
              <a:rPr lang="es-ES" sz="2200" dirty="0"/>
              <a:t>Consecución de los objetivos de cLDL y factores asociados a las mismas</a:t>
            </a:r>
          </a:p>
          <a:p>
            <a:pPr marL="0" indent="0" algn="l">
              <a:buNone/>
            </a:pPr>
            <a:endParaRPr lang="es-ES" sz="220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14533D-4F65-2C5D-931D-40E5D690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pPr/>
              <a:t>33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A430596-AF26-BF9D-66AF-5959C005743F}"/>
              </a:ext>
            </a:extLst>
          </p:cNvPr>
          <p:cNvSpPr txBox="1"/>
          <p:nvPr/>
        </p:nvSpPr>
        <p:spPr>
          <a:xfrm>
            <a:off x="3867150" y="5992396"/>
            <a:ext cx="7705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cLDL, colesterol asociado a lipoproteínas de bajo densidad; LLT, terapia hipolipemiante</a:t>
            </a:r>
          </a:p>
          <a:p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2947583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61D38A5-4956-CC20-A5FA-7B7FFB7E5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34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9A89921-4723-FA0D-B580-A95EB2A9C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1- Pacientes </a:t>
            </a:r>
            <a:endParaRPr lang="es-ES" baseline="300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7827A7-B2FE-CC4B-E6AA-A3E325A60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8063" y="2245218"/>
            <a:ext cx="4705647" cy="606085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s-ES" b="1" dirty="0"/>
              <a:t>Características de la población de estudio </a:t>
            </a:r>
            <a:r>
              <a:rPr lang="es-ES" b="1" baseline="30000" dirty="0"/>
              <a:t>1</a:t>
            </a:r>
            <a:r>
              <a:rPr lang="es-ES" b="1" dirty="0"/>
              <a:t>: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B867B90-9A5E-19A7-AAEE-AAF61FE1925C}"/>
              </a:ext>
            </a:extLst>
          </p:cNvPr>
          <p:cNvGrpSpPr/>
          <p:nvPr/>
        </p:nvGrpSpPr>
        <p:grpSpPr>
          <a:xfrm>
            <a:off x="1865872" y="3032548"/>
            <a:ext cx="1613837" cy="1386664"/>
            <a:chOff x="1746067" y="3429000"/>
            <a:chExt cx="1613837" cy="138666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C77D4D9-DB23-4067-ED75-5CDCE4306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28986" y="3429000"/>
              <a:ext cx="648000" cy="648000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3D1A573-2D54-811F-8C2D-C44BD777791C}"/>
                </a:ext>
              </a:extLst>
            </p:cNvPr>
            <p:cNvSpPr txBox="1"/>
            <p:nvPr/>
          </p:nvSpPr>
          <p:spPr>
            <a:xfrm>
              <a:off x="1746067" y="4077000"/>
              <a:ext cx="16138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accent5"/>
                  </a:solidFill>
                </a:rPr>
                <a:t>La edad mediana era </a:t>
              </a:r>
              <a:r>
                <a:rPr lang="es-ES" sz="1400" b="1" dirty="0">
                  <a:solidFill>
                    <a:schemeClr val="accent5"/>
                  </a:solidFill>
                </a:rPr>
                <a:t>62 [56, 67] años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9D7B68A-00A4-C0E5-3112-36BE632532D3}"/>
              </a:ext>
            </a:extLst>
          </p:cNvPr>
          <p:cNvGrpSpPr/>
          <p:nvPr/>
        </p:nvGrpSpPr>
        <p:grpSpPr>
          <a:xfrm>
            <a:off x="4367652" y="3032548"/>
            <a:ext cx="1726726" cy="2175880"/>
            <a:chOff x="3362839" y="3429000"/>
            <a:chExt cx="1726726" cy="217588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83D4B5B-C4C0-4885-908C-FAE228621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48202" y="3429000"/>
              <a:ext cx="648000" cy="648000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1A03291-53AA-3ED4-22F8-4CEC4770CB48}"/>
                </a:ext>
              </a:extLst>
            </p:cNvPr>
            <p:cNvSpPr txBox="1"/>
            <p:nvPr/>
          </p:nvSpPr>
          <p:spPr>
            <a:xfrm>
              <a:off x="3362839" y="4268544"/>
              <a:ext cx="1726726" cy="133633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es-ES" sz="1400" b="1" dirty="0">
                  <a:solidFill>
                    <a:schemeClr val="accent5"/>
                  </a:solidFill>
                </a:rPr>
                <a:t>76,2% eran hombres </a:t>
              </a:r>
              <a:r>
                <a:rPr lang="es-ES" sz="1200" dirty="0">
                  <a:solidFill>
                    <a:schemeClr val="accent5"/>
                  </a:solidFill>
                </a:rPr>
                <a:t>(infrarrepresentación de las mujeres)</a:t>
              </a:r>
              <a:endParaRPr lang="es-ES" sz="14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301E288-2C11-8359-27ED-BF5B55258DDB}"/>
              </a:ext>
            </a:extLst>
          </p:cNvPr>
          <p:cNvGrpSpPr/>
          <p:nvPr/>
        </p:nvGrpSpPr>
        <p:grpSpPr>
          <a:xfrm>
            <a:off x="9549937" y="3032548"/>
            <a:ext cx="1548000" cy="1472521"/>
            <a:chOff x="5356619" y="3429000"/>
            <a:chExt cx="1548000" cy="1472521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8C7E5F6-2CB9-761D-D5F4-083BC3939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52619" y="3429000"/>
              <a:ext cx="648000" cy="648000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EA421DE-D3D0-8863-8986-623A8B843F4B}"/>
                </a:ext>
              </a:extLst>
            </p:cNvPr>
            <p:cNvSpPr txBox="1"/>
            <p:nvPr/>
          </p:nvSpPr>
          <p:spPr>
            <a:xfrm>
              <a:off x="5356619" y="4182306"/>
              <a:ext cx="1548000" cy="71921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es-ES" sz="1400" dirty="0">
                  <a:solidFill>
                    <a:schemeClr val="accent5"/>
                  </a:solidFill>
                </a:rPr>
                <a:t>77,5% tenía ECV documentada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9237632-D7CC-A7DF-E35E-32AF74C0F3D5}"/>
              </a:ext>
            </a:extLst>
          </p:cNvPr>
          <p:cNvGrpSpPr/>
          <p:nvPr/>
        </p:nvGrpSpPr>
        <p:grpSpPr>
          <a:xfrm>
            <a:off x="9458425" y="5138824"/>
            <a:ext cx="2149806" cy="756000"/>
            <a:chOff x="4505732" y="5860350"/>
            <a:chExt cx="2149806" cy="756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AD0E882-A5E8-6275-3506-8D3BD2DFC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732" y="5876601"/>
              <a:ext cx="648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F21A565-BFFF-092E-CD1A-18A391D078E7}"/>
                </a:ext>
              </a:extLst>
            </p:cNvPr>
            <p:cNvSpPr txBox="1"/>
            <p:nvPr/>
          </p:nvSpPr>
          <p:spPr>
            <a:xfrm>
              <a:off x="5107538" y="5860350"/>
              <a:ext cx="1548000" cy="75600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es-ES" sz="1400" dirty="0">
                  <a:solidFill>
                    <a:schemeClr val="accent5"/>
                  </a:solidFill>
                </a:rPr>
                <a:t>34,3% </a:t>
              </a:r>
            </a:p>
            <a:p>
              <a:pPr algn="ctr"/>
              <a:r>
                <a:rPr lang="es-ES" sz="1400" dirty="0">
                  <a:solidFill>
                    <a:schemeClr val="accent5"/>
                  </a:solidFill>
                </a:rPr>
                <a:t>infarto del miocardio</a:t>
              </a:r>
            </a:p>
          </p:txBody>
        </p:sp>
      </p:grp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356611F-7715-E2D2-9180-DB618F71D1B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0323937" y="4505069"/>
            <a:ext cx="0" cy="633755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o 25">
            <a:extLst>
              <a:ext uri="{FF2B5EF4-FFF2-40B4-BE49-F238E27FC236}">
                <a16:creationId xmlns:a16="http://schemas.microsoft.com/office/drawing/2014/main" id="{1C5F2B66-56A5-EAEE-7257-D7B8384FD9E1}"/>
              </a:ext>
            </a:extLst>
          </p:cNvPr>
          <p:cNvGrpSpPr/>
          <p:nvPr/>
        </p:nvGrpSpPr>
        <p:grpSpPr>
          <a:xfrm>
            <a:off x="6982321" y="3032548"/>
            <a:ext cx="1679673" cy="1516866"/>
            <a:chOff x="7101081" y="3227637"/>
            <a:chExt cx="1679673" cy="1516866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19856557-251B-14D0-CFB4-3CFC2931DB1E}"/>
                </a:ext>
              </a:extLst>
            </p:cNvPr>
            <p:cNvGrpSpPr/>
            <p:nvPr/>
          </p:nvGrpSpPr>
          <p:grpSpPr>
            <a:xfrm>
              <a:off x="7101081" y="3227637"/>
              <a:ext cx="1679673" cy="1516866"/>
              <a:chOff x="7101081" y="3227637"/>
              <a:chExt cx="1679673" cy="1516866"/>
            </a:xfrm>
          </p:grpSpPr>
          <p:pic>
            <p:nvPicPr>
              <p:cNvPr id="3076" name="Picture 4">
                <a:extLst>
                  <a:ext uri="{FF2B5EF4-FFF2-40B4-BE49-F238E27FC236}">
                    <a16:creationId xmlns:a16="http://schemas.microsoft.com/office/drawing/2014/main" id="{79E29706-35A8-3F53-4251-559D0255B3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4435" y="3227637"/>
                <a:ext cx="648000" cy="6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061E15B9-2341-38B7-6D98-F8F48E5978CC}"/>
                  </a:ext>
                </a:extLst>
              </p:cNvPr>
              <p:cNvSpPr txBox="1"/>
              <p:nvPr/>
            </p:nvSpPr>
            <p:spPr>
              <a:xfrm>
                <a:off x="7101081" y="3878986"/>
                <a:ext cx="1679673" cy="865517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s-ES" sz="1400" dirty="0">
                    <a:solidFill>
                      <a:schemeClr val="accent5"/>
                    </a:solidFill>
                  </a:rPr>
                  <a:t>El resultado SCORE medio era 4,5 </a:t>
                </a:r>
              </a:p>
              <a:p>
                <a:pPr algn="ctr"/>
                <a:r>
                  <a:rPr lang="es-ES" sz="1400" dirty="0">
                    <a:solidFill>
                      <a:schemeClr val="accent5"/>
                    </a:solidFill>
                  </a:rPr>
                  <a:t>[2,0 - 8,0]</a:t>
                </a: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DA9E072D-F4B2-CEE8-564C-C9C1BEEC3137}"/>
                </a:ext>
              </a:extLst>
            </p:cNvPr>
            <p:cNvSpPr txBox="1"/>
            <p:nvPr/>
          </p:nvSpPr>
          <p:spPr>
            <a:xfrm>
              <a:off x="7540435" y="3678859"/>
              <a:ext cx="756000" cy="3864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es-ES" sz="13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SCORE</a:t>
              </a:r>
            </a:p>
          </p:txBody>
        </p:sp>
      </p:grpSp>
      <p:pic>
        <p:nvPicPr>
          <p:cNvPr id="3078" name="Picture 6">
            <a:extLst>
              <a:ext uri="{FF2B5EF4-FFF2-40B4-BE49-F238E27FC236}">
                <a16:creationId xmlns:a16="http://schemas.microsoft.com/office/drawing/2014/main" id="{CD6E4BB7-7633-8105-7501-4EF85A89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91" y="1483229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F3E587EE-AF93-5DA4-F3EF-1AD67BF40905}"/>
              </a:ext>
            </a:extLst>
          </p:cNvPr>
          <p:cNvSpPr txBox="1"/>
          <p:nvPr/>
        </p:nvSpPr>
        <p:spPr>
          <a:xfrm>
            <a:off x="7884901" y="1493884"/>
            <a:ext cx="3723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1600" b="1" dirty="0">
                <a:solidFill>
                  <a:schemeClr val="accent5"/>
                </a:solidFill>
              </a:rPr>
              <a:t>1570 pacientes finalmente evaluables </a:t>
            </a:r>
            <a:r>
              <a:rPr lang="es-ES" sz="1600" dirty="0">
                <a:solidFill>
                  <a:schemeClr val="accent5"/>
                </a:solidFill>
              </a:rPr>
              <a:t>para el análisis del estudio </a:t>
            </a:r>
            <a:r>
              <a:rPr lang="es-ES" sz="1600" baseline="30000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D5D3B84-DA34-167A-2FF8-CBD614E30BB4}"/>
              </a:ext>
            </a:extLst>
          </p:cNvPr>
          <p:cNvSpPr txBox="1"/>
          <p:nvPr/>
        </p:nvSpPr>
        <p:spPr>
          <a:xfrm>
            <a:off x="3272727" y="1493884"/>
            <a:ext cx="3292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accent5"/>
                </a:solidFill>
              </a:rPr>
              <a:t>1572 pacientes reclutados entre diciembre 2020 y Julio 2021 </a:t>
            </a:r>
            <a:r>
              <a:rPr lang="es-ES" sz="1600" baseline="30000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89A42ECA-DD03-C993-4F53-C557440AC449}"/>
              </a:ext>
            </a:extLst>
          </p:cNvPr>
          <p:cNvSpPr/>
          <p:nvPr/>
        </p:nvSpPr>
        <p:spPr>
          <a:xfrm>
            <a:off x="6847050" y="1649689"/>
            <a:ext cx="756000" cy="27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8DEC9D0-47B4-888D-D336-C2F79831820F}"/>
              </a:ext>
            </a:extLst>
          </p:cNvPr>
          <p:cNvSpPr txBox="1"/>
          <p:nvPr/>
        </p:nvSpPr>
        <p:spPr>
          <a:xfrm>
            <a:off x="1167716" y="6183776"/>
            <a:ext cx="104405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ECV, enfermedad cardiovascular; SCORE, Evaluación Sistemática del Riesgo Coronario </a:t>
            </a:r>
          </a:p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9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5251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355E6D-A4AB-C2B8-D74E-41E5F019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35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746A7B-1FEB-3FBB-9B3B-70E87DA9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2.1. LLT al momento del análisis </a:t>
            </a:r>
            <a:endParaRPr lang="es-ES" baseline="30000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21D26C6-C6CC-89B7-5B98-C3E9BD5B6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3620" y="1703136"/>
            <a:ext cx="4139616" cy="4018930"/>
          </a:xfrm>
        </p:spPr>
        <p:txBody>
          <a:bodyPr anchor="ctr">
            <a:noAutofit/>
          </a:bodyPr>
          <a:lstStyle/>
          <a:p>
            <a:r>
              <a:rPr lang="es-ES" sz="1300" b="1" dirty="0"/>
              <a:t>RSV +/- ezetimiba era prescrito en el 52,1% </a:t>
            </a:r>
            <a:r>
              <a:rPr lang="es-ES" sz="1300" dirty="0"/>
              <a:t>(11,1% + 41,0%) </a:t>
            </a:r>
            <a:r>
              <a:rPr lang="es-ES" sz="1300" b="1" dirty="0"/>
              <a:t>de los pacientes </a:t>
            </a:r>
            <a:r>
              <a:rPr lang="es-ES" sz="1300" b="1" baseline="30000" dirty="0"/>
              <a:t>1</a:t>
            </a:r>
            <a:r>
              <a:rPr lang="es-ES" sz="1300" b="1" dirty="0"/>
              <a:t>:</a:t>
            </a:r>
          </a:p>
          <a:p>
            <a:pPr marL="550862" lvl="1" indent="-285750">
              <a:buFont typeface="Calibri" panose="020F0502020204030204" pitchFamily="34" charset="0"/>
              <a:buChar char="‒"/>
            </a:pPr>
            <a:r>
              <a:rPr lang="es-ES" sz="1300" dirty="0"/>
              <a:t>RSV en monoterapia se utilizaba en el 11,1% de los pacientes, de los cuales  el 95,4% recibía una dosis de 20 mg.</a:t>
            </a:r>
          </a:p>
          <a:p>
            <a:pPr marL="550862" lvl="1" indent="-285750">
              <a:buFont typeface="Calibri" panose="020F0502020204030204" pitchFamily="34" charset="0"/>
              <a:buChar char="‒"/>
            </a:pPr>
            <a:r>
              <a:rPr lang="es-ES" sz="1300" b="1" dirty="0"/>
              <a:t>RSV + ezetimiba se utilizaba en el 41% de los pacientes,</a:t>
            </a:r>
            <a:r>
              <a:rPr lang="es-ES" sz="1300" dirty="0"/>
              <a:t> de los cuales el 88,7% recibía una dosis de 20 mg + 10 mg.</a:t>
            </a:r>
          </a:p>
          <a:p>
            <a:r>
              <a:rPr lang="es-ES" sz="1300" dirty="0"/>
              <a:t>ATV +/- ezetimiba era prescrito en el 47,9% de los pacientes </a:t>
            </a:r>
            <a:r>
              <a:rPr lang="es-ES" sz="1300" baseline="30000" dirty="0"/>
              <a:t>1</a:t>
            </a:r>
            <a:r>
              <a:rPr lang="es-ES" sz="1300" dirty="0"/>
              <a:t>:</a:t>
            </a:r>
          </a:p>
          <a:p>
            <a:pPr marL="550862" lvl="1" indent="-285750">
              <a:buFont typeface="Calibri" panose="020F0502020204030204" pitchFamily="34" charset="0"/>
              <a:buChar char="‒"/>
            </a:pPr>
            <a:r>
              <a:rPr lang="es-ES" sz="1300" dirty="0"/>
              <a:t>ATV en monoterapia se utilizaba en el 26,8% de los pacientes de los cuales  el 56,2% recibía una dosis de 40 mg.</a:t>
            </a:r>
          </a:p>
          <a:p>
            <a:pPr marL="550862" lvl="1" indent="-285750">
              <a:buFont typeface="Calibri" panose="020F0502020204030204" pitchFamily="34" charset="0"/>
              <a:buChar char="‒"/>
            </a:pPr>
            <a:r>
              <a:rPr lang="es-ES" sz="1300" dirty="0"/>
              <a:t>ATV + ezetimiba se utilizaba en el 21,1% de los pacientes de los cuales  el 58,9% recibía una dosis de 80 mg + 10 mg.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472D9BDD-6A77-745C-D679-C98C9465A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12349"/>
              </p:ext>
            </p:extLst>
          </p:nvPr>
        </p:nvGraphicFramePr>
        <p:xfrm>
          <a:off x="5932349" y="1566631"/>
          <a:ext cx="6012000" cy="4018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3387604352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68821013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08491893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346553055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401398038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3149758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394936039"/>
                    </a:ext>
                  </a:extLst>
                </a:gridCol>
              </a:tblGrid>
              <a:tr h="248850">
                <a:tc rowSpan="3">
                  <a:txBody>
                    <a:bodyPr/>
                    <a:lstStyle/>
                    <a:p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Tratamiento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Último tratamiento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Riesgo cardiovascular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Tratamiento previo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Valor de la p*</a:t>
                      </a:r>
                      <a:endParaRPr lang="es-ES" sz="1000" i="1" dirty="0">
                        <a:solidFill>
                          <a:schemeClr val="accent5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6330533"/>
                  </a:ext>
                </a:extLst>
              </a:tr>
              <a:tr h="248850">
                <a:tc vMerge="1">
                  <a:txBody>
                    <a:bodyPr/>
                    <a:lstStyle/>
                    <a:p>
                      <a:endParaRPr lang="es-E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Riesgo B/M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Riesgo alto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Riesgo muy alto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490667"/>
                  </a:ext>
                </a:extLst>
              </a:tr>
              <a:tr h="409870">
                <a:tc vMerge="1">
                  <a:txBody>
                    <a:bodyPr/>
                    <a:lstStyle/>
                    <a:p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N = 1.570</a:t>
                      </a:r>
                    </a:p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N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N = 133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N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N = 778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N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N = 1.271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N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N = 578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N (%)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s-E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980254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r>
                        <a:rPr lang="es-ES" sz="1000" b="1" dirty="0">
                          <a:solidFill>
                            <a:schemeClr val="accent5"/>
                          </a:solidFill>
                          <a:latin typeface="+mn-lt"/>
                        </a:rPr>
                        <a:t>RSV,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accent5"/>
                          </a:solidFill>
                          <a:latin typeface="+mn-lt"/>
                        </a:rPr>
                        <a:t>175 (11,1)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27 (20,3)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10 (12,8)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117 (9.2)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127 (22.0)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&lt;0,001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3461950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pPr lvl="0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   20 mg,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accent5"/>
                          </a:solidFill>
                          <a:latin typeface="+mn-lt"/>
                        </a:rPr>
                        <a:t>167 (10,6)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27 (20,3)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10 (12,8)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109 (8.6)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121 (20.9)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&lt;0,001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4370096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pPr lvl="0">
                        <a:spcAft>
                          <a:spcPts val="600"/>
                        </a:spcAft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   40 mg,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8 (0,5)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0 (0,0)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0 (0,0)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 (0.6)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 (1.0)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0.177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3396337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r>
                        <a:rPr lang="es-ES" sz="1000" b="1" dirty="0">
                          <a:solidFill>
                            <a:schemeClr val="accent5"/>
                          </a:solidFill>
                          <a:latin typeface="+mn-lt"/>
                        </a:rPr>
                        <a:t>RSV + Eze 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accent5"/>
                          </a:solidFill>
                          <a:latin typeface="+mn-lt"/>
                        </a:rPr>
                        <a:t>614 (41,0)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47 (35,3)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35 (44,9)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529 (41.6)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23 (3.9)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&lt;0,001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2779259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   20 + 10 mg,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accent5"/>
                          </a:solidFill>
                          <a:latin typeface="+mn-lt"/>
                        </a:rPr>
                        <a:t>571 (36,4)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36 (27,1)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31 (39.7)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474 (37.3)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21 (3.6)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&lt;0,001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5915574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   40 + 10 mg,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73 (4,6)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11 (8,3)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 (5.1)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55 (4.3)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 (0.3)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&lt;0,001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4580431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r>
                        <a:rPr lang="es-ES" sz="1000" b="1" dirty="0">
                          <a:solidFill>
                            <a:schemeClr val="accent5"/>
                          </a:solidFill>
                          <a:latin typeface="+mn-lt"/>
                        </a:rPr>
                        <a:t>ATV,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420 (26,8)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40 (30,1)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 (30.8)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332 (26.1)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381 (65.9)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&lt;0,001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0668056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   40 mg,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236 (15,0)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32 (24,1)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 (20.5)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166 (13.1)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251 (43.4)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&lt;0,001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9320547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   80 mg,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184 (11,7)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8 (6,0)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 (10.3)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166 (13.1)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130 (22.5)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&lt;0,001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0430411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r>
                        <a:rPr lang="es-ES" sz="1000" b="1" dirty="0">
                          <a:solidFill>
                            <a:schemeClr val="accent5"/>
                          </a:solidFill>
                          <a:latin typeface="+mn-lt"/>
                        </a:rPr>
                        <a:t>ATV + Eze,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331 (21,1)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19 (14,3)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 (11.5)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293 (23.1)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 (8.1)</a:t>
                      </a:r>
                      <a:endParaRPr lang="es-ES" sz="100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&lt;0,001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059513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   40 + 10 mg,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136 (8,6)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11 (8,3)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 (7.7)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111 (8.7)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36 (6.2)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0.065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6868902"/>
                  </a:ext>
                </a:extLst>
              </a:tr>
              <a:tr h="259280">
                <a:tc>
                  <a:txBody>
                    <a:bodyPr/>
                    <a:lstStyle/>
                    <a:p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   80 + 10 mg, n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195 (12,4)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5"/>
                          </a:solidFill>
                          <a:latin typeface="+mn-lt"/>
                        </a:rPr>
                        <a:t>8 (6,0)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 (3.8)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182 (14.3)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 (1.9)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&lt;0,001</a:t>
                      </a:r>
                      <a:endParaRPr lang="es-ES" sz="1000" dirty="0">
                        <a:solidFill>
                          <a:schemeClr val="accent5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629987"/>
                  </a:ext>
                </a:extLst>
              </a:tr>
            </a:tbl>
          </a:graphicData>
        </a:graphic>
      </p:graphicFrame>
      <p:grpSp>
        <p:nvGrpSpPr>
          <p:cNvPr id="8" name="Grupo 7">
            <a:extLst>
              <a:ext uri="{FF2B5EF4-FFF2-40B4-BE49-F238E27FC236}">
                <a16:creationId xmlns:a16="http://schemas.microsoft.com/office/drawing/2014/main" id="{00C26857-F9A1-9A17-9BC8-BC962AB7CEAD}"/>
              </a:ext>
            </a:extLst>
          </p:cNvPr>
          <p:cNvGrpSpPr/>
          <p:nvPr/>
        </p:nvGrpSpPr>
        <p:grpSpPr>
          <a:xfrm>
            <a:off x="7946081" y="230713"/>
            <a:ext cx="2939633" cy="1002845"/>
            <a:chOff x="7495949" y="1899101"/>
            <a:chExt cx="2939633" cy="1002845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4E4DC414-CC68-CE45-D7A1-2A5C6A265A0E}"/>
                </a:ext>
              </a:extLst>
            </p:cNvPr>
            <p:cNvSpPr/>
            <p:nvPr/>
          </p:nvSpPr>
          <p:spPr>
            <a:xfrm>
              <a:off x="7495949" y="1899101"/>
              <a:ext cx="2939633" cy="1002845"/>
            </a:xfrm>
            <a:prstGeom prst="roundRect">
              <a:avLst>
                <a:gd name="adj" fmla="val 50000"/>
              </a:avLst>
            </a:prstGeom>
            <a:solidFill>
              <a:srgbClr val="FCF2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6450" algn="just" defTabSz="990600"/>
              <a:r>
                <a:rPr lang="es-ES" sz="1400" dirty="0">
                  <a:solidFill>
                    <a:schemeClr val="accent1">
                      <a:lumMod val="75000"/>
                    </a:schemeClr>
                  </a:solidFill>
                </a:rPr>
                <a:t>RSV suele utilizarse más en combinación que en monoterapia.</a:t>
              </a: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3D1687E-BC4C-EA59-AF05-7E58689C2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994" y="2076667"/>
              <a:ext cx="623698" cy="623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691C7DA-DFD3-0979-9CCC-C2ACD5B2E506}"/>
              </a:ext>
            </a:extLst>
          </p:cNvPr>
          <p:cNvSpPr txBox="1"/>
          <p:nvPr/>
        </p:nvSpPr>
        <p:spPr>
          <a:xfrm>
            <a:off x="5932349" y="5598955"/>
            <a:ext cx="60939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 Comparación del tratamiento en el momento del análisis vs tratamiento previo con la prueba de Chi cuadrado 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CEE17D57-BFC6-8362-10D1-52671BB9CFDD}"/>
              </a:ext>
            </a:extLst>
          </p:cNvPr>
          <p:cNvSpPr/>
          <p:nvPr/>
        </p:nvSpPr>
        <p:spPr>
          <a:xfrm>
            <a:off x="8300675" y="2858326"/>
            <a:ext cx="1275348" cy="50532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11,1% + 41,0% = 52,1%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E1BC94D9-9964-B671-F49A-4E85DED85143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882939" y="2671011"/>
            <a:ext cx="417736" cy="439978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7A3FDA27-3EEB-CDB4-95E3-25A770493D88}"/>
              </a:ext>
            </a:extLst>
          </p:cNvPr>
          <p:cNvCxnSpPr/>
          <p:nvPr/>
        </p:nvCxnSpPr>
        <p:spPr>
          <a:xfrm flipH="1">
            <a:off x="7808921" y="3143663"/>
            <a:ext cx="491754" cy="219989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6495D244-971F-70F3-75B7-588BDCE5B5D1}"/>
              </a:ext>
            </a:extLst>
          </p:cNvPr>
          <p:cNvSpPr/>
          <p:nvPr/>
        </p:nvSpPr>
        <p:spPr>
          <a:xfrm>
            <a:off x="8300675" y="4402684"/>
            <a:ext cx="1275348" cy="50532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26,8% + 21,1% = 47,9%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3336E00-2A9A-05D9-5744-A4BF61249CD1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7834098" y="4182695"/>
            <a:ext cx="466577" cy="472652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40FB5075-D14B-A151-72F7-F028EE86C5A8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834098" y="4655347"/>
            <a:ext cx="466577" cy="28866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3E5C328-BB01-7725-C4FE-695F31FB9226}"/>
              </a:ext>
            </a:extLst>
          </p:cNvPr>
          <p:cNvSpPr txBox="1"/>
          <p:nvPr/>
        </p:nvSpPr>
        <p:spPr>
          <a:xfrm>
            <a:off x="1211215" y="6175914"/>
            <a:ext cx="1024735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LLT, Terapia hipolipemiante; B/M, Bajo/Moderado; RSV, Rosuvastatina; ATV, Atorvastatina; Eze, Ezetimiba</a:t>
            </a:r>
          </a:p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56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355E6D-A4AB-C2B8-D74E-41E5F019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36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746A7B-1FEB-3FBB-9B3B-70E87DA9F32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s-ES" dirty="0"/>
              <a:t>2.2. </a:t>
            </a:r>
            <a:r>
              <a:rPr lang="es-ES" sz="3600" dirty="0"/>
              <a:t>Cambios en la LLT </a:t>
            </a:r>
            <a:endParaRPr lang="es-ES" baseline="30000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21D26C6-C6CC-89B7-5B98-C3E9BD5B6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2890" y="1897050"/>
            <a:ext cx="6006263" cy="3063901"/>
          </a:xfrm>
          <a:effectLst/>
        </p:spPr>
        <p:txBody>
          <a:bodyPr anchor="ctr">
            <a:noAutofit/>
          </a:bodyPr>
          <a:lstStyle/>
          <a:p>
            <a:pPr marL="0" indent="0" algn="l">
              <a:buNone/>
            </a:pPr>
            <a:r>
              <a:rPr lang="es-ES" sz="2000" b="1" dirty="0">
                <a:solidFill>
                  <a:schemeClr val="accent1"/>
                </a:solidFill>
                <a:effectLst/>
                <a:highlight>
                  <a:srgbClr val="FAEAEC"/>
                </a:highlight>
              </a:rPr>
              <a:t>Cambios debidos a efectos adversos </a:t>
            </a:r>
            <a:r>
              <a:rPr lang="es-ES" sz="2000" b="1" baseline="30000" dirty="0">
                <a:solidFill>
                  <a:schemeClr val="accent1"/>
                </a:solidFill>
                <a:effectLst/>
                <a:highlight>
                  <a:srgbClr val="FAEAEC"/>
                </a:highlight>
              </a:rPr>
              <a:t>1</a:t>
            </a:r>
            <a:r>
              <a:rPr lang="es-ES" sz="2000" b="1" dirty="0">
                <a:solidFill>
                  <a:schemeClr val="accent1"/>
                </a:solidFill>
                <a:effectLst/>
                <a:highlight>
                  <a:srgbClr val="FAEAEC"/>
                </a:highlight>
              </a:rPr>
              <a:t>:</a:t>
            </a:r>
          </a:p>
          <a:p>
            <a:r>
              <a:rPr lang="es-ES" sz="1600" dirty="0"/>
              <a:t>Cambios de LLT debidos a efectos adversos ocurrieron en 57 pacientes (9,9%).</a:t>
            </a:r>
          </a:p>
          <a:p>
            <a:r>
              <a:rPr lang="es-ES" sz="1600" dirty="0"/>
              <a:t>El cambio de estatina más frecuente fue de ATV a RSV (n =44; 77,2%), ya sea en monoterapia o en combinación.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600" dirty="0"/>
              <a:t> 30 pacientes (52,6%) cambiaron de ATV monoterapia a RSV + ezetimiba por padecer efectos adversos.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3C2B36-6AFE-2361-8716-0DC6B3CB791D}"/>
              </a:ext>
            </a:extLst>
          </p:cNvPr>
          <p:cNvSpPr txBox="1"/>
          <p:nvPr/>
        </p:nvSpPr>
        <p:spPr>
          <a:xfrm>
            <a:off x="5535753" y="6182866"/>
            <a:ext cx="60062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bg1"/>
                </a:solidFill>
              </a:rPr>
              <a:t>ABREVIATURAS</a:t>
            </a:r>
            <a:r>
              <a:rPr lang="es-ES" sz="800" dirty="0">
                <a:solidFill>
                  <a:schemeClr val="bg1"/>
                </a:solidFill>
              </a:rPr>
              <a:t>: LLT, Terapia hipolipemiante; ATV, Atorvastatina; RSV, Rosuvastatina</a:t>
            </a:r>
          </a:p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bg1"/>
                </a:solidFill>
              </a:rPr>
              <a:t>REFERENCIA: </a:t>
            </a:r>
            <a:r>
              <a:rPr lang="es-ES" sz="800" b="1" u="sng" dirty="0">
                <a:solidFill>
                  <a:schemeClr val="bg1"/>
                </a:solidFill>
              </a:rPr>
              <a:t>1. </a:t>
            </a:r>
            <a:r>
              <a:rPr lang="es-ES" sz="800" dirty="0">
                <a:solidFill>
                  <a:schemeClr val="bg1"/>
                </a:solidFill>
              </a:rPr>
              <a:t>Barrios, V. et </a:t>
            </a:r>
            <a:r>
              <a:rPr lang="es-ES" sz="800" i="1" dirty="0">
                <a:solidFill>
                  <a:schemeClr val="bg1"/>
                </a:solidFill>
              </a:rPr>
              <a:t>al</a:t>
            </a:r>
            <a:r>
              <a:rPr lang="es-ES" sz="800" dirty="0">
                <a:solidFill>
                  <a:schemeClr val="bg1"/>
                </a:solidFill>
              </a:rPr>
              <a:t>. Real-</a:t>
            </a:r>
            <a:r>
              <a:rPr lang="es-ES" sz="800" dirty="0" err="1">
                <a:solidFill>
                  <a:schemeClr val="bg1"/>
                </a:solidFill>
              </a:rPr>
              <a:t>World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Attainment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of</a:t>
            </a:r>
            <a:r>
              <a:rPr lang="es-ES" sz="800" dirty="0">
                <a:solidFill>
                  <a:schemeClr val="bg1"/>
                </a:solidFill>
              </a:rPr>
              <a:t> Low-</a:t>
            </a:r>
            <a:r>
              <a:rPr lang="es-ES" sz="800" dirty="0" err="1">
                <a:solidFill>
                  <a:schemeClr val="bg1"/>
                </a:solidFill>
              </a:rPr>
              <a:t>Density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Lipoprotein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Cholesterol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Goals</a:t>
            </a:r>
            <a:r>
              <a:rPr lang="es-ES" sz="800" dirty="0">
                <a:solidFill>
                  <a:schemeClr val="bg1"/>
                </a:solidFill>
              </a:rPr>
              <a:t> in </a:t>
            </a:r>
            <a:r>
              <a:rPr lang="es-ES" sz="800" dirty="0" err="1">
                <a:solidFill>
                  <a:schemeClr val="bg1"/>
                </a:solidFill>
              </a:rPr>
              <a:t>Patients</a:t>
            </a:r>
            <a:r>
              <a:rPr lang="es-ES" sz="800" dirty="0">
                <a:solidFill>
                  <a:schemeClr val="bg1"/>
                </a:solidFill>
              </a:rPr>
              <a:t> at High </a:t>
            </a:r>
            <a:r>
              <a:rPr lang="es-ES" sz="800" dirty="0" err="1">
                <a:solidFill>
                  <a:schemeClr val="bg1"/>
                </a:solidFill>
              </a:rPr>
              <a:t>Risk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of</a:t>
            </a:r>
            <a:r>
              <a:rPr lang="es-ES" sz="800" dirty="0">
                <a:solidFill>
                  <a:schemeClr val="bg1"/>
                </a:solidFill>
              </a:rPr>
              <a:t> Cardiovascular </a:t>
            </a:r>
            <a:r>
              <a:rPr lang="es-ES" sz="800" dirty="0" err="1">
                <a:solidFill>
                  <a:schemeClr val="bg1"/>
                </a:solidFill>
              </a:rPr>
              <a:t>Disease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Treated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with</a:t>
            </a:r>
            <a:r>
              <a:rPr lang="es-ES" sz="800" dirty="0">
                <a:solidFill>
                  <a:schemeClr val="bg1"/>
                </a:solidFill>
              </a:rPr>
              <a:t> High-</a:t>
            </a:r>
            <a:r>
              <a:rPr lang="es-ES" sz="800" dirty="0" err="1">
                <a:solidFill>
                  <a:schemeClr val="bg1"/>
                </a:solidFill>
              </a:rPr>
              <a:t>Intensity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Statins</a:t>
            </a:r>
            <a:r>
              <a:rPr lang="es-ES" sz="800" dirty="0">
                <a:solidFill>
                  <a:schemeClr val="bg1"/>
                </a:solidFill>
              </a:rPr>
              <a:t>: </a:t>
            </a:r>
            <a:r>
              <a:rPr lang="es-ES" sz="800" dirty="0" err="1">
                <a:solidFill>
                  <a:schemeClr val="bg1"/>
                </a:solidFill>
              </a:rPr>
              <a:t>The</a:t>
            </a:r>
            <a:r>
              <a:rPr lang="es-ES" sz="800" dirty="0">
                <a:solidFill>
                  <a:schemeClr val="bg1"/>
                </a:solidFill>
              </a:rPr>
              <a:t> TERESA </a:t>
            </a:r>
            <a:r>
              <a:rPr lang="es-ES" sz="800" dirty="0" err="1">
                <a:solidFill>
                  <a:schemeClr val="bg1"/>
                </a:solidFill>
              </a:rPr>
              <a:t>Study</a:t>
            </a:r>
            <a:r>
              <a:rPr lang="es-ES" sz="800" dirty="0">
                <a:solidFill>
                  <a:schemeClr val="bg1"/>
                </a:solidFill>
              </a:rPr>
              <a:t>. </a:t>
            </a:r>
            <a:r>
              <a:rPr lang="es-ES" sz="800" i="1" dirty="0">
                <a:solidFill>
                  <a:schemeClr val="bg1"/>
                </a:solidFill>
              </a:rPr>
              <a:t>J Clin </a:t>
            </a:r>
            <a:r>
              <a:rPr lang="es-ES" sz="800" i="1" dirty="0" err="1">
                <a:solidFill>
                  <a:schemeClr val="bg1"/>
                </a:solidFill>
              </a:rPr>
              <a:t>Med</a:t>
            </a:r>
            <a:r>
              <a:rPr lang="es-ES" sz="800" dirty="0">
                <a:solidFill>
                  <a:schemeClr val="bg1"/>
                </a:solidFill>
              </a:rPr>
              <a:t>. </a:t>
            </a:r>
            <a:r>
              <a:rPr lang="en-US" sz="800" b="1" dirty="0">
                <a:solidFill>
                  <a:schemeClr val="bg1"/>
                </a:solidFill>
              </a:rPr>
              <a:t>2023</a:t>
            </a:r>
            <a:r>
              <a:rPr lang="en-US" sz="800" dirty="0">
                <a:solidFill>
                  <a:schemeClr val="bg1"/>
                </a:solidFill>
              </a:rPr>
              <a:t>;12(9):3187; </a:t>
            </a:r>
            <a:r>
              <a:rPr lang="en-US" sz="800" dirty="0" err="1">
                <a:solidFill>
                  <a:schemeClr val="bg1"/>
                </a:solidFill>
              </a:rPr>
              <a:t>doi</a:t>
            </a:r>
            <a:r>
              <a:rPr lang="en-US" sz="800" dirty="0">
                <a:solidFill>
                  <a:schemeClr val="bg1"/>
                </a:solidFill>
              </a:rPr>
              <a:t>: </a:t>
            </a:r>
            <a:r>
              <a:rPr lang="es-ES" sz="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https://doi.org/10.3390/jcm12093187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705B50A-6C19-8CF4-E6FC-0CEEB13A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7650" y="2563010"/>
            <a:ext cx="2684418" cy="268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462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42DECF5-8307-5795-117B-50A752031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37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9266F4E-43AE-4606-C871-A1487922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chemeClr val="accent1"/>
                </a:solidFill>
              </a:rPr>
              <a:t>3 – </a:t>
            </a:r>
            <a:r>
              <a:rPr lang="es-ES" sz="3600" dirty="0"/>
              <a:t>Consecución de los objetivos de cLDL y factores asociados a la misma </a:t>
            </a:r>
            <a:r>
              <a:rPr lang="es-ES" sz="3600" baseline="30000" dirty="0"/>
              <a:t>1</a:t>
            </a:r>
            <a:endParaRPr lang="es-ES" baseline="300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44335-617D-5736-9FAD-CCEA0ADB56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8372" y="1585550"/>
            <a:ext cx="6359815" cy="2696164"/>
          </a:xfrm>
        </p:spPr>
        <p:txBody>
          <a:bodyPr anchor="ctr">
            <a:normAutofit/>
          </a:bodyPr>
          <a:lstStyle/>
          <a:p>
            <a:r>
              <a:rPr lang="es-ES" sz="1600" dirty="0"/>
              <a:t>Globalmente, el 31,1% de los pacientes consiguió los objetivos de cLDL*.</a:t>
            </a:r>
          </a:p>
          <a:p>
            <a:r>
              <a:rPr lang="es-ES" sz="1600" dirty="0"/>
              <a:t>El </a:t>
            </a:r>
            <a:r>
              <a:rPr lang="es-ES" sz="1600" b="1" dirty="0"/>
              <a:t>78,2% de los pacientes con alto RCV </a:t>
            </a:r>
            <a:r>
              <a:rPr lang="es-ES" sz="1600" dirty="0"/>
              <a:t>y el </a:t>
            </a:r>
            <a:r>
              <a:rPr lang="es-ES" sz="1600" b="1" dirty="0"/>
              <a:t>71,7% de los pacientes con muy alto RCV </a:t>
            </a:r>
            <a:r>
              <a:rPr lang="es-ES" sz="1600" b="1" u="sng" dirty="0"/>
              <a:t>no</a:t>
            </a:r>
            <a:r>
              <a:rPr lang="es-ES" sz="1600" b="1" dirty="0"/>
              <a:t> alcanzaron los objetivos cLDL</a:t>
            </a:r>
            <a:r>
              <a:rPr lang="es-ES" sz="1600" dirty="0"/>
              <a:t>*.</a:t>
            </a:r>
          </a:p>
          <a:p>
            <a:r>
              <a:rPr lang="es-ES" sz="1600" dirty="0"/>
              <a:t>Casi la mitad (48,5%) de los pacientes con muy alto RCV tenían niveles de cLDL ≥ 70 mg/dL.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9589897-2B5A-7746-7E87-D1BA43EA210B}"/>
              </a:ext>
            </a:extLst>
          </p:cNvPr>
          <p:cNvSpPr txBox="1"/>
          <p:nvPr/>
        </p:nvSpPr>
        <p:spPr>
          <a:xfrm>
            <a:off x="1443446" y="5449017"/>
            <a:ext cx="100155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Establecidas por las guías ESC/EAS 2019 2</a:t>
            </a:r>
          </a:p>
          <a:p>
            <a:pPr algn="just">
              <a:spcAft>
                <a:spcPts val="12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cLDL, colesterol asociado a lipoproteínas de baja densidad; RCV, Riesgo cardiovascular 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2,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AL,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in: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Nov 21;41(44):4255. PMID: 31504418.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31C9672-C6E3-5040-5222-A9A90EF4A34F}"/>
              </a:ext>
            </a:extLst>
          </p:cNvPr>
          <p:cNvGrpSpPr/>
          <p:nvPr/>
        </p:nvGrpSpPr>
        <p:grpSpPr>
          <a:xfrm>
            <a:off x="4238398" y="3842082"/>
            <a:ext cx="3852364" cy="1195392"/>
            <a:chOff x="6101298" y="1604688"/>
            <a:chExt cx="3852364" cy="1195392"/>
          </a:xfrm>
          <a:effectLst/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DF3E7910-21C4-0C66-0821-84BB9AAF09EB}"/>
                </a:ext>
              </a:extLst>
            </p:cNvPr>
            <p:cNvSpPr/>
            <p:nvPr/>
          </p:nvSpPr>
          <p:spPr>
            <a:xfrm>
              <a:off x="6101298" y="1604688"/>
              <a:ext cx="3852364" cy="1195392"/>
            </a:xfrm>
            <a:prstGeom prst="roundRect">
              <a:avLst>
                <a:gd name="adj" fmla="val 50000"/>
              </a:avLst>
            </a:prstGeom>
            <a:solidFill>
              <a:srgbClr val="FCF2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6450" algn="just" defTabSz="990600"/>
              <a:r>
                <a:rPr lang="es-ES" sz="1400" dirty="0">
                  <a:solidFill>
                    <a:schemeClr val="accent1">
                      <a:lumMod val="75000"/>
                    </a:schemeClr>
                  </a:solidFill>
                </a:rPr>
                <a:t>La tasa de control alcanzada es baja, incluso tratándose en su gran mayoría de pacientes de </a:t>
              </a:r>
              <a:r>
                <a:rPr lang="es-ES" sz="1400" i="1" dirty="0">
                  <a:solidFill>
                    <a:schemeClr val="accent1">
                      <a:lumMod val="75000"/>
                    </a:schemeClr>
                  </a:solidFill>
                </a:rPr>
                <a:t>muy alto RCV. </a:t>
              </a: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2C079FA-B3D0-DA85-4CFE-3F36B886E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579" y="1900221"/>
              <a:ext cx="623698" cy="623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6647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FE1733-8C40-E581-733C-6DD9480384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3910" y="1814415"/>
            <a:ext cx="7037300" cy="3350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400" dirty="0">
                <a:highlight>
                  <a:srgbClr val="FAEAEC"/>
                </a:highlight>
              </a:rPr>
              <a:t>Influencia de las comorbilidades </a:t>
            </a:r>
            <a:r>
              <a:rPr lang="es-ES" sz="1400" baseline="30000" dirty="0">
                <a:highlight>
                  <a:srgbClr val="FAEAEC"/>
                </a:highlight>
              </a:rPr>
              <a:t>1</a:t>
            </a:r>
            <a:r>
              <a:rPr lang="es-ES" sz="1400" dirty="0">
                <a:highlight>
                  <a:srgbClr val="FAEAEC"/>
                </a:highlight>
              </a:rPr>
              <a:t>:</a:t>
            </a:r>
          </a:p>
          <a:p>
            <a:r>
              <a:rPr lang="es-ES" sz="1400" dirty="0"/>
              <a:t>Se encontró una </a:t>
            </a:r>
            <a:r>
              <a:rPr lang="es-ES" sz="1400" b="1" dirty="0"/>
              <a:t>asociación estadísticamente significativa </a:t>
            </a:r>
            <a:r>
              <a:rPr lang="es-ES" sz="1400" dirty="0"/>
              <a:t>entre la consecución de los objetivos de cLDL* y: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s-ES" sz="1400" b="1" dirty="0"/>
              <a:t>La presencia de ECV</a:t>
            </a:r>
            <a:r>
              <a:rPr lang="es-ES" sz="1400" dirty="0"/>
              <a:t>: una </a:t>
            </a:r>
            <a:r>
              <a:rPr lang="es-ES" sz="1400" u="sng" dirty="0"/>
              <a:t>menor proporción </a:t>
            </a:r>
            <a:r>
              <a:rPr lang="es-ES" sz="1400" dirty="0"/>
              <a:t>de los pacientes </a:t>
            </a:r>
            <a:r>
              <a:rPr lang="es-ES" sz="1400" u="sng" dirty="0"/>
              <a:t>con ECV</a:t>
            </a:r>
            <a:r>
              <a:rPr lang="es-ES" sz="1400" dirty="0"/>
              <a:t> alcanzan dichos objetivos en comparación con los pacientes sin ECV (p &lt; 0.001).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s-ES" sz="1400" b="1" dirty="0"/>
              <a:t>El diagnóstico de HF</a:t>
            </a:r>
            <a:r>
              <a:rPr lang="es-ES" sz="1400" dirty="0"/>
              <a:t>: una </a:t>
            </a:r>
            <a:r>
              <a:rPr lang="es-ES" sz="1400" u="sng" dirty="0"/>
              <a:t>menor proporción </a:t>
            </a:r>
            <a:r>
              <a:rPr lang="es-ES" sz="1400" dirty="0"/>
              <a:t>de los pacientes </a:t>
            </a:r>
            <a:r>
              <a:rPr lang="es-ES" sz="1400" u="sng" dirty="0"/>
              <a:t>con HF</a:t>
            </a:r>
            <a:r>
              <a:rPr lang="es-ES" sz="1400" dirty="0"/>
              <a:t> alcanzan dichos objetivos en comparación con los pacientes sin HF (p = 0.034).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s-ES" sz="1400" b="1" dirty="0"/>
              <a:t>La DM2</a:t>
            </a:r>
            <a:r>
              <a:rPr lang="es-ES" sz="1400" dirty="0"/>
              <a:t>: una </a:t>
            </a:r>
            <a:r>
              <a:rPr lang="es-ES" sz="1400" u="sng" dirty="0"/>
              <a:t>mayor proporción </a:t>
            </a:r>
            <a:r>
              <a:rPr lang="es-ES" sz="1400" dirty="0"/>
              <a:t>de los pacientes </a:t>
            </a:r>
            <a:r>
              <a:rPr lang="es-ES" sz="1400" u="sng" dirty="0"/>
              <a:t>con DM2</a:t>
            </a:r>
            <a:r>
              <a:rPr lang="es-ES" sz="1400" dirty="0"/>
              <a:t> alcanzan dichos objetivos en comparación con los pacientes sin DM2 (p = 0.010).</a:t>
            </a:r>
          </a:p>
          <a:p>
            <a:r>
              <a:rPr lang="es-ES" sz="1400" dirty="0"/>
              <a:t>En cambio, no había relación significativa entre la ocurrencia de ERC o HTA y la consecución de los objetivos de cLDL*.</a:t>
            </a:r>
          </a:p>
          <a:p>
            <a:endParaRPr lang="es-ES" sz="1400" dirty="0"/>
          </a:p>
          <a:p>
            <a:endParaRPr lang="es-ES" sz="1400" dirty="0"/>
          </a:p>
          <a:p>
            <a:pPr marL="0" indent="0">
              <a:buNone/>
            </a:pPr>
            <a:endParaRPr lang="es-ES" sz="1400" dirty="0"/>
          </a:p>
          <a:p>
            <a:pPr marL="0" indent="0">
              <a:buNone/>
            </a:pPr>
            <a:endParaRPr lang="es-ES" sz="1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048766-8FB8-B8FF-63D4-0C35961E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38</a:t>
            </a:fld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7C6259B-2B49-E241-66AB-742516C43C1B}"/>
              </a:ext>
            </a:extLst>
          </p:cNvPr>
          <p:cNvSpPr txBox="1"/>
          <p:nvPr/>
        </p:nvSpPr>
        <p:spPr>
          <a:xfrm>
            <a:off x="4421274" y="5290314"/>
            <a:ext cx="703730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Establecidas por las guías ESC/EAS 2019 2 </a:t>
            </a:r>
          </a:p>
          <a:p>
            <a:pPr algn="just">
              <a:spcAft>
                <a:spcPts val="600"/>
              </a:spcAft>
            </a:pPr>
            <a:endParaRPr lang="es-ES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cLDL, colesterol asociado a lipoproteínas de baja densidad; ECV, enfermedad cardiovascular; HF, hipercolesterolemia familiar;  DM2, Diabetes Mellitus de tipo 2; ERC, Enfermedad renal crónica; HTA, Hipertensión arterial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2,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AL,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in: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Nov 21;41(44):4255. PMID: 31504418.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D8980B46-EC49-3644-8DED-80291E95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081" y="374789"/>
            <a:ext cx="6786154" cy="1115286"/>
          </a:xfrm>
        </p:spPr>
        <p:txBody>
          <a:bodyPr>
            <a:normAutofit fontScale="90000"/>
          </a:bodyPr>
          <a:lstStyle/>
          <a:p>
            <a:r>
              <a:rPr lang="es-ES" sz="3600" dirty="0">
                <a:solidFill>
                  <a:schemeClr val="accent1"/>
                </a:solidFill>
              </a:rPr>
              <a:t>3 – </a:t>
            </a:r>
            <a:r>
              <a:rPr lang="es-ES" sz="3600" dirty="0"/>
              <a:t>Consecución de los objetivos de cLDL y factores asociados a la misma </a:t>
            </a:r>
            <a:endParaRPr lang="es-ES" baseline="30000" dirty="0"/>
          </a:p>
        </p:txBody>
      </p:sp>
    </p:spTree>
    <p:extLst>
      <p:ext uri="{BB962C8B-B14F-4D97-AF65-F5344CB8AC3E}">
        <p14:creationId xmlns:p14="http://schemas.microsoft.com/office/powerpoint/2010/main" val="2599145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A86C1-AE98-6DB1-4CF2-A87005BF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 y discusión </a:t>
            </a:r>
            <a:endParaRPr lang="es-ES" baseline="30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32D903-F237-DEAB-A8E3-74F47029F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351731"/>
            <a:ext cx="5947139" cy="43717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1400" dirty="0">
                <a:highlight>
                  <a:srgbClr val="FAEAEC"/>
                </a:highlight>
              </a:rPr>
              <a:t>El estudio TERESA mostró </a:t>
            </a:r>
            <a:r>
              <a:rPr lang="es-ES" sz="1400" baseline="30000" dirty="0">
                <a:highlight>
                  <a:srgbClr val="FAEAEC"/>
                </a:highlight>
              </a:rPr>
              <a:t>1</a:t>
            </a:r>
            <a:r>
              <a:rPr lang="es-ES" sz="1400" dirty="0">
                <a:highlight>
                  <a:srgbClr val="FAEAEC"/>
                </a:highlight>
              </a:rPr>
              <a:t>:</a:t>
            </a:r>
          </a:p>
          <a:p>
            <a:r>
              <a:rPr lang="es-ES" sz="1400" dirty="0"/>
              <a:t>Un </a:t>
            </a:r>
            <a:r>
              <a:rPr lang="es-ES" sz="1400" b="1" dirty="0"/>
              <a:t>alcance de los objetivos de cLDL* subóptimo </a:t>
            </a:r>
            <a:r>
              <a:rPr lang="es-ES" sz="1400" dirty="0"/>
              <a:t>en pacientes de prevención primaria o secundaria que reciben dosis de alta intensidad de atorvastatina o rosuvastatina (en monoterapia o combinada con ezetimiba).</a:t>
            </a:r>
          </a:p>
          <a:p>
            <a:pPr lvl="1"/>
            <a:r>
              <a:rPr lang="es-ES" sz="1400" dirty="0"/>
              <a:t>Alrededor del </a:t>
            </a:r>
            <a:r>
              <a:rPr lang="es-ES" sz="1400" b="1" dirty="0"/>
              <a:t>70% de los pacientes con muy alto RCV </a:t>
            </a:r>
            <a:r>
              <a:rPr lang="es-ES" sz="1400" b="1" u="sng" dirty="0"/>
              <a:t>no</a:t>
            </a:r>
            <a:r>
              <a:rPr lang="es-ES" sz="1400" b="1" dirty="0"/>
              <a:t> alcanzan dichos objetivos</a:t>
            </a:r>
            <a:r>
              <a:rPr lang="es-ES" sz="1400" dirty="0"/>
              <a:t> (independientemente de la LLT).</a:t>
            </a:r>
          </a:p>
          <a:p>
            <a:pPr lvl="1"/>
            <a:r>
              <a:rPr lang="es-ES" sz="1400" dirty="0"/>
              <a:t>Se encontró una </a:t>
            </a:r>
            <a:r>
              <a:rPr lang="es-ES" sz="1400" b="1" dirty="0"/>
              <a:t>tasa de alcance general de sólo 31,1% </a:t>
            </a:r>
            <a:r>
              <a:rPr lang="es-ES" sz="1400" dirty="0"/>
              <a:t>a pesar de que todos los pacientes estaban en tratamiento con en estatinas de alta intensidad (incluso con 62% de ellos en terapia combinada con ezetimiba).</a:t>
            </a:r>
          </a:p>
          <a:p>
            <a:pPr lvl="1"/>
            <a:r>
              <a:rPr lang="es-ES" sz="1400" dirty="0"/>
              <a:t>El 91% de los pacientes eran de alto o muy alto riego y  de estos, respectivamente sólo el 21,8% y el 28,3% alcanzaron los objetivos.</a:t>
            </a:r>
          </a:p>
          <a:p>
            <a:pPr lvl="1"/>
            <a:r>
              <a:rPr lang="es-ES" sz="1400" dirty="0"/>
              <a:t>Menos del 35% de los pacientes de muy alto riesgo que alcanzaban los objetivos lograban una reducción ≥ 50% de sus niveles de cLDL desde la línea de base.</a:t>
            </a:r>
          </a:p>
          <a:p>
            <a:r>
              <a:rPr lang="es-ES" sz="1400" dirty="0"/>
              <a:t>La presencia de </a:t>
            </a:r>
            <a:r>
              <a:rPr lang="es-ES" sz="1400" b="1" dirty="0"/>
              <a:t>ECV</a:t>
            </a:r>
            <a:r>
              <a:rPr lang="es-ES" sz="1400" dirty="0"/>
              <a:t> o el diagnóstico de </a:t>
            </a:r>
            <a:r>
              <a:rPr lang="es-ES" sz="1400" b="1" dirty="0"/>
              <a:t>HF</a:t>
            </a:r>
            <a:r>
              <a:rPr lang="es-ES" sz="1400" dirty="0"/>
              <a:t> son </a:t>
            </a:r>
            <a:r>
              <a:rPr lang="es-ES" sz="1400" b="1" dirty="0"/>
              <a:t>factores asociados con una falta de alcance de los objetivos de cLDL*.</a:t>
            </a:r>
          </a:p>
          <a:p>
            <a:pPr lvl="1"/>
            <a:endParaRPr lang="es-ES" sz="1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28245B-614A-309E-8FA1-0E721E10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39</a:t>
            </a:fld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BF6028-7384-657D-F0AF-17ADA6C9EC9F}"/>
              </a:ext>
            </a:extLst>
          </p:cNvPr>
          <p:cNvSpPr txBox="1"/>
          <p:nvPr/>
        </p:nvSpPr>
        <p:spPr>
          <a:xfrm>
            <a:off x="3791998" y="5598091"/>
            <a:ext cx="77808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Establecidas por las guías ESC/EAS 2019 2</a:t>
            </a:r>
          </a:p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cLDL, colesterol asociado a lipoproteínas de baja densidad; RCV, Riesgo cardiovascular; ECV, enfermedad cardiovascular; HF, hipercolesterolemia familiar.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AL,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in: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Nov 21;41(44):4255. PMID: 31504418.</a:t>
            </a:r>
          </a:p>
        </p:txBody>
      </p:sp>
    </p:spTree>
    <p:extLst>
      <p:ext uri="{BB962C8B-B14F-4D97-AF65-F5344CB8AC3E}">
        <p14:creationId xmlns:p14="http://schemas.microsoft.com/office/powerpoint/2010/main" val="231336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2918891-0E72-7A5F-3167-413ADEDE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4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8A84321-B155-7D61-413D-B4EC6263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1115286"/>
          </a:xfrm>
        </p:spPr>
        <p:txBody>
          <a:bodyPr/>
          <a:lstStyle/>
          <a:p>
            <a:r>
              <a:rPr lang="es-ES" dirty="0"/>
              <a:t>BACKGROUND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FAD89B-04B9-B571-8B93-B46149B0E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432087"/>
            <a:ext cx="10129837" cy="3603917"/>
          </a:xfrm>
        </p:spPr>
        <p:txBody>
          <a:bodyPr>
            <a:normAutofit/>
          </a:bodyPr>
          <a:lstStyle/>
          <a:p>
            <a:pPr marL="538163" lvl="1" indent="-273050">
              <a:spcBef>
                <a:spcPts val="0"/>
              </a:spcBef>
              <a:spcAft>
                <a:spcPts val="1000"/>
              </a:spcAft>
              <a:buClr>
                <a:srgbClr val="E9372A"/>
              </a:buClr>
              <a:buFont typeface="Segoe UI Emoji" panose="020B0502040204020203" pitchFamily="34" charset="0"/>
              <a:buChar char="→"/>
            </a:pPr>
            <a:r>
              <a:rPr lang="es-ES" sz="1400" dirty="0"/>
              <a:t>Las</a:t>
            </a:r>
            <a:r>
              <a:rPr lang="es-ES" sz="1400" b="1" dirty="0"/>
              <a:t> enfermedades cardiovasculares </a:t>
            </a:r>
            <a:r>
              <a:rPr lang="es-ES" sz="1400" dirty="0"/>
              <a:t>(ECV) son la </a:t>
            </a:r>
            <a:r>
              <a:rPr lang="es-ES" sz="1400" b="1" dirty="0"/>
              <a:t>principal causa de muerte a nivel mundial, </a:t>
            </a:r>
            <a:r>
              <a:rPr lang="es-ES" sz="1400" dirty="0"/>
              <a:t>que representan alrededor del 30% de los fallecimientos anuales </a:t>
            </a:r>
            <a:r>
              <a:rPr lang="es-ES" sz="1400" baseline="30000" dirty="0"/>
              <a:t>1, 2</a:t>
            </a:r>
            <a:r>
              <a:rPr lang="es-ES" sz="1400" dirty="0"/>
              <a:t>. </a:t>
            </a:r>
          </a:p>
          <a:p>
            <a:pPr marL="538163" lvl="1" indent="-273050">
              <a:spcBef>
                <a:spcPts val="0"/>
              </a:spcBef>
              <a:spcAft>
                <a:spcPts val="1000"/>
              </a:spcAft>
              <a:buClr>
                <a:srgbClr val="E9372A"/>
              </a:buClr>
              <a:buFont typeface="Segoe UI Emoji" panose="020B0502040204020203" pitchFamily="34" charset="0"/>
              <a:buChar char="→"/>
            </a:pPr>
            <a:r>
              <a:rPr lang="es-ES" sz="1400" dirty="0"/>
              <a:t>Dada su causalidad en la patogénesis de la aterosclerosis, el </a:t>
            </a:r>
            <a:r>
              <a:rPr lang="es-ES" sz="1400" b="1" dirty="0"/>
              <a:t>cLDL* fue designado como uno de los mayores factores de riesgo de las enfermedades cardiovasculares (ECV)</a:t>
            </a:r>
            <a:r>
              <a:rPr lang="es-ES" sz="1400" dirty="0"/>
              <a:t>, y la disminución de sus niveles en la sangre se asocia con la disminución del riesgo de padecer un evento cardiovascular mayor </a:t>
            </a:r>
            <a:r>
              <a:rPr lang="es-ES" sz="1400" baseline="30000" dirty="0"/>
              <a:t>3</a:t>
            </a:r>
            <a:r>
              <a:rPr lang="es-ES" sz="1400" dirty="0"/>
              <a:t>.</a:t>
            </a:r>
          </a:p>
          <a:p>
            <a:pPr marL="538163" lvl="1" indent="-273050">
              <a:spcBef>
                <a:spcPts val="0"/>
              </a:spcBef>
              <a:spcAft>
                <a:spcPts val="1000"/>
              </a:spcAft>
              <a:buClr>
                <a:srgbClr val="E9372A"/>
              </a:buClr>
              <a:buFont typeface="Segoe UI Emoji" panose="020B0502040204020203" pitchFamily="34" charset="0"/>
              <a:buChar char="→"/>
            </a:pPr>
            <a:r>
              <a:rPr lang="es-ES" sz="1400" dirty="0"/>
              <a:t>La reducción de los niveles de cLDL hasta los objetivos recomendados por la guía es el pilar de la prevención cardiovascular. </a:t>
            </a:r>
            <a:r>
              <a:rPr lang="es-ES" sz="1400" b="1" dirty="0"/>
              <a:t>La terapia hipolipemiante </a:t>
            </a:r>
            <a:r>
              <a:rPr lang="es-ES" sz="1400" dirty="0"/>
              <a:t>o </a:t>
            </a:r>
            <a:r>
              <a:rPr lang="es-ES" sz="1400" dirty="0" err="1"/>
              <a:t>lipid-lowering</a:t>
            </a:r>
            <a:r>
              <a:rPr lang="es-ES" sz="1400" dirty="0"/>
              <a:t> </a:t>
            </a:r>
            <a:r>
              <a:rPr lang="es-ES" sz="1400" dirty="0" err="1"/>
              <a:t>therapy</a:t>
            </a:r>
            <a:r>
              <a:rPr lang="es-ES" sz="1400" dirty="0"/>
              <a:t> </a:t>
            </a:r>
            <a:r>
              <a:rPr lang="es-ES" sz="1400" b="1" dirty="0"/>
              <a:t>(LLT) intensiva con estatinas</a:t>
            </a:r>
            <a:r>
              <a:rPr lang="es-ES" sz="1400" dirty="0"/>
              <a:t>, especialmente estatinas de </a:t>
            </a:r>
            <a:r>
              <a:rPr lang="es-ES" sz="1400" b="1" dirty="0"/>
              <a:t>alta intensidad </a:t>
            </a:r>
            <a:r>
              <a:rPr lang="es-ES" sz="1400" dirty="0"/>
              <a:t>(atorvastatina o rosuvastatina), ha demostrado </a:t>
            </a:r>
            <a:r>
              <a:rPr lang="es-ES" sz="1400" b="1" dirty="0"/>
              <a:t>reducir de manera eficiente la cLDL </a:t>
            </a:r>
            <a:r>
              <a:rPr lang="es-ES" sz="1400" dirty="0"/>
              <a:t>y, en consecuencia, el riesgo de ECV </a:t>
            </a:r>
            <a:r>
              <a:rPr lang="es-ES" sz="1400" baseline="30000" dirty="0"/>
              <a:t>4</a:t>
            </a:r>
            <a:r>
              <a:rPr lang="es-ES" sz="1400" dirty="0"/>
              <a:t>.</a:t>
            </a:r>
          </a:p>
          <a:p>
            <a:pPr marL="538163" lvl="1" indent="-273050">
              <a:spcBef>
                <a:spcPts val="0"/>
              </a:spcBef>
              <a:spcAft>
                <a:spcPts val="1000"/>
              </a:spcAft>
              <a:buClr>
                <a:srgbClr val="E9372A"/>
              </a:buClr>
              <a:buFont typeface="Segoe UI Emoji" panose="020B0502040204020203" pitchFamily="34" charset="0"/>
              <a:buChar char="→"/>
            </a:pPr>
            <a:r>
              <a:rPr lang="es-ES" sz="1400" dirty="0"/>
              <a:t>Las Guías Prácticas actuales recomiendan el uso de la LLT para la prevención de ECV en pacientes de alto y muy alto riesgo </a:t>
            </a:r>
            <a:r>
              <a:rPr lang="es-ES" sz="1400" baseline="30000" dirty="0"/>
              <a:t>5</a:t>
            </a:r>
            <a:r>
              <a:rPr lang="es-ES" sz="1400" dirty="0"/>
              <a:t>.</a:t>
            </a:r>
          </a:p>
          <a:p>
            <a:pPr marL="538163" lvl="1" indent="-273050">
              <a:spcBef>
                <a:spcPts val="0"/>
              </a:spcBef>
              <a:spcAft>
                <a:spcPts val="1000"/>
              </a:spcAft>
              <a:buClr>
                <a:srgbClr val="E9372A"/>
              </a:buClr>
              <a:buFont typeface="Segoe UI Emoji" panose="020B0502040204020203" pitchFamily="34" charset="0"/>
              <a:buChar char="→"/>
            </a:pPr>
            <a:r>
              <a:rPr lang="es-ES" sz="1400" dirty="0"/>
              <a:t>Durante las últimas décadas, las </a:t>
            </a:r>
            <a:r>
              <a:rPr lang="es-ES" sz="1400" b="1" dirty="0"/>
              <a:t>mejoras en la prevención primaria y secundaria </a:t>
            </a:r>
            <a:r>
              <a:rPr lang="es-ES" sz="1400" dirty="0"/>
              <a:t>se han asociado con un tercio de la </a:t>
            </a:r>
            <a:r>
              <a:rPr lang="es-ES" sz="1400" b="1" dirty="0"/>
              <a:t>disminución de la tasa de mortalidad cardiovascular </a:t>
            </a:r>
            <a:r>
              <a:rPr lang="es-ES" sz="1400" dirty="0"/>
              <a:t>en los países desarrollados </a:t>
            </a:r>
            <a:r>
              <a:rPr lang="es-ES" sz="1400" baseline="30000" dirty="0"/>
              <a:t>6</a:t>
            </a:r>
            <a:r>
              <a:rPr lang="es-ES" sz="1400" dirty="0"/>
              <a:t>. </a:t>
            </a:r>
          </a:p>
          <a:p>
            <a:pPr marL="538163" lvl="1" indent="-273050">
              <a:spcBef>
                <a:spcPts val="0"/>
              </a:spcBef>
              <a:spcAft>
                <a:spcPts val="1000"/>
              </a:spcAft>
              <a:buClr>
                <a:srgbClr val="E9372A"/>
              </a:buClr>
              <a:buFont typeface="Segoe UI Emoji" panose="020B0502040204020203" pitchFamily="34" charset="0"/>
              <a:buChar char="→"/>
            </a:pPr>
            <a:r>
              <a:rPr lang="es-ES" sz="1400" dirty="0"/>
              <a:t>Sin embargo, varios estudios han reportado </a:t>
            </a:r>
            <a:r>
              <a:rPr lang="es-ES" sz="1400" b="1" dirty="0"/>
              <a:t>bajas tasas de consecución de los objetivos de cLDL </a:t>
            </a:r>
            <a:r>
              <a:rPr lang="es-ES" sz="1400" dirty="0"/>
              <a:t>recomendadas por las Guías, particularmente en pacientes con riesgo CV muy alto </a:t>
            </a:r>
            <a:r>
              <a:rPr lang="es-ES" sz="1400" baseline="30000" dirty="0"/>
              <a:t>7-13</a:t>
            </a:r>
            <a:r>
              <a:rPr lang="es-ES" sz="1400" dirty="0"/>
              <a:t>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F9A10A-2E29-9981-BFA7-40E65EF44DD9}"/>
              </a:ext>
            </a:extLst>
          </p:cNvPr>
          <p:cNvSpPr txBox="1"/>
          <p:nvPr/>
        </p:nvSpPr>
        <p:spPr>
          <a:xfrm>
            <a:off x="1443446" y="5131809"/>
            <a:ext cx="1012983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800" b="1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ABREVIATURAS: </a:t>
            </a:r>
            <a:r>
              <a:rPr lang="es-ES" sz="80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cLDL, colesterol asociado a lipoproteínas de baja densidad, LLT, Terapia hipolipemiante; CV, Cardiovascular.</a:t>
            </a:r>
          </a:p>
          <a:p>
            <a:pPr algn="just"/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  <a:latin typeface="URWPalladioL-Roma"/>
            </a:endParaRPr>
          </a:p>
          <a:p>
            <a:pPr algn="just"/>
            <a:endParaRPr lang="es-ES" sz="800" b="1" strike="noStrike" baseline="0" dirty="0">
              <a:solidFill>
                <a:schemeClr val="tx2">
                  <a:lumMod val="60000"/>
                  <a:lumOff val="40000"/>
                </a:schemeClr>
              </a:solidFill>
              <a:latin typeface="URWPalladioL-Roma"/>
            </a:endParaRPr>
          </a:p>
          <a:p>
            <a:pPr algn="just"/>
            <a:r>
              <a:rPr lang="es-ES" sz="800" b="1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REFERENCIAS</a:t>
            </a:r>
            <a:r>
              <a:rPr lang="es-ES" sz="80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: </a:t>
            </a:r>
            <a:r>
              <a:rPr lang="es-E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1.</a:t>
            </a:r>
            <a:r>
              <a:rPr lang="es-E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Cardiovascular </a:t>
            </a:r>
            <a:r>
              <a:rPr lang="es-E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Diseases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(</a:t>
            </a:r>
            <a:r>
              <a:rPr lang="es-E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CVDs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). </a:t>
            </a:r>
            <a:r>
              <a:rPr lang="es-E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Available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online: 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(https://www.who.int/es/news-room/fact-sheets/detail/cardiovascular-diseases-(cvds)) (accessed on 11 April 2023);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2.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Roth GA.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Global Burden of Cardiovascular Diseases and Risk Factors, 1990-2019: Update From the GBD 2019 Study.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J Am Coll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Cardiol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2020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;76(25):2982-3021.;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3.</a:t>
            </a:r>
            <a:r>
              <a:rPr lang="en-U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Ference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BA.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Low-density lipoproteins cause atherosclerotic cardiovascular disease. 1. Evidence from genetic, epidemiologic, and clinical studies. A consensus statement from the European Atherosclerosis Society Consensus Panel.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Eur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Heart J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2017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;38(32):2459-72.;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4.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Baigent C.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Efficacy and safety of cholesterol-lowering treatment: prospective meta-analysis of data from 90,056 participants in 14 </a:t>
            </a:r>
            <a:r>
              <a:rPr lang="en-U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randomised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trials of statins.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Lancet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2005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;366(9493):1267-78.;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5.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Mach F,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al.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2019 ESC/EAS Guidelines for the management of </a:t>
            </a:r>
            <a:r>
              <a:rPr lang="en-U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dyslipidaemias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: lipid modification to reduce cardiovascular risk.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Eur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Heart J.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2020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Jan 1;41(1):111-188. 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1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6.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Mensah GA.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Decline in Cardiovascular Mortality: Possible Causes and Implications.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Circ Res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2017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;120(2):366-80.;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7.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De Backer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Management of </a:t>
            </a:r>
            <a:r>
              <a:rPr lang="en-U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dyslipidaemia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in patients with coronary heart disease: Results from the ESC-EORP EUROASPIRE V survey in 27 countries.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Atherosclerosis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2019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;285:135-46.;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8.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Santos. Inadequate control of atherosclerotic cardiovascular disease risk factors in Europe: EUROASPIRE repeats itself.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Eur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J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Prev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Cardiol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2019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;26(8):820-3.;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9.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Gomez-</a:t>
            </a:r>
            <a:r>
              <a:rPr lang="en-U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Barrado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[Lipid control in patients with coronary artery disease in a healthcare area in Caceres (Spain): LIPICERES study].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Clin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Investig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Arterioscler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2017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;29(1):13-9.;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10.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Gomez-</a:t>
            </a:r>
            <a:r>
              <a:rPr lang="en-U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Barrado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Low-Density Lipoprotein Cholesterol Targets in Patients With Coronary Heart Disease in Extremadura (Spain): LYNX Registry.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Cardiol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Res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2020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;11(5):311-8.;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11.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Galve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E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Degree of Lipid Control in Patients With Coronary Heart Disease and Measures Adopted by Physicians. REPAR Study.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Revista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Española de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Cardiología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(Engl. Ed.).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2016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;69.;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12.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Guallar-Castillon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Magnitude and management of hypercholesterolemia in the adult population of Spain, 2008-2010: The ENRICA Study.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Rev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Esp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1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Cardiol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(</a:t>
            </a:r>
            <a:r>
              <a:rPr lang="en-U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Engl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Ed).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2012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;65(6):551-8.; </a:t>
            </a:r>
            <a:r>
              <a:rPr lang="en-U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13.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Banegas et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al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Achievement of treatment goals for primary prevention of cardiovascular disease in clinical practice across </a:t>
            </a:r>
            <a:r>
              <a:rPr lang="en-U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Europe:The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 EURIKA Study. </a:t>
            </a:r>
            <a:r>
              <a:rPr lang="en-U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Eur. Heart J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. </a:t>
            </a:r>
            <a:r>
              <a:rPr lang="en-U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2011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;</a:t>
            </a:r>
            <a:r>
              <a:rPr lang="en-U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URWPalladioL-Roma"/>
              </a:rPr>
              <a:t>32:2143–2152</a:t>
            </a:r>
            <a:endParaRPr lang="es-ES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84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A86C1-AE98-6DB1-4CF2-A87005BF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 y discusión </a:t>
            </a:r>
            <a:endParaRPr lang="es-ES" baseline="30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32D903-F237-DEAB-A8E3-74F47029F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678243"/>
            <a:ext cx="5947139" cy="3968429"/>
          </a:xfrm>
          <a:solidFill>
            <a:srgbClr val="FCF2F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>
              <a:buFont typeface="Segoe UI Emoji" panose="020B0502040204020203" pitchFamily="34" charset="0"/>
              <a:buChar char="→"/>
            </a:pPr>
            <a:r>
              <a:rPr lang="es-ES" sz="1400" dirty="0"/>
              <a:t>Los resultados observados en el estudio TERESA son </a:t>
            </a:r>
            <a:r>
              <a:rPr lang="es-ES" sz="1400" b="1" dirty="0"/>
              <a:t>consistentes con los de otros estudios similares </a:t>
            </a:r>
            <a:r>
              <a:rPr lang="es-ES" sz="1400" dirty="0"/>
              <a:t>realizados en Europa y España </a:t>
            </a:r>
            <a:r>
              <a:rPr lang="es-ES" sz="1400" baseline="30000" dirty="0"/>
              <a:t>1</a:t>
            </a:r>
            <a:r>
              <a:rPr lang="es-ES" sz="1400" dirty="0"/>
              <a:t>. </a:t>
            </a:r>
          </a:p>
          <a:p>
            <a:pPr>
              <a:buFont typeface="Segoe UI Emoji" panose="020B0502040204020203" pitchFamily="34" charset="0"/>
              <a:buChar char="→"/>
            </a:pPr>
            <a:r>
              <a:rPr lang="es-ES" sz="1400" dirty="0"/>
              <a:t>Los autores  apuntan a </a:t>
            </a:r>
            <a:r>
              <a:rPr lang="es-ES" sz="1400" b="1" dirty="0"/>
              <a:t>varias explicaciones posibles </a:t>
            </a:r>
            <a:r>
              <a:rPr lang="es-ES" sz="1400" dirty="0"/>
              <a:t>para estos resultados </a:t>
            </a:r>
            <a:r>
              <a:rPr lang="es-ES" sz="1400" baseline="30000" dirty="0"/>
              <a:t>1</a:t>
            </a:r>
            <a:r>
              <a:rPr lang="es-ES" sz="1400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1400" dirty="0"/>
              <a:t>El impacto negativo de la </a:t>
            </a:r>
            <a:r>
              <a:rPr lang="es-ES" sz="1400" b="1" dirty="0"/>
              <a:t>pandemia de COVID-19 </a:t>
            </a:r>
            <a:r>
              <a:rPr lang="es-ES" sz="1400" dirty="0"/>
              <a:t>en el manejo de estos pacientes.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1400" dirty="0"/>
              <a:t>Los </a:t>
            </a:r>
            <a:r>
              <a:rPr lang="es-ES" sz="1400" b="1" dirty="0"/>
              <a:t>criterios más estrictos de control adoptados por las recientes guías ESC/EAS 2019 </a:t>
            </a:r>
            <a:r>
              <a:rPr lang="es-ES" sz="1400" b="1" baseline="30000" dirty="0"/>
              <a:t>2</a:t>
            </a:r>
            <a:r>
              <a:rPr lang="es-ES" sz="1400" dirty="0"/>
              <a:t> así como la posible demora en la aplicación de dichas guías en la PCH dado que el periodo de observación retrospectiva era entre diciembre 2020 y julio 2021.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sz="1400" dirty="0"/>
              <a:t>El uso preferente por parte de los médicos de atención primaria de </a:t>
            </a:r>
            <a:r>
              <a:rPr lang="es-ES" sz="1400" b="1" dirty="0"/>
              <a:t>tratamientos de menor intensidad como tratamiento de primera línea</a:t>
            </a:r>
            <a:r>
              <a:rPr lang="es-ES" sz="1400" dirty="0"/>
              <a:t>. Especialmente en los pacientes de mayor riesgo, como aquéllos con ECV establecida y con HF, debería considerarse un abordaje terapéutico más intensivo desde el inicio.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28245B-614A-309E-8FA1-0E721E10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40</a:t>
            </a:fld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BF6028-7384-657D-F0AF-17ADA6C9EC9F}"/>
              </a:ext>
            </a:extLst>
          </p:cNvPr>
          <p:cNvSpPr txBox="1"/>
          <p:nvPr/>
        </p:nvSpPr>
        <p:spPr>
          <a:xfrm>
            <a:off x="3791998" y="5817741"/>
            <a:ext cx="77808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PCH, Práctica clínica habitual; ECV, enfermedad cardiovascular; HF, hipercolesterolemia familiar.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AL,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Nov 21;41(44):4255. PMID: 31504418.</a:t>
            </a:r>
          </a:p>
        </p:txBody>
      </p:sp>
    </p:spTree>
    <p:extLst>
      <p:ext uri="{BB962C8B-B14F-4D97-AF65-F5344CB8AC3E}">
        <p14:creationId xmlns:p14="http://schemas.microsoft.com/office/powerpoint/2010/main" val="2582852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A86C1-AE98-6DB1-4CF2-A87005BF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 y discusión </a:t>
            </a:r>
            <a:endParaRPr lang="es-ES" baseline="30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32D903-F237-DEAB-A8E3-74F47029F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507173"/>
            <a:ext cx="5947139" cy="3838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400" dirty="0">
                <a:highlight>
                  <a:srgbClr val="FAEAEC"/>
                </a:highlight>
              </a:rPr>
              <a:t>El estudio TERESA mostró </a:t>
            </a:r>
            <a:r>
              <a:rPr lang="es-ES" sz="1400" baseline="30000" dirty="0">
                <a:highlight>
                  <a:srgbClr val="FAEAEC"/>
                </a:highlight>
              </a:rPr>
              <a:t>1</a:t>
            </a:r>
            <a:r>
              <a:rPr lang="es-ES" sz="1400" dirty="0">
                <a:highlight>
                  <a:srgbClr val="FAEAEC"/>
                </a:highlight>
              </a:rPr>
              <a:t>:</a:t>
            </a:r>
          </a:p>
          <a:p>
            <a:r>
              <a:rPr lang="es-ES" sz="1400" dirty="0"/>
              <a:t>La combinación de ATV o RSV con ezetimiba se utilizó en alrededor del 60% de los pacientes. </a:t>
            </a:r>
          </a:p>
          <a:p>
            <a:pPr marL="457200" lvl="1" indent="0">
              <a:buNone/>
            </a:pPr>
            <a:r>
              <a:rPr lang="es-ES" sz="1400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/>
              <a:t>Sin embargo, queda una </a:t>
            </a:r>
            <a:r>
              <a:rPr lang="es-ES" sz="1400" b="1" dirty="0"/>
              <a:t>proporción relativamente alta de pacientes de muy alto RCV no controlados que </a:t>
            </a:r>
            <a:r>
              <a:rPr lang="es-ES" sz="1400" b="1" u="sng" dirty="0"/>
              <a:t>no</a:t>
            </a:r>
            <a:r>
              <a:rPr lang="es-ES" sz="1400" b="1" dirty="0"/>
              <a:t> reciben terapia combinada con ezetimiba tal como recomiendan las guías</a:t>
            </a:r>
            <a:r>
              <a:rPr lang="es-ES" sz="1400" dirty="0"/>
              <a:t>*. </a:t>
            </a:r>
            <a:r>
              <a:rPr lang="es-ES" sz="1400" dirty="0">
                <a:sym typeface="Wingdings" panose="05000000000000000000" pitchFamily="2" charset="2"/>
              </a:rPr>
              <a:t>Esto indicaría un posible infratratamiento de numerosos pacientes.</a:t>
            </a:r>
          </a:p>
          <a:p>
            <a:r>
              <a:rPr lang="es-ES" sz="1400" dirty="0"/>
              <a:t>La RSV (en monoterapia o combinada con ezetimiba) fue la LLT más frecuente para la reducción de cLDL en el momento del análisis del estudio. </a:t>
            </a:r>
          </a:p>
          <a:p>
            <a:r>
              <a:rPr lang="es-ES" sz="1400" dirty="0"/>
              <a:t>En cambio, la ATV en monoterapia fue la LLT más común recibida previamente al estudio por pacientes en los que se había cambiado la LLT.</a:t>
            </a:r>
          </a:p>
          <a:p>
            <a:pPr lvl="1"/>
            <a:endParaRPr lang="es-ES" sz="1400" dirty="0"/>
          </a:p>
          <a:p>
            <a:pPr lvl="1"/>
            <a:endParaRPr lang="es-ES" sz="1400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28245B-614A-309E-8FA1-0E721E10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41</a:t>
            </a:fld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BF6028-7384-657D-F0AF-17ADA6C9EC9F}"/>
              </a:ext>
            </a:extLst>
          </p:cNvPr>
          <p:cNvSpPr txBox="1"/>
          <p:nvPr/>
        </p:nvSpPr>
        <p:spPr>
          <a:xfrm>
            <a:off x="3791998" y="5675035"/>
            <a:ext cx="77808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Establecidas por las Guías ESC/EAS 2019  2</a:t>
            </a:r>
          </a:p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ATV, atorvastatina; RSV, Rosuvastatina; RCV, Riesgo cardiovascular; LLT, terapia hipolipemiante; cLDL, colesterol asociado a lipoproteínas de baja densidad.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AL,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in: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Nov 21;41(44):4255. PMID: 31504418.</a:t>
            </a:r>
          </a:p>
        </p:txBody>
      </p:sp>
    </p:spTree>
    <p:extLst>
      <p:ext uri="{BB962C8B-B14F-4D97-AF65-F5344CB8AC3E}">
        <p14:creationId xmlns:p14="http://schemas.microsoft.com/office/powerpoint/2010/main" val="2808035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A86C1-AE98-6DB1-4CF2-A87005BF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 y discusión</a:t>
            </a:r>
            <a:endParaRPr lang="es-ES" baseline="30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32D903-F237-DEAB-A8E3-74F47029F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8586" y="1398219"/>
            <a:ext cx="5947139" cy="16698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1400" dirty="0">
                <a:highlight>
                  <a:srgbClr val="FAEAEC"/>
                </a:highlight>
              </a:rPr>
              <a:t>El estudio TERESA mostró </a:t>
            </a:r>
            <a:r>
              <a:rPr lang="es-ES" sz="1400" baseline="30000" dirty="0">
                <a:highlight>
                  <a:srgbClr val="FAEAEC"/>
                </a:highlight>
              </a:rPr>
              <a:t>1</a:t>
            </a:r>
            <a:r>
              <a:rPr lang="es-ES" sz="1400" dirty="0">
                <a:highlight>
                  <a:srgbClr val="FAEAEC"/>
                </a:highlight>
              </a:rPr>
              <a:t>:</a:t>
            </a:r>
            <a:endParaRPr lang="es-ES" sz="1400" dirty="0"/>
          </a:p>
          <a:p>
            <a:r>
              <a:rPr lang="es-ES" sz="1400" dirty="0"/>
              <a:t>Un </a:t>
            </a:r>
            <a:r>
              <a:rPr lang="es-ES" sz="1400" b="1" dirty="0"/>
              <a:t>aumento significativo </a:t>
            </a:r>
            <a:r>
              <a:rPr lang="es-ES" sz="1400" dirty="0"/>
              <a:t>en:</a:t>
            </a:r>
          </a:p>
          <a:p>
            <a:pPr lvl="1"/>
            <a:r>
              <a:rPr lang="es-ES" sz="1400" dirty="0"/>
              <a:t>La proporción de pacientes tratados con </a:t>
            </a:r>
            <a:r>
              <a:rPr lang="es-ES" sz="1400" b="1" dirty="0"/>
              <a:t>combinaciones</a:t>
            </a:r>
            <a:r>
              <a:rPr lang="es-ES" sz="1400" dirty="0"/>
              <a:t> ATV + ezetimiba o RSV + ezetimiba en comparación con el tratamiento previo al estudio.</a:t>
            </a:r>
          </a:p>
          <a:p>
            <a:pPr lvl="1"/>
            <a:r>
              <a:rPr lang="es-ES" sz="1400" dirty="0"/>
              <a:t>El uso de la dosis más alta de ATV y RSV dentro de estás combinaciones en comparación con el tratamiento anterior.</a:t>
            </a:r>
          </a:p>
          <a:p>
            <a:endParaRPr lang="es-ES" sz="1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28245B-614A-309E-8FA1-0E721E10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42</a:t>
            </a:fld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BF6028-7384-657D-F0AF-17ADA6C9EC9F}"/>
              </a:ext>
            </a:extLst>
          </p:cNvPr>
          <p:cNvSpPr txBox="1"/>
          <p:nvPr/>
        </p:nvSpPr>
        <p:spPr>
          <a:xfrm>
            <a:off x="3704019" y="5675035"/>
            <a:ext cx="77545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Establecidas por las Guías ESC/EAS 2019 2</a:t>
            </a:r>
          </a:p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ATV, Atorvastatina; RSV, Rosuvastatina; cLDL, colesterol asociado a lipoproteínas de baja densidad; LLT, Terapia hipolipemiante.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AL,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in: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Heart 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Nov 21;41(44):4255. PMID: 31504418.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6B899E3-7872-4EA5-87D7-EE59E094EDC1}"/>
              </a:ext>
            </a:extLst>
          </p:cNvPr>
          <p:cNvGrpSpPr/>
          <p:nvPr/>
        </p:nvGrpSpPr>
        <p:grpSpPr>
          <a:xfrm>
            <a:off x="5457825" y="3195043"/>
            <a:ext cx="6486524" cy="995660"/>
            <a:chOff x="11783106" y="4743911"/>
            <a:chExt cx="6271198" cy="995660"/>
          </a:xfrm>
          <a:effectLst/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C89FE735-9935-F00A-3FEE-0E5F0F948294}"/>
                </a:ext>
              </a:extLst>
            </p:cNvPr>
            <p:cNvSpPr/>
            <p:nvPr/>
          </p:nvSpPr>
          <p:spPr>
            <a:xfrm>
              <a:off x="11783106" y="4743911"/>
              <a:ext cx="6271198" cy="995660"/>
            </a:xfrm>
            <a:prstGeom prst="roundRect">
              <a:avLst>
                <a:gd name="adj" fmla="val 45057"/>
              </a:avLst>
            </a:prstGeom>
            <a:solidFill>
              <a:srgbClr val="FCF2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28650" algn="just" defTabSz="990600"/>
              <a:r>
                <a:rPr lang="es-ES" sz="1200" dirty="0">
                  <a:solidFill>
                    <a:schemeClr val="accent1">
                      <a:lumMod val="75000"/>
                    </a:schemeClr>
                  </a:solidFill>
                </a:rPr>
                <a:t>Aunque los pacientes están lejos de alcanzar los objetivos de cLDL recomendadas por las directrices de 2019*, el cambio observado en los patrones de prescripción puede sugerir un esfuerzo de prevención por parte de los médicos para cumplir dichas directrices con respecto a la optimización de la LLT, particularmente en pacientes de muy alto riesgo.</a:t>
              </a:r>
              <a:endParaRPr lang="es-ES" sz="12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3591928-D70C-0D3C-1E3C-498877CCE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2369" y="4971742"/>
              <a:ext cx="522074" cy="52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8E825D7-A6D2-21F6-7C27-50FA1D7B69F0}"/>
              </a:ext>
            </a:extLst>
          </p:cNvPr>
          <p:cNvSpPr txBox="1">
            <a:spLocks/>
          </p:cNvSpPr>
          <p:nvPr/>
        </p:nvSpPr>
        <p:spPr>
          <a:xfrm>
            <a:off x="5568586" y="4369603"/>
            <a:ext cx="5947139" cy="1291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Que el 10% de las modificaciones de LLT era debido a un efecto adverso (p. ej. síntomas musculares).</a:t>
            </a:r>
          </a:p>
          <a:p>
            <a:pPr lvl="1"/>
            <a:r>
              <a:rPr lang="es-ES" sz="1400" dirty="0"/>
              <a:t>El cambio implicó principalmente el </a:t>
            </a:r>
            <a:r>
              <a:rPr lang="es-ES" sz="1400" b="1" dirty="0"/>
              <a:t>paso de una LLT con ATV a una LLT con RSV</a:t>
            </a:r>
            <a:r>
              <a:rPr lang="es-ES" sz="1400" dirty="0"/>
              <a:t>, cuyo perfil de seguridad es percibido como más favorable.</a:t>
            </a:r>
          </a:p>
        </p:txBody>
      </p:sp>
    </p:spTree>
    <p:extLst>
      <p:ext uri="{BB962C8B-B14F-4D97-AF65-F5344CB8AC3E}">
        <p14:creationId xmlns:p14="http://schemas.microsoft.com/office/powerpoint/2010/main" val="65002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A86C1-AE98-6DB1-4CF2-A87005BF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MENSAJES CLAVE </a:t>
            </a:r>
            <a:r>
              <a:rPr lang="es-ES" baseline="30000" dirty="0"/>
              <a:t>1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28245B-614A-309E-8FA1-0E721E10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73359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43</a:t>
            </a:fld>
            <a:endParaRPr lang="es-ES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586F5F9-CF24-9B8E-91F1-114833D19EA4}"/>
              </a:ext>
            </a:extLst>
          </p:cNvPr>
          <p:cNvSpPr/>
          <p:nvPr/>
        </p:nvSpPr>
        <p:spPr>
          <a:xfrm>
            <a:off x="2952022" y="2729826"/>
            <a:ext cx="1398347" cy="139834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0718C5E-1C99-CF65-6809-F5B8A95142BF}"/>
              </a:ext>
            </a:extLst>
          </p:cNvPr>
          <p:cNvGrpSpPr/>
          <p:nvPr/>
        </p:nvGrpSpPr>
        <p:grpSpPr>
          <a:xfrm>
            <a:off x="6432712" y="1979195"/>
            <a:ext cx="1398347" cy="1398347"/>
            <a:chOff x="6407058" y="2583000"/>
            <a:chExt cx="1692000" cy="1692000"/>
          </a:xfrm>
          <a:solidFill>
            <a:schemeClr val="accent1"/>
          </a:solidFill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DE08E557-33BF-B3BF-3503-474713EFC9F4}"/>
                </a:ext>
              </a:extLst>
            </p:cNvPr>
            <p:cNvSpPr/>
            <p:nvPr/>
          </p:nvSpPr>
          <p:spPr>
            <a:xfrm>
              <a:off x="6407058" y="2583000"/>
              <a:ext cx="1692000" cy="169200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4454CFB0-2577-384A-DF43-121B60F45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8947" y="2888872"/>
              <a:ext cx="1148217" cy="1148217"/>
            </a:xfrm>
            <a:prstGeom prst="rect">
              <a:avLst/>
            </a:prstGeom>
          </p:spPr>
        </p:pic>
      </p:grpSp>
      <p:sp>
        <p:nvSpPr>
          <p:cNvPr id="19" name="Elipse 18">
            <a:extLst>
              <a:ext uri="{FF2B5EF4-FFF2-40B4-BE49-F238E27FC236}">
                <a16:creationId xmlns:a16="http://schemas.microsoft.com/office/drawing/2014/main" id="{7D0842BB-14F6-FC61-DBA6-467E66D0B7DD}"/>
              </a:ext>
            </a:extLst>
          </p:cNvPr>
          <p:cNvSpPr/>
          <p:nvPr/>
        </p:nvSpPr>
        <p:spPr>
          <a:xfrm>
            <a:off x="9913401" y="2729826"/>
            <a:ext cx="1398347" cy="139834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DEFF611-B7FC-29DB-B97A-F985858CC276}"/>
              </a:ext>
            </a:extLst>
          </p:cNvPr>
          <p:cNvSpPr txBox="1"/>
          <p:nvPr/>
        </p:nvSpPr>
        <p:spPr>
          <a:xfrm>
            <a:off x="2300540" y="4269817"/>
            <a:ext cx="270131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accent5"/>
                </a:solidFill>
              </a:rPr>
              <a:t>Estudio </a:t>
            </a:r>
            <a:r>
              <a:rPr lang="es-ES" sz="1400" b="1" dirty="0">
                <a:solidFill>
                  <a:schemeClr val="accent5"/>
                </a:solidFill>
              </a:rPr>
              <a:t>observacional</a:t>
            </a:r>
            <a:r>
              <a:rPr lang="es-ES" sz="1400" dirty="0">
                <a:solidFill>
                  <a:schemeClr val="accent5"/>
                </a:solidFill>
              </a:rPr>
              <a:t>, </a:t>
            </a:r>
            <a:r>
              <a:rPr lang="es-ES" sz="1400" b="1" u="sng" dirty="0">
                <a:solidFill>
                  <a:schemeClr val="accent5"/>
                </a:solidFill>
              </a:rPr>
              <a:t>retrospectivo</a:t>
            </a:r>
            <a:r>
              <a:rPr lang="es-ES" sz="1400" dirty="0">
                <a:solidFill>
                  <a:schemeClr val="accent5"/>
                </a:solidFill>
              </a:rPr>
              <a:t> y </a:t>
            </a:r>
            <a:r>
              <a:rPr lang="es-ES" sz="1400" b="1" dirty="0">
                <a:solidFill>
                  <a:schemeClr val="accent5"/>
                </a:solidFill>
              </a:rPr>
              <a:t>multicéntrico </a:t>
            </a:r>
            <a:r>
              <a:rPr lang="es-ES" sz="1400" dirty="0">
                <a:solidFill>
                  <a:schemeClr val="accent5"/>
                </a:solidFill>
              </a:rPr>
              <a:t>llevado a cabo en todo el territorio español con pacientes consecutivos entre diciembre 2020 y julio 2021.</a:t>
            </a:r>
          </a:p>
          <a:p>
            <a:pPr algn="ctr"/>
            <a:r>
              <a:rPr lang="ca-ES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ES" sz="15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638B1D9-9DA9-BA21-2960-49F124BDD571}"/>
              </a:ext>
            </a:extLst>
          </p:cNvPr>
          <p:cNvSpPr txBox="1"/>
          <p:nvPr/>
        </p:nvSpPr>
        <p:spPr>
          <a:xfrm>
            <a:off x="5625736" y="3507207"/>
            <a:ext cx="28568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500" dirty="0">
                <a:solidFill>
                  <a:schemeClr val="accent5"/>
                </a:solidFill>
                <a:effectLst/>
                <a:ea typeface="Calibri" panose="020F0502020204030204" pitchFamily="34" charset="0"/>
              </a:rPr>
              <a:t>A pesar de una LLT con </a:t>
            </a:r>
            <a:r>
              <a:rPr lang="es-ES" sz="1500" b="1" dirty="0">
                <a:solidFill>
                  <a:schemeClr val="accent5"/>
                </a:solidFill>
                <a:effectLst/>
                <a:ea typeface="Calibri" panose="020F0502020204030204" pitchFamily="34" charset="0"/>
              </a:rPr>
              <a:t>estatinas de alta intensidad, la tasa de consecución de los objetivos de cLDL* es subóptima en España.</a:t>
            </a:r>
            <a:endParaRPr lang="es-ES" sz="1500" dirty="0">
              <a:solidFill>
                <a:schemeClr val="accent5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DD6766D-D9A7-AEE8-ADD6-C8F14F1A3637}"/>
              </a:ext>
            </a:extLst>
          </p:cNvPr>
          <p:cNvSpPr txBox="1"/>
          <p:nvPr/>
        </p:nvSpPr>
        <p:spPr>
          <a:xfrm>
            <a:off x="9300170" y="4285710"/>
            <a:ext cx="27013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500" dirty="0">
                <a:solidFill>
                  <a:schemeClr val="accent5"/>
                </a:solidFill>
                <a:effectLst/>
                <a:ea typeface="Calibri" panose="020F0502020204030204" pitchFamily="34" charset="0"/>
              </a:rPr>
              <a:t>Alrededor del </a:t>
            </a:r>
            <a:r>
              <a:rPr lang="es-ES" sz="1500" b="1" dirty="0">
                <a:solidFill>
                  <a:schemeClr val="accent5"/>
                </a:solidFill>
                <a:effectLst/>
                <a:ea typeface="Calibri" panose="020F0502020204030204" pitchFamily="34" charset="0"/>
              </a:rPr>
              <a:t>70% de los pacientes de RCV muy alto </a:t>
            </a:r>
            <a:r>
              <a:rPr lang="es-ES" sz="1500" b="1" u="sng" dirty="0">
                <a:solidFill>
                  <a:schemeClr val="accent5"/>
                </a:solidFill>
                <a:effectLst/>
                <a:ea typeface="Calibri" panose="020F0502020204030204" pitchFamily="34" charset="0"/>
              </a:rPr>
              <a:t>no</a:t>
            </a:r>
            <a:r>
              <a:rPr lang="es-ES" sz="1500" b="1" dirty="0">
                <a:solidFill>
                  <a:schemeClr val="accent5"/>
                </a:solidFill>
                <a:effectLst/>
                <a:ea typeface="Calibri" panose="020F0502020204030204" pitchFamily="34" charset="0"/>
              </a:rPr>
              <a:t> alcanzan los objetivos de cLDL*.</a:t>
            </a:r>
            <a:endParaRPr lang="es-ES" sz="1500" dirty="0">
              <a:solidFill>
                <a:schemeClr val="accent5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B0D429B-5FC3-5F05-4B9B-E2CA1BD7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01" y="2982613"/>
            <a:ext cx="994787" cy="9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BB608E1-FF6E-E403-699A-0527082A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0176656" y="2993081"/>
            <a:ext cx="871836" cy="8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igno de multiplicación 24">
            <a:extLst>
              <a:ext uri="{FF2B5EF4-FFF2-40B4-BE49-F238E27FC236}">
                <a16:creationId xmlns:a16="http://schemas.microsoft.com/office/drawing/2014/main" id="{F1DB9FD6-5C34-B0A3-4609-410E3171BDC5}"/>
              </a:ext>
            </a:extLst>
          </p:cNvPr>
          <p:cNvSpPr/>
          <p:nvPr/>
        </p:nvSpPr>
        <p:spPr>
          <a:xfrm rot="20095834">
            <a:off x="9995947" y="2854066"/>
            <a:ext cx="1233251" cy="1145560"/>
          </a:xfrm>
          <a:custGeom>
            <a:avLst/>
            <a:gdLst>
              <a:gd name="connsiteX0" fmla="*/ 289994 w 1233251"/>
              <a:gd name="connsiteY0" fmla="*/ 281812 h 1145560"/>
              <a:gd name="connsiteX1" fmla="*/ 302398 w 1233251"/>
              <a:gd name="connsiteY1" fmla="*/ 268458 h 1145560"/>
              <a:gd name="connsiteX2" fmla="*/ 616626 w 1233251"/>
              <a:gd name="connsiteY2" fmla="*/ 560342 h 1145560"/>
              <a:gd name="connsiteX3" fmla="*/ 930853 w 1233251"/>
              <a:gd name="connsiteY3" fmla="*/ 268458 h 1145560"/>
              <a:gd name="connsiteX4" fmla="*/ 943257 w 1233251"/>
              <a:gd name="connsiteY4" fmla="*/ 281812 h 1145560"/>
              <a:gd name="connsiteX5" fmla="*/ 630015 w 1233251"/>
              <a:gd name="connsiteY5" fmla="*/ 572780 h 1145560"/>
              <a:gd name="connsiteX6" fmla="*/ 943257 w 1233251"/>
              <a:gd name="connsiteY6" fmla="*/ 863748 h 1145560"/>
              <a:gd name="connsiteX7" fmla="*/ 930853 w 1233251"/>
              <a:gd name="connsiteY7" fmla="*/ 877102 h 1145560"/>
              <a:gd name="connsiteX8" fmla="*/ 616626 w 1233251"/>
              <a:gd name="connsiteY8" fmla="*/ 585218 h 1145560"/>
              <a:gd name="connsiteX9" fmla="*/ 302398 w 1233251"/>
              <a:gd name="connsiteY9" fmla="*/ 877102 h 1145560"/>
              <a:gd name="connsiteX10" fmla="*/ 289994 w 1233251"/>
              <a:gd name="connsiteY10" fmla="*/ 863748 h 1145560"/>
              <a:gd name="connsiteX11" fmla="*/ 603236 w 1233251"/>
              <a:gd name="connsiteY11" fmla="*/ 572780 h 1145560"/>
              <a:gd name="connsiteX12" fmla="*/ 289994 w 1233251"/>
              <a:gd name="connsiteY12" fmla="*/ 281812 h 114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3251" h="1145560" fill="none" extrusionOk="0">
                <a:moveTo>
                  <a:pt x="289994" y="281812"/>
                </a:moveTo>
                <a:cubicBezTo>
                  <a:pt x="292132" y="278618"/>
                  <a:pt x="298969" y="271234"/>
                  <a:pt x="302398" y="268458"/>
                </a:cubicBezTo>
                <a:cubicBezTo>
                  <a:pt x="382774" y="323069"/>
                  <a:pt x="443672" y="435351"/>
                  <a:pt x="616626" y="560342"/>
                </a:cubicBezTo>
                <a:cubicBezTo>
                  <a:pt x="717289" y="431776"/>
                  <a:pt x="884732" y="320617"/>
                  <a:pt x="930853" y="268458"/>
                </a:cubicBezTo>
                <a:cubicBezTo>
                  <a:pt x="935320" y="270983"/>
                  <a:pt x="942028" y="279976"/>
                  <a:pt x="943257" y="281812"/>
                </a:cubicBezTo>
                <a:cubicBezTo>
                  <a:pt x="855528" y="333602"/>
                  <a:pt x="700024" y="505186"/>
                  <a:pt x="630015" y="572780"/>
                </a:cubicBezTo>
                <a:cubicBezTo>
                  <a:pt x="691692" y="630677"/>
                  <a:pt x="828097" y="756862"/>
                  <a:pt x="943257" y="863748"/>
                </a:cubicBezTo>
                <a:cubicBezTo>
                  <a:pt x="939437" y="868891"/>
                  <a:pt x="934886" y="871375"/>
                  <a:pt x="930853" y="877102"/>
                </a:cubicBezTo>
                <a:cubicBezTo>
                  <a:pt x="771126" y="736007"/>
                  <a:pt x="723403" y="696232"/>
                  <a:pt x="616626" y="585218"/>
                </a:cubicBezTo>
                <a:cubicBezTo>
                  <a:pt x="460965" y="681511"/>
                  <a:pt x="386376" y="823832"/>
                  <a:pt x="302398" y="877102"/>
                </a:cubicBezTo>
                <a:cubicBezTo>
                  <a:pt x="301761" y="874880"/>
                  <a:pt x="293790" y="869306"/>
                  <a:pt x="289994" y="863748"/>
                </a:cubicBezTo>
                <a:cubicBezTo>
                  <a:pt x="330093" y="783631"/>
                  <a:pt x="444933" y="684097"/>
                  <a:pt x="603236" y="572780"/>
                </a:cubicBezTo>
                <a:cubicBezTo>
                  <a:pt x="479637" y="426794"/>
                  <a:pt x="429853" y="371237"/>
                  <a:pt x="289994" y="281812"/>
                </a:cubicBezTo>
                <a:close/>
              </a:path>
              <a:path w="1233251" h="1145560" stroke="0" extrusionOk="0">
                <a:moveTo>
                  <a:pt x="289994" y="281812"/>
                </a:moveTo>
                <a:cubicBezTo>
                  <a:pt x="293491" y="275768"/>
                  <a:pt x="300847" y="271375"/>
                  <a:pt x="302398" y="268458"/>
                </a:cubicBezTo>
                <a:cubicBezTo>
                  <a:pt x="336970" y="317215"/>
                  <a:pt x="555050" y="524100"/>
                  <a:pt x="616626" y="560342"/>
                </a:cubicBezTo>
                <a:cubicBezTo>
                  <a:pt x="639558" y="501725"/>
                  <a:pt x="880446" y="364131"/>
                  <a:pt x="930853" y="268458"/>
                </a:cubicBezTo>
                <a:cubicBezTo>
                  <a:pt x="934795" y="271876"/>
                  <a:pt x="939364" y="276690"/>
                  <a:pt x="943257" y="281812"/>
                </a:cubicBezTo>
                <a:cubicBezTo>
                  <a:pt x="870369" y="318873"/>
                  <a:pt x="750485" y="486715"/>
                  <a:pt x="630015" y="572780"/>
                </a:cubicBezTo>
                <a:cubicBezTo>
                  <a:pt x="745046" y="658299"/>
                  <a:pt x="881736" y="781258"/>
                  <a:pt x="943257" y="863748"/>
                </a:cubicBezTo>
                <a:cubicBezTo>
                  <a:pt x="938004" y="868565"/>
                  <a:pt x="936543" y="871466"/>
                  <a:pt x="930853" y="877102"/>
                </a:cubicBezTo>
                <a:cubicBezTo>
                  <a:pt x="924603" y="818842"/>
                  <a:pt x="709625" y="692187"/>
                  <a:pt x="616626" y="585218"/>
                </a:cubicBezTo>
                <a:cubicBezTo>
                  <a:pt x="594652" y="626745"/>
                  <a:pt x="396862" y="755425"/>
                  <a:pt x="302398" y="877102"/>
                </a:cubicBezTo>
                <a:cubicBezTo>
                  <a:pt x="298842" y="873504"/>
                  <a:pt x="290207" y="866299"/>
                  <a:pt x="289994" y="863748"/>
                </a:cubicBezTo>
                <a:cubicBezTo>
                  <a:pt x="359768" y="769414"/>
                  <a:pt x="569782" y="624485"/>
                  <a:pt x="603236" y="572780"/>
                </a:cubicBezTo>
                <a:cubicBezTo>
                  <a:pt x="521305" y="513604"/>
                  <a:pt x="402230" y="418914"/>
                  <a:pt x="289994" y="28181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067320263">
                  <a:prstGeom prst="mathMultiply">
                    <a:avLst>
                      <a:gd name="adj1" fmla="val 159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BC90FB-91B9-0B9D-9FE8-088018D880EB}"/>
              </a:ext>
            </a:extLst>
          </p:cNvPr>
          <p:cNvSpPr txBox="1"/>
          <p:nvPr/>
        </p:nvSpPr>
        <p:spPr>
          <a:xfrm>
            <a:off x="5915093" y="5830543"/>
            <a:ext cx="56463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: LLT, terapia hipolipemiante; cLDL, colesterol asociado a lipoproteínas de baja densidad; RCV, Riesgo cardiovascular  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REFERENCIAS: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2,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AL,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al.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Heart J.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in: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Eur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Heart J.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2020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 Nov 21;41(44):4255. PMID: 31504418.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E18F93-0A49-D1C1-1C59-05D6030EC935}"/>
              </a:ext>
            </a:extLst>
          </p:cNvPr>
          <p:cNvSpPr txBox="1"/>
          <p:nvPr/>
        </p:nvSpPr>
        <p:spPr>
          <a:xfrm>
            <a:off x="5926610" y="5474856"/>
            <a:ext cx="61341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Establecidas por las guías ESC/EAS 2019 2</a:t>
            </a:r>
          </a:p>
        </p:txBody>
      </p:sp>
    </p:spTree>
    <p:extLst>
      <p:ext uri="{BB962C8B-B14F-4D97-AF65-F5344CB8AC3E}">
        <p14:creationId xmlns:p14="http://schemas.microsoft.com/office/powerpoint/2010/main" val="1361079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A86C1-AE98-6DB1-4CF2-A87005BF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MENSAJES CLAVE</a:t>
            </a:r>
            <a:r>
              <a:rPr lang="es-ES" baseline="30000" dirty="0"/>
              <a:t> 1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28245B-614A-309E-8FA1-0E721E10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44</a:t>
            </a:fld>
            <a:endParaRPr lang="es-ES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7FA7137-C7DA-1230-427A-4208620EA90A}"/>
              </a:ext>
            </a:extLst>
          </p:cNvPr>
          <p:cNvGrpSpPr/>
          <p:nvPr/>
        </p:nvGrpSpPr>
        <p:grpSpPr>
          <a:xfrm>
            <a:off x="2552700" y="2852655"/>
            <a:ext cx="2196990" cy="2479456"/>
            <a:chOff x="2552700" y="2729826"/>
            <a:chExt cx="2196990" cy="2479456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586F5F9-CF24-9B8E-91F1-114833D19EA4}"/>
                </a:ext>
              </a:extLst>
            </p:cNvPr>
            <p:cNvSpPr/>
            <p:nvPr/>
          </p:nvSpPr>
          <p:spPr>
            <a:xfrm>
              <a:off x="2952022" y="2729826"/>
              <a:ext cx="1398347" cy="139834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200" b="1" dirty="0"/>
                <a:t>RSV</a:t>
              </a:r>
              <a:endParaRPr lang="es-ES" b="1" dirty="0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8DEFF611-B7FC-29DB-B97A-F985858CC276}"/>
                </a:ext>
              </a:extLst>
            </p:cNvPr>
            <p:cNvSpPr txBox="1"/>
            <p:nvPr/>
          </p:nvSpPr>
          <p:spPr>
            <a:xfrm>
              <a:off x="2552700" y="4255175"/>
              <a:ext cx="219699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accent5"/>
                  </a:solidFill>
                </a:rPr>
                <a:t>El uso de la terapia basada en </a:t>
              </a:r>
              <a:r>
                <a:rPr lang="es-ES" sz="1400" b="1" dirty="0">
                  <a:solidFill>
                    <a:schemeClr val="accent5"/>
                  </a:solidFill>
                </a:rPr>
                <a:t>rosuvastatina</a:t>
              </a:r>
              <a:r>
                <a:rPr lang="es-ES" sz="1400" dirty="0">
                  <a:solidFill>
                    <a:schemeClr val="accent5"/>
                  </a:solidFill>
                </a:rPr>
                <a:t> ha aumentado, principalmente combinado con ezetimiba. </a:t>
              </a:r>
              <a:r>
                <a:rPr lang="ca-ES" sz="1400" dirty="0">
                  <a:solidFill>
                    <a:schemeClr val="accent5"/>
                  </a:solidFill>
                  <a:effectLst/>
                  <a:ea typeface="Calibri" panose="020F0502020204030204" pitchFamily="34" charset="0"/>
                </a:rPr>
                <a:t> </a:t>
              </a:r>
              <a:endParaRPr lang="es-ES" sz="14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2E74D800-01FF-6E14-8DFF-1C0644FCDF37}"/>
              </a:ext>
            </a:extLst>
          </p:cNvPr>
          <p:cNvGrpSpPr/>
          <p:nvPr/>
        </p:nvGrpSpPr>
        <p:grpSpPr>
          <a:xfrm>
            <a:off x="9415353" y="1661729"/>
            <a:ext cx="2628216" cy="2955722"/>
            <a:chOff x="9298466" y="2618725"/>
            <a:chExt cx="2628216" cy="2955722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7D0842BB-14F6-FC61-DBA6-467E66D0B7DD}"/>
                </a:ext>
              </a:extLst>
            </p:cNvPr>
            <p:cNvSpPr/>
            <p:nvPr/>
          </p:nvSpPr>
          <p:spPr>
            <a:xfrm>
              <a:off x="9913401" y="2729826"/>
              <a:ext cx="1398347" cy="139834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DD6766D-D9A7-AEE8-ADD6-C8F14F1A3637}"/>
                </a:ext>
              </a:extLst>
            </p:cNvPr>
            <p:cNvSpPr txBox="1"/>
            <p:nvPr/>
          </p:nvSpPr>
          <p:spPr>
            <a:xfrm>
              <a:off x="9298466" y="4189452"/>
              <a:ext cx="262821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accent5"/>
                  </a:solidFill>
                  <a:effectLst/>
                  <a:ea typeface="Calibri" panose="020F0502020204030204" pitchFamily="34" charset="0"/>
                </a:rPr>
                <a:t>La mayoría de los </a:t>
              </a:r>
              <a:r>
                <a:rPr lang="es-ES" sz="1400" b="1" dirty="0">
                  <a:solidFill>
                    <a:schemeClr val="accent5"/>
                  </a:solidFill>
                  <a:effectLst/>
                  <a:ea typeface="Calibri" panose="020F0502020204030204" pitchFamily="34" charset="0"/>
                </a:rPr>
                <a:t>cambios de LLT relacionados con efectos adversos </a:t>
              </a:r>
              <a:r>
                <a:rPr lang="es-ES" sz="1400" dirty="0">
                  <a:solidFill>
                    <a:schemeClr val="accent5"/>
                  </a:solidFill>
                  <a:effectLst/>
                  <a:ea typeface="Calibri" panose="020F0502020204030204" pitchFamily="34" charset="0"/>
                </a:rPr>
                <a:t>implican el cambio de </a:t>
              </a:r>
              <a:r>
                <a:rPr lang="es-ES" sz="1400" b="1" dirty="0">
                  <a:solidFill>
                    <a:schemeClr val="accent5"/>
                  </a:solidFill>
                  <a:effectLst/>
                  <a:ea typeface="Calibri" panose="020F0502020204030204" pitchFamily="34" charset="0"/>
                </a:rPr>
                <a:t>ATV a RSV</a:t>
              </a:r>
              <a:r>
                <a:rPr lang="es-ES" sz="1400" dirty="0">
                  <a:solidFill>
                    <a:schemeClr val="accent5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s-ES" sz="1400" dirty="0">
                  <a:solidFill>
                    <a:schemeClr val="accent5"/>
                  </a:solidFill>
                </a:rPr>
                <a:t>cuyo perfil de seguridad es percibido como más favorable</a:t>
              </a:r>
              <a:r>
                <a:rPr lang="es-ES" sz="1400" dirty="0">
                  <a:solidFill>
                    <a:schemeClr val="accent5"/>
                  </a:solidFill>
                  <a:effectLst/>
                  <a:ea typeface="Calibri" panose="020F0502020204030204" pitchFamily="34" charset="0"/>
                </a:rPr>
                <a:t>.</a:t>
              </a:r>
              <a:endParaRPr lang="es-ES" sz="1400" dirty="0">
                <a:solidFill>
                  <a:schemeClr val="accent5"/>
                </a:solidFill>
              </a:endParaRPr>
            </a:p>
          </p:txBody>
        </p:sp>
        <p:pic>
          <p:nvPicPr>
            <p:cNvPr id="5" name="Gráfico 4" descr="Flecha circular contorno">
              <a:extLst>
                <a:ext uri="{FF2B5EF4-FFF2-40B4-BE49-F238E27FC236}">
                  <a16:creationId xmlns:a16="http://schemas.microsoft.com/office/drawing/2014/main" id="{C40E957D-704A-20BE-CDB2-767F80419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74216" y="2618725"/>
              <a:ext cx="1676716" cy="1676716"/>
            </a:xfrm>
            <a:prstGeom prst="rect">
              <a:avLst/>
            </a:prstGeom>
          </p:spPr>
        </p:pic>
        <p:pic>
          <p:nvPicPr>
            <p:cNvPr id="6" name="Picture 4" descr="Medicina contorno">
              <a:extLst>
                <a:ext uri="{FF2B5EF4-FFF2-40B4-BE49-F238E27FC236}">
                  <a16:creationId xmlns:a16="http://schemas.microsoft.com/office/drawing/2014/main" id="{301BB6A4-49AF-1054-973E-D7418F4F9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 bwMode="auto">
            <a:xfrm>
              <a:off x="10221245" y="2995418"/>
              <a:ext cx="923330" cy="923330"/>
            </a:xfrm>
            <a:prstGeom prst="rect">
              <a:avLst/>
            </a:prstGeom>
            <a:noFill/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8E12BB72-70A1-566E-C66E-B632040FF1A9}"/>
              </a:ext>
            </a:extLst>
          </p:cNvPr>
          <p:cNvGrpSpPr/>
          <p:nvPr/>
        </p:nvGrpSpPr>
        <p:grpSpPr>
          <a:xfrm>
            <a:off x="7324725" y="2866006"/>
            <a:ext cx="2090628" cy="2266676"/>
            <a:chOff x="6096374" y="2729826"/>
            <a:chExt cx="2090628" cy="2266676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45F35A76-F17F-9129-7145-263BC0D79E9D}"/>
                </a:ext>
              </a:extLst>
            </p:cNvPr>
            <p:cNvGrpSpPr/>
            <p:nvPr/>
          </p:nvGrpSpPr>
          <p:grpSpPr>
            <a:xfrm>
              <a:off x="6432712" y="2729826"/>
              <a:ext cx="1398347" cy="1398347"/>
              <a:chOff x="6407058" y="2583000"/>
              <a:chExt cx="1692000" cy="1692000"/>
            </a:xfrm>
            <a:solidFill>
              <a:schemeClr val="accent1"/>
            </a:solidFill>
          </p:grpSpPr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178352F7-E17F-ED71-845E-F061D4377211}"/>
                  </a:ext>
                </a:extLst>
              </p:cNvPr>
              <p:cNvSpPr/>
              <p:nvPr/>
            </p:nvSpPr>
            <p:spPr>
              <a:xfrm>
                <a:off x="6407058" y="2583000"/>
                <a:ext cx="1692000" cy="169200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5" name="Gráfico 17">
                <a:extLst>
                  <a:ext uri="{FF2B5EF4-FFF2-40B4-BE49-F238E27FC236}">
                    <a16:creationId xmlns:a16="http://schemas.microsoft.com/office/drawing/2014/main" id="{8298B0F0-D727-62F6-86B1-7C2D54352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78947" y="2888872"/>
                <a:ext cx="1148217" cy="1148217"/>
              </a:xfrm>
              <a:prstGeom prst="rect">
                <a:avLst/>
              </a:prstGeom>
            </p:spPr>
          </p:pic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3BD991C-B430-34F5-A858-9868F8331792}"/>
                </a:ext>
              </a:extLst>
            </p:cNvPr>
            <p:cNvSpPr txBox="1"/>
            <p:nvPr/>
          </p:nvSpPr>
          <p:spPr>
            <a:xfrm>
              <a:off x="6096374" y="4257838"/>
              <a:ext cx="20906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accent5"/>
                  </a:solidFill>
                </a:rPr>
                <a:t>El 10% de los </a:t>
              </a:r>
              <a:r>
                <a:rPr lang="es-ES" sz="1400" b="1" dirty="0">
                  <a:solidFill>
                    <a:schemeClr val="accent5"/>
                  </a:solidFill>
                </a:rPr>
                <a:t>cambios</a:t>
              </a:r>
              <a:r>
                <a:rPr lang="es-ES" sz="1400" dirty="0">
                  <a:solidFill>
                    <a:schemeClr val="accent5"/>
                  </a:solidFill>
                </a:rPr>
                <a:t> de LLT era debido a </a:t>
              </a:r>
              <a:r>
                <a:rPr lang="es-ES" sz="1400" b="1" dirty="0">
                  <a:solidFill>
                    <a:schemeClr val="accent5"/>
                  </a:solidFill>
                </a:rPr>
                <a:t>efectos adversos</a:t>
              </a:r>
              <a:r>
                <a:rPr lang="es-ES" sz="1400" dirty="0">
                  <a:solidFill>
                    <a:schemeClr val="accent5"/>
                  </a:solidFill>
                </a:rPr>
                <a:t>.</a:t>
              </a:r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5B195E0-7114-3B77-1AF2-BBED1677D266}"/>
              </a:ext>
            </a:extLst>
          </p:cNvPr>
          <p:cNvSpPr txBox="1"/>
          <p:nvPr/>
        </p:nvSpPr>
        <p:spPr>
          <a:xfrm>
            <a:off x="5840204" y="5487732"/>
            <a:ext cx="32192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Establecidas por las Guías ESC/EAS 2019 2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32964A6-AF3D-77A1-94E7-9258F959E8B9}"/>
              </a:ext>
            </a:extLst>
          </p:cNvPr>
          <p:cNvSpPr txBox="1"/>
          <p:nvPr/>
        </p:nvSpPr>
        <p:spPr>
          <a:xfrm>
            <a:off x="5841242" y="5813534"/>
            <a:ext cx="5726577" cy="9079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: LLT, terapia hipolipemiante; RSV, rosuvastatina; ATV, Atorvastatina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REFERENCIAS: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https://doi.org/10.3390/jcm12093187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2.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Mach F,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Baigent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C,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Catapano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AL, el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al.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2019 ESC/EAS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Guidelines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for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management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dyslipidaemias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lipid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modification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to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reduce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Eur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Heart J. 2020 Jan 1;41(1):111-188.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doi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: 10.1093/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eurheartj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/ehz455.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Erratum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in: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Eur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 Heart J. 2020 Nov 21;41(44):4255. PMID: 31504418.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7E2DADD-5831-E68C-DA1C-AA63A041E6B5}"/>
              </a:ext>
            </a:extLst>
          </p:cNvPr>
          <p:cNvGrpSpPr/>
          <p:nvPr/>
        </p:nvGrpSpPr>
        <p:grpSpPr>
          <a:xfrm>
            <a:off x="4883332" y="1661729"/>
            <a:ext cx="2099285" cy="2697563"/>
            <a:chOff x="4883332" y="1661729"/>
            <a:chExt cx="2099285" cy="2697563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EC999C84-29F4-DF07-56FB-AF4B0C7187BA}"/>
                </a:ext>
              </a:extLst>
            </p:cNvPr>
            <p:cNvGrpSpPr/>
            <p:nvPr/>
          </p:nvGrpSpPr>
          <p:grpSpPr>
            <a:xfrm>
              <a:off x="4883332" y="1661729"/>
              <a:ext cx="2099285" cy="2697563"/>
              <a:chOff x="6014403" y="2729826"/>
              <a:chExt cx="2099285" cy="2697563"/>
            </a:xfrm>
          </p:grpSpPr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DE08E557-33BF-B3BF-3503-474713EFC9F4}"/>
                  </a:ext>
                </a:extLst>
              </p:cNvPr>
              <p:cNvSpPr/>
              <p:nvPr/>
            </p:nvSpPr>
            <p:spPr>
              <a:xfrm>
                <a:off x="6432712" y="2729826"/>
                <a:ext cx="1398347" cy="1398347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D638B1D9-9DA9-BA21-2960-49F124BDD571}"/>
                  </a:ext>
                </a:extLst>
              </p:cNvPr>
              <p:cNvSpPr txBox="1"/>
              <p:nvPr/>
            </p:nvSpPr>
            <p:spPr>
              <a:xfrm>
                <a:off x="6014403" y="4257838"/>
                <a:ext cx="2099285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dirty="0">
                    <a:solidFill>
                      <a:schemeClr val="accent5"/>
                    </a:solidFill>
                    <a:effectLst/>
                    <a:ea typeface="Calibri" panose="020F0502020204030204" pitchFamily="34" charset="0"/>
                  </a:rPr>
                  <a:t>Se sugiere un </a:t>
                </a:r>
                <a:r>
                  <a:rPr lang="es-ES" sz="1400" b="1" dirty="0">
                    <a:solidFill>
                      <a:schemeClr val="accent5"/>
                    </a:solidFill>
                    <a:effectLst/>
                    <a:ea typeface="Calibri" panose="020F0502020204030204" pitchFamily="34" charset="0"/>
                  </a:rPr>
                  <a:t>esfuerzo de prevención</a:t>
                </a:r>
                <a:r>
                  <a:rPr lang="es-ES" sz="1400" dirty="0">
                    <a:solidFill>
                      <a:schemeClr val="accent5"/>
                    </a:solidFill>
                    <a:effectLst/>
                    <a:ea typeface="Calibri" panose="020F0502020204030204" pitchFamily="34" charset="0"/>
                  </a:rPr>
                  <a:t> para cumplir con la optimización de LLT recomendada por las directrices*.</a:t>
                </a:r>
                <a:endParaRPr lang="es-ES" sz="1400" dirty="0">
                  <a:solidFill>
                    <a:schemeClr val="accent5"/>
                  </a:solidFill>
                </a:endParaRPr>
              </a:p>
            </p:txBody>
          </p:sp>
        </p:grp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60BCFD56-A922-EB83-FB3C-525DD4925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r="16728"/>
            <a:stretch/>
          </p:blipFill>
          <p:spPr>
            <a:xfrm>
              <a:off x="5658529" y="1949856"/>
              <a:ext cx="684570" cy="822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6769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C3465EF-0C88-C1FE-8454-3A2DD08D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Teresa Opinión </a:t>
            </a:r>
            <a:endParaRPr lang="es-ES" baseline="300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3A37B9-B159-304C-7610-873B07A06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dirty="0">
                <a:latin typeface="+mj-lt"/>
              </a:rPr>
              <a:t>RIESGO CARDIOVASCULAR EN PACIENTES CON DISLIPEMIA Y SU GRADO DE CONTROL PERCIBIDO POR MÉDICOS DE ATENCIÓN PRIMARIA EN UNA ENCUESTA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80B1A8A-C799-DEE7-0D76-C62776D6CB57}"/>
              </a:ext>
            </a:extLst>
          </p:cNvPr>
          <p:cNvSpPr txBox="1"/>
          <p:nvPr/>
        </p:nvSpPr>
        <p:spPr>
          <a:xfrm>
            <a:off x="4524375" y="6393160"/>
            <a:ext cx="5687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619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D0D8D18-A0B4-6AF6-3F4C-AFD213AD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834" y="461555"/>
            <a:ext cx="6207565" cy="1045618"/>
          </a:xfrm>
        </p:spPr>
        <p:txBody>
          <a:bodyPr>
            <a:normAutofit/>
          </a:bodyPr>
          <a:lstStyle/>
          <a:p>
            <a:r>
              <a:rPr lang="es-ES" dirty="0"/>
              <a:t>Presentación del estudio </a:t>
            </a:r>
            <a:r>
              <a:rPr lang="es-ES" baseline="30000" dirty="0"/>
              <a:t>1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235805F-8742-6143-BFD4-C6C2B284F3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6834" y="3514725"/>
            <a:ext cx="6966041" cy="53860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s-ES" sz="3200" b="1" dirty="0"/>
              <a:t>Autores</a:t>
            </a:r>
            <a:endParaRPr lang="es-ES" sz="1600" b="1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31FBFF-F05A-45AC-7F46-AFF261DE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46</a:t>
            </a:fld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CCA556-04DD-3AA7-062C-E7815173CA6A}"/>
              </a:ext>
            </a:extLst>
          </p:cNvPr>
          <p:cNvSpPr txBox="1"/>
          <p:nvPr/>
        </p:nvSpPr>
        <p:spPr>
          <a:xfrm>
            <a:off x="4606834" y="4186243"/>
            <a:ext cx="6718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Dr. Vicente Pallarés-Carratalá 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Dr. Vivencio Barrios 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Dr. David Fierro-González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Dr. Jose Polo-García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Dr</a:t>
            </a:r>
            <a:r>
              <a:rPr lang="es-ES" dirty="0">
                <a:solidFill>
                  <a:schemeClr val="accent5"/>
                </a:solidFill>
                <a:latin typeface="ArialUnicodeMS"/>
              </a:rPr>
              <a:t>. </a:t>
            </a: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Sergio </a:t>
            </a:r>
            <a:r>
              <a:rPr lang="es-ES" b="0" i="0" u="none" strike="noStrike" baseline="0" dirty="0" err="1">
                <a:solidFill>
                  <a:schemeClr val="accent5"/>
                </a:solidFill>
                <a:latin typeface="ArialUnicodeMS"/>
              </a:rPr>
              <a:t>Cinza</a:t>
            </a:r>
            <a:r>
              <a:rPr lang="es-ES" b="0" i="0" u="none" strike="noStrike" baseline="0" dirty="0">
                <a:solidFill>
                  <a:schemeClr val="accent5"/>
                </a:solidFill>
                <a:latin typeface="ArialUnicodeMS"/>
              </a:rPr>
              <a:t>-Sanjurjo</a:t>
            </a:r>
            <a:endParaRPr lang="es-ES" b="1" dirty="0">
              <a:solidFill>
                <a:schemeClr val="accent5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B32EC3-08DD-20CD-8256-20900E1AFA08}"/>
              </a:ext>
            </a:extLst>
          </p:cNvPr>
          <p:cNvSpPr txBox="1"/>
          <p:nvPr/>
        </p:nvSpPr>
        <p:spPr>
          <a:xfrm>
            <a:off x="4297227" y="6259810"/>
            <a:ext cx="7161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540E22-95AD-F81C-232E-B4B814978943}"/>
              </a:ext>
            </a:extLst>
          </p:cNvPr>
          <p:cNvSpPr txBox="1"/>
          <p:nvPr/>
        </p:nvSpPr>
        <p:spPr>
          <a:xfrm>
            <a:off x="4606834" y="1490530"/>
            <a:ext cx="6966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5"/>
                </a:solidFill>
              </a:rPr>
              <a:t>Riesgo cardiovascular en los pacientes dislipémicos y su grado de control percibido por los médicos de atención primaria en una encuesta. El estudio TERESA-Opinión. </a:t>
            </a:r>
            <a:endParaRPr lang="es-ES" sz="2400" baseline="30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31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0AB358E-EF04-3255-16FD-C8A235CF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Presentación del estudio </a:t>
            </a:r>
            <a:r>
              <a:rPr lang="es-ES" baseline="30000" dirty="0"/>
              <a:t>1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235805F-8742-6143-BFD4-C6C2B284F3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6834" y="2071205"/>
            <a:ext cx="6966041" cy="66021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3200" b="1" dirty="0"/>
              <a:t>OBJETIVOS</a:t>
            </a:r>
            <a:endParaRPr lang="es-ES" sz="1600" b="1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31FBFF-F05A-45AC-7F46-AFF261DE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47</a:t>
            </a:fld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CCA556-04DD-3AA7-062C-E7815173CA6A}"/>
              </a:ext>
            </a:extLst>
          </p:cNvPr>
          <p:cNvSpPr txBox="1"/>
          <p:nvPr/>
        </p:nvSpPr>
        <p:spPr>
          <a:xfrm>
            <a:off x="6541199" y="2988737"/>
            <a:ext cx="4273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Evaluar la </a:t>
            </a:r>
            <a:r>
              <a:rPr lang="es-ES" b="1" dirty="0">
                <a:solidFill>
                  <a:schemeClr val="accent5"/>
                </a:solidFill>
              </a:rPr>
              <a:t>opinión</a:t>
            </a:r>
            <a:r>
              <a:rPr lang="es-ES" dirty="0">
                <a:solidFill>
                  <a:schemeClr val="accent5"/>
                </a:solidFill>
              </a:rPr>
              <a:t> de los médicos de Atención Primaria sobre: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5"/>
                </a:solidFill>
              </a:rPr>
              <a:t>La </a:t>
            </a:r>
            <a:r>
              <a:rPr lang="es-ES" b="1" dirty="0">
                <a:solidFill>
                  <a:schemeClr val="accent5"/>
                </a:solidFill>
              </a:rPr>
              <a:t>magnitud de la dislipemia. 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5"/>
                </a:solidFill>
              </a:rPr>
              <a:t>Su </a:t>
            </a:r>
            <a:r>
              <a:rPr lang="es-ES" b="1" dirty="0">
                <a:solidFill>
                  <a:schemeClr val="accent5"/>
                </a:solidFill>
              </a:rPr>
              <a:t>grado de control </a:t>
            </a:r>
            <a:r>
              <a:rPr lang="es-ES" dirty="0">
                <a:solidFill>
                  <a:schemeClr val="accent5"/>
                </a:solidFill>
              </a:rPr>
              <a:t>en la práctica clínica habitual.</a:t>
            </a:r>
          </a:p>
        </p:txBody>
      </p:sp>
      <p:pic>
        <p:nvPicPr>
          <p:cNvPr id="5" name="Gráfico 4" descr="Objetivo con relleno sólido">
            <a:extLst>
              <a:ext uri="{FF2B5EF4-FFF2-40B4-BE49-F238E27FC236}">
                <a16:creationId xmlns:a16="http://schemas.microsoft.com/office/drawing/2014/main" id="{629BE9B4-6CA5-8BCE-33DC-82AB732F3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4334" y="3295456"/>
            <a:ext cx="1171666" cy="117166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F21D2F4-4950-805A-997D-ACBE9BF17FB1}"/>
              </a:ext>
            </a:extLst>
          </p:cNvPr>
          <p:cNvSpPr txBox="1"/>
          <p:nvPr/>
        </p:nvSpPr>
        <p:spPr>
          <a:xfrm>
            <a:off x="4297227" y="6259810"/>
            <a:ext cx="7161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39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815559B-831B-8CF5-2467-55EAC3DB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905627"/>
          </a:xfrm>
        </p:spPr>
        <p:txBody>
          <a:bodyPr/>
          <a:lstStyle/>
          <a:p>
            <a:r>
              <a:rPr lang="es-ES" dirty="0"/>
              <a:t>Presentación del estudio </a:t>
            </a:r>
            <a:r>
              <a:rPr lang="es-ES" baseline="30000" dirty="0"/>
              <a:t>1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069736-D0B3-94DC-B6EE-8FF4D2143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565579"/>
            <a:ext cx="5935663" cy="2781681"/>
          </a:xfrm>
        </p:spPr>
        <p:txBody>
          <a:bodyPr anchor="t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s-ES" sz="1400" b="1" dirty="0">
                <a:highlight>
                  <a:srgbClr val="D9F1FF"/>
                </a:highlight>
              </a:rPr>
              <a:t>Diseño del estudio</a:t>
            </a:r>
            <a:r>
              <a:rPr lang="es-ES" sz="1400" b="1" dirty="0"/>
              <a:t>: </a:t>
            </a:r>
            <a:r>
              <a:rPr lang="es-ES" sz="1400" dirty="0"/>
              <a:t>Estudio </a:t>
            </a:r>
            <a:r>
              <a:rPr lang="es-ES" sz="1400" b="1" dirty="0"/>
              <a:t>ecológico</a:t>
            </a:r>
            <a:r>
              <a:rPr lang="es-ES" sz="1400" dirty="0"/>
              <a:t> </a:t>
            </a:r>
          </a:p>
          <a:p>
            <a:pPr marL="0" indent="0">
              <a:buNone/>
            </a:pPr>
            <a:r>
              <a:rPr lang="es-ES" sz="1400" b="1" dirty="0">
                <a:highlight>
                  <a:srgbClr val="D9F1FF"/>
                </a:highlight>
              </a:rPr>
              <a:t>Recogida de los datos</a:t>
            </a:r>
            <a:r>
              <a:rPr lang="es-ES" sz="1400" dirty="0">
                <a:highlight>
                  <a:srgbClr val="D9F1FF"/>
                </a:highlight>
              </a:rPr>
              <a:t>: </a:t>
            </a:r>
          </a:p>
          <a:p>
            <a:pPr lvl="1"/>
            <a:r>
              <a:rPr lang="es-ES" sz="1400" dirty="0"/>
              <a:t>Recogida de la </a:t>
            </a:r>
            <a:r>
              <a:rPr lang="es-ES" sz="1400" b="1" dirty="0"/>
              <a:t>opinión de los </a:t>
            </a:r>
            <a:r>
              <a:rPr lang="es-ES" sz="1400" b="1" dirty="0" err="1"/>
              <a:t>MAP</a:t>
            </a:r>
            <a:r>
              <a:rPr lang="es-ES" sz="1400" b="1" dirty="0"/>
              <a:t> </a:t>
            </a:r>
            <a:r>
              <a:rPr lang="es-ES" sz="1400" dirty="0"/>
              <a:t>basada en sus </a:t>
            </a:r>
            <a:r>
              <a:rPr lang="es-ES" sz="1400" b="1" dirty="0"/>
              <a:t>conocimientos, experiencia y práctica clínica habitual</a:t>
            </a:r>
            <a:r>
              <a:rPr lang="es-ES" sz="1400" dirty="0"/>
              <a:t>.</a:t>
            </a:r>
          </a:p>
          <a:p>
            <a:pPr lvl="1"/>
            <a:r>
              <a:rPr lang="es-ES" sz="1400" dirty="0"/>
              <a:t>En un </a:t>
            </a:r>
            <a:r>
              <a:rPr lang="es-ES" sz="1400" b="1" dirty="0"/>
              <a:t>momento único.</a:t>
            </a:r>
          </a:p>
          <a:p>
            <a:pPr lvl="1"/>
            <a:r>
              <a:rPr lang="es-ES" sz="1400" dirty="0"/>
              <a:t>Mediante una </a:t>
            </a:r>
            <a:r>
              <a:rPr lang="es-ES" sz="1400" b="1" dirty="0"/>
              <a:t>encuesta</a:t>
            </a:r>
            <a:r>
              <a:rPr lang="es-ES" sz="1400" dirty="0"/>
              <a:t> disponible </a:t>
            </a:r>
            <a:r>
              <a:rPr lang="es-ES" sz="1400" b="1" dirty="0"/>
              <a:t>online</a:t>
            </a:r>
            <a:r>
              <a:rPr lang="es-ES" sz="1400" dirty="0"/>
              <a:t> y de </a:t>
            </a:r>
            <a:r>
              <a:rPr lang="es-ES" sz="1400" b="1" dirty="0"/>
              <a:t>libre participación </a:t>
            </a:r>
            <a:r>
              <a:rPr lang="es-ES" sz="1400" dirty="0"/>
              <a:t>(enlace enviado a los médicos por invitación).</a:t>
            </a:r>
          </a:p>
          <a:p>
            <a:pPr lvl="1"/>
            <a:r>
              <a:rPr lang="es-ES" sz="1400" dirty="0"/>
              <a:t>No se recopilo información de los pacientes.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DD659-8B7F-05A6-21E7-21FED928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48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7BA2474-9A62-3DD3-6508-0A461AA02CB3}"/>
              </a:ext>
            </a:extLst>
          </p:cNvPr>
          <p:cNvSpPr txBox="1"/>
          <p:nvPr/>
        </p:nvSpPr>
        <p:spPr>
          <a:xfrm>
            <a:off x="1443036" y="6177125"/>
            <a:ext cx="100155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MAP, Médicos de atención primaria;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CEIm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Comité de ética de la Investigación con medicamentos 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D868A09-13ED-22E8-7161-C8A31F64E5D8}"/>
              </a:ext>
            </a:extLst>
          </p:cNvPr>
          <p:cNvSpPr/>
          <p:nvPr/>
        </p:nvSpPr>
        <p:spPr>
          <a:xfrm>
            <a:off x="8430566" y="1215851"/>
            <a:ext cx="3314533" cy="4863402"/>
          </a:xfrm>
          <a:prstGeom prst="roundRect">
            <a:avLst>
              <a:gd name="adj" fmla="val 34769"/>
            </a:avLst>
          </a:prstGeom>
          <a:solidFill>
            <a:srgbClr val="EFF9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 defTabSz="990600">
              <a:spcAft>
                <a:spcPts val="1200"/>
              </a:spcAft>
            </a:pPr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Los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estudios ecológicos</a:t>
            </a:r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, de naturaleza transversal, investigan la asociación entre un factor de exposición y un resultado de interés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a partir de medidas obtenidas a nivel poblacional, y no directamente de los individuos</a:t>
            </a:r>
            <a:endParaRPr lang="es-ES" sz="14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 defTabSz="990600"/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En el presente estudio, aunque los datos se hayan obtenido directamente de los sujetos de interés (</a:t>
            </a:r>
            <a:r>
              <a:rPr lang="es-ES" sz="1400" dirty="0" err="1">
                <a:solidFill>
                  <a:schemeClr val="accent2">
                    <a:lumMod val="75000"/>
                  </a:schemeClr>
                </a:solidFill>
              </a:rPr>
              <a:t>MAP</a:t>
            </a:r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) mediante una encuesta,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los autores consideran el estudio como ecológico por el hecho de que se proporcionan datos agregados.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04A2E03-019F-5647-C67E-542D4E98056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495" y="1375891"/>
            <a:ext cx="71867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B01A216-2465-1A88-172C-7058B85824A8}"/>
              </a:ext>
            </a:extLst>
          </p:cNvPr>
          <p:cNvSpPr txBox="1"/>
          <p:nvPr/>
        </p:nvSpPr>
        <p:spPr>
          <a:xfrm>
            <a:off x="1443037" y="4161396"/>
            <a:ext cx="68437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ES" sz="1400" u="sng" dirty="0">
                <a:solidFill>
                  <a:schemeClr val="accent5"/>
                </a:solidFill>
              </a:rPr>
              <a:t>Aspectos éticos</a:t>
            </a:r>
            <a:r>
              <a:rPr lang="es-ES" sz="1400" dirty="0">
                <a:solidFill>
                  <a:schemeClr val="accent5"/>
                </a:solidFill>
              </a:rPr>
              <a:t>: </a:t>
            </a:r>
          </a:p>
          <a:p>
            <a:pPr marL="1200150" lvl="2" indent="-285750">
              <a:spcAft>
                <a:spcPts val="600"/>
              </a:spcAft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s-ES" sz="1400" dirty="0">
                <a:solidFill>
                  <a:schemeClr val="accent5"/>
                </a:solidFill>
              </a:rPr>
              <a:t>Colección </a:t>
            </a:r>
            <a:r>
              <a:rPr lang="es-ES" sz="1400" b="1" dirty="0">
                <a:solidFill>
                  <a:schemeClr val="accent5"/>
                </a:solidFill>
              </a:rPr>
              <a:t>retrospectiva</a:t>
            </a:r>
            <a:r>
              <a:rPr lang="es-ES" sz="1400" dirty="0">
                <a:solidFill>
                  <a:schemeClr val="accent5"/>
                </a:solidFill>
              </a:rPr>
              <a:t> de los datos.</a:t>
            </a:r>
          </a:p>
          <a:p>
            <a:pPr marL="1200150" lvl="2" indent="-285750">
              <a:spcAft>
                <a:spcPts val="600"/>
              </a:spcAft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s-ES" sz="1400" b="1" dirty="0">
                <a:solidFill>
                  <a:schemeClr val="accent5"/>
                </a:solidFill>
              </a:rPr>
              <a:t>Datos epidemiológicos agregados.</a:t>
            </a:r>
          </a:p>
          <a:p>
            <a:pPr marL="1200150" lvl="2" indent="-285750">
              <a:spcAft>
                <a:spcPts val="600"/>
              </a:spcAft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s-ES" sz="1400" dirty="0">
                <a:solidFill>
                  <a:schemeClr val="accent5"/>
                </a:solidFill>
              </a:rPr>
              <a:t>No hubo interferencia con los hábitos de prescripción de los médicos.</a:t>
            </a:r>
          </a:p>
          <a:p>
            <a:pPr marL="1200150" lvl="2" indent="-285750">
              <a:buClr>
                <a:schemeClr val="accent2"/>
              </a:buClr>
              <a:buFont typeface="Calibri" panose="020F0502020204030204" pitchFamily="34" charset="0"/>
              <a:buChar char="‒"/>
            </a:pPr>
            <a:r>
              <a:rPr lang="es-ES" sz="1400" dirty="0">
                <a:solidFill>
                  <a:schemeClr val="accent5"/>
                </a:solidFill>
              </a:rPr>
              <a:t>Estudio aprobado por el </a:t>
            </a:r>
            <a:r>
              <a:rPr lang="es-ES" sz="1400" b="1" dirty="0" err="1">
                <a:solidFill>
                  <a:schemeClr val="accent5"/>
                </a:solidFill>
              </a:rPr>
              <a:t>CEIm</a:t>
            </a:r>
            <a:r>
              <a:rPr lang="es-ES" sz="1400" b="1" dirty="0">
                <a:solidFill>
                  <a:schemeClr val="accent5"/>
                </a:solidFill>
              </a:rPr>
              <a:t> </a:t>
            </a:r>
            <a:r>
              <a:rPr lang="es-ES" sz="1400" dirty="0">
                <a:solidFill>
                  <a:schemeClr val="accent5"/>
                </a:solidFill>
              </a:rPr>
              <a:t>del Hospital San Carlos (Madrid).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F2538F-47FB-CD3C-BBAD-4F68D56BBA08}"/>
              </a:ext>
            </a:extLst>
          </p:cNvPr>
          <p:cNvSpPr txBox="1"/>
          <p:nvPr/>
        </p:nvSpPr>
        <p:spPr>
          <a:xfrm>
            <a:off x="1443036" y="6428787"/>
            <a:ext cx="1001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0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EA17FD-F79F-E853-3D91-B4F3182ADA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ES" sz="3600" dirty="0"/>
              <a:t>Es el </a:t>
            </a:r>
            <a:r>
              <a:rPr lang="es-E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PRIMER estudio </a:t>
            </a:r>
            <a:r>
              <a:rPr lang="es-ES" sz="36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</a:t>
            </a:r>
            <a:r>
              <a:rPr lang="es-E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3600" dirty="0"/>
              <a:t>que proporciona </a:t>
            </a:r>
            <a:r>
              <a:rPr lang="es-ES" sz="3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datos recientes </a:t>
            </a:r>
            <a:r>
              <a:rPr lang="es-ES" sz="3600" dirty="0"/>
              <a:t>sobre la opinión del médico de AP del RCV, sus comorbilidades, grado de control y tratamiento.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9648E8-2659-67C9-BB2D-6A9B778A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pPr/>
              <a:t>49</a:t>
            </a:fld>
            <a:endParaRPr lang="es-ES" dirty="0"/>
          </a:p>
        </p:txBody>
      </p:sp>
      <p:pic>
        <p:nvPicPr>
          <p:cNvPr id="6" name="Gráfico 5" descr="Corona de laureles contorno">
            <a:extLst>
              <a:ext uri="{FF2B5EF4-FFF2-40B4-BE49-F238E27FC236}">
                <a16:creationId xmlns:a16="http://schemas.microsoft.com/office/drawing/2014/main" id="{A78F9B2D-7D8E-9C72-6E40-32DA578EA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542" y="2433234"/>
            <a:ext cx="3340530" cy="3340530"/>
          </a:xfrm>
          <a:prstGeom prst="rect">
            <a:avLst/>
          </a:prstGeom>
        </p:spPr>
      </p:pic>
      <p:pic>
        <p:nvPicPr>
          <p:cNvPr id="8" name="Gráfico 7" descr="Insignia 1 con relleno sólido">
            <a:extLst>
              <a:ext uri="{FF2B5EF4-FFF2-40B4-BE49-F238E27FC236}">
                <a16:creationId xmlns:a16="http://schemas.microsoft.com/office/drawing/2014/main" id="{E880A15E-4154-8044-3B73-EAD1A84F1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9607" y="3573680"/>
            <a:ext cx="914400" cy="9144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D9F9D0A-1B7E-75CA-0B58-2C8E3D422564}"/>
              </a:ext>
            </a:extLst>
          </p:cNvPr>
          <p:cNvSpPr txBox="1"/>
          <p:nvPr/>
        </p:nvSpPr>
        <p:spPr>
          <a:xfrm>
            <a:off x="5452311" y="6106885"/>
            <a:ext cx="5924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bg1"/>
                </a:solidFill>
              </a:rPr>
              <a:t>ABREVIATURAS</a:t>
            </a:r>
            <a:r>
              <a:rPr lang="es-ES" sz="800" dirty="0">
                <a:solidFill>
                  <a:schemeClr val="bg1"/>
                </a:solidFill>
              </a:rPr>
              <a:t>: AP, Atención primaria; RCV, Riesgo cardiovascular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E78C66-B086-278F-6639-65CDDD0F3D9B}"/>
              </a:ext>
            </a:extLst>
          </p:cNvPr>
          <p:cNvSpPr txBox="1"/>
          <p:nvPr/>
        </p:nvSpPr>
        <p:spPr>
          <a:xfrm>
            <a:off x="5452311" y="6369635"/>
            <a:ext cx="600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bg1"/>
                </a:solidFill>
              </a:rPr>
              <a:t>REFERENCIA: </a:t>
            </a:r>
            <a:r>
              <a:rPr lang="es-ES" sz="800" b="1" u="sng" dirty="0">
                <a:solidFill>
                  <a:schemeClr val="bg1"/>
                </a:solidFill>
              </a:rPr>
              <a:t>1</a:t>
            </a:r>
            <a:r>
              <a:rPr lang="es-ES" sz="800" b="1" dirty="0">
                <a:solidFill>
                  <a:schemeClr val="bg1"/>
                </a:solidFill>
              </a:rPr>
              <a:t>. </a:t>
            </a:r>
            <a:r>
              <a:rPr lang="es-ES" sz="800" dirty="0">
                <a:solidFill>
                  <a:schemeClr val="bg1"/>
                </a:solidFill>
              </a:rPr>
              <a:t>Pallarés-Carratalá, V, et al. Cardiovascular </a:t>
            </a:r>
            <a:r>
              <a:rPr lang="es-ES" sz="800" dirty="0" err="1">
                <a:solidFill>
                  <a:schemeClr val="bg1"/>
                </a:solidFill>
              </a:rPr>
              <a:t>Risk</a:t>
            </a:r>
            <a:r>
              <a:rPr lang="es-ES" sz="800" dirty="0">
                <a:solidFill>
                  <a:schemeClr val="bg1"/>
                </a:solidFill>
              </a:rPr>
              <a:t> in </a:t>
            </a:r>
            <a:r>
              <a:rPr lang="es-ES" sz="800" dirty="0" err="1">
                <a:solidFill>
                  <a:schemeClr val="bg1"/>
                </a:solidFill>
              </a:rPr>
              <a:t>Patients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with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Dyslipidemia</a:t>
            </a:r>
            <a:r>
              <a:rPr lang="es-ES" sz="800" dirty="0">
                <a:solidFill>
                  <a:schemeClr val="bg1"/>
                </a:solidFill>
              </a:rPr>
              <a:t> and </a:t>
            </a:r>
            <a:r>
              <a:rPr lang="es-ES" sz="800" dirty="0" err="1">
                <a:solidFill>
                  <a:schemeClr val="bg1"/>
                </a:solidFill>
              </a:rPr>
              <a:t>Their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Degree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of</a:t>
            </a:r>
            <a:r>
              <a:rPr lang="es-ES" sz="800" dirty="0">
                <a:solidFill>
                  <a:schemeClr val="bg1"/>
                </a:solidFill>
              </a:rPr>
              <a:t> Control as </a:t>
            </a:r>
            <a:r>
              <a:rPr lang="es-ES" sz="800" dirty="0" err="1">
                <a:solidFill>
                  <a:schemeClr val="bg1"/>
                </a:solidFill>
              </a:rPr>
              <a:t>Perceived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by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Primary</a:t>
            </a:r>
            <a:r>
              <a:rPr lang="es-ES" sz="800" dirty="0">
                <a:solidFill>
                  <a:schemeClr val="bg1"/>
                </a:solidFill>
              </a:rPr>
              <a:t> Care </a:t>
            </a:r>
            <a:r>
              <a:rPr lang="es-ES" sz="800" dirty="0" err="1">
                <a:solidFill>
                  <a:schemeClr val="bg1"/>
                </a:solidFill>
              </a:rPr>
              <a:t>Physicians</a:t>
            </a:r>
            <a:r>
              <a:rPr lang="es-ES" sz="800" dirty="0">
                <a:solidFill>
                  <a:schemeClr val="bg1"/>
                </a:solidFill>
              </a:rPr>
              <a:t> in a </a:t>
            </a:r>
            <a:r>
              <a:rPr lang="es-ES" sz="800" dirty="0" err="1">
                <a:solidFill>
                  <a:schemeClr val="bg1"/>
                </a:solidFill>
              </a:rPr>
              <a:t>Survey</a:t>
            </a:r>
            <a:r>
              <a:rPr lang="es-ES" sz="800" dirty="0">
                <a:solidFill>
                  <a:schemeClr val="bg1"/>
                </a:solidFill>
              </a:rPr>
              <a:t>—</a:t>
            </a:r>
            <a:r>
              <a:rPr lang="es-ES" sz="800" dirty="0" err="1">
                <a:solidFill>
                  <a:schemeClr val="bg1"/>
                </a:solidFill>
              </a:rPr>
              <a:t>TERESAOpinion</a:t>
            </a:r>
            <a:r>
              <a:rPr lang="es-ES" sz="800" dirty="0">
                <a:solidFill>
                  <a:schemeClr val="bg1"/>
                </a:solidFill>
              </a:rPr>
              <a:t> </a:t>
            </a:r>
            <a:r>
              <a:rPr lang="es-ES" sz="800" dirty="0" err="1">
                <a:solidFill>
                  <a:schemeClr val="bg1"/>
                </a:solidFill>
              </a:rPr>
              <a:t>Study</a:t>
            </a:r>
            <a:r>
              <a:rPr lang="es-ES" sz="800" dirty="0">
                <a:solidFill>
                  <a:schemeClr val="bg1"/>
                </a:solidFill>
              </a:rPr>
              <a:t>. </a:t>
            </a:r>
            <a:r>
              <a:rPr lang="es-ES" sz="800" i="1" dirty="0" err="1">
                <a:solidFill>
                  <a:schemeClr val="bg1"/>
                </a:solidFill>
              </a:rPr>
              <a:t>Int</a:t>
            </a:r>
            <a:r>
              <a:rPr lang="es-ES" sz="800" i="1" dirty="0">
                <a:solidFill>
                  <a:schemeClr val="bg1"/>
                </a:solidFill>
              </a:rPr>
              <a:t>. J. </a:t>
            </a:r>
            <a:r>
              <a:rPr lang="es-ES" sz="800" i="1" dirty="0" err="1">
                <a:solidFill>
                  <a:schemeClr val="bg1"/>
                </a:solidFill>
              </a:rPr>
              <a:t>Environ</a:t>
            </a:r>
            <a:r>
              <a:rPr lang="es-ES" sz="800" i="1" dirty="0">
                <a:solidFill>
                  <a:schemeClr val="bg1"/>
                </a:solidFill>
              </a:rPr>
              <a:t>. Res. Public Health </a:t>
            </a:r>
            <a:r>
              <a:rPr lang="es-ES" sz="800" dirty="0">
                <a:solidFill>
                  <a:schemeClr val="bg1"/>
                </a:solidFill>
              </a:rPr>
              <a:t>2023, 20, 2388. </a:t>
            </a:r>
            <a:endParaRPr lang="es-E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02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2918891-0E72-7A5F-3167-413ADEDE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5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8A84321-B155-7D61-413D-B4EC6263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FAD89B-04B9-B571-8B93-B46149B0E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446" y="1804737"/>
            <a:ext cx="10129428" cy="4326188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1800"/>
              </a:spcAft>
              <a:buClr>
                <a:schemeClr val="accent3"/>
              </a:buClr>
              <a:buNone/>
            </a:pPr>
            <a:endParaRPr lang="es-ES" b="1" dirty="0"/>
          </a:p>
          <a:p>
            <a:pPr marL="722313" lvl="2" indent="0" algn="just">
              <a:spcAft>
                <a:spcPts val="1800"/>
              </a:spcAft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s-ES" dirty="0">
                <a:solidFill>
                  <a:schemeClr val="accent5"/>
                </a:solidFill>
              </a:rPr>
              <a:t>Evaluar la </a:t>
            </a:r>
            <a:r>
              <a:rPr lang="es-ES" b="1" dirty="0">
                <a:solidFill>
                  <a:schemeClr val="accent5"/>
                </a:solidFill>
              </a:rPr>
              <a:t>tasa de consecución de los objetivos de cLDL </a:t>
            </a:r>
            <a:r>
              <a:rPr lang="es-ES" dirty="0">
                <a:solidFill>
                  <a:schemeClr val="accent5"/>
                </a:solidFill>
              </a:rPr>
              <a:t>recomendadas por las Guías ESC/EAS 2019 en </a:t>
            </a:r>
            <a:r>
              <a:rPr lang="es-ES" b="1" dirty="0">
                <a:solidFill>
                  <a:schemeClr val="accent5"/>
                </a:solidFill>
              </a:rPr>
              <a:t>pacientes en prevención cardiovascular</a:t>
            </a:r>
            <a:r>
              <a:rPr lang="es-ES" dirty="0">
                <a:solidFill>
                  <a:schemeClr val="accent5"/>
                </a:solidFill>
              </a:rPr>
              <a:t> (primaria y/o secundaria) en tratamiento con </a:t>
            </a:r>
            <a:r>
              <a:rPr lang="es-ES" b="1" dirty="0">
                <a:solidFill>
                  <a:schemeClr val="accent5"/>
                </a:solidFill>
              </a:rPr>
              <a:t>estatinas de alta potencia </a:t>
            </a:r>
            <a:r>
              <a:rPr lang="es-ES" dirty="0">
                <a:solidFill>
                  <a:schemeClr val="accent5"/>
                </a:solidFill>
              </a:rPr>
              <a:t>(ATV o RSV) en monoterapia o combinadas con ezetimiba, en el contexto clínico español actual </a:t>
            </a:r>
            <a:r>
              <a:rPr lang="es-ES" baseline="30000" dirty="0">
                <a:solidFill>
                  <a:schemeClr val="accent5"/>
                </a:solidFill>
              </a:rPr>
              <a:t>1</a:t>
            </a:r>
            <a:r>
              <a:rPr lang="es-ES" dirty="0">
                <a:solidFill>
                  <a:schemeClr val="accent5"/>
                </a:solidFill>
              </a:rPr>
              <a:t>.</a:t>
            </a:r>
          </a:p>
          <a:p>
            <a:pPr marL="722313" lvl="2" indent="0" algn="just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s-ES" dirty="0">
                <a:solidFill>
                  <a:schemeClr val="accent5"/>
                </a:solidFill>
              </a:rPr>
              <a:t>Evaluar la </a:t>
            </a:r>
            <a:r>
              <a:rPr lang="es-ES" b="1" dirty="0">
                <a:solidFill>
                  <a:schemeClr val="accent5"/>
                </a:solidFill>
              </a:rPr>
              <a:t>opinión</a:t>
            </a:r>
            <a:r>
              <a:rPr lang="es-ES" dirty="0">
                <a:solidFill>
                  <a:schemeClr val="accent5"/>
                </a:solidFill>
              </a:rPr>
              <a:t> de los médicos de atención primaria (MAP) sobre la magnitud y el grado de control de la dislipemia entre los pacientes de su práctica clínica habitual </a:t>
            </a:r>
            <a:r>
              <a:rPr lang="es-ES" baseline="30000" dirty="0">
                <a:solidFill>
                  <a:schemeClr val="accent5"/>
                </a:solidFill>
              </a:rPr>
              <a:t>2</a:t>
            </a:r>
            <a:r>
              <a:rPr lang="es-ES" dirty="0">
                <a:solidFill>
                  <a:schemeClr val="accent5"/>
                </a:solidFill>
              </a:rPr>
              <a:t>.</a:t>
            </a:r>
            <a:endParaRPr lang="es-ES" sz="2600" dirty="0">
              <a:solidFill>
                <a:schemeClr val="accent5"/>
              </a:solidFill>
            </a:endParaRPr>
          </a:p>
        </p:txBody>
      </p:sp>
      <p:pic>
        <p:nvPicPr>
          <p:cNvPr id="8" name="Gráfico 7" descr="Objetivo con relleno sólido">
            <a:extLst>
              <a:ext uri="{FF2B5EF4-FFF2-40B4-BE49-F238E27FC236}">
                <a16:creationId xmlns:a16="http://schemas.microsoft.com/office/drawing/2014/main" id="{23394BE0-F1AF-8A35-D96F-1C55654AC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3446" y="2329709"/>
            <a:ext cx="606972" cy="606972"/>
          </a:xfrm>
          <a:prstGeom prst="rect">
            <a:avLst/>
          </a:prstGeom>
        </p:spPr>
      </p:pic>
      <p:pic>
        <p:nvPicPr>
          <p:cNvPr id="9" name="Gráfico 8" descr="Objetivo con relleno sólido">
            <a:extLst>
              <a:ext uri="{FF2B5EF4-FFF2-40B4-BE49-F238E27FC236}">
                <a16:creationId xmlns:a16="http://schemas.microsoft.com/office/drawing/2014/main" id="{CEA1E344-4BCE-29FC-4F31-BB5862033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3446" y="3794484"/>
            <a:ext cx="606972" cy="60697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6617E11-01AE-C095-4C30-A323DF4668CF}"/>
              </a:ext>
            </a:extLst>
          </p:cNvPr>
          <p:cNvSpPr txBox="1"/>
          <p:nvPr/>
        </p:nvSpPr>
        <p:spPr>
          <a:xfrm>
            <a:off x="1443446" y="5853926"/>
            <a:ext cx="60977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ABREVIATURAS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: ATV, Atorvastatina; RSV, Rosuvastatina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sp>
        <p:nvSpPr>
          <p:cNvPr id="6" name="Subtítulo 10">
            <a:extLst>
              <a:ext uri="{FF2B5EF4-FFF2-40B4-BE49-F238E27FC236}">
                <a16:creationId xmlns:a16="http://schemas.microsoft.com/office/drawing/2014/main" id="{FD7D03C7-2650-6E74-B4DD-BDDEBC4045DD}"/>
              </a:ext>
            </a:extLst>
          </p:cNvPr>
          <p:cNvSpPr txBox="1">
            <a:spLocks/>
          </p:cNvSpPr>
          <p:nvPr/>
        </p:nvSpPr>
        <p:spPr>
          <a:xfrm>
            <a:off x="1443446" y="6130926"/>
            <a:ext cx="10015128" cy="590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Barrios, V.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Real-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World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Attainment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Low-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Lipoprotein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Cholesterol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Goals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at High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Disease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Treated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High-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Statins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TERESA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 Clin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;12(9):3187; </a:t>
            </a: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doi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https://doi.org/10.3390/jcm12093187;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V.; Barrios, V.; Fierro-González, D.; Polo-García, J.;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Cinza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-Sanjurjo, S.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Public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Health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2023;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20:2388. </a:t>
            </a:r>
          </a:p>
        </p:txBody>
      </p:sp>
    </p:spTree>
    <p:extLst>
      <p:ext uri="{BB962C8B-B14F-4D97-AF65-F5344CB8AC3E}">
        <p14:creationId xmlns:p14="http://schemas.microsoft.com/office/powerpoint/2010/main" val="3168772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815559B-831B-8CF5-2467-55EAC3DB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Presentación del estudio </a:t>
            </a:r>
            <a:r>
              <a:rPr lang="es-ES" baseline="30000" dirty="0"/>
              <a:t>1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069736-D0B3-94DC-B6EE-8FF4D2143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7" y="1774539"/>
            <a:ext cx="4513263" cy="31048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1400" b="1" dirty="0">
                <a:highlight>
                  <a:srgbClr val="D9F1FF"/>
                </a:highlight>
              </a:rPr>
              <a:t>Selección de los participantes</a:t>
            </a:r>
            <a:r>
              <a:rPr lang="es-ES" sz="1400" b="1" dirty="0"/>
              <a:t>: </a:t>
            </a:r>
          </a:p>
          <a:p>
            <a:r>
              <a:rPr lang="es-ES" sz="1400" dirty="0"/>
              <a:t>Selección de los MAP de manera </a:t>
            </a:r>
            <a:r>
              <a:rPr lang="es-ES" sz="1400" b="1" dirty="0"/>
              <a:t>aleatoria</a:t>
            </a:r>
            <a:r>
              <a:rPr lang="es-ES" sz="1400" dirty="0"/>
              <a:t> y </a:t>
            </a:r>
            <a:r>
              <a:rPr lang="es-ES" sz="1400" b="1" dirty="0"/>
              <a:t>proporcionalmente</a:t>
            </a:r>
            <a:r>
              <a:rPr lang="es-ES" sz="1400" dirty="0"/>
              <a:t> al número de médicos en cada CC.AA participante para obtener un </a:t>
            </a:r>
            <a:r>
              <a:rPr lang="es-ES" sz="1400" b="1" dirty="0"/>
              <a:t>número representativo de respuestas.</a:t>
            </a:r>
          </a:p>
          <a:p>
            <a:r>
              <a:rPr lang="es-ES" sz="1400" dirty="0"/>
              <a:t>El </a:t>
            </a:r>
            <a:r>
              <a:rPr lang="es-ES" sz="1400" b="1" dirty="0"/>
              <a:t>único criterio de exclusión </a:t>
            </a:r>
            <a:r>
              <a:rPr lang="es-ES" sz="1400" dirty="0"/>
              <a:t>que estaba contemplado era la </a:t>
            </a:r>
            <a:r>
              <a:rPr lang="es-ES" sz="1400" b="1" dirty="0"/>
              <a:t>negativa en participar.</a:t>
            </a:r>
          </a:p>
          <a:p>
            <a:r>
              <a:rPr lang="es-ES" sz="1400" dirty="0"/>
              <a:t>Se descartaron también los médicos que no habían completado totalmente la encuesta.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DD659-8B7F-05A6-21E7-21FED928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50</a:t>
            </a:fld>
            <a:endParaRPr lang="es-ES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93A8570-33CB-22FB-A98F-306A5C2FD244}"/>
              </a:ext>
            </a:extLst>
          </p:cNvPr>
          <p:cNvGraphicFramePr/>
          <p:nvPr/>
        </p:nvGraphicFramePr>
        <p:xfrm>
          <a:off x="6096000" y="1781826"/>
          <a:ext cx="5616575" cy="446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42AA029B-468C-2295-BEA0-E97E26A15955}"/>
              </a:ext>
            </a:extLst>
          </p:cNvPr>
          <p:cNvSpPr txBox="1"/>
          <p:nvPr/>
        </p:nvSpPr>
        <p:spPr>
          <a:xfrm>
            <a:off x="1443037" y="6171572"/>
            <a:ext cx="100155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MAP, Médicos de atención primaria; CC.AA, Comunidades Autónomas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C179BAF-A2A9-EAF8-5D9A-E0666DCB302A}"/>
              </a:ext>
            </a:extLst>
          </p:cNvPr>
          <p:cNvSpPr txBox="1"/>
          <p:nvPr/>
        </p:nvSpPr>
        <p:spPr>
          <a:xfrm>
            <a:off x="2157195" y="4769393"/>
            <a:ext cx="30849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Symbol" panose="05050102010706020507" pitchFamily="18" charset="2"/>
              <a:buChar char="Þ"/>
            </a:pPr>
            <a:r>
              <a:rPr lang="es-ES" sz="2000" dirty="0">
                <a:solidFill>
                  <a:schemeClr val="accent2"/>
                </a:solidFill>
              </a:rPr>
              <a:t>Participaron 300 MAP</a:t>
            </a:r>
          </a:p>
          <a:p>
            <a:pPr algn="ctr"/>
            <a:r>
              <a:rPr lang="es-ES" sz="16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</a:t>
            </a:r>
            <a:r>
              <a:rPr lang="es-ES" sz="1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centros de salud (88%) y de centros rurales (12%).</a:t>
            </a:r>
            <a:endParaRPr lang="es-ES" dirty="0">
              <a:solidFill>
                <a:schemeClr val="accent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7AE7AD3-A175-0A3D-EC79-FF6DC6A8C283}"/>
              </a:ext>
            </a:extLst>
          </p:cNvPr>
          <p:cNvSpPr/>
          <p:nvPr/>
        </p:nvSpPr>
        <p:spPr>
          <a:xfrm>
            <a:off x="7094136" y="1372043"/>
            <a:ext cx="3878664" cy="4270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>
                <a:solidFill>
                  <a:schemeClr val="accent5"/>
                </a:solidFill>
              </a:rPr>
              <a:t>Número de MAP encuestados por CC.AA (n)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633839-2EC1-8CCC-85DA-BC2167C29855}"/>
              </a:ext>
            </a:extLst>
          </p:cNvPr>
          <p:cNvSpPr txBox="1"/>
          <p:nvPr/>
        </p:nvSpPr>
        <p:spPr>
          <a:xfrm>
            <a:off x="1443036" y="6417682"/>
            <a:ext cx="1001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635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CFAE9F0-D540-1951-0F9D-026552A0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RESULTADOS </a:t>
            </a:r>
            <a:r>
              <a:rPr lang="es-ES" b="1" baseline="30000" dirty="0"/>
              <a:t>1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C2CC2B-02B9-0D3A-97E7-38C06BD8B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accent2"/>
                </a:solidFill>
              </a:rPr>
              <a:t>1 – </a:t>
            </a:r>
            <a:r>
              <a:rPr lang="es-ES" sz="2200" dirty="0"/>
              <a:t>Frecuencia de la dislipemia</a:t>
            </a:r>
          </a:p>
          <a:p>
            <a:pPr marL="0" indent="0">
              <a:buNone/>
            </a:pPr>
            <a:r>
              <a:rPr lang="es-ES" sz="2200" b="1" dirty="0">
                <a:solidFill>
                  <a:schemeClr val="accent2"/>
                </a:solidFill>
              </a:rPr>
              <a:t>2 – </a:t>
            </a:r>
            <a:r>
              <a:rPr lang="es-ES" sz="2200" dirty="0"/>
              <a:t>Comorbilidades</a:t>
            </a:r>
            <a:endParaRPr lang="es-ES" sz="2200" b="1" dirty="0"/>
          </a:p>
          <a:p>
            <a:pPr marL="0" indent="0">
              <a:buNone/>
            </a:pPr>
            <a:r>
              <a:rPr lang="es-ES" sz="2200" b="1" dirty="0">
                <a:solidFill>
                  <a:schemeClr val="accent2"/>
                </a:solidFill>
              </a:rPr>
              <a:t>3 –</a:t>
            </a:r>
            <a:r>
              <a:rPr lang="es-ES" sz="2200" b="1" dirty="0">
                <a:solidFill>
                  <a:schemeClr val="accent1"/>
                </a:solidFill>
              </a:rPr>
              <a:t> </a:t>
            </a:r>
            <a:r>
              <a:rPr lang="es-ES" sz="2200" dirty="0"/>
              <a:t>Riesgo Cardiovascular</a:t>
            </a:r>
          </a:p>
          <a:p>
            <a:pPr marL="0" indent="0">
              <a:buNone/>
            </a:pPr>
            <a:r>
              <a:rPr lang="es-ES" sz="2200" b="1" dirty="0">
                <a:solidFill>
                  <a:schemeClr val="accent2"/>
                </a:solidFill>
              </a:rPr>
              <a:t>4 – </a:t>
            </a:r>
            <a:r>
              <a:rPr lang="es-ES" sz="2200" dirty="0"/>
              <a:t>Grado de control de la dislipemia</a:t>
            </a:r>
          </a:p>
          <a:p>
            <a:pPr marL="0" indent="0">
              <a:buNone/>
            </a:pPr>
            <a:r>
              <a:rPr lang="es-ES" sz="2200" b="1" dirty="0">
                <a:solidFill>
                  <a:schemeClr val="accent2"/>
                </a:solidFill>
              </a:rPr>
              <a:t>5 – </a:t>
            </a:r>
            <a:r>
              <a:rPr lang="es-ES" sz="2200" dirty="0"/>
              <a:t>Tratamientos usados para la dislipemia</a:t>
            </a:r>
          </a:p>
          <a:p>
            <a:pPr marL="0" indent="0">
              <a:buNone/>
            </a:pPr>
            <a:r>
              <a:rPr lang="es-ES" sz="2200" b="1" dirty="0">
                <a:solidFill>
                  <a:schemeClr val="accent2"/>
                </a:solidFill>
              </a:rPr>
              <a:t>6 –</a:t>
            </a:r>
            <a:r>
              <a:rPr lang="es-ES" sz="2200" b="1" dirty="0">
                <a:solidFill>
                  <a:schemeClr val="accent1"/>
                </a:solidFill>
              </a:rPr>
              <a:t> </a:t>
            </a:r>
            <a:r>
              <a:rPr lang="es-ES" sz="2200" dirty="0"/>
              <a:t>Seguridad de las estatinas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14533D-4F65-2C5D-931D-40E5D690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pPr/>
              <a:t>51</a:t>
            </a:fld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3E61662-6E01-A097-6303-F8E90AAF2081}"/>
              </a:ext>
            </a:extLst>
          </p:cNvPr>
          <p:cNvSpPr txBox="1"/>
          <p:nvPr/>
        </p:nvSpPr>
        <p:spPr>
          <a:xfrm>
            <a:off x="3809999" y="6370935"/>
            <a:ext cx="7648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99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6A34F-64E8-A2C9-3F00-70E96490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833" y="461555"/>
            <a:ext cx="6207565" cy="701201"/>
          </a:xfrm>
        </p:spPr>
        <p:txBody>
          <a:bodyPr anchor="ctr">
            <a:normAutofit/>
          </a:bodyPr>
          <a:lstStyle/>
          <a:p>
            <a:r>
              <a:rPr lang="es-ES" dirty="0"/>
              <a:t>1 – Frecuencia de la dislipemia </a:t>
            </a:r>
            <a:r>
              <a:rPr lang="es-ES" baseline="30000" dirty="0"/>
              <a:t>1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EAD161-8997-DC01-3B70-94A4ED143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6833" y="1230174"/>
            <a:ext cx="6966041" cy="1954913"/>
          </a:xfrm>
        </p:spPr>
        <p:txBody>
          <a:bodyPr anchor="ctr">
            <a:normAutofit/>
          </a:bodyPr>
          <a:lstStyle/>
          <a:p>
            <a:r>
              <a:rPr lang="es-ES" dirty="0"/>
              <a:t>Los MAP estimaron que entre el 2% y el 80% de los 10 últimos pacientes que visitaron tenían dislipemia.</a:t>
            </a:r>
          </a:p>
          <a:p>
            <a:pPr lvl="1"/>
            <a:r>
              <a:rPr lang="es-ES" u="sng" dirty="0"/>
              <a:t>Media</a:t>
            </a:r>
            <a:r>
              <a:rPr lang="es-ES" dirty="0"/>
              <a:t>: </a:t>
            </a:r>
            <a:r>
              <a:rPr lang="es-ES" b="1" dirty="0"/>
              <a:t>36,9%</a:t>
            </a:r>
          </a:p>
          <a:p>
            <a:pPr lvl="1"/>
            <a:endParaRPr lang="es-ES" dirty="0"/>
          </a:p>
          <a:p>
            <a:r>
              <a:rPr lang="es-ES" dirty="0"/>
              <a:t>El </a:t>
            </a:r>
            <a:r>
              <a:rPr lang="es-ES" b="1" dirty="0"/>
              <a:t>60,7%</a:t>
            </a:r>
            <a:r>
              <a:rPr lang="es-ES" dirty="0"/>
              <a:t> de los pacientes con dislipemia tienen </a:t>
            </a:r>
            <a:r>
              <a:rPr lang="es-ES" b="1" dirty="0"/>
              <a:t>entre 40 y 80 años.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418374-6611-E590-B01B-EF005FA8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52</a:t>
            </a:fld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07B417-37A1-F898-352F-1614C4DF6E3A}"/>
              </a:ext>
            </a:extLst>
          </p:cNvPr>
          <p:cNvSpPr txBox="1"/>
          <p:nvPr/>
        </p:nvSpPr>
        <p:spPr>
          <a:xfrm>
            <a:off x="4297227" y="6044366"/>
            <a:ext cx="6851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MAP, Médicos de atención primaria; DM2, Diabetes de tipo 2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AF724110-6D36-E700-7850-F03A1ADDCD95}"/>
              </a:ext>
            </a:extLst>
          </p:cNvPr>
          <p:cNvSpPr txBox="1">
            <a:spLocks/>
          </p:cNvSpPr>
          <p:nvPr/>
        </p:nvSpPr>
        <p:spPr>
          <a:xfrm>
            <a:off x="4606833" y="3529537"/>
            <a:ext cx="6207565" cy="669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dirty="0"/>
              <a:t>2 – Comorbilidades </a:t>
            </a:r>
            <a:r>
              <a:rPr lang="es-ES" baseline="30000" dirty="0"/>
              <a:t>1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8AA2D928-F3FC-00E9-3551-8AD5798FABE9}"/>
              </a:ext>
            </a:extLst>
          </p:cNvPr>
          <p:cNvSpPr txBox="1">
            <a:spLocks/>
          </p:cNvSpPr>
          <p:nvPr/>
        </p:nvSpPr>
        <p:spPr>
          <a:xfrm>
            <a:off x="4606833" y="4334019"/>
            <a:ext cx="6966042" cy="996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Las comorbilidades consideradas cómo más frecuentes en los pacientes con dislipemia son la </a:t>
            </a:r>
            <a:r>
              <a:rPr lang="es-ES" b="1" dirty="0"/>
              <a:t>DM2</a:t>
            </a:r>
            <a:r>
              <a:rPr lang="es-ES" dirty="0"/>
              <a:t> y la </a:t>
            </a:r>
            <a:r>
              <a:rPr lang="es-ES" b="1" dirty="0"/>
              <a:t>obesidad</a:t>
            </a:r>
            <a:r>
              <a:rPr lang="es-ES" dirty="0"/>
              <a:t>, seguidas por la hipertensión y las enfermedades coronarias.</a:t>
            </a:r>
          </a:p>
          <a:p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BC67B2-52EE-7F89-3BA0-E8F9828215DA}"/>
              </a:ext>
            </a:extLst>
          </p:cNvPr>
          <p:cNvSpPr txBox="1"/>
          <p:nvPr/>
        </p:nvSpPr>
        <p:spPr>
          <a:xfrm>
            <a:off x="4297227" y="6259810"/>
            <a:ext cx="7161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170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24ED3A8-1B99-2587-F893-22E0BE35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53</a:t>
            </a:fld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525B961-AEBD-7246-4B97-9077BE450F8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/>
              <a:t>3 – Riesgo cardiovascular </a:t>
            </a:r>
            <a:r>
              <a:rPr lang="es-ES" baseline="30000" dirty="0"/>
              <a:t>1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0781FE-B03E-6A63-499A-1740E28C46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effectLst/>
        </p:spPr>
        <p:txBody>
          <a:bodyPr/>
          <a:lstStyle/>
          <a:p>
            <a:r>
              <a:rPr lang="es-ES" sz="1400" dirty="0"/>
              <a:t>Los MAP encuestados clasificaron sus pacientes por grupo de riesgo cardiovascular en función de las comorbilidades.</a:t>
            </a:r>
          </a:p>
          <a:p>
            <a:r>
              <a:rPr lang="es-ES" sz="1400" dirty="0"/>
              <a:t>Su percepción es que la mayoría de los pacientes </a:t>
            </a:r>
            <a:r>
              <a:rPr lang="es-ES" sz="1400" b="1" dirty="0"/>
              <a:t>pertenecen a los grupos de alto o muy alto riesgo</a:t>
            </a:r>
            <a:r>
              <a:rPr lang="es-ES" sz="1400" dirty="0"/>
              <a:t>, probablemente porque la comorbilidad más ampliamente percibida era la DM2 (con o sin cardiopatía coronaria).</a:t>
            </a:r>
          </a:p>
          <a:p>
            <a:endParaRPr lang="es-ES" dirty="0"/>
          </a:p>
        </p:txBody>
      </p:sp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6" name="Gráfico 5">
                <a:extLst>
                  <a:ext uri="{FF2B5EF4-FFF2-40B4-BE49-F238E27FC236}">
                    <a16:creationId xmlns:a16="http://schemas.microsoft.com/office/drawing/2014/main" id="{0AC6AF61-CA28-C987-A2DF-5778CB01BA0A}"/>
                  </a:ext>
                </a:extLst>
              </p:cNvPr>
              <p:cNvGraphicFramePr/>
              <p:nvPr/>
            </p:nvGraphicFramePr>
            <p:xfrm>
              <a:off x="2995068" y="2828925"/>
              <a:ext cx="6201863" cy="243262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0AC6AF61-CA28-C987-A2DF-5778CB01BA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5068" y="2828925"/>
                <a:ext cx="6201863" cy="24326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6BEF8A22-E58A-60EC-257C-6E1E68C82D8D}"/>
              </a:ext>
            </a:extLst>
          </p:cNvPr>
          <p:cNvSpPr txBox="1"/>
          <p:nvPr/>
        </p:nvSpPr>
        <p:spPr>
          <a:xfrm>
            <a:off x="1443037" y="5890478"/>
            <a:ext cx="102584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Eventos recurrentes durante los 2 últimos años</a:t>
            </a:r>
          </a:p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MAP, Médicos de atención primaria; DM2, Diabetes mellitus de tipo 2; RCV, Riesgo cardio vascular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FD8BD9-172A-67B9-DF33-EA2E7FA04D98}"/>
              </a:ext>
            </a:extLst>
          </p:cNvPr>
          <p:cNvSpPr txBox="1"/>
          <p:nvPr/>
        </p:nvSpPr>
        <p:spPr>
          <a:xfrm>
            <a:off x="1443037" y="6382921"/>
            <a:ext cx="1001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386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918B2B2A-5186-C32D-B226-82E356DAE931}"/>
              </a:ext>
            </a:extLst>
          </p:cNvPr>
          <p:cNvGraphicFramePr/>
          <p:nvPr/>
        </p:nvGraphicFramePr>
        <p:xfrm>
          <a:off x="1263461" y="3509778"/>
          <a:ext cx="5792007" cy="313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24ED3A8-1B99-2587-F893-22E0BE35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54</a:t>
            </a:fld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525B961-AEBD-7246-4B97-9077BE45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269989"/>
            <a:ext cx="9442268" cy="568122"/>
          </a:xfrm>
          <a:effectLst/>
        </p:spPr>
        <p:txBody>
          <a:bodyPr>
            <a:normAutofit fontScale="90000"/>
          </a:bodyPr>
          <a:lstStyle/>
          <a:p>
            <a:r>
              <a:rPr lang="es-ES" dirty="0"/>
              <a:t>4 – Grado de control de la dislipemia </a:t>
            </a:r>
            <a:r>
              <a:rPr lang="es-ES" baseline="30000" dirty="0"/>
              <a:t>1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0781FE-B03E-6A63-499A-1740E28C46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61147" y="1335348"/>
            <a:ext cx="4937097" cy="942509"/>
          </a:xfrm>
          <a:effectLst/>
        </p:spPr>
        <p:txBody>
          <a:bodyPr anchor="ctr">
            <a:normAutofit/>
          </a:bodyPr>
          <a:lstStyle/>
          <a:p>
            <a:r>
              <a:rPr lang="es-ES" sz="1400" dirty="0"/>
              <a:t>Los MAP encuestados </a:t>
            </a:r>
            <a:r>
              <a:rPr lang="es-ES" sz="1400" b="1" u="sng" dirty="0"/>
              <a:t>piensan</a:t>
            </a:r>
            <a:r>
              <a:rPr lang="es-ES" sz="1400" dirty="0"/>
              <a:t> que </a:t>
            </a:r>
            <a:r>
              <a:rPr lang="es-ES" sz="1400" b="1" dirty="0">
                <a:highlight>
                  <a:srgbClr val="EFF9FF"/>
                </a:highlight>
              </a:rPr>
              <a:t>61,5%</a:t>
            </a:r>
            <a:r>
              <a:rPr lang="es-ES" sz="1400" b="1" dirty="0"/>
              <a:t> de sus pacientes consiguen los objetivos establecidos </a:t>
            </a:r>
            <a:r>
              <a:rPr lang="es-ES" sz="1400" dirty="0"/>
              <a:t>por las directrices ESC/EAS de 2019 </a:t>
            </a:r>
            <a:r>
              <a:rPr lang="es-ES" sz="1400" baseline="30000" dirty="0"/>
              <a:t>2</a:t>
            </a:r>
            <a:r>
              <a:rPr lang="es-ES" sz="140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BEF8A22-E58A-60EC-257C-6E1E68C82D8D}"/>
              </a:ext>
            </a:extLst>
          </p:cNvPr>
          <p:cNvSpPr txBox="1"/>
          <p:nvPr/>
        </p:nvSpPr>
        <p:spPr>
          <a:xfrm>
            <a:off x="6764364" y="4646086"/>
            <a:ext cx="493709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800" b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: MAP, Médicos de atención primaria; RCV,  Riesgo cardiovascular; DM2, Diabetes mellitus de tipo 2; ECV, Enfermedades cardiovasculares; ERC, Enfermedad renal crónica.</a:t>
            </a:r>
          </a:p>
          <a:p>
            <a:pPr algn="just"/>
            <a:r>
              <a:rPr lang="es-ES" sz="800" b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REFERENCIAS: </a:t>
            </a:r>
            <a:r>
              <a:rPr lang="es-ES" sz="800" b="1" u="sng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Risk in Patients with Dyslipidemia and Their Degree of Control as Perceived by Primary Care Physicians in a Survey—TERESAOpinion Study. </a:t>
            </a:r>
            <a:r>
              <a:rPr lang="es-ES" sz="800" i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Int. J. Environ. Res. Public Health </a:t>
            </a:r>
            <a:r>
              <a:rPr lang="es-ES" sz="800" b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, 20, 2388.; </a:t>
            </a:r>
            <a:r>
              <a:rPr lang="es-ES" sz="800" b="1" u="sng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2.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 Mach F, Baigent C, Catapano AL, et </a:t>
            </a:r>
            <a:r>
              <a:rPr lang="es-ES" sz="800" i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. 2019 ESC/EAS Guidelines for the management of dyslipidaemias: lipid modification to reduce cardiovascular risk. Eur Heart J. 2020 Jan 1;41(1):111-188. doi: 10.1093/eurheartj/ehz455. Erratum in: Eur Heart J. 2020 Nov 21;41(44):4255. PMID: 31504418.; </a:t>
            </a:r>
            <a:r>
              <a:rPr lang="es-ES" sz="800" b="1" u="sng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3.</a:t>
            </a:r>
            <a:r>
              <a:rPr lang="es-ES" sz="800" b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Garcia Ruiz FJ, et </a:t>
            </a:r>
            <a:r>
              <a:rPr lang="es-ES" sz="800" i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. Current lipid management and low cholesterol goal attainment in common daily practice in Spain. The REALITY Study. </a:t>
            </a:r>
            <a:r>
              <a:rPr lang="es-ES" sz="800" i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Pharmacoeconomics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. 2004;22(suppl 3):1–12.; </a:t>
            </a:r>
            <a:r>
              <a:rPr lang="es-ES" sz="800" b="1" u="sng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4.</a:t>
            </a:r>
            <a:r>
              <a:rPr lang="es-ES" sz="800" b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Galve E, et </a:t>
            </a:r>
            <a:r>
              <a:rPr lang="es-ES" sz="800" i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. Degree of Lipid Control in Patients With Coronary Heart Disease and Measures Adopted by Physicians. REPAR Study. </a:t>
            </a:r>
            <a:r>
              <a:rPr lang="es-ES" sz="800" i="1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Rev Esp Cardiol (Engl Ed)</a:t>
            </a:r>
            <a:r>
              <a:rPr lang="es-ES" sz="800" noProof="1">
                <a:solidFill>
                  <a:schemeClr val="tx2">
                    <a:lumMod val="60000"/>
                    <a:lumOff val="40000"/>
                  </a:schemeClr>
                </a:solidFill>
              </a:rPr>
              <a:t>. 2016 Oct;69(10):931-938. English, Spanish. </a:t>
            </a:r>
            <a:endParaRPr lang="es-ES" sz="800" b="1" noProof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2CE0154C-9C80-B845-2A65-28627EC42252}"/>
              </a:ext>
            </a:extLst>
          </p:cNvPr>
          <p:cNvGraphicFramePr>
            <a:graphicFrameLocks noGrp="1"/>
          </p:cNvGraphicFramePr>
          <p:nvPr/>
        </p:nvGraphicFramePr>
        <p:xfrm>
          <a:off x="1560000" y="1477606"/>
          <a:ext cx="4536000" cy="1828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199050691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779728316"/>
                    </a:ext>
                  </a:extLst>
                </a:gridCol>
              </a:tblGrid>
              <a:tr h="422799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RCV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0023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3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Valores del cLDL (mg/dL); </a:t>
                      </a:r>
                    </a:p>
                    <a:p>
                      <a:pPr algn="ctr"/>
                      <a:r>
                        <a:rPr lang="es-E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mediana [P25-P75]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0023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3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562212"/>
                  </a:ext>
                </a:extLst>
              </a:tr>
              <a:tr h="268125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bg1"/>
                          </a:solidFill>
                        </a:rPr>
                        <a:t>RCV bajo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0023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chemeClr val="bg1"/>
                          </a:solidFill>
                        </a:rPr>
                        <a:t>116 [100-130]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0023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299158"/>
                  </a:ext>
                </a:extLst>
              </a:tr>
              <a:tr h="268125">
                <a:tc>
                  <a:txBody>
                    <a:bodyPr/>
                    <a:lstStyle/>
                    <a:p>
                      <a:r>
                        <a:rPr lang="es-ES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RCV intermedio</a:t>
                      </a:r>
                    </a:p>
                  </a:txBody>
                  <a:tcPr anchor="ctr"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100 [99-100]</a:t>
                      </a:r>
                    </a:p>
                  </a:txBody>
                  <a:tcPr anchor="ctr">
                    <a:solidFill>
                      <a:srgbClr val="FFF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143613"/>
                  </a:ext>
                </a:extLst>
              </a:tr>
              <a:tr h="268125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bg1"/>
                          </a:solidFill>
                        </a:rPr>
                        <a:t>RCV alto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chemeClr val="bg1"/>
                          </a:solidFill>
                        </a:rPr>
                        <a:t>70 [70-100]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445874"/>
                  </a:ext>
                </a:extLst>
              </a:tr>
              <a:tr h="268125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RCV muy alto</a:t>
                      </a:r>
                    </a:p>
                  </a:txBody>
                  <a:tcPr anchor="ctr">
                    <a:solidFill>
                      <a:srgbClr val="FFFF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60 [55-70]</a:t>
                      </a:r>
                    </a:p>
                  </a:txBody>
                  <a:tcPr anchor="ctr">
                    <a:solidFill>
                      <a:srgbClr val="FFFF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471782"/>
                  </a:ext>
                </a:extLst>
              </a:tr>
              <a:tr h="268125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bg1"/>
                          </a:solidFill>
                        </a:rPr>
                        <a:t>Eventos recurrentes*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0023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</a:rPr>
                        <a:t>60 [50-70]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0023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216463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5E9AA772-9339-422C-DC41-A0F71CBC3F2D}"/>
              </a:ext>
            </a:extLst>
          </p:cNvPr>
          <p:cNvSpPr txBox="1"/>
          <p:nvPr/>
        </p:nvSpPr>
        <p:spPr>
          <a:xfrm>
            <a:off x="1797314" y="6506775"/>
            <a:ext cx="36579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 Eventos recurrentes durante los 2 últimos años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A8EDE6E-A64D-70A1-6A97-9F0526FAD223}"/>
              </a:ext>
            </a:extLst>
          </p:cNvPr>
          <p:cNvGrpSpPr/>
          <p:nvPr/>
        </p:nvGrpSpPr>
        <p:grpSpPr>
          <a:xfrm>
            <a:off x="7129747" y="2432446"/>
            <a:ext cx="4668497" cy="1001132"/>
            <a:chOff x="7495947" y="2344415"/>
            <a:chExt cx="4668497" cy="1001132"/>
          </a:xfrm>
          <a:solidFill>
            <a:srgbClr val="EFF9FF"/>
          </a:solidFill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CD67076A-AA93-2AD4-F329-0A383BA8CEC6}"/>
                </a:ext>
              </a:extLst>
            </p:cNvPr>
            <p:cNvSpPr/>
            <p:nvPr/>
          </p:nvSpPr>
          <p:spPr>
            <a:xfrm>
              <a:off x="7495947" y="2344415"/>
              <a:ext cx="4668497" cy="1001132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01688" algn="just" defTabSz="990600"/>
              <a:r>
                <a:rPr lang="es-ES" sz="1400" dirty="0">
                  <a:solidFill>
                    <a:schemeClr val="accent2">
                      <a:lumMod val="75000"/>
                    </a:schemeClr>
                  </a:solidFill>
                </a:rPr>
                <a:t>Este dato está </a:t>
              </a:r>
              <a:r>
                <a:rPr lang="es-ES" sz="1400" b="1" dirty="0">
                  <a:solidFill>
                    <a:schemeClr val="accent2">
                      <a:lumMod val="75000"/>
                    </a:schemeClr>
                  </a:solidFill>
                </a:rPr>
                <a:t>sobreestimado</a:t>
              </a:r>
              <a:r>
                <a:rPr lang="es-ES" sz="1400" dirty="0">
                  <a:solidFill>
                    <a:schemeClr val="accent2">
                      <a:lumMod val="75000"/>
                    </a:schemeClr>
                  </a:solidFill>
                </a:rPr>
                <a:t>. Estudios previos demuestran que en España el grado de control de la dislipemia </a:t>
              </a:r>
              <a:r>
                <a:rPr lang="es-ES" sz="1400" b="1" dirty="0">
                  <a:solidFill>
                    <a:schemeClr val="accent2">
                      <a:lumMod val="75000"/>
                    </a:schemeClr>
                  </a:solidFill>
                </a:rPr>
                <a:t>oscila entre 13% </a:t>
              </a:r>
              <a:r>
                <a:rPr lang="es-ES" sz="1400" b="1" baseline="30000" dirty="0">
                  <a:solidFill>
                    <a:schemeClr val="accent2">
                      <a:lumMod val="75000"/>
                    </a:schemeClr>
                  </a:solidFill>
                </a:rPr>
                <a:t>3</a:t>
              </a:r>
              <a:r>
                <a:rPr lang="es-ES" sz="1400" b="1" dirty="0">
                  <a:solidFill>
                    <a:schemeClr val="accent2">
                      <a:lumMod val="75000"/>
                    </a:schemeClr>
                  </a:solidFill>
                </a:rPr>
                <a:t> y 26% </a:t>
              </a:r>
              <a:r>
                <a:rPr lang="es-ES" sz="1400" b="1" baseline="30000" dirty="0">
                  <a:solidFill>
                    <a:schemeClr val="accent2">
                      <a:lumMod val="75000"/>
                    </a:schemeClr>
                  </a:solidFill>
                </a:rPr>
                <a:t>4</a:t>
              </a:r>
              <a:r>
                <a:rPr lang="es-ES" sz="1400" b="1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9A4A9B0-838D-F5B2-24B8-B833BC514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042" y="2629817"/>
              <a:ext cx="590651" cy="43033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252310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24ED3A8-1B99-2587-F893-22E0BE35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55</a:t>
            </a:fld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525B961-AEBD-7246-4B97-9077BE45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699700"/>
          </a:xfrm>
        </p:spPr>
        <p:txBody>
          <a:bodyPr>
            <a:normAutofit/>
          </a:bodyPr>
          <a:lstStyle/>
          <a:p>
            <a:r>
              <a:rPr lang="es-ES" sz="3000" dirty="0"/>
              <a:t>5 – Tratamientos usados para los pacientes con dislipemia </a:t>
            </a:r>
            <a:r>
              <a:rPr lang="es-ES" sz="3000" baseline="30000" dirty="0"/>
              <a:t>1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0781FE-B03E-6A63-499A-1740E28C46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9157" y="1255349"/>
            <a:ext cx="5125977" cy="3987240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sz="1400" dirty="0"/>
              <a:t>Según los MAP encuestados, las </a:t>
            </a:r>
            <a:r>
              <a:rPr lang="es-ES" sz="1400" b="1" dirty="0"/>
              <a:t>monoterapias más utilizadas </a:t>
            </a:r>
            <a:r>
              <a:rPr lang="es-ES" sz="1400" dirty="0"/>
              <a:t>para pacientes con dislipemia son (por orden de preferencia)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RSV 10mg</a:t>
            </a:r>
            <a:r>
              <a:rPr lang="es-ES" sz="1400" dirty="0"/>
              <a:t>,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RSV 20mg </a:t>
            </a:r>
            <a:r>
              <a:rPr lang="es-ES" sz="1400" dirty="0"/>
              <a:t>y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ATV 20mg.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sz="1400" dirty="0"/>
              <a:t>En cuanto a las </a:t>
            </a:r>
            <a:r>
              <a:rPr lang="es-ES" sz="1400" b="1" dirty="0"/>
              <a:t>combinaciones</a:t>
            </a:r>
            <a:r>
              <a:rPr lang="es-ES" sz="1400" dirty="0"/>
              <a:t> comercializadas, las más utilizadas son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RSV/ezetimiba (36,0%) </a:t>
            </a:r>
            <a:r>
              <a:rPr lang="es-ES" sz="1400" dirty="0"/>
              <a:t>y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ATV/ezetimiba (26,6%).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s-ES" sz="1400" dirty="0"/>
              <a:t>Solo el 1,4% de los médicos recordó a pacientes con inhibidores de PCSK9.</a:t>
            </a:r>
            <a:endParaRPr lang="es-ES" sz="1400" b="1" dirty="0">
              <a:highlight>
                <a:srgbClr val="D9F1FF"/>
              </a:highlight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1400" b="1" dirty="0">
                <a:highlight>
                  <a:srgbClr val="D9F1FF"/>
                </a:highlight>
              </a:rPr>
              <a:t>Estrategia terapéutica en función de las comorbilidades:</a:t>
            </a:r>
          </a:p>
          <a:p>
            <a:pPr>
              <a:spcBef>
                <a:spcPts val="0"/>
              </a:spcBef>
            </a:pPr>
            <a:r>
              <a:rPr lang="es-ES" sz="1400" dirty="0"/>
              <a:t>En pacientes con </a:t>
            </a:r>
            <a:r>
              <a:rPr lang="es-ES" sz="1400" b="1" dirty="0"/>
              <a:t>ECV y DM2 </a:t>
            </a:r>
            <a:r>
              <a:rPr lang="es-ES" sz="1400" dirty="0"/>
              <a:t>se usan preferentemente </a:t>
            </a:r>
            <a:r>
              <a:rPr lang="es-ES" sz="1400" b="1" dirty="0"/>
              <a:t>estatinas de mayor intensidad y su combinación con ezetimiba</a:t>
            </a:r>
            <a:r>
              <a:rPr lang="es-ES" sz="1400" dirty="0"/>
              <a:t>, mientras en pacientes sin comorbilidades se favorecen los hábitos de vida saludables y las estatinas de menor intensidad.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EDB1D69-06A7-DB83-26B0-E7CA7F2FA5D1}"/>
              </a:ext>
            </a:extLst>
          </p:cNvPr>
          <p:cNvGraphicFramePr/>
          <p:nvPr/>
        </p:nvGraphicFramePr>
        <p:xfrm>
          <a:off x="6569015" y="1615411"/>
          <a:ext cx="5217702" cy="499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66C08C97-6D8F-AD9C-326C-6EBD36D119F3}"/>
              </a:ext>
            </a:extLst>
          </p:cNvPr>
          <p:cNvSpPr txBox="1"/>
          <p:nvPr/>
        </p:nvSpPr>
        <p:spPr>
          <a:xfrm>
            <a:off x="1443038" y="5846414"/>
            <a:ext cx="5821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MAP, Médicos de atención primaria; RSV, Rosuvastatina; ATV, Atorvastatina; ECV, Enfermedad cardiovascular; DM2, Diabetes mellitus de tipo 2; LIS, estatinas de baja intensidad; MIS, Estatinas de intensidad moderada; HIS, estatinas de alta intensidad.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5C3704D-3027-33B7-9BE0-27AEC82CE714}"/>
              </a:ext>
            </a:extLst>
          </p:cNvPr>
          <p:cNvSpPr/>
          <p:nvPr/>
        </p:nvSpPr>
        <p:spPr>
          <a:xfrm>
            <a:off x="7664116" y="1340735"/>
            <a:ext cx="4280233" cy="427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>
                <a:solidFill>
                  <a:schemeClr val="accent5"/>
                </a:solidFill>
              </a:rPr>
              <a:t>Estrategia terapéutica en función de las comorbilidades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D9FAE-8AFF-0309-8A41-3A58CB6EBF99}"/>
              </a:ext>
            </a:extLst>
          </p:cNvPr>
          <p:cNvSpPr txBox="1"/>
          <p:nvPr/>
        </p:nvSpPr>
        <p:spPr>
          <a:xfrm>
            <a:off x="1443038" y="6308079"/>
            <a:ext cx="5900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01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FF504DA-0C47-035E-8DC0-9B442D154B01}"/>
              </a:ext>
            </a:extLst>
          </p:cNvPr>
          <p:cNvSpPr/>
          <p:nvPr/>
        </p:nvSpPr>
        <p:spPr>
          <a:xfrm>
            <a:off x="7236577" y="3295859"/>
            <a:ext cx="4399797" cy="643096"/>
          </a:xfrm>
          <a:prstGeom prst="roundRect">
            <a:avLst>
              <a:gd name="adj" fmla="val 46058"/>
            </a:avLst>
          </a:prstGeom>
          <a:solidFill>
            <a:srgbClr val="EFF9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E0F07FB-EE4F-AB20-7BC4-D5F14E7D82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0826" y="1621323"/>
            <a:ext cx="4557707" cy="4371794"/>
          </a:xfrm>
          <a:noFill/>
        </p:spPr>
        <p:txBody>
          <a:bodyPr anchor="ctr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sz="1600" b="1" dirty="0">
                <a:highlight>
                  <a:srgbClr val="D9F1FF"/>
                </a:highlight>
              </a:rPr>
              <a:t>Estrategia terapéutica en función de la edad:</a:t>
            </a:r>
            <a:endParaRPr lang="es-ES" sz="1600" b="1" dirty="0"/>
          </a:p>
          <a:p>
            <a:pPr>
              <a:spcAft>
                <a:spcPts val="1200"/>
              </a:spcAft>
            </a:pPr>
            <a:r>
              <a:rPr lang="es-ES" sz="1400" dirty="0"/>
              <a:t>Globalmente, las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estatinas de moderada intensidad </a:t>
            </a:r>
            <a:r>
              <a:rPr lang="es-ES" sz="1400" dirty="0"/>
              <a:t>son las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más prescritas por los 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</a:rPr>
              <a:t>MAP</a:t>
            </a:r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es-ES" sz="1400" dirty="0"/>
              <a:t> </a:t>
            </a:r>
            <a:r>
              <a:rPr lang="es-ES" sz="1400" u="sng" dirty="0"/>
              <a:t>independientemente de la edad </a:t>
            </a:r>
            <a:r>
              <a:rPr lang="es-ES" sz="1400" dirty="0"/>
              <a:t>de los pacientes.</a:t>
            </a:r>
          </a:p>
          <a:p>
            <a:pPr marL="1069975" lvl="1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Puede explicar el bajo control de la dislipemia en España.</a:t>
            </a:r>
          </a:p>
          <a:p>
            <a:pPr>
              <a:spcAft>
                <a:spcPts val="1200"/>
              </a:spcAft>
            </a:pPr>
            <a:r>
              <a:rPr lang="es-ES" sz="1400" u="sng" dirty="0"/>
              <a:t>Matiz</a:t>
            </a:r>
            <a:r>
              <a:rPr lang="es-ES" sz="1400" dirty="0"/>
              <a:t>: en los pacientes de 41-80 años, la frecuencia de prescripción de las estatinas de intensidad moderada es casi la misma que la de las estatinas de elevada intensidad.</a:t>
            </a:r>
          </a:p>
          <a:p>
            <a:pPr>
              <a:spcAft>
                <a:spcPts val="1200"/>
              </a:spcAft>
            </a:pPr>
            <a:r>
              <a:rPr lang="es-ES" sz="1400" dirty="0"/>
              <a:t>Las combinaciones con ezetimiba son más frecuentes en los pacientes entre 40-80 años.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A0DFF0-A02C-9975-4D98-C05AE9E8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56</a:t>
            </a:fld>
            <a:endParaRPr lang="es-ES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6E6FC0A-8905-065B-3304-1F7733D2B679}"/>
              </a:ext>
            </a:extLst>
          </p:cNvPr>
          <p:cNvGraphicFramePr/>
          <p:nvPr/>
        </p:nvGraphicFramePr>
        <p:xfrm>
          <a:off x="1379286" y="1598448"/>
          <a:ext cx="5212434" cy="454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6940523F-D8C6-1BE0-382F-D5D93561F841}"/>
              </a:ext>
            </a:extLst>
          </p:cNvPr>
          <p:cNvSpPr/>
          <p:nvPr/>
        </p:nvSpPr>
        <p:spPr>
          <a:xfrm>
            <a:off x="1909187" y="3295859"/>
            <a:ext cx="633046" cy="3215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E1320E4-6DF0-4E30-8B3D-BD9942657F1F}"/>
              </a:ext>
            </a:extLst>
          </p:cNvPr>
          <p:cNvSpPr txBox="1"/>
          <p:nvPr/>
        </p:nvSpPr>
        <p:spPr>
          <a:xfrm>
            <a:off x="1335848" y="6177008"/>
            <a:ext cx="1007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MAP, Médicos de atención primaria; LIS, estatinas de baja intensidad; MIS, Estatinas de intensidad moderada; HIS, estatinas de alta intensidad.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1C4B302-9EE4-8412-11B4-060319BC850F}"/>
              </a:ext>
            </a:extLst>
          </p:cNvPr>
          <p:cNvSpPr/>
          <p:nvPr/>
        </p:nvSpPr>
        <p:spPr>
          <a:xfrm>
            <a:off x="2542233" y="1328200"/>
            <a:ext cx="3878664" cy="4270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>
                <a:solidFill>
                  <a:schemeClr val="accent5"/>
                </a:solidFill>
              </a:rPr>
              <a:t>Estrategia terapéutica en función de la edad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C802A349-A990-972C-B931-C40CDEE9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46" y="470264"/>
            <a:ext cx="9442268" cy="699700"/>
          </a:xfrm>
        </p:spPr>
        <p:txBody>
          <a:bodyPr>
            <a:normAutofit/>
          </a:bodyPr>
          <a:lstStyle/>
          <a:p>
            <a:r>
              <a:rPr lang="es-ES" sz="3000" dirty="0"/>
              <a:t>5 – Tratamientos usados para los pacientes con dislipemia </a:t>
            </a:r>
            <a:r>
              <a:rPr lang="es-ES" sz="3000" baseline="30000" dirty="0"/>
              <a:t>1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B39F949-9CD3-46E1-12E0-71A14AD36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75" y="3369825"/>
            <a:ext cx="470200" cy="4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9A82315-AE0C-B521-4512-EEBEDB91BCA0}"/>
              </a:ext>
            </a:extLst>
          </p:cNvPr>
          <p:cNvSpPr txBox="1"/>
          <p:nvPr/>
        </p:nvSpPr>
        <p:spPr>
          <a:xfrm>
            <a:off x="1335848" y="6406786"/>
            <a:ext cx="1001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33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56911E-E8D4-4CF8-BCD1-D0C59865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57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354267-3F4B-202F-D19B-0EABE6C4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6 – Seguridad de las estatinas </a:t>
            </a:r>
            <a:r>
              <a:rPr lang="es-ES" baseline="30000" dirty="0"/>
              <a:t>1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864CD7-77F0-E62E-7F1B-3C0BBACB48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3038" y="1759131"/>
            <a:ext cx="4378448" cy="1712487"/>
          </a:xfrm>
        </p:spPr>
        <p:txBody>
          <a:bodyPr anchor="ctr"/>
          <a:lstStyle/>
          <a:p>
            <a:pPr marL="0" indent="0">
              <a:buNone/>
            </a:pPr>
            <a:r>
              <a:rPr lang="es-ES" b="1" dirty="0">
                <a:highlight>
                  <a:srgbClr val="D9F1FF"/>
                </a:highlight>
              </a:rPr>
              <a:t>Prevalencia de los efectos adversos</a:t>
            </a:r>
          </a:p>
          <a:p>
            <a:r>
              <a:rPr lang="es-ES" sz="1400" dirty="0"/>
              <a:t>Los MAP participantes en el estudio estimaron que la prevalencia de </a:t>
            </a:r>
            <a:r>
              <a:rPr lang="es-ES" sz="1400" b="1" dirty="0"/>
              <a:t>efectos secundarios de las estatinas </a:t>
            </a:r>
            <a:r>
              <a:rPr lang="es-ES" sz="1400" dirty="0"/>
              <a:t>fue de </a:t>
            </a:r>
            <a:r>
              <a:rPr lang="es-ES" sz="1400" b="1" dirty="0"/>
              <a:t>14% de los casos</a:t>
            </a:r>
            <a:r>
              <a:rPr lang="es-ES" sz="1400" dirty="0"/>
              <a:t>, con una mediana del 10% [5%, 20%].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C805DF4-14E1-63E8-E80F-954EC15B58BD}"/>
              </a:ext>
            </a:extLst>
          </p:cNvPr>
          <p:cNvSpPr/>
          <p:nvPr/>
        </p:nvSpPr>
        <p:spPr>
          <a:xfrm>
            <a:off x="1443039" y="3471618"/>
            <a:ext cx="4378447" cy="2121502"/>
          </a:xfrm>
          <a:prstGeom prst="roundRect">
            <a:avLst>
              <a:gd name="adj" fmla="val 24749"/>
            </a:avLst>
          </a:prstGeom>
          <a:solidFill>
            <a:srgbClr val="EFF9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25" algn="just" defTabSz="990600"/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El valor medio es el 10% con un rango entre el 5% y 20%. </a:t>
            </a:r>
          </a:p>
          <a:p>
            <a:pPr marL="1079500" algn="just" defTabSz="990600"/>
            <a:endParaRPr lang="es-ES" sz="14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 defTabSz="990600"/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Significa que :</a:t>
            </a:r>
          </a:p>
          <a:p>
            <a:pPr marL="620713" indent="-285750" algn="just" defTabSz="990600">
              <a:buFontTx/>
              <a:buChar char="-"/>
            </a:pPr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La mitad piensan que la frecuencia de efectos secundarios se encuentra entre el 5% y 20%.</a:t>
            </a:r>
          </a:p>
          <a:p>
            <a:pPr marL="620713" indent="-285750" algn="just" defTabSz="990600">
              <a:buFontTx/>
              <a:buChar char="-"/>
            </a:pPr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El 25% piensan que es menor del 5%.</a:t>
            </a:r>
          </a:p>
          <a:p>
            <a:pPr marL="620713" indent="-285750" algn="just" defTabSz="990600">
              <a:buFontTx/>
              <a:buChar char="-"/>
            </a:pPr>
            <a:r>
              <a:rPr lang="es-ES" sz="1400" dirty="0">
                <a:solidFill>
                  <a:schemeClr val="accent2">
                    <a:lumMod val="75000"/>
                  </a:schemeClr>
                </a:solidFill>
              </a:rPr>
              <a:t>El 25% piensan que es mayor del 20%.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C16BC60-0E90-DD62-05EC-7F279D914D0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28" y="3642505"/>
            <a:ext cx="528623" cy="5095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9BE0B04-2A33-51B0-4B59-9E0DA4A995D2}"/>
              </a:ext>
            </a:extLst>
          </p:cNvPr>
          <p:cNvSpPr txBox="1">
            <a:spLocks/>
          </p:cNvSpPr>
          <p:nvPr/>
        </p:nvSpPr>
        <p:spPr>
          <a:xfrm>
            <a:off x="6522055" y="1795927"/>
            <a:ext cx="4936519" cy="4560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>
                <a:highlight>
                  <a:srgbClr val="D9F1FF"/>
                </a:highlight>
              </a:rPr>
              <a:t>Actitud frente a los efectos adversos</a:t>
            </a:r>
          </a:p>
          <a:p>
            <a:r>
              <a:rPr lang="es-ES" sz="1400" dirty="0"/>
              <a:t>Cuando un paciente presenta un efecto adverso debido a las estatinas, el </a:t>
            </a:r>
            <a:r>
              <a:rPr lang="es-ES" sz="1400" b="1" dirty="0"/>
              <a:t>52,7% de los MAP encuestados reportan aportar una modificación en el tratamiento</a:t>
            </a:r>
            <a:r>
              <a:rPr lang="es-ES" sz="1400" dirty="0"/>
              <a:t> (mediana del 50% [10%, 96%]).</a:t>
            </a:r>
          </a:p>
          <a:p>
            <a:r>
              <a:rPr lang="es-ES" sz="1400" dirty="0"/>
              <a:t>Modificaciones más frecuentemente reportadas:</a:t>
            </a:r>
          </a:p>
          <a:p>
            <a:pPr lvl="1"/>
            <a:r>
              <a:rPr lang="es-ES" sz="1400" dirty="0"/>
              <a:t>Cambio por otra estatina: 40% [20%, 65%].</a:t>
            </a:r>
          </a:p>
          <a:p>
            <a:pPr lvl="1"/>
            <a:r>
              <a:rPr lang="es-ES" sz="1400" dirty="0"/>
              <a:t>Reducción de la dosis: 30% [10%, 50%].</a:t>
            </a:r>
          </a:p>
          <a:p>
            <a:pPr lvl="1"/>
            <a:r>
              <a:rPr lang="es-ES" sz="1400" dirty="0"/>
              <a:t>Interrupción de la estatina: 20% [10%, 50%].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C2A2BEA-1962-9850-7151-8F94FCDCCF93}"/>
              </a:ext>
            </a:extLst>
          </p:cNvPr>
          <p:cNvSpPr/>
          <p:nvPr/>
        </p:nvSpPr>
        <p:spPr>
          <a:xfrm>
            <a:off x="6385233" y="4806216"/>
            <a:ext cx="5210162" cy="12612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s-ES" sz="1400" b="1" dirty="0"/>
              <a:t>La estatina considerada más segura </a:t>
            </a:r>
            <a:r>
              <a:rPr lang="es-ES" sz="1400" dirty="0"/>
              <a:t>respecto a la ocurrencia de efectos secundarios era la </a:t>
            </a:r>
            <a:r>
              <a:rPr lang="es-ES" sz="1400" b="1" dirty="0"/>
              <a:t>RSV (69%) </a:t>
            </a:r>
            <a:r>
              <a:rPr lang="es-ES" sz="1400" dirty="0"/>
              <a:t>seguida por la pitavastatina (14%). </a:t>
            </a:r>
          </a:p>
          <a:p>
            <a:pPr algn="ctr"/>
            <a:r>
              <a:rPr lang="es-ES" sz="1400" dirty="0"/>
              <a:t>Solo el 8% de los médicos consideraron la ATV como la estatina más segura.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6BFF620-4C85-7034-DD65-E5D8B068745C}"/>
              </a:ext>
            </a:extLst>
          </p:cNvPr>
          <p:cNvSpPr txBox="1"/>
          <p:nvPr/>
        </p:nvSpPr>
        <p:spPr>
          <a:xfrm>
            <a:off x="1347787" y="6382921"/>
            <a:ext cx="1001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817945-9F90-0A32-CFF7-3016DFF8C17A}"/>
              </a:ext>
            </a:extLst>
          </p:cNvPr>
          <p:cNvSpPr txBox="1"/>
          <p:nvPr/>
        </p:nvSpPr>
        <p:spPr>
          <a:xfrm>
            <a:off x="1335848" y="6177008"/>
            <a:ext cx="1007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MAP, Médicos de atención primaria; RSV, Rosuvastatina; ATV, Atorvastatina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62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ACDA1-1151-242A-00CF-8A4D443F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MENSAJES CLAVE </a:t>
            </a:r>
            <a:endParaRPr lang="es-ES" baseline="30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9A04BA-DFAF-A5EE-4EFE-4A13DDB5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58</a:t>
            </a:fld>
            <a:endParaRPr lang="es-E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7A88673-7BB2-D50C-7D11-6560E2024FEF}"/>
              </a:ext>
            </a:extLst>
          </p:cNvPr>
          <p:cNvGrpSpPr/>
          <p:nvPr/>
        </p:nvGrpSpPr>
        <p:grpSpPr>
          <a:xfrm>
            <a:off x="2952022" y="2729826"/>
            <a:ext cx="1398347" cy="1398347"/>
            <a:chOff x="4045059" y="2583000"/>
            <a:chExt cx="1692000" cy="1692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182EF5F3-AB42-0589-6661-36906B811E36}"/>
                </a:ext>
              </a:extLst>
            </p:cNvPr>
            <p:cNvSpPr/>
            <p:nvPr/>
          </p:nvSpPr>
          <p:spPr>
            <a:xfrm>
              <a:off x="4045059" y="2583000"/>
              <a:ext cx="1692000" cy="1692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C837F311-FFA0-20EA-3318-A9881F7BC730}"/>
                </a:ext>
              </a:extLst>
            </p:cNvPr>
            <p:cNvGrpSpPr/>
            <p:nvPr/>
          </p:nvGrpSpPr>
          <p:grpSpPr>
            <a:xfrm>
              <a:off x="4191885" y="2729826"/>
              <a:ext cx="1398347" cy="1398347"/>
              <a:chOff x="2564563" y="2890026"/>
              <a:chExt cx="1398347" cy="1398347"/>
            </a:xfrm>
          </p:grpSpPr>
          <p:pic>
            <p:nvPicPr>
              <p:cNvPr id="9" name="Gráfico 8" descr="Corona de laureles contorno">
                <a:extLst>
                  <a:ext uri="{FF2B5EF4-FFF2-40B4-BE49-F238E27FC236}">
                    <a16:creationId xmlns:a16="http://schemas.microsoft.com/office/drawing/2014/main" id="{6B791C9B-91D2-D5F9-0296-330EDE6DE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64563" y="2890026"/>
                <a:ext cx="1398347" cy="1398347"/>
              </a:xfrm>
              <a:prstGeom prst="rect">
                <a:avLst/>
              </a:prstGeom>
            </p:spPr>
          </p:pic>
          <p:pic>
            <p:nvPicPr>
              <p:cNvPr id="10" name="Gráfico 9" descr="Insignia 1 con relleno sólido">
                <a:extLst>
                  <a:ext uri="{FF2B5EF4-FFF2-40B4-BE49-F238E27FC236}">
                    <a16:creationId xmlns:a16="http://schemas.microsoft.com/office/drawing/2014/main" id="{FDA1EF25-D6FE-023C-7D2F-EE91B5C9F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072352" y="3397815"/>
                <a:ext cx="382769" cy="382769"/>
              </a:xfrm>
              <a:prstGeom prst="rect">
                <a:avLst/>
              </a:prstGeom>
            </p:spPr>
          </p:pic>
        </p:grp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0DA14B6-7C67-1CA2-269B-F07B9DB61F4D}"/>
              </a:ext>
            </a:extLst>
          </p:cNvPr>
          <p:cNvGrpSpPr/>
          <p:nvPr/>
        </p:nvGrpSpPr>
        <p:grpSpPr>
          <a:xfrm>
            <a:off x="6432712" y="2729826"/>
            <a:ext cx="1398347" cy="1398347"/>
            <a:chOff x="6407058" y="2583000"/>
            <a:chExt cx="1692000" cy="1692000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6CD7F675-832A-25C6-ED34-E26D5EE34975}"/>
                </a:ext>
              </a:extLst>
            </p:cNvPr>
            <p:cNvSpPr/>
            <p:nvPr/>
          </p:nvSpPr>
          <p:spPr>
            <a:xfrm>
              <a:off x="6407058" y="2583000"/>
              <a:ext cx="1692000" cy="1692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" name="Gráfico 12" descr="Órgano del corazón contorno">
              <a:extLst>
                <a:ext uri="{FF2B5EF4-FFF2-40B4-BE49-F238E27FC236}">
                  <a16:creationId xmlns:a16="http://schemas.microsoft.com/office/drawing/2014/main" id="{B1AC2DBB-9F5E-2F97-3FDE-3448E63A8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678948" y="2888872"/>
              <a:ext cx="1148217" cy="1148217"/>
            </a:xfrm>
            <a:prstGeom prst="rect">
              <a:avLst/>
            </a:prstGeom>
          </p:spPr>
        </p:pic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806CC35D-638C-BBA0-B8AE-CCCB7AEFB834}"/>
              </a:ext>
            </a:extLst>
          </p:cNvPr>
          <p:cNvSpPr/>
          <p:nvPr/>
        </p:nvSpPr>
        <p:spPr>
          <a:xfrm>
            <a:off x="9913401" y="2729826"/>
            <a:ext cx="1398347" cy="139834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8226E50-4E09-73EF-5D20-1A7EAC93AA0C}"/>
              </a:ext>
            </a:extLst>
          </p:cNvPr>
          <p:cNvSpPr txBox="1"/>
          <p:nvPr/>
        </p:nvSpPr>
        <p:spPr>
          <a:xfrm>
            <a:off x="2300540" y="4269817"/>
            <a:ext cx="270131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5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 el </a:t>
            </a:r>
            <a:r>
              <a:rPr lang="es-ES" sz="15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1r estudio</a:t>
            </a:r>
            <a:r>
              <a:rPr lang="es-ES" sz="15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 proporciona datos recientes sobre la opinión del médico de AP del </a:t>
            </a:r>
            <a:r>
              <a:rPr lang="es-ES" sz="15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riesgo </a:t>
            </a:r>
            <a:r>
              <a:rPr lang="es-ES" sz="15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CV, sus comorbilidades, grado de control y tratamiento </a:t>
            </a:r>
            <a:r>
              <a:rPr lang="es-ES" sz="1500" baseline="300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s-ES" sz="15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ES" sz="1500" dirty="0">
              <a:solidFill>
                <a:schemeClr val="accent5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BDBE535-36F8-7335-83D0-4D24C3FAEFAB}"/>
              </a:ext>
            </a:extLst>
          </p:cNvPr>
          <p:cNvSpPr txBox="1"/>
          <p:nvPr/>
        </p:nvSpPr>
        <p:spPr>
          <a:xfrm>
            <a:off x="5781229" y="4257838"/>
            <a:ext cx="27013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patología CV es la 1a causa de mortalidad a nivel mundial, y representan el 30% de las muertes </a:t>
            </a:r>
            <a:r>
              <a:rPr lang="es-ES" sz="1500" b="1" baseline="300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s-ES" sz="15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ES" sz="1500" dirty="0">
              <a:solidFill>
                <a:schemeClr val="accent5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3BBE579-1814-385D-405C-D6D43345091B}"/>
              </a:ext>
            </a:extLst>
          </p:cNvPr>
          <p:cNvSpPr txBox="1"/>
          <p:nvPr/>
        </p:nvSpPr>
        <p:spPr>
          <a:xfrm>
            <a:off x="9243039" y="4269817"/>
            <a:ext cx="27013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300 médicos de AP</a:t>
            </a:r>
            <a:r>
              <a:rPr lang="es-ES" sz="15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trabajando en centros de salud (88%) y centros rurales (12%) </a:t>
            </a:r>
            <a:r>
              <a:rPr lang="es-ES" sz="1500" baseline="300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s-ES" sz="15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ES" sz="1500" dirty="0">
              <a:solidFill>
                <a:schemeClr val="accent5"/>
              </a:solidFill>
            </a:endParaRPr>
          </a:p>
        </p:txBody>
      </p:sp>
      <p:pic>
        <p:nvPicPr>
          <p:cNvPr id="24" name="Gráfico 23" descr="Estetoscopio con relleno sólido">
            <a:extLst>
              <a:ext uri="{FF2B5EF4-FFF2-40B4-BE49-F238E27FC236}">
                <a16:creationId xmlns:a16="http://schemas.microsoft.com/office/drawing/2014/main" id="{647F188F-72BA-EBC2-3EBF-9A8BC89C35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96938" y="3047344"/>
            <a:ext cx="831273" cy="83127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58AFD7C-0B15-BD0B-43AF-B5A36F9F645D}"/>
              </a:ext>
            </a:extLst>
          </p:cNvPr>
          <p:cNvSpPr txBox="1"/>
          <p:nvPr/>
        </p:nvSpPr>
        <p:spPr>
          <a:xfrm>
            <a:off x="6000749" y="6105118"/>
            <a:ext cx="55770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AP, Atención primaria; CV, cardiovascular.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A90A22-A70E-B957-752F-411F94DA3A70}"/>
              </a:ext>
            </a:extLst>
          </p:cNvPr>
          <p:cNvSpPr txBox="1"/>
          <p:nvPr/>
        </p:nvSpPr>
        <p:spPr>
          <a:xfrm>
            <a:off x="6000749" y="6308079"/>
            <a:ext cx="5457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87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ACDA1-1151-242A-00CF-8A4D443F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MENSAJES CLAVE</a:t>
            </a:r>
            <a:r>
              <a:rPr lang="es-ES" baseline="30000" dirty="0"/>
              <a:t>1</a:t>
            </a:r>
            <a:r>
              <a:rPr lang="es-ES" dirty="0"/>
              <a:t> </a:t>
            </a:r>
            <a:endParaRPr lang="es-ES" baseline="30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9A04BA-DFAF-A5EE-4EFE-4A13DDB5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59</a:t>
            </a:fld>
            <a:endParaRPr lang="es-ES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82EF5F3-AB42-0589-6661-36906B811E36}"/>
              </a:ext>
            </a:extLst>
          </p:cNvPr>
          <p:cNvSpPr/>
          <p:nvPr/>
        </p:nvSpPr>
        <p:spPr>
          <a:xfrm>
            <a:off x="2479731" y="2876472"/>
            <a:ext cx="1692000" cy="1692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06CC35D-638C-BBA0-B8AE-CCCB7AEFB834}"/>
              </a:ext>
            </a:extLst>
          </p:cNvPr>
          <p:cNvSpPr/>
          <p:nvPr/>
        </p:nvSpPr>
        <p:spPr>
          <a:xfrm>
            <a:off x="7736296" y="2489014"/>
            <a:ext cx="1692000" cy="1692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8226E50-4E09-73EF-5D20-1A7EAC93AA0C}"/>
              </a:ext>
            </a:extLst>
          </p:cNvPr>
          <p:cNvSpPr txBox="1"/>
          <p:nvPr/>
        </p:nvSpPr>
        <p:spPr>
          <a:xfrm>
            <a:off x="2227403" y="4737611"/>
            <a:ext cx="2196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5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Los médicos encuestados estiman que </a:t>
            </a:r>
            <a:r>
              <a:rPr lang="es-ES" sz="15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casi el</a:t>
            </a:r>
            <a:r>
              <a:rPr lang="es-ES" sz="15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40% de los pacientes presentan dislipemia.</a:t>
            </a:r>
            <a:endParaRPr lang="es-ES" sz="1500" dirty="0">
              <a:solidFill>
                <a:schemeClr val="accent5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BDBE535-36F8-7335-83D0-4D24C3FAEFAB}"/>
              </a:ext>
            </a:extLst>
          </p:cNvPr>
          <p:cNvSpPr txBox="1"/>
          <p:nvPr/>
        </p:nvSpPr>
        <p:spPr>
          <a:xfrm>
            <a:off x="4869146" y="3674867"/>
            <a:ext cx="21966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5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percepción de los médicos es que</a:t>
            </a:r>
            <a:r>
              <a:rPr lang="es-ES" sz="15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mayoría de los pacientes presentan riesgo CV alto (23,5%) y muy alto (18,2%) y un 14,4% tuvo eventos CV durante los 2 últimos años.</a:t>
            </a:r>
            <a:endParaRPr lang="es-ES" sz="1500" dirty="0">
              <a:solidFill>
                <a:schemeClr val="accent5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3BBE579-1814-385D-405C-D6D43345091B}"/>
              </a:ext>
            </a:extLst>
          </p:cNvPr>
          <p:cNvSpPr txBox="1"/>
          <p:nvPr/>
        </p:nvSpPr>
        <p:spPr>
          <a:xfrm>
            <a:off x="7263287" y="4424191"/>
            <a:ext cx="27013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5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estrategia terapéutica más utilizada es la prescripción </a:t>
            </a:r>
            <a:r>
              <a:rPr lang="es-ES" sz="15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estatinas de moderada intensidad.</a:t>
            </a:r>
            <a:endParaRPr lang="es-ES" sz="1500" dirty="0">
              <a:solidFill>
                <a:schemeClr val="accent5"/>
              </a:solidFill>
            </a:endParaRPr>
          </a:p>
        </p:txBody>
      </p:sp>
      <p:pic>
        <p:nvPicPr>
          <p:cNvPr id="24" name="Gráfico 23" descr="Estetoscopio con relleno sólido">
            <a:extLst>
              <a:ext uri="{FF2B5EF4-FFF2-40B4-BE49-F238E27FC236}">
                <a16:creationId xmlns:a16="http://schemas.microsoft.com/office/drawing/2014/main" id="{647F188F-72BA-EBC2-3EBF-9A8BC89C3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5374" y="2911795"/>
            <a:ext cx="914400" cy="9144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3852ED4B-346A-A879-D524-5662C2050F41}"/>
              </a:ext>
            </a:extLst>
          </p:cNvPr>
          <p:cNvGrpSpPr/>
          <p:nvPr/>
        </p:nvGrpSpPr>
        <p:grpSpPr>
          <a:xfrm>
            <a:off x="5121476" y="1676995"/>
            <a:ext cx="1692000" cy="1692000"/>
            <a:chOff x="5541960" y="2489014"/>
            <a:chExt cx="1692000" cy="1692000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6CD7F675-832A-25C6-ED34-E26D5EE34975}"/>
                </a:ext>
              </a:extLst>
            </p:cNvPr>
            <p:cNvSpPr/>
            <p:nvPr/>
          </p:nvSpPr>
          <p:spPr>
            <a:xfrm>
              <a:off x="5541960" y="2489014"/>
              <a:ext cx="1692000" cy="1692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" name="Gráfico 2" descr="Corazón con pulso contorno">
              <a:extLst>
                <a:ext uri="{FF2B5EF4-FFF2-40B4-BE49-F238E27FC236}">
                  <a16:creationId xmlns:a16="http://schemas.microsoft.com/office/drawing/2014/main" id="{13548E8A-E9CA-A72D-9D44-8CF6DF2D0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13850" y="2794886"/>
              <a:ext cx="1148217" cy="1148217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142E73-1B19-40E6-12EA-F9586BCCD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836" y="3167172"/>
            <a:ext cx="1110600" cy="11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dicina contorno">
            <a:extLst>
              <a:ext uri="{FF2B5EF4-FFF2-40B4-BE49-F238E27FC236}">
                <a16:creationId xmlns:a16="http://schemas.microsoft.com/office/drawing/2014/main" id="{65D41133-FDC5-C8FC-031A-304E6C76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8152276" y="2873349"/>
            <a:ext cx="923330" cy="923330"/>
          </a:xfrm>
          <a:prstGeom prst="rect">
            <a:avLst/>
          </a:prstGeom>
          <a:noFill/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F25FEB3-2707-41E6-F144-EFCC51799629}"/>
              </a:ext>
            </a:extLst>
          </p:cNvPr>
          <p:cNvSpPr txBox="1"/>
          <p:nvPr/>
        </p:nvSpPr>
        <p:spPr>
          <a:xfrm>
            <a:off x="9743402" y="3505045"/>
            <a:ext cx="2196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5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percepción de los médicos es que </a:t>
            </a:r>
            <a:r>
              <a:rPr lang="es-ES" sz="15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61,5% de sus pacientes están en objetivos terapéuticos.</a:t>
            </a:r>
            <a:endParaRPr lang="es-ES" sz="1500" dirty="0">
              <a:solidFill>
                <a:schemeClr val="accent5"/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2778C8D-A448-DB04-8482-A528B22A6F85}"/>
              </a:ext>
            </a:extLst>
          </p:cNvPr>
          <p:cNvGrpSpPr/>
          <p:nvPr/>
        </p:nvGrpSpPr>
        <p:grpSpPr>
          <a:xfrm>
            <a:off x="9995732" y="1507173"/>
            <a:ext cx="1692000" cy="1692000"/>
            <a:chOff x="5541960" y="2489014"/>
            <a:chExt cx="1692000" cy="1692000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B970C71-4BF9-A8F1-13E6-E8425CBBE131}"/>
                </a:ext>
              </a:extLst>
            </p:cNvPr>
            <p:cNvSpPr/>
            <p:nvPr/>
          </p:nvSpPr>
          <p:spPr>
            <a:xfrm>
              <a:off x="5541960" y="2489014"/>
              <a:ext cx="1692000" cy="1692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3" name="Gráfico 22" descr="Diana contorno">
              <a:extLst>
                <a:ext uri="{FF2B5EF4-FFF2-40B4-BE49-F238E27FC236}">
                  <a16:creationId xmlns:a16="http://schemas.microsoft.com/office/drawing/2014/main" id="{D4D1B989-29C6-070B-4FAD-BA2C453E0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856585" y="2745419"/>
              <a:ext cx="1148217" cy="1148217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7160AFE0-9EE8-F4CA-2E2A-7462257202F4}"/>
              </a:ext>
            </a:extLst>
          </p:cNvPr>
          <p:cNvSpPr txBox="1"/>
          <p:nvPr/>
        </p:nvSpPr>
        <p:spPr>
          <a:xfrm>
            <a:off x="6094251" y="6070332"/>
            <a:ext cx="55770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CV, cardiovascular.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DDCE74-B896-9325-5245-F979B94C13E0}"/>
              </a:ext>
            </a:extLst>
          </p:cNvPr>
          <p:cNvSpPr txBox="1"/>
          <p:nvPr/>
        </p:nvSpPr>
        <p:spPr>
          <a:xfrm>
            <a:off x="6094251" y="6308079"/>
            <a:ext cx="5364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7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8F616DB-65D0-6A04-B41B-9B2D47068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Los estudios TERESA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33C9820-1CDD-0B7F-7705-2B636A2B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6</a:t>
            </a:fld>
            <a:endParaRPr lang="es-E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BE2B2D1-41B0-7376-379B-A1122529E4E4}"/>
              </a:ext>
            </a:extLst>
          </p:cNvPr>
          <p:cNvGraphicFramePr/>
          <p:nvPr/>
        </p:nvGraphicFramePr>
        <p:xfrm>
          <a:off x="1926771" y="2153187"/>
          <a:ext cx="5364365" cy="3718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C3B806F-6D94-5AEC-4A5F-40BCAD1BA7AE}"/>
              </a:ext>
            </a:extLst>
          </p:cNvPr>
          <p:cNvSpPr txBox="1"/>
          <p:nvPr/>
        </p:nvSpPr>
        <p:spPr>
          <a:xfrm>
            <a:off x="7017166" y="2492579"/>
            <a:ext cx="444140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s-ES" b="1" dirty="0">
                <a:solidFill>
                  <a:srgbClr val="C00000"/>
                </a:solidFill>
              </a:rPr>
              <a:t>TERESA Cardio </a:t>
            </a:r>
            <a:endParaRPr lang="es-ES" dirty="0"/>
          </a:p>
          <a:p>
            <a:pPr marL="550863" indent="-285750" algn="just">
              <a:spcBef>
                <a:spcPts val="600"/>
              </a:spcBef>
              <a:buClr>
                <a:srgbClr val="C00000"/>
              </a:buClr>
              <a:buFont typeface="Segoe UI Emoji" panose="020B0502040204020203" pitchFamily="34" charset="0"/>
              <a:buChar char="→"/>
            </a:pPr>
            <a:r>
              <a:rPr lang="es-ES" dirty="0">
                <a:solidFill>
                  <a:schemeClr val="accent5"/>
                </a:solidFill>
              </a:rPr>
              <a:t>Estudio </a:t>
            </a:r>
            <a:r>
              <a:rPr lang="es-ES" b="1" dirty="0">
                <a:solidFill>
                  <a:schemeClr val="accent5"/>
                </a:solidFill>
              </a:rPr>
              <a:t>observacional</a:t>
            </a:r>
            <a:r>
              <a:rPr lang="es-ES" dirty="0">
                <a:solidFill>
                  <a:schemeClr val="accent5"/>
                </a:solidFill>
              </a:rPr>
              <a:t>, nacional y multicéntrico.</a:t>
            </a:r>
          </a:p>
          <a:p>
            <a:pPr marL="550863" indent="-285750" algn="just">
              <a:spcBef>
                <a:spcPts val="600"/>
              </a:spcBef>
              <a:buClr>
                <a:srgbClr val="C00000"/>
              </a:buClr>
              <a:buFont typeface="Segoe UI Emoji" panose="020B0502040204020203" pitchFamily="34" charset="0"/>
              <a:buChar char="→"/>
            </a:pPr>
            <a:r>
              <a:rPr lang="es-ES" dirty="0">
                <a:solidFill>
                  <a:schemeClr val="accent5"/>
                </a:solidFill>
              </a:rPr>
              <a:t>Estudio de </a:t>
            </a:r>
            <a:r>
              <a:rPr lang="es-ES" b="1" dirty="0">
                <a:solidFill>
                  <a:schemeClr val="accent5"/>
                </a:solidFill>
              </a:rPr>
              <a:t>cohorte</a:t>
            </a:r>
            <a:r>
              <a:rPr lang="es-ES" dirty="0">
                <a:solidFill>
                  <a:schemeClr val="accent5"/>
                </a:solidFill>
              </a:rPr>
              <a:t> </a:t>
            </a:r>
            <a:r>
              <a:rPr lang="es-ES" b="1" dirty="0">
                <a:solidFill>
                  <a:schemeClr val="accent5"/>
                </a:solidFill>
              </a:rPr>
              <a:t>retrospectiva.</a:t>
            </a:r>
            <a:endParaRPr lang="es-ES" b="1" u="sng" dirty="0">
              <a:solidFill>
                <a:schemeClr val="accent5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78B74B-0D12-EE21-C354-DC660E0C73E7}"/>
              </a:ext>
            </a:extLst>
          </p:cNvPr>
          <p:cNvSpPr txBox="1"/>
          <p:nvPr/>
        </p:nvSpPr>
        <p:spPr>
          <a:xfrm>
            <a:off x="7017166" y="4172198"/>
            <a:ext cx="44414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s-ES" b="1" dirty="0">
                <a:solidFill>
                  <a:srgbClr val="0095EC"/>
                </a:solidFill>
              </a:rPr>
              <a:t>TERESA Opinión  </a:t>
            </a:r>
          </a:p>
          <a:p>
            <a:pPr marL="538163" indent="-273050" algn="just">
              <a:spcBef>
                <a:spcPts val="600"/>
              </a:spcBef>
              <a:buClr>
                <a:srgbClr val="0095EC"/>
              </a:buClr>
              <a:buFont typeface="Segoe UI Emoji" panose="020B0502040204020203" pitchFamily="34" charset="0"/>
              <a:buChar char="→"/>
            </a:pPr>
            <a:r>
              <a:rPr lang="es-ES" dirty="0">
                <a:solidFill>
                  <a:schemeClr val="accent5"/>
                </a:solidFill>
              </a:rPr>
              <a:t>Estudio </a:t>
            </a:r>
            <a:r>
              <a:rPr lang="es-ES" b="1" dirty="0">
                <a:solidFill>
                  <a:schemeClr val="accent5"/>
                </a:solidFill>
              </a:rPr>
              <a:t>ecológico </a:t>
            </a:r>
            <a:r>
              <a:rPr lang="es-ES" dirty="0">
                <a:solidFill>
                  <a:schemeClr val="accent5"/>
                </a:solidFill>
              </a:rPr>
              <a:t>(encuesta).</a:t>
            </a:r>
          </a:p>
          <a:p>
            <a:pPr marL="538163" indent="-273050" algn="just">
              <a:spcBef>
                <a:spcPts val="600"/>
              </a:spcBef>
              <a:buClr>
                <a:srgbClr val="0095EC"/>
              </a:buClr>
              <a:buFont typeface="Segoe UI Emoji" panose="020B0502040204020203" pitchFamily="34" charset="0"/>
              <a:buChar char="→"/>
            </a:pPr>
            <a:r>
              <a:rPr lang="es-ES" dirty="0">
                <a:solidFill>
                  <a:schemeClr val="accent5"/>
                </a:solidFill>
              </a:rPr>
              <a:t>Recogida puntual de información sobre </a:t>
            </a:r>
            <a:r>
              <a:rPr lang="es-ES" b="1" dirty="0">
                <a:solidFill>
                  <a:schemeClr val="accent5"/>
                </a:solidFill>
              </a:rPr>
              <a:t>opiniones y valoraciones de los médicos de AP participantes.</a:t>
            </a:r>
          </a:p>
        </p:txBody>
      </p:sp>
    </p:spTree>
    <p:extLst>
      <p:ext uri="{BB962C8B-B14F-4D97-AF65-F5344CB8AC3E}">
        <p14:creationId xmlns:p14="http://schemas.microsoft.com/office/powerpoint/2010/main" val="24734269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ACDA1-1151-242A-00CF-8A4D443F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MENSAJES CLAVE</a:t>
            </a:r>
            <a:r>
              <a:rPr lang="es-ES" baseline="30000" dirty="0"/>
              <a:t>1</a:t>
            </a:r>
            <a:r>
              <a:rPr lang="es-ES" dirty="0"/>
              <a:t> </a:t>
            </a:r>
            <a:endParaRPr lang="es-ES" baseline="30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9A04BA-DFAF-A5EE-4EFE-4A13DDB5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60</a:t>
            </a:fld>
            <a:endParaRPr lang="es-ES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45C050B-E67F-34DC-FE0A-4BD5E8471DFB}"/>
              </a:ext>
            </a:extLst>
          </p:cNvPr>
          <p:cNvGrpSpPr/>
          <p:nvPr/>
        </p:nvGrpSpPr>
        <p:grpSpPr>
          <a:xfrm>
            <a:off x="8922733" y="2522995"/>
            <a:ext cx="2221517" cy="3258616"/>
            <a:chOff x="7515614" y="2489014"/>
            <a:chExt cx="2221517" cy="3258616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806CC35D-638C-BBA0-B8AE-CCCB7AEFB834}"/>
                </a:ext>
              </a:extLst>
            </p:cNvPr>
            <p:cNvSpPr/>
            <p:nvPr/>
          </p:nvSpPr>
          <p:spPr>
            <a:xfrm>
              <a:off x="7736296" y="2489014"/>
              <a:ext cx="1692000" cy="1692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dirty="0"/>
                <a:t>RSV</a:t>
              </a:r>
              <a:endParaRPr lang="es-ES" dirty="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3BBE579-1814-385D-405C-D6D43345091B}"/>
                </a:ext>
              </a:extLst>
            </p:cNvPr>
            <p:cNvSpPr txBox="1"/>
            <p:nvPr/>
          </p:nvSpPr>
          <p:spPr>
            <a:xfrm>
              <a:off x="7515614" y="4424191"/>
              <a:ext cx="222151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La estatina que se consideró </a:t>
              </a:r>
              <a:r>
                <a:rPr lang="es-ES" sz="1600" b="1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más segura </a:t>
              </a:r>
              <a:r>
                <a:rPr lang="es-ES" sz="1600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 cuanto a efectos secundarios fue la </a:t>
              </a:r>
              <a:r>
                <a:rPr lang="es-ES" sz="1600" b="1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rosuvastat</a:t>
              </a:r>
              <a:r>
                <a:rPr lang="es-ES" sz="1600" b="1" dirty="0">
                  <a:solidFill>
                    <a:schemeClr val="accent5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ina</a:t>
              </a:r>
              <a:r>
                <a:rPr lang="es-ES" sz="1600" b="1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.</a:t>
              </a:r>
              <a:endParaRPr lang="es-ES" sz="1400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EAE9557-485A-9241-DB4A-992C3B203AAC}"/>
              </a:ext>
            </a:extLst>
          </p:cNvPr>
          <p:cNvGrpSpPr/>
          <p:nvPr/>
        </p:nvGrpSpPr>
        <p:grpSpPr>
          <a:xfrm>
            <a:off x="5744661" y="1676995"/>
            <a:ext cx="2196655" cy="3567532"/>
            <a:chOff x="4869146" y="1676995"/>
            <a:chExt cx="2196655" cy="3567532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BDBE535-36F8-7335-83D0-4D24C3FAEFAB}"/>
                </a:ext>
              </a:extLst>
            </p:cNvPr>
            <p:cNvSpPr txBox="1"/>
            <p:nvPr/>
          </p:nvSpPr>
          <p:spPr>
            <a:xfrm>
              <a:off x="4869146" y="3674867"/>
              <a:ext cx="21966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La mitad de los médicos realiza modificaciones del tratamiento </a:t>
              </a:r>
              <a:r>
                <a:rPr lang="es-ES" sz="1600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(cambio de estatina en un 40% de los casos).</a:t>
              </a:r>
              <a:endParaRPr lang="es-ES" sz="1600" dirty="0">
                <a:solidFill>
                  <a:schemeClr val="accent5"/>
                </a:solidFill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852ED4B-346A-A879-D524-5662C2050F41}"/>
                </a:ext>
              </a:extLst>
            </p:cNvPr>
            <p:cNvGrpSpPr/>
            <p:nvPr/>
          </p:nvGrpSpPr>
          <p:grpSpPr>
            <a:xfrm>
              <a:off x="5121476" y="1676995"/>
              <a:ext cx="1692000" cy="1692000"/>
              <a:chOff x="5541960" y="2489014"/>
              <a:chExt cx="1692000" cy="1692000"/>
            </a:xfrm>
          </p:grpSpPr>
          <p:sp>
            <p:nvSpPr>
              <p:cNvPr id="6" name="Elipse 5">
                <a:extLst>
                  <a:ext uri="{FF2B5EF4-FFF2-40B4-BE49-F238E27FC236}">
                    <a16:creationId xmlns:a16="http://schemas.microsoft.com/office/drawing/2014/main" id="{6CD7F675-832A-25C6-ED34-E26D5EE34975}"/>
                  </a:ext>
                </a:extLst>
              </p:cNvPr>
              <p:cNvSpPr/>
              <p:nvPr/>
            </p:nvSpPr>
            <p:spPr>
              <a:xfrm>
                <a:off x="5541960" y="2489014"/>
                <a:ext cx="1692000" cy="169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" name="Gráfico 2">
                <a:extLst>
                  <a:ext uri="{FF2B5EF4-FFF2-40B4-BE49-F238E27FC236}">
                    <a16:creationId xmlns:a16="http://schemas.microsoft.com/office/drawing/2014/main" id="{13548E8A-E9CA-A72D-9D44-8CF6DF2D0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989902" y="2914229"/>
                <a:ext cx="873214" cy="873214"/>
              </a:xfrm>
              <a:prstGeom prst="rect">
                <a:avLst/>
              </a:prstGeom>
            </p:spPr>
          </p:pic>
        </p:grpSp>
        <p:pic>
          <p:nvPicPr>
            <p:cNvPr id="10" name="Gráfico 9" descr="Flecha circular contorno">
              <a:extLst>
                <a:ext uri="{FF2B5EF4-FFF2-40B4-BE49-F238E27FC236}">
                  <a16:creationId xmlns:a16="http://schemas.microsoft.com/office/drawing/2014/main" id="{D593660F-68D7-ACD2-07AC-9C471F9F6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08339" y="1692279"/>
              <a:ext cx="1676716" cy="1676716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C28396E-DFEB-2604-5B87-6969115DFCE9}"/>
              </a:ext>
            </a:extLst>
          </p:cNvPr>
          <p:cNvGrpSpPr/>
          <p:nvPr/>
        </p:nvGrpSpPr>
        <p:grpSpPr>
          <a:xfrm>
            <a:off x="2777363" y="2868927"/>
            <a:ext cx="2196655" cy="3184578"/>
            <a:chOff x="2227403" y="2876472"/>
            <a:chExt cx="2196655" cy="3184578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182EF5F3-AB42-0589-6661-36906B811E36}"/>
                </a:ext>
              </a:extLst>
            </p:cNvPr>
            <p:cNvSpPr/>
            <p:nvPr/>
          </p:nvSpPr>
          <p:spPr>
            <a:xfrm>
              <a:off x="2479731" y="2876472"/>
              <a:ext cx="1692000" cy="1692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8226E50-4E09-73EF-5D20-1A7EAC93AA0C}"/>
                </a:ext>
              </a:extLst>
            </p:cNvPr>
            <p:cNvSpPr txBox="1"/>
            <p:nvPr/>
          </p:nvSpPr>
          <p:spPr>
            <a:xfrm>
              <a:off x="2227403" y="4737611"/>
              <a:ext cx="21966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Los médicos estiman que </a:t>
              </a:r>
              <a:r>
                <a:rPr lang="es-ES" sz="1600" b="1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el</a:t>
              </a:r>
              <a:r>
                <a:rPr lang="es-ES" sz="1600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00" b="1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14% de los pacientes tratados con estatinas</a:t>
              </a:r>
              <a:r>
                <a:rPr lang="es-ES" sz="1600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00" b="1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tiene efectos adversos.</a:t>
              </a:r>
              <a:endParaRPr lang="es-ES" sz="1400" dirty="0">
                <a:solidFill>
                  <a:schemeClr val="accent5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D142E73-1B19-40E6-12EA-F9586BCCD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41836" y="3167172"/>
              <a:ext cx="1110600" cy="111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7E52C49-53F6-8D97-4ADF-62ADCFD04F3B}"/>
              </a:ext>
            </a:extLst>
          </p:cNvPr>
          <p:cNvSpPr txBox="1"/>
          <p:nvPr/>
        </p:nvSpPr>
        <p:spPr>
          <a:xfrm>
            <a:off x="6096000" y="6074996"/>
            <a:ext cx="55770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ABREVIATURAS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RSV, Rosuvastatina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2B8D73-2176-AFDA-963C-9D965451375F}"/>
              </a:ext>
            </a:extLst>
          </p:cNvPr>
          <p:cNvSpPr txBox="1"/>
          <p:nvPr/>
        </p:nvSpPr>
        <p:spPr>
          <a:xfrm>
            <a:off x="6094251" y="6308079"/>
            <a:ext cx="5364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Pallarés-Carratalá, V, et 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Cardiovascular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Risk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Patients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Dyslipidemia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Degree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Control as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Perceived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Primary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Care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Physicians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a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Survey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TERESAOpinion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J. </a:t>
            </a:r>
            <a:r>
              <a:rPr lang="es-ES" sz="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Environ</a:t>
            </a:r>
            <a:r>
              <a:rPr lang="es-E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Res. Public Health 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2023, 20, 2388. 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769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39ECD04-A6C6-6C08-2321-6867C81447CC}"/>
              </a:ext>
            </a:extLst>
          </p:cNvPr>
          <p:cNvSpPr txBox="1"/>
          <p:nvPr/>
        </p:nvSpPr>
        <p:spPr>
          <a:xfrm>
            <a:off x="9606508" y="6333692"/>
            <a:ext cx="2357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2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ES-CRAT-2300025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688440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1F764BB-72AA-A248-0EE5-EC8FC4D9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7</a:t>
            </a:fld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56C0BE7-8E31-15A3-4A6A-B6585890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Lectura crítica de un estudio clínico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681074-B3B7-53BC-82A4-6FE8D8127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472" y="4379659"/>
            <a:ext cx="6918561" cy="869209"/>
          </a:xfrm>
        </p:spPr>
        <p:txBody>
          <a:bodyPr>
            <a:normAutofit/>
          </a:bodyPr>
          <a:lstStyle/>
          <a:p>
            <a:r>
              <a:rPr lang="es-ES" sz="2200" dirty="0"/>
              <a:t>GUÍA TEÓRICA Y APLICACIÓN A LOS ESTUDIOS TERESA</a:t>
            </a:r>
          </a:p>
        </p:txBody>
      </p:sp>
    </p:spTree>
    <p:extLst>
      <p:ext uri="{BB962C8B-B14F-4D97-AF65-F5344CB8AC3E}">
        <p14:creationId xmlns:p14="http://schemas.microsoft.com/office/powerpoint/2010/main" val="4188067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80727-7850-2FC9-8B57-94F9ADD6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736" y="461555"/>
            <a:ext cx="5188662" cy="1045618"/>
          </a:xfrm>
        </p:spPr>
        <p:txBody>
          <a:bodyPr/>
          <a:lstStyle/>
          <a:p>
            <a:r>
              <a:rPr lang="es-ES" dirty="0"/>
              <a:t>Lectura crítica, ¿por qué?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765047-96AF-B101-9F92-FF156E2F93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5736" y="1522495"/>
            <a:ext cx="6194493" cy="14824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1400" dirty="0"/>
              <a:t>La creciente importancia de la </a:t>
            </a:r>
            <a:r>
              <a:rPr lang="es-ES" sz="1400" b="1" dirty="0">
                <a:solidFill>
                  <a:srgbClr val="ED7B14"/>
                </a:solidFill>
              </a:rPr>
              <a:t>medicina basada en la evidencia (MBE) </a:t>
            </a:r>
            <a:r>
              <a:rPr lang="es-ES" sz="1400" dirty="0"/>
              <a:t>hace que los </a:t>
            </a:r>
            <a:r>
              <a:rPr lang="es-ES" sz="1400" b="1" dirty="0"/>
              <a:t>estudios clínicos </a:t>
            </a:r>
            <a:r>
              <a:rPr lang="es-ES" sz="1400" dirty="0"/>
              <a:t>sean ahora </a:t>
            </a:r>
            <a:r>
              <a:rPr lang="es-ES" sz="1400" b="1" dirty="0"/>
              <a:t>imprescindibles</a:t>
            </a:r>
            <a:r>
              <a:rPr lang="es-ES" sz="1400" dirty="0"/>
              <a:t>, y muy a menudo el sustrato en el que se basan los médicos para adaptar sus prácticas terapéuticas </a:t>
            </a:r>
            <a:r>
              <a:rPr lang="es-ES" sz="1400" baseline="30000" dirty="0"/>
              <a:t>1</a:t>
            </a:r>
            <a:r>
              <a:rPr lang="es-ES" sz="1400" dirty="0"/>
              <a:t>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914555-F473-E950-C6B2-0656B663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913D8-F3C8-4103-9E2F-CF554F4DE41D}" type="slidenum">
              <a:rPr lang="es-ES" smtClean="0"/>
              <a:t>8</a:t>
            </a:fld>
            <a:endParaRPr lang="es-ES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B5255F4-2D92-24E5-9BA0-D205E4563F94}"/>
              </a:ext>
            </a:extLst>
          </p:cNvPr>
          <p:cNvGrpSpPr/>
          <p:nvPr/>
        </p:nvGrpSpPr>
        <p:grpSpPr>
          <a:xfrm>
            <a:off x="5625735" y="3048528"/>
            <a:ext cx="6194493" cy="1197190"/>
            <a:chOff x="8486775" y="3327830"/>
            <a:chExt cx="7429178" cy="1197190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77941ED-429B-4945-E626-1513049555E0}"/>
                </a:ext>
              </a:extLst>
            </p:cNvPr>
            <p:cNvSpPr txBox="1"/>
            <p:nvPr/>
          </p:nvSpPr>
          <p:spPr>
            <a:xfrm>
              <a:off x="8601444" y="3678634"/>
              <a:ext cx="7314509" cy="846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s-ES" altLang="es-ES" sz="1400" dirty="0">
                  <a:solidFill>
                    <a:schemeClr val="accent5"/>
                  </a:solidFill>
                </a:rPr>
                <a:t>“Utilización </a:t>
              </a:r>
              <a:r>
                <a:rPr lang="es-ES" altLang="es-ES" sz="1400" b="1" dirty="0">
                  <a:solidFill>
                    <a:schemeClr val="accent5"/>
                  </a:solidFill>
                </a:rPr>
                <a:t>consciente, explícita y juiciosa </a:t>
              </a:r>
              <a:r>
                <a:rPr lang="es-ES" altLang="es-ES" sz="1400" dirty="0">
                  <a:solidFill>
                    <a:schemeClr val="accent5"/>
                  </a:solidFill>
                </a:rPr>
                <a:t>de la mejor evidencia científica clínica disponible para tomar decisiones sobre el cuidado de cada paciente”.</a:t>
              </a:r>
              <a:endParaRPr lang="es-ES" altLang="es-ES" sz="1200" dirty="0">
                <a:solidFill>
                  <a:schemeClr val="accent5"/>
                </a:solidFill>
              </a:endParaRPr>
            </a:p>
            <a:p>
              <a:pPr marL="0" indent="0" algn="r">
                <a:spcAft>
                  <a:spcPts val="1200"/>
                </a:spcAft>
                <a:buFont typeface="Wingdings" pitchFamily="2" charset="2"/>
                <a:buNone/>
                <a:defRPr/>
              </a:pPr>
              <a:r>
                <a:rPr lang="es-ES" altLang="es-ES" sz="1100" dirty="0">
                  <a:solidFill>
                    <a:schemeClr val="accent5"/>
                  </a:solidFill>
                </a:rPr>
                <a:t>1ª definición explícita de la MBE, </a:t>
              </a:r>
              <a:r>
                <a:rPr lang="es-ES" altLang="es-ES" sz="1100" dirty="0" err="1">
                  <a:solidFill>
                    <a:schemeClr val="accent5"/>
                  </a:solidFill>
                </a:rPr>
                <a:t>Sackett</a:t>
              </a:r>
              <a:r>
                <a:rPr lang="es-ES" altLang="es-ES" sz="1100" dirty="0">
                  <a:solidFill>
                    <a:schemeClr val="accent5"/>
                  </a:solidFill>
                </a:rPr>
                <a:t> 1996 </a:t>
              </a:r>
              <a:r>
                <a:rPr lang="es-ES" altLang="es-ES" sz="1400" baseline="30000" dirty="0">
                  <a:solidFill>
                    <a:schemeClr val="accent5"/>
                  </a:solidFill>
                </a:rPr>
                <a:t>2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B942BBC4-6962-E5EB-7B89-F70878C529CA}"/>
                </a:ext>
              </a:extLst>
            </p:cNvPr>
            <p:cNvSpPr txBox="1"/>
            <p:nvPr/>
          </p:nvSpPr>
          <p:spPr>
            <a:xfrm>
              <a:off x="8486775" y="3327830"/>
              <a:ext cx="1809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FFFFFF"/>
                  </a:solidFill>
                  <a:highlight>
                    <a:srgbClr val="ED7B14"/>
                  </a:highlight>
                </a:rPr>
                <a:t>MBE: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DE73141-11EE-92F5-9817-58937B7069DB}"/>
              </a:ext>
            </a:extLst>
          </p:cNvPr>
          <p:cNvSpPr txBox="1"/>
          <p:nvPr/>
        </p:nvSpPr>
        <p:spPr>
          <a:xfrm>
            <a:off x="6096000" y="6042502"/>
            <a:ext cx="547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</a:t>
            </a:r>
            <a:r>
              <a:rPr lang="es-E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Aptel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F. et </a:t>
            </a:r>
            <a:r>
              <a:rPr lang="fr-FR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L’interprétation des essais cliniques. </a:t>
            </a:r>
            <a:r>
              <a:rPr lang="fr-FR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Journal Français d'Ophtalmologie. </a:t>
            </a:r>
            <a:r>
              <a:rPr lang="fr-FR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2011</a:t>
            </a:r>
            <a:r>
              <a:rPr lang="fr-FR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34(10):755–761. doi:10.1016/j.jfo.2011.06.002; </a:t>
            </a:r>
            <a:r>
              <a:rPr lang="fr-FR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</a:t>
            </a:r>
            <a:r>
              <a:rPr lang="fr-FR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Sackett DL, Rosenberg WM, Gray JA, Haynes RB, Richardson WS. Evidence based medicine: what it is and what it isn't. </a:t>
            </a:r>
            <a:r>
              <a:rPr lang="en-US" sz="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BMJ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1996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Jan 13;312(7023):71-2.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</a:t>
            </a:r>
            <a:r>
              <a:rPr lang="fr-FR" sz="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</a:t>
            </a:r>
            <a:r>
              <a:rPr lang="fr-FR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EUPATI, </a:t>
            </a:r>
            <a:r>
              <a:rPr lang="fr-FR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European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Patients’ </a:t>
            </a:r>
            <a:r>
              <a:rPr lang="fr-FR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Academy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on </a:t>
            </a:r>
            <a:r>
              <a:rPr lang="fr-FR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Therapeutic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Innovation. Critical Reading of </a:t>
            </a:r>
            <a:r>
              <a:rPr lang="fr-FR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Clinical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Study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Results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fr-FR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Accessed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on </a:t>
            </a:r>
            <a:r>
              <a:rPr lang="fr-FR" sz="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February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15, 2023 [Internet] </a:t>
            </a:r>
            <a:r>
              <a:rPr lang="fr-FR" sz="8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https://toolbox.eupati.eu/resources/critical-reading-of-clinical-study-results/</a:t>
            </a:r>
            <a:endParaRPr lang="es-ES" sz="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4A7439ED-ED4F-8206-0D93-33EF62C03854}"/>
              </a:ext>
            </a:extLst>
          </p:cNvPr>
          <p:cNvGrpSpPr/>
          <p:nvPr/>
        </p:nvGrpSpPr>
        <p:grpSpPr>
          <a:xfrm>
            <a:off x="2296630" y="2500333"/>
            <a:ext cx="2655112" cy="2322000"/>
            <a:chOff x="2098638" y="2655000"/>
            <a:chExt cx="2655112" cy="2322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D573AC14-F3D6-389C-4B56-2AD9E40E963F}"/>
                </a:ext>
              </a:extLst>
            </p:cNvPr>
            <p:cNvSpPr/>
            <p:nvPr/>
          </p:nvSpPr>
          <p:spPr>
            <a:xfrm>
              <a:off x="2674050" y="2655000"/>
              <a:ext cx="1548000" cy="1548000"/>
            </a:xfrm>
            <a:custGeom>
              <a:avLst/>
              <a:gdLst>
                <a:gd name="connsiteX0" fmla="*/ 0 w 1548000"/>
                <a:gd name="connsiteY0" fmla="*/ 774000 h 1548000"/>
                <a:gd name="connsiteX1" fmla="*/ 774000 w 1548000"/>
                <a:gd name="connsiteY1" fmla="*/ 0 h 1548000"/>
                <a:gd name="connsiteX2" fmla="*/ 1548000 w 1548000"/>
                <a:gd name="connsiteY2" fmla="*/ 774000 h 1548000"/>
                <a:gd name="connsiteX3" fmla="*/ 774000 w 1548000"/>
                <a:gd name="connsiteY3" fmla="*/ 1548000 h 1548000"/>
                <a:gd name="connsiteX4" fmla="*/ 0 w 1548000"/>
                <a:gd name="connsiteY4" fmla="*/ 774000 h 15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000" h="1548000" fill="none" extrusionOk="0">
                  <a:moveTo>
                    <a:pt x="0" y="774000"/>
                  </a:moveTo>
                  <a:cubicBezTo>
                    <a:pt x="43844" y="285522"/>
                    <a:pt x="265376" y="54946"/>
                    <a:pt x="774000" y="0"/>
                  </a:cubicBezTo>
                  <a:cubicBezTo>
                    <a:pt x="1230133" y="-11889"/>
                    <a:pt x="1564964" y="340113"/>
                    <a:pt x="1548000" y="774000"/>
                  </a:cubicBezTo>
                  <a:cubicBezTo>
                    <a:pt x="1516472" y="1223022"/>
                    <a:pt x="1101509" y="1554602"/>
                    <a:pt x="774000" y="1548000"/>
                  </a:cubicBezTo>
                  <a:cubicBezTo>
                    <a:pt x="249644" y="1510234"/>
                    <a:pt x="-25232" y="1200881"/>
                    <a:pt x="0" y="774000"/>
                  </a:cubicBezTo>
                  <a:close/>
                </a:path>
                <a:path w="1548000" h="1548000" stroke="0" extrusionOk="0">
                  <a:moveTo>
                    <a:pt x="0" y="774000"/>
                  </a:moveTo>
                  <a:cubicBezTo>
                    <a:pt x="2215" y="322608"/>
                    <a:pt x="384993" y="96899"/>
                    <a:pt x="774000" y="0"/>
                  </a:cubicBezTo>
                  <a:cubicBezTo>
                    <a:pt x="1187581" y="5358"/>
                    <a:pt x="1487451" y="389784"/>
                    <a:pt x="1548000" y="774000"/>
                  </a:cubicBezTo>
                  <a:cubicBezTo>
                    <a:pt x="1600410" y="1265310"/>
                    <a:pt x="1273078" y="1618736"/>
                    <a:pt x="774000" y="1548000"/>
                  </a:cubicBezTo>
                  <a:cubicBezTo>
                    <a:pt x="346098" y="1581223"/>
                    <a:pt x="9149" y="1213752"/>
                    <a:pt x="0" y="774000"/>
                  </a:cubicBezTo>
                  <a:close/>
                </a:path>
              </a:pathLst>
            </a:custGeom>
            <a:solidFill>
              <a:srgbClr val="E28590">
                <a:alpha val="20000"/>
              </a:srgbClr>
            </a:solidFill>
            <a:ln>
              <a:extLst>
                <a:ext uri="{C807C97D-BFC1-408E-A445-0C87EB9F89A2}">
                  <ask:lineSketchStyleProps xmlns:ask="http://schemas.microsoft.com/office/drawing/2018/sketchyshapes" sd="27715648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EFF0C388-C709-119B-F253-AC4F2FF98DA3}"/>
                </a:ext>
              </a:extLst>
            </p:cNvPr>
            <p:cNvSpPr/>
            <p:nvPr/>
          </p:nvSpPr>
          <p:spPr>
            <a:xfrm>
              <a:off x="2150175" y="3429000"/>
              <a:ext cx="1548000" cy="1548000"/>
            </a:xfrm>
            <a:custGeom>
              <a:avLst/>
              <a:gdLst>
                <a:gd name="connsiteX0" fmla="*/ 0 w 1548000"/>
                <a:gd name="connsiteY0" fmla="*/ 774000 h 1548000"/>
                <a:gd name="connsiteX1" fmla="*/ 774000 w 1548000"/>
                <a:gd name="connsiteY1" fmla="*/ 0 h 1548000"/>
                <a:gd name="connsiteX2" fmla="*/ 1548000 w 1548000"/>
                <a:gd name="connsiteY2" fmla="*/ 774000 h 1548000"/>
                <a:gd name="connsiteX3" fmla="*/ 774000 w 1548000"/>
                <a:gd name="connsiteY3" fmla="*/ 1548000 h 1548000"/>
                <a:gd name="connsiteX4" fmla="*/ 0 w 1548000"/>
                <a:gd name="connsiteY4" fmla="*/ 774000 h 15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000" h="1548000" fill="none" extrusionOk="0">
                  <a:moveTo>
                    <a:pt x="0" y="774000"/>
                  </a:moveTo>
                  <a:cubicBezTo>
                    <a:pt x="-62821" y="280128"/>
                    <a:pt x="336223" y="-24146"/>
                    <a:pt x="774000" y="0"/>
                  </a:cubicBezTo>
                  <a:cubicBezTo>
                    <a:pt x="1278695" y="46034"/>
                    <a:pt x="1641514" y="316938"/>
                    <a:pt x="1548000" y="774000"/>
                  </a:cubicBezTo>
                  <a:cubicBezTo>
                    <a:pt x="1451662" y="1222954"/>
                    <a:pt x="1250188" y="1598583"/>
                    <a:pt x="774000" y="1548000"/>
                  </a:cubicBezTo>
                  <a:cubicBezTo>
                    <a:pt x="400358" y="1611169"/>
                    <a:pt x="-33886" y="1149355"/>
                    <a:pt x="0" y="774000"/>
                  </a:cubicBezTo>
                  <a:close/>
                </a:path>
                <a:path w="1548000" h="1548000" stroke="0" extrusionOk="0">
                  <a:moveTo>
                    <a:pt x="0" y="774000"/>
                  </a:moveTo>
                  <a:cubicBezTo>
                    <a:pt x="-69380" y="370015"/>
                    <a:pt x="382760" y="-96180"/>
                    <a:pt x="774000" y="0"/>
                  </a:cubicBezTo>
                  <a:cubicBezTo>
                    <a:pt x="1297704" y="27836"/>
                    <a:pt x="1590902" y="275771"/>
                    <a:pt x="1548000" y="774000"/>
                  </a:cubicBezTo>
                  <a:cubicBezTo>
                    <a:pt x="1504106" y="1276883"/>
                    <a:pt x="1227955" y="1553727"/>
                    <a:pt x="774000" y="1548000"/>
                  </a:cubicBezTo>
                  <a:cubicBezTo>
                    <a:pt x="311359" y="1631454"/>
                    <a:pt x="-57053" y="1253245"/>
                    <a:pt x="0" y="774000"/>
                  </a:cubicBezTo>
                  <a:close/>
                </a:path>
              </a:pathLst>
            </a:custGeom>
            <a:solidFill>
              <a:srgbClr val="E28590">
                <a:alpha val="20000"/>
              </a:srgbClr>
            </a:solidFill>
            <a:ln>
              <a:extLst>
                <a:ext uri="{C807C97D-BFC1-408E-A445-0C87EB9F89A2}">
                  <ask:lineSketchStyleProps xmlns:ask="http://schemas.microsoft.com/office/drawing/2018/sketchyshapes" sd="3010764355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90EC7294-C2CF-B84C-C5A5-5C2A0AAF330F}"/>
                </a:ext>
              </a:extLst>
            </p:cNvPr>
            <p:cNvSpPr/>
            <p:nvPr/>
          </p:nvSpPr>
          <p:spPr>
            <a:xfrm>
              <a:off x="3197925" y="3429000"/>
              <a:ext cx="1548000" cy="1548000"/>
            </a:xfrm>
            <a:custGeom>
              <a:avLst/>
              <a:gdLst>
                <a:gd name="connsiteX0" fmla="*/ 0 w 1548000"/>
                <a:gd name="connsiteY0" fmla="*/ 774000 h 1548000"/>
                <a:gd name="connsiteX1" fmla="*/ 774000 w 1548000"/>
                <a:gd name="connsiteY1" fmla="*/ 0 h 1548000"/>
                <a:gd name="connsiteX2" fmla="*/ 1548000 w 1548000"/>
                <a:gd name="connsiteY2" fmla="*/ 774000 h 1548000"/>
                <a:gd name="connsiteX3" fmla="*/ 774000 w 1548000"/>
                <a:gd name="connsiteY3" fmla="*/ 1548000 h 1548000"/>
                <a:gd name="connsiteX4" fmla="*/ 0 w 1548000"/>
                <a:gd name="connsiteY4" fmla="*/ 774000 h 15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000" h="1548000" fill="none" extrusionOk="0">
                  <a:moveTo>
                    <a:pt x="0" y="774000"/>
                  </a:moveTo>
                  <a:cubicBezTo>
                    <a:pt x="-15287" y="241975"/>
                    <a:pt x="356136" y="31666"/>
                    <a:pt x="774000" y="0"/>
                  </a:cubicBezTo>
                  <a:cubicBezTo>
                    <a:pt x="1197314" y="-41132"/>
                    <a:pt x="1539414" y="354029"/>
                    <a:pt x="1548000" y="774000"/>
                  </a:cubicBezTo>
                  <a:cubicBezTo>
                    <a:pt x="1493261" y="1212940"/>
                    <a:pt x="1221911" y="1588676"/>
                    <a:pt x="774000" y="1548000"/>
                  </a:cubicBezTo>
                  <a:cubicBezTo>
                    <a:pt x="356548" y="1529150"/>
                    <a:pt x="20001" y="1256228"/>
                    <a:pt x="0" y="774000"/>
                  </a:cubicBezTo>
                  <a:close/>
                </a:path>
                <a:path w="1548000" h="1548000" stroke="0" extrusionOk="0">
                  <a:moveTo>
                    <a:pt x="0" y="774000"/>
                  </a:moveTo>
                  <a:cubicBezTo>
                    <a:pt x="-16851" y="349822"/>
                    <a:pt x="378025" y="38350"/>
                    <a:pt x="774000" y="0"/>
                  </a:cubicBezTo>
                  <a:cubicBezTo>
                    <a:pt x="1199526" y="21639"/>
                    <a:pt x="1641044" y="389941"/>
                    <a:pt x="1548000" y="774000"/>
                  </a:cubicBezTo>
                  <a:cubicBezTo>
                    <a:pt x="1576423" y="1134495"/>
                    <a:pt x="1280356" y="1516031"/>
                    <a:pt x="774000" y="1548000"/>
                  </a:cubicBezTo>
                  <a:cubicBezTo>
                    <a:pt x="378919" y="1513743"/>
                    <a:pt x="40197" y="1190513"/>
                    <a:pt x="0" y="774000"/>
                  </a:cubicBezTo>
                  <a:close/>
                </a:path>
              </a:pathLst>
            </a:custGeom>
            <a:solidFill>
              <a:srgbClr val="E28590">
                <a:alpha val="40000"/>
              </a:srgbClr>
            </a:solidFill>
            <a:ln>
              <a:extLst>
                <a:ext uri="{C807C97D-BFC1-408E-A445-0C87EB9F89A2}">
                  <ask:lineSketchStyleProps xmlns:ask="http://schemas.microsoft.com/office/drawing/2018/sketchyshapes" sd="183860467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B52A281-F24B-11BD-3FAC-63B3487FEDDA}"/>
                </a:ext>
              </a:extLst>
            </p:cNvPr>
            <p:cNvSpPr txBox="1"/>
            <p:nvPr/>
          </p:nvSpPr>
          <p:spPr>
            <a:xfrm>
              <a:off x="2756153" y="2826038"/>
              <a:ext cx="135801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50" b="1" dirty="0">
                  <a:solidFill>
                    <a:schemeClr val="accent1"/>
                  </a:solidFill>
                </a:rPr>
                <a:t>Juicio y </a:t>
              </a:r>
            </a:p>
            <a:p>
              <a:pPr algn="ctr"/>
              <a:r>
                <a:rPr lang="es-ES" sz="1050" b="1" dirty="0">
                  <a:solidFill>
                    <a:schemeClr val="accent1"/>
                  </a:solidFill>
                </a:rPr>
                <a:t>experiencia clínica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785265D-C796-F3AE-32DB-F933ECC44B6D}"/>
                </a:ext>
              </a:extLst>
            </p:cNvPr>
            <p:cNvSpPr txBox="1"/>
            <p:nvPr/>
          </p:nvSpPr>
          <p:spPr>
            <a:xfrm>
              <a:off x="2098638" y="4200330"/>
              <a:ext cx="11811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50" b="1" dirty="0">
                  <a:solidFill>
                    <a:schemeClr val="accent1"/>
                  </a:solidFill>
                </a:rPr>
                <a:t>Valores y preferencias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0DE7C71-08E8-EEBA-D20E-11AF6A9053A0}"/>
                </a:ext>
              </a:extLst>
            </p:cNvPr>
            <p:cNvSpPr txBox="1"/>
            <p:nvPr/>
          </p:nvSpPr>
          <p:spPr>
            <a:xfrm>
              <a:off x="3572650" y="4186413"/>
              <a:ext cx="11811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5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Evidencia científica de relevancia</a:t>
              </a: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CE098AC8-6E4C-3BC5-D289-470B3FEEF4BD}"/>
                </a:ext>
              </a:extLst>
            </p:cNvPr>
            <p:cNvSpPr/>
            <p:nvPr/>
          </p:nvSpPr>
          <p:spPr>
            <a:xfrm>
              <a:off x="2556481" y="3440767"/>
              <a:ext cx="1757363" cy="1391115"/>
            </a:xfrm>
            <a:custGeom>
              <a:avLst/>
              <a:gdLst>
                <a:gd name="connsiteX0" fmla="*/ 0 w 1757363"/>
                <a:gd name="connsiteY0" fmla="*/ 9796 h 1391115"/>
                <a:gd name="connsiteX1" fmla="*/ 321826 w 1757363"/>
                <a:gd name="connsiteY1" fmla="*/ 497862 h 1391115"/>
                <a:gd name="connsiteX2" fmla="*/ 634544 w 1757363"/>
                <a:gd name="connsiteY2" fmla="*/ 972114 h 1391115"/>
                <a:gd name="connsiteX3" fmla="*/ 910828 w 1757363"/>
                <a:gd name="connsiteY3" fmla="*/ 1391114 h 1391115"/>
                <a:gd name="connsiteX4" fmla="*/ 1209937 w 1757363"/>
                <a:gd name="connsiteY4" fmla="*/ 899587 h 1391115"/>
                <a:gd name="connsiteX5" fmla="*/ 1483650 w 1757363"/>
                <a:gd name="connsiteY5" fmla="*/ 449794 h 1391115"/>
                <a:gd name="connsiteX6" fmla="*/ 1757363 w 1757363"/>
                <a:gd name="connsiteY6" fmla="*/ 0 h 1391115"/>
                <a:gd name="connsiteX7" fmla="*/ 1136428 w 1757363"/>
                <a:gd name="connsiteY7" fmla="*/ 3461 h 1391115"/>
                <a:gd name="connsiteX8" fmla="*/ 585788 w 1757363"/>
                <a:gd name="connsiteY8" fmla="*/ 6531 h 1391115"/>
                <a:gd name="connsiteX9" fmla="*/ 0 w 1757363"/>
                <a:gd name="connsiteY9" fmla="*/ 9796 h 139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1391115" fill="none" extrusionOk="0">
                  <a:moveTo>
                    <a:pt x="0" y="9796"/>
                  </a:moveTo>
                  <a:cubicBezTo>
                    <a:pt x="80096" y="182817"/>
                    <a:pt x="196864" y="358441"/>
                    <a:pt x="321826" y="497862"/>
                  </a:cubicBezTo>
                  <a:cubicBezTo>
                    <a:pt x="446788" y="637283"/>
                    <a:pt x="492882" y="756968"/>
                    <a:pt x="634544" y="972114"/>
                  </a:cubicBezTo>
                  <a:cubicBezTo>
                    <a:pt x="776206" y="1187260"/>
                    <a:pt x="838617" y="1257569"/>
                    <a:pt x="910828" y="1391114"/>
                  </a:cubicBezTo>
                  <a:cubicBezTo>
                    <a:pt x="991868" y="1251682"/>
                    <a:pt x="1046456" y="1116117"/>
                    <a:pt x="1209937" y="899587"/>
                  </a:cubicBezTo>
                  <a:cubicBezTo>
                    <a:pt x="1373419" y="683057"/>
                    <a:pt x="1361723" y="604872"/>
                    <a:pt x="1483650" y="449794"/>
                  </a:cubicBezTo>
                  <a:cubicBezTo>
                    <a:pt x="1605577" y="294716"/>
                    <a:pt x="1688366" y="115813"/>
                    <a:pt x="1757363" y="0"/>
                  </a:cubicBezTo>
                  <a:cubicBezTo>
                    <a:pt x="1456578" y="-10848"/>
                    <a:pt x="1376567" y="-10057"/>
                    <a:pt x="1136428" y="3461"/>
                  </a:cubicBezTo>
                  <a:cubicBezTo>
                    <a:pt x="896289" y="16980"/>
                    <a:pt x="807206" y="270"/>
                    <a:pt x="585788" y="6531"/>
                  </a:cubicBezTo>
                  <a:cubicBezTo>
                    <a:pt x="364370" y="12792"/>
                    <a:pt x="157059" y="26702"/>
                    <a:pt x="0" y="9796"/>
                  </a:cubicBezTo>
                  <a:close/>
                </a:path>
                <a:path w="1757363" h="1391115" stroke="0" extrusionOk="0">
                  <a:moveTo>
                    <a:pt x="0" y="9796"/>
                  </a:moveTo>
                  <a:cubicBezTo>
                    <a:pt x="121766" y="222459"/>
                    <a:pt x="196142" y="257273"/>
                    <a:pt x="312718" y="484049"/>
                  </a:cubicBezTo>
                  <a:cubicBezTo>
                    <a:pt x="429294" y="710825"/>
                    <a:pt x="456763" y="739481"/>
                    <a:pt x="625435" y="958301"/>
                  </a:cubicBezTo>
                  <a:cubicBezTo>
                    <a:pt x="794107" y="1177120"/>
                    <a:pt x="774321" y="1194775"/>
                    <a:pt x="910828" y="1391114"/>
                  </a:cubicBezTo>
                  <a:cubicBezTo>
                    <a:pt x="998611" y="1223453"/>
                    <a:pt x="1044989" y="1149087"/>
                    <a:pt x="1193006" y="927409"/>
                  </a:cubicBezTo>
                  <a:cubicBezTo>
                    <a:pt x="1341023" y="705731"/>
                    <a:pt x="1371772" y="671424"/>
                    <a:pt x="1466719" y="477616"/>
                  </a:cubicBezTo>
                  <a:cubicBezTo>
                    <a:pt x="1561666" y="283808"/>
                    <a:pt x="1648679" y="221099"/>
                    <a:pt x="1757363" y="0"/>
                  </a:cubicBezTo>
                  <a:cubicBezTo>
                    <a:pt x="1470314" y="18888"/>
                    <a:pt x="1361573" y="20215"/>
                    <a:pt x="1171575" y="3265"/>
                  </a:cubicBezTo>
                  <a:cubicBezTo>
                    <a:pt x="981577" y="-13684"/>
                    <a:pt x="734308" y="18354"/>
                    <a:pt x="603361" y="6433"/>
                  </a:cubicBezTo>
                  <a:cubicBezTo>
                    <a:pt x="472414" y="-5489"/>
                    <a:pt x="153057" y="-12105"/>
                    <a:pt x="0" y="9796"/>
                  </a:cubicBezTo>
                  <a:close/>
                </a:path>
              </a:pathLst>
            </a:custGeom>
            <a:solidFill>
              <a:srgbClr val="ED7B14">
                <a:alpha val="40000"/>
              </a:srgbClr>
            </a:solidFill>
            <a:ln w="19050">
              <a:solidFill>
                <a:srgbClr val="ED7B1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34375569">
                    <a:custGeom>
                      <a:avLst/>
                      <a:gdLst>
                        <a:gd name="connsiteX0" fmla="*/ 0 w 1562100"/>
                        <a:gd name="connsiteY0" fmla="*/ 9525 h 1352550"/>
                        <a:gd name="connsiteX1" fmla="*/ 809625 w 1562100"/>
                        <a:gd name="connsiteY1" fmla="*/ 1352550 h 1352550"/>
                        <a:gd name="connsiteX2" fmla="*/ 1562100 w 1562100"/>
                        <a:gd name="connsiteY2" fmla="*/ 0 h 1352550"/>
                        <a:gd name="connsiteX3" fmla="*/ 0 w 1562100"/>
                        <a:gd name="connsiteY3" fmla="*/ 9525 h 1352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62100" h="1352550">
                          <a:moveTo>
                            <a:pt x="0" y="9525"/>
                          </a:moveTo>
                          <a:lnTo>
                            <a:pt x="809625" y="1352550"/>
                          </a:lnTo>
                          <a:lnTo>
                            <a:pt x="1562100" y="0"/>
                          </a:lnTo>
                          <a:lnTo>
                            <a:pt x="0" y="9525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C265F60-46A7-D568-9A98-678C28A545C0}"/>
                </a:ext>
              </a:extLst>
            </p:cNvPr>
            <p:cNvSpPr/>
            <p:nvPr/>
          </p:nvSpPr>
          <p:spPr>
            <a:xfrm>
              <a:off x="2537022" y="3724883"/>
              <a:ext cx="1857375" cy="411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MBE</a:t>
              </a:r>
            </a:p>
          </p:txBody>
        </p:sp>
      </p:grpSp>
      <p:sp>
        <p:nvSpPr>
          <p:cNvPr id="20" name="9 CuadroTexto">
            <a:extLst>
              <a:ext uri="{FF2B5EF4-FFF2-40B4-BE49-F238E27FC236}">
                <a16:creationId xmlns:a16="http://schemas.microsoft.com/office/drawing/2014/main" id="{CAF3F4C5-95EA-7834-8D5E-8C5825990E32}"/>
              </a:ext>
            </a:extLst>
          </p:cNvPr>
          <p:cNvSpPr txBox="1"/>
          <p:nvPr/>
        </p:nvSpPr>
        <p:spPr>
          <a:xfrm>
            <a:off x="1886405" y="4961331"/>
            <a:ext cx="34755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accent1"/>
                </a:solidFill>
              </a:rPr>
              <a:t>Figura 1. </a:t>
            </a:r>
            <a:r>
              <a:rPr lang="es-ES" sz="1100" dirty="0">
                <a:solidFill>
                  <a:schemeClr val="accent1"/>
                </a:solidFill>
              </a:rPr>
              <a:t>La práctica de la MBE significa integrar la </a:t>
            </a:r>
            <a:r>
              <a:rPr lang="es-ES" sz="1100" i="1" dirty="0">
                <a:solidFill>
                  <a:schemeClr val="accent1"/>
                </a:solidFill>
              </a:rPr>
              <a:t>experiencia clínica </a:t>
            </a:r>
            <a:r>
              <a:rPr lang="es-ES" sz="1100" dirty="0">
                <a:solidFill>
                  <a:schemeClr val="accent1"/>
                </a:solidFill>
              </a:rPr>
              <a:t>del médico con la </a:t>
            </a:r>
            <a:r>
              <a:rPr lang="es-ES" sz="1100" i="1" dirty="0">
                <a:solidFill>
                  <a:schemeClr val="accent1"/>
                </a:solidFill>
              </a:rPr>
              <a:t>mejor evidencia clínica externa </a:t>
            </a:r>
            <a:r>
              <a:rPr lang="es-ES" sz="1100" dirty="0">
                <a:solidFill>
                  <a:schemeClr val="accent1"/>
                </a:solidFill>
              </a:rPr>
              <a:t>(procedente de la investigación sistemática) disponible, así como los </a:t>
            </a:r>
            <a:r>
              <a:rPr lang="es-ES" sz="1100" i="1" dirty="0">
                <a:solidFill>
                  <a:schemeClr val="accent1"/>
                </a:solidFill>
              </a:rPr>
              <a:t>valores y preferencias </a:t>
            </a:r>
            <a:r>
              <a:rPr lang="es-ES" sz="1100" dirty="0">
                <a:solidFill>
                  <a:schemeClr val="accent1"/>
                </a:solidFill>
              </a:rPr>
              <a:t>del paciente.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CDF686-D4FE-E894-81E2-985478CCDDC3}"/>
              </a:ext>
            </a:extLst>
          </p:cNvPr>
          <p:cNvSpPr txBox="1"/>
          <p:nvPr/>
        </p:nvSpPr>
        <p:spPr>
          <a:xfrm>
            <a:off x="6830035" y="4861997"/>
            <a:ext cx="51143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accent5"/>
                </a:solidFill>
              </a:rPr>
              <a:t>Sin embargo, se debe realizar una </a:t>
            </a:r>
            <a:r>
              <a:rPr lang="es-ES" sz="1400" b="1" dirty="0">
                <a:solidFill>
                  <a:srgbClr val="ED7B14"/>
                </a:solidFill>
              </a:rPr>
              <a:t>lectura crítica de la evidencia disponible</a:t>
            </a:r>
            <a:r>
              <a:rPr lang="es-ES" sz="1400" dirty="0"/>
              <a:t>, </a:t>
            </a:r>
            <a:r>
              <a:rPr lang="es-ES" sz="1400" dirty="0">
                <a:solidFill>
                  <a:schemeClr val="accent5"/>
                </a:solidFill>
              </a:rPr>
              <a:t>en particular para </a:t>
            </a:r>
            <a:r>
              <a:rPr lang="es-ES" sz="1400" b="1" dirty="0">
                <a:solidFill>
                  <a:schemeClr val="accent5"/>
                </a:solidFill>
              </a:rPr>
              <a:t>evaluar los niveles de evidencia </a:t>
            </a:r>
            <a:r>
              <a:rPr lang="es-ES" sz="1400" dirty="0">
                <a:solidFill>
                  <a:schemeClr val="accent5"/>
                </a:solidFill>
              </a:rPr>
              <a:t>presentes e </a:t>
            </a:r>
            <a:r>
              <a:rPr lang="es-ES" sz="1400" b="1" dirty="0">
                <a:solidFill>
                  <a:schemeClr val="accent5"/>
                </a:solidFill>
              </a:rPr>
              <a:t>identificar posibles fuentes de error </a:t>
            </a:r>
            <a:r>
              <a:rPr lang="es-ES" sz="1400" dirty="0">
                <a:solidFill>
                  <a:schemeClr val="accent5"/>
                </a:solidFill>
              </a:rPr>
              <a:t>en la publicación </a:t>
            </a:r>
            <a:r>
              <a:rPr lang="es-ES" sz="1400" baseline="30000" dirty="0">
                <a:solidFill>
                  <a:schemeClr val="accent5"/>
                </a:solidFill>
              </a:rPr>
              <a:t>3</a:t>
            </a:r>
            <a:r>
              <a:rPr lang="es-ES" sz="1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367BB827-6BD0-0C91-B715-F80DD4EF550D}"/>
              </a:ext>
            </a:extLst>
          </p:cNvPr>
          <p:cNvSpPr/>
          <p:nvPr/>
        </p:nvSpPr>
        <p:spPr>
          <a:xfrm>
            <a:off x="5866792" y="4960832"/>
            <a:ext cx="721370" cy="496993"/>
          </a:xfrm>
          <a:prstGeom prst="rightArrow">
            <a:avLst/>
          </a:prstGeom>
          <a:solidFill>
            <a:srgbClr val="ED7B14"/>
          </a:solidFill>
          <a:ln>
            <a:solidFill>
              <a:srgbClr val="ED7B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086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A89A4BD-4C2A-C334-FDAC-823A36D1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8574" y="6356350"/>
            <a:ext cx="485775" cy="365125"/>
          </a:xfrm>
        </p:spPr>
        <p:txBody>
          <a:bodyPr/>
          <a:lstStyle/>
          <a:p>
            <a:fld id="{FC0913D8-F3C8-4103-9E2F-CF554F4DE41D}" type="slidenum">
              <a:rPr lang="es-ES" smtClean="0"/>
              <a:t>9</a:t>
            </a:fld>
            <a:endParaRPr lang="es-E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49EB12F4-7D8F-9DED-EEB2-E07709C56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Lectura crítica, ¿qué es?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8576C3E-D3BB-B69D-B699-DFF966B909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5590" y="1583677"/>
            <a:ext cx="3980820" cy="4201159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ED7B14"/>
              </a:buClr>
              <a:defRPr/>
            </a:pPr>
            <a:r>
              <a:rPr lang="es-ES" altLang="es-ES" sz="1300" dirty="0"/>
              <a:t>Es una </a:t>
            </a:r>
            <a:r>
              <a:rPr lang="es-ES" altLang="es-ES" sz="1300" b="1" dirty="0"/>
              <a:t>herramienta imprescindible </a:t>
            </a:r>
            <a:r>
              <a:rPr lang="es-ES" altLang="es-ES" sz="1300" dirty="0"/>
              <a:t>para todos los profesionales sanitarios que necesitan tomar decisiones bien fundamentadas en su práctica diaria, y es parte del proceso de la Medicina Basada en la Evidencia</a:t>
            </a:r>
            <a:r>
              <a:rPr lang="es-ES" sz="1200" baseline="30000" dirty="0"/>
              <a:t> 1</a:t>
            </a:r>
            <a:r>
              <a:rPr lang="es-ES" altLang="es-ES" sz="1300" dirty="0"/>
              <a:t>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Clr>
                <a:srgbClr val="ED7B14"/>
              </a:buClr>
            </a:pPr>
            <a:r>
              <a:rPr lang="es-ES" sz="1300" dirty="0"/>
              <a:t>Es un </a:t>
            </a:r>
            <a:r>
              <a:rPr lang="es-ES" sz="1300" b="1" dirty="0">
                <a:solidFill>
                  <a:srgbClr val="ED7B14"/>
                </a:solidFill>
              </a:rPr>
              <a:t>método</a:t>
            </a: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300" dirty="0"/>
              <a:t>(estrategia) de lectura para contestar a </a:t>
            </a:r>
            <a:r>
              <a:rPr lang="es-ES" sz="1300" b="1" dirty="0"/>
              <a:t>3 grandes preguntas </a:t>
            </a:r>
            <a:r>
              <a:rPr lang="es-ES" sz="1400" baseline="30000" dirty="0"/>
              <a:t>1,2 </a:t>
            </a:r>
            <a:r>
              <a:rPr lang="es-ES" sz="1300" dirty="0"/>
              <a:t>:</a:t>
            </a:r>
          </a:p>
          <a:p>
            <a:pPr marL="914400" lvl="1" indent="-457200" algn="l">
              <a:spcBef>
                <a:spcPts val="0"/>
              </a:spcBef>
              <a:spcAft>
                <a:spcPts val="600"/>
              </a:spcAft>
              <a:buClr>
                <a:srgbClr val="ED7B14"/>
              </a:buClr>
              <a:buFont typeface="+mj-lt"/>
              <a:buAutoNum type="arabicPeriod"/>
            </a:pPr>
            <a:r>
              <a:rPr lang="es-ES" sz="1300" b="1" i="1" dirty="0"/>
              <a:t>¿Son válidos los resultados</a:t>
            </a:r>
            <a:r>
              <a:rPr lang="es-ES" sz="1300" b="1" dirty="0"/>
              <a:t>?</a:t>
            </a:r>
            <a:r>
              <a:rPr lang="es-ES" sz="1300" b="1" i="1" dirty="0"/>
              <a:t> </a:t>
            </a:r>
            <a:r>
              <a:rPr lang="es-ES" sz="1300" dirty="0"/>
              <a:t>(¿el estudio tiene validez interna?).</a:t>
            </a:r>
          </a:p>
          <a:p>
            <a:pPr marL="914400" lvl="1" indent="-457200" algn="l">
              <a:spcBef>
                <a:spcPts val="0"/>
              </a:spcBef>
              <a:spcAft>
                <a:spcPts val="600"/>
              </a:spcAft>
              <a:buClr>
                <a:srgbClr val="ED7B14"/>
              </a:buClr>
              <a:buFont typeface="+mj-lt"/>
              <a:buAutoNum type="arabicPeriod"/>
            </a:pPr>
            <a:r>
              <a:rPr lang="es-ES" sz="1300" b="1" i="1" dirty="0"/>
              <a:t>¿Cuáles son los resultados</a:t>
            </a:r>
            <a:r>
              <a:rPr lang="es-ES" sz="1300" b="1" dirty="0"/>
              <a:t>?</a:t>
            </a:r>
            <a:r>
              <a:rPr lang="es-ES" sz="1300" dirty="0"/>
              <a:t> (¿qué significan realmente?).</a:t>
            </a:r>
          </a:p>
          <a:p>
            <a:pPr marL="914400" lvl="1" indent="-457200" algn="l">
              <a:spcBef>
                <a:spcPts val="0"/>
              </a:spcBef>
              <a:spcAft>
                <a:spcPts val="600"/>
              </a:spcAft>
              <a:buClr>
                <a:srgbClr val="ED7B14"/>
              </a:buClr>
              <a:buFont typeface="+mj-lt"/>
              <a:buAutoNum type="arabicPeriod"/>
            </a:pPr>
            <a:r>
              <a:rPr lang="es-ES" sz="1300" b="1" i="1" dirty="0"/>
              <a:t>¿Son útiles los resultados para mis pacientes</a:t>
            </a:r>
            <a:r>
              <a:rPr lang="es-ES" sz="1300" b="1" dirty="0"/>
              <a:t>?</a:t>
            </a:r>
            <a:r>
              <a:rPr lang="es-ES" sz="1300" b="1" i="1" dirty="0"/>
              <a:t> </a:t>
            </a:r>
            <a:r>
              <a:rPr lang="es-ES" sz="1300" dirty="0"/>
              <a:t>(¿los resultados pueden generalizarse?).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3DF16C7-DEDA-0E56-3388-6D1D4AB5CFA2}"/>
              </a:ext>
            </a:extLst>
          </p:cNvPr>
          <p:cNvSpPr txBox="1"/>
          <p:nvPr/>
        </p:nvSpPr>
        <p:spPr>
          <a:xfrm>
            <a:off x="2621901" y="6272510"/>
            <a:ext cx="8950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 b="1" i="0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REFERENCIAS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Navia Bueno María del Pilar. Medicina basada en evidencia apreciación crítica de la literatura médica parte I. </a:t>
            </a:r>
            <a:r>
              <a:rPr lang="es-E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Cuad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es-E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Hosp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Clín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 [Internet]. 2021  Dic [citado  2023  Abr  12]; 62(2):87-89. Disponible en: 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http://www.scielo.org.bo/scielo.php?script=sci_arttext&amp;pid=S1652-67762021000200012&amp;lng=es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.; </a:t>
            </a:r>
            <a:r>
              <a:rPr lang="es-ES" sz="800" b="1" i="0" u="sng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s-E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Vega-de </a:t>
            </a:r>
            <a:r>
              <a:rPr lang="es-ES" sz="800" b="0" i="0" u="none" strike="noStrike" baseline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Céniga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M, et </a:t>
            </a:r>
            <a:r>
              <a:rPr lang="es-E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Medicina basada en la evidencia: concepto y aplicación. </a:t>
            </a:r>
            <a:r>
              <a:rPr lang="es-ES" sz="800" b="0" i="1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Angiología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s-ES" sz="800" b="1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2009</a:t>
            </a:r>
            <a:r>
              <a:rPr lang="es-ES" sz="8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;61(1):29-34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D8345F2-F7FF-264E-8403-C2841EFAA596}"/>
              </a:ext>
            </a:extLst>
          </p:cNvPr>
          <p:cNvGrpSpPr/>
          <p:nvPr/>
        </p:nvGrpSpPr>
        <p:grpSpPr>
          <a:xfrm>
            <a:off x="8529634" y="2243948"/>
            <a:ext cx="3171827" cy="2880616"/>
            <a:chOff x="8477249" y="2847975"/>
            <a:chExt cx="3171827" cy="288061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28FCF44-A286-1572-489B-5C62E1C39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7" t="19029" r="904" b="544"/>
            <a:stretch/>
          </p:blipFill>
          <p:spPr>
            <a:xfrm>
              <a:off x="8477250" y="2847975"/>
              <a:ext cx="3171826" cy="21717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DD040ED-AB60-59A9-B32A-2F316FDF3B53}"/>
                </a:ext>
              </a:extLst>
            </p:cNvPr>
            <p:cNvSpPr txBox="1"/>
            <p:nvPr/>
          </p:nvSpPr>
          <p:spPr>
            <a:xfrm>
              <a:off x="8477249" y="5128427"/>
              <a:ext cx="317182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100" b="1" dirty="0">
                  <a:solidFill>
                    <a:schemeClr val="accent5"/>
                  </a:solidFill>
                </a:rPr>
                <a:t>Tabla.</a:t>
              </a:r>
              <a:r>
                <a:rPr lang="es-ES" sz="1100" dirty="0">
                  <a:solidFill>
                    <a:schemeClr val="accent5"/>
                  </a:solidFill>
                </a:rPr>
                <a:t> Metodología básica para la práctica de la Medicina Basada en LA evidencia (MBE). Proceso de integración de la evidencia científica </a:t>
              </a:r>
              <a:r>
                <a:rPr lang="es-ES" sz="1100" baseline="30000" dirty="0">
                  <a:solidFill>
                    <a:schemeClr val="accent5"/>
                  </a:solidFill>
                </a:rPr>
                <a:t>2</a:t>
              </a:r>
              <a:r>
                <a:rPr lang="es-ES" sz="1100" dirty="0">
                  <a:solidFill>
                    <a:schemeClr val="accent5"/>
                  </a:solidFill>
                </a:rPr>
                <a:t>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3142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RE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E3446"/>
      </a:accent1>
      <a:accent2>
        <a:srgbClr val="0095EC"/>
      </a:accent2>
      <a:accent3>
        <a:srgbClr val="F49E37"/>
      </a:accent3>
      <a:accent4>
        <a:srgbClr val="0E2C5D"/>
      </a:accent4>
      <a:accent5>
        <a:srgbClr val="3F3F3F"/>
      </a:accent5>
      <a:accent6>
        <a:srgbClr val="F2F2F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12445</Words>
  <Application>Microsoft Office PowerPoint</Application>
  <PresentationFormat>Panorámica</PresentationFormat>
  <Paragraphs>930</Paragraphs>
  <Slides>61</Slides>
  <Notes>32</Notes>
  <HiddenSlides>0</HiddenSlides>
  <MMClips>0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75" baseType="lpstr">
      <vt:lpstr>Arial</vt:lpstr>
      <vt:lpstr>ArialUnicodeMS</vt:lpstr>
      <vt:lpstr>Bradley Hand ITC</vt:lpstr>
      <vt:lpstr>Calibri</vt:lpstr>
      <vt:lpstr>Calibri Light</vt:lpstr>
      <vt:lpstr>Cambria Math</vt:lpstr>
      <vt:lpstr>Cavolini</vt:lpstr>
      <vt:lpstr>Segoe UI Emoji</vt:lpstr>
      <vt:lpstr>Symbol</vt:lpstr>
      <vt:lpstr>Trebuchet MS</vt:lpstr>
      <vt:lpstr>URWPalladioL-Roma</vt:lpstr>
      <vt:lpstr>Wingdings</vt:lpstr>
      <vt:lpstr>Tema de Office</vt:lpstr>
      <vt:lpstr>Chart</vt:lpstr>
      <vt:lpstr>Comunicación de resultados</vt:lpstr>
      <vt:lpstr>EXONERACIÓN DE RESPONSABILIDAD Y USO DE LA PRESENTACIÓN</vt:lpstr>
      <vt:lpstr>CONFLICTOS DE INTERÉS</vt:lpstr>
      <vt:lpstr>BACKGROUND</vt:lpstr>
      <vt:lpstr>OBJETIVOS </vt:lpstr>
      <vt:lpstr>Los estudios TERESA</vt:lpstr>
      <vt:lpstr>Lectura crítica de un estudio clínico</vt:lpstr>
      <vt:lpstr>Lectura crítica, ¿por qué?</vt:lpstr>
      <vt:lpstr>Lectura crítica, ¿qué es?</vt:lpstr>
      <vt:lpstr>Principios de apreciación crítica de la literatura</vt:lpstr>
      <vt:lpstr>Principios de apreciación crítica de la literatura</vt:lpstr>
      <vt:lpstr>Principios de apreciación crítica de la literatura</vt:lpstr>
      <vt:lpstr>Principios de apreciación crítica de la literatura</vt:lpstr>
      <vt:lpstr>Principios de apreciación crítica de la literatura</vt:lpstr>
      <vt:lpstr>Principios de apreciación crítica de la literatura</vt:lpstr>
      <vt:lpstr>Principios de apreciación crítica de la literatura</vt:lpstr>
      <vt:lpstr>Principios de apreciación crítica de la literatura</vt:lpstr>
      <vt:lpstr>Principios de apreciación crítica de la literatura</vt:lpstr>
      <vt:lpstr>Lectura crítica: Caso Práctico</vt:lpstr>
      <vt:lpstr>Lectura crítica: Caso Práctico Estudio de cohorte retrospectiva</vt:lpstr>
      <vt:lpstr>Lectura crítica: Caso Práctico Estudio transversal (encuesta)</vt:lpstr>
      <vt:lpstr>Lectura crítica de un Estudio de cohorte retrospectiva Caso del estudio TERESA</vt:lpstr>
      <vt:lpstr>Lectura crítica de un Estudio de cohorte retrospectiva Caso del estudio TERESA</vt:lpstr>
      <vt:lpstr>Lectura crítica de un Estudio transversal (encuesta) El estudio TERESA-Opinión</vt:lpstr>
      <vt:lpstr>Teresa Cardio</vt:lpstr>
      <vt:lpstr>Presentación del estudio 1</vt:lpstr>
      <vt:lpstr>Presentación del estudio 1</vt:lpstr>
      <vt:lpstr>Presentación del estudio </vt:lpstr>
      <vt:lpstr>Presentación del estudio </vt:lpstr>
      <vt:lpstr>Variables clínicas del estudio 1</vt:lpstr>
      <vt:lpstr>Variables clínicas del estudio </vt:lpstr>
      <vt:lpstr>Consideraciones estadísticas 1 </vt:lpstr>
      <vt:lpstr>RESULTADOS 1 </vt:lpstr>
      <vt:lpstr>1- Pacientes </vt:lpstr>
      <vt:lpstr>2.1. LLT al momento del análisis </vt:lpstr>
      <vt:lpstr>2.2. Cambios en la LLT </vt:lpstr>
      <vt:lpstr>3 – Consecución de los objetivos de cLDL y factores asociados a la misma 1</vt:lpstr>
      <vt:lpstr>3 – Consecución de los objetivos de cLDL y factores asociados a la misma </vt:lpstr>
      <vt:lpstr>Conclusiones y discusión </vt:lpstr>
      <vt:lpstr>Conclusiones y discusión </vt:lpstr>
      <vt:lpstr>Conclusiones y discusión </vt:lpstr>
      <vt:lpstr>Conclusiones y discusión</vt:lpstr>
      <vt:lpstr>MENSAJES CLAVE 1</vt:lpstr>
      <vt:lpstr>MENSAJES CLAVE 1</vt:lpstr>
      <vt:lpstr>Teresa Opinión </vt:lpstr>
      <vt:lpstr>Presentación del estudio 1</vt:lpstr>
      <vt:lpstr>Presentación del estudio 1</vt:lpstr>
      <vt:lpstr>Presentación del estudio 1</vt:lpstr>
      <vt:lpstr>Presentación de PowerPoint</vt:lpstr>
      <vt:lpstr>Presentación del estudio 1</vt:lpstr>
      <vt:lpstr>RESULTADOS 1</vt:lpstr>
      <vt:lpstr>1 – Frecuencia de la dislipemia 1</vt:lpstr>
      <vt:lpstr>3 – Riesgo cardiovascular 1</vt:lpstr>
      <vt:lpstr>4 – Grado de control de la dislipemia 1</vt:lpstr>
      <vt:lpstr>5 – Tratamientos usados para los pacientes con dislipemia 1</vt:lpstr>
      <vt:lpstr>5 – Tratamientos usados para los pacientes con dislipemia 1</vt:lpstr>
      <vt:lpstr>6 – Seguridad de las estatinas 1</vt:lpstr>
      <vt:lpstr>MENSAJES CLAVE </vt:lpstr>
      <vt:lpstr>MENSAJES CLAVE1 </vt:lpstr>
      <vt:lpstr>MENSAJES CLAVE1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Comunicación de resultados</dc:title>
  <dc:creator>Laia González Oliva</dc:creator>
  <cp:lastModifiedBy>Natalia Framis Gabarro</cp:lastModifiedBy>
  <cp:revision>82</cp:revision>
  <dcterms:created xsi:type="dcterms:W3CDTF">2023-01-30T08:25:50Z</dcterms:created>
  <dcterms:modified xsi:type="dcterms:W3CDTF">2023-05-26T12:12:12Z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2023-03-22T15:02:29Z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c80d2b0a-91d0-4224-b966-6d346f4732b0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Tema de Office:8</vt:lpwstr>
  </property>
  <property fmtid="{D5CDD505-2E9C-101B-9397-08002B2CF9AE}" pid="10" name="ClassificationContentMarkingHeaderText">
    <vt:lpwstr>INTERNAL USE</vt:lpwstr>
  </property>
</Properties>
</file>